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40"/>
  </p:notesMasterIdLst>
  <p:sldIdLst>
    <p:sldId id="256" r:id="rId5"/>
    <p:sldId id="274" r:id="rId6"/>
    <p:sldId id="349" r:id="rId7"/>
    <p:sldId id="380" r:id="rId8"/>
    <p:sldId id="356" r:id="rId9"/>
    <p:sldId id="1174" r:id="rId10"/>
    <p:sldId id="354" r:id="rId11"/>
    <p:sldId id="1171" r:id="rId12"/>
    <p:sldId id="1172" r:id="rId13"/>
    <p:sldId id="353" r:id="rId14"/>
    <p:sldId id="355" r:id="rId15"/>
    <p:sldId id="1175" r:id="rId16"/>
    <p:sldId id="359" r:id="rId17"/>
    <p:sldId id="357" r:id="rId18"/>
    <p:sldId id="361" r:id="rId19"/>
    <p:sldId id="362" r:id="rId20"/>
    <p:sldId id="1170" r:id="rId21"/>
    <p:sldId id="366" r:id="rId22"/>
    <p:sldId id="364" r:id="rId23"/>
    <p:sldId id="363" r:id="rId24"/>
    <p:sldId id="369" r:id="rId25"/>
    <p:sldId id="358" r:id="rId26"/>
    <p:sldId id="599" r:id="rId27"/>
    <p:sldId id="1177" r:id="rId28"/>
    <p:sldId id="1178" r:id="rId29"/>
    <p:sldId id="1179" r:id="rId30"/>
    <p:sldId id="1185" r:id="rId31"/>
    <p:sldId id="1182" r:id="rId32"/>
    <p:sldId id="1183" r:id="rId33"/>
    <p:sldId id="602" r:id="rId34"/>
    <p:sldId id="601" r:id="rId35"/>
    <p:sldId id="336" r:id="rId36"/>
    <p:sldId id="1176" r:id="rId37"/>
    <p:sldId id="305" r:id="rId38"/>
    <p:sldId id="296" r:id="rId39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" userDrawn="1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50662C6F-7C4C-2C2D-C07D-2ED47727DD29}" initials="NTM(" name="Nežiková Terézia Mgr. (MPSV)" providerId="AD" userId="S::terezia.nezikova@mpsv.cz::1850b8c9-3ef1-4a15-b4f7-25b5d4b8c991"/>
  <p188:author id="{57875C76-5B6C-DC41-3D0C-49112F9D7984}" initials="CTI(" name="Caklová Tereza Ing. (MPSV)" providerId="AD" userId="S::tereza.caklova@mpsv.cz::ac237b0f-fafa-4ec4-b50c-8ca7eaf230b5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7294" autoAdjust="false"/>
    <p:restoredTop sz="74089" autoAdjust="false"/>
  </p:normalViewPr>
  <p:slideViewPr>
    <p:cSldViewPr showGuides="true">
      <p:cViewPr varScale="true">
        <p:scale>
          <a:sx n="84" d="100"/>
          <a:sy n="84" d="100"/>
        </p:scale>
        <p:origin x="2298" y="90"/>
      </p:cViewPr>
      <p:guideLst>
        <p:guide orient="horz" pos="935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-55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2708" y="56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viewProps.xml" Type="http://schemas.openxmlformats.org/officeDocument/2006/relationships/viewProps" Id="rId42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notesMasters/notesMaster1.xml" Type="http://schemas.openxmlformats.org/officeDocument/2006/relationships/notesMaster" Id="rId40"/>
    <Relationship Target="authors.xml" Type="http://schemas.microsoft.com/office/2018/10/relationships/authors" Id="rId45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tableStyles.xml" Type="http://schemas.openxmlformats.org/officeDocument/2006/relationships/tableStyles" Id="rId44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theme/theme1.xml" Type="http://schemas.openxmlformats.org/officeDocument/2006/relationships/theme" Id="rId43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16.xml" Type="http://schemas.openxmlformats.org/officeDocument/2006/relationships/slide" Id="rId20"/>
    <Relationship Target="presProps.xml" Type="http://schemas.openxmlformats.org/officeDocument/2006/relationships/presProps" Id="rId41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03.01.2023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204D55AE-6DB1-4133-8DF3-11016836137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518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7A505320-62AB-4600-91E6-7BDAE3444347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0297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BA916A84-B300-4902-8724-FB4E57808780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5525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BA916A84-B300-4902-8724-FB4E57808780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12902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EA60AB54-93BE-48B3-B786-0DC093B2A83A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91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C49CAE97-0766-4110-9714-C28BD444F7E3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12455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00CD243C-18A2-4FB1-925A-BA86967D36D4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000" dirty="false"/>
          </a:p>
        </p:txBody>
      </p:sp>
    </p:spTree>
    <p:extLst>
      <p:ext uri="{BB962C8B-B14F-4D97-AF65-F5344CB8AC3E}">
        <p14:creationId xmlns:p14="http://schemas.microsoft.com/office/powerpoint/2010/main" val="3981856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  <p:sp>
        <p:nvSpPr>
          <p:cNvPr id="8" name="Zástupný symbol pro poznámky 7">
            <a:extLst>
              <a:ext uri="{FF2B5EF4-FFF2-40B4-BE49-F238E27FC236}">
                <a16:creationId xmlns:a16="http://schemas.microsoft.com/office/drawing/2014/main" id="{D4CC8FA4-08EE-45CB-A969-8BD81F9CCD1E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57260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32567FDE-648E-4C26-9F8E-10C12A9D4CA7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04949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32567FDE-648E-4C26-9F8E-10C12A9D4CA7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429824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AAD773B7-B973-440B-B7CE-424B806BD959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8589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9BCCDB5B-3614-413F-8C4D-C0E16F638AFF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469389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672FC366-1FA1-4A42-A05A-E1419AAFD1CE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b="true" dirty="false"/>
          </a:p>
        </p:txBody>
      </p:sp>
    </p:spTree>
    <p:extLst>
      <p:ext uri="{BB962C8B-B14F-4D97-AF65-F5344CB8AC3E}">
        <p14:creationId xmlns:p14="http://schemas.microsoft.com/office/powerpoint/2010/main" val="22459056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EF5A57DC-4C6A-4577-84A8-F382C95A0B2D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9233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282E4205-674F-4246-90D1-30072C5686B9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874259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013552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58797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227493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297488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5359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43111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1360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33694D88-0C11-4E8B-94CB-1B5F6CB917DB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85957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61113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30790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7075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75142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5374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8721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464337EA-2DE9-4D08-B5A1-540F1DBC10A1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sz="1800" strike="sngStrike" dirty="false"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1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10D4487E-5B9D-4A8C-8A47-F0BF5090CD9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842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  <p:sp>
        <p:nvSpPr>
          <p:cNvPr id="6" name="Zástupný symbol pro poznámky 5">
            <a:extLst>
              <a:ext uri="{FF2B5EF4-FFF2-40B4-BE49-F238E27FC236}">
                <a16:creationId xmlns:a16="http://schemas.microsoft.com/office/drawing/2014/main" id="{10D4487E-5B9D-4A8C-8A47-F0BF5090CD95}"/>
              </a:ext>
            </a:extLst>
          </p:cNvPr>
          <p:cNvSpPr>
            <a:spLocks noGrp="true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94156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trike="sngStrike" dirty="false"/>
              <a:t> </a:t>
            </a:r>
            <a:endParaRPr lang="cs-CZ" b="true" strike="sngStrike" dirty="false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52136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922258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60361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C53207CB-D164-458D-A58D-116869EFD9AC}"/>
              </a:ext>
            </a:extLst>
          </p:cNvPr>
          <p:cNvGrpSpPr/>
          <p:nvPr userDrawn="true"/>
        </p:nvGrpSpPr>
        <p:grpSpPr>
          <a:xfrm>
            <a:off x="378869" y="1119982"/>
            <a:ext cx="8352928" cy="22642"/>
            <a:chOff x="378869" y="1119982"/>
            <a:chExt cx="8352928" cy="22642"/>
          </a:xfrm>
        </p:grpSpPr>
        <p:cxnSp>
          <p:nvCxnSpPr>
            <p:cNvPr id="18" name="Přímá spojnice 17"/>
            <p:cNvCxnSpPr>
              <a:cxnSpLocks/>
            </p:cNvCxnSpPr>
            <p:nvPr userDrawn="true"/>
          </p:nvCxnSpPr>
          <p:spPr>
            <a:xfrm flipV="true">
              <a:off x="378869" y="1129768"/>
              <a:ext cx="8280920" cy="1285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id="{E3BF7380-7E68-4D81-99BF-138B5C97049D}"/>
                </a:ext>
              </a:extLst>
            </p:cNvPr>
            <p:cNvCxnSpPr>
              <a:cxnSpLocks/>
            </p:cNvCxnSpPr>
            <p:nvPr userDrawn="true"/>
          </p:nvCxnSpPr>
          <p:spPr>
            <a:xfrm>
              <a:off x="6859589" y="1119982"/>
              <a:ext cx="1872208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s://www.esfcr.cz/pravidla-pro-zadatele-a-prijemce-opz-plus/-/dokument/18400695" Type="http://schemas.openxmlformats.org/officeDocument/2006/relationships/hyperlink" Id="rId3"/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3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formulare-a-pokyny-pro-uzavreni-pravniho-aktu-a-vzory-pravnich-aktu-opz-plus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Mode="External" Target="https://www.esfcr.cz/prehled-vyzev-opz-plus/-/asset_publisher/SfUza2tXdZGm/content/budovani-kapacit-a-profesionalizace-nno-1-?inheritRedirect=false" Type="http://schemas.openxmlformats.org/officeDocument/2006/relationships/hyperlink" Id="rId3"/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" Type="http://schemas.openxmlformats.org/officeDocument/2006/relationships/hyperlink" Id="rId5"/>
    <Relationship TargetMode="External" Target="https://www.esfcr.cz/pravidla-pro-zadatele-a-prijemce-opz-plus" Type="http://schemas.openxmlformats.org/officeDocument/2006/relationships/hyperlink" Id="rId4"/>
</Relationships>

</file>

<file path=ppt/slides/_rels/slide33.xml.rels><?xml version="1.0" encoding="UTF-8" standalone="yes"?>
<Relationships xmlns="http://schemas.openxmlformats.org/package/2006/relationships">
    <Relationship TargetMode="External" Target="https://www.esfcr.cz/klub-vyzvy-039-budovani-kapacit-a-profesionalizace-nno-1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forum.esfcr.cz/" Type="http://schemas.openxmlformats.org/officeDocument/2006/relationships/hyperlink" Id="rId4"/>
</Relationships>

</file>

<file path=ppt/slides/_rels/slide34.xml.rels><?xml version="1.0" encoding="UTF-8" standalone="yes"?>
<Relationships xmlns="http://schemas.openxmlformats.org/package/2006/relationships">
    <Relationship Target="../media/image6.jpeg" Type="http://schemas.openxmlformats.org/officeDocument/2006/relationships/image" Id="rId3"/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Mode="External" Target="mailto:petra.hodacova@mpsv.cz" Type="http://schemas.openxmlformats.org/officeDocument/2006/relationships/hyperlink" Id="rId3"/>
    <Relationship Target="../notesSlides/notesSlide35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295274" y="2132856"/>
            <a:ext cx="8173270" cy="136815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cs-CZ" sz="3200" kern="1200" dirty="false">
                <a:latin typeface="+mn-lt"/>
                <a:ea typeface="+mn-ea"/>
                <a:cs typeface="+mn-cs"/>
              </a:rPr>
              <a:t>SEMINÁŘ PRO ŽADATELE výzvy 039</a:t>
            </a:r>
            <a:br>
              <a:rPr lang="cs-CZ" sz="2400" kern="1200" dirty="false">
                <a:latin typeface="+mn-lt"/>
                <a:ea typeface="+mn-ea"/>
                <a:cs typeface="+mn-cs"/>
              </a:rPr>
            </a:br>
            <a:r>
              <a:rPr lang="cs-CZ" sz="2400" kern="1200" dirty="false">
                <a:latin typeface="+mn-lt"/>
                <a:ea typeface="+mn-ea"/>
                <a:cs typeface="+mn-cs"/>
              </a:rPr>
              <a:t>budování kapacit a profesionalizace nno</a:t>
            </a:r>
            <a:br>
              <a:rPr lang="cs-CZ" sz="2000" u="sng" dirty="false">
                <a:solidFill>
                  <a:srgbClr val="0070C0"/>
                </a:solidFill>
              </a:rPr>
            </a:br>
            <a:endParaRPr lang="cs-CZ" sz="32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295274" y="3789040"/>
            <a:ext cx="7957246" cy="737992"/>
          </a:xfrm>
        </p:spPr>
        <p:txBody>
          <a:bodyPr/>
          <a:lstStyle/>
          <a:p>
            <a:r>
              <a:rPr lang="cs-CZ" sz="2400" dirty="false"/>
              <a:t>Mgr. Petra Hodačová</a:t>
            </a:r>
          </a:p>
          <a:p>
            <a:r>
              <a:rPr lang="cs-CZ" sz="2400" dirty="false"/>
              <a:t>Mgr. Terézia Nežiková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4" y="2276872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89040"/>
            <a:ext cx="540000" cy="540000"/>
          </a:xfrm>
        </p:spPr>
      </p:pic>
      <p:pic>
        <p:nvPicPr>
          <p:cNvPr id="7" name="Zástupný symbol pro obrázek 15">
            <a:extLst>
              <a:ext uri="{FF2B5EF4-FFF2-40B4-BE49-F238E27FC236}">
                <a16:creationId xmlns:a16="http://schemas.microsoft.com/office/drawing/2014/main" id="{84F7BFCC-0EED-4510-B285-EFBA91E053B7}"/>
              </a:ext>
            </a:extLst>
          </p:cNvPr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09280"/>
            <a:ext cx="540000" cy="540000"/>
          </a:xfrm>
        </p:spPr>
      </p:pic>
      <p:sp>
        <p:nvSpPr>
          <p:cNvPr id="8" name="Zástupný symbol pro text 1">
            <a:extLst>
              <a:ext uri="{FF2B5EF4-FFF2-40B4-BE49-F238E27FC236}">
                <a16:creationId xmlns:a16="http://schemas.microsoft.com/office/drawing/2014/main" id="{0E2F5291-DAA0-4B8E-BF0D-98850B503579}"/>
              </a:ext>
            </a:extLst>
          </p:cNvPr>
          <p:cNvSpPr>
            <a:spLocks noGrp="true"/>
          </p:cNvSpPr>
          <p:nvPr>
            <p:ph type="body" sz="quarter" idx="14"/>
          </p:nvPr>
        </p:nvSpPr>
        <p:spPr>
          <a:xfrm>
            <a:off x="1363310" y="5409280"/>
            <a:ext cx="7272000" cy="540000"/>
          </a:xfrm>
        </p:spPr>
        <p:txBody>
          <a:bodyPr/>
          <a:lstStyle/>
          <a:p>
            <a:r>
              <a:rPr lang="cs-CZ" sz="2400" dirty="false"/>
              <a:t>03. 01. 2023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Míra podpory, 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628800"/>
            <a:ext cx="842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/>
              <a:t>Míra podpory pro NNO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EU 76,735%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státní rozpočet 23,265%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žadatel 0%</a:t>
            </a:r>
          </a:p>
          <a:p>
            <a:pPr marL="0" indent="0">
              <a:buNone/>
            </a:pPr>
            <a:endParaRPr lang="cs-CZ" sz="2000" dirty="false"/>
          </a:p>
          <a:p>
            <a:pPr marL="0" indent="0">
              <a:buNone/>
            </a:pPr>
            <a:r>
              <a:rPr lang="cs-CZ" b="true" dirty="false"/>
              <a:t>Partnerství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false"/>
              <a:t>pro danou výzvu není relevantní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56613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13256"/>
            <a:ext cx="8424000" cy="528274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Cílem této výzvy je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podpora posilování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stávajících i nově vzniklých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personálních kapacit střešních NNO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</a:rPr>
              <a:t>Bude podpořeno: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Posílení personálních kapacit své střešní organizace prostřednictvím financování nových nebo navýšení stávajících prac. úvazků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Vzdělávání zaměstnanců a dobrovolníků střešní organizace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Prohlubování znalostí souvisejících s posláním a předmětem střešní organizace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Aktivity zaměřené na rozvoj a posilování spolupráce na lokální a národní úrovni</a:t>
            </a:r>
          </a:p>
          <a:p>
            <a:pPr marL="0" indent="0" algn="ctr">
              <a:buNone/>
            </a:pPr>
            <a:r>
              <a:rPr lang="cs-CZ" sz="2000" b="true" dirty="false">
                <a:solidFill>
                  <a:srgbClr val="FF0000"/>
                </a:solidFill>
              </a:rPr>
              <a:t>Podporovány nebudou vzdělávací aktivity pro zaměstnance členských organizací a jejich dobrovolníky.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9586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-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13256"/>
            <a:ext cx="8424000" cy="5282744"/>
          </a:xfrm>
        </p:spPr>
        <p:txBody>
          <a:bodyPr/>
          <a:lstStyle/>
          <a:p>
            <a:pPr marL="0" indent="0">
              <a:buNone/>
            </a:pPr>
            <a:r>
              <a:rPr lang="cs-CZ" sz="2800" b="true" u="sng" dirty="false"/>
              <a:t>Popis podporovaných aktivit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</a:rPr>
              <a:t>Bude podpořeno: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Podpora efektivního řízení střešní organizace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Posílení personální politiky střešní organizace a její profesionalizace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Podpora získávání znalostí a zkušeností o efektivním řízení střešní organizace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Podpora členským organizacím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Podpora transparentnosti střešní organizace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Podpora udržitelnosti vícezdrojového financování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</a:rPr>
              <a:t>Podpora efektivní komunikace střešní organizace, podpora osvěty a rozvoje v daném oboru činnosti</a:t>
            </a:r>
          </a:p>
          <a:p>
            <a:pPr marL="0" indent="0" algn="ctr">
              <a:buNone/>
            </a:pPr>
            <a:r>
              <a:rPr lang="cs-CZ" sz="2000" b="true" dirty="false">
                <a:solidFill>
                  <a:srgbClr val="FF0000"/>
                </a:solidFill>
              </a:rPr>
              <a:t> 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1380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- 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24221" y="1484784"/>
            <a:ext cx="842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u="sng" dirty="false"/>
              <a:t>Závazné</a:t>
            </a:r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r>
              <a:rPr lang="cs-CZ" b="true" u="sng" dirty="false"/>
              <a:t>Vykazované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770A148C-5352-4E14-BC7E-33B91D0DACF3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961883967"/>
              </p:ext>
            </p:extLst>
          </p:nvPr>
        </p:nvGraphicFramePr>
        <p:xfrm>
          <a:off x="379963" y="1978927"/>
          <a:ext cx="8512515" cy="1594089"/>
        </p:xfrm>
        <a:graphic>
          <a:graphicData uri="http://schemas.openxmlformats.org/drawingml/2006/table">
            <a:tbl>
              <a:tblPr firstRow="true" bandRow="true">
                <a:tableStyleId>{793D81CF-94F2-401A-BA57-92F5A7B2D0C5}</a:tableStyleId>
              </a:tblPr>
              <a:tblGrid>
                <a:gridCol w="1071880">
                  <a:extLst>
                    <a:ext uri="{9D8B030D-6E8A-4147-A177-3AD203B41FA5}">
                      <a16:colId xmlns:a16="http://schemas.microsoft.com/office/drawing/2014/main" val="1880324723"/>
                    </a:ext>
                  </a:extLst>
                </a:gridCol>
                <a:gridCol w="4199170">
                  <a:extLst>
                    <a:ext uri="{9D8B030D-6E8A-4147-A177-3AD203B41FA5}">
                      <a16:colId xmlns:a16="http://schemas.microsoft.com/office/drawing/2014/main" val="1485466435"/>
                    </a:ext>
                  </a:extLst>
                </a:gridCol>
                <a:gridCol w="1967889">
                  <a:extLst>
                    <a:ext uri="{9D8B030D-6E8A-4147-A177-3AD203B41FA5}">
                      <a16:colId xmlns:a16="http://schemas.microsoft.com/office/drawing/2014/main" val="3950504294"/>
                    </a:ext>
                  </a:extLst>
                </a:gridCol>
                <a:gridCol w="1273576">
                  <a:extLst>
                    <a:ext uri="{9D8B030D-6E8A-4147-A177-3AD203B41FA5}">
                      <a16:colId xmlns:a16="http://schemas.microsoft.com/office/drawing/2014/main" val="3248968866"/>
                    </a:ext>
                  </a:extLst>
                </a:gridCol>
              </a:tblGrid>
              <a:tr h="422679">
                <a:tc>
                  <a:txBody>
                    <a:bodyPr/>
                    <a:lstStyle/>
                    <a:p>
                      <a:r>
                        <a:rPr lang="cs-CZ" dirty="false"/>
                        <a:t>Kód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Indikátor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Měrná jednotka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false"/>
                        <a:t>Typ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186165"/>
                  </a:ext>
                </a:extLst>
              </a:tr>
              <a:tr h="348450">
                <a:tc>
                  <a:txBody>
                    <a:bodyPr/>
                    <a:lstStyle/>
                    <a:p>
                      <a:r>
                        <a:rPr lang="cs-CZ" sz="1600" dirty="false"/>
                        <a:t>600 000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Celkový počet účastníků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Účastníci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1818983"/>
                  </a:ext>
                </a:extLst>
              </a:tr>
              <a:tr h="569497">
                <a:tc>
                  <a:txBody>
                    <a:bodyPr/>
                    <a:lstStyle/>
                    <a:p>
                      <a:r>
                        <a:rPr lang="cs-CZ" sz="1600" dirty="false"/>
                        <a:t>805 000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Počet napsaných a zveřejněných analytických </a:t>
                      </a:r>
                      <a:b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kern="1200" dirty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strategických dokumentů (vč. evaluačních)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Dokumenty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571819"/>
                  </a:ext>
                </a:extLst>
              </a:tr>
            </a:tbl>
          </a:graphicData>
        </a:graphic>
      </p:graphicFrame>
      <p:graphicFrame>
        <p:nvGraphicFramePr>
          <p:cNvPr id="8" name="Tabulka 5">
            <a:extLst>
              <a:ext uri="{FF2B5EF4-FFF2-40B4-BE49-F238E27FC236}">
                <a16:creationId xmlns:a16="http://schemas.microsoft.com/office/drawing/2014/main" id="{F7B54197-3E6E-44E1-B7DE-7E4BC44926A0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826455294"/>
              </p:ext>
            </p:extLst>
          </p:nvPr>
        </p:nvGraphicFramePr>
        <p:xfrm>
          <a:off x="424221" y="4580676"/>
          <a:ext cx="8512515" cy="717898"/>
        </p:xfrm>
        <a:graphic>
          <a:graphicData uri="http://schemas.openxmlformats.org/drawingml/2006/table">
            <a:tbl>
              <a:tblPr firstRow="true" bandRow="true">
                <a:tableStyleId>{793D81CF-94F2-401A-BA57-92F5A7B2D0C5}</a:tableStyleId>
              </a:tblPr>
              <a:tblGrid>
                <a:gridCol w="1267459">
                  <a:extLst>
                    <a:ext uri="{9D8B030D-6E8A-4147-A177-3AD203B41FA5}">
                      <a16:colId xmlns:a16="http://schemas.microsoft.com/office/drawing/2014/main" val="1880324723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148546643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950504294"/>
                    </a:ext>
                  </a:extLst>
                </a:gridCol>
                <a:gridCol w="1196384">
                  <a:extLst>
                    <a:ext uri="{9D8B030D-6E8A-4147-A177-3AD203B41FA5}">
                      <a16:colId xmlns:a16="http://schemas.microsoft.com/office/drawing/2014/main" val="3248968866"/>
                    </a:ext>
                  </a:extLst>
                </a:gridCol>
              </a:tblGrid>
              <a:tr h="382618">
                <a:tc>
                  <a:txBody>
                    <a:bodyPr/>
                    <a:lstStyle/>
                    <a:p>
                      <a:r>
                        <a:rPr lang="cs-CZ" sz="1600" dirty="false"/>
                        <a:t>Kód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Indikátor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Měrná jednotka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Typ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186165"/>
                  </a:ext>
                </a:extLst>
              </a:tr>
              <a:tr h="121890">
                <a:tc>
                  <a:txBody>
                    <a:bodyPr/>
                    <a:lstStyle/>
                    <a:p>
                      <a:r>
                        <a:rPr lang="cs-CZ" sz="1600" dirty="false"/>
                        <a:t>679 001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Počet podpořených Romů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Osoby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false"/>
                        <a:t>Výstup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571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502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zaměření - CÍLOVÉ SKUPINY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F1927621-6944-4694-BDD7-ED93FFB1DAEA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351891355"/>
              </p:ext>
            </p:extLst>
          </p:nvPr>
        </p:nvGraphicFramePr>
        <p:xfrm>
          <a:off x="467544" y="1556792"/>
          <a:ext cx="8172456" cy="421071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40450">
                  <a:extLst>
                    <a:ext uri="{9D8B030D-6E8A-4147-A177-3AD203B41FA5}">
                      <a16:colId xmlns:a16="http://schemas.microsoft.com/office/drawing/2014/main" val="3738312379"/>
                    </a:ext>
                  </a:extLst>
                </a:gridCol>
                <a:gridCol w="5232006">
                  <a:extLst>
                    <a:ext uri="{9D8B030D-6E8A-4147-A177-3AD203B41FA5}">
                      <a16:colId xmlns:a16="http://schemas.microsoft.com/office/drawing/2014/main" val="3217144622"/>
                    </a:ext>
                  </a:extLst>
                </a:gridCol>
              </a:tblGrid>
              <a:tr h="544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Kategorie 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Definice cílové skupiny (CS)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5568485"/>
                  </a:ext>
                </a:extLst>
              </a:tr>
              <a:tr h="14889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Poskytovatelé a zadavatelé sociálních služeb, služeb pro rodiny a děti a dalších služeb na podporu sociálního začleňování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87313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 účely této výzvy se uvedenou CS rozumí:</a:t>
                      </a:r>
                    </a:p>
                    <a:p>
                      <a:pPr marL="342900" lvl="0" indent="-255588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Další organizace působící v oblasti podpory sociálního začleňování,</a:t>
                      </a:r>
                    </a:p>
                    <a:p>
                      <a:pPr marL="342900" lvl="0" indent="-255588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Zaměstnanci poskytovatelů služeb a dalších organizací působících v oblasti podpory sociálního začleňování.</a:t>
                      </a:r>
                    </a:p>
                    <a:p>
                      <a:pPr marL="87312" lvl="0" indent="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endParaRPr lang="cs-CZ" sz="1800" b="false" kern="1200" dirty="fals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8566149"/>
                  </a:ext>
                </a:extLst>
              </a:tr>
              <a:tr h="15174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Dobrovolníci působící </a:t>
                      </a:r>
                      <a:b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 oblasti sociálních služeb </a:t>
                      </a:r>
                      <a:b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 sociální integrace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Dobrovolníci podle § 115 odst. 2 zákona </a:t>
                      </a:r>
                      <a:b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b="false" kern="1200" dirty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č. 108/2006 Sb., o sociálních službách, a podle § 3 zákona č. 198/2002 Sb., o dobrovolnické službě a další dobrovolníci, kteří mají uzavřenou smlouvu o dobrovolné činnosti dle platné legislativy ČR.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3318394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23066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Způsobilost osobních nákladů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462412"/>
            <a:ext cx="8064000" cy="4846908"/>
          </a:xfrm>
        </p:spPr>
        <p:txBody>
          <a:bodyPr/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Způsobilé přímé osobní náklady v rámci této výzvy jsou pouze pozice uvedené v příloze č. 2 této výzvy „Pomůcka pro stanovení osobních nákladů“.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Způsobilé přímé osobní náklady v rámci této výzvy jsou pouze tyto pozice: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28900" lvl="2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Koordinátor projektových aktivit;</a:t>
            </a:r>
          </a:p>
          <a:p>
            <a:pPr marL="828900" lvl="2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Manažer fundraisingu / komunikace;</a:t>
            </a:r>
          </a:p>
          <a:p>
            <a:pPr marL="828900" lvl="2" indent="-342900" algn="just">
              <a:spcAft>
                <a:spcPts val="1200"/>
              </a:spcAft>
              <a:buFont typeface="+mj-lt"/>
              <a:buAutoNum type="alphaLcParenR"/>
            </a:pPr>
            <a:r>
              <a:rPr lang="cs-CZ" sz="1800" dirty="false">
                <a:latin typeface="Arial" panose="020B0604020202020204" pitchFamily="34" charset="0"/>
                <a:cs typeface="Arial" panose="020B0604020202020204" pitchFamily="34" charset="0"/>
              </a:rPr>
              <a:t>Specialista.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Názvy pozic musí být zachovány. V žádosti nemusí být obsaženy všechny uvedené pozice, ale nemohou zde být uvedeny jiné, nežli jsou jmenované. Může docházet ke kumulaci pozic.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Ostatní osobní výdaje a veškeré výdaje, které nepatří do osobních nákladů, budou hrazeny paušálem 40 % z osobních nákladů.</a:t>
            </a:r>
          </a:p>
          <a:p>
            <a:pPr marL="0" indent="0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01772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12776"/>
            <a:ext cx="8532480" cy="4491200"/>
          </a:xfrm>
        </p:spPr>
        <p:txBody>
          <a:bodyPr/>
          <a:lstStyle/>
          <a:p>
            <a:pPr marL="0" lv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A) KOORDINÁTOR PROJEKTOVÝCH AKTIVIT (1)  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Měsíční sazba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: dle tabulky </a:t>
            </a: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Obvyklé ceny, mzdy, platy 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(viz pozice Hlavní manažer/vedoucí projektu/koordinátor). 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>
                <a:latin typeface="Arial" panose="020B0604020202020204" pitchFamily="34" charset="0"/>
                <a:cs typeface="Arial" panose="020B0604020202020204" pitchFamily="34" charset="0"/>
              </a:rPr>
              <a:t>Náplň práce: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Odborně dohlíží na realizaci celého projektu, na nastavení a realizaci klíčových aktivit ve všech fázích, koordinuje, plánuje a odborně zajištuje naplnění klíčových aktivit a cílů a výstupů projektu; 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Odborně vede a řídí projektový tým, vede porady týmu; 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Podílí se na realizaci klíčových aktivit projektu; 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Zajišťuje efektivní naplňování koncepce a směřování střešní organizace, vyhledává finanční příležitosti;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Zajišťuje a podílí se na nastavení a podpoře spolupráce s veřejnou správou; 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Aktivně vyhledává a podílí se na nastavení spolupráce s ostatními spolupracujícími subjekty.</a:t>
            </a:r>
          </a:p>
          <a:p>
            <a:pPr lvl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cs-CZ" sz="1600" dirty="fals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72283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484784"/>
            <a:ext cx="8064000" cy="449120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B) MANAŽER FUNDRAISINGU / KOMUNIKACE (1)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true" dirty="false"/>
              <a:t>Měsíční sazba</a:t>
            </a:r>
            <a:r>
              <a:rPr lang="cs-CZ" sz="1600" dirty="false"/>
              <a:t>: dle tabulky </a:t>
            </a:r>
            <a:r>
              <a:rPr lang="cs-CZ" sz="1600" b="true" dirty="false"/>
              <a:t>Obvyklé ceny, mzdy, platy </a:t>
            </a:r>
            <a:r>
              <a:rPr lang="cs-CZ" sz="1600" dirty="false"/>
              <a:t>(viz pozice PR manažer) .</a:t>
            </a:r>
          </a:p>
          <a:p>
            <a:pPr marL="0" indent="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true" dirty="false"/>
              <a:t>Náplň práce</a:t>
            </a:r>
            <a:r>
              <a:rPr lang="cs-CZ" sz="1600" dirty="false"/>
              <a:t>: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Podílí se na managementu střešní organizace a komunikuje napříč týmy i se členskými organizacemi, spolupracuje na strategickém plánu a dlouhodobém směřování střešní organizace, vyhledává finanční příležitosti;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Vytváří koncepci fundraisingové a komunikační strategie s cílem postupného zvyšování počtu dárců i objemu darů, vytváří a aktualizuje databázi dárců, udržuje a rozšiřuje portfolium dárců a systematicky o dárce pečuje;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Odborně vede fundraisingové aktivity včetně crowdfundingu, vymýšlí nové aktivity </a:t>
            </a:r>
            <a:br>
              <a:rPr lang="cs-CZ" sz="1600" dirty="false"/>
            </a:br>
            <a:r>
              <a:rPr lang="cs-CZ" sz="1600" dirty="false"/>
              <a:t>a kampaně, koordinuje a realizuje fundraisingové akce a aktivity včetně vyhledávání příležitostí a kontaktů a vyhodnocování výsledků kampaní, testuje, vyhodnocuje </a:t>
            </a:r>
            <a:br>
              <a:rPr lang="cs-CZ" sz="1600" dirty="false"/>
            </a:br>
            <a:r>
              <a:rPr lang="cs-CZ" sz="1600" dirty="false"/>
              <a:t>a postupně implementuje nové fundraisingové metody;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6392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32998"/>
            <a:ext cx="8064000" cy="4491200"/>
          </a:xfrm>
        </p:spPr>
        <p:txBody>
          <a:bodyPr/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000" b="true" dirty="false"/>
              <a:t>B) MANAŽER FUNDRAISINGU / KOMUNIKACE  (2)</a:t>
            </a:r>
            <a:endParaRPr lang="cs-CZ" sz="2000" dirty="false"/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Podílí se na tvorbě a realizaci interní i externí komunikace střešní organizace (komunikace mezi střešní organizací a jejími členskými organizacemi včetně komunikace s vnějším světem) a aktualizaci webových stránek (včetně sociálních sítí), připravuje koncepci propagačních materiálů a prezentaci střešní organizace navenek;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Komunikuje s úřady a administrativně podporuje právní zajištění fundraisingu (GDPR, oznámení o konání veřejné sbírky), komunikuje s partnery v oblasti FR/PR, spolupracuje s dalšími NNO (členskými, střešními, spolupracujícími i nově spolupracujícími).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0362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532480" cy="1080000"/>
          </a:xfrm>
        </p:spPr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491200"/>
          </a:xfrm>
        </p:spPr>
        <p:txBody>
          <a:bodyPr/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/>
              <a:t>C) SPECIALISTA (1)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Měsíční sazba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: dle tabulky </a:t>
            </a:r>
            <a:r>
              <a:rPr lang="cs-CZ" sz="1600" b="true" dirty="false">
                <a:latin typeface="Arial" panose="020B0604020202020204" pitchFamily="34" charset="0"/>
                <a:cs typeface="Arial" panose="020B0604020202020204" pitchFamily="34" charset="0"/>
              </a:rPr>
              <a:t>Obvyklé ceny, mzdy, platy </a:t>
            </a: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(viz pozice Odborný konzultant/poradce/expert/specialista). 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true" dirty="false"/>
              <a:t>Náplň práce: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Poskytuje expertní podporu, odborné konzultace, metodickou podporu a poradenství pracovníkům a dobrovolníkům střešní organizace a členských organizací za účelem nastavení vhodného a efektivního strategického, organizačního a finančního plánování, řízení a dlouhodobého směřování střešní organizace a členských organizací;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Podporuje odborný profesní rozvoj (leadership) managementu střešní organizace;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latin typeface="Arial" panose="020B0604020202020204" pitchFamily="34" charset="0"/>
                <a:cs typeface="Arial" panose="020B0604020202020204" pitchFamily="34" charset="0"/>
              </a:rPr>
              <a:t>Spolupracuje zejména s Manažerem fundraisingu / komunikace;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041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7956416" cy="1196752"/>
          </a:xfrm>
        </p:spPr>
        <p:txBody>
          <a:bodyPr/>
          <a:lstStyle/>
          <a:p>
            <a:r>
              <a:rPr lang="cs-CZ" dirty="false"/>
              <a:t>PROGRAM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2132856"/>
            <a:ext cx="8064000" cy="4248472"/>
          </a:xfrm>
        </p:spPr>
        <p:txBody>
          <a:bodyPr/>
          <a:lstStyle/>
          <a:p>
            <a:pPr marL="216000" algn="just">
              <a:lnSpc>
                <a:spcPct val="100000"/>
              </a:lnSpc>
              <a:spcAft>
                <a:spcPts val="0"/>
              </a:spcAft>
            </a:pPr>
            <a:endParaRPr lang="cs-CZ" altLang="cs-CZ" sz="1000" dirty="false">
              <a:solidFill>
                <a:srgbClr val="084A8B"/>
              </a:solidFill>
            </a:endParaRP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Základní informace k výzvě č. 039 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Hodnocení projektů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Rozpočet projektu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Materiál + odkazy</a:t>
            </a:r>
          </a:p>
          <a:p>
            <a:pPr marL="714375" indent="-6270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800" dirty="false">
                <a:cs typeface="Arial" panose="020B0604020202020204" pitchFamily="34" charset="0"/>
              </a:rPr>
              <a:t>Diskuze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false"/>
          </a:p>
          <a:p>
            <a:pPr marL="216000" lvl="0" algn="just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</p:txBody>
      </p:sp>
    </p:spTree>
    <p:extLst>
      <p:ext uri="{BB962C8B-B14F-4D97-AF65-F5344CB8AC3E}">
        <p14:creationId xmlns:p14="http://schemas.microsoft.com/office/powerpoint/2010/main" val="327015292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69273"/>
            <a:ext cx="8424000" cy="1080000"/>
          </a:xfrm>
        </p:spPr>
        <p:txBody>
          <a:bodyPr/>
          <a:lstStyle/>
          <a:p>
            <a:r>
              <a:rPr lang="cs-CZ" dirty="false"/>
              <a:t>Náplň práce jednotlivých pozic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08388-515C-4536-B61C-5D739E8A0B7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56792"/>
            <a:ext cx="8424000" cy="4491200"/>
          </a:xfrm>
        </p:spPr>
        <p:txBody>
          <a:bodyPr/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800" b="true" dirty="false"/>
              <a:t>C) SPECIALISTA (2)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Pomáhá při koordinaci dobrovolníků střešní organizace a dobrovolníků členských organizací, poskytuje součinnosti při ukotvení dobrovolnictví ve střešní organizaci</a:t>
            </a:r>
            <a:br>
              <a:rPr lang="cs-CZ" sz="1600" dirty="false"/>
            </a:br>
            <a:r>
              <a:rPr lang="cs-CZ" sz="1600" dirty="false"/>
              <a:t>i ve členských organizacích;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Připravuje obsah a zaměření vzdělávacích a dalších aktivit realizovaných prostřednictvím workshopů, seminářů, webinářů a dalších pracovních setkání. </a:t>
            </a:r>
          </a:p>
          <a:p>
            <a:pPr marL="0" indent="0">
              <a:spcAft>
                <a:spcPts val="600"/>
              </a:spcAft>
              <a:buNone/>
            </a:pPr>
            <a:endParaRPr lang="cs-CZ" sz="1600" i="true" dirty="false"/>
          </a:p>
          <a:p>
            <a:pPr marL="0" indent="0">
              <a:spcAft>
                <a:spcPts val="600"/>
              </a:spcAft>
              <a:buNone/>
            </a:pPr>
            <a:r>
              <a:rPr lang="cs-CZ" sz="1800" b="true" dirty="false">
                <a:solidFill>
                  <a:schemeClr val="accent6">
                    <a:lumMod val="60000"/>
                    <a:lumOff val="40000"/>
                  </a:schemeClr>
                </a:solidFill>
              </a:rPr>
              <a:t>Odkaz na el. verzi tabulky Obvyklé ceny, mzdy, platy pro všechny výše uvedené pozice: </a:t>
            </a:r>
            <a:r>
              <a:rPr lang="cs-CZ" sz="1600" i="true" dirty="false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https://www.esfcr.cz/pravidla-pro-zadatele-a-prijemce-opz-plus/-/dokument/18400695</a:t>
            </a:r>
            <a:endParaRPr lang="cs-CZ" sz="1600" i="true" dirty="false">
              <a:solidFill>
                <a:srgbClr val="00B0F0"/>
              </a:solidFill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2400" b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43585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64CB6B-BFFC-4A09-9BD4-E21B75AB7D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Náležitosti ŽoP, způsob podání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ACA0C-9A94-4E2C-9703-5B77273402D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953728D-ADC2-47CD-9389-5EFB7B3C0BE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81770" y="1638000"/>
            <a:ext cx="8244000" cy="4320000"/>
          </a:xfrm>
        </p:spPr>
        <p:txBody>
          <a:bodyPr vert="horz" lIns="0" tIns="0" rIns="0" bIns="0" rtlCol="false">
            <a:noAutofit/>
          </a:bodyPr>
          <a:lstStyle/>
          <a:p>
            <a:pPr marL="0" indent="0">
              <a:buNone/>
            </a:pPr>
            <a:r>
              <a:rPr lang="cs-CZ" sz="2800" b="true" u="sng" dirty="false"/>
              <a:t>POVINNÉ PŘÍLOHY ŽÁDOSTI O PODPORU</a:t>
            </a:r>
          </a:p>
          <a:p>
            <a:pPr marL="0" indent="0">
              <a:buNone/>
            </a:pPr>
            <a:r>
              <a:rPr lang="cs-CZ" sz="1600" b="true" dirty="false"/>
              <a:t>1. Čestné prohlášení </a:t>
            </a:r>
            <a:r>
              <a:rPr lang="cs-CZ" sz="1600" dirty="false"/>
              <a:t>dokládající způsobilost střešní NNO v oblasti sociálního začleňování </a:t>
            </a:r>
            <a:r>
              <a:rPr lang="cs-CZ" sz="1600" i="true" dirty="false"/>
              <a:t>(příloha číslo 1, výzvy).</a:t>
            </a:r>
          </a:p>
          <a:p>
            <a:pPr marL="0" indent="0">
              <a:buNone/>
            </a:pPr>
            <a:r>
              <a:rPr lang="cs-CZ" sz="1600" b="true" dirty="false"/>
              <a:t>2. </a:t>
            </a:r>
            <a:r>
              <a:rPr lang="cs-CZ" sz="1600" dirty="false"/>
              <a:t>Žadatel o podporu, který je evidující osobou podle zákona č. 37/2021 Sb., o evidenci skutečných majitelů, musí dodat údaje o svém skutečném majiteli, a to </a:t>
            </a:r>
            <a:r>
              <a:rPr lang="cs-CZ" sz="1600" b="true" dirty="false"/>
              <a:t>ve formě úplného výpisu platných údajů </a:t>
            </a:r>
            <a:r>
              <a:rPr lang="cs-CZ" sz="1600" dirty="false"/>
              <a:t>a údajů, které byly vymazány bez náhrady nebo s nahrazením novými údaji, který přiloží k žádosti o podporu.,   Evidující osobou je právnická osoba, která má skutečného majitele, nebo svěřenský správce nebo osoba v obdobném postavení u zahraničního svěřeneckého fondu.</a:t>
            </a:r>
          </a:p>
          <a:p>
            <a:pPr marL="0" indent="0" algn="ctr">
              <a:buNone/>
            </a:pPr>
            <a:r>
              <a:rPr lang="cs-CZ" sz="1600" b="true" dirty="false">
                <a:solidFill>
                  <a:schemeClr val="accent6">
                    <a:lumMod val="60000"/>
                    <a:lumOff val="40000"/>
                  </a:schemeClr>
                </a:solidFill>
              </a:rPr>
              <a:t>JE NUTNÉ DOLOŽIT OBĚ PŘÍLOHY!!!</a:t>
            </a:r>
          </a:p>
          <a:p>
            <a:pPr marL="342900" indent="-342900">
              <a:buAutoNum type="arabicPeriod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02849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90EB69F9-85BF-4017-8F6A-B6FFCF0BBE6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39750" y="1800225"/>
            <a:ext cx="8064500" cy="4319588"/>
          </a:xfrm>
        </p:spPr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Definice a úprava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problematika hodnocení přijatelnosti a formálních náležitostí, věcného hodnocení a výběrové komise (</a:t>
            </a:r>
            <a:r>
              <a:rPr lang="cs-CZ" sz="1800" b="false" i="tru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Specifická část pravidel pro žadatele a příjemce z OPZ+ pro projekty s přímými a nepřímými náklady nebo projekty financované s využitím paušálních sazeb, Příručka pro hodnotitele OPZ+)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příprava a vydání právního aktu o poskytnutí podpory (</a:t>
            </a:r>
            <a:r>
              <a:rPr lang="cs-CZ" sz="1800" b="false" i="tru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Obecná část pravidel pro žadatele a příjemce z OPZ+)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pl-PL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dokumenty ke stažení na www.esfcr.cz–Programy –Dokumenty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6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D6A136-D46E-4545-9490-41867908C9B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412E29-2E1F-4B1C-84F5-1065B7BC14A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56792"/>
            <a:ext cx="8100000" cy="4320000"/>
          </a:xfrm>
        </p:spPr>
        <p:txBody>
          <a:bodyPr>
            <a:normAutofit/>
          </a:bodyPr>
          <a:lstStyle/>
          <a:p>
            <a:pPr algn="l"/>
            <a:endParaRPr lang="cs-CZ" sz="1800" b="false" i="false" u="none" strike="noStrike" baseline="0" dirty="false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Obecná pravidla pro hodnocení a výběr projektů 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proces hodnocení a výběru projektů zajišťuje ŘO OPZ+(= Řídicí orgán Operačního programu Zaměstnanost plus)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proces hodnocení a výběru projektů -ukončení cca do 7 měsíců od uzávěrky příjmu žádostí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žádosti předložené jiným způsobem a v jiném termínu, než umožňuje výzva, nejsou akceptovány (žádosti se podávají pouze elektronicky, stvrzené el. podpisem, nutnost mít datovou schránku).</a:t>
            </a:r>
          </a:p>
          <a:p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6C195C7-1161-4138-B476-7551732C1838}"/>
              </a:ext>
            </a:extLst>
          </p:cNvPr>
          <p:cNvSpPr>
            <a:spLocks noGrp="true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6427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64CDA-8C73-4EA4-9775-64FDC343B0A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A05A22-A186-40E6-BC00-9AC436D2E06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dirty="false">
                <a:solidFill>
                  <a:srgbClr val="08498A"/>
                </a:solidFill>
                <a:latin typeface="Arial" panose="020B0604020202020204" pitchFamily="34" charset="0"/>
              </a:rPr>
              <a:t>H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odnocení přijatelnosti a formálních náležitostí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posouzení základních věcných požadavků</a:t>
            </a:r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 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a naplnění administrativních požadavků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max. 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30 pracovních dnů 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od uzávěrky příjmu žádostí ve Výzvě</a:t>
            </a:r>
          </a:p>
          <a:p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náprava nedostatků v hodnocení přijatelnosti není možná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náprava formálních náležitostí </a:t>
            </a: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jednou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3657766-C591-4C5D-9C38-E2231396213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72360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98975-F688-4F3C-8333-1C2F8EA561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1CF494-B909-4DA9-8370-3DBA76321D5E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Kritéria hodnocení přijatelnosti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Oprávněnost žadatele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Partnerství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Cílové skupiny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Celkové způsobilé výdaje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A</a:t>
            </a:r>
            <a:r>
              <a:rPr lang="en-US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ktivity v souladu s textem výzvy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Horizontální principy</a:t>
            </a:r>
          </a:p>
          <a:p>
            <a:pPr>
              <a:lnSpc>
                <a:spcPct val="100000"/>
              </a:lnSpc>
            </a:pP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Trestní bezúhonnost statutárního zástupce</a:t>
            </a:r>
          </a:p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Kritéria formálních náležitostí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Úplnost a forma žádosti / Podpis žádosti oprávněnou osobou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250F5-9CCA-4F42-90ED-4535051298A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17294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2141CB-F888-479E-BFF7-4265B3D03EC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56B5E3-FC20-4AF7-B211-385F10B37480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Věcné hodnocení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pouze žádosti o podporu, které uspěly v 1. fázi hodnocení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2 externí hodnotitelé, výsledný počet bodů je průměrem bodů přidělených v těchto hodnoceních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arbitrážní hodnocení (pokud se první dvě zpracovaná věcná hodnocení žádosti o podporu významně liší)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ž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ádost o podporu uspěje, pokud v žádném z kritérií neobdrží eliminační deskriptor a získá minimálně 50 bodů.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v</a:t>
            </a:r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ěcné hodnocení musí být dokončeno do 80 pracovních dnů od uzávěrky příjmu žádostí ve Výzvě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7026C2-AEC5-4A72-9EF3-1BD4A7451C8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3543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r>
              <a:rPr lang="cs-CZ" dirty="false"/>
              <a:t>Věcné hodnocení - kritéria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DE6F5CAE-A64C-47D6-ADCE-9ED9196755B0}"/>
              </a:ext>
            </a:extLst>
          </p:cNvPr>
          <p:cNvGraphicFramePr>
            <a:graphicFrameLocks noGrp="true"/>
          </p:cNvGraphicFramePr>
          <p:nvPr/>
        </p:nvGraphicFramePr>
        <p:xfrm>
          <a:off x="179512" y="1412776"/>
          <a:ext cx="8784976" cy="4826114"/>
        </p:xfrm>
        <a:graphic>
          <a:graphicData uri="http://schemas.openxmlformats.org/drawingml/2006/table">
            <a:tbl>
              <a:tblPr firstRow="true">
                <a:tableStyleId>{3C2FFA5D-87B4-456A-9821-1D502468CF0F}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4538535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5820412"/>
                    </a:ext>
                  </a:extLst>
                </a:gridCol>
              </a:tblGrid>
              <a:tr h="121524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Skupina kritérií 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(max. počet bodů)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Název kritéria 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400" b="true" dirty="false">
                          <a:solidFill>
                            <a:schemeClr val="bg1"/>
                          </a:solidFill>
                          <a:effectLst/>
                        </a:rPr>
                        <a:t>(max. počet bodů)</a:t>
                      </a:r>
                      <a:endParaRPr lang="cs-CZ" sz="2400" dirty="fals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327322"/>
                  </a:ext>
                </a:extLst>
              </a:tr>
              <a:tr h="48609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Potřebnost (35)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1 Vymezení problému a cílové skupiny (35)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594720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Účelnost (30)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2 Cíle a konzistentnost (intervenční logika) projektu (25)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158081"/>
                  </a:ext>
                </a:extLst>
              </a:tr>
              <a:tr h="486099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3 Způsob ověření dosažení cíle projektu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093039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Efektivnost a hospodárnost (20)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4 Efektivita projektu, rozpočet (15)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57358"/>
                  </a:ext>
                </a:extLst>
              </a:tr>
              <a:tr h="486099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5 Adekvátnost indikátorů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044515"/>
                  </a:ext>
                </a:extLst>
              </a:tr>
              <a:tr h="486099">
                <a:tc rowSpan="2"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Proveditelnost (15)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6 Způsob zapojení cílové skupiny (5)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86064"/>
                  </a:ext>
                </a:extLst>
              </a:tr>
              <a:tr h="692691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solidFill>
                            <a:schemeClr val="tx1"/>
                          </a:solidFill>
                          <a:effectLst/>
                        </a:rPr>
                        <a:t>7 Způsob realizace aktivit a jejich návaznost (10)</a:t>
                      </a:r>
                      <a:endParaRPr lang="cs-CZ" sz="1600" b="true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573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774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7E5D7-2079-4631-AFF7-0CF1B3D1454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0189B5-EAF2-4D74-BA49-6E30D785AB3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Výběrová komise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minimálně 5 osob, které nebyly zapojeny do věcného hodnocení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projednává žádosti o podporu, které uspěly v předchozích fázích hodnocení a výběru, a rozhoduje o tom, zda žádost bude doporučena nebo nedoporučena k financování</a:t>
            </a:r>
          </a:p>
          <a:p>
            <a:r>
              <a:rPr lang="cs-CZ" sz="1800" dirty="false">
                <a:solidFill>
                  <a:srgbClr val="08498A"/>
                </a:solidFill>
                <a:latin typeface="Arial" panose="020B0604020202020204" pitchFamily="34" charset="0"/>
              </a:rPr>
              <a:t>seznam žádostí o podporu dle bodových výsledků ve věcném hodnocení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žádosti mohou být doporučeny k financování s výhradou – udělení podmínky realizace</a:t>
            </a:r>
          </a:p>
          <a:p>
            <a:r>
              <a:rPr lang="pl-PL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uzavřena do 30 dnů od prvního zasedání</a:t>
            </a:r>
          </a:p>
          <a:p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2A3F21-3A4E-4BE1-8B15-B02BACAD0AE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77854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03F029-1F13-4E0C-9767-8889A522356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E569F-7F03-4230-A168-B0C239D53BB0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tru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Důvody pro nedoporučení projektu k podpoře výběrovou komisí:</a:t>
            </a: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více projektů zaměřených na realizaci obdobných aktivit pro stejnou cílovou skupinu ve stejném regionu (přesah absorpční schopnosti)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překryv projektu s jiným již běžícím projektem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nedostatečná kapacita žadatele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žadatel prokazatelně opakovaně neplnil své povinnosti v jiném projektu financovaném z veřejných prostředků </a:t>
            </a:r>
          </a:p>
          <a:p>
            <a:r>
              <a:rPr lang="cs-CZ" sz="1800" b="false" i="false" u="none" strike="noStrike" baseline="0" dirty="false">
                <a:solidFill>
                  <a:srgbClr val="08498A"/>
                </a:solidFill>
                <a:latin typeface="Arial" panose="020B0604020202020204" pitchFamily="34" charset="0"/>
              </a:rPr>
              <a:t>disponibilní prostředky ve výzvě neumožní projekt podpořit v dostatečném rozsahu </a:t>
            </a:r>
          </a:p>
          <a:p>
            <a:pPr marL="0" indent="0">
              <a:buNone/>
            </a:pPr>
            <a:endParaRPr lang="cs-CZ" sz="1800" b="false" i="false" u="none" strike="noStrike" baseline="0" dirty="false">
              <a:solidFill>
                <a:srgbClr val="08498A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0751EF-15B3-4C84-8740-BA825F632B7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9887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2DFD4A-82FE-426B-84AE-B1C76B9C530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03_22_039 budování kapacit </a:t>
            </a:r>
            <a:br>
              <a:rPr lang="cs-CZ" dirty="false"/>
            </a:br>
            <a:r>
              <a:rPr lang="cs-CZ" dirty="false"/>
              <a:t>a profesionalizace nno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96AFB9-E754-4869-9FE6-C93E19E95F7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Specifický cíl 2.2: Zvyšovat rovný a včasný přístup ke kvalitním, udržitelným a cenově dostupným službám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Kolová, otevřená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Vyhlášena: 07. 11. 2022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Konec příjmu žádostí: 07. 02. 2023, 12:00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800" dirty="false"/>
              <a:t>datum zahájení realizace nesmí předcházet datu vyhlášení této výzvy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Délka projektu: max. </a:t>
            </a:r>
            <a:r>
              <a:rPr lang="cs-CZ" sz="2200" b="true" dirty="false"/>
              <a:t>24</a:t>
            </a:r>
            <a:r>
              <a:rPr lang="cs-CZ" sz="2200" dirty="false"/>
              <a:t> měsíců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Nejzazší datum pro ukončení fyzické realizace projektu: </a:t>
            </a:r>
          </a:p>
          <a:p>
            <a:pPr marL="0" indent="0" defTabSz="450850">
              <a:buNone/>
            </a:pPr>
            <a:r>
              <a:rPr lang="cs-CZ" sz="2200" dirty="false"/>
              <a:t>	</a:t>
            </a:r>
            <a:r>
              <a:rPr lang="cs-CZ" sz="2200" b="true" dirty="false"/>
              <a:t>31. 12. 2025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false"/>
              <a:t>Alokace: celkem </a:t>
            </a:r>
            <a:r>
              <a:rPr lang="cs-CZ" sz="2200" b="true" dirty="false"/>
              <a:t>100</a:t>
            </a:r>
            <a:r>
              <a:rPr lang="cs-CZ" sz="2200" dirty="false"/>
              <a:t> mil. CZK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6A1790-B407-4316-AF6E-7015D00EA3A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90024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CD9F3A-4D83-4F74-86BF-D33BD77D1EC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Příprava a vydání právního aktu o poskytnutí podpory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53AC73-ABE7-42EE-88FE-809DB18BDE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458080"/>
            <a:ext cx="8316456" cy="4707224"/>
          </a:xfrm>
        </p:spPr>
        <p:txBody>
          <a:bodyPr/>
          <a:lstStyle/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Výzva k poskytnutí podkladů pro přípravu právního aktu (vyrozumění)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Čestné prohlášení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Příprava návrhu právního aktu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Schválení žadatelem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Podpis právního aktu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Potvrzení přijetí právního aktu příjemcem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Právní akt musí být vydán do 3 měsíců od výběru projektové žádosti</a:t>
            </a:r>
          </a:p>
          <a:p>
            <a:pPr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/>
              <a:t>Znění PA pro seznámení: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dirty="false">
                <a:hlinkClick r:id="rId3"/>
              </a:rPr>
              <a:t>Formuláře a pokyny pro uzavření právního aktu a vzory právních aktů - www.esfcr.cz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B70BB81-BDCF-48F3-96F6-AE72184A483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62826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D0A2B-E1A6-4E88-B33C-0FA10B8C46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false"/>
              <a:t>Informování žadatele o výsledku žádosti </a:t>
            </a:r>
            <a:br>
              <a:rPr lang="cs-CZ" sz="2400" dirty="false"/>
            </a:br>
            <a:r>
              <a:rPr lang="cs-CZ" sz="2400" dirty="false"/>
              <a:t>v jednotlivých fázích hodnocení a výběru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7A5F26-5277-4C23-9D97-26DFF81271F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O každé změně stavu projektu je příjemce informován prostřednictvím systému.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Za informování o výsledku hodnocení dané fáze se považuje</a:t>
            </a:r>
            <a:br>
              <a:rPr lang="cs-CZ" sz="2000" dirty="false"/>
            </a:br>
            <a:r>
              <a:rPr lang="cs-CZ" sz="2000" dirty="false"/>
              <a:t>i změna stavu projektu v systému.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false"/>
              <a:t>U negativně hodnocených projektů bude žadateli do 10 pracovních dní od ukončení hodnocení zaslán výsledek obsahující odůvodnění a také možnost podat žádost o přezkum negativního hodnocení projektové žádosti.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144394-E7EE-45DB-B1AA-E6DA04542EA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93288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340768"/>
            <a:ext cx="8712480" cy="47792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200" b="true" u="sng" dirty="false"/>
              <a:t>Výzva 03_22_039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200" b="true" u="sng" dirty="false">
                <a:hlinkClick r:id="rId3"/>
              </a:rPr>
              <a:t>03_22_039_Výzva_Budování kapacit a profesionalizace NNO</a:t>
            </a:r>
            <a:endParaRPr lang="cs-CZ" altLang="cs-CZ" sz="2200" b="true" u="sng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altLang="cs-CZ" sz="22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200" b="true" u="sng" dirty="false"/>
              <a:t>Pravidla pro žadatele a příjemce</a:t>
            </a:r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2200" u="sng" dirty="false">
                <a:hlinkClick r:id="rId4"/>
              </a:rPr>
              <a:t>https://www.esfcr.cz/pravidla-pro-zadatele-a-prijemce-opz-plus</a:t>
            </a:r>
            <a:endParaRPr lang="cs-CZ" altLang="cs-CZ" sz="2200" u="sng" dirty="false"/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i="true" dirty="false"/>
              <a:t>Obecná pravidla </a:t>
            </a:r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i="true" dirty="false"/>
              <a:t>Specifická pravidla</a:t>
            </a:r>
          </a:p>
          <a:p>
            <a:pPr marL="771750" lvl="2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i="true" dirty="false"/>
              <a:t>Obecné ceny a mzdy</a:t>
            </a:r>
          </a:p>
          <a:p>
            <a:pPr marL="265113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200" b="true" u="sng" dirty="false"/>
              <a:t>Žádost o podporu – Pokyny a formuláře</a:t>
            </a:r>
          </a:p>
          <a:p>
            <a:pPr marL="450850" indent="-2778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dirty="false"/>
              <a:t>   </a:t>
            </a:r>
            <a:r>
              <a:rPr lang="cs-CZ" sz="2200" u="sng" dirty="false">
                <a:hlinkClick r:id="rId5"/>
              </a:rPr>
              <a:t>https://www.esfcr.cz/formulare-a-pokyny-potrebne-v-ramci-pripravy-zadosti-o-podporu-opz-plus</a:t>
            </a:r>
            <a:endParaRPr lang="cs-CZ" sz="22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altLang="cs-CZ" sz="2200" b="true" u="sng" dirty="false"/>
              <a:t>Monitorovací list podpořených osob</a:t>
            </a:r>
          </a:p>
          <a:p>
            <a:pPr marL="0" indent="450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u="sng" dirty="false"/>
              <a:t>https://www.esfcr.cz/monitorovani-podporenych-osob-opz-plus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false"/>
              <a:pPr/>
              <a:t>32</a:t>
            </a:fld>
            <a:endParaRPr lang="cs-CZ" sz="2400" dirty="false"/>
          </a:p>
        </p:txBody>
      </p:sp>
    </p:spTree>
    <p:extLst>
      <p:ext uri="{BB962C8B-B14F-4D97-AF65-F5344CB8AC3E}">
        <p14:creationId xmlns:p14="http://schemas.microsoft.com/office/powerpoint/2010/main" val="1827449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false"/>
              <a:t>Otázky a odpovědi k této výzvě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916832"/>
            <a:ext cx="8712480" cy="4203168"/>
          </a:xfrm>
        </p:spPr>
        <p:txBody>
          <a:bodyPr/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Dotazy k této výzvě jsou zodpovídány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hlavně prostřednictvím elektronického komunikačního nástroje „ESF Fórum“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K výzvě je v rámci ESF Fóra zřízen diskusní klub, který je dostupný na odkazu: </a:t>
            </a:r>
            <a:r>
              <a:rPr lang="cs-CZ" sz="20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https://www.esfcr.cz/klub-vyzvy-039-budovani-kapacit-a-profesionalizace-nno-1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Dotazy lze pokládat poté, co se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zaregistrujete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(uživatelské jméno musí obsahovat alespoň příjmení), registrace je dostupná na úvodní stránce ESF Fóra: </a:t>
            </a:r>
            <a:r>
              <a:rPr lang="cs-CZ" sz="20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https://forum.esfcr.cz/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Doporučujeme před položením dotazu vyhledáváním ověřit, zda už požadovaná odpověď není v diskusním klubu k dispozici, protože si ji vyžádal nějaký tazatel dříve. 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sz="22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200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pPr>
              <a:spcBef>
                <a:spcPts val="0"/>
              </a:spcBef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false"/>
              <a:pPr/>
              <a:t>33</a:t>
            </a:fld>
            <a:endParaRPr lang="cs-CZ" sz="2400" dirty="false"/>
          </a:p>
        </p:txBody>
      </p:sp>
    </p:spTree>
    <p:extLst>
      <p:ext uri="{BB962C8B-B14F-4D97-AF65-F5344CB8AC3E}">
        <p14:creationId xmlns:p14="http://schemas.microsoft.com/office/powerpoint/2010/main" val="20184345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false"/>
              <a:t>DOTAZY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4800" b="true" dirty="false"/>
          </a:p>
          <a:p>
            <a:pPr marL="0" indent="0" algn="ctr">
              <a:buNone/>
            </a:pPr>
            <a:r>
              <a:rPr lang="cs-CZ" sz="4800" b="true" dirty="false"/>
              <a:t>?</a:t>
            </a:r>
          </a:p>
        </p:txBody>
      </p:sp>
      <p:pic>
        <p:nvPicPr>
          <p:cNvPr id="6" name="Picture 3" descr="X:\instruktor_skolske\obrázky prezentace\6N8X19CK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624" y="3140968"/>
            <a:ext cx="2792752" cy="2755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34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true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899592" y="2132856"/>
            <a:ext cx="7416824" cy="1440024"/>
          </a:xfrm>
        </p:spPr>
        <p:txBody>
          <a:bodyPr/>
          <a:lstStyle/>
          <a:p>
            <a:pPr marL="0" indent="0" algn="ctr"/>
            <a:br>
              <a:rPr lang="cs-CZ" dirty="false"/>
            </a:br>
            <a:r>
              <a:rPr lang="cs-CZ" dirty="false"/>
              <a:t>DĚKUJEME ZA POZORNOST</a:t>
            </a:r>
            <a:br>
              <a:rPr lang="cs-CZ" sz="2000" dirty="false"/>
            </a:br>
            <a:br>
              <a:rPr lang="cs-CZ" sz="2000" dirty="false"/>
            </a:br>
            <a:r>
              <a:rPr lang="cs-CZ" sz="2000" u="sng" dirty="false">
                <a:hlinkClick r:id="rId3"/>
              </a:rPr>
              <a:t>petra.hodacova@mpsv.cz</a:t>
            </a:r>
            <a:br>
              <a:rPr lang="cs-CZ" sz="2000" u="sng" dirty="false"/>
            </a:br>
            <a:br>
              <a:rPr lang="cs-CZ" sz="2000" u="sng" dirty="false"/>
            </a:br>
            <a:r>
              <a:rPr lang="cs-CZ" sz="2000" u="sng" dirty="false"/>
              <a:t>TEREZIA.NEZIKOVA</a:t>
            </a:r>
            <a:r>
              <a:rPr lang="cs-CZ" sz="2000" u="sng" dirty="false">
                <a:hlinkClick r:id="rId3"/>
              </a:rPr>
              <a:t>@mpsv.cz</a:t>
            </a: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2000" u="sng" dirty="false"/>
            </a:br>
            <a:br>
              <a:rPr lang="cs-CZ" sz="1100" dirty="false"/>
            </a:br>
            <a:br>
              <a:rPr lang="cs-CZ" sz="2000" dirty="false"/>
            </a:br>
            <a:br>
              <a:rPr lang="cs-CZ" sz="1100" dirty="false"/>
            </a:b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025B2F-9328-478E-89C3-D5376A1827E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216000" algn="just">
              <a:lnSpc>
                <a:spcPct val="100000"/>
              </a:lnSpc>
              <a:spcAft>
                <a:spcPts val="0"/>
              </a:spcAft>
            </a:pPr>
            <a:r>
              <a:rPr lang="cs-CZ" dirty="false"/>
              <a:t>Výzva 03_22_039 budování kapacit </a:t>
            </a:r>
            <a:br>
              <a:rPr lang="cs-CZ" dirty="false"/>
            </a:br>
            <a:r>
              <a:rPr lang="cs-CZ" dirty="false"/>
              <a:t>a profesionalizace nno</a:t>
            </a:r>
            <a:endParaRPr lang="cs-CZ" altLang="cs-CZ" sz="3200" dirty="false"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C2309D-C6E9-46FE-84B4-952F2364ABA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VÝŠE CELKOVÝCH ZPŮSOBILÝCH VÝDAJŮ PROJEKTU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</a:rPr>
              <a:t>Minimální výše CZV projektu – 1 000 000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</a:rPr>
              <a:t>Maximální výše CZV projektu – 5 000 000 Kč</a:t>
            </a:r>
          </a:p>
          <a:p>
            <a:pPr marL="0" indent="0" algn="just">
              <a:buNone/>
            </a:pPr>
            <a:r>
              <a:rPr lang="cs-CZ" sz="2000" b="true" dirty="false"/>
              <a:t>FORMA FINANCOVÁNÍ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>
                <a:latin typeface="Arial" panose="020B0604020202020204" pitchFamily="34" charset="0"/>
              </a:rPr>
              <a:t>Ex-ante</a:t>
            </a:r>
          </a:p>
          <a:p>
            <a:pPr marL="0" indent="0">
              <a:buNone/>
            </a:pPr>
            <a:r>
              <a:rPr lang="cs-CZ" sz="2000" b="true" dirty="false"/>
              <a:t>VEŘEJNÁ PODPORA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v Obecné části pravidel pro žadatele a příjemce v rámci Operačního programu Zaměstnanost plus (konkrétní odkaz na elektronickou verzi tohoto dokumentu viz část 10.2 této výzvy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36CE49-5CA7-4BE3-A8F5-D46D7B1D5BE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412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2DFD4A-82FE-426B-84AE-B1C76B9C530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Vymezení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96AFB9-E754-4869-9FE6-C93E19E95F7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8577" y="1628800"/>
            <a:ext cx="7881855" cy="216024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/>
              <a:t>STŘEŠNÍ NESTÁTNÍ NEZISKOVÉ ORGANIZACE</a:t>
            </a:r>
          </a:p>
          <a:p>
            <a:pPr marL="0" indent="0">
              <a:buNone/>
            </a:pPr>
            <a:r>
              <a:rPr lang="cs-CZ" sz="1800" i="true" dirty="false"/>
              <a:t>(Za střešní nestátní neziskovou organizaci považujeme organizaci, která splňuje podmínky, které jsou ve výzvě vypsány pod bodem A a B)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SzPts val="1200"/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SzPts val="1200"/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osoba, která má aktivní datovou schránku,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buSzPts val="1200"/>
              <a:buFont typeface="Wingdings" panose="05000000000000000000" pitchFamily="2" charset="2"/>
              <a:buChar char="Ø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osoba, která nepatří mezi subjekty, které se nemohou výzvy účastnit z důvodů insolvence, pokut, dluhu aj. (viz výzva)</a:t>
            </a:r>
            <a:endParaRPr lang="cs-CZ" i="true" dirty="false"/>
          </a:p>
          <a:p>
            <a:pPr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6A1790-B407-4316-AF6E-7015D00EA3A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14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Definice jednotlivých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/>
              <a:t>A: PRÁVNÍ FORMA ORGANIZACE</a:t>
            </a:r>
          </a:p>
          <a:p>
            <a:pPr marL="0" indent="0">
              <a:buNone/>
            </a:pPr>
            <a:endParaRPr lang="cs-CZ" dirty="false"/>
          </a:p>
          <a:p>
            <a:pPr marL="363538" indent="-363538">
              <a:buNone/>
            </a:pPr>
            <a:r>
              <a:rPr lang="cs-CZ" b="true" dirty="false"/>
              <a:t>B: ZAMĚŘENÍ A DOBA VYKONÁVÁNÍ HLAVNÍ ČINNOSTI STŘEŠNÍ NNO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0183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B9ABD-8C72-47E7-9564-3D5C49D02B8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Definice jednotlivých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26B288-C979-4354-AC24-A4BFC0D5D87E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/>
              <a:t>A: PRÁVNÍ FORMA ORGANIZACE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dirty="false"/>
              <a:t>NESTÁTNÍ NEZISKOVÉ ORGANIZACE- spolky dle § 214-302 zákona č. 89/2012 Sb., občanský zákoník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EAC52A3-3DB1-4537-9090-8F7DBD25010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26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3A3A3-6D8E-4FA7-9803-397D40B7659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Definice jednotlivých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05BAAE-2E22-4824-A003-F2D6F8B11B1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59996" y="1638000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/>
              <a:t>B: ZAMĚŘENÍ A DOBA VYKONÁVÁNÍ HLAVNÍ     ČINNOSTI STŘEŠNÍ NNO (1)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cs-CZ" sz="1800" dirty="false"/>
              <a:t>Prezentuje se jako střešní nezisková organizace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cs-CZ" sz="1800" dirty="false"/>
              <a:t>Vykonává hlavní činnost(obor) v oblasti sociálního začleňování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Prokazatelně působí v hlavním oboru minimálně 1 rok před podáním žádosti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Má nejméně 15 samostatných členů z řad NNO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Nemá nad sebou další stejně zaměřené střešní organizace v rámci ČR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Působí na území ČR, má celostátní působnost či působnost alespoň  v 8 krajích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cs-CZ" sz="1800" dirty="false"/>
              <a:t>Má stanovena a zveřejněna kritéria, které organizace mající zájem o členství musí splnit, aby se mohla stát členem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95D348-593E-4DD5-A801-B78B62D01D3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2CCD506-D275-41FA-9FA7-0E60C81F03A2}"/>
              </a:ext>
            </a:extLst>
          </p:cNvPr>
          <p:cNvSpPr txBox="true"/>
          <p:nvPr/>
        </p:nvSpPr>
        <p:spPr>
          <a:xfrm>
            <a:off x="1331640" y="32440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fal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774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BED40-0453-4683-9911-4FD7E0051B8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Definice jednotlivých oprávněných žadatelů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10B3A5-ED4F-4989-921E-9A344E0A1BF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/>
              <a:t>B: ZAMĚŘENÍ A DOBA VYKONÁVÁNÍ HLAVNÍ     ČINNOSTI STŘEŠNÍ NNO (2)</a:t>
            </a:r>
          </a:p>
          <a:p>
            <a:pPr marL="447675" indent="-447675">
              <a:lnSpc>
                <a:spcPct val="100000"/>
              </a:lnSpc>
              <a:buFont typeface="+mj-lt"/>
              <a:buAutoNum type="arabicPeriod" startAt="8"/>
            </a:pPr>
            <a:r>
              <a:rPr lang="cs-CZ" sz="1800" dirty="false"/>
              <a:t>Na svých web stránkách </a:t>
            </a:r>
            <a:r>
              <a:rPr lang="cs-CZ" sz="1800" b="true" dirty="false"/>
              <a:t>má zveřejněnou výroční zprávu </a:t>
            </a:r>
            <a:r>
              <a:rPr lang="cs-CZ" sz="1800" dirty="false"/>
              <a:t>o své činnosti alespoň </a:t>
            </a:r>
            <a:r>
              <a:rPr lang="cs-CZ" sz="1800" b="true" dirty="false"/>
              <a:t>za poslední 1kalendářní/účetní rok</a:t>
            </a:r>
          </a:p>
          <a:p>
            <a:pPr marL="447675" indent="-447675">
              <a:lnSpc>
                <a:spcPct val="100000"/>
              </a:lnSpc>
              <a:buFont typeface="+mj-lt"/>
              <a:buAutoNum type="arabicPeriod" startAt="8"/>
            </a:pPr>
            <a:r>
              <a:rPr lang="cs-CZ" sz="1800" dirty="false"/>
              <a:t>Poskytuje služby především svým členům či hájí jejich zájmy</a:t>
            </a:r>
          </a:p>
          <a:p>
            <a:pPr marL="447675" indent="-447675">
              <a:lnSpc>
                <a:spcPct val="100000"/>
              </a:lnSpc>
              <a:buFont typeface="+mj-lt"/>
              <a:buAutoNum type="arabicPeriod" startAt="8"/>
            </a:pPr>
            <a:r>
              <a:rPr lang="cs-CZ" sz="1800" dirty="false"/>
              <a:t>Ke dni podání žádosti je činnost a správa NNO alespoň částečně financována z příspěvků, které hradí její členové</a:t>
            </a:r>
          </a:p>
          <a:p>
            <a:pPr marL="447675" indent="-447675">
              <a:lnSpc>
                <a:spcPct val="100000"/>
              </a:lnSpc>
              <a:buFont typeface="+mj-lt"/>
              <a:buAutoNum type="arabicPeriod" startAt="8"/>
            </a:pPr>
            <a:r>
              <a:rPr lang="cs-CZ" sz="1800" dirty="false"/>
              <a:t>Má zavedeny demokratické mechanismy rozhodování a tvorby názorů</a:t>
            </a:r>
          </a:p>
          <a:p>
            <a:pPr marL="447675" indent="-447675">
              <a:lnSpc>
                <a:spcPct val="100000"/>
              </a:lnSpc>
              <a:buFont typeface="+mj-lt"/>
              <a:buAutoNum type="arabicPeriod" startAt="8"/>
            </a:pPr>
            <a:r>
              <a:rPr lang="cs-CZ" sz="1800" dirty="false"/>
              <a:t>Má min.1 zaměstnance na min 0,2 úvazku, který jejich činnost organizuje a řídí (ne DPČ)</a:t>
            </a:r>
          </a:p>
          <a:p>
            <a:pPr marL="0" indent="0">
              <a:buNone/>
            </a:pPr>
            <a:endParaRPr lang="cs-CZ" b="true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E6FFE4-8107-4A8F-9AED-63B8B313557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07382984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terms/"/>
    <ds:schemaRef ds:uri="dfed548f-0517-4d39-90e3-3947398480c0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2608</properties:Words>
  <properties:PresentationFormat>Předvádění na obrazovce (4:3)</properties:PresentationFormat>
  <properties:Paragraphs>370</properties:Paragraphs>
  <properties:Slides>35</properties:Slides>
  <properties:Notes>35</properties:Notes>
  <properties:TotalTime>4285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properties:HeadingPairs>
  <properties:TitlesOfParts>
    <vt:vector baseType="lpstr" size="42">
      <vt:lpstr>Arial</vt:lpstr>
      <vt:lpstr>Calibri</vt:lpstr>
      <vt:lpstr>Symbol</vt:lpstr>
      <vt:lpstr>Trebuchet MS</vt:lpstr>
      <vt:lpstr>Wingdings</vt:lpstr>
      <vt:lpstr>Wingdings 3</vt:lpstr>
      <vt:lpstr>prezentace</vt:lpstr>
      <vt:lpstr>SEMINÁŘ PRO ŽADATELE výzvy 039 budování kapacit a profesionalizace nno </vt:lpstr>
      <vt:lpstr>PROGRAM</vt:lpstr>
      <vt:lpstr>Výzva 03_22_039 budování kapacit  a profesionalizace nno</vt:lpstr>
      <vt:lpstr>Výzva 03_22_039 budování kapacit  a profesionalizace nno</vt:lpstr>
      <vt:lpstr>Vymezení oprávněných žadatelů</vt:lpstr>
      <vt:lpstr>Definice jednotlivých oprávněných žadatelů</vt:lpstr>
      <vt:lpstr>Definice jednotlivých oprávněných žadatelů</vt:lpstr>
      <vt:lpstr>Definice jednotlivých oprávněných žadatelů</vt:lpstr>
      <vt:lpstr>Definice jednotlivých oprávněných žadatelů</vt:lpstr>
      <vt:lpstr>Míra podpory, partnerství</vt:lpstr>
      <vt:lpstr>Věcné zaměření </vt:lpstr>
      <vt:lpstr>Věcné zaměření - aktivity</vt:lpstr>
      <vt:lpstr>Věcné zaměření - INDIKÁTORY</vt:lpstr>
      <vt:lpstr>Věcné zaměření - CÍLOVÉ SKUPINY</vt:lpstr>
      <vt:lpstr>Způsobilost osobních nákladů</vt:lpstr>
      <vt:lpstr>Náplň práce jednotlivých pozic</vt:lpstr>
      <vt:lpstr>Náplň práce jednotlivých pozic</vt:lpstr>
      <vt:lpstr>Náplň práce jednotlivých pozic</vt:lpstr>
      <vt:lpstr>Náplň práce jednotlivých pozic</vt:lpstr>
      <vt:lpstr>Náplň práce jednotlivých pozic</vt:lpstr>
      <vt:lpstr>Náležitosti ŽoP, způsob podání</vt:lpstr>
      <vt:lpstr>HODNOCENÍ A VÝBĚR PROJEKTŮ</vt:lpstr>
      <vt:lpstr>HODNOCENÍ A VÝBĚR PROJEKTŮ</vt:lpstr>
      <vt:lpstr>HODNOCENÍ A VÝBĚR PROJEKTŮ</vt:lpstr>
      <vt:lpstr>HODNOCENÍ A VÝBĚR PROJEKTŮ</vt:lpstr>
      <vt:lpstr>HODNOCENÍ A VÝBĚR PROJEKTŮ</vt:lpstr>
      <vt:lpstr>Věcné hodnocení - kritéria</vt:lpstr>
      <vt:lpstr>HODNOCENÍ A VÝBĚR PROJEKTŮ</vt:lpstr>
      <vt:lpstr>HODNOCENÍ A VÝBĚR PROJEKTŮ</vt:lpstr>
      <vt:lpstr>Příprava a vydání právního aktu o poskytnutí podpory</vt:lpstr>
      <vt:lpstr>Informování žadatele o výsledku žádosti  v jednotlivých fázích hodnocení a výběru</vt:lpstr>
      <vt:lpstr>ODKAZY</vt:lpstr>
      <vt:lpstr>Otázky a odpovědi k této výzvě</vt:lpstr>
      <vt:lpstr>DOTAZY</vt:lpstr>
      <vt:lpstr> DĚKUJEME ZA POZORNOST  petra.hodacova@mpsv.cz  TEREZIA.NEZIKOVA@mpsv.cz        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2023-01-03T07:55:06Z</cp:lastPrinted>
  <dcterms:modified xmlns:xsi="http://www.w3.org/2001/XMLSchema-instance" xsi:type="dcterms:W3CDTF">2023-01-03T09:58:43Z</dcterms:modified>
  <cp:revision>335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