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authors+xml" PartName="/ppt/authors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</p:sldMasterIdLst>
  <p:notesMasterIdLst>
    <p:notesMasterId r:id="rId40"/>
  </p:notesMasterIdLst>
  <p:sldIdLst>
    <p:sldId id="256" r:id="rId5"/>
    <p:sldId id="274" r:id="rId6"/>
    <p:sldId id="349" r:id="rId7"/>
    <p:sldId id="380" r:id="rId8"/>
    <p:sldId id="356" r:id="rId9"/>
    <p:sldId id="1174" r:id="rId10"/>
    <p:sldId id="354" r:id="rId11"/>
    <p:sldId id="1171" r:id="rId12"/>
    <p:sldId id="1172" r:id="rId13"/>
    <p:sldId id="353" r:id="rId14"/>
    <p:sldId id="355" r:id="rId15"/>
    <p:sldId id="1175" r:id="rId16"/>
    <p:sldId id="359" r:id="rId17"/>
    <p:sldId id="357" r:id="rId18"/>
    <p:sldId id="361" r:id="rId19"/>
    <p:sldId id="362" r:id="rId20"/>
    <p:sldId id="1170" r:id="rId21"/>
    <p:sldId id="366" r:id="rId22"/>
    <p:sldId id="364" r:id="rId23"/>
    <p:sldId id="363" r:id="rId24"/>
    <p:sldId id="369" r:id="rId25"/>
    <p:sldId id="358" r:id="rId26"/>
    <p:sldId id="599" r:id="rId27"/>
    <p:sldId id="1177" r:id="rId28"/>
    <p:sldId id="1178" r:id="rId29"/>
    <p:sldId id="1179" r:id="rId30"/>
    <p:sldId id="1185" r:id="rId31"/>
    <p:sldId id="1182" r:id="rId32"/>
    <p:sldId id="1183" r:id="rId33"/>
    <p:sldId id="602" r:id="rId34"/>
    <p:sldId id="601" r:id="rId35"/>
    <p:sldId id="336" r:id="rId36"/>
    <p:sldId id="1176" r:id="rId37"/>
    <p:sldId id="305" r:id="rId38"/>
    <p:sldId id="296" r:id="rId39"/>
  </p:sldIdLst>
  <p:sldSz cx="9144000" cy="6858000" type="screen4x3"/>
  <p:notesSz cx="6797675" cy="9926638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35" userDrawn="1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p188="http://schemas.microsoft.com/office/powerpoint/2018/8/main" xmlns:a="http://schemas.openxmlformats.org/drawingml/2006/main" xmlns:r="http://schemas.openxmlformats.org/officeDocument/2006/relationships">
  <p188:author id="{50662C6F-7C4C-2C2D-C07D-2ED47727DD29}" initials="NTM(" name="Nežiková Terézia Mgr. (MPSV)" providerId="AD" userId="S::terezia.nezikova@mpsv.cz::1850b8c9-3ef1-4a15-b4f7-25b5d4b8c991"/>
  <p188:author id="{57875C76-5B6C-DC41-3D0C-49112F9D7984}" initials="CTI(" name="Caklová Tereza Ing. (MPSV)" providerId="AD" userId="S::tereza.caklova@mpsv.cz::ac237b0f-fafa-4ec4-b50c-8ca7eaf230b5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DFD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Světlý styl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Střední styl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17294" autoAdjust="false"/>
    <p:restoredTop sz="74089" autoAdjust="false"/>
  </p:normalViewPr>
  <p:slideViewPr>
    <p:cSldViewPr showGuides="true">
      <p:cViewPr varScale="true">
        <p:scale>
          <a:sx n="84" d="100"/>
          <a:sy n="84" d="100"/>
        </p:scale>
        <p:origin x="2298" y="90"/>
      </p:cViewPr>
      <p:guideLst>
        <p:guide orient="horz" pos="935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-55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50" d="100"/>
          <a:sy n="50" d="100"/>
        </p:scale>
        <p:origin x="2708" y="56"/>
      </p:cViewPr>
      <p:guideLst/>
    </p:cSldViewPr>
  </p:notes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slides/slide35.xml" Type="http://schemas.openxmlformats.org/officeDocument/2006/relationships/slide" Id="rId39"/>
    <Relationship Target="slides/slide17.xml" Type="http://schemas.openxmlformats.org/officeDocument/2006/relationships/slide" Id="rId21"/>
    <Relationship Target="slides/slide30.xml" Type="http://schemas.openxmlformats.org/officeDocument/2006/relationships/slide" Id="rId34"/>
    <Relationship Target="viewProps.xml" Type="http://schemas.openxmlformats.org/officeDocument/2006/relationships/viewProps" Id="rId42"/>
    <Relationship Target="slides/slide3.xml" Type="http://schemas.openxmlformats.org/officeDocument/2006/relationships/slide" Id="rId7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25.xml" Type="http://schemas.openxmlformats.org/officeDocument/2006/relationships/slide" Id="rId29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notesMasters/notesMaster1.xml" Type="http://schemas.openxmlformats.org/officeDocument/2006/relationships/notesMaster" Id="rId40"/>
    <Relationship Target="authors.xml" Type="http://schemas.microsoft.com/office/2018/10/relationships/authors" Id="rId45"/>
    <Relationship Target="slides/slide1.xml" Type="http://schemas.openxmlformats.org/officeDocument/2006/relationships/slide" Id="rId5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slides/slide27.xml" Type="http://schemas.openxmlformats.org/officeDocument/2006/relationships/slide" Id="rId31"/>
    <Relationship Target="tableStyles.xml" Type="http://schemas.openxmlformats.org/officeDocument/2006/relationships/tableStyles" Id="rId44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theme/theme1.xml" Type="http://schemas.openxmlformats.org/officeDocument/2006/relationships/theme" Id="rId43"/>
    <Relationship Target="slides/slide4.xml" Type="http://schemas.openxmlformats.org/officeDocument/2006/relationships/slide" Id="rId8"/>
    <Relationship Target="../customXml/item3.xml" Type="http://schemas.openxmlformats.org/officeDocument/2006/relationships/customXml" Id="rId3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slides/slide16.xml" Type="http://schemas.openxmlformats.org/officeDocument/2006/relationships/slide" Id="rId20"/>
    <Relationship Target="presProps.xml" Type="http://schemas.openxmlformats.org/officeDocument/2006/relationships/presProps" Id="rId41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03.01.2023</a:t>
            </a:fld>
            <a:endParaRPr lang="cs-CZ" dirty="false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 dirty="false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9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0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1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2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3.xml.rels><?xml version="1.0" encoding="UTF-8" standalone="yes"?>
<Relationships xmlns="http://schemas.openxmlformats.org/package/2006/relationships">
    <Relationship Target="../slides/slide3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4.xml.rels><?xml version="1.0" encoding="UTF-8" standalone="yes"?>
<Relationships xmlns="http://schemas.openxmlformats.org/package/2006/relationships">
    <Relationship Target="../slides/slide3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5.xml.rels><?xml version="1.0" encoding="UTF-8" standalone="yes"?>
<Relationships xmlns="http://schemas.openxmlformats.org/package/2006/relationships">
    <Relationship Target="../slides/slide3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204D55AE-6DB1-4133-8DF3-110168361375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451805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7A505320-62AB-4600-91E6-7BDAE3444347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002975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BA916A84-B300-4902-8724-FB4E57808780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955259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BA916A84-B300-4902-8724-FB4E57808780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129024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EA60AB54-93BE-48B3-B786-0DC093B2A83A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false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0918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C49CAE97-0766-4110-9714-C28BD444F7E3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124551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00CD243C-18A2-4FB1-925A-BA86967D36D4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000" dirty="false"/>
          </a:p>
        </p:txBody>
      </p:sp>
    </p:spTree>
    <p:extLst>
      <p:ext uri="{BB962C8B-B14F-4D97-AF65-F5344CB8AC3E}">
        <p14:creationId xmlns:p14="http://schemas.microsoft.com/office/powerpoint/2010/main" val="39818562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16</a:t>
            </a:fld>
            <a:endParaRPr lang="cs-CZ" dirty="false"/>
          </a:p>
        </p:txBody>
      </p:sp>
      <p:sp>
        <p:nvSpPr>
          <p:cNvPr id="8" name="Zástupný symbol pro poznámky 7">
            <a:extLst>
              <a:ext uri="{FF2B5EF4-FFF2-40B4-BE49-F238E27FC236}">
                <a16:creationId xmlns:a16="http://schemas.microsoft.com/office/drawing/2014/main" id="{D4CC8FA4-08EE-45CB-A969-8BD81F9CCD1E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757260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17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32567FDE-648E-4C26-9F8E-10C12A9D4CA7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604949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18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32567FDE-648E-4C26-9F8E-10C12A9D4CA7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429824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19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AAD773B7-B973-440B-B7CE-424B806BD959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fal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78589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9BCCDB5B-3614-413F-8C4D-C0E16F638AFF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469389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20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672FC366-1FA1-4A42-A05A-E1419AAFD1CE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endParaRPr lang="cs-CZ" b="true" dirty="false"/>
          </a:p>
        </p:txBody>
      </p:sp>
    </p:spTree>
    <p:extLst>
      <p:ext uri="{BB962C8B-B14F-4D97-AF65-F5344CB8AC3E}">
        <p14:creationId xmlns:p14="http://schemas.microsoft.com/office/powerpoint/2010/main" val="22459056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21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EF5A57DC-4C6A-4577-84A8-F382C95A0B2D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69233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22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282E4205-674F-4246-90D1-30072C5686B9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874259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013552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058797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227493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297488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65359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643111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13607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33694D88-0C11-4E8B-94CB-1B5F6CB917DB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085957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611134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307900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5239780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570757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5751428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95374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87219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464337EA-2DE9-4D08-B5A1-540F1DBC10A1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endParaRPr lang="cs-CZ" sz="1800" strike="sngStrike" dirty="false">
              <a:effectLst/>
              <a:highlight>
                <a:srgbClr val="FFFF00"/>
              </a:highlight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13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10D4487E-5B9D-4A8C-8A47-F0BF5090CD95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1842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</a:t>
            </a:fld>
            <a:endParaRPr lang="cs-CZ" dirty="false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10D4487E-5B9D-4A8C-8A47-F0BF5090CD95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941566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trike="sngStrike" dirty="false"/>
              <a:t> </a:t>
            </a:r>
            <a:endParaRPr lang="cs-CZ" b="true" strike="sngStrike" dirty="false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521367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9222589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7" y="60361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2400" b="fals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5" name="Skupina 24">
            <a:extLst>
              <a:ext uri="{FF2B5EF4-FFF2-40B4-BE49-F238E27FC236}">
                <a16:creationId xmlns:a16="http://schemas.microsoft.com/office/drawing/2014/main" id="{C53207CB-D164-458D-A58D-116869EFD9AC}"/>
              </a:ext>
            </a:extLst>
          </p:cNvPr>
          <p:cNvGrpSpPr/>
          <p:nvPr userDrawn="true"/>
        </p:nvGrpSpPr>
        <p:grpSpPr>
          <a:xfrm>
            <a:off x="378869" y="1119982"/>
            <a:ext cx="8352928" cy="22642"/>
            <a:chOff x="378869" y="1119982"/>
            <a:chExt cx="8352928" cy="22642"/>
          </a:xfrm>
        </p:grpSpPr>
        <p:cxnSp>
          <p:nvCxnSpPr>
            <p:cNvPr id="18" name="Přímá spojnice 17"/>
            <p:cNvCxnSpPr>
              <a:cxnSpLocks/>
            </p:cNvCxnSpPr>
            <p:nvPr userDrawn="true"/>
          </p:nvCxnSpPr>
          <p:spPr>
            <a:xfrm flipV="true">
              <a:off x="378869" y="1129768"/>
              <a:ext cx="8280920" cy="12856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Přímá spojnice 18">
              <a:extLst>
                <a:ext uri="{FF2B5EF4-FFF2-40B4-BE49-F238E27FC236}">
                  <a16:creationId xmlns:a16="http://schemas.microsoft.com/office/drawing/2014/main" id="{E3BF7380-7E68-4D81-99BF-138B5C97049D}"/>
                </a:ext>
              </a:extLst>
            </p:cNvPr>
            <p:cNvCxnSpPr>
              <a:cxnSpLocks/>
            </p:cNvCxnSpPr>
            <p:nvPr userDrawn="true"/>
          </p:nvCxnSpPr>
          <p:spPr>
            <a:xfrm>
              <a:off x="6859589" y="1119982"/>
              <a:ext cx="1872208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5.png" Type="http://schemas.openxmlformats.org/officeDocument/2006/relationships/image" Id="rId5"/>
    <Relationship Target="../media/image4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Mode="External" Target="https://www.esfcr.cz/pravidla-pro-zadatele-a-prijemce-opz-plus/-/dokument/18400695" Type="http://schemas.openxmlformats.org/officeDocument/2006/relationships/hyperlink" Id="rId3"/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notesSlides/notesSlide23.xml" Type="http://schemas.openxmlformats.org/officeDocument/2006/relationships/notesSlide" Id="rId2"/>
    <Relationship Target="../slideLayouts/slideLayout3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notesSlides/notesSlide2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notesSlides/notesSlide2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notesSlides/notesSlide2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notesSlides/notesSlide2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Mode="External" Target="https://www.esfcr.cz/formulare-a-pokyny-pro-uzavreni-pravniho-aktu-a-vzory-pravnich-aktu-opz-plus" Type="http://schemas.openxmlformats.org/officeDocument/2006/relationships/hyperlink" Id="rId3"/>
    <Relationship Target="../notesSlides/notesSlide3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notesSlides/notesSlide3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Mode="External" Target="https://www.esfcr.cz/prehled-vyzev-opz-plus/-/asset_publisher/SfUza2tXdZGm/content/budovani-kapacit-a-profesionalizace-nno-1-?inheritRedirect=false" Type="http://schemas.openxmlformats.org/officeDocument/2006/relationships/hyperlink" Id="rId3"/>
    <Relationship Target="../notesSlides/notesSlide32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formulare-a-pokyny-potrebne-v-ramci-pripravy-zadosti-o-podporu-opz-plus" Type="http://schemas.openxmlformats.org/officeDocument/2006/relationships/hyperlink" Id="rId5"/>
    <Relationship TargetMode="External" Target="https://www.esfcr.cz/pravidla-pro-zadatele-a-prijemce-opz-plus" Type="http://schemas.openxmlformats.org/officeDocument/2006/relationships/hyperlink" Id="rId4"/>
</Relationships>

</file>

<file path=ppt/slides/_rels/slide33.xml.rels><?xml version="1.0" encoding="UTF-8" standalone="yes"?>
<Relationships xmlns="http://schemas.openxmlformats.org/package/2006/relationships">
    <Relationship TargetMode="External" Target="https://www.esfcr.cz/klub-vyzvy-039-budovani-kapacit-a-profesionalizace-nno-1" Type="http://schemas.openxmlformats.org/officeDocument/2006/relationships/hyperlink" Id="rId3"/>
    <Relationship Target="../notesSlides/notesSlide33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forum.esfcr.cz/" Type="http://schemas.openxmlformats.org/officeDocument/2006/relationships/hyperlink" Id="rId4"/>
</Relationships>

</file>

<file path=ppt/slides/_rels/slide34.xml.rels><?xml version="1.0" encoding="UTF-8" standalone="yes"?>
<Relationships xmlns="http://schemas.openxmlformats.org/package/2006/relationships">
    <Relationship Target="../media/image6.jpeg" Type="http://schemas.openxmlformats.org/officeDocument/2006/relationships/image" Id="rId3"/>
    <Relationship Target="../notesSlides/notesSlide3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Mode="External" Target="mailto:petra.hodacova@mpsv.cz" Type="http://schemas.openxmlformats.org/officeDocument/2006/relationships/hyperlink" Id="rId3"/>
    <Relationship Target="../notesSlides/notesSlide35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295274" y="2132856"/>
            <a:ext cx="8173270" cy="136815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3200" kern="1200" dirty="false">
                <a:latin typeface="+mn-lt"/>
                <a:ea typeface="+mn-ea"/>
                <a:cs typeface="+mn-cs"/>
              </a:rPr>
              <a:t>SEMINÁŘ PRO ŽADATELE výzvy 039</a:t>
            </a:r>
            <a:br>
              <a:rPr lang="cs-CZ" sz="2400" kern="1200" dirty="false">
                <a:latin typeface="+mn-lt"/>
                <a:ea typeface="+mn-ea"/>
                <a:cs typeface="+mn-cs"/>
              </a:rPr>
            </a:br>
            <a:r>
              <a:rPr lang="cs-CZ" sz="2400" kern="1200" dirty="false">
                <a:latin typeface="+mn-lt"/>
                <a:ea typeface="+mn-ea"/>
                <a:cs typeface="+mn-cs"/>
              </a:rPr>
              <a:t>budování kapacit a profesionalizace nno</a:t>
            </a:r>
            <a:br>
              <a:rPr lang="cs-CZ" sz="2000" u="sng" dirty="false">
                <a:solidFill>
                  <a:srgbClr val="0070C0"/>
                </a:solidFill>
              </a:rPr>
            </a:br>
            <a:endParaRPr lang="cs-CZ" sz="3200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1295274" y="3789040"/>
            <a:ext cx="7957246" cy="737992"/>
          </a:xfrm>
        </p:spPr>
        <p:txBody>
          <a:bodyPr/>
          <a:lstStyle/>
          <a:p>
            <a:r>
              <a:rPr lang="cs-CZ" sz="2400" dirty="false"/>
              <a:t>Mgr. Petra Hodačová</a:t>
            </a:r>
          </a:p>
          <a:p>
            <a:r>
              <a:rPr lang="cs-CZ" sz="2400" dirty="false"/>
              <a:t>Mgr. Terézia Nežiková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54" y="2276872"/>
            <a:ext cx="540000" cy="540000"/>
          </a:xfrm>
        </p:spPr>
      </p:pic>
      <p:pic>
        <p:nvPicPr>
          <p:cNvPr id="15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789040"/>
            <a:ext cx="540000" cy="540000"/>
          </a:xfrm>
        </p:spPr>
      </p:pic>
      <p:pic>
        <p:nvPicPr>
          <p:cNvPr id="7" name="Zástupný symbol pro obrázek 15">
            <a:extLst>
              <a:ext uri="{FF2B5EF4-FFF2-40B4-BE49-F238E27FC236}">
                <a16:creationId xmlns:a16="http://schemas.microsoft.com/office/drawing/2014/main" id="{84F7BFCC-0EED-4510-B285-EFBA91E053B7}"/>
              </a:ext>
            </a:extLst>
          </p:cNvPr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409280"/>
            <a:ext cx="540000" cy="540000"/>
          </a:xfrm>
        </p:spPr>
      </p:pic>
      <p:sp>
        <p:nvSpPr>
          <p:cNvPr id="8" name="Zástupný symbol pro text 1">
            <a:extLst>
              <a:ext uri="{FF2B5EF4-FFF2-40B4-BE49-F238E27FC236}">
                <a16:creationId xmlns:a16="http://schemas.microsoft.com/office/drawing/2014/main" id="{0E2F5291-DAA0-4B8E-BF0D-98850B503579}"/>
              </a:ext>
            </a:extLst>
          </p:cNvPr>
          <p:cNvSpPr>
            <a:spLocks noGrp="true"/>
          </p:cNvSpPr>
          <p:nvPr>
            <p:ph type="body" sz="quarter" idx="14"/>
          </p:nvPr>
        </p:nvSpPr>
        <p:spPr>
          <a:xfrm>
            <a:off x="1363310" y="5409280"/>
            <a:ext cx="7272000" cy="540000"/>
          </a:xfrm>
        </p:spPr>
        <p:txBody>
          <a:bodyPr/>
          <a:lstStyle/>
          <a:p>
            <a:r>
              <a:rPr lang="cs-CZ" sz="2400" dirty="false"/>
              <a:t>03. 01. 2023</a:t>
            </a:r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CB9ABD-8C72-47E7-9564-3D5C49D02B8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Míra podpory, partnerství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26B288-C979-4354-AC24-A4BFC0D5D87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628800"/>
            <a:ext cx="8424000" cy="4320000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/>
              <a:t>Míra podpory pro NNO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false"/>
              <a:t>EU 76,735%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false"/>
              <a:t>státní rozpočet 23,265%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false"/>
              <a:t>žadatel 0%</a:t>
            </a:r>
          </a:p>
          <a:p>
            <a:pPr marL="0" indent="0">
              <a:buNone/>
            </a:pPr>
            <a:endParaRPr lang="cs-CZ" sz="2000" dirty="false"/>
          </a:p>
          <a:p>
            <a:pPr marL="0" indent="0">
              <a:buNone/>
            </a:pPr>
            <a:r>
              <a:rPr lang="cs-CZ" b="true" dirty="false"/>
              <a:t>Partnerství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false"/>
              <a:t>pro danou výzvu není relevantní</a:t>
            </a:r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EAC52A3-3DB1-4537-9090-8F7DBD25010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56613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CB9ABD-8C72-47E7-9564-3D5C49D02B8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Věcné zaměření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26B288-C979-4354-AC24-A4BFC0D5D87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413256"/>
            <a:ext cx="8424000" cy="528274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Cílem této výzvy je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podpora posilování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stávajících i nově vzniklých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personálních kapacit střešních NNO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b="true" dirty="false">
                <a:latin typeface="Arial" panose="020B0604020202020204" pitchFamily="34" charset="0"/>
                <a:ea typeface="Calibri" panose="020F0502020204030204" pitchFamily="34" charset="0"/>
              </a:rPr>
              <a:t>Bude podpořeno: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Posílení personálních kapacit své střešní organizace prostřednictvím financování nových nebo navýšení stávajících prac. úvazků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</a:rPr>
              <a:t>Vzdělávání zaměstnanců a dobrovolníků střešní organizace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Prohlubování znalostí souvisejících s posláním a předmětem střešní organizace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</a:rPr>
              <a:t>Aktivity zaměřené na rozvoj a posilování spolupráce na lokální a národní úrovni</a:t>
            </a:r>
          </a:p>
          <a:p>
            <a:pPr marL="0" indent="0" algn="ctr">
              <a:buNone/>
            </a:pPr>
            <a:r>
              <a:rPr lang="cs-CZ" sz="2000" b="true" dirty="false">
                <a:solidFill>
                  <a:srgbClr val="FF0000"/>
                </a:solidFill>
              </a:rPr>
              <a:t>Podporovány nebudou vzdělávací aktivity pro zaměstnance členských organizací a jejich dobrovolníky.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EAC52A3-3DB1-4537-9090-8F7DBD25010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09586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CB9ABD-8C72-47E7-9564-3D5C49D02B8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Věcné zaměření - 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26B288-C979-4354-AC24-A4BFC0D5D87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413256"/>
            <a:ext cx="8424000" cy="5282744"/>
          </a:xfrm>
        </p:spPr>
        <p:txBody>
          <a:bodyPr/>
          <a:lstStyle/>
          <a:p>
            <a:pPr marL="0" indent="0">
              <a:buNone/>
            </a:pPr>
            <a:r>
              <a:rPr lang="cs-CZ" sz="2800" b="true" u="sng" dirty="false"/>
              <a:t>Popis podporovaných aktivit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b="true" dirty="false">
                <a:latin typeface="Arial" panose="020B0604020202020204" pitchFamily="34" charset="0"/>
                <a:ea typeface="Calibri" panose="020F0502020204030204" pitchFamily="34" charset="0"/>
              </a:rPr>
              <a:t>Bude podpořeno: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Podpora efektivního řízení střešní organizace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</a:rPr>
              <a:t>Posílení personální politiky střešní organizace a její profesionalizace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Podpora získávání znalostí a zkušeností o efektivním řízení střešní organizace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</a:rPr>
              <a:t>Podpora členským organizacím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</a:rPr>
              <a:t>Podpora transparentnosti střešní organizace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</a:rPr>
              <a:t>Podpora udržitelnosti vícezdrojového financování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</a:rPr>
              <a:t>Podpora efektivní komunikace střešní organizace, podpora osvěty a rozvoje v daném oboru činnosti</a:t>
            </a:r>
          </a:p>
          <a:p>
            <a:pPr marL="0" indent="0" algn="ctr">
              <a:buNone/>
            </a:pPr>
            <a:r>
              <a:rPr lang="cs-CZ" sz="2000" b="true" dirty="false">
                <a:solidFill>
                  <a:srgbClr val="FF0000"/>
                </a:solidFill>
              </a:rPr>
              <a:t> 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EAC52A3-3DB1-4537-9090-8F7DBD25010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13801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CB9ABD-8C72-47E7-9564-3D5C49D02B8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Věcné zaměření - INDIKÁTORY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26B288-C979-4354-AC24-A4BFC0D5D87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24221" y="1484784"/>
            <a:ext cx="8424000" cy="4320000"/>
          </a:xfrm>
        </p:spPr>
        <p:txBody>
          <a:bodyPr/>
          <a:lstStyle/>
          <a:p>
            <a:pPr marL="0" indent="0">
              <a:buNone/>
            </a:pPr>
            <a:r>
              <a:rPr lang="cs-CZ" b="true" u="sng" dirty="false"/>
              <a:t>Závazné</a:t>
            </a:r>
          </a:p>
          <a:p>
            <a:pPr marL="0" indent="0">
              <a:buNone/>
            </a:pPr>
            <a:endParaRPr lang="cs-CZ" b="true" u="sng" dirty="false"/>
          </a:p>
          <a:p>
            <a:pPr marL="0" indent="0">
              <a:buNone/>
            </a:pPr>
            <a:endParaRPr lang="cs-CZ" b="true" u="sng" dirty="false"/>
          </a:p>
          <a:p>
            <a:pPr marL="0" indent="0">
              <a:buNone/>
            </a:pPr>
            <a:endParaRPr lang="cs-CZ" b="true" u="sng" dirty="false"/>
          </a:p>
          <a:p>
            <a:pPr marL="0" indent="0">
              <a:buNone/>
            </a:pPr>
            <a:endParaRPr lang="cs-CZ" b="true" u="sng" dirty="false"/>
          </a:p>
          <a:p>
            <a:pPr marL="0" indent="0">
              <a:buNone/>
            </a:pPr>
            <a:r>
              <a:rPr lang="cs-CZ" b="true" u="sng" dirty="false"/>
              <a:t>Vykazované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EAC52A3-3DB1-4537-9090-8F7DBD25010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  <p:graphicFrame>
        <p:nvGraphicFramePr>
          <p:cNvPr id="5" name="Tabulka 5">
            <a:extLst>
              <a:ext uri="{FF2B5EF4-FFF2-40B4-BE49-F238E27FC236}">
                <a16:creationId xmlns:a16="http://schemas.microsoft.com/office/drawing/2014/main" id="{770A148C-5352-4E14-BC7E-33B91D0DACF3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961883967"/>
              </p:ext>
            </p:extLst>
          </p:nvPr>
        </p:nvGraphicFramePr>
        <p:xfrm>
          <a:off x="379963" y="1978927"/>
          <a:ext cx="8512515" cy="1594089"/>
        </p:xfrm>
        <a:graphic>
          <a:graphicData uri="http://schemas.openxmlformats.org/drawingml/2006/table">
            <a:tbl>
              <a:tblPr firstRow="true" bandRow="true">
                <a:tableStyleId>{793D81CF-94F2-401A-BA57-92F5A7B2D0C5}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1880324723"/>
                    </a:ext>
                  </a:extLst>
                </a:gridCol>
                <a:gridCol w="4199170">
                  <a:extLst>
                    <a:ext uri="{9D8B030D-6E8A-4147-A177-3AD203B41FA5}">
                      <a16:colId xmlns:a16="http://schemas.microsoft.com/office/drawing/2014/main" val="1485466435"/>
                    </a:ext>
                  </a:extLst>
                </a:gridCol>
                <a:gridCol w="1967889">
                  <a:extLst>
                    <a:ext uri="{9D8B030D-6E8A-4147-A177-3AD203B41FA5}">
                      <a16:colId xmlns:a16="http://schemas.microsoft.com/office/drawing/2014/main" val="3950504294"/>
                    </a:ext>
                  </a:extLst>
                </a:gridCol>
                <a:gridCol w="1273576">
                  <a:extLst>
                    <a:ext uri="{9D8B030D-6E8A-4147-A177-3AD203B41FA5}">
                      <a16:colId xmlns:a16="http://schemas.microsoft.com/office/drawing/2014/main" val="3248968866"/>
                    </a:ext>
                  </a:extLst>
                </a:gridCol>
              </a:tblGrid>
              <a:tr h="422679">
                <a:tc>
                  <a:txBody>
                    <a:bodyPr/>
                    <a:lstStyle/>
                    <a:p>
                      <a:r>
                        <a:rPr lang="cs-CZ" dirty="false"/>
                        <a:t>Kód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false"/>
                        <a:t>Indikátor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false"/>
                        <a:t>Měrná jednotka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false"/>
                        <a:t>Typ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2186165"/>
                  </a:ext>
                </a:extLst>
              </a:tr>
              <a:tr h="348450">
                <a:tc>
                  <a:txBody>
                    <a:bodyPr/>
                    <a:lstStyle/>
                    <a:p>
                      <a:r>
                        <a:rPr lang="cs-CZ" sz="1600" dirty="false"/>
                        <a:t>600 000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false"/>
                        <a:t>Celkový počet účastníků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false"/>
                        <a:t>Účastníci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false"/>
                        <a:t>Výstup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1818983"/>
                  </a:ext>
                </a:extLst>
              </a:tr>
              <a:tr h="569497">
                <a:tc>
                  <a:txBody>
                    <a:bodyPr/>
                    <a:lstStyle/>
                    <a:p>
                      <a:r>
                        <a:rPr lang="cs-CZ" sz="1600" dirty="false"/>
                        <a:t>805 000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kern="1200" dirty="false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Počet napsaných a zveřejněných analytických </a:t>
                      </a:r>
                      <a:br>
                        <a:rPr lang="cs-CZ" sz="1600" kern="1200" dirty="false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600" kern="1200" dirty="false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strategických dokumentů (vč. evaluačních)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false"/>
                        <a:t>Dokumenty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false"/>
                        <a:t>Výstup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0571819"/>
                  </a:ext>
                </a:extLst>
              </a:tr>
            </a:tbl>
          </a:graphicData>
        </a:graphic>
      </p:graphicFrame>
      <p:graphicFrame>
        <p:nvGraphicFramePr>
          <p:cNvPr id="8" name="Tabulka 5">
            <a:extLst>
              <a:ext uri="{FF2B5EF4-FFF2-40B4-BE49-F238E27FC236}">
                <a16:creationId xmlns:a16="http://schemas.microsoft.com/office/drawing/2014/main" id="{F7B54197-3E6E-44E1-B7DE-7E4BC44926A0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1826455294"/>
              </p:ext>
            </p:extLst>
          </p:nvPr>
        </p:nvGraphicFramePr>
        <p:xfrm>
          <a:off x="424221" y="4580676"/>
          <a:ext cx="8512515" cy="717898"/>
        </p:xfrm>
        <a:graphic>
          <a:graphicData uri="http://schemas.openxmlformats.org/drawingml/2006/table">
            <a:tbl>
              <a:tblPr firstRow="true" bandRow="true">
                <a:tableStyleId>{793D81CF-94F2-401A-BA57-92F5A7B2D0C5}</a:tableStyleId>
              </a:tblPr>
              <a:tblGrid>
                <a:gridCol w="1267459">
                  <a:extLst>
                    <a:ext uri="{9D8B030D-6E8A-4147-A177-3AD203B41FA5}">
                      <a16:colId xmlns:a16="http://schemas.microsoft.com/office/drawing/2014/main" val="1880324723"/>
                    </a:ext>
                  </a:extLst>
                </a:gridCol>
                <a:gridCol w="4320480">
                  <a:extLst>
                    <a:ext uri="{9D8B030D-6E8A-4147-A177-3AD203B41FA5}">
                      <a16:colId xmlns:a16="http://schemas.microsoft.com/office/drawing/2014/main" val="1485466435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3950504294"/>
                    </a:ext>
                  </a:extLst>
                </a:gridCol>
                <a:gridCol w="1196384">
                  <a:extLst>
                    <a:ext uri="{9D8B030D-6E8A-4147-A177-3AD203B41FA5}">
                      <a16:colId xmlns:a16="http://schemas.microsoft.com/office/drawing/2014/main" val="3248968866"/>
                    </a:ext>
                  </a:extLst>
                </a:gridCol>
              </a:tblGrid>
              <a:tr h="382618">
                <a:tc>
                  <a:txBody>
                    <a:bodyPr/>
                    <a:lstStyle/>
                    <a:p>
                      <a:r>
                        <a:rPr lang="cs-CZ" sz="1600" dirty="false"/>
                        <a:t>Kód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false"/>
                        <a:t>Indikátor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false"/>
                        <a:t>Měrná jednotka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false"/>
                        <a:t>Typ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2186165"/>
                  </a:ext>
                </a:extLst>
              </a:tr>
              <a:tr h="121890">
                <a:tc>
                  <a:txBody>
                    <a:bodyPr/>
                    <a:lstStyle/>
                    <a:p>
                      <a:r>
                        <a:rPr lang="cs-CZ" sz="1600" dirty="false"/>
                        <a:t>679 001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false"/>
                        <a:t>Počet podpořených Romů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false"/>
                        <a:t>Osoby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false"/>
                        <a:t>Výstup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05718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4502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CB9ABD-8C72-47E7-9564-3D5C49D02B8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Věcné zaměření - CÍLOVÉ SKUPINY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F1927621-6944-4694-BDD7-ED93FFB1DAEA}"/>
              </a:ext>
            </a:extLst>
          </p:cNvPr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1351891355"/>
              </p:ext>
            </p:extLst>
          </p:nvPr>
        </p:nvGraphicFramePr>
        <p:xfrm>
          <a:off x="467544" y="1556792"/>
          <a:ext cx="8172456" cy="4210717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940450">
                  <a:extLst>
                    <a:ext uri="{9D8B030D-6E8A-4147-A177-3AD203B41FA5}">
                      <a16:colId xmlns:a16="http://schemas.microsoft.com/office/drawing/2014/main" val="3738312379"/>
                    </a:ext>
                  </a:extLst>
                </a:gridCol>
                <a:gridCol w="5232006">
                  <a:extLst>
                    <a:ext uri="{9D8B030D-6E8A-4147-A177-3AD203B41FA5}">
                      <a16:colId xmlns:a16="http://schemas.microsoft.com/office/drawing/2014/main" val="3217144622"/>
                    </a:ext>
                  </a:extLst>
                </a:gridCol>
              </a:tblGrid>
              <a:tr h="5444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true" kern="1200" dirty="false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Kategorie CS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true" kern="1200" dirty="false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Definice cílové skupiny (CS)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25568485"/>
                  </a:ext>
                </a:extLst>
              </a:tr>
              <a:tr h="148896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false" kern="1200" dirty="false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Poskytovatelé a zadavatelé sociálních služeb, služeb pro rodiny a děti a dalších služeb na podporu sociálního začleňování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7313" indent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false" kern="1200" dirty="fals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 účely této výzvy se uvedenou CS rozumí:</a:t>
                      </a:r>
                    </a:p>
                    <a:p>
                      <a:pPr marL="342900" lvl="0" indent="-255588" algn="l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800" b="false" kern="1200" dirty="fals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Další organizace působící v oblasti podpory sociálního začleňování,</a:t>
                      </a:r>
                    </a:p>
                    <a:p>
                      <a:pPr marL="342900" lvl="0" indent="-255588" algn="l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800" b="false" kern="1200" dirty="fals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Zaměstnanci poskytovatelů služeb a dalších organizací působících v oblasti podpory sociálního začleňování.</a:t>
                      </a:r>
                    </a:p>
                    <a:p>
                      <a:pPr marL="87312" lvl="0" indent="0" algn="l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endParaRPr lang="cs-CZ" sz="1800" b="false" kern="1200" dirty="false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38566149"/>
                  </a:ext>
                </a:extLst>
              </a:tr>
              <a:tr h="151741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false" kern="1200" dirty="false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Dobrovolníci působící </a:t>
                      </a:r>
                      <a:br>
                        <a:rPr lang="cs-CZ" sz="1800" b="false" kern="1200" dirty="false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800" b="false" kern="1200" dirty="false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v oblasti sociálních služeb </a:t>
                      </a:r>
                      <a:br>
                        <a:rPr lang="cs-CZ" sz="1800" b="false" kern="1200" dirty="false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800" b="false" kern="1200" dirty="false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 sociální integrace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false" kern="1200" dirty="fals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Dobrovolníci podle § 115 odst. 2 zákona </a:t>
                      </a:r>
                      <a:br>
                        <a:rPr lang="cs-CZ" sz="1800" b="false" kern="1200" dirty="fals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800" b="false" kern="1200" dirty="fals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č. 108/2006 Sb., o sociálních službách, a podle § 3 zákona č. 198/2002 Sb., o dobrovolnické službě a další dobrovolníci, kteří mají uzavřenou smlouvu o dobrovolné činnosti dle platné legislativy ČR.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3318394"/>
                  </a:ext>
                </a:extLst>
              </a:tr>
            </a:tbl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EAC52A3-3DB1-4537-9090-8F7DBD25010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230662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64CB6B-BFFC-4A09-9BD4-E21B75AB7D8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Způsobilost osobních nákladů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B08388-515C-4536-B61C-5D739E8A0B7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76000" y="1462412"/>
            <a:ext cx="8064000" cy="4846908"/>
          </a:xfrm>
        </p:spPr>
        <p:txBody>
          <a:bodyPr/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Způsobilé přímé osobní náklady v rámci této výzvy jsou pouze pozice uvedené v příloze č. 2 této výzvy „Pomůcka pro stanovení osobních nákladů“.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Způsobilé přímé osobní náklady v rámci této výzvy jsou pouze tyto pozice: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28900" lvl="2" indent="-342900" algn="just">
              <a:spcAft>
                <a:spcPts val="600"/>
              </a:spcAft>
              <a:buFont typeface="+mj-lt"/>
              <a:buAutoNum type="alphaLcParenR"/>
            </a:pPr>
            <a:r>
              <a:rPr lang="cs-CZ" sz="1800" dirty="false">
                <a:latin typeface="Arial" panose="020B0604020202020204" pitchFamily="34" charset="0"/>
                <a:cs typeface="Arial" panose="020B0604020202020204" pitchFamily="34" charset="0"/>
              </a:rPr>
              <a:t>Koordinátor projektových aktivit;</a:t>
            </a:r>
          </a:p>
          <a:p>
            <a:pPr marL="828900" lvl="2" indent="-342900" algn="just">
              <a:spcAft>
                <a:spcPts val="600"/>
              </a:spcAft>
              <a:buFont typeface="+mj-lt"/>
              <a:buAutoNum type="alphaLcParenR"/>
            </a:pPr>
            <a:r>
              <a:rPr lang="cs-CZ" sz="1800" dirty="false">
                <a:latin typeface="Arial" panose="020B0604020202020204" pitchFamily="34" charset="0"/>
                <a:cs typeface="Arial" panose="020B0604020202020204" pitchFamily="34" charset="0"/>
              </a:rPr>
              <a:t>Manažer fundraisingu / komunikace;</a:t>
            </a:r>
          </a:p>
          <a:p>
            <a:pPr marL="828900" lvl="2" indent="-342900" algn="just">
              <a:spcAft>
                <a:spcPts val="1200"/>
              </a:spcAft>
              <a:buFont typeface="+mj-lt"/>
              <a:buAutoNum type="alphaLcParenR"/>
            </a:pPr>
            <a:r>
              <a:rPr lang="cs-CZ" sz="1800" dirty="false">
                <a:latin typeface="Arial" panose="020B0604020202020204" pitchFamily="34" charset="0"/>
                <a:cs typeface="Arial" panose="020B0604020202020204" pitchFamily="34" charset="0"/>
              </a:rPr>
              <a:t>Specialista.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Názvy pozic musí být zachovány. V žádosti nemusí být obsaženy všechny uvedené pozice, ale nemohou zde být uvedeny jiné, nežli jsou jmenované. Může docházet ke kumulaci pozic.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Ostatní osobní výdaje a veškeré výdaje, které nepatří do osobních nákladů, budou hrazeny paušálem 40 % z osobních nákladů.</a:t>
            </a:r>
          </a:p>
          <a:p>
            <a:pPr marL="0" indent="0">
              <a:buNone/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EACA0C-9A94-4E2C-9703-5B77273402D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017726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64CB6B-BFFC-4A09-9BD4-E21B75AB7D8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Náplň práce jednotlivých pozic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B08388-515C-4536-B61C-5D739E8A0B7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412776"/>
            <a:ext cx="8532480" cy="4491200"/>
          </a:xfrm>
        </p:spPr>
        <p:txBody>
          <a:bodyPr/>
          <a:lstStyle/>
          <a:p>
            <a:pPr marL="0" lv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b="true" dirty="false"/>
              <a:t>A) KOORDINÁTOR PROJEKTOVÝCH AKTIVIT (1)  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600" b="true" dirty="false">
                <a:latin typeface="Arial" panose="020B0604020202020204" pitchFamily="34" charset="0"/>
                <a:cs typeface="Arial" panose="020B0604020202020204" pitchFamily="34" charset="0"/>
              </a:rPr>
              <a:t>Měsíční sazba</a:t>
            </a:r>
            <a: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  <a:t>: dle tabulky </a:t>
            </a:r>
            <a:r>
              <a:rPr lang="cs-CZ" sz="1600" b="true" dirty="false">
                <a:latin typeface="Arial" panose="020B0604020202020204" pitchFamily="34" charset="0"/>
                <a:cs typeface="Arial" panose="020B0604020202020204" pitchFamily="34" charset="0"/>
              </a:rPr>
              <a:t>Obvyklé ceny, mzdy, platy </a:t>
            </a:r>
            <a: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  <a:t>(viz pozice Hlavní manažer/vedoucí projektu/koordinátor). 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 b="true" dirty="false">
                <a:latin typeface="Arial" panose="020B0604020202020204" pitchFamily="34" charset="0"/>
                <a:cs typeface="Arial" panose="020B0604020202020204" pitchFamily="34" charset="0"/>
              </a:rPr>
              <a:t>Náplň práce: 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  <a:t>Odborně dohlíží na realizaci celého projektu, na nastavení a realizaci klíčových aktivit ve všech fázích, koordinuje, plánuje a odborně zajištuje naplnění klíčových aktivit a cílů a výstupů projektu; </a:t>
            </a:r>
          </a:p>
          <a:p>
            <a:pPr lvl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  <a:t>Odborně vede a řídí projektový tým, vede porady týmu; </a:t>
            </a:r>
          </a:p>
          <a:p>
            <a:pPr lvl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  <a:t>Podílí se na realizaci klíčových aktivit projektu; </a:t>
            </a:r>
          </a:p>
          <a:p>
            <a:pPr lvl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  <a:t>Zajišťuje efektivní naplňování koncepce a směřování střešní organizace, vyhledává finanční příležitosti;</a:t>
            </a: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  <a:t>Zajišťuje a podílí se na nastavení a podpoře spolupráce s veřejnou správou; </a:t>
            </a: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  <a:t>Aktivně vyhledává a podílí se na nastavení spolupráce s ostatními spolupracujícími subjekty.</a:t>
            </a:r>
          </a:p>
          <a:p>
            <a:pPr lvl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endParaRPr lang="cs-CZ" sz="1600" dirty="fals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EACA0C-9A94-4E2C-9703-5B77273402D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72283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64CB6B-BFFC-4A09-9BD4-E21B75AB7D8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Náplň práce jednotlivých pozic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B08388-515C-4536-B61C-5D739E8A0B7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76000" y="1484784"/>
            <a:ext cx="8064000" cy="449120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b="true" dirty="false"/>
              <a:t>B) MANAŽER FUNDRAISINGU / KOMUNIKACE (1)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600" b="true" dirty="false"/>
              <a:t>Měsíční sazba</a:t>
            </a:r>
            <a:r>
              <a:rPr lang="cs-CZ" sz="1600" dirty="false"/>
              <a:t>: dle tabulky </a:t>
            </a:r>
            <a:r>
              <a:rPr lang="cs-CZ" sz="1600" b="true" dirty="false"/>
              <a:t>Obvyklé ceny, mzdy, platy </a:t>
            </a:r>
            <a:r>
              <a:rPr lang="cs-CZ" sz="1600" dirty="false"/>
              <a:t>(viz pozice PR manažer) .</a:t>
            </a:r>
          </a:p>
          <a:p>
            <a:pPr marL="0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600" b="true" dirty="false"/>
              <a:t>Náplň práce</a:t>
            </a:r>
            <a:r>
              <a:rPr lang="cs-CZ" sz="1600" dirty="false"/>
              <a:t>: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1600" dirty="false"/>
              <a:t>Podílí se na managementu střešní organizace a komunikuje napříč týmy i se členskými organizacemi, spolupracuje na strategickém plánu a dlouhodobém směřování střešní organizace, vyhledává finanční příležitosti;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1600" dirty="false"/>
              <a:t>Vytváří koncepci fundraisingové a komunikační strategie s cílem postupného zvyšování počtu dárců i objemu darů, vytváří a aktualizuje databázi dárců, udržuje a rozšiřuje portfolium dárců a systematicky o dárce pečuje;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1600" dirty="false"/>
              <a:t>Odborně vede fundraisingové aktivity včetně crowdfundingu, vymýšlí nové aktivity </a:t>
            </a:r>
            <a:br>
              <a:rPr lang="cs-CZ" sz="1600" dirty="false"/>
            </a:br>
            <a:r>
              <a:rPr lang="cs-CZ" sz="1600" dirty="false"/>
              <a:t>a kampaně, koordinuje a realizuje fundraisingové akce a aktivity včetně vyhledávání příležitostí a kontaktů a vyhodnocování výsledků kampaní, testuje, vyhodnocuje </a:t>
            </a:r>
            <a:br>
              <a:rPr lang="cs-CZ" sz="1600" dirty="false"/>
            </a:br>
            <a:r>
              <a:rPr lang="cs-CZ" sz="1600" dirty="false"/>
              <a:t>a postupně implementuje nové fundraisingové metody;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EACA0C-9A94-4E2C-9703-5B77273402D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363927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64CB6B-BFFC-4A09-9BD4-E21B75AB7D8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Náplň práce jednotlivých pozic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B08388-515C-4536-B61C-5D739E8A0B7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532998"/>
            <a:ext cx="8064000" cy="4491200"/>
          </a:xfrm>
        </p:spPr>
        <p:txBody>
          <a:bodyPr/>
          <a:lstStyle/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b="true" dirty="false"/>
              <a:t>B) MANAŽER FUNDRAISINGU / KOMUNIKACE  (2)</a:t>
            </a:r>
            <a:endParaRPr lang="cs-CZ" sz="2000" dirty="false"/>
          </a:p>
          <a:p>
            <a:pPr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1600" dirty="false"/>
              <a:t>Podílí se na tvorbě a realizaci interní i externí komunikace střešní organizace (komunikace mezi střešní organizací a jejími členskými organizacemi včetně komunikace s vnějším světem) a aktualizaci webových stránek (včetně sociálních sítí), připravuje koncepci propagačních materiálů a prezentaci střešní organizace navenek;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1600" dirty="false"/>
              <a:t>Komunikuje s úřady a administrativně podporuje právní zajištění fundraisingu (GDPR, oznámení o konání veřejné sbírky), komunikuje s partnery v oblasti FR/PR, spolupracuje s dalšími NNO (členskými, střešními, spolupracujícími i nově spolupracujícími).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EACA0C-9A94-4E2C-9703-5B77273402D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603627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64CB6B-BFFC-4A09-9BD4-E21B75AB7D89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0"/>
            <a:ext cx="8532480" cy="1080000"/>
          </a:xfrm>
        </p:spPr>
        <p:txBody>
          <a:bodyPr/>
          <a:lstStyle/>
          <a:p>
            <a:r>
              <a:rPr lang="cs-CZ" dirty="false"/>
              <a:t>Náplň práce jednotlivých pozic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B08388-515C-4536-B61C-5D739E8A0B7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491200"/>
          </a:xfrm>
        </p:spPr>
        <p:txBody>
          <a:bodyPr/>
          <a:lstStyle/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 b="true" dirty="false"/>
              <a:t>C) SPECIALISTA (1)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600" b="true" dirty="false">
                <a:latin typeface="Arial" panose="020B0604020202020204" pitchFamily="34" charset="0"/>
                <a:cs typeface="Arial" panose="020B0604020202020204" pitchFamily="34" charset="0"/>
              </a:rPr>
              <a:t>Měsíční sazba</a:t>
            </a:r>
            <a: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  <a:t>: dle tabulky </a:t>
            </a:r>
            <a:r>
              <a:rPr lang="cs-CZ" sz="1600" b="true" dirty="false">
                <a:latin typeface="Arial" panose="020B0604020202020204" pitchFamily="34" charset="0"/>
                <a:cs typeface="Arial" panose="020B0604020202020204" pitchFamily="34" charset="0"/>
              </a:rPr>
              <a:t>Obvyklé ceny, mzdy, platy </a:t>
            </a:r>
            <a: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  <a:t>(viz pozice Odborný konzultant/poradce/expert/specialista). 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600" b="true" dirty="false"/>
              <a:t>Náplň práce: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  <a:t>Poskytuje expertní podporu, odborné konzultace, metodickou podporu a poradenství pracovníkům a dobrovolníkům střešní organizace a členských organizací za účelem nastavení vhodného a efektivního strategického, organizačního a finančního plánování, řízení a dlouhodobého směřování střešní organizace a členských organizací;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  <a:t>Podporuje odborný profesní rozvoj (leadership) managementu střešní organizace;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  <a:t>Spolupracuje zejména s Manažerem fundraisingu / komunikace;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18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EACA0C-9A94-4E2C-9703-5B77273402D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00411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7956416" cy="1196752"/>
          </a:xfrm>
        </p:spPr>
        <p:txBody>
          <a:bodyPr/>
          <a:lstStyle/>
          <a:p>
            <a:r>
              <a:rPr lang="cs-CZ" dirty="false"/>
              <a:t>PROGRAM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2132856"/>
            <a:ext cx="8064000" cy="4248472"/>
          </a:xfrm>
        </p:spPr>
        <p:txBody>
          <a:bodyPr/>
          <a:lstStyle/>
          <a:p>
            <a:pPr marL="216000" algn="just">
              <a:lnSpc>
                <a:spcPct val="100000"/>
              </a:lnSpc>
              <a:spcAft>
                <a:spcPts val="0"/>
              </a:spcAft>
            </a:pPr>
            <a:endParaRPr lang="cs-CZ" altLang="cs-CZ" sz="1000" dirty="false">
              <a:solidFill>
                <a:srgbClr val="084A8B"/>
              </a:solidFill>
            </a:endParaRPr>
          </a:p>
          <a:p>
            <a:pPr marL="714375" indent="-627063" algn="just"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altLang="cs-CZ" sz="2800" dirty="false">
                <a:cs typeface="Arial" panose="020B0604020202020204" pitchFamily="34" charset="0"/>
              </a:rPr>
              <a:t>Základní informace k výzvě č. 039 </a:t>
            </a:r>
          </a:p>
          <a:p>
            <a:pPr marL="714375" indent="-627063" algn="just"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altLang="cs-CZ" sz="2800" dirty="false">
                <a:cs typeface="Arial" panose="020B0604020202020204" pitchFamily="34" charset="0"/>
              </a:rPr>
              <a:t>Hodnocení projektů</a:t>
            </a:r>
          </a:p>
          <a:p>
            <a:pPr marL="714375" indent="-627063" algn="just"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altLang="cs-CZ" sz="2800" dirty="false">
                <a:cs typeface="Arial" panose="020B0604020202020204" pitchFamily="34" charset="0"/>
              </a:rPr>
              <a:t>Rozpočet projektu</a:t>
            </a:r>
          </a:p>
          <a:p>
            <a:pPr marL="714375" indent="-627063" algn="just"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altLang="cs-CZ" sz="2800" dirty="false">
                <a:cs typeface="Arial" panose="020B0604020202020204" pitchFamily="34" charset="0"/>
              </a:rPr>
              <a:t>Materiál + odkazy</a:t>
            </a:r>
          </a:p>
          <a:p>
            <a:pPr marL="714375" indent="-627063" algn="just"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altLang="cs-CZ" sz="2800" dirty="false">
                <a:cs typeface="Arial" panose="020B0604020202020204" pitchFamily="34" charset="0"/>
              </a:rPr>
              <a:t>Diskuze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altLang="cs-CZ" dirty="false"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altLang="cs-CZ" dirty="false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altLang="cs-CZ" dirty="false"/>
          </a:p>
          <a:p>
            <a:pPr marL="216000" lvl="0" algn="just">
              <a:spcBef>
                <a:spcPts val="0"/>
              </a:spcBef>
              <a:spcAft>
                <a:spcPts val="0"/>
              </a:spcAft>
            </a:pPr>
            <a:endParaRPr lang="cs-CZ" altLang="cs-CZ" dirty="false"/>
          </a:p>
        </p:txBody>
      </p:sp>
    </p:spTree>
    <p:extLst>
      <p:ext uri="{BB962C8B-B14F-4D97-AF65-F5344CB8AC3E}">
        <p14:creationId xmlns:p14="http://schemas.microsoft.com/office/powerpoint/2010/main" val="327015292"/>
      </p:ext>
    </p:extLst>
  </p:cSld>
  <p:clrMapOvr>
    <a:masterClrMapping/>
  </p:clrMapOvr>
  <p:transition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64CB6B-BFFC-4A09-9BD4-E21B75AB7D89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69273"/>
            <a:ext cx="8424000" cy="1080000"/>
          </a:xfrm>
        </p:spPr>
        <p:txBody>
          <a:bodyPr/>
          <a:lstStyle/>
          <a:p>
            <a:r>
              <a:rPr lang="cs-CZ" dirty="false"/>
              <a:t>Náplň práce jednotlivých pozic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B08388-515C-4536-B61C-5D739E8A0B7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556792"/>
            <a:ext cx="8424000" cy="4491200"/>
          </a:xfrm>
        </p:spPr>
        <p:txBody>
          <a:bodyPr/>
          <a:lstStyle/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 b="true" dirty="false"/>
              <a:t>C) SPECIALISTA (2)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1600" dirty="false"/>
              <a:t>Pomáhá při koordinaci dobrovolníků střešní organizace a dobrovolníků členských organizací, poskytuje součinnosti při ukotvení dobrovolnictví ve střešní organizaci</a:t>
            </a:r>
            <a:br>
              <a:rPr lang="cs-CZ" sz="1600" dirty="false"/>
            </a:br>
            <a:r>
              <a:rPr lang="cs-CZ" sz="1600" dirty="false"/>
              <a:t>i ve členských organizacích;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1600" dirty="false"/>
              <a:t>Připravuje obsah a zaměření vzdělávacích a dalších aktivit realizovaných prostřednictvím workshopů, seminářů, webinářů a dalších pracovních setkání. </a:t>
            </a:r>
          </a:p>
          <a:p>
            <a:pPr marL="0" indent="0">
              <a:spcAft>
                <a:spcPts val="600"/>
              </a:spcAft>
              <a:buNone/>
            </a:pPr>
            <a:endParaRPr lang="cs-CZ" sz="1600" i="true" dirty="false"/>
          </a:p>
          <a:p>
            <a:pPr marL="0" indent="0">
              <a:spcAft>
                <a:spcPts val="600"/>
              </a:spcAft>
              <a:buNone/>
            </a:pPr>
            <a:r>
              <a:rPr lang="cs-CZ" sz="1800" b="true" dirty="false">
                <a:solidFill>
                  <a:schemeClr val="accent6">
                    <a:lumMod val="60000"/>
                    <a:lumOff val="40000"/>
                  </a:schemeClr>
                </a:solidFill>
              </a:rPr>
              <a:t>Odkaz na el. verzi tabulky Obvyklé ceny, mzdy, platy pro všechny výše uvedené pozice: </a:t>
            </a:r>
            <a:r>
              <a:rPr lang="cs-CZ" sz="1600" i="true" dirty="false">
                <a:solidFill>
                  <a:srgbClr val="00B0F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https://www.esfcr.cz/pravidla-pro-zadatele-a-prijemce-opz-plus/-/dokument/18400695</a:t>
            </a:r>
            <a:endParaRPr lang="cs-CZ" sz="1600" i="true" dirty="false">
              <a:solidFill>
                <a:srgbClr val="00B0F0"/>
              </a:solidFill>
            </a:endParaRP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2400" b="true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EACA0C-9A94-4E2C-9703-5B77273402D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435852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64CB6B-BFFC-4A09-9BD4-E21B75AB7D8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Náležitosti ŽoP, způsob podání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EACA0C-9A94-4E2C-9703-5B77273402D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953728D-ADC2-47CD-9389-5EFB7B3C0BEA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81770" y="1638000"/>
            <a:ext cx="8244000" cy="4320000"/>
          </a:xfrm>
        </p:spPr>
        <p:txBody>
          <a:bodyPr vert="horz" lIns="0" tIns="0" rIns="0" bIns="0" rtlCol="false">
            <a:noAutofit/>
          </a:bodyPr>
          <a:lstStyle/>
          <a:p>
            <a:pPr marL="0" indent="0">
              <a:buNone/>
            </a:pPr>
            <a:r>
              <a:rPr lang="cs-CZ" sz="2800" b="true" u="sng" dirty="false"/>
              <a:t>POVINNÉ PŘÍLOHY ŽÁDOSTI O PODPORU</a:t>
            </a:r>
          </a:p>
          <a:p>
            <a:pPr marL="0" indent="0">
              <a:buNone/>
            </a:pPr>
            <a:r>
              <a:rPr lang="cs-CZ" sz="1600" b="true" dirty="false"/>
              <a:t>1. Čestné prohlášení </a:t>
            </a:r>
            <a:r>
              <a:rPr lang="cs-CZ" sz="1600" dirty="false"/>
              <a:t>dokládající způsobilost střešní NNO v oblasti sociálního začleňování </a:t>
            </a:r>
            <a:r>
              <a:rPr lang="cs-CZ" sz="1600" i="true" dirty="false"/>
              <a:t>(příloha číslo 1, výzvy).</a:t>
            </a:r>
          </a:p>
          <a:p>
            <a:pPr marL="0" indent="0">
              <a:buNone/>
            </a:pPr>
            <a:r>
              <a:rPr lang="cs-CZ" sz="1600" b="true" dirty="false"/>
              <a:t>2. </a:t>
            </a:r>
            <a:r>
              <a:rPr lang="cs-CZ" sz="1600" dirty="false"/>
              <a:t>Žadatel o podporu, který je evidující osobou podle zákona č. 37/2021 Sb., o evidenci skutečných majitelů, musí dodat údaje o svém skutečném majiteli, a to </a:t>
            </a:r>
            <a:r>
              <a:rPr lang="cs-CZ" sz="1600" b="true" dirty="false"/>
              <a:t>ve formě úplného výpisu platných údajů </a:t>
            </a:r>
            <a:r>
              <a:rPr lang="cs-CZ" sz="1600" dirty="false"/>
              <a:t>a údajů, které byly vymazány bez náhrady nebo s nahrazením novými údaji, který přiloží k žádosti o podporu.,   Evidující osobou je právnická osoba, která má skutečného majitele, nebo svěřenský správce nebo osoba v obdobném postavení u zahraničního svěřeneckého fondu.</a:t>
            </a:r>
          </a:p>
          <a:p>
            <a:pPr marL="0" indent="0" algn="ctr">
              <a:buNone/>
            </a:pPr>
            <a:r>
              <a:rPr lang="cs-CZ" sz="1600" b="true" dirty="false">
                <a:solidFill>
                  <a:schemeClr val="accent6">
                    <a:lumMod val="60000"/>
                    <a:lumOff val="40000"/>
                  </a:schemeClr>
                </a:solidFill>
              </a:rPr>
              <a:t>JE NUTNÉ DOLOŽIT OBĚ PŘÍLOHY!!!</a:t>
            </a:r>
          </a:p>
          <a:p>
            <a:pPr marL="342900" indent="-342900">
              <a:buAutoNum type="arabicPeriod"/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3028497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CB9ABD-8C72-47E7-9564-3D5C49D02B8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HODNOCENÍ A VÝBĚR PROJEKTŮ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EAC52A3-3DB1-4537-9090-8F7DBD25010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90EB69F9-85BF-4017-8F6A-B6FFCF0BBE62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39750" y="1800225"/>
            <a:ext cx="8064500" cy="4319588"/>
          </a:xfrm>
        </p:spPr>
        <p:txBody>
          <a:bodyPr/>
          <a:lstStyle/>
          <a:p>
            <a:pPr marL="0" indent="0">
              <a:buNone/>
            </a:pPr>
            <a:r>
              <a:rPr lang="cs-CZ" sz="1800" b="tru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Definice a úprava</a:t>
            </a:r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problematika hodnocení přijatelnosti a formálních náležitostí, věcného hodnocení a výběrové komise (</a:t>
            </a:r>
            <a:r>
              <a:rPr lang="cs-CZ" sz="1800" b="false" i="tru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Specifická část pravidel pro žadatele a příjemce z OPZ+ pro projekty s přímými a nepřímými náklady nebo projekty financované s využitím paušálních sazeb, Příručka pro hodnotitele OPZ+)</a:t>
            </a:r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příprava a vydání právního aktu o poskytnutí podpory (</a:t>
            </a:r>
            <a:r>
              <a:rPr lang="cs-CZ" sz="1800" b="false" i="tru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Obecná část pravidel pro žadatele a příjemce z OPZ+)</a:t>
            </a:r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r>
              <a:rPr lang="pl-PL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dokumenty ke stažení na www.esfcr.cz–Programy –Dokumenty</a:t>
            </a:r>
          </a:p>
          <a:p>
            <a:pPr marL="0" indent="0">
              <a:buNone/>
            </a:pPr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361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D6A136-D46E-4545-9490-41867908C9B7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 dirty="false"/>
              <a:t>HODNOCENÍ A VÝBĚR PROJEKTŮ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412E29-2E1F-4B1C-84F5-1065B7BC14A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556792"/>
            <a:ext cx="8100000" cy="4320000"/>
          </a:xfrm>
        </p:spPr>
        <p:txBody>
          <a:bodyPr>
            <a:normAutofit/>
          </a:bodyPr>
          <a:lstStyle/>
          <a:p>
            <a:pPr algn="l"/>
            <a:endParaRPr lang="cs-CZ" sz="1800" b="false" i="false" u="none" strike="noStrike" baseline="0" dirty="false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1800" b="tru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Obecná pravidla pro hodnocení a výběr projektů </a:t>
            </a:r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proces hodnocení a výběru projektů zajišťuje ŘO OPZ+(= Řídicí orgán Operačního programu Zaměstnanost plus)</a:t>
            </a: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proces hodnocení a výběru projektů -ukončení cca do 7 měsíců od uzávěrky příjmu žádostí </a:t>
            </a: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žádosti předložené jiným způsobem a v jiném termínu, než umožňuje výzva, nejsou akceptovány (žádosti se podávají pouze elektronicky, stvrzené el. podpisem, nutnost mít datovou schránku).</a:t>
            </a:r>
          </a:p>
          <a:p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6C195C7-1161-4138-B476-7551732C1838}"/>
              </a:ext>
            </a:extLst>
          </p:cNvPr>
          <p:cNvSpPr>
            <a:spLocks noGrp="true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false"/>
              <a:pPr>
                <a:spcAft>
                  <a:spcPts val="600"/>
                </a:spcAft>
              </a:pPr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764279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A64CDA-8C73-4EA4-9775-64FDC343B0A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HODNOCENÍ A VÝBĚR PROJEKTŮ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A05A22-A186-40E6-BC00-9AC436D2E068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800" b="true" dirty="false">
                <a:solidFill>
                  <a:srgbClr val="08498A"/>
                </a:solidFill>
                <a:latin typeface="Arial" panose="020B0604020202020204" pitchFamily="34" charset="0"/>
              </a:rPr>
              <a:t>H</a:t>
            </a:r>
            <a:r>
              <a:rPr lang="cs-CZ" sz="1800" b="tru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odnocení přijatelnosti a formálních náležitostí</a:t>
            </a:r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posouzení základních věcných požadavků</a:t>
            </a:r>
            <a:r>
              <a:rPr lang="cs-CZ" sz="1800" dirty="false">
                <a:solidFill>
                  <a:srgbClr val="08498A"/>
                </a:solidFill>
                <a:latin typeface="Arial" panose="020B0604020202020204" pitchFamily="34" charset="0"/>
              </a:rPr>
              <a:t> </a:t>
            </a:r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a naplnění administrativních požadavků</a:t>
            </a: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max. </a:t>
            </a:r>
            <a:r>
              <a:rPr lang="cs-CZ" sz="1800" b="tru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30 pracovních dnů </a:t>
            </a:r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od uzávěrky příjmu žádostí ve Výzvě</a:t>
            </a:r>
          </a:p>
          <a:p>
            <a:r>
              <a:rPr lang="cs-CZ" sz="1800" b="tru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náprava nedostatků v hodnocení přijatelnosti není možná</a:t>
            </a:r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náprava formálních náležitostí </a:t>
            </a:r>
            <a:r>
              <a:rPr lang="cs-CZ" sz="1800" b="tru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jednou </a:t>
            </a: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hodnotí se podle kontrolních otázek uvedených pro každé kritérium, na otázky se odpovídá ANO / NE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3657766-C591-4C5D-9C38-E2231396213A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723609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698975-F688-4F3C-8333-1C2F8EA5619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HODNOCENÍ A VÝBĚR PROJEKTŮ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1CF494-B909-4DA9-8370-3DBA76321D5E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800" b="tru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Kritéria hodnocení přijatelnosti</a:t>
            </a:r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Oprávněnost žadatele</a:t>
            </a:r>
          </a:p>
          <a:p>
            <a:pPr>
              <a:lnSpc>
                <a:spcPct val="100000"/>
              </a:lnSpc>
            </a:pPr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Partnerství</a:t>
            </a:r>
          </a:p>
          <a:p>
            <a:pPr>
              <a:lnSpc>
                <a:spcPct val="100000"/>
              </a:lnSpc>
            </a:pPr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Cílové skupiny</a:t>
            </a:r>
          </a:p>
          <a:p>
            <a:pPr>
              <a:lnSpc>
                <a:spcPct val="100000"/>
              </a:lnSpc>
            </a:pPr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Celkové způsobilé výdaje</a:t>
            </a:r>
          </a:p>
          <a:p>
            <a:pPr>
              <a:lnSpc>
                <a:spcPct val="100000"/>
              </a:lnSpc>
            </a:pPr>
            <a:r>
              <a:rPr lang="cs-CZ" sz="1800" dirty="false">
                <a:solidFill>
                  <a:srgbClr val="08498A"/>
                </a:solidFill>
                <a:latin typeface="Arial" panose="020B0604020202020204" pitchFamily="34" charset="0"/>
              </a:rPr>
              <a:t>A</a:t>
            </a:r>
            <a:r>
              <a:rPr lang="en-US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ktivity v souladu s textem výzvy</a:t>
            </a:r>
          </a:p>
          <a:p>
            <a:pPr>
              <a:lnSpc>
                <a:spcPct val="100000"/>
              </a:lnSpc>
            </a:pPr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Horizontální principy</a:t>
            </a:r>
          </a:p>
          <a:p>
            <a:pPr>
              <a:lnSpc>
                <a:spcPct val="100000"/>
              </a:lnSpc>
            </a:pPr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Trestní bezúhonnost statutárního zástupce</a:t>
            </a:r>
          </a:p>
          <a:p>
            <a:pPr marL="0" indent="0">
              <a:buNone/>
            </a:pPr>
            <a:r>
              <a:rPr lang="cs-CZ" sz="1800" b="tru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Kritéria formálních náležitostí</a:t>
            </a:r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Úplnost a forma žádosti / Podpis žádosti oprávněnou osobou</a:t>
            </a:r>
          </a:p>
          <a:p>
            <a:pPr marL="0" indent="0">
              <a:buNone/>
            </a:pPr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55250F5-9CCA-4F42-90ED-4535051298A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172949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2141CB-F888-479E-BFF7-4265B3D03EC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HODNOCENÍ A VÝBĚR PROJEKTŮ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56B5E3-FC20-4AF7-B211-385F10B37480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800" b="tru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Věcné hodnocení</a:t>
            </a:r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pouze žádosti o podporu, které uspěly v 1. fázi hodnocení</a:t>
            </a: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2 externí hodnotitelé, výsledný počet bodů je průměrem bodů přidělených v těchto hodnoceních</a:t>
            </a: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arbitrážní hodnocení (pokud se první dvě zpracovaná věcná hodnocení žádosti o podporu významně liší)</a:t>
            </a:r>
          </a:p>
          <a:p>
            <a:r>
              <a:rPr lang="cs-CZ" sz="1800" dirty="false">
                <a:solidFill>
                  <a:srgbClr val="08498A"/>
                </a:solidFill>
                <a:latin typeface="Arial" panose="020B0604020202020204" pitchFamily="34" charset="0"/>
              </a:rPr>
              <a:t>ž</a:t>
            </a:r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ádost o podporu uspěje, pokud v žádném z kritérií neobdrží eliminační deskriptor a získá minimálně 50 bodů.</a:t>
            </a:r>
          </a:p>
          <a:p>
            <a:r>
              <a:rPr lang="cs-CZ" sz="1800" dirty="false">
                <a:solidFill>
                  <a:srgbClr val="08498A"/>
                </a:solidFill>
                <a:latin typeface="Arial" panose="020B0604020202020204" pitchFamily="34" charset="0"/>
              </a:rPr>
              <a:t>v</a:t>
            </a:r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ěcné hodnocení musí být dokončeno do 80 pracovních dnů od uzávěrky příjmu žádostí ve Výzvě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27026C2-AEC5-4A72-9EF3-1BD4A7451C8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235436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r>
              <a:rPr lang="cs-CZ" dirty="false"/>
              <a:t>Věcné hodnocení - kritéria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07504" y="1308754"/>
            <a:ext cx="88569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cs-CZ" sz="1800" dirty="false"/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DE6F5CAE-A64C-47D6-ADCE-9ED9196755B0}"/>
              </a:ext>
            </a:extLst>
          </p:cNvPr>
          <p:cNvGraphicFramePr>
            <a:graphicFrameLocks noGrp="true"/>
          </p:cNvGraphicFramePr>
          <p:nvPr/>
        </p:nvGraphicFramePr>
        <p:xfrm>
          <a:off x="179512" y="1412776"/>
          <a:ext cx="8784976" cy="4826114"/>
        </p:xfrm>
        <a:graphic>
          <a:graphicData uri="http://schemas.openxmlformats.org/drawingml/2006/table">
            <a:tbl>
              <a:tblPr firstRow="true">
                <a:tableStyleId>{3C2FFA5D-87B4-456A-9821-1D502468CF0F}</a:tableStyleId>
              </a:tblPr>
              <a:tblGrid>
                <a:gridCol w="4392488">
                  <a:extLst>
                    <a:ext uri="{9D8B030D-6E8A-4147-A177-3AD203B41FA5}">
                      <a16:colId xmlns:a16="http://schemas.microsoft.com/office/drawing/2014/main" val="245385350"/>
                    </a:ext>
                  </a:extLst>
                </a:gridCol>
                <a:gridCol w="4392488">
                  <a:extLst>
                    <a:ext uri="{9D8B030D-6E8A-4147-A177-3AD203B41FA5}">
                      <a16:colId xmlns:a16="http://schemas.microsoft.com/office/drawing/2014/main" val="5820412"/>
                    </a:ext>
                  </a:extLst>
                </a:gridCol>
              </a:tblGrid>
              <a:tr h="1215248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400" b="true" dirty="false">
                          <a:solidFill>
                            <a:schemeClr val="bg1"/>
                          </a:solidFill>
                          <a:effectLst/>
                        </a:rPr>
                        <a:t>Skupina kritérií </a:t>
                      </a:r>
                      <a:endParaRPr lang="cs-CZ" sz="2400" dirty="false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400" b="true" dirty="false">
                          <a:solidFill>
                            <a:schemeClr val="bg1"/>
                          </a:solidFill>
                          <a:effectLst/>
                        </a:rPr>
                        <a:t>(max. počet bodů)</a:t>
                      </a:r>
                      <a:endParaRPr lang="cs-CZ" sz="2400" dirty="fals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400" b="true" dirty="false">
                          <a:solidFill>
                            <a:schemeClr val="bg1"/>
                          </a:solidFill>
                          <a:effectLst/>
                        </a:rPr>
                        <a:t>Název kritéria </a:t>
                      </a:r>
                      <a:endParaRPr lang="cs-CZ" sz="2400" dirty="false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400" b="true" dirty="false">
                          <a:solidFill>
                            <a:schemeClr val="bg1"/>
                          </a:solidFill>
                          <a:effectLst/>
                        </a:rPr>
                        <a:t>(max. počet bodů)</a:t>
                      </a:r>
                      <a:endParaRPr lang="cs-CZ" sz="2400" dirty="fals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327322"/>
                  </a:ext>
                </a:extLst>
              </a:tr>
              <a:tr h="48609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>
                          <a:solidFill>
                            <a:schemeClr val="tx1"/>
                          </a:solidFill>
                          <a:effectLst/>
                        </a:rPr>
                        <a:t>Potřebnost (35)</a:t>
                      </a:r>
                      <a:endParaRPr lang="cs-CZ" sz="1600" b="true" dirty="fals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>
                          <a:solidFill>
                            <a:schemeClr val="tx1"/>
                          </a:solidFill>
                          <a:effectLst/>
                        </a:rPr>
                        <a:t>1 Vymezení problému a cílové skupiny (35)</a:t>
                      </a:r>
                      <a:endParaRPr lang="cs-CZ" sz="1600" b="true" dirty="fals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8594720"/>
                  </a:ext>
                </a:extLst>
              </a:tr>
              <a:tr h="486099">
                <a:tc rowSpan="2"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>
                          <a:solidFill>
                            <a:schemeClr val="tx1"/>
                          </a:solidFill>
                          <a:effectLst/>
                        </a:rPr>
                        <a:t>Účelnost (30)</a:t>
                      </a:r>
                      <a:endParaRPr lang="cs-CZ" sz="1600" b="true" dirty="fals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>
                          <a:solidFill>
                            <a:schemeClr val="tx1"/>
                          </a:solidFill>
                          <a:effectLst/>
                        </a:rPr>
                        <a:t>2 Cíle a konzistentnost (intervenční logika) projektu (25)</a:t>
                      </a:r>
                      <a:endParaRPr lang="cs-CZ" sz="1600" b="true" dirty="fals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1158081"/>
                  </a:ext>
                </a:extLst>
              </a:tr>
              <a:tr h="486099">
                <a:tc v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>
                          <a:solidFill>
                            <a:schemeClr val="tx1"/>
                          </a:solidFill>
                          <a:effectLst/>
                        </a:rPr>
                        <a:t>3 Způsob ověření dosažení cíle projektu (5)</a:t>
                      </a:r>
                      <a:endParaRPr lang="cs-CZ" sz="1600" b="true" dirty="fals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2093039"/>
                  </a:ext>
                </a:extLst>
              </a:tr>
              <a:tr h="486099">
                <a:tc rowSpan="2"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>
                          <a:solidFill>
                            <a:schemeClr val="tx1"/>
                          </a:solidFill>
                          <a:effectLst/>
                        </a:rPr>
                        <a:t>Efektivnost a hospodárnost (20)</a:t>
                      </a:r>
                      <a:endParaRPr lang="cs-CZ" sz="1600" b="true" dirty="fals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>
                          <a:solidFill>
                            <a:schemeClr val="tx1"/>
                          </a:solidFill>
                          <a:effectLst/>
                        </a:rPr>
                        <a:t>4 Efektivita projektu, rozpočet (15)</a:t>
                      </a:r>
                      <a:endParaRPr lang="cs-CZ" sz="1600" b="true" dirty="fals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457358"/>
                  </a:ext>
                </a:extLst>
              </a:tr>
              <a:tr h="486099">
                <a:tc v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>
                          <a:solidFill>
                            <a:schemeClr val="tx1"/>
                          </a:solidFill>
                          <a:effectLst/>
                        </a:rPr>
                        <a:t>5 Adekvátnost indikátorů (5)</a:t>
                      </a:r>
                      <a:endParaRPr lang="cs-CZ" sz="1600" b="true" dirty="fals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7044515"/>
                  </a:ext>
                </a:extLst>
              </a:tr>
              <a:tr h="486099">
                <a:tc rowSpan="2"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>
                          <a:solidFill>
                            <a:schemeClr val="tx1"/>
                          </a:solidFill>
                          <a:effectLst/>
                        </a:rPr>
                        <a:t>Proveditelnost (15)</a:t>
                      </a:r>
                      <a:endParaRPr lang="cs-CZ" sz="1600" b="true" dirty="fals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>
                          <a:solidFill>
                            <a:schemeClr val="tx1"/>
                          </a:solidFill>
                          <a:effectLst/>
                        </a:rPr>
                        <a:t>6 Způsob zapojení cílové skupiny (5)</a:t>
                      </a:r>
                      <a:endParaRPr lang="cs-CZ" sz="1600" b="true" dirty="fals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586064"/>
                  </a:ext>
                </a:extLst>
              </a:tr>
              <a:tr h="692691">
                <a:tc v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>
                          <a:solidFill>
                            <a:schemeClr val="tx1"/>
                          </a:solidFill>
                          <a:effectLst/>
                        </a:rPr>
                        <a:t>7 Způsob realizace aktivit a jejich návaznost (10)</a:t>
                      </a:r>
                      <a:endParaRPr lang="cs-CZ" sz="1600" b="true" dirty="fals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57391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47749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47E5D7-2079-4631-AFF7-0CF1B3D1454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HODNOCENÍ A VÝBĚR PROJEKTŮ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0189B5-EAF2-4D74-BA49-6E30D785AB32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800" b="tru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Výběrová komise</a:t>
            </a:r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minimálně 5 osob, které nebyly zapojeny do věcného hodnocení</a:t>
            </a: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projednává žádosti o podporu, které uspěly v předchozích fázích hodnocení a výběru, a rozhoduje o tom, zda žádost bude doporučena nebo nedoporučena k financování</a:t>
            </a:r>
          </a:p>
          <a:p>
            <a:r>
              <a:rPr lang="cs-CZ" sz="1800" dirty="false">
                <a:solidFill>
                  <a:srgbClr val="08498A"/>
                </a:solidFill>
                <a:latin typeface="Arial" panose="020B0604020202020204" pitchFamily="34" charset="0"/>
              </a:rPr>
              <a:t>seznam žádostí o podporu dle bodových výsledků ve věcném hodnocení</a:t>
            </a:r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žádosti mohou být doporučeny k financování s výhradou – udělení podmínky realizace</a:t>
            </a:r>
          </a:p>
          <a:p>
            <a:r>
              <a:rPr lang="pl-PL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uzavřena do 30 dnů od prvního zasedání</a:t>
            </a:r>
          </a:p>
          <a:p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92A3F21-3A4E-4BE1-8B15-B02BACAD0AE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778547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03F029-1F13-4E0C-9767-8889A522356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HODNOCENÍ A VÝBĚR PROJEKTŮ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EBE569F-7F03-4230-A168-B0C239D53BB0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800" b="tru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Důvody pro nedoporučení projektu k podpoře výběrovou komisí:</a:t>
            </a:r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více projektů zaměřených na realizaci obdobných aktivit pro stejnou cílovou skupinu ve stejném regionu (přesah absorpční schopnosti) </a:t>
            </a: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překryv projektu s jiným již běžícím projektem</a:t>
            </a: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nedostatečná kapacita žadatele </a:t>
            </a: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žadatel prokazatelně opakovaně neplnil své povinnosti v jiném projektu financovaném z veřejných prostředků </a:t>
            </a:r>
          </a:p>
          <a:p>
            <a:r>
              <a:rPr lang="cs-CZ" sz="1800" b="false" i="false" u="none" strike="noStrike" baseline="0" dirty="false">
                <a:solidFill>
                  <a:srgbClr val="08498A"/>
                </a:solidFill>
                <a:latin typeface="Arial" panose="020B0604020202020204" pitchFamily="34" charset="0"/>
              </a:rPr>
              <a:t>disponibilní prostředky ve výzvě neumožní projekt podpořit v dostatečném rozsahu </a:t>
            </a:r>
          </a:p>
          <a:p>
            <a:pPr marL="0" indent="0">
              <a:buNone/>
            </a:pPr>
            <a:endParaRPr lang="cs-CZ" sz="1800" b="false" i="false" u="none" strike="noStrike" baseline="0" dirty="false">
              <a:solidFill>
                <a:srgbClr val="08498A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00751EF-15B3-4C84-8740-BA825F632B7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98879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2DFD4A-82FE-426B-84AE-B1C76B9C5307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Výzva 03_22_039 budování kapacit </a:t>
            </a:r>
            <a:br>
              <a:rPr lang="cs-CZ" dirty="false"/>
            </a:br>
            <a:r>
              <a:rPr lang="cs-CZ" dirty="false"/>
              <a:t>a profesionalizace nno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96AFB9-E754-4869-9FE6-C93E19E95F7C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03224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200" dirty="false"/>
              <a:t>Specifický cíl 2.2: Zvyšovat rovný a včasný přístup ke kvalitním, udržitelným a cenově dostupným službám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false"/>
              <a:t>Kolová, otevřená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false"/>
              <a:t>Vyhlášena: 07. 11. 2022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false"/>
              <a:t>Konec příjmu žádostí: 07. 02. 2023, 12:00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800" dirty="false"/>
              <a:t>datum zahájení realizace nesmí předcházet datu vyhlášení této výzvy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false"/>
              <a:t>Délka projektu: max. </a:t>
            </a:r>
            <a:r>
              <a:rPr lang="cs-CZ" sz="2200" b="true" dirty="false"/>
              <a:t>24</a:t>
            </a:r>
            <a:r>
              <a:rPr lang="cs-CZ" sz="2200" dirty="false"/>
              <a:t> měsíců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false"/>
              <a:t>Nejzazší datum pro ukončení fyzické realizace projektu: </a:t>
            </a:r>
          </a:p>
          <a:p>
            <a:pPr marL="0" indent="0" defTabSz="450850">
              <a:buNone/>
            </a:pPr>
            <a:r>
              <a:rPr lang="cs-CZ" sz="2200" dirty="false"/>
              <a:t>	</a:t>
            </a:r>
            <a:r>
              <a:rPr lang="cs-CZ" sz="2200" b="true" dirty="false"/>
              <a:t>31. 12. 2025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false"/>
              <a:t>Alokace: celkem </a:t>
            </a:r>
            <a:r>
              <a:rPr lang="cs-CZ" sz="2200" b="true" dirty="false"/>
              <a:t>100</a:t>
            </a:r>
            <a:r>
              <a:rPr lang="cs-CZ" sz="2200" dirty="false"/>
              <a:t> mil. CZK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26A1790-B407-4316-AF6E-7015D00EA3A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290024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CD9F3A-4D83-4F74-86BF-D33BD77D1EC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Příprava a vydání právního aktu o poskytnutí podpory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53AC73-ABE7-42EE-88FE-809DB18BDECC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67544" y="1458080"/>
            <a:ext cx="8316456" cy="4707224"/>
          </a:xfrm>
        </p:spPr>
        <p:txBody>
          <a:bodyPr/>
          <a:lstStyle/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2000" dirty="false"/>
              <a:t>Výzva k poskytnutí podkladů pro přípravu právního aktu (vyrozumění)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2000" dirty="false"/>
              <a:t>Čestné prohlášení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2000" dirty="false"/>
              <a:t>Příprava návrhu právního aktu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2000" dirty="false"/>
              <a:t>Schválení žadatelem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2000" dirty="false"/>
              <a:t>Podpis právního aktu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2000" dirty="false"/>
              <a:t>Potvrzení přijetí právního aktu příjemcem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2000" dirty="false"/>
              <a:t>Právní akt musí být vydán do 3 měsíců od výběru projektové žádosti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2000" dirty="false"/>
              <a:t>Znění PA pro seznámení: 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dirty="false">
                <a:hlinkClick r:id="rId3"/>
              </a:rPr>
              <a:t>Formuláře a pokyny pro uzavření právního aktu a vzory právních aktů - www.esfcr.cz</a:t>
            </a: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B70BB81-BDCF-48F3-96F6-AE72184A483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628265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BD0A2B-E1A6-4E88-B33C-0FA10B8C469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false"/>
              <a:t>Informování žadatele o výsledku žádosti </a:t>
            </a:r>
            <a:br>
              <a:rPr lang="cs-CZ" sz="2400" dirty="false"/>
            </a:br>
            <a:r>
              <a:rPr lang="cs-CZ" sz="2400" dirty="false"/>
              <a:t>v jednotlivých fázích hodnocení a výběru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7A5F26-5277-4C23-9D97-26DFF81271F7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cs-CZ" sz="2000" dirty="false"/>
              <a:t>O každé změně stavu projektu je příjemce informován prostřednictvím systému.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cs-CZ" sz="2000" dirty="false"/>
              <a:t>Za informování o výsledku hodnocení dané fáze se považuje</a:t>
            </a:r>
            <a:br>
              <a:rPr lang="cs-CZ" sz="2000" dirty="false"/>
            </a:br>
            <a:r>
              <a:rPr lang="cs-CZ" sz="2000" dirty="false"/>
              <a:t>i změna stavu projektu v systému.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cs-CZ" sz="2000" dirty="false"/>
              <a:t>U negativně hodnocených projektů bude žadateli do 10 pracovních dní od ukončení hodnocení zaslán výsledek obsahující odůvodnění a také možnost podat žádost o přezkum negativního hodnocení projektové žádosti.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8144394-E7EE-45DB-B1AA-E6DA04542EA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793288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424000" cy="1052736"/>
          </a:xfrm>
        </p:spPr>
        <p:txBody>
          <a:bodyPr/>
          <a:lstStyle/>
          <a:p>
            <a:r>
              <a:rPr lang="cs-CZ" dirty="false"/>
              <a:t>ODKAZY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340768"/>
            <a:ext cx="8712480" cy="477923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altLang="cs-CZ" sz="2200" b="true" u="sng" dirty="false"/>
              <a:t>Výzva 03_22_039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altLang="cs-CZ" sz="2200" b="true" u="sng" dirty="false">
                <a:hlinkClick r:id="rId3"/>
              </a:rPr>
              <a:t>03_22_039_Výzva_Budování kapacit a profesionalizace NNO</a:t>
            </a:r>
            <a:endParaRPr lang="cs-CZ" altLang="cs-CZ" sz="2200" b="true" u="sng" dirty="false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cs-CZ" altLang="cs-CZ" sz="2200" dirty="false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altLang="cs-CZ" sz="2200" b="true" u="sng" dirty="false"/>
              <a:t>Pravidla pro žadatele a příjemce</a:t>
            </a:r>
          </a:p>
          <a:p>
            <a:pPr marL="0" indent="450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altLang="cs-CZ" sz="2200" u="sng" dirty="false">
                <a:hlinkClick r:id="rId4"/>
              </a:rPr>
              <a:t>https://www.esfcr.cz/pravidla-pro-zadatele-a-prijemce-opz-plus</a:t>
            </a:r>
            <a:endParaRPr lang="cs-CZ" altLang="cs-CZ" sz="2200" u="sng" dirty="false"/>
          </a:p>
          <a:p>
            <a:pPr marL="771750" lvl="2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800" i="true" dirty="false"/>
              <a:t>Obecná pravidla </a:t>
            </a:r>
          </a:p>
          <a:p>
            <a:pPr marL="771750" lvl="2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800" i="true" dirty="false"/>
              <a:t>Specifická pravidla</a:t>
            </a:r>
          </a:p>
          <a:p>
            <a:pPr marL="771750" lvl="2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800" i="true" dirty="false"/>
              <a:t>Obecné ceny a mzdy</a:t>
            </a:r>
          </a:p>
          <a:p>
            <a:pPr marL="265113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altLang="cs-CZ" sz="2200" b="true" u="sng" dirty="false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altLang="cs-CZ" sz="2200" b="true" u="sng" dirty="false"/>
              <a:t>Žádost o podporu – Pokyny a formuláře</a:t>
            </a:r>
          </a:p>
          <a:p>
            <a:pPr marL="450850" indent="-27781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200" dirty="false"/>
              <a:t>   </a:t>
            </a:r>
            <a:r>
              <a:rPr lang="cs-CZ" sz="2200" u="sng" dirty="false">
                <a:hlinkClick r:id="rId5"/>
              </a:rPr>
              <a:t>https://www.esfcr.cz/formulare-a-pokyny-potrebne-v-ramci-pripravy-zadosti-o-podporu-opz-plus</a:t>
            </a:r>
            <a:endParaRPr lang="cs-CZ" sz="2200" u="sng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200" b="true" u="sng" dirty="false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altLang="cs-CZ" sz="2200" b="true" u="sng" dirty="false"/>
              <a:t>Monitorovací list podpořených osob</a:t>
            </a:r>
          </a:p>
          <a:p>
            <a:pPr marL="0" indent="450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200" u="sng" dirty="false"/>
              <a:t>https://www.esfcr.cz/monitorovani-podporenych-osob-opz-plus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200" b="true" u="sng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altLang="cs-CZ" sz="2200" b="true" u="sng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altLang="cs-CZ" sz="2200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200" dirty="false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false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false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false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false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false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false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false"/>
          </a:p>
          <a:p>
            <a:pPr>
              <a:spcBef>
                <a:spcPts val="0"/>
              </a:spcBef>
            </a:pPr>
            <a:endParaRPr lang="cs-CZ" dirty="false"/>
          </a:p>
          <a:p>
            <a:pPr>
              <a:spcBef>
                <a:spcPts val="0"/>
              </a:spcBef>
            </a:pPr>
            <a:endParaRPr lang="cs-CZ" dirty="false"/>
          </a:p>
          <a:p>
            <a:pPr>
              <a:spcBef>
                <a:spcPts val="0"/>
              </a:spcBef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z="2400" smtClean="false"/>
              <a:pPr/>
              <a:t>32</a:t>
            </a:fld>
            <a:endParaRPr lang="cs-CZ" sz="2400" dirty="false"/>
          </a:p>
        </p:txBody>
      </p:sp>
    </p:spTree>
    <p:extLst>
      <p:ext uri="{BB962C8B-B14F-4D97-AF65-F5344CB8AC3E}">
        <p14:creationId xmlns:p14="http://schemas.microsoft.com/office/powerpoint/2010/main" val="1827449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424000" cy="1052736"/>
          </a:xfrm>
        </p:spPr>
        <p:txBody>
          <a:bodyPr/>
          <a:lstStyle/>
          <a:p>
            <a:r>
              <a:rPr lang="cs-CZ" dirty="false"/>
              <a:t>Otázky a odpovědi k této výzvě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916832"/>
            <a:ext cx="8712480" cy="4203168"/>
          </a:xfrm>
        </p:spPr>
        <p:txBody>
          <a:bodyPr/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Dotazy k této výzvě jsou zodpovídány </a:t>
            </a: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hlavně prostřednictvím elektronického komunikačního nástroje „ESF Fórum“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K výzvě je v rámci ESF Fóra zřízen diskusní klub, který je dostupný na odkazu: </a:t>
            </a:r>
            <a:r>
              <a:rPr lang="cs-CZ" sz="2000" u="sng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https://www.esfcr.cz/klub-vyzvy-039-budovani-kapacit-a-profesionalizace-nno-1</a:t>
            </a:r>
            <a:endParaRPr lang="cs-CZ" sz="20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Dotazy lze pokládat poté, co se </a:t>
            </a: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zaregistrujete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(uživatelské jméno musí obsahovat alespoň příjmení), registrace je dostupná na úvodní stránce ESF Fóra: </a:t>
            </a:r>
            <a:r>
              <a:rPr lang="cs-CZ" sz="2000" u="sng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https://forum.esfcr.cz/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cs-CZ" sz="20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Doporučujeme před položením dotazu vyhledáváním ověřit, zda už požadovaná odpověď není v diskusním klubu k dispozici, protože si ji vyžádal nějaký tazatel dříve. </a:t>
            </a:r>
            <a:endParaRPr lang="cs-CZ" sz="20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200" b="true" u="sng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altLang="cs-CZ" sz="2200" b="true" u="sng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altLang="cs-CZ" sz="2200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200" dirty="false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false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false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false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false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false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false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false"/>
          </a:p>
          <a:p>
            <a:pPr>
              <a:spcBef>
                <a:spcPts val="0"/>
              </a:spcBef>
            </a:pPr>
            <a:endParaRPr lang="cs-CZ" dirty="false"/>
          </a:p>
          <a:p>
            <a:pPr>
              <a:spcBef>
                <a:spcPts val="0"/>
              </a:spcBef>
            </a:pPr>
            <a:endParaRPr lang="cs-CZ" dirty="false"/>
          </a:p>
          <a:p>
            <a:pPr>
              <a:spcBef>
                <a:spcPts val="0"/>
              </a:spcBef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z="2400" smtClean="false"/>
              <a:pPr/>
              <a:t>33</a:t>
            </a:fld>
            <a:endParaRPr lang="cs-CZ" sz="2400" dirty="false"/>
          </a:p>
        </p:txBody>
      </p:sp>
    </p:spTree>
    <p:extLst>
      <p:ext uri="{BB962C8B-B14F-4D97-AF65-F5344CB8AC3E}">
        <p14:creationId xmlns:p14="http://schemas.microsoft.com/office/powerpoint/2010/main" val="20184345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false"/>
              <a:t>DOTAZY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sz="4800" b="true" dirty="false"/>
          </a:p>
          <a:p>
            <a:pPr marL="0" indent="0" algn="ctr">
              <a:buNone/>
            </a:pPr>
            <a:r>
              <a:rPr lang="cs-CZ" sz="4800" b="true" dirty="false"/>
              <a:t>?</a:t>
            </a:r>
          </a:p>
        </p:txBody>
      </p:sp>
      <p:pic>
        <p:nvPicPr>
          <p:cNvPr id="6" name="Picture 3" descr="X:\instruktor_skolske\obrázky prezentace\6N8X19CK.jpg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624" y="3140968"/>
            <a:ext cx="2792752" cy="2755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4347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899592" y="2132856"/>
            <a:ext cx="7416824" cy="1440024"/>
          </a:xfrm>
        </p:spPr>
        <p:txBody>
          <a:bodyPr/>
          <a:lstStyle/>
          <a:p>
            <a:pPr marL="0" indent="0" algn="ctr"/>
            <a:br>
              <a:rPr lang="cs-CZ" dirty="false"/>
            </a:br>
            <a:r>
              <a:rPr lang="cs-CZ" dirty="false"/>
              <a:t>DĚKUJEME ZA POZORNOST</a:t>
            </a:r>
            <a:br>
              <a:rPr lang="cs-CZ" sz="2000" dirty="false"/>
            </a:br>
            <a:br>
              <a:rPr lang="cs-CZ" sz="2000" dirty="false"/>
            </a:br>
            <a:r>
              <a:rPr lang="cs-CZ" sz="2000" u="sng" dirty="false">
                <a:hlinkClick r:id="rId3"/>
              </a:rPr>
              <a:t>petra.hodacova@mpsv.cz</a:t>
            </a:r>
            <a:br>
              <a:rPr lang="cs-CZ" sz="2000" u="sng" dirty="false"/>
            </a:br>
            <a:br>
              <a:rPr lang="cs-CZ" sz="2000" u="sng" dirty="false"/>
            </a:br>
            <a:r>
              <a:rPr lang="cs-CZ" sz="2000" u="sng" dirty="false"/>
              <a:t>TEREZIA.NEZIKOVA</a:t>
            </a:r>
            <a:r>
              <a:rPr lang="cs-CZ" sz="2000" u="sng" dirty="false">
                <a:hlinkClick r:id="rId3"/>
              </a:rPr>
              <a:t>@mpsv.cz</a:t>
            </a:r>
            <a:br>
              <a:rPr lang="cs-CZ" sz="2000" u="sng" dirty="false"/>
            </a:br>
            <a:br>
              <a:rPr lang="cs-CZ" sz="2000" u="sng" dirty="false"/>
            </a:br>
            <a:br>
              <a:rPr lang="cs-CZ" sz="2000" u="sng" dirty="false"/>
            </a:br>
            <a:br>
              <a:rPr lang="cs-CZ" sz="2000" u="sng" dirty="false"/>
            </a:br>
            <a:br>
              <a:rPr lang="cs-CZ" sz="2000" u="sng" dirty="false"/>
            </a:br>
            <a:br>
              <a:rPr lang="cs-CZ" sz="2000" u="sng" dirty="false"/>
            </a:br>
            <a:br>
              <a:rPr lang="cs-CZ" sz="2000" u="sng" dirty="false"/>
            </a:br>
            <a:br>
              <a:rPr lang="cs-CZ" sz="1100" dirty="false"/>
            </a:br>
            <a:br>
              <a:rPr lang="cs-CZ" sz="2000" dirty="false"/>
            </a:br>
            <a:br>
              <a:rPr lang="cs-CZ" sz="1100" dirty="false"/>
            </a:br>
            <a:endParaRPr lang="cs-CZ" sz="2000" dirty="false"/>
          </a:p>
        </p:txBody>
      </p:sp>
    </p:spTree>
    <p:extLst>
      <p:ext uri="{BB962C8B-B14F-4D97-AF65-F5344CB8AC3E}">
        <p14:creationId xmlns:p14="http://schemas.microsoft.com/office/powerpoint/2010/main" val="2458531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025B2F-9328-478E-89C3-D5376A1827E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marL="216000" algn="just">
              <a:lnSpc>
                <a:spcPct val="100000"/>
              </a:lnSpc>
              <a:spcAft>
                <a:spcPts val="0"/>
              </a:spcAft>
            </a:pPr>
            <a:r>
              <a:rPr lang="cs-CZ" dirty="false"/>
              <a:t>Výzva 03_22_039 budování kapacit </a:t>
            </a:r>
            <a:br>
              <a:rPr lang="cs-CZ" dirty="false"/>
            </a:br>
            <a:r>
              <a:rPr lang="cs-CZ" dirty="false"/>
              <a:t>a profesionalizace nno</a:t>
            </a:r>
            <a:endParaRPr lang="cs-CZ" altLang="cs-CZ" sz="3200" dirty="false">
              <a:cs typeface="Arial" panose="020B06040202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C2309D-C6E9-46FE-84B4-952F2364ABA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 algn="just">
              <a:buNone/>
            </a:pPr>
            <a:r>
              <a:rPr lang="cs-CZ" sz="2000" b="true" dirty="false"/>
              <a:t>VÝŠE CELKOVÝCH ZPŮSOBILÝCH VÝDAJŮ PROJEKTU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800" dirty="false">
                <a:latin typeface="Arial" panose="020B0604020202020204" pitchFamily="34" charset="0"/>
              </a:rPr>
              <a:t>Minimální výše CZV projektu – 1 000 000 Kč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800" dirty="false">
                <a:latin typeface="Arial" panose="020B0604020202020204" pitchFamily="34" charset="0"/>
              </a:rPr>
              <a:t>Maximální výše CZV projektu – 5 000 000 Kč</a:t>
            </a:r>
          </a:p>
          <a:p>
            <a:pPr marL="0" indent="0" algn="just">
              <a:buNone/>
            </a:pPr>
            <a:r>
              <a:rPr lang="cs-CZ" sz="2000" b="true" dirty="false"/>
              <a:t>FORMA FINANCOVÁNÍ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800" dirty="false">
                <a:latin typeface="Arial" panose="020B0604020202020204" pitchFamily="34" charset="0"/>
              </a:rPr>
              <a:t>Ex-ante</a:t>
            </a:r>
          </a:p>
          <a:p>
            <a:pPr marL="0" indent="0">
              <a:buNone/>
            </a:pPr>
            <a:r>
              <a:rPr lang="cs-CZ" sz="2000" b="true" dirty="false"/>
              <a:t>VEŘEJNÁ PODPORA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Informace o veřejné podpoře (včetně podpory de minimis) jsou k dispozici v Obecné části pravidel pro žadatele a příjemce v rámci Operačního programu Zaměstnanost plus (konkrétní odkaz na elektronickou verzi tohoto dokumentu viz část 10.2 této výzvy</a:t>
            </a: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436CE49-5CA7-4BE3-A8F5-D46D7B1D5BE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4120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2DFD4A-82FE-426B-84AE-B1C76B9C5307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Vymezení oprávněných žadatelů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96AFB9-E754-4869-9FE6-C93E19E95F7C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78577" y="1628800"/>
            <a:ext cx="7881855" cy="2160240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/>
              <a:t>STŘEŠNÍ NESTÁTNÍ NEZISKOVÉ ORGANIZACE</a:t>
            </a:r>
          </a:p>
          <a:p>
            <a:pPr marL="0" indent="0">
              <a:buNone/>
            </a:pPr>
            <a:r>
              <a:rPr lang="cs-CZ" sz="1800" i="true" dirty="false"/>
              <a:t>(Za střešní nestátní neziskovou organizaci považujeme organizaci, která splňuje podmínky, které jsou ve výzvě vypsány pod bodem A a B)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  <a:buSzPts val="1200"/>
              <a:buFont typeface="Wingdings" panose="05000000000000000000" pitchFamily="2" charset="2"/>
              <a:buChar char="Ø"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osoba (právnická nebo fyzická), která je registrovaným subjektem v ČR, tj. osoba, která má vlastní identifikační číslo (tzv. IČO někdy také IČ),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  <a:buSzPts val="1200"/>
              <a:buFont typeface="Wingdings" panose="05000000000000000000" pitchFamily="2" charset="2"/>
              <a:buChar char="Ø"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osoba, která má aktivní datovou schránku, 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  <a:buSzPts val="1200"/>
              <a:buFont typeface="Wingdings" panose="05000000000000000000" pitchFamily="2" charset="2"/>
              <a:buChar char="Ø"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osoba, která nepatří mezi subjekty, které se nemohou výzvy účastnit z důvodů insolvence, pokut, dluhu aj. (viz výzva)</a:t>
            </a:r>
            <a:endParaRPr lang="cs-CZ" i="true" dirty="false"/>
          </a:p>
          <a:p>
            <a:pPr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26A1790-B407-4316-AF6E-7015D00EA3A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74149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CB9ABD-8C72-47E7-9564-3D5C49D02B8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Definice jednotlivých oprávněných žadatelů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26B288-C979-4354-AC24-A4BFC0D5D87E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/>
              <a:t>A: PRÁVNÍ FORMA ORGANIZACE</a:t>
            </a:r>
          </a:p>
          <a:p>
            <a:pPr marL="0" indent="0">
              <a:buNone/>
            </a:pPr>
            <a:endParaRPr lang="cs-CZ" dirty="false"/>
          </a:p>
          <a:p>
            <a:pPr marL="363538" indent="-363538">
              <a:buNone/>
            </a:pPr>
            <a:r>
              <a:rPr lang="cs-CZ" b="true" dirty="false"/>
              <a:t>B: ZAMĚŘENÍ A DOBA VYKONÁVÁNÍ HLAVNÍ ČINNOSTI STŘEŠNÍ NNO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EAC52A3-3DB1-4537-9090-8F7DBD25010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01833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CB9ABD-8C72-47E7-9564-3D5C49D02B8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Definice jednotlivých oprávněných žadatelů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26B288-C979-4354-AC24-A4BFC0D5D87E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/>
              <a:t>A: PRÁVNÍ FORMA ORGANIZACE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dirty="false"/>
              <a:t>NESTÁTNÍ NEZISKOVÉ ORGANIZACE- spolky dle § 214-302 zákona č. 89/2012 Sb., občanský zákoník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EAC52A3-3DB1-4537-9090-8F7DBD25010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6266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23A3A3-6D8E-4FA7-9803-397D40B7659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Definice jednotlivých oprávněných žadatelů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05BAAE-2E22-4824-A003-F2D6F8B11B1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59996" y="1638000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/>
              <a:t>B: ZAMĚŘENÍ A DOBA VYKONÁVÁNÍ HLAVNÍ     ČINNOSTI STŘEŠNÍ NNO (1)</a:t>
            </a:r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cs-CZ" sz="1800" dirty="false"/>
              <a:t>Prezentuje se jako střešní nezisková organizace</a:t>
            </a:r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cs-CZ" sz="1800" dirty="false"/>
              <a:t>Vykonává hlavní činnost(obor) v oblasti sociálního začleňování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AutoNum type="arabicPeriod"/>
            </a:pPr>
            <a:r>
              <a:rPr lang="cs-CZ" sz="1800" dirty="false"/>
              <a:t>Prokazatelně působí v hlavním oboru minimálně 1 rok před podáním žádosti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AutoNum type="arabicPeriod"/>
            </a:pPr>
            <a:r>
              <a:rPr lang="cs-CZ" sz="1800" dirty="false"/>
              <a:t>Má nejméně 15 samostatných členů z řad NNO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AutoNum type="arabicPeriod"/>
            </a:pPr>
            <a:r>
              <a:rPr lang="cs-CZ" sz="1800" dirty="false"/>
              <a:t>Nemá nad sebou další stejně zaměřené střešní organizace v rámci ČR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AutoNum type="arabicPeriod"/>
            </a:pPr>
            <a:r>
              <a:rPr lang="cs-CZ" sz="1800" dirty="false"/>
              <a:t>Působí na území ČR, má celostátní působnost či působnost alespoň  v 8 krajích 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AutoNum type="arabicPeriod"/>
            </a:pPr>
            <a:r>
              <a:rPr lang="cs-CZ" sz="1800" dirty="false"/>
              <a:t>Má stanovena a zveřejněna kritéria, které organizace mající zájem o členství musí splnit, aby se mohla stát členem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800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E95D348-593E-4DD5-A801-B78B62D01D3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2CCD506-D275-41FA-9FA7-0E60C81F03A2}"/>
              </a:ext>
            </a:extLst>
          </p:cNvPr>
          <p:cNvSpPr txBox="true"/>
          <p:nvPr/>
        </p:nvSpPr>
        <p:spPr>
          <a:xfrm>
            <a:off x="1331640" y="324400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fal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47746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6BED40-0453-4683-9911-4FD7E0051B8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Definice jednotlivých oprávněných žadatelů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10B3A5-ED4F-4989-921E-9A344E0A1BF2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/>
              <a:t>B: ZAMĚŘENÍ A DOBA VYKONÁVÁNÍ HLAVNÍ     ČINNOSTI STŘEŠNÍ NNO (2)</a:t>
            </a:r>
          </a:p>
          <a:p>
            <a:pPr marL="447675" indent="-447675">
              <a:lnSpc>
                <a:spcPct val="100000"/>
              </a:lnSpc>
              <a:buFont typeface="+mj-lt"/>
              <a:buAutoNum type="arabicPeriod" startAt="8"/>
            </a:pPr>
            <a:r>
              <a:rPr lang="cs-CZ" sz="1800" dirty="false"/>
              <a:t>Na svých web stránkách </a:t>
            </a:r>
            <a:r>
              <a:rPr lang="cs-CZ" sz="1800" b="true" dirty="false"/>
              <a:t>má zveřejněnou výroční zprávu </a:t>
            </a:r>
            <a:r>
              <a:rPr lang="cs-CZ" sz="1800" dirty="false"/>
              <a:t>o své činnosti alespoň </a:t>
            </a:r>
            <a:r>
              <a:rPr lang="cs-CZ" sz="1800" b="true" dirty="false"/>
              <a:t>za poslední 1kalendářní/účetní rok</a:t>
            </a:r>
          </a:p>
          <a:p>
            <a:pPr marL="447675" indent="-447675">
              <a:lnSpc>
                <a:spcPct val="100000"/>
              </a:lnSpc>
              <a:buFont typeface="+mj-lt"/>
              <a:buAutoNum type="arabicPeriod" startAt="8"/>
            </a:pPr>
            <a:r>
              <a:rPr lang="cs-CZ" sz="1800" dirty="false"/>
              <a:t>Poskytuje služby především svým členům či hájí jejich zájmy</a:t>
            </a:r>
          </a:p>
          <a:p>
            <a:pPr marL="447675" indent="-447675">
              <a:lnSpc>
                <a:spcPct val="100000"/>
              </a:lnSpc>
              <a:buFont typeface="+mj-lt"/>
              <a:buAutoNum type="arabicPeriod" startAt="8"/>
            </a:pPr>
            <a:r>
              <a:rPr lang="cs-CZ" sz="1800" dirty="false"/>
              <a:t>Ke dni podání žádosti je činnost a správa NNO alespoň částečně financována z příspěvků, které hradí její členové</a:t>
            </a:r>
          </a:p>
          <a:p>
            <a:pPr marL="447675" indent="-447675">
              <a:lnSpc>
                <a:spcPct val="100000"/>
              </a:lnSpc>
              <a:buFont typeface="+mj-lt"/>
              <a:buAutoNum type="arabicPeriod" startAt="8"/>
            </a:pPr>
            <a:r>
              <a:rPr lang="cs-CZ" sz="1800" dirty="false"/>
              <a:t>Má zavedeny demokratické mechanismy rozhodování a tvorby názorů</a:t>
            </a:r>
          </a:p>
          <a:p>
            <a:pPr marL="447675" indent="-447675">
              <a:lnSpc>
                <a:spcPct val="100000"/>
              </a:lnSpc>
              <a:buFont typeface="+mj-lt"/>
              <a:buAutoNum type="arabicPeriod" startAt="8"/>
            </a:pPr>
            <a:r>
              <a:rPr lang="cs-CZ" sz="1800" dirty="false"/>
              <a:t>Má min.1 zaměstnance na min 0,2 úvazku, který jejich činnost organizuje a řídí (ne DPČ)</a:t>
            </a:r>
          </a:p>
          <a:p>
            <a:pPr marL="0" indent="0">
              <a:buNone/>
            </a:pPr>
            <a:endParaRPr lang="cs-CZ" b="true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6E6FFE4-8107-4A8F-9AED-63B8B313557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07382984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W:\PUBLICITA\VIZUÁLNÍ_IDENTITA\sablony_word_ppt\prezentace.pptx</AC_OriginalFileName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3D88155-0E86-4D14-B6AF-C6806AEE9525}">
  <ds:schemaRefs>
    <ds:schemaRef ds:uri="http://purl.org/dc/terms/"/>
    <ds:schemaRef ds:uri="dfed548f-0517-4d39-90e3-3947398480c0"/>
    <ds:schemaRef ds:uri="http://purl.org/dc/elements/1.1/"/>
    <ds:schemaRef ds:uri="http://purl.org/dc/dcmitype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/>
  <properties:Words>2608</properties:Words>
  <properties:PresentationFormat>Předvádění na obrazovce (4:3)</properties:PresentationFormat>
  <properties:Paragraphs>370</properties:Paragraphs>
  <properties:Slides>35</properties:Slides>
  <properties:Notes>35</properties:Notes>
  <properties:TotalTime>4285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properties:HeadingPairs>
  <properties:TitlesOfParts>
    <vt:vector baseType="lpstr" size="42">
      <vt:lpstr>Arial</vt:lpstr>
      <vt:lpstr>Calibri</vt:lpstr>
      <vt:lpstr>Symbol</vt:lpstr>
      <vt:lpstr>Trebuchet MS</vt:lpstr>
      <vt:lpstr>Wingdings</vt:lpstr>
      <vt:lpstr>Wingdings 3</vt:lpstr>
      <vt:lpstr>prezentace</vt:lpstr>
      <vt:lpstr>SEMINÁŘ PRO ŽADATELE výzvy 039 budování kapacit a profesionalizace nno </vt:lpstr>
      <vt:lpstr>PROGRAM</vt:lpstr>
      <vt:lpstr>Výzva 03_22_039 budování kapacit  a profesionalizace nno</vt:lpstr>
      <vt:lpstr>Výzva 03_22_039 budování kapacit  a profesionalizace nno</vt:lpstr>
      <vt:lpstr>Vymezení oprávněných žadatelů</vt:lpstr>
      <vt:lpstr>Definice jednotlivých oprávněných žadatelů</vt:lpstr>
      <vt:lpstr>Definice jednotlivých oprávněných žadatelů</vt:lpstr>
      <vt:lpstr>Definice jednotlivých oprávněných žadatelů</vt:lpstr>
      <vt:lpstr>Definice jednotlivých oprávněných žadatelů</vt:lpstr>
      <vt:lpstr>Míra podpory, partnerství</vt:lpstr>
      <vt:lpstr>Věcné zaměření </vt:lpstr>
      <vt:lpstr>Věcné zaměření - aktivity</vt:lpstr>
      <vt:lpstr>Věcné zaměření - INDIKÁTORY</vt:lpstr>
      <vt:lpstr>Věcné zaměření - CÍLOVÉ SKUPINY</vt:lpstr>
      <vt:lpstr>Způsobilost osobních nákladů</vt:lpstr>
      <vt:lpstr>Náplň práce jednotlivých pozic</vt:lpstr>
      <vt:lpstr>Náplň práce jednotlivých pozic</vt:lpstr>
      <vt:lpstr>Náplň práce jednotlivých pozic</vt:lpstr>
      <vt:lpstr>Náplň práce jednotlivých pozic</vt:lpstr>
      <vt:lpstr>Náplň práce jednotlivých pozic</vt:lpstr>
      <vt:lpstr>Náležitosti ŽoP, způsob podání</vt:lpstr>
      <vt:lpstr>HODNOCENÍ A VÝBĚR PROJEKTŮ</vt:lpstr>
      <vt:lpstr>HODNOCENÍ A VÝBĚR PROJEKTŮ</vt:lpstr>
      <vt:lpstr>HODNOCENÍ A VÝBĚR PROJEKTŮ</vt:lpstr>
      <vt:lpstr>HODNOCENÍ A VÝBĚR PROJEKTŮ</vt:lpstr>
      <vt:lpstr>HODNOCENÍ A VÝBĚR PROJEKTŮ</vt:lpstr>
      <vt:lpstr>Věcné hodnocení - kritéria</vt:lpstr>
      <vt:lpstr>HODNOCENÍ A VÝBĚR PROJEKTŮ</vt:lpstr>
      <vt:lpstr>HODNOCENÍ A VÝBĚR PROJEKTŮ</vt:lpstr>
      <vt:lpstr>Příprava a vydání právního aktu o poskytnutí podpory</vt:lpstr>
      <vt:lpstr>Informování žadatele o výsledku žádosti  v jednotlivých fázích hodnocení a výběru</vt:lpstr>
      <vt:lpstr>ODKAZY</vt:lpstr>
      <vt:lpstr>Otázky a odpovědi k této výzvě</vt:lpstr>
      <vt:lpstr>DOTAZY</vt:lpstr>
      <vt:lpstr> DĚKUJEME ZA POZORNOST  petra.hodacova@mpsv.cz  TEREZIA.NEZIKOVA@mpsv.cz          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cp:lastPrinted>2023-01-03T07:55:06Z</cp:lastPrinted>
  <dcterms:modified xmlns:xsi="http://www.w3.org/2001/XMLSchema-instance" xsi:type="dcterms:W3CDTF">2023-01-03T09:58:43Z</dcterms:modified>
  <cp:revision>335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