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25"/>
  </p:notesMasterIdLst>
  <p:sldIdLst>
    <p:sldId id="256" r:id="rId5"/>
    <p:sldId id="272" r:id="rId6"/>
    <p:sldId id="270" r:id="rId7"/>
    <p:sldId id="271" r:id="rId8"/>
    <p:sldId id="273" r:id="rId9"/>
    <p:sldId id="274" r:id="rId10"/>
    <p:sldId id="275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301" r:id="rId22"/>
    <p:sldId id="300" r:id="rId23"/>
    <p:sldId id="294" r:id="rId24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1324" autoAdjust="false"/>
    <p:restoredTop sz="77936" autoAdjust="false"/>
  </p:normalViewPr>
  <p:slideViewPr>
    <p:cSldViewPr showGuides="true">
      <p:cViewPr varScale="true">
        <p:scale>
          <a:sx n="88" d="100"/>
          <a:sy n="88" d="100"/>
        </p:scale>
        <p:origin x="1950" y="6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presProps.xml" Type="http://schemas.openxmlformats.org/officeDocument/2006/relationships/presProps" Id="rId26"/>
    <Relationship Target="../customXml/item3.xml" Type="http://schemas.openxmlformats.org/officeDocument/2006/relationships/customXml" Id="rId3"/>
    <Relationship Target="slides/slide17.xml" Type="http://schemas.openxmlformats.org/officeDocument/2006/relationships/slide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notesMasters/notesMaster1.xml" Type="http://schemas.openxmlformats.org/officeDocument/2006/relationships/notesMaster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tableStyles.xml" Type="http://schemas.openxmlformats.org/officeDocument/2006/relationships/tableStyles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theme/theme1.xml" Type="http://schemas.openxmlformats.org/officeDocument/2006/relationships/theme" Id="rId28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viewProps.xml" Type="http://schemas.openxmlformats.org/officeDocument/2006/relationships/viewProps" Id="rId27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15.11.2023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753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533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606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90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false" err="true"/>
              <a:t>Specif</a:t>
            </a:r>
            <a:r>
              <a:rPr lang="cs-CZ" dirty="false"/>
              <a:t>. Prav Kap. 6.2.1</a:t>
            </a:r>
          </a:p>
          <a:p>
            <a:pPr algn="just"/>
            <a:r>
              <a:rPr lang="cs-CZ" b="true" i="false" dirty="false">
                <a:solidFill>
                  <a:srgbClr val="FF8400"/>
                </a:solidFill>
                <a:effectLst/>
                <a:latin typeface="Arial" panose="020B0604020202020204" pitchFamily="34" charset="0"/>
              </a:rPr>
              <a:t>§ 76</a:t>
            </a:r>
          </a:p>
          <a:p>
            <a:pPr algn="l"/>
            <a:r>
              <a:rPr lang="cs-CZ" sz="1800" b="true" i="false" dirty="false">
                <a:solidFill>
                  <a:srgbClr val="08A8F8"/>
                </a:solidFill>
                <a:effectLst/>
                <a:latin typeface="Arial" panose="020B0604020202020204" pitchFamily="34" charset="0"/>
              </a:rPr>
              <a:t>Dohoda o pracovní činnosti</a:t>
            </a:r>
          </a:p>
          <a:p>
            <a:pPr algn="just"/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(1)</a:t>
            </a:r>
            <a:r>
              <a:rPr lang="cs-CZ" b="fals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Dohodu o pracovní činnosti může zaměstnavatel s fyzickou osobou uzavřít, i když rozsah práce nebude přesahovat v témže kalendářním roce 300 hodin.</a:t>
            </a:r>
          </a:p>
          <a:p>
            <a:pPr algn="just"/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(2)</a:t>
            </a:r>
            <a:r>
              <a:rPr lang="cs-CZ" b="fals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Na základě dohody o pracovní činnosti </a:t>
            </a:r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není možné vykonávat práci v rozsahu překračujícím v průměru polovinu stanovené týdenní pracovní doby (tj.20hod).</a:t>
            </a:r>
          </a:p>
          <a:p>
            <a:pPr algn="just"/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(3)</a:t>
            </a:r>
            <a:r>
              <a:rPr lang="cs-CZ" b="fals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Dodržování sjednaného a nejvýše přípustného rozsahu poloviny stanovené týdenní pracovní doby </a:t>
            </a:r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 posuzuje za celou dobu, na kterou byla dohoda o pracovní činnosti uzavřena, nejdéle však za období 52 týdnů</a:t>
            </a:r>
            <a:r>
              <a:rPr lang="cs-CZ" b="fals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cs-CZ" b="tru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(4)</a:t>
            </a:r>
            <a:r>
              <a:rPr lang="cs-CZ" b="false" i="false" dirty="fals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V dohodě o pracovní činnosti musí být uvedeny sjednané práce, sjednaný rozsah pracovní doby a doba, na kterou se dohoda uzavírá.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113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 Kap.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00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 6.4.1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556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460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542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Okamžik, kdy se z žadatele stane příjemce – akceptace PA podepsaného ŘO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Veškeré úkony související s vydáním PA (text, podpis ŘO, souhlas-akceptace příjemcem) probíhají elektronicky v monitorovacím systému – PA je příjemci k dispozici pouze elektronicky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PA obsahuje stěžejní informace o projektu a podmínky pro realizaci projektu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Vazba na výzvu – v průběhu realizace projektu a při případných změnách-odchylkách mít na mysli požadavky stanovené výzvou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8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Specifická pravidla Kap. 7.7.1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054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IS ESF – není dosud funkční, počítá se s nasazením do ostrého provozu v horizontu několika měsíců.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770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Esfcr.cz - Aktuální informace a dokumenty – pravidla, postupy, formuláře, výkazy, pomůcky; pozor na aktualizace dokumentů</a:t>
            </a:r>
          </a:p>
          <a:p>
            <a:endParaRPr lang="cs-CZ" dirty="false"/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false" dirty="false">
                <a:solidFill>
                  <a:schemeClr val="accent1"/>
                </a:solidFill>
              </a:rPr>
              <a:t>Pokyny pro evidenci podpory poskytnuté účastníkům projektů v IS ESF21+ - budou teprve zveřejněny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679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Specifická pravidla Kap. 7.1 </a:t>
            </a:r>
          </a:p>
          <a:p>
            <a:r>
              <a:rPr lang="cs-CZ" dirty="false"/>
              <a:t>Obecná pravidla</a:t>
            </a:r>
          </a:p>
          <a:p>
            <a:r>
              <a:rPr lang="cs-CZ" sz="1200" dirty="false">
                <a:solidFill>
                  <a:schemeClr val="accent1"/>
                </a:solidFill>
              </a:rPr>
              <a:t>Příjemci, kteří vedou účetnictví v plném nebo zjednodušeném rozsahu podle zákona č. 563/1991 Sb., o účetnictví p</a:t>
            </a:r>
            <a:r>
              <a:rPr lang="cs-CZ" dirty="false"/>
              <a:t>ravidla Kap 28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408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Kap. 6 – Způsobilé a nezpůsobilé výdaje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0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Kap.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794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40015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media/image3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3"/>
    <Relationship TargetMode="External" Target="https://www.esfcr.cz/pravidla-pro-zadatele-a-prijemce-opz-plus/-/dokument/18068434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pracovni-vykaz-opz/-/dokument/809265" Type="http://schemas.openxmlformats.org/officeDocument/2006/relationships/hyperlink" Id="rId5"/>
    <Relationship TargetMode="External" Target="https://www.esfcr.cz/pravidla-pro-zadatele-a-prijemce-opz-plus/-/dokument/18400695" Type="http://schemas.openxmlformats.org/officeDocument/2006/relationships/hyperlink" Id="rId4"/>
</Relationships>

</file>

<file path=ppt/slides/_rels/slide19.xml.rels><?xml version="1.0" encoding="UTF-8" standalone="yes"?>
<Relationships xmlns="http://schemas.openxmlformats.org/package/2006/relationships">
    <Relationship TargetMode="External" Target="mailto:ivana.novakova@mpsv.cz" Type="http://schemas.openxmlformats.org/officeDocument/2006/relationships/hyperlink" Id="rId3"/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Seminář pro příjemce i</a:t>
            </a:r>
            <a:br>
              <a:rPr lang="cs-CZ" sz="2800" dirty="false"/>
            </a:br>
            <a:r>
              <a:rPr lang="cs-CZ" sz="2800" dirty="false"/>
              <a:t>Výzva č. 03_22_039 - </a:t>
            </a:r>
            <a:r>
              <a:rPr lang="es-ES" sz="2800" dirty="false"/>
              <a:t>Budování kapacit a profesionalizace NNO (1)</a:t>
            </a:r>
            <a:endParaRPr lang="cs-CZ" sz="2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800" dirty="false"/>
              <a:t>Oddělení projektů sociálního začleňování II</a:t>
            </a:r>
          </a:p>
          <a:p>
            <a:r>
              <a:rPr lang="cs-CZ" sz="2800" dirty="false"/>
              <a:t>(873)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32517" y="4941168"/>
            <a:ext cx="7272000" cy="540000"/>
          </a:xfrm>
        </p:spPr>
        <p:txBody>
          <a:bodyPr/>
          <a:lstStyle/>
          <a:p>
            <a:r>
              <a:rPr lang="cs-CZ" dirty="false"/>
              <a:t>16. 11. 2023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3933056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94116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9008E-819A-4760-BE1D-8B74BF71587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FF5195-9853-4D7F-9396-F47E974641E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49924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altLang="cs-CZ" sz="2000" b="true" u="sng" dirty="false">
              <a:solidFill>
                <a:schemeClr val="accent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altLang="cs-CZ" sz="2000" b="true" u="sng" dirty="false">
                <a:solidFill>
                  <a:schemeClr val="accent1"/>
                </a:solidFill>
              </a:rPr>
              <a:t>Způsobilé výdaje - Osobní náklady členů RT</a:t>
            </a:r>
            <a:r>
              <a:rPr lang="cs-CZ" altLang="cs-CZ" sz="2000" b="true" dirty="false">
                <a:solidFill>
                  <a:schemeClr val="accent1"/>
                </a:solidFill>
              </a:rPr>
              <a:t> </a:t>
            </a:r>
          </a:p>
          <a:p>
            <a:pPr marL="0" indent="0" algn="just">
              <a:spcAft>
                <a:spcPts val="0"/>
              </a:spcAft>
              <a:buNone/>
            </a:pPr>
            <a:endParaRPr lang="cs-CZ" altLang="cs-CZ" sz="20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Mzdy</a:t>
            </a:r>
            <a:r>
              <a:rPr lang="cs-CZ" altLang="cs-CZ" sz="2000" dirty="false">
                <a:solidFill>
                  <a:schemeClr val="accent1"/>
                </a:solidFill>
              </a:rPr>
              <a:t> zaměstnanců příjemce pracujících 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Příslušná část mezd </a:t>
            </a:r>
            <a:r>
              <a:rPr lang="cs-CZ" altLang="cs-CZ" sz="2000" dirty="false">
                <a:solidFill>
                  <a:schemeClr val="accent1"/>
                </a:solidFill>
              </a:rPr>
              <a:t>zaměstnanců příjemce podílejících se na projektu pouze částí svého úvazku.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Odměny</a:t>
            </a:r>
            <a:r>
              <a:rPr lang="cs-CZ" altLang="cs-CZ" sz="2000" dirty="false">
                <a:solidFill>
                  <a:schemeClr val="accent1"/>
                </a:solidFill>
              </a:rPr>
              <a:t> zaměstnanců příjemce zaměstnaných na  </a:t>
            </a:r>
            <a:r>
              <a:rPr lang="cs-CZ" altLang="cs-CZ" sz="2000" b="true" dirty="false">
                <a:solidFill>
                  <a:schemeClr val="accent1"/>
                </a:solidFill>
              </a:rPr>
              <a:t>DPČ anebo DPP.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Příslušná část odměn </a:t>
            </a:r>
            <a:r>
              <a:rPr lang="cs-CZ" altLang="cs-CZ" sz="2000" dirty="false">
                <a:solidFill>
                  <a:schemeClr val="accent1"/>
                </a:solidFill>
              </a:rPr>
              <a:t>zaměstnanců příjemce zaměstnaných na  </a:t>
            </a:r>
            <a:r>
              <a:rPr lang="cs-CZ" altLang="cs-CZ" sz="2000" b="true" dirty="false">
                <a:solidFill>
                  <a:schemeClr val="accent1"/>
                </a:solidFill>
              </a:rPr>
              <a:t>DPČ anebo DPP </a:t>
            </a:r>
            <a:r>
              <a:rPr lang="cs-CZ" altLang="cs-CZ" sz="2000" dirty="false">
                <a:solidFill>
                  <a:schemeClr val="accent1"/>
                </a:solidFill>
              </a:rPr>
              <a:t>a podílejících se na projektu pouze částí svého úvazku.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C2C730-6C06-4794-BCFE-2DD588507CE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871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4826E-9DD9-4F8A-8E70-93DE5C09447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4BF4C-E7B7-483F-AE39-D689B5AC2C0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endParaRPr lang="cs-CZ" sz="2000" b="true" u="sng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defRPr/>
            </a:pPr>
            <a:r>
              <a:rPr lang="cs-CZ" sz="2000" b="true" u="sng" dirty="false">
                <a:solidFill>
                  <a:schemeClr val="accent1"/>
                </a:solidFill>
              </a:rPr>
              <a:t>Způsobilé osobní náklady </a:t>
            </a:r>
            <a:r>
              <a:rPr lang="cs-CZ" sz="2000" b="true" dirty="false">
                <a:solidFill>
                  <a:schemeClr val="accent1"/>
                </a:solidFill>
              </a:rPr>
              <a:t>=</a:t>
            </a:r>
            <a:r>
              <a:rPr lang="cs-CZ" sz="2000" dirty="false">
                <a:solidFill>
                  <a:schemeClr val="accent1"/>
                </a:solidFill>
              </a:rPr>
              <a:t> součet </a:t>
            </a:r>
            <a:r>
              <a:rPr lang="cs-CZ" sz="2000" b="true" dirty="false">
                <a:solidFill>
                  <a:schemeClr val="accent1"/>
                </a:solidFill>
              </a:rPr>
              <a:t>hrubé mzdy/odměny </a:t>
            </a:r>
            <a:r>
              <a:rPr lang="cs-CZ" sz="2000" dirty="false">
                <a:solidFill>
                  <a:schemeClr val="accent1"/>
                </a:solidFill>
              </a:rPr>
              <a:t>z dohody a </a:t>
            </a:r>
            <a:r>
              <a:rPr lang="cs-CZ" sz="2000" b="true" dirty="false">
                <a:solidFill>
                  <a:schemeClr val="accent1"/>
                </a:solidFill>
              </a:rPr>
              <a:t>odvodů </a:t>
            </a:r>
            <a:r>
              <a:rPr lang="cs-CZ" sz="2000" dirty="false">
                <a:solidFill>
                  <a:schemeClr val="accent1"/>
                </a:solidFill>
              </a:rPr>
              <a:t>na sociální a zdravotní pojištění hrazených zaměstnavatelem, a případně dalších </a:t>
            </a:r>
            <a:r>
              <a:rPr lang="cs-CZ" sz="2000" b="true" dirty="false">
                <a:solidFill>
                  <a:schemeClr val="accent1"/>
                </a:solidFill>
              </a:rPr>
              <a:t>výdajů na zaměstnance</a:t>
            </a:r>
            <a:r>
              <a:rPr lang="cs-CZ" sz="2000" dirty="false">
                <a:solidFill>
                  <a:schemeClr val="accent1"/>
                </a:solidFill>
              </a:rPr>
              <a:t>, které je zaměstnavatel povinen hradit </a:t>
            </a:r>
            <a:r>
              <a:rPr lang="cs-CZ" sz="2000" b="true" dirty="false">
                <a:solidFill>
                  <a:schemeClr val="accent1"/>
                </a:solidFill>
              </a:rPr>
              <a:t>na základě platných právních předpisů </a:t>
            </a:r>
            <a:r>
              <a:rPr lang="cs-CZ" sz="2000" dirty="false">
                <a:solidFill>
                  <a:schemeClr val="accent1"/>
                </a:solidFill>
              </a:rPr>
              <a:t>(např. zákonné pojištění odpovědnosti zaměstnavatele za škodu při pracovním úrazu nebo nemoci z povolání apod.).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Způsobilé osobní náklady by měly </a:t>
            </a:r>
            <a:r>
              <a:rPr lang="cs-CZ" altLang="cs-CZ" sz="2000" b="true" dirty="false">
                <a:solidFill>
                  <a:schemeClr val="accent1"/>
                </a:solidFill>
              </a:rPr>
              <a:t>respektovat obvyklou výši v daném místě, čase a oboru</a:t>
            </a:r>
            <a:r>
              <a:rPr lang="cs-CZ" altLang="cs-CZ" sz="2000" dirty="false">
                <a:solidFill>
                  <a:schemeClr val="accent1"/>
                </a:solidFill>
              </a:rPr>
              <a:t>. V případě nárokování vyšších mzdových sazeb - nutné odůvodnění.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i="true" u="sng" dirty="false">
                <a:solidFill>
                  <a:schemeClr val="accent1"/>
                </a:solidFill>
              </a:rPr>
              <a:t>Informace k obvyklým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i="true" dirty="false">
                <a:solidFill>
                  <a:schemeClr val="accent1"/>
                </a:solidFill>
              </a:rPr>
              <a:t>Na </a:t>
            </a:r>
            <a:r>
              <a:rPr lang="cs-CZ" altLang="cs-CZ" sz="1800" b="true" i="true" dirty="false">
                <a:solidFill>
                  <a:schemeClr val="accent1"/>
                </a:solidFill>
              </a:rPr>
              <a:t>https://www.esfcr.cz/pravidla-pro-zadatele-a-prijemce-opz-plus</a:t>
            </a:r>
            <a:endParaRPr lang="cs-CZ" altLang="cs-CZ" sz="1800" b="true" i="true" dirty="false">
              <a:solidFill>
                <a:srgbClr val="FF0000"/>
              </a:solidFill>
            </a:endParaRP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i="true" dirty="false">
                <a:solidFill>
                  <a:schemeClr val="accent1"/>
                </a:solidFill>
              </a:rPr>
              <a:t>Informační systém o průměrném výdělku (ISPV) na </a:t>
            </a:r>
            <a:r>
              <a:rPr lang="cs-CZ" sz="1800" b="true" i="true" dirty="false">
                <a:solidFill>
                  <a:schemeClr val="accent1"/>
                </a:solidFill>
              </a:rPr>
              <a:t>https://www.ispv.cz</a:t>
            </a:r>
            <a:endParaRPr lang="cs-CZ" sz="1800" b="true" i="true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6B024E-1999-4CE7-8F41-DB1FF66EB8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571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E490F-A087-432C-821D-9616C5A4FA2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8B9C4A-452F-4322-BB35-92DA2FBDE0D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7992440" cy="558924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Odměny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Způsobilé jsou odměny za splnění </a:t>
            </a:r>
            <a:r>
              <a:rPr lang="cs-CZ" altLang="cs-CZ" sz="1800" b="true" dirty="false">
                <a:solidFill>
                  <a:schemeClr val="accent1"/>
                </a:solidFill>
              </a:rPr>
              <a:t>mimořádného nebo zvlášť významného úkolu a z</a:t>
            </a:r>
            <a:r>
              <a:rPr lang="cs-CZ" sz="1800" b="true" dirty="false">
                <a:solidFill>
                  <a:schemeClr val="accent1"/>
                </a:solidFill>
              </a:rPr>
              <a:t>důvodnění</a:t>
            </a:r>
            <a:r>
              <a:rPr lang="cs-CZ" sz="1800" dirty="false">
                <a:solidFill>
                  <a:schemeClr val="accent1"/>
                </a:solidFill>
              </a:rPr>
              <a:t> je nezbytnou podmínkou jejich způsobilosti. </a:t>
            </a:r>
            <a:r>
              <a:rPr lang="cs-CZ" altLang="cs-CZ" sz="1800" dirty="false">
                <a:solidFill>
                  <a:schemeClr val="accent1"/>
                </a:solidFill>
              </a:rPr>
              <a:t>Příjemce musí mít stanovena </a:t>
            </a:r>
            <a:r>
              <a:rPr lang="cs-CZ" altLang="cs-CZ" sz="1800" b="true" dirty="false">
                <a:solidFill>
                  <a:schemeClr val="accent1"/>
                </a:solidFill>
              </a:rPr>
              <a:t>kritéria</a:t>
            </a:r>
            <a:r>
              <a:rPr lang="cs-CZ" altLang="cs-CZ" sz="1800" dirty="false">
                <a:solidFill>
                  <a:schemeClr val="accent1"/>
                </a:solidFill>
              </a:rPr>
              <a:t> (ve vnitřním předpise, individuální nebo kolektivní smlouvě apod.), při jejichž splnění lze odměny zaměstnanci poskytnout.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Odměny musí být </a:t>
            </a:r>
            <a:r>
              <a:rPr lang="cs-CZ" altLang="cs-CZ" sz="1800" b="true" dirty="false">
                <a:solidFill>
                  <a:schemeClr val="accent1"/>
                </a:solidFill>
              </a:rPr>
              <a:t>za činnosti vykonané pro projekt</a:t>
            </a:r>
            <a:r>
              <a:rPr lang="cs-CZ" altLang="cs-CZ" sz="1800" dirty="false">
                <a:solidFill>
                  <a:schemeClr val="accent1"/>
                </a:solidFill>
              </a:rPr>
              <a:t>, které rovněž souvisejí s činnostmi uvedenými v pracovní smlouvě/dohodě.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Způsobilé jsou odměny, které </a:t>
            </a:r>
            <a:r>
              <a:rPr lang="cs-CZ" altLang="cs-CZ" sz="1800" b="true" dirty="false">
                <a:solidFill>
                  <a:schemeClr val="accent1"/>
                </a:solidFill>
              </a:rPr>
              <a:t>nepřekročí </a:t>
            </a:r>
            <a:r>
              <a:rPr lang="cs-CZ" altLang="cs-CZ" sz="1800" dirty="false">
                <a:solidFill>
                  <a:schemeClr val="accent1"/>
                </a:solidFill>
              </a:rPr>
              <a:t>v daném kalendářním roce </a:t>
            </a:r>
            <a:r>
              <a:rPr lang="cs-CZ" altLang="cs-CZ" sz="1800" b="true" dirty="false">
                <a:solidFill>
                  <a:schemeClr val="accent1"/>
                </a:solidFill>
              </a:rPr>
              <a:t>25 % roční mzdy/odměny z dohody </a:t>
            </a:r>
            <a:r>
              <a:rPr lang="cs-CZ" altLang="cs-CZ" sz="1800" dirty="false">
                <a:solidFill>
                  <a:schemeClr val="accent1"/>
                </a:solidFill>
              </a:rPr>
              <a:t>(vychází se z částky dle poslední platné verze PS/DPČ/DPP).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Při stanovení maximální odměny se </a:t>
            </a:r>
            <a:r>
              <a:rPr lang="cs-CZ" altLang="cs-CZ" sz="1800" b="true" dirty="false">
                <a:solidFill>
                  <a:schemeClr val="accent1"/>
                </a:solidFill>
              </a:rPr>
              <a:t>zohledňuje výše úvazku a doba zapojení zaměstnance v projektu</a:t>
            </a:r>
            <a:r>
              <a:rPr lang="cs-CZ" altLang="cs-CZ" sz="1800" dirty="false">
                <a:solidFill>
                  <a:schemeClr val="accent1"/>
                </a:solidFill>
              </a:rPr>
              <a:t> v kalendářním roce, ve kterém jsou vypláceny odměny.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EC43EEA-5BF9-49CC-BD04-0BC18942A9C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9314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9906C9-BBAA-46B5-A5B4-4161F9250BF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IV.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DA0CF1-5A8C-4CEF-9F8D-894CEBC1FFE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2724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Náhrady za dovolenou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Náhrady za dovolenou jsou způsobilé pouze </a:t>
            </a:r>
            <a:r>
              <a:rPr lang="cs-CZ" altLang="cs-CZ" sz="1800" b="true" dirty="false">
                <a:solidFill>
                  <a:schemeClr val="accent1"/>
                </a:solidFill>
              </a:rPr>
              <a:t>v rozsahu, v jakém odpovídají míře zapojení zaměstnance do realizace projektu</a:t>
            </a:r>
            <a:r>
              <a:rPr lang="cs-CZ" altLang="cs-CZ" sz="1800" dirty="false">
                <a:solidFill>
                  <a:schemeClr val="accent1"/>
                </a:solidFill>
              </a:rPr>
              <a:t>, tj. výši úvazku dle PS/DPČ/DPP v projektu v měsíci, v 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>
                <a:solidFill>
                  <a:schemeClr val="accent1"/>
                </a:solidFill>
              </a:rPr>
              <a:t>Způsobilým výdajem je náhrada mzdy za dovolenou v rozsahu, který zaměstnavatel </a:t>
            </a:r>
            <a:r>
              <a:rPr lang="cs-CZ" altLang="cs-CZ" sz="1800" b="true" dirty="false">
                <a:solidFill>
                  <a:schemeClr val="accent1"/>
                </a:solidFill>
              </a:rPr>
              <a:t>musí zaměstnanci poskytnout na základě platného právního předpisu, kolektivní smlouvy nebo vnitřního předpisu zaměstnavatele, náhrady za dovolenou nad povinné minimum </a:t>
            </a:r>
            <a:r>
              <a:rPr lang="cs-CZ" altLang="cs-CZ" sz="1800" dirty="false">
                <a:solidFill>
                  <a:schemeClr val="accent1"/>
                </a:solidFill>
              </a:rPr>
              <a:t>pro délku dovolené vyplývající z právního předpisu mohou být maximálně </a:t>
            </a:r>
            <a:r>
              <a:rPr lang="cs-CZ" altLang="cs-CZ" sz="1800" b="true" dirty="false">
                <a:solidFill>
                  <a:schemeClr val="accent1"/>
                </a:solidFill>
              </a:rPr>
              <a:t>v rozsahu 2 týdnů</a:t>
            </a:r>
            <a:r>
              <a:rPr lang="cs-CZ" altLang="cs-CZ" sz="1800" dirty="false">
                <a:solidFill>
                  <a:schemeClr val="accent1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Způsobilým výdajem je náhrada mzdy, nebo odměny z dohody (resp. poměrná část) za dny dočasné pracovní neschopnosti nebo nařízené karantény</a:t>
            </a:r>
            <a:r>
              <a:rPr lang="cs-CZ" sz="1800" b="true" dirty="false">
                <a:solidFill>
                  <a:schemeClr val="accent1"/>
                </a:solidFill>
              </a:rPr>
              <a:t> ve výši a trvání, ve kterých je zaměstnavatel povinen tuto náhradu mzdy, nebo odměny z dohody poskytovat podle platných právních předpisů, podle kolektivní smlouvy nebo vnitřního předpisu zaměstnavatele</a:t>
            </a:r>
            <a:r>
              <a:rPr lang="cs-CZ" sz="18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endParaRPr lang="cs-CZ" altLang="cs-CZ" sz="20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FD25A3-CA0E-4EA0-98E0-0CFB045CFD7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86120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61A8F-D523-400A-B5D1-D385BC7D1DE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7AED-14C4-44C7-ABBD-3CBBF9E135A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Způsobilá je také náhrada mzdy (resp. poměrná část) v případě dalších překážek v práci, </a:t>
            </a:r>
            <a:r>
              <a:rPr lang="cs-CZ" sz="1800" b="true" dirty="false">
                <a:solidFill>
                  <a:schemeClr val="accent1"/>
                </a:solidFill>
              </a:rPr>
              <a:t>za které v souladu se zákoníkem práce nebo s kolektivní smlouvou nebo s vnitřním předpisem zaměstnavatele přísluší zaměstnanci náhrada mzdy hrazená zaměstnavatelem </a:t>
            </a:r>
            <a:r>
              <a:rPr lang="cs-CZ" sz="1800" dirty="false">
                <a:solidFill>
                  <a:schemeClr val="accent1"/>
                </a:solidFill>
              </a:rPr>
              <a:t>(např. svatba, narození dítěte, studijní volno, promoce, indispoziční volno, překážky na straně zaměstnavatele apod.).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Rozsah překážek na straně zaměstnance či zaměstnavatele a konkrétní podmínky poskytování náhrad mzdy musí být určeny buď právním předpisem, kolektivní smlouvou nebo vnitřním předpisem zaměstnavatele.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764BB0-0493-4B32-9430-327BB79A55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7262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4D287-3C98-4F75-88BD-2A56AA1B8D9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11A609-73CE-4614-9761-8E62B99736A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70751" y="1340768"/>
            <a:ext cx="8064000" cy="5355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Pracovní smlouvy a dohody o pracích konaných mimo pracovní poměr (DPP/DPČ) musí být v souladu se zákoníkem práce.</a:t>
            </a:r>
            <a:endParaRPr lang="cs-CZ" sz="20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defRPr/>
            </a:pPr>
            <a:r>
              <a:rPr lang="cs-CZ" sz="2000" b="true" dirty="false">
                <a:solidFill>
                  <a:schemeClr val="accent1"/>
                </a:solidFill>
              </a:rPr>
              <a:t>Zák. č. 262/2006 Sb., zákoník práce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600" dirty="false">
                <a:solidFill>
                  <a:schemeClr val="accent1"/>
                </a:solidFill>
              </a:rPr>
              <a:t>§ 76 - </a:t>
            </a:r>
            <a:r>
              <a:rPr lang="cs-CZ" sz="1600" b="true" dirty="false">
                <a:solidFill>
                  <a:schemeClr val="accent1"/>
                </a:solidFill>
              </a:rPr>
              <a:t>DPČ</a:t>
            </a:r>
            <a:r>
              <a:rPr lang="cs-CZ" sz="1600" dirty="false">
                <a:solidFill>
                  <a:schemeClr val="accent1"/>
                </a:solidFill>
              </a:rPr>
              <a:t> – za celou dobu, na kterou byla dohoda uzavřena, nejdéle však za období 52 týdnů, nesmí týdenní rozsah práce v průměru překračovat </a:t>
            </a:r>
            <a:r>
              <a:rPr lang="cs-CZ" sz="1600" b="true" dirty="false">
                <a:solidFill>
                  <a:schemeClr val="accent1"/>
                </a:solidFill>
              </a:rPr>
              <a:t>polovinu stanovené týdenní pracovní doby (20 hodin).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1600" dirty="false">
                <a:solidFill>
                  <a:schemeClr val="accent1"/>
                </a:solidFill>
              </a:rPr>
              <a:t>Je-li příjem z DPČ 4 000,- Kč/měsíc a více, vzniká </a:t>
            </a:r>
            <a:r>
              <a:rPr lang="cs-CZ" sz="1600" b="true" dirty="false">
                <a:solidFill>
                  <a:schemeClr val="accent1"/>
                </a:solidFill>
              </a:rPr>
              <a:t>povinnost platby zdravotního a sociálního pojištění. J</a:t>
            </a:r>
            <a:r>
              <a:rPr lang="cs-CZ" sz="1600" dirty="false">
                <a:solidFill>
                  <a:schemeClr val="accent1"/>
                </a:solidFill>
              </a:rPr>
              <a:t>e-li příjem z DPČ nižší, nehradí se odvody na zdravotní a sociální pojištění.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600" dirty="false">
                <a:solidFill>
                  <a:schemeClr val="accent1"/>
                </a:solidFill>
              </a:rPr>
              <a:t>§ 75 - </a:t>
            </a:r>
            <a:r>
              <a:rPr lang="cs-CZ" sz="1600" b="true" dirty="false">
                <a:solidFill>
                  <a:schemeClr val="accent1"/>
                </a:solidFill>
              </a:rPr>
              <a:t>DPP</a:t>
            </a:r>
            <a:r>
              <a:rPr lang="cs-CZ" sz="1600" dirty="false">
                <a:solidFill>
                  <a:schemeClr val="accent1"/>
                </a:solidFill>
              </a:rPr>
              <a:t> - rozsah práce (za všechny DPP) </a:t>
            </a:r>
            <a:r>
              <a:rPr lang="cs-CZ" sz="1600" b="true" dirty="false">
                <a:solidFill>
                  <a:schemeClr val="accent1"/>
                </a:solidFill>
              </a:rPr>
              <a:t>nesmí překročit 300 hodin v kalendářním roce </a:t>
            </a:r>
            <a:r>
              <a:rPr lang="cs-CZ" sz="1600" dirty="false">
                <a:solidFill>
                  <a:schemeClr val="accent1"/>
                </a:solidFill>
              </a:rPr>
              <a:t>u jednoho zaměstnavatele. </a:t>
            </a:r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b="true" dirty="false">
                <a:solidFill>
                  <a:schemeClr val="accent1"/>
                </a:solidFill>
              </a:rPr>
              <a:t>Odvody</a:t>
            </a:r>
            <a:r>
              <a:rPr lang="cs-CZ" sz="1600" dirty="false">
                <a:solidFill>
                  <a:schemeClr val="accent1"/>
                </a:solidFill>
              </a:rPr>
              <a:t> na zdravotní a sociální pojištění se hradí, </a:t>
            </a:r>
            <a:r>
              <a:rPr lang="cs-CZ" sz="1600" b="true" dirty="false">
                <a:solidFill>
                  <a:schemeClr val="accent1"/>
                </a:solidFill>
              </a:rPr>
              <a:t>pokud</a:t>
            </a:r>
            <a:r>
              <a:rPr lang="cs-CZ" sz="1600" dirty="false">
                <a:solidFill>
                  <a:schemeClr val="accent1"/>
                </a:solidFill>
              </a:rPr>
              <a:t> </a:t>
            </a:r>
            <a:r>
              <a:rPr lang="cs-CZ" sz="1600" b="true" dirty="false">
                <a:solidFill>
                  <a:schemeClr val="accent1"/>
                </a:solidFill>
              </a:rPr>
              <a:t>odměna DPP v  měsíci přesáhne 10.000 Kč.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>
                <a:solidFill>
                  <a:schemeClr val="accent1"/>
                </a:solidFill>
              </a:rPr>
              <a:t>Pokud má zaměstnanec více DPP u jednoho zaměstnavatele a součet zúčtovaných příjmů z těchto dohod přesáhne v měsíci 10.000 Kč, pak se hradí odvody na zdravotní </a:t>
            </a:r>
            <a:r>
              <a:rPr lang="cs-CZ" sz="1600" dirty="false">
                <a:solidFill>
                  <a:schemeClr val="accent1"/>
                </a:solidFill>
              </a:rPr>
              <a:t>a sociální </a:t>
            </a:r>
            <a:r>
              <a:rPr lang="cs-CZ" altLang="cs-CZ" sz="1600" dirty="false">
                <a:solidFill>
                  <a:schemeClr val="accent1"/>
                </a:solidFill>
              </a:rPr>
              <a:t>pojištění.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B6B516-92CD-4EA2-B05A-D23CC39EF13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7518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20C7BA-8958-4F5D-8680-4A8ADD0591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70FE5-652A-4623-834E-213370294B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42724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u="sng" dirty="false"/>
              <a:t> </a:t>
            </a:r>
            <a:r>
              <a:rPr lang="cs-CZ" sz="1800" b="true" u="sng" dirty="false">
                <a:solidFill>
                  <a:schemeClr val="accent1"/>
                </a:solidFill>
              </a:rPr>
              <a:t>Povinné náležitosti pracovních smluv, DPČ a DPP v OPZ+</a:t>
            </a:r>
            <a:r>
              <a:rPr lang="cs-CZ" sz="1800" dirty="false">
                <a:solidFill>
                  <a:schemeClr val="accent1"/>
                </a:solidFill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Identifikace projektu (</a:t>
            </a:r>
            <a:r>
              <a:rPr lang="cs-CZ" sz="1800" b="true" dirty="false">
                <a:solidFill>
                  <a:schemeClr val="accent1"/>
                </a:solidFill>
              </a:rPr>
              <a:t>název či registrační číslo</a:t>
            </a:r>
            <a:r>
              <a:rPr lang="cs-CZ" sz="1800" dirty="false">
                <a:solidFill>
                  <a:schemeClr val="accent1"/>
                </a:solidFill>
              </a:rPr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Popis pracovní činnosti,</a:t>
            </a:r>
            <a:r>
              <a:rPr lang="cs-CZ" altLang="cs-CZ" sz="1800" b="true" dirty="false">
                <a:solidFill>
                  <a:schemeClr val="accent1"/>
                </a:solidFill>
              </a:rPr>
              <a:t> </a:t>
            </a:r>
            <a:r>
              <a:rPr lang="cs-CZ" altLang="cs-CZ" sz="1800" dirty="false">
                <a:solidFill>
                  <a:schemeClr val="accent1"/>
                </a:solidFill>
              </a:rPr>
              <a:t>kterou zaměstnanec vykonává </a:t>
            </a:r>
            <a:r>
              <a:rPr lang="cs-CZ" altLang="cs-CZ" sz="1800" b="true" dirty="false">
                <a:solidFill>
                  <a:schemeClr val="accent1"/>
                </a:solidFill>
              </a:rPr>
              <a:t>pro projekt</a:t>
            </a:r>
            <a:endParaRPr lang="cs-CZ" sz="18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Rozsah činnosti, tzn. </a:t>
            </a:r>
            <a:r>
              <a:rPr lang="cs-CZ" sz="1800" b="true" dirty="false">
                <a:solidFill>
                  <a:schemeClr val="accent1"/>
                </a:solidFill>
              </a:rPr>
              <a:t>úvazek </a:t>
            </a:r>
            <a:r>
              <a:rPr lang="cs-CZ" sz="1800" dirty="false">
                <a:solidFill>
                  <a:schemeClr val="accent1"/>
                </a:solidFill>
              </a:rPr>
              <a:t>nebo počet hodin za časovou jednotku,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Výše odměny </a:t>
            </a:r>
            <a:r>
              <a:rPr lang="cs-CZ" sz="1800" dirty="false">
                <a:solidFill>
                  <a:schemeClr val="accent1"/>
                </a:solidFill>
              </a:rPr>
              <a:t>(myšlena mzda/plat/odměna z dohody za práci na projektu)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Za zaměstnance se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ALE NEPOVAŽUJE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osoba s pracovní smlouvou/DPČ/DPP, která je podepsána stejnou osobou na jedné straně jakožto zaměstnavatelem a na druhé straně jakožto zaměstnancem. Není způsobilé, aby statutární zástupce sám sobě podepsal PS/DPČ/DPP.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>
                <a:solidFill>
                  <a:schemeClr val="accent1"/>
                </a:solidFill>
              </a:rPr>
              <a:t>Pravidlo úvazku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>
                <a:solidFill>
                  <a:schemeClr val="accent1"/>
                </a:solidFill>
              </a:rPr>
              <a:t>Úvazek pracovníka, u kterého je odměňování i jen částečně hrazeno z prostředků projektu OPZ+, může být maximálně 1,0 dohromady, tj. součet všech úvazků u zaměstnavatele, </a:t>
            </a:r>
            <a:r>
              <a:rPr lang="cs-CZ" sz="1800" dirty="false">
                <a:solidFill>
                  <a:schemeClr val="accent1"/>
                </a:solidFill>
              </a:rPr>
              <a:t>včetně příp. DPP a DPČ</a:t>
            </a:r>
            <a:r>
              <a:rPr lang="cs-CZ" altLang="cs-CZ" sz="1800" dirty="false">
                <a:solidFill>
                  <a:schemeClr val="accent1"/>
                </a:solidFill>
              </a:rPr>
              <a:t>, nesmí překročit 1 pracovní úvazek, a to po celou dobu zapojení daného pracovníka do realizace projektu.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9A4075-1EE1-49D3-A3DE-416779D1B72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15879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CA7C3-62F6-448B-B6F4-39FD55EF502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Pracovní výkazy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328068-FD2F-4A77-B505-750971D87CA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>
                <a:solidFill>
                  <a:schemeClr val="accent1"/>
                </a:solidFill>
              </a:rPr>
              <a:t>Pracovní výkazy jsou u pracovníků projektu vyžadovány jen při výskytu alespoň jedné z následujících 3 okolností:</a:t>
            </a:r>
          </a:p>
          <a:p>
            <a:pPr marL="871200" lvl="1" indent="-457200" algn="just">
              <a:buFont typeface="+mj-lt"/>
              <a:buAutoNum type="arabicPeriod"/>
            </a:pPr>
            <a:r>
              <a:rPr lang="cs-CZ" dirty="false">
                <a:solidFill>
                  <a:schemeClr val="accent1"/>
                </a:solidFill>
              </a:rPr>
              <a:t>jedná se o pracovníka, který v rámci daného pracovněprávního vztahu vykonává </a:t>
            </a:r>
            <a:r>
              <a:rPr lang="cs-CZ" b="true" dirty="false">
                <a:solidFill>
                  <a:schemeClr val="accent1"/>
                </a:solidFill>
              </a:rPr>
              <a:t>činnosti pro projekt i mimo projekt</a:t>
            </a:r>
          </a:p>
          <a:p>
            <a:pPr marL="871200" lvl="1" indent="-457200" algn="just">
              <a:buFont typeface="+mj-lt"/>
              <a:buAutoNum type="arabicPeriod"/>
            </a:pPr>
            <a:r>
              <a:rPr lang="cs-CZ" sz="2000" dirty="false"/>
              <a:t>jedná se o pracovníka, který v rámci daného pracovněprávního vztahu vykonává činnosti pouze pro projekt, ale tyto </a:t>
            </a:r>
            <a:r>
              <a:rPr lang="cs-CZ" sz="2000" b="true" dirty="false"/>
              <a:t>činnosti spadají do</a:t>
            </a:r>
            <a:r>
              <a:rPr lang="cs-CZ" sz="2000" dirty="false"/>
              <a:t> vymezení </a:t>
            </a:r>
            <a:r>
              <a:rPr lang="cs-CZ" sz="2000" b="true" dirty="false"/>
              <a:t>více pracovních pozic </a:t>
            </a:r>
            <a:r>
              <a:rPr lang="cs-CZ" sz="2000" dirty="false"/>
              <a:t>s </a:t>
            </a:r>
            <a:r>
              <a:rPr lang="cs-CZ" sz="2000" b="true" dirty="false"/>
              <a:t>odlišnou odměnou</a:t>
            </a:r>
          </a:p>
          <a:p>
            <a:pPr marL="871200" lvl="1" indent="-457200" algn="just">
              <a:buFont typeface="+mj-lt"/>
              <a:buAutoNum type="arabicPeriod"/>
            </a:pPr>
            <a:r>
              <a:rPr lang="cs-CZ" sz="2000" dirty="false"/>
              <a:t>jedná se o projekt s NN/resp. 40% paušální sazba a popis pracovní činnosti  u dané pracovní pozice obsahuje </a:t>
            </a:r>
            <a:r>
              <a:rPr lang="cs-CZ" sz="2000" b="true" dirty="false"/>
              <a:t>činnosti spadající jak do </a:t>
            </a:r>
            <a:r>
              <a:rPr lang="cs-CZ" b="true" dirty="false">
                <a:solidFill>
                  <a:schemeClr val="accent1"/>
                </a:solidFill>
              </a:rPr>
              <a:t>přímých, tak do nepřímých nákladů </a:t>
            </a:r>
            <a:r>
              <a:rPr lang="cs-CZ" sz="2000" b="true" dirty="false"/>
              <a:t>/paušálu</a:t>
            </a:r>
            <a:endParaRPr lang="cs-CZ" sz="2400" b="true" dirty="false">
              <a:solidFill>
                <a:schemeClr val="accent1"/>
              </a:solidFill>
            </a:endParaRPr>
          </a:p>
          <a:p>
            <a:pPr marL="414000" lvl="1" indent="0" algn="just">
              <a:buNone/>
            </a:pPr>
            <a:r>
              <a:rPr lang="cs-CZ" sz="2000" dirty="false">
                <a:solidFill>
                  <a:schemeClr val="accent1"/>
                </a:solidFill>
              </a:rPr>
              <a:t>Formulář pracovního výkazu je k dispozici na</a:t>
            </a:r>
            <a:r>
              <a:rPr lang="cs-CZ" sz="2000" b="true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www.esfcr.cz</a:t>
            </a:r>
            <a:r>
              <a:rPr lang="cs-CZ" sz="2000" b="true" dirty="false">
                <a:solidFill>
                  <a:schemeClr val="accent1"/>
                </a:solidFill>
              </a:rPr>
              <a:t>.</a:t>
            </a:r>
            <a:endParaRPr lang="cs-CZ" sz="2000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>
                <a:solidFill>
                  <a:schemeClr val="accent1"/>
                </a:solidFill>
              </a:rPr>
              <a:t>Vyplněný pracovní výkaz musí </a:t>
            </a:r>
            <a:r>
              <a:rPr lang="cs-CZ" sz="2000" b="true" dirty="false">
                <a:solidFill>
                  <a:schemeClr val="accent1"/>
                </a:solidFill>
              </a:rPr>
              <a:t>souhlasit s vykazovanými výdaji </a:t>
            </a:r>
            <a:r>
              <a:rPr lang="cs-CZ" sz="2000" dirty="false">
                <a:solidFill>
                  <a:schemeClr val="accent1"/>
                </a:solidFill>
              </a:rPr>
              <a:t>v rámci osobních nákladů projektu.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>
                <a:solidFill>
                  <a:schemeClr val="accent1"/>
                </a:solidFill>
              </a:rPr>
              <a:t>      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307426-17FC-4D2E-95A9-9E8883E7A62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8682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7A1B2-1563-6BB4-B94C-64C603C3AD8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2B30C-3EBC-7579-538B-359AA0D942F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988840"/>
            <a:ext cx="8712968" cy="4248472"/>
          </a:xfrm>
        </p:spPr>
        <p:txBody>
          <a:bodyPr/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Obecná část pravidel pro žadatele a příjemce z OPZ+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https://www.esfcr.cz/pravidla-pro-zadatele-a-prijemce-opz-plus/-/dokument/18068434</a:t>
            </a:r>
            <a:endParaRPr lang="cs-CZ" sz="1800" dirty="false">
              <a:solidFill>
                <a:srgbClr val="084A8B"/>
              </a:solidFill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Specifická část pravidel pro žadatele a příjemce z OPZ+ pro projekty s přímými a nepřímými náklady nebo projekty financované s využitím paušálních sazeb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https://www.esfcr.cz/pravidla-pro-zadatele-a-prijemce-opz-plus/-/dokument/18068507</a:t>
            </a:r>
            <a:endParaRPr lang="cs-CZ" sz="1800" dirty="false">
              <a:solidFill>
                <a:srgbClr val="084A8B"/>
              </a:solidFill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Obvyklé ceny a mzdy platy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https://www.esfcr.cz/pravidla-pro-zadatele-a-prijemce-opz-plus/-/dokument/18400695</a:t>
            </a:r>
            <a:endParaRPr lang="cs-CZ" sz="1800" dirty="false">
              <a:solidFill>
                <a:srgbClr val="084A8B"/>
              </a:solidFill>
              <a:latin typeface="Trebuchet MS" panose="020B0603020202020204" pitchFamily="34" charset="0"/>
            </a:endParaRPr>
          </a:p>
          <a:p>
            <a:pPr marL="432000" marR="0" lvl="0" indent="-432000" algn="l" defTabSz="914400" rtl="false" eaLnBrk="true" fontAlgn="auto" latinLnBrk="false" hangingPunct="true">
              <a:lnSpc>
                <a:spcPts val="1600"/>
              </a:lnSpc>
              <a:spcBef>
                <a:spcPts val="600"/>
              </a:spcBef>
              <a:spcAft>
                <a:spcPts val="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pl-PL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Pracovní výkaz</a:t>
            </a:r>
          </a:p>
          <a:p>
            <a:pPr marL="0" marR="0" lvl="0" indent="0" algn="l" defTabSz="914400" rtl="false" eaLnBrk="true" fontAlgn="auto" latinLnBrk="false" hangingPunct="true">
              <a:lnSpc>
                <a:spcPts val="1600"/>
              </a:lnSpc>
              <a:spcBef>
                <a:spcPts val="600"/>
              </a:spcBef>
              <a:spcAft>
                <a:spcPts val="0"/>
              </a:spcAft>
              <a:buClr>
                <a:srgbClr val="5FBBF5"/>
              </a:buClr>
              <a:buSzPct val="100000"/>
              <a:buNone/>
              <a:tabLst/>
              <a:defRPr/>
            </a:pPr>
            <a:r>
              <a:rPr kumimoji="false" lang="pl-PL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  <a:hlinkClick r:id="rId5"/>
              </a:rPr>
              <a:t>https://www.esfcr.cz/pracovni-vykaz-opz/-/dokument/809265</a:t>
            </a:r>
            <a:endParaRPr kumimoji="false" lang="pl-PL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ts val="1600"/>
              </a:lnSpc>
              <a:buNone/>
            </a:pPr>
            <a:endParaRPr lang="cs-CZ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23DAF4-E63E-CE17-BC09-8F5EF7D4770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6746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77AA3-D245-48A7-A4BC-C4433D6CD85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Kontakty PM – Oddělení projektů sociálního začleňování II - 873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55D80F-E6A7-4FF4-8381-BE6FC272349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56792"/>
            <a:ext cx="8244000" cy="513920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Ing. Ivana Nováková, Ph.D.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Tel.: 770 196 713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</a:t>
            </a:r>
            <a:r>
              <a:rPr lang="cs-CZ" sz="2000" u="sng" dirty="false">
                <a:hlinkClick r:id="rId3"/>
              </a:rPr>
              <a:t>ivana.novakova@mpsv.cz</a:t>
            </a:r>
            <a:endParaRPr lang="cs-CZ" sz="20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Mgr. Petra Hodačová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Tel.: 770 196 714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</a:t>
            </a:r>
            <a:r>
              <a:rPr lang="cs-CZ" sz="2000" u="sng" dirty="false"/>
              <a:t>petra.hodacova@mpsv.cz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b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Mgr. Radek Fencl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b-NO" sz="2000" dirty="false"/>
              <a:t>Tel</a:t>
            </a:r>
            <a:r>
              <a:rPr lang="cs-CZ" sz="2000" dirty="false"/>
              <a:t>.: 950 192 771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</a:t>
            </a:r>
            <a:r>
              <a:rPr lang="cs-CZ" sz="2000" u="sng" dirty="false"/>
              <a:t>radek.fencl@mpsv.cz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Ing. Blanka Matějková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Tel.: 950 195 698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blanka.matejkova@mpsv.cz </a:t>
            </a:r>
          </a:p>
          <a:p>
            <a:pPr marL="414000" lvl="1" indent="0">
              <a:lnSpc>
                <a:spcPct val="100000"/>
              </a:lnSpc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647470-283E-43E2-BFA0-1A00AE05E59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9161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0C265-8816-442B-8B54-911E03BEF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67BC60-3FD7-4DA6-B1DA-059746AF7DB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11560" y="1801627"/>
            <a:ext cx="6120680" cy="432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Rozhodnutí o poskytnutí dotace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Zálohové platby a vyúčtování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Účetnictví, archivace, účetní doklady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Způsobilé výdaje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96B2F-99FF-4E6F-B77A-E210401FEC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  <p:sp>
        <p:nvSpPr>
          <p:cNvPr id="5" name="Šipka dolů 4">
            <a:extLst>
              <a:ext uri="{FF2B5EF4-FFF2-40B4-BE49-F238E27FC236}">
                <a16:creationId xmlns:a16="http://schemas.microsoft.com/office/drawing/2014/main" id="{4C4AE078-BCF5-4DBE-A85D-AFAC6F6FE995}"/>
              </a:ext>
            </a:extLst>
          </p:cNvPr>
          <p:cNvSpPr/>
          <p:nvPr/>
        </p:nvSpPr>
        <p:spPr>
          <a:xfrm>
            <a:off x="7596336" y="1788709"/>
            <a:ext cx="720080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42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30E0E1-6669-4C8E-ABA4-0672565B88E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54BE9-DD42-49AD-9896-A14F377E62B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ctr"/>
            <a:endParaRPr lang="cs-CZ" sz="4400" dirty="false"/>
          </a:p>
          <a:p>
            <a:pPr algn="ctr"/>
            <a:endParaRPr lang="cs-CZ" sz="4400" dirty="false"/>
          </a:p>
          <a:p>
            <a:pPr marL="0" indent="0" algn="ctr">
              <a:buNone/>
            </a:pPr>
            <a:r>
              <a:rPr lang="cs-CZ" sz="4400" dirty="false"/>
              <a:t>Děkujeme </a:t>
            </a:r>
            <a:r>
              <a:rPr lang="cs-CZ" sz="4400"/>
              <a:t>za pozornost! </a:t>
            </a:r>
            <a:endParaRPr lang="cs-CZ" sz="4400" dirty="false"/>
          </a:p>
          <a:p>
            <a:pPr marL="0" indent="0" algn="ctr">
              <a:buNone/>
            </a:pPr>
            <a:endParaRPr lang="cs-CZ" sz="4400" dirty="false"/>
          </a:p>
          <a:p>
            <a:pPr marL="0" indent="0">
              <a:buNone/>
            </a:pPr>
            <a:endParaRPr lang="cs-CZ" sz="2000" dirty="false"/>
          </a:p>
          <a:p>
            <a:pPr marL="0" indent="0" algn="ctr">
              <a:buNone/>
            </a:pPr>
            <a:endParaRPr lang="cs-CZ" sz="44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5D56FE-8A85-4074-89CB-84703CA30C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5813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Rozhodnutí o poskytnutí dotace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81519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Akceptováním textu právního aktu </a:t>
            </a:r>
            <a:r>
              <a:rPr lang="cs-CZ" sz="2000" i="true" dirty="false">
                <a:solidFill>
                  <a:schemeClr val="accent1"/>
                </a:solidFill>
              </a:rPr>
              <a:t>(dále „PA“)</a:t>
            </a:r>
            <a:r>
              <a:rPr lang="cs-CZ" sz="2000" dirty="false">
                <a:solidFill>
                  <a:schemeClr val="accent1"/>
                </a:solidFill>
              </a:rPr>
              <a:t> o poskytnutí podpory, tj. </a:t>
            </a:r>
            <a:r>
              <a:rPr lang="cs-CZ" sz="2000" b="true" dirty="false">
                <a:solidFill>
                  <a:schemeClr val="accent1"/>
                </a:solidFill>
              </a:rPr>
              <a:t>Rozhodnutí o poskytnutí dotace</a:t>
            </a:r>
            <a:r>
              <a:rPr lang="cs-CZ" sz="2000" dirty="false">
                <a:solidFill>
                  <a:schemeClr val="accent1"/>
                </a:solidFill>
              </a:rPr>
              <a:t> </a:t>
            </a:r>
            <a:r>
              <a:rPr lang="cs-CZ" sz="2000" i="true" dirty="false">
                <a:solidFill>
                  <a:schemeClr val="accent1"/>
                </a:solidFill>
              </a:rPr>
              <a:t>(dále „</a:t>
            </a:r>
            <a:r>
              <a:rPr lang="cs-CZ" sz="2000" i="true" dirty="false" err="true">
                <a:solidFill>
                  <a:schemeClr val="accent1"/>
                </a:solidFill>
              </a:rPr>
              <a:t>RoD</a:t>
            </a:r>
            <a:r>
              <a:rPr lang="cs-CZ" sz="2000" i="true" dirty="false">
                <a:solidFill>
                  <a:schemeClr val="accent1"/>
                </a:solidFill>
              </a:rPr>
              <a:t>“), </a:t>
            </a:r>
            <a:r>
              <a:rPr lang="cs-CZ" sz="2000" dirty="false">
                <a:solidFill>
                  <a:schemeClr val="accent1"/>
                </a:solidFill>
              </a:rPr>
              <a:t>podepsaného řídicím orgánem </a:t>
            </a:r>
            <a:r>
              <a:rPr lang="cs-CZ" sz="2000" i="true" dirty="false">
                <a:solidFill>
                  <a:schemeClr val="accent1"/>
                </a:solidFill>
              </a:rPr>
              <a:t>(dále „ŘO“), </a:t>
            </a:r>
            <a:r>
              <a:rPr lang="cs-CZ" sz="2000" dirty="false">
                <a:solidFill>
                  <a:schemeClr val="accent1"/>
                </a:solidFill>
              </a:rPr>
              <a:t>se žadatel stává příjemcem podpory.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PA - pouze v elektronické podobě </a:t>
            </a:r>
            <a:r>
              <a:rPr lang="cs-CZ" sz="2000" dirty="false">
                <a:solidFill>
                  <a:schemeClr val="accent1"/>
                </a:solidFill>
              </a:rPr>
              <a:t>v IS KP21+.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S textem PA je potřeba se </a:t>
            </a:r>
            <a:r>
              <a:rPr lang="cs-CZ" sz="2000" b="true" dirty="false">
                <a:solidFill>
                  <a:schemeClr val="accent1"/>
                </a:solidFill>
              </a:rPr>
              <a:t>podrobně seznámit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PA upravuje</a:t>
            </a:r>
            <a:r>
              <a:rPr lang="cs-CZ" sz="2000" dirty="false">
                <a:solidFill>
                  <a:schemeClr val="accent1"/>
                </a:solidFill>
              </a:rPr>
              <a:t>: účel dotace, zahájení a ukončení realizace, finanční rámec projektu a platební podmínky, povinnosti příjemce dotace, stanovení veřejné podpory, finanční opravy a sankce, podmínky monitorování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Příloha č. 1 PA</a:t>
            </a:r>
            <a:r>
              <a:rPr lang="cs-CZ" sz="2000" dirty="false">
                <a:solidFill>
                  <a:schemeClr val="accent1"/>
                </a:solidFill>
              </a:rPr>
              <a:t>: informace o projektu – cílové skupiny a klíčové aktivity, indikátory, rozpočet, finanční plán.</a:t>
            </a:r>
            <a:r>
              <a:rPr lang="cs-CZ" sz="2000" dirty="false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DA0C-4451-405C-8D7B-6B938BD2A1B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Zálohové platby a vyúčtování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E01DF-D53D-4B55-998F-1038EEFA538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2000" b="true" u="sng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První zálohová platba </a:t>
            </a:r>
            <a:r>
              <a:rPr lang="cs-CZ" sz="2000" dirty="false">
                <a:solidFill>
                  <a:schemeClr val="accent1"/>
                </a:solidFill>
              </a:rPr>
              <a:t>- vyplacena </a:t>
            </a:r>
            <a:r>
              <a:rPr lang="cs-CZ" sz="2000" b="true" dirty="false">
                <a:solidFill>
                  <a:schemeClr val="accent1"/>
                </a:solidFill>
              </a:rPr>
              <a:t>bez žádosti o platbu ze strany příjemce</a:t>
            </a:r>
            <a:r>
              <a:rPr lang="cs-CZ" sz="2000" dirty="false">
                <a:solidFill>
                  <a:schemeClr val="accent1"/>
                </a:solidFill>
              </a:rPr>
              <a:t>, na základě právního aktu, žádost o platbu vytváří ŘO. 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Poskytnuta</a:t>
            </a:r>
            <a:r>
              <a:rPr lang="cs-CZ" sz="2000" dirty="false">
                <a:solidFill>
                  <a:srgbClr val="00B050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do 20 pracovních dnů od akceptace vydaného PA příjemcem (u projektů, které budou zahájeny později, </a:t>
            </a:r>
            <a:r>
              <a:rPr lang="cs-CZ" sz="2000" b="true" dirty="false">
                <a:solidFill>
                  <a:schemeClr val="accent1"/>
                </a:solidFill>
              </a:rPr>
              <a:t>nejpozději k  datu zahájení projektu)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  <a:endParaRPr lang="cs-CZ" sz="20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Částku</a:t>
            </a:r>
            <a:r>
              <a:rPr lang="cs-CZ" sz="2000" dirty="false">
                <a:solidFill>
                  <a:schemeClr val="accent1"/>
                </a:solidFill>
              </a:rPr>
              <a:t> první zálohové platby stanoví ŘO v PA ve výši 30% z dotace, tj. 30% z celkových způsobilých výdajů projektu. </a:t>
            </a:r>
            <a:endParaRPr lang="cs-CZ" sz="2000" b="true" strike="sngStrike" dirty="false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Další zálohové platby</a:t>
            </a:r>
            <a:r>
              <a:rPr lang="cs-CZ" sz="2000" u="sng" dirty="false">
                <a:solidFill>
                  <a:schemeClr val="accent1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– </a:t>
            </a:r>
            <a:r>
              <a:rPr lang="cs-CZ" sz="2000" dirty="false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ýše poskytovaných záloh se odvíjí od vzniklých a vyúčtovaných výdajů projektu, které jsou zařazeny v </a:t>
            </a:r>
            <a:r>
              <a:rPr lang="cs-CZ" sz="2000" dirty="false">
                <a:solidFill>
                  <a:schemeClr val="accent1"/>
                </a:solidFill>
              </a:rPr>
              <a:t>Žádostech o platbu („</a:t>
            </a:r>
            <a:r>
              <a:rPr lang="cs-CZ" sz="2000" dirty="false" err="true">
                <a:solidFill>
                  <a:schemeClr val="accent1"/>
                </a:solidFill>
              </a:rPr>
              <a:t>ŽoP</a:t>
            </a:r>
            <a:r>
              <a:rPr lang="cs-CZ" sz="2000" dirty="false">
                <a:solidFill>
                  <a:schemeClr val="accent1"/>
                </a:solidFill>
              </a:rPr>
              <a:t>“). A to (pouze) do maximální částky CZV projektu dle PA.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Závěrečná platba </a:t>
            </a:r>
            <a:r>
              <a:rPr lang="cs-CZ" sz="2000" dirty="false">
                <a:solidFill>
                  <a:schemeClr val="accent1"/>
                </a:solidFill>
              </a:rPr>
              <a:t>- vyúčtování záloh v rámci závěrečné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/</a:t>
            </a:r>
            <a:r>
              <a:rPr lang="cs-CZ" sz="2000" dirty="false" err="true">
                <a:solidFill>
                  <a:schemeClr val="accent1"/>
                </a:solidFill>
              </a:rPr>
              <a:t>ŽoP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  <a:endParaRPr lang="cs-CZ" sz="2000" dirty="false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1800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129FD1-E7DF-4BBA-9AAD-AAB6DA5A1C1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7672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AB4825-F516-4ABC-ABC6-FAE1F96086B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Informační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8CA911-A63E-4F77-BA06-C0169A97AEF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320000"/>
          </a:xfrm>
        </p:spPr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Informační systémy</a:t>
            </a:r>
            <a:r>
              <a:rPr lang="cs-CZ" dirty="false">
                <a:solidFill>
                  <a:schemeClr val="accent1"/>
                </a:solidFill>
              </a:rPr>
              <a:t>: 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IS KP21+ </a:t>
            </a:r>
            <a:r>
              <a:rPr lang="cs-CZ" dirty="false">
                <a:solidFill>
                  <a:schemeClr val="accent1"/>
                </a:solidFill>
              </a:rPr>
              <a:t>(pro žadatele a příjemce)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Komunikace prostřednictvím depeší – odesílat z projektu.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Řešení technických problémů/ServiceDesk - </a:t>
            </a:r>
            <a:r>
              <a:rPr lang="cs-CZ" b="true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iskp@mpsv.cz</a:t>
            </a:r>
            <a:endParaRPr lang="cs-CZ" b="true" dirty="false">
              <a:solidFill>
                <a:schemeClr val="accent1"/>
              </a:solidFill>
            </a:endParaRPr>
          </a:p>
          <a:p>
            <a:pPr marL="628650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MS2021+</a:t>
            </a:r>
            <a:r>
              <a:rPr lang="cs-CZ" dirty="false">
                <a:solidFill>
                  <a:schemeClr val="accent1"/>
                </a:solidFill>
              </a:rPr>
              <a:t> (zaměstnanci ŘO)</a:t>
            </a:r>
          </a:p>
          <a:p>
            <a:pPr marL="447675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Portál </a:t>
            </a:r>
            <a:r>
              <a:rPr lang="cs-CZ" b="true" dirty="false">
                <a:solidFill>
                  <a:schemeClr val="accent1"/>
                </a:solidFill>
                <a:hlinkClick r:id="rId4"/>
              </a:rPr>
              <a:t>www.esfcr.cz</a:t>
            </a:r>
            <a:r>
              <a:rPr lang="cs-CZ" b="true" dirty="false">
                <a:solidFill>
                  <a:schemeClr val="accent1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(zdroj informací pro žadatele a příjemce)</a:t>
            </a:r>
          </a:p>
          <a:p>
            <a:pPr marL="447675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IS ESF21+ </a:t>
            </a:r>
            <a:r>
              <a:rPr lang="cs-CZ" dirty="false">
                <a:solidFill>
                  <a:schemeClr val="accent1"/>
                </a:solidFill>
              </a:rPr>
              <a:t>(Informační systém ESF k monitorování podpořených osob)</a:t>
            </a: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0" algn="just">
              <a:lnSpc>
                <a:spcPct val="100000"/>
              </a:lnSpc>
              <a:buNone/>
            </a:pPr>
            <a:endParaRPr lang="cs-CZ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8ED3F0-2A8D-43CD-BB64-3A9521DF67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23716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4E7BD-909F-4120-AC92-606463C9F83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Předpisy a zdroj informací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51B37-1AE5-44A1-9405-38877857185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832648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sz="1600" dirty="false"/>
          </a:p>
          <a:p>
            <a:pPr>
              <a:lnSpc>
                <a:spcPct val="100000"/>
              </a:lnSpc>
            </a:pPr>
            <a:r>
              <a:rPr lang="cs-CZ" sz="1600" dirty="false"/>
              <a:t>Výzva: </a:t>
            </a:r>
            <a:r>
              <a:rPr lang="es-ES" sz="1600" dirty="false"/>
              <a:t>Budování kapacit a profesionalizace NNO (1)</a:t>
            </a:r>
            <a:r>
              <a:rPr lang="cs-CZ" sz="1600" dirty="false"/>
              <a:t> č. 03_22_039</a:t>
            </a:r>
          </a:p>
          <a:p>
            <a:pPr>
              <a:lnSpc>
                <a:spcPct val="100000"/>
              </a:lnSpc>
            </a:pPr>
            <a:r>
              <a:rPr lang="cs-CZ" sz="1600" dirty="false"/>
              <a:t>Právní akt = Rozhodnutí o poskytnutí dotace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1600" b="true" dirty="false">
                <a:solidFill>
                  <a:schemeClr val="accent1"/>
                </a:solidFill>
              </a:rPr>
              <a:t>K dispozici na </a:t>
            </a:r>
            <a:r>
              <a:rPr lang="cs-CZ" sz="1600" b="true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600" b="true" dirty="false">
                <a:solidFill>
                  <a:schemeClr val="accent1"/>
                </a:solidFill>
              </a:rPr>
              <a:t>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Obecná část pravidel </a:t>
            </a:r>
            <a:r>
              <a:rPr lang="cs-CZ" sz="1600" dirty="false">
                <a:solidFill>
                  <a:schemeClr val="accent1"/>
                </a:solidFill>
              </a:rPr>
              <a:t>pro žadatele a příjemce v rámci Operačního programu Zaměstnanost Plus </a:t>
            </a:r>
            <a:r>
              <a:rPr lang="cs-CZ" sz="1600" i="true" dirty="false">
                <a:solidFill>
                  <a:schemeClr val="accent1"/>
                </a:solidFill>
              </a:rPr>
              <a:t>(dále „Obecná část pravidel“)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Specifická část pravidel </a:t>
            </a:r>
            <a:r>
              <a:rPr lang="cs-CZ" sz="1600" dirty="false">
                <a:solidFill>
                  <a:schemeClr val="accent1"/>
                </a:solidFill>
              </a:rPr>
              <a:t>pro žadatele a příjemce v rámci OPZ+ pro projekty s přímými a nepřímými náklady a pro projekty financované s využitím paušálních sazeb </a:t>
            </a:r>
            <a:r>
              <a:rPr lang="cs-CZ" sz="1600" i="true" dirty="false">
                <a:solidFill>
                  <a:schemeClr val="accent1"/>
                </a:solidFill>
              </a:rPr>
              <a:t>(dále „Specifická část pravidel“)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Formuláře, vzory a pokyny k práci v IS KP21+ 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ke zpracování </a:t>
            </a:r>
            <a:r>
              <a:rPr lang="cs-CZ" sz="1400" b="true" dirty="false" err="true">
                <a:solidFill>
                  <a:schemeClr val="accent1"/>
                </a:solidFill>
              </a:rPr>
              <a:t>ZoR</a:t>
            </a:r>
            <a:r>
              <a:rPr lang="cs-CZ" sz="1400" b="true" dirty="false">
                <a:solidFill>
                  <a:schemeClr val="accent1"/>
                </a:solidFill>
              </a:rPr>
              <a:t> a </a:t>
            </a:r>
            <a:r>
              <a:rPr lang="cs-CZ" sz="1400" b="true" dirty="false" err="true">
                <a:solidFill>
                  <a:schemeClr val="accent1"/>
                </a:solidFill>
              </a:rPr>
              <a:t>ŽoP</a:t>
            </a:r>
            <a:r>
              <a:rPr lang="cs-CZ" sz="1400" b="true" dirty="false">
                <a:solidFill>
                  <a:schemeClr val="accent1"/>
                </a:solidFill>
              </a:rPr>
              <a:t> 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ke zpracování žádosti o změnu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pro evidenci podpory poskytnuté účastníkům projektů v IS ESF21+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Obvyklé ceny a mzdy/platy pro OPZ+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Pracovní výkaz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Monitorovací list podpořené osoby OPZ+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Šablony pro vytvoření povinných nástrojů publicity 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cs-CZ" sz="20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5F8088-FFE3-4689-BF70-2D6C6781064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79636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8316B-859B-49BE-BD1E-198EFBBBECB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Účetnictví a archivace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6FF10-073A-4D25-BADC-8E3FD38C22F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Příjemci jsou </a:t>
            </a:r>
            <a:r>
              <a:rPr lang="cs-CZ" sz="2000" b="true" dirty="false">
                <a:solidFill>
                  <a:schemeClr val="accent1"/>
                </a:solidFill>
              </a:rPr>
              <a:t>povinni vést účetnictví nebo daňovou evidenci v souladu s předpisy ČR</a:t>
            </a:r>
            <a:r>
              <a:rPr lang="cs-CZ" sz="2000" dirty="false">
                <a:solidFill>
                  <a:schemeClr val="accent1"/>
                </a:solidFill>
              </a:rPr>
              <a:t> (kap. 7.1 Specifická část pravidel pro žadatele a příjemce).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Příjemci zajistí </a:t>
            </a:r>
            <a:r>
              <a:rPr lang="cs-CZ" sz="2000" b="true" dirty="false">
                <a:solidFill>
                  <a:schemeClr val="accent1"/>
                </a:solidFill>
              </a:rPr>
              <a:t>jednoznačné přiřazení účetních položek spadajících do přímých nákladů ke konkrétnímu projektu</a:t>
            </a:r>
            <a:r>
              <a:rPr lang="cs-CZ" sz="2000" dirty="false">
                <a:solidFill>
                  <a:schemeClr val="accent1"/>
                </a:solidFill>
              </a:rPr>
              <a:t>. Zajistí oddělenou evidenci nebo odpovídající kód ke všem příjmům a výdajům (evidence majetku) spadajícím do přímých nákladů.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Příjemce má </a:t>
            </a:r>
            <a:r>
              <a:rPr lang="cs-CZ" sz="2000" b="true" dirty="false">
                <a:solidFill>
                  <a:schemeClr val="accent1"/>
                </a:solidFill>
              </a:rPr>
              <a:t>povinnost uchovávat veškeré dokumenty </a:t>
            </a:r>
            <a:r>
              <a:rPr lang="cs-CZ" sz="2000" dirty="false">
                <a:solidFill>
                  <a:schemeClr val="accent1"/>
                </a:solidFill>
              </a:rPr>
              <a:t>související s realizací projektu po dobu 10 let od ukončení projektu (kap. 28 Obecné části pravidel pro žadatele a příjemce).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C9ADE6-6138-4EB6-A467-89A731E82A8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115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C1131-9BF2-4220-A2E3-7853B9CF5EF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Charakteristika způsobilého výdaje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3C9BB9-BE32-4FD7-870F-9B652057262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Podpora z OPZ+ je určena výhradně na způsobilé výdaje</a:t>
            </a:r>
            <a:r>
              <a:rPr lang="cs-CZ" sz="2000" dirty="false">
                <a:solidFill>
                  <a:schemeClr val="accent1"/>
                </a:solidFill>
              </a:rPr>
              <a:t>. ŘO je oprávněn vyžádat si od příjemce jakýkoli dokument nezbytný pro ověření způsobilosti výdajů v rámci projektu (může jít i o dokument, který vznikl v době před zahájením realizace projektu).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Obecné podmínky způsobilosti výdaje </a:t>
            </a:r>
            <a:r>
              <a:rPr lang="cs-CZ" dirty="false">
                <a:solidFill>
                  <a:schemeClr val="accent1"/>
                </a:solidFill>
              </a:rPr>
              <a:t>(naplněny zároveň):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v souladu s právními </a:t>
            </a:r>
            <a:r>
              <a:rPr lang="cs-CZ" b="true" dirty="false">
                <a:solidFill>
                  <a:schemeClr val="accent1"/>
                </a:solidFill>
              </a:rPr>
              <a:t>předpisy EU a ČR</a:t>
            </a:r>
            <a:r>
              <a:rPr lang="cs-CZ" dirty="false">
                <a:solidFill>
                  <a:schemeClr val="accent1"/>
                </a:solidFill>
              </a:rPr>
              <a:t>, v souladu s pravidly a cíli programu OPZ+ a s podmínkami poskytnutí podpory,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splňuje podmínky </a:t>
            </a:r>
            <a:r>
              <a:rPr lang="cs-CZ" b="true" dirty="false">
                <a:solidFill>
                  <a:schemeClr val="accent1"/>
                </a:solidFill>
              </a:rPr>
              <a:t>časové způsobilosti </a:t>
            </a:r>
            <a:r>
              <a:rPr lang="cs-CZ" dirty="false">
                <a:solidFill>
                  <a:schemeClr val="accent1"/>
                </a:solidFill>
              </a:rPr>
              <a:t>(vznikl v době realizace projektu a byl uhrazen do ukončení administrace </a:t>
            </a:r>
            <a:r>
              <a:rPr lang="cs-CZ" dirty="false" err="true">
                <a:solidFill>
                  <a:schemeClr val="accent1"/>
                </a:solidFill>
              </a:rPr>
              <a:t>ZZoR</a:t>
            </a:r>
            <a:r>
              <a:rPr lang="cs-CZ" dirty="false">
                <a:solidFill>
                  <a:schemeClr val="accent1"/>
                </a:solidFill>
              </a:rPr>
              <a:t>/</a:t>
            </a:r>
            <a:r>
              <a:rPr lang="cs-CZ" dirty="false" err="true">
                <a:solidFill>
                  <a:schemeClr val="accent1"/>
                </a:solidFill>
              </a:rPr>
              <a:t>ŽoP</a:t>
            </a:r>
            <a:r>
              <a:rPr lang="cs-CZ" dirty="false">
                <a:solidFill>
                  <a:schemeClr val="accent1"/>
                </a:solidFill>
              </a:rPr>
              <a:t>),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řádně </a:t>
            </a:r>
            <a:r>
              <a:rPr lang="cs-CZ" b="true" dirty="false">
                <a:solidFill>
                  <a:schemeClr val="accent1"/>
                </a:solidFill>
              </a:rPr>
              <a:t>identifikovaný, prokazatelný a doložitelný</a:t>
            </a:r>
            <a:r>
              <a:rPr lang="cs-CZ" dirty="false">
                <a:solidFill>
                  <a:schemeClr val="accent1"/>
                </a:solidFill>
              </a:rPr>
              <a:t>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</a:t>
            </a:r>
            <a:r>
              <a:rPr lang="cs-CZ" b="true" dirty="false">
                <a:solidFill>
                  <a:schemeClr val="accent1"/>
                </a:solidFill>
              </a:rPr>
              <a:t>nezbytný</a:t>
            </a:r>
            <a:r>
              <a:rPr lang="cs-CZ" dirty="false">
                <a:solidFill>
                  <a:schemeClr val="accent1"/>
                </a:solidFill>
              </a:rPr>
              <a:t> pro dosažení cílů projektu,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>
                <a:solidFill>
                  <a:schemeClr val="accent1"/>
                </a:solidFill>
              </a:rPr>
              <a:t>musí být </a:t>
            </a:r>
            <a:r>
              <a:rPr lang="cs-CZ" altLang="cs-CZ" b="true" dirty="false">
                <a:solidFill>
                  <a:schemeClr val="accent1"/>
                </a:solidFill>
              </a:rPr>
              <a:t>přiměřený</a:t>
            </a:r>
            <a:r>
              <a:rPr lang="cs-CZ" altLang="cs-CZ" dirty="false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DE26F2-D895-41D8-A021-1924B6F65C7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1539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65F59E-0653-4592-B85D-F1E4ED66B1C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Charakteristika způsobilého výdaje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076A5D-5CD7-4C9C-8405-E9C048FE720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1125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u="sng" dirty="false">
                <a:solidFill>
                  <a:schemeClr val="accent1"/>
                </a:solidFill>
              </a:rPr>
              <a:t>Přiměřenost výdaje </a:t>
            </a:r>
            <a:r>
              <a:rPr lang="cs-CZ" altLang="cs-CZ" sz="1600" b="true" dirty="false">
                <a:solidFill>
                  <a:schemeClr val="accent1"/>
                </a:solidFill>
              </a:rPr>
              <a:t>= dosažení optimálního vztahu mezi: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Hospodárností,</a:t>
            </a:r>
            <a:r>
              <a:rPr lang="cs-CZ" altLang="cs-CZ" sz="1600" dirty="false">
                <a:solidFill>
                  <a:schemeClr val="accent1"/>
                </a:solidFill>
              </a:rPr>
              <a:t> tj. kvalitní zajištění cílů projektu s co nejnižším vynaložením veřejných prostředků – informace k obvyklým cenám na stránkách </a:t>
            </a:r>
            <a:r>
              <a:rPr lang="cs-CZ" altLang="cs-CZ" sz="1600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altLang="cs-CZ" sz="16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Účelností, </a:t>
            </a:r>
            <a:r>
              <a:rPr lang="cs-CZ" altLang="cs-CZ" sz="1600" dirty="false">
                <a:solidFill>
                  <a:schemeClr val="accent1"/>
                </a:solidFill>
              </a:rPr>
              <a:t>tj. využití veřejných prostředků k zajištění nezbytných výdajů na realizaci cílů projektu (optimální míra dosažení cílů).</a:t>
            </a:r>
            <a:endParaRPr lang="cs-CZ" altLang="cs-CZ" sz="16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Efektivností, tj. </a:t>
            </a:r>
            <a:r>
              <a:rPr lang="cs-CZ" altLang="cs-CZ" sz="1600" dirty="false">
                <a:solidFill>
                  <a:schemeClr val="accent1"/>
                </a:solidFill>
              </a:rPr>
              <a:t>vynaložení veřejných prostředků tak, aby ve srovnání s jejich objemem bylo dosaženo maximálního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Pokud výdaje vykazované příjemcem nejsou přiměřené, ŘO je oprávněn výdaj jako způsobilý neschválit, nebo jej schválit pouze do určité výše.</a:t>
            </a:r>
            <a:endParaRPr lang="cs-CZ" sz="1600" b="true" u="sng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600" b="true" u="sng" dirty="false">
                <a:solidFill>
                  <a:schemeClr val="accent1"/>
                </a:solidFill>
              </a:rPr>
              <a:t>Úhrada 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600" dirty="false">
                <a:solidFill>
                  <a:schemeClr val="accent1"/>
                </a:solidFill>
              </a:rPr>
              <a:t>Podmínkou způsobilosti je, že výdaj musí být ze strany příjemce skutečně zaplacen, tj. úhrada musí být doložitelná bankovními výpisy či výdajovými pokladními doklady. 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Bankovní účet: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Podmínkou podpory z OPZ+ není samostatný bankovní účet pro projekt. ŘO poskytuje prostředky podpory na bankovní účet, který mu příjemce nahlásí. Výdaje projektu mohou být hrazeny z libovolného bankovního účtu příjemce.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Úhrada se prokazuje kopií výpisu toho bankovního účtu, ze kterého byla platba skutečně provedena. Přitom musí být z výpisu zřejmé, že se jedná o bankovní účet příjemce.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6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B1EE39-4781-4CFD-95F5-A226C4652D7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37138891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D88155-0E86-4D14-B6AF-C6806AEE9525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2531</properties:Words>
  <properties:PresentationFormat>Předvádění na obrazovce (4:3)</properties:PresentationFormat>
  <properties:Paragraphs>226</properties:Paragraphs>
  <properties:Slides>20</properties:Slides>
  <properties:Notes>17</properties:Notes>
  <properties:TotalTime>4673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properties:HeadingPairs>
  <properties:TitlesOfParts>
    <vt:vector baseType="lpstr" size="26">
      <vt:lpstr>Arial</vt:lpstr>
      <vt:lpstr>Calibri</vt:lpstr>
      <vt:lpstr>Trebuchet MS</vt:lpstr>
      <vt:lpstr>Wingdings</vt:lpstr>
      <vt:lpstr>Wingdings 3</vt:lpstr>
      <vt:lpstr>prezentace</vt:lpstr>
      <vt:lpstr>Seminář pro příjemce i Výzva č. 03_22_039 - Budování kapacit a profesionalizace NNO (1)</vt:lpstr>
      <vt:lpstr>Obsah semináře</vt:lpstr>
      <vt:lpstr>Rozhodnutí o poskytnutí dotace</vt:lpstr>
      <vt:lpstr>Zálohové platby a vyúčtování</vt:lpstr>
      <vt:lpstr>Informační systémy</vt:lpstr>
      <vt:lpstr>Předpisy a zdroj informací</vt:lpstr>
      <vt:lpstr>Účetnictví a archivace</vt:lpstr>
      <vt:lpstr>Charakteristika způsobilého výdaje I.</vt:lpstr>
      <vt:lpstr>Charakteristika způsobilého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Pracovní výkazy</vt:lpstr>
      <vt:lpstr>Odkazy</vt:lpstr>
      <vt:lpstr>Kontakty PM – Oddělení projektů sociálního začleňování II - 873</vt:lpstr>
      <vt:lpstr>dotazy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2023-11-15T11:52:51Z</dcterms:modified>
  <cp:revision>474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