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51"/>
  </p:notesMasterIdLst>
  <p:sldIdLst>
    <p:sldId id="256" r:id="rId5"/>
    <p:sldId id="309" r:id="rId6"/>
    <p:sldId id="271" r:id="rId7"/>
    <p:sldId id="1149" r:id="rId8"/>
    <p:sldId id="1166" r:id="rId9"/>
    <p:sldId id="1201" r:id="rId10"/>
    <p:sldId id="1147" r:id="rId11"/>
    <p:sldId id="1192" r:id="rId12"/>
    <p:sldId id="383" r:id="rId13"/>
    <p:sldId id="1214" r:id="rId14"/>
    <p:sldId id="1202" r:id="rId15"/>
    <p:sldId id="1203" r:id="rId16"/>
    <p:sldId id="1204" r:id="rId17"/>
    <p:sldId id="1205" r:id="rId18"/>
    <p:sldId id="1206" r:id="rId19"/>
    <p:sldId id="1207" r:id="rId20"/>
    <p:sldId id="1213" r:id="rId21"/>
    <p:sldId id="1208" r:id="rId22"/>
    <p:sldId id="1209" r:id="rId23"/>
    <p:sldId id="1210" r:id="rId24"/>
    <p:sldId id="1211" r:id="rId25"/>
    <p:sldId id="1212" r:id="rId26"/>
    <p:sldId id="355" r:id="rId27"/>
    <p:sldId id="1191" r:id="rId28"/>
    <p:sldId id="289" r:id="rId29"/>
    <p:sldId id="312" r:id="rId30"/>
    <p:sldId id="1215" r:id="rId31"/>
    <p:sldId id="292" r:id="rId32"/>
    <p:sldId id="1216" r:id="rId33"/>
    <p:sldId id="386" r:id="rId34"/>
    <p:sldId id="1164" r:id="rId35"/>
    <p:sldId id="1190" r:id="rId36"/>
    <p:sldId id="1194" r:id="rId37"/>
    <p:sldId id="1193" r:id="rId38"/>
    <p:sldId id="1160" r:id="rId39"/>
    <p:sldId id="1179" r:id="rId40"/>
    <p:sldId id="1180" r:id="rId41"/>
    <p:sldId id="1181" r:id="rId42"/>
    <p:sldId id="1188" r:id="rId43"/>
    <p:sldId id="1182" r:id="rId44"/>
    <p:sldId id="1183" r:id="rId45"/>
    <p:sldId id="1200" r:id="rId46"/>
    <p:sldId id="1199" r:id="rId47"/>
    <p:sldId id="1195" r:id="rId48"/>
    <p:sldId id="1184" r:id="rId49"/>
    <p:sldId id="302" r:id="rId5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74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p188="http://schemas.microsoft.com/office/powerpoint/2018/8/main" xmlns:a="http://schemas.openxmlformats.org/drawingml/2006/main" xmlns:r="http://schemas.openxmlformats.org/officeDocument/2006/relationships">
  <p188:author id="{35D63D3F-171B-E5BC-6392-F98534478086}" initials="ULI(" name="Uhlířová Ludmila Ing. (MPSV)" providerId="AD" userId="S::ludmila.uhlirova@mpsv.cz::8fd9c8ef-8073-48b1-9f64-d39c1a1a2532"/>
  <p188:author id="{222183C1-D5EE-A317-10DF-F57D41F1F9D8}" initials="APM(" name="Altmannová Petra Mgr. (MPSV)" providerId="AD" userId="S::petra.altmannova@mpsv.cz::1c9eb55e-f74f-4eaf-a9e6-f99d66f0a9df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Sogelová Adéla Ing. (MPSV)" initials="SAI(" lastIdx="2" clrIdx="0">
    <p:extLst>
      <p:ext uri="{19B8F6BF-5375-455C-9EA6-DF929625EA0E}">
        <p15:presenceInfo xmlns:p15="http://schemas.microsoft.com/office/powerpoint/2012/main" providerId="AD" userId="S::adela.sogelova@mpsv.cz::0cc913ad-974d-4e89-99f8-0442c936bd61"/>
      </p:ext>
    </p:extLst>
  </p:cmAuthor>
  <p:cmAuthor id="2" name="Bořecká Lenka Mgr. (MPSV)" initials="BLM(" lastIdx="1" clrIdx="1">
    <p:extLst>
      <p:ext uri="{19B8F6BF-5375-455C-9EA6-DF929625EA0E}">
        <p15:presenceInfo xmlns:p15="http://schemas.microsoft.com/office/powerpoint/2012/main" providerId="AD" userId="S::lenka.borecka@mpsv.cz::3d3d03b6-7331-4d2b-a6cb-ed2575c5b078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22884" autoAdjust="false"/>
    <p:restoredTop sz="84799" autoAdjust="false"/>
  </p:normalViewPr>
  <p:slideViewPr>
    <p:cSldViewPr showGuides="true">
      <p:cViewPr varScale="true">
        <p:scale>
          <a:sx n="97" d="100"/>
          <a:sy n="97" d="100"/>
        </p:scale>
        <p:origin x="1602" y="72"/>
      </p:cViewPr>
      <p:guideLst>
        <p:guide orient="horz" pos="913"/>
        <p:guide orient="horz" pos="3884"/>
        <p:guide pos="5420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44"/>
    </p:cViewPr>
  </p:sorter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theme/theme1.xml" Type="http://schemas.openxmlformats.org/officeDocument/2006/relationships/theme" Id="rId55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presProps.xml" Type="http://schemas.openxmlformats.org/officeDocument/2006/relationships/presProps" Id="rId53"/>
    <Relationship Target="slides/slide1.xml" Type="http://schemas.openxmlformats.org/officeDocument/2006/relationships/slide" Id="rId5"/>
    <Relationship Target="slides/slide15.xml" Type="http://schemas.openxmlformats.org/officeDocument/2006/relationships/slide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tableStyles.xml" Type="http://schemas.openxmlformats.org/officeDocument/2006/relationships/tableStyles" Id="rId56"/>
    <Relationship Target="slides/slide4.xml" Type="http://schemas.openxmlformats.org/officeDocument/2006/relationships/slide" Id="rId8"/>
    <Relationship Target="notesMasters/notesMaster1.xml" Type="http://schemas.openxmlformats.org/officeDocument/2006/relationships/notesMaster" Id="rId51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viewProps.xml" Type="http://schemas.openxmlformats.org/officeDocument/2006/relationships/viewProps" Id="rId54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authors.xml" Type="http://schemas.microsoft.com/office/2018/10/relationships/authors" Id="rId57"/>
    <Relationship Target="slides/slide6.xml" Type="http://schemas.openxmlformats.org/officeDocument/2006/relationships/slide" Id="rId10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commentAuthors.xml" Type="http://schemas.openxmlformats.org/officeDocument/2006/relationships/commentAuthors" Id="rId52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03.01.2023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Mode="External" Target="http://www.ispv.cz/" Type="http://schemas.openxmlformats.org/officeDocument/2006/relationships/hyperlink" Id="rId3"/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2677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605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9716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063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6013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29939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9145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2741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85712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3205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5390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28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5820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2127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3921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0020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1500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false"/>
              <a:t>U indikátorů v druhé tabulce v žádosti nastavit 0 hodnotu s komentářem, že se bude plnit až v průběhu realizace projektu.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cs-CZ" sz="900" dirty="false"/>
              <a:t>Indikátor je nástroj pro měření cíle/plánu, postupu či dosažených efektů jednotlivých úrovní implementace programu.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cs-CZ" sz="900" dirty="false"/>
              <a:t>Indikátor je nástroj pro měření cíle/plánu, postupu či dosažených efektů jednotlivých úrovní implementace programu.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900" dirty="false"/>
              <a:t>V OPZ+ není území dopadu, jen místo realizace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126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Technická pomoc – </a:t>
            </a:r>
            <a:r>
              <a:rPr lang="cs-CZ" dirty="false" err="true"/>
              <a:t>help</a:t>
            </a:r>
            <a:r>
              <a:rPr lang="cs-CZ" dirty="false"/>
              <a:t> line: https://sd21.mssf.cz. – zatím není v provozu, musí se využívat viz níže.</a:t>
            </a:r>
          </a:p>
          <a:p>
            <a:endParaRPr lang="cs-CZ" dirty="false"/>
          </a:p>
          <a:p>
            <a:r>
              <a:rPr lang="cs-CZ" dirty="false"/>
              <a:t>Do doby řádného zprovoznění SD21+ (viz předchozí kapitola) pro potřeby OPZ+ využijte komunikační nástroj, který naleznete na stránkách www.esfcr.cz. Po kliknutí na žlutý symbol "Hotline" zvolíte "Technická podpora uživatelům OPZ+" a můžete odeslat svůj dotaz přes tlačítko "Přidat otázku". Pro tento způsob komunikace je nutné mít registraci na portálu www.esfcr.cz. Pro již registrované uživatele je možné využít přímý odkaz: https://www.esfcr.cz/</a:t>
            </a:r>
            <a:r>
              <a:rPr lang="cs-CZ" dirty="false" err="true"/>
              <a:t>technicka_podpora_opzplus</a:t>
            </a:r>
            <a:r>
              <a:rPr lang="cs-CZ" dirty="false"/>
              <a:t>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9891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196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Evidující osobou je právnická osoba, která má skutečného majitele, nebo svěřenský správce nebo osoba v obdobném postavení u zahraničního svěřenského fondu.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Tento výpis nesmí být starší než 3 měsíce před datem předložení žádosti o podporu.  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 případě, že je žadatel zahraniční právnickou osobou, doloží údaje o svém skutečném majiteli buď výpisem ze zahraniční evidence obdobné evidenci skutečných majitelů, nebo pokud taková zahraniční evidence neexistuje, sdělí identifikační údaje všech osob, které jsou skutečným majitelem zahraniční právnické osoby, a předloží doklady, z nichž vyplývá vztah všech osob k zahraniční právnické osobě, zejména výpis ze zahraniční evidence obdobné obchodnímu rejstříku, seznam akcionářů, rozhodnutí statutárního orgánu o vyplacení podílu na zisku, společenská smlouva, zakladatelská listina nebo stanovy.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67148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5810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Obvyklé ceny</a:t>
            </a: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 stanovení mzdy/platu ostatních, zde neuvedených pracovních pozic, doporučujeme použít Informační systém o průměrném výdělku, který je dostupný na stránkách </a:t>
            </a:r>
            <a:r>
              <a:rPr lang="cs-CZ" sz="900" i="true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www.ispv.cz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přičemž dolní hranici doporučujeme určovat jako průměr 1. decilů hodnot vykázaných u dané pracovní pozice ve mzdové a platové sféře a </a:t>
            </a:r>
            <a:r>
              <a:rPr lang="cs-CZ" sz="900" i="true" dirty="false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horní hranice jako vyšší hodnota průměru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vykázaná u dané pracovní pozice ve mzdové a platové sféře.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51546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 OPZ+ bude možné zadávat v DNS (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dynamický nákupní systém)</a:t>
            </a:r>
            <a:r>
              <a:rPr lang="cs-CZ" sz="900" dirty="false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(případně přes rámcovou dohodu či centrálním zadáváním v souladu se ZZVZ) a nepoužijí se pak Pravidla OPZ+, ale pouze ustanovení daná zákonem o zadávání veřejných zakázek. Vysloveně to v Pravidlech OPZ+ uvedeno není, ale počítá se s tím v příští revizi, aby toto bylo všem příjemcům jasné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59284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30644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důsledku toho je možné, že projekt nebude z veřejných zdrojů podpořen v maximálním rozsahu vyplývajícím z vymezení v části 3.5 této výzvy (Míra podpory – rozpad zdrojů financování).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466263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2488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669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sz="900" baseline="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1545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false"/>
              <a:t>HPFN – vracíme pouze z důvodu nedostatků formálních náležitostí a tj. chybného neplatného podpisu, podpisu neoprávněnou osobou (podepsal ten kdo nemá plnou moc), nebyla přiložena povinná příloha. Možno vrátit 2x. Žadatel nesmí provádět úpravy, ke kterým nebyl vyzván. Pokud doloží v rámci výzvy další přílohu nepovinnou, bude z dalšího procesu hodnocení vyřazen.</a:t>
            </a:r>
          </a:p>
          <a:p>
            <a:r>
              <a:rPr lang="cs-CZ" dirty="false"/>
              <a:t>Termín VK odhad červen 2023? </a:t>
            </a:r>
          </a:p>
          <a:p>
            <a:r>
              <a:rPr lang="cs-CZ" dirty="false"/>
              <a:t>Doporučit, aby si prostudovali příručko pro hodnotitele, aby věděli jak projekt koncipovat a psát.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11502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69837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97943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04833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9051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682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indent="2286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Právní forma</a:t>
            </a:r>
          </a:p>
          <a:p>
            <a:pPr indent="228600">
              <a:lnSpc>
                <a:spcPct val="107000"/>
              </a:lnSpc>
              <a:spcAft>
                <a:spcPts val="3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Organizace má jednu z níže uvedených právních forem: 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obecně prospěšná společnost zřízená podle zákona č. 248/1995 Sb., o obecně prospěšných společnostech, ve znění pozdějších předpisů, 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spolek podle § 214-302 zákona č. 89/2012 Sb., občanský zákoník, ve znění pozdějších předpisů,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ústav podle § 402-418 zákona č. 89/2012 Sb., občanský zákoník, ve znění pozdějších předpisů,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církevní právnická osoba zřízená podle zákona č. 3/2002 Sb., o církvích a náboženských společnostech.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cs-CZ" sz="1800" u="sng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286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cs-CZ" sz="1800" u="sng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2286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Způsob ověření/prokazování romské NNO bodu 1 a 2: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Stanovy/zakládací listina (žadatel k žádosti nepřikládá, bude ověřeno ve Veřejném rejstříku a sbírce listin).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Čestné prohlášení žadatele – vzor příloha č.1 - (v čestném prohlášení žadatel v návaznosti na stanovy/zakládací listinu specifikuje vykonávané aktivity/služby v době 24 měsíců před podáním žádosti o podporu).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Bude ověřeno, že ve stanovách/zakládací listě v době, kdy je žádost o podporu do výzvy podána, je obsažena aktivita/služba explicitně zaměřená na Romy.</a:t>
            </a:r>
          </a:p>
          <a:p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Způsob ověření/prokazování bodu 3: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Čestné prohlášení žadatele – vzor příloha č.1 (v čestném prohlášení žadatel prohlásí splnění podmínky, že nadpoloviční většina zakladatelů se hlásí k romské národnosti, tj. explicitně uvede celkový počet zakladatelů a z toho počet zakladatelů romské národnosti, nebo prohlásí splnění podmínky, že statutární orgán se hlásí k romské národnosti, v případě kolektivního statutárního orgánu žadatel uvede celkový počet členů statutárního orgánu a z toho počet hlásící se k romské národnosti).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682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Zaměření a doba vykonávání hl. činnosti střešní organizace</a:t>
            </a: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organizace se sama prezentuje jako </a:t>
            </a:r>
            <a:r>
              <a:rPr lang="cs-CZ" sz="12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střešní romská nestátní nezisková organizace </a:t>
            </a: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(uvedeno v účelu založení),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prokazatelně působí v hlavním oboru minimálně 1 rok před podáním žádosti o podporu</a:t>
            </a: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rámci výzvy, tj. byla zapsána do obchodního rejstříku alespoň 1 rok před podáním žádosti o podporu</a:t>
            </a: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členské organizace spadající pod střešní organizaci splňují podmínky definice romské nebo proromské NNO,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vznikla jako trvalé uskupení (nikoliv jako dočasné),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nejméně 15 samostatných členů z řad romských a proromských NNO</a:t>
            </a: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nemá nad sebou další stejně zaměřené střešní organizace</a:t>
            </a: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 rámci České republiky,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působí na území České republiky, má celostátní působnost či alespoň </a:t>
            </a:r>
            <a:r>
              <a:rPr lang="cs-CZ" sz="12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působnost v 8 krajích</a:t>
            </a: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stanovená a zveřejněná kritéria, které organizace mající zájem o členství musí splnit, aby se mohla stát členem,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poskytuje služby především svým členským organizacím či hájí jejich zájmy,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 dni podání žádosti platí její členské organizace, v souladu s interními pravidly střešní romské neziskové organizace, členské příspěvky, kterými je činnost a správa střešní organizace alespoň částečně financována, 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zavedeny demokratické mechanismy rozhodování a tvorby názorů uvnitř střešní organizace a je otevřena vůči své komunitě,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6900" lvl="1" indent="-3429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2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má na svých webových stránkách </a:t>
            </a:r>
            <a:r>
              <a:rPr lang="cs-CZ" sz="12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zveřejněnou výroční zprávu</a:t>
            </a:r>
            <a:r>
              <a:rPr lang="cs-CZ" sz="12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 své činnosti alespoň za poslední 1 kalendářní/účetní rok,</a:t>
            </a:r>
          </a:p>
          <a:p>
            <a:pPr marL="576900" lvl="1" indent="-34290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2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minimálně 1 zaměstnance na min. 0,2 úvazku, který činnost jejích členských organizací organizuje a řídí. </a:t>
            </a: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cs-CZ" sz="12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samostatnou právní osobností (unikátní IČ)</a:t>
            </a:r>
          </a:p>
          <a:p>
            <a:pPr indent="2286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Způsob ověření/prokazování bodu 1 a 2: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Stanovy/zakládací listina (žadatel k žádosti nepřikládá, bude ověřeno ve Veřejném rejstříku a sbírce listin)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Čestné prohlášení žadatele – vzor příloha č.2 - (v čestném prohlášení žadatel v návaznosti na stanovy/zakládací listinu specifikuje vykonávané aktivity/služby v době 24 měsíců před podáním žádosti o podporu)</a:t>
            </a:r>
            <a:r>
              <a:rPr lang="cs-CZ" dirty="false">
                <a:effectLst/>
              </a:rPr>
              <a:t> </a:t>
            </a:r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Bude ověřeno, že ve stanovách/zakládací listě v době, kdy je žádost o podporu do výzvy podána, je obsažena aktivita/služba explicitně zaměřená na Romy.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Podmínka činnosti organizace se zaměřením na Romy po dobu 24 měsíců bude dokládána pouze prohlášením, prohlášení organizace zpracuje dle stanovené šablony. Organizace v prohlášení uvede konkrétní výčet aktivit/ služeb, které v tomto období vykonávala. Lze například uvést konkrétní projekty, které byly podpořeny v příslušném období v rámci dotačních/grantových výzev či z jiných zdrojů. Doporučuje se odkázat i na výroční zprávy organizace či další dokumenty/ články obsažené na webových stránkách organizace, apod.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endParaRPr lang="cs-CZ" sz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9353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921393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5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Mode="External" Target="https://www.esfcr.cz/monitorovani-podporenych-osob-opz-plus" Type="http://schemas.openxmlformats.org/officeDocument/2006/relationships/hyperlink" Id="rId3"/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media/image6.emf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Mode="External" Target="https://iskp21.mssf.cz/" Type="http://schemas.openxmlformats.org/officeDocument/2006/relationships/hyperlink" Id="rId3"/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formulare-a-pokyny-potrebne-v-ramci-pripravy-zadosti-o-podporu-opz-plus?p_p_id=DocumentDetailStandalonePortlet_WAR_esfportalportletapplication&amp;p_p_lifecycle=2&amp;p_p_state=normal&amp;p_p_mode=view&amp;p_p_resource_id=downloadRevision&amp;p_p_cacheability=cacheLevelPage&amp;p_p_col_id=column-2&amp;p_p_col_pos=2&amp;p_p_col_count=3&amp;_DocumentDetailStandalonePortlet_WAR_esfportalportletapplication_revisionId=18398070" Type="http://schemas.openxmlformats.org/officeDocument/2006/relationships/hyperlink" Id="rId6"/>
    <Relationship TargetMode="External" Target="https://www.esfcr.cz/formulare-a-pokyny-potrebne-v-ramci-pripravy-zadosti-o-podporu-opz-plus?p_p_id=DocumentDetailStandalonePortlet_WAR_esfportalportletapplication&amp;p_p_lifecycle=2&amp;p_p_state=normal&amp;p_p_mode=view&amp;p_p_resource_id=downloadRevision&amp;p_p_cacheability=cacheLevelPage&amp;p_p_col_id=column-2&amp;p_p_col_pos=2&amp;p_p_col_count=3&amp;_DocumentDetailStandalonePortlet_WAR_esfportalportletapplication_revisionId=18398047" Type="http://schemas.openxmlformats.org/officeDocument/2006/relationships/hyperlink" Id="rId5"/>
    <Relationship TargetMode="External" Target="https://www.esfcr.cz/formulare-a-pokyny-potrebne-v-ramci-pripravy-zadosti-o-podporu-opz-plus/-/dokument/18398046" Type="http://schemas.openxmlformats.org/officeDocument/2006/relationships/hyperlink" Id="rId4"/>
</Relationships>

</file>

<file path=ppt/slides/_rels/slide32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8.png" Type="http://schemas.openxmlformats.org/officeDocument/2006/relationships/image" Id="rId4"/>
</Relationships>

</file>

<file path=ppt/slides/_rels/slide42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klub-vyzvy-042-budovani-kapacit-a-profesionalizace-romskych-a-proromskych-nno" Type="http://schemas.openxmlformats.org/officeDocument/2006/relationships/hyperlink" Id="rId4"/>
</Relationships>

</file>

<file path=ppt/slides/_rels/slide45.xml.rels><?xml version="1.0" encoding="UTF-8" standalone="yes"?>
<Relationships xmlns="http://schemas.openxmlformats.org/package/2006/relationships">
    <Relationship TargetMode="External" Target="mailto:petra.altmannova@mpsv.cz" Type="http://schemas.openxmlformats.org/officeDocument/2006/relationships/hyperlink" Id="rId3"/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ludmila.uhlirova@mpsv.cz" Type="http://schemas.openxmlformats.org/officeDocument/2006/relationships/hyperlink" Id="rId5"/>
    <Relationship TargetMode="External" Target="mailto:eliska.kirchnerova@mpsv.cz" Type="http://schemas.openxmlformats.org/officeDocument/2006/relationships/hyperlink" Id="rId4"/>
</Relationships>

</file>

<file path=ppt/slides/_rels/slide46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Seminář pro žadatele </a:t>
            </a:r>
            <a:br>
              <a:rPr lang="cs-CZ" sz="4000" b="false" kern="1200" cap="none" dirty="false">
                <a:latin typeface="+mn-lt"/>
                <a:ea typeface="+mn-ea"/>
                <a:cs typeface="+mn-cs"/>
              </a:rPr>
            </a:br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výzva č.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b="false" kern="1200" cap="none" dirty="false">
                <a:latin typeface="+mn-lt"/>
                <a:ea typeface="+mn-ea"/>
                <a:cs typeface="+mn-cs"/>
              </a:rPr>
              <a:t>03_22_042 </a:t>
            </a:r>
            <a:br>
              <a:rPr lang="cs-CZ" b="false" kern="1200" cap="none" dirty="false">
                <a:latin typeface="+mn-lt"/>
                <a:ea typeface="+mn-ea"/>
                <a:cs typeface="+mn-cs"/>
              </a:rPr>
            </a:br>
            <a:r>
              <a:rPr lang="cs-CZ" b="false" kern="1200" cap="none" dirty="false"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65836" y="5155200"/>
            <a:ext cx="7164328" cy="540000"/>
          </a:xfrm>
        </p:spPr>
        <p:txBody>
          <a:bodyPr/>
          <a:lstStyle/>
          <a:p>
            <a:r>
              <a:rPr lang="cs-CZ" sz="2000" dirty="false"/>
              <a:t>04. 01. 2023, Praha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97" y="5132232"/>
            <a:ext cx="540000" cy="540000"/>
          </a:xfrm>
        </p:spPr>
      </p:pic>
      <p:pic>
        <p:nvPicPr>
          <p:cNvPr id="6" name="Zástupný symbol pro obrázek 14">
            <a:extLst>
              <a:ext uri="{FF2B5EF4-FFF2-40B4-BE49-F238E27FC236}">
                <a16:creationId xmlns:a16="http://schemas.microsoft.com/office/drawing/2014/main" id="{A09DDA7F-D4B2-4106-AA2D-AE5D2963AF66}"/>
              </a:ext>
            </a:extLst>
          </p:cNvPr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48057913-AD93-47CE-97D1-D182B0D8C21C}"/>
              </a:ext>
            </a:extLst>
          </p:cNvPr>
          <p:cNvSpPr txBox="true"/>
          <p:nvPr/>
        </p:nvSpPr>
        <p:spPr>
          <a:xfrm>
            <a:off x="1512000" y="4174934"/>
            <a:ext cx="4860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false"/>
              <a:t>Petra Altmannová, Eliška Kirchnerová, Ludmila Uhlířová, Šárka Müllerová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84282" y="1268760"/>
            <a:ext cx="8531544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ea typeface="Calibri" panose="020F0502020204030204" pitchFamily="34" charset="0"/>
              </a:rPr>
              <a:t>Podpora strategického plánování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Finanční a projektový management, fundraising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Lidské zdroje 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Marketing a PR 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Síťování, sdílení zkušeností a posilování partnerství 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 err="true"/>
              <a:t>Advokační</a:t>
            </a:r>
            <a:r>
              <a:rPr lang="cs-CZ" sz="1800" dirty="false"/>
              <a:t> a </a:t>
            </a:r>
            <a:r>
              <a:rPr lang="cs-CZ" sz="1800" dirty="false" err="true"/>
              <a:t>watchdogové</a:t>
            </a:r>
            <a:r>
              <a:rPr lang="cs-CZ" sz="1800" dirty="false"/>
              <a:t> činnosti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Zapojení do platforem 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Osvětové informační aktivity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Podpora monitoringu, vč. analytické činnosti, v oblasti strukturálního </a:t>
            </a:r>
            <a:r>
              <a:rPr lang="cs-CZ" sz="1800" dirty="false" err="true"/>
              <a:t>anticiganismu</a:t>
            </a:r>
            <a:r>
              <a:rPr lang="cs-CZ" sz="1800" dirty="false"/>
              <a:t>, residenční segregace či přístupu k bydlení (střešní organizace)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Metodická podpora a poradenství členským organizacím (střešní organizace)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Podpora transparentnosti střešní romské NNO (střešní organizace)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63729793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Podpora strategického plánování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b="true" dirty="false">
                <a:effectLst/>
                <a:ea typeface="Calibri" panose="020F0502020204030204" pitchFamily="34" charset="0"/>
              </a:rPr>
              <a:t>Strategické plánování =</a:t>
            </a:r>
            <a:r>
              <a:rPr lang="cs-CZ" sz="1800" dirty="false">
                <a:effectLst/>
                <a:ea typeface="Calibri" panose="020F0502020204030204" pitchFamily="34" charset="0"/>
              </a:rPr>
              <a:t> systematické řízení organizace, efektivní využití vlastních zdrojů, včasná a správná reakce na změny v okolním prostředí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b="true" dirty="false">
                <a:effectLst/>
                <a:ea typeface="Calibri" panose="020F0502020204030204" pitchFamily="34" charset="0"/>
              </a:rPr>
              <a:t>Strategický plán rozvoje NNO = </a:t>
            </a:r>
            <a:r>
              <a:rPr lang="cs-CZ" sz="1800" dirty="false">
                <a:effectLst/>
                <a:ea typeface="Calibri" panose="020F0502020204030204" pitchFamily="34" charset="0"/>
              </a:rPr>
              <a:t>zpracovaný zpravidla na 5 let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600" dirty="false">
                <a:effectLst/>
                <a:ea typeface="Calibri" panose="020F0502020204030204" pitchFamily="34" charset="0"/>
              </a:rPr>
              <a:t>• řízení NNO, 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600" dirty="false">
                <a:effectLst/>
                <a:ea typeface="Calibri" panose="020F0502020204030204" pitchFamily="34" charset="0"/>
              </a:rPr>
              <a:t>• ekonomika včetně financování, 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600" dirty="false">
                <a:effectLst/>
                <a:ea typeface="Calibri" panose="020F0502020204030204" pitchFamily="34" charset="0"/>
              </a:rPr>
              <a:t>• lidské zdroje, 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600" dirty="false">
                <a:effectLst/>
                <a:ea typeface="Calibri" panose="020F0502020204030204" pitchFamily="34" charset="0"/>
              </a:rPr>
              <a:t>• infrastruktura, 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600" dirty="false">
                <a:effectLst/>
                <a:ea typeface="Calibri" panose="020F0502020204030204" pitchFamily="34" charset="0"/>
              </a:rPr>
              <a:t>• marketing a PR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cs-CZ" sz="1800" dirty="false"/>
              <a:t>Poslání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cs-CZ" sz="1800" dirty="false"/>
              <a:t>Vize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cs-CZ" sz="1800" dirty="false"/>
              <a:t>Hodnoty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30441506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Finanční a projektový management, fundraising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>
                <a:effectLst/>
                <a:ea typeface="Calibri" panose="020F0502020204030204" pitchFamily="34" charset="0"/>
              </a:rPr>
              <a:t>Cílem =&gt; </a:t>
            </a:r>
            <a:r>
              <a:rPr lang="cs-CZ" sz="1800" b="true" dirty="false">
                <a:effectLst/>
                <a:ea typeface="Calibri" panose="020F0502020204030204" pitchFamily="34" charset="0"/>
              </a:rPr>
              <a:t>podpora udržitelnosti a vícezdrojového financování organizace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Analýza financování organizace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Plán diversifikace zdrojů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Fundraisingová strategie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Rozvoj dárcovství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Vzdělávání zaměstnanců – projektové řízení 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/>
              <a:t>			     – finanční řízení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/>
              <a:t>			     – fundraisingové dovednosti, aj.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Hodnocení efektivity a dopadů činnosti organizace	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1239360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Lidské zdroje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>
                <a:effectLst/>
                <a:ea typeface="Calibri" panose="020F0502020204030204" pitchFamily="34" charset="0"/>
              </a:rPr>
              <a:t>Cílem =&gt; </a:t>
            </a:r>
            <a:r>
              <a:rPr lang="cs-CZ" sz="1800" b="true" dirty="false">
                <a:effectLst/>
                <a:ea typeface="Calibri" panose="020F0502020204030204" pitchFamily="34" charset="0"/>
              </a:rPr>
              <a:t>zvyšování profesionality zaměstnanců organizace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/>
              <a:t>= vytvoření strategie rozvoje zaměstnanců organizace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Vzdělávání v oblasti lidských zdrojů:</a:t>
            </a: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Vedení pohovorů</a:t>
            </a: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Výběr zaměstnanců</a:t>
            </a: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Motivace zaměstnanců, aj.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 err="true"/>
              <a:t>Koučing</a:t>
            </a: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Mentoring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Práce s dobrovolníky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Práce v týmu (delegování)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….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230585"/>
      </p:ext>
    </p:extLst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Marketing a Public relations (</a:t>
            </a:r>
            <a:r>
              <a:rPr lang="cs-CZ" dirty="false" err="true"/>
              <a:t>pr</a:t>
            </a:r>
            <a:r>
              <a:rPr lang="cs-CZ" dirty="false"/>
              <a:t>)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>
                <a:effectLst/>
                <a:ea typeface="Calibri" panose="020F0502020204030204" pitchFamily="34" charset="0"/>
              </a:rPr>
              <a:t>=&gt; budování image organizace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Vytvoření komunikační strategie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ea typeface="Calibri" panose="020F0502020204030204" pitchFamily="34" charset="0"/>
              </a:rPr>
              <a:t>Nová vizuální identita organizace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Webové stránky organizace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Oslovení cílové skupiny, veřejnosti (strategie)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Zvyšování povědomí o činnosti organizace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Vzdělávání zaměstnanců (PR školení, marketingové školení, mediální školení)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ea typeface="Calibri" panose="020F0502020204030204" pitchFamily="34" charset="0"/>
              </a:rPr>
              <a:t>….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22997714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Síťování, sdílení zkušeností a posilování partnerství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ea typeface="Calibri" panose="020F0502020204030204" pitchFamily="34" charset="0"/>
              </a:rPr>
              <a:t>Vytváření sítě partnerů</a:t>
            </a: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600" dirty="false">
                <a:ea typeface="Calibri" panose="020F0502020204030204" pitchFamily="34" charset="0"/>
              </a:rPr>
              <a:t>Veřejná správa</a:t>
            </a: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600" dirty="false">
                <a:effectLst/>
                <a:ea typeface="Calibri" panose="020F0502020204030204" pitchFamily="34" charset="0"/>
              </a:rPr>
              <a:t>Další NNO</a:t>
            </a: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600" dirty="false">
                <a:ea typeface="Calibri" panose="020F0502020204030204" pitchFamily="34" charset="0"/>
              </a:rPr>
              <a:t>Podnikatelské subjekty (při. média, tiskárna, grafické studio…)</a:t>
            </a:r>
          </a:p>
          <a:p>
            <a:pPr marL="414000" lvl="1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6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Sdílení zkušeností (</a:t>
            </a:r>
            <a:r>
              <a:rPr lang="cs-CZ" sz="1800" dirty="false" err="true">
                <a:ea typeface="Calibri" panose="020F0502020204030204" pitchFamily="34" charset="0"/>
              </a:rPr>
              <a:t>best-practice</a:t>
            </a:r>
            <a:r>
              <a:rPr lang="cs-CZ" sz="1800" dirty="false">
                <a:ea typeface="Calibri" panose="020F0502020204030204" pitchFamily="34" charset="0"/>
              </a:rPr>
              <a:t>, výměna know-how)</a:t>
            </a: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48430597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err="true"/>
              <a:t>Advokační</a:t>
            </a:r>
            <a:r>
              <a:rPr lang="cs-CZ" dirty="false"/>
              <a:t> a </a:t>
            </a:r>
            <a:r>
              <a:rPr lang="cs-CZ" dirty="false" err="true"/>
              <a:t>watchdogové</a:t>
            </a:r>
            <a:r>
              <a:rPr lang="cs-CZ" dirty="false"/>
              <a:t> činnosti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>
                <a:effectLst/>
                <a:ea typeface="Calibri" panose="020F0502020204030204" pitchFamily="34" charset="0"/>
              </a:rPr>
              <a:t>Cílem =&gt; posílení organizací v </a:t>
            </a:r>
            <a:r>
              <a:rPr lang="cs-CZ" sz="1800" dirty="false" err="true">
                <a:effectLst/>
                <a:ea typeface="Calibri" panose="020F0502020204030204" pitchFamily="34" charset="0"/>
              </a:rPr>
              <a:t>advokačních</a:t>
            </a:r>
            <a:r>
              <a:rPr lang="cs-CZ" sz="1800" dirty="false">
                <a:effectLst/>
                <a:ea typeface="Calibri" panose="020F0502020204030204" pitchFamily="34" charset="0"/>
              </a:rPr>
              <a:t> a </a:t>
            </a:r>
            <a:r>
              <a:rPr lang="cs-CZ" sz="1800" dirty="false" err="true">
                <a:effectLst/>
                <a:ea typeface="Calibri" panose="020F0502020204030204" pitchFamily="34" charset="0"/>
              </a:rPr>
              <a:t>watchdogových</a:t>
            </a:r>
            <a:r>
              <a:rPr lang="cs-CZ" sz="1800" dirty="false">
                <a:effectLst/>
                <a:ea typeface="Calibri" panose="020F0502020204030204" pitchFamily="34" charset="0"/>
              </a:rPr>
              <a:t> aktivitách </a:t>
            </a:r>
            <a:r>
              <a:rPr lang="cs-CZ" sz="1800" dirty="false">
                <a:ea typeface="Calibri" panose="020F0502020204030204" pitchFamily="34" charset="0"/>
              </a:rPr>
              <a:t>       </a:t>
            </a:r>
            <a:r>
              <a:rPr lang="cs-CZ" sz="1800" dirty="false">
                <a:effectLst/>
                <a:ea typeface="Calibri" panose="020F0502020204030204" pitchFamily="34" charset="0"/>
              </a:rPr>
              <a:t>(cílené na organizace, nikoliv na jednotlivce)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>
                <a:effectLst/>
                <a:ea typeface="Calibri" panose="020F0502020204030204" pitchFamily="34" charset="0"/>
              </a:rPr>
              <a:t>Oblasti aktivit: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Aktuální témata, kauzy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Hájení zájmů romské menšiny, společný postup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Podpora občanské participace místních občanů, účast na veřejném dění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Občanská společnost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Podpora aktivizace mladých lidí z řad romské menšiny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Rozhodování místních orgánů v obci (poukazovat na případy netransparentního / nedůvěryhodného rozhodování)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Monitorovací aktivity, analýzy, podněty a připomínkování návrhů předpisů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PR aktivity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/>
              <a:t>Zapojení do tvorby veřejných politik, aj.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2000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77846104"/>
      </p:ext>
    </p:extLst>
  </p:cSld>
  <p:clrMapOvr>
    <a:masterClrMapping/>
  </p:clrMapOvr>
  <p:transition spd="slow"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Zapojení do platforem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Tx/>
              <a:buChar char="-"/>
            </a:pPr>
            <a:r>
              <a:rPr lang="cs-CZ" sz="1800" dirty="false">
                <a:effectLst/>
                <a:ea typeface="Calibri" panose="020F0502020204030204" pitchFamily="34" charset="0"/>
              </a:rPr>
              <a:t>Platformy na místní/regionální/národní úrovni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Tx/>
              <a:buChar char="-"/>
            </a:pPr>
            <a:r>
              <a:rPr lang="cs-CZ" sz="1800" dirty="false">
                <a:ea typeface="Calibri" panose="020F0502020204030204" pitchFamily="34" charset="0"/>
              </a:rPr>
              <a:t>Zaměřené/úzce související s </a:t>
            </a:r>
            <a:r>
              <a:rPr lang="cs-CZ" sz="1800" b="true" dirty="false">
                <a:ea typeface="Calibri" panose="020F0502020204030204" pitchFamily="34" charset="0"/>
              </a:rPr>
              <a:t>integrací romské menšiny </a:t>
            </a:r>
            <a:r>
              <a:rPr lang="cs-CZ" sz="1800" dirty="false">
                <a:ea typeface="Calibri" panose="020F0502020204030204" pitchFamily="34" charset="0"/>
              </a:rPr>
              <a:t>(vazba na Strategii rovnosti, začleňování a participace Romů 2021 – 2030)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Tx/>
              <a:buChar char="-"/>
            </a:pPr>
            <a:r>
              <a:rPr lang="cs-CZ" sz="1800" dirty="false">
                <a:effectLst/>
                <a:ea typeface="Calibri" panose="020F0502020204030204" pitchFamily="34" charset="0"/>
              </a:rPr>
              <a:t>Spolupráce na tvorbě strategických dokumentů na náro</a:t>
            </a:r>
            <a:r>
              <a:rPr lang="cs-CZ" sz="1800" dirty="false">
                <a:ea typeface="Calibri" panose="020F0502020204030204" pitchFamily="34" charset="0"/>
              </a:rPr>
              <a:t>dní/krajské/lokální úrovni</a:t>
            </a: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Tx/>
              <a:buChar char="-"/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48194633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Osvětové informační aktivity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>
                <a:effectLst/>
                <a:ea typeface="Calibri" panose="020F0502020204030204" pitchFamily="34" charset="0"/>
              </a:rPr>
              <a:t>Cílem</a:t>
            </a:r>
            <a:r>
              <a:rPr lang="cs-CZ" sz="1800" dirty="false"/>
              <a:t> </a:t>
            </a:r>
            <a:r>
              <a:rPr lang="cs-CZ" sz="1800" dirty="false">
                <a:effectLst/>
                <a:ea typeface="Calibri" panose="020F0502020204030204" pitchFamily="34" charset="0"/>
              </a:rPr>
              <a:t>=&gt; </a:t>
            </a:r>
            <a:r>
              <a:rPr lang="cs-CZ" sz="1800" b="true" dirty="false">
                <a:effectLst/>
                <a:ea typeface="Calibri" panose="020F0502020204030204" pitchFamily="34" charset="0"/>
              </a:rPr>
              <a:t>posílení účasti Romů/Romek ve volbách a dalších oblastech veřejného dění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b="true" dirty="false"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b="true" dirty="false">
                <a:effectLst/>
                <a:ea typeface="Calibri" panose="020F0502020204030204" pitchFamily="34" charset="0"/>
              </a:rPr>
              <a:t>Volby – </a:t>
            </a:r>
            <a:r>
              <a:rPr lang="cs-CZ" sz="1800" dirty="false">
                <a:effectLst/>
                <a:ea typeface="Calibri" panose="020F0502020204030204" pitchFamily="34" charset="0"/>
              </a:rPr>
              <a:t>zvýšení počtu voličů z romské menšiny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b="true" dirty="false">
                <a:ea typeface="Calibri" panose="020F0502020204030204" pitchFamily="34" charset="0"/>
              </a:rPr>
              <a:t>           </a:t>
            </a:r>
            <a:r>
              <a:rPr lang="cs-CZ" sz="1800" b="true" dirty="false">
                <a:effectLst/>
                <a:ea typeface="Calibri" panose="020F0502020204030204" pitchFamily="34" charset="0"/>
              </a:rPr>
              <a:t>–</a:t>
            </a:r>
            <a:r>
              <a:rPr lang="cs-CZ" sz="1800" b="true" dirty="false">
                <a:ea typeface="Calibri" panose="020F0502020204030204" pitchFamily="34" charset="0"/>
              </a:rPr>
              <a:t> </a:t>
            </a:r>
            <a:r>
              <a:rPr lang="cs-CZ" sz="1800" dirty="false">
                <a:ea typeface="Calibri" panose="020F0502020204030204" pitchFamily="34" charset="0"/>
              </a:rPr>
              <a:t>zvýšení počtu romských kandidátů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b="true" dirty="false">
                <a:ea typeface="Calibri" panose="020F0502020204030204" pitchFamily="34" charset="0"/>
              </a:rPr>
              <a:t>          </a:t>
            </a:r>
            <a:r>
              <a:rPr lang="cs-CZ" sz="1800" b="true" dirty="false">
                <a:effectLst/>
                <a:ea typeface="Calibri" panose="020F0502020204030204" pitchFamily="34" charset="0"/>
              </a:rPr>
              <a:t> –</a:t>
            </a:r>
            <a:r>
              <a:rPr lang="cs-CZ" sz="1800" dirty="false">
                <a:effectLst/>
                <a:ea typeface="Calibri" panose="020F0502020204030204" pitchFamily="34" charset="0"/>
              </a:rPr>
              <a:t> NE propagace konkrétní politické strany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marL="0" marR="0" lvl="0" indent="0" algn="just" defTabSz="914400" rtl="false" eaLnBrk="true" fontAlgn="auto" latinLnBrk="false" hangingPunct="true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+mn-cs"/>
              </a:rPr>
              <a:t>(Posílení organizací v této oblasti, nikoliv přímá práce s CS.)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87681635"/>
      </p:ext>
    </p:extLst>
  </p:cSld>
  <p:clrMapOvr>
    <a:masterClrMapping/>
  </p:clrMapOvr>
  <p:transition spd="slow">
    <p:wheel spokes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Střešní organizace: monitoring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2000" dirty="false">
                <a:effectLst/>
                <a:ea typeface="Calibri" panose="020F0502020204030204" pitchFamily="34" charset="0"/>
              </a:rPr>
              <a:t>Monitoring (vč. analytické činnosti) v oblastech:</a:t>
            </a: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Strukturální </a:t>
            </a:r>
            <a:r>
              <a:rPr lang="cs-CZ" sz="1800" dirty="false" err="true">
                <a:ea typeface="Calibri" panose="020F0502020204030204" pitchFamily="34" charset="0"/>
              </a:rPr>
              <a:t>anticiganismus</a:t>
            </a:r>
            <a:endParaRPr lang="cs-CZ" sz="1800" dirty="false">
              <a:ea typeface="Calibri" panose="020F0502020204030204" pitchFamily="34" charset="0"/>
            </a:endParaRP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ea typeface="Calibri" panose="020F0502020204030204" pitchFamily="34" charset="0"/>
              </a:rPr>
              <a:t>Residenční segregace</a:t>
            </a: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Přístup k bydlení</a:t>
            </a:r>
            <a:endParaRPr lang="cs-CZ" sz="1800" dirty="false">
              <a:effectLst/>
              <a:ea typeface="Calibri" panose="020F0502020204030204" pitchFamily="34" charset="0"/>
            </a:endParaRPr>
          </a:p>
          <a:p>
            <a:pPr lvl="1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4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36544641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OBSAH SEMINÁŘE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077272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altLang="cs-CZ" sz="1400" dirty="false"/>
          </a:p>
          <a:p>
            <a:pPr>
              <a:lnSpc>
                <a:spcPct val="100000"/>
              </a:lnSpc>
            </a:pPr>
            <a:r>
              <a:rPr lang="cs-CZ" altLang="cs-CZ" sz="1800" dirty="false"/>
              <a:t>Výzva č. 03_22_042– žadatelé, vymezení, věcné zaměření, cílové skupiny, indikátory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Žádost o podporu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Povinnosti příjemce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Hodnocení a výběr projektů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Kontakty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Střešní organizace: posílení metodické podpory a poradenství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2000" dirty="false">
                <a:effectLst/>
                <a:ea typeface="Calibri" panose="020F0502020204030204" pitchFamily="34" charset="0"/>
              </a:rPr>
              <a:t>Metodická podpora a poradenství vůči členským organizacím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Informování a edukace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Sdílení dobré praxe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ea typeface="Calibri" panose="020F0502020204030204" pitchFamily="34" charset="0"/>
              </a:rPr>
              <a:t>Přenos zahraničních zkušeností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Posilování odborné základny zastřešující organizace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ea typeface="Calibri" panose="020F0502020204030204" pitchFamily="34" charset="0"/>
              </a:rPr>
              <a:t>Odborné konzultace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a typeface="Calibri" panose="020F0502020204030204" pitchFamily="34" charset="0"/>
              </a:rPr>
              <a:t>Zvyšování profesionality při řízení organizace - metodická podpora/poradenství zaměstnancům a dobrovolníkům členských organizací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a typeface="Calibri" panose="020F0502020204030204" pitchFamily="34" charset="0"/>
            </a:endParaRPr>
          </a:p>
          <a:p>
            <a:pPr marL="414000" lvl="1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>
                <a:effectLst/>
                <a:ea typeface="Calibri" panose="020F0502020204030204" pitchFamily="34" charset="0"/>
              </a:rPr>
              <a:t>(NE – vzdělávání </a:t>
            </a:r>
            <a:r>
              <a:rPr lang="cs-CZ" sz="1800" dirty="false">
                <a:ea typeface="Calibri" panose="020F0502020204030204" pitchFamily="34" charset="0"/>
              </a:rPr>
              <a:t>zaměstnanců/dobrovolníků členských organizací </a:t>
            </a:r>
          </a:p>
          <a:p>
            <a:pPr marL="414000" lvl="1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>
                <a:effectLst/>
                <a:ea typeface="Calibri" panose="020F0502020204030204" pitchFamily="34" charset="0"/>
              </a:rPr>
              <a:t> ANO – metodická podpora, konzultace, poradenství)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73886944"/>
      </p:ext>
    </p:extLst>
  </p:cSld>
  <p:clrMapOvr>
    <a:masterClrMapping/>
  </p:clrMapOvr>
  <p:transition spd="slow">
    <p:wheel spokes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Střešní organizace: podpora transparentnosti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2000" dirty="fals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transparentnosti střešní romské NNO = naplnění všech znaků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2000" dirty="fals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Správa webu či jiné platformy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2000" dirty="fals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Efektivní předávání aktuálních informací o činnosti, vizi, poslání, hospodaření členským organizacím</a:t>
            </a:r>
            <a:r>
              <a:rPr lang="cs-CZ" sz="2000" dirty="fals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veřejnosti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2000" dirty="fals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Plnění zákonných povinností (vkládání listin do veřejných rejstříků, vedení informací)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2000" dirty="fals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Zavádění Etických kodexů a standardů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2000" dirty="fals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Hodnocení efektivity zavádění inovací (obsahových i procesních) </a:t>
            </a:r>
            <a:endParaRPr lang="cs-CZ" sz="20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670473"/>
      </p:ext>
    </p:extLst>
  </p:cSld>
  <p:clrMapOvr>
    <a:masterClrMapping/>
  </p:clrMapOvr>
  <p:transition spd="slow"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Pracovní pozice - Realizační tým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osobních nákladů patří vždy následující pracovní pozice: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AutoNum type="arabicParenR"/>
            </a:pPr>
            <a:r>
              <a:rPr lang="cs-CZ" sz="1800" b="true" dirty="false">
                <a:effectLst/>
                <a:ea typeface="Calibri" panose="020F0502020204030204" pitchFamily="34" charset="0"/>
              </a:rPr>
              <a:t>Koordinátor projektových aktivit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AutoNum type="arabicParenR"/>
            </a:pPr>
            <a:r>
              <a:rPr lang="cs-CZ" sz="1800" b="true" dirty="false"/>
              <a:t>Asistent koordinátora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AutoNum type="arabicParenR"/>
            </a:pPr>
            <a:r>
              <a:rPr lang="cs-CZ" sz="1800" b="true" dirty="false"/>
              <a:t>Manažer fundraisingu/komunikace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AutoNum type="arabicParenR"/>
            </a:pPr>
            <a:r>
              <a:rPr lang="cs-CZ" sz="1800" b="true" dirty="false"/>
              <a:t>Specialista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AutoNum type="arabicParenR"/>
            </a:pPr>
            <a:r>
              <a:rPr lang="cs-CZ" sz="1800" b="true" dirty="false" err="true"/>
              <a:t>Advokační</a:t>
            </a:r>
            <a:r>
              <a:rPr lang="cs-CZ" sz="1800" b="true" dirty="false"/>
              <a:t> pracovník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AutoNum type="arabicParenR"/>
            </a:pPr>
            <a:r>
              <a:rPr lang="cs-CZ" sz="1800" b="true" dirty="false"/>
              <a:t>Právník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AutoNum type="arabicParenR"/>
            </a:pPr>
            <a:r>
              <a:rPr lang="cs-CZ" sz="1800" b="true" dirty="false"/>
              <a:t>Člen platformy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AutoNum type="arabicParenR"/>
            </a:pPr>
            <a:endParaRPr lang="cs-CZ" sz="1800" b="true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/>
              <a:t>Podrobnosti v </a:t>
            </a:r>
            <a:r>
              <a:rPr lang="cs-CZ" sz="1800" b="true" dirty="false"/>
              <a:t>P</a:t>
            </a:r>
            <a:r>
              <a:rPr lang="cs-CZ" altLang="cs-CZ" sz="1800" b="true" dirty="false"/>
              <a:t>říloze č. 3 Pomůcka pro stanovení osobních nákladů</a:t>
            </a:r>
            <a:endParaRPr lang="cs-CZ" sz="1800" b="true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b="true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27786001"/>
      </p:ext>
    </p:extLst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I. </a:t>
            </a:r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480529028"/>
              </p:ext>
            </p:extLst>
          </p:nvPr>
        </p:nvGraphicFramePr>
        <p:xfrm>
          <a:off x="126247" y="1340768"/>
          <a:ext cx="8532480" cy="4502443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789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3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0202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Nestátní neziskové organizace, které působí v oblasti sociálního začleňování a romské integrace nebo hájí zájmy romské menšiny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 účely této výzvy se touto cílovou skupinou rozumí: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spolky dle § 214-302 zákona č. 89/2012 Sb., občanský zákoník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obecně prospěšné společnosti zřízené podle zákona č.  248/1995 Sb., o obecně prospěšných společnostech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ústavy dle § 402-418 zákona č. 89/2012 Sb., občanský zákoník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církevní právnické osoby zřízené podle zákona č. 3/2002 Sb., o církvích a náboženských společnostech, které působí v oblasti sociálního začleňování a romské integrace nebo hájí zájmy romské menšiny.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0145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6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Poskytovatelé služeb, kteří působí v oblasti sociálního začleňování a romské integrace nebo hájí zájmy romské menšiny 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 účely této výzvy se touto cílovou skupinou rozumí: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organizace působící v oblasti sociálního začleňování a romské integrace nebo hájící zájmy romské menšiny a jejich zaměstnanci.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78877516"/>
      </p:ext>
    </p:extLst>
  </p:cSld>
  <p:clrMapOvr>
    <a:masterClrMapping/>
  </p:clrMapOvr>
  <p:transition spd="slow">
    <p:wheel spokes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II. </a:t>
            </a:r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577097862"/>
              </p:ext>
            </p:extLst>
          </p:nvPr>
        </p:nvGraphicFramePr>
        <p:xfrm>
          <a:off x="132656" y="1268760"/>
          <a:ext cx="8903840" cy="4302461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828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4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75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6780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Zadavatelé služeb, zaměstnanci veřejné správy, sociální pracovníci a další pracovníci pracující s romskou menšinou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zaměstnanci krajů a obcí (a jimi zřizovaných organizací), ÚP ČR, OSS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pracovníci, na které se vztahuje §109 a 110 zákona č.108/2006 Sb., o sociálních službách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další pracovníci organizací, které pracují s romskou menšinou</a:t>
                      </a:r>
                      <a:endParaRPr lang="cs-CZ" sz="1600" dirty="false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8165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6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Dobrovolníci působící </a:t>
                      </a:r>
                      <a:br>
                        <a:rPr lang="cs-CZ" sz="16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6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oblasti sociálních služeb </a:t>
                      </a:r>
                      <a:br>
                        <a:rPr lang="cs-CZ" sz="16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6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sociální integrace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6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Dobrovolníci podle § 115 odst. 2 zákona č. 108/2006 Sb., o sociálních službách, a podle § 3 zákona č. 198/2002 Sb., o dobrovolnické službě a další dobrovolníci, kteří mají uzavřenou smlouvu o dobrovolné činnosti dle platné legislativy ČR.</a:t>
                      </a:r>
                      <a:endParaRPr lang="cs-CZ" sz="1600" dirty="false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7827089"/>
      </p:ext>
    </p:extLst>
  </p:cSld>
  <p:clrMapOvr>
    <a:masterClrMapping/>
  </p:clrMapOvr>
  <p:transition spd="slow">
    <p:wheel spokes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 – přehled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04000" y="1419813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  <a:buClr>
                <a:schemeClr val="accent1"/>
              </a:buClr>
            </a:pPr>
            <a:r>
              <a:rPr lang="cs-CZ" sz="1600" dirty="false"/>
              <a:t>V žádosti o podporu žadatel uvede </a:t>
            </a:r>
            <a:r>
              <a:rPr lang="cs-CZ" sz="1600" b="true" dirty="false"/>
              <a:t>cílovou hodnotu </a:t>
            </a:r>
            <a:r>
              <a:rPr lang="cs-CZ" sz="1600" dirty="false"/>
              <a:t>(tj. hodnotu, která se chápe jako </a:t>
            </a:r>
            <a:r>
              <a:rPr lang="cs-CZ" sz="1600" b="true" dirty="false"/>
              <a:t>závazek</a:t>
            </a:r>
            <a:r>
              <a:rPr lang="cs-CZ" sz="1600" dirty="false"/>
              <a:t> žadatele, kterého má dosáhnout díky realizaci projektu uvedeného v žádosti o podporu) k následujícím indikátorům</a:t>
            </a: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  <a:buClr>
                <a:schemeClr val="accent1"/>
              </a:buClr>
            </a:pPr>
            <a:r>
              <a:rPr lang="cs-CZ" sz="1400" dirty="false"/>
              <a:t>V případě získání podpory, bude žadatel povinen vykazovat všechny indikátory týkající se účastníků (viz Obecná část pravidel pro žadatele a příjemce) a </a:t>
            </a:r>
            <a:r>
              <a:rPr lang="cs-CZ" sz="1400"/>
              <a:t>následující indikátory:</a:t>
            </a: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637639996"/>
              </p:ext>
            </p:extLst>
          </p:nvPr>
        </p:nvGraphicFramePr>
        <p:xfrm>
          <a:off x="965711" y="2328223"/>
          <a:ext cx="7704856" cy="119782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10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2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9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Typ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600 000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Celkový počet účastníků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Účastníci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Výstup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805 000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napsaných a zveřejněných analytických a strategických dokumentů (vč. evaluačních)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Dokumenty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0265E8AE-240A-439C-AFA3-85ACCCC0B029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128680471"/>
              </p:ext>
            </p:extLst>
          </p:nvPr>
        </p:nvGraphicFramePr>
        <p:xfrm>
          <a:off x="927696" y="4337186"/>
          <a:ext cx="7632400" cy="174244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4013481933"/>
                    </a:ext>
                  </a:extLst>
                </a:gridCol>
                <a:gridCol w="3798928">
                  <a:extLst>
                    <a:ext uri="{9D8B030D-6E8A-4147-A177-3AD203B41FA5}">
                      <a16:colId xmlns:a16="http://schemas.microsoft.com/office/drawing/2014/main" val="2014179879"/>
                    </a:ext>
                  </a:extLst>
                </a:gridCol>
                <a:gridCol w="1097616">
                  <a:extLst>
                    <a:ext uri="{9D8B030D-6E8A-4147-A177-3AD203B41FA5}">
                      <a16:colId xmlns:a16="http://schemas.microsoft.com/office/drawing/2014/main" val="3829294710"/>
                    </a:ext>
                  </a:extLst>
                </a:gridCol>
                <a:gridCol w="1727744">
                  <a:extLst>
                    <a:ext uri="{9D8B030D-6E8A-4147-A177-3AD203B41FA5}">
                      <a16:colId xmlns:a16="http://schemas.microsoft.com/office/drawing/2014/main" val="749387102"/>
                    </a:ext>
                  </a:extLst>
                </a:gridCol>
              </a:tblGrid>
              <a:tr h="36380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Kód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Název indikátoru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Měrná jednotka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indikátoru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3686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679 001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Počet podpořených Romů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Osoby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Výstup</a:t>
                      </a: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835331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625 000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 v procesu vzdělávání nebo odborné přípravy po ukončení své účasti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7267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626 000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Účastníci, kteří získali kvalifikaci po ukončení své účasti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7246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ransition spd="slow">
    <p:wheel spokes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– evidence podpořených osob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5040560"/>
          </a:xfrm>
        </p:spPr>
        <p:txBody>
          <a:bodyPr/>
          <a:lstStyle/>
          <a:p>
            <a:pPr algn="just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400" b="true" dirty="false"/>
              <a:t>dvě místa pro evidenci/zápis indikátorů </a:t>
            </a:r>
            <a:r>
              <a:rPr lang="cs-CZ" sz="1400" dirty="false"/>
              <a:t>- IS ESF 2021+ a v rámci zprávy o realizaci projektu </a:t>
            </a:r>
            <a:br>
              <a:rPr lang="cs-CZ" sz="1400" dirty="false"/>
            </a:br>
            <a:r>
              <a:rPr lang="cs-CZ" sz="1400" dirty="false"/>
              <a:t>v IS KP21+. </a:t>
            </a:r>
          </a:p>
          <a:p>
            <a:pPr algn="just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400" dirty="false"/>
              <a:t>postup registrace a návod pro práci v systému IS ESF je v Pokynech pro evidenci podpory poskytnuté účastníkům projektů, </a:t>
            </a:r>
            <a:r>
              <a:rPr lang="cs-CZ" sz="1400" dirty="false">
                <a:hlinkClick r:id="rId3"/>
              </a:rPr>
              <a:t>https://www.esfcr.cz/</a:t>
            </a:r>
            <a:r>
              <a:rPr lang="cs-CZ" sz="1400" dirty="false" err="true">
                <a:hlinkClick r:id="rId3"/>
              </a:rPr>
              <a:t>monitorovani</a:t>
            </a:r>
            <a:r>
              <a:rPr lang="cs-CZ" sz="1400" dirty="false">
                <a:hlinkClick r:id="rId3"/>
              </a:rPr>
              <a:t>-</a:t>
            </a:r>
            <a:r>
              <a:rPr lang="cs-CZ" sz="1400" dirty="false" err="true">
                <a:hlinkClick r:id="rId3"/>
              </a:rPr>
              <a:t>podporenych</a:t>
            </a:r>
            <a:r>
              <a:rPr lang="cs-CZ" sz="1400" dirty="false">
                <a:hlinkClick r:id="rId3"/>
              </a:rPr>
              <a:t>-osob-</a:t>
            </a:r>
            <a:r>
              <a:rPr lang="cs-CZ" sz="1400" dirty="false" err="true">
                <a:hlinkClick r:id="rId3"/>
              </a:rPr>
              <a:t>opz</a:t>
            </a:r>
            <a:r>
              <a:rPr lang="cs-CZ" sz="1400" dirty="false">
                <a:hlinkClick r:id="rId3"/>
              </a:rPr>
              <a:t>-plus</a:t>
            </a:r>
            <a:r>
              <a:rPr lang="cs-CZ" sz="1400" dirty="false"/>
              <a:t>. </a:t>
            </a:r>
          </a:p>
          <a:p>
            <a:pPr algn="just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400" dirty="false"/>
              <a:t>podrobnější evidence podpořených osob – </a:t>
            </a:r>
            <a:r>
              <a:rPr lang="cs-CZ" sz="1400" b="true" dirty="false"/>
              <a:t>Monitorovací list </a:t>
            </a:r>
            <a:r>
              <a:rPr lang="cs-CZ" sz="1400" dirty="false"/>
              <a:t>(pohlaví; postavení na trhu práce; vzdělání; znevýhodnění; přístup k bydlení; sektor ekonomiky, kde osoba působí; specifikace působení ve veřejném sektoru; situace po ukončení účasti v projektu – např. získali kvalifikace atd.) 	</a:t>
            </a:r>
          </a:p>
          <a:p>
            <a:pPr algn="just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400" dirty="false"/>
              <a:t>účastníkem/podpořenou osobou je pouze osoba, která: </a:t>
            </a:r>
          </a:p>
          <a:p>
            <a:pPr marL="576900" lvl="1" indent="-342900" algn="just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400" dirty="false"/>
              <a:t>získala v daném projektu podporu v rozsahu </a:t>
            </a:r>
            <a:r>
              <a:rPr lang="cs-CZ" sz="1400" b="true" dirty="false"/>
              <a:t>minimálně 40 hodin </a:t>
            </a:r>
            <a:r>
              <a:rPr lang="cs-CZ" sz="1400" dirty="false"/>
              <a:t>(bez ohledu na počet dílčích podpor, tj. počet dílčích zapojení do projektu) </a:t>
            </a:r>
          </a:p>
          <a:p>
            <a:pPr marL="576900" lvl="1" indent="-342900" algn="just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400" b="true" dirty="false"/>
              <a:t>bagatelní podpora účastníka projektu </a:t>
            </a:r>
            <a:r>
              <a:rPr lang="cs-CZ" sz="1400" dirty="false"/>
              <a:t>– podpořená osoba získá méně než 40 hodin</a:t>
            </a:r>
          </a:p>
          <a:p>
            <a:pPr marL="576900" lvl="1" indent="-342900" algn="just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cs-CZ" sz="1400" dirty="false"/>
          </a:p>
          <a:p>
            <a:pPr marL="576900" lvl="1" indent="-342900" algn="just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400" dirty="false"/>
              <a:t>podrobné informace viz Obecná část pravidel pro žadatele a příjemce v rámci OPZ PLUS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86105" y="1475440"/>
            <a:ext cx="8280920" cy="5040560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endParaRPr lang="cs-CZ" sz="1800" dirty="false"/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cs-CZ" sz="1800" dirty="false"/>
              <a:t>Výchozí hodnota indikátoru – stav před začátkem realizace – vždy 0 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cs-CZ" sz="1800" b="true" dirty="false"/>
              <a:t>Cílová hodnota indikátoru </a:t>
            </a:r>
            <a:r>
              <a:rPr lang="cs-CZ" sz="1800" dirty="false"/>
              <a:t>– plánovaný stav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Datum cílové hodnoty = poslední den realizace projektu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U každého indikátoru popsat, </a:t>
            </a:r>
            <a:r>
              <a:rPr lang="cs-CZ" sz="1800" b="true" u="sng" dirty="false"/>
              <a:t>jak byla cílová hodnota nastavena</a:t>
            </a:r>
          </a:p>
          <a:p>
            <a:pPr>
              <a:lnSpc>
                <a:spcPct val="100000"/>
              </a:lnSpc>
            </a:pPr>
            <a:endParaRPr lang="cs-CZ" sz="1800" b="true" dirty="false"/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5811007"/>
      </p:ext>
    </p:extLst>
  </p:cSld>
  <p:clrMapOvr>
    <a:masterClrMapping/>
  </p:clrMapOvr>
  <p:transition spd="slow">
    <p:wheel spokes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Územní Zaměření 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>
              <a:solidFill>
                <a:srgbClr val="FF0000"/>
              </a:solidFill>
            </a:endParaRPr>
          </a:p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Místo realizace: celá ČR a EU</a:t>
            </a:r>
          </a:p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Definice místa realizace je k dispozici v Obecné části pravidel pro žadatele a příjemce v rámci Operačního programu Zaměstnanost plus (konkrétní odkaz na elektronickou verzi tohoto dokumentu viz část 10.2 této výzvy). </a:t>
            </a: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ransition spd="slow">
    <p:wheel spokes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A05D40-565A-481E-B342-7D82099ED62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SHRNUTÍ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D937813-A982-4C69-B966-AA06D8C70A6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  <p:pic>
        <p:nvPicPr>
          <p:cNvPr id="7" name="Zástupný obsah 6">
            <a:extLst>
              <a:ext uri="{FF2B5EF4-FFF2-40B4-BE49-F238E27FC236}">
                <a16:creationId xmlns:a16="http://schemas.microsoft.com/office/drawing/2014/main" id="{49C42828-5BC2-4C57-8131-8A53FF9D72B2}"/>
              </a:ext>
            </a:extLst>
          </p:cNvPr>
          <p:cNvPicPr>
            <a:picLocks noGrp="true" noChangeAspect="true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1228189"/>
            <a:ext cx="8208912" cy="547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46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br>
              <a:rPr lang="cs-CZ" dirty="false"/>
            </a:br>
            <a:r>
              <a:rPr lang="cs-CZ" dirty="false"/>
              <a:t>Časové nastavení VÝZVY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110388636"/>
              </p:ext>
            </p:extLst>
          </p:nvPr>
        </p:nvGraphicFramePr>
        <p:xfrm>
          <a:off x="1259632" y="1412776"/>
          <a:ext cx="7211511" cy="4944594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35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8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aseline="0" dirty="false">
                          <a:effectLst/>
                          <a:latin typeface="+mn-lt"/>
                        </a:rPr>
                        <a:t>Datum vyhlášení výzvy</a:t>
                      </a:r>
                      <a:endParaRPr lang="cs-CZ" sz="1400" baseline="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baseline="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02. 12. 2022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7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aseline="0" dirty="false">
                          <a:effectLst/>
                          <a:latin typeface="+mn-lt"/>
                        </a:rPr>
                        <a:t>Datum zpřístupnění žádosti o podporu v monitorovacím systému MS2014+</a:t>
                      </a:r>
                      <a:endParaRPr lang="cs-CZ" sz="1400" baseline="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baseline="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02. 12. 2022, 10:00 hodin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4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aseline="0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400" baseline="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baseline="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02. 12. 2022, 10:00 hodin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617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aseline="0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400" baseline="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baseline="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03. 03. 2023, 12:00 hodin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7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aseline="0" dirty="false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400" baseline="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baseline="0" dirty="false">
                          <a:effectLst/>
                          <a:latin typeface="+mn-lt"/>
                        </a:rPr>
                        <a:t>24 měsíců </a:t>
                      </a:r>
                      <a:endParaRPr lang="cs-CZ" sz="1400" b="true" baseline="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4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aseline="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400" baseline="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baseline="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31. 12. 2025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ransition spd="slow">
    <p:wheel spokes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sz="4400" b="true" dirty="false"/>
              <a:t>Žádost o podporu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364710"/>
      </p:ext>
    </p:extLst>
  </p:cSld>
  <p:clrMapOvr>
    <a:masterClrMapping/>
  </p:clrMapOvr>
  <p:transition spd="slow">
    <p:wheel spokes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o podporu v OPZ+ se zpracovává v 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elektronickém formuláři v IS KP21+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Přístup do elektronických formulářů žádostí o podporu naleznete na adrese </a:t>
            </a:r>
            <a:r>
              <a:rPr lang="cs-CZ" sz="18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https://iskp21.mssf.cz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orientujte se podle Operačního programu Zaměstnanost plus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identifikace, která je v části 1. výzvy.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Největší změnou pro žadatele je </a:t>
            </a: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registrace do IS KP21+ </a:t>
            </a:r>
            <a:r>
              <a:rPr lang="cs-CZ" sz="1400" i="true" dirty="false">
                <a:latin typeface="Arial" panose="020B0604020202020204" pitchFamily="34" charset="0"/>
                <a:cs typeface="Times New Roman" panose="02020603050405020304" pitchFamily="18" charset="0"/>
              </a:rPr>
              <a:t>(jinak se nic zásadního nezměnilo)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ESF zveřejněny Obecné pokyny OPZ+ viz odkaz: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Formuláře a pokyny potřebné v rámci přípravy žádosti o podporu - www.esfcr.cz</a:t>
            </a:r>
            <a:endParaRPr lang="cs-CZ" b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false" i="fals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5"/>
              </a:rPr>
              <a:t>-</a:t>
            </a:r>
            <a:r>
              <a:rPr lang="cs-CZ" sz="1400" b="false" i="tru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5"/>
              </a:rPr>
              <a:t>Obecné pokyny k ovládání IS KP21+ a ke komunikaci s technickou podporou (verze 1)</a:t>
            </a:r>
            <a:endParaRPr lang="cs-CZ" sz="1400" i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true" dirty="false">
                <a:latin typeface="Arial" panose="020B0604020202020204" pitchFamily="34" charset="0"/>
                <a:cs typeface="Times New Roman" panose="02020603050405020304" pitchFamily="18" charset="0"/>
              </a:rPr>
              <a:t>-</a:t>
            </a:r>
            <a:r>
              <a:rPr lang="cs-CZ" sz="1400" b="false" i="tru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6"/>
              </a:rPr>
              <a:t>Pokyny k vyplnění žádosti o podporu v IS KP21+ pro projekty s přímými a nepřímými náklady a pro projekty s paušálními sazbami (verze A1)</a:t>
            </a:r>
            <a:endParaRPr lang="cs-CZ" sz="1400" i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Žádost o podporu zpracovávejte v českém jazyce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556113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 podáním je nutné žádost opatřit podpisem statutárního zástupce žadatele, případně odpovědnou osobou, kterou k takovému úkonu statutární zástupce zmocnil; v tomto případě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je nutné založit (resp. poskytnout k dispozici) v IS KP21+ dokument zakládající toto oprávnění. (elektronická plná moc, úředně/notářsky ověřená papírová plná moc  - </a:t>
            </a:r>
            <a:r>
              <a:rPr lang="cs-CZ" sz="1800" dirty="false" err="tru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scan</a:t>
            </a:r>
            <a:r>
              <a:rPr lang="cs-CZ" dirty="false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vložen do IS KP21+.)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Podpis musí být k žádosti připojen přímo v IS KP21+, proto musí být statutární zástupce/ osoba oprávněná k podpisu žádosti registrovaným uživatelem této aplikace.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Dále musí tato osoba disponovat kvalifikovaným elektronickým podpisem.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se podává pouze elektronicky a pouze prostřednictvím IS KP21+. Nezasílejte žádost listinné ani prostřednictvím jiné formy doručování.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645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023B9B-079A-420E-9EE3-61105A27143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Povinné přílohy žádosti o podporu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48A398-3FBA-45EF-B3DE-266DB98A644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31216"/>
          </a:xfrm>
        </p:spPr>
        <p:txBody>
          <a:bodyPr/>
          <a:lstStyle/>
          <a:p>
            <a:pPr marL="342900" indent="-342900" algn="just">
              <a:buClr>
                <a:schemeClr val="accent1"/>
              </a:buClr>
              <a:buFont typeface="+mj-lt"/>
              <a:buAutoNum type="arabicParenR"/>
            </a:pPr>
            <a:r>
              <a:rPr lang="cs-CZ" sz="2000" dirty="false"/>
              <a:t>Výpis z Evidence skutečných majitelů</a:t>
            </a:r>
          </a:p>
          <a:p>
            <a:pPr marL="519750" lvl="1" indent="-285750" algn="just">
              <a:buClr>
                <a:schemeClr val="accent1"/>
              </a:buClr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Žadatel o podporu, který je evidující osobou podle zákona č. 37/2021 Sb., o evidenci skutečných majitelů, musí dodat údaje o svém skutečném majiteli, a to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formě úplného výpisu platných údajů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 údajů, které byly vymazány bez náhrady nebo s nahrazením novými údaji, který přiloží k žádosti o podporu.</a:t>
            </a:r>
            <a:endParaRPr lang="cs-CZ" sz="1800" baseline="30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9750" lvl="1" indent="-285750">
              <a:buClr>
                <a:schemeClr val="accent1"/>
              </a:buClr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Výpis je dostupný zde: Informační systém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evidence skutečných majitelů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Ministerstvo spravedlnosti České republiky (https://esm.justice.cz/</a:t>
            </a:r>
            <a:r>
              <a:rPr lang="cs-CZ" sz="18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ias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18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issm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18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rejstrik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úplný výpis je možné stáhnout až po přihlášení.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300"/>
              </a:spcBef>
              <a:spcAft>
                <a:spcPts val="1100"/>
              </a:spcAft>
              <a:buClr>
                <a:schemeClr val="accent1"/>
              </a:buClr>
              <a:buFont typeface="+mj-lt"/>
              <a:buAutoNum type="arabicParenR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1 - Čestné prohlášení – potvrzení způsobilosti žadatele –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relevantní pro romské a proromské nestátní neziskové organizace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300"/>
              </a:spcBef>
              <a:spcAft>
                <a:spcPts val="1100"/>
              </a:spcAft>
              <a:buClr>
                <a:schemeClr val="accent1"/>
              </a:buClr>
              <a:buFont typeface="+mj-lt"/>
              <a:buAutoNum type="arabicParenR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2 - Čestné prohlášení – potvrzení způsobilosti žadatele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příloha relevantní pro střešní romské nestátní neziskové organizace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AFC5134-0AA7-4105-977A-AC9028CEF56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131164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0E06EA-7A6D-4882-BECB-76FC4E98704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Finanční část - Způsobilost výdajů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971C9C-6E85-432B-A2EF-994EA32E93D2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chemeClr val="accent1"/>
              </a:buClr>
            </a:pPr>
            <a:r>
              <a:rPr lang="cs-CZ" sz="2000" dirty="false"/>
              <a:t>Obecně definováno ve </a:t>
            </a:r>
            <a:r>
              <a:rPr lang="cs-CZ" sz="2000" b="true" dirty="false"/>
              <a:t>Specifické části pravidel pro žadatele a příjemce</a:t>
            </a:r>
            <a:r>
              <a:rPr lang="cs-CZ" sz="2000" dirty="false"/>
              <a:t> v rámci OPZ+ pro projekty s přímými a nepřímými náklady a pro projekty financované s využitím paušálních sazeb</a:t>
            </a:r>
          </a:p>
          <a:p>
            <a:pPr algn="just">
              <a:buClr>
                <a:schemeClr val="accent1"/>
              </a:buClr>
            </a:pPr>
            <a:r>
              <a:rPr lang="cs-CZ" sz="2000" dirty="false"/>
              <a:t>Způsobilé přímé osobní náklady jsou pouze pozice uvedené v příloze č. 3 </a:t>
            </a:r>
            <a:r>
              <a:rPr lang="cs-CZ" sz="2000" b="true" dirty="false"/>
              <a:t>Pomůcka pro stanovení osobních nákladů</a:t>
            </a:r>
          </a:p>
          <a:p>
            <a:pPr algn="just">
              <a:buClr>
                <a:schemeClr val="accent1"/>
              </a:buClr>
            </a:pPr>
            <a:r>
              <a:rPr lang="cs-CZ" sz="2000" dirty="false"/>
              <a:t>Časová způsobilost – </a:t>
            </a:r>
            <a:r>
              <a:rPr lang="cs-CZ" sz="2000" b="true" dirty="false"/>
              <a:t>náklady vzniklé v době realizace projektu</a:t>
            </a:r>
          </a:p>
          <a:p>
            <a:pPr algn="just">
              <a:buClr>
                <a:schemeClr val="accent1"/>
              </a:buClr>
            </a:pPr>
            <a:r>
              <a:rPr lang="cs-CZ" sz="2000" dirty="false"/>
              <a:t>Individuální projekty využívají </a:t>
            </a:r>
            <a:r>
              <a:rPr lang="cs-CZ" sz="2000" b="true" dirty="false"/>
              <a:t>40 % paušální sazbu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86E5E05-9922-4210-BFC0-AE9B33E61E8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351794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Finanční část – ROZPOČET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endParaRPr lang="cs-CZ" altLang="cs-CZ" dirty="false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000" b="true" dirty="false"/>
              <a:t>Celkové způsobilé náklady projektu </a:t>
            </a:r>
            <a:r>
              <a:rPr lang="cs-CZ" altLang="cs-CZ" sz="2000" dirty="false"/>
              <a:t>= přímé náklady + paušální sazba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altLang="cs-CZ" sz="1800" dirty="false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b="true" dirty="false"/>
              <a:t>          I. Přímé náklady</a:t>
            </a:r>
            <a:r>
              <a:rPr lang="cs-CZ" altLang="cs-CZ" sz="1800" dirty="false"/>
              <a:t>		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dirty="false"/>
              <a:t>          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cs-CZ" altLang="cs-CZ" sz="1800" dirty="false"/>
          </a:p>
          <a:p>
            <a:pPr marL="0" indent="0" algn="just">
              <a:buNone/>
            </a:pPr>
            <a:r>
              <a:rPr lang="cs-CZ" sz="1800" b="true" dirty="false"/>
              <a:t>          II. Paušální sazba 40 %  </a:t>
            </a:r>
          </a:p>
          <a:p>
            <a:pPr marL="414000" lvl="1" indent="0" algn="just">
              <a:buNone/>
            </a:pPr>
            <a:r>
              <a:rPr lang="cs-CZ" sz="1800" dirty="false"/>
              <a:t>    40 % objemu z </a:t>
            </a:r>
            <a:r>
              <a:rPr lang="cs-CZ" altLang="cs-CZ" sz="1800" dirty="false"/>
              <a:t>přímých způsobilých nákladů projektu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363296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OSOBNÍ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1600" dirty="false"/>
          </a:p>
          <a:p>
            <a:pPr lvl="1" algn="just"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1800" dirty="false"/>
              <a:t>realizační tým projektu – pozice uvedené v příloze č. 3 Pomůcka pro stanovení osobních nákladů</a:t>
            </a:r>
          </a:p>
          <a:p>
            <a:pPr lvl="1" algn="just"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endParaRPr lang="cs-CZ" altLang="cs-CZ" sz="1800" dirty="false"/>
          </a:p>
          <a:p>
            <a:pPr lvl="1" algn="just"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1800" dirty="false"/>
              <a:t>obvyklé ceny a mzdy – www.esfcr.cz</a:t>
            </a:r>
          </a:p>
          <a:p>
            <a:pPr lvl="1" algn="just"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endParaRPr lang="cs-CZ" altLang="cs-CZ" sz="1800" dirty="false"/>
          </a:p>
          <a:p>
            <a:pPr lvl="1" algn="just"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cs-CZ" sz="1800" dirty="false"/>
              <a:t>úvazek osoby, u které je odměňování i jen částečně hrazeno z prostředků projektu OPZ, může být zaměstnána maximálně 1,0 dohromady u všech subjektů (příjemce a partneři </a:t>
            </a:r>
            <a:r>
              <a:rPr lang="cs-CZ" altLang="cs-CZ" sz="1800" dirty="false"/>
              <a:t> </a:t>
            </a:r>
            <a:r>
              <a:rPr lang="cs-CZ" sz="1800" dirty="false"/>
              <a:t>zapojených do daného projektu, tj. součet veškerých úvazků zaměstnance u zaměstnavatele/ů včetně případných DPP a DPČ nesmí překročit jeden pracovní úvazek), a to po celou dobu zapojení daného pracovníka do realizace projektu OPZ</a:t>
            </a:r>
            <a:endParaRPr lang="cs-CZ" altLang="cs-CZ" sz="18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058395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endParaRPr lang="cs-CZ" altLang="cs-CZ" sz="1600" dirty="false"/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altLang="cs-CZ" sz="1800" dirty="false"/>
              <a:t>Povinnost příjemce – ex-ante kontrola u veřejných zakázek nad 400 tisíc Kč</a:t>
            </a:r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cs-CZ" altLang="cs-CZ" sz="1800" dirty="false"/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altLang="cs-CZ" sz="1800" dirty="false"/>
              <a:t>Příjemce je povinen zaslat ke kontrole materiály týkající se zadávacího řízení před vyhlášením zadávacího řízení, dále materiály před podpisem smlouvy, případně před podpisem dodatku. </a:t>
            </a:r>
            <a:endParaRPr lang="cs-CZ" sz="18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192798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Vkládat na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projekt, aktivity projektu pro veřejnost, veřejné zakázky, produkty (on-line formuláře)</a:t>
            </a:r>
          </a:p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Vložit informace o projektu na web příjemce – logo musí být barevné </a:t>
            </a:r>
            <a:br>
              <a:rPr lang="cs-CZ" sz="1800" dirty="false"/>
            </a:br>
            <a:r>
              <a:rPr lang="cs-CZ" sz="1800" dirty="false"/>
              <a:t>a viditelné bez nutnosti rolovat dolů, první v pořadí</a:t>
            </a:r>
          </a:p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Informovat partnery a účastníky projektu o financování  z ESF/OPZ+ (vizuální identita, příp. ústní informace)</a:t>
            </a:r>
          </a:p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Součinnost při realizaci komunikačních aktivit ŘO</a:t>
            </a:r>
          </a:p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Vyvěšení povinného plakátu (příp. i desky, billboardu)</a:t>
            </a:r>
          </a:p>
          <a:p>
            <a:pPr lvl="1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Deska, billboard: projekty s křížovým financováním na stavební práce nebo infrastrukturu za více než 500.000 € z veř. zdrojů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122427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veřejná podpora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Informace o veřejné podpoře (včetně podpory de minimis) jsou k dispozici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 Obecné části pravidel pro žadatele a příjemce v rámci Operačního programu Zaměstnanost plus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1800" dirty="false">
              <a:latin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 projektů, u nichž bude poskytnutí podpory z OPZ+ zakládat veřejnou podporu nebo podporu de minimis, budou – pokud to bude relevantní – aplikovány předpisy EU stanovující horní hranici financování takového projektu z veřejných zdrojů (tzv. intenzitu veřejné podpory). Výše této hranice se odvíjí od typu podpořené aktivity, subjektu příjemce a v některých případech také od specifik cílové skupiny projektu. Pro podporu de minimis je limitem objem podpory pro jeden podnik a vymezené období.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38328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Forma podpory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E2A081B-E2A2-4D8B-B575-BB8411C3EFDD}"/>
              </a:ext>
            </a:extLst>
          </p:cNvPr>
          <p:cNvSpPr txBox="true"/>
          <p:nvPr/>
        </p:nvSpPr>
        <p:spPr>
          <a:xfrm>
            <a:off x="611560" y="1484784"/>
            <a:ext cx="7344816" cy="8156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100"/>
              </a:spcBef>
            </a:pPr>
            <a:r>
              <a:rPr lang="cs-CZ" b="true" dirty="false">
                <a:solidFill>
                  <a:srgbClr val="084A8B"/>
                </a:solidFill>
                <a:latin typeface="Arial"/>
              </a:rPr>
              <a:t>Finanční alokace výzvy </a:t>
            </a:r>
            <a:r>
              <a:rPr lang="cs-CZ" dirty="false"/>
              <a:t>(rozhodná pro výběr projektů </a:t>
            </a:r>
            <a:br>
              <a:rPr lang="cs-CZ" dirty="false"/>
            </a:br>
            <a:r>
              <a:rPr lang="cs-CZ" dirty="false"/>
              <a:t>k financování): </a:t>
            </a:r>
            <a:r>
              <a:rPr lang="cs-CZ" b="true" dirty="false"/>
              <a:t>100 000 000 CZK </a:t>
            </a:r>
          </a:p>
          <a:p>
            <a:pPr marL="285750" indent="-285750" algn="just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cs-CZ" dirty="false"/>
              <a:t>76 735 000 </a:t>
            </a:r>
            <a:r>
              <a:rPr lang="pt-BR" dirty="false"/>
              <a:t>CZK EU podíl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dirty="false"/>
              <a:t>23 265 000 </a:t>
            </a:r>
            <a:r>
              <a:rPr lang="pt-BR" dirty="false"/>
              <a:t>CZK národní spolufinancování </a:t>
            </a:r>
          </a:p>
          <a:p>
            <a:pPr lvl="0" algn="just">
              <a:spcBef>
                <a:spcPts val="1100"/>
              </a:spcBef>
              <a:spcAft>
                <a:spcPts val="0"/>
              </a:spcAft>
            </a:pPr>
            <a:r>
              <a:rPr lang="cs-CZ" b="true" dirty="false">
                <a:solidFill>
                  <a:srgbClr val="084A8B"/>
                </a:solidFill>
                <a:latin typeface="Arial"/>
              </a:rPr>
              <a:t>Míra podpory: 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800" u="sng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NNO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EU 76,735 %, státní rozpočet 23,265 %, </a:t>
            </a: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žadatel 0 %</a:t>
            </a:r>
          </a:p>
          <a:p>
            <a:pPr algn="just">
              <a:spcBef>
                <a:spcPts val="1100"/>
              </a:spcBef>
            </a:pPr>
            <a:endParaRPr lang="cs-CZ" b="true" dirty="false">
              <a:solidFill>
                <a:srgbClr val="084A8B"/>
              </a:solidFill>
              <a:latin typeface="Arial"/>
            </a:endParaRPr>
          </a:p>
          <a:p>
            <a:pPr algn="just">
              <a:spcBef>
                <a:spcPts val="1100"/>
              </a:spcBef>
            </a:pPr>
            <a:r>
              <a:rPr lang="cs-CZ" b="true" dirty="false">
                <a:solidFill>
                  <a:srgbClr val="084A8B"/>
                </a:solidFill>
              </a:rPr>
              <a:t>Minimální a maximální </a:t>
            </a:r>
            <a:r>
              <a:rPr lang="cs-CZ" b="true" dirty="false">
                <a:solidFill>
                  <a:srgbClr val="084A8B"/>
                </a:solidFill>
                <a:latin typeface="Arial"/>
              </a:rPr>
              <a:t>výše celkových způsobilých výdajů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dirty="false"/>
              <a:t>minimální výše celkových způsobilých výdajů projektu: </a:t>
            </a:r>
          </a:p>
          <a:p>
            <a:pPr marL="0" lvl="0" indent="0" algn="ctr">
              <a:buNone/>
            </a:pPr>
            <a:r>
              <a:rPr lang="cs-CZ" b="true" dirty="false"/>
              <a:t>500 000 CZK</a:t>
            </a:r>
          </a:p>
          <a:p>
            <a:pPr marL="0" lvl="0" indent="0" algn="ctr">
              <a:buNone/>
            </a:pPr>
            <a:endParaRPr lang="cs-CZ" dirty="false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dirty="false"/>
              <a:t>maximální výše celkových způsobilých výdajů projektu: </a:t>
            </a:r>
          </a:p>
          <a:p>
            <a:pPr marL="0" lvl="0" indent="0" algn="ctr">
              <a:buNone/>
            </a:pPr>
            <a:r>
              <a:rPr lang="cs-CZ" b="true" dirty="false"/>
              <a:t>5 000 000 CZK</a:t>
            </a:r>
          </a:p>
          <a:p>
            <a:pPr marL="0" lvl="0" indent="0">
              <a:buNone/>
            </a:pPr>
            <a:endParaRPr lang="cs-CZ" b="true" dirty="false"/>
          </a:p>
          <a:p>
            <a:pPr marL="0" lvl="0" indent="0">
              <a:buNone/>
            </a:pPr>
            <a:r>
              <a:rPr lang="cs-CZ" b="true" dirty="false"/>
              <a:t>Forma financování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false"/>
              <a:t>Ex ante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800" b="true" cap="all" dirty="false">
              <a:solidFill>
                <a:schemeClr val="tx2"/>
              </a:solidFill>
              <a:latin typeface="+mj-lt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dirty="false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800" dirty="false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dirty="false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800" dirty="false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dirty="false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800" dirty="false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3318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povinná 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Alespoň 1 povinný plakát min. A3 s informacemi o projektu – využít je třeba el. šablonu z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</a:t>
            </a:r>
          </a:p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Platné po celou dobu realizace projektu</a:t>
            </a:r>
          </a:p>
          <a:p>
            <a:pPr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V místě realizace projektu snadno viditelném pro veřejnost, jako jsou vstupní prostory budovy</a:t>
            </a:r>
          </a:p>
          <a:p>
            <a:pPr lvl="1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Pokud je projekt realizován na více místech, bude umístěn na všech těchto místech</a:t>
            </a:r>
          </a:p>
          <a:p>
            <a:pPr lvl="1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Pokud nelze umístit plakát v místě realizace projektu, bude umístěn v sídle příjemce</a:t>
            </a:r>
          </a:p>
          <a:p>
            <a:pPr lvl="1" algn="just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cs-CZ" sz="1800" dirty="false"/>
              <a:t>Pokud příjemce realizuje více projektů OPZ+ v jednom místě, je možné pro všechny tyto projekty umístit pouze jeden plakát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65460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br>
              <a:rPr lang="cs-CZ" sz="1800" dirty="false"/>
            </a:br>
            <a:r>
              <a:rPr lang="cs-CZ" dirty="false"/>
              <a:t>VIZUÁLNÍ IDENTITA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3473928" cy="5211216"/>
          </a:xfrm>
        </p:spPr>
        <p:txBody>
          <a:bodyPr/>
          <a:lstStyle/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povinný plakát, dočasná/stála deska nebo billboard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weby, microsity, sociální média projektu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propagační tiskoviny (brožury, letáky, plakáty, publikace, školicí materiály) a propagační předměty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propagační audiovizuální materiály (reklamní spoty,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product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placement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sponzorské vzkazy, reportáže, pořady)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inzerce (internet, tisk,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outdoor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soutěže (s výjimkou cen do soutěží)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komunikační akce (semináře, workshopy, konference, tiskové konference, výstavy, veletrhy)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 výstupy při jejich distribuci (tiskové zprávy, informace pro média)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dokumenty pro veřejnost či cílové skupiny (vstupní, výstupní/závěrečné zprávy, analýzy, certifikáty, prezenční listiny apod.)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výzva k podání nabídek/zadávací dokumentace zakázek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24D49E4-0039-4749-BCE2-495F285F1B9D}"/>
              </a:ext>
            </a:extLst>
          </p:cNvPr>
          <p:cNvSpPr txBox="true"/>
          <p:nvPr/>
        </p:nvSpPr>
        <p:spPr>
          <a:xfrm>
            <a:off x="4122000" y="1988840"/>
            <a:ext cx="4572000" cy="2970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interní dokumenty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archivační šanony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elektronická i listinná komunikace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pracovní smlouvy, smlouvy s dodavateli, dalšími příjemci, partnery apod.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účetní doklady vztahující se k výdajům projektu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vybavení pořízené z prostředků projektu (s výjimkou propagačních předmětů)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neplacené PR články a převzaté PR výstupy (např. médii)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ceny do soutěží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výstupy, kde to není technicky možné (např. strojově generované objednávky, faktury</a:t>
            </a:r>
            <a:r>
              <a:rPr kumimoji="false" lang="cs-CZ" sz="15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FE96F02-04FF-4742-9300-BFC29963D6F0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772569" y="1122444"/>
            <a:ext cx="1414395" cy="499915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C162BC7-7A89-40CE-B28D-80FAF11BBD7E}"/>
              </a:ext>
            </a:extLst>
          </p:cNvPr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4509828" y="1237874"/>
            <a:ext cx="1420491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801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Způsob 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512" y="1268760"/>
            <a:ext cx="8694488" cy="5427240"/>
          </a:xfrm>
        </p:spPr>
        <p:txBody>
          <a:bodyPr/>
          <a:lstStyle/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Fáze hodnocení:</a:t>
            </a: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hodnocení přijatelnosti a formálních náležitostí 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(max. 30 pracovních dní od uzavření příjmu žádostí, v případě příjmu nad 250 projektů + 10 pracovních dní)</a:t>
            </a:r>
          </a:p>
          <a:p>
            <a:pPr lvl="1">
              <a:buClr>
                <a:srgbClr val="5FBBF5"/>
              </a:buClr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věcné hodnocení – </a:t>
            </a:r>
            <a:r>
              <a:rPr kumimoji="false" lang="cs-CZ" sz="1800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každý projekt hodnotí dva</a:t>
            </a: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individuální hodnotitelé, v případě rozporu rozhoduje arbitr (max 80 pracovních dní od uzavření příjmu žádostí, v případě příjmu nad 250 projektů + 20 pracovních dní)</a:t>
            </a:r>
            <a:r>
              <a:rPr lang="cs-CZ" sz="1800" b="true" dirty="false">
                <a:solidFill>
                  <a:srgbClr val="084A8B"/>
                </a:solidFill>
              </a:rPr>
              <a:t> 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1800" b="true" dirty="false">
                <a:solidFill>
                  <a:srgbClr val="084A8B"/>
                </a:solidFill>
              </a:rPr>
              <a:t>výběrová komise </a:t>
            </a:r>
            <a:r>
              <a:rPr lang="cs-CZ" sz="1800" dirty="false">
                <a:solidFill>
                  <a:srgbClr val="084A8B"/>
                </a:solidFill>
              </a:rPr>
              <a:t>– zasedá do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max 20 pracovních dní od ukončení věcného hodnocení 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příprava a vydání právního aktu o poskytnutí podpory 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Specifická část pravidel pro žadatele a příjemce z OPZ+ pro projekty s přímými a nepřímými náklady nebo projekty financované s využitím paušálních sazeb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 </a:t>
            </a:r>
            <a:r>
              <a:rPr kumimoji="false" lang="cs-CZ" sz="1800" b="false" i="false" u="sng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www.esfcr.cz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Příručka pro hodnotitele OPZ+ –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www.esfcr.cz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00516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Časový plán</a:t>
            </a:r>
            <a:r>
              <a:rPr lang="pt-BR" dirty="false"/>
              <a:t> výběrového procesu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2D4D414C-C956-4CF9-9460-81E203D7134B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832680807"/>
              </p:ext>
            </p:extLst>
          </p:nvPr>
        </p:nvGraphicFramePr>
        <p:xfrm>
          <a:off x="395536" y="1484313"/>
          <a:ext cx="8441803" cy="3665318"/>
        </p:xfrm>
        <a:graphic>
          <a:graphicData uri="http://schemas.openxmlformats.org/drawingml/2006/table">
            <a:tbl>
              <a:tblPr/>
              <a:tblGrid>
                <a:gridCol w="4131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819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</a:rPr>
                        <a:t>02. 12. 2022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cap="none" normalizeH="false" baseline="0" dirty="false">
                          <a:ln>
                            <a:noFill/>
                          </a:ln>
                          <a:solidFill>
                            <a:srgbClr val="3C3C8C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false" lang="cs-CZ" sz="1600" b="true" i="false" u="none" strike="noStrike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</a:rPr>
                        <a:t>Vyhlášení 42. výzvy OPZ+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316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02. 12. 2022 – 03. 03.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Příjem žádostí o podporu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Březen – duben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Kontrola přijatelnosti a kontrola formálních náležitostí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Duben – červen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Věcné hodnocení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636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Červen/červenec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Výběrová komise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Červenec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Vyhlášení výsledků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121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Červenec/srpen/září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Uzavírání právních aktů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6949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1B47BC-D9AD-45BB-9F14-F3CB4C201F5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Informační 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22BF9-B5A6-4244-B6D3-C0E312C49E77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/>
              </a:buClr>
            </a:pPr>
            <a:r>
              <a:rPr lang="cs-CZ" dirty="false">
                <a:hlinkClick r:id="rId3"/>
              </a:rPr>
              <a:t>www.esfcr.cz</a:t>
            </a:r>
            <a:endParaRPr lang="cs-CZ" dirty="false"/>
          </a:p>
          <a:p>
            <a:pPr>
              <a:buClr>
                <a:schemeClr val="accent1"/>
              </a:buClr>
            </a:pPr>
            <a:r>
              <a:rPr lang="cs-CZ" dirty="false"/>
              <a:t>Výzva č. 03_22_042 text výzvy a její přílohy</a:t>
            </a:r>
          </a:p>
          <a:p>
            <a:pPr>
              <a:buClr>
                <a:schemeClr val="accent1"/>
              </a:buClr>
            </a:pPr>
            <a:r>
              <a:rPr lang="cs-CZ" dirty="false"/>
              <a:t>ESF fórum – diskusní metodický klub </a:t>
            </a:r>
            <a:r>
              <a:rPr lang="cs-CZ" dirty="fal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03_22_042 Budování kapacit a profesionalizace romských a proromských NNO - www.esfcr.cz</a:t>
            </a:r>
            <a:endParaRPr lang="cs-CZ" dirty="false"/>
          </a:p>
          <a:p>
            <a:pPr>
              <a:buClr>
                <a:schemeClr val="accent1"/>
              </a:buClr>
            </a:pPr>
            <a:r>
              <a:rPr lang="cs-CZ" dirty="false"/>
              <a:t>Obecná část pravidel pro žadatele a příjemce z OPZ+</a:t>
            </a:r>
          </a:p>
          <a:p>
            <a:pPr>
              <a:buClr>
                <a:schemeClr val="accent1"/>
              </a:buClr>
            </a:pPr>
            <a:r>
              <a:rPr lang="cs-CZ" dirty="false"/>
              <a:t>Specifická část pravidel pro žadatele a příjemce z OPZ+ s přímými a nepřímými náklady nebo projekty financované s využitím paušálních sazeb (verze 3)</a:t>
            </a:r>
          </a:p>
          <a:p>
            <a:pPr>
              <a:buClr>
                <a:schemeClr val="accent1"/>
              </a:buClr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9ABA3D3-0603-4C3F-BF8C-131C7F13865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71331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KONTAKTNÍ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 algn="just">
              <a:buNone/>
            </a:pPr>
            <a:endParaRPr lang="cs-CZ" sz="2400" dirty="false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dirty="false"/>
              <a:t>Mgr. Petra Altmannová  </a:t>
            </a:r>
            <a:r>
              <a:rPr lang="cs-CZ" dirty="false">
                <a:hlinkClick r:id="rId3"/>
              </a:rPr>
              <a:t>petra.altmannova@mpsv.cz</a:t>
            </a:r>
            <a:endParaRPr lang="cs-CZ" dirty="false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dirty="false"/>
              <a:t>Ing. Mgr. Eliška Kirchnerová  </a:t>
            </a:r>
            <a:r>
              <a:rPr lang="cs-CZ" dirty="fal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eliska.kirchnerova@mpsv.cz</a:t>
            </a:r>
            <a:endParaRPr lang="cs-CZ" dirty="false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dirty="false"/>
              <a:t>Ing. Ludmila Uhlířová </a:t>
            </a:r>
            <a:r>
              <a:rPr lang="cs-CZ" dirty="false">
                <a:hlinkClick r:id="rId5"/>
              </a:rPr>
              <a:t>ludmila.uhlirova@mpsv.cz</a:t>
            </a:r>
            <a:endParaRPr lang="cs-CZ" dirty="false"/>
          </a:p>
          <a:p>
            <a:pPr algn="just">
              <a:buFont typeface="Arial" panose="020B0604020202020204" pitchFamily="34" charset="0"/>
              <a:buChar char="•"/>
            </a:pPr>
            <a:endParaRPr lang="cs-CZ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511815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2800" b="true" dirty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800" b="true" dirty="false"/>
              <a:t>Těšíme se na Vaše projekty</a:t>
            </a:r>
          </a:p>
          <a:p>
            <a:pPr marL="0" indent="0" algn="ctr">
              <a:lnSpc>
                <a:spcPct val="150000"/>
              </a:lnSpc>
              <a:buNone/>
            </a:pPr>
            <a:endParaRPr lang="cs-CZ" sz="2800" b="true" dirty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800" b="true" dirty="false"/>
              <a:t>DĚKUJEME ZA POZORNOST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cs-CZ" b="true" u="sng" dirty="false"/>
              <a:t>Oprávnění žadatelé: </a:t>
            </a:r>
          </a:p>
          <a:p>
            <a:pPr marL="0" indent="0">
              <a:buNone/>
            </a:pPr>
            <a:endParaRPr lang="cs-CZ" sz="1800" b="true" u="sng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Obecně může dle pravidel Operačního programu Zaměstnanost plus oprávněným žadatelem být:</a:t>
            </a:r>
          </a:p>
          <a:p>
            <a:pPr marL="0" indent="0">
              <a:buNone/>
            </a:pP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 (právnická nebo fyzická), která je registrovaným subjektem v ČR, tj. osoba, která má vlastní identifikační číslo (tzv. IČO někdy také IČ),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osoba, která má aktivní datovou schránku,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osoba, která nepatří mezi subjekty, které se nemohou výzvy účastnit z důvodů insolvence, pokut, dluhu. </a:t>
            </a:r>
            <a:r>
              <a:rPr lang="cs-CZ" sz="1600" dirty="false">
                <a:ea typeface="Calibri" panose="020F0502020204030204" pitchFamily="34" charset="0"/>
                <a:cs typeface="Times New Roman" panose="02020603050405020304" pitchFamily="18" charset="0"/>
              </a:rPr>
              <a:t>Podrobněji uvedeno v textu výzvy bodě 3.3 Vymezení oprávněných žadatelů</a:t>
            </a: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false"/>
          </a:p>
          <a:p>
            <a:pPr algn="just"/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Podmínky oprávněnosti žadatele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jsou posuzovány během hodnocení a výběru projektů a musí být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splněny k datu podání žádosti o podporu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Jestliže je zjištěno, že k datu podání žádosti nebyly splněny podmínky vymezené výzvou (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bod 3.3. výzvy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), může být přidělení podpory danému subjektu zrušeno. K otázce, zda splňují oprávněnost, se žadatelé vyjadřují v rámci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čestného prohlášení v žádosti o podporu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přičemž splnění potvrzují jak za sebe, tak za případné partnery s finančním příspěvkem.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79337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Definice oprávněných Žadatelů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3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chemeClr val="accent2"/>
              </a:buClr>
              <a:buSzPct val="150000"/>
            </a:pPr>
            <a:r>
              <a:rPr lang="cs-CZ" sz="24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Romské, proromské NNO</a:t>
            </a:r>
            <a:endParaRPr lang="cs-CZ" sz="2400" b="true" dirty="false">
              <a:solidFill>
                <a:schemeClr val="accent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2"/>
              </a:buClr>
              <a:buSzPct val="150000"/>
            </a:pPr>
            <a:r>
              <a:rPr lang="cs-CZ" b="true" u="sng" dirty="false"/>
              <a:t>Právní forma: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  <a:buAutoNum type="alphaLcParenR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obecně prospěšná společnost 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zřízená podle zákona č. 248/1995 Sb., o obecně prospěšných společnostech, ve znění pozdějších předpisů,</a:t>
            </a: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  <a:buFontTx/>
              <a:buAutoNum type="alphaLcParenR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spolek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podle § 214-302 zákona č. 89/2012 Sb., občanský zákoník, ve znění pozdějších předpisů,</a:t>
            </a: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  <a:buFontTx/>
              <a:buAutoNum type="alphaLcParenR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ústav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podle § 402-418 zákona č. 89/2012 Sb., občanský zákoník, ve znění pozdějších předpisů,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  <a:buFontTx/>
              <a:buAutoNum type="alphaLcParenR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církevní právnická osoba 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zřízená podle zákona č. 3/2002 Sb., o církvích a náboženských společnostech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</a:pPr>
            <a:endParaRPr lang="cs-CZ" sz="2400" b="true" dirty="fals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chemeClr val="accent2"/>
              </a:buClr>
            </a:pPr>
            <a:r>
              <a:rPr lang="cs-CZ" sz="2400" b="true" dirty="false">
                <a:latin typeface="Arial" panose="020B0604020202020204" pitchFamily="34" charset="0"/>
                <a:cs typeface="Arial" panose="020B0604020202020204" pitchFamily="34" charset="0"/>
              </a:rPr>
              <a:t>Střešní romské NNO</a:t>
            </a:r>
          </a:p>
          <a:p>
            <a:pPr lvl="0" algn="just">
              <a:buClr>
                <a:schemeClr val="accent2"/>
              </a:buClr>
            </a:pPr>
            <a:r>
              <a:rPr lang="cs-CZ" b="true" u="sng" dirty="false"/>
              <a:t>Právní forma: </a:t>
            </a: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spolek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podle § 214-302 zákona č. 89/2012 Sb., občanský zákoník, ve znění pozdějších předpisů</a:t>
            </a:r>
            <a:endPara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217792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Definice oprávněných žadatelů (1)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400" b="true" u="sng" dirty="false"/>
              <a:t>Romské nestátní neziskové organizace</a:t>
            </a:r>
          </a:p>
          <a:p>
            <a:pPr algn="just"/>
            <a:endParaRPr lang="cs-CZ" sz="2400" b="true" u="sng" dirty="false"/>
          </a:p>
          <a:p>
            <a:pPr marL="800100" lvl="1" indent="-342900" algn="just">
              <a:buFont typeface="+mj-lt"/>
              <a:buAutoNum type="arabicParenR"/>
            </a:pP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Právní forma organizace</a:t>
            </a:r>
          </a:p>
          <a:p>
            <a:pPr lvl="1" algn="just"/>
            <a:endParaRPr lang="cs-CZ" b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arenR" startAt="2"/>
            </a:pP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Zaměření a doba vykonávání hlavní činnosti organizace</a:t>
            </a: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hlavní činnost zaměřená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na podporu romské menšiny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, po dobu alespoň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24 měsíců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bude explicitně uvedena ve vymezení hlavní činnosti (účelu založení) ve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stanovách/zakládací listině organizace </a:t>
            </a:r>
          </a:p>
          <a:p>
            <a:pPr lvl="1" algn="just"/>
            <a:endParaRPr lang="cs-CZ" sz="1600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3) Zastoupení Romů/Romek mezi zakladateli organizace nebo ve vedení organizace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mezi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zakladateli organizace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je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nadpoloviční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většina zakladatelů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hlásících se k romské národnosti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nebo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ve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vedení organizace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, tj. ve statutárním orgánu organizace jsou zastoupeni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Romové/Romky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(tj. alespoň 1 fyzická osoba se hlásí k romské národnosti).</a:t>
            </a:r>
          </a:p>
          <a:p>
            <a:pPr lvl="1" algn="just"/>
            <a:endParaRPr lang="cs-CZ" b="true" u="sng" dirty="false"/>
          </a:p>
        </p:txBody>
      </p:sp>
    </p:spTree>
    <p:extLst>
      <p:ext uri="{BB962C8B-B14F-4D97-AF65-F5344CB8AC3E}">
        <p14:creationId xmlns:p14="http://schemas.microsoft.com/office/powerpoint/2010/main" val="527040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E6AC09-14CF-4295-ADDE-F7169A8CDB7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Definice oprávněných žadatelů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714D0E-45E5-41FE-A0F4-174E094A804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412776"/>
            <a:ext cx="8352480" cy="5283224"/>
          </a:xfrm>
        </p:spPr>
        <p:txBody>
          <a:bodyPr/>
          <a:lstStyle/>
          <a:p>
            <a:pPr marL="0" indent="0" algn="just">
              <a:buNone/>
            </a:pPr>
            <a:r>
              <a:rPr lang="cs-CZ" b="true" u="sng" dirty="false"/>
              <a:t>Proromské nestátní neziskové organizace</a:t>
            </a:r>
          </a:p>
          <a:p>
            <a:pPr marL="576900" lvl="1" indent="-342900" algn="just">
              <a:buClr>
                <a:schemeClr val="accent1"/>
              </a:buClr>
              <a:buFont typeface="+mj-lt"/>
              <a:buAutoNum type="arabicParenR"/>
            </a:pPr>
            <a:r>
              <a:rPr lang="cs-CZ" sz="1800" b="true" dirty="false">
                <a:latin typeface="Arial" panose="020B0604020202020204" pitchFamily="34" charset="0"/>
                <a:cs typeface="Arial" panose="020B0604020202020204" pitchFamily="34" charset="0"/>
              </a:rPr>
              <a:t>Právní forma organizace</a:t>
            </a:r>
          </a:p>
          <a:p>
            <a:pPr marL="576900" lvl="1" indent="-342900" algn="just">
              <a:buClr>
                <a:schemeClr val="accent1"/>
              </a:buClr>
              <a:buFont typeface="+mj-lt"/>
              <a:buAutoNum type="arabicParenR"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Zaměření a doba vykonávání hlavní činnosti organizace </a:t>
            </a:r>
          </a:p>
          <a:p>
            <a:pPr marL="576900" lvl="1" indent="-342900" algn="just"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hlavní činnost zaměřená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na podporu romské menšiny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, po dobu alespoň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24 měsíců</a:t>
            </a:r>
          </a:p>
          <a:p>
            <a:pPr marL="576900" lvl="1" indent="-342900" algn="just"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bude explicitně uvedena ve vymezení hlavní činnosti (účelu založení) ve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stanovách/zakládací listině organizace</a:t>
            </a:r>
          </a:p>
          <a:p>
            <a:pPr marL="576900" lvl="1" indent="-342900" algn="just">
              <a:buClr>
                <a:schemeClr val="accent1"/>
              </a:buClr>
              <a:buFont typeface="Courier New" panose="02070309020205020404" pitchFamily="49" charset="0"/>
              <a:buChar char="o"/>
            </a:pPr>
            <a:endParaRPr lang="cs-CZ" sz="1600" b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b="true" u="sng" dirty="false"/>
              <a:t>Střešní romské nestátní neziskové organizace</a:t>
            </a:r>
          </a:p>
          <a:p>
            <a:pPr marL="576900" lvl="1" indent="-342900" algn="just">
              <a:buClr>
                <a:schemeClr val="accent1"/>
              </a:buClr>
              <a:buFont typeface="Wingdings" panose="05000000000000000000" pitchFamily="2" charset="2"/>
              <a:buAutoNum type="arabicParenR"/>
            </a:pP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Právní forma organizace – POUZE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spolek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podle § 214-302 zákona č. 89/2012 Sb., občanský zákoník, ve znění pozdějších předpisů.</a:t>
            </a:r>
            <a:endParaRPr lang="cs-CZ" sz="1600" b="true" dirty="fals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6900" lvl="1" indent="-342900" algn="just">
              <a:buClr>
                <a:schemeClr val="accent1"/>
              </a:buClr>
              <a:buFont typeface="Wingdings" panose="05000000000000000000" pitchFamily="2" charset="2"/>
              <a:buAutoNum type="arabicParenR"/>
            </a:pP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Zaměření a doba vykonávání hlavní činnosti organizace 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(alespoň </a:t>
            </a: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1 rok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1600" b="true" dirty="fals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cs-CZ" sz="1800" b="true" dirty="fals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2000" b="true" dirty="false">
                <a:latin typeface="Arial" panose="020B0604020202020204" pitchFamily="34" charset="0"/>
                <a:cs typeface="Arial" panose="020B0604020202020204" pitchFamily="34" charset="0"/>
              </a:rPr>
              <a:t>Partnerství pro tuto výzvu není relevantní.</a:t>
            </a:r>
          </a:p>
          <a:p>
            <a:pPr marL="0" indent="0" algn="just">
              <a:buNone/>
            </a:pPr>
            <a:endParaRPr lang="cs-CZ" b="true" u="sng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F659302-19E9-4DED-9C38-878E98034D8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04065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Věcné zaměření výzvy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60000" y="1268760"/>
            <a:ext cx="8532480" cy="49685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/>
              <a:t>Cílem výzvy: </a:t>
            </a:r>
            <a:r>
              <a:rPr lang="cs-CZ" sz="1800" b="true" dirty="false"/>
              <a:t>rozvoj a udržitelnost romských, proromských a střešních romských NNO, posilování způsobilosti efektivně hájit zájmy romské menšiny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/>
              <a:t>Profesionální organizace: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cs-CZ" sz="1800" dirty="false"/>
              <a:t>jasně stanovené vize a cíle 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cs-CZ" sz="1800" dirty="false"/>
              <a:t>efektivní řízení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cs-CZ" sz="1800" dirty="false"/>
              <a:t>stabilní členská základna (u střešní romské NNO)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cs-CZ" sz="1800" dirty="false"/>
              <a:t>transparentní fungování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cs-CZ" sz="1800" dirty="false"/>
              <a:t>transparentní vícezdrojové a předvídatelné financování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/>
              <a:t>Bude podporováno: posílení personálních kapacit, vzdělávání zaměstnanců a dobrovolníků, rozvoj spolupráce na lokální/regionální úrovni, …</a:t>
            </a:r>
          </a:p>
          <a:p>
            <a:pPr marL="342900" indent="-34290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endParaRPr lang="cs-CZ" sz="1800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800" dirty="false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cs-CZ" sz="1800" dirty="false"/>
              <a:t>      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32516148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D88155-0E86-4D14-B6AF-C6806AEE9525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dfed548f-0517-4d39-90e3-3947398480c0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4996</properties:Words>
  <properties:PresentationFormat>Předvádění na obrazovce (4:3)</properties:PresentationFormat>
  <properties:Paragraphs>613</properties:Paragraphs>
  <properties:Slides>46</properties:Slides>
  <properties:Notes>44</properties:Notes>
  <properties:TotalTime>8555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properties:HeadingPairs>
  <properties:TitlesOfParts>
    <vt:vector baseType="lpstr" size="54">
      <vt:lpstr>Arial</vt:lpstr>
      <vt:lpstr>Calibri</vt:lpstr>
      <vt:lpstr>Courier New</vt:lpstr>
      <vt:lpstr>Symbol</vt:lpstr>
      <vt:lpstr>Trebuchet MS</vt:lpstr>
      <vt:lpstr>Wingdings</vt:lpstr>
      <vt:lpstr>Wingdings 3</vt:lpstr>
      <vt:lpstr>prezentace</vt:lpstr>
      <vt:lpstr>Seminář pro žadatele  výzva č. 03_22_042   </vt:lpstr>
      <vt:lpstr>OBSAH SEMINÁŘE</vt:lpstr>
      <vt:lpstr> Časové nastavení VÝZVY </vt:lpstr>
      <vt:lpstr>Forma podpory</vt:lpstr>
      <vt:lpstr>Žadatelé</vt:lpstr>
      <vt:lpstr>Definice oprávněných Žadatelů</vt:lpstr>
      <vt:lpstr>Definice oprávněných žadatelů (1)</vt:lpstr>
      <vt:lpstr>Definice oprávněných žadatelů (2)</vt:lpstr>
      <vt:lpstr>Věcné zaměření výzvy</vt:lpstr>
      <vt:lpstr>Podporované aktivity</vt:lpstr>
      <vt:lpstr>Podpora strategického plánování</vt:lpstr>
      <vt:lpstr>Finanční a projektový management, fundraising</vt:lpstr>
      <vt:lpstr>Lidské zdroje</vt:lpstr>
      <vt:lpstr>Marketing a Public relations (pr)</vt:lpstr>
      <vt:lpstr>Síťování, sdílení zkušeností a posilování partnerství</vt:lpstr>
      <vt:lpstr>Advokační a watchdogové činnosti</vt:lpstr>
      <vt:lpstr>Zapojení do platforem</vt:lpstr>
      <vt:lpstr>Osvětové informační aktivity</vt:lpstr>
      <vt:lpstr>Střešní organizace: monitoring</vt:lpstr>
      <vt:lpstr>Střešní organizace: posílení metodické podpory a poradenství</vt:lpstr>
      <vt:lpstr>Střešní organizace: podpora transparentnosti</vt:lpstr>
      <vt:lpstr>Pracovní pozice - Realizační tým</vt:lpstr>
      <vt:lpstr>Cílové skupiny – I. </vt:lpstr>
      <vt:lpstr>Cílové skupiny – II. </vt:lpstr>
      <vt:lpstr>Indikátory  – přehled </vt:lpstr>
      <vt:lpstr>Indikátory – evidence podpořených osob</vt:lpstr>
      <vt:lpstr>Indikátory</vt:lpstr>
      <vt:lpstr>Územní Zaměření  </vt:lpstr>
      <vt:lpstr>SHRNUTÍ</vt:lpstr>
      <vt:lpstr> </vt:lpstr>
      <vt:lpstr>Podání ŽÁDOSTI</vt:lpstr>
      <vt:lpstr>Podání ŽÁDOSTI</vt:lpstr>
      <vt:lpstr>Povinné přílohy žádosti o podporu</vt:lpstr>
      <vt:lpstr>Finanční část - Způsobilost výdajů</vt:lpstr>
      <vt:lpstr> Finanční část – ROZPOČET PROJEKTU</vt:lpstr>
      <vt:lpstr> OSOBNÍ NÁKLADY</vt:lpstr>
      <vt:lpstr> povinnosti příjemce</vt:lpstr>
      <vt:lpstr> povinnosti příjemce</vt:lpstr>
      <vt:lpstr> veřejná podpora</vt:lpstr>
      <vt:lpstr> povinná publicita</vt:lpstr>
      <vt:lpstr> VIZUÁLNÍ IDENTITA</vt:lpstr>
      <vt:lpstr> Způsob hodnocení a výběr projektů</vt:lpstr>
      <vt:lpstr> Časový plán výběrového procesu</vt:lpstr>
      <vt:lpstr>Informační zdroje</vt:lpstr>
      <vt:lpstr> KONTAKTNÍ OSOBY</vt:lpstr>
      <vt:lpstr>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2023-01-03T12:04:29Z</dcterms:modified>
  <cp:revision>327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