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5">
  <p:sldMasterIdLst>
    <p:sldMasterId id="2147483671" r:id="rId4"/>
  </p:sldMasterIdLst>
  <p:notesMasterIdLst>
    <p:notesMasterId r:id="rId62"/>
  </p:notesMasterIdLst>
  <p:sldIdLst>
    <p:sldId id="1194" r:id="rId5"/>
    <p:sldId id="1279" r:id="rId6"/>
    <p:sldId id="1326" r:id="rId7"/>
    <p:sldId id="1280" r:id="rId8"/>
    <p:sldId id="271" r:id="rId9"/>
    <p:sldId id="1313" r:id="rId10"/>
    <p:sldId id="302" r:id="rId11"/>
    <p:sldId id="1281" r:id="rId12"/>
    <p:sldId id="1314" r:id="rId13"/>
    <p:sldId id="1287" r:id="rId14"/>
    <p:sldId id="1288" r:id="rId15"/>
    <p:sldId id="1289" r:id="rId16"/>
    <p:sldId id="1290" r:id="rId17"/>
    <p:sldId id="1291" r:id="rId18"/>
    <p:sldId id="1292" r:id="rId19"/>
    <p:sldId id="1328" r:id="rId20"/>
    <p:sldId id="1307" r:id="rId21"/>
    <p:sldId id="1309" r:id="rId22"/>
    <p:sldId id="1337" r:id="rId23"/>
    <p:sldId id="1329" r:id="rId24"/>
    <p:sldId id="1311" r:id="rId25"/>
    <p:sldId id="1312" r:id="rId26"/>
    <p:sldId id="1330" r:id="rId27"/>
    <p:sldId id="1282" r:id="rId28"/>
    <p:sldId id="1285" r:id="rId29"/>
    <p:sldId id="1286" r:id="rId30"/>
    <p:sldId id="1283" r:id="rId31"/>
    <p:sldId id="1284" r:id="rId32"/>
    <p:sldId id="1319" r:id="rId33"/>
    <p:sldId id="1296" r:id="rId34"/>
    <p:sldId id="1322" r:id="rId35"/>
    <p:sldId id="1321" r:id="rId36"/>
    <p:sldId id="1297" r:id="rId37"/>
    <p:sldId id="1298" r:id="rId38"/>
    <p:sldId id="1323" r:id="rId39"/>
    <p:sldId id="345" r:id="rId40"/>
    <p:sldId id="1299" r:id="rId41"/>
    <p:sldId id="298" r:id="rId42"/>
    <p:sldId id="1301" r:id="rId43"/>
    <p:sldId id="1325" r:id="rId44"/>
    <p:sldId id="1302" r:id="rId45"/>
    <p:sldId id="306" r:id="rId46"/>
    <p:sldId id="1257" r:id="rId47"/>
    <p:sldId id="1303" r:id="rId48"/>
    <p:sldId id="1331" r:id="rId49"/>
    <p:sldId id="289" r:id="rId50"/>
    <p:sldId id="1334" r:id="rId51"/>
    <p:sldId id="1333" r:id="rId52"/>
    <p:sldId id="1249" r:id="rId53"/>
    <p:sldId id="1250" r:id="rId54"/>
    <p:sldId id="1332" r:id="rId55"/>
    <p:sldId id="281" r:id="rId56"/>
    <p:sldId id="1223" r:id="rId57"/>
    <p:sldId id="1335" r:id="rId58"/>
    <p:sldId id="1336" r:id="rId59"/>
    <p:sldId id="1338" r:id="rId60"/>
    <p:sldId id="1227" r:id="rId61"/>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authors.xml><?xml version="1.0" encoding="utf-8"?>
<p188:authorLst xmlns:p188="http://schemas.microsoft.com/office/powerpoint/2018/8/main" xmlns:a="http://schemas.openxmlformats.org/drawingml/2006/main" xmlns:r="http://schemas.openxmlformats.org/officeDocument/2006/relationships">
  <p188:author id="{35D63D3F-171B-E5BC-6392-F98534478086}" initials="ULI(" name="Uhlířová Ludmila Ing. (MPSV)" providerId="AD" userId="S::ludmila.uhlirova@mpsv.cz::8fd9c8ef-8073-48b1-9f64-d39c1a1a2532"/>
</p188:authorLst>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Střední styl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5620"/>
    <p:restoredTop sz="81613" autoAdjust="false"/>
  </p:normalViewPr>
  <p:slideViewPr>
    <p:cSldViewPr snapToGrid="false">
      <p:cViewPr varScale="true">
        <p:scale>
          <a:sx n="92" d="100"/>
          <a:sy n="92" d="100"/>
        </p:scale>
        <p:origin x="2154" y="84"/>
      </p:cViewPr>
      <p:guideLst>
        <p:guide orient="horz" pos="913"/>
        <p:guide orient="horz" pos="3884"/>
        <p:guide pos="5420"/>
        <p:guide pos="748"/>
      </p:guideLst>
    </p:cSldViewPr>
  </p:slideViewPr>
  <p:notesTextViewPr>
    <p:cViewPr>
      <p:scale>
        <a:sx n="1" d="1"/>
        <a:sy n="1" d="1"/>
      </p:scale>
      <p:origin x="0" y="0"/>
    </p:cViewPr>
  </p:notesTextViewPr>
  <p:sorterViewPr>
    <p:cViewPr varScale="true">
      <p:scale>
        <a:sx n="100" d="100"/>
        <a:sy n="100" d="100"/>
      </p:scale>
      <p:origin x="0" y="-5592"/>
    </p:cViewPr>
  </p:sorterViewPr>
  <p:gridSpacing cx="76200" cy="76200"/>
</p:viewPr>
</file>

<file path=ppt/_rels/presentation.xml.rels><?xml version="1.0" encoding="UTF-8" standalone="yes"?>
<Relationships xmlns="http://schemas.openxmlformats.org/package/2006/relationships">
    <Relationship Target="slides/slide22.xml" Type="http://schemas.openxmlformats.org/officeDocument/2006/relationships/slide" Id="rId26"/>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slides/slide43.xml" Type="http://schemas.openxmlformats.org/officeDocument/2006/relationships/slide" Id="rId47"/>
    <Relationship Target="slides/slide46.xml" Type="http://schemas.openxmlformats.org/officeDocument/2006/relationships/slide" Id="rId50"/>
    <Relationship Target="slides/slide51.xml" Type="http://schemas.openxmlformats.org/officeDocument/2006/relationships/slide" Id="rId55"/>
    <Relationship Target="commentAuthors.xml" Type="http://schemas.openxmlformats.org/officeDocument/2006/relationships/commentAuthors" Id="rId63"/>
    <Relationship Target="authors.xml" Type="http://schemas.microsoft.com/office/2018/10/relationships/authors" Id="rId68"/>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slides/slide49.xml" Type="http://schemas.openxmlformats.org/officeDocument/2006/relationships/slide" Id="rId53"/>
    <Relationship Target="slides/slide54.xml" Type="http://schemas.openxmlformats.org/officeDocument/2006/relationships/slide" Id="rId58"/>
    <Relationship Target="theme/theme1.xml" Type="http://schemas.openxmlformats.org/officeDocument/2006/relationships/theme" Id="rId66"/>
    <Relationship Target="slides/slide1.xml" Type="http://schemas.openxmlformats.org/officeDocument/2006/relationships/slide" Id="rId5"/>
    <Relationship Target="slides/slide57.xml" Type="http://schemas.openxmlformats.org/officeDocument/2006/relationships/slide" Id="rId61"/>
    <Relationship Target="slides/slide15.xml" Type="http://schemas.openxmlformats.org/officeDocument/2006/relationships/slide" Id="rId1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slides/slide52.xml" Type="http://schemas.openxmlformats.org/officeDocument/2006/relationships/slide" Id="rId56"/>
    <Relationship Target="presProps.xml" Type="http://schemas.openxmlformats.org/officeDocument/2006/relationships/presProps" Id="rId64"/>
    <Relationship Target="slides/slide4.xml" Type="http://schemas.openxmlformats.org/officeDocument/2006/relationships/slide" Id="rId8"/>
    <Relationship Target="slides/slide47.xml" Type="http://schemas.openxmlformats.org/officeDocument/2006/relationships/slid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55.xml" Type="http://schemas.openxmlformats.org/officeDocument/2006/relationships/slide" Id="rId59"/>
    <Relationship Target="tableStyles.xml" Type="http://schemas.openxmlformats.org/officeDocument/2006/relationships/tableStyles" Id="rId67"/>
    <Relationship Target="slides/slide16.xml" Type="http://schemas.openxmlformats.org/officeDocument/2006/relationships/slide" Id="rId20"/>
    <Relationship Target="slides/slide37.xml" Type="http://schemas.openxmlformats.org/officeDocument/2006/relationships/slide" Id="rId41"/>
    <Relationship Target="slides/slide50.xml" Type="http://schemas.openxmlformats.org/officeDocument/2006/relationships/slide" Id="rId54"/>
    <Relationship Target="notesMasters/notesMaster1.xml" Type="http://schemas.openxmlformats.org/officeDocument/2006/relationships/notesMaster" Id="rId62"/>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slides/slide53.xml" Type="http://schemas.openxmlformats.org/officeDocument/2006/relationships/slid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 Target="slides/slide56.xml" Type="http://schemas.openxmlformats.org/officeDocument/2006/relationships/slide" Id="rId60"/>
    <Relationship Target="viewProps.xml" Type="http://schemas.openxmlformats.org/officeDocument/2006/relationships/viewProps" Id="rId65"/>
    <Relationship Target="slideMasters/slideMaster1.xml" Type="http://schemas.openxmlformats.org/officeDocument/2006/relationships/slideMaster" Id="rId4"/>
    <Relationship Target="slides/slide5.xml" Type="http://schemas.openxmlformats.org/officeDocument/2006/relationships/slide" Id="rId9"/>
    <Relationship Target="slides/slide9.xml" Type="http://schemas.openxmlformats.org/officeDocument/2006/relationships/slide" Id="rId13"/>
    <Relationship Target="slides/slide14.xml" Type="http://schemas.openxmlformats.org/officeDocument/2006/relationships/slide" Id="rId18"/>
    <Relationship Target="slides/slide35.xml" Type="http://schemas.openxmlformats.org/officeDocument/2006/relationships/slide" Id="rId39"/>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13.11.2023</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Mode="External" Target="http://www.esfcr.cz/" Type="http://schemas.openxmlformats.org/officeDocument/2006/relationships/hyperlink" Id="rId3"/>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44.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45.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46.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47.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48.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51.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52.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53.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54.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55.xml" Type="http://schemas.openxmlformats.org/officeDocument/2006/relationships/slide" Id="rId2"/>
    <Relationship Target="../notesMasters/notesMaster1.xml" Type="http://schemas.openxmlformats.org/officeDocument/2006/relationships/notesMaster" Id="rId1"/>
</Relationships>

</file>

<file path=ppt/notesSlides/_rels/notesSlide41.xml.rels><?xml version="1.0" encoding="UTF-8" standalone="yes"?>
<Relationships xmlns="http://schemas.openxmlformats.org/package/2006/relationships">
    <Relationship Target="../slides/slide56.xml" Type="http://schemas.openxmlformats.org/officeDocument/2006/relationships/slide" Id="rId2"/>
    <Relationship Target="../notesMasters/notesMaster1.xml" Type="http://schemas.openxmlformats.org/officeDocument/2006/relationships/notesMaster" Id="rId1"/>
</Relationships>

</file>

<file path=ppt/notesSlides/_rels/notesSlide42.xml.rels><?xml version="1.0" encoding="UTF-8" standalone="yes"?>
<Relationships xmlns="http://schemas.openxmlformats.org/package/2006/relationships">
    <Relationship Target="../slides/slide57.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Žádosti o změny (podstatné i nepodstatné) zpracovává příjemce v IS KP21+, jehož prostřednictvím je také předkládá ŘO. ŘO může žádost o změnu schválit, zamítnout nebo vrátit k přepracování. V případě vrácení k přepracování je příjemci vždy stanovena lhůta pro předložení nové verze žádosti o změnu, příjemce je povinen stanovenou lhůtu dodržet, případně má možnosti:</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žádost o změnu v IS KP21+ stáhnout (tj. zrušit); v takovém případě povinnost předložit novou verzi odpadá;</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Lhůta je stanovována s ohledem na charakter změny, které se žádost týká, a také s ohledem na rozsah nedostatků v žádosti o změnu.</a:t>
            </a:r>
          </a:p>
          <a:p>
            <a:endParaRPr lang="cs-CZ" dirty="false"/>
          </a:p>
          <a:p>
            <a:pPr algn="l"/>
            <a:endParaRPr lang="cs-CZ" sz="1800" b="false" i="false" u="none" strike="noStrike" baseline="0" dirty="false">
              <a:solidFill>
                <a:srgbClr val="000000"/>
              </a:solidFill>
              <a:latin typeface="Arial" panose="020B0604020202020204" pitchFamily="34" charset="0"/>
            </a:endParaRPr>
          </a:p>
          <a:p>
            <a:endParaRPr lang="cs-CZ" sz="1800" b="false" i="false" u="none" strike="noStrike" baseline="0" dirty="false">
              <a:latin typeface="Arial" panose="020B0604020202020204" pitchFamily="34" charset="0"/>
            </a:endParaRPr>
          </a:p>
          <a:p>
            <a:r>
              <a:rPr lang="cs-CZ" sz="1800" b="false" i="false" u="none" strike="noStrike" baseline="0" dirty="false">
                <a:latin typeface="Arial" panose="020B0604020202020204" pitchFamily="34" charset="0"/>
              </a:rPr>
              <a:t>POZOR: finanční obrazovky (rozpočet + rozpad financování + finanční plán) jsou provázané! Aktivují se všechny dohromady. I při změně pouze v rozpočtu musí být proveden i rozpad financování!</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a:p>
        </p:txBody>
      </p:sp>
    </p:spTree>
    <p:extLst>
      <p:ext uri="{BB962C8B-B14F-4D97-AF65-F5344CB8AC3E}">
        <p14:creationId xmlns:p14="http://schemas.microsoft.com/office/powerpoint/2010/main" val="1556423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16</a:t>
            </a:fld>
            <a:endParaRPr lang="cs-CZ"/>
          </a:p>
        </p:txBody>
      </p:sp>
    </p:spTree>
    <p:extLst>
      <p:ext uri="{BB962C8B-B14F-4D97-AF65-F5344CB8AC3E}">
        <p14:creationId xmlns:p14="http://schemas.microsoft.com/office/powerpoint/2010/main" val="1233021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342900" lvl="0" indent="-342900" algn="just">
              <a:buFont typeface="+mj-lt"/>
              <a:buAutoNum type="arabicPeriod"/>
              <a:tabLst>
                <a:tab pos="252095" algn="l"/>
              </a:tabLst>
            </a:pPr>
            <a:r>
              <a:rPr lang="cs-CZ" sz="1800" dirty="false">
                <a:effectLst/>
                <a:latin typeface="Arial" panose="020B0604020202020204" pitchFamily="34" charset="0"/>
                <a:ea typeface="Arial" panose="020B0604020202020204" pitchFamily="34" charset="0"/>
                <a:cs typeface="Times New Roman" panose="02020603050405020304" pitchFamily="18" charset="0"/>
              </a:rPr>
              <a:t>Během realizace projektu je příjemce povinen informovat veřejnost o podpoře získané z fondů EU tím, že: </a:t>
            </a:r>
          </a:p>
          <a:p>
            <a:pPr marL="252095"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 </a:t>
            </a:r>
          </a:p>
          <a:p>
            <a:pPr marL="342900" lvl="0" indent="-342900" algn="just">
              <a:buFont typeface="+mj-lt"/>
              <a:buAutoNum type="alphaLcParenR"/>
            </a:pP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Zveřejní na své internetové stránce, pokud taková stránka existuje, a na sociálních sítích, pokud příjemce nějakou sociální síť využívá, stručný popis projektu úměrný míře podpory včetně jeho cílů a výsledků a zdůrazní, že je na daný projekt poskytována finanční podpora EU; popis je doporučeno vložit při zahájení realizace projektu a následně jej dle potřeby aktualizovat,</a:t>
            </a:r>
            <a:r>
              <a:rPr lang="cs-CZ" sz="1800" dirty="false">
                <a:effectLst/>
                <a:latin typeface="EUAlbertina"/>
                <a:ea typeface="Arial" panose="020B0604020202020204" pitchFamily="34" charset="0"/>
                <a:cs typeface="Arial" panose="020B0604020202020204" pitchFamily="34" charset="0"/>
              </a:rPr>
              <a:t> </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v případě sociálních sítí je tato povinnost splněna uveřejněním jednoho postu informujícího o podpoře z EU na jedné sociální síti.</a:t>
            </a:r>
            <a:endParaRPr lang="cs-CZ" sz="1800" dirty="false">
              <a:effectLst/>
              <a:latin typeface="EUAlbertina"/>
              <a:ea typeface="Arial" panose="020B0604020202020204" pitchFamily="34" charset="0"/>
              <a:cs typeface="Arial" panose="020B0604020202020204" pitchFamily="34" charset="0"/>
            </a:endParaRPr>
          </a:p>
          <a:p>
            <a:pPr marL="342900" lvl="0" indent="-342900" algn="just">
              <a:buFont typeface="+mj-lt"/>
              <a:buAutoNum type="alphaLcParenR"/>
            </a:pP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Spravuje prezentaci projektu na portálu </a:t>
            </a:r>
            <a:r>
              <a:rPr lang="cs-CZ" sz="18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základní obsah prezentace (tj. popisu projektu) je na portál přenesen z MS2021+ z obsahu žádosti o podporu, příjemce ji následně dle potřeby aktualizuje. </a:t>
            </a:r>
            <a:endParaRPr lang="cs-CZ" sz="1800" dirty="false">
              <a:effectLst/>
              <a:latin typeface="EUAlbertina"/>
              <a:ea typeface="Arial" panose="020B0604020202020204" pitchFamily="34" charset="0"/>
              <a:cs typeface="Arial" panose="020B0604020202020204" pitchFamily="34" charset="0"/>
            </a:endParaRPr>
          </a:p>
          <a:p>
            <a:pPr marL="342900" lvl="0" indent="-342900" algn="just">
              <a:buFont typeface="+mj-lt"/>
              <a:buAutoNum type="alphaLcParenR"/>
            </a:pPr>
            <a:r>
              <a:rPr lang="cs-CZ" sz="1800" u="sng" dirty="false">
                <a:solidFill>
                  <a:srgbClr val="000000"/>
                </a:solidFill>
                <a:effectLst/>
                <a:latin typeface="Arial" panose="020B0604020202020204" pitchFamily="34" charset="0"/>
                <a:ea typeface="Arial" panose="020B0604020202020204" pitchFamily="34" charset="0"/>
                <a:cs typeface="Arial" panose="020B0604020202020204" pitchFamily="34" charset="0"/>
              </a:rPr>
              <a:t>Umístí alespoň 1 povinný plakát nebo elektronické zobrazovací zařízení velikosti minimálně A3 s informacemi o projektu v místě realizace projektu</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snadno viditelném pro veřejnost, jako jsou vstupní prostory budovy; umístění zajistí v návaznosti na zahájení realizace projektu, nejpozději však do doby předložení první zprávy o realizaci projektu, a bude jej udržovat do termínu dokončení realizace projektu uvedeného v právním aktu; povinný plakát není nutné zveřejňovat, pokud je realizátor projektu fyzická osoba.</a:t>
            </a:r>
            <a:endParaRPr lang="cs-CZ" sz="1800" dirty="false">
              <a:effectLst/>
              <a:latin typeface="EUAlbertina"/>
              <a:ea typeface="Arial" panose="020B0604020202020204" pitchFamily="34" charset="0"/>
              <a:cs typeface="Arial" panose="020B0604020202020204" pitchFamily="34" charset="0"/>
            </a:endParaRPr>
          </a:p>
          <a:p>
            <a:pPr marL="480695" algn="just"/>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V případě projektu, který zahrnuje hmotnou investici a u nějž celkové náklady přesahují 100.000 EUR, neumisťuje plakát, ale vystaví na veřejně viditelném místě billboard, permanentní billboard nebo stálou pamětní desku. </a:t>
            </a:r>
            <a:endParaRPr lang="cs-CZ" sz="1800" dirty="false">
              <a:effectLst/>
              <a:latin typeface="EUAlbertina"/>
              <a:ea typeface="Arial" panose="020B0604020202020204" pitchFamily="34" charset="0"/>
              <a:cs typeface="Arial" panose="020B0604020202020204" pitchFamily="34" charset="0"/>
            </a:endParaRPr>
          </a:p>
          <a:p>
            <a:pPr marL="480695" algn="just"/>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Pro vytvoření povinného plakátu, billboardu, permanentního billboardu nebo stálé pamětní desky je příjemce povinen využít </a:t>
            </a:r>
            <a:r>
              <a:rPr lang="cs-CZ" sz="1800" b="true" dirty="false">
                <a:solidFill>
                  <a:srgbClr val="000000"/>
                </a:solidFill>
                <a:effectLst/>
                <a:latin typeface="Arial" panose="020B0604020202020204" pitchFamily="34" charset="0"/>
                <a:ea typeface="Arial" panose="020B0604020202020204" pitchFamily="34" charset="0"/>
                <a:cs typeface="Arial" panose="020B0604020202020204" pitchFamily="34" charset="0"/>
              </a:rPr>
              <a:t>elektronické šablony</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které jsou dostupné z portálu </a:t>
            </a:r>
            <a:r>
              <a:rPr lang="cs-CZ" sz="18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8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Realizuje-li příjemce více projektů z jednoho programu, je možné umístit na jeden povinný plakát, elektronické zobrazovací zařízení, billboard, permanentní billboard nebo stálou pamětní desku více projektů při zachování dostatečné čitelnosti textů.</a:t>
            </a:r>
            <a:endParaRPr lang="cs-CZ" sz="1800" dirty="false">
              <a:effectLst/>
              <a:latin typeface="EUAlbertina"/>
              <a:ea typeface="Arial" panose="020B0604020202020204" pitchFamily="34" charset="0"/>
              <a:cs typeface="Arial" panose="020B0604020202020204" pitchFamily="34" charset="0"/>
            </a:endParaRPr>
          </a:p>
          <a:p>
            <a:pPr algn="just"/>
            <a:r>
              <a:rPr lang="cs-CZ" sz="1800" dirty="false">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 V případě projektu/operace strategického významu, který významným způsobem přispívá k dosažení cílů programu, anebo projektu, jehož celkové náklady přesahují 10.000.000 EUR, zorganizuje komunikační akci (např. tiskovou konferenci u příležitosti zahájení projektu) nebo jinou komunikační aktivitu, na kterou pozve zástupce ŘO a Evropské komise</a:t>
            </a:r>
            <a:r>
              <a:rPr lang="cs-CZ" dirty="false">
                <a:effectLst/>
              </a:rPr>
              <a:t> </a:t>
            </a:r>
            <a:r>
              <a:rPr lang="cs-CZ" sz="1800" dirty="false">
                <a:effectLst/>
                <a:latin typeface="Arial" panose="020B0604020202020204" pitchFamily="34" charset="0"/>
                <a:ea typeface="Arial" panose="020B0604020202020204" pitchFamily="34" charset="0"/>
                <a:cs typeface="Times New Roman" panose="02020603050405020304" pitchFamily="18" charset="0"/>
              </a:rPr>
              <a:t>Dokládá se například printscreenem daného příspěvku, ze kterého bude patrné, na které sociální síti a kdy byla informace zveřejněna a jaký byl obsah sdělení.</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Tato povinnost neplatí do doby, než portál </a:t>
            </a:r>
            <a:r>
              <a:rPr lang="cs-CZ" sz="1800" u="sng" dirty="false">
                <a:solidFill>
                  <a:srgbClr val="084A8B"/>
                </a:solidFill>
                <a:effectLst/>
                <a:latin typeface="Arial" panose="020B0604020202020204" pitchFamily="34" charset="0"/>
                <a:ea typeface="Arial" panose="020B0604020202020204" pitchFamily="34" charset="0"/>
                <a:cs typeface="Times New Roman" panose="02020603050405020304" pitchFamily="18" charset="0"/>
                <a:hlinkClick r:id="rId3"/>
              </a:rPr>
              <a:t>www.esfcr.cz</a:t>
            </a:r>
            <a:r>
              <a:rPr lang="cs-CZ" sz="1800" dirty="false">
                <a:effectLst/>
                <a:latin typeface="Arial" panose="020B0604020202020204" pitchFamily="34" charset="0"/>
                <a:ea typeface="Arial" panose="020B0604020202020204" pitchFamily="34" charset="0"/>
                <a:cs typeface="Times New Roman" panose="02020603050405020304" pitchFamily="18" charset="0"/>
              </a:rPr>
              <a:t> umožní editaci ze strany příjemce.</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Pokud je projekt realizován na více místech, bude plakát umístěn na všech těchto místech. Pokud není možné umístit plakát v místě realizace projektu, bude umístěn v sídle příjemce. Pokud příjemce realizuje více projektů OPZ+ v jednom místě, je možné pro všechny tyto projekty umístit pouze jeden plakát o minimální velikosti A3 (při zachování dostatečné čitelnosti všech textů) a v případě elektronického zobrazovacího zařízení, které bude zobrazovat informace o více projektech, mohou informace/plakáty na obrazovce rotovat.</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Hmotnou investicí se rozumí stavební práce (v OPZ+ nefinancovány) nebo pořízení hmotného vybavení, jehož hodnota přesáhne hodnotu veřejné zakázky malého rozsahu dle § 27 zákona č. 134/2016 Sb., o zadávání veřejných zakázek, a to bez ohledu na druh veřejné zakázky. </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Billboardem se rozumí dočasný billboard, který bude umístěn (nejpozději do doby předložení první zprávy o realizaci projektu) pouze po dobu realizace projektu a po ukončení fyzické realizace bude do 3 měsíců po ukončení realizace projektu nahrazen buď permanentním billboardem nebo stálou pamětní deskou. Permanentní billboard a stálá pamětní deska budou vyrobeny z materiálů odolných vůči povětrnostním podmínkám a budou vystaveny (nejpozději do doby předložení první zprávy o realizaci projektu) po celou dobu fyzické existence daného projektu (v případě stavby po dobu existence stavby, v případě stroje po dobu fungování stroje atp.).</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Zpracování těchto šablon zajišťuje MMR-NOK s využitím tzv. Generátoru nástrojů povinné publicity. Při vyplňování šablony doporučujeme do pole „Hlavní cíl projektu/operace“ uvést, že je projekt financován z Operačního programu Zaměstnanost plus.</a:t>
            </a:r>
          </a:p>
          <a:p>
            <a:pPr algn="just"/>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17</a:t>
            </a:fld>
            <a:endParaRPr lang="cs-CZ"/>
          </a:p>
        </p:txBody>
      </p:sp>
    </p:spTree>
    <p:extLst>
      <p:ext uri="{BB962C8B-B14F-4D97-AF65-F5344CB8AC3E}">
        <p14:creationId xmlns:p14="http://schemas.microsoft.com/office/powerpoint/2010/main" val="31180245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a:p>
        </p:txBody>
      </p:sp>
    </p:spTree>
    <p:extLst>
      <p:ext uri="{BB962C8B-B14F-4D97-AF65-F5344CB8AC3E}">
        <p14:creationId xmlns:p14="http://schemas.microsoft.com/office/powerpoint/2010/main" val="3387835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19</a:t>
            </a:fld>
            <a:endParaRPr lang="cs-CZ"/>
          </a:p>
        </p:txBody>
      </p:sp>
    </p:spTree>
    <p:extLst>
      <p:ext uri="{BB962C8B-B14F-4D97-AF65-F5344CB8AC3E}">
        <p14:creationId xmlns:p14="http://schemas.microsoft.com/office/powerpoint/2010/main" val="1079908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20</a:t>
            </a:fld>
            <a:endParaRPr lang="cs-CZ"/>
          </a:p>
        </p:txBody>
      </p:sp>
    </p:spTree>
    <p:extLst>
      <p:ext uri="{BB962C8B-B14F-4D97-AF65-F5344CB8AC3E}">
        <p14:creationId xmlns:p14="http://schemas.microsoft.com/office/powerpoint/2010/main" val="1191295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sz="3600" dirty="false"/>
              <a:t>Kontrola před vydáním právního aktu</a:t>
            </a:r>
          </a:p>
          <a:p>
            <a:r>
              <a:rPr lang="cs-CZ" sz="3600" dirty="false"/>
              <a:t>Kontroly po uzavření právního aktu </a:t>
            </a:r>
          </a:p>
          <a:p>
            <a:pPr marL="342900" lvl="0" indent="-342900" algn="just">
              <a:buClr>
                <a:srgbClr val="08466C"/>
              </a:buClr>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spolufinancované produkty a služby byly dodány a výdaje, jež příjemci vykázali, byly skutečně zaplaceny, případně v případě využití zjednodušených metod vykazování byly splněny podmínky pro úhradu výdajů příjemci; (toto se vztahuje ke kontrolám dokumentace vážící se k aktivitám projektu, které příjemce už dříve ŘO popsat a deklaroval);</a:t>
            </a:r>
          </a:p>
          <a:p>
            <a:pPr marL="342900" lvl="0" indent="-342900" algn="just">
              <a:buClr>
                <a:srgbClr val="08466C"/>
              </a:buClr>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je dodržen soulad s právními předpisy relevantními pro projekt a podmínkami právního aktu (toto se vztahuje obecně ke všem kontrolám);</a:t>
            </a:r>
          </a:p>
          <a:p>
            <a:pPr marL="342900" lvl="0" indent="-342900" algn="just">
              <a:spcAft>
                <a:spcPts val="1100"/>
              </a:spcAft>
              <a:buClr>
                <a:srgbClr val="08466C"/>
              </a:buClr>
              <a:buFont typeface="Symbol" panose="05050102010706020507" pitchFamily="18" charset="2"/>
              <a:buChar char=""/>
            </a:pPr>
            <a:r>
              <a:rPr lang="cs-CZ" sz="1800" dirty="false">
                <a:effectLst/>
                <a:latin typeface="Arial" panose="020B0604020202020204" pitchFamily="34" charset="0"/>
                <a:ea typeface="Arial" panose="020B0604020202020204" pitchFamily="34" charset="0"/>
                <a:cs typeface="Times New Roman" panose="02020603050405020304" pitchFamily="18" charset="0"/>
              </a:rPr>
              <a:t>aktivity projektu probíhají v souladu s plánem aktivit projektu, které příjemce ŘO poskytl (toto se vztahuje ke kontrolám aktuálně probíhajících aktivit projektu).</a:t>
            </a:r>
          </a:p>
          <a:p>
            <a:pPr algn="just">
              <a:spcAft>
                <a:spcPts val="1100"/>
              </a:spcAft>
            </a:pP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Pokud ŘO nepřistoupil k provedení tzv. neohlášené kontroly, je příjemce (či partner) dopředu o připravované kontrole informován a je mu zároveň dopředu poskytnut seznam potřebné dokumentace a časový harmonogram kontroly. Neohlášené kontroly ŘO provádí zejména při ověřování aktivit projektu, které mají v rámci realizace projektu proběhnout, nicméně v rámci této kontroly může provést i standardní kontrolu realizace projektu. Účelem těchto kontrol je snížení rizika podvodu.</a:t>
            </a: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Kontrolu mohou provádět pouze pracovníci, kteří se prokážou průkazem kontrolora nebo jednorázovým pověřením k provedení kontroly daného projektu. </a:t>
            </a: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Příjemce musí umožnit vstup kontrolou pověřeným osobám, včetně přístupu k veškeré dokumentaci týkající se projektu, a to nikoli pouze během realizace projektu, ale také po celou dobu, po kterou je povinen uchovávat dokumentaci projektu. Také partner je povinen poskytnout stejný rozsah součinnosti kontrolujícímu orgánu.</a:t>
            </a: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Kromě ŘO, resp. poskytovatele podpory, jsou k provádění kontrol na místě / k provádění auditů oprávněny také Ministerstvo financí, orgány finanční správy, Evropská komise nebo Evropský účetní dvůr a Nejvyšší kontrolní úřad, popř. je mohou doprovázet další přizvané osoby.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21</a:t>
            </a:fld>
            <a:endParaRPr lang="cs-CZ"/>
          </a:p>
        </p:txBody>
      </p:sp>
    </p:spTree>
    <p:extLst>
      <p:ext uri="{BB962C8B-B14F-4D97-AF65-F5344CB8AC3E}">
        <p14:creationId xmlns:p14="http://schemas.microsoft.com/office/powerpoint/2010/main" val="1605086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23</a:t>
            </a:fld>
            <a:endParaRPr lang="cs-CZ"/>
          </a:p>
        </p:txBody>
      </p:sp>
    </p:spTree>
    <p:extLst>
      <p:ext uri="{BB962C8B-B14F-4D97-AF65-F5344CB8AC3E}">
        <p14:creationId xmlns:p14="http://schemas.microsoft.com/office/powerpoint/2010/main" val="24234881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a:p>
        </p:txBody>
      </p:sp>
    </p:spTree>
    <p:extLst>
      <p:ext uri="{BB962C8B-B14F-4D97-AF65-F5344CB8AC3E}">
        <p14:creationId xmlns:p14="http://schemas.microsoft.com/office/powerpoint/2010/main" val="42263062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a:p>
        </p:txBody>
      </p:sp>
    </p:spTree>
    <p:extLst>
      <p:ext uri="{BB962C8B-B14F-4D97-AF65-F5344CB8AC3E}">
        <p14:creationId xmlns:p14="http://schemas.microsoft.com/office/powerpoint/2010/main" val="3254771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a:t>
            </a:fld>
            <a:endParaRPr lang="cs-CZ"/>
          </a:p>
        </p:txBody>
      </p:sp>
    </p:spTree>
    <p:extLst>
      <p:ext uri="{BB962C8B-B14F-4D97-AF65-F5344CB8AC3E}">
        <p14:creationId xmlns:p14="http://schemas.microsoft.com/office/powerpoint/2010/main" val="18713083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800" dirty="false">
                <a:effectLst/>
                <a:latin typeface="Arial" panose="020B0604020202020204" pitchFamily="34" charset="0"/>
                <a:ea typeface="Arial" panose="020B0604020202020204" pitchFamily="34" charset="0"/>
                <a:cs typeface="Arial" panose="020B0604020202020204" pitchFamily="34" charset="0"/>
              </a:rPr>
              <a:t>ŘO je oprávněn si od příjemce vyžádat jakýkoli dokument, který je nezbytný pro ověření způsobilosti výdajů v rámci projektu (a může se jednat i o dokument, který vznikl v době před zahájením realizace projektu). </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Podpora z OPZ+ je poskytována zejména na neinvestiční výdaje. Pokud to výzva k předkládání žádostí o podporu umožňuje, lze hradit také investiční výdaje. Úhrada investičních výdajů je možná pouze ve výzvách, ve kterých se podporují projekty s přímými a nepřímými náklady a případně také s jednotkovými náklady. </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Příkladem je ověření podezření na duplicitní financování projektových činností / výstupů apod.</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a:p>
        </p:txBody>
      </p:sp>
    </p:spTree>
    <p:extLst>
      <p:ext uri="{BB962C8B-B14F-4D97-AF65-F5344CB8AC3E}">
        <p14:creationId xmlns:p14="http://schemas.microsoft.com/office/powerpoint/2010/main" val="7468450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800" dirty="false">
                <a:effectLst/>
                <a:latin typeface="Arial" panose="020B0604020202020204" pitchFamily="34" charset="0"/>
                <a:ea typeface="Arial" panose="020B0604020202020204" pitchFamily="34" charset="0"/>
                <a:cs typeface="Arial" panose="020B0604020202020204" pitchFamily="34" charset="0"/>
              </a:rPr>
              <a:t>ŘO je oprávněn si od příjemce vyžádat jakýkoli dokument, který je nezbytný pro ověření způsobilosti výdajů v rámci projektu (a může se jednat i o dokument, který vznikl v době před zahájením realizace projektu). </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800" dirty="false">
                <a:effectLst/>
                <a:latin typeface="Arial" panose="020B0604020202020204" pitchFamily="34" charset="0"/>
                <a:ea typeface="Arial" panose="020B0604020202020204" pitchFamily="34" charset="0"/>
                <a:cs typeface="Times New Roman" panose="02020603050405020304" pitchFamily="18" charset="0"/>
              </a:rPr>
              <a:t>Podpora z OPZ+ je poskytována zejména na neinvestiční výdaje. Pokud to výzva k předkládání žádostí o podporu umožňuje, lze hradit také investiční výdaje. Úhrada investičních výdajů je možná pouze ve výzvách, ve kterých se podporují projekty s přímými a nepřímými náklady a případně také s jednotkovými náklady. </a:t>
            </a:r>
          </a:p>
          <a:p>
            <a:pPr algn="just"/>
            <a:r>
              <a:rPr lang="cs-CZ" sz="1800" dirty="false">
                <a:effectLst/>
                <a:latin typeface="Arial" panose="020B0604020202020204" pitchFamily="34" charset="0"/>
                <a:ea typeface="Arial" panose="020B0604020202020204" pitchFamily="34" charset="0"/>
                <a:cs typeface="Times New Roman" panose="02020603050405020304" pitchFamily="18" charset="0"/>
              </a:rPr>
              <a:t>Příkladem je ověření podezření na duplicitní financování projektových činností / výstupů apod.</a:t>
            </a:r>
          </a:p>
          <a:p>
            <a:pPr algn="just"/>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pPr marL="1143000" lvl="2" indent="-228600" algn="just">
              <a:spcBef>
                <a:spcPts val="1400"/>
              </a:spcBef>
              <a:spcAft>
                <a:spcPts val="550"/>
              </a:spcAft>
              <a:buFont typeface="+mj-lt"/>
              <a:buAutoNum type="arabicPeriod"/>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Přiměřenost výdaje</a:t>
            </a: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Přiměřeností výdaje se rozumí dosažení optimálního vztahu mezi jeho hospodárností, účelností a efektivností. To znamená, že výše výdaje odpovídá cenám v místě a čase obvyklým a výdaj je vynaložen v souladu s principy 3E, tj.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hospodárnosti (minimalizace výdajů nutných k dosažení cílů projektu při dodržení odpovídající kvality stanoveného cíle); </a:t>
            </a: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účelnosti (přímá vazba na cíle projektu a nezbytnost pro jeho realizaci); </a:t>
            </a:r>
          </a:p>
          <a:p>
            <a:pPr marL="1143000" lvl="2" indent="-228600" algn="just">
              <a:spcAft>
                <a:spcPts val="1100"/>
              </a:spcAf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efektivnosti (minimalizace poměru mezi vynaloženými prostředky a dosaženými výstupy).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Na portálu </a:t>
            </a:r>
            <a:r>
              <a:rPr lang="cs-CZ" sz="11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ŘO zveřejňuje přehled obvyklých cen a výší mezd/platů pro komodity / pracovní pozice, které se v projektech podpořených z ESF+ objevují nejčastěji.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 výdajů je posuzována ve vztahu ke stavu realizace klíčových aktivit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že výše výdaje vykázaná příjemcem nesplňuje požadavek souladu s principem přiměřenosti výdaje, je ŘO oprávněn výdaj jako způsobilý neschválit, příp. schválit výdaj jen do určité výše.</a:t>
            </a:r>
          </a:p>
          <a:p>
            <a:pPr algn="just">
              <a:spcAft>
                <a:spcPts val="1100"/>
              </a:spcAft>
            </a:pP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2. </a:t>
            </a: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Časová způsobilost</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Podmínka, že náklady se musí týkat doby realizace projektu, musí být u výdajů prokazovaných v režimu skutečně prokazovaných výdajů ověřitelná. Datum vzniku nákladu, které je uvedeno na příslušném účetním dokladu, musí spadat do období realizace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U nepřímých nákladů, resp. nákladů financovaných ze 40% paušální sazby se má za to, že tyto náklady vznikly a jsou způsobilé ve výši odvozené z podílu nepřímých nákladů na přímých způsobilých nákladech projektu stanoveného v právním aktu o poskytnutí podpory, resp. ve výši 40 % z částky přímých osobních nákladů. Datum vzniku nepřímých nákladů, resp. nákladů financovaných ze 40% paušální sazby je navázáno na datum vzniku přímých nákladů, resp. přímých osobních nákladů. Obdobně u nákladů financovaných z paušálních sazeb využitelných v prioritě 4 jsou tyto náklady způsobilé ve výši odvozené od dané paušální sazby. Datum vzniku nákladů krytých paušální sazbou či paušálními sazbami je navázáno na datum vzniku nákladů vynaložených na potravinovou a základní materiální pomoc, včetně nákladů spojených s přepravou.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u="sng" dirty="false">
                <a:effectLst/>
                <a:latin typeface="Arial" panose="020B0604020202020204" pitchFamily="34" charset="0"/>
                <a:ea typeface="Arial" panose="020B0604020202020204" pitchFamily="34" charset="0"/>
                <a:cs typeface="Times New Roman" panose="02020603050405020304" pitchFamily="18" charset="0"/>
              </a:rPr>
              <a:t>Příkladem nezpůsobilých nákladů jsou takzvané náklady příštích období, jako jsou předplacené služby software podpory pro období po skončení realizace projektu.</a:t>
            </a:r>
          </a:p>
          <a:p>
            <a:pPr algn="just">
              <a:spcAft>
                <a:spcPts val="1100"/>
              </a:spcAft>
            </a:pPr>
            <a:endParaRPr lang="cs-CZ" sz="1100" u="sng"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3</a:t>
            </a: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Úhrada výdaje</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Podmínkou způsobilosti je, že výdaj musí být ze strany příjemce, příp. jeho partnerů s finančním příspěvkem, skutečně zaplacen, tj. úhrada musí být doložena bankovními výpisy či výdajovými pokladními doklady. Je rovněž umožněn zánik závazku/splnění závazku započtením vzájemných pohledávek příjemce a dodavatele v souladu s § 1982-1991 zákona č. 89/2012 Sb., občanský zákoník. Musí se jednat o započtení na základě dohody obou stran. Jednostranný zápočet bez souhlasu protistrany není možný.</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Výjimku z podmínky skutečného zaplacení tvoří odpisy, výdaje v naturáliích, nepřímé náklady nebo náklady kryté z paušálních sazeb.</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u="sng" dirty="false"/>
          </a:p>
          <a:p>
            <a:pPr marL="914400" lvl="2" indent="0" algn="just">
              <a:spcBef>
                <a:spcPts val="1400"/>
              </a:spcBef>
              <a:spcAft>
                <a:spcPts val="550"/>
              </a:spcAft>
              <a:buFont typeface="+mj-lt"/>
              <a:buNone/>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4. Vyšší moc</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Za vyšší moc je považována dočasně nebo trvale působící mimořádná, nepředvídatelná a nepřekonatelná překážka bránící plnění povinností vzniklá nezávisle na vůli příjemce či partnera s finančním příspěvkem, např. živelní pohroma nebo epidemie. Důsledkem zásahu vyšší moci je omezení nebo zastavení realizace aktivit projektu, což má dopad na posouzení způsobilosti výdajů. Pro způsobilost výdajů z důvodu zásahu vyšší moci platí tato pravidla: </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nelze přičítat příjemci,</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bylo nestandardní a nepředvídatelné,</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nebylo možné přes řádnou péči příjemce zabránit.</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Způsobilost výdajů z důvodu zásahu vyšší moci posoudí ŘO dle výše uvedených pravidel na základě řádného odůvodnění příjemce uvedeného ve zprávě o realizaci projektu (záložka Popis realizace). V případě výdajů zařazených do žádosti o platbu, u kterých částka uplatněná v projektu převyšuje 20.000 Kč, je nezbytné doložit doklady prokazující zásah vyšší moci (např. rozhodnutí lékaře nebo krajské hygienické stanice o umístění členů realizačního týmu nebo cílové skupiny do karantény, oznámení organizátora akce o zrušení akce apod.).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způsobilost výdajů je také nezbytné, aby byla splněna podmínka, že tyto výdaje nejsou kryté pojistným plněním, anebo nejsou refundovány z jiných zdrojů. </a:t>
            </a:r>
          </a:p>
          <a:p>
            <a:pPr algn="just"/>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27004917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143000" lvl="2" indent="-228600" algn="just">
              <a:spcBef>
                <a:spcPts val="1400"/>
              </a:spcBef>
              <a:spcAft>
                <a:spcPts val="550"/>
              </a:spcAft>
              <a:buFont typeface="+mj-lt"/>
              <a:buAutoNum type="arabicPeriod"/>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Přiměřenost výdaje</a:t>
            </a: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Přiměřeností výdaje se rozumí dosažení optimálního vztahu mezi jeho hospodárností, účelností a efektivností. To znamená, že výše výdaje odpovídá cenám v místě a čase obvyklým a výdaj je vynaložen v souladu s principy 3E, tj.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hospodárnosti (minimalizace výdajů nutných k dosažení cílů projektu při dodržení odpovídající kvality stanoveného cíle); </a:t>
            </a:r>
          </a:p>
          <a:p>
            <a:pPr marL="1143000" lvl="2" indent="-228600" algn="jus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účelnosti (přímá vazba na cíle projektu a nezbytnost pro jeho realizaci); </a:t>
            </a:r>
          </a:p>
          <a:p>
            <a:pPr marL="1143000" lvl="2" indent="-228600" algn="just">
              <a:spcAft>
                <a:spcPts val="1100"/>
              </a:spcAft>
              <a:buClr>
                <a:srgbClr val="084A8B"/>
              </a:buClr>
              <a:buFont typeface="Wingdings 2" panose="05020102010507070707" pitchFamily="18" charset="2"/>
              <a:buChar char=""/>
              <a:tabLst>
                <a:tab pos="756285"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efektivnosti (minimalizace poměru mezi vynaloženými prostředky a dosaženými výstupy). </a:t>
            </a: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Na portálu </a:t>
            </a:r>
            <a:r>
              <a:rPr lang="cs-CZ" sz="1100" u="sng" dirty="false">
                <a:solidFill>
                  <a:srgbClr val="084A8B"/>
                </a:solidFill>
                <a:effectLst/>
                <a:latin typeface="Arial" panose="020B0604020202020204" pitchFamily="34" charset="0"/>
                <a:ea typeface="Arial" panose="020B0604020202020204" pitchFamily="34" charset="0"/>
                <a:cs typeface="Arial" panose="020B0604020202020204" pitchFamily="34" charset="0"/>
                <a:hlinkClick r:id="rId3"/>
              </a:rPr>
              <a:t>www.esfcr.cz</a:t>
            </a: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 ŘO zveřejňuje přehled obvyklých cen a výší mezd/platů pro komodity / pracovní pozice, které se v projektech podpořených z ESF+ objevují nejčastěji.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solidFill>
                  <a:srgbClr val="000000"/>
                </a:solidFill>
                <a:effectLst/>
                <a:latin typeface="Arial" panose="020B0604020202020204" pitchFamily="34" charset="0"/>
                <a:ea typeface="Arial" panose="020B0604020202020204" pitchFamily="34" charset="0"/>
                <a:cs typeface="Arial" panose="020B0604020202020204" pitchFamily="34" charset="0"/>
              </a:rPr>
              <a:t>Přiměřenost výdajů je posuzována ve vztahu ke stavu realizace klíčových aktivit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že výše výdaje vykázaná příjemcem nesplňuje požadavek souladu s principem přiměřenosti výdaje, je ŘO oprávněn výdaj jako způsobilý neschválit, příp. schválit výdaj jen do určité výše.</a:t>
            </a:r>
          </a:p>
          <a:p>
            <a:pPr algn="just">
              <a:spcAft>
                <a:spcPts val="1100"/>
              </a:spcAft>
            </a:pP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2. Časová způsobilost</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Podmínka, že náklady se musí týkat doby realizace projektu, musí být u výdajů prokazovaných v režimu skutečně prokazovaných výdajů ověřitelná. Datum vzniku nákladu, které je uvedeno na příslušném účetním dokladu, musí spadat do období realizace projektu.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U nepřímých nákladů, resp. nákladů financovaných ze 40% paušální sazby se má za to, že tyto náklady vznikly a jsou způsobilé ve výši odvozené z podílu nepřímých nákladů na přímých způsobilých nákladech projektu stanoveného v právním aktu o poskytnutí podpory, resp. ve výši 40 % z částky přímých osobních nákladů. Datum vzniku nepřímých nákladů, resp. nákladů financovaných ze 40% paušální sazby je navázáno na datum vzniku přímých nákladů, resp. přímých osobních nákladů. Obdobně u nákladů financovaných z paušálních sazeb využitelných v prioritě 4 jsou tyto náklady způsobilé ve výši odvozené od dané paušální sazby. Datum vzniku nákladů krytých paušální sazbou či paušálními sazbami je navázáno na datum vzniku nákladů vynaložených na potravinovou a základní materiální pomoc, včetně nákladů spojených s přepravou. </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u="sng" dirty="false">
                <a:effectLst/>
                <a:latin typeface="Arial" panose="020B0604020202020204" pitchFamily="34" charset="0"/>
                <a:ea typeface="Arial" panose="020B0604020202020204" pitchFamily="34" charset="0"/>
                <a:cs typeface="Times New Roman" panose="02020603050405020304" pitchFamily="18" charset="0"/>
              </a:rPr>
              <a:t>Příkladem nezpůsobilých nákladů jsou takzvané náklady příštích období, jako jsou předplacené služby software podpory pro období po skončení realizace projektu.</a:t>
            </a:r>
          </a:p>
          <a:p>
            <a:pPr algn="just">
              <a:spcAft>
                <a:spcPts val="1100"/>
              </a:spcAft>
            </a:pPr>
            <a:endParaRPr lang="cs-CZ" sz="1100" u="sng" dirty="false">
              <a:effectLst/>
              <a:latin typeface="Arial" panose="020B0604020202020204" pitchFamily="34" charset="0"/>
              <a:ea typeface="Arial" panose="020B0604020202020204" pitchFamily="34" charset="0"/>
              <a:cs typeface="Times New Roman" panose="02020603050405020304" pitchFamily="18" charset="0"/>
            </a:endParaRPr>
          </a:p>
          <a:p>
            <a:pPr marL="914400" lvl="2" indent="0" algn="just">
              <a:spcBef>
                <a:spcPts val="1400"/>
              </a:spcBef>
              <a:spcAft>
                <a:spcPts val="550"/>
              </a:spcAft>
              <a:buFont typeface="+mj-lt"/>
              <a:buNone/>
              <a:tabLst>
                <a:tab pos="540385" algn="l"/>
              </a:tabLst>
            </a:pPr>
            <a:r>
              <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3</a:t>
            </a: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 Úhrada výdaje</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Podmínkou způsobilosti je, že výdaj musí být ze strany příjemce, příp. jeho partnerů s finančním příspěvkem, skutečně zaplacen, tj. úhrada musí být doložena bankovními výpisy či výdajovými pokladními doklady. Je rovněž umožněn zánik závazku/splnění závazku započtením vzájemných pohledávek příjemce a dodavatele v souladu s § 1982-1991 zákona č. 89/2012 Sb., občanský zákoník. Musí se jednat o započtení na základě dohody obou stran. Jednostranný zápočet bez souhlasu protistrany není možný.</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Výjimku z podmínky skutečného zaplacení tvoří odpisy, výdaje v naturáliích, nepřímé náklady nebo náklady kryté z paušálních sazeb.</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a:p>
            <a:pPr marL="914400" lvl="2" indent="0" algn="just">
              <a:spcBef>
                <a:spcPts val="1400"/>
              </a:spcBef>
              <a:spcAft>
                <a:spcPts val="550"/>
              </a:spcAft>
              <a:buFont typeface="+mj-lt"/>
              <a:buNone/>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4. Vyšší moc</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Za vyšší moc je považována dočasně nebo trvale působící mimořádná, nepředvídatelná a nepřekonatelná překážka bránící plnění povinností vzniklá nezávisle na vůli příjemce či partnera s finančním příspěvkem, např. živelní pohroma nebo epidemie. Důsledkem zásahu vyšší moci je omezení nebo zastavení realizace aktivit projektu, což má dopad na posouzení způsobilosti výdajů. Pro způsobilost výdajů z důvodu zásahu vyšší moci platí tato pravidla: </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nelze přičítat příjemci,</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bylo nestandardní a nepředvídatelné,</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porušení nebylo možné přes řádnou péči příjemce zabránit.</a:t>
            </a:r>
          </a:p>
          <a:p>
            <a:pPr marL="2971800" lvl="6" indent="-228600" algn="l">
              <a:spcAft>
                <a:spcPts val="1100"/>
              </a:spcAft>
              <a:buFont typeface="+mj-lt"/>
              <a:buAutoNum type="arabi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Způsobilost výdajů z důvodu zásahu vyšší moci posoudí ŘO dle výše uvedených pravidel na základě řádného odůvodnění příjemce uvedeného ve zprávě o realizaci projektu (záložka Popis realizace). V případě výdajů zařazených do žádosti o platbu, u kterých částka uplatněná v projektu převyšuje 20.000 Kč, je nezbytné doložit doklady prokazující zásah vyšší moci (např. rozhodnutí lékaře nebo krajské hygienické stanice o umístění členů realizačního týmu nebo cílové skupiny do karantény, oznámení organizátora akce o zrušení akce apod.).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způsobilost výdajů je také nezbytné, aby byla splněna podmínka, že tyto výdaje nejsou kryté pojistným plněním, anebo nejsou refundovány z jiných zdrojů.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a:p>
        </p:txBody>
      </p:sp>
    </p:spTree>
    <p:extLst>
      <p:ext uri="{BB962C8B-B14F-4D97-AF65-F5344CB8AC3E}">
        <p14:creationId xmlns:p14="http://schemas.microsoft.com/office/powerpoint/2010/main" val="744199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 jiných výzvách – nepřímé náklady ve výši 25 %</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a:p>
        </p:txBody>
      </p:sp>
    </p:spTree>
    <p:extLst>
      <p:ext uri="{BB962C8B-B14F-4D97-AF65-F5344CB8AC3E}">
        <p14:creationId xmlns:p14="http://schemas.microsoft.com/office/powerpoint/2010/main" val="3582176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a:p>
        </p:txBody>
      </p:sp>
    </p:spTree>
    <p:extLst>
      <p:ext uri="{BB962C8B-B14F-4D97-AF65-F5344CB8AC3E}">
        <p14:creationId xmlns:p14="http://schemas.microsoft.com/office/powerpoint/2010/main" val="2638260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11266" name="Zástupný symbol pro obrázek snímku 1">
            <a:extLst>
              <a:ext uri="{FF2B5EF4-FFF2-40B4-BE49-F238E27FC236}">
                <a16:creationId xmlns:a16="http://schemas.microsoft.com/office/drawing/2014/main" id="{3B009951-501B-08BD-03C0-651A44ECB218}"/>
              </a:ext>
            </a:extLst>
          </p:cNvPr>
          <p:cNvSpPr>
            <a:spLocks noTextEdit="true" noGrp="true" noRot="true" noChangeAspect="true" noChangeArrowheads="true"/>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Zástupný symbol pro poznámky 2">
            <a:extLst>
              <a:ext uri="{FF2B5EF4-FFF2-40B4-BE49-F238E27FC236}">
                <a16:creationId xmlns:a16="http://schemas.microsoft.com/office/drawing/2014/main" id="{75489EB9-52E5-7E2D-D2F2-FFED37D8511A}"/>
              </a:ext>
            </a:extLst>
          </p:cNvPr>
          <p:cNvSpPr>
            <a:spLocks noGrp="true" noChangeArrowheads="true"/>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false" compatLnSpc="true">
            <a:prstTxWarp prst="textNoShape">
              <a:avLst/>
            </a:prstTxWarp>
          </a:bodyPr>
          <a:lstStyle/>
          <a:p>
            <a:endParaRPr lang="cs-CZ" altLang="cs-CZ"/>
          </a:p>
        </p:txBody>
      </p:sp>
      <p:sp>
        <p:nvSpPr>
          <p:cNvPr id="11268" name="Zástupný symbol pro číslo snímku 3">
            <a:extLst>
              <a:ext uri="{FF2B5EF4-FFF2-40B4-BE49-F238E27FC236}">
                <a16:creationId xmlns:a16="http://schemas.microsoft.com/office/drawing/2014/main" id="{C4D98012-731C-9072-35C6-32ED198FE137}"/>
              </a:ext>
            </a:extLst>
          </p:cNvPr>
          <p:cNvSpPr>
            <a:spLocks noGrp="true" noChangeArrowheads="true"/>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E0B3A21-543A-4D27-9FA4-1AC996AC5007}" type="slidenum">
              <a:rPr lang="cs-CZ" altLang="cs-CZ" smtClean="false">
                <a:latin typeface="Calibri" panose="020F0502020204030204" pitchFamily="34" charset="0"/>
              </a:rPr>
              <a:pPr/>
              <a:t>36</a:t>
            </a:fld>
            <a:endParaRPr lang="cs-CZ" altLang="cs-CZ">
              <a:latin typeface="Calibri" panose="020F0502020204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Pracovní smlouvy a dohody o pracích konaných mimo pracovní poměr musí být uzavřeny v souladu se zákoníkem práce</a:t>
            </a: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Vztahy založené na služebním poměru musí být v souladu s příslušnou právní úpravou. Pro účely projektu musí nad to obsahovat:</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popis pracovní činnosti (pozn.: činnost, kterou zaměstnanec vykonává pro projekt, musí patřit do některé z činností uvedených v popisu),</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identifikaci projektu (název či registrační číslo) a rozsah činnosti, tzn. úvazek či počet hodin za časovou jednotku (měsíc, rok apod.) pro projekt, přičemž je možné velikost úvazku specifikovat i jako proměnou v čase, např. jako průměrnou, či v rozsahu za celý projekt bez detailu na jednotlivé měsíce apod., </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výši odměny.</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Případně dokument o jmenování zaměstnance do pracovního poměru, pokud byl pracovní poměr založen jmenováním. Zákoník práce nestanoví formu jmenování ani podstatné náležitosti jmenování. V praxi má obvykle písemnou formu (jmenovací dekret nebo dopis) a obsahuje název funkce, místo výkonu práce a od kterého dne (vznik pracovního poměru) bude práci vykonávat.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Je nezbytné dodržet mj. také ustanovení § 34b odst. 2 zákoníku práce, dle kterého </a:t>
            </a:r>
            <a:r>
              <a:rPr lang="cs-CZ" sz="900" i="true" dirty="false">
                <a:effectLst/>
                <a:latin typeface="Arial" panose="020B0604020202020204" pitchFamily="34" charset="0"/>
                <a:ea typeface="Arial" panose="020B0604020202020204" pitchFamily="34" charset="0"/>
                <a:cs typeface="Times New Roman" panose="02020603050405020304" pitchFamily="18" charset="0"/>
              </a:rPr>
              <a:t>„zaměstnanec v dalším základním pracovněprávním vztahu u téhož zaměstnavatele nesmí vykonávat práce, které jsou stejně druhově vymezeny. U zaměstnavatele, jímž je stát, platí věta první jen tehdy, jedná-li se o výkon práce v téže organizační složce státu.“</a:t>
            </a:r>
            <a:r>
              <a:rPr lang="cs-CZ" sz="900" dirty="false">
                <a:effectLst/>
                <a:latin typeface="Arial" panose="020B0604020202020204" pitchFamily="34" charset="0"/>
                <a:ea typeface="Arial" panose="020B0604020202020204" pitchFamily="34" charset="0"/>
                <a:cs typeface="Times New Roman" panose="02020603050405020304" pitchFamily="18" charset="0"/>
              </a:rPr>
              <a:t> Jeden zaměstnanec nemůže tedy vykonávat práce v rámci dvou či více uzavřených pracovněprávních vztahů s totožným druhem práce u jednoho zaměstnavatele. Toto pravidlo se uplatňuje také v případě několika souběžně uzavřených dohod o provedení práce/dohod o pracovní činnosti. </a:t>
            </a:r>
          </a:p>
          <a:p>
            <a:pPr algn="just">
              <a:spcAft>
                <a:spcPts val="1100"/>
              </a:spcAft>
            </a:pPr>
            <a:r>
              <a:rPr lang="cs-CZ" sz="900" dirty="false">
                <a:effectLst/>
                <a:latin typeface="Arial" panose="020B0604020202020204" pitchFamily="34" charset="0"/>
                <a:ea typeface="Arial" panose="020B0604020202020204" pitchFamily="34" charset="0"/>
                <a:cs typeface="Times New Roman" panose="02020603050405020304" pitchFamily="18" charset="0"/>
              </a:rPr>
              <a:t>Povinné náležitosti mohou být obsaženy také v jiném dokumentu, který je součástí dokumentace k pracovněprávnímu vztahu/služebním poměru zaměstnance (např. v pracovní náplni, charakteristice systemizovaného místa, mzdovém/platovém výměru apod.).</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Toto neplatí pro pozici, u které by z projektu byly financovány jen mimořádné odměny; u takového případu není identifikace projektu a úvazku v popisu pracovní činnosti/pracovní smlouvě či obdobném dokumentu vyžadována.</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a:p>
        </p:txBody>
      </p:sp>
    </p:spTree>
    <p:extLst>
      <p:ext uri="{BB962C8B-B14F-4D97-AF65-F5344CB8AC3E}">
        <p14:creationId xmlns:p14="http://schemas.microsoft.com/office/powerpoint/2010/main" val="25222641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46082" name="Zástupný symbol pro obrázek snímku 1">
            <a:extLst>
              <a:ext uri="{FF2B5EF4-FFF2-40B4-BE49-F238E27FC236}">
                <a16:creationId xmlns:a16="http://schemas.microsoft.com/office/drawing/2014/main" id="{F581DE29-F5CC-DF6E-8984-85360591DB34}"/>
              </a:ext>
            </a:extLst>
          </p:cNvPr>
          <p:cNvSpPr>
            <a:spLocks noTextEdit="true" noGrp="true" noRot="true" noChangeAspect="true"/>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Zástupný symbol pro poznámky 2">
            <a:extLst>
              <a:ext uri="{FF2B5EF4-FFF2-40B4-BE49-F238E27FC236}">
                <a16:creationId xmlns:a16="http://schemas.microsoft.com/office/drawing/2014/main" id="{A91A8A14-929B-F2C9-9F06-B47203D2A1DB}"/>
              </a:ext>
            </a:extLst>
          </p:cNvPr>
          <p:cNvSpPr>
            <a:spLocks noGrp="true"/>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false" compatLnSpc="true">
            <a:prstTxWarp prst="textNoShape">
              <a:avLst/>
            </a:prstTxWarp>
          </a:bodyPr>
          <a:lstStyle/>
          <a:p>
            <a:pPr marL="1143000" lvl="2" indent="-228600" algn="just">
              <a:spcBef>
                <a:spcPts val="1400"/>
              </a:spcBef>
              <a:spcAft>
                <a:spcPts val="550"/>
              </a:spcAft>
              <a:buFont typeface="+mj-lt"/>
              <a:buAutoNum type="arabicPeriod"/>
              <a:tabLst>
                <a:tab pos="540385" algn="l"/>
              </a:tabLst>
            </a:pPr>
            <a:r>
              <a:rPr lang="cs-CZ" sz="1400" b="true" u="sng"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Osobní náklady</a:t>
            </a:r>
            <a:endPar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Způsobilými osobními náklady jsou:</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mzdy a platy zaměstnanců v pracovním/služebním poměru, kteří jsou příjemcem nebo partnerem s finančním příspěvkem zaměstnáni výhradně pro projekt; </a:t>
            </a: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příslušná část mezd nebo platů zaměstnanců příjemce nebo partnera s finančním příspěvkem v pracovním/služebním poměru, kteří se na realizaci projektu podílejí pouze částí svého úvazku, a to ve výši odpovídající jejich úvazkům na projektu;</a:t>
            </a: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ostatní osobní náklady na zaměstnance příjemce nebo partnera s finančním příspěvkem, kteří jsou v rámci projektu zaměstnáni na dohodu o pracovní činnosti nebo dohodu o provedení práce;</a:t>
            </a:r>
          </a:p>
          <a:p>
            <a:pPr marL="342900" lvl="0" indent="-342900" algn="just">
              <a:buFont typeface="+mj-lt"/>
              <a:buAutoNum type="alphaLcPeriod"/>
            </a:pPr>
            <a:r>
              <a:rPr lang="cs-CZ" sz="1100" dirty="false">
                <a:effectLst/>
                <a:latin typeface="Arial" panose="020B0604020202020204" pitchFamily="34" charset="0"/>
                <a:ea typeface="Arial" panose="020B0604020202020204" pitchFamily="34" charset="0"/>
                <a:cs typeface="Times New Roman" panose="02020603050405020304" pitchFamily="18" charset="0"/>
              </a:rPr>
              <a:t>příslušná část ostatních osobních nákladů na zaměstnance příjemce nebo partnera s finančním příspěvkem, kteří jsou zaměstnáni na dohodu o pracovní činnosti nebo dohodu o provedení práce a na realizaci projektu se podílejí pouze částí svého úvazku, a to ve výši odpovídající jejich úvazku na projektu;</a:t>
            </a:r>
          </a:p>
          <a:p>
            <a:pPr marL="342900" lvl="0" indent="-342900" algn="just">
              <a:spcAft>
                <a:spcPts val="1100"/>
              </a:spcAft>
              <a:buFont typeface="+mj-lt"/>
              <a:buAutoNum type="alphaLcPeriod"/>
            </a:pPr>
            <a:r>
              <a:rPr lang="cs-CZ" sz="1100" u="sng" dirty="false">
                <a:effectLst/>
                <a:latin typeface="Arial" panose="020B0604020202020204" pitchFamily="34" charset="0"/>
                <a:ea typeface="Arial" panose="020B0604020202020204" pitchFamily="34" charset="0"/>
                <a:cs typeface="Times New Roman" panose="02020603050405020304" pitchFamily="18" charset="0"/>
              </a:rPr>
              <a:t>pouze v projektech s přímými a nepřímými náklady </a:t>
            </a:r>
            <a:r>
              <a:rPr lang="cs-CZ" sz="1100" dirty="false">
                <a:effectLst/>
                <a:latin typeface="Arial" panose="020B0604020202020204" pitchFamily="34" charset="0"/>
                <a:ea typeface="Arial" panose="020B0604020202020204" pitchFamily="34" charset="0"/>
                <a:cs typeface="Times New Roman" panose="02020603050405020304" pitchFamily="18" charset="0"/>
              </a:rPr>
              <a:t>také výdaje na odměnu příjemce podpory nebo partnera s finančním příspěvkem, který je OSVČ. Odměna musí odpovídat vykonané práci pro projekt.</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Za zaměstnance se nepovažuje osoba s pracovní smlouvou/dohodou o pracovní činnosti/dohodou o provedení práce, která je podepsána stejnou osobou na jedné straně jakožto zaměstnavatelem a na druhé straně jakožto zaměstnancem.</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Tyto výdaje nesmí přesáhnout obvyklou výši v daném místě, čase a oboru. Např. pro porovnání osobních výdajů s obvyklou výší v daném oboru, čase a místě lze využít Informační systém o průměrném výdělku (ISPV). Informační systém je dostupný na stránkách </a:t>
            </a:r>
            <a:r>
              <a:rPr lang="cs-CZ" sz="1100" u="sng" dirty="false">
                <a:solidFill>
                  <a:srgbClr val="084A8B"/>
                </a:solidFill>
                <a:effectLst/>
                <a:latin typeface="Arial" panose="020B0604020202020204" pitchFamily="34" charset="0"/>
                <a:ea typeface="Times New Roman" panose="02020603050405020304" pitchFamily="18" charset="0"/>
                <a:cs typeface="Arial" panose="020B0604020202020204" pitchFamily="34" charset="0"/>
              </a:rPr>
              <a:t>www.ispv.cz</a:t>
            </a:r>
            <a:r>
              <a:rPr lang="cs-CZ" sz="1100" dirty="false">
                <a:effectLst/>
                <a:latin typeface="Arial" panose="020B0604020202020204" pitchFamily="34" charset="0"/>
                <a:ea typeface="Arial" panose="020B0604020202020204" pitchFamily="34" charset="0"/>
                <a:cs typeface="Times New Roman" panose="02020603050405020304" pitchFamily="18" charset="0"/>
              </a:rPr>
              <a:t>. Zároveň ŘO na portálu </a:t>
            </a:r>
            <a:r>
              <a:rPr lang="cs-CZ" sz="1100" u="sng" dirty="false">
                <a:solidFill>
                  <a:srgbClr val="084A8B"/>
                </a:solidFill>
                <a:effectLst/>
                <a:latin typeface="Arial" panose="020B0604020202020204" pitchFamily="34" charset="0"/>
                <a:ea typeface="Arial" panose="020B0604020202020204" pitchFamily="34" charset="0"/>
                <a:cs typeface="Times New Roman" panose="02020603050405020304" pitchFamily="18" charset="0"/>
                <a:hlinkClick r:id="rId3"/>
              </a:rPr>
              <a:t>www.esfcr.cz</a:t>
            </a:r>
            <a:r>
              <a:rPr lang="cs-CZ" sz="1100" dirty="false">
                <a:solidFill>
                  <a:srgbClr val="1F497D"/>
                </a:solidFill>
                <a:effectLst/>
                <a:latin typeface="Arial" panose="020B0604020202020204" pitchFamily="34" charset="0"/>
                <a:ea typeface="Arial" panose="020B0604020202020204" pitchFamily="34" charset="0"/>
                <a:cs typeface="Times New Roman" panose="02020603050405020304" pitchFamily="18" charset="0"/>
              </a:rPr>
              <a:t> </a:t>
            </a:r>
            <a:r>
              <a:rPr lang="cs-CZ" sz="1100" dirty="false">
                <a:effectLst/>
                <a:latin typeface="Arial" panose="020B0604020202020204" pitchFamily="34" charset="0"/>
                <a:ea typeface="Arial" panose="020B0604020202020204" pitchFamily="34" charset="0"/>
                <a:cs typeface="Times New Roman" panose="02020603050405020304" pitchFamily="18" charset="0"/>
              </a:rPr>
              <a:t>zveřejňuje přehled obvyklých výší mezd a platů pro nejčastěji se vyskytující pozice v rámci projektů podpořených z OPZ+.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Pracovní poměr je smluvní vztah mezi zaměstnavatelem a zaměstnancem, jehož předmětem je pracovní činnost, kterou se zaměstnanec zavazuje za mzdu, popř. plat, pro zaměstnavatele vykonávat. Sjednává se dle příslušných ustanovení zákona č. 262/2005 Sb., zákoníku práce. Pracovní poměr se zakládá pracovní smlouvou anebo jmenováním.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Služebním poměrem je myšlen vztah mezi zaměstnancem a zaměstnavatelem, kterým je zde stát. Služební poměr lze rozlišit na služební poměr státních zaměstnanců a služební poměr příslušníků bezpečnostních sborů. Služební poměr státních zaměstnanců se řídí zákonem č. 234/2014 Sb., o státní službě. Služební poměr příslušníků bezpečnostních sborů je upraven zejména v zákoně č. 361/2003 Sb., o služebním poměru příslušníků bezpečnostních sborů. </a:t>
            </a:r>
          </a:p>
          <a:p>
            <a:pPr algn="just"/>
            <a:r>
              <a:rPr lang="cs-CZ" sz="900" dirty="false">
                <a:effectLst/>
                <a:latin typeface="Arial" panose="020B0604020202020204" pitchFamily="34" charset="0"/>
                <a:ea typeface="Arial" panose="020B0604020202020204" pitchFamily="34" charset="0"/>
                <a:cs typeface="Arial" panose="020B0604020202020204" pitchFamily="34" charset="0"/>
              </a:rPr>
              <a:t>Tento výdaj není výdajem vynaloženým na dosažení, zajištění a udržení příjmů. Způsobilým nákladem však nejsou výdaje na sociální a zdravotní pojištění OSVČ. </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Částky uvedené v přehledu obvyklých mezd/platů jsou uváděny na základě statistik, které vycházejí ze stanovené týdenní pracovní doby dle § 79 odst. 1 a odst. 2 zákona č. 262/2006 Sb., zákoníku práce. Pokud kolektivní smlouva či vnitřní předpis zaměstnavatele obsahuje v návaznosti na § 79 odst. 3 zákona č. 262/2006 Sb., zákoníku práce, zkrácení pracovní doby bez snížení mzdy, pak se výše obvyklých mezd/platů vztahuje na práci na zkrácenou pracovní dobu (aniž by se aplikovalo snížení výše mezd/platů uvedených v přehledu adekvátně míře zkrácení pracovní doby).</a:t>
            </a:r>
          </a:p>
          <a:p>
            <a:pPr eaLnBrk="true" hangingPunct="true">
              <a:spcBef>
                <a:spcPct val="0"/>
              </a:spcBef>
            </a:pPr>
            <a:endParaRPr lang="cs-CZ" altLang="cs-CZ" dirty="false"/>
          </a:p>
        </p:txBody>
      </p:sp>
      <p:sp>
        <p:nvSpPr>
          <p:cNvPr id="46084" name="Zástupný symbol pro číslo snímku 3">
            <a:extLst>
              <a:ext uri="{FF2B5EF4-FFF2-40B4-BE49-F238E27FC236}">
                <a16:creationId xmlns:a16="http://schemas.microsoft.com/office/drawing/2014/main" id="{6AD61225-D5F1-B4DA-F82F-1B8A43E4F3FE}"/>
              </a:ext>
            </a:extLst>
          </p:cNvPr>
          <p:cNvSpPr>
            <a:spLocks noGrp="true"/>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false" fontAlgn="base" hangingPunct="false">
              <a:spcBef>
                <a:spcPct val="30000"/>
              </a:spcBef>
              <a:spcAft>
                <a:spcPct val="0"/>
              </a:spcAft>
              <a:defRPr sz="1200">
                <a:solidFill>
                  <a:schemeClr val="tx1"/>
                </a:solidFill>
                <a:latin typeface="Calibri" panose="020F0502020204030204" pitchFamily="34" charset="0"/>
              </a:defRPr>
            </a:lvl6pPr>
            <a:lvl7pPr marL="2971800" indent="-228600" eaLnBrk="false" fontAlgn="base" hangingPunct="false">
              <a:spcBef>
                <a:spcPct val="30000"/>
              </a:spcBef>
              <a:spcAft>
                <a:spcPct val="0"/>
              </a:spcAft>
              <a:defRPr sz="1200">
                <a:solidFill>
                  <a:schemeClr val="tx1"/>
                </a:solidFill>
                <a:latin typeface="Calibri" panose="020F0502020204030204" pitchFamily="34" charset="0"/>
              </a:defRPr>
            </a:lvl7pPr>
            <a:lvl8pPr marL="3429000" indent="-228600" eaLnBrk="false" fontAlgn="base" hangingPunct="false">
              <a:spcBef>
                <a:spcPct val="30000"/>
              </a:spcBef>
              <a:spcAft>
                <a:spcPct val="0"/>
              </a:spcAft>
              <a:defRPr sz="1200">
                <a:solidFill>
                  <a:schemeClr val="tx1"/>
                </a:solidFill>
                <a:latin typeface="Calibri" panose="020F0502020204030204" pitchFamily="34" charset="0"/>
              </a:defRPr>
            </a:lvl8pPr>
            <a:lvl9pPr marL="3886200" indent="-228600" eaLnBrk="false" fontAlgn="base" hangingPunct="false">
              <a:spcBef>
                <a:spcPct val="30000"/>
              </a:spcBef>
              <a:spcAft>
                <a:spcPct val="0"/>
              </a:spcAft>
              <a:defRPr sz="1200">
                <a:solidFill>
                  <a:schemeClr val="tx1"/>
                </a:solidFill>
                <a:latin typeface="Calibri" panose="020F0502020204030204" pitchFamily="34" charset="0"/>
              </a:defRPr>
            </a:lvl9pPr>
          </a:lstStyle>
          <a:p>
            <a:pPr>
              <a:spcBef>
                <a:spcPct val="0"/>
              </a:spcBef>
            </a:pPr>
            <a:fld id="{958AA1F3-5C53-4C59-80E8-1E5D93C61384}" type="slidenum">
              <a:rPr lang="cs-CZ" altLang="cs-CZ" smtClean="false"/>
              <a:pPr>
                <a:spcBef>
                  <a:spcPct val="0"/>
                </a:spcBef>
              </a:pPr>
              <a:t>38</a:t>
            </a:fld>
            <a:endParaRPr lang="cs-CZ" altLang="cs-CZ"/>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Pracovní smlouvy a dohody o pracích konaných mimo pracovní poměr musí být uzavřeny v souladu se zákoníkem práce</a:t>
            </a: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Vztahy založené na služebním poměru musí být v souladu s příslušnou právní úpravou. Pro účely projektu musí nad to obsahovat:</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popis pracovní činnosti (pozn.: činnost, kterou zaměstnanec vykonává pro projekt, musí patřit do některé z činností uvedených v popisu),</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identifikaci projektu (název či registrační číslo) a rozsah činnosti, tzn. úvazek či počet hodin za časovou jednotku (měsíc, rok apod.) pro projekt, přičemž je možné velikost úvazku specifikovat i jako proměnou v čase, např. jako průměrnou, či v rozsahu za celý projekt bez detailu na jednotlivé měsíce apod., </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výši odměny.</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Případně dokument o jmenování zaměstnance do pracovního poměru, pokud byl pracovní poměr založen jmenováním. Zákoník práce nestanoví formu jmenování ani podstatné náležitosti jmenování. V praxi má obvykle písemnou formu (jmenovací dekret nebo dopis) a obsahuje název funkce, místo výkonu práce a od kterého dne (vznik pracovního poměru) bude práci vykonávat.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Je nezbytné dodržet mj. také ustanovení § 34b odst. 2 zákoníku práce, dle kterého </a:t>
            </a:r>
            <a:r>
              <a:rPr lang="cs-CZ" sz="900" i="true" dirty="false">
                <a:effectLst/>
                <a:latin typeface="Arial" panose="020B0604020202020204" pitchFamily="34" charset="0"/>
                <a:ea typeface="Arial" panose="020B0604020202020204" pitchFamily="34" charset="0"/>
                <a:cs typeface="Times New Roman" panose="02020603050405020304" pitchFamily="18" charset="0"/>
              </a:rPr>
              <a:t>„zaměstnanec v dalším základním pracovněprávním vztahu u téhož zaměstnavatele nesmí vykonávat práce, které jsou stejně druhově vymezeny. U zaměstnavatele, jímž je stát, platí věta první jen tehdy, jedná-li se o výkon práce v téže organizační složce státu.“</a:t>
            </a:r>
            <a:r>
              <a:rPr lang="cs-CZ" sz="900" dirty="false">
                <a:effectLst/>
                <a:latin typeface="Arial" panose="020B0604020202020204" pitchFamily="34" charset="0"/>
                <a:ea typeface="Arial" panose="020B0604020202020204" pitchFamily="34" charset="0"/>
                <a:cs typeface="Times New Roman" panose="02020603050405020304" pitchFamily="18" charset="0"/>
              </a:rPr>
              <a:t> Jeden zaměstnanec nemůže tedy vykonávat práce v rámci dvou či více uzavřených pracovněprávních vztahů s totožným druhem práce u jednoho zaměstnavatele. Toto pravidlo se uplatňuje také v případě několika souběžně uzavřených dohod o provedení práce/dohod o pracovní činnosti. </a:t>
            </a:r>
          </a:p>
          <a:p>
            <a:pPr algn="just">
              <a:spcAft>
                <a:spcPts val="1100"/>
              </a:spcAft>
            </a:pPr>
            <a:r>
              <a:rPr lang="cs-CZ" sz="900" dirty="false">
                <a:effectLst/>
                <a:latin typeface="Arial" panose="020B0604020202020204" pitchFamily="34" charset="0"/>
                <a:ea typeface="Arial" panose="020B0604020202020204" pitchFamily="34" charset="0"/>
                <a:cs typeface="Times New Roman" panose="02020603050405020304" pitchFamily="18" charset="0"/>
              </a:rPr>
              <a:t>Povinné náležitosti mohou být obsaženy také v jiném dokumentu, který je součástí dokumentace k pracovněprávnímu vztahu/služebním poměru zaměstnance (např. v pracovní náplni, charakteristice systemizovaného místa, mzdovém/platovém výměru apod.).</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Toto neplatí pro pozici, u které by z projektu byly financovány jen mimořádné odměny; u takového případu není identifikace projektu a úvazku v popisu pracovní činnosti/pracovní smlouvě či obdobném dokumentu vyžadována.</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a:p>
        </p:txBody>
      </p:sp>
    </p:spTree>
    <p:extLst>
      <p:ext uri="{BB962C8B-B14F-4D97-AF65-F5344CB8AC3E}">
        <p14:creationId xmlns:p14="http://schemas.microsoft.com/office/powerpoint/2010/main" val="22154694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l">
              <a:spcAft>
                <a:spcPts val="1100"/>
              </a:spcAft>
            </a:pPr>
            <a:r>
              <a:rPr lang="cs-CZ" sz="11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Při stanovení výše hodinové sazby za práci pro projekt u osob, které vykonávají stejnou či obdobnou práci i mimo realizaci projektu, je příjemce povinen brát v úvahu výši sazeb těchto zaměstnanců za činnosti mimo projekt. Pokud zaměstnanec zajišťuje v projektu stejnou či obdobnou činnost, jakou vykonává mimo projekt, pak se výše sazby za práci pro projekt a za stejnou či obdobnou práci bez vazby na projekt nemohou (na základě zákona č. 262/2000 Sb., zákoníku práce) lišit. Vyšší hodinová sazba za práci pro projekt může být stanovena pouze v odůvodněných případech a s ohledem na charakter vykonávané činnosti s projektem nesouvisející.</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Pracovní úvazky zaměstnance se nesmí překrývat a není možné, aby byl placen za stejnou práci vícekrát. </a:t>
            </a:r>
          </a:p>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Úvazek osoby</a:t>
            </a:r>
            <a:r>
              <a:rPr lang="cs-CZ" sz="1100" dirty="false">
                <a:effectLst/>
                <a:latin typeface="Arial" panose="020B0604020202020204" pitchFamily="34" charset="0"/>
                <a:ea typeface="Arial" panose="020B0604020202020204" pitchFamily="34" charset="0"/>
                <a:cs typeface="Times New Roman" panose="02020603050405020304" pitchFamily="18" charset="0"/>
              </a:rPr>
              <a:t>, u které je odměňování i jen částečně hrazeno z prostředků projektu OPZ+, může být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maximálně 1,0 dohromady u všech subjektů (příjemce a partneři)</a:t>
            </a:r>
            <a:r>
              <a:rPr lang="cs-CZ" sz="1100" dirty="false">
                <a:effectLst/>
                <a:latin typeface="Arial" panose="020B0604020202020204" pitchFamily="34" charset="0"/>
                <a:ea typeface="Arial" panose="020B0604020202020204" pitchFamily="34" charset="0"/>
                <a:cs typeface="Times New Roman" panose="02020603050405020304" pitchFamily="18" charset="0"/>
              </a:rPr>
              <a:t> zapojených do daného projektu (tj. součet veškerých úvazků zaměstnance u zaměstnavatele/ů včetně případných DPP a DPČ nesmí překročit jeden pracovní úvazek), a to po celou dobu zapojení daného pracovníka do realizace projektu OPZ+. Při ověřování dodržení pravidla se vychází z textů všech pracovně právních vztahů platných v době realizace projektu, včetně těch, které byly uzavřeny před zahájením realizace projektu.</a:t>
            </a:r>
          </a:p>
          <a:p>
            <a:pPr algn="just">
              <a:spcAft>
                <a:spcPts val="1100"/>
              </a:spcAft>
            </a:pPr>
            <a:r>
              <a:rPr lang="cs-CZ" sz="1100" b="true" dirty="false">
                <a:effectLst/>
                <a:latin typeface="Arial" panose="020B0604020202020204" pitchFamily="34" charset="0"/>
                <a:ea typeface="Arial" panose="020B0604020202020204" pitchFamily="34" charset="0"/>
                <a:cs typeface="Times New Roman" panose="02020603050405020304" pitchFamily="18" charset="0"/>
              </a:rPr>
              <a:t>Odměny</a:t>
            </a:r>
            <a:r>
              <a:rPr lang="cs-CZ" sz="1100" dirty="false">
                <a:effectLst/>
                <a:latin typeface="Arial" panose="020B0604020202020204" pitchFamily="34" charset="0"/>
                <a:ea typeface="Arial" panose="020B0604020202020204" pitchFamily="34" charset="0"/>
                <a:cs typeface="Times New Roman" panose="02020603050405020304" pitchFamily="18" charset="0"/>
              </a:rPr>
              <a:t> jsou způsobilým výdajem za podmínky, že jsou odměnou za splnění mimořádného nebo zvlášť významného úkolu apod. Odměna musí být náležitě zdůvodněna, a pokud je příslušný zaměstnavatel při vyplácení odměn vázán nějakým právním předpisem, musí postupovat v souladu s tímto předpisem (např. pro zaměstnance, jimž je poskytován plat, je platná úprava v § 134 zákona č. 262/2006 Sb., zákoník práce). Zdůvodnění vyplacených odměn je nezbytnou podmínkou jejich způsobilosti. Při poskytnutí odměn více zaměstnancům je nutné, aby existovalo zdůvodnění pro každého zaměstnance, kterému byly odměny vyplaceny.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odměn za mimořádné nebo zvlášť významné úkoly zaměstnavatel stanoví ve svém vnitřním předpisu, individuální nebo kolektivní smlouvě apod. kritéria, při jejichž splnění lze odměny zaměstnanci poskytnout. Cílové odměny dle § 134a zákona č. 262/2006 Sb., zákoníku práce, lze poskytnout za splnění předem stanoveného mimořádně náročného úkolu, jehož příprava, postupné zajišťování a konečná realizace bude z hlediska působnosti zaměstnavatele zvlášť významná a zaměstnanec se na jeho splnění bezprostředně nebo významně podílí. Výši cílové odměny musí zaměstnavatel stanovit společně s hodnotitelnými nebo měřitelnými ukazateli před započetím plnění úkolu. Cílová odměna přísluší zaměstnanci ve výši určené zaměstnavatelem v závislosti na plnění ukazatelů, neskončí-li jeho pracovní poměr před splněním stanoveného úkolu.</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Pokud není uvedeno jinak, jsou způsobilé odměny (bez ohledu na jejich charakter z pohledu zákona č. 262/2006 Sb., zákoníku práce), které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nepřekročí v daném kalendářním roce:</a:t>
            </a:r>
            <a:r>
              <a:rPr lang="cs-CZ" sz="1100" dirty="false">
                <a:effectLst/>
                <a:latin typeface="Arial" panose="020B0604020202020204" pitchFamily="34" charset="0"/>
                <a:ea typeface="Arial" panose="020B0604020202020204" pitchFamily="34" charset="0"/>
                <a:cs typeface="Times New Roman" panose="02020603050405020304" pitchFamily="18" charset="0"/>
              </a:rPr>
              <a:t> </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zaměstnance odměňované platem: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25 % </a:t>
            </a:r>
            <a:r>
              <a:rPr lang="cs-CZ" sz="1100" dirty="false">
                <a:effectLst/>
                <a:latin typeface="Arial" panose="020B0604020202020204" pitchFamily="34" charset="0"/>
                <a:ea typeface="Arial" panose="020B0604020202020204" pitchFamily="34" charset="0"/>
                <a:cs typeface="Times New Roman" panose="02020603050405020304" pitchFamily="18" charset="0"/>
              </a:rPr>
              <a:t>ročního úhrnu nejvyššího platového tarifu a nejvýše přípustného osobního příplatku v příslušné platové třídě a v případě představeného též příplatku za vedení, který lze tomuto zaměstnanci jako nejvýše přípustný přiznat nebo</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 zaměstnance odměňované mzdou/odměnou z dohody: </a:t>
            </a:r>
            <a:r>
              <a:rPr lang="cs-CZ" sz="1100" b="true" dirty="false">
                <a:effectLst/>
                <a:latin typeface="Arial" panose="020B0604020202020204" pitchFamily="34" charset="0"/>
                <a:ea typeface="Arial" panose="020B0604020202020204" pitchFamily="34" charset="0"/>
                <a:cs typeface="Times New Roman" panose="02020603050405020304" pitchFamily="18" charset="0"/>
              </a:rPr>
              <a:t>25 %</a:t>
            </a:r>
            <a:r>
              <a:rPr lang="cs-CZ" sz="1100" dirty="false">
                <a:effectLst/>
                <a:latin typeface="Arial" panose="020B0604020202020204" pitchFamily="34" charset="0"/>
                <a:ea typeface="Arial" panose="020B0604020202020204" pitchFamily="34" charset="0"/>
                <a:cs typeface="Times New Roman" panose="02020603050405020304" pitchFamily="18" charset="0"/>
              </a:rPr>
              <a:t> roční mzdy/odměny z dohody, kdy se vychází z částky dle poslední platné verze pracovní smlouvy/dohody o pracovní činnosti/dohody o provedení práce.</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zaměstnanců, jejichž základní plat nebo mzda jsou hrazeny z rozpočtu projektu, se při stanovení maximální možné odměny zohledňuje výše úvazku a doba zapojení zaměstnance v projektu v kalendářním roce, ve kterém jsou vypláceny odměny.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Formou odměn dle § 134 zákona č. 262/2006 Sb., zákoníku práce, nebo cílových odměn dle § 134a zákona č. 262/2006 Sb., zákoníku práce, lze také uhradit práci na projektu podpořeného z OPZ+ vykonanou zaměstnanci, jejichž základní plat není hrazen z rozpočtu projektu. V těchto případech do rozpočtu projektu vstupují jen tyto odměny a s nimi související odvody zaměstnavatele, přičemž výše odměny při přepočtení na hodinovou sazbu nesmí přesáhnout horní limit hrubé hodinové mzdy nebo platu stanoveného pro danou pozici v přehledu obvyklých cen a výší mezd / platů pro komodity / pracovní pozice, které se v projektech podpořených z ESF+ objevují nejčastěji.</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Výše uvedené limity pro odměny způsobilé v rámci projektu nepředstavují překážku tomu, aby zaměstnavatel zaměstnanci poskytl (mimo způsobilé výdaje projektu) vyšší odměnu (pokud je to v souladu s platnými právními předpisy).</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Veškeré vyplacené odměny v projektu musí náležet za činnosti vykonané pro projekt a zároveň musí souviset s činnostmi uvedenými v pracovní smlouvě/dohodě člena realizačního týmu, resp. popisem pracovní pozice v dané organizaci. Nezpůsobilé jsou pravidelné odměny a odměny nesouvisející s prací na projektu. Odměnu nelze poskytnout osobám, které se podílely na vzniku nedostatků při realizaci projektu, pokud tyto nedostatky nebyly příjemcem řádně zdůvodněny nebo pokud zdůvodnění nebylo akceptováno ze strany ŘO.</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Při kolizi tohoto pravidla s pravidlem ohledně obvyklých mezd/platů platí, že do způsobilých výdajů projektu lze zařadit pouze osobní výdaje, které jsou přiměřené, tj. neporušují pravidlo o obvyklých mzdách/platech. Zaměstnavatel vždy může do způsobilých výdajů projektu uplatnit pouze část osobních nákladů za daného zaměstnance.</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Tj. včetně partnerů bez finančního příspěvku.</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Úvazek z pracovněprávního vztahu, v rámci kterého zaměstnanec nebo zaměstnankyně čerpá mateřskou nebo rodičovskou dovolenou, se do limitu 1,0 úvazku nezapočítává.</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Pro určení maximálního příplatku za vedení, který lze zaměstnanci přiznat v případě platu dle nařízení vlády č. 564/200 Sb., o platových poměrech zaměstnanců ve veřejných službách a správě platí obdobná výše jako dle přílohy č. 2 k zákonu č. 234/2014 Sb., o státní službě.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Pokud příslušná pracovní pozice v přehledu obvyklých mezd/platů chybí, pak se vychází z Informačního systému o průměrném výdělku obdobně, jako z něj vychází přehled obvyklých mezd/platů sestavený ŘO.</a:t>
            </a:r>
          </a:p>
          <a:p>
            <a:pPr algn="just"/>
            <a:r>
              <a:rPr lang="cs-CZ" sz="900" dirty="false">
                <a:effectLst/>
                <a:latin typeface="Arial" panose="020B0604020202020204" pitchFamily="34" charset="0"/>
                <a:ea typeface="Arial" panose="020B0604020202020204" pitchFamily="34" charset="0"/>
                <a:cs typeface="Arial" panose="020B0604020202020204" pitchFamily="34" charset="0"/>
              </a:rPr>
              <a:t>Pravidelnou odměnou se rozumí odměna poskytnutá za standardní výsledky práce. </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900" dirty="false">
                <a:effectLst/>
                <a:latin typeface="Arial" panose="020B0604020202020204" pitchFamily="34" charset="0"/>
                <a:ea typeface="Arial" panose="020B0604020202020204" pitchFamily="34" charset="0"/>
                <a:cs typeface="Times New Roman" panose="02020603050405020304" pitchFamily="18" charset="0"/>
              </a:rPr>
              <a:t>Jedná se zejména o: zpoždění v harmonogramu realizace klíčových aktivit; neplnění obsahu klíčových aktivit; nenaplňování stanovených hodnot indikátorů; opakované nedodržení harmonogramu předkládání zpráv o realizaci projektu; zatajování podstatných skutečností, které by vedly k proplácení nezpůsobilých výdajů</a:t>
            </a:r>
            <a:r>
              <a:rPr lang="cs-CZ" sz="1000" dirty="false">
                <a:effectLst/>
                <a:latin typeface="Arial" panose="020B0604020202020204" pitchFamily="34" charset="0"/>
                <a:ea typeface="Arial" panose="020B0604020202020204" pitchFamily="34" charset="0"/>
                <a:cs typeface="Arial" panose="020B0604020202020204" pitchFamily="34" charset="0"/>
              </a:rPr>
              <a:t>.</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41</a:t>
            </a:fld>
            <a:endParaRPr lang="cs-CZ"/>
          </a:p>
        </p:txBody>
      </p:sp>
    </p:spTree>
    <p:extLst>
      <p:ext uri="{BB962C8B-B14F-4D97-AF65-F5344CB8AC3E}">
        <p14:creationId xmlns:p14="http://schemas.microsoft.com/office/powerpoint/2010/main" val="2777807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a:t>
            </a:fld>
            <a:endParaRPr lang="cs-CZ"/>
          </a:p>
        </p:txBody>
      </p:sp>
    </p:spTree>
    <p:extLst>
      <p:ext uri="{BB962C8B-B14F-4D97-AF65-F5344CB8AC3E}">
        <p14:creationId xmlns:p14="http://schemas.microsoft.com/office/powerpoint/2010/main" val="39579372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9394" name="Zástupný symbol pro obrázek snímku 1">
            <a:extLst>
              <a:ext uri="{FF2B5EF4-FFF2-40B4-BE49-F238E27FC236}">
                <a16:creationId xmlns:a16="http://schemas.microsoft.com/office/drawing/2014/main" id="{9458B6F7-B7F6-F91C-21C7-FC3060F7D06A}"/>
              </a:ext>
            </a:extLst>
          </p:cNvPr>
          <p:cNvSpPr>
            <a:spLocks noTextEdit="true" noGrp="true" noRot="true" noChangeAspect="true"/>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Zástupný symbol pro poznámky 2">
            <a:extLst>
              <a:ext uri="{FF2B5EF4-FFF2-40B4-BE49-F238E27FC236}">
                <a16:creationId xmlns:a16="http://schemas.microsoft.com/office/drawing/2014/main" id="{3E044317-EC7E-E536-DDB8-02F6E725B328}"/>
              </a:ext>
            </a:extLst>
          </p:cNvPr>
          <p:cNvSpPr>
            <a:spLocks noGrp="true"/>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false" compatLnSpc="true">
            <a:prstTxWarp prst="textNoShape">
              <a:avLst/>
            </a:prstTxWarp>
          </a:bodyPr>
          <a:lstStyle/>
          <a:p>
            <a:pPr eaLnBrk="true" hangingPunct="true">
              <a:spcBef>
                <a:spcPct val="0"/>
              </a:spcBef>
            </a:pPr>
            <a:endParaRPr lang="cs-CZ" altLang="cs-CZ"/>
          </a:p>
        </p:txBody>
      </p:sp>
      <p:sp>
        <p:nvSpPr>
          <p:cNvPr id="59396" name="Zástupný symbol pro číslo snímku 3">
            <a:extLst>
              <a:ext uri="{FF2B5EF4-FFF2-40B4-BE49-F238E27FC236}">
                <a16:creationId xmlns:a16="http://schemas.microsoft.com/office/drawing/2014/main" id="{B13DF820-9BB6-8A0F-DAB0-B3EB395E6D9F}"/>
              </a:ext>
            </a:extLst>
          </p:cNvPr>
          <p:cNvSpPr>
            <a:spLocks noGrp="true"/>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false" fontAlgn="base" hangingPunct="false">
              <a:spcBef>
                <a:spcPct val="30000"/>
              </a:spcBef>
              <a:spcAft>
                <a:spcPct val="0"/>
              </a:spcAft>
              <a:defRPr sz="1200">
                <a:solidFill>
                  <a:schemeClr val="tx1"/>
                </a:solidFill>
                <a:latin typeface="Calibri" panose="020F0502020204030204" pitchFamily="34" charset="0"/>
              </a:defRPr>
            </a:lvl6pPr>
            <a:lvl7pPr marL="2971800" indent="-228600" eaLnBrk="false" fontAlgn="base" hangingPunct="false">
              <a:spcBef>
                <a:spcPct val="30000"/>
              </a:spcBef>
              <a:spcAft>
                <a:spcPct val="0"/>
              </a:spcAft>
              <a:defRPr sz="1200">
                <a:solidFill>
                  <a:schemeClr val="tx1"/>
                </a:solidFill>
                <a:latin typeface="Calibri" panose="020F0502020204030204" pitchFamily="34" charset="0"/>
              </a:defRPr>
            </a:lvl7pPr>
            <a:lvl8pPr marL="3429000" indent="-228600" eaLnBrk="false" fontAlgn="base" hangingPunct="false">
              <a:spcBef>
                <a:spcPct val="30000"/>
              </a:spcBef>
              <a:spcAft>
                <a:spcPct val="0"/>
              </a:spcAft>
              <a:defRPr sz="1200">
                <a:solidFill>
                  <a:schemeClr val="tx1"/>
                </a:solidFill>
                <a:latin typeface="Calibri" panose="020F0502020204030204" pitchFamily="34" charset="0"/>
              </a:defRPr>
            </a:lvl8pPr>
            <a:lvl9pPr marL="3886200" indent="-228600" eaLnBrk="false" fontAlgn="base" hangingPunct="false">
              <a:spcBef>
                <a:spcPct val="30000"/>
              </a:spcBef>
              <a:spcAft>
                <a:spcPct val="0"/>
              </a:spcAft>
              <a:defRPr sz="1200">
                <a:solidFill>
                  <a:schemeClr val="tx1"/>
                </a:solidFill>
                <a:latin typeface="Calibri" panose="020F0502020204030204" pitchFamily="34" charset="0"/>
              </a:defRPr>
            </a:lvl9pPr>
          </a:lstStyle>
          <a:p>
            <a:pPr>
              <a:spcBef>
                <a:spcPct val="0"/>
              </a:spcBef>
            </a:pPr>
            <a:fld id="{81F87AA1-2D8E-4314-A9DC-C76BF7F2F31A}" type="slidenum">
              <a:rPr lang="cs-CZ" altLang="cs-CZ" smtClean="false"/>
              <a:pPr>
                <a:spcBef>
                  <a:spcPct val="0"/>
                </a:spcBef>
              </a:pPr>
              <a:t>42</a:t>
            </a:fld>
            <a:endParaRPr lang="cs-CZ" altLang="cs-CZ"/>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600200" lvl="3" indent="-228600" algn="just">
              <a:spcBef>
                <a:spcPts val="1300"/>
              </a:spcBef>
              <a:spcAft>
                <a:spcPts val="550"/>
              </a:spcAft>
              <a:buFont typeface="+mj-lt"/>
              <a:buAutoNum type="arabicPeriod"/>
              <a:tabLst>
                <a:tab pos="791845" algn="l"/>
              </a:tabLst>
            </a:pPr>
            <a:r>
              <a:rPr lang="cs-CZ" sz="13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Odměňování vyloučené z přímých osobních nákladů</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přímých osobních nákladech nemohou být zahrnuty náklady na odměňování osob, které zajišťují:</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administrativní činnosti spojené s řízením projektu či organizace (např. příprava dokumentů před zaúčtováním, skenování/kopírování účetních a jiných dokladů) a s plněním povinností archivace dokumentů k projektu;</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administrativní činnosti spojené s organizačním zabezpečením aktivit projektu (např. rezervace prostor pro vzdělávací akci, komunikace s lektory, registrace účastníků akce probíhající před danou akcí, zajištění auditní stopy o akci, příprava prezenčních listin a pozvánek pro účastníky akce);</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administrativní činnosti spojené s výběrem dodavatele pro projekt, včetně uzavření smlouvy s dodavatelem/vyhotovení objednávky (týká se přímých nákupů bez realizace zadávacích řízení a také s realizací zadávacích řízení);</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finanční řízení projektu či organizace, včetně vedení účetnictví a vedení mezd pracovníků, agendy rozpočtování a agendy bankovních transferů a hotovostní pokladny s výjimkou případů, kdy mají tyto činnosti přímou vazbu na podporované aktivity uvedené ve výzvě k předkládání žádostí o podporu (zejména u projektů zaměřených na podporu sociálního bydlení nebo na programy bezpečnosti a prevence kriminality);</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personalistiku (včetně případných výběrových řízení na budoucí zaměstnance příjemce či partnera), mimo personalistiky spojené s pracovním uplatněním cílové skupiny; </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vstupní lékařské prohlídky pro osoby mimo cílovou skupinu projektu;</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školení bezpečnosti a ochrany zdraví při práci v režimu stanoveném právními předpisy ČR pro osoby mimo cílovou skupinu projektu;</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opravu a údržbu zařízení, vybavení a využívaných nemovitostí s výjimkou případů, kdy mají tyto činnosti přímou vazbu na podporované aktivity uvedené ve výzvě k předkládání žádostí o podporu (zejména u projektů zaměřených na podporu sociálního bydlení nebo na programy bezpečnosti a prevence kriminality);</a:t>
            </a:r>
          </a:p>
          <a:p>
            <a:pPr marL="342900" lvl="0" indent="-342900" algn="jus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úklid a čištění s výjimkou případů, kdy mají tyto činnosti přímou vazbu na podporované aktivity uvedené ve výzvě k předkládání žádostí o podporu (zejména u projektů zaměřených na podporu sociálního bydlení nebo na programy </a:t>
            </a:r>
            <a:r>
              <a:rPr lang="cs-CZ" sz="1100" dirty="false">
                <a:effectLst/>
                <a:latin typeface="Arial" panose="020B0604020202020204" pitchFamily="34" charset="0"/>
                <a:ea typeface="Arial" panose="020B0604020202020204" pitchFamily="34" charset="0"/>
                <a:cs typeface="Arial" panose="020B0604020202020204" pitchFamily="34" charset="0"/>
              </a:rPr>
              <a:t>bezpečnosti a prevence kriminality</a:t>
            </a:r>
            <a:r>
              <a:rPr lang="cs-CZ" sz="1100" dirty="false">
                <a:effectLst/>
                <a:latin typeface="Arial" panose="020B0604020202020204" pitchFamily="34" charset="0"/>
                <a:ea typeface="Arial" panose="020B0604020202020204" pitchFamily="34" charset="0"/>
                <a:cs typeface="Times New Roman" panose="02020603050405020304" pitchFamily="18" charset="0"/>
              </a:rPr>
              <a:t>);</a:t>
            </a:r>
          </a:p>
          <a:p>
            <a:pPr marL="342900" lvl="0" indent="-342900" algn="just">
              <a:spcAft>
                <a:spcPts val="1100"/>
              </a:spcAft>
              <a:buClr>
                <a:srgbClr val="084A8B"/>
              </a:buClr>
              <a:buFont typeface="Symbol" panose="05050102010706020507" pitchFamily="18" charset="2"/>
              <a:buChar char=""/>
            </a:pPr>
            <a:r>
              <a:rPr lang="cs-CZ" sz="1100" dirty="false">
                <a:effectLst/>
                <a:latin typeface="Arial" panose="020B0604020202020204" pitchFamily="34" charset="0"/>
                <a:ea typeface="Arial" panose="020B0604020202020204" pitchFamily="34" charset="0"/>
                <a:cs typeface="Times New Roman" panose="02020603050405020304" pitchFamily="18" charset="0"/>
              </a:rPr>
              <a:t>ostrahu s výjimkou případů, kdy mají tyto činnosti přímou vazbu na podporované aktivity uvedené ve výzvě k předkládání žádostí o podporu (zejména u projektů zaměřených na podporu sociálního bydlení nebo na programy bezpečnosti a prevence kriminality).</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ŘO může ve výzvě k předkládání žádostí o podporu, v návaznosti na charakter podporovaných aktivit, stanovit další omezení nad rámec výše uvedených odrážek. Omezení může mít podobu seznamu podporovaných pracovních pozic (v takovém případě náklady na odměňování osob zajišťujících jiné agendy nepatří do přímých osobních nákladů), nebo výzva může rozšiřovat výše uvedený seznam odměňování vyloučeného z přímých osobních nákladů.</a:t>
            </a:r>
          </a:p>
          <a:p>
            <a:endParaRPr lang="cs-CZ" dirty="false"/>
          </a:p>
          <a:p>
            <a:pPr marL="1371600" lvl="3" indent="0" algn="just">
              <a:spcBef>
                <a:spcPts val="1300"/>
              </a:spcBef>
              <a:spcAft>
                <a:spcPts val="550"/>
              </a:spcAft>
              <a:buFont typeface="+mj-lt"/>
              <a:buNone/>
              <a:tabLst>
                <a:tab pos="791845" algn="l"/>
              </a:tabLst>
            </a:pPr>
            <a:r>
              <a:rPr lang="cs-CZ" sz="13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2. Výdaje financované 40% paušální sazbou</a:t>
            </a:r>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Ostatní výdaje projektu, které nepatří do přímých osobních nákladů nebo mezi mzdové příspěvky, spadají do režimu zjednodušeného vykazování výdajů. Konkrétně je využívána tzv. 40% paušální sazba, kterou vymezuje čl. 56 odst. 1 obecného nařízení. </a:t>
            </a:r>
            <a:r>
              <a:rPr lang="cs-CZ" sz="1100" dirty="false">
                <a:effectLst/>
                <a:latin typeface="Arial" panose="020B0604020202020204" pitchFamily="34" charset="0"/>
                <a:ea typeface="Arial" panose="020B0604020202020204" pitchFamily="34" charset="0"/>
                <a:cs typeface="Times New Roman" panose="02020603050405020304" pitchFamily="18" charset="0"/>
              </a:rPr>
              <a:t>Vždy se má za to, že tyto výdaje vznikly a jsou způsobilé ve výši odvozené z podílu 40 % na přímých osobních nákladech.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Výdaje financované paušální sazbou příjemce prokazuje dopočtem ze skutečně vynaložených přímých osobních nákladů, a to v rámci zprávy o realizaci projektu, resp. spolu s ní předložené žádosti o platbu. </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Prostředky na výdaje financované paušální sazbou jsou poskytovány průběžně, vždy spolu s prostředky na přímé osobní náklady a případně na mzdové příspěvky. Každá platba příjemci tak v sobě zahrnuje prostředky na přímé osobní náklady a na výdaje financované z paušálu, a to v poměru 1 : 0,4. Výše paušální sazby je fixní. Pokud jsou v projektu zahrnuty také mzdové příspěvky, pak platba příjemci zahrnuje navíc prostředky na mzdové příspěvky.</a:t>
            </a:r>
          </a:p>
          <a:p>
            <a:pPr algn="just">
              <a:spcAft>
                <a:spcPts val="1100"/>
              </a:spcAft>
            </a:pPr>
            <a:r>
              <a:rPr lang="cs-CZ" sz="1100" dirty="false">
                <a:effectLst/>
                <a:latin typeface="Arial" panose="020B0604020202020204" pitchFamily="34" charset="0"/>
                <a:ea typeface="Arial" panose="020B0604020202020204" pitchFamily="34" charset="0"/>
                <a:cs typeface="Times New Roman" panose="02020603050405020304" pitchFamily="18" charset="0"/>
              </a:rPr>
              <a:t>V případě jakéhokoli snížení částky přímých osobních nákladů (ve vztahu k plánovanému rozpočtu nebo v návaznosti na finanční opravu v důsledku identifikace nezpůsobilých výdajů) dojde k adekvátnímu snížení částky výdajů financovaných paušální sazbou tak, aby byla zachována výše paušální sazby. </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V případě zálohových (tj. ex ante) plateb není pro použití prostředků paušální sazba žádným limitem, rozdělení zálohy mezi prostředky na přímé osobní náklady a na ostatní výdaje je pouze hypotetické.</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44</a:t>
            </a:fld>
            <a:endParaRPr lang="cs-CZ"/>
          </a:p>
        </p:txBody>
      </p:sp>
    </p:spTree>
    <p:extLst>
      <p:ext uri="{BB962C8B-B14F-4D97-AF65-F5344CB8AC3E}">
        <p14:creationId xmlns:p14="http://schemas.microsoft.com/office/powerpoint/2010/main" val="176028530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45</a:t>
            </a:fld>
            <a:endParaRPr lang="cs-CZ"/>
          </a:p>
        </p:txBody>
      </p:sp>
    </p:spTree>
    <p:extLst>
      <p:ext uri="{BB962C8B-B14F-4D97-AF65-F5344CB8AC3E}">
        <p14:creationId xmlns:p14="http://schemas.microsoft.com/office/powerpoint/2010/main" val="271108211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71450" indent="-171450">
              <a:buFont typeface="Arial" panose="020B0604020202020204" pitchFamily="34" charset="0"/>
              <a:buChar char="•"/>
            </a:pPr>
            <a:endParaRPr lang="cs-CZ" sz="900"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46</a:t>
            </a:fld>
            <a:endParaRPr lang="cs-CZ"/>
          </a:p>
        </p:txBody>
      </p:sp>
    </p:spTree>
    <p:extLst>
      <p:ext uri="{BB962C8B-B14F-4D97-AF65-F5344CB8AC3E}">
        <p14:creationId xmlns:p14="http://schemas.microsoft.com/office/powerpoint/2010/main" val="27509372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marL="171450" indent="-171450">
              <a:buFont typeface="Arial" panose="020B0604020202020204" pitchFamily="34" charset="0"/>
              <a:buChar char="•"/>
            </a:pPr>
            <a:r>
              <a:rPr lang="cs-CZ" sz="900" dirty="false"/>
              <a:t>U indikátorů v druhé tabulce v žádosti nastavit 0 hodnotu s komentářem, že se bude plnit až v průběhu realizace projektu.</a:t>
            </a: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47</a:t>
            </a:fld>
            <a:endParaRPr lang="cs-CZ"/>
          </a:p>
        </p:txBody>
      </p:sp>
    </p:spTree>
    <p:extLst>
      <p:ext uri="{BB962C8B-B14F-4D97-AF65-F5344CB8AC3E}">
        <p14:creationId xmlns:p14="http://schemas.microsoft.com/office/powerpoint/2010/main" val="272139943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48</a:t>
            </a:fld>
            <a:endParaRPr lang="cs-CZ"/>
          </a:p>
        </p:txBody>
      </p:sp>
    </p:spTree>
    <p:extLst>
      <p:ext uri="{BB962C8B-B14F-4D97-AF65-F5344CB8AC3E}">
        <p14:creationId xmlns:p14="http://schemas.microsoft.com/office/powerpoint/2010/main" val="38378478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51</a:t>
            </a:fld>
            <a:endParaRPr lang="cs-CZ"/>
          </a:p>
        </p:txBody>
      </p:sp>
    </p:spTree>
    <p:extLst>
      <p:ext uri="{BB962C8B-B14F-4D97-AF65-F5344CB8AC3E}">
        <p14:creationId xmlns:p14="http://schemas.microsoft.com/office/powerpoint/2010/main" val="37822560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52</a:t>
            </a:fld>
            <a:endParaRPr lang="cs-CZ"/>
          </a:p>
        </p:txBody>
      </p:sp>
    </p:spTree>
    <p:extLst>
      <p:ext uri="{BB962C8B-B14F-4D97-AF65-F5344CB8AC3E}">
        <p14:creationId xmlns:p14="http://schemas.microsoft.com/office/powerpoint/2010/main" val="36614117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53</a:t>
            </a:fld>
            <a:endParaRPr lang="cs-CZ"/>
          </a:p>
        </p:txBody>
      </p:sp>
    </p:spTree>
    <p:extLst>
      <p:ext uri="{BB962C8B-B14F-4D97-AF65-F5344CB8AC3E}">
        <p14:creationId xmlns:p14="http://schemas.microsoft.com/office/powerpoint/2010/main" val="253960408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54</a:t>
            </a:fld>
            <a:endParaRPr lang="cs-CZ"/>
          </a:p>
        </p:txBody>
      </p:sp>
    </p:spTree>
    <p:extLst>
      <p:ext uri="{BB962C8B-B14F-4D97-AF65-F5344CB8AC3E}">
        <p14:creationId xmlns:p14="http://schemas.microsoft.com/office/powerpoint/2010/main" val="3321605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a:t>
            </a:fld>
            <a:endParaRPr lang="cs-CZ"/>
          </a:p>
        </p:txBody>
      </p:sp>
    </p:spTree>
    <p:extLst>
      <p:ext uri="{BB962C8B-B14F-4D97-AF65-F5344CB8AC3E}">
        <p14:creationId xmlns:p14="http://schemas.microsoft.com/office/powerpoint/2010/main" val="19409035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55</a:t>
            </a:fld>
            <a:endParaRPr lang="cs-CZ"/>
          </a:p>
        </p:txBody>
      </p:sp>
    </p:spTree>
    <p:extLst>
      <p:ext uri="{BB962C8B-B14F-4D97-AF65-F5344CB8AC3E}">
        <p14:creationId xmlns:p14="http://schemas.microsoft.com/office/powerpoint/2010/main" val="342327541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56</a:t>
            </a:fld>
            <a:endParaRPr lang="cs-CZ"/>
          </a:p>
        </p:txBody>
      </p:sp>
    </p:spTree>
    <p:extLst>
      <p:ext uri="{BB962C8B-B14F-4D97-AF65-F5344CB8AC3E}">
        <p14:creationId xmlns:p14="http://schemas.microsoft.com/office/powerpoint/2010/main" val="40130026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57</a:t>
            </a:fld>
            <a:endParaRPr lang="cs-CZ"/>
          </a:p>
        </p:txBody>
      </p:sp>
    </p:spTree>
    <p:extLst>
      <p:ext uri="{BB962C8B-B14F-4D97-AF65-F5344CB8AC3E}">
        <p14:creationId xmlns:p14="http://schemas.microsoft.com/office/powerpoint/2010/main" val="23630689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6</a:t>
            </a:fld>
            <a:endParaRPr lang="cs-CZ"/>
          </a:p>
        </p:txBody>
      </p:sp>
    </p:spTree>
    <p:extLst>
      <p:ext uri="{BB962C8B-B14F-4D97-AF65-F5344CB8AC3E}">
        <p14:creationId xmlns:p14="http://schemas.microsoft.com/office/powerpoint/2010/main" val="3604066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7</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l"/>
            <a:endParaRPr lang="cs-CZ" sz="1800" b="false" i="false" u="none" strike="noStrike" baseline="0" dirty="false">
              <a:solidFill>
                <a:srgbClr val="000000"/>
              </a:solidFill>
              <a:latin typeface="Arial" panose="020B0604020202020204" pitchFamily="34" charset="0"/>
            </a:endParaRPr>
          </a:p>
          <a:p>
            <a:r>
              <a:rPr lang="cs-CZ" sz="1800" b="false" i="false" u="none" strike="noStrike" baseline="0" dirty="false">
                <a:solidFill>
                  <a:srgbClr val="000000"/>
                </a:solidFill>
                <a:latin typeface="Arial" panose="020B0604020202020204" pitchFamily="34" charset="0"/>
              </a:rPr>
              <a:t>Změna termínu ukončení realizace projektu za podmínky, kdy projekt i přes dřívější ukončení dosáhne plánovaných výstupů a výsledků, je umožňována. </a:t>
            </a:r>
          </a:p>
          <a:p>
            <a:r>
              <a:rPr lang="cs-CZ" sz="1800" b="false" i="false" u="none" strike="noStrike" baseline="0" dirty="false">
                <a:solidFill>
                  <a:srgbClr val="000000"/>
                </a:solidFill>
                <a:latin typeface="Arial" panose="020B0604020202020204" pitchFamily="34" charset="0"/>
              </a:rPr>
              <a:t>Předčasné ukončení realizace projektu, kdy projekt nedosáhne plánovaných výstupů a výsledků, je umožněno jen ve výjimečných případech a pouze ze závažných důvodů. </a:t>
            </a:r>
          </a:p>
          <a:p>
            <a:endParaRPr lang="cs-CZ" sz="1800" b="false" i="false" u="none" strike="noStrike" baseline="0" dirty="false">
              <a:solidFill>
                <a:srgbClr val="000000"/>
              </a:solidFill>
              <a:latin typeface="Arial" panose="020B0604020202020204" pitchFamily="34"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a:p>
        </p:txBody>
      </p:sp>
    </p:spTree>
    <p:extLst>
      <p:ext uri="{BB962C8B-B14F-4D97-AF65-F5344CB8AC3E}">
        <p14:creationId xmlns:p14="http://schemas.microsoft.com/office/powerpoint/2010/main" val="3319246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Podstatné změny, které nevyžadují vydání změnového právního aktu:</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změny v klíčových aktivitách, kdy se nejedná o technické aspekty spadající do nepodstatných změn; mezi podstatné změny kromě jiného vždy patří zrušení klíčové aktivity nebo přidání zcela nové klíčové aktivity;</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zahrnutí nové cílové skupiny, tj. rozšíření projektu i na osoby, na které projekt původně zaměřen nebyl;</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přesun prostředků mezi jednotlivými kapitolami rozpočtu (s výjimkou položek na „Mzdové příspěvky“ financovaných s využitím jednotkových nákladů) vyšší než 25 % celkových přímých nákladů projektu (počítáno vždy kumulovaně od podpisu právního aktu, příp. změnového právního aktu či od poslední schválené podstatné změny týkající se rozpočtu, podle toho, která z těchto skutečností nastala později); pro položky na „Mzdové příspěvky“ financované s využitím jednotkových nákladů platí, že při provádění změn nelze přesouvat prostředky z položek na „Mzdové příspěvky“ do jiných kapitol a položek rozpočtu projektu a naopak. </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přesun v rozpočtu mezi položkami na neinvestiční a investiční výdaje;</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bankovního účtu projektu doložená dokladem/potvrzením o vlastnictví účtu, resp. všech bankovních účtů, prostřednictvím nichž dochází k poskytování podpory z OPZ+ příjemci;</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ve vymezení sledovaných období (pokud se nemění termín ukončení realizace projektu);</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800" dirty="false">
                <a:effectLst/>
                <a:latin typeface="Arial" panose="020B0604020202020204" pitchFamily="34" charset="0"/>
                <a:ea typeface="Arial" panose="020B0604020202020204" pitchFamily="34" charset="0"/>
                <a:cs typeface="Times New Roman" panose="02020603050405020304" pitchFamily="18" charset="0"/>
              </a:rPr>
              <a:t>změna v termínech, do kterých má být v realizaci projektu dosaženo stanoveného kroku (např. uzavření smlouvy s dodavatelem); relevantní pouze pro projekty, u kterých právní akt termíny a stanovené kroky obsahuje</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ŘO může ovšem schválit pouze takovou změnu týkající se cílové skupiny / cílových skupin projektu, která respektuje obsah výzvy k předkládání žádostí o podporu, v rámci které byl projekt podpořen.</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Změnový právní akt je relevantní, pokud se v rámci něj změnil rozpočet projektu.</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Výjimku z povinnosti mít podstatnou změnu schválenou před jejím provedením v praxi představuje situace, kdy je změna bankovního účtu vynucena uzavřením bankovních operací banky, u které byl otevřen původní účet.</a:t>
            </a: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a:p>
        </p:txBody>
      </p:sp>
    </p:spTree>
    <p:extLst>
      <p:ext uri="{BB962C8B-B14F-4D97-AF65-F5344CB8AC3E}">
        <p14:creationId xmlns:p14="http://schemas.microsoft.com/office/powerpoint/2010/main" val="1517543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pPr algn="just">
              <a:spcAft>
                <a:spcPts val="1100"/>
              </a:spcAft>
            </a:pPr>
            <a:r>
              <a:rPr lang="cs-CZ" sz="1100" dirty="false">
                <a:effectLst/>
                <a:latin typeface="Arial" panose="020B0604020202020204" pitchFamily="34" charset="0"/>
                <a:ea typeface="Arial" panose="020B0604020202020204" pitchFamily="34" charset="0"/>
                <a:cs typeface="Arial" panose="020B0604020202020204" pitchFamily="34" charset="0"/>
              </a:rPr>
              <a:t>Podstatné změny, které vyžadují vydání změnového právního aktu:</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plánovaných výstupů a výsledků projektu (tj. cílových hodnot indikátorů);</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změna termínu ukončení realizace projektu;</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nahrazení partnera projektu jiným subjektem / jinými subjekty;</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navýšení celkového rozpočtu projektu (včetně změny v podobě přesunu prostředků mezi jednotlivými kapitolami rozpočtu v rozsahu vyšším než 25 % celkových přímých nákladů projektu); pro položky na „Mzdové příspěvky“ financované s využitím jednotkových nákladů platí, že při provádění změn nelze přesouvat prostředky z položek na „Mzdové příspěvky“ do jiných kapitol a položek rozpočtu projektu a naopak;</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vypuštění partnera z realizace projektu, pokud tato změna vyžaduje navýšení částky veřejné podpory přidělené v právním aktu příjemci nebo nějakému z partnerů;</a:t>
            </a:r>
          </a:p>
          <a:p>
            <a:pPr marL="742950" lvl="1" indent="-285750" algn="jus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navýšení částky veřejné podpory či podpory de minimis, kterou projekt zakládá příjemci nebo partnerovi s finančním příspěvkem;</a:t>
            </a:r>
          </a:p>
          <a:p>
            <a:pPr marL="742950" lvl="1" indent="-285750" algn="just">
              <a:spcAft>
                <a:spcPts val="1100"/>
              </a:spcAft>
              <a:buClr>
                <a:srgbClr val="084A8B"/>
              </a:buClr>
              <a:buSzPts val="1100"/>
              <a:buFont typeface="Wingdings 2" panose="05020102010507070707" pitchFamily="18" charset="2"/>
              <a:buChar char=""/>
              <a:tabLst>
                <a:tab pos="504190" algn="l"/>
              </a:tabLst>
            </a:pPr>
            <a:r>
              <a:rPr lang="cs-CZ" sz="1100" dirty="false">
                <a:effectLst/>
                <a:latin typeface="Arial" panose="020B0604020202020204" pitchFamily="34" charset="0"/>
                <a:ea typeface="Arial" panose="020B0604020202020204" pitchFamily="34" charset="0"/>
                <a:cs typeface="Times New Roman" panose="02020603050405020304" pitchFamily="18" charset="0"/>
              </a:rPr>
              <a:t>navýšení částky vyrovnávací platby na služby obecného hospodářského zájmu, která je v právním aktu specifikována.</a:t>
            </a: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P</a:t>
            </a:r>
            <a:r>
              <a:rPr lang="cs-CZ" sz="900" dirty="false">
                <a:solidFill>
                  <a:srgbClr val="000000"/>
                </a:solidFill>
                <a:effectLst/>
                <a:latin typeface="Arial" panose="020B0604020202020204" pitchFamily="34" charset="0"/>
                <a:ea typeface="Arial" panose="020B0604020202020204" pitchFamily="34" charset="0"/>
                <a:cs typeface="Times New Roman" panose="02020603050405020304" pitchFamily="18" charset="0"/>
              </a:rPr>
              <a:t>řekročení cílové hodnoty nebo naopak nedosažení cílové hodnoty stanovené pro daný indikátor se nepovažuje za změnu plánovaných výstupů a výsledků.</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endParaRPr lang="cs-CZ" sz="900" baseline="30000" dirty="false">
              <a:effectLst/>
              <a:latin typeface="Arial" panose="020B0604020202020204" pitchFamily="34" charset="0"/>
              <a:ea typeface="Arial" panose="020B0604020202020204" pitchFamily="34" charset="0"/>
              <a:cs typeface="Times New Roman" panose="02020603050405020304" pitchFamily="18" charset="0"/>
            </a:endParaRPr>
          </a:p>
          <a:p>
            <a:pPr algn="just"/>
            <a:endParaRPr lang="cs-CZ" sz="900" baseline="300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baseline="30000" dirty="false">
                <a:effectLst/>
                <a:latin typeface="Arial" panose="020B0604020202020204" pitchFamily="34" charset="0"/>
                <a:ea typeface="Arial" panose="020B0604020202020204" pitchFamily="34" charset="0"/>
                <a:cs typeface="Times New Roman" panose="02020603050405020304" pitchFamily="18" charset="0"/>
              </a:rPr>
              <a:t>Výměna partnera by měla nastat pouze ve výjimečných, individuálně posuzovaných a odůvodněných případech. Standardním řešením situace, kdy partner z realizace projektu vystoupí (příp. zanikne apod.), je převzetí jeho závazku příjemcem nebo ostatními partnery. Teprve pokud není možné, aby odstoupení partnera vyřešilo zapojení příjemce či ostatních partnerů, lze výjimečně přikročit k nahrazení odstupujícího partnera novým partnerem či novými partnery.</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spcAft>
                <a:spcPts val="1100"/>
              </a:spcAft>
            </a:pPr>
            <a:r>
              <a:rPr lang="cs-CZ" sz="900" baseline="30000" dirty="false">
                <a:effectLst/>
                <a:latin typeface="Arial" panose="020B0604020202020204" pitchFamily="34" charset="0"/>
                <a:ea typeface="Arial" panose="020B0604020202020204" pitchFamily="34" charset="0"/>
                <a:cs typeface="Times New Roman" panose="02020603050405020304" pitchFamily="18" charset="0"/>
              </a:rPr>
              <a:t>Navýšení celkového rozpočtu projektu je umožněno pouze ve výjimečných případech a pouze u projektů přímého přidělení. Ke schválení této změny je nutný souhlas tzv. Programového partnerství. Tímto souslovím jsou označeny platformy pro různé úrovně OPZ+ (s ohledem na jejich věcné zaměření), na nichž ŘO projednává strategii implementace příslušné části OPZ+, pro kterou je příslušné Programové partnerství ustaveno, zejména jednotlivé výzvy k předkládání žádostí o podporu a projektové záměry projektů přímého přidělení. Členy těchto platforem jsou v závislosti na zaměření příslušné části OPZ+, pro kterou daná skupina funguje, např. zástupci ministerstev, do jejichž věcné kompetence příslušná problematika spadá, pracovníci MMR, zástupci sociálních</a:t>
            </a:r>
            <a:r>
              <a:rPr lang="cs-CZ" sz="900" dirty="false">
                <a:effectLst/>
                <a:latin typeface="Arial" panose="020B0604020202020204" pitchFamily="34" charset="0"/>
                <a:ea typeface="Arial" panose="020B0604020202020204" pitchFamily="34" charset="0"/>
                <a:cs typeface="Times New Roman" panose="02020603050405020304" pitchFamily="18" charset="0"/>
              </a:rPr>
              <a:t> </a:t>
            </a:r>
            <a:r>
              <a:rPr lang="cs-CZ" sz="900" baseline="30000" dirty="false">
                <a:effectLst/>
                <a:latin typeface="Arial" panose="020B0604020202020204" pitchFamily="34" charset="0"/>
                <a:ea typeface="Arial" panose="020B0604020202020204" pitchFamily="34" charset="0"/>
                <a:cs typeface="Times New Roman" panose="02020603050405020304" pitchFamily="18" charset="0"/>
              </a:rPr>
              <a:t>a ekonomických partnerů (zejména nestátního neziskového sektoru) a expertních akademických či obdobných pracovišť. Žádost o změnu projektu, kterou příjemce předloží prostřednictvím MS2021+, předkládá příslušnému Programovému partnerství ŘO</a:t>
            </a:r>
            <a:r>
              <a:rPr lang="cs-CZ" sz="900" dirty="false">
                <a:effectLst/>
                <a:latin typeface="Arial" panose="020B0604020202020204" pitchFamily="34" charset="0"/>
                <a:ea typeface="Arial" panose="020B0604020202020204" pitchFamily="34" charset="0"/>
                <a:cs typeface="Times New Roman" panose="02020603050405020304" pitchFamily="18" charset="0"/>
              </a:rPr>
              <a:t>.</a:t>
            </a:r>
            <a:r>
              <a:rPr lang="cs-CZ" sz="900" baseline="30000" dirty="false">
                <a:effectLst/>
                <a:latin typeface="Arial" panose="020B0604020202020204" pitchFamily="34" charset="0"/>
                <a:ea typeface="Arial" panose="020B0604020202020204" pitchFamily="34" charset="0"/>
                <a:cs typeface="Times New Roman" panose="02020603050405020304" pitchFamily="18" charset="0"/>
              </a:rPr>
              <a:t> K projednání by mělo dojít nejpozději do 30 </a:t>
            </a:r>
            <a:r>
              <a:rPr lang="cs-CZ" sz="900" dirty="false">
                <a:effectLst/>
                <a:latin typeface="Arial" panose="020B0604020202020204" pitchFamily="34" charset="0"/>
                <a:ea typeface="Arial" panose="020B0604020202020204" pitchFamily="34" charset="0"/>
                <a:cs typeface="Times New Roman" panose="02020603050405020304" pitchFamily="18" charset="0"/>
              </a:rPr>
              <a:t>pracovních </a:t>
            </a:r>
            <a:r>
              <a:rPr lang="cs-CZ" sz="900" baseline="30000" dirty="false">
                <a:effectLst/>
                <a:latin typeface="Arial" panose="020B0604020202020204" pitchFamily="34" charset="0"/>
                <a:ea typeface="Arial" panose="020B0604020202020204" pitchFamily="34" charset="0"/>
                <a:cs typeface="Times New Roman" panose="02020603050405020304" pitchFamily="18" charset="0"/>
              </a:rPr>
              <a:t>dní od předložení žádosti o změnu </a:t>
            </a:r>
            <a:r>
              <a:rPr lang="cs-CZ" sz="900" dirty="false">
                <a:effectLst/>
                <a:latin typeface="Arial" panose="020B0604020202020204" pitchFamily="34" charset="0"/>
                <a:ea typeface="Arial" panose="020B0604020202020204" pitchFamily="34" charset="0"/>
                <a:cs typeface="Times New Roman" panose="02020603050405020304" pitchFamily="18" charset="0"/>
              </a:rPr>
              <a:t>prostřednictvím MS2021+</a:t>
            </a:r>
            <a:r>
              <a:rPr lang="cs-CZ" sz="900" baseline="30000" dirty="false">
                <a:effectLst/>
                <a:latin typeface="Arial" panose="020B0604020202020204" pitchFamily="34" charset="0"/>
                <a:ea typeface="Arial" panose="020B0604020202020204" pitchFamily="34" charset="0"/>
                <a:cs typeface="Times New Roman" panose="02020603050405020304" pitchFamily="18" charset="0"/>
              </a:rPr>
              <a:t>.</a:t>
            </a:r>
            <a:endParaRPr lang="cs-CZ" sz="11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Také případné snížení částky veřejné podpory či podpory de minimis, by si vyžádalo – aby k němu skutečně formálně došlo – </a:t>
            </a:r>
            <a:r>
              <a:rPr lang="cs-CZ" sz="900" dirty="false">
                <a:effectLst/>
                <a:latin typeface="Arial" panose="020B0604020202020204" pitchFamily="34" charset="0"/>
                <a:ea typeface="Arial" panose="020B0604020202020204" pitchFamily="34" charset="0"/>
                <a:cs typeface="Arial" panose="020B0604020202020204" pitchFamily="34" charset="0"/>
              </a:rPr>
              <a:t>vydání změnového právního aktu. Nedočerpání podpory až do výše částky veřejné podpory či podpory de minimis není porušením žádného předpisu / pravidla, proto příjemce nemá povinnost toto hlásit jako změnu projektu.</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pPr algn="just"/>
            <a:r>
              <a:rPr lang="cs-CZ" sz="900" dirty="false">
                <a:effectLst/>
                <a:latin typeface="Arial" panose="020B0604020202020204" pitchFamily="34" charset="0"/>
                <a:ea typeface="Arial" panose="020B0604020202020204" pitchFamily="34" charset="0"/>
                <a:cs typeface="Times New Roman" panose="02020603050405020304" pitchFamily="18" charset="0"/>
              </a:rPr>
              <a:t>Také případné snížení částky vyrovnávací platby za služby obecného hospodářského zájmu by si vyžádalo – aby k němu skutečně formálně došlo – </a:t>
            </a:r>
            <a:r>
              <a:rPr lang="cs-CZ" sz="900" dirty="false">
                <a:effectLst/>
                <a:latin typeface="Arial" panose="020B0604020202020204" pitchFamily="34" charset="0"/>
                <a:ea typeface="Arial" panose="020B0604020202020204" pitchFamily="34" charset="0"/>
                <a:cs typeface="Arial" panose="020B0604020202020204" pitchFamily="34" charset="0"/>
              </a:rPr>
              <a:t>vydání změnového právního aktu. Nedočerpání podpory až do výše vyrovnávací platby není porušením žádného předpisu / pravidla, proto příjemce nemá povinnost toto hlásit jako změnu projektu.</a:t>
            </a:r>
            <a:endParaRPr lang="cs-CZ" sz="9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a:p>
        </p:txBody>
      </p:sp>
    </p:spTree>
    <p:extLst>
      <p:ext uri="{BB962C8B-B14F-4D97-AF65-F5344CB8AC3E}">
        <p14:creationId xmlns:p14="http://schemas.microsoft.com/office/powerpoint/2010/main" val="2372619598"/>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media/image7.emf" Type="http://schemas.openxmlformats.org/officeDocument/2006/relationships/image" Id="rId3"/>
    <Relationship Target="../media/image6.emf" Type="http://schemas.openxmlformats.org/officeDocument/2006/relationships/image" Id="rId2"/>
    <Relationship Target="../slideLayouts/slideLayout9.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Mode="External" Target="https://www.esfcr.cz/formulare-a-pokyny-ke-zprave-o-realizaci-projektu-zadosti-o-platbu-a-zadosti-o-zmenu-opz-plus/-/dokument/19197567" Type="http://schemas.openxmlformats.org/officeDocument/2006/relationships/hyperlink" Id="rId3"/>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12.xml" Type="http://schemas.openxmlformats.org/officeDocument/2006/relationships/notesSlide" Id="rId2"/>
    <Relationship Target="../slideLayouts/slideLayout2.xml" Type="http://schemas.openxmlformats.org/officeDocument/2006/relationships/slideLayout" Id="rId1"/>
    <Relationship TargetMode="External" Target="https://publicita.dotaceeu.cz/" Type="http://schemas.openxmlformats.org/officeDocument/2006/relationships/hyperlink" Id="rId5"/>
    <Relationship TargetMode="External" Target="https://www.esfcr.cz/sablony-a-vzory-pro-vizualni-identitu-opz-plus" Type="http://schemas.openxmlformats.org/officeDocument/2006/relationships/hyperlink" Id="rId4"/>
</Relationships>

</file>

<file path=ppt/slides/_rels/slide18.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3.xml" Type="http://schemas.openxmlformats.org/officeDocument/2006/relationships/slideLayout" Id="rId1"/>
</Relationships>

</file>

<file path=ppt/slides/_rels/slide19.xml.rels><?xml version="1.0" encoding="UTF-8" standalone="yes"?>
<Relationships xmlns="http://schemas.openxmlformats.org/package/2006/relationships">
    <Relationship Target="../media/image8.emf" Type="http://schemas.openxmlformats.org/officeDocument/2006/relationships/image" Id="rId3"/>
    <Relationship Target="../notesSlides/notesSlide14.xml" Type="http://schemas.openxmlformats.org/officeDocument/2006/relationships/notesSlide" Id="rId2"/>
    <Relationship Target="../slideLayouts/slideLayout2.xml" Type="http://schemas.openxmlformats.org/officeDocument/2006/relationships/slideLayout" Id="rId1"/>
    <Relationship Target="../media/image9.emf" Type="http://schemas.openxmlformats.org/officeDocument/2006/relationships/image" Id="rId4"/>
</Relationships>

</file>

<file path=ppt/slides/_rels/slide2.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3.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Mode="External" Target="http://www.esfcr.cz/" Type="http://schemas.openxmlformats.org/officeDocument/2006/relationships/hyperlink" Id="rId3"/>
    <Relationship Target="../media/image10.emf" Type="http://schemas.openxmlformats.org/officeDocument/2006/relationships/image" Id="rId2"/>
    <Relationship Target="../slideLayouts/slideLayout4.xml" Type="http://schemas.openxmlformats.org/officeDocument/2006/relationships/slideLayout" Id="rId1"/>
</Relationships>

</file>

<file path=ppt/slides/_rels/slide25.xml.rels><?xml version="1.0" encoding="UTF-8" standalone="yes"?>
<Relationships xmlns="http://schemas.openxmlformats.org/package/2006/relationships">
    <Relationship TargetMode="External" Target="http://www.esfcr.cz/" Type="http://schemas.openxmlformats.org/officeDocument/2006/relationships/hyperlink" Id="rId3"/>
    <Relationship TargetMode="External" Target="https://www.esfcr.cz/pravidla-pro-zadatele-a-prijemce-opz-plus" Type="http://schemas.openxmlformats.org/officeDocument/2006/relationships/hyperlink"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Mode="External" Target="https://www.esfcr.cz/monitorovani-podporenych-osob-opz-plus" Type="http://schemas.openxmlformats.org/officeDocument/2006/relationships/hyperlink" Id="rId3"/>
    <Relationship TargetMode="External" Target="https://www.esfcr.cz/pravidla-pro-zadatele-a-prijemce-opz-plus" Type="http://schemas.openxmlformats.org/officeDocument/2006/relationships/hyperlink" Id="rId2"/>
    <Relationship Target="../slideLayouts/slideLayout2.xml" Type="http://schemas.openxmlformats.org/officeDocument/2006/relationships/slideLayout" Id="rId1"/>
    <Relationship TargetMode="External" Target="https://www.esfcr.cz/formulare-z-oblasti-verejne-podpory-a-podpory-de-minimis-opz-plus" Type="http://schemas.openxmlformats.org/officeDocument/2006/relationships/hyperlink" Id="rId5"/>
    <Relationship TargetMode="External" Target="https://www.esfcr.cz/formulare-a-pokyny-ke-zprave-o-realizaci-projektu-zadosti-o-platbu-a-zadosti-o-zmenu-opz-plus/-/dokument/19489509" Type="http://schemas.openxmlformats.org/officeDocument/2006/relationships/hyperlink" Id="rId4"/>
</Relationships>

</file>

<file path=ppt/slides/_rels/slide27.xml.rels><?xml version="1.0" encoding="UTF-8" standalone="yes"?>
<Relationships xmlns="http://schemas.openxmlformats.org/package/2006/relationships">
    <Relationship TargetMode="External" Target="http://www.esfcr.cz/technicka_podpora_opzplus" Type="http://schemas.openxmlformats.org/officeDocument/2006/relationships/hyperlink" Id="rId2"/>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Mode="External" Target="http://www.esfcr.cz/" Type="http://schemas.openxmlformats.org/officeDocument/2006/relationships/hyperlink" Id="rId2"/>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1.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1.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4.xml" Type="http://schemas.openxmlformats.org/officeDocument/2006/relationships/slideLayout" Id="rId1"/>
</Relationships>

</file>

<file path=ppt/slides/_rels/slide37.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slideLayouts/slideLayout4.xml" Type="http://schemas.openxmlformats.org/officeDocument/2006/relationships/slideLayout" Id="rId1"/>
</Relationships>

</file>

<file path=ppt/slides/_rels/slide40.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4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2.xml" Type="http://schemas.openxmlformats.org/officeDocument/2006/relationships/slideLayout" Id="rId1"/>
</Relationships>

</file>

<file path=ppt/slides/_rels/slide45.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1.xml" Type="http://schemas.openxmlformats.org/officeDocument/2006/relationships/slideLayout" Id="rId1"/>
</Relationships>

</file>

<file path=ppt/slides/_rels/slide46.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47.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48.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49.xml.rels><?xml version="1.0" encoding="UTF-8" standalone="yes"?>
<Relationships xmlns="http://schemas.openxmlformats.org/package/2006/relationships">
    <Relationship Target="../media/image12.svg" Type="http://schemas.openxmlformats.org/officeDocument/2006/relationships/image" Id="rId3"/>
    <Relationship Target="../media/image11.png" Type="http://schemas.openxmlformats.org/officeDocument/2006/relationships/imag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5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51.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1.xml" Type="http://schemas.openxmlformats.org/officeDocument/2006/relationships/slideLayout" Id="rId1"/>
</Relationships>

</file>

<file path=ppt/slides/_rels/slide52.xml.rels><?xml version="1.0" encoding="UTF-8" standalone="yes"?>
<Relationships xmlns="http://schemas.openxmlformats.org/package/2006/relationships">
    <Relationship TargetMode="External" Target="https://www.esfcr.cz/technicka_podpora_opzplus" Type="http://schemas.openxmlformats.org/officeDocument/2006/relationships/hyperlink" Id="rId8"/>
    <Relationship TargetMode="External" Target="https://www.esfcr.cz/formulare-a-pokyny-ke-zprave-o-realizaci-projektu-zadosti-o-platbu-a-zadosti-o-zmenu-opz-plus/-/dokument/19489509" Type="http://schemas.openxmlformats.org/officeDocument/2006/relationships/hyperlink" Id="rId3"/>
    <Relationship TargetMode="External" Target="https://www.esfcr.cz/technicka-podpora" Type="http://schemas.openxmlformats.org/officeDocument/2006/relationships/hyperlink" Id="rId7"/>
    <Relationship Target="../notesSlides/notesSlide37.xml" Type="http://schemas.openxmlformats.org/officeDocument/2006/relationships/notesSlide" Id="rId2"/>
    <Relationship Target="../slideLayouts/slideLayout2.xml" Type="http://schemas.openxmlformats.org/officeDocument/2006/relationships/slideLayout" Id="rId1"/>
    <Relationship TargetMode="External" Target="https://www.esfcr.cz/klub-vyzvy-042-budovani-kapacit-a-profesionalizace-romskych-a-proromskych-nno" Type="http://schemas.openxmlformats.org/officeDocument/2006/relationships/hyperlink" Id="rId6"/>
    <Relationship TargetMode="External" Target="https://www.esfcr.cz/prehled-vyzev-opz-plus/-/asset_publisher/SfUza2tXdZGm/content/budovani-kapacit-a-profesionalizace-romskych-a-proromskych-nno-1-?inheritRedirect=false" Type="http://schemas.openxmlformats.org/officeDocument/2006/relationships/hyperlink" Id="rId5"/>
    <Relationship TargetMode="External" Target="https://www.esfcr.cz/pravidla-pro-zadatele-a-prijemce-opz-plus" Type="http://schemas.openxmlformats.org/officeDocument/2006/relationships/hyperlink" Id="rId4"/>
</Relationships>

</file>

<file path=ppt/slides/_rels/slide53.xml.rels><?xml version="1.0" encoding="UTF-8" standalone="yes"?>
<Relationships xmlns="http://schemas.openxmlformats.org/package/2006/relationships">
    <Relationship TargetMode="External" Target="https://www.esfcr.cz/formulare-a-pokyny-ke-zprave-o-realizaci-projektu-zadosti-o-platbu-a-zadosti-o-zmenu-opz-plus/-/dokument/19489509" Type="http://schemas.openxmlformats.org/officeDocument/2006/relationships/hyperlink" Id="rId3"/>
    <Relationship Target="../notesSlides/notesSlide38.xml" Type="http://schemas.openxmlformats.org/officeDocument/2006/relationships/notesSlide" Id="rId2"/>
    <Relationship Target="../slideLayouts/slideLayout2.xml" Type="http://schemas.openxmlformats.org/officeDocument/2006/relationships/slideLayout" Id="rId1"/>
    <Relationship Target="../media/image12.svg" Type="http://schemas.openxmlformats.org/officeDocument/2006/relationships/image" Id="rId5"/>
    <Relationship Target="../media/image11.png" Type="http://schemas.openxmlformats.org/officeDocument/2006/relationships/image" Id="rId4"/>
</Relationships>

</file>

<file path=ppt/slides/_rels/slide54.xml.rels><?xml version="1.0" encoding="UTF-8" standalone="yes"?>
<Relationships xmlns="http://schemas.openxmlformats.org/package/2006/relationships">
    <Relationship Target="../notesSlides/notesSlide39.xml" Type="http://schemas.openxmlformats.org/officeDocument/2006/relationships/notesSlide" Id="rId2"/>
    <Relationship Target="../slideLayouts/slideLayout2.xml" Type="http://schemas.openxmlformats.org/officeDocument/2006/relationships/slideLayout" Id="rId1"/>
</Relationships>

</file>

<file path=ppt/slides/_rels/slide55.xml.rels><?xml version="1.0" encoding="UTF-8" standalone="yes"?>
<Relationships xmlns="http://schemas.openxmlformats.org/package/2006/relationships">
    <Relationship Target="../notesSlides/notesSlide40.xml" Type="http://schemas.openxmlformats.org/officeDocument/2006/relationships/notesSlide" Id="rId2"/>
    <Relationship Target="../slideLayouts/slideLayout2.xml" Type="http://schemas.openxmlformats.org/officeDocument/2006/relationships/slideLayout" Id="rId1"/>
</Relationships>

</file>

<file path=ppt/slides/_rels/slide56.xml.rels><?xml version="1.0" encoding="UTF-8" standalone="yes"?>
<Relationships xmlns="http://schemas.openxmlformats.org/package/2006/relationships">
    <Relationship TargetMode="External" Target="https://pruzkumy.esfcr.cz/index.php/831855?_gl=1*1nqrz9g*_ga*NjEwOTYyNTg4LjE2OTcwOTk0Mjk.*_ga_FV8BZH4SDL*MTY5OTYyODQ3OS4zMy4xLjE2OTk2MzE0NDYuNTkuMC4w" Type="http://schemas.openxmlformats.org/officeDocument/2006/relationships/hyperlink" Id="rId3"/>
    <Relationship Target="../notesSlides/notesSlide41.xml" Type="http://schemas.openxmlformats.org/officeDocument/2006/relationships/notesSlide" Id="rId2"/>
    <Relationship Target="../slideLayouts/slideLayout2.xml" Type="http://schemas.openxmlformats.org/officeDocument/2006/relationships/slideLayout" Id="rId1"/>
</Relationships>

</file>

<file path=ppt/slides/_rels/slide57.xml.rels><?xml version="1.0" encoding="UTF-8" standalone="yes"?>
<Relationships xmlns="http://schemas.openxmlformats.org/package/2006/relationships">
    <Relationship Target="../notesSlides/notesSlide42.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a:t>
            </a:r>
            <a:r>
              <a:rPr lang="cs-CZ" b="false" kern="1200" cap="none" dirty="false">
                <a:latin typeface="+mn-lt"/>
                <a:ea typeface="+mn-ea"/>
                <a:cs typeface="+mn-cs"/>
              </a:rPr>
              <a:t>pro příjemce</a:t>
            </a:r>
            <a:br>
              <a:rPr lang="cs-CZ" b="false" kern="1200" cap="none" dirty="false">
                <a:latin typeface="+mn-lt"/>
                <a:ea typeface="+mn-ea"/>
                <a:cs typeface="+mn-cs"/>
              </a:rPr>
            </a:br>
            <a:r>
              <a:rPr lang="cs-CZ" b="false" kern="1200" cap="none" dirty="false">
                <a:latin typeface="+mn-lt"/>
                <a:ea typeface="+mn-ea"/>
                <a:cs typeface="+mn-cs"/>
              </a:rPr>
              <a:t>výzva </a:t>
            </a:r>
            <a:r>
              <a:rPr lang="cs-CZ" sz="4000" b="false" kern="1200" cap="none" dirty="false">
                <a:latin typeface="+mn-lt"/>
                <a:ea typeface="+mn-ea"/>
                <a:cs typeface="+mn-cs"/>
              </a:rPr>
              <a:t>č.</a:t>
            </a:r>
            <a:r>
              <a:rPr lang="cs-CZ" b="false" kern="1200" cap="none" dirty="false">
                <a:latin typeface="+mn-lt"/>
                <a:ea typeface="+mn-ea"/>
                <a:cs typeface="+mn-cs"/>
              </a:rPr>
              <a:t> 03_22_042  </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dirty="false"/>
              <a:t>Petra Altmannová, Eliška Kirchnerová, Ludmila Uhlířová</a:t>
            </a:r>
          </a:p>
        </p:txBody>
      </p:sp>
      <p:sp>
        <p:nvSpPr>
          <p:cNvPr id="2" name="TextovéPole 1">
            <a:extLst>
              <a:ext uri="{FF2B5EF4-FFF2-40B4-BE49-F238E27FC236}">
                <a16:creationId xmlns:a16="http://schemas.microsoft.com/office/drawing/2014/main" id="{860428B2-C83E-E419-70AD-0067984FA4FB}"/>
              </a:ext>
            </a:extLst>
          </p:cNvPr>
          <p:cNvSpPr txBox="true"/>
          <p:nvPr/>
        </p:nvSpPr>
        <p:spPr>
          <a:xfrm>
            <a:off x="1512000" y="5226134"/>
            <a:ext cx="6670964" cy="400110"/>
          </a:xfrm>
          <a:prstGeom prst="rect">
            <a:avLst/>
          </a:prstGeom>
          <a:noFill/>
        </p:spPr>
        <p:txBody>
          <a:bodyPr wrap="square" rtlCol="false">
            <a:spAutoFit/>
          </a:bodyPr>
          <a:lstStyle/>
          <a:p>
            <a:r>
              <a:rPr lang="cs-CZ" sz="2000" dirty="false"/>
              <a:t>13. 11. 2023</a:t>
            </a:r>
          </a:p>
        </p:txBody>
      </p:sp>
      <p:pic>
        <p:nvPicPr>
          <p:cNvPr id="3" name="Zástupný symbol pro obrázek 15">
            <a:extLst>
              <a:ext uri="{FF2B5EF4-FFF2-40B4-BE49-F238E27FC236}">
                <a16:creationId xmlns:a16="http://schemas.microsoft.com/office/drawing/2014/main" id="{937FAF3D-5EDC-0DCC-4FC7-692D7F027599}"/>
              </a:ext>
            </a:extLst>
          </p:cNvPr>
          <p:cNvPicPr>
            <a:picLocks noGrp="true" noChangeAspect="true"/>
          </p:cNvPicPr>
          <p:nvPr>
            <p:ph type="pic" sz="quarter" idx="17"/>
          </p:nvPr>
        </p:nvPicPr>
        <p:blipFill>
          <a:blip cstate="print" r:embed="rId5">
            <a:extLst>
              <a:ext uri="{28A0092B-C50C-407E-A947-70E740481C1C}">
                <a14:useLocalDpi xmlns:a14="http://schemas.microsoft.com/office/drawing/2010/main" val="0"/>
              </a:ext>
            </a:extLst>
          </a:blip>
          <a:stretch>
            <a:fillRect/>
          </a:stretch>
        </p:blipFill>
        <p:spPr>
          <a:xfrm>
            <a:off x="862445" y="5140800"/>
            <a:ext cx="540000" cy="540000"/>
          </a:xfrm>
        </p:spPr>
      </p:pic>
    </p:spTree>
    <p:extLst>
      <p:ext uri="{BB962C8B-B14F-4D97-AF65-F5344CB8AC3E}">
        <p14:creationId xmlns:p14="http://schemas.microsoft.com/office/powerpoint/2010/main" val="334059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A4FCE20-F141-74CD-8050-D55C90CB2279}"/>
              </a:ext>
            </a:extLst>
          </p:cNvPr>
          <p:cNvSpPr>
            <a:spLocks noGrp="true"/>
          </p:cNvSpPr>
          <p:nvPr>
            <p:ph type="title"/>
          </p:nvPr>
        </p:nvSpPr>
        <p:spPr/>
        <p:txBody>
          <a:bodyPr/>
          <a:lstStyle/>
          <a:p>
            <a:r>
              <a:rPr lang="cs-CZ" dirty="false"/>
              <a:t>Změny projektu</a:t>
            </a:r>
          </a:p>
        </p:txBody>
      </p:sp>
      <p:sp>
        <p:nvSpPr>
          <p:cNvPr id="3" name="Zástupný obsah 2">
            <a:extLst>
              <a:ext uri="{FF2B5EF4-FFF2-40B4-BE49-F238E27FC236}">
                <a16:creationId xmlns:a16="http://schemas.microsoft.com/office/drawing/2014/main" id="{F39786BD-AB66-96C8-E4BD-08D3CBFD5744}"/>
              </a:ext>
            </a:extLst>
          </p:cNvPr>
          <p:cNvSpPr>
            <a:spLocks noGrp="true"/>
          </p:cNvSpPr>
          <p:nvPr>
            <p:ph idx="1"/>
          </p:nvPr>
        </p:nvSpPr>
        <p:spPr>
          <a:xfrm>
            <a:off x="540000" y="1402869"/>
            <a:ext cx="8064000" cy="1830967"/>
          </a:xfrm>
        </p:spPr>
        <p:txBody>
          <a:bodyPr/>
          <a:lstStyle/>
          <a:p>
            <a:pPr>
              <a:buFont typeface="Courier New" panose="02070309020205020404" pitchFamily="49" charset="0"/>
              <a:buChar char="o"/>
            </a:pPr>
            <a:r>
              <a:rPr lang="cs-CZ" b="true" dirty="false"/>
              <a:t>Nepodstatné změny </a:t>
            </a:r>
            <a:r>
              <a:rPr lang="cs-CZ" dirty="false"/>
              <a:t>– nepodléhají souhlasu ŘO</a:t>
            </a:r>
          </a:p>
          <a:p>
            <a:endParaRPr lang="cs-CZ" dirty="false"/>
          </a:p>
          <a:p>
            <a:endParaRPr lang="cs-CZ" dirty="false"/>
          </a:p>
          <a:p>
            <a:endParaRPr lang="cs-CZ" dirty="false"/>
          </a:p>
          <a:p>
            <a:endParaRPr lang="cs-CZ" dirty="false"/>
          </a:p>
          <a:p>
            <a:endParaRPr lang="cs-CZ" dirty="false"/>
          </a:p>
          <a:p>
            <a:endParaRPr lang="cs-CZ" dirty="false"/>
          </a:p>
        </p:txBody>
      </p:sp>
      <p:sp>
        <p:nvSpPr>
          <p:cNvPr id="4" name="Zástupný symbol pro číslo snímku 3">
            <a:extLst>
              <a:ext uri="{FF2B5EF4-FFF2-40B4-BE49-F238E27FC236}">
                <a16:creationId xmlns:a16="http://schemas.microsoft.com/office/drawing/2014/main" id="{E58A9FB3-B977-E536-2E9D-F9D627C3D16B}"/>
              </a:ext>
            </a:extLst>
          </p:cNvPr>
          <p:cNvSpPr>
            <a:spLocks noGrp="true"/>
          </p:cNvSpPr>
          <p:nvPr>
            <p:ph type="sldNum" sz="quarter" idx="12"/>
          </p:nvPr>
        </p:nvSpPr>
        <p:spPr/>
        <p:txBody>
          <a:bodyPr/>
          <a:lstStyle/>
          <a:p>
            <a:fld id="{479BF083-4774-43B1-9AB0-5CC1AC5DD8EE}" type="slidenum">
              <a:rPr lang="cs-CZ" smtClean="false"/>
              <a:pPr/>
              <a:t>10</a:t>
            </a:fld>
            <a:endParaRPr lang="cs-CZ"/>
          </a:p>
        </p:txBody>
      </p:sp>
      <p:sp>
        <p:nvSpPr>
          <p:cNvPr id="9" name="Zástupný obsah 8">
            <a:extLst>
              <a:ext uri="{FF2B5EF4-FFF2-40B4-BE49-F238E27FC236}">
                <a16:creationId xmlns:a16="http://schemas.microsoft.com/office/drawing/2014/main" id="{5D38EA56-8BDE-31D6-96FB-144B15127989}"/>
              </a:ext>
            </a:extLst>
          </p:cNvPr>
          <p:cNvSpPr>
            <a:spLocks noGrp="true"/>
          </p:cNvSpPr>
          <p:nvPr>
            <p:ph idx="13"/>
          </p:nvPr>
        </p:nvSpPr>
        <p:spPr>
          <a:xfrm>
            <a:off x="576000" y="3624164"/>
            <a:ext cx="5520000" cy="2622523"/>
          </a:xfrm>
        </p:spPr>
        <p:txBody>
          <a:bodyPr/>
          <a:lstStyle/>
          <a:p>
            <a:pPr>
              <a:buFont typeface="Courier New" panose="02070309020205020404" pitchFamily="49" charset="0"/>
              <a:buChar char="o"/>
            </a:pPr>
            <a:r>
              <a:rPr lang="cs-CZ" b="true" dirty="false"/>
              <a:t>Podstatné změny </a:t>
            </a:r>
            <a:r>
              <a:rPr lang="cs-CZ" dirty="false"/>
              <a:t>– před jejich provedením je nutný souhlas </a:t>
            </a:r>
            <a:br>
              <a:rPr lang="cs-CZ" dirty="false"/>
            </a:br>
            <a:r>
              <a:rPr lang="cs-CZ" dirty="false"/>
              <a:t>ŘO a v některých případech </a:t>
            </a:r>
            <a:br>
              <a:rPr lang="cs-CZ" dirty="false"/>
            </a:br>
            <a:r>
              <a:rPr lang="cs-CZ" dirty="false"/>
              <a:t>i vydání Změnového </a:t>
            </a:r>
            <a:br>
              <a:rPr lang="cs-CZ" dirty="false"/>
            </a:br>
            <a:r>
              <a:rPr lang="cs-CZ" dirty="false"/>
              <a:t>rozhodnutí o poskytnutí </a:t>
            </a:r>
            <a:br>
              <a:rPr lang="cs-CZ" dirty="false"/>
            </a:br>
            <a:r>
              <a:rPr lang="cs-CZ" dirty="false"/>
              <a:t>dotace</a:t>
            </a:r>
          </a:p>
          <a:p>
            <a:endParaRPr lang="cs-CZ" dirty="false"/>
          </a:p>
        </p:txBody>
      </p:sp>
      <p:pic>
        <p:nvPicPr>
          <p:cNvPr id="6" name="Obrázek 5">
            <a:extLst>
              <a:ext uri="{FF2B5EF4-FFF2-40B4-BE49-F238E27FC236}">
                <a16:creationId xmlns:a16="http://schemas.microsoft.com/office/drawing/2014/main" id="{271ADDAF-A912-BF70-2086-E20CCE56C603}"/>
              </a:ext>
            </a:extLst>
          </p:cNvPr>
          <p:cNvPicPr>
            <a:picLocks noChangeAspect="true"/>
          </p:cNvPicPr>
          <p:nvPr/>
        </p:nvPicPr>
        <p:blipFill>
          <a:blip r:embed="rId2"/>
          <a:stretch>
            <a:fillRect/>
          </a:stretch>
        </p:blipFill>
        <p:spPr>
          <a:xfrm>
            <a:off x="3048000" y="1786036"/>
            <a:ext cx="3048000" cy="1447800"/>
          </a:xfrm>
          <a:prstGeom prst="rect">
            <a:avLst/>
          </a:prstGeom>
        </p:spPr>
      </p:pic>
      <p:pic>
        <p:nvPicPr>
          <p:cNvPr id="8" name="Obrázek 7">
            <a:extLst>
              <a:ext uri="{FF2B5EF4-FFF2-40B4-BE49-F238E27FC236}">
                <a16:creationId xmlns:a16="http://schemas.microsoft.com/office/drawing/2014/main" id="{D85B9DC6-EC9E-03EE-9AC8-DBFB7564B8C7}"/>
              </a:ext>
            </a:extLst>
          </p:cNvPr>
          <p:cNvPicPr>
            <a:picLocks noChangeAspect="true"/>
          </p:cNvPicPr>
          <p:nvPr/>
        </p:nvPicPr>
        <p:blipFill>
          <a:blip r:embed="rId3"/>
          <a:stretch>
            <a:fillRect/>
          </a:stretch>
        </p:blipFill>
        <p:spPr>
          <a:xfrm>
            <a:off x="5033577" y="3986374"/>
            <a:ext cx="3840423" cy="2260313"/>
          </a:xfrm>
          <a:prstGeom prst="rect">
            <a:avLst/>
          </a:prstGeom>
        </p:spPr>
      </p:pic>
    </p:spTree>
    <p:extLst>
      <p:ext uri="{BB962C8B-B14F-4D97-AF65-F5344CB8AC3E}">
        <p14:creationId xmlns:p14="http://schemas.microsoft.com/office/powerpoint/2010/main" val="3006501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5C5795-3A66-E024-DB98-B019E0096141}"/>
              </a:ext>
            </a:extLst>
          </p:cNvPr>
          <p:cNvSpPr>
            <a:spLocks noGrp="true"/>
          </p:cNvSpPr>
          <p:nvPr>
            <p:ph type="title"/>
          </p:nvPr>
        </p:nvSpPr>
        <p:spPr/>
        <p:txBody>
          <a:bodyPr/>
          <a:lstStyle/>
          <a:p>
            <a:r>
              <a:rPr lang="cs-CZ" dirty="false"/>
              <a:t>Nepodstatné změny I.</a:t>
            </a:r>
          </a:p>
        </p:txBody>
      </p:sp>
      <p:sp>
        <p:nvSpPr>
          <p:cNvPr id="3" name="Zástupný obsah 2">
            <a:extLst>
              <a:ext uri="{FF2B5EF4-FFF2-40B4-BE49-F238E27FC236}">
                <a16:creationId xmlns:a16="http://schemas.microsoft.com/office/drawing/2014/main" id="{EB2E2936-F47C-A5D2-35CD-F959B7CCBDBD}"/>
              </a:ext>
            </a:extLst>
          </p:cNvPr>
          <p:cNvSpPr>
            <a:spLocks noGrp="true"/>
          </p:cNvSpPr>
          <p:nvPr>
            <p:ph idx="1"/>
          </p:nvPr>
        </p:nvSpPr>
        <p:spPr>
          <a:xfrm>
            <a:off x="540000" y="1319645"/>
            <a:ext cx="8064000" cy="4800355"/>
          </a:xfrm>
        </p:spPr>
        <p:txBody>
          <a:bodyPr/>
          <a:lstStyle/>
          <a:p>
            <a:pPr marL="342900" indent="-342900" algn="l">
              <a:buAutoNum type="arabicPeriod"/>
            </a:pPr>
            <a:r>
              <a:rPr lang="cs-CZ" sz="1800" b="false" i="false" u="none" strike="noStrike" baseline="0" dirty="false">
                <a:latin typeface="Arial" panose="020B0604020202020204" pitchFamily="34" charset="0"/>
              </a:rPr>
              <a:t>Změny, které se hlásí </a:t>
            </a:r>
            <a:r>
              <a:rPr lang="cs-CZ" sz="1800" b="true" i="false" u="none" strike="noStrike" baseline="0" dirty="false">
                <a:latin typeface="Arial" panose="020B0604020202020204" pitchFamily="34" charset="0"/>
              </a:rPr>
              <a:t>neprodleně</a:t>
            </a:r>
            <a:r>
              <a:rPr lang="cs-CZ" sz="1800" b="false" i="false" u="none" strike="noStrike" baseline="0" dirty="false">
                <a:latin typeface="Arial" panose="020B0604020202020204" pitchFamily="34" charset="0"/>
              </a:rPr>
              <a:t>: </a:t>
            </a:r>
          </a:p>
          <a:p>
            <a:pPr lvl="1"/>
            <a:r>
              <a:rPr lang="cs-CZ" sz="1400" b="false" i="false" u="none" strike="noStrike" baseline="0" dirty="false">
                <a:latin typeface="Arial" panose="020B0604020202020204" pitchFamily="34" charset="0"/>
              </a:rPr>
              <a:t>změna sídla příjemce podpory;</a:t>
            </a:r>
            <a:endParaRPr lang="cs-CZ" sz="1400" dirty="false">
              <a:latin typeface="Arial" panose="020B0604020202020204" pitchFamily="34" charset="0"/>
            </a:endParaRPr>
          </a:p>
          <a:p>
            <a:pPr lvl="1"/>
            <a:r>
              <a:rPr lang="cs-CZ" sz="1400" b="false" i="false" u="none" strike="noStrike" baseline="0" dirty="false">
                <a:latin typeface="Arial" panose="020B0604020202020204" pitchFamily="34" charset="0"/>
              </a:rPr>
              <a:t>změna kontaktní osoby projektu (včetně změny kontaktních údajů–telefon, e-mail) či adresy pro doručení písemností;</a:t>
            </a:r>
          </a:p>
          <a:p>
            <a:pPr lvl="1"/>
            <a:r>
              <a:rPr lang="cs-CZ" sz="1400" dirty="false">
                <a:latin typeface="Arial" panose="020B0604020202020204" pitchFamily="34" charset="0"/>
              </a:rPr>
              <a:t>změna v osobách vykonávajících funkci statutárního orgánu příjemce;</a:t>
            </a:r>
          </a:p>
          <a:p>
            <a:pPr lvl="1"/>
            <a:r>
              <a:rPr lang="cs-CZ" sz="1400" dirty="false">
                <a:latin typeface="Arial" panose="020B0604020202020204" pitchFamily="34" charset="0"/>
              </a:rPr>
              <a:t>změna názvu příjemce (blíže viz kap. 5.1.3 Specifických pravidel =&gt; někdy se jedná o podstatnou změnu, např.: fúze, rozdělení nebo převodu jmění na společníka atd.)</a:t>
            </a:r>
            <a:endParaRPr lang="cs-CZ" sz="1800" b="false" i="false" u="none" strike="noStrike" baseline="0" dirty="false">
              <a:solidFill>
                <a:srgbClr val="000000"/>
              </a:solidFill>
              <a:latin typeface="Arial" panose="020B0604020202020204" pitchFamily="34" charset="0"/>
            </a:endParaRPr>
          </a:p>
          <a:p>
            <a:pPr marL="342900" indent="-342900" algn="l">
              <a:buFont typeface="+mj-lt"/>
              <a:buAutoNum type="arabicPeriod"/>
            </a:pPr>
            <a:r>
              <a:rPr lang="cs-CZ" sz="1800" b="false" i="false" u="none" strike="noStrike" baseline="0" dirty="false">
                <a:latin typeface="Arial" panose="020B0604020202020204" pitchFamily="34" charset="0"/>
              </a:rPr>
              <a:t>Změny, které se hlásí </a:t>
            </a:r>
            <a:r>
              <a:rPr lang="cs-CZ" sz="1800" b="true" i="false" u="none" strike="noStrike" baseline="0" dirty="false">
                <a:latin typeface="Arial" panose="020B0604020202020204" pitchFamily="34" charset="0"/>
              </a:rPr>
              <a:t>nejpozději 10 pracovních dní před termínem podání nejbližší Zprávy o realizaci: </a:t>
            </a:r>
          </a:p>
          <a:p>
            <a:pPr lvl="1"/>
            <a:r>
              <a:rPr lang="cs-CZ" sz="1400" b="false" i="false" u="none" strike="noStrike" baseline="0" dirty="false">
                <a:latin typeface="Arial" panose="020B0604020202020204" pitchFamily="34" charset="0"/>
              </a:rPr>
              <a:t>změna rozpočtu projektu (přesun prostředků mezi položkami);</a:t>
            </a:r>
          </a:p>
          <a:p>
            <a:pPr lvl="1"/>
            <a:r>
              <a:rPr lang="cs-CZ" sz="1400" b="false" i="false" u="none" strike="noStrike" baseline="0" dirty="false">
                <a:latin typeface="Arial" panose="020B0604020202020204" pitchFamily="34" charset="0"/>
              </a:rPr>
              <a:t>přesun prostředků mezi jednotlivými kapitolami rozpočtu </a:t>
            </a:r>
          </a:p>
          <a:p>
            <a:pPr marL="0" indent="0" algn="l">
              <a:buNone/>
            </a:pPr>
            <a:endParaRPr lang="cs-CZ" sz="1800" b="false" i="false" u="none" strike="noStrike" baseline="0" dirty="false">
              <a:latin typeface="Arial" panose="020B0604020202020204" pitchFamily="34" charset="0"/>
            </a:endParaRPr>
          </a:p>
          <a:p>
            <a:endParaRPr lang="cs-CZ" sz="1800" dirty="false">
              <a:latin typeface="Arial" panose="020B0604020202020204" pitchFamily="34" charset="0"/>
            </a:endParaRPr>
          </a:p>
          <a:p>
            <a:endParaRPr lang="cs-CZ" sz="1800" b="false" i="false" u="none" strike="noStrike" baseline="0" dirty="false">
              <a:latin typeface="Arial" panose="020B0604020202020204" pitchFamily="34" charset="0"/>
            </a:endParaRPr>
          </a:p>
          <a:p>
            <a:endParaRPr lang="cs-CZ" dirty="false"/>
          </a:p>
        </p:txBody>
      </p:sp>
      <p:sp>
        <p:nvSpPr>
          <p:cNvPr id="4" name="Zástupný symbol pro číslo snímku 3">
            <a:extLst>
              <a:ext uri="{FF2B5EF4-FFF2-40B4-BE49-F238E27FC236}">
                <a16:creationId xmlns:a16="http://schemas.microsoft.com/office/drawing/2014/main" id="{2746046C-51A3-A37C-6E09-4FB03FD3D09D}"/>
              </a:ext>
            </a:extLst>
          </p:cNvPr>
          <p:cNvSpPr>
            <a:spLocks noGrp="true"/>
          </p:cNvSpPr>
          <p:nvPr>
            <p:ph type="sldNum" sz="quarter" idx="12"/>
          </p:nvPr>
        </p:nvSpPr>
        <p:spPr/>
        <p:txBody>
          <a:bodyPr/>
          <a:lstStyle/>
          <a:p>
            <a:fld id="{479BF083-4774-43B1-9AB0-5CC1AC5DD8EE}" type="slidenum">
              <a:rPr lang="cs-CZ" smtClean="false"/>
              <a:pPr/>
              <a:t>11</a:t>
            </a:fld>
            <a:endParaRPr lang="cs-CZ"/>
          </a:p>
        </p:txBody>
      </p:sp>
    </p:spTree>
    <p:extLst>
      <p:ext uri="{BB962C8B-B14F-4D97-AF65-F5344CB8AC3E}">
        <p14:creationId xmlns:p14="http://schemas.microsoft.com/office/powerpoint/2010/main" val="2278066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3E84BC9-A12C-8200-04B1-8A6519CA0087}"/>
              </a:ext>
            </a:extLst>
          </p:cNvPr>
          <p:cNvSpPr>
            <a:spLocks noGrp="true"/>
          </p:cNvSpPr>
          <p:nvPr>
            <p:ph type="title"/>
          </p:nvPr>
        </p:nvSpPr>
        <p:spPr/>
        <p:txBody>
          <a:bodyPr/>
          <a:lstStyle/>
          <a:p>
            <a:r>
              <a:rPr lang="cs-CZ" dirty="false"/>
              <a:t>Nepodstatné změny II.</a:t>
            </a:r>
          </a:p>
        </p:txBody>
      </p:sp>
      <p:sp>
        <p:nvSpPr>
          <p:cNvPr id="3" name="Zástupný obsah 2">
            <a:extLst>
              <a:ext uri="{FF2B5EF4-FFF2-40B4-BE49-F238E27FC236}">
                <a16:creationId xmlns:a16="http://schemas.microsoft.com/office/drawing/2014/main" id="{B2318051-77E8-8B83-2446-EC945165D1F3}"/>
              </a:ext>
            </a:extLst>
          </p:cNvPr>
          <p:cNvSpPr>
            <a:spLocks noGrp="true"/>
          </p:cNvSpPr>
          <p:nvPr>
            <p:ph idx="1"/>
          </p:nvPr>
        </p:nvSpPr>
        <p:spPr>
          <a:xfrm>
            <a:off x="540000" y="1360714"/>
            <a:ext cx="8064000" cy="4759286"/>
          </a:xfrm>
        </p:spPr>
        <p:txBody>
          <a:bodyPr/>
          <a:lstStyle/>
          <a:p>
            <a:pPr marL="342900" indent="-342900" algn="l">
              <a:buFont typeface="+mj-lt"/>
              <a:buAutoNum type="arabicPeriod" startAt="3"/>
            </a:pPr>
            <a:r>
              <a:rPr lang="cs-CZ" sz="1800" b="false" i="false" u="none" strike="noStrike" baseline="0" dirty="false">
                <a:latin typeface="Arial" panose="020B0604020202020204" pitchFamily="34" charset="0"/>
              </a:rPr>
              <a:t> Změny, které se hlásí </a:t>
            </a:r>
            <a:r>
              <a:rPr lang="cs-CZ" sz="1800" b="true" i="false" u="none" strike="noStrike" baseline="0" dirty="false">
                <a:latin typeface="Arial" panose="020B0604020202020204" pitchFamily="34" charset="0"/>
              </a:rPr>
              <a:t>spolu s nejbližší ZoR: </a:t>
            </a:r>
            <a:endParaRPr lang="cs-CZ" sz="1800" dirty="false">
              <a:solidFill>
                <a:srgbClr val="000000"/>
              </a:solidFill>
              <a:latin typeface="Arial" panose="020B0604020202020204" pitchFamily="34" charset="0"/>
            </a:endParaRPr>
          </a:p>
          <a:p>
            <a:pPr lvl="1"/>
            <a:r>
              <a:rPr lang="cs-CZ" sz="1400" b="false" i="false" u="none" strike="noStrike" baseline="0" dirty="false">
                <a:latin typeface="Arial" panose="020B0604020202020204" pitchFamily="34" charset="0"/>
              </a:rPr>
              <a:t>změna místa realizace </a:t>
            </a:r>
          </a:p>
          <a:p>
            <a:pPr lvl="1"/>
            <a:r>
              <a:rPr lang="cs-CZ" sz="1400" dirty="false">
                <a:latin typeface="Arial" panose="020B0604020202020204" pitchFamily="34" charset="0"/>
              </a:rPr>
              <a:t>změny smluv o partnerství</a:t>
            </a:r>
          </a:p>
          <a:p>
            <a:pPr lvl="1"/>
            <a:r>
              <a:rPr lang="pl-PL" sz="1400" dirty="false">
                <a:latin typeface="Arial" panose="020B0604020202020204" pitchFamily="34" charset="0"/>
              </a:rPr>
              <a:t>navýšení počtu osob z cílové skupiny, které jsou do projektu zapojeny; </a:t>
            </a:r>
          </a:p>
          <a:p>
            <a:pPr lvl="1"/>
            <a:r>
              <a:rPr lang="cs-CZ" sz="1400" dirty="false">
                <a:latin typeface="Arial" panose="020B0604020202020204" pitchFamily="34" charset="0"/>
              </a:rPr>
              <a:t>Vypuštění partnera z realizace projektu, pokud tato změna nevyžaduje navýšení částky veřejné podpory přidělené v právním aktu příjemci nebo nějakému z partnerů;</a:t>
            </a:r>
          </a:p>
          <a:p>
            <a:pPr lvl="1"/>
            <a:r>
              <a:rPr lang="cs-CZ" sz="1400" dirty="false">
                <a:latin typeface="Arial" panose="020B0604020202020204" pitchFamily="34" charset="0"/>
              </a:rPr>
              <a:t>Změna týkající se plátcovství daně z přidané hodnoty příjemce či partnera s finančním příspěvkem;</a:t>
            </a:r>
          </a:p>
          <a:p>
            <a:pPr lvl="1"/>
            <a:r>
              <a:rPr lang="cs-CZ" sz="1400" dirty="false">
                <a:latin typeface="Arial" panose="020B0604020202020204" pitchFamily="34" charset="0"/>
              </a:rPr>
              <a:t>Změna ve způsobu provádění klíčových aktivit, která nemá negativní dopad na plnění cílů projektu =&gt; provádí se dle přílohy č. 1 Rozhodnutí o poskytnutí dotace. K </a:t>
            </a:r>
            <a:r>
              <a:rPr lang="cs-CZ" sz="1400" dirty="false" err="true">
                <a:latin typeface="Arial" panose="020B0604020202020204" pitchFamily="34" charset="0"/>
              </a:rPr>
              <a:t>ŽoZ</a:t>
            </a:r>
            <a:r>
              <a:rPr lang="cs-CZ" sz="1400" dirty="false">
                <a:latin typeface="Arial" panose="020B0604020202020204" pitchFamily="34" charset="0"/>
              </a:rPr>
              <a:t> je vhodné přiložit dokument s navrhovaným zněním aktivit–například v režimu změn</a:t>
            </a:r>
          </a:p>
          <a:p>
            <a:endParaRPr lang="cs-CZ" dirty="false"/>
          </a:p>
        </p:txBody>
      </p:sp>
      <p:sp>
        <p:nvSpPr>
          <p:cNvPr id="4" name="Zástupný symbol pro číslo snímku 3">
            <a:extLst>
              <a:ext uri="{FF2B5EF4-FFF2-40B4-BE49-F238E27FC236}">
                <a16:creationId xmlns:a16="http://schemas.microsoft.com/office/drawing/2014/main" id="{1F2CBCC3-5263-0A6A-157A-A1E915DC46A2}"/>
              </a:ext>
            </a:extLst>
          </p:cNvPr>
          <p:cNvSpPr>
            <a:spLocks noGrp="true"/>
          </p:cNvSpPr>
          <p:nvPr>
            <p:ph type="sldNum" sz="quarter" idx="12"/>
          </p:nvPr>
        </p:nvSpPr>
        <p:spPr/>
        <p:txBody>
          <a:bodyPr/>
          <a:lstStyle/>
          <a:p>
            <a:fld id="{479BF083-4774-43B1-9AB0-5CC1AC5DD8EE}" type="slidenum">
              <a:rPr lang="cs-CZ" smtClean="false"/>
              <a:pPr/>
              <a:t>12</a:t>
            </a:fld>
            <a:endParaRPr lang="cs-CZ"/>
          </a:p>
        </p:txBody>
      </p:sp>
    </p:spTree>
    <p:extLst>
      <p:ext uri="{BB962C8B-B14F-4D97-AF65-F5344CB8AC3E}">
        <p14:creationId xmlns:p14="http://schemas.microsoft.com/office/powerpoint/2010/main" val="2621205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349E49-9D01-A79F-310D-94BA84EAD478}"/>
              </a:ext>
            </a:extLst>
          </p:cNvPr>
          <p:cNvSpPr>
            <a:spLocks noGrp="true"/>
          </p:cNvSpPr>
          <p:nvPr>
            <p:ph type="title"/>
          </p:nvPr>
        </p:nvSpPr>
        <p:spPr/>
        <p:txBody>
          <a:bodyPr/>
          <a:lstStyle/>
          <a:p>
            <a:r>
              <a:rPr lang="cs-CZ" dirty="false"/>
              <a:t>Podstatné změny I.</a:t>
            </a:r>
          </a:p>
        </p:txBody>
      </p:sp>
      <p:sp>
        <p:nvSpPr>
          <p:cNvPr id="3" name="Zástupný obsah 2">
            <a:extLst>
              <a:ext uri="{FF2B5EF4-FFF2-40B4-BE49-F238E27FC236}">
                <a16:creationId xmlns:a16="http://schemas.microsoft.com/office/drawing/2014/main" id="{99DDF23F-86F2-43BE-9D32-08608079DCF7}"/>
              </a:ext>
            </a:extLst>
          </p:cNvPr>
          <p:cNvSpPr>
            <a:spLocks noGrp="true"/>
          </p:cNvSpPr>
          <p:nvPr>
            <p:ph idx="1"/>
          </p:nvPr>
        </p:nvSpPr>
        <p:spPr>
          <a:xfrm>
            <a:off x="540000" y="1360714"/>
            <a:ext cx="8064000" cy="4759286"/>
          </a:xfrm>
        </p:spPr>
        <p:txBody>
          <a:bodyPr/>
          <a:lstStyle/>
          <a:p>
            <a:pPr marL="457200" indent="-457200">
              <a:buAutoNum type="arabicPeriod"/>
            </a:pPr>
            <a:r>
              <a:rPr lang="cs-CZ" dirty="false"/>
              <a:t>Změny nevyžadující změnu PA</a:t>
            </a:r>
          </a:p>
          <a:p>
            <a:r>
              <a:rPr lang="cs-CZ" sz="1800" b="false" i="false" u="none" strike="noStrike" baseline="0" dirty="false">
                <a:latin typeface="Arial" panose="020B0604020202020204" pitchFamily="34" charset="0"/>
              </a:rPr>
              <a:t>změny v klíčových aktivitách, kdy se nejedná o technické aspekty spadající do nepodstatných změn; mezi podstatné změny kromě jiného vždy patří zrušení klíčové aktivity nebo přidání zcela nové klíčové aktivity;</a:t>
            </a:r>
          </a:p>
          <a:p>
            <a:r>
              <a:rPr lang="cs-CZ" sz="1800" b="false" i="false" u="none" strike="noStrike" baseline="0" dirty="false">
                <a:latin typeface="Arial" panose="020B0604020202020204" pitchFamily="34" charset="0"/>
              </a:rPr>
              <a:t>Zahrnutí nové cílové skupiny, tj. rozšíření projektu i na osoby, na které projekt původně zaměřen nebyl;</a:t>
            </a:r>
          </a:p>
          <a:p>
            <a:r>
              <a:rPr lang="cs-CZ" sz="1800" b="false" i="false" u="none" strike="noStrike" baseline="0" dirty="false">
                <a:latin typeface="Arial" panose="020B0604020202020204" pitchFamily="34" charset="0"/>
              </a:rPr>
              <a:t>Změna bankovního účtu projektu doložená dokladem/ potvrzením o vlastnictví účtu;</a:t>
            </a:r>
          </a:p>
          <a:p>
            <a:r>
              <a:rPr lang="cs-CZ" sz="1800" dirty="false">
                <a:latin typeface="Arial" panose="020B0604020202020204" pitchFamily="34" charset="0"/>
              </a:rPr>
              <a:t>a </a:t>
            </a:r>
            <a:r>
              <a:rPr lang="cs-CZ" sz="1800" b="false" i="false" u="none" strike="noStrike" baseline="0" dirty="false">
                <a:latin typeface="Arial" panose="020B0604020202020204" pitchFamily="34" charset="0"/>
              </a:rPr>
              <a:t>další, viz Specifická část pravidel</a:t>
            </a:r>
            <a:r>
              <a:rPr lang="cs-CZ" sz="1800" b="true" i="false" u="none" strike="noStrike" baseline="0" dirty="false">
                <a:latin typeface="Arial" panose="020B0604020202020204" pitchFamily="34" charset="0"/>
              </a:rPr>
              <a:t> 5.1.2</a:t>
            </a:r>
            <a:endParaRPr lang="cs-CZ" dirty="false"/>
          </a:p>
        </p:txBody>
      </p:sp>
      <p:sp>
        <p:nvSpPr>
          <p:cNvPr id="4" name="Zástupný symbol pro číslo snímku 3">
            <a:extLst>
              <a:ext uri="{FF2B5EF4-FFF2-40B4-BE49-F238E27FC236}">
                <a16:creationId xmlns:a16="http://schemas.microsoft.com/office/drawing/2014/main" id="{C020ED01-0972-F7F5-1E41-FEE87DC99E47}"/>
              </a:ext>
            </a:extLst>
          </p:cNvPr>
          <p:cNvSpPr>
            <a:spLocks noGrp="true"/>
          </p:cNvSpPr>
          <p:nvPr>
            <p:ph type="sldNum" sz="quarter" idx="12"/>
          </p:nvPr>
        </p:nvSpPr>
        <p:spPr/>
        <p:txBody>
          <a:bodyPr/>
          <a:lstStyle/>
          <a:p>
            <a:fld id="{479BF083-4774-43B1-9AB0-5CC1AC5DD8EE}" type="slidenum">
              <a:rPr lang="cs-CZ" smtClean="false"/>
              <a:pPr/>
              <a:t>13</a:t>
            </a:fld>
            <a:endParaRPr lang="cs-CZ"/>
          </a:p>
        </p:txBody>
      </p:sp>
    </p:spTree>
    <p:extLst>
      <p:ext uri="{BB962C8B-B14F-4D97-AF65-F5344CB8AC3E}">
        <p14:creationId xmlns:p14="http://schemas.microsoft.com/office/powerpoint/2010/main" val="41648423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817BA9C-FA3E-0DA1-DC5C-ECB1EC08A864}"/>
              </a:ext>
            </a:extLst>
          </p:cNvPr>
          <p:cNvSpPr>
            <a:spLocks noGrp="true"/>
          </p:cNvSpPr>
          <p:nvPr>
            <p:ph type="title"/>
          </p:nvPr>
        </p:nvSpPr>
        <p:spPr/>
        <p:txBody>
          <a:bodyPr/>
          <a:lstStyle/>
          <a:p>
            <a:r>
              <a:rPr lang="cs-CZ" dirty="false"/>
              <a:t>Podstatné změny II.</a:t>
            </a:r>
          </a:p>
        </p:txBody>
      </p:sp>
      <p:sp>
        <p:nvSpPr>
          <p:cNvPr id="3" name="Zástupný obsah 2">
            <a:extLst>
              <a:ext uri="{FF2B5EF4-FFF2-40B4-BE49-F238E27FC236}">
                <a16:creationId xmlns:a16="http://schemas.microsoft.com/office/drawing/2014/main" id="{114005D2-BCA9-7854-2A9E-0B271CB195BF}"/>
              </a:ext>
            </a:extLst>
          </p:cNvPr>
          <p:cNvSpPr>
            <a:spLocks noGrp="true"/>
          </p:cNvSpPr>
          <p:nvPr>
            <p:ph idx="1"/>
          </p:nvPr>
        </p:nvSpPr>
        <p:spPr>
          <a:xfrm>
            <a:off x="540000" y="1415143"/>
            <a:ext cx="8064000" cy="5100857"/>
          </a:xfrm>
        </p:spPr>
        <p:txBody>
          <a:bodyPr/>
          <a:lstStyle/>
          <a:p>
            <a:pPr marL="457200" indent="-457200">
              <a:buFont typeface="+mj-lt"/>
              <a:buAutoNum type="arabicPeriod" startAt="2"/>
            </a:pPr>
            <a:r>
              <a:rPr lang="cs-CZ" dirty="false"/>
              <a:t>Změny vyžadující změnu PA</a:t>
            </a:r>
          </a:p>
          <a:p>
            <a:r>
              <a:rPr lang="cs-CZ" sz="1800" b="false" i="false" u="none" strike="noStrike" baseline="0" dirty="false">
                <a:latin typeface="Arial" panose="020B0604020202020204" pitchFamily="34" charset="0"/>
              </a:rPr>
              <a:t>změna plánovaných výstupů a výsledků projektu (tj. cílových hodnot indikátorů); </a:t>
            </a:r>
          </a:p>
          <a:p>
            <a:r>
              <a:rPr lang="cs-CZ" sz="1800" b="false" i="false" u="none" strike="noStrike" baseline="0" dirty="false">
                <a:latin typeface="Arial" panose="020B0604020202020204" pitchFamily="34" charset="0"/>
              </a:rPr>
              <a:t>změna termínu ukončení realizace projektu;</a:t>
            </a:r>
          </a:p>
          <a:p>
            <a:r>
              <a:rPr lang="cs-CZ" sz="1800" b="false" i="false" u="none" strike="noStrike" baseline="0" dirty="false">
                <a:latin typeface="Arial" panose="020B0604020202020204" pitchFamily="34" charset="0"/>
              </a:rPr>
              <a:t>navýšení částky veřejné podpory nebo podpory de minimis,</a:t>
            </a:r>
          </a:p>
          <a:p>
            <a:r>
              <a:rPr lang="cs-CZ" sz="1800" b="false" i="false" u="none" strike="noStrike" baseline="0" dirty="false">
                <a:latin typeface="Arial" panose="020B0604020202020204" pitchFamily="34" charset="0"/>
              </a:rPr>
              <a:t>Výčet všech změn projektu je uveden ve Specifické části pravidel kap. 5.2.1</a:t>
            </a:r>
          </a:p>
          <a:p>
            <a:r>
              <a:rPr lang="cs-CZ" sz="1800" b="false" i="false" u="none" strike="noStrike" baseline="0" dirty="false">
                <a:latin typeface="Wingdings" panose="05000000000000000000" pitchFamily="2" charset="2"/>
              </a:rPr>
              <a:t></a:t>
            </a:r>
            <a:r>
              <a:rPr lang="cs-CZ" sz="1800" b="false" i="false" u="none" strike="noStrike" baseline="0" dirty="false">
                <a:latin typeface="Arial" panose="020B0604020202020204" pitchFamily="34" charset="0"/>
              </a:rPr>
              <a:t>Změny v osobě příjemce – řešeno podrobně ve Specifických </a:t>
            </a:r>
            <a:r>
              <a:rPr lang="cs-CZ" sz="1800" dirty="false">
                <a:latin typeface="Arial" panose="020B0604020202020204" pitchFamily="34" charset="0"/>
              </a:rPr>
              <a:t>p</a:t>
            </a:r>
            <a:r>
              <a:rPr lang="cs-CZ" sz="1800" b="false" i="false" u="none" strike="noStrike" baseline="0" dirty="false">
                <a:latin typeface="Arial" panose="020B0604020202020204" pitchFamily="34" charset="0"/>
              </a:rPr>
              <a:t>ravidlech kap. 5.1.3  – může se jednat jak o podstatnou x nepodstatnou změnu.</a:t>
            </a:r>
          </a:p>
          <a:p>
            <a:endParaRPr lang="cs-CZ" dirty="false"/>
          </a:p>
        </p:txBody>
      </p:sp>
      <p:sp>
        <p:nvSpPr>
          <p:cNvPr id="4" name="Zástupný symbol pro číslo snímku 3">
            <a:extLst>
              <a:ext uri="{FF2B5EF4-FFF2-40B4-BE49-F238E27FC236}">
                <a16:creationId xmlns:a16="http://schemas.microsoft.com/office/drawing/2014/main" id="{AACBD866-EC40-2A44-B7D7-374820D127B4}"/>
              </a:ext>
            </a:extLst>
          </p:cNvPr>
          <p:cNvSpPr>
            <a:spLocks noGrp="true"/>
          </p:cNvSpPr>
          <p:nvPr>
            <p:ph type="sldNum" sz="quarter" idx="12"/>
          </p:nvPr>
        </p:nvSpPr>
        <p:spPr/>
        <p:txBody>
          <a:bodyPr/>
          <a:lstStyle/>
          <a:p>
            <a:fld id="{479BF083-4774-43B1-9AB0-5CC1AC5DD8EE}" type="slidenum">
              <a:rPr lang="cs-CZ" smtClean="false"/>
              <a:pPr/>
              <a:t>14</a:t>
            </a:fld>
            <a:endParaRPr lang="cs-CZ"/>
          </a:p>
        </p:txBody>
      </p:sp>
    </p:spTree>
    <p:extLst>
      <p:ext uri="{BB962C8B-B14F-4D97-AF65-F5344CB8AC3E}">
        <p14:creationId xmlns:p14="http://schemas.microsoft.com/office/powerpoint/2010/main" val="1722687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CD89C3-AC23-BDE2-2E5C-414F0389798C}"/>
              </a:ext>
            </a:extLst>
          </p:cNvPr>
          <p:cNvSpPr>
            <a:spLocks noGrp="true"/>
          </p:cNvSpPr>
          <p:nvPr>
            <p:ph type="title"/>
          </p:nvPr>
        </p:nvSpPr>
        <p:spPr>
          <a:xfrm>
            <a:off x="180000" y="0"/>
            <a:ext cx="8424000" cy="1080000"/>
          </a:xfrm>
        </p:spPr>
        <p:txBody>
          <a:bodyPr/>
          <a:lstStyle/>
          <a:p>
            <a:br>
              <a:rPr lang="cs-CZ" sz="18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br>
            <a:r>
              <a:rPr lang="cs-CZ" sz="2800" dirty="false"/>
              <a:t>Technický postup administrace změn projektu v IS KP21+</a:t>
            </a:r>
            <a:br>
              <a:rPr lang="cs-CZ" dirty="false"/>
            </a:br>
            <a:endParaRPr lang="cs-CZ" dirty="false"/>
          </a:p>
        </p:txBody>
      </p:sp>
      <p:sp>
        <p:nvSpPr>
          <p:cNvPr id="3" name="Zástupný obsah 2">
            <a:extLst>
              <a:ext uri="{FF2B5EF4-FFF2-40B4-BE49-F238E27FC236}">
                <a16:creationId xmlns:a16="http://schemas.microsoft.com/office/drawing/2014/main" id="{B59C3AE4-893F-8D24-839C-8D9D1417CC4D}"/>
              </a:ext>
            </a:extLst>
          </p:cNvPr>
          <p:cNvSpPr>
            <a:spLocks noGrp="true"/>
          </p:cNvSpPr>
          <p:nvPr>
            <p:ph idx="1"/>
          </p:nvPr>
        </p:nvSpPr>
        <p:spPr>
          <a:xfrm>
            <a:off x="540000" y="1371600"/>
            <a:ext cx="8064000" cy="4748400"/>
          </a:xfrm>
        </p:spPr>
        <p:txBody>
          <a:bodyPr/>
          <a:lstStyle/>
          <a:p>
            <a:r>
              <a:rPr lang="cs-CZ" dirty="false"/>
              <a:t>Příjemce zpracuje v IS KP21+ vč. řádného odůvodnění uvedení platnosti změny               ŘO schválí/vrátí k doplnění /zamítne </a:t>
            </a:r>
          </a:p>
          <a:p>
            <a:r>
              <a:rPr lang="cs-CZ" dirty="false"/>
              <a:t>Příjemce může podanou žádost o změnu stáhnout</a:t>
            </a:r>
          </a:p>
          <a:p>
            <a:r>
              <a:rPr lang="cs-CZ" dirty="false">
                <a:hlinkClick r:id="rId3"/>
              </a:rPr>
              <a:t>Formuláře a pokyny ke zprávě o realizaci projektu, žádosti o platbu a žádosti o změnu - www.esfcr.cz</a:t>
            </a:r>
            <a:r>
              <a:rPr lang="cs-CZ" dirty="false"/>
              <a:t> </a:t>
            </a:r>
          </a:p>
          <a:p>
            <a:r>
              <a:rPr lang="cs-CZ" dirty="false"/>
              <a:t>Žádost o změnu musí být podepsána signatářem (osobou oprávněnou k podpisu v rámci projektu), následně je automaticky podána k posouzení ŘO</a:t>
            </a:r>
          </a:p>
          <a:p>
            <a:pPr marL="0" indent="0">
              <a:buNone/>
            </a:pPr>
            <a:r>
              <a:rPr lang="cs-CZ" sz="1800" b="false" i="false" u="none" strike="noStrike" baseline="0" dirty="false">
                <a:latin typeface="Arial" panose="020B0604020202020204" pitchFamily="34" charset="0"/>
              </a:rPr>
              <a:t>Projektový manažer Vašeho projektu rád poradí, jak a kdy plánovanou změnu předložit</a:t>
            </a:r>
          </a:p>
          <a:p>
            <a:endParaRPr lang="cs-CZ" dirty="false"/>
          </a:p>
        </p:txBody>
      </p:sp>
      <p:sp>
        <p:nvSpPr>
          <p:cNvPr id="4" name="Zástupný symbol pro číslo snímku 3">
            <a:extLst>
              <a:ext uri="{FF2B5EF4-FFF2-40B4-BE49-F238E27FC236}">
                <a16:creationId xmlns:a16="http://schemas.microsoft.com/office/drawing/2014/main" id="{E4F9D1F2-2579-BC63-ABF9-A733B508A02D}"/>
              </a:ext>
            </a:extLst>
          </p:cNvPr>
          <p:cNvSpPr>
            <a:spLocks noGrp="true"/>
          </p:cNvSpPr>
          <p:nvPr>
            <p:ph type="sldNum" sz="quarter" idx="12"/>
          </p:nvPr>
        </p:nvSpPr>
        <p:spPr/>
        <p:txBody>
          <a:bodyPr/>
          <a:lstStyle/>
          <a:p>
            <a:fld id="{479BF083-4774-43B1-9AB0-5CC1AC5DD8EE}" type="slidenum">
              <a:rPr lang="cs-CZ" smtClean="false"/>
              <a:pPr/>
              <a:t>15</a:t>
            </a:fld>
            <a:endParaRPr lang="cs-CZ"/>
          </a:p>
        </p:txBody>
      </p:sp>
      <p:sp>
        <p:nvSpPr>
          <p:cNvPr id="5" name="Šipka: doprava 4">
            <a:extLst>
              <a:ext uri="{FF2B5EF4-FFF2-40B4-BE49-F238E27FC236}">
                <a16:creationId xmlns:a16="http://schemas.microsoft.com/office/drawing/2014/main" id="{0361E06E-6523-4B4C-8F0B-73EE0F293C3D}"/>
              </a:ext>
            </a:extLst>
          </p:cNvPr>
          <p:cNvSpPr/>
          <p:nvPr/>
        </p:nvSpPr>
        <p:spPr>
          <a:xfrm>
            <a:off x="4392000" y="1812908"/>
            <a:ext cx="860612"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3924829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Publicita projektu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16</a:t>
            </a:fld>
            <a:endParaRPr lang="cs-CZ"/>
          </a:p>
        </p:txBody>
      </p:sp>
    </p:spTree>
    <p:extLst>
      <p:ext uri="{BB962C8B-B14F-4D97-AF65-F5344CB8AC3E}">
        <p14:creationId xmlns:p14="http://schemas.microsoft.com/office/powerpoint/2010/main" val="3322336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6760F54-00D3-9804-E891-359595879096}"/>
              </a:ext>
            </a:extLst>
          </p:cNvPr>
          <p:cNvSpPr>
            <a:spLocks noGrp="true"/>
          </p:cNvSpPr>
          <p:nvPr>
            <p:ph type="title"/>
          </p:nvPr>
        </p:nvSpPr>
        <p:spPr/>
        <p:txBody>
          <a:bodyPr/>
          <a:lstStyle/>
          <a:p>
            <a:r>
              <a:rPr lang="cs-CZ" dirty="false"/>
              <a:t>Povinné prvky publicity</a:t>
            </a:r>
          </a:p>
        </p:txBody>
      </p:sp>
      <p:sp>
        <p:nvSpPr>
          <p:cNvPr id="3" name="Zástupný obsah 2">
            <a:extLst>
              <a:ext uri="{FF2B5EF4-FFF2-40B4-BE49-F238E27FC236}">
                <a16:creationId xmlns:a16="http://schemas.microsoft.com/office/drawing/2014/main" id="{070ED0A6-7007-F642-8127-673800FC1BCA}"/>
              </a:ext>
            </a:extLst>
          </p:cNvPr>
          <p:cNvSpPr>
            <a:spLocks noGrp="true"/>
          </p:cNvSpPr>
          <p:nvPr>
            <p:ph idx="1"/>
          </p:nvPr>
        </p:nvSpPr>
        <p:spPr>
          <a:xfrm>
            <a:off x="540000" y="1293223"/>
            <a:ext cx="8064000" cy="4775068"/>
          </a:xfrm>
        </p:spPr>
        <p:txBody>
          <a:bodyPr/>
          <a:lstStyle/>
          <a:p>
            <a:r>
              <a:rPr lang="cs-CZ" dirty="false"/>
              <a:t>Povinnost informování veřejnosti</a:t>
            </a:r>
          </a:p>
          <a:p>
            <a:pPr lvl="1"/>
            <a:r>
              <a:rPr lang="cs-CZ" sz="1800" dirty="false"/>
              <a:t>Uveřejnění stručného popisu projektu vč. jeho cílů a výsledků na internetových stránkách nebo sociálních sítích a zdůraznění, že je na daný projekt poskytnuta finanční podpora EU</a:t>
            </a:r>
          </a:p>
          <a:p>
            <a:pPr lvl="1"/>
            <a:r>
              <a:rPr lang="cs-CZ" sz="1800" dirty="false"/>
              <a:t>Správa prezentaci na portálu </a:t>
            </a:r>
            <a:r>
              <a:rPr lang="cs-CZ" sz="1800" dirty="false">
                <a:hlinkClick r:id="rId3"/>
              </a:rPr>
              <a:t>www.esfcr.cz</a:t>
            </a:r>
            <a:endParaRPr lang="cs-CZ" sz="1800" dirty="false"/>
          </a:p>
          <a:p>
            <a:pPr lvl="1"/>
            <a:r>
              <a:rPr lang="cs-CZ" sz="1800" dirty="false"/>
              <a:t>Umístění alespoň 1 plakát formátu A3 v místě realizace projektu (využití generátoru povinné publicity </a:t>
            </a:r>
            <a:r>
              <a:rPr lang="cs-CZ" sz="1800" dirty="false">
                <a:hlinkClick r:id="rId4"/>
              </a:rPr>
              <a:t>Šablony a vzory pro vizuální identitu - </a:t>
            </a:r>
            <a:r>
              <a:rPr lang="cs-CZ" sz="1800" dirty="false">
                <a:hlinkClick r:id="rId3"/>
              </a:rPr>
              <a:t>www.esfcr.cz</a:t>
            </a:r>
            <a:r>
              <a:rPr lang="cs-CZ" sz="1800" dirty="false"/>
              <a:t>)</a:t>
            </a:r>
          </a:p>
          <a:p>
            <a:r>
              <a:rPr lang="cs-CZ" sz="1800" b="true" i="false" u="none" strike="noStrike" dirty="false">
                <a:solidFill>
                  <a:srgbClr val="003399"/>
                </a:solidFill>
                <a:effectLst/>
                <a:latin typeface="Open Sans" panose="020B0606030504020204" pitchFamily="34" charset="0"/>
                <a:hlinkClick r:id="rId5"/>
              </a:rPr>
              <a:t>Generátor nástrojů povinné publicity</a:t>
            </a:r>
            <a:r>
              <a:rPr lang="cs-CZ" sz="1800" b="true" i="false" u="none" strike="noStrike" dirty="false">
                <a:solidFill>
                  <a:srgbClr val="003399"/>
                </a:solidFill>
                <a:effectLst/>
                <a:latin typeface="Open Sans" panose="020B0606030504020204" pitchFamily="34" charset="0"/>
              </a:rPr>
              <a:t> </a:t>
            </a:r>
            <a:r>
              <a:rPr lang="cs-CZ" sz="1800" dirty="false"/>
              <a:t>= aplikace pro snadnější dodržování publicity fondů EU</a:t>
            </a:r>
            <a:endParaRPr lang="cs-CZ" sz="1800" b="true" dirty="false">
              <a:solidFill>
                <a:srgbClr val="003399"/>
              </a:solidFill>
              <a:latin typeface="Open Sans" panose="020B0606030504020204" pitchFamily="34" charset="0"/>
            </a:endParaRPr>
          </a:p>
          <a:p>
            <a:pPr>
              <a:lnSpc>
                <a:spcPct val="100000"/>
              </a:lnSpc>
            </a:pPr>
            <a:r>
              <a:rPr lang="cs-CZ" sz="1800" dirty="false"/>
              <a:t>Publicita upravena v Obecné části pravidel pro žadatele a příjemce v OPZ+ kapitola 19 </a:t>
            </a:r>
          </a:p>
          <a:p>
            <a:pPr>
              <a:lnSpc>
                <a:spcPct val="100000"/>
              </a:lnSpc>
            </a:pPr>
            <a:r>
              <a:rPr lang="cs-CZ" sz="1800" b="true" dirty="false">
                <a:hlinkClick r:id="rId4">
                  <a:extLst>
                    <a:ext uri="{A12FA001-AC4F-418D-AE19-62706E023703}">
                      <ahyp:hlinkClr xmlns:ahyp="http://schemas.microsoft.com/office/drawing/2018/hyperlinkcolor" val="tx"/>
                    </a:ext>
                  </a:extLst>
                </a:hlinkClick>
              </a:rPr>
              <a:t>Šablony a vzory pro vizuální identitu </a:t>
            </a:r>
            <a:r>
              <a:rPr lang="cs-CZ" sz="1800" dirty="false">
                <a:hlinkClick r:id="rId4">
                  <a:extLst>
                    <a:ext uri="{A12FA001-AC4F-418D-AE19-62706E023703}">
                      <ahyp:hlinkClr xmlns:ahyp="http://schemas.microsoft.com/office/drawing/2018/hyperlinkcolor" val="tx"/>
                    </a:ext>
                  </a:extLst>
                </a:hlinkClick>
              </a:rPr>
              <a:t>- www.esfcr.cz</a:t>
            </a:r>
            <a:endParaRPr lang="cs-CZ" sz="1800" dirty="false"/>
          </a:p>
        </p:txBody>
      </p:sp>
      <p:sp>
        <p:nvSpPr>
          <p:cNvPr id="4" name="Zástupný symbol pro číslo snímku 3">
            <a:extLst>
              <a:ext uri="{FF2B5EF4-FFF2-40B4-BE49-F238E27FC236}">
                <a16:creationId xmlns:a16="http://schemas.microsoft.com/office/drawing/2014/main" id="{18A196FA-38FD-EA7E-FF58-65FD0CC5C126}"/>
              </a:ext>
            </a:extLst>
          </p:cNvPr>
          <p:cNvSpPr>
            <a:spLocks noGrp="true"/>
          </p:cNvSpPr>
          <p:nvPr>
            <p:ph type="sldNum" sz="quarter" idx="12"/>
          </p:nvPr>
        </p:nvSpPr>
        <p:spPr/>
        <p:txBody>
          <a:bodyPr/>
          <a:lstStyle/>
          <a:p>
            <a:fld id="{479BF083-4774-43B1-9AB0-5CC1AC5DD8EE}" type="slidenum">
              <a:rPr lang="cs-CZ" smtClean="false"/>
              <a:pPr/>
              <a:t>17</a:t>
            </a:fld>
            <a:endParaRPr lang="cs-CZ"/>
          </a:p>
        </p:txBody>
      </p:sp>
    </p:spTree>
    <p:extLst>
      <p:ext uri="{BB962C8B-B14F-4D97-AF65-F5344CB8AC3E}">
        <p14:creationId xmlns:p14="http://schemas.microsoft.com/office/powerpoint/2010/main" val="3026856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76C0F5-4AD9-9945-60D0-EE81D41EA0D7}"/>
              </a:ext>
            </a:extLst>
          </p:cNvPr>
          <p:cNvSpPr>
            <a:spLocks noGrp="true"/>
          </p:cNvSpPr>
          <p:nvPr>
            <p:ph type="title"/>
          </p:nvPr>
        </p:nvSpPr>
        <p:spPr/>
        <p:txBody>
          <a:bodyPr/>
          <a:lstStyle/>
          <a:p>
            <a:r>
              <a:rPr lang="cs-CZ" dirty="false"/>
              <a:t>Povinnost užívání loga EU</a:t>
            </a:r>
            <a:br>
              <a:rPr lang="cs-CZ" dirty="false"/>
            </a:br>
            <a:endParaRPr lang="cs-CZ" dirty="false"/>
          </a:p>
        </p:txBody>
      </p:sp>
      <p:sp>
        <p:nvSpPr>
          <p:cNvPr id="3" name="Zástupný obsah 2">
            <a:extLst>
              <a:ext uri="{FF2B5EF4-FFF2-40B4-BE49-F238E27FC236}">
                <a16:creationId xmlns:a16="http://schemas.microsoft.com/office/drawing/2014/main" id="{A6EAB300-29AE-08FF-692D-ADE7E8078274}"/>
              </a:ext>
            </a:extLst>
          </p:cNvPr>
          <p:cNvSpPr>
            <a:spLocks noGrp="true"/>
          </p:cNvSpPr>
          <p:nvPr>
            <p:ph idx="1"/>
          </p:nvPr>
        </p:nvSpPr>
        <p:spPr/>
        <p:txBody>
          <a:bodyPr/>
          <a:lstStyle/>
          <a:p>
            <a:r>
              <a:rPr lang="cs-CZ" dirty="false"/>
              <a:t>ANO</a:t>
            </a:r>
          </a:p>
          <a:p>
            <a:pPr lvl="1"/>
            <a:r>
              <a:rPr lang="cs-CZ" dirty="false"/>
              <a:t>Plakát, billboard;</a:t>
            </a:r>
          </a:p>
          <a:p>
            <a:pPr lvl="1"/>
            <a:r>
              <a:rPr lang="cs-CZ" dirty="false"/>
              <a:t>Webové stránky, sociální média;</a:t>
            </a:r>
          </a:p>
          <a:p>
            <a:pPr lvl="1"/>
            <a:r>
              <a:rPr lang="cs-CZ" dirty="false"/>
              <a:t>Propagační tiskoviny, materiály;</a:t>
            </a:r>
          </a:p>
          <a:p>
            <a:pPr lvl="1"/>
            <a:r>
              <a:rPr lang="cs-CZ" dirty="false"/>
              <a:t>Inzerce, soutěže;</a:t>
            </a:r>
          </a:p>
          <a:p>
            <a:pPr lvl="1"/>
            <a:r>
              <a:rPr lang="cs-CZ" dirty="false"/>
              <a:t>Komunikační akce (semináře, workshopy, konference); </a:t>
            </a:r>
          </a:p>
          <a:p>
            <a:pPr lvl="1"/>
            <a:r>
              <a:rPr lang="cs-CZ" dirty="false"/>
              <a:t>Dokumenty určené pro veřejnost.</a:t>
            </a:r>
          </a:p>
          <a:p>
            <a:pPr lvl="1"/>
            <a:endParaRPr lang="cs-CZ" dirty="false"/>
          </a:p>
        </p:txBody>
      </p:sp>
      <p:sp>
        <p:nvSpPr>
          <p:cNvPr id="4" name="Zástupný obsah 3">
            <a:extLst>
              <a:ext uri="{FF2B5EF4-FFF2-40B4-BE49-F238E27FC236}">
                <a16:creationId xmlns:a16="http://schemas.microsoft.com/office/drawing/2014/main" id="{78B64334-7CC9-904B-F30E-B49DBF6F896B}"/>
              </a:ext>
            </a:extLst>
          </p:cNvPr>
          <p:cNvSpPr>
            <a:spLocks noGrp="true"/>
          </p:cNvSpPr>
          <p:nvPr>
            <p:ph idx="10"/>
          </p:nvPr>
        </p:nvSpPr>
        <p:spPr/>
        <p:txBody>
          <a:bodyPr/>
          <a:lstStyle/>
          <a:p>
            <a:r>
              <a:rPr lang="cs-CZ" dirty="false"/>
              <a:t>NE</a:t>
            </a:r>
          </a:p>
          <a:p>
            <a:pPr lvl="1"/>
            <a:r>
              <a:rPr lang="cs-CZ" dirty="false"/>
              <a:t>Interní dokumenty;</a:t>
            </a:r>
          </a:p>
          <a:p>
            <a:pPr lvl="1"/>
            <a:r>
              <a:rPr lang="cs-CZ" dirty="false"/>
              <a:t>Smlouvy mezi příjemcem či a dalším subjektem;</a:t>
            </a:r>
          </a:p>
          <a:p>
            <a:pPr lvl="1"/>
            <a:r>
              <a:rPr lang="cs-CZ" dirty="false"/>
              <a:t>Účetní doklady;</a:t>
            </a:r>
          </a:p>
          <a:p>
            <a:pPr lvl="1"/>
            <a:r>
              <a:rPr lang="cs-CZ" dirty="false"/>
              <a:t>Vybavení pořízené z finančních prostředků projektu;</a:t>
            </a:r>
          </a:p>
          <a:p>
            <a:pPr lvl="1"/>
            <a:r>
              <a:rPr lang="cs-CZ" dirty="false"/>
              <a:t>Pracovní smlouvy;</a:t>
            </a:r>
          </a:p>
          <a:p>
            <a:pPr lvl="1"/>
            <a:r>
              <a:rPr lang="cs-CZ" dirty="false"/>
              <a:t>Dokumentace k zakázkám.</a:t>
            </a:r>
          </a:p>
          <a:p>
            <a:pPr lvl="1"/>
            <a:endParaRPr lang="cs-CZ" dirty="false"/>
          </a:p>
        </p:txBody>
      </p:sp>
      <p:sp>
        <p:nvSpPr>
          <p:cNvPr id="5" name="Zástupný symbol pro číslo snímku 4">
            <a:extLst>
              <a:ext uri="{FF2B5EF4-FFF2-40B4-BE49-F238E27FC236}">
                <a16:creationId xmlns:a16="http://schemas.microsoft.com/office/drawing/2014/main" id="{4B9302AE-1941-F51D-9EF8-26228A679E76}"/>
              </a:ext>
            </a:extLst>
          </p:cNvPr>
          <p:cNvSpPr>
            <a:spLocks noGrp="true"/>
          </p:cNvSpPr>
          <p:nvPr>
            <p:ph type="sldNum" sz="quarter" idx="13"/>
          </p:nvPr>
        </p:nvSpPr>
        <p:spPr/>
        <p:txBody>
          <a:bodyPr/>
          <a:lstStyle/>
          <a:p>
            <a:fld id="{479BF083-4774-43B1-9AB0-5CC1AC5DD8EE}" type="slidenum">
              <a:rPr lang="cs-CZ" smtClean="false"/>
              <a:pPr/>
              <a:t>18</a:t>
            </a:fld>
            <a:endParaRPr lang="cs-CZ"/>
          </a:p>
        </p:txBody>
      </p:sp>
    </p:spTree>
    <p:extLst>
      <p:ext uri="{BB962C8B-B14F-4D97-AF65-F5344CB8AC3E}">
        <p14:creationId xmlns:p14="http://schemas.microsoft.com/office/powerpoint/2010/main" val="37616968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76C0F5-4AD9-9945-60D0-EE81D41EA0D7}"/>
              </a:ext>
            </a:extLst>
          </p:cNvPr>
          <p:cNvSpPr>
            <a:spLocks noGrp="true"/>
          </p:cNvSpPr>
          <p:nvPr>
            <p:ph type="title"/>
          </p:nvPr>
        </p:nvSpPr>
        <p:spPr/>
        <p:txBody>
          <a:bodyPr/>
          <a:lstStyle/>
          <a:p>
            <a:br>
              <a:rPr lang="cs-CZ" dirty="false"/>
            </a:br>
            <a:r>
              <a:rPr lang="cs-CZ" dirty="false"/>
              <a:t>Varianty zobrazení loga EU</a:t>
            </a:r>
            <a:br>
              <a:rPr lang="cs-CZ" dirty="false"/>
            </a:br>
            <a:endParaRPr lang="cs-CZ" dirty="false"/>
          </a:p>
        </p:txBody>
      </p:sp>
      <p:pic>
        <p:nvPicPr>
          <p:cNvPr id="12" name="Zástupný obsah 11">
            <a:extLst>
              <a:ext uri="{FF2B5EF4-FFF2-40B4-BE49-F238E27FC236}">
                <a16:creationId xmlns:a16="http://schemas.microsoft.com/office/drawing/2014/main" id="{8C457C1F-C2AB-E5F2-2596-C0C3773F9EBC}"/>
              </a:ext>
            </a:extLst>
          </p:cNvPr>
          <p:cNvPicPr>
            <a:picLocks noGrp="true" noChangeAspect="true"/>
          </p:cNvPicPr>
          <p:nvPr>
            <p:ph idx="1"/>
          </p:nvPr>
        </p:nvPicPr>
        <p:blipFill>
          <a:blip r:embed="rId3"/>
          <a:stretch>
            <a:fillRect/>
          </a:stretch>
        </p:blipFill>
        <p:spPr>
          <a:xfrm>
            <a:off x="360000" y="1269952"/>
            <a:ext cx="5629835" cy="1685365"/>
          </a:xfrm>
        </p:spPr>
      </p:pic>
      <p:sp>
        <p:nvSpPr>
          <p:cNvPr id="5" name="Zástupný symbol pro číslo snímku 4">
            <a:extLst>
              <a:ext uri="{FF2B5EF4-FFF2-40B4-BE49-F238E27FC236}">
                <a16:creationId xmlns:a16="http://schemas.microsoft.com/office/drawing/2014/main" id="{4B9302AE-1941-F51D-9EF8-26228A679E76}"/>
              </a:ext>
            </a:extLst>
          </p:cNvPr>
          <p:cNvSpPr>
            <a:spLocks noGrp="true"/>
          </p:cNvSpPr>
          <p:nvPr>
            <p:ph type="sldNum" sz="quarter" idx="12"/>
          </p:nvPr>
        </p:nvSpPr>
        <p:spPr/>
        <p:txBody>
          <a:bodyPr/>
          <a:lstStyle/>
          <a:p>
            <a:fld id="{479BF083-4774-43B1-9AB0-5CC1AC5DD8EE}" type="slidenum">
              <a:rPr lang="cs-CZ" smtClean="false"/>
              <a:pPr/>
              <a:t>19</a:t>
            </a:fld>
            <a:endParaRPr lang="cs-CZ"/>
          </a:p>
        </p:txBody>
      </p:sp>
      <p:pic>
        <p:nvPicPr>
          <p:cNvPr id="15" name="Obrázek 14">
            <a:extLst>
              <a:ext uri="{FF2B5EF4-FFF2-40B4-BE49-F238E27FC236}">
                <a16:creationId xmlns:a16="http://schemas.microsoft.com/office/drawing/2014/main" id="{48D53D0D-32E0-C71E-BFA9-0B45165C80D6}"/>
              </a:ext>
            </a:extLst>
          </p:cNvPr>
          <p:cNvPicPr>
            <a:picLocks noChangeAspect="true"/>
          </p:cNvPicPr>
          <p:nvPr/>
        </p:nvPicPr>
        <p:blipFill>
          <a:blip r:embed="rId4"/>
          <a:stretch>
            <a:fillRect/>
          </a:stretch>
        </p:blipFill>
        <p:spPr>
          <a:xfrm>
            <a:off x="360000" y="3550515"/>
            <a:ext cx="5450541" cy="1631576"/>
          </a:xfrm>
          <a:prstGeom prst="rect">
            <a:avLst/>
          </a:prstGeom>
        </p:spPr>
      </p:pic>
    </p:spTree>
    <p:extLst>
      <p:ext uri="{BB962C8B-B14F-4D97-AF65-F5344CB8AC3E}">
        <p14:creationId xmlns:p14="http://schemas.microsoft.com/office/powerpoint/2010/main" val="35290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14FAD92-42E8-2E18-3B66-985158E32848}"/>
              </a:ext>
            </a:extLst>
          </p:cNvPr>
          <p:cNvSpPr>
            <a:spLocks noGrp="true"/>
          </p:cNvSpPr>
          <p:nvPr>
            <p:ph type="title"/>
          </p:nvPr>
        </p:nvSpPr>
        <p:spPr/>
        <p:txBody>
          <a:bodyPr/>
          <a:lstStyle/>
          <a:p>
            <a:r>
              <a:rPr lang="cs-CZ" dirty="false"/>
              <a:t>Co nás dnes čeká</a:t>
            </a:r>
          </a:p>
        </p:txBody>
      </p:sp>
      <p:sp>
        <p:nvSpPr>
          <p:cNvPr id="3" name="Zástupný obsah 2">
            <a:extLst>
              <a:ext uri="{FF2B5EF4-FFF2-40B4-BE49-F238E27FC236}">
                <a16:creationId xmlns:a16="http://schemas.microsoft.com/office/drawing/2014/main" id="{B03DE96B-B048-AC1E-C43E-32ABA9928A92}"/>
              </a:ext>
            </a:extLst>
          </p:cNvPr>
          <p:cNvSpPr>
            <a:spLocks noGrp="true"/>
          </p:cNvSpPr>
          <p:nvPr>
            <p:ph idx="1"/>
          </p:nvPr>
        </p:nvSpPr>
        <p:spPr/>
        <p:txBody>
          <a:bodyPr/>
          <a:lstStyle/>
          <a:p>
            <a:pPr marL="414000" lvl="1" indent="0">
              <a:buNone/>
            </a:pPr>
            <a:r>
              <a:rPr lang="cs-CZ" b="true" dirty="false"/>
              <a:t>I. Pravidla realizace projektu</a:t>
            </a:r>
          </a:p>
          <a:p>
            <a:pPr lvl="1"/>
            <a:r>
              <a:rPr lang="cs-CZ" dirty="false"/>
              <a:t>Základní informace</a:t>
            </a:r>
          </a:p>
          <a:p>
            <a:pPr lvl="1"/>
            <a:r>
              <a:rPr lang="cs-CZ" dirty="false"/>
              <a:t>Zahájení projektu</a:t>
            </a:r>
          </a:p>
          <a:p>
            <a:pPr lvl="1"/>
            <a:r>
              <a:rPr lang="cs-CZ" dirty="false"/>
              <a:t>Změny v projektu</a:t>
            </a:r>
          </a:p>
          <a:p>
            <a:pPr lvl="1"/>
            <a:r>
              <a:rPr lang="cs-CZ" dirty="false"/>
              <a:t>Publicita</a:t>
            </a:r>
          </a:p>
          <a:p>
            <a:pPr lvl="1"/>
            <a:r>
              <a:rPr lang="cs-CZ" dirty="false"/>
              <a:t>Kontroly projektu</a:t>
            </a:r>
          </a:p>
          <a:p>
            <a:pPr marL="414000" lvl="1" indent="0">
              <a:buNone/>
            </a:pPr>
            <a:endParaRPr lang="cs-CZ" dirty="false"/>
          </a:p>
          <a:p>
            <a:pPr marL="414000" lvl="1" indent="0">
              <a:buNone/>
            </a:pPr>
            <a:r>
              <a:rPr lang="cs-CZ" b="true" dirty="false"/>
              <a:t>II. Finanční řízení</a:t>
            </a:r>
          </a:p>
          <a:p>
            <a:pPr lvl="1"/>
            <a:r>
              <a:rPr lang="cs-CZ" dirty="false"/>
              <a:t>Pracovní výkazy</a:t>
            </a:r>
          </a:p>
          <a:p>
            <a:pPr lvl="1"/>
            <a:r>
              <a:rPr lang="cs-CZ" dirty="false"/>
              <a:t>Způsobilé výdaje</a:t>
            </a:r>
          </a:p>
          <a:p>
            <a:pPr lvl="1"/>
            <a:r>
              <a:rPr lang="cs-CZ" dirty="false"/>
              <a:t>Paušální sazba</a:t>
            </a:r>
          </a:p>
          <a:p>
            <a:pPr lvl="1"/>
            <a:endParaRPr lang="cs-CZ" dirty="false"/>
          </a:p>
          <a:p>
            <a:pPr lvl="1"/>
            <a:endParaRPr lang="cs-CZ" dirty="false"/>
          </a:p>
          <a:p>
            <a:pPr marL="0" indent="0">
              <a:buNone/>
            </a:pPr>
            <a:endParaRPr lang="cs-CZ" dirty="false"/>
          </a:p>
        </p:txBody>
      </p:sp>
      <p:sp>
        <p:nvSpPr>
          <p:cNvPr id="4" name="Zástupný obsah 3">
            <a:extLst>
              <a:ext uri="{FF2B5EF4-FFF2-40B4-BE49-F238E27FC236}">
                <a16:creationId xmlns:a16="http://schemas.microsoft.com/office/drawing/2014/main" id="{90B59F00-3AC0-5F0C-8987-4E5B5A77FDB7}"/>
              </a:ext>
            </a:extLst>
          </p:cNvPr>
          <p:cNvSpPr>
            <a:spLocks noGrp="true"/>
          </p:cNvSpPr>
          <p:nvPr>
            <p:ph idx="10"/>
          </p:nvPr>
        </p:nvSpPr>
        <p:spPr>
          <a:xfrm>
            <a:off x="4644002" y="1800000"/>
            <a:ext cx="4139998" cy="4320000"/>
          </a:xfrm>
        </p:spPr>
        <p:txBody>
          <a:bodyPr/>
          <a:lstStyle/>
          <a:p>
            <a:pPr marL="0" indent="0">
              <a:buNone/>
            </a:pPr>
            <a:r>
              <a:rPr lang="cs-CZ" sz="2000" b="true" dirty="false"/>
              <a:t>III. Indikátory</a:t>
            </a:r>
          </a:p>
          <a:p>
            <a:pPr lvl="1"/>
            <a:r>
              <a:rPr lang="cs-CZ" dirty="false"/>
              <a:t>Sledování indikátorů</a:t>
            </a:r>
          </a:p>
          <a:p>
            <a:pPr lvl="1"/>
            <a:r>
              <a:rPr lang="cs-CZ" dirty="false"/>
              <a:t>Monitorovací list</a:t>
            </a:r>
          </a:p>
          <a:p>
            <a:pPr marL="414000" lvl="1" indent="0">
              <a:buNone/>
            </a:pPr>
            <a:endParaRPr lang="cs-CZ" dirty="false"/>
          </a:p>
          <a:p>
            <a:pPr marL="0" indent="0">
              <a:buNone/>
            </a:pPr>
            <a:r>
              <a:rPr lang="cs-CZ" sz="2000" b="true" dirty="false"/>
              <a:t>IV. Zpracování ZoR a ŽoP</a:t>
            </a:r>
          </a:p>
          <a:p>
            <a:pPr lvl="1"/>
            <a:r>
              <a:rPr lang="cs-CZ" dirty="false"/>
              <a:t>Základní informace k ZoR/ŽoP</a:t>
            </a:r>
          </a:p>
          <a:p>
            <a:pPr lvl="1"/>
            <a:r>
              <a:rPr lang="cs-CZ" dirty="false"/>
              <a:t>Dotazník k závěrečné zprávě o realizaci</a:t>
            </a:r>
          </a:p>
        </p:txBody>
      </p:sp>
      <p:sp>
        <p:nvSpPr>
          <p:cNvPr id="5" name="Zástupný symbol pro číslo snímku 4">
            <a:extLst>
              <a:ext uri="{FF2B5EF4-FFF2-40B4-BE49-F238E27FC236}">
                <a16:creationId xmlns:a16="http://schemas.microsoft.com/office/drawing/2014/main" id="{2848DCA5-3962-0BC7-37D4-95E395E41CB1}"/>
              </a:ext>
            </a:extLst>
          </p:cNvPr>
          <p:cNvSpPr>
            <a:spLocks noGrp="true"/>
          </p:cNvSpPr>
          <p:nvPr>
            <p:ph type="sldNum" sz="quarter" idx="13"/>
          </p:nvPr>
        </p:nvSpPr>
        <p:spPr/>
        <p:txBody>
          <a:bodyPr/>
          <a:lstStyle/>
          <a:p>
            <a:fld id="{479BF083-4774-43B1-9AB0-5CC1AC5DD8EE}" type="slidenum">
              <a:rPr lang="cs-CZ" smtClean="false"/>
              <a:pPr/>
              <a:t>2</a:t>
            </a:fld>
            <a:endParaRPr lang="cs-CZ"/>
          </a:p>
        </p:txBody>
      </p:sp>
    </p:spTree>
    <p:extLst>
      <p:ext uri="{BB962C8B-B14F-4D97-AF65-F5344CB8AC3E}">
        <p14:creationId xmlns:p14="http://schemas.microsoft.com/office/powerpoint/2010/main" val="3574228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Kontroly realizace projektu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20</a:t>
            </a:fld>
            <a:endParaRPr lang="cs-CZ"/>
          </a:p>
        </p:txBody>
      </p:sp>
    </p:spTree>
    <p:extLst>
      <p:ext uri="{BB962C8B-B14F-4D97-AF65-F5344CB8AC3E}">
        <p14:creationId xmlns:p14="http://schemas.microsoft.com/office/powerpoint/2010/main" val="1507301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D6068AE-69CA-7C54-44D6-EA16CE5A7DE5}"/>
              </a:ext>
            </a:extLst>
          </p:cNvPr>
          <p:cNvSpPr>
            <a:spLocks noGrp="true"/>
          </p:cNvSpPr>
          <p:nvPr>
            <p:ph type="title"/>
          </p:nvPr>
        </p:nvSpPr>
        <p:spPr/>
        <p:txBody>
          <a:bodyPr/>
          <a:lstStyle/>
          <a:p>
            <a:r>
              <a:rPr lang="cs-CZ" dirty="false"/>
              <a:t>kontroly na místě</a:t>
            </a:r>
          </a:p>
        </p:txBody>
      </p:sp>
      <p:sp>
        <p:nvSpPr>
          <p:cNvPr id="3" name="Zástupný obsah 2">
            <a:extLst>
              <a:ext uri="{FF2B5EF4-FFF2-40B4-BE49-F238E27FC236}">
                <a16:creationId xmlns:a16="http://schemas.microsoft.com/office/drawing/2014/main" id="{07EEE334-D255-64BE-2A6A-0DE6076F49B2}"/>
              </a:ext>
            </a:extLst>
          </p:cNvPr>
          <p:cNvSpPr>
            <a:spLocks noGrp="true"/>
          </p:cNvSpPr>
          <p:nvPr>
            <p:ph idx="1"/>
          </p:nvPr>
        </p:nvSpPr>
        <p:spPr>
          <a:xfrm>
            <a:off x="540000" y="1288869"/>
            <a:ext cx="8064000" cy="5227131"/>
          </a:xfrm>
        </p:spPr>
        <p:txBody>
          <a:bodyPr/>
          <a:lstStyle/>
          <a:p>
            <a:pPr marL="342900" indent="-342900">
              <a:buFont typeface="+mj-lt"/>
              <a:buAutoNum type="arabicPeriod"/>
            </a:pPr>
            <a:r>
              <a:rPr lang="cs-CZ" sz="1800" b="true" i="false" u="none" strike="noStrike" baseline="0" dirty="false">
                <a:latin typeface="Arial" panose="020B0604020202020204" pitchFamily="34" charset="0"/>
              </a:rPr>
              <a:t>Ohlášená kontrola </a:t>
            </a:r>
            <a:r>
              <a:rPr lang="cs-CZ" sz="1800" b="false" i="false" u="none" strike="noStrike" baseline="0" dirty="false">
                <a:latin typeface="Arial" panose="020B0604020202020204" pitchFamily="34" charset="0"/>
              </a:rPr>
              <a:t>– Příjemce je dopředu informován o připravované kontrole, je mu poskytnut seznam</a:t>
            </a:r>
            <a:r>
              <a:rPr lang="cs-CZ" sz="1800" dirty="false">
                <a:latin typeface="Arial" panose="020B0604020202020204" pitchFamily="34" charset="0"/>
              </a:rPr>
              <a:t> </a:t>
            </a:r>
            <a:r>
              <a:rPr lang="cs-CZ" sz="1800" b="false" i="false" u="none" strike="noStrike" baseline="0" dirty="false">
                <a:latin typeface="Arial" panose="020B0604020202020204" pitchFamily="34" charset="0"/>
              </a:rPr>
              <a:t>potřebné dokumentace a časový harmonogram kontroly.</a:t>
            </a:r>
          </a:p>
          <a:p>
            <a:pPr marL="342900" indent="-342900">
              <a:buFont typeface="+mj-lt"/>
              <a:buAutoNum type="arabicPeriod"/>
            </a:pPr>
            <a:r>
              <a:rPr lang="cs-CZ" sz="1800" b="true" i="false" u="none" strike="noStrike" baseline="0" dirty="false">
                <a:latin typeface="Arial" panose="020B0604020202020204" pitchFamily="34" charset="0"/>
              </a:rPr>
              <a:t>Neohlášená kontrola </a:t>
            </a:r>
            <a:r>
              <a:rPr lang="cs-CZ" sz="1800" b="false" i="false" u="none" strike="noStrike" baseline="0" dirty="false">
                <a:latin typeface="Arial" panose="020B0604020202020204" pitchFamily="34" charset="0"/>
              </a:rPr>
              <a:t>– zejména při ověřování reálnosti probíhajících aktivit.</a:t>
            </a:r>
          </a:p>
          <a:p>
            <a:r>
              <a:rPr lang="cs-CZ" sz="1600" b="true" i="false" u="none" strike="noStrike" baseline="0" dirty="false">
                <a:latin typeface="Arial" panose="020B0604020202020204" pitchFamily="34" charset="0"/>
              </a:rPr>
              <a:t>Příjemce musí umožnit vstup </a:t>
            </a:r>
            <a:r>
              <a:rPr lang="cs-CZ" sz="1600" b="false" i="false" u="none" strike="noStrike" baseline="0" dirty="false">
                <a:latin typeface="Arial" panose="020B0604020202020204" pitchFamily="34" charset="0"/>
              </a:rPr>
              <a:t>kontrolou pověřeným osobám, přístup k veškeré dokumentaci týkající se projektu během realizace projektu, ale také po celou dobu, po kterou je povinen uchovávat dokumentaci projektu.</a:t>
            </a:r>
          </a:p>
          <a:p>
            <a:r>
              <a:rPr lang="cs-CZ" sz="1600" b="false" i="false" u="none" strike="noStrike" baseline="0" dirty="false">
                <a:latin typeface="Arial" panose="020B0604020202020204" pitchFamily="34" charset="0"/>
              </a:rPr>
              <a:t>K provádění kontrol na místě či auditů je oprávněno také: Ministerstvo financí, orgány finanční správy, Evropská komise nebo Evropský účetní dvůr a Nejvyšší kontrolní úřad, popř. je mohou doprovázet další přizvané osoby.</a:t>
            </a:r>
          </a:p>
          <a:p>
            <a:pPr lvl="1"/>
            <a:endParaRPr lang="cs-CZ" dirty="false"/>
          </a:p>
        </p:txBody>
      </p:sp>
      <p:sp>
        <p:nvSpPr>
          <p:cNvPr id="4" name="Zástupný symbol pro číslo snímku 3">
            <a:extLst>
              <a:ext uri="{FF2B5EF4-FFF2-40B4-BE49-F238E27FC236}">
                <a16:creationId xmlns:a16="http://schemas.microsoft.com/office/drawing/2014/main" id="{70B5A061-2E46-B730-6488-6823AF443025}"/>
              </a:ext>
            </a:extLst>
          </p:cNvPr>
          <p:cNvSpPr>
            <a:spLocks noGrp="true"/>
          </p:cNvSpPr>
          <p:nvPr>
            <p:ph type="sldNum" sz="quarter" idx="12"/>
          </p:nvPr>
        </p:nvSpPr>
        <p:spPr/>
        <p:txBody>
          <a:bodyPr/>
          <a:lstStyle/>
          <a:p>
            <a:fld id="{479BF083-4774-43B1-9AB0-5CC1AC5DD8EE}" type="slidenum">
              <a:rPr lang="cs-CZ" smtClean="false"/>
              <a:pPr/>
              <a:t>21</a:t>
            </a:fld>
            <a:endParaRPr lang="cs-CZ"/>
          </a:p>
        </p:txBody>
      </p:sp>
    </p:spTree>
    <p:extLst>
      <p:ext uri="{BB962C8B-B14F-4D97-AF65-F5344CB8AC3E}">
        <p14:creationId xmlns:p14="http://schemas.microsoft.com/office/powerpoint/2010/main" val="2080337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102CB5-D3D4-A3DB-8717-382FC428A311}"/>
              </a:ext>
            </a:extLst>
          </p:cNvPr>
          <p:cNvSpPr>
            <a:spLocks noGrp="true"/>
          </p:cNvSpPr>
          <p:nvPr>
            <p:ph type="title"/>
          </p:nvPr>
        </p:nvSpPr>
        <p:spPr/>
        <p:txBody>
          <a:bodyPr/>
          <a:lstStyle/>
          <a:p>
            <a:r>
              <a:rPr lang="cs-CZ" dirty="false"/>
              <a:t>Uchování dokumentů</a:t>
            </a:r>
          </a:p>
        </p:txBody>
      </p:sp>
      <p:sp>
        <p:nvSpPr>
          <p:cNvPr id="3" name="Zástupný obsah 2">
            <a:extLst>
              <a:ext uri="{FF2B5EF4-FFF2-40B4-BE49-F238E27FC236}">
                <a16:creationId xmlns:a16="http://schemas.microsoft.com/office/drawing/2014/main" id="{59CA5009-9F84-AB62-B030-158788D84091}"/>
              </a:ext>
            </a:extLst>
          </p:cNvPr>
          <p:cNvSpPr>
            <a:spLocks noGrp="true"/>
          </p:cNvSpPr>
          <p:nvPr>
            <p:ph idx="1"/>
          </p:nvPr>
        </p:nvSpPr>
        <p:spPr/>
        <p:txBody>
          <a:bodyPr/>
          <a:lstStyle/>
          <a:p>
            <a:r>
              <a:rPr lang="cs-CZ" sz="1800" dirty="false">
                <a:effectLst/>
                <a:latin typeface="Arial" panose="020B0604020202020204" pitchFamily="34" charset="0"/>
                <a:ea typeface="Arial" panose="020B0604020202020204" pitchFamily="34" charset="0"/>
                <a:cs typeface="Times New Roman" panose="02020603050405020304" pitchFamily="18" charset="0"/>
              </a:rPr>
              <a:t>Povinnost uchovávat veškeré dokumenty související s realizací projektu po dobu </a:t>
            </a:r>
            <a:r>
              <a:rPr lang="cs-CZ" sz="1800" b="true" dirty="false">
                <a:effectLst/>
                <a:latin typeface="Arial" panose="020B0604020202020204" pitchFamily="34" charset="0"/>
                <a:ea typeface="Arial" panose="020B0604020202020204" pitchFamily="34" charset="0"/>
                <a:cs typeface="Times New Roman" panose="02020603050405020304" pitchFamily="18" charset="0"/>
              </a:rPr>
              <a:t>10 let od ukončení projektu</a:t>
            </a:r>
            <a:r>
              <a:rPr lang="cs-CZ" sz="1800" b="true" dirty="false">
                <a:latin typeface="Arial" panose="020B0604020202020204" pitchFamily="34" charset="0"/>
                <a:ea typeface="Arial" panose="020B0604020202020204" pitchFamily="34" charset="0"/>
                <a:cs typeface="Times New Roman" panose="02020603050405020304" pitchFamily="18" charset="0"/>
              </a:rPr>
              <a:t> -</a:t>
            </a:r>
            <a:r>
              <a:rPr lang="cs-CZ" sz="1800" dirty="false">
                <a:latin typeface="Arial" panose="020B0604020202020204" pitchFamily="34" charset="0"/>
                <a:ea typeface="Arial" panose="020B0604020202020204" pitchFamily="34" charset="0"/>
                <a:cs typeface="Times New Roman" panose="02020603050405020304" pitchFamily="18" charset="0"/>
              </a:rPr>
              <a:t> </a:t>
            </a:r>
            <a:r>
              <a:rPr lang="cs-CZ" sz="1800" dirty="false">
                <a:effectLst/>
                <a:latin typeface="Arial" panose="020B0604020202020204" pitchFamily="34" charset="0"/>
                <a:ea typeface="Arial" panose="020B0604020202020204" pitchFamily="34" charset="0"/>
                <a:cs typeface="Times New Roman" panose="02020603050405020304" pitchFamily="18" charset="0"/>
              </a:rPr>
              <a:t>lhůta začíná běžet 1. ledna následujícího kalendářního roku poté, kdy byla příjemci vyplacena závěrečná platba, příp. kdy příjemce poukázal přeplatek dotace stanovený na základě schváleného vyúčtování výdajů v závěrečné žádosti o platbu zpět ŘO.</a:t>
            </a:r>
          </a:p>
          <a:p>
            <a:r>
              <a:rPr lang="cs-CZ" sz="1800" dirty="false">
                <a:latin typeface="Arial" panose="020B0604020202020204" pitchFamily="34" charset="0"/>
                <a:cs typeface="Times New Roman" panose="02020603050405020304" pitchFamily="18" charset="0"/>
              </a:rPr>
              <a:t>Podrobněji upraveno v Obecné části pravidel kap. 28</a:t>
            </a:r>
            <a:endParaRPr lang="cs-CZ" dirty="false"/>
          </a:p>
        </p:txBody>
      </p:sp>
      <p:sp>
        <p:nvSpPr>
          <p:cNvPr id="4" name="Zástupný symbol pro číslo snímku 3">
            <a:extLst>
              <a:ext uri="{FF2B5EF4-FFF2-40B4-BE49-F238E27FC236}">
                <a16:creationId xmlns:a16="http://schemas.microsoft.com/office/drawing/2014/main" id="{7C28CA7E-5D64-05C1-8913-71E6927567CC}"/>
              </a:ext>
            </a:extLst>
          </p:cNvPr>
          <p:cNvSpPr>
            <a:spLocks noGrp="true"/>
          </p:cNvSpPr>
          <p:nvPr>
            <p:ph type="sldNum" sz="quarter" idx="12"/>
          </p:nvPr>
        </p:nvSpPr>
        <p:spPr/>
        <p:txBody>
          <a:bodyPr/>
          <a:lstStyle/>
          <a:p>
            <a:fld id="{479BF083-4774-43B1-9AB0-5CC1AC5DD8EE}" type="slidenum">
              <a:rPr lang="cs-CZ" smtClean="false"/>
              <a:pPr/>
              <a:t>22</a:t>
            </a:fld>
            <a:endParaRPr lang="cs-CZ"/>
          </a:p>
        </p:txBody>
      </p:sp>
    </p:spTree>
    <p:extLst>
      <p:ext uri="{BB962C8B-B14F-4D97-AF65-F5344CB8AC3E}">
        <p14:creationId xmlns:p14="http://schemas.microsoft.com/office/powerpoint/2010/main" val="3010962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Pravidla pro žadatele a příjemce a další metodické materiály</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23</a:t>
            </a:fld>
            <a:endParaRPr lang="cs-CZ"/>
          </a:p>
        </p:txBody>
      </p:sp>
    </p:spTree>
    <p:extLst>
      <p:ext uri="{BB962C8B-B14F-4D97-AF65-F5344CB8AC3E}">
        <p14:creationId xmlns:p14="http://schemas.microsoft.com/office/powerpoint/2010/main" val="42551366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1DE458-FFC0-389C-AC2F-3667BF4BB26F}"/>
              </a:ext>
            </a:extLst>
          </p:cNvPr>
          <p:cNvSpPr>
            <a:spLocks noGrp="true"/>
          </p:cNvSpPr>
          <p:nvPr>
            <p:ph type="title"/>
          </p:nvPr>
        </p:nvSpPr>
        <p:spPr>
          <a:xfrm>
            <a:off x="360000" y="0"/>
            <a:ext cx="8424000" cy="1080000"/>
          </a:xfrm>
        </p:spPr>
        <p:txBody>
          <a:bodyPr anchor="ctr">
            <a:normAutofit/>
          </a:bodyPr>
          <a:lstStyle/>
          <a:p>
            <a:r>
              <a:rPr lang="cs-CZ" dirty="false"/>
              <a:t>Kde čerpat informace</a:t>
            </a:r>
          </a:p>
        </p:txBody>
      </p:sp>
      <p:pic>
        <p:nvPicPr>
          <p:cNvPr id="6" name="Obrázek 5">
            <a:extLst>
              <a:ext uri="{FF2B5EF4-FFF2-40B4-BE49-F238E27FC236}">
                <a16:creationId xmlns:a16="http://schemas.microsoft.com/office/drawing/2014/main" id="{602A1B03-8720-52DA-0B0F-5A81DF8D6965}"/>
              </a:ext>
            </a:extLst>
          </p:cNvPr>
          <p:cNvPicPr>
            <a:picLocks noChangeAspect="true"/>
          </p:cNvPicPr>
          <p:nvPr/>
        </p:nvPicPr>
        <p:blipFill>
          <a:blip r:embed="rId2"/>
          <a:stretch>
            <a:fillRect/>
          </a:stretch>
        </p:blipFill>
        <p:spPr>
          <a:xfrm>
            <a:off x="743564" y="1296140"/>
            <a:ext cx="7896435" cy="3192578"/>
          </a:xfrm>
          <a:prstGeom prst="rect">
            <a:avLst/>
          </a:prstGeom>
          <a:noFill/>
        </p:spPr>
      </p:pic>
      <p:sp>
        <p:nvSpPr>
          <p:cNvPr id="3" name="Zástupný obsah 2">
            <a:extLst>
              <a:ext uri="{FF2B5EF4-FFF2-40B4-BE49-F238E27FC236}">
                <a16:creationId xmlns:a16="http://schemas.microsoft.com/office/drawing/2014/main" id="{3E56AA2F-0143-80FA-2BB4-FE337A5C0D63}"/>
              </a:ext>
            </a:extLst>
          </p:cNvPr>
          <p:cNvSpPr>
            <a:spLocks noGrp="true"/>
          </p:cNvSpPr>
          <p:nvPr>
            <p:ph idx="10"/>
          </p:nvPr>
        </p:nvSpPr>
        <p:spPr>
          <a:xfrm>
            <a:off x="540000" y="4032000"/>
            <a:ext cx="8064000" cy="2088000"/>
          </a:xfrm>
        </p:spPr>
        <p:txBody>
          <a:bodyPr>
            <a:normAutofit fontScale="77500" lnSpcReduction="20000"/>
          </a:bodyPr>
          <a:lstStyle/>
          <a:p>
            <a:endParaRPr lang="cs-CZ" dirty="false"/>
          </a:p>
          <a:p>
            <a:endParaRPr lang="cs-CZ" dirty="false"/>
          </a:p>
          <a:p>
            <a:r>
              <a:rPr lang="cs-CZ" dirty="false"/>
              <a:t>WEB </a:t>
            </a:r>
            <a:r>
              <a:rPr lang="cs-CZ" dirty="false">
                <a:hlinkClick r:id="rId3"/>
              </a:rPr>
              <a:t>www.esfcr.cz</a:t>
            </a:r>
            <a:r>
              <a:rPr lang="cs-CZ" dirty="false"/>
              <a:t> (zkratka Evropský sociální fond ČR)</a:t>
            </a:r>
          </a:p>
          <a:p>
            <a:r>
              <a:rPr lang="cs-CZ" dirty="false"/>
              <a:t> záložka: aktuality OPZ+, akce OPZ+, dokumenty OPZ+, výzvy OPZ+</a:t>
            </a:r>
          </a:p>
        </p:txBody>
      </p:sp>
      <p:sp>
        <p:nvSpPr>
          <p:cNvPr id="4" name="Zástupný symbol pro číslo snímku 3">
            <a:extLst>
              <a:ext uri="{FF2B5EF4-FFF2-40B4-BE49-F238E27FC236}">
                <a16:creationId xmlns:a16="http://schemas.microsoft.com/office/drawing/2014/main" id="{39427BF8-4B10-8F79-8F6E-C52BC839C327}"/>
              </a:ext>
            </a:extLst>
          </p:cNvPr>
          <p:cNvSpPr>
            <a:spLocks noGrp="true"/>
          </p:cNvSpPr>
          <p:nvPr>
            <p:ph type="sldNum" sz="quarter" idx="13"/>
          </p:nvPr>
        </p:nvSpPr>
        <p:spPr>
          <a:xfrm>
            <a:off x="8640000" y="6516000"/>
            <a:ext cx="468000" cy="180000"/>
          </a:xfrm>
        </p:spPr>
        <p:txBody>
          <a:bodyPr anchor="ctr">
            <a:normAutofit/>
          </a:bodyPr>
          <a:lstStyle/>
          <a:p>
            <a:pPr>
              <a:spcAft>
                <a:spcPts val="600"/>
              </a:spcAft>
            </a:pPr>
            <a:fld id="{479BF083-4774-43B1-9AB0-5CC1AC5DD8EE}" type="slidenum">
              <a:rPr lang="cs-CZ" smtClean="false"/>
              <a:pPr>
                <a:spcAft>
                  <a:spcPts val="600"/>
                </a:spcAft>
              </a:pPr>
              <a:t>24</a:t>
            </a:fld>
            <a:endParaRPr lang="cs-CZ"/>
          </a:p>
        </p:txBody>
      </p:sp>
    </p:spTree>
    <p:extLst>
      <p:ext uri="{BB962C8B-B14F-4D97-AF65-F5344CB8AC3E}">
        <p14:creationId xmlns:p14="http://schemas.microsoft.com/office/powerpoint/2010/main" val="10236707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09A90F-C85A-CF45-0013-45571058DF8C}"/>
              </a:ext>
            </a:extLst>
          </p:cNvPr>
          <p:cNvSpPr>
            <a:spLocks noGrp="true"/>
          </p:cNvSpPr>
          <p:nvPr>
            <p:ph type="title"/>
          </p:nvPr>
        </p:nvSpPr>
        <p:spPr/>
        <p:txBody>
          <a:bodyPr/>
          <a:lstStyle/>
          <a:p>
            <a:r>
              <a:rPr lang="cs-CZ" dirty="false"/>
              <a:t>Pravidla pro žadatele a příjemce</a:t>
            </a:r>
          </a:p>
        </p:txBody>
      </p:sp>
      <p:sp>
        <p:nvSpPr>
          <p:cNvPr id="3" name="Zástupný obsah 2">
            <a:extLst>
              <a:ext uri="{FF2B5EF4-FFF2-40B4-BE49-F238E27FC236}">
                <a16:creationId xmlns:a16="http://schemas.microsoft.com/office/drawing/2014/main" id="{2A88044B-00E8-C165-3CE1-289B53D29FAD}"/>
              </a:ext>
            </a:extLst>
          </p:cNvPr>
          <p:cNvSpPr>
            <a:spLocks noGrp="true"/>
          </p:cNvSpPr>
          <p:nvPr>
            <p:ph idx="1"/>
          </p:nvPr>
        </p:nvSpPr>
        <p:spPr/>
        <p:txBody>
          <a:bodyPr/>
          <a:lstStyle/>
          <a:p>
            <a:r>
              <a:rPr lang="cs-CZ" dirty="false"/>
              <a:t>Obecná část pravidel pro žadatele a příjemce z OPZ+</a:t>
            </a:r>
          </a:p>
          <a:p>
            <a:r>
              <a:rPr lang="cs-CZ" dirty="false"/>
              <a:t>Specifická část pravidel pro žadatele a příjemce z OPZ+ pro projekty s přímými a nepřímými náklady nebo projekty financované s využitím paušálních sazeb </a:t>
            </a:r>
          </a:p>
          <a:p>
            <a:pPr lvl="1"/>
            <a:r>
              <a:rPr lang="it-IT" dirty="false">
                <a:hlinkClick r:id="rId2"/>
              </a:rPr>
              <a:t>Pravidla pro žadatele a příjemce - </a:t>
            </a:r>
            <a:r>
              <a:rPr lang="it-IT" dirty="false">
                <a:hlinkClick r:id="rId3"/>
              </a:rPr>
              <a:t>www.esfcr.cz</a:t>
            </a:r>
            <a:endParaRPr lang="cs-CZ" dirty="false"/>
          </a:p>
          <a:p>
            <a:pPr marL="414000" lvl="1" indent="0">
              <a:buNone/>
            </a:pPr>
            <a:endParaRPr lang="cs-CZ" dirty="false"/>
          </a:p>
          <a:p>
            <a:pPr lvl="1"/>
            <a:r>
              <a:rPr lang="cs-CZ" dirty="false">
                <a:solidFill>
                  <a:srgbClr val="FF0000"/>
                </a:solidFill>
              </a:rPr>
              <a:t>Pravidla se průběžně aktualizují, prosíme o sledování aktuálních dokumentů na stránkách www.esfcr.cz </a:t>
            </a:r>
          </a:p>
          <a:p>
            <a:pPr lvl="1"/>
            <a:endParaRPr lang="cs-CZ" dirty="false"/>
          </a:p>
          <a:p>
            <a:pPr lvl="1"/>
            <a:endParaRPr lang="cs-CZ" sz="1400" dirty="false">
              <a:solidFill>
                <a:srgbClr val="FF0000"/>
              </a:solidFill>
            </a:endParaRPr>
          </a:p>
        </p:txBody>
      </p:sp>
      <p:sp>
        <p:nvSpPr>
          <p:cNvPr id="4" name="Zástupný symbol pro číslo snímku 3">
            <a:extLst>
              <a:ext uri="{FF2B5EF4-FFF2-40B4-BE49-F238E27FC236}">
                <a16:creationId xmlns:a16="http://schemas.microsoft.com/office/drawing/2014/main" id="{7BB70770-3F22-E5A0-9CCD-A7F8CF181133}"/>
              </a:ext>
            </a:extLst>
          </p:cNvPr>
          <p:cNvSpPr>
            <a:spLocks noGrp="true"/>
          </p:cNvSpPr>
          <p:nvPr>
            <p:ph type="sldNum" sz="quarter" idx="12"/>
          </p:nvPr>
        </p:nvSpPr>
        <p:spPr/>
        <p:txBody>
          <a:bodyPr/>
          <a:lstStyle/>
          <a:p>
            <a:fld id="{479BF083-4774-43B1-9AB0-5CC1AC5DD8EE}" type="slidenum">
              <a:rPr lang="cs-CZ" smtClean="false"/>
              <a:pPr/>
              <a:t>25</a:t>
            </a:fld>
            <a:endParaRPr lang="cs-CZ"/>
          </a:p>
        </p:txBody>
      </p:sp>
    </p:spTree>
    <p:extLst>
      <p:ext uri="{BB962C8B-B14F-4D97-AF65-F5344CB8AC3E}">
        <p14:creationId xmlns:p14="http://schemas.microsoft.com/office/powerpoint/2010/main" val="39433374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DCE77F-595F-05FD-6F6F-C1A44DAC4700}"/>
              </a:ext>
            </a:extLst>
          </p:cNvPr>
          <p:cNvSpPr>
            <a:spLocks noGrp="true"/>
          </p:cNvSpPr>
          <p:nvPr>
            <p:ph type="title"/>
          </p:nvPr>
        </p:nvSpPr>
        <p:spPr/>
        <p:txBody>
          <a:bodyPr/>
          <a:lstStyle/>
          <a:p>
            <a:r>
              <a:rPr lang="cs-CZ" dirty="false"/>
              <a:t>Další dokumenty k realizaci</a:t>
            </a:r>
          </a:p>
        </p:txBody>
      </p:sp>
      <p:sp>
        <p:nvSpPr>
          <p:cNvPr id="3" name="Zástupný obsah 2">
            <a:extLst>
              <a:ext uri="{FF2B5EF4-FFF2-40B4-BE49-F238E27FC236}">
                <a16:creationId xmlns:a16="http://schemas.microsoft.com/office/drawing/2014/main" id="{E87EEDA2-04F7-4C14-8797-803F8808BD3E}"/>
              </a:ext>
            </a:extLst>
          </p:cNvPr>
          <p:cNvSpPr>
            <a:spLocks noGrp="true"/>
          </p:cNvSpPr>
          <p:nvPr>
            <p:ph idx="1"/>
          </p:nvPr>
        </p:nvSpPr>
        <p:spPr/>
        <p:txBody>
          <a:bodyPr/>
          <a:lstStyle/>
          <a:p>
            <a:r>
              <a:rPr lang="cs-CZ" dirty="false"/>
              <a:t>Tabulka obvyklých cen a mezd (</a:t>
            </a:r>
            <a:r>
              <a:rPr lang="it-IT" dirty="false">
                <a:hlinkClick r:id="rId2"/>
              </a:rPr>
              <a:t>Pravidla pro žadatele a příjemce - www.esfcr.cz</a:t>
            </a:r>
            <a:r>
              <a:rPr lang="cs-CZ" dirty="false"/>
              <a:t>)</a:t>
            </a:r>
          </a:p>
          <a:p>
            <a:r>
              <a:rPr lang="cs-CZ" dirty="false"/>
              <a:t>Pokyny k evidenci podpory </a:t>
            </a:r>
            <a:r>
              <a:rPr lang="cs-CZ"/>
              <a:t>poskytnuté účastníkům (</a:t>
            </a:r>
            <a:r>
              <a:rPr lang="cs-CZ">
                <a:hlinkClick r:id="rId3"/>
              </a:rPr>
              <a:t>Monitorování podpořených osob - www.esfcr.cz</a:t>
            </a:r>
            <a:r>
              <a:rPr lang="cs-CZ"/>
              <a:t>)</a:t>
            </a:r>
            <a:endParaRPr lang="cs-CZ" dirty="false"/>
          </a:p>
          <a:p>
            <a:r>
              <a:rPr lang="cs-CZ" dirty="false">
                <a:hlinkClick r:id="rId4"/>
              </a:rPr>
              <a:t>Formuláře a pokyny ke zprávě o realizaci projektu, žádosti o platbu a žádosti o změnu - www.esfcr.cz</a:t>
            </a:r>
            <a:endParaRPr lang="cs-CZ" dirty="false"/>
          </a:p>
          <a:p>
            <a:r>
              <a:rPr lang="pl-PL" dirty="false">
                <a:hlinkClick r:id="rId5"/>
              </a:rPr>
              <a:t>Formuláře z oblasti veřejné podpory a podpory de minimis - www.esfcr.cz</a:t>
            </a:r>
            <a:endParaRPr lang="cs-CZ" dirty="false"/>
          </a:p>
          <a:p>
            <a:endParaRPr lang="cs-CZ" dirty="false"/>
          </a:p>
        </p:txBody>
      </p:sp>
      <p:sp>
        <p:nvSpPr>
          <p:cNvPr id="4" name="Zástupný symbol pro číslo snímku 3">
            <a:extLst>
              <a:ext uri="{FF2B5EF4-FFF2-40B4-BE49-F238E27FC236}">
                <a16:creationId xmlns:a16="http://schemas.microsoft.com/office/drawing/2014/main" id="{60FD43A2-DC0C-DF85-B219-FA262EA96042}"/>
              </a:ext>
            </a:extLst>
          </p:cNvPr>
          <p:cNvSpPr>
            <a:spLocks noGrp="true"/>
          </p:cNvSpPr>
          <p:nvPr>
            <p:ph type="sldNum" sz="quarter" idx="12"/>
          </p:nvPr>
        </p:nvSpPr>
        <p:spPr/>
        <p:txBody>
          <a:bodyPr/>
          <a:lstStyle/>
          <a:p>
            <a:fld id="{479BF083-4774-43B1-9AB0-5CC1AC5DD8EE}" type="slidenum">
              <a:rPr lang="cs-CZ" smtClean="false"/>
              <a:pPr/>
              <a:t>26</a:t>
            </a:fld>
            <a:endParaRPr lang="cs-CZ"/>
          </a:p>
        </p:txBody>
      </p:sp>
    </p:spTree>
    <p:extLst>
      <p:ext uri="{BB962C8B-B14F-4D97-AF65-F5344CB8AC3E}">
        <p14:creationId xmlns:p14="http://schemas.microsoft.com/office/powerpoint/2010/main" val="3335026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191F2C-C176-DD5B-D72D-B6194CEED0D9}"/>
              </a:ext>
            </a:extLst>
          </p:cNvPr>
          <p:cNvSpPr>
            <a:spLocks noGrp="true"/>
          </p:cNvSpPr>
          <p:nvPr>
            <p:ph type="title"/>
          </p:nvPr>
        </p:nvSpPr>
        <p:spPr/>
        <p:txBody>
          <a:bodyPr/>
          <a:lstStyle/>
          <a:p>
            <a:r>
              <a:rPr lang="cs-CZ" dirty="false"/>
              <a:t>V jakých systémech pracuje příjemce</a:t>
            </a:r>
          </a:p>
        </p:txBody>
      </p:sp>
      <p:sp>
        <p:nvSpPr>
          <p:cNvPr id="3" name="Zástupný obsah 2">
            <a:extLst>
              <a:ext uri="{FF2B5EF4-FFF2-40B4-BE49-F238E27FC236}">
                <a16:creationId xmlns:a16="http://schemas.microsoft.com/office/drawing/2014/main" id="{56B4167C-9A09-398B-BDDE-43F340487EF5}"/>
              </a:ext>
            </a:extLst>
          </p:cNvPr>
          <p:cNvSpPr>
            <a:spLocks noGrp="true"/>
          </p:cNvSpPr>
          <p:nvPr>
            <p:ph idx="1"/>
          </p:nvPr>
        </p:nvSpPr>
        <p:spPr>
          <a:xfrm>
            <a:off x="359999" y="1331649"/>
            <a:ext cx="8565791" cy="5255581"/>
          </a:xfrm>
        </p:spPr>
        <p:txBody>
          <a:bodyPr/>
          <a:lstStyle/>
          <a:p>
            <a:r>
              <a:rPr lang="cs-CZ" dirty="false"/>
              <a:t>IS KP21+</a:t>
            </a:r>
          </a:p>
          <a:p>
            <a:pPr lvl="1"/>
            <a:r>
              <a:rPr lang="cs-CZ" dirty="false"/>
              <a:t>Informační systém – podání žádostí o podporu a vykazování realizace</a:t>
            </a:r>
          </a:p>
          <a:p>
            <a:pPr lvl="1"/>
            <a:r>
              <a:rPr lang="cs-CZ" dirty="false"/>
              <a:t>Komunikace prostřednictvím depeší (vázány na projekt)</a:t>
            </a:r>
          </a:p>
          <a:p>
            <a:pPr lvl="1"/>
            <a:r>
              <a:rPr lang="cs-CZ" dirty="false"/>
              <a:t>Řešení technických požadavků</a:t>
            </a:r>
          </a:p>
          <a:p>
            <a:pPr lvl="2"/>
            <a:r>
              <a:rPr lang="cs-CZ" dirty="false"/>
              <a:t> </a:t>
            </a:r>
            <a:r>
              <a:rPr lang="cs-CZ" sz="1800" b="false" i="false" u="none" strike="noStrike" baseline="0" dirty="false">
                <a:latin typeface="Arial" panose="020B0604020202020204" pitchFamily="34" charset="0"/>
              </a:rPr>
              <a:t>Pro řešení Vašich technických problémů - </a:t>
            </a:r>
            <a:r>
              <a:rPr lang="cs-CZ" sz="1800" b="true" i="false" u="none" strike="noStrike" baseline="0" dirty="false">
                <a:latin typeface="Arial" panose="020B0604020202020204" pitchFamily="34" charset="0"/>
              </a:rPr>
              <a:t>hotline </a:t>
            </a:r>
            <a:r>
              <a:rPr lang="cs-CZ" sz="1800" b="false" i="false" u="none" strike="noStrike" baseline="0" dirty="false">
                <a:latin typeface="Arial" panose="020B0604020202020204" pitchFamily="34" charset="0"/>
              </a:rPr>
              <a:t>„Technická podpora uživatelům OPZ+“ </a:t>
            </a:r>
            <a:r>
              <a:rPr lang="cs-CZ" sz="1800" b="true" i="false" u="none" strike="noStrike" baseline="0" dirty="false">
                <a:latin typeface="Arial" panose="020B0604020202020204" pitchFamily="34" charset="0"/>
              </a:rPr>
              <a:t>na webu www.esfcr.cz.</a:t>
            </a:r>
            <a:endParaRPr lang="cs-CZ" sz="1800" b="false" i="false" u="none" strike="noStrike" baseline="0" dirty="false">
              <a:latin typeface="Arial" panose="020B0604020202020204" pitchFamily="34" charset="0"/>
            </a:endParaRPr>
          </a:p>
          <a:p>
            <a:pPr marL="0" indent="0">
              <a:buNone/>
            </a:pPr>
            <a:r>
              <a:rPr lang="cs-CZ" sz="1800" b="false" i="false" u="none" strike="noStrike" baseline="0" dirty="false">
                <a:latin typeface="Wingdings" panose="05000000000000000000" pitchFamily="2" charset="2"/>
              </a:rPr>
              <a:t>	</a:t>
            </a:r>
            <a:r>
              <a:rPr lang="cs-CZ" sz="1800" b="false" i="false" u="none" strike="noStrike" baseline="0" dirty="false">
                <a:latin typeface="Arial" panose="020B0604020202020204" pitchFamily="34" charset="0"/>
              </a:rPr>
              <a:t>Komunikace formou </a:t>
            </a:r>
            <a:r>
              <a:rPr lang="cs-CZ" sz="1800" b="true" i="false" u="none" strike="noStrike" baseline="0" dirty="false">
                <a:latin typeface="Arial" panose="020B0604020202020204" pitchFamily="34" charset="0"/>
              </a:rPr>
              <a:t>diskusního klubu</a:t>
            </a:r>
            <a:r>
              <a:rPr lang="cs-CZ" sz="1800" b="false" i="false" u="none" strike="noStrike" baseline="0" dirty="false">
                <a:latin typeface="Arial" panose="020B0604020202020204" pitchFamily="34" charset="0"/>
              </a:rPr>
              <a:t>, dostupný pro registrované </a:t>
            </a:r>
            <a:br>
              <a:rPr lang="cs-CZ" sz="1800" b="false" i="false" u="none" strike="noStrike" baseline="0" dirty="false">
                <a:latin typeface="Arial" panose="020B0604020202020204" pitchFamily="34" charset="0"/>
              </a:rPr>
            </a:br>
            <a:r>
              <a:rPr lang="cs-CZ" sz="1800" b="false" i="false" u="none" strike="noStrike" baseline="0" dirty="false">
                <a:latin typeface="Arial" panose="020B0604020202020204" pitchFamily="34" charset="0"/>
              </a:rPr>
              <a:t>	a přihlášené uživatele: </a:t>
            </a:r>
            <a:r>
              <a:rPr lang="cs-CZ" sz="1800" dirty="false">
                <a:latin typeface="Arial" panose="020B0604020202020204" pitchFamily="34" charset="0"/>
                <a:hlinkClick r:id="rId2"/>
              </a:rPr>
              <a:t>www.esfcr.cz/technicka_podpora_opzplus</a:t>
            </a:r>
            <a:r>
              <a:rPr lang="cs-CZ" sz="1800" dirty="false">
                <a:latin typeface="Arial" panose="020B0604020202020204" pitchFamily="34" charset="0"/>
              </a:rPr>
              <a:t>  </a:t>
            </a:r>
            <a:r>
              <a:rPr lang="cs-CZ" sz="1800" b="false" i="false" u="none" strike="noStrike" baseline="0" dirty="false">
                <a:latin typeface="Arial" panose="020B0604020202020204" pitchFamily="34" charset="0"/>
              </a:rPr>
              <a:t>	</a:t>
            </a:r>
          </a:p>
          <a:p>
            <a:pPr marL="0" indent="0">
              <a:buNone/>
            </a:pPr>
            <a:r>
              <a:rPr lang="cs-CZ" sz="1800" b="false" i="false" u="none" strike="noStrike" baseline="0" dirty="false">
                <a:latin typeface="Wingdings" panose="05000000000000000000" pitchFamily="2" charset="2"/>
              </a:rPr>
              <a:t>	</a:t>
            </a:r>
            <a:r>
              <a:rPr lang="cs-CZ" sz="1800" b="false" i="false" u="none" strike="noStrike" baseline="0" dirty="false">
                <a:latin typeface="Arial" panose="020B0604020202020204" pitchFamily="34" charset="0"/>
              </a:rPr>
              <a:t>Reakci do 4 hodin v rámci provozní doby (po-pá 8–16 hodin) od obdržení 	požadavku.</a:t>
            </a:r>
          </a:p>
          <a:p>
            <a:pPr lvl="2"/>
            <a:endParaRPr lang="cs-CZ" dirty="false"/>
          </a:p>
        </p:txBody>
      </p:sp>
      <p:sp>
        <p:nvSpPr>
          <p:cNvPr id="4" name="Zástupný symbol pro číslo snímku 3">
            <a:extLst>
              <a:ext uri="{FF2B5EF4-FFF2-40B4-BE49-F238E27FC236}">
                <a16:creationId xmlns:a16="http://schemas.microsoft.com/office/drawing/2014/main" id="{9F2CCBA0-0111-6ED2-C755-57E75063436A}"/>
              </a:ext>
            </a:extLst>
          </p:cNvPr>
          <p:cNvSpPr>
            <a:spLocks noGrp="true"/>
          </p:cNvSpPr>
          <p:nvPr>
            <p:ph type="sldNum" sz="quarter" idx="12"/>
          </p:nvPr>
        </p:nvSpPr>
        <p:spPr/>
        <p:txBody>
          <a:bodyPr/>
          <a:lstStyle/>
          <a:p>
            <a:fld id="{479BF083-4774-43B1-9AB0-5CC1AC5DD8EE}" type="slidenum">
              <a:rPr lang="cs-CZ" smtClean="false"/>
              <a:pPr/>
              <a:t>27</a:t>
            </a:fld>
            <a:endParaRPr lang="cs-CZ"/>
          </a:p>
        </p:txBody>
      </p:sp>
    </p:spTree>
    <p:extLst>
      <p:ext uri="{BB962C8B-B14F-4D97-AF65-F5344CB8AC3E}">
        <p14:creationId xmlns:p14="http://schemas.microsoft.com/office/powerpoint/2010/main" val="2665090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53C14A-8992-B93C-3095-2A77A4042B11}"/>
              </a:ext>
            </a:extLst>
          </p:cNvPr>
          <p:cNvSpPr>
            <a:spLocks noGrp="true"/>
          </p:cNvSpPr>
          <p:nvPr>
            <p:ph type="title"/>
          </p:nvPr>
        </p:nvSpPr>
        <p:spPr/>
        <p:txBody>
          <a:bodyPr/>
          <a:lstStyle/>
          <a:p>
            <a:r>
              <a:rPr lang="cs-CZ" dirty="false"/>
              <a:t>Další Systémy, se kterými pracujete</a:t>
            </a:r>
          </a:p>
        </p:txBody>
      </p:sp>
      <p:sp>
        <p:nvSpPr>
          <p:cNvPr id="3" name="Zástupný obsah 2">
            <a:extLst>
              <a:ext uri="{FF2B5EF4-FFF2-40B4-BE49-F238E27FC236}">
                <a16:creationId xmlns:a16="http://schemas.microsoft.com/office/drawing/2014/main" id="{04BF2AC3-BE53-0845-06E8-E9CC0B4994F6}"/>
              </a:ext>
            </a:extLst>
          </p:cNvPr>
          <p:cNvSpPr>
            <a:spLocks noGrp="true"/>
          </p:cNvSpPr>
          <p:nvPr>
            <p:ph idx="1"/>
          </p:nvPr>
        </p:nvSpPr>
        <p:spPr/>
        <p:txBody>
          <a:bodyPr/>
          <a:lstStyle/>
          <a:p>
            <a:r>
              <a:rPr lang="cs-CZ" dirty="false"/>
              <a:t>IS ESF+ </a:t>
            </a:r>
            <a:r>
              <a:rPr lang="cs-CZ" dirty="false">
                <a:solidFill>
                  <a:srgbClr val="FF0000"/>
                </a:solidFill>
              </a:rPr>
              <a:t>(zatím není pro OPZ+ přizpůsobeno)</a:t>
            </a:r>
          </a:p>
          <a:p>
            <a:pPr lvl="1"/>
            <a:r>
              <a:rPr lang="cs-CZ" dirty="false"/>
              <a:t>monitorování podpořených osob (vstup přes </a:t>
            </a:r>
            <a:r>
              <a:rPr lang="cs-CZ" dirty="false">
                <a:hlinkClick r:id="rId2"/>
              </a:rPr>
              <a:t>www.esfcr.cz</a:t>
            </a:r>
            <a:r>
              <a:rPr lang="cs-CZ" dirty="false"/>
              <a:t>)</a:t>
            </a:r>
          </a:p>
          <a:p>
            <a:pPr lvl="1"/>
            <a:r>
              <a:rPr lang="cs-CZ" dirty="false"/>
              <a:t>databáze produktů (dokumenty, ke kterým se příjemce zavázal vytvořit v rámci projektu např. Strategie …)</a:t>
            </a:r>
          </a:p>
          <a:p>
            <a:pPr lvl="1"/>
            <a:r>
              <a:rPr lang="cs-CZ" dirty="false"/>
              <a:t>aktualizace informací o projektu</a:t>
            </a:r>
          </a:p>
          <a:p>
            <a:pPr lvl="1"/>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318B7EC9-66D5-E518-62C1-55B74F05A8DC}"/>
              </a:ext>
            </a:extLst>
          </p:cNvPr>
          <p:cNvSpPr>
            <a:spLocks noGrp="true"/>
          </p:cNvSpPr>
          <p:nvPr>
            <p:ph type="sldNum" sz="quarter" idx="12"/>
          </p:nvPr>
        </p:nvSpPr>
        <p:spPr/>
        <p:txBody>
          <a:bodyPr/>
          <a:lstStyle/>
          <a:p>
            <a:fld id="{479BF083-4774-43B1-9AB0-5CC1AC5DD8EE}" type="slidenum">
              <a:rPr lang="cs-CZ" smtClean="false"/>
              <a:pPr/>
              <a:t>28</a:t>
            </a:fld>
            <a:endParaRPr lang="cs-CZ"/>
          </a:p>
        </p:txBody>
      </p:sp>
    </p:spTree>
    <p:extLst>
      <p:ext uri="{BB962C8B-B14F-4D97-AF65-F5344CB8AC3E}">
        <p14:creationId xmlns:p14="http://schemas.microsoft.com/office/powerpoint/2010/main" val="20699224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841664" y="2610000"/>
            <a:ext cx="7942336" cy="1224000"/>
          </a:xfrm>
        </p:spPr>
        <p:txBody>
          <a:bodyPr/>
          <a:lstStyle/>
          <a:p>
            <a:pPr algn="ctr"/>
            <a:r>
              <a:rPr lang="cs-CZ" kern="1200" cap="none" dirty="false">
                <a:latin typeface="+mn-lt"/>
                <a:ea typeface="+mn-ea"/>
                <a:cs typeface="+mn-cs"/>
              </a:rPr>
              <a:t>II. ČÁST </a:t>
            </a:r>
            <a:br>
              <a:rPr lang="cs-CZ" kern="1200" cap="none" dirty="false">
                <a:latin typeface="+mn-lt"/>
                <a:ea typeface="+mn-ea"/>
                <a:cs typeface="+mn-cs"/>
              </a:rPr>
            </a:br>
            <a:r>
              <a:rPr lang="cs-CZ" kern="1200" cap="none" dirty="false">
                <a:latin typeface="+mn-lt"/>
                <a:ea typeface="+mn-ea"/>
                <a:cs typeface="+mn-cs"/>
              </a:rPr>
              <a:t>FINANČNÍ ŘÍZENÍ PROJEKTU</a:t>
            </a:r>
          </a:p>
        </p:txBody>
      </p:sp>
    </p:spTree>
    <p:extLst>
      <p:ext uri="{BB962C8B-B14F-4D97-AF65-F5344CB8AC3E}">
        <p14:creationId xmlns:p14="http://schemas.microsoft.com/office/powerpoint/2010/main" val="2957587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436419" y="2610000"/>
            <a:ext cx="8347582" cy="1224000"/>
          </a:xfrm>
        </p:spPr>
        <p:txBody>
          <a:bodyPr/>
          <a:lstStyle/>
          <a:p>
            <a:pPr algn="ctr"/>
            <a:r>
              <a:rPr lang="cs-CZ" kern="1200" cap="none" dirty="false">
                <a:latin typeface="+mn-lt"/>
                <a:ea typeface="+mn-ea"/>
                <a:cs typeface="+mn-cs"/>
              </a:rPr>
              <a:t>I. ČÁST </a:t>
            </a:r>
            <a:br>
              <a:rPr lang="cs-CZ" kern="1200" cap="none" dirty="false">
                <a:latin typeface="+mn-lt"/>
                <a:ea typeface="+mn-ea"/>
                <a:cs typeface="+mn-cs"/>
              </a:rPr>
            </a:br>
            <a:r>
              <a:rPr lang="cs-CZ" kern="1200" cap="none" dirty="false">
                <a:latin typeface="+mn-lt"/>
                <a:ea typeface="+mn-ea"/>
                <a:cs typeface="+mn-cs"/>
              </a:rPr>
              <a:t>PRAVIDLA REALIZACE PROJEKTU</a:t>
            </a:r>
          </a:p>
        </p:txBody>
      </p:sp>
    </p:spTree>
    <p:extLst>
      <p:ext uri="{BB962C8B-B14F-4D97-AF65-F5344CB8AC3E}">
        <p14:creationId xmlns:p14="http://schemas.microsoft.com/office/powerpoint/2010/main" val="32877998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A7137F-CF2F-85C2-8AF3-B7BE240A33D7}"/>
              </a:ext>
            </a:extLst>
          </p:cNvPr>
          <p:cNvSpPr>
            <a:spLocks noGrp="true"/>
          </p:cNvSpPr>
          <p:nvPr>
            <p:ph type="title"/>
          </p:nvPr>
        </p:nvSpPr>
        <p:spPr/>
        <p:txBody>
          <a:bodyPr/>
          <a:lstStyle/>
          <a:p>
            <a:r>
              <a:rPr lang="cs-CZ" dirty="false"/>
              <a:t>Hlavní zásady financování</a:t>
            </a:r>
          </a:p>
        </p:txBody>
      </p:sp>
      <p:sp>
        <p:nvSpPr>
          <p:cNvPr id="3" name="Zástupný obsah 2">
            <a:extLst>
              <a:ext uri="{FF2B5EF4-FFF2-40B4-BE49-F238E27FC236}">
                <a16:creationId xmlns:a16="http://schemas.microsoft.com/office/drawing/2014/main" id="{206A5355-3362-4D58-5E7E-3196F661F956}"/>
              </a:ext>
            </a:extLst>
          </p:cNvPr>
          <p:cNvSpPr>
            <a:spLocks noGrp="true"/>
          </p:cNvSpPr>
          <p:nvPr>
            <p:ph idx="1"/>
          </p:nvPr>
        </p:nvSpPr>
        <p:spPr>
          <a:xfrm>
            <a:off x="540000" y="1617786"/>
            <a:ext cx="8064000" cy="4898214"/>
          </a:xfrm>
        </p:spPr>
        <p:txBody>
          <a:bodyPr/>
          <a:lstStyle/>
          <a:p>
            <a:pPr marL="0" indent="0">
              <a:lnSpc>
                <a:spcPct val="100000"/>
              </a:lnSpc>
              <a:buNone/>
            </a:pPr>
            <a:r>
              <a:rPr lang="cs-CZ" sz="1800" b="true" dirty="false"/>
              <a:t>Finanční toky</a:t>
            </a:r>
          </a:p>
          <a:p>
            <a:pPr>
              <a:lnSpc>
                <a:spcPct val="100000"/>
              </a:lnSpc>
            </a:pPr>
            <a:r>
              <a:rPr lang="cs-CZ" sz="1600" dirty="false"/>
              <a:t>Zálohové platby (režim ex-ante)</a:t>
            </a:r>
          </a:p>
          <a:p>
            <a:pPr>
              <a:lnSpc>
                <a:spcPct val="100000"/>
              </a:lnSpc>
            </a:pPr>
            <a:r>
              <a:rPr lang="cs-CZ" sz="1600" dirty="false"/>
              <a:t>Zpětné vykazování výdajů příjemcem</a:t>
            </a:r>
          </a:p>
          <a:p>
            <a:pPr>
              <a:lnSpc>
                <a:spcPct val="100000"/>
              </a:lnSpc>
            </a:pPr>
            <a:r>
              <a:rPr lang="cs-CZ" sz="1600" dirty="false"/>
              <a:t>Harmonogram poskytování finančních prostředků (finanční plán)</a:t>
            </a:r>
          </a:p>
          <a:p>
            <a:pPr>
              <a:lnSpc>
                <a:spcPct val="100000"/>
              </a:lnSpc>
            </a:pPr>
            <a:endParaRPr lang="cs-CZ" dirty="false"/>
          </a:p>
          <a:p>
            <a:pPr marL="0" indent="0">
              <a:lnSpc>
                <a:spcPct val="100000"/>
              </a:lnSpc>
              <a:buNone/>
            </a:pPr>
            <a:r>
              <a:rPr lang="cs-CZ" sz="1800" b="true" dirty="false"/>
              <a:t>Spolufinancování</a:t>
            </a:r>
          </a:p>
          <a:p>
            <a:pPr>
              <a:lnSpc>
                <a:spcPct val="100000"/>
              </a:lnSpc>
            </a:pPr>
            <a:r>
              <a:rPr lang="cs-CZ" sz="1600" dirty="false"/>
              <a:t>uvedeno v právním aktu</a:t>
            </a:r>
          </a:p>
          <a:p>
            <a:pPr>
              <a:lnSpc>
                <a:spcPct val="100000"/>
              </a:lnSpc>
            </a:pPr>
            <a:r>
              <a:rPr lang="cs-CZ" sz="1600" dirty="false"/>
              <a:t>Pro výzvu 042 – 0% </a:t>
            </a:r>
          </a:p>
          <a:p>
            <a:pPr>
              <a:lnSpc>
                <a:spcPct val="100000"/>
              </a:lnSpc>
            </a:pPr>
            <a:endParaRPr lang="cs-CZ" sz="1600" dirty="false"/>
          </a:p>
        </p:txBody>
      </p:sp>
      <p:sp>
        <p:nvSpPr>
          <p:cNvPr id="4" name="Zástupný symbol pro číslo snímku 3">
            <a:extLst>
              <a:ext uri="{FF2B5EF4-FFF2-40B4-BE49-F238E27FC236}">
                <a16:creationId xmlns:a16="http://schemas.microsoft.com/office/drawing/2014/main" id="{9B4CAF48-8F5B-36E8-89D5-957C22F5B1C3}"/>
              </a:ext>
            </a:extLst>
          </p:cNvPr>
          <p:cNvSpPr>
            <a:spLocks noGrp="true"/>
          </p:cNvSpPr>
          <p:nvPr>
            <p:ph type="sldNum" sz="quarter" idx="12"/>
          </p:nvPr>
        </p:nvSpPr>
        <p:spPr/>
        <p:txBody>
          <a:bodyPr/>
          <a:lstStyle/>
          <a:p>
            <a:fld id="{479BF083-4774-43B1-9AB0-5CC1AC5DD8EE}" type="slidenum">
              <a:rPr lang="cs-CZ" smtClean="false"/>
              <a:pPr/>
              <a:t>30</a:t>
            </a:fld>
            <a:endParaRPr lang="cs-CZ"/>
          </a:p>
        </p:txBody>
      </p:sp>
    </p:spTree>
    <p:extLst>
      <p:ext uri="{BB962C8B-B14F-4D97-AF65-F5344CB8AC3E}">
        <p14:creationId xmlns:p14="http://schemas.microsoft.com/office/powerpoint/2010/main" val="1153332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A7137F-CF2F-85C2-8AF3-B7BE240A33D7}"/>
              </a:ext>
            </a:extLst>
          </p:cNvPr>
          <p:cNvSpPr>
            <a:spLocks noGrp="true"/>
          </p:cNvSpPr>
          <p:nvPr>
            <p:ph type="title"/>
          </p:nvPr>
        </p:nvSpPr>
        <p:spPr/>
        <p:txBody>
          <a:bodyPr/>
          <a:lstStyle/>
          <a:p>
            <a:r>
              <a:rPr lang="cs-CZ" dirty="false"/>
              <a:t>Účetnictví a bankovní účet</a:t>
            </a:r>
          </a:p>
        </p:txBody>
      </p:sp>
      <p:sp>
        <p:nvSpPr>
          <p:cNvPr id="3" name="Zástupný obsah 2">
            <a:extLst>
              <a:ext uri="{FF2B5EF4-FFF2-40B4-BE49-F238E27FC236}">
                <a16:creationId xmlns:a16="http://schemas.microsoft.com/office/drawing/2014/main" id="{206A5355-3362-4D58-5E7E-3196F661F956}"/>
              </a:ext>
            </a:extLst>
          </p:cNvPr>
          <p:cNvSpPr>
            <a:spLocks noGrp="true"/>
          </p:cNvSpPr>
          <p:nvPr>
            <p:ph idx="1"/>
          </p:nvPr>
        </p:nvSpPr>
        <p:spPr>
          <a:xfrm>
            <a:off x="540000" y="1617786"/>
            <a:ext cx="8064000" cy="4898214"/>
          </a:xfrm>
        </p:spPr>
        <p:txBody>
          <a:bodyPr/>
          <a:lstStyle/>
          <a:p>
            <a:pPr marL="0" indent="0">
              <a:lnSpc>
                <a:spcPct val="100000"/>
              </a:lnSpc>
              <a:buNone/>
            </a:pPr>
            <a:r>
              <a:rPr lang="cs-CZ" sz="1800" b="true" dirty="false"/>
              <a:t>Účetnictví</a:t>
            </a:r>
          </a:p>
          <a:p>
            <a:pPr>
              <a:lnSpc>
                <a:spcPct val="100000"/>
              </a:lnSpc>
            </a:pPr>
            <a:r>
              <a:rPr lang="cs-CZ" sz="1600" dirty="false"/>
              <a:t>povinnost vést účetnictví podle zákona č. 563/1991 Sb., o účetnictví, ve znění pozdějších předpisů nebo daňovou evidenci podle zákona č. 586/1992 Sb., o daních z příjmů, ve znění pozdějších předpisů a v souladu s platnými právními předpisy ČR</a:t>
            </a:r>
          </a:p>
          <a:p>
            <a:pPr>
              <a:lnSpc>
                <a:spcPct val="100000"/>
              </a:lnSpc>
            </a:pPr>
            <a:r>
              <a:rPr lang="cs-CZ" sz="1600" dirty="false"/>
              <a:t>povinnost vést „oddělené účetnictví“ projektu od ostatních aktivit příjemce (středisko, číslo akce…)</a:t>
            </a:r>
            <a:endParaRPr lang="cs-CZ" dirty="false"/>
          </a:p>
          <a:p>
            <a:pPr marL="0" indent="0">
              <a:lnSpc>
                <a:spcPct val="100000"/>
              </a:lnSpc>
              <a:buNone/>
            </a:pPr>
            <a:r>
              <a:rPr lang="cs-CZ" sz="1800" b="true" dirty="false"/>
              <a:t>Bankovní účet</a:t>
            </a:r>
          </a:p>
          <a:p>
            <a:pPr>
              <a:lnSpc>
                <a:spcPct val="100000"/>
              </a:lnSpc>
            </a:pPr>
            <a:r>
              <a:rPr lang="cs-CZ" sz="1600" dirty="false"/>
              <a:t>pro realizaci projektu je možné zřídit samostatný bankovní účet či podúčet nebo používat již existující bankovní účet</a:t>
            </a:r>
          </a:p>
          <a:p>
            <a:pPr>
              <a:lnSpc>
                <a:spcPct val="100000"/>
              </a:lnSpc>
            </a:pPr>
            <a:r>
              <a:rPr lang="cs-CZ" sz="1600" dirty="false"/>
              <a:t>identifikace bankovního účtu je vždy uvedena v právním aktu</a:t>
            </a:r>
          </a:p>
          <a:p>
            <a:pPr>
              <a:lnSpc>
                <a:spcPct val="100000"/>
              </a:lnSpc>
            </a:pPr>
            <a:r>
              <a:rPr lang="cs-CZ" sz="1600" dirty="false"/>
              <a:t>povinnost na tento účet přijímat platby </a:t>
            </a:r>
          </a:p>
          <a:p>
            <a:pPr>
              <a:lnSpc>
                <a:spcPct val="100000"/>
              </a:lnSpc>
            </a:pPr>
            <a:r>
              <a:rPr lang="cs-CZ" sz="1600" dirty="false"/>
              <a:t>změna bankovního účtu pro příjem dotace</a:t>
            </a:r>
            <a:endParaRPr lang="cs-CZ" dirty="false"/>
          </a:p>
        </p:txBody>
      </p:sp>
      <p:sp>
        <p:nvSpPr>
          <p:cNvPr id="4" name="Zástupný symbol pro číslo snímku 3">
            <a:extLst>
              <a:ext uri="{FF2B5EF4-FFF2-40B4-BE49-F238E27FC236}">
                <a16:creationId xmlns:a16="http://schemas.microsoft.com/office/drawing/2014/main" id="{9B4CAF48-8F5B-36E8-89D5-957C22F5B1C3}"/>
              </a:ext>
            </a:extLst>
          </p:cNvPr>
          <p:cNvSpPr>
            <a:spLocks noGrp="true"/>
          </p:cNvSpPr>
          <p:nvPr>
            <p:ph type="sldNum" sz="quarter" idx="12"/>
          </p:nvPr>
        </p:nvSpPr>
        <p:spPr/>
        <p:txBody>
          <a:bodyPr/>
          <a:lstStyle/>
          <a:p>
            <a:fld id="{479BF083-4774-43B1-9AB0-5CC1AC5DD8EE}" type="slidenum">
              <a:rPr lang="cs-CZ" smtClean="false"/>
              <a:pPr/>
              <a:t>31</a:t>
            </a:fld>
            <a:endParaRPr lang="cs-CZ"/>
          </a:p>
        </p:txBody>
      </p:sp>
    </p:spTree>
    <p:extLst>
      <p:ext uri="{BB962C8B-B14F-4D97-AF65-F5344CB8AC3E}">
        <p14:creationId xmlns:p14="http://schemas.microsoft.com/office/powerpoint/2010/main" val="3397273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A7137F-CF2F-85C2-8AF3-B7BE240A33D7}"/>
              </a:ext>
            </a:extLst>
          </p:cNvPr>
          <p:cNvSpPr>
            <a:spLocks noGrp="true"/>
          </p:cNvSpPr>
          <p:nvPr>
            <p:ph type="title"/>
          </p:nvPr>
        </p:nvSpPr>
        <p:spPr/>
        <p:txBody>
          <a:bodyPr/>
          <a:lstStyle/>
          <a:p>
            <a:r>
              <a:rPr lang="cs-CZ" dirty="false"/>
              <a:t>Způsobilost výdaje</a:t>
            </a:r>
          </a:p>
        </p:txBody>
      </p:sp>
      <p:graphicFrame>
        <p:nvGraphicFramePr>
          <p:cNvPr id="5" name="Zástupný obsah 4">
            <a:extLst>
              <a:ext uri="{FF2B5EF4-FFF2-40B4-BE49-F238E27FC236}">
                <a16:creationId xmlns:a16="http://schemas.microsoft.com/office/drawing/2014/main" id="{B0CC562B-F1E2-311A-906F-C697809BCBAE}"/>
              </a:ext>
            </a:extLst>
          </p:cNvPr>
          <p:cNvGraphicFramePr>
            <a:graphicFrameLocks noGrp="true"/>
          </p:cNvGraphicFramePr>
          <p:nvPr>
            <p:ph idx="1"/>
            <p:extLst>
              <p:ext uri="{D42A27DB-BD31-4B8C-83A1-F6EECF244321}">
                <p14:modId xmlns:p14="http://schemas.microsoft.com/office/powerpoint/2010/main" val="2722539692"/>
              </p:ext>
            </p:extLst>
          </p:nvPr>
        </p:nvGraphicFramePr>
        <p:xfrm>
          <a:off x="888023" y="1448410"/>
          <a:ext cx="7736432" cy="4206323"/>
        </p:xfrm>
        <a:graphic>
          <a:graphicData uri="http://schemas.openxmlformats.org/drawingml/2006/table">
            <a:tbl>
              <a:tblPr firstRow="true" bandRow="true">
                <a:tableStyleId>{5C22544A-7EE6-4342-B048-85BDC9FD1C3A}</a:tableStyleId>
              </a:tblPr>
              <a:tblGrid>
                <a:gridCol w="3361859">
                  <a:extLst>
                    <a:ext uri="{9D8B030D-6E8A-4147-A177-3AD203B41FA5}">
                      <a16:colId xmlns:a16="http://schemas.microsoft.com/office/drawing/2014/main" val="3866810054"/>
                    </a:ext>
                  </a:extLst>
                </a:gridCol>
                <a:gridCol w="4374573">
                  <a:extLst>
                    <a:ext uri="{9D8B030D-6E8A-4147-A177-3AD203B41FA5}">
                      <a16:colId xmlns:a16="http://schemas.microsoft.com/office/drawing/2014/main" val="4188909749"/>
                    </a:ext>
                  </a:extLst>
                </a:gridCol>
              </a:tblGrid>
              <a:tr h="353291">
                <a:tc>
                  <a:txBody>
                    <a:bodyPr/>
                    <a:lstStyle/>
                    <a:p>
                      <a:r>
                        <a:rPr lang="cs-CZ" b="true" dirty="false"/>
                        <a:t>Hledisko způsobilosti výdaje</a:t>
                      </a:r>
                    </a:p>
                  </a:txBody>
                  <a:tcPr anchor="ctr"/>
                </a:tc>
                <a:tc>
                  <a:txBody>
                    <a:bodyPr/>
                    <a:lstStyle/>
                    <a:p>
                      <a:r>
                        <a:rPr lang="cs-CZ" b="true" dirty="false"/>
                        <a:t>Podmínky způsobilosti výdaje</a:t>
                      </a:r>
                    </a:p>
                  </a:txBody>
                  <a:tcPr anchor="ctr"/>
                </a:tc>
                <a:extLst>
                  <a:ext uri="{0D108BD9-81ED-4DB2-BD59-A6C34878D82A}">
                    <a16:rowId xmlns:a16="http://schemas.microsoft.com/office/drawing/2014/main" val="1005890482"/>
                  </a:ext>
                </a:extLst>
              </a:tr>
              <a:tr h="706582">
                <a:tc>
                  <a:txBody>
                    <a:bodyPr/>
                    <a:lstStyle/>
                    <a:p>
                      <a:r>
                        <a:rPr lang="cs-CZ" b="true" dirty="false"/>
                        <a:t>Věcná způsobilost výdaje</a:t>
                      </a:r>
                    </a:p>
                  </a:txBody>
                  <a:tcPr anchor="ctr"/>
                </a:tc>
                <a:tc>
                  <a:txBody>
                    <a:bodyPr/>
                    <a:lstStyle/>
                    <a:p>
                      <a:r>
                        <a:rPr lang="cs-CZ" sz="1800" dirty="false">
                          <a:effectLst/>
                        </a:rPr>
                        <a:t>Soulad s právními předpisy EU a ČR, s pravidly a cíli programu a s podmínkami poskytnutí podpory.</a:t>
                      </a:r>
                      <a:endParaRPr lang="cs-CZ" dirty="false"/>
                    </a:p>
                  </a:txBody>
                  <a:tcPr anchor="ctr"/>
                </a:tc>
                <a:extLst>
                  <a:ext uri="{0D108BD9-81ED-4DB2-BD59-A6C34878D82A}">
                    <a16:rowId xmlns:a16="http://schemas.microsoft.com/office/drawing/2014/main" val="3674214907"/>
                  </a:ext>
                </a:extLst>
              </a:tr>
              <a:tr h="715400">
                <a:tc>
                  <a:txBody>
                    <a:bodyPr/>
                    <a:lstStyle/>
                    <a:p>
                      <a:r>
                        <a:rPr lang="cs-CZ" b="true" dirty="false"/>
                        <a:t>Přiměřenost výdaje</a:t>
                      </a:r>
                    </a:p>
                  </a:txBody>
                  <a:tcPr anchor="ctr"/>
                </a:tc>
                <a:tc>
                  <a:txBody>
                    <a:bodyPr/>
                    <a:lstStyle/>
                    <a:p>
                      <a:r>
                        <a:rPr lang="cs-CZ" dirty="false"/>
                        <a:t>Princip 3E - hospodárnost, účelnost, efektivita.</a:t>
                      </a:r>
                    </a:p>
                  </a:txBody>
                  <a:tcPr anchor="ctr"/>
                </a:tc>
                <a:extLst>
                  <a:ext uri="{0D108BD9-81ED-4DB2-BD59-A6C34878D82A}">
                    <a16:rowId xmlns:a16="http://schemas.microsoft.com/office/drawing/2014/main" val="77566577"/>
                  </a:ext>
                </a:extLst>
              </a:tr>
              <a:tr h="930603">
                <a:tc>
                  <a:txBody>
                    <a:bodyPr/>
                    <a:lstStyle/>
                    <a:p>
                      <a:r>
                        <a:rPr lang="cs-CZ" b="true" dirty="false"/>
                        <a:t>Časová způsobilost výdaje</a:t>
                      </a:r>
                    </a:p>
                  </a:txBody>
                  <a:tcPr anchor="ct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dirty="false"/>
                        <a:t>Výdaje vznikly a byly uhrazeny v době realizace projektu, nejpozději do předložení závěrečné zprávy o realizaci.</a:t>
                      </a:r>
                    </a:p>
                  </a:txBody>
                  <a:tcPr anchor="ctr"/>
                </a:tc>
                <a:extLst>
                  <a:ext uri="{0D108BD9-81ED-4DB2-BD59-A6C34878D82A}">
                    <a16:rowId xmlns:a16="http://schemas.microsoft.com/office/drawing/2014/main" val="3610169317"/>
                  </a:ext>
                </a:extLst>
              </a:tr>
              <a:tr h="633845">
                <a:tc>
                  <a:txBody>
                    <a:bodyPr/>
                    <a:lstStyle/>
                    <a:p>
                      <a:r>
                        <a:rPr lang="cs-CZ" b="true" dirty="false"/>
                        <a:t>Vykázání výdaje</a:t>
                      </a:r>
                    </a:p>
                  </a:txBody>
                  <a:tcPr anchor="ctr"/>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effectLst/>
                        </a:rPr>
                        <a:t>Výdaj je řádně identifikovatelný, prokazatelný a doložitelný.</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txBody>
                  <a:tcPr anchor="ctr"/>
                </a:tc>
                <a:extLst>
                  <a:ext uri="{0D108BD9-81ED-4DB2-BD59-A6C34878D82A}">
                    <a16:rowId xmlns:a16="http://schemas.microsoft.com/office/drawing/2014/main" val="592158236"/>
                  </a:ext>
                </a:extLst>
              </a:tr>
              <a:tr h="521118">
                <a:tc>
                  <a:txBody>
                    <a:bodyPr/>
                    <a:lstStyle/>
                    <a:p>
                      <a:endParaRPr lang="cs-CZ" b="true" dirty="false"/>
                    </a:p>
                  </a:txBody>
                  <a:tcPr anchor="ctr"/>
                </a:tc>
                <a:tc>
                  <a:txBody>
                    <a:bodyPr/>
                    <a:lstStyle/>
                    <a:p>
                      <a:r>
                        <a:rPr lang="cs-CZ" dirty="false"/>
                        <a:t>Výdaj musí být nezbytný pro dosažení cíle programu.</a:t>
                      </a:r>
                    </a:p>
                  </a:txBody>
                  <a:tcPr anchor="ctr"/>
                </a:tc>
                <a:extLst>
                  <a:ext uri="{0D108BD9-81ED-4DB2-BD59-A6C34878D82A}">
                    <a16:rowId xmlns:a16="http://schemas.microsoft.com/office/drawing/2014/main" val="3901989334"/>
                  </a:ext>
                </a:extLst>
              </a:tr>
            </a:tbl>
          </a:graphicData>
        </a:graphic>
      </p:graphicFrame>
      <p:sp>
        <p:nvSpPr>
          <p:cNvPr id="4" name="Zástupný symbol pro číslo snímku 3">
            <a:extLst>
              <a:ext uri="{FF2B5EF4-FFF2-40B4-BE49-F238E27FC236}">
                <a16:creationId xmlns:a16="http://schemas.microsoft.com/office/drawing/2014/main" id="{9B4CAF48-8F5B-36E8-89D5-957C22F5B1C3}"/>
              </a:ext>
            </a:extLst>
          </p:cNvPr>
          <p:cNvSpPr>
            <a:spLocks noGrp="true"/>
          </p:cNvSpPr>
          <p:nvPr>
            <p:ph type="sldNum" sz="quarter" idx="12"/>
          </p:nvPr>
        </p:nvSpPr>
        <p:spPr/>
        <p:txBody>
          <a:bodyPr/>
          <a:lstStyle/>
          <a:p>
            <a:fld id="{479BF083-4774-43B1-9AB0-5CC1AC5DD8EE}" type="slidenum">
              <a:rPr lang="cs-CZ" smtClean="false"/>
              <a:pPr/>
              <a:t>32</a:t>
            </a:fld>
            <a:endParaRPr lang="cs-CZ"/>
          </a:p>
        </p:txBody>
      </p:sp>
      <p:sp>
        <p:nvSpPr>
          <p:cNvPr id="6" name="TextovéPole 5">
            <a:extLst>
              <a:ext uri="{FF2B5EF4-FFF2-40B4-BE49-F238E27FC236}">
                <a16:creationId xmlns:a16="http://schemas.microsoft.com/office/drawing/2014/main" id="{08BF333E-6283-20AA-DB86-1F479AFB377A}"/>
              </a:ext>
            </a:extLst>
          </p:cNvPr>
          <p:cNvSpPr txBox="true"/>
          <p:nvPr/>
        </p:nvSpPr>
        <p:spPr>
          <a:xfrm>
            <a:off x="888023" y="5891645"/>
            <a:ext cx="7751977" cy="646331"/>
          </a:xfrm>
          <a:prstGeom prst="rect">
            <a:avLst/>
          </a:prstGeom>
          <a:noFill/>
        </p:spPr>
        <p:txBody>
          <a:bodyPr wrap="square" rtlCol="false">
            <a:spAutoFit/>
          </a:bodyPr>
          <a:lstStyle/>
          <a:p>
            <a:r>
              <a:rPr lang="cs-CZ" sz="1800" dirty="false">
                <a:effectLst/>
                <a:latin typeface="Arial" panose="020B0604020202020204" pitchFamily="34" charset="0"/>
                <a:ea typeface="Arial" panose="020B0604020202020204" pitchFamily="34" charset="0"/>
                <a:cs typeface="Arial" panose="020B0604020202020204" pitchFamily="34" charset="0"/>
              </a:rPr>
              <a:t>Uvedené podmínky musejí být naplněny všechny zároveň.</a:t>
            </a:r>
            <a:endParaRPr lang="cs-CZ" sz="1800" dirty="false">
              <a:effectLst/>
              <a:latin typeface="Arial" panose="020B0604020202020204" pitchFamily="34" charset="0"/>
              <a:ea typeface="Arial" panose="020B060402020202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7783757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210112-13C7-B4E3-10C6-612DA482EB7B}"/>
              </a:ext>
            </a:extLst>
          </p:cNvPr>
          <p:cNvSpPr>
            <a:spLocks noGrp="true"/>
          </p:cNvSpPr>
          <p:nvPr>
            <p:ph type="title"/>
          </p:nvPr>
        </p:nvSpPr>
        <p:spPr/>
        <p:txBody>
          <a:bodyPr/>
          <a:lstStyle/>
          <a:p>
            <a:r>
              <a:rPr lang="cs-CZ" dirty="false"/>
              <a:t>Způsobilé výdaje obecně</a:t>
            </a:r>
          </a:p>
        </p:txBody>
      </p:sp>
      <p:sp>
        <p:nvSpPr>
          <p:cNvPr id="3" name="Zástupný obsah 2">
            <a:extLst>
              <a:ext uri="{FF2B5EF4-FFF2-40B4-BE49-F238E27FC236}">
                <a16:creationId xmlns:a16="http://schemas.microsoft.com/office/drawing/2014/main" id="{210DC36C-C8EE-CAB9-CF1E-C25ACEE5679E}"/>
              </a:ext>
            </a:extLst>
          </p:cNvPr>
          <p:cNvSpPr>
            <a:spLocks noGrp="true"/>
          </p:cNvSpPr>
          <p:nvPr>
            <p:ph idx="1"/>
          </p:nvPr>
        </p:nvSpPr>
        <p:spPr>
          <a:xfrm>
            <a:off x="540000" y="1434662"/>
            <a:ext cx="8064000" cy="4685338"/>
          </a:xfrm>
        </p:spPr>
        <p:txBody>
          <a:bodyPr/>
          <a:lstStyle/>
          <a:p>
            <a:r>
              <a:rPr lang="cs-CZ" dirty="false"/>
              <a:t>Prokázání úhrady výdaje – každý výdaj musí být skutečně zaplacen (dokladem je výpis z bankovního účtu, pokladní výdajový doklad, …)</a:t>
            </a:r>
          </a:p>
          <a:p>
            <a:pPr marL="0" indent="0">
              <a:buNone/>
            </a:pPr>
            <a:endParaRPr lang="cs-CZ" dirty="false"/>
          </a:p>
          <a:p>
            <a:r>
              <a:rPr lang="cs-CZ" dirty="false"/>
              <a:t>Vyšší moc - </a:t>
            </a:r>
            <a:r>
              <a:rPr lang="cs-CZ" sz="2400" dirty="false">
                <a:effectLst/>
                <a:latin typeface="Arial" panose="020B0604020202020204" pitchFamily="34" charset="0"/>
                <a:ea typeface="Arial" panose="020B0604020202020204" pitchFamily="34" charset="0"/>
                <a:cs typeface="Times New Roman" panose="02020603050405020304" pitchFamily="18" charset="0"/>
              </a:rPr>
              <a:t>dočasně nebo trvale působící mimořádná, nepředvídatelná a nepřekonatelná překážka bránící plnění povinností vzniklá nezávisle na vůli příjemce</a:t>
            </a:r>
            <a:endParaRPr lang="cs-CZ" dirty="false"/>
          </a:p>
          <a:p>
            <a:endParaRPr lang="cs-CZ" dirty="false"/>
          </a:p>
          <a:p>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C144F46C-7C54-5D99-981C-79ADF1D3E607}"/>
              </a:ext>
            </a:extLst>
          </p:cNvPr>
          <p:cNvSpPr>
            <a:spLocks noGrp="true"/>
          </p:cNvSpPr>
          <p:nvPr>
            <p:ph type="sldNum" sz="quarter" idx="12"/>
          </p:nvPr>
        </p:nvSpPr>
        <p:spPr/>
        <p:txBody>
          <a:bodyPr/>
          <a:lstStyle/>
          <a:p>
            <a:fld id="{479BF083-4774-43B1-9AB0-5CC1AC5DD8EE}" type="slidenum">
              <a:rPr lang="cs-CZ" smtClean="false"/>
              <a:pPr/>
              <a:t>33</a:t>
            </a:fld>
            <a:endParaRPr lang="cs-CZ"/>
          </a:p>
        </p:txBody>
      </p:sp>
    </p:spTree>
    <p:extLst>
      <p:ext uri="{BB962C8B-B14F-4D97-AF65-F5344CB8AC3E}">
        <p14:creationId xmlns:p14="http://schemas.microsoft.com/office/powerpoint/2010/main" val="22689670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395099-C3EF-88E8-5A65-8B37BADB1628}"/>
              </a:ext>
            </a:extLst>
          </p:cNvPr>
          <p:cNvSpPr>
            <a:spLocks noGrp="true"/>
          </p:cNvSpPr>
          <p:nvPr>
            <p:ph type="title"/>
          </p:nvPr>
        </p:nvSpPr>
        <p:spPr/>
        <p:txBody>
          <a:bodyPr/>
          <a:lstStyle/>
          <a:p>
            <a:r>
              <a:rPr lang="cs-CZ" dirty="false"/>
              <a:t>Rozdělení nákladů</a:t>
            </a:r>
          </a:p>
        </p:txBody>
      </p:sp>
      <p:sp>
        <p:nvSpPr>
          <p:cNvPr id="3" name="Zástupný obsah 2">
            <a:extLst>
              <a:ext uri="{FF2B5EF4-FFF2-40B4-BE49-F238E27FC236}">
                <a16:creationId xmlns:a16="http://schemas.microsoft.com/office/drawing/2014/main" id="{68AF0763-6657-31D8-4237-9C276802BA65}"/>
              </a:ext>
            </a:extLst>
          </p:cNvPr>
          <p:cNvSpPr>
            <a:spLocks noGrp="true"/>
          </p:cNvSpPr>
          <p:nvPr>
            <p:ph idx="1"/>
          </p:nvPr>
        </p:nvSpPr>
        <p:spPr/>
        <p:txBody>
          <a:bodyPr/>
          <a:lstStyle/>
          <a:p>
            <a:r>
              <a:rPr lang="cs-CZ" dirty="false"/>
              <a:t>Dle režimu skutečného vykazování</a:t>
            </a:r>
          </a:p>
          <a:p>
            <a:pPr lvl="1"/>
            <a:r>
              <a:rPr lang="cs-CZ" b="true" dirty="false"/>
              <a:t>přímé náklady </a:t>
            </a:r>
            <a:r>
              <a:rPr lang="cs-CZ" dirty="false"/>
              <a:t>(osobní náklady)</a:t>
            </a:r>
          </a:p>
          <a:p>
            <a:pPr lvl="1"/>
            <a:endParaRPr lang="cs-CZ" dirty="false"/>
          </a:p>
          <a:p>
            <a:r>
              <a:rPr lang="cs-CZ" dirty="false"/>
              <a:t>Dle režimu zjednodušeného vykazování</a:t>
            </a:r>
          </a:p>
          <a:p>
            <a:pPr lvl="1"/>
            <a:r>
              <a:rPr lang="cs-CZ" dirty="false"/>
              <a:t>náklady financované </a:t>
            </a:r>
            <a:r>
              <a:rPr lang="cs-CZ" b="true" dirty="false"/>
              <a:t>40 % paušální sazbou</a:t>
            </a:r>
          </a:p>
          <a:p>
            <a:pPr lvl="1"/>
            <a:r>
              <a:rPr lang="cs-CZ" sz="2000" dirty="false"/>
              <a:t>neprokazují se, odvozeny procentem od prokázaných přímých </a:t>
            </a:r>
            <a:br>
              <a:rPr lang="cs-CZ" sz="2000" dirty="false"/>
            </a:br>
            <a:r>
              <a:rPr lang="cs-CZ" sz="2000" dirty="false"/>
              <a:t>(= osobních) nákladů</a:t>
            </a:r>
          </a:p>
          <a:p>
            <a:pPr lvl="1"/>
            <a:endParaRPr lang="cs-CZ" b="true" dirty="false"/>
          </a:p>
          <a:p>
            <a:pPr marL="414000" lvl="1" indent="0">
              <a:buNone/>
            </a:pPr>
            <a:endParaRPr lang="cs-CZ" dirty="false"/>
          </a:p>
        </p:txBody>
      </p:sp>
      <p:sp>
        <p:nvSpPr>
          <p:cNvPr id="4" name="Zástupný symbol pro číslo snímku 3">
            <a:extLst>
              <a:ext uri="{FF2B5EF4-FFF2-40B4-BE49-F238E27FC236}">
                <a16:creationId xmlns:a16="http://schemas.microsoft.com/office/drawing/2014/main" id="{6F854661-AE93-57F3-A8D8-6CE4B0B0A507}"/>
              </a:ext>
            </a:extLst>
          </p:cNvPr>
          <p:cNvSpPr>
            <a:spLocks noGrp="true"/>
          </p:cNvSpPr>
          <p:nvPr>
            <p:ph type="sldNum" sz="quarter" idx="12"/>
          </p:nvPr>
        </p:nvSpPr>
        <p:spPr/>
        <p:txBody>
          <a:bodyPr/>
          <a:lstStyle/>
          <a:p>
            <a:fld id="{479BF083-4774-43B1-9AB0-5CC1AC5DD8EE}" type="slidenum">
              <a:rPr lang="cs-CZ" smtClean="false"/>
              <a:pPr/>
              <a:t>34</a:t>
            </a:fld>
            <a:endParaRPr lang="cs-CZ"/>
          </a:p>
        </p:txBody>
      </p:sp>
    </p:spTree>
    <p:extLst>
      <p:ext uri="{BB962C8B-B14F-4D97-AF65-F5344CB8AC3E}">
        <p14:creationId xmlns:p14="http://schemas.microsoft.com/office/powerpoint/2010/main" val="16886834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6395099-C3EF-88E8-5A65-8B37BADB1628}"/>
              </a:ext>
            </a:extLst>
          </p:cNvPr>
          <p:cNvSpPr>
            <a:spLocks noGrp="true"/>
          </p:cNvSpPr>
          <p:nvPr>
            <p:ph type="title"/>
          </p:nvPr>
        </p:nvSpPr>
        <p:spPr/>
        <p:txBody>
          <a:bodyPr/>
          <a:lstStyle/>
          <a:p>
            <a:r>
              <a:rPr lang="cs-CZ" dirty="false"/>
              <a:t>Základní struktura rozpočtu</a:t>
            </a:r>
          </a:p>
        </p:txBody>
      </p:sp>
      <p:sp>
        <p:nvSpPr>
          <p:cNvPr id="3" name="Zástupný obsah 2">
            <a:extLst>
              <a:ext uri="{FF2B5EF4-FFF2-40B4-BE49-F238E27FC236}">
                <a16:creationId xmlns:a16="http://schemas.microsoft.com/office/drawing/2014/main" id="{68AF0763-6657-31D8-4237-9C276802BA65}"/>
              </a:ext>
            </a:extLst>
          </p:cNvPr>
          <p:cNvSpPr>
            <a:spLocks noGrp="true"/>
          </p:cNvSpPr>
          <p:nvPr>
            <p:ph idx="1"/>
          </p:nvPr>
        </p:nvSpPr>
        <p:spPr>
          <a:xfrm>
            <a:off x="540000" y="1423555"/>
            <a:ext cx="8064000" cy="4696445"/>
          </a:xfrm>
        </p:spPr>
        <p:txBody>
          <a:bodyPr>
            <a:normAutofit lnSpcReduction="10000"/>
          </a:bodyPr>
          <a:lstStyle/>
          <a:p>
            <a:pPr marL="0" indent="0">
              <a:lnSpc>
                <a:spcPct val="100000"/>
              </a:lnSpc>
              <a:buNone/>
            </a:pPr>
            <a:r>
              <a:rPr lang="cs-CZ" sz="1600" dirty="false"/>
              <a:t>1	Celkové způsobilé výdaje	</a:t>
            </a:r>
          </a:p>
          <a:p>
            <a:pPr marL="0" indent="0">
              <a:lnSpc>
                <a:spcPct val="100000"/>
              </a:lnSpc>
              <a:buNone/>
            </a:pPr>
            <a:r>
              <a:rPr lang="cs-CZ" sz="1600" dirty="false"/>
              <a:t>1.1	</a:t>
            </a:r>
            <a:r>
              <a:rPr lang="cs-CZ" sz="1600" b="true" dirty="false">
                <a:solidFill>
                  <a:schemeClr val="accent2"/>
                </a:solidFill>
              </a:rPr>
              <a:t>Osobní náklady</a:t>
            </a:r>
            <a:r>
              <a:rPr lang="cs-CZ" sz="1600" dirty="false"/>
              <a:t>	</a:t>
            </a:r>
          </a:p>
          <a:p>
            <a:pPr marL="0" indent="0">
              <a:lnSpc>
                <a:spcPct val="100000"/>
              </a:lnSpc>
              <a:buNone/>
            </a:pPr>
            <a:r>
              <a:rPr lang="cs-CZ" sz="1600" dirty="false"/>
              <a:t>1.1.1	</a:t>
            </a:r>
            <a:r>
              <a:rPr lang="cs-CZ" sz="1600" dirty="false">
                <a:solidFill>
                  <a:schemeClr val="accent2"/>
                </a:solidFill>
              </a:rPr>
              <a:t>Pracovní smlouvy</a:t>
            </a:r>
            <a:r>
              <a:rPr lang="cs-CZ" sz="1600" dirty="false"/>
              <a:t>		</a:t>
            </a:r>
          </a:p>
          <a:p>
            <a:pPr marL="0" indent="0">
              <a:lnSpc>
                <a:spcPct val="100000"/>
              </a:lnSpc>
              <a:buNone/>
            </a:pPr>
            <a:r>
              <a:rPr lang="cs-CZ" sz="1600" dirty="false"/>
              <a:t>1.1.2	</a:t>
            </a:r>
            <a:r>
              <a:rPr lang="cs-CZ" sz="1600" dirty="false">
                <a:solidFill>
                  <a:schemeClr val="accent2"/>
                </a:solidFill>
              </a:rPr>
              <a:t>Dohody o pracovní činnosti</a:t>
            </a:r>
            <a:r>
              <a:rPr lang="cs-CZ" sz="1600" dirty="false"/>
              <a:t>	</a:t>
            </a:r>
          </a:p>
          <a:p>
            <a:pPr marL="0" indent="0">
              <a:lnSpc>
                <a:spcPct val="100000"/>
              </a:lnSpc>
              <a:buNone/>
            </a:pPr>
            <a:r>
              <a:rPr lang="cs-CZ" sz="1600" dirty="false"/>
              <a:t>1.1.3	</a:t>
            </a:r>
            <a:r>
              <a:rPr lang="cs-CZ" sz="1600" dirty="false">
                <a:solidFill>
                  <a:schemeClr val="accent2"/>
                </a:solidFill>
              </a:rPr>
              <a:t>Dohody o provedení práce</a:t>
            </a:r>
            <a:r>
              <a:rPr lang="cs-CZ" sz="1600" dirty="false"/>
              <a:t>	</a:t>
            </a:r>
          </a:p>
          <a:p>
            <a:pPr marL="0" indent="0">
              <a:lnSpc>
                <a:spcPct val="100000"/>
              </a:lnSpc>
              <a:buNone/>
            </a:pPr>
            <a:r>
              <a:rPr lang="cs-CZ" sz="1600" dirty="false"/>
              <a:t>1.2	Paušální sazba	</a:t>
            </a:r>
          </a:p>
          <a:p>
            <a:pPr marL="0" indent="0">
              <a:lnSpc>
                <a:spcPct val="100000"/>
              </a:lnSpc>
              <a:buNone/>
            </a:pPr>
            <a:r>
              <a:rPr lang="cs-CZ" sz="1600" dirty="false"/>
              <a:t>1.3	Mzdové příspěvky	</a:t>
            </a:r>
          </a:p>
          <a:p>
            <a:pPr marL="0" indent="0">
              <a:lnSpc>
                <a:spcPct val="100000"/>
              </a:lnSpc>
              <a:buNone/>
            </a:pPr>
            <a:r>
              <a:rPr lang="cs-CZ" sz="1600" dirty="false"/>
              <a:t>1.3.1	Mzdové příspěvky na pracovní místa	</a:t>
            </a:r>
          </a:p>
          <a:p>
            <a:pPr marL="0" indent="0">
              <a:lnSpc>
                <a:spcPct val="100000"/>
              </a:lnSpc>
              <a:buNone/>
            </a:pPr>
            <a:r>
              <a:rPr lang="cs-CZ" sz="1600" dirty="false"/>
              <a:t>1.3.2	Mzdové příspěvky - účast na vzdělávací akci	</a:t>
            </a:r>
          </a:p>
          <a:p>
            <a:pPr marL="0" indent="0">
              <a:lnSpc>
                <a:spcPct val="100000"/>
              </a:lnSpc>
              <a:buNone/>
            </a:pPr>
            <a:r>
              <a:rPr lang="cs-CZ" sz="1600" dirty="false"/>
              <a:t>2	Celkové nezpůsobilé výdaje	</a:t>
            </a:r>
          </a:p>
          <a:p>
            <a:pPr marL="0" indent="0">
              <a:lnSpc>
                <a:spcPct val="100000"/>
              </a:lnSpc>
              <a:buNone/>
            </a:pPr>
            <a:r>
              <a:rPr lang="cs-CZ" sz="1600" dirty="false"/>
              <a:t>3	Pro informaci - CZV neinvestiční	</a:t>
            </a:r>
          </a:p>
          <a:p>
            <a:pPr marL="0" indent="0">
              <a:lnSpc>
                <a:spcPct val="100000"/>
              </a:lnSpc>
              <a:buNone/>
            </a:pPr>
            <a:r>
              <a:rPr lang="cs-CZ" sz="1600" dirty="false"/>
              <a:t>4	Pro informaci - CZV investiční</a:t>
            </a:r>
            <a:r>
              <a:rPr lang="cs-CZ" dirty="false"/>
              <a:t>	</a:t>
            </a:r>
          </a:p>
          <a:p>
            <a:pPr lvl="1"/>
            <a:endParaRPr lang="cs-CZ" b="true" dirty="false"/>
          </a:p>
          <a:p>
            <a:pPr marL="414000" lvl="1" indent="0">
              <a:buNone/>
            </a:pPr>
            <a:endParaRPr lang="cs-CZ" dirty="false"/>
          </a:p>
        </p:txBody>
      </p:sp>
      <p:sp>
        <p:nvSpPr>
          <p:cNvPr id="4" name="Zástupný symbol pro číslo snímku 3">
            <a:extLst>
              <a:ext uri="{FF2B5EF4-FFF2-40B4-BE49-F238E27FC236}">
                <a16:creationId xmlns:a16="http://schemas.microsoft.com/office/drawing/2014/main" id="{6F854661-AE93-57F3-A8D8-6CE4B0B0A507}"/>
              </a:ext>
            </a:extLst>
          </p:cNvPr>
          <p:cNvSpPr>
            <a:spLocks noGrp="true"/>
          </p:cNvSpPr>
          <p:nvPr>
            <p:ph type="sldNum" sz="quarter" idx="12"/>
          </p:nvPr>
        </p:nvSpPr>
        <p:spPr/>
        <p:txBody>
          <a:bodyPr/>
          <a:lstStyle/>
          <a:p>
            <a:fld id="{479BF083-4774-43B1-9AB0-5CC1AC5DD8EE}" type="slidenum">
              <a:rPr lang="cs-CZ" smtClean="false"/>
              <a:pPr/>
              <a:t>35</a:t>
            </a:fld>
            <a:endParaRPr lang="cs-CZ"/>
          </a:p>
        </p:txBody>
      </p:sp>
    </p:spTree>
    <p:extLst>
      <p:ext uri="{BB962C8B-B14F-4D97-AF65-F5344CB8AC3E}">
        <p14:creationId xmlns:p14="http://schemas.microsoft.com/office/powerpoint/2010/main" val="32316714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EB72FF9-33D8-13D1-87BF-0E5B8FFAE455}"/>
              </a:ext>
            </a:extLst>
          </p:cNvPr>
          <p:cNvSpPr>
            <a:spLocks noGrp="true"/>
          </p:cNvSpPr>
          <p:nvPr>
            <p:ph type="title"/>
          </p:nvPr>
        </p:nvSpPr>
        <p:spPr/>
        <p:txBody>
          <a:bodyPr/>
          <a:lstStyle/>
          <a:p>
            <a:pPr>
              <a:defRPr/>
            </a:pPr>
            <a:r>
              <a:rPr lang="cs-CZ" sz="2800" dirty="false"/>
              <a:t>Struktura rozpočtu osobních nákladů</a:t>
            </a:r>
          </a:p>
        </p:txBody>
      </p:sp>
      <p:sp>
        <p:nvSpPr>
          <p:cNvPr id="3" name="Zástupný obsah 2">
            <a:extLst>
              <a:ext uri="{FF2B5EF4-FFF2-40B4-BE49-F238E27FC236}">
                <a16:creationId xmlns:a16="http://schemas.microsoft.com/office/drawing/2014/main" id="{83F0D213-F7D7-5372-EC11-58A2B4408341}"/>
              </a:ext>
            </a:extLst>
          </p:cNvPr>
          <p:cNvSpPr>
            <a:spLocks noGrp="true"/>
          </p:cNvSpPr>
          <p:nvPr>
            <p:ph idx="1"/>
          </p:nvPr>
        </p:nvSpPr>
        <p:spPr>
          <a:xfrm>
            <a:off x="539750" y="1800225"/>
            <a:ext cx="8064500" cy="2087563"/>
          </a:xfrm>
        </p:spPr>
        <p:txBody>
          <a:bodyPr/>
          <a:lstStyle/>
          <a:p>
            <a:pPr marL="0" indent="0">
              <a:buFont typeface="Wingdings" panose="05000000000000000000" pitchFamily="2" charset="2"/>
              <a:buNone/>
              <a:defRPr/>
            </a:pPr>
            <a:r>
              <a:rPr lang="cs-CZ" dirty="false"/>
              <a:t>	</a:t>
            </a:r>
          </a:p>
          <a:p>
            <a:pPr>
              <a:defRPr/>
            </a:pPr>
            <a:endParaRPr lang="cs-CZ" dirty="false"/>
          </a:p>
        </p:txBody>
      </p:sp>
      <p:sp>
        <p:nvSpPr>
          <p:cNvPr id="10244" name="Zástupný obsah 6">
            <a:extLst>
              <a:ext uri="{FF2B5EF4-FFF2-40B4-BE49-F238E27FC236}">
                <a16:creationId xmlns:a16="http://schemas.microsoft.com/office/drawing/2014/main" id="{2347DA8E-A070-B0C7-3BB0-CFC79CDE5035}"/>
              </a:ext>
            </a:extLst>
          </p:cNvPr>
          <p:cNvSpPr>
            <a:spLocks noGrp="true"/>
          </p:cNvSpPr>
          <p:nvPr>
            <p:ph idx="10"/>
          </p:nvPr>
        </p:nvSpPr>
        <p:spPr>
          <a:xfrm>
            <a:off x="539750" y="5157788"/>
            <a:ext cx="8064500" cy="962025"/>
          </a:xfrm>
        </p:spPr>
        <p:txBody>
          <a:bodyPr/>
          <a:lstStyle/>
          <a:p>
            <a:pPr marL="0" indent="0">
              <a:buFont typeface="Wingdings" panose="05000000000000000000" pitchFamily="2" charset="2"/>
              <a:buNone/>
            </a:pPr>
            <a:r>
              <a:rPr lang="cs-CZ" altLang="cs-CZ" sz="1800" dirty="false"/>
              <a:t>Superhrubá sazba obvykle zahrnuje hrubou mzdu/plat/odměnu a odvody na SP a ZP (33,8 %)</a:t>
            </a:r>
          </a:p>
        </p:txBody>
      </p:sp>
      <p:sp>
        <p:nvSpPr>
          <p:cNvPr id="10245" name="Zástupný symbol pro číslo snímku 3">
            <a:extLst>
              <a:ext uri="{FF2B5EF4-FFF2-40B4-BE49-F238E27FC236}">
                <a16:creationId xmlns:a16="http://schemas.microsoft.com/office/drawing/2014/main" id="{1B317793-5B79-24E9-02FF-081774D89BC6}"/>
              </a:ext>
            </a:extLst>
          </p:cNvPr>
          <p:cNvSpPr>
            <a:spLocks noGrp="true" noChangeArrowheads="true"/>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false" fontAlgn="base" hangingPunct="fal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337F294-8BF2-4EEF-B1BC-C96676E1206B}" type="slidenum">
              <a:rPr lang="cs-CZ" altLang="cs-CZ" smtClean="false"/>
              <a:pPr/>
              <a:t>36</a:t>
            </a:fld>
            <a:endParaRPr lang="cs-CZ" altLang="cs-CZ"/>
          </a:p>
        </p:txBody>
      </p:sp>
      <p:graphicFrame>
        <p:nvGraphicFramePr>
          <p:cNvPr id="5" name="Tabulka 5">
            <a:extLst>
              <a:ext uri="{FF2B5EF4-FFF2-40B4-BE49-F238E27FC236}">
                <a16:creationId xmlns:a16="http://schemas.microsoft.com/office/drawing/2014/main" id="{5048BF12-91C0-6C26-F038-3C5EA9AAF89C}"/>
              </a:ext>
            </a:extLst>
          </p:cNvPr>
          <p:cNvGraphicFramePr>
            <a:graphicFrameLocks noGrp="true"/>
          </p:cNvGraphicFramePr>
          <p:nvPr>
            <p:extLst>
              <p:ext uri="{D42A27DB-BD31-4B8C-83A1-F6EECF244321}">
                <p14:modId xmlns:p14="http://schemas.microsoft.com/office/powerpoint/2010/main" val="2513713371"/>
              </p:ext>
            </p:extLst>
          </p:nvPr>
        </p:nvGraphicFramePr>
        <p:xfrm>
          <a:off x="611188" y="1484313"/>
          <a:ext cx="7777164" cy="3502027"/>
        </p:xfrm>
        <a:graphic>
          <a:graphicData uri="http://schemas.openxmlformats.org/drawingml/2006/table">
            <a:tbl>
              <a:tblPr firstRow="true" bandRow="true">
                <a:tableStyleId>{5C22544A-7EE6-4342-B048-85BDC9FD1C3A}</a:tableStyleId>
              </a:tblPr>
              <a:tblGrid>
                <a:gridCol w="1944291">
                  <a:extLst>
                    <a:ext uri="{9D8B030D-6E8A-4147-A177-3AD203B41FA5}">
                      <a16:colId xmlns:a16="http://schemas.microsoft.com/office/drawing/2014/main" val="20000"/>
                    </a:ext>
                  </a:extLst>
                </a:gridCol>
                <a:gridCol w="1944291">
                  <a:extLst>
                    <a:ext uri="{9D8B030D-6E8A-4147-A177-3AD203B41FA5}">
                      <a16:colId xmlns:a16="http://schemas.microsoft.com/office/drawing/2014/main" val="20001"/>
                    </a:ext>
                  </a:extLst>
                </a:gridCol>
                <a:gridCol w="1944291">
                  <a:extLst>
                    <a:ext uri="{9D8B030D-6E8A-4147-A177-3AD203B41FA5}">
                      <a16:colId xmlns:a16="http://schemas.microsoft.com/office/drawing/2014/main" val="20002"/>
                    </a:ext>
                  </a:extLst>
                </a:gridCol>
                <a:gridCol w="1944291">
                  <a:extLst>
                    <a:ext uri="{9D8B030D-6E8A-4147-A177-3AD203B41FA5}">
                      <a16:colId xmlns:a16="http://schemas.microsoft.com/office/drawing/2014/main" val="20003"/>
                    </a:ext>
                  </a:extLst>
                </a:gridCol>
              </a:tblGrid>
              <a:tr h="667387">
                <a:tc>
                  <a:txBody>
                    <a:bodyPr/>
                    <a:lstStyle/>
                    <a:p>
                      <a:r>
                        <a:rPr lang="cs-CZ" sz="1800" dirty="false"/>
                        <a:t>Kód položky</a:t>
                      </a:r>
                    </a:p>
                  </a:txBody>
                  <a:tcPr marL="91444" marR="91444"/>
                </a:tc>
                <a:tc>
                  <a:txBody>
                    <a:bodyPr/>
                    <a:lstStyle/>
                    <a:p>
                      <a:r>
                        <a:rPr lang="cs-CZ" sz="1800" dirty="false"/>
                        <a:t>Název</a:t>
                      </a:r>
                    </a:p>
                  </a:txBody>
                  <a:tcPr marL="91444" marR="91444"/>
                </a:tc>
                <a:tc>
                  <a:txBody>
                    <a:bodyPr/>
                    <a:lstStyle/>
                    <a:p>
                      <a:r>
                        <a:rPr lang="cs-CZ" sz="1800" dirty="false"/>
                        <a:t>Způsob nastavení sazby</a:t>
                      </a:r>
                    </a:p>
                  </a:txBody>
                  <a:tcPr marL="91444" marR="91444"/>
                </a:tc>
                <a:tc>
                  <a:txBody>
                    <a:bodyPr/>
                    <a:lstStyle/>
                    <a:p>
                      <a:r>
                        <a:rPr lang="cs-CZ" sz="1800" dirty="false"/>
                        <a:t>Superhrubá / hrubá sazba</a:t>
                      </a:r>
                    </a:p>
                  </a:txBody>
                  <a:tcPr marL="91444" marR="91444"/>
                </a:tc>
                <a:extLst>
                  <a:ext uri="{0D108BD9-81ED-4DB2-BD59-A6C34878D82A}">
                    <a16:rowId xmlns:a16="http://schemas.microsoft.com/office/drawing/2014/main" val="10000"/>
                  </a:ext>
                </a:extLst>
              </a:tr>
              <a:tr h="640080">
                <a:tc>
                  <a:txBody>
                    <a:bodyPr/>
                    <a:lstStyle/>
                    <a:p>
                      <a:r>
                        <a:rPr lang="cs-CZ" sz="1800" dirty="false"/>
                        <a:t>1.1.1.	</a:t>
                      </a:r>
                    </a:p>
                  </a:txBody>
                  <a:tcPr marL="91444" marR="91444"/>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t>Osobní náklady</a:t>
                      </a:r>
                    </a:p>
                    <a:p>
                      <a:endParaRPr lang="cs-CZ" sz="1800" dirty="false"/>
                    </a:p>
                  </a:txBody>
                  <a:tcPr marL="91444" marR="91444"/>
                </a:tc>
                <a:tc>
                  <a:txBody>
                    <a:bodyPr/>
                    <a:lstStyle/>
                    <a:p>
                      <a:endParaRPr lang="cs-CZ" sz="1800" dirty="false"/>
                    </a:p>
                  </a:txBody>
                  <a:tcPr marL="91444" marR="91444"/>
                </a:tc>
                <a:tc>
                  <a:txBody>
                    <a:bodyPr/>
                    <a:lstStyle/>
                    <a:p>
                      <a:endParaRPr lang="cs-CZ" sz="1800"/>
                    </a:p>
                  </a:txBody>
                  <a:tcPr marL="91444" marR="91444"/>
                </a:tc>
                <a:extLst>
                  <a:ext uri="{0D108BD9-81ED-4DB2-BD59-A6C34878D82A}">
                    <a16:rowId xmlns:a16="http://schemas.microsoft.com/office/drawing/2014/main" val="10001"/>
                  </a:ext>
                </a:extLst>
              </a:tr>
              <a:tr h="914399">
                <a:tc>
                  <a:txBody>
                    <a:bodyPr/>
                    <a:lstStyle/>
                    <a:p>
                      <a:r>
                        <a:rPr lang="cs-CZ" sz="1800" dirty="false"/>
                        <a:t>1.1.1.1.	</a:t>
                      </a:r>
                    </a:p>
                  </a:txBody>
                  <a:tcPr marL="91444" marR="91444"/>
                </a:tc>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800" dirty="false"/>
                        <a:t>Pracovní smlouvy</a:t>
                      </a:r>
                    </a:p>
                    <a:p>
                      <a:endParaRPr lang="cs-CZ" sz="1800" dirty="false"/>
                    </a:p>
                  </a:txBody>
                  <a:tcPr marL="91444" marR="91444"/>
                </a:tc>
                <a:tc>
                  <a:txBody>
                    <a:bodyPr/>
                    <a:lstStyle/>
                    <a:p>
                      <a:r>
                        <a:rPr lang="cs-CZ" sz="1800" dirty="false"/>
                        <a:t>Měsíční / hodinová</a:t>
                      </a:r>
                    </a:p>
                  </a:txBody>
                  <a:tcPr marL="91444" marR="91444"/>
                </a:tc>
                <a:tc>
                  <a:txBody>
                    <a:bodyPr/>
                    <a:lstStyle/>
                    <a:p>
                      <a:r>
                        <a:rPr lang="cs-CZ" sz="1800" dirty="false"/>
                        <a:t>Superhrubá </a:t>
                      </a:r>
                    </a:p>
                  </a:txBody>
                  <a:tcPr marL="91444" marR="91444"/>
                </a:tc>
                <a:extLst>
                  <a:ext uri="{0D108BD9-81ED-4DB2-BD59-A6C34878D82A}">
                    <a16:rowId xmlns:a16="http://schemas.microsoft.com/office/drawing/2014/main" val="10002"/>
                  </a:ext>
                </a:extLst>
              </a:tr>
              <a:tr h="640080">
                <a:tc>
                  <a:txBody>
                    <a:bodyPr/>
                    <a:lstStyle/>
                    <a:p>
                      <a:r>
                        <a:rPr lang="cs-CZ" sz="1800" dirty="false"/>
                        <a:t>1.1.1.2.</a:t>
                      </a:r>
                    </a:p>
                  </a:txBody>
                  <a:tcPr marL="91444" marR="91444"/>
                </a:tc>
                <a:tc>
                  <a:txBody>
                    <a:bodyPr/>
                    <a:lstStyle/>
                    <a:p>
                      <a:r>
                        <a:rPr lang="cs-CZ" sz="1800" dirty="false"/>
                        <a:t>Dohody o pracovní činnosti</a:t>
                      </a:r>
                    </a:p>
                  </a:txBody>
                  <a:tcPr marL="91444" marR="91444"/>
                </a:tc>
                <a:tc>
                  <a:txBody>
                    <a:bodyPr/>
                    <a:lstStyle/>
                    <a:p>
                      <a:r>
                        <a:rPr lang="cs-CZ" sz="1800" dirty="false"/>
                        <a:t>Měsíční / hodinová</a:t>
                      </a:r>
                    </a:p>
                  </a:txBody>
                  <a:tcPr marL="91444" marR="91444"/>
                </a:tc>
                <a:tc>
                  <a:txBody>
                    <a:bodyPr/>
                    <a:lstStyle/>
                    <a:p>
                      <a:r>
                        <a:rPr lang="cs-CZ" sz="1800" dirty="false"/>
                        <a:t>Superhrubá</a:t>
                      </a:r>
                    </a:p>
                  </a:txBody>
                  <a:tcPr marL="91444" marR="91444"/>
                </a:tc>
                <a:extLst>
                  <a:ext uri="{0D108BD9-81ED-4DB2-BD59-A6C34878D82A}">
                    <a16:rowId xmlns:a16="http://schemas.microsoft.com/office/drawing/2014/main" val="10003"/>
                  </a:ext>
                </a:extLst>
              </a:tr>
              <a:tr h="640080">
                <a:tc>
                  <a:txBody>
                    <a:bodyPr/>
                    <a:lstStyle/>
                    <a:p>
                      <a:r>
                        <a:rPr lang="cs-CZ" sz="1800" dirty="false"/>
                        <a:t>1.1.1.3</a:t>
                      </a:r>
                    </a:p>
                  </a:txBody>
                  <a:tcPr marL="91444" marR="91444"/>
                </a:tc>
                <a:tc>
                  <a:txBody>
                    <a:bodyPr/>
                    <a:lstStyle/>
                    <a:p>
                      <a:r>
                        <a:rPr lang="cs-CZ" sz="1800" dirty="false"/>
                        <a:t>Dohody o provedení práce</a:t>
                      </a:r>
                    </a:p>
                  </a:txBody>
                  <a:tcPr marL="91444" marR="91444"/>
                </a:tc>
                <a:tc>
                  <a:txBody>
                    <a:bodyPr/>
                    <a:lstStyle/>
                    <a:p>
                      <a:r>
                        <a:rPr lang="cs-CZ" sz="1800" dirty="false"/>
                        <a:t>Hodinová</a:t>
                      </a:r>
                    </a:p>
                  </a:txBody>
                  <a:tcPr marL="91444" marR="91444"/>
                </a:tc>
                <a:tc>
                  <a:txBody>
                    <a:bodyPr/>
                    <a:lstStyle/>
                    <a:p>
                      <a:r>
                        <a:rPr lang="cs-CZ" sz="1800" dirty="false"/>
                        <a:t>Hrubá</a:t>
                      </a:r>
                    </a:p>
                  </a:txBody>
                  <a:tcPr marL="91444" marR="91444"/>
                </a:tc>
                <a:extLst>
                  <a:ext uri="{0D108BD9-81ED-4DB2-BD59-A6C34878D82A}">
                    <a16:rowId xmlns:a16="http://schemas.microsoft.com/office/drawing/2014/main" val="10004"/>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B2EFD3-4D68-5F9D-B3BB-D1ED90CF3B65}"/>
              </a:ext>
            </a:extLst>
          </p:cNvPr>
          <p:cNvSpPr>
            <a:spLocks noGrp="true"/>
          </p:cNvSpPr>
          <p:nvPr>
            <p:ph type="title"/>
          </p:nvPr>
        </p:nvSpPr>
        <p:spPr/>
        <p:txBody>
          <a:bodyPr/>
          <a:lstStyle/>
          <a:p>
            <a:r>
              <a:rPr lang="cs-CZ" dirty="false"/>
              <a:t>Osobní náklady</a:t>
            </a:r>
          </a:p>
        </p:txBody>
      </p:sp>
      <p:sp>
        <p:nvSpPr>
          <p:cNvPr id="3" name="Zástupný obsah 2">
            <a:extLst>
              <a:ext uri="{FF2B5EF4-FFF2-40B4-BE49-F238E27FC236}">
                <a16:creationId xmlns:a16="http://schemas.microsoft.com/office/drawing/2014/main" id="{9D8FF4DD-996B-AC25-AD87-3A0D5FFC16DB}"/>
              </a:ext>
            </a:extLst>
          </p:cNvPr>
          <p:cNvSpPr>
            <a:spLocks noGrp="true"/>
          </p:cNvSpPr>
          <p:nvPr>
            <p:ph idx="1"/>
          </p:nvPr>
        </p:nvSpPr>
        <p:spPr>
          <a:xfrm>
            <a:off x="540000" y="1756064"/>
            <a:ext cx="8064000" cy="4363936"/>
          </a:xfrm>
        </p:spPr>
        <p:txBody>
          <a:bodyPr>
            <a:normAutofit/>
          </a:bodyPr>
          <a:lstStyle/>
          <a:p>
            <a:pPr marL="0" indent="0">
              <a:lnSpc>
                <a:spcPct val="120000"/>
              </a:lnSpc>
              <a:spcBef>
                <a:spcPts val="0"/>
              </a:spcBef>
              <a:buNone/>
            </a:pPr>
            <a:r>
              <a:rPr lang="cs-CZ" altLang="cs-CZ" b="true" dirty="false"/>
              <a:t>Pracovněprávní vztahy:</a:t>
            </a:r>
          </a:p>
          <a:p>
            <a:pPr marL="562388" lvl="1" indent="-357188">
              <a:lnSpc>
                <a:spcPct val="100000"/>
              </a:lnSpc>
              <a:spcBef>
                <a:spcPts val="0"/>
              </a:spcBef>
            </a:pPr>
            <a:r>
              <a:rPr lang="cs-CZ" altLang="cs-CZ" dirty="false"/>
              <a:t>pracovní smlouva</a:t>
            </a:r>
          </a:p>
          <a:p>
            <a:pPr marL="562388" lvl="1" indent="-357188">
              <a:lnSpc>
                <a:spcPct val="100000"/>
              </a:lnSpc>
              <a:spcBef>
                <a:spcPts val="0"/>
              </a:spcBef>
            </a:pPr>
            <a:r>
              <a:rPr lang="cs-CZ" altLang="cs-CZ" dirty="false"/>
              <a:t>dohoda o pracovní činnosti</a:t>
            </a:r>
          </a:p>
          <a:p>
            <a:pPr marL="562388" lvl="1" indent="-357188">
              <a:lnSpc>
                <a:spcPct val="100000"/>
              </a:lnSpc>
              <a:spcBef>
                <a:spcPts val="0"/>
              </a:spcBef>
            </a:pPr>
            <a:r>
              <a:rPr lang="cs-CZ" altLang="cs-CZ" dirty="false"/>
              <a:t>dohoda o provedení práce</a:t>
            </a:r>
          </a:p>
          <a:p>
            <a:pPr marL="205200" lvl="1" indent="0">
              <a:lnSpc>
                <a:spcPct val="100000"/>
              </a:lnSpc>
              <a:spcBef>
                <a:spcPts val="0"/>
              </a:spcBef>
              <a:buNone/>
            </a:pPr>
            <a:endParaRPr lang="cs-CZ" altLang="cs-CZ" sz="1800" dirty="false"/>
          </a:p>
          <a:p>
            <a:pPr marL="205200" lvl="1" indent="0">
              <a:lnSpc>
                <a:spcPct val="100000"/>
              </a:lnSpc>
              <a:spcBef>
                <a:spcPts val="0"/>
              </a:spcBef>
              <a:buNone/>
            </a:pPr>
            <a:endParaRPr lang="cs-CZ" altLang="cs-CZ" sz="1800" dirty="false"/>
          </a:p>
          <a:p>
            <a:pPr marL="0" lvl="1" indent="0">
              <a:lnSpc>
                <a:spcPct val="120000"/>
              </a:lnSpc>
              <a:spcBef>
                <a:spcPts val="0"/>
              </a:spcBef>
              <a:buNone/>
            </a:pPr>
            <a:r>
              <a:rPr lang="cs-CZ" altLang="cs-CZ" b="true" dirty="false"/>
              <a:t>Osobní náklady </a:t>
            </a:r>
            <a:r>
              <a:rPr lang="cs-CZ" altLang="cs-CZ" dirty="false"/>
              <a:t>= hrubá mzda + zákonné odvody hrazené zaměstnavatelem + další povinné odvody</a:t>
            </a:r>
            <a:endParaRPr lang="cs-CZ" dirty="false"/>
          </a:p>
          <a:p>
            <a:pPr lvl="1"/>
            <a:endParaRPr lang="cs-CZ" dirty="false"/>
          </a:p>
          <a:p>
            <a:pPr marL="414000" lvl="1" indent="0">
              <a:buNone/>
            </a:pPr>
            <a:endParaRPr lang="cs-CZ" dirty="false"/>
          </a:p>
        </p:txBody>
      </p:sp>
      <p:sp>
        <p:nvSpPr>
          <p:cNvPr id="4" name="Zástupný symbol pro číslo snímku 3">
            <a:extLst>
              <a:ext uri="{FF2B5EF4-FFF2-40B4-BE49-F238E27FC236}">
                <a16:creationId xmlns:a16="http://schemas.microsoft.com/office/drawing/2014/main" id="{66AD421A-0B5C-7BF1-48FB-711E3D9FF82C}"/>
              </a:ext>
            </a:extLst>
          </p:cNvPr>
          <p:cNvSpPr>
            <a:spLocks noGrp="true"/>
          </p:cNvSpPr>
          <p:nvPr>
            <p:ph type="sldNum" sz="quarter" idx="12"/>
          </p:nvPr>
        </p:nvSpPr>
        <p:spPr/>
        <p:txBody>
          <a:bodyPr/>
          <a:lstStyle/>
          <a:p>
            <a:fld id="{479BF083-4774-43B1-9AB0-5CC1AC5DD8EE}" type="slidenum">
              <a:rPr lang="cs-CZ" smtClean="false"/>
              <a:pPr/>
              <a:t>37</a:t>
            </a:fld>
            <a:endParaRPr lang="cs-CZ"/>
          </a:p>
        </p:txBody>
      </p:sp>
    </p:spTree>
    <p:extLst>
      <p:ext uri="{BB962C8B-B14F-4D97-AF65-F5344CB8AC3E}">
        <p14:creationId xmlns:p14="http://schemas.microsoft.com/office/powerpoint/2010/main" val="41876323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44DBBA5-4696-25DA-D52C-D744E5A1145E}"/>
              </a:ext>
            </a:extLst>
          </p:cNvPr>
          <p:cNvSpPr>
            <a:spLocks noGrp="true"/>
          </p:cNvSpPr>
          <p:nvPr>
            <p:ph type="title"/>
          </p:nvPr>
        </p:nvSpPr>
        <p:spPr/>
        <p:txBody>
          <a:bodyPr/>
          <a:lstStyle/>
          <a:p>
            <a:pPr eaLnBrk="true" fontAlgn="auto" hangingPunct="true">
              <a:spcAft>
                <a:spcPts val="0"/>
              </a:spcAft>
              <a:defRPr/>
            </a:pPr>
            <a:r>
              <a:rPr lang="cs-CZ" dirty="false"/>
              <a:t>Způsobilé osobní náklady I.</a:t>
            </a:r>
          </a:p>
        </p:txBody>
      </p:sp>
      <p:sp>
        <p:nvSpPr>
          <p:cNvPr id="45059" name="Zástupný symbol pro obsah 2">
            <a:extLst>
              <a:ext uri="{FF2B5EF4-FFF2-40B4-BE49-F238E27FC236}">
                <a16:creationId xmlns:a16="http://schemas.microsoft.com/office/drawing/2014/main" id="{E6F01304-00AB-63CD-FB2B-D9D5E2CBE5D4}"/>
              </a:ext>
            </a:extLst>
          </p:cNvPr>
          <p:cNvSpPr>
            <a:spLocks noGrp="true"/>
          </p:cNvSpPr>
          <p:nvPr>
            <p:ph idx="1"/>
          </p:nvPr>
        </p:nvSpPr>
        <p:spPr>
          <a:xfrm>
            <a:off x="540000" y="1496291"/>
            <a:ext cx="8064000" cy="4623709"/>
          </a:xfrm>
        </p:spPr>
        <p:txBody>
          <a:bodyPr/>
          <a:lstStyle/>
          <a:p>
            <a:pPr eaLnBrk="true" hangingPunct="true"/>
            <a:r>
              <a:rPr lang="cs-CZ" altLang="cs-CZ" dirty="false"/>
              <a:t>Mzdy a platy zaměstnanců příjemce pracujících výhradně pro projekt</a:t>
            </a:r>
          </a:p>
          <a:p>
            <a:pPr eaLnBrk="true" hangingPunct="true"/>
            <a:r>
              <a:rPr lang="cs-CZ" altLang="cs-CZ" dirty="false"/>
              <a:t>Příslušná část mezd nebo platů zaměstnanců příjemce podílejících se na projektu pouze částí svého úvazku</a:t>
            </a:r>
          </a:p>
          <a:p>
            <a:pPr eaLnBrk="true" hangingPunct="true"/>
            <a:r>
              <a:rPr lang="cs-CZ" altLang="cs-CZ" dirty="false"/>
              <a:t>Odměny zaměstnanců příjemce zaměstnaných na dohodu o pracovní činnosti anebo dohodu o provedení práce</a:t>
            </a:r>
          </a:p>
          <a:p>
            <a:r>
              <a:rPr lang="cs-CZ" dirty="false"/>
              <a:t>Příslušná část o</a:t>
            </a:r>
            <a:r>
              <a:rPr lang="cs-CZ" altLang="cs-CZ" dirty="false"/>
              <a:t>dměny zaměstnanců příjemce </a:t>
            </a:r>
            <a:r>
              <a:rPr lang="cs-CZ" dirty="false"/>
              <a:t>zaměstnaných na DPČ nebo DPP</a:t>
            </a:r>
          </a:p>
          <a:p>
            <a:pPr marL="0" indent="0" eaLnBrk="true" hangingPunct="true">
              <a:buNone/>
            </a:pPr>
            <a:endParaRPr lang="cs-CZ" altLang="cs-CZ" dirty="false"/>
          </a:p>
          <a:p>
            <a:pPr eaLnBrk="true" hangingPunct="true"/>
            <a:endParaRPr lang="cs-CZ" altLang="cs-CZ" dirty="false"/>
          </a:p>
          <a:p>
            <a:pPr eaLnBrk="true" hangingPunct="true"/>
            <a:endParaRPr lang="cs-CZ" altLang="cs-CZ" dirty="false"/>
          </a:p>
        </p:txBody>
      </p:sp>
      <p:sp>
        <p:nvSpPr>
          <p:cNvPr id="45060" name="Zástupný symbol pro číslo snímku 3">
            <a:extLst>
              <a:ext uri="{FF2B5EF4-FFF2-40B4-BE49-F238E27FC236}">
                <a16:creationId xmlns:a16="http://schemas.microsoft.com/office/drawing/2014/main" id="{DE4D3C39-589E-155C-BE26-FEAB58E11D26}"/>
              </a:ext>
            </a:extLst>
          </p:cNvPr>
          <p:cNvSpPr>
            <a:spLocks noGrp="true"/>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875"/>
              </a:lnSpc>
              <a:spcBef>
                <a:spcPts val="600"/>
              </a:spcBef>
              <a:spcAft>
                <a:spcPts val="600"/>
              </a:spcAft>
              <a:buClr>
                <a:schemeClr val="accent2"/>
              </a:buClr>
              <a:buSzPct val="100000"/>
              <a:buFont typeface="Wingdings" panose="05000000000000000000" pitchFamily="2" charset="2"/>
              <a:buChar char=""/>
              <a:defRPr sz="2400">
                <a:solidFill>
                  <a:schemeClr val="tx1"/>
                </a:solidFill>
                <a:latin typeface="Arial" panose="020B0604020202020204" pitchFamily="34" charset="0"/>
              </a:defRPr>
            </a:lvl1pPr>
            <a:lvl2pPr marL="742950" indent="-28575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2pPr>
            <a:lvl3pPr marL="11430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3pPr>
            <a:lvl4pPr marL="16002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4pPr>
            <a:lvl5pPr marL="20574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9pPr>
          </a:lstStyle>
          <a:p>
            <a:pPr>
              <a:lnSpc>
                <a:spcPct val="100000"/>
              </a:lnSpc>
              <a:spcBef>
                <a:spcPct val="0"/>
              </a:spcBef>
              <a:spcAft>
                <a:spcPct val="0"/>
              </a:spcAft>
              <a:buClrTx/>
              <a:buSzTx/>
              <a:buFontTx/>
              <a:buNone/>
            </a:pPr>
            <a:fld id="{C5BAE94F-24E2-48BC-8805-B785BD9C2A0C}" type="slidenum">
              <a:rPr lang="cs-CZ" altLang="cs-CZ" sz="1000" smtClean="false"/>
              <a:pPr>
                <a:lnSpc>
                  <a:spcPct val="100000"/>
                </a:lnSpc>
                <a:spcBef>
                  <a:spcPct val="0"/>
                </a:spcBef>
                <a:spcAft>
                  <a:spcPct val="0"/>
                </a:spcAft>
                <a:buClrTx/>
                <a:buSzTx/>
                <a:buFontTx/>
                <a:buNone/>
              </a:pPr>
              <a:t>38</a:t>
            </a:fld>
            <a:endParaRPr lang="cs-CZ" altLang="cs-CZ" sz="1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EBF816-E356-40E4-FC96-82B0A7BEBD1D}"/>
              </a:ext>
            </a:extLst>
          </p:cNvPr>
          <p:cNvSpPr>
            <a:spLocks noGrp="true"/>
          </p:cNvSpPr>
          <p:nvPr>
            <p:ph type="title"/>
          </p:nvPr>
        </p:nvSpPr>
        <p:spPr/>
        <p:txBody>
          <a:bodyPr/>
          <a:lstStyle/>
          <a:p>
            <a:r>
              <a:rPr lang="cs-CZ" dirty="false"/>
              <a:t>Způsobilé osobní náklady II.</a:t>
            </a:r>
          </a:p>
        </p:txBody>
      </p:sp>
      <p:sp>
        <p:nvSpPr>
          <p:cNvPr id="3" name="Zástupný obsah 2">
            <a:extLst>
              <a:ext uri="{FF2B5EF4-FFF2-40B4-BE49-F238E27FC236}">
                <a16:creationId xmlns:a16="http://schemas.microsoft.com/office/drawing/2014/main" id="{D07351D4-4C24-CA14-642A-7D5FA92B662E}"/>
              </a:ext>
            </a:extLst>
          </p:cNvPr>
          <p:cNvSpPr>
            <a:spLocks noGrp="true"/>
          </p:cNvSpPr>
          <p:nvPr>
            <p:ph idx="1"/>
          </p:nvPr>
        </p:nvSpPr>
        <p:spPr>
          <a:xfrm>
            <a:off x="540000" y="1704108"/>
            <a:ext cx="8064000" cy="4415891"/>
          </a:xfrm>
        </p:spPr>
        <p:txBody>
          <a:bodyPr/>
          <a:lstStyle/>
          <a:p>
            <a:pPr marL="0" indent="0">
              <a:buNone/>
            </a:pPr>
            <a:r>
              <a:rPr lang="cs-CZ" b="true" dirty="false"/>
              <a:t>Způsobilé osobní náklady jsou:</a:t>
            </a:r>
          </a:p>
          <a:p>
            <a:pPr lvl="1"/>
            <a:r>
              <a:rPr lang="cs-CZ" dirty="false"/>
              <a:t>Hrubá mzda</a:t>
            </a:r>
          </a:p>
          <a:p>
            <a:pPr lvl="1"/>
            <a:r>
              <a:rPr lang="cs-CZ" dirty="false"/>
              <a:t>Odvody zaměstnavatele na sociální a zdravotní pojištění </a:t>
            </a:r>
          </a:p>
          <a:p>
            <a:pPr lvl="1"/>
            <a:r>
              <a:rPr lang="cs-CZ" dirty="false"/>
              <a:t>Prémie a odměny</a:t>
            </a:r>
          </a:p>
          <a:p>
            <a:pPr lvl="1"/>
            <a:r>
              <a:rPr lang="cs-CZ" dirty="false"/>
              <a:t>Náhrada za dovolenou</a:t>
            </a:r>
          </a:p>
          <a:p>
            <a:pPr lvl="1"/>
            <a:r>
              <a:rPr lang="cs-CZ" dirty="false"/>
              <a:t>Náhrada mzdy nebo odměny z dohody (resp. poměrná část) za dny dočasné pracovní neschopnosti nebo karantény </a:t>
            </a:r>
          </a:p>
          <a:p>
            <a:pPr lvl="1"/>
            <a:r>
              <a:rPr lang="cs-CZ" dirty="false"/>
              <a:t>Úhrada odstupného pouze do zákonem uvedené minimální výše</a:t>
            </a:r>
          </a:p>
          <a:p>
            <a:pPr lvl="1"/>
            <a:r>
              <a:rPr lang="cs-CZ" dirty="false"/>
              <a:t>Náhrada mzdy nebo odměny z dohody (resp. poměrná část) v případě dalších překážek v práci </a:t>
            </a:r>
          </a:p>
          <a:p>
            <a:pPr lvl="1"/>
            <a:endParaRPr lang="cs-CZ" dirty="false"/>
          </a:p>
          <a:p>
            <a:pPr lvl="1"/>
            <a:r>
              <a:rPr lang="cs-CZ" dirty="false"/>
              <a:t>Zákonné pojištění odpovědnosti zaměstnavatele</a:t>
            </a:r>
          </a:p>
          <a:p>
            <a:pPr lvl="1"/>
            <a:endParaRPr lang="cs-CZ" dirty="false"/>
          </a:p>
        </p:txBody>
      </p:sp>
      <p:sp>
        <p:nvSpPr>
          <p:cNvPr id="4" name="Zástupný symbol pro číslo snímku 3">
            <a:extLst>
              <a:ext uri="{FF2B5EF4-FFF2-40B4-BE49-F238E27FC236}">
                <a16:creationId xmlns:a16="http://schemas.microsoft.com/office/drawing/2014/main" id="{56FC8402-A548-9B17-E681-FC2F7BE4C2DB}"/>
              </a:ext>
            </a:extLst>
          </p:cNvPr>
          <p:cNvSpPr>
            <a:spLocks noGrp="true"/>
          </p:cNvSpPr>
          <p:nvPr>
            <p:ph type="sldNum" sz="quarter" idx="12"/>
          </p:nvPr>
        </p:nvSpPr>
        <p:spPr/>
        <p:txBody>
          <a:bodyPr/>
          <a:lstStyle/>
          <a:p>
            <a:fld id="{479BF083-4774-43B1-9AB0-5CC1AC5DD8EE}" type="slidenum">
              <a:rPr lang="cs-CZ" smtClean="false"/>
              <a:pPr/>
              <a:t>39</a:t>
            </a:fld>
            <a:endParaRPr lang="cs-CZ"/>
          </a:p>
        </p:txBody>
      </p:sp>
    </p:spTree>
    <p:extLst>
      <p:ext uri="{BB962C8B-B14F-4D97-AF65-F5344CB8AC3E}">
        <p14:creationId xmlns:p14="http://schemas.microsoft.com/office/powerpoint/2010/main" val="3200362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C78EB33-ABE6-CDA1-9959-FB8711C4B07D}"/>
              </a:ext>
            </a:extLst>
          </p:cNvPr>
          <p:cNvSpPr>
            <a:spLocks noGrp="true"/>
          </p:cNvSpPr>
          <p:nvPr>
            <p:ph type="title"/>
          </p:nvPr>
        </p:nvSpPr>
        <p:spPr/>
        <p:txBody>
          <a:bodyPr/>
          <a:lstStyle/>
          <a:p>
            <a:r>
              <a:rPr lang="cs-CZ" dirty="false"/>
              <a:t>výzva 042 - Základní informace </a:t>
            </a:r>
          </a:p>
        </p:txBody>
      </p:sp>
      <p:sp>
        <p:nvSpPr>
          <p:cNvPr id="3" name="Zástupný obsah 2">
            <a:extLst>
              <a:ext uri="{FF2B5EF4-FFF2-40B4-BE49-F238E27FC236}">
                <a16:creationId xmlns:a16="http://schemas.microsoft.com/office/drawing/2014/main" id="{3A676A6B-2DC2-48CF-580C-53F2575B5554}"/>
              </a:ext>
            </a:extLst>
          </p:cNvPr>
          <p:cNvSpPr>
            <a:spLocks noGrp="true"/>
          </p:cNvSpPr>
          <p:nvPr>
            <p:ph idx="1"/>
          </p:nvPr>
        </p:nvSpPr>
        <p:spPr>
          <a:xfrm>
            <a:off x="540000" y="1529862"/>
            <a:ext cx="8064000" cy="2088000"/>
          </a:xfrm>
        </p:spPr>
        <p:txBody>
          <a:bodyPr/>
          <a:lstStyle/>
          <a:p>
            <a:pPr marL="0" indent="0" algn="ctr">
              <a:buNone/>
            </a:pPr>
            <a:r>
              <a:rPr lang="cs-CZ" b="true" dirty="false">
                <a:latin typeface="Arial" panose="020B0604020202020204" pitchFamily="34" charset="0"/>
                <a:ea typeface="Calibri" panose="020F0502020204030204" pitchFamily="34" charset="0"/>
              </a:rPr>
              <a:t>„B</a:t>
            </a:r>
            <a:r>
              <a:rPr lang="cs-CZ" sz="2400" b="true" dirty="false">
                <a:effectLst/>
                <a:latin typeface="Arial" panose="020B0604020202020204" pitchFamily="34" charset="0"/>
                <a:ea typeface="Calibri" panose="020F0502020204030204" pitchFamily="34" charset="0"/>
              </a:rPr>
              <a:t>udování kapacit a profesionalizace romských a proromských NNO“</a:t>
            </a:r>
          </a:p>
          <a:p>
            <a:pPr marL="0" indent="0">
              <a:buNone/>
            </a:pPr>
            <a:r>
              <a:rPr lang="cs-CZ" sz="2000" dirty="false"/>
              <a:t>Cílem výzvy: rozvoj a udržitelnost romských, proromských a střešních romských NNO, posilování způsobilosti efektivně hájit zájmy romské menšiny</a:t>
            </a:r>
          </a:p>
          <a:p>
            <a:endParaRPr lang="cs-CZ" sz="2400" dirty="false"/>
          </a:p>
          <a:p>
            <a:endParaRPr lang="cs-CZ" b="true" dirty="false"/>
          </a:p>
        </p:txBody>
      </p:sp>
      <p:sp>
        <p:nvSpPr>
          <p:cNvPr id="8" name="Zástupný obsah 7">
            <a:extLst>
              <a:ext uri="{FF2B5EF4-FFF2-40B4-BE49-F238E27FC236}">
                <a16:creationId xmlns:a16="http://schemas.microsoft.com/office/drawing/2014/main" id="{D7FC56AE-D3F8-D402-F6CC-0566D7AAA479}"/>
              </a:ext>
            </a:extLst>
          </p:cNvPr>
          <p:cNvSpPr>
            <a:spLocks noGrp="true"/>
          </p:cNvSpPr>
          <p:nvPr>
            <p:ph idx="10"/>
          </p:nvPr>
        </p:nvSpPr>
        <p:spPr>
          <a:xfrm>
            <a:off x="540000" y="4067724"/>
            <a:ext cx="8064000" cy="2218776"/>
          </a:xfrm>
        </p:spPr>
        <p:txBody>
          <a:bodyPr numCol="2"/>
          <a:lstStyle/>
          <a:p>
            <a:pPr>
              <a:lnSpc>
                <a:spcPct val="100000"/>
              </a:lnSpc>
            </a:pPr>
            <a:r>
              <a:rPr lang="cs-CZ" sz="1800" b="true" dirty="false"/>
              <a:t>Podpora strategického plánování</a:t>
            </a:r>
          </a:p>
          <a:p>
            <a:pPr>
              <a:lnSpc>
                <a:spcPct val="100000"/>
              </a:lnSpc>
            </a:pPr>
            <a:r>
              <a:rPr lang="cs-CZ" sz="1800" b="true" dirty="false"/>
              <a:t>Finanční a projektový management, fundraising</a:t>
            </a:r>
          </a:p>
          <a:p>
            <a:pPr>
              <a:lnSpc>
                <a:spcPct val="100000"/>
              </a:lnSpc>
            </a:pPr>
            <a:r>
              <a:rPr lang="cs-CZ" sz="1800" b="true" dirty="false"/>
              <a:t>Lidské zdroje</a:t>
            </a:r>
          </a:p>
          <a:p>
            <a:pPr>
              <a:lnSpc>
                <a:spcPct val="100000"/>
              </a:lnSpc>
            </a:pPr>
            <a:r>
              <a:rPr lang="cs-CZ" sz="1800" b="true" dirty="false"/>
              <a:t>Marketing a PR</a:t>
            </a:r>
          </a:p>
          <a:p>
            <a:pPr>
              <a:lnSpc>
                <a:spcPct val="100000"/>
              </a:lnSpc>
            </a:pPr>
            <a:endParaRPr lang="cs-CZ" sz="1800" b="true" dirty="false"/>
          </a:p>
          <a:p>
            <a:pPr>
              <a:lnSpc>
                <a:spcPct val="100000"/>
              </a:lnSpc>
            </a:pPr>
            <a:r>
              <a:rPr lang="cs-CZ" sz="1800" b="true" dirty="false"/>
              <a:t>Síťování, sdílení zkušeností a partnerství</a:t>
            </a:r>
          </a:p>
          <a:p>
            <a:pPr>
              <a:lnSpc>
                <a:spcPct val="100000"/>
              </a:lnSpc>
            </a:pPr>
            <a:r>
              <a:rPr lang="cs-CZ" sz="1800" b="true" dirty="false"/>
              <a:t>Advokační a </a:t>
            </a:r>
            <a:r>
              <a:rPr lang="cs-CZ" sz="1800" b="true" dirty="false" err="true"/>
              <a:t>watchdogové</a:t>
            </a:r>
            <a:r>
              <a:rPr lang="cs-CZ" sz="1800" b="true" dirty="false"/>
              <a:t> činnosti</a:t>
            </a:r>
          </a:p>
          <a:p>
            <a:pPr>
              <a:lnSpc>
                <a:spcPct val="100000"/>
              </a:lnSpc>
            </a:pPr>
            <a:r>
              <a:rPr lang="cs-CZ" sz="1800" b="true" dirty="false"/>
              <a:t>Zapojení do platforem</a:t>
            </a:r>
          </a:p>
          <a:p>
            <a:pPr>
              <a:lnSpc>
                <a:spcPct val="100000"/>
              </a:lnSpc>
            </a:pPr>
            <a:r>
              <a:rPr lang="cs-CZ" sz="1800" b="true" dirty="false"/>
              <a:t>Osvětové informační aktivity</a:t>
            </a:r>
          </a:p>
          <a:p>
            <a:endParaRPr lang="cs-CZ" dirty="false"/>
          </a:p>
        </p:txBody>
      </p:sp>
      <p:sp>
        <p:nvSpPr>
          <p:cNvPr id="4" name="Zástupný symbol pro číslo snímku 3">
            <a:extLst>
              <a:ext uri="{FF2B5EF4-FFF2-40B4-BE49-F238E27FC236}">
                <a16:creationId xmlns:a16="http://schemas.microsoft.com/office/drawing/2014/main" id="{BA4EA27F-B02A-D466-D46B-5CEF4FBC3FD8}"/>
              </a:ext>
            </a:extLst>
          </p:cNvPr>
          <p:cNvSpPr>
            <a:spLocks noGrp="true"/>
          </p:cNvSpPr>
          <p:nvPr>
            <p:ph type="sldNum" sz="quarter" idx="13"/>
          </p:nvPr>
        </p:nvSpPr>
        <p:spPr/>
        <p:txBody>
          <a:bodyPr/>
          <a:lstStyle/>
          <a:p>
            <a:fld id="{479BF083-4774-43B1-9AB0-5CC1AC5DD8EE}" type="slidenum">
              <a:rPr lang="cs-CZ" smtClean="false"/>
              <a:pPr/>
              <a:t>4</a:t>
            </a:fld>
            <a:endParaRPr lang="cs-CZ"/>
          </a:p>
        </p:txBody>
      </p:sp>
    </p:spTree>
    <p:extLst>
      <p:ext uri="{BB962C8B-B14F-4D97-AF65-F5344CB8AC3E}">
        <p14:creationId xmlns:p14="http://schemas.microsoft.com/office/powerpoint/2010/main" val="21328697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B2EFD3-4D68-5F9D-B3BB-D1ED90CF3B65}"/>
              </a:ext>
            </a:extLst>
          </p:cNvPr>
          <p:cNvSpPr>
            <a:spLocks noGrp="true"/>
          </p:cNvSpPr>
          <p:nvPr>
            <p:ph type="title"/>
          </p:nvPr>
        </p:nvSpPr>
        <p:spPr/>
        <p:txBody>
          <a:bodyPr/>
          <a:lstStyle/>
          <a:p>
            <a:r>
              <a:rPr lang="cs-CZ" sz="2800" dirty="false"/>
              <a:t>Povinné náležitosti PS a dohod v OPZ+</a:t>
            </a:r>
          </a:p>
        </p:txBody>
      </p:sp>
      <p:sp>
        <p:nvSpPr>
          <p:cNvPr id="3" name="Zástupný obsah 2">
            <a:extLst>
              <a:ext uri="{FF2B5EF4-FFF2-40B4-BE49-F238E27FC236}">
                <a16:creationId xmlns:a16="http://schemas.microsoft.com/office/drawing/2014/main" id="{9D8FF4DD-996B-AC25-AD87-3A0D5FFC16DB}"/>
              </a:ext>
            </a:extLst>
          </p:cNvPr>
          <p:cNvSpPr>
            <a:spLocks noGrp="true"/>
          </p:cNvSpPr>
          <p:nvPr>
            <p:ph idx="1"/>
          </p:nvPr>
        </p:nvSpPr>
        <p:spPr>
          <a:xfrm>
            <a:off x="540000" y="1308538"/>
            <a:ext cx="8064000" cy="4811462"/>
          </a:xfrm>
        </p:spPr>
        <p:txBody>
          <a:bodyPr>
            <a:normAutofit/>
          </a:bodyPr>
          <a:lstStyle/>
          <a:p>
            <a:pPr marL="205200" lvl="1" indent="0">
              <a:lnSpc>
                <a:spcPct val="100000"/>
              </a:lnSpc>
              <a:spcBef>
                <a:spcPts val="0"/>
              </a:spcBef>
              <a:buNone/>
            </a:pPr>
            <a:endParaRPr lang="cs-CZ" altLang="cs-CZ" sz="1800" dirty="false"/>
          </a:p>
          <a:p>
            <a:pPr marL="0" lvl="1" indent="0">
              <a:lnSpc>
                <a:spcPct val="120000"/>
              </a:lnSpc>
              <a:spcBef>
                <a:spcPts val="0"/>
              </a:spcBef>
              <a:buNone/>
            </a:pPr>
            <a:r>
              <a:rPr lang="cs-CZ" altLang="cs-CZ" sz="2400" b="true" dirty="false"/>
              <a:t>PS/DPČ/DPP:</a:t>
            </a:r>
          </a:p>
          <a:p>
            <a:pPr marL="562388" lvl="1" indent="-357188">
              <a:lnSpc>
                <a:spcPct val="100000"/>
              </a:lnSpc>
              <a:spcBef>
                <a:spcPts val="0"/>
              </a:spcBef>
            </a:pPr>
            <a:r>
              <a:rPr lang="cs-CZ" altLang="cs-CZ" dirty="false"/>
              <a:t>Popis pracovní činnosti relevantní pro projekt (</a:t>
            </a:r>
            <a:r>
              <a:rPr lang="cs-CZ" dirty="false"/>
              <a:t>činnost musí patřit do některé z činností uvedených v popisu),</a:t>
            </a:r>
          </a:p>
          <a:p>
            <a:pPr marL="562388" lvl="1" indent="-357188">
              <a:lnSpc>
                <a:spcPct val="100000"/>
              </a:lnSpc>
              <a:spcBef>
                <a:spcPts val="0"/>
              </a:spcBef>
            </a:pPr>
            <a:r>
              <a:rPr lang="cs-CZ" altLang="cs-CZ" dirty="false"/>
              <a:t>Identifikace projektu (název či registrační číslo projektu) </a:t>
            </a:r>
          </a:p>
          <a:p>
            <a:pPr marL="562388" lvl="1" indent="-357188">
              <a:lnSpc>
                <a:spcPct val="100000"/>
              </a:lnSpc>
              <a:spcBef>
                <a:spcPts val="0"/>
              </a:spcBef>
            </a:pPr>
            <a:r>
              <a:rPr lang="cs-CZ" altLang="cs-CZ" dirty="false"/>
              <a:t>Rozsah činnosti - úvazek/počet hodin za časovou jednotku </a:t>
            </a:r>
            <a:r>
              <a:rPr lang="cs-CZ" dirty="false"/>
              <a:t>velikost úvazku lze specifikovat i jako proměnou v čase, např. průměrnou měsíční, v rozsahu za celý projekt bez detailu na jednotlivé měsíce</a:t>
            </a:r>
            <a:endParaRPr lang="cs-CZ" altLang="cs-CZ" dirty="false"/>
          </a:p>
          <a:p>
            <a:pPr marL="562388" lvl="1" indent="-357188">
              <a:lnSpc>
                <a:spcPct val="100000"/>
              </a:lnSpc>
              <a:spcBef>
                <a:spcPts val="0"/>
              </a:spcBef>
            </a:pPr>
            <a:r>
              <a:rPr lang="cs-CZ" altLang="cs-CZ" dirty="false"/>
              <a:t>výše odměny</a:t>
            </a:r>
          </a:p>
          <a:p>
            <a:pPr marL="562388" lvl="1" indent="-357188">
              <a:lnSpc>
                <a:spcPct val="100000"/>
              </a:lnSpc>
              <a:spcBef>
                <a:spcPts val="0"/>
              </a:spcBef>
            </a:pPr>
            <a:endParaRPr lang="cs-CZ" altLang="cs-CZ" dirty="false"/>
          </a:p>
          <a:p>
            <a:pPr marL="205200" lvl="1" indent="0">
              <a:lnSpc>
                <a:spcPct val="100000"/>
              </a:lnSpc>
              <a:spcBef>
                <a:spcPts val="0"/>
              </a:spcBef>
              <a:buNone/>
            </a:pPr>
            <a:r>
              <a:rPr lang="cs-CZ" dirty="false">
                <a:latin typeface="Arial" panose="020B0604020202020204" pitchFamily="34" charset="0"/>
                <a:ea typeface="Arial" panose="020B0604020202020204" pitchFamily="34" charset="0"/>
                <a:cs typeface="Times New Roman" panose="02020603050405020304" pitchFamily="18" charset="0"/>
              </a:rPr>
              <a:t>M</a:t>
            </a:r>
            <a:r>
              <a:rPr lang="cs-CZ" dirty="false">
                <a:effectLst/>
                <a:latin typeface="Arial" panose="020B0604020202020204" pitchFamily="34" charset="0"/>
                <a:ea typeface="Arial" panose="020B0604020202020204" pitchFamily="34" charset="0"/>
                <a:cs typeface="Times New Roman" panose="02020603050405020304" pitchFamily="18" charset="0"/>
              </a:rPr>
              <a:t>usí být uzavřeny v souladu se zákoníkem práce!</a:t>
            </a:r>
          </a:p>
          <a:p>
            <a:pPr marL="205200" lvl="1" indent="0">
              <a:lnSpc>
                <a:spcPct val="100000"/>
              </a:lnSpc>
              <a:spcBef>
                <a:spcPts val="0"/>
              </a:spcBef>
              <a:buNone/>
            </a:pPr>
            <a:endParaRPr lang="cs-CZ" altLang="cs-CZ" sz="1800" dirty="false">
              <a:latin typeface="Arial" panose="020B0604020202020204" pitchFamily="34" charset="0"/>
              <a:cs typeface="Times New Roman" panose="02020603050405020304" pitchFamily="18" charset="0"/>
            </a:endParaRPr>
          </a:p>
          <a:p>
            <a:pPr marL="205200" lvl="1" indent="0">
              <a:lnSpc>
                <a:spcPct val="100000"/>
              </a:lnSpc>
              <a:spcBef>
                <a:spcPts val="0"/>
              </a:spcBef>
              <a:buNone/>
            </a:pPr>
            <a:endParaRPr lang="cs-CZ" altLang="cs-CZ" sz="1800" dirty="false"/>
          </a:p>
          <a:p>
            <a:pPr marL="562388" lvl="1" indent="-357188">
              <a:lnSpc>
                <a:spcPct val="100000"/>
              </a:lnSpc>
              <a:spcBef>
                <a:spcPts val="0"/>
              </a:spcBef>
            </a:pPr>
            <a:endParaRPr lang="cs-CZ" altLang="cs-CZ" sz="1800" dirty="false"/>
          </a:p>
          <a:p>
            <a:pPr marL="414000" lvl="1" indent="0">
              <a:buNone/>
            </a:pPr>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66AD421A-0B5C-7BF1-48FB-711E3D9FF82C}"/>
              </a:ext>
            </a:extLst>
          </p:cNvPr>
          <p:cNvSpPr>
            <a:spLocks noGrp="true"/>
          </p:cNvSpPr>
          <p:nvPr>
            <p:ph type="sldNum" sz="quarter" idx="12"/>
          </p:nvPr>
        </p:nvSpPr>
        <p:spPr/>
        <p:txBody>
          <a:bodyPr/>
          <a:lstStyle/>
          <a:p>
            <a:fld id="{479BF083-4774-43B1-9AB0-5CC1AC5DD8EE}" type="slidenum">
              <a:rPr lang="cs-CZ" smtClean="false"/>
              <a:pPr/>
              <a:t>40</a:t>
            </a:fld>
            <a:endParaRPr lang="cs-CZ"/>
          </a:p>
        </p:txBody>
      </p:sp>
    </p:spTree>
    <p:extLst>
      <p:ext uri="{BB962C8B-B14F-4D97-AF65-F5344CB8AC3E}">
        <p14:creationId xmlns:p14="http://schemas.microsoft.com/office/powerpoint/2010/main" val="14932479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4C148C-612E-79DD-29E1-F73F7C37788D}"/>
              </a:ext>
            </a:extLst>
          </p:cNvPr>
          <p:cNvSpPr>
            <a:spLocks noGrp="true"/>
          </p:cNvSpPr>
          <p:nvPr>
            <p:ph type="title"/>
          </p:nvPr>
        </p:nvSpPr>
        <p:spPr/>
        <p:txBody>
          <a:bodyPr/>
          <a:lstStyle/>
          <a:p>
            <a:pPr marL="0" indent="0">
              <a:buNone/>
            </a:pPr>
            <a:r>
              <a:rPr lang="cs-CZ" sz="2400" b="true" dirty="false"/>
              <a:t>Pravidla způsobilosti osobních nákladů</a:t>
            </a:r>
          </a:p>
        </p:txBody>
      </p:sp>
      <p:sp>
        <p:nvSpPr>
          <p:cNvPr id="3" name="Zástupný obsah 2">
            <a:extLst>
              <a:ext uri="{FF2B5EF4-FFF2-40B4-BE49-F238E27FC236}">
                <a16:creationId xmlns:a16="http://schemas.microsoft.com/office/drawing/2014/main" id="{58B4C296-5871-888A-BDBA-737C03FF7190}"/>
              </a:ext>
            </a:extLst>
          </p:cNvPr>
          <p:cNvSpPr>
            <a:spLocks noGrp="true"/>
          </p:cNvSpPr>
          <p:nvPr>
            <p:ph idx="1"/>
          </p:nvPr>
        </p:nvSpPr>
        <p:spPr>
          <a:xfrm>
            <a:off x="360000" y="1548244"/>
            <a:ext cx="8064000" cy="4758287"/>
          </a:xfrm>
        </p:spPr>
        <p:txBody>
          <a:bodyPr/>
          <a:lstStyle/>
          <a:p>
            <a:pPr lvl="1"/>
            <a:r>
              <a:rPr lang="cs-CZ" sz="1800" b="true" dirty="false"/>
              <a:t>Max. úvazek 1,0 </a:t>
            </a:r>
            <a:r>
              <a:rPr lang="cs-CZ" sz="1800" dirty="false"/>
              <a:t>u subjektů podílejících se na realizaci projektu (příjemce + partneři)</a:t>
            </a:r>
          </a:p>
          <a:p>
            <a:pPr lvl="1"/>
            <a:r>
              <a:rPr lang="cs-CZ" sz="1800" dirty="false"/>
              <a:t>Sazba / hodinová odměna pro projekt a mimo projekt musí být stejná</a:t>
            </a:r>
          </a:p>
          <a:p>
            <a:pPr lvl="1"/>
            <a:r>
              <a:rPr lang="cs-CZ" sz="1800" dirty="false">
                <a:effectLst/>
                <a:latin typeface="Arial" panose="020B0604020202020204" pitchFamily="34" charset="0"/>
                <a:ea typeface="Arial" panose="020B0604020202020204" pitchFamily="34" charset="0"/>
                <a:cs typeface="Times New Roman" panose="02020603050405020304" pitchFamily="18" charset="0"/>
              </a:rPr>
              <a:t>Pracovní úvazky zaměstnance se nesmí překrývat a není možné, aby byl placen za stejnou práci vícekrát. </a:t>
            </a:r>
          </a:p>
          <a:p>
            <a:pPr lvl="1"/>
            <a:r>
              <a:rPr lang="cs-CZ" sz="1800" b="true" dirty="false">
                <a:effectLst/>
                <a:latin typeface="Arial" panose="020B0604020202020204" pitchFamily="34" charset="0"/>
                <a:ea typeface="Arial" panose="020B0604020202020204" pitchFamily="34" charset="0"/>
                <a:cs typeface="Times New Roman" panose="02020603050405020304" pitchFamily="18" charset="0"/>
              </a:rPr>
              <a:t>Odměny</a:t>
            </a:r>
            <a:r>
              <a:rPr lang="cs-CZ" sz="1800" dirty="false">
                <a:effectLst/>
                <a:latin typeface="Arial" panose="020B0604020202020204" pitchFamily="34" charset="0"/>
                <a:ea typeface="Arial" panose="020B0604020202020204" pitchFamily="34" charset="0"/>
                <a:cs typeface="Times New Roman" panose="02020603050405020304" pitchFamily="18" charset="0"/>
              </a:rPr>
              <a:t> jsou způsobilým výdajem za podmínky, že jsou odměnou za splnění mimořádného nebo zvlášť významného úkolu, musí být náležitě odůvodněny pro každého zaměstnance zvlášť</a:t>
            </a:r>
            <a:r>
              <a:rPr lang="cs-CZ" sz="1800" dirty="false">
                <a:latin typeface="Arial" panose="020B0604020202020204" pitchFamily="34" charset="0"/>
                <a:ea typeface="Arial" panose="020B0604020202020204" pitchFamily="34" charset="0"/>
                <a:cs typeface="Times New Roman" panose="02020603050405020304" pitchFamily="18" charset="0"/>
              </a:rPr>
              <a:t>, v daném kalendářním roce nepřekročí 25 % roční mzdy/odměny z dohody</a:t>
            </a:r>
          </a:p>
          <a:p>
            <a:pPr lvl="1"/>
            <a:r>
              <a:rPr lang="cs-CZ" sz="1800" b="false" i="false" u="none" strike="noStrike" baseline="0" dirty="false">
                <a:latin typeface="Arial" panose="020B0604020202020204" pitchFamily="34" charset="0"/>
              </a:rPr>
              <a:t>Pracovní smlouva / DPČ / DPP nesmí být podepsána stejnou osobou na straně zaměstnavatele i na straně zaměstnance!</a:t>
            </a:r>
          </a:p>
          <a:p>
            <a:pPr lvl="1"/>
            <a:endParaRPr lang="cs-CZ" dirty="false"/>
          </a:p>
          <a:p>
            <a:pPr lvl="1"/>
            <a:endParaRPr lang="cs-CZ" dirty="false"/>
          </a:p>
        </p:txBody>
      </p:sp>
      <p:sp>
        <p:nvSpPr>
          <p:cNvPr id="4" name="Zástupný symbol pro číslo snímku 3">
            <a:extLst>
              <a:ext uri="{FF2B5EF4-FFF2-40B4-BE49-F238E27FC236}">
                <a16:creationId xmlns:a16="http://schemas.microsoft.com/office/drawing/2014/main" id="{5EB2EEF0-A622-D870-998D-27301D91AA19}"/>
              </a:ext>
            </a:extLst>
          </p:cNvPr>
          <p:cNvSpPr>
            <a:spLocks noGrp="true"/>
          </p:cNvSpPr>
          <p:nvPr>
            <p:ph type="sldNum" sz="quarter" idx="12"/>
          </p:nvPr>
        </p:nvSpPr>
        <p:spPr/>
        <p:txBody>
          <a:bodyPr/>
          <a:lstStyle/>
          <a:p>
            <a:fld id="{479BF083-4774-43B1-9AB0-5CC1AC5DD8EE}" type="slidenum">
              <a:rPr lang="cs-CZ" smtClean="false"/>
              <a:pPr/>
              <a:t>41</a:t>
            </a:fld>
            <a:endParaRPr lang="cs-CZ"/>
          </a:p>
        </p:txBody>
      </p:sp>
    </p:spTree>
    <p:extLst>
      <p:ext uri="{BB962C8B-B14F-4D97-AF65-F5344CB8AC3E}">
        <p14:creationId xmlns:p14="http://schemas.microsoft.com/office/powerpoint/2010/main" val="7237132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20642C-517F-7561-DB0D-5856D19AB875}"/>
              </a:ext>
            </a:extLst>
          </p:cNvPr>
          <p:cNvSpPr>
            <a:spLocks noGrp="true"/>
          </p:cNvSpPr>
          <p:nvPr>
            <p:ph type="title"/>
          </p:nvPr>
        </p:nvSpPr>
        <p:spPr/>
        <p:txBody>
          <a:bodyPr/>
          <a:lstStyle/>
          <a:p>
            <a:pPr eaLnBrk="true" fontAlgn="auto" hangingPunct="true">
              <a:spcAft>
                <a:spcPts val="0"/>
              </a:spcAft>
              <a:defRPr/>
            </a:pPr>
            <a:r>
              <a:rPr lang="cs-CZ" dirty="false"/>
              <a:t>Pracovní výkazy</a:t>
            </a:r>
          </a:p>
        </p:txBody>
      </p:sp>
      <p:sp>
        <p:nvSpPr>
          <p:cNvPr id="3" name="Zástupný symbol pro obsah 2">
            <a:extLst>
              <a:ext uri="{FF2B5EF4-FFF2-40B4-BE49-F238E27FC236}">
                <a16:creationId xmlns:a16="http://schemas.microsoft.com/office/drawing/2014/main" id="{A2A5584B-51D4-7102-2250-065D9E8646AF}"/>
              </a:ext>
            </a:extLst>
          </p:cNvPr>
          <p:cNvSpPr>
            <a:spLocks noGrp="true"/>
          </p:cNvSpPr>
          <p:nvPr>
            <p:ph idx="1"/>
          </p:nvPr>
        </p:nvSpPr>
        <p:spPr>
          <a:xfrm>
            <a:off x="198438" y="1662545"/>
            <a:ext cx="8747125" cy="4214380"/>
          </a:xfrm>
        </p:spPr>
        <p:txBody>
          <a:bodyPr rtlCol="false">
            <a:noAutofit/>
          </a:bodyPr>
          <a:lstStyle/>
          <a:p>
            <a:pPr marL="432000" indent="-432000" eaLnBrk="true" fontAlgn="auto" hangingPunct="true">
              <a:lnSpc>
                <a:spcPts val="2500"/>
              </a:lnSpc>
              <a:defRPr/>
            </a:pPr>
            <a:r>
              <a:rPr lang="cs-CZ" sz="2000" dirty="false"/>
              <a:t>Pracovní výkazy jsou u pracovníků projektu vyžadovány jen při výskytu alespoň jedné z následujících 3 okolností:</a:t>
            </a:r>
          </a:p>
          <a:p>
            <a:pPr marL="457200" indent="-457200" eaLnBrk="true" fontAlgn="auto" hangingPunct="true">
              <a:lnSpc>
                <a:spcPts val="2500"/>
              </a:lnSpc>
              <a:buFont typeface="+mj-lt"/>
              <a:buAutoNum type="alphaLcParenR"/>
              <a:defRPr/>
            </a:pPr>
            <a:r>
              <a:rPr lang="cs-CZ" sz="2000" dirty="false"/>
              <a:t>jedná se o pracovníka, který v rámci daného pracovního poměru (PP) vykonává </a:t>
            </a:r>
            <a:r>
              <a:rPr lang="cs-CZ" sz="2000" b="true" dirty="false"/>
              <a:t>činnosti pro projekt i mimo projekt</a:t>
            </a:r>
          </a:p>
          <a:p>
            <a:pPr marL="457200" indent="-457200" eaLnBrk="true" fontAlgn="auto" hangingPunct="true">
              <a:lnSpc>
                <a:spcPts val="2500"/>
              </a:lnSpc>
              <a:buFont typeface="+mj-lt"/>
              <a:buAutoNum type="alphaLcParenR"/>
              <a:defRPr/>
            </a:pPr>
            <a:r>
              <a:rPr lang="cs-CZ" sz="2000" dirty="false"/>
              <a:t>jedná se o pracovníka, který v rámci daného PP vykonává činnosti pouze pro projekt, ale tyto </a:t>
            </a:r>
            <a:r>
              <a:rPr lang="cs-CZ" sz="2000" b="true" dirty="false"/>
              <a:t>činnosti spadají do</a:t>
            </a:r>
            <a:r>
              <a:rPr lang="cs-CZ" sz="2000" dirty="false"/>
              <a:t> vymezení </a:t>
            </a:r>
            <a:r>
              <a:rPr lang="cs-CZ" sz="2000" b="true" dirty="false"/>
              <a:t>více pracovních pozic </a:t>
            </a:r>
            <a:r>
              <a:rPr lang="cs-CZ" sz="2000" dirty="false"/>
              <a:t>s </a:t>
            </a:r>
            <a:r>
              <a:rPr lang="cs-CZ" sz="2000" b="true" dirty="false"/>
              <a:t>odlišnou odměnou</a:t>
            </a:r>
          </a:p>
          <a:p>
            <a:pPr marL="457200" indent="-457200" eaLnBrk="true" fontAlgn="auto" hangingPunct="true">
              <a:lnSpc>
                <a:spcPts val="2500"/>
              </a:lnSpc>
              <a:buFont typeface="+mj-lt"/>
              <a:buAutoNum type="alphaLcParenR"/>
              <a:defRPr/>
            </a:pPr>
            <a:r>
              <a:rPr lang="cs-CZ" sz="2000" dirty="false"/>
              <a:t>popis pracovní činnosti  u dané pracovní pozice obsahuje </a:t>
            </a:r>
            <a:r>
              <a:rPr lang="cs-CZ" sz="2000" b="true" dirty="false"/>
              <a:t>činnosti spadající jak do přímých nákladů, tak do paušálu </a:t>
            </a:r>
          </a:p>
          <a:p>
            <a:pPr marL="0" indent="0">
              <a:lnSpc>
                <a:spcPts val="2500"/>
              </a:lnSpc>
              <a:buNone/>
              <a:defRPr/>
            </a:pPr>
            <a:r>
              <a:rPr lang="cs-CZ" sz="1800" dirty="false"/>
              <a:t>.</a:t>
            </a:r>
          </a:p>
          <a:p>
            <a:pPr marL="0" indent="0" eaLnBrk="true" fontAlgn="auto" hangingPunct="true">
              <a:lnSpc>
                <a:spcPts val="2500"/>
              </a:lnSpc>
              <a:buNone/>
              <a:defRPr/>
            </a:pPr>
            <a:endParaRPr lang="cs-CZ" sz="2000" b="true" dirty="false"/>
          </a:p>
        </p:txBody>
      </p:sp>
      <p:sp>
        <p:nvSpPr>
          <p:cNvPr id="58372" name="Zástupný symbol pro číslo snímku 3">
            <a:extLst>
              <a:ext uri="{FF2B5EF4-FFF2-40B4-BE49-F238E27FC236}">
                <a16:creationId xmlns:a16="http://schemas.microsoft.com/office/drawing/2014/main" id="{06BFC8FB-C167-4CC2-2493-5494F45E4551}"/>
              </a:ext>
            </a:extLst>
          </p:cNvPr>
          <p:cNvSpPr>
            <a:spLocks noGrp="true"/>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ts val="2875"/>
              </a:lnSpc>
              <a:spcBef>
                <a:spcPts val="600"/>
              </a:spcBef>
              <a:spcAft>
                <a:spcPts val="600"/>
              </a:spcAft>
              <a:buClr>
                <a:schemeClr val="accent2"/>
              </a:buClr>
              <a:buSzPct val="100000"/>
              <a:buFont typeface="Wingdings" panose="05000000000000000000" pitchFamily="2" charset="2"/>
              <a:buChar char=""/>
              <a:defRPr sz="2400">
                <a:solidFill>
                  <a:schemeClr val="tx1"/>
                </a:solidFill>
                <a:latin typeface="Arial" panose="020B0604020202020204" pitchFamily="34" charset="0"/>
              </a:defRPr>
            </a:lvl1pPr>
            <a:lvl2pPr marL="742950" indent="-28575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2pPr>
            <a:lvl3pPr marL="11430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3pPr>
            <a:lvl4pPr marL="16002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4pPr>
            <a:lvl5pPr marL="2057400" indent="-228600">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5pPr>
            <a:lvl6pPr marL="25146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6pPr>
            <a:lvl7pPr marL="29718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7pPr>
            <a:lvl8pPr marL="34290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8pPr>
            <a:lvl9pPr marL="3886200" indent="-228600" eaLnBrk="false" fontAlgn="base" hangingPunct="false">
              <a:lnSpc>
                <a:spcPts val="2400"/>
              </a:lnSpc>
              <a:spcBef>
                <a:spcPts val="300"/>
              </a:spcBef>
              <a:spcAft>
                <a:spcPts val="300"/>
              </a:spcAft>
              <a:buClr>
                <a:schemeClr val="accent2"/>
              </a:buClr>
              <a:buSzPct val="80000"/>
              <a:buFont typeface="Wingdings" panose="05000000000000000000" pitchFamily="2" charset="2"/>
              <a:buChar char=""/>
              <a:defRPr sz="2000">
                <a:solidFill>
                  <a:schemeClr val="tx1"/>
                </a:solidFill>
                <a:latin typeface="Arial" panose="020B0604020202020204" pitchFamily="34" charset="0"/>
              </a:defRPr>
            </a:lvl9pPr>
          </a:lstStyle>
          <a:p>
            <a:pPr>
              <a:lnSpc>
                <a:spcPct val="100000"/>
              </a:lnSpc>
              <a:spcBef>
                <a:spcPct val="0"/>
              </a:spcBef>
              <a:spcAft>
                <a:spcPct val="0"/>
              </a:spcAft>
              <a:buClrTx/>
              <a:buSzTx/>
              <a:buFontTx/>
              <a:buNone/>
            </a:pPr>
            <a:fld id="{24CFDFA0-718F-4514-8D26-DE6C8E6E7879}" type="slidenum">
              <a:rPr lang="cs-CZ" altLang="cs-CZ" sz="1000" smtClean="false"/>
              <a:pPr>
                <a:lnSpc>
                  <a:spcPct val="100000"/>
                </a:lnSpc>
                <a:spcBef>
                  <a:spcPct val="0"/>
                </a:spcBef>
                <a:spcAft>
                  <a:spcPct val="0"/>
                </a:spcAft>
                <a:buClrTx/>
                <a:buSzTx/>
                <a:buFontTx/>
                <a:buNone/>
              </a:pPr>
              <a:t>42</a:t>
            </a:fld>
            <a:endParaRPr lang="cs-CZ" altLang="cs-CZ" sz="10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1A75-4F57-8D68-3E0B-412B5F3B5D03}"/>
              </a:ext>
            </a:extLst>
          </p:cNvPr>
          <p:cNvSpPr>
            <a:spLocks noGrp="true"/>
          </p:cNvSpPr>
          <p:nvPr>
            <p:ph type="title"/>
          </p:nvPr>
        </p:nvSpPr>
        <p:spPr/>
        <p:txBody>
          <a:bodyPr/>
          <a:lstStyle/>
          <a:p>
            <a:r>
              <a:rPr lang="cs-CZ" dirty="false"/>
              <a:t>Pracovní výkazy – časté chyby</a:t>
            </a:r>
            <a:endParaRPr lang="en-US" dirty="false"/>
          </a:p>
        </p:txBody>
      </p:sp>
      <p:sp>
        <p:nvSpPr>
          <p:cNvPr id="3" name="Content Placeholder 2">
            <a:extLst>
              <a:ext uri="{FF2B5EF4-FFF2-40B4-BE49-F238E27FC236}">
                <a16:creationId xmlns:a16="http://schemas.microsoft.com/office/drawing/2014/main" id="{12C364F7-99BD-752D-73FA-BC74D7840E80}"/>
              </a:ext>
            </a:extLst>
          </p:cNvPr>
          <p:cNvSpPr>
            <a:spLocks noGrp="true"/>
          </p:cNvSpPr>
          <p:nvPr>
            <p:ph idx="1"/>
          </p:nvPr>
        </p:nvSpPr>
        <p:spPr>
          <a:xfrm>
            <a:off x="540000" y="1638000"/>
            <a:ext cx="8064000" cy="4320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Údaje v pracovním výkazu musí odpovídat údajům v právním aktu o poskytnutí podpory a platném rozpočtu, a to zejména název pozice, kód položky rozpočtu, druh pracovněprávního vztahu a výše úvazku v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Popis vykonávané práce musí být dostatečný a v souladu s popisem příslušné pozice v realizačním týmu v žádosti o podporu a také v souladu s popsanými aktivitami v </a:t>
            </a:r>
            <a:r>
              <a:rPr lang="cs-CZ" dirty="false" err="true"/>
              <a:t>ZoR</a:t>
            </a:r>
            <a:r>
              <a:rPr lang="cs-CZ" dirty="false"/>
              <a:t>.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Na PV nesmí být vykazovány činnosti spadající do výdajů hrazených v rámci 40% paušální sazby.</a:t>
            </a:r>
            <a:endParaRPr lang="cs-CZ" dirty="false">
              <a:cs typeface="Arial"/>
            </a:endParaRPr>
          </a:p>
        </p:txBody>
      </p:sp>
      <p:sp>
        <p:nvSpPr>
          <p:cNvPr id="4" name="Slide Number Placeholder 3">
            <a:extLst>
              <a:ext uri="{FF2B5EF4-FFF2-40B4-BE49-F238E27FC236}">
                <a16:creationId xmlns:a16="http://schemas.microsoft.com/office/drawing/2014/main" id="{CF5D310A-E9DA-BC13-5371-AB5ED051D11F}"/>
              </a:ext>
            </a:extLst>
          </p:cNvPr>
          <p:cNvSpPr>
            <a:spLocks noGrp="true"/>
          </p:cNvSpPr>
          <p:nvPr>
            <p:ph type="sldNum" sz="quarter" idx="12"/>
          </p:nvPr>
        </p:nvSpPr>
        <p:spPr/>
        <p:txBody>
          <a:bodyPr/>
          <a:lstStyle/>
          <a:p>
            <a:fld id="{479BF083-4774-43B1-9AB0-5CC1AC5DD8EE}" type="slidenum">
              <a:rPr lang="cs-CZ" smtClean="false"/>
              <a:pPr/>
              <a:t>43</a:t>
            </a:fld>
            <a:endParaRPr lang="cs-CZ"/>
          </a:p>
        </p:txBody>
      </p:sp>
    </p:spTree>
    <p:extLst>
      <p:ext uri="{BB962C8B-B14F-4D97-AF65-F5344CB8AC3E}">
        <p14:creationId xmlns:p14="http://schemas.microsoft.com/office/powerpoint/2010/main" val="29684533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68EB7C-2F79-F02F-8982-9AAF5AC50D58}"/>
              </a:ext>
            </a:extLst>
          </p:cNvPr>
          <p:cNvSpPr>
            <a:spLocks noGrp="true"/>
          </p:cNvSpPr>
          <p:nvPr>
            <p:ph type="title"/>
          </p:nvPr>
        </p:nvSpPr>
        <p:spPr/>
        <p:txBody>
          <a:bodyPr/>
          <a:lstStyle/>
          <a:p>
            <a:r>
              <a:rPr lang="cs-CZ" dirty="false"/>
              <a:t>Náklady financované Paušální sazbou</a:t>
            </a:r>
          </a:p>
        </p:txBody>
      </p:sp>
      <p:sp>
        <p:nvSpPr>
          <p:cNvPr id="3" name="Zástupný obsah 2">
            <a:extLst>
              <a:ext uri="{FF2B5EF4-FFF2-40B4-BE49-F238E27FC236}">
                <a16:creationId xmlns:a16="http://schemas.microsoft.com/office/drawing/2014/main" id="{FD8636E2-01F6-94C2-54D6-CF5FF3D08AC8}"/>
              </a:ext>
            </a:extLst>
          </p:cNvPr>
          <p:cNvSpPr>
            <a:spLocks noGrp="true"/>
          </p:cNvSpPr>
          <p:nvPr>
            <p:ph idx="1"/>
          </p:nvPr>
        </p:nvSpPr>
        <p:spPr/>
        <p:txBody>
          <a:bodyPr/>
          <a:lstStyle/>
          <a:p>
            <a:r>
              <a:rPr lang="cs-CZ" sz="1800" b="true" dirty="false">
                <a:solidFill>
                  <a:srgbClr val="084A8B"/>
                </a:solidFill>
                <a:latin typeface="Arial" panose="020B0604020202020204" pitchFamily="34" charset="0"/>
                <a:cs typeface="Times New Roman" panose="02020603050405020304" pitchFamily="18" charset="0"/>
              </a:rPr>
              <a:t>Paušální sazba ve výši 40 % přímých nákladů</a:t>
            </a:r>
          </a:p>
          <a:p>
            <a:r>
              <a:rPr lang="cs-CZ" sz="1800" b="true" dirty="false">
                <a:solidFill>
                  <a:srgbClr val="084A8B"/>
                </a:solidFill>
                <a:latin typeface="Arial" panose="020B0604020202020204" pitchFamily="34" charset="0"/>
                <a:cs typeface="Times New Roman" panose="02020603050405020304" pitchFamily="18" charset="0"/>
              </a:rPr>
              <a:t>Vymezeno ve Specifických pravidlech kap. 6.2.14</a:t>
            </a:r>
          </a:p>
          <a:p>
            <a:r>
              <a:rPr lang="cs-CZ" sz="18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Odměňování vyloučené z přímých osobních nákladů</a:t>
            </a:r>
          </a:p>
          <a:p>
            <a:pPr lvl="1"/>
            <a:r>
              <a:rPr lang="cs-CZ" sz="1400" dirty="false">
                <a:solidFill>
                  <a:srgbClr val="084A8B"/>
                </a:solidFill>
                <a:latin typeface="Arial" panose="020B0604020202020204" pitchFamily="34" charset="0"/>
                <a:ea typeface="Times New Roman" panose="02020603050405020304" pitchFamily="18" charset="0"/>
                <a:cs typeface="Times New Roman" panose="02020603050405020304" pitchFamily="18" charset="0"/>
              </a:rPr>
              <a:t>Např. administrativní činnosti spojené s řízením projektu nebo organizace, administrativní činnost spojená s výběrem dodavatele, finanční řízení projektu, vstupní lékařské prohlídky aj.</a:t>
            </a:r>
            <a:endParaRPr lang="cs-CZ" sz="1400"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endParaRPr>
          </a:p>
          <a:p>
            <a:r>
              <a:rPr lang="cs-CZ" sz="18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rPr>
              <a:t>Výdaje financované 40% paušální sazbou</a:t>
            </a:r>
          </a:p>
          <a:p>
            <a:pPr lvl="1"/>
            <a:r>
              <a:rPr lang="cs-CZ" sz="1400" dirty="false">
                <a:latin typeface="Arial" panose="020B0604020202020204" pitchFamily="34" charset="0"/>
                <a:cs typeface="Times New Roman" panose="02020603050405020304" pitchFamily="18" charset="0"/>
              </a:rPr>
              <a:t>Jejich úhrada se nevykazuje a vždy </a:t>
            </a:r>
            <a:r>
              <a:rPr lang="cs-CZ" sz="1400" dirty="false">
                <a:effectLst/>
                <a:latin typeface="Arial" panose="020B0604020202020204" pitchFamily="34" charset="0"/>
                <a:ea typeface="Arial" panose="020B0604020202020204" pitchFamily="34" charset="0"/>
                <a:cs typeface="Times New Roman" panose="02020603050405020304" pitchFamily="18" charset="0"/>
              </a:rPr>
              <a:t>se má za to, že tyto výdaje vznikly a jsou způsobilé ve výši odvozené z podílu 40 % na přímých osobních nákladech. </a:t>
            </a:r>
            <a:endParaRPr lang="cs-CZ" sz="1400" b="true" dirty="false">
              <a:solidFill>
                <a:srgbClr val="084A8B"/>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cs-CZ" dirty="false"/>
          </a:p>
        </p:txBody>
      </p:sp>
      <p:sp>
        <p:nvSpPr>
          <p:cNvPr id="4" name="Zástupný symbol pro číslo snímku 3">
            <a:extLst>
              <a:ext uri="{FF2B5EF4-FFF2-40B4-BE49-F238E27FC236}">
                <a16:creationId xmlns:a16="http://schemas.microsoft.com/office/drawing/2014/main" id="{17BBAB89-DD24-9D3E-5043-634F41A1753B}"/>
              </a:ext>
            </a:extLst>
          </p:cNvPr>
          <p:cNvSpPr>
            <a:spLocks noGrp="true"/>
          </p:cNvSpPr>
          <p:nvPr>
            <p:ph type="sldNum" sz="quarter" idx="12"/>
          </p:nvPr>
        </p:nvSpPr>
        <p:spPr/>
        <p:txBody>
          <a:bodyPr/>
          <a:lstStyle/>
          <a:p>
            <a:fld id="{479BF083-4774-43B1-9AB0-5CC1AC5DD8EE}" type="slidenum">
              <a:rPr lang="cs-CZ" smtClean="false"/>
              <a:pPr/>
              <a:t>44</a:t>
            </a:fld>
            <a:endParaRPr lang="cs-CZ"/>
          </a:p>
        </p:txBody>
      </p:sp>
    </p:spTree>
    <p:extLst>
      <p:ext uri="{BB962C8B-B14F-4D97-AF65-F5344CB8AC3E}">
        <p14:creationId xmlns:p14="http://schemas.microsoft.com/office/powerpoint/2010/main" val="33683958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841664" y="2610000"/>
            <a:ext cx="7942336" cy="1224000"/>
          </a:xfrm>
        </p:spPr>
        <p:txBody>
          <a:bodyPr/>
          <a:lstStyle/>
          <a:p>
            <a:pPr algn="ctr"/>
            <a:r>
              <a:rPr lang="cs-CZ" kern="1200" cap="none" dirty="false">
                <a:latin typeface="+mn-lt"/>
                <a:ea typeface="+mn-ea"/>
                <a:cs typeface="+mn-cs"/>
              </a:rPr>
              <a:t>III. ČÁST </a:t>
            </a:r>
            <a:br>
              <a:rPr lang="cs-CZ" kern="1200" cap="none" dirty="false">
                <a:latin typeface="+mn-lt"/>
                <a:ea typeface="+mn-ea"/>
                <a:cs typeface="+mn-cs"/>
              </a:rPr>
            </a:br>
            <a:r>
              <a:rPr lang="cs-CZ" kern="1200" cap="none" dirty="false">
                <a:latin typeface="+mn-lt"/>
                <a:ea typeface="+mn-ea"/>
                <a:cs typeface="+mn-cs"/>
              </a:rPr>
              <a:t>INDIKÁTORY</a:t>
            </a:r>
          </a:p>
        </p:txBody>
      </p:sp>
    </p:spTree>
    <p:extLst>
      <p:ext uri="{BB962C8B-B14F-4D97-AF65-F5344CB8AC3E}">
        <p14:creationId xmlns:p14="http://schemas.microsoft.com/office/powerpoint/2010/main" val="25615182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Indikátory  se závazkem</a:t>
            </a:r>
          </a:p>
        </p:txBody>
      </p:sp>
      <p:sp>
        <p:nvSpPr>
          <p:cNvPr id="3" name="Zástupný symbol pro obsah 2"/>
          <p:cNvSpPr>
            <a:spLocks noGrp="true"/>
          </p:cNvSpPr>
          <p:nvPr>
            <p:ph idx="1"/>
          </p:nvPr>
        </p:nvSpPr>
        <p:spPr>
          <a:xfrm>
            <a:off x="504000" y="1419813"/>
            <a:ext cx="8064000" cy="4320000"/>
          </a:xfrm>
        </p:spPr>
        <p:txBody>
          <a:bodyPr/>
          <a:lstStyle/>
          <a:p>
            <a:pPr algn="just">
              <a:lnSpc>
                <a:spcPct val="100000"/>
              </a:lnSpc>
              <a:buClr>
                <a:schemeClr val="accent1"/>
              </a:buClr>
            </a:pPr>
            <a:endParaRPr lang="cs-CZ" sz="1600" dirty="false"/>
          </a:p>
          <a:p>
            <a:pPr algn="just">
              <a:lnSpc>
                <a:spcPct val="100000"/>
              </a:lnSpc>
              <a:buClr>
                <a:schemeClr val="accent1"/>
              </a:buClr>
            </a:pPr>
            <a:r>
              <a:rPr lang="cs-CZ" sz="1600" dirty="false"/>
              <a:t>Závazná cílová hodnota stanovena v </a:t>
            </a:r>
            <a:r>
              <a:rPr lang="cs-CZ" sz="1600" dirty="false" err="true"/>
              <a:t>RoD</a:t>
            </a:r>
            <a:endParaRPr lang="cs-CZ" sz="1600" dirty="false"/>
          </a:p>
          <a:p>
            <a:pPr algn="just">
              <a:lnSpc>
                <a:spcPct val="100000"/>
              </a:lnSpc>
              <a:buClr>
                <a:schemeClr val="accent1"/>
              </a:buClr>
            </a:pPr>
            <a:r>
              <a:rPr lang="cs-CZ" sz="1600" dirty="false"/>
              <a:t>Naplnění s koncem realizace projektu</a:t>
            </a:r>
          </a:p>
          <a:p>
            <a:pPr algn="just">
              <a:lnSpc>
                <a:spcPct val="100000"/>
              </a:lnSpc>
              <a:buClr>
                <a:schemeClr val="accent1"/>
              </a:buClr>
            </a:pPr>
            <a:r>
              <a:rPr lang="cs-CZ" sz="1600" dirty="false"/>
              <a:t>Průběžné vykazování v ZoR</a:t>
            </a:r>
          </a:p>
          <a:p>
            <a:pPr algn="just">
              <a:lnSpc>
                <a:spcPct val="100000"/>
              </a:lnSpc>
              <a:buClr>
                <a:schemeClr val="accent1"/>
              </a:buClr>
            </a:pPr>
            <a:r>
              <a:rPr lang="cs-CZ" sz="1600" dirty="false"/>
              <a:t>Změna indikátorů = podstatná změna</a:t>
            </a:r>
          </a:p>
          <a:p>
            <a:pPr algn="just">
              <a:lnSpc>
                <a:spcPct val="100000"/>
              </a:lnSpc>
              <a:buClr>
                <a:schemeClr val="accent1"/>
              </a:buClr>
            </a:pPr>
            <a:endParaRPr lang="cs-CZ" sz="1600" dirty="false"/>
          </a:p>
          <a:p>
            <a:pPr algn="just">
              <a:lnSpc>
                <a:spcPct val="100000"/>
              </a:lnSpc>
              <a:buClr>
                <a:schemeClr val="accent1"/>
              </a:buClr>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pPr>
            <a:endParaRPr lang="cs-CZ" sz="1400" dirty="false"/>
          </a:p>
          <a:p>
            <a:pPr algn="just">
              <a:lnSpc>
                <a:spcPct val="100000"/>
              </a:lnSpc>
              <a:buClr>
                <a:schemeClr val="accent1"/>
              </a:buClr>
            </a:pPr>
            <a:endParaRPr lang="cs-CZ" sz="1400" dirty="false"/>
          </a:p>
          <a:p>
            <a:pPr algn="just">
              <a:lnSpc>
                <a:spcPct val="100000"/>
              </a:lnSpc>
              <a:buClr>
                <a:schemeClr val="accent1"/>
              </a:buClr>
            </a:pPr>
            <a:endParaRPr lang="cs-CZ" sz="1400" dirty="false"/>
          </a:p>
          <a:p>
            <a:pPr marL="0" indent="0" algn="just">
              <a:lnSpc>
                <a:spcPct val="100000"/>
              </a:lnSpc>
              <a:buNone/>
            </a:pPr>
            <a:endParaRPr lang="cs-CZ" sz="1400" dirty="false"/>
          </a:p>
          <a:p>
            <a:pPr marL="0" indent="0" algn="just">
              <a:lnSpc>
                <a:spcPct val="100000"/>
              </a:lnSpc>
              <a:buNone/>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46</a:t>
            </a:fld>
            <a:endParaRPr lang="cs-CZ" dirty="false"/>
          </a:p>
        </p:txBody>
      </p:sp>
      <p:sp>
        <p:nvSpPr>
          <p:cNvPr id="10" name="Rectangle 4"/>
          <p:cNvSpPr>
            <a:spLocks noChangeArrowheads="true"/>
          </p:cNvSpPr>
          <p:nvPr/>
        </p:nvSpPr>
        <p:spPr bwMode="auto">
          <a:xfrm>
            <a:off x="1419225" y="3579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graphicFrame>
        <p:nvGraphicFramePr>
          <p:cNvPr id="14" name="Tabulka 13"/>
          <p:cNvGraphicFramePr>
            <a:graphicFrameLocks noGrp="true"/>
          </p:cNvGraphicFramePr>
          <p:nvPr>
            <p:extLst>
              <p:ext uri="{D42A27DB-BD31-4B8C-83A1-F6EECF244321}">
                <p14:modId xmlns:p14="http://schemas.microsoft.com/office/powerpoint/2010/main" val="2006282416"/>
              </p:ext>
            </p:extLst>
          </p:nvPr>
        </p:nvGraphicFramePr>
        <p:xfrm>
          <a:off x="683572" y="3605935"/>
          <a:ext cx="7704856" cy="1197826"/>
        </p:xfrm>
        <a:graphic>
          <a:graphicData uri="http://schemas.openxmlformats.org/drawingml/2006/table">
            <a:tbl>
              <a:tblPr firstRow="true" firstCol="true" bandRow="true">
                <a:tableStyleId>{5C22544A-7EE6-4342-B048-85BDC9FD1C3A}</a:tableStyleId>
              </a:tblPr>
              <a:tblGrid>
                <a:gridCol w="1010568">
                  <a:extLst>
                    <a:ext uri="{9D8B030D-6E8A-4147-A177-3AD203B41FA5}">
                      <a16:colId xmlns:a16="http://schemas.microsoft.com/office/drawing/2014/main" val="20000"/>
                    </a:ext>
                  </a:extLst>
                </a:gridCol>
                <a:gridCol w="4142740">
                  <a:extLst>
                    <a:ext uri="{9D8B030D-6E8A-4147-A177-3AD203B41FA5}">
                      <a16:colId xmlns:a16="http://schemas.microsoft.com/office/drawing/2014/main" val="20001"/>
                    </a:ext>
                  </a:extLst>
                </a:gridCol>
                <a:gridCol w="1264185">
                  <a:extLst>
                    <a:ext uri="{9D8B030D-6E8A-4147-A177-3AD203B41FA5}">
                      <a16:colId xmlns:a16="http://schemas.microsoft.com/office/drawing/2014/main" val="20002"/>
                    </a:ext>
                  </a:extLst>
                </a:gridCol>
                <a:gridCol w="1287363">
                  <a:extLst>
                    <a:ext uri="{9D8B030D-6E8A-4147-A177-3AD203B41FA5}">
                      <a16:colId xmlns:a16="http://schemas.microsoft.com/office/drawing/2014/main" val="20003"/>
                    </a:ext>
                  </a:extLst>
                </a:gridCol>
              </a:tblGrid>
              <a:tr h="50093">
                <a:tc>
                  <a:txBody>
                    <a:bodyPr/>
                    <a:lstStyle/>
                    <a:p>
                      <a:pPr marL="36195" marR="36195">
                        <a:spcBef>
                          <a:spcPts val="300"/>
                        </a:spcBef>
                        <a:spcAft>
                          <a:spcPts val="300"/>
                        </a:spcAft>
                      </a:pPr>
                      <a:r>
                        <a:rPr lang="cs-CZ" sz="1400" dirty="false">
                          <a:effectLst/>
                        </a:rPr>
                        <a:t>Kód</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Název indikátoru</a:t>
                      </a:r>
                      <a:endParaRPr lang="cs-CZ" sz="1400" b="true" dirty="fals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a:effectLst/>
                        </a:rPr>
                        <a:t>Měrná jednotka</a:t>
                      </a:r>
                      <a:endParaRPr lang="cs-CZ" sz="1400" b="true">
                        <a:solidFill>
                          <a:srgbClr val="080808"/>
                        </a:solidFill>
                        <a:effectLst/>
                        <a:latin typeface="Calibri"/>
                        <a:ea typeface="Calibri"/>
                        <a:cs typeface="Times New Roman"/>
                      </a:endParaRPr>
                    </a:p>
                  </a:txBody>
                  <a:tcPr marL="0" marR="0" marT="0" marB="0" anchor="ctr"/>
                </a:tc>
                <a:tc>
                  <a:txBody>
                    <a:bodyPr/>
                    <a:lstStyle/>
                    <a:p>
                      <a:pPr marL="36195" marR="36195">
                        <a:spcBef>
                          <a:spcPts val="300"/>
                        </a:spcBef>
                        <a:spcAft>
                          <a:spcPts val="300"/>
                        </a:spcAft>
                      </a:pPr>
                      <a:r>
                        <a:rPr lang="cs-CZ" sz="1400" dirty="false">
                          <a:effectLst/>
                        </a:rPr>
                        <a:t>Typ indikátoru</a:t>
                      </a:r>
                      <a:endParaRPr lang="cs-CZ" sz="1400" b="true" dirty="false">
                        <a:solidFill>
                          <a:srgbClr val="080808"/>
                        </a:solidFill>
                        <a:effectLst/>
                        <a:latin typeface="Calibri"/>
                        <a:ea typeface="Calibri"/>
                        <a:cs typeface="Times New Roman"/>
                      </a:endParaRPr>
                    </a:p>
                  </a:txBody>
                  <a:tcPr marL="0" marR="0" marT="0" marB="0" anchor="ctr"/>
                </a:tc>
                <a:extLst>
                  <a:ext uri="{0D108BD9-81ED-4DB2-BD59-A6C34878D82A}">
                    <a16:rowId xmlns:a16="http://schemas.microsoft.com/office/drawing/2014/main" val="10000"/>
                  </a:ext>
                </a:extLst>
              </a:tr>
              <a:tr h="344386">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  600 000</a:t>
                      </a:r>
                    </a:p>
                  </a:txBody>
                  <a:tcPr marL="0" marR="0" marT="0" marB="0" anchor="ctr"/>
                </a:tc>
                <a:tc>
                  <a:txBody>
                    <a:bodyPr/>
                    <a:lstStyle/>
                    <a:p>
                      <a:pPr marL="36195" marR="36195" algn="l">
                        <a:spcBef>
                          <a:spcPts val="300"/>
                        </a:spcBef>
                        <a:spcAft>
                          <a:spcPts val="300"/>
                        </a:spcAft>
                      </a:pPr>
                      <a:r>
                        <a:rPr lang="cs-CZ" sz="1400" b="true" kern="1200" dirty="false">
                          <a:solidFill>
                            <a:schemeClr val="dk1"/>
                          </a:solidFill>
                          <a:effectLst/>
                          <a:latin typeface="+mn-lt"/>
                          <a:ea typeface="+mn-ea"/>
                          <a:cs typeface="+mn-cs"/>
                        </a:rPr>
                        <a:t> </a:t>
                      </a:r>
                      <a:r>
                        <a:rPr lang="cs-CZ" sz="1400" b="false" kern="1200" dirty="false">
                          <a:solidFill>
                            <a:schemeClr val="dk1"/>
                          </a:solidFill>
                          <a:effectLst/>
                          <a:latin typeface="+mn-lt"/>
                          <a:ea typeface="+mn-ea"/>
                          <a:cs typeface="+mn-cs"/>
                        </a:rPr>
                        <a:t>Celkový počet účastníků</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 Účastníci</a:t>
                      </a:r>
                    </a:p>
                  </a:txBody>
                  <a:tcPr marL="0" marR="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 Výstup</a:t>
                      </a:r>
                    </a:p>
                  </a:txBody>
                  <a:tcPr marL="0" marR="0" marT="0" marB="0" anchor="ctr"/>
                </a:tc>
                <a:extLst>
                  <a:ext uri="{0D108BD9-81ED-4DB2-BD59-A6C34878D82A}">
                    <a16:rowId xmlns:a16="http://schemas.microsoft.com/office/drawing/2014/main" val="10001"/>
                  </a:ext>
                </a:extLst>
              </a:tr>
              <a:tr h="344386">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805 000</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Počet napsaných a zveřejněných analytických a strategických dokumentů (vč. evaluačních)</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Dokumenty</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Výstup</a:t>
                      </a:r>
                    </a:p>
                  </a:txBody>
                  <a:tcPr marL="68580" marR="68580" marT="0" marB="0"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69288488"/>
      </p:ext>
    </p:extLst>
  </p:cSld>
  <p:clrMapOvr>
    <a:masterClrMapping/>
  </p:clrMapOvr>
  <p:transition spd="slow">
    <p:wheel spokes="1"/>
  </p:transition>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dirty="false"/>
              <a:t>Indikátory  bez závazku</a:t>
            </a:r>
          </a:p>
        </p:txBody>
      </p:sp>
      <p:sp>
        <p:nvSpPr>
          <p:cNvPr id="3" name="Zástupný symbol pro obsah 2"/>
          <p:cNvSpPr>
            <a:spLocks noGrp="true"/>
          </p:cNvSpPr>
          <p:nvPr>
            <p:ph idx="1"/>
          </p:nvPr>
        </p:nvSpPr>
        <p:spPr>
          <a:xfrm>
            <a:off x="504000" y="1419813"/>
            <a:ext cx="8064000" cy="4320000"/>
          </a:xfrm>
        </p:spPr>
        <p:txBody>
          <a:bodyPr/>
          <a:lstStyle/>
          <a:p>
            <a:pPr algn="just">
              <a:lnSpc>
                <a:spcPct val="100000"/>
              </a:lnSpc>
            </a:pPr>
            <a:endParaRPr lang="cs-CZ" sz="1400" dirty="false"/>
          </a:p>
          <a:p>
            <a:pPr marL="0" indent="0" algn="just">
              <a:lnSpc>
                <a:spcPct val="100000"/>
              </a:lnSpc>
              <a:buNone/>
            </a:pPr>
            <a:endParaRPr lang="cs-CZ" sz="1400" dirty="false"/>
          </a:p>
          <a:p>
            <a:pPr marL="0" indent="0" algn="just">
              <a:lnSpc>
                <a:spcPct val="100000"/>
              </a:lnSpc>
              <a:buNone/>
            </a:pPr>
            <a:endParaRPr lang="cs-CZ" sz="1400"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47</a:t>
            </a:fld>
            <a:endParaRPr lang="cs-CZ" dirty="false"/>
          </a:p>
        </p:txBody>
      </p:sp>
      <p:sp>
        <p:nvSpPr>
          <p:cNvPr id="10" name="Rectangle 4"/>
          <p:cNvSpPr>
            <a:spLocks noChangeArrowheads="true"/>
          </p:cNvSpPr>
          <p:nvPr/>
        </p:nvSpPr>
        <p:spPr bwMode="auto">
          <a:xfrm>
            <a:off x="1419225" y="3579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true" fontAlgn="base" latinLnBrk="false" hangingPunct="tru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itchFamily="34" charset="0"/>
                <a:cs typeface="Arial" pitchFamily="34" charset="0"/>
              </a:rPr>
            </a:br>
            <a:endParaRPr kumimoji="false" lang="cs-CZ" altLang="cs-CZ" sz="1800" b="false" i="false" u="none" strike="noStrike" cap="none" normalizeH="false" baseline="0">
              <a:ln>
                <a:noFill/>
              </a:ln>
              <a:solidFill>
                <a:schemeClr val="tx1"/>
              </a:solidFill>
              <a:effectLst/>
              <a:latin typeface="Arial" pitchFamily="34" charset="0"/>
              <a:cs typeface="Arial" pitchFamily="34" charset="0"/>
            </a:endParaRPr>
          </a:p>
        </p:txBody>
      </p:sp>
      <p:graphicFrame>
        <p:nvGraphicFramePr>
          <p:cNvPr id="6" name="Tabulka 6">
            <a:extLst>
              <a:ext uri="{FF2B5EF4-FFF2-40B4-BE49-F238E27FC236}">
                <a16:creationId xmlns:a16="http://schemas.microsoft.com/office/drawing/2014/main" id="{0265E8AE-240A-439C-AFA3-85ACCCC0B029}"/>
              </a:ext>
            </a:extLst>
          </p:cNvPr>
          <p:cNvGraphicFramePr>
            <a:graphicFrameLocks noGrp="true"/>
          </p:cNvGraphicFramePr>
          <p:nvPr>
            <p:extLst>
              <p:ext uri="{D42A27DB-BD31-4B8C-83A1-F6EECF244321}">
                <p14:modId xmlns:p14="http://schemas.microsoft.com/office/powerpoint/2010/main" val="4058272369"/>
              </p:ext>
            </p:extLst>
          </p:nvPr>
        </p:nvGraphicFramePr>
        <p:xfrm>
          <a:off x="935600" y="1761357"/>
          <a:ext cx="7632400" cy="1742440"/>
        </p:xfrm>
        <a:graphic>
          <a:graphicData uri="http://schemas.openxmlformats.org/drawingml/2006/table">
            <a:tbl>
              <a:tblPr firstRow="true" bandRow="true">
                <a:tableStyleId>{5C22544A-7EE6-4342-B048-85BDC9FD1C3A}</a:tableStyleId>
              </a:tblPr>
              <a:tblGrid>
                <a:gridCol w="1008112">
                  <a:extLst>
                    <a:ext uri="{9D8B030D-6E8A-4147-A177-3AD203B41FA5}">
                      <a16:colId xmlns:a16="http://schemas.microsoft.com/office/drawing/2014/main" val="4013481933"/>
                    </a:ext>
                  </a:extLst>
                </a:gridCol>
                <a:gridCol w="3798928">
                  <a:extLst>
                    <a:ext uri="{9D8B030D-6E8A-4147-A177-3AD203B41FA5}">
                      <a16:colId xmlns:a16="http://schemas.microsoft.com/office/drawing/2014/main" val="2014179879"/>
                    </a:ext>
                  </a:extLst>
                </a:gridCol>
                <a:gridCol w="1097616">
                  <a:extLst>
                    <a:ext uri="{9D8B030D-6E8A-4147-A177-3AD203B41FA5}">
                      <a16:colId xmlns:a16="http://schemas.microsoft.com/office/drawing/2014/main" val="3829294710"/>
                    </a:ext>
                  </a:extLst>
                </a:gridCol>
                <a:gridCol w="1727744">
                  <a:extLst>
                    <a:ext uri="{9D8B030D-6E8A-4147-A177-3AD203B41FA5}">
                      <a16:colId xmlns:a16="http://schemas.microsoft.com/office/drawing/2014/main" val="749387102"/>
                    </a:ext>
                  </a:extLst>
                </a:gridCol>
              </a:tblGrid>
              <a:tr h="363801">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Kód</a:t>
                      </a:r>
                    </a:p>
                  </a:txBody>
                  <a:tcPr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Název indikátoru</a:t>
                      </a:r>
                    </a:p>
                  </a:txBody>
                  <a:tcPr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Měrná jednotka</a:t>
                      </a:r>
                    </a:p>
                  </a:txBody>
                  <a:tcPr anchor="ctr"/>
                </a:tc>
                <a:tc>
                  <a:txBody>
                    <a:bodyPr/>
                    <a:lstStyle/>
                    <a:p>
                      <a:pPr marL="36195" marR="36195" algn="l" defTabSz="914400" rtl="false" eaLnBrk="true" latinLnBrk="false" hangingPunct="true">
                        <a:spcBef>
                          <a:spcPts val="300"/>
                        </a:spcBef>
                        <a:spcAft>
                          <a:spcPts val="300"/>
                        </a:spcAft>
                      </a:pPr>
                      <a:r>
                        <a:rPr lang="cs-CZ" sz="1400" b="true" kern="1200" dirty="false">
                          <a:solidFill>
                            <a:schemeClr val="lt1"/>
                          </a:solidFill>
                          <a:effectLst/>
                          <a:latin typeface="+mn-lt"/>
                          <a:ea typeface="+mn-ea"/>
                          <a:cs typeface="+mn-cs"/>
                        </a:rPr>
                        <a:t>Typ indikátoru</a:t>
                      </a:r>
                    </a:p>
                  </a:txBody>
                  <a:tcPr anchor="ctr"/>
                </a:tc>
                <a:extLst>
                  <a:ext uri="{0D108BD9-81ED-4DB2-BD59-A6C34878D82A}">
                    <a16:rowId xmlns:a16="http://schemas.microsoft.com/office/drawing/2014/main" val="1033686388"/>
                  </a:ext>
                </a:extLst>
              </a:tr>
              <a:tr h="370840">
                <a:tc>
                  <a:txBody>
                    <a:bodyPr/>
                    <a:lstStyle/>
                    <a:p>
                      <a:pPr marL="36195" marR="36195">
                        <a:spcBef>
                          <a:spcPts val="300"/>
                        </a:spcBef>
                        <a:spcAft>
                          <a:spcPts val="300"/>
                        </a:spcAft>
                      </a:pPr>
                      <a:r>
                        <a:rPr lang="cs-CZ" sz="1400" b="true" kern="1200" dirty="false">
                          <a:solidFill>
                            <a:schemeClr val="dk1"/>
                          </a:solidFill>
                          <a:effectLst/>
                          <a:latin typeface="+mn-lt"/>
                          <a:ea typeface="+mn-ea"/>
                          <a:cs typeface="+mn-cs"/>
                        </a:rPr>
                        <a:t> 679 001</a:t>
                      </a:r>
                    </a:p>
                  </a:txBody>
                  <a:tcPr marL="36195" marR="36195"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 Počet podpořených Romů</a:t>
                      </a:r>
                    </a:p>
                  </a:txBody>
                  <a:tcPr marL="36195" marR="36195"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 Osoby</a:t>
                      </a:r>
                    </a:p>
                  </a:txBody>
                  <a:tcPr marL="36195" marR="36195"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 Výstup</a:t>
                      </a:r>
                    </a:p>
                  </a:txBody>
                  <a:tcPr marL="36195" marR="36195" marT="0" marB="0" anchor="ctr"/>
                </a:tc>
                <a:extLst>
                  <a:ext uri="{0D108BD9-81ED-4DB2-BD59-A6C34878D82A}">
                    <a16:rowId xmlns:a16="http://schemas.microsoft.com/office/drawing/2014/main" val="3835331965"/>
                  </a:ext>
                </a:extLst>
              </a:tr>
              <a:tr h="370840">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625 000</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Účastníci v procesu vzdělávání nebo odborné přípravy po ukončení své účasti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Účastníci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Výsledek</a:t>
                      </a:r>
                    </a:p>
                  </a:txBody>
                  <a:tcPr marL="68580" marR="68580" marT="0" marB="0" anchor="ctr"/>
                </a:tc>
                <a:extLst>
                  <a:ext uri="{0D108BD9-81ED-4DB2-BD59-A6C34878D82A}">
                    <a16:rowId xmlns:a16="http://schemas.microsoft.com/office/drawing/2014/main" val="1687267994"/>
                  </a:ext>
                </a:extLst>
              </a:tr>
              <a:tr h="370840">
                <a:tc>
                  <a:txBody>
                    <a:bodyPr/>
                    <a:lstStyle/>
                    <a:p>
                      <a:pPr marL="36195" marR="36195" algn="l" defTabSz="914400" rtl="false" eaLnBrk="true" latinLnBrk="false" hangingPunct="true">
                        <a:spcBef>
                          <a:spcPts val="300"/>
                        </a:spcBef>
                        <a:spcAft>
                          <a:spcPts val="300"/>
                        </a:spcAft>
                      </a:pPr>
                      <a:r>
                        <a:rPr lang="cs-CZ" sz="1400" b="true" kern="1200" dirty="false">
                          <a:solidFill>
                            <a:schemeClr val="dk1"/>
                          </a:solidFill>
                          <a:effectLst/>
                          <a:latin typeface="+mn-lt"/>
                          <a:ea typeface="+mn-ea"/>
                          <a:cs typeface="+mn-cs"/>
                        </a:rPr>
                        <a:t>626 000</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Účastníci, kteří získali kvalifikaci po ukončení své účasti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Účastníci</a:t>
                      </a:r>
                    </a:p>
                  </a:txBody>
                  <a:tcPr marL="68580" marR="68580" marT="0" marB="0" anchor="ctr"/>
                </a:tc>
                <a:tc>
                  <a:txBody>
                    <a:bodyPr/>
                    <a:lstStyle/>
                    <a:p>
                      <a:pPr marL="36195" marR="36195" algn="l" defTabSz="914400" rtl="false" eaLnBrk="true" latinLnBrk="false" hangingPunct="true">
                        <a:spcBef>
                          <a:spcPts val="300"/>
                        </a:spcBef>
                        <a:spcAft>
                          <a:spcPts val="300"/>
                        </a:spcAft>
                      </a:pPr>
                      <a:r>
                        <a:rPr lang="cs-CZ" sz="1400" b="false" kern="1200" dirty="false">
                          <a:solidFill>
                            <a:schemeClr val="dk1"/>
                          </a:solidFill>
                          <a:effectLst/>
                          <a:latin typeface="+mn-lt"/>
                          <a:ea typeface="+mn-ea"/>
                          <a:cs typeface="+mn-cs"/>
                        </a:rPr>
                        <a:t>Výsledek</a:t>
                      </a:r>
                    </a:p>
                  </a:txBody>
                  <a:tcPr marL="68580" marR="68580" marT="0" marB="0" anchor="ctr"/>
                </a:tc>
                <a:extLst>
                  <a:ext uri="{0D108BD9-81ED-4DB2-BD59-A6C34878D82A}">
                    <a16:rowId xmlns:a16="http://schemas.microsoft.com/office/drawing/2014/main" val="297246729"/>
                  </a:ext>
                </a:extLst>
              </a:tr>
            </a:tbl>
          </a:graphicData>
        </a:graphic>
      </p:graphicFrame>
      <p:sp>
        <p:nvSpPr>
          <p:cNvPr id="7" name="TextovéPole 6">
            <a:extLst>
              <a:ext uri="{FF2B5EF4-FFF2-40B4-BE49-F238E27FC236}">
                <a16:creationId xmlns:a16="http://schemas.microsoft.com/office/drawing/2014/main" id="{0EE4F747-1FE9-B542-2368-9A7C392AC3E0}"/>
              </a:ext>
            </a:extLst>
          </p:cNvPr>
          <p:cNvSpPr txBox="true"/>
          <p:nvPr/>
        </p:nvSpPr>
        <p:spPr>
          <a:xfrm>
            <a:off x="1018309" y="3843610"/>
            <a:ext cx="7549691" cy="646331"/>
          </a:xfrm>
          <a:prstGeom prst="rect">
            <a:avLst/>
          </a:prstGeom>
          <a:noFill/>
        </p:spPr>
        <p:txBody>
          <a:bodyPr wrap="square" rtlCol="false">
            <a:spAutoFit/>
          </a:bodyPr>
          <a:lstStyle/>
          <a:p>
            <a:pPr marL="285750" indent="-285750">
              <a:buFont typeface="Arial" panose="020B0604020202020204" pitchFamily="34" charset="0"/>
              <a:buChar char="•"/>
            </a:pPr>
            <a:r>
              <a:rPr lang="cs-CZ" dirty="false"/>
              <a:t>cílová hodnota nestanovena, vykazují se průběžně v ZoR</a:t>
            </a:r>
          </a:p>
          <a:p>
            <a:endParaRPr lang="cs-CZ" dirty="false"/>
          </a:p>
        </p:txBody>
      </p:sp>
    </p:spTree>
    <p:extLst>
      <p:ext uri="{BB962C8B-B14F-4D97-AF65-F5344CB8AC3E}">
        <p14:creationId xmlns:p14="http://schemas.microsoft.com/office/powerpoint/2010/main" val="2547351735"/>
      </p:ext>
    </p:extLst>
  </p:cSld>
  <p:clrMapOvr>
    <a:masterClrMapping/>
  </p:clrMapOvr>
  <p:transition spd="slow">
    <p:wheel spokes="1"/>
  </p:transition>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868EB7C-2F79-F02F-8982-9AAF5AC50D58}"/>
              </a:ext>
            </a:extLst>
          </p:cNvPr>
          <p:cNvSpPr>
            <a:spLocks noGrp="true"/>
          </p:cNvSpPr>
          <p:nvPr>
            <p:ph type="title"/>
          </p:nvPr>
        </p:nvSpPr>
        <p:spPr/>
        <p:txBody>
          <a:bodyPr/>
          <a:lstStyle/>
          <a:p>
            <a:r>
              <a:rPr lang="cs-CZ" dirty="false"/>
              <a:t>Celkový počet účastníků</a:t>
            </a:r>
          </a:p>
        </p:txBody>
      </p:sp>
      <p:sp>
        <p:nvSpPr>
          <p:cNvPr id="3" name="Zástupný obsah 2">
            <a:extLst>
              <a:ext uri="{FF2B5EF4-FFF2-40B4-BE49-F238E27FC236}">
                <a16:creationId xmlns:a16="http://schemas.microsoft.com/office/drawing/2014/main" id="{FD8636E2-01F6-94C2-54D6-CF5FF3D08AC8}"/>
              </a:ext>
            </a:extLst>
          </p:cNvPr>
          <p:cNvSpPr>
            <a:spLocks noGrp="true"/>
          </p:cNvSpPr>
          <p:nvPr>
            <p:ph idx="1"/>
          </p:nvPr>
        </p:nvSpPr>
        <p:spPr/>
        <p:txBody>
          <a:bodyPr/>
          <a:lstStyle/>
          <a:p>
            <a:pPr marL="0" indent="0">
              <a:buNone/>
            </a:pPr>
            <a:r>
              <a:rPr lang="cs-CZ" dirty="false"/>
              <a:t>600 000 Celkový počet účastníků</a:t>
            </a:r>
          </a:p>
          <a:p>
            <a:pPr lvl="1"/>
            <a:r>
              <a:rPr lang="cs-CZ" dirty="false"/>
              <a:t>účastníkem/podpořenou osobou je pouze osoba, která: </a:t>
            </a:r>
          </a:p>
          <a:p>
            <a:pPr marL="414000" lvl="1" indent="0">
              <a:buNone/>
            </a:pPr>
            <a:r>
              <a:rPr lang="cs-CZ" dirty="false"/>
              <a:t>získala v daném projektu podporu v rozsahu minimálně 40 hodin (bez ohledu na počet dílčích podpor, tj. počet dílčích zapojení do projektu) </a:t>
            </a:r>
          </a:p>
          <a:p>
            <a:pPr lvl="1"/>
            <a:r>
              <a:rPr lang="cs-CZ" dirty="false"/>
              <a:t>Účastník = pouze CS vymezená v příloze </a:t>
            </a:r>
            <a:r>
              <a:rPr lang="cs-CZ" dirty="false" err="true"/>
              <a:t>RoD</a:t>
            </a:r>
            <a:endParaRPr lang="cs-CZ" dirty="false"/>
          </a:p>
          <a:p>
            <a:pPr lvl="1"/>
            <a:r>
              <a:rPr lang="cs-CZ" dirty="false"/>
              <a:t>Monitorovací list (doporučený vzor)</a:t>
            </a:r>
          </a:p>
          <a:p>
            <a:pPr lvl="1"/>
            <a:r>
              <a:rPr lang="cs-CZ" dirty="false"/>
              <a:t>Evidence účastníků v Informačním Systému Evropského Sociálního Fondu (= IS ESF)</a:t>
            </a:r>
          </a:p>
          <a:p>
            <a:pPr marL="0" indent="0">
              <a:buNone/>
            </a:pPr>
            <a:endParaRPr lang="cs-CZ" dirty="false"/>
          </a:p>
          <a:p>
            <a:endParaRPr lang="cs-CZ" dirty="false"/>
          </a:p>
        </p:txBody>
      </p:sp>
      <p:sp>
        <p:nvSpPr>
          <p:cNvPr id="4" name="Zástupný symbol pro číslo snímku 3">
            <a:extLst>
              <a:ext uri="{FF2B5EF4-FFF2-40B4-BE49-F238E27FC236}">
                <a16:creationId xmlns:a16="http://schemas.microsoft.com/office/drawing/2014/main" id="{17BBAB89-DD24-9D3E-5043-634F41A1753B}"/>
              </a:ext>
            </a:extLst>
          </p:cNvPr>
          <p:cNvSpPr>
            <a:spLocks noGrp="true"/>
          </p:cNvSpPr>
          <p:nvPr>
            <p:ph type="sldNum" sz="quarter" idx="12"/>
          </p:nvPr>
        </p:nvSpPr>
        <p:spPr/>
        <p:txBody>
          <a:bodyPr/>
          <a:lstStyle/>
          <a:p>
            <a:fld id="{479BF083-4774-43B1-9AB0-5CC1AC5DD8EE}" type="slidenum">
              <a:rPr lang="cs-CZ" smtClean="false"/>
              <a:pPr/>
              <a:t>48</a:t>
            </a:fld>
            <a:endParaRPr lang="cs-CZ"/>
          </a:p>
        </p:txBody>
      </p:sp>
    </p:spTree>
    <p:extLst>
      <p:ext uri="{BB962C8B-B14F-4D97-AF65-F5344CB8AC3E}">
        <p14:creationId xmlns:p14="http://schemas.microsoft.com/office/powerpoint/2010/main" val="20110823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6BB75-49DB-C439-7F54-2328EE975610}"/>
              </a:ext>
            </a:extLst>
          </p:cNvPr>
          <p:cNvSpPr>
            <a:spLocks noGrp="true"/>
          </p:cNvSpPr>
          <p:nvPr>
            <p:ph type="title"/>
          </p:nvPr>
        </p:nvSpPr>
        <p:spPr/>
        <p:txBody>
          <a:bodyPr/>
          <a:lstStyle/>
          <a:p>
            <a:r>
              <a:rPr lang="cs-CZ" dirty="false">
                <a:cs typeface="Arial"/>
              </a:rPr>
              <a:t>Sledování Indikátorů</a:t>
            </a:r>
            <a:endParaRPr lang="cs-CZ" dirty="false"/>
          </a:p>
        </p:txBody>
      </p:sp>
      <p:sp>
        <p:nvSpPr>
          <p:cNvPr id="3" name="Content Placeholder 2">
            <a:extLst>
              <a:ext uri="{FF2B5EF4-FFF2-40B4-BE49-F238E27FC236}">
                <a16:creationId xmlns:a16="http://schemas.microsoft.com/office/drawing/2014/main" id="{C7C9EF6E-8C0B-6003-FD89-626646416B52}"/>
              </a:ext>
            </a:extLst>
          </p:cNvPr>
          <p:cNvSpPr>
            <a:spLocks noGrp="true"/>
          </p:cNvSpPr>
          <p:nvPr>
            <p:ph idx="1"/>
          </p:nvPr>
        </p:nvSpPr>
        <p:spPr>
          <a:xfrm>
            <a:off x="277091" y="1305792"/>
            <a:ext cx="8506909" cy="5421382"/>
          </a:xfrm>
        </p:spPr>
        <p:txBody>
          <a:bodyPr vert="horz" lIns="0" tIns="0" rIns="0" bIns="0" rtlCol="false" anchor="t">
            <a:noAutofit/>
          </a:bodyPr>
          <a:lstStyle/>
          <a:p>
            <a:pPr marL="285750" lvl="1" indent="-285750"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Celkový počet účastníků </a:t>
            </a:r>
            <a:r>
              <a:rPr lang="cs-CZ" sz="1600" dirty="false"/>
              <a:t>- sledované prostřednictvím IS ESF, přenos hodnot do ZoR (pokud ve sledovaném období nedošlo ke změně, je v ZoR vykázána přírůstková hodnota 0 a dosažená hodnota = poslední schválené hodnotě)</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6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Ostatní indikátory </a:t>
            </a:r>
            <a:r>
              <a:rPr lang="cs-CZ" sz="1600" dirty="false"/>
              <a:t>– vykazují se přímo v IS KP21+</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4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4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400" dirty="false"/>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b="true" dirty="false"/>
              <a:t>Systém IS ESF+ </a:t>
            </a:r>
            <a:r>
              <a:rPr lang="cs-CZ" sz="1400" dirty="false"/>
              <a:t>sloužící k evidenci a vykazování podpory poskytnuté podpořeným osobám v projektech zatím </a:t>
            </a:r>
            <a:r>
              <a:rPr lang="cs-CZ" sz="1400" b="true" dirty="false"/>
              <a:t>není k dispozici, </a:t>
            </a:r>
            <a:r>
              <a:rPr lang="cs-CZ" sz="1400" dirty="false"/>
              <a:t>na jeho zprovoznění se pracuje</a:t>
            </a:r>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Pokyny k evidenci podpory poskytnuté k účastníkům projektu v rámci OPZ+ budou zveřejněny společně se zpřístupněním IS ESF pro projekty financované z OPZ+.</a:t>
            </a:r>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b="true" dirty="false"/>
              <a:t>Do doby zprovoznění rozhraní IS ESF se hodnoty indikátorů týkající se účastníků nebudou vykazovat,  po zprovoznění se vykáží v nejbližší průběžné ZoR.</a:t>
            </a:r>
          </a:p>
        </p:txBody>
      </p:sp>
      <p:sp>
        <p:nvSpPr>
          <p:cNvPr id="4" name="Slide Number Placeholder 3">
            <a:extLst>
              <a:ext uri="{FF2B5EF4-FFF2-40B4-BE49-F238E27FC236}">
                <a16:creationId xmlns:a16="http://schemas.microsoft.com/office/drawing/2014/main" id="{1EFED88C-6FB8-021A-6A03-1759D51FC890}"/>
              </a:ext>
            </a:extLst>
          </p:cNvPr>
          <p:cNvSpPr>
            <a:spLocks noGrp="true"/>
          </p:cNvSpPr>
          <p:nvPr>
            <p:ph type="sldNum" sz="quarter" idx="12"/>
          </p:nvPr>
        </p:nvSpPr>
        <p:spPr/>
        <p:txBody>
          <a:bodyPr/>
          <a:lstStyle/>
          <a:p>
            <a:fld id="{479BF083-4774-43B1-9AB0-5CC1AC5DD8EE}" type="slidenum">
              <a:rPr lang="cs-CZ" smtClean="false"/>
              <a:pPr/>
              <a:t>49</a:t>
            </a:fld>
            <a:endParaRPr lang="cs-CZ"/>
          </a:p>
        </p:txBody>
      </p:sp>
      <p:pic>
        <p:nvPicPr>
          <p:cNvPr id="5" name="Grafický objekt 4" descr="Vykřičník se souvislou výplní">
            <a:extLst>
              <a:ext uri="{FF2B5EF4-FFF2-40B4-BE49-F238E27FC236}">
                <a16:creationId xmlns:a16="http://schemas.microsoft.com/office/drawing/2014/main" id="{2F8AC89B-5B50-4590-A553-E07E363BC6B9}"/>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254" y="4513198"/>
            <a:ext cx="1070183" cy="1070183"/>
          </a:xfrm>
          <a:prstGeom prst="rect">
            <a:avLst/>
          </a:prstGeom>
        </p:spPr>
      </p:pic>
    </p:spTree>
    <p:extLst>
      <p:ext uri="{BB962C8B-B14F-4D97-AF65-F5344CB8AC3E}">
        <p14:creationId xmlns:p14="http://schemas.microsoft.com/office/powerpoint/2010/main" val="14674225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60000" y="0"/>
            <a:ext cx="8604488" cy="1080000"/>
          </a:xfrm>
        </p:spPr>
        <p:txBody>
          <a:bodyPr/>
          <a:lstStyle/>
          <a:p>
            <a:pPr lvl="0" algn="ctr"/>
            <a:br>
              <a:rPr lang="cs-CZ" dirty="false"/>
            </a:br>
            <a:r>
              <a:rPr lang="cs-CZ" dirty="false"/>
              <a:t>časové nastavení, finanční alokace</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a:t>
            </a:fld>
            <a:endParaRPr lang="cs-CZ" dirty="false"/>
          </a:p>
        </p:txBody>
      </p:sp>
      <p:graphicFrame>
        <p:nvGraphicFramePr>
          <p:cNvPr id="7" name="Zástupný obsah 6">
            <a:extLst>
              <a:ext uri="{FF2B5EF4-FFF2-40B4-BE49-F238E27FC236}">
                <a16:creationId xmlns:a16="http://schemas.microsoft.com/office/drawing/2014/main" id="{4F4EC2C6-1B37-4637-9049-397852AB7096}"/>
              </a:ext>
            </a:extLst>
          </p:cNvPr>
          <p:cNvGraphicFramePr>
            <a:graphicFrameLocks noGrp="true"/>
          </p:cNvGraphicFramePr>
          <p:nvPr>
            <p:ph idx="1"/>
            <p:extLst>
              <p:ext uri="{D42A27DB-BD31-4B8C-83A1-F6EECF244321}">
                <p14:modId xmlns:p14="http://schemas.microsoft.com/office/powerpoint/2010/main" val="1598232059"/>
              </p:ext>
            </p:extLst>
          </p:nvPr>
        </p:nvGraphicFramePr>
        <p:xfrm>
          <a:off x="835269" y="1766656"/>
          <a:ext cx="7337130" cy="2269552"/>
        </p:xfrm>
        <a:graphic>
          <a:graphicData uri="http://schemas.openxmlformats.org/drawingml/2006/table">
            <a:tbl>
              <a:tblPr firstCol="true" bandRow="true">
                <a:tableStyleId>{5C22544A-7EE6-4342-B048-85BDC9FD1C3A}</a:tableStyleId>
              </a:tblPr>
              <a:tblGrid>
                <a:gridCol w="3780693">
                  <a:extLst>
                    <a:ext uri="{9D8B030D-6E8A-4147-A177-3AD203B41FA5}">
                      <a16:colId xmlns:a16="http://schemas.microsoft.com/office/drawing/2014/main" val="1863913750"/>
                    </a:ext>
                  </a:extLst>
                </a:gridCol>
                <a:gridCol w="3556437">
                  <a:extLst>
                    <a:ext uri="{9D8B030D-6E8A-4147-A177-3AD203B41FA5}">
                      <a16:colId xmlns:a16="http://schemas.microsoft.com/office/drawing/2014/main" val="1018872439"/>
                    </a:ext>
                  </a:extLst>
                </a:gridCol>
              </a:tblGrid>
              <a:tr h="484175">
                <a:tc>
                  <a:txBody>
                    <a:bodyPr/>
                    <a:lstStyle/>
                    <a:p>
                      <a:pPr marL="36195" marR="36195">
                        <a:spcBef>
                          <a:spcPts val="300"/>
                        </a:spcBef>
                        <a:spcAft>
                          <a:spcPts val="300"/>
                        </a:spcAft>
                      </a:pPr>
                      <a:r>
                        <a:rPr lang="cs-CZ" sz="1600" dirty="false">
                          <a:effectLst/>
                        </a:rPr>
                        <a:t>Datum vyhlášení výzvy</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kern="1200" dirty="false">
                          <a:solidFill>
                            <a:schemeClr val="dk1"/>
                          </a:solidFill>
                          <a:effectLst/>
                        </a:rPr>
                        <a:t>02. 12. 2022</a:t>
                      </a:r>
                      <a:endParaRPr lang="cs-CZ" sz="1600" b="true" kern="1200" dirty="false">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769464355"/>
                  </a:ext>
                </a:extLst>
              </a:tr>
              <a:tr h="649114">
                <a:tc>
                  <a:txBody>
                    <a:bodyPr/>
                    <a:lstStyle/>
                    <a:p>
                      <a:pPr marL="36195" marR="36195">
                        <a:spcBef>
                          <a:spcPts val="300"/>
                        </a:spcBef>
                        <a:spcAft>
                          <a:spcPts val="300"/>
                        </a:spcAft>
                      </a:pPr>
                      <a:r>
                        <a:rPr lang="cs-CZ" sz="1600" dirty="false">
                          <a:effectLst/>
                        </a:rPr>
                        <a:t>Datum ukončení příjmu žádostí </a:t>
                      </a:r>
                      <a:br>
                        <a:rPr lang="cs-CZ" sz="1600" dirty="false">
                          <a:effectLst/>
                        </a:rPr>
                      </a:br>
                      <a:r>
                        <a:rPr lang="cs-CZ" sz="1600" dirty="false">
                          <a:effectLst/>
                        </a:rPr>
                        <a:t>o podporu</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03. 03. 2023</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8897713"/>
                  </a:ext>
                </a:extLst>
              </a:tr>
              <a:tr h="545318">
                <a:tc>
                  <a:txBody>
                    <a:bodyPr/>
                    <a:lstStyle/>
                    <a:p>
                      <a:pPr marL="36195" marR="36195">
                        <a:spcBef>
                          <a:spcPts val="300"/>
                        </a:spcBef>
                        <a:spcAft>
                          <a:spcPts val="300"/>
                        </a:spcAft>
                      </a:pPr>
                      <a:r>
                        <a:rPr lang="cs-CZ" sz="1600" dirty="false">
                          <a:effectLst/>
                        </a:rPr>
                        <a:t>Maximální délka</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24 měsíců </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3246798"/>
                  </a:ext>
                </a:extLst>
              </a:tr>
              <a:tr h="590945">
                <a:tc>
                  <a:txBody>
                    <a:bodyPr/>
                    <a:lstStyle/>
                    <a:p>
                      <a:pPr marL="36195" marR="36195">
                        <a:spcBef>
                          <a:spcPts val="300"/>
                        </a:spcBef>
                        <a:spcAft>
                          <a:spcPts val="300"/>
                        </a:spcAft>
                      </a:pPr>
                      <a:r>
                        <a:rPr lang="cs-CZ" sz="1600" dirty="false">
                          <a:effectLst/>
                        </a:rPr>
                        <a:t>Nejzazší datum pro ukončení fyzické realizace projektu</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31. 12. 2025</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59318668"/>
                  </a:ext>
                </a:extLst>
              </a:tr>
            </a:tbl>
          </a:graphicData>
        </a:graphic>
      </p:graphicFrame>
      <p:graphicFrame>
        <p:nvGraphicFramePr>
          <p:cNvPr id="8" name="Tabulka 7">
            <a:extLst>
              <a:ext uri="{FF2B5EF4-FFF2-40B4-BE49-F238E27FC236}">
                <a16:creationId xmlns:a16="http://schemas.microsoft.com/office/drawing/2014/main" id="{03042E31-F14E-58EA-2FDF-999D79FA7A58}"/>
              </a:ext>
            </a:extLst>
          </p:cNvPr>
          <p:cNvGraphicFramePr>
            <a:graphicFrameLocks noGrp="true"/>
          </p:cNvGraphicFramePr>
          <p:nvPr>
            <p:extLst>
              <p:ext uri="{D42A27DB-BD31-4B8C-83A1-F6EECF244321}">
                <p14:modId xmlns:p14="http://schemas.microsoft.com/office/powerpoint/2010/main" val="1140613202"/>
              </p:ext>
            </p:extLst>
          </p:nvPr>
        </p:nvGraphicFramePr>
        <p:xfrm>
          <a:off x="835269" y="4369777"/>
          <a:ext cx="7337130" cy="1701604"/>
        </p:xfrm>
        <a:graphic>
          <a:graphicData uri="http://schemas.openxmlformats.org/drawingml/2006/table">
            <a:tbl>
              <a:tblPr firstCol="true" bandRow="true">
                <a:tableStyleId>{5C22544A-7EE6-4342-B048-85BDC9FD1C3A}</a:tableStyleId>
              </a:tblPr>
              <a:tblGrid>
                <a:gridCol w="3789485">
                  <a:extLst>
                    <a:ext uri="{9D8B030D-6E8A-4147-A177-3AD203B41FA5}">
                      <a16:colId xmlns:a16="http://schemas.microsoft.com/office/drawing/2014/main" val="620115258"/>
                    </a:ext>
                  </a:extLst>
                </a:gridCol>
                <a:gridCol w="3547645">
                  <a:extLst>
                    <a:ext uri="{9D8B030D-6E8A-4147-A177-3AD203B41FA5}">
                      <a16:colId xmlns:a16="http://schemas.microsoft.com/office/drawing/2014/main" val="635351295"/>
                    </a:ext>
                  </a:extLst>
                </a:gridCol>
              </a:tblGrid>
              <a:tr h="518746">
                <a:tc>
                  <a:txBody>
                    <a:bodyPr/>
                    <a:lstStyle/>
                    <a:p>
                      <a:r>
                        <a:rPr lang="cs-CZ" sz="1600" b="true" kern="1200" dirty="false">
                          <a:solidFill>
                            <a:schemeClr val="lt1"/>
                          </a:solidFill>
                          <a:effectLst/>
                          <a:latin typeface="+mn-lt"/>
                          <a:ea typeface="+mn-ea"/>
                          <a:cs typeface="+mn-cs"/>
                        </a:rPr>
                        <a:t>Finanční alokace</a:t>
                      </a:r>
                    </a:p>
                  </a:txBody>
                  <a:tcPr anchor="ct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100 000 000 Kč</a:t>
                      </a:r>
                      <a:endParaRPr lang="cs-CZ" sz="1600" b="true" kern="1200" dirty="false">
                        <a:solidFill>
                          <a:schemeClr val="dk1"/>
                        </a:solidFill>
                        <a:effectLst/>
                        <a:latin typeface="+mn-lt"/>
                        <a:ea typeface="+mn-ea"/>
                        <a:cs typeface="+mn-cs"/>
                      </a:endParaRPr>
                    </a:p>
                  </a:txBody>
                  <a:tcPr anchor="ctr"/>
                </a:tc>
                <a:extLst>
                  <a:ext uri="{0D108BD9-81ED-4DB2-BD59-A6C34878D82A}">
                    <a16:rowId xmlns:a16="http://schemas.microsoft.com/office/drawing/2014/main" val="1025180075"/>
                  </a:ext>
                </a:extLst>
              </a:tr>
              <a:tr h="383931">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600" b="true" kern="1200" dirty="false">
                          <a:solidFill>
                            <a:schemeClr val="lt1"/>
                          </a:solidFill>
                          <a:effectLst/>
                          <a:latin typeface="+mn-lt"/>
                          <a:ea typeface="+mn-ea"/>
                          <a:cs typeface="+mn-cs"/>
                        </a:rPr>
                        <a:t>Minimální výše celkových způsobilých výdajů projektu</a:t>
                      </a:r>
                    </a:p>
                  </a:txBody>
                  <a:tcP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500 000 Kč</a:t>
                      </a:r>
                      <a:endParaRPr lang="cs-CZ" sz="1600" b="true" kern="1200" dirty="false">
                        <a:solidFill>
                          <a:schemeClr val="dk1"/>
                        </a:solidFill>
                        <a:effectLst/>
                        <a:latin typeface="+mn-lt"/>
                        <a:ea typeface="+mn-ea"/>
                        <a:cs typeface="+mn-cs"/>
                      </a:endParaRPr>
                    </a:p>
                  </a:txBody>
                  <a:tcPr anchor="ctr"/>
                </a:tc>
                <a:extLst>
                  <a:ext uri="{0D108BD9-81ED-4DB2-BD59-A6C34878D82A}">
                    <a16:rowId xmlns:a16="http://schemas.microsoft.com/office/drawing/2014/main" val="3022195125"/>
                  </a:ext>
                </a:extLst>
              </a:tr>
              <a:tr h="603738">
                <a:tc>
                  <a:txBody>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lang="cs-CZ" sz="1600" b="true" kern="1200" dirty="false">
                          <a:solidFill>
                            <a:schemeClr val="lt1"/>
                          </a:solidFill>
                          <a:effectLst/>
                          <a:latin typeface="+mn-lt"/>
                          <a:ea typeface="+mn-ea"/>
                          <a:cs typeface="+mn-cs"/>
                        </a:rPr>
                        <a:t>Maximální výše celkových způsobilých výdajů projektu</a:t>
                      </a:r>
                    </a:p>
                  </a:txBody>
                  <a:tcP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5 000 000 Kč</a:t>
                      </a:r>
                      <a:endParaRPr lang="cs-CZ" sz="1600" b="true" kern="1200" dirty="false">
                        <a:solidFill>
                          <a:schemeClr val="dk1"/>
                        </a:solidFill>
                        <a:effectLst/>
                        <a:latin typeface="+mn-lt"/>
                        <a:ea typeface="+mn-ea"/>
                        <a:cs typeface="+mn-cs"/>
                      </a:endParaRPr>
                    </a:p>
                  </a:txBody>
                  <a:tcPr anchor="ctr"/>
                </a:tc>
                <a:extLst>
                  <a:ext uri="{0D108BD9-81ED-4DB2-BD59-A6C34878D82A}">
                    <a16:rowId xmlns:a16="http://schemas.microsoft.com/office/drawing/2014/main" val="1713282203"/>
                  </a:ext>
                </a:extLst>
              </a:tr>
            </a:tbl>
          </a:graphicData>
        </a:graphic>
      </p:graphicFrame>
    </p:spTree>
    <p:extLst>
      <p:ext uri="{BB962C8B-B14F-4D97-AF65-F5344CB8AC3E}">
        <p14:creationId xmlns:p14="http://schemas.microsoft.com/office/powerpoint/2010/main" val="29698468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A8EB-9A0F-713D-96AF-E92FD3B59C4E}"/>
              </a:ext>
            </a:extLst>
          </p:cNvPr>
          <p:cNvSpPr>
            <a:spLocks noGrp="true"/>
          </p:cNvSpPr>
          <p:nvPr>
            <p:ph type="title"/>
          </p:nvPr>
        </p:nvSpPr>
        <p:spPr/>
        <p:txBody>
          <a:bodyPr/>
          <a:lstStyle/>
          <a:p>
            <a:r>
              <a:rPr lang="cs-CZ" dirty="false">
                <a:cs typeface="Arial"/>
              </a:rPr>
              <a:t>Shrnutí</a:t>
            </a:r>
            <a:endParaRPr lang="en-US" dirty="false"/>
          </a:p>
        </p:txBody>
      </p:sp>
      <p:sp>
        <p:nvSpPr>
          <p:cNvPr id="3" name="Content Placeholder 2">
            <a:extLst>
              <a:ext uri="{FF2B5EF4-FFF2-40B4-BE49-F238E27FC236}">
                <a16:creationId xmlns:a16="http://schemas.microsoft.com/office/drawing/2014/main" id="{37B72808-4F57-3913-F7FF-0C5E07B48880}"/>
              </a:ext>
            </a:extLst>
          </p:cNvPr>
          <p:cNvSpPr>
            <a:spLocks noGrp="true"/>
          </p:cNvSpPr>
          <p:nvPr>
            <p:ph idx="1"/>
          </p:nvPr>
        </p:nvSpPr>
        <p:spPr>
          <a:xfrm>
            <a:off x="360000" y="1963882"/>
            <a:ext cx="8244000" cy="4418444"/>
          </a:xfrm>
        </p:spPr>
        <p:txBody>
          <a:bodyPr vert="horz" lIns="0" tIns="0" rIns="0" bIns="0" rtlCol="false" anchor="t">
            <a:noAutofit/>
          </a:bodyPr>
          <a:lstStyle/>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každé ZoR okomentovat průběh naplňování indikátorů = </a:t>
            </a:r>
            <a:r>
              <a:rPr lang="cs-CZ" sz="1800" b="true" dirty="false"/>
              <a:t>vždy vyplnit komentář</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Vést dokumentaci podpořených osob a klíčových aktivit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Dosažení cílových hodnot nejpozději v závěrečné ZoR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a:t>
            </a:r>
            <a:r>
              <a:rPr lang="cs-CZ" sz="1800" dirty="false" err="true"/>
              <a:t>RoD</a:t>
            </a:r>
            <a:r>
              <a:rPr lang="cs-CZ" sz="1800" dirty="false"/>
              <a:t> stanoveny procentní odvody („sankce“) za nenaplnění indikátorů</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p:txBody>
      </p:sp>
      <p:sp>
        <p:nvSpPr>
          <p:cNvPr id="4" name="Slide Number Placeholder 3">
            <a:extLst>
              <a:ext uri="{FF2B5EF4-FFF2-40B4-BE49-F238E27FC236}">
                <a16:creationId xmlns:a16="http://schemas.microsoft.com/office/drawing/2014/main" id="{12F05404-E5E3-10C0-726E-2FE416A5B2B2}"/>
              </a:ext>
            </a:extLst>
          </p:cNvPr>
          <p:cNvSpPr>
            <a:spLocks noGrp="true"/>
          </p:cNvSpPr>
          <p:nvPr>
            <p:ph type="sldNum" sz="quarter" idx="12"/>
          </p:nvPr>
        </p:nvSpPr>
        <p:spPr/>
        <p:txBody>
          <a:bodyPr/>
          <a:lstStyle/>
          <a:p>
            <a:fld id="{479BF083-4774-43B1-9AB0-5CC1AC5DD8EE}" type="slidenum">
              <a:rPr lang="cs-CZ" smtClean="false"/>
              <a:pPr/>
              <a:t>50</a:t>
            </a:fld>
            <a:endParaRPr lang="cs-CZ"/>
          </a:p>
        </p:txBody>
      </p:sp>
    </p:spTree>
    <p:extLst>
      <p:ext uri="{BB962C8B-B14F-4D97-AF65-F5344CB8AC3E}">
        <p14:creationId xmlns:p14="http://schemas.microsoft.com/office/powerpoint/2010/main" val="7369367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841664" y="2610000"/>
            <a:ext cx="7942336" cy="1224000"/>
          </a:xfrm>
        </p:spPr>
        <p:txBody>
          <a:bodyPr/>
          <a:lstStyle/>
          <a:p>
            <a:pPr algn="ctr"/>
            <a:r>
              <a:rPr lang="cs-CZ" kern="1200" cap="none" dirty="false">
                <a:latin typeface="+mn-lt"/>
                <a:ea typeface="+mn-ea"/>
                <a:cs typeface="+mn-cs"/>
              </a:rPr>
              <a:t>IV. ČÁST </a:t>
            </a:r>
            <a:br>
              <a:rPr lang="cs-CZ" kern="1200" cap="none" dirty="false">
                <a:latin typeface="+mn-lt"/>
                <a:ea typeface="+mn-ea"/>
                <a:cs typeface="+mn-cs"/>
              </a:rPr>
            </a:br>
            <a:r>
              <a:rPr lang="cs-CZ" kern="1200" cap="none" dirty="false">
                <a:latin typeface="+mn-lt"/>
                <a:ea typeface="+mn-ea"/>
                <a:cs typeface="+mn-cs"/>
              </a:rPr>
              <a:t>ZPRÁVA O REALIZACI </a:t>
            </a:r>
            <a:br>
              <a:rPr lang="cs-CZ" kern="1200" cap="none" dirty="false">
                <a:latin typeface="+mn-lt"/>
                <a:ea typeface="+mn-ea"/>
                <a:cs typeface="+mn-cs"/>
              </a:rPr>
            </a:br>
            <a:r>
              <a:rPr lang="cs-CZ" kern="1200" cap="none" dirty="false">
                <a:latin typeface="+mn-lt"/>
                <a:ea typeface="+mn-ea"/>
                <a:cs typeface="+mn-cs"/>
              </a:rPr>
              <a:t>A ŽÁDOST O PLATBU</a:t>
            </a:r>
          </a:p>
        </p:txBody>
      </p:sp>
    </p:spTree>
    <p:extLst>
      <p:ext uri="{BB962C8B-B14F-4D97-AF65-F5344CB8AC3E}">
        <p14:creationId xmlns:p14="http://schemas.microsoft.com/office/powerpoint/2010/main" val="4370844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980" y="1569026"/>
            <a:ext cx="8784040" cy="5126973"/>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ea typeface="+mn-lt"/>
                <a:cs typeface="+mn-lt"/>
                <a:hlinkClick r:id="rId3"/>
              </a:rPr>
              <a:t>Pokyny pro vyplnění zprávy o realizaci projektu a žádosti o platbu v IS KP21+ pro projekty s přímými a nepřímými náklady nebo s paušálními sazbami - www.esfcr.cz</a:t>
            </a:r>
            <a:endParaRPr lang="cs-CZ" sz="1600" b="true" dirty="false">
              <a:cs typeface="Arial"/>
            </a:endParaRPr>
          </a:p>
          <a:p>
            <a:pPr marL="0" lvl="1" indent="-251460" algn="just">
              <a:lnSpc>
                <a:spcPct val="150000"/>
              </a:lnSpc>
              <a:spcBef>
                <a:spcPts val="0"/>
              </a:spcBef>
              <a:spcAft>
                <a:spcPts val="0"/>
              </a:spcAft>
              <a:buClr>
                <a:schemeClr val="tx1"/>
              </a:buClr>
              <a:buSzPct val="100000"/>
              <a:buFont typeface="Arial" panose="020B0604020202020204" pitchFamily="34" charset="0"/>
              <a:buChar char="•"/>
            </a:pPr>
            <a:r>
              <a:rPr lang="it-IT" sz="1600" dirty="false">
                <a:hlinkClick r:id="rId4">
                  <a:extLst>
                    <a:ext uri="{A12FA001-AC4F-418D-AE19-62706E023703}">
                      <ahyp:hlinkClr xmlns:ahyp="http://schemas.microsoft.com/office/drawing/2018/hyperlinkcolor" val="tx"/>
                    </a:ext>
                  </a:extLst>
                </a:hlinkClick>
              </a:rPr>
              <a:t>Pravidla pro žadatele a příjemce - www.esfcr.cz</a:t>
            </a:r>
            <a:endParaRPr lang="cs-CZ" altLang="cs-CZ" sz="1600" dirty="false">
              <a:cs typeface="Arial"/>
            </a:endParaRPr>
          </a:p>
          <a:p>
            <a:pPr marL="917575" lvl="2" indent="-251460" algn="just">
              <a:lnSpc>
                <a:spcPct val="150000"/>
              </a:lnSpc>
              <a:spcBef>
                <a:spcPts val="0"/>
              </a:spcBef>
              <a:spcAft>
                <a:spcPts val="0"/>
              </a:spcAft>
              <a:buClr>
                <a:schemeClr val="tx1"/>
              </a:buClr>
              <a:buFont typeface="Courier New" panose="02070309020205020404" pitchFamily="49" charset="0"/>
              <a:buChar char="o"/>
            </a:pPr>
            <a:r>
              <a:rPr lang="cs-CZ" altLang="cs-CZ" sz="1600" dirty="false"/>
              <a:t>Obecná část pravidel pro žadatele a příjemce v rámci OPZ+</a:t>
            </a:r>
            <a:endParaRPr lang="cs-CZ" altLang="cs-CZ" sz="1600" dirty="false">
              <a:cs typeface="Arial"/>
            </a:endParaRPr>
          </a:p>
          <a:p>
            <a:pPr marL="917575" lvl="2" indent="-251460" algn="just">
              <a:lnSpc>
                <a:spcPct val="150000"/>
              </a:lnSpc>
              <a:spcBef>
                <a:spcPts val="0"/>
              </a:spcBef>
              <a:spcAft>
                <a:spcPts val="0"/>
              </a:spcAft>
              <a:buClr>
                <a:schemeClr val="tx1"/>
              </a:buClr>
              <a:buFont typeface="Courier New" panose="02070309020205020404" pitchFamily="49" charset="0"/>
              <a:buChar char="o"/>
            </a:pPr>
            <a:r>
              <a:rPr lang="cs-CZ" altLang="cs-CZ" sz="1600" dirty="false"/>
              <a:t>Specifická část pravidel pro žadatele a příjemce z OPZ+ pro projekty </a:t>
            </a:r>
            <a:br>
              <a:rPr lang="cs-CZ" altLang="cs-CZ" sz="1600" dirty="false"/>
            </a:br>
            <a:r>
              <a:rPr lang="cs-CZ" altLang="cs-CZ" sz="1600" dirty="false"/>
              <a:t>s přímými a nepřímými náklady nebo projekty financované s využitím paušálních sazeb</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5"/>
              </a:rPr>
              <a:t>Výzva 042 OPZ+ - www.esfcr.cz  </a:t>
            </a:r>
            <a:r>
              <a:rPr lang="cs-CZ" sz="1600" dirty="false"/>
              <a:t> – stránky výzvy</a:t>
            </a:r>
            <a:endParaRPr lang="cs-CZ" sz="1600" dirty="false">
              <a:cs typeface="Arial"/>
            </a:endParaRP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altLang="cs-CZ" sz="1600" dirty="false"/>
              <a:t>Diskuzní klub výzvy :</a:t>
            </a:r>
            <a:r>
              <a:rPr lang="cs-CZ" altLang="cs-CZ" sz="1600" dirty="false">
                <a:hlinkClick r:id="rId6"/>
              </a:rPr>
              <a:t>03_22_042 Budování kapacit a profesionalizace romských a proromských NNO-www.esfcr.cz</a:t>
            </a:r>
            <a:endParaRPr lang="cs-CZ" sz="16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cs typeface="Arial"/>
              </a:rPr>
              <a:t>Pro případy technických problémů je v pracovních dnech od 8:00 do 16:00 hodin zajištěna</a:t>
            </a:r>
            <a:br>
              <a:rPr lang="cs-CZ" sz="1600" dirty="false">
                <a:cs typeface="Arial"/>
              </a:rPr>
            </a:br>
            <a:r>
              <a:rPr lang="cs-CZ" sz="1600" dirty="false">
                <a:cs typeface="Arial"/>
              </a:rPr>
              <a:t>on-line technická podpora pro IS ESF a IS KP21+ na HOTLINE </a:t>
            </a:r>
            <a:r>
              <a:rPr lang="cs-CZ" sz="1600" dirty="false">
                <a:latin typeface="Wingdings"/>
                <a:sym typeface="Wingdings"/>
              </a:rPr>
              <a:t>à</a:t>
            </a:r>
            <a:r>
              <a:rPr lang="cs-CZ" sz="1600" dirty="false">
                <a:cs typeface="Arial"/>
              </a:rPr>
              <a:t>  </a:t>
            </a:r>
            <a:r>
              <a:rPr lang="cs-CZ" sz="1600" b="true" dirty="false">
                <a:cs typeface="Arial"/>
                <a:hlinkClick r:id="rId7"/>
              </a:rPr>
              <a:t>TECHNICKÁ PODPORA UŽIVATELŮM OPZ</a:t>
            </a:r>
            <a:r>
              <a:rPr lang="cs-CZ" sz="1600" b="true" u="sng" dirty="false">
                <a:cs typeface="Arial"/>
              </a:rPr>
              <a:t>+</a:t>
            </a:r>
            <a:r>
              <a:rPr lang="cs-CZ" sz="1600" dirty="false">
                <a:cs typeface="Arial"/>
              </a:rPr>
              <a:t>, k dispozici na odkazu </a:t>
            </a:r>
            <a:r>
              <a:rPr lang="cs-CZ" sz="1600" dirty="false">
                <a:cs typeface="Arial"/>
                <a:hlinkClick r:id="rId8"/>
              </a:rPr>
              <a:t>https://www.esfcr.cz/</a:t>
            </a:r>
            <a:r>
              <a:rPr lang="cs-CZ" sz="1600" dirty="false" err="true">
                <a:cs typeface="Arial"/>
                <a:hlinkClick r:id="rId8"/>
              </a:rPr>
              <a:t>technicka_podpora_opzplus</a:t>
            </a:r>
            <a:r>
              <a:rPr lang="cs-CZ" sz="1600" dirty="false">
                <a:cs typeface="Arial"/>
              </a:rPr>
              <a:t>.</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52</a:t>
            </a:fld>
            <a:endParaRPr lang="cs-CZ"/>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a:t>Kde hledat informace</a:t>
            </a:r>
          </a:p>
        </p:txBody>
      </p:sp>
    </p:spTree>
    <p:extLst>
      <p:ext uri="{BB962C8B-B14F-4D97-AF65-F5344CB8AC3E}">
        <p14:creationId xmlns:p14="http://schemas.microsoft.com/office/powerpoint/2010/main" val="8099390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Předložení ZoR + ŽoP</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1283855"/>
            <a:ext cx="8064000" cy="4836145"/>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1800" dirty="false"/>
              <a:t>Průběžná zpráva o realizaci projektu (ZoR)  - do konce 1. měsíce následujícího po ukončení sledovaného období, </a:t>
            </a:r>
          </a:p>
          <a:p>
            <a:r>
              <a:rPr lang="cs-CZ" sz="1800" dirty="false"/>
              <a:t>Závěrečná ZoR - do konce 2. měsíce následujícího po ukončení sledovaného období. </a:t>
            </a:r>
          </a:p>
          <a:p>
            <a:r>
              <a:rPr lang="cs-CZ" sz="1800" dirty="false"/>
              <a:t>Monitorovací období uvedena v </a:t>
            </a:r>
            <a:r>
              <a:rPr lang="cs-CZ" sz="1800" dirty="false" err="true"/>
              <a:t>RoD</a:t>
            </a:r>
            <a:endParaRPr lang="cs-CZ" sz="1800" dirty="false"/>
          </a:p>
          <a:p>
            <a:r>
              <a:rPr lang="cs-CZ" sz="1800" dirty="false"/>
              <a:t>Zpracování a předložení prostřednictvím IS KP21+</a:t>
            </a:r>
          </a:p>
          <a:p>
            <a:pPr marL="628650" lvl="1" indent="0" algn="just">
              <a:lnSpc>
                <a:spcPct val="150000"/>
              </a:lnSpc>
              <a:spcBef>
                <a:spcPts val="1200"/>
              </a:spcBef>
              <a:spcAft>
                <a:spcPts val="0"/>
              </a:spcAft>
              <a:buClr>
                <a:schemeClr val="tx1"/>
              </a:buClr>
              <a:buSzPct val="100000"/>
              <a:buNone/>
            </a:pPr>
            <a:r>
              <a:rPr lang="cs-CZ" sz="1800" b="true" dirty="false"/>
              <a:t>Prosíme o vyplnění dle instrukcí obsažených v </a:t>
            </a:r>
            <a:r>
              <a:rPr lang="cs-CZ" sz="1800" b="true" dirty="false">
                <a:hlinkClick r:id="rId3"/>
              </a:rPr>
              <a:t>Pokynech k vyplnění zprávy o realizaci projektu a žádosti o platbu v IS KP21+.</a:t>
            </a:r>
            <a:endParaRPr lang="cs-CZ" sz="1800" b="true"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53</a:t>
            </a:fld>
            <a:endParaRPr lang="cs-CZ"/>
          </a:p>
        </p:txBody>
      </p:sp>
      <p:pic>
        <p:nvPicPr>
          <p:cNvPr id="6" name="Grafický objekt 5" descr="Vykřičník se souvislou výplní">
            <a:extLst>
              <a:ext uri="{FF2B5EF4-FFF2-40B4-BE49-F238E27FC236}">
                <a16:creationId xmlns:a16="http://schemas.microsoft.com/office/drawing/2014/main" id="{AE82BD05-4150-4A30-8EDB-264C6ABF2540}"/>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0000" y="4757963"/>
            <a:ext cx="651492" cy="651492"/>
          </a:xfrm>
          <a:prstGeom prst="rect">
            <a:avLst/>
          </a:prstGeom>
        </p:spPr>
      </p:pic>
    </p:spTree>
    <p:extLst>
      <p:ext uri="{BB962C8B-B14F-4D97-AF65-F5344CB8AC3E}">
        <p14:creationId xmlns:p14="http://schemas.microsoft.com/office/powerpoint/2010/main" val="38462286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Na co si dát pozor</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987137"/>
            <a:ext cx="8064000" cy="5132864"/>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1600" dirty="false"/>
              <a:t>Dodržení </a:t>
            </a:r>
            <a:r>
              <a:rPr lang="cs-CZ" sz="1600" b="true" dirty="false"/>
              <a:t>termínu předložení </a:t>
            </a:r>
            <a:r>
              <a:rPr lang="cs-CZ" sz="1600" dirty="false"/>
              <a:t>– prodloužit termín lze pouze před uplynutím lhůty (žádost depeší na projektovou manažerku) </a:t>
            </a:r>
          </a:p>
          <a:p>
            <a:r>
              <a:rPr lang="cs-CZ" sz="1600" dirty="false"/>
              <a:t>Podpis – pouze statutární zástupce nebo jím zmocněná osoba. V případě zmocnění se  plná moc musí vztahovat na ZoR + ŽoP.</a:t>
            </a:r>
          </a:p>
          <a:p>
            <a:r>
              <a:rPr lang="cs-CZ" sz="1600" b="true" dirty="false"/>
              <a:t>Popis aktivit</a:t>
            </a:r>
            <a:r>
              <a:rPr lang="cs-CZ" sz="1600" dirty="false"/>
              <a:t>, které spadají do sledovaného období.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Struktura popisu a obsah – musí umožňovat vyhodnocení pokroku v realizaci </a:t>
            </a:r>
            <a:br>
              <a:rPr lang="cs-CZ" sz="1600" dirty="false"/>
            </a:br>
            <a:r>
              <a:rPr lang="cs-CZ" sz="1600" dirty="false"/>
              <a:t>(a posouzení způsobilosti výdajů navázaných na konkrétní KA)</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Popis realizovaných KA musí být v souladu s obsahem KA v právním aktu, popřípadě s žádostí o změnu.</a:t>
            </a:r>
          </a:p>
          <a:p>
            <a:pPr marL="502825" lvl="2" indent="-250825" algn="just">
              <a:lnSpc>
                <a:spcPct val="100000"/>
              </a:lnSpc>
              <a:spcBef>
                <a:spcPts val="0"/>
              </a:spcBef>
              <a:spcAft>
                <a:spcPts val="0"/>
              </a:spcAft>
              <a:buClr>
                <a:schemeClr val="tx1"/>
              </a:buClr>
              <a:buSzPct val="100000"/>
              <a:buFont typeface="Arial" panose="020B0604020202020204" pitchFamily="34" charset="0"/>
              <a:buChar char="•"/>
            </a:pPr>
            <a:endParaRPr lang="cs-CZ" sz="1600"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endParaRPr lang="cs-CZ" sz="1600" dirty="false"/>
          </a:p>
          <a:p>
            <a:endParaRPr lang="cs-CZ" sz="1800"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54</a:t>
            </a:fld>
            <a:endParaRPr lang="cs-CZ"/>
          </a:p>
        </p:txBody>
      </p:sp>
    </p:spTree>
    <p:extLst>
      <p:ext uri="{BB962C8B-B14F-4D97-AF65-F5344CB8AC3E}">
        <p14:creationId xmlns:p14="http://schemas.microsoft.com/office/powerpoint/2010/main" val="27663673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ŽoP - Kontrola výdajů</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987137"/>
            <a:ext cx="8064000" cy="5132864"/>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1600" dirty="false"/>
              <a:t>Kontrola osobních výdajů </a:t>
            </a:r>
            <a:r>
              <a:rPr lang="cs-CZ" sz="1600" b="true" dirty="false"/>
              <a:t>nad 20 tis. Kč/měsíc – </a:t>
            </a:r>
            <a:r>
              <a:rPr lang="cs-CZ" sz="1600" dirty="false"/>
              <a:t>označit na výpisu z bankovního účtu (VBÚ) </a:t>
            </a:r>
          </a:p>
          <a:p>
            <a:r>
              <a:rPr lang="cs-CZ" sz="1600" b="true" dirty="false"/>
              <a:t>Výpis z bankovního účtu: </a:t>
            </a:r>
            <a:r>
              <a:rPr lang="cs-CZ" sz="1600" dirty="false"/>
              <a:t>(sken)</a:t>
            </a:r>
            <a:endParaRPr lang="cs-CZ" sz="1600" b="true"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Hlavička VBÚ – zřetelná identifikace BÚ, tj. komu účet patří.</a:t>
            </a:r>
          </a:p>
          <a:p>
            <a:pPr marL="502825" lvl="2" indent="-250825">
              <a:lnSpc>
                <a:spcPct val="150000"/>
              </a:lnSpc>
              <a:spcBef>
                <a:spcPts val="0"/>
              </a:spcBef>
              <a:spcAft>
                <a:spcPts val="0"/>
              </a:spcAft>
              <a:buClr>
                <a:schemeClr val="tx1"/>
              </a:buClr>
              <a:buSzPct val="100000"/>
              <a:buFont typeface="Arial" panose="020B0604020202020204" pitchFamily="34" charset="0"/>
              <a:buChar char="•"/>
            </a:pPr>
            <a:r>
              <a:rPr lang="cs-CZ" sz="1600" dirty="false"/>
              <a:t>Označit jednotlivé úhrady mezd nad 20 tis. Kč jménem pracovníka.</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označit</a:t>
            </a:r>
            <a:r>
              <a:rPr lang="cs-CZ" sz="1600" b="true" dirty="false"/>
              <a:t> na VBÚ povinné odvody na sociální a zdravotní pojištění apod</a:t>
            </a:r>
            <a:r>
              <a:rPr lang="cs-CZ" sz="1600" dirty="false"/>
              <a:t>. </a:t>
            </a:r>
            <a:br>
              <a:rPr lang="cs-CZ" sz="1600" dirty="false"/>
            </a:br>
            <a:r>
              <a:rPr lang="cs-CZ" sz="1600" dirty="false"/>
              <a:t>(Odvody obvykle hromadně za všechny zaměstnance = označit hromadnou platbu za daný měsíc na VBÚ, dopsat např. </a:t>
            </a:r>
            <a:r>
              <a:rPr lang="cs-CZ" sz="1600" i="true" dirty="false"/>
              <a:t>„VZP“, „ČSSZ“ </a:t>
            </a:r>
            <a:r>
              <a:rPr lang="cs-CZ" sz="1600" dirty="false"/>
              <a:t>atd.)</a:t>
            </a:r>
          </a:p>
          <a:p>
            <a:r>
              <a:rPr lang="cs-CZ" altLang="cs-CZ" sz="1600" b="true" dirty="false"/>
              <a:t>Soupiska lidských zdrojů</a:t>
            </a:r>
          </a:p>
          <a:p>
            <a:r>
              <a:rPr lang="cs-CZ" altLang="cs-CZ" sz="1600" dirty="false"/>
              <a:t>Skeny pracovních výkazů, pokud jsou dle pravidel OPZ+ vyžadovány a pokud uplatňovaná část osobních nákladů </a:t>
            </a:r>
            <a:r>
              <a:rPr lang="cs-CZ" altLang="cs-CZ" sz="1600" b="true" dirty="false"/>
              <a:t>převyšuje 20 000 Kč</a:t>
            </a:r>
          </a:p>
          <a:p>
            <a:endParaRPr lang="cs-CZ" altLang="cs-CZ" sz="1600" b="true" dirty="false"/>
          </a:p>
          <a:p>
            <a:endParaRPr lang="cs-CZ" sz="1600" b="true" dirty="false"/>
          </a:p>
          <a:p>
            <a:endParaRPr lang="cs-CZ" sz="1600" dirty="false"/>
          </a:p>
          <a:p>
            <a:endParaRPr lang="cs-CZ" sz="1800"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55</a:t>
            </a:fld>
            <a:endParaRPr lang="cs-CZ"/>
          </a:p>
        </p:txBody>
      </p:sp>
    </p:spTree>
    <p:extLst>
      <p:ext uri="{BB962C8B-B14F-4D97-AF65-F5344CB8AC3E}">
        <p14:creationId xmlns:p14="http://schemas.microsoft.com/office/powerpoint/2010/main" val="32182630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Závěrečná zor</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1527463"/>
            <a:ext cx="8064000" cy="4592537"/>
          </a:xfrm>
        </p:spPr>
        <p:txBody>
          <a:bodyPr vert="horz" lIns="0" tIns="0" rIns="0" bIns="0" rtlCol="false" anchor="t">
            <a:noAutofit/>
          </a:bodyPr>
          <a:lstStyle/>
          <a:p>
            <a:pPr marL="0" indent="0" algn="l">
              <a:buNone/>
            </a:pPr>
            <a:endParaRPr lang="cs-CZ" sz="1800" b="false" i="false" u="none" strike="noStrike" baseline="0" dirty="false">
              <a:solidFill>
                <a:srgbClr val="000000"/>
              </a:solidFill>
              <a:latin typeface="Arial" panose="020B0604020202020204" pitchFamily="34" charset="0"/>
            </a:endParaRPr>
          </a:p>
          <a:p>
            <a:r>
              <a:rPr lang="cs-CZ" sz="2000" dirty="false"/>
              <a:t>Povinnost vyplnit evaluační dotazník – odkaz na stránce výzvy nebo zde: </a:t>
            </a:r>
            <a:r>
              <a:rPr lang="pl-PL" sz="2000" dirty="false">
                <a:hlinkClick r:id="rId3"/>
              </a:rPr>
              <a:t>DOTAZNÍK DO ZÁVĚREČNÉ ZPRÁVY O REALIZACI PROJEKTU (OPZ+)</a:t>
            </a:r>
            <a:endParaRPr lang="cs-CZ" sz="2000" dirty="false"/>
          </a:p>
          <a:p>
            <a:endParaRPr lang="cs-CZ" sz="1600" dirty="false"/>
          </a:p>
          <a:p>
            <a:endParaRPr lang="cs-CZ" sz="1600" dirty="false"/>
          </a:p>
          <a:p>
            <a:endParaRPr lang="cs-CZ" sz="1800"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56</a:t>
            </a:fld>
            <a:endParaRPr lang="cs-CZ"/>
          </a:p>
        </p:txBody>
      </p:sp>
    </p:spTree>
    <p:extLst>
      <p:ext uri="{BB962C8B-B14F-4D97-AF65-F5344CB8AC3E}">
        <p14:creationId xmlns:p14="http://schemas.microsoft.com/office/powerpoint/2010/main" val="18147706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57</a:t>
            </a:fld>
            <a:endParaRPr lang="cs-CZ"/>
          </a:p>
        </p:txBody>
      </p:sp>
    </p:spTree>
    <p:extLst>
      <p:ext uri="{BB962C8B-B14F-4D97-AF65-F5344CB8AC3E}">
        <p14:creationId xmlns:p14="http://schemas.microsoft.com/office/powerpoint/2010/main" val="452897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a:xfrm>
            <a:off x="360000" y="0"/>
            <a:ext cx="8604488" cy="1080000"/>
          </a:xfrm>
        </p:spPr>
        <p:txBody>
          <a:bodyPr/>
          <a:lstStyle/>
          <a:p>
            <a:pPr lvl="0" algn="ctr"/>
            <a:br>
              <a:rPr lang="cs-CZ" dirty="false"/>
            </a:br>
            <a:r>
              <a:rPr lang="cs-CZ" dirty="false"/>
              <a:t>předložené žádosti o podporu</a:t>
            </a:r>
            <a:br>
              <a:rPr lang="cs-CZ" dirty="false"/>
            </a:br>
            <a:endParaRPr lang="cs-CZ" dirty="false"/>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6</a:t>
            </a:fld>
            <a:endParaRPr lang="cs-CZ" dirty="false"/>
          </a:p>
        </p:txBody>
      </p:sp>
      <p:graphicFrame>
        <p:nvGraphicFramePr>
          <p:cNvPr id="7" name="Zástupný obsah 6">
            <a:extLst>
              <a:ext uri="{FF2B5EF4-FFF2-40B4-BE49-F238E27FC236}">
                <a16:creationId xmlns:a16="http://schemas.microsoft.com/office/drawing/2014/main" id="{4F4EC2C6-1B37-4637-9049-397852AB7096}"/>
              </a:ext>
            </a:extLst>
          </p:cNvPr>
          <p:cNvGraphicFramePr>
            <a:graphicFrameLocks noGrp="true"/>
          </p:cNvGraphicFramePr>
          <p:nvPr>
            <p:ph idx="1"/>
            <p:extLst>
              <p:ext uri="{D42A27DB-BD31-4B8C-83A1-F6EECF244321}">
                <p14:modId xmlns:p14="http://schemas.microsoft.com/office/powerpoint/2010/main" val="4207009001"/>
              </p:ext>
            </p:extLst>
          </p:nvPr>
        </p:nvGraphicFramePr>
        <p:xfrm>
          <a:off x="835269" y="1766656"/>
          <a:ext cx="7337130" cy="2860497"/>
        </p:xfrm>
        <a:graphic>
          <a:graphicData uri="http://schemas.openxmlformats.org/drawingml/2006/table">
            <a:tbl>
              <a:tblPr firstCol="true" bandRow="true">
                <a:tableStyleId>{073A0DAA-6AF3-43AB-8588-CEC1D06C72B9}</a:tableStyleId>
              </a:tblPr>
              <a:tblGrid>
                <a:gridCol w="3780693">
                  <a:extLst>
                    <a:ext uri="{9D8B030D-6E8A-4147-A177-3AD203B41FA5}">
                      <a16:colId xmlns:a16="http://schemas.microsoft.com/office/drawing/2014/main" val="1863913750"/>
                    </a:ext>
                  </a:extLst>
                </a:gridCol>
                <a:gridCol w="3556437">
                  <a:extLst>
                    <a:ext uri="{9D8B030D-6E8A-4147-A177-3AD203B41FA5}">
                      <a16:colId xmlns:a16="http://schemas.microsoft.com/office/drawing/2014/main" val="1018872439"/>
                    </a:ext>
                  </a:extLst>
                </a:gridCol>
              </a:tblGrid>
              <a:tr h="484175">
                <a:tc>
                  <a:txBody>
                    <a:bodyPr/>
                    <a:lstStyle/>
                    <a:p>
                      <a:pPr marL="36195" marR="36195">
                        <a:spcBef>
                          <a:spcPts val="300"/>
                        </a:spcBef>
                        <a:spcAft>
                          <a:spcPts val="300"/>
                        </a:spcAft>
                      </a:pPr>
                      <a:r>
                        <a:rPr lang="cs-CZ" sz="1600" dirty="false">
                          <a:effectLst/>
                        </a:rPr>
                        <a:t>Celkem předloženo</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kern="1200" dirty="false">
                          <a:solidFill>
                            <a:schemeClr val="dk1"/>
                          </a:solidFill>
                          <a:effectLst/>
                        </a:rPr>
                        <a:t>21</a:t>
                      </a:r>
                      <a:endParaRPr lang="cs-CZ" sz="1600" b="true" kern="1200" dirty="false">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769464355"/>
                  </a:ext>
                </a:extLst>
              </a:tr>
              <a:tr h="649114">
                <a:tc>
                  <a:txBody>
                    <a:bodyPr/>
                    <a:lstStyle/>
                    <a:p>
                      <a:pPr marL="36195" marR="36195">
                        <a:spcBef>
                          <a:spcPts val="300"/>
                        </a:spcBef>
                        <a:spcAft>
                          <a:spcPts val="300"/>
                        </a:spcAft>
                      </a:pPr>
                      <a:r>
                        <a:rPr lang="cs-CZ" sz="1600" dirty="false">
                          <a:effectLst/>
                        </a:rPr>
                        <a:t>Po formálním hodnocení a přijatelnosti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21</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8897713"/>
                  </a:ext>
                </a:extLst>
              </a:tr>
              <a:tr h="545318">
                <a:tc>
                  <a:txBody>
                    <a:bodyPr/>
                    <a:lstStyle/>
                    <a:p>
                      <a:pPr marL="36195" marR="36195">
                        <a:spcBef>
                          <a:spcPts val="300"/>
                        </a:spcBef>
                        <a:spcAft>
                          <a:spcPts val="300"/>
                        </a:spcAft>
                      </a:pPr>
                      <a:r>
                        <a:rPr lang="cs-CZ" sz="1600" dirty="false">
                          <a:effectLst/>
                        </a:rPr>
                        <a:t>Po věcném hodnocení</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15</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3246798"/>
                  </a:ext>
                </a:extLst>
              </a:tr>
              <a:tr h="590945">
                <a:tc>
                  <a:txBody>
                    <a:bodyPr/>
                    <a:lstStyle/>
                    <a:p>
                      <a:pPr marL="36195" marR="36195">
                        <a:spcBef>
                          <a:spcPts val="300"/>
                        </a:spcBef>
                        <a:spcAft>
                          <a:spcPts val="300"/>
                        </a:spcAft>
                      </a:pPr>
                      <a:r>
                        <a:rPr lang="cs-CZ" sz="1600" dirty="false">
                          <a:effectLst/>
                        </a:rPr>
                        <a:t>Po výběrové komisi</a:t>
                      </a:r>
                      <a:endParaRPr lang="cs-CZ" sz="16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r">
                        <a:spcBef>
                          <a:spcPts val="300"/>
                        </a:spcBef>
                        <a:spcAft>
                          <a:spcPts val="300"/>
                        </a:spcAft>
                      </a:pPr>
                      <a:r>
                        <a:rPr lang="cs-CZ" sz="1600" b="true" dirty="false">
                          <a:effectLst/>
                        </a:rPr>
                        <a:t>15</a:t>
                      </a:r>
                      <a:endParaRPr lang="cs-CZ" sz="16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59318668"/>
                  </a:ext>
                </a:extLst>
              </a:tr>
              <a:tr h="590945">
                <a:tc>
                  <a:txBody>
                    <a:bodyPr/>
                    <a:lstStyle/>
                    <a:p>
                      <a:pPr marL="36195" marR="36195">
                        <a:spcBef>
                          <a:spcPts val="300"/>
                        </a:spcBef>
                        <a:spcAft>
                          <a:spcPts val="300"/>
                        </a:spcAft>
                      </a:pPr>
                      <a:r>
                        <a:rPr lang="cs-CZ" sz="1600" b="true" kern="1200" dirty="false">
                          <a:solidFill>
                            <a:schemeClr val="lt1"/>
                          </a:solidFill>
                          <a:effectLst/>
                          <a:latin typeface="+mn-lt"/>
                          <a:ea typeface="+mn-ea"/>
                          <a:cs typeface="+mn-cs"/>
                        </a:rPr>
                        <a:t>Vystavené právní akty</a:t>
                      </a:r>
                    </a:p>
                  </a:txBody>
                  <a:tcPr marL="68580" marR="68580" marT="0" marB="0" anchor="ctr"/>
                </a:tc>
                <a:tc>
                  <a:txBody>
                    <a:bodyPr/>
                    <a:lstStyle/>
                    <a:p>
                      <a:pPr marL="36195" marR="36195" algn="r" defTabSz="914400" rtl="false" eaLnBrk="true" latinLnBrk="false" hangingPunct="true">
                        <a:spcBef>
                          <a:spcPts val="300"/>
                        </a:spcBef>
                        <a:spcAft>
                          <a:spcPts val="300"/>
                        </a:spcAft>
                      </a:pPr>
                      <a:r>
                        <a:rPr lang="cs-CZ" sz="1600" b="true" kern="1200" dirty="false">
                          <a:solidFill>
                            <a:schemeClr val="dk1"/>
                          </a:solidFill>
                          <a:effectLst/>
                        </a:rPr>
                        <a:t>14</a:t>
                      </a:r>
                      <a:endParaRPr lang="cs-CZ" sz="1600" b="true" kern="1200" dirty="false">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2822861614"/>
                  </a:ext>
                </a:extLst>
              </a:tr>
            </a:tbl>
          </a:graphicData>
        </a:graphic>
      </p:graphicFrame>
    </p:spTree>
    <p:extLst>
      <p:ext uri="{BB962C8B-B14F-4D97-AF65-F5344CB8AC3E}">
        <p14:creationId xmlns:p14="http://schemas.microsoft.com/office/powerpoint/2010/main" val="113109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Řízení projektu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7</a:t>
            </a:fld>
            <a:endParaRPr lang="cs-CZ"/>
          </a:p>
        </p:txBody>
      </p:sp>
    </p:spTree>
    <p:extLst>
      <p:ext uri="{BB962C8B-B14F-4D97-AF65-F5344CB8AC3E}">
        <p14:creationId xmlns:p14="http://schemas.microsoft.com/office/powerpoint/2010/main" val="2169049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C6E28F-A80C-B3F8-8BA8-9FEF903BD36C}"/>
              </a:ext>
            </a:extLst>
          </p:cNvPr>
          <p:cNvSpPr>
            <a:spLocks noGrp="true"/>
          </p:cNvSpPr>
          <p:nvPr>
            <p:ph type="title"/>
          </p:nvPr>
        </p:nvSpPr>
        <p:spPr/>
        <p:txBody>
          <a:bodyPr/>
          <a:lstStyle/>
          <a:p>
            <a:r>
              <a:rPr lang="cs-CZ" dirty="false"/>
              <a:t>Rozhodnutí o poskytnutí dotace</a:t>
            </a:r>
          </a:p>
        </p:txBody>
      </p:sp>
      <p:sp>
        <p:nvSpPr>
          <p:cNvPr id="3" name="Zástupný obsah 2">
            <a:extLst>
              <a:ext uri="{FF2B5EF4-FFF2-40B4-BE49-F238E27FC236}">
                <a16:creationId xmlns:a16="http://schemas.microsoft.com/office/drawing/2014/main" id="{AB14FCEB-6C6E-4D98-F032-A0F29B77A654}"/>
              </a:ext>
            </a:extLst>
          </p:cNvPr>
          <p:cNvSpPr>
            <a:spLocks noGrp="true"/>
          </p:cNvSpPr>
          <p:nvPr>
            <p:ph idx="1"/>
          </p:nvPr>
        </p:nvSpPr>
        <p:spPr>
          <a:xfrm>
            <a:off x="540000" y="1714500"/>
            <a:ext cx="8064000" cy="4405500"/>
          </a:xfrm>
        </p:spPr>
        <p:txBody>
          <a:bodyPr/>
          <a:lstStyle/>
          <a:p>
            <a:r>
              <a:rPr lang="cs-CZ" sz="1800" dirty="false">
                <a:latin typeface="Arial" panose="020B0604020202020204" pitchFamily="34" charset="0"/>
              </a:rPr>
              <a:t>P</a:t>
            </a:r>
            <a:r>
              <a:rPr lang="cs-CZ" sz="1800" b="false" i="false" u="none" strike="noStrike" baseline="0" dirty="false">
                <a:latin typeface="Arial" panose="020B0604020202020204" pitchFamily="34" charset="0"/>
              </a:rPr>
              <a:t>rávní akt o poskytnutí podpory, tj. </a:t>
            </a:r>
            <a:r>
              <a:rPr lang="cs-CZ" sz="1800" b="true" i="false" u="none" strike="noStrike" baseline="0" dirty="false">
                <a:latin typeface="Arial" panose="020B0604020202020204" pitchFamily="34" charset="0"/>
              </a:rPr>
              <a:t>Rozhodnutí o poskytnutí dotace</a:t>
            </a:r>
            <a:br>
              <a:rPr lang="cs-CZ" sz="1800" b="false" i="false" u="none" strike="noStrike" baseline="0" dirty="false">
                <a:latin typeface="Arial" panose="020B0604020202020204" pitchFamily="34" charset="0"/>
              </a:rPr>
            </a:br>
            <a:r>
              <a:rPr lang="cs-CZ" sz="1800" b="false" i="false" u="none" strike="noStrike" baseline="0" dirty="false">
                <a:latin typeface="Arial" panose="020B0604020202020204" pitchFamily="34" charset="0"/>
              </a:rPr>
              <a:t>(k dispozici v IS KP21+ na detailu projektu, záložka „Právní akt“, levá lišta) </a:t>
            </a:r>
          </a:p>
          <a:p>
            <a:r>
              <a:rPr lang="cs-CZ" sz="1800" b="true" i="false" u="none" strike="noStrike" baseline="0" dirty="false" err="true">
                <a:latin typeface="Arial" panose="020B0604020202020204" pitchFamily="34" charset="0"/>
              </a:rPr>
              <a:t>RoD</a:t>
            </a:r>
            <a:r>
              <a:rPr lang="cs-CZ" sz="1800" b="true" i="false" u="none" strike="noStrike" baseline="0" dirty="false">
                <a:latin typeface="Arial" panose="020B0604020202020204" pitchFamily="34" charset="0"/>
              </a:rPr>
              <a:t> obsahuje</a:t>
            </a:r>
            <a:r>
              <a:rPr lang="cs-CZ" sz="1800" b="false" i="false" u="none" strike="noStrike" baseline="0" dirty="false">
                <a:latin typeface="Arial" panose="020B0604020202020204" pitchFamily="34" charset="0"/>
              </a:rPr>
              <a:t>: účel dotace, data zahájení a ukončení realizace, finanční rámec a platební podmínky, povinnosti příjemce a finanční opravy (dřívější termín sankce).</a:t>
            </a:r>
          </a:p>
          <a:p>
            <a:r>
              <a:rPr lang="cs-CZ" sz="1800" b="false" i="false" u="none" strike="noStrike" baseline="0" dirty="false">
                <a:latin typeface="Arial" panose="020B0604020202020204" pitchFamily="34" charset="0"/>
              </a:rPr>
              <a:t>Součástí </a:t>
            </a:r>
            <a:r>
              <a:rPr lang="cs-CZ" sz="1800" b="false" i="false" u="none" strike="noStrike" baseline="0" dirty="false" err="true">
                <a:latin typeface="Arial" panose="020B0604020202020204" pitchFamily="34" charset="0"/>
              </a:rPr>
              <a:t>RoD</a:t>
            </a:r>
            <a:r>
              <a:rPr lang="cs-CZ" sz="1800" b="false" i="false" u="none" strike="noStrike" baseline="0" dirty="false">
                <a:latin typeface="Arial" panose="020B0604020202020204" pitchFamily="34" charset="0"/>
              </a:rPr>
              <a:t> </a:t>
            </a:r>
            <a:r>
              <a:rPr lang="cs-CZ" sz="1800" b="true" i="false" u="none" strike="noStrike" baseline="0" dirty="false">
                <a:latin typeface="Arial" panose="020B0604020202020204" pitchFamily="34" charset="0"/>
              </a:rPr>
              <a:t>- </a:t>
            </a:r>
            <a:r>
              <a:rPr lang="cs-CZ" sz="1800" b="true" dirty="false">
                <a:latin typeface="Arial" panose="020B0604020202020204" pitchFamily="34" charset="0"/>
              </a:rPr>
              <a:t>P</a:t>
            </a:r>
            <a:r>
              <a:rPr lang="cs-CZ" sz="1800" b="true" i="false" u="none" strike="noStrike" baseline="0" dirty="false">
                <a:latin typeface="Arial" panose="020B0604020202020204" pitchFamily="34" charset="0"/>
              </a:rPr>
              <a:t>říloha č. 1 „Informace o projektu“ - </a:t>
            </a:r>
            <a:r>
              <a:rPr lang="cs-CZ" sz="1800" b="false" i="false" u="none" strike="noStrike" baseline="0" dirty="false">
                <a:latin typeface="Arial" panose="020B0604020202020204" pitchFamily="34" charset="0"/>
              </a:rPr>
              <a:t>obsahuje závazné znění klíčových aktivit, závazné cílové hodnoty indikátorů, přehled cílových skupin, podobu schváleného rozpočtu a finančního plánu projektu.</a:t>
            </a:r>
          </a:p>
        </p:txBody>
      </p:sp>
      <p:sp>
        <p:nvSpPr>
          <p:cNvPr id="4" name="Zástupný symbol pro číslo snímku 3">
            <a:extLst>
              <a:ext uri="{FF2B5EF4-FFF2-40B4-BE49-F238E27FC236}">
                <a16:creationId xmlns:a16="http://schemas.microsoft.com/office/drawing/2014/main" id="{FA3D065C-25E2-ABCB-3521-A49E81708AEA}"/>
              </a:ext>
            </a:extLst>
          </p:cNvPr>
          <p:cNvSpPr>
            <a:spLocks noGrp="true"/>
          </p:cNvSpPr>
          <p:nvPr>
            <p:ph type="sldNum" sz="quarter" idx="12"/>
          </p:nvPr>
        </p:nvSpPr>
        <p:spPr/>
        <p:txBody>
          <a:bodyPr/>
          <a:lstStyle/>
          <a:p>
            <a:fld id="{479BF083-4774-43B1-9AB0-5CC1AC5DD8EE}" type="slidenum">
              <a:rPr lang="cs-CZ" smtClean="false"/>
              <a:pPr/>
              <a:t>8</a:t>
            </a:fld>
            <a:endParaRPr lang="cs-CZ"/>
          </a:p>
        </p:txBody>
      </p:sp>
    </p:spTree>
    <p:extLst>
      <p:ext uri="{BB962C8B-B14F-4D97-AF65-F5344CB8AC3E}">
        <p14:creationId xmlns:p14="http://schemas.microsoft.com/office/powerpoint/2010/main" val="2823639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C6E28F-A80C-B3F8-8BA8-9FEF903BD36C}"/>
              </a:ext>
            </a:extLst>
          </p:cNvPr>
          <p:cNvSpPr>
            <a:spLocks noGrp="true"/>
          </p:cNvSpPr>
          <p:nvPr>
            <p:ph type="title"/>
          </p:nvPr>
        </p:nvSpPr>
        <p:spPr/>
        <p:txBody>
          <a:bodyPr/>
          <a:lstStyle/>
          <a:p>
            <a:r>
              <a:rPr lang="cs-CZ" dirty="false"/>
              <a:t>Zahájení / ukončení projektu</a:t>
            </a:r>
          </a:p>
        </p:txBody>
      </p:sp>
      <p:sp>
        <p:nvSpPr>
          <p:cNvPr id="3" name="Zástupný obsah 2">
            <a:extLst>
              <a:ext uri="{FF2B5EF4-FFF2-40B4-BE49-F238E27FC236}">
                <a16:creationId xmlns:a16="http://schemas.microsoft.com/office/drawing/2014/main" id="{AB14FCEB-6C6E-4D98-F032-A0F29B77A654}"/>
              </a:ext>
            </a:extLst>
          </p:cNvPr>
          <p:cNvSpPr>
            <a:spLocks noGrp="true"/>
          </p:cNvSpPr>
          <p:nvPr>
            <p:ph idx="1"/>
          </p:nvPr>
        </p:nvSpPr>
        <p:spPr>
          <a:xfrm>
            <a:off x="540000" y="1714500"/>
            <a:ext cx="8064000" cy="4405500"/>
          </a:xfrm>
        </p:spPr>
        <p:txBody>
          <a:bodyPr/>
          <a:lstStyle/>
          <a:p>
            <a:r>
              <a:rPr lang="cs-CZ" sz="1800" b="true" i="false" u="none" strike="noStrike" baseline="0" dirty="false">
                <a:latin typeface="Arial" panose="020B0604020202020204" pitchFamily="34" charset="0"/>
              </a:rPr>
              <a:t>Zahájení realizace projektu </a:t>
            </a:r>
            <a:r>
              <a:rPr lang="cs-CZ" sz="1800" b="false" i="false" u="none" strike="noStrike" baseline="0" dirty="false">
                <a:latin typeface="Arial" panose="020B0604020202020204" pitchFamily="34" charset="0"/>
              </a:rPr>
              <a:t>= den, kdy začne realizace aktivit projektu</a:t>
            </a:r>
          </a:p>
          <a:p>
            <a:r>
              <a:rPr lang="cs-CZ" sz="1800" dirty="false">
                <a:latin typeface="Arial" panose="020B0604020202020204" pitchFamily="34" charset="0"/>
              </a:rPr>
              <a:t>Datum zahájení (a ukončení) stanovené v Rozhodnutí o poskytnutí dotace </a:t>
            </a:r>
          </a:p>
          <a:p>
            <a:endParaRPr lang="cs-CZ" sz="1800" b="false" i="false" u="none" strike="noStrike" baseline="0" dirty="false">
              <a:latin typeface="Arial" panose="020B0604020202020204" pitchFamily="34" charset="0"/>
            </a:endParaRPr>
          </a:p>
          <a:p>
            <a:r>
              <a:rPr lang="cs-CZ" sz="1800" b="true" dirty="false">
                <a:latin typeface="Arial" panose="020B0604020202020204" pitchFamily="34" charset="0"/>
              </a:rPr>
              <a:t>Ukončení realizace projektu:</a:t>
            </a:r>
          </a:p>
          <a:p>
            <a:pPr lvl="1"/>
            <a:r>
              <a:rPr lang="pl-PL" sz="1600" b="true" i="false" u="none" strike="noStrike" baseline="0" dirty="false">
                <a:latin typeface="Arial" panose="020B0604020202020204" pitchFamily="34" charset="0"/>
              </a:rPr>
              <a:t>Ukončení realizace projektu z iniciativy příjemce </a:t>
            </a:r>
          </a:p>
          <a:p>
            <a:pPr lvl="1">
              <a:buFontTx/>
              <a:buChar char="-"/>
            </a:pPr>
            <a:r>
              <a:rPr lang="cs-CZ" sz="1600" dirty="false">
                <a:latin typeface="Arial" panose="020B0604020202020204" pitchFamily="34" charset="0"/>
              </a:rPr>
              <a:t>projekt i přes dřívější ukončení dosáhne plánovaných výstupů a výsledků</a:t>
            </a:r>
          </a:p>
          <a:p>
            <a:pPr lvl="1">
              <a:buFontTx/>
              <a:buChar char="-"/>
            </a:pPr>
            <a:r>
              <a:rPr lang="cs-CZ" sz="1600" dirty="false">
                <a:latin typeface="Arial" panose="020B0604020202020204" pitchFamily="34" charset="0"/>
              </a:rPr>
              <a:t>projekt nedosáhne plánovaných výstupů a výsledků</a:t>
            </a:r>
          </a:p>
          <a:p>
            <a:pPr lvl="1"/>
            <a:r>
              <a:rPr lang="pl-PL" sz="1600" b="true" dirty="false">
                <a:latin typeface="Arial" panose="020B0604020202020204" pitchFamily="34" charset="0"/>
              </a:rPr>
              <a:t>Předčasné ukončení realizace projektu ze strany ŘO</a:t>
            </a:r>
            <a:endParaRPr lang="cs-CZ" sz="1600" b="true" dirty="false">
              <a:latin typeface="Arial" panose="020B0604020202020204" pitchFamily="34" charset="0"/>
            </a:endParaRPr>
          </a:p>
          <a:p>
            <a:endParaRPr lang="cs-CZ" sz="1800" b="false" i="false" u="none" strike="noStrike" baseline="0" dirty="false">
              <a:solidFill>
                <a:srgbClr val="000000"/>
              </a:solidFill>
              <a:latin typeface="Arial" panose="020B0604020202020204" pitchFamily="34" charset="0"/>
            </a:endParaRPr>
          </a:p>
          <a:p>
            <a:pPr marL="414000" lvl="1" indent="0">
              <a:buNone/>
            </a:pPr>
            <a:endParaRPr lang="cs-CZ" sz="1600" i="false" u="none" strike="noStrike" baseline="0" dirty="false">
              <a:latin typeface="Arial" panose="020B0604020202020204" pitchFamily="34" charset="0"/>
            </a:endParaRPr>
          </a:p>
        </p:txBody>
      </p:sp>
      <p:sp>
        <p:nvSpPr>
          <p:cNvPr id="4" name="Zástupný symbol pro číslo snímku 3">
            <a:extLst>
              <a:ext uri="{FF2B5EF4-FFF2-40B4-BE49-F238E27FC236}">
                <a16:creationId xmlns:a16="http://schemas.microsoft.com/office/drawing/2014/main" id="{FA3D065C-25E2-ABCB-3521-A49E81708AEA}"/>
              </a:ext>
            </a:extLst>
          </p:cNvPr>
          <p:cNvSpPr>
            <a:spLocks noGrp="true"/>
          </p:cNvSpPr>
          <p:nvPr>
            <p:ph type="sldNum" sz="quarter" idx="12"/>
          </p:nvPr>
        </p:nvSpPr>
        <p:spPr/>
        <p:txBody>
          <a:bodyPr/>
          <a:lstStyle/>
          <a:p>
            <a:fld id="{479BF083-4774-43B1-9AB0-5CC1AC5DD8EE}" type="slidenum">
              <a:rPr lang="cs-CZ" smtClean="false"/>
              <a:pPr/>
              <a:t>9</a:t>
            </a:fld>
            <a:endParaRPr lang="cs-CZ"/>
          </a:p>
        </p:txBody>
      </p:sp>
    </p:spTree>
    <p:extLst>
      <p:ext uri="{BB962C8B-B14F-4D97-AF65-F5344CB8AC3E}">
        <p14:creationId xmlns:p14="http://schemas.microsoft.com/office/powerpoint/2010/main" val="1210828459"/>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Props1.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2.xml><?xml version="1.0" encoding="utf-8"?>
<ds:datastoreItem xmlns:ds="http://schemas.openxmlformats.org/officeDocument/2006/customXml" ds:itemID="{E6937348-7977-46A8-9818-642FB21DF6FB}">
  <ds:schemaRefs>
    <ds:schemaRef ds:uri="dfed548f-0517-4d39-90e3-3947398480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3D88155-0E86-4D14-B6AF-C6806AEE9525}">
  <ds:schemaRefs>
    <ds:schemaRef ds:uri="dfed548f-0517-4d39-90e3-3947398480c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10321</properties:Words>
  <properties:PresentationFormat>Předvádění na obrazovce (4:3)</properties:PresentationFormat>
  <properties:Paragraphs>723</properties:Paragraphs>
  <properties:Slides>57</properties:Slides>
  <properties:Notes>42</properties:Notes>
  <properties:TotalTime>3190</properties:TotalTime>
  <properties:HiddenSlides>0</properties:HiddenSlides>
  <properties:MMClips>0</properties:MMClips>
  <properties:ScaleCrop>false</properties:ScaleCrop>
  <properties:HeadingPairs>
    <vt:vector baseType="variant" size="6">
      <vt:variant>
        <vt:lpstr>Použitá písma</vt:lpstr>
      </vt:variant>
      <vt:variant>
        <vt:i4>10</vt:i4>
      </vt:variant>
      <vt:variant>
        <vt:lpstr>Motiv</vt:lpstr>
      </vt:variant>
      <vt:variant>
        <vt:i4>1</vt:i4>
      </vt:variant>
      <vt:variant>
        <vt:lpstr>Nadpisy snímků</vt:lpstr>
      </vt:variant>
      <vt:variant>
        <vt:i4>57</vt:i4>
      </vt:variant>
    </vt:vector>
  </properties:HeadingPairs>
  <properties:TitlesOfParts>
    <vt:vector baseType="lpstr" size="68">
      <vt:lpstr>Arial</vt:lpstr>
      <vt:lpstr>Calibri</vt:lpstr>
      <vt:lpstr>Courier New</vt:lpstr>
      <vt:lpstr>EUAlbertina</vt:lpstr>
      <vt:lpstr>Open Sans</vt:lpstr>
      <vt:lpstr>Symbol</vt:lpstr>
      <vt:lpstr>Trebuchet MS</vt:lpstr>
      <vt:lpstr>Wingdings</vt:lpstr>
      <vt:lpstr>Wingdings 2</vt:lpstr>
      <vt:lpstr>Wingdings 3</vt:lpstr>
      <vt:lpstr>prezentace</vt:lpstr>
      <vt:lpstr>Seminář pro příjemce výzva č. 03_22_042  </vt:lpstr>
      <vt:lpstr>Co nás dnes čeká</vt:lpstr>
      <vt:lpstr>I. ČÁST  PRAVIDLA REALIZACE PROJEKTU</vt:lpstr>
      <vt:lpstr>výzva 042 - Základní informace </vt:lpstr>
      <vt:lpstr> časové nastavení, finanční alokace </vt:lpstr>
      <vt:lpstr> předložené žádosti o podporu </vt:lpstr>
      <vt:lpstr> </vt:lpstr>
      <vt:lpstr>Rozhodnutí o poskytnutí dotace</vt:lpstr>
      <vt:lpstr>Zahájení / ukončení projektu</vt:lpstr>
      <vt:lpstr>Změny projektu</vt:lpstr>
      <vt:lpstr>Nepodstatné změny I.</vt:lpstr>
      <vt:lpstr>Nepodstatné změny II.</vt:lpstr>
      <vt:lpstr>Podstatné změny I.</vt:lpstr>
      <vt:lpstr>Podstatné změny II.</vt:lpstr>
      <vt:lpstr> Technický postup administrace změn projektu v IS KP21+ </vt:lpstr>
      <vt:lpstr> </vt:lpstr>
      <vt:lpstr>Povinné prvky publicity</vt:lpstr>
      <vt:lpstr>Povinnost užívání loga EU </vt:lpstr>
      <vt:lpstr> Varianty zobrazení loga EU </vt:lpstr>
      <vt:lpstr> </vt:lpstr>
      <vt:lpstr>kontroly na místě</vt:lpstr>
      <vt:lpstr>Uchování dokumentů</vt:lpstr>
      <vt:lpstr> </vt:lpstr>
      <vt:lpstr>Kde čerpat informace</vt:lpstr>
      <vt:lpstr>Pravidla pro žadatele a příjemce</vt:lpstr>
      <vt:lpstr>Další dokumenty k realizaci</vt:lpstr>
      <vt:lpstr>V jakých systémech pracuje příjemce</vt:lpstr>
      <vt:lpstr>Další Systémy, se kterými pracujete</vt:lpstr>
      <vt:lpstr>II. ČÁST  FINANČNÍ ŘÍZENÍ PROJEKTU</vt:lpstr>
      <vt:lpstr>Hlavní zásady financování</vt:lpstr>
      <vt:lpstr>Účetnictví a bankovní účet</vt:lpstr>
      <vt:lpstr>Způsobilost výdaje</vt:lpstr>
      <vt:lpstr>Způsobilé výdaje obecně</vt:lpstr>
      <vt:lpstr>Rozdělení nákladů</vt:lpstr>
      <vt:lpstr>Základní struktura rozpočtu</vt:lpstr>
      <vt:lpstr>Struktura rozpočtu osobních nákladů</vt:lpstr>
      <vt:lpstr>Osobní náklady</vt:lpstr>
      <vt:lpstr>Způsobilé osobní náklady I.</vt:lpstr>
      <vt:lpstr>Způsobilé osobní náklady II.</vt:lpstr>
      <vt:lpstr>Povinné náležitosti PS a dohod v OPZ+</vt:lpstr>
      <vt:lpstr>Pravidla způsobilosti osobních nákladů</vt:lpstr>
      <vt:lpstr>Pracovní výkazy</vt:lpstr>
      <vt:lpstr>Pracovní výkazy – časté chyby</vt:lpstr>
      <vt:lpstr>Náklady financované Paušální sazbou</vt:lpstr>
      <vt:lpstr>III. ČÁST  INDIKÁTORY</vt:lpstr>
      <vt:lpstr>Indikátory  se závazkem</vt:lpstr>
      <vt:lpstr>Indikátory  bez závazku</vt:lpstr>
      <vt:lpstr>Celkový počet účastníků</vt:lpstr>
      <vt:lpstr>Sledování Indikátorů</vt:lpstr>
      <vt:lpstr>Shrnutí</vt:lpstr>
      <vt:lpstr>IV. ČÁST  ZPRÁVA O REALIZACI  A ŽÁDOST O PLATBU</vt:lpstr>
      <vt:lpstr>Kde hledat informace</vt:lpstr>
      <vt:lpstr>Předložení ZoR + ŽoP</vt:lpstr>
      <vt:lpstr>Na co si dát pozor</vt:lpstr>
      <vt:lpstr>ŽoP - Kontrola výdajů</vt:lpstr>
      <vt:lpstr>Závěrečná zor</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2023-11-13T08:11:04Z</dcterms:modified>
  <cp:revision>493</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