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48"/>
  </p:notesMasterIdLst>
  <p:sldIdLst>
    <p:sldId id="256" r:id="rId5"/>
    <p:sldId id="309" r:id="rId6"/>
    <p:sldId id="315" r:id="rId7"/>
    <p:sldId id="271" r:id="rId8"/>
    <p:sldId id="272" r:id="rId9"/>
    <p:sldId id="1149" r:id="rId10"/>
    <p:sldId id="349" r:id="rId11"/>
    <p:sldId id="1166" r:id="rId12"/>
    <p:sldId id="1147" r:id="rId13"/>
    <p:sldId id="1146" r:id="rId14"/>
    <p:sldId id="383" r:id="rId15"/>
    <p:sldId id="355" r:id="rId16"/>
    <p:sldId id="1192" r:id="rId17"/>
    <p:sldId id="1193" r:id="rId18"/>
    <p:sldId id="1194" r:id="rId19"/>
    <p:sldId id="1156" r:id="rId20"/>
    <p:sldId id="1157" r:id="rId21"/>
    <p:sldId id="1201" r:id="rId22"/>
    <p:sldId id="1202" r:id="rId23"/>
    <p:sldId id="1203" r:id="rId24"/>
    <p:sldId id="1204" r:id="rId25"/>
    <p:sldId id="1200" r:id="rId26"/>
    <p:sldId id="1165" r:id="rId27"/>
    <p:sldId id="312" r:id="rId28"/>
    <p:sldId id="1196" r:id="rId29"/>
    <p:sldId id="289" r:id="rId30"/>
    <p:sldId id="290" r:id="rId31"/>
    <p:sldId id="292" r:id="rId32"/>
    <p:sldId id="386" r:id="rId33"/>
    <p:sldId id="1164" r:id="rId34"/>
    <p:sldId id="1190" r:id="rId35"/>
    <p:sldId id="1161" r:id="rId36"/>
    <p:sldId id="1160" r:id="rId37"/>
    <p:sldId id="1179" r:id="rId38"/>
    <p:sldId id="1180" r:id="rId39"/>
    <p:sldId id="1181" r:id="rId40"/>
    <p:sldId id="1188" r:id="rId41"/>
    <p:sldId id="1182" r:id="rId42"/>
    <p:sldId id="1183" r:id="rId43"/>
    <p:sldId id="1178" r:id="rId44"/>
    <p:sldId id="1199" r:id="rId45"/>
    <p:sldId id="1184" r:id="rId46"/>
    <p:sldId id="302" r:id="rId47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7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Sogelová Adéla Ing. (MPSV)" initials="SAI(" lastIdx="2" clrIdx="0">
    <p:extLst>
      <p:ext uri="{19B8F6BF-5375-455C-9EA6-DF929625EA0E}">
        <p15:presenceInfo xmlns:p15="http://schemas.microsoft.com/office/powerpoint/2012/main" providerId="AD" userId="S::adela.sogelova@mpsv.cz::0cc913ad-974d-4e89-99f8-0442c936bd61"/>
      </p:ext>
    </p:extLst>
  </p:cmAuthor>
  <p:cmAuthor id="2" name="Bořecká Lenka Mgr. (MPSV)" initials="BLM(" lastIdx="1" clrIdx="1">
    <p:extLst>
      <p:ext uri="{19B8F6BF-5375-455C-9EA6-DF929625EA0E}">
        <p15:presenceInfo xmlns:p15="http://schemas.microsoft.com/office/powerpoint/2012/main" providerId="AD" userId="S::lenka.borecka@mpsv.cz::3d3d03b6-7331-4d2b-a6cb-ed2575c5b078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9854" autoAdjust="false"/>
    <p:restoredTop sz="83905" autoAdjust="false"/>
  </p:normalViewPr>
  <p:slideViewPr>
    <p:cSldViewPr showGuides="true">
      <p:cViewPr varScale="true">
        <p:scale>
          <a:sx n="72" d="100"/>
          <a:sy n="72" d="100"/>
        </p:scale>
        <p:origin x="1570" y="58"/>
      </p:cViewPr>
      <p:guideLst>
        <p:guide orient="horz" pos="913"/>
        <p:guide orient="horz" pos="3884"/>
        <p:guide pos="5420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44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presProps.xml" Type="http://schemas.openxmlformats.org/officeDocument/2006/relationships/presProps" Id="rId50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tableStyles.xml" Type="http://schemas.openxmlformats.org/officeDocument/2006/relationships/tableStyles" Id="rId53"/>
    <Relationship Target="slides/slide1.xml" Type="http://schemas.openxmlformats.org/officeDocument/2006/relationships/slide" Id="rId5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theme/theme1.xml" Type="http://schemas.openxmlformats.org/officeDocument/2006/relationships/theme" Id="rId52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notesMasters/notesMaster1.xml" Type="http://schemas.openxmlformats.org/officeDocument/2006/relationships/notesMaster" Id="rId48"/>
    <Relationship Target="slides/slide4.xml" Type="http://schemas.openxmlformats.org/officeDocument/2006/relationships/slide" Id="rId8"/>
    <Relationship Target="viewProps.xml" Type="http://schemas.openxmlformats.org/officeDocument/2006/relationships/viewProps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commentAuthors.xml" Type="http://schemas.openxmlformats.org/officeDocument/2006/relationships/commentAuthors" Id="rId4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30.01.2023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67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17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21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02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975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680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116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959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21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91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63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28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235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707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8217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29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9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126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9891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96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9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746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810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154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5928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064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6626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488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69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150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6983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83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900" baseline="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54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762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51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82984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Mode="External" Target="https://www.esfcr.cz/pravidla-pro-zadatele-a-prijemce-opz-plus/-/dokument/18400695" Type="http://schemas.openxmlformats.org/officeDocument/2006/relationships/hyperlink" Id="rId3"/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Mode="External" Target="https://www.esfcr.cz/monitorovani-podporenych-osob-opz-plus" Type="http://schemas.openxmlformats.org/officeDocument/2006/relationships/hyperlink" Id="rId3"/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pravidla-pro-zadatele-a-prijemce-opz-plus" Type="http://schemas.openxmlformats.org/officeDocument/2006/relationships/hyperlink" Id="rId5"/>
    <Relationship TargetMode="External" Target="https://www.esfcr.cz/vyzva-043-opz-plus" Type="http://schemas.openxmlformats.org/officeDocument/2006/relationships/hyperlink" Id="rId4"/>
</Relationships>

</file>

<file path=ppt/slides/_rels/slide30.xml.rels><?xml version="1.0" encoding="UTF-8" standalone="yes"?>
<Relationships xmlns="http://schemas.openxmlformats.org/package/2006/relationships">
    <Relationship TargetMode="External" Target="https://iskp21.mssf.cz/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-plus" Type="http://schemas.openxmlformats.org/officeDocument/2006/relationships/hyperlink" Id="rId3"/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sd21.mssf.cz/" Type="http://schemas.openxmlformats.org/officeDocument/2006/relationships/hyperlink" Id="rId6"/>
    <Relationship TargetMode="External" Target="http://www.esfcr.cz/technicka_podpora_opzplus" Type="http://schemas.openxmlformats.org/officeDocument/2006/relationships/hyperlink" Id="rId5"/>
    <Relationship TargetMode="External" Target="https://www.esfcr.cz/formulare-a-pokyny-potrebne-v-ramci-pripravy-zadosti-o-podporu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18398047" Type="http://schemas.openxmlformats.org/officeDocument/2006/relationships/hyperlink" Id="rId4"/>
</Relationships>

</file>

<file path=ppt/slides/_rels/slide32.xml.rels><?xml version="1.0" encoding="UTF-8" standalone="yes"?>
<Relationships xmlns="http://schemas.openxmlformats.org/package/2006/relationships">
    <Relationship TargetMode="External" Target="https://www.esfcr.cz/pravidla-pro-zadatele-a-prijemce-opz-plus" Type="http://schemas.openxmlformats.org/officeDocument/2006/relationships/hyperlink" Id="rId3"/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Mode="External" Target="https://www.esfcr.cz/pravidla-pro-zadatele-a-prijemce-opz-plus/-/dokument/18400695" Type="http://schemas.openxmlformats.org/officeDocument/2006/relationships/hyperlink" Id="rId3"/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35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7.png" Type="http://schemas.openxmlformats.org/officeDocument/2006/relationships/image" Id="rId4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media/image8.jpeg" Type="http://schemas.openxmlformats.org/officeDocument/2006/relationships/image" Id="rId3"/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Seminář pro žadatele </a:t>
            </a:r>
            <a:br>
              <a:rPr lang="cs-CZ" sz="4000" b="false" kern="1200" cap="none" dirty="false">
                <a:latin typeface="+mn-lt"/>
                <a:ea typeface="+mn-ea"/>
                <a:cs typeface="+mn-cs"/>
              </a:rPr>
            </a:br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výzva č.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b="false" kern="1200" cap="none" dirty="false">
                <a:latin typeface="+mn-lt"/>
                <a:ea typeface="+mn-ea"/>
                <a:cs typeface="+mn-cs"/>
              </a:rPr>
              <a:t>03_22_043  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65836" y="5155200"/>
            <a:ext cx="7164328" cy="540000"/>
          </a:xfrm>
        </p:spPr>
        <p:txBody>
          <a:bodyPr/>
          <a:lstStyle/>
          <a:p>
            <a:r>
              <a:rPr lang="cs-CZ" sz="2000" dirty="false"/>
              <a:t>30. ledna 2023, Praha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97" y="5132232"/>
            <a:ext cx="540000" cy="540000"/>
          </a:xfrm>
        </p:spPr>
      </p:pic>
      <p:pic>
        <p:nvPicPr>
          <p:cNvPr id="6" name="Zástupný symbol pro obrázek 14">
            <a:extLst>
              <a:ext uri="{FF2B5EF4-FFF2-40B4-BE49-F238E27FC236}">
                <a16:creationId xmlns:a16="http://schemas.microsoft.com/office/drawing/2014/main" id="{A09DDA7F-D4B2-4106-AA2D-AE5D2963AF66}"/>
              </a:ext>
            </a:extLst>
          </p:cNvPr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8057913-AD93-47CE-97D1-D182B0D8C21C}"/>
              </a:ext>
            </a:extLst>
          </p:cNvPr>
          <p:cNvSpPr txBox="true"/>
          <p:nvPr/>
        </p:nvSpPr>
        <p:spPr>
          <a:xfrm>
            <a:off x="1512000" y="4174934"/>
            <a:ext cx="4860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false"/>
              <a:t>Šárka Müllerová, Ivana </a:t>
            </a:r>
            <a:r>
              <a:rPr lang="cs-CZ" sz="2000"/>
              <a:t>Jirková                  Gabriela </a:t>
            </a:r>
            <a:r>
              <a:rPr lang="cs-CZ" sz="2000" dirty="false"/>
              <a:t>Měřínská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tuto výzvu jsou oprávněnými partnery s finančním i bez finančního příspěvku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subjekty uvedené v kap. 3.3 této výzvy. Všechny podporované aktivity mohou být realizovány prostřednictvím partnerů s finančním příspěvkem.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pravidel OPZ+ může být partnerem s </a:t>
            </a:r>
            <a:r>
              <a:rPr lang="cs-CZ" sz="1800" dirty="false" err="tru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příspěvkem subjekt </a:t>
            </a: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existencí min.  3 roky 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datem vyhlášení výzvy – právnická osoba s IČO nebo </a:t>
            </a:r>
            <a:r>
              <a:rPr lang="cs-CZ" sz="1800" dirty="false" err="tru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osoba s registrovaným místem podnikání v ČR.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projektu realizovaném v partnerství s partnerem/y s finančním příspěvkem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vlastními silami zajistit realizaci minimálně 30 % aktivit/rozpočtu projektu. </a:t>
            </a:r>
            <a:endParaRPr lang="cs-CZ" sz="1800" b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Příspěvkové organizace územně samosprávného celku nemohou mít za partnera s finančním příspěvkem svého zřizovatele.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156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Věcné zaměření výzvy č. 043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cílem aktivit této výzvy je </a:t>
            </a: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sociálního začleňování specifických CS 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 ohrožených soc. vyloučením nebo osob soc. vyloučených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dirty="false">
                <a:effectLst/>
                <a:ea typeface="Calibri" panose="020F0502020204030204" pitchFamily="34" charset="0"/>
              </a:rPr>
              <a:t>Výzvou jsou podporovány aktivity zaměřené </a:t>
            </a:r>
            <a:r>
              <a:rPr lang="cs-CZ" b="true" dirty="false">
                <a:effectLst/>
                <a:ea typeface="Calibri" panose="020F0502020204030204" pitchFamily="34" charset="0"/>
              </a:rPr>
              <a:t>na přímou práci s vymezenou cílovou skupinou </a:t>
            </a:r>
            <a:r>
              <a:rPr lang="cs-CZ" dirty="false">
                <a:effectLst/>
                <a:ea typeface="Calibri" panose="020F0502020204030204" pitchFamily="34" charset="0"/>
              </a:rPr>
              <a:t>na konkrétním území i v celorepublikovém rozsahu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2516148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229597954"/>
              </p:ext>
            </p:extLst>
          </p:nvPr>
        </p:nvGraphicFramePr>
        <p:xfrm>
          <a:off x="0" y="1340768"/>
          <a:ext cx="9108504" cy="318418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2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1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7308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Osoby sociálně vyloučené </a:t>
                      </a:r>
                      <a:br>
                        <a:rPr lang="cs-CZ" sz="1400" dirty="false">
                          <a:effectLst/>
                        </a:rPr>
                      </a:br>
                      <a:r>
                        <a:rPr lang="cs-CZ" sz="1400" dirty="false">
                          <a:effectLst/>
                        </a:rPr>
                        <a:t>a osoby sociálním vyloučením ohrožené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Osoby vyčleněné nebo ohrožené vyčleněním mimo běžný život společnosti, které se do něj v důsledku nepříznivé sociální situace nemohou zapojit.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441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Osoby bez přístřeší nebo osoby žijící v nejistém nebo nevyhovujícím bydlení 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dirty="false">
                          <a:effectLst/>
                        </a:rPr>
                        <a:t>   Pro účely této výzvy se uvedenou CS rozumí: </a:t>
                      </a:r>
                    </a:p>
                    <a:p>
                      <a:pPr marL="342900" marR="0" lvl="0" indent="-34290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bez střechy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osoby spící venku, např. na ulici, pod mostem, nádraží, letiště, veřejné dopravní prostředky, kanály, jeskyně, odstavené vagony, stany, garáže, prádelny, sklepy a půdy domů, vraky aut nebo osoby využívající noclehárnu</a:t>
                      </a:r>
                    </a:p>
                    <a:p>
                      <a:pPr marL="0" marR="0" lvl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cs-CZ" sz="1400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ABA98-5CA3-4526-BE3A-86BE8BAD69F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II.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329D3CF0-84D2-48C5-98DB-32CE49315440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377718560"/>
              </p:ext>
            </p:extLst>
          </p:nvPr>
        </p:nvGraphicFramePr>
        <p:xfrm>
          <a:off x="143508" y="1275107"/>
          <a:ext cx="8856984" cy="5440869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919327783"/>
                    </a:ext>
                  </a:extLst>
                </a:gridCol>
                <a:gridCol w="6948772">
                  <a:extLst>
                    <a:ext uri="{9D8B030D-6E8A-4147-A177-3AD203B41FA5}">
                      <a16:colId xmlns:a16="http://schemas.microsoft.com/office/drawing/2014/main" val="2443361142"/>
                    </a:ext>
                  </a:extLst>
                </a:gridCol>
              </a:tblGrid>
              <a:tr h="305001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Kategorizace cílové skupiny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Definice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5642456"/>
                  </a:ext>
                </a:extLst>
              </a:tr>
              <a:tr h="730982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ohrožené závislostmi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osoby, které jsou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 stavu závislosti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kdy se bez dané látky, aktivity nebo osoby nedokážou obejít (např. závislost na návykové látce, na hazardních hrách, na práci apod.)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prodělané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rezidenční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léčbě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závislosti či osoby podstupující ambulantní léčbu závislosti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558841"/>
                  </a:ext>
                </a:extLst>
              </a:tr>
              <a:tr h="938243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ve nebo po výkonu trestu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1755" lvl="0" indent="0" algn="just" defTabSz="914400" rtl="false" eaLnBrk="true" latinLnBrk="false" hangingPunct="true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touto cílovou skupinou rozumí:</a:t>
                      </a:r>
                    </a:p>
                    <a:p>
                      <a:pPr marL="342900" lvl="0" indent="-342900" algn="just" defTabSz="914400" rtl="false" eaLnBrk="true" latinLnBrk="false" hangingPunct="true">
                        <a:spcAft>
                          <a:spcPts val="1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 výkonu trestu odnětí svobody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 opuštěním výkonu trestu</a:t>
                      </a:r>
                    </a:p>
                    <a:p>
                      <a:pPr marL="342900" lvl="0" indent="-342900" algn="just" defTabSz="914400" rtl="false" eaLnBrk="true" latinLnBrk="false" hangingPunct="true">
                        <a:spcAft>
                          <a:spcPts val="1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opouštějící výkon trestu odnětí svobody a po výkonu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trestu v délce zpravidla 6 měsíců, resp. 12 měsíců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420308"/>
                  </a:ext>
                </a:extLst>
              </a:tr>
              <a:tr h="2875214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ohrožené násilím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touto cílovou skupinou rozumí: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 ohrožené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domácím nebo genderově podmíněným násilím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to včetně dětí žijících v rodinách s výskytem domácího nebo genderově podmíněného násilí a dále včetně osob se zdravotním postižením ohrožené předsudečným násilím.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Sekundární cílovou skupinou 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mohou být rovněž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původci/původkyně násilí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tj. fyzické osoby, které se dopouští některé z forem domácího nebo genderově podmíněného násilí nebo předsudečného násilí vůči osobám se zdravotním postižením.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581798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CC35F0-84A3-4978-BA2F-83A477F5671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0133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D158C-6836-4C28-AED1-B6FC7D6996C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III.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8648275B-8FC1-4259-A241-FAA899570136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55902"/>
              </p:ext>
            </p:extLst>
          </p:nvPr>
        </p:nvGraphicFramePr>
        <p:xfrm>
          <a:off x="36000" y="1268760"/>
          <a:ext cx="9072000" cy="485876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655680">
                  <a:extLst>
                    <a:ext uri="{9D8B030D-6E8A-4147-A177-3AD203B41FA5}">
                      <a16:colId xmlns:a16="http://schemas.microsoft.com/office/drawing/2014/main" val="971649099"/>
                    </a:ext>
                  </a:extLst>
                </a:gridCol>
                <a:gridCol w="7416320">
                  <a:extLst>
                    <a:ext uri="{9D8B030D-6E8A-4147-A177-3AD203B41FA5}">
                      <a16:colId xmlns:a16="http://schemas.microsoft.com/office/drawing/2014/main" val="1656054130"/>
                    </a:ext>
                  </a:extLst>
                </a:gridCol>
              </a:tblGrid>
              <a:tr h="381842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Kategorizace cílové skupiny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Definice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3296516"/>
                  </a:ext>
                </a:extLst>
              </a:tr>
              <a:tr h="1149836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Migranti a azylanti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touto cílovou skupinou rozumí: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Skupina přistěhovalců v ČR, která zahrnuje žadatele o azyl, uznané azylanty, cizince s uděleným vízem k pobytu nad 90 dnů, dlouhodobým nebo trvalým pobytem v ČR.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 výjimkou osob</a:t>
                      </a: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na které je zaměřena výzva č. 03_22_099 Služby na podporu sociálního začleňování osob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 Ukrajiny.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117968"/>
                  </a:ext>
                </a:extLst>
              </a:tr>
              <a:tr h="203129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Zaměstnavatelé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Právnické či fyzické osoby, které zaměstnávají alespoň jednoho zaměstnance.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091842"/>
                  </a:ext>
                </a:extLst>
              </a:tr>
              <a:tr h="2116809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Poskytovatelé a zadavatelé sociálních služeb, služeb pro rodiny a děti a dalších služeb na podporu sociálního začleňování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touto cílovou skupinou rozumí:</a:t>
                      </a: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Pracovníci obecních úřadů/magistrátu hl. m. Prahy, kteří působí v oblasti sociálních služeb a sociálního začleňování</a:t>
                      </a: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Zaměstnanci poskytovatelů služeb a dalších organizací působící v oblasti podpory sociálního začleňování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Jedná se o osoby, které jsou v pracovněprávním nebo obdobném vztahu nebo služebním poměru k organizaci (pracovníci realizačního týmu). 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Mezi další (sekundární) cílovou skupinu budou zejména patřit: sociální pracovníci, pracovníci v sociálních službách, další pracovníci věnující se CS (pracovníci veřejné správy, probační a mediační služby, vězeňské služby, zařízení VTOS, kurátoři pro dospělé, lékaři, pracovníci poskytovatelů sociálních služeb, právníci); místní samospráva; lidskoprávní organizace.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352765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27E1E0-440B-4717-9E90-AD07977DBC0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80237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59A71-673E-41B6-986A-DB9BCDBB9FE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IV.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048388-BE49-4D23-AACC-6AB2DBF9B53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720EB2FC-160E-442F-851F-3447A22E907F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26196908"/>
              </p:ext>
            </p:extLst>
          </p:nvPr>
        </p:nvGraphicFramePr>
        <p:xfrm>
          <a:off x="0" y="1268760"/>
          <a:ext cx="9144000" cy="222182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37460">
                  <a:extLst>
                    <a:ext uri="{9D8B030D-6E8A-4147-A177-3AD203B41FA5}">
                      <a16:colId xmlns:a16="http://schemas.microsoft.com/office/drawing/2014/main" val="856997928"/>
                    </a:ext>
                  </a:extLst>
                </a:gridCol>
                <a:gridCol w="6306540">
                  <a:extLst>
                    <a:ext uri="{9D8B030D-6E8A-4147-A177-3AD203B41FA5}">
                      <a16:colId xmlns:a16="http://schemas.microsoft.com/office/drawing/2014/main" val="1160139142"/>
                    </a:ext>
                  </a:extLst>
                </a:gridCol>
              </a:tblGrid>
              <a:tr h="4979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5101010"/>
                  </a:ext>
                </a:extLst>
              </a:tr>
              <a:tr h="1723882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Veřejnost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touto cílovou skupinou rozumí: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Občané ČR a osoby žijící na území ČR.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této cílové skupiny s ohledem na zaměření podporovaných aktivit spadají zejména (sekundární cílová skupina):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sousedi, rodinní příslušníci, pečující osoby, opatrovníci,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veřejnost.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8157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20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81DC96EC-1589-40E2-9B95-90892B21422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268760"/>
            <a:ext cx="8244000" cy="5589240"/>
          </a:xfrm>
        </p:spPr>
        <p:txBody>
          <a:bodyPr/>
          <a:lstStyle/>
          <a:p>
            <a:endParaRPr lang="cs-CZ" dirty="false"/>
          </a:p>
          <a:p>
            <a:endParaRPr lang="cs-CZ" dirty="false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B2D2371-79E5-4CC4-9255-EAFB6E5209BE}"/>
              </a:ext>
            </a:extLst>
          </p:cNvPr>
          <p:cNvSpPr txBox="true"/>
          <p:nvPr/>
        </p:nvSpPr>
        <p:spPr>
          <a:xfrm>
            <a:off x="180000" y="1295180"/>
            <a:ext cx="84240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Podporované aktivity: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služeb pro osoby ohrožené násilím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služeb pro osoby ve a po výkonu trestu odnětí svobody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služeb pro osoby závislé či závislostí ohrožené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Podpory služeb pro osoby s migrační minulostí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služeb pro osoby bez přístřeší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podporovaných aktivit je uveden v příloze č. 1 Popis aktivit (doplnění bodu 4.1 výzvy).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8348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</a:t>
            </a:r>
            <a:br>
              <a:rPr lang="cs-CZ" dirty="false"/>
            </a:br>
            <a:r>
              <a:rPr lang="cs-CZ" dirty="false"/>
              <a:t>1) </a:t>
            </a:r>
            <a:r>
              <a:rPr lang="cs-CZ" sz="2000" dirty="false"/>
              <a:t>Podpora služeb pro osoby ohrožené násilím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80583"/>
            <a:ext cx="842400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Podpora služeb pro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osoby ohrožené domácím nebo genderově podmíněným násilím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(vč. dětí v těchto rodinách žijících)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Sekundární CS –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původci/původkyně násilí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osoby se zdravotním postižením ohrožené předsudečným násilím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Podporované činnosti: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programy podpory </a:t>
            </a: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poskytování </a:t>
            </a: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specializovaných soc. služeb (rozvoj nových kapacit současných a vznik nových výhradně pro tuto CS</a:t>
            </a: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poskytování odborného poradenství (psychologické, sociálně-právní), vč. psychoterapie; podpora rodičovských kompetencí; terapeutických programů; začlenění a udržení na trhu práce (koncept zapojení zaměstnavatelů jako doplňková aktivita; komplexní přímá podpora zaměřená na OZP oběti předsudečného násilí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Zvyšování kvality specializovaných soc. služeb </a:t>
            </a: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zavádění a pilotní ověření druhových Standardů specializovaných soc. služeb; personální a odborných rozvoj pracovníků; přenos a implementace dobré praxe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Síťování, podpora multidisciplinární spolupráce a osvěty </a:t>
            </a: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(lze jako doplňkovou aktivitu)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programy podpory pro původce/původkyně dom. a gender. podmíněného násilí </a:t>
            </a: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programy soc. výcviku, zvládání vzteku a agrese, psychologické poradenství, koučink, edukace, aktivity zaměřené na prevenci ztráty zaměstnání; podpory interdisciplinární spolupráce relevantních  subjektů</a:t>
            </a:r>
            <a:endParaRPr lang="cs-CZ" sz="14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4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55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</a:t>
            </a:r>
            <a:br>
              <a:rPr lang="cs-CZ" dirty="false"/>
            </a:br>
            <a:r>
              <a:rPr lang="cs-CZ" dirty="false"/>
              <a:t>2) </a:t>
            </a:r>
            <a:r>
              <a:rPr lang="cs-CZ" sz="2000" dirty="false"/>
              <a:t>Podpora služeb pro osoby ve a po výkonu trestu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80583"/>
            <a:ext cx="842400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s klientem před opuštěním VTOS (rok) a následně zpravidla 6 </a:t>
            </a:r>
            <a:r>
              <a:rPr lang="cs-CZ" sz="1600" dirty="false" err="tru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měs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(max. 12 měsíců)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nesmí nahrazovat činnosti PMS ČR, musí být koordinovány s relevantními subjekty (zejm. soc. kurátory)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Podporované činnosti: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p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rogramy pro osoby ve </a:t>
            </a: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VTOS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programy právní a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gramotnosti a prevence zadluženosti a předluženosti (vč. poradenství); individuální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poradenství (iden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tifikace a řešení dluh. problémů)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předcházení ekono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nestability, oblast přípravy na hledání zaměstnání…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Programy po opuštění VTOS –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pouze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návaznosti na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předchozí práci s CS ve VTOS – podpora soc. kompetencí, svépomocné skupiny, peer programy; ind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ividuální poradenství k zvýšení </a:t>
            </a:r>
            <a:r>
              <a:rPr lang="cs-CZ" sz="1600" dirty="false" err="tru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gramotnosti a řešení zadluženosti; podpora při hledání zaměstnání, pomoc při zajištění kvalifikace/rekvalifikace (financování zvyšování kvalifikace/rekvalifikace není výzvou podporována); podpora při stabilizaci funkčních rodinných a soc. vztahů CS; pomoc při zajištění bydlení a dalších materiálních potřeb (financování ubytování není výzvou podporováno)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9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</a:t>
            </a:r>
            <a:br>
              <a:rPr lang="cs-CZ" dirty="false"/>
            </a:br>
            <a:r>
              <a:rPr lang="cs-CZ" sz="1800" dirty="false"/>
              <a:t>3) Podpory služeb pro osoby závislé či závislostí ohrožené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80583"/>
            <a:ext cx="8424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odpora osob se závislostním chováním a/nebo osob ohrožených závislostí a jejich osoby blízké (užívání návykových látek, hazardní hráčství a další nelátkové závislosti)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Podporované činnosti: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Programy sekundární a terciální prevence pro tuto CS, </a:t>
            </a: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osoby s duální diagnózou, vč. programů pro jejich rodinné příslušníky a osoby blízké </a:t>
            </a: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vyjma základních činností soc. služby dle zákona č. 108/2006 Sb. a vyjma zdravotních úkonů hrazených ze zdravotního pojištění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Programy </a:t>
            </a: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svépomoci a vzájemné pomoci; adiktologická, psychosociální a další intervence (nehrazená ze zdravotního pojištění); programy pro specifické CS či ve specifických podmínkách; rodinné terapie a poradenství; podpora blízkých osob; programy na podporu zlepšení kvality života a zdravého životního stylu CS; zvýšení základní zdravotní a právní gramotnosti v oblasti užívání návykových látek, vzdělávací aktivity pro rodiny a jednotlivce v této oblasti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4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zdělávání pracovníků </a:t>
            </a: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(psychoterapeutické výcviky, sebezkušenostní výcviky, motivační rozhovory, kontaktní práce, nové metody práce) - pouze jako doplňková aktivita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tzv. </a:t>
            </a: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mokrých azylových domů či jiných relevantní služeb mimo poskytnutí bydlení a vyjma základních činností soc. služby dle zákona č. 108/2006 Sb. (vč. vzdělávání soc. pracovníků, </a:t>
            </a:r>
            <a:r>
              <a:rPr lang="cs-CZ" sz="1400" b="true" dirty="false" err="tru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</a:t>
            </a: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 soc. službách a pracovníků v oboru adiktologie).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</a:t>
            </a:r>
            <a:r>
              <a:rPr lang="cs-CZ" sz="14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preventivní aktivity lze koncipovat pouze jako dílčí aktivitu ve vztahu k přímé práci s CS</a:t>
            </a:r>
            <a:endParaRPr lang="cs-CZ" sz="14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5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07727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400" dirty="false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Výzva č. 043– žadatelé, vymezení…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Kde hledat informace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Věcné zaměření výzvy – aktivity, fáze projektu…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Cílové skupiny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Indikátory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Žádost o podporu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Hodnocení a výběr projektů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false"/>
              <a:t>Kontakty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</a:t>
            </a:r>
            <a:br>
              <a:rPr lang="cs-CZ" dirty="false"/>
            </a:br>
            <a:r>
              <a:rPr lang="cs-CZ" sz="1800" dirty="false"/>
              <a:t>4) Podpora služeb pro osoby s migrační minulostí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80583"/>
            <a:ext cx="84240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odpora činností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nehospodářské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povahy níže zaměřených na zapojení migrantů a azylantů do ekonomického, sociálního, pracovního a komunitního života společnosti; v rámci aktivity nesmí docházet k duplicitnímu financování z jiných zdrojů (OPVVV, OPJAK, NPO, AMIF…)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Podporované činnosti: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</a:t>
            </a: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terénní sociální práce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aktivní vyhledávání a oslovování cizinců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právní poradenství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zaměřené na životní situaci (ne pobytové poradenství a zastupování před soudy)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výuka ČJ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běžné komunikační úrovni (nad úroveň A1)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semináře/poradenství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seznamující cizince s právy a povinnostmi obyvatel ČR s možností aktivní participace na veřejném životě, zejm. na lokální úrovni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komunitní aktivity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(komunitní práce a soc. práce) a komunitních center, podpora služeb interkulturních pracovníků z řad cizinců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tlumočnické a překladatelské služby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multikulturních pracovníků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oblasti vzdělávání, zpracování a podávání insolvenčních návrhů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400" b="true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4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13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</a:t>
            </a:r>
            <a:br>
              <a:rPr lang="cs-CZ" dirty="false"/>
            </a:br>
            <a:r>
              <a:rPr lang="cs-CZ" sz="1800" dirty="false"/>
              <a:t> 5) Podpora služeb pro osoby bez přístřeší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80583"/>
            <a:ext cx="8424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je zaměřena na osoby bez střechy (dle typologie ETHOS) – osoby přežívající venku nebo ve veřejně přístupných prostorách bez možnosti ubytování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aktivity je eliminace bezdomovectví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Podporované činnosti: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rozvoj pobytových služeb pro osoby bez přístřeší v seniorském věku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(snížená soběstačnost z důvodu chronického </a:t>
            </a:r>
            <a:r>
              <a:rPr lang="cs-CZ" sz="1600" dirty="false" err="true">
                <a:latin typeface="Arial" panose="020B0604020202020204" pitchFamily="34" charset="0"/>
                <a:cs typeface="Times New Roman" panose="02020603050405020304" pitchFamily="18" charset="0"/>
              </a:rPr>
              <a:t>duš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. onemocnění, závislosti na návykových látkách nebo různých typů demencí, a tyto osoby potřebují pravidelnou pomoc jiné osoby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zajištění/zprostředkování zdravotní péče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(např. využití/nasměrování na </a:t>
            </a:r>
            <a:r>
              <a:rPr lang="cs-CZ" sz="1600" dirty="false" err="true">
                <a:latin typeface="Arial" panose="020B0604020202020204" pitchFamily="34" charset="0"/>
                <a:cs typeface="Times New Roman" panose="02020603050405020304" pitchFamily="18" charset="0"/>
              </a:rPr>
              <a:t>prakt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. lékaře) zdravotní péče bude hrazena ze zdravotního pojištění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rozvoj terénní práce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- vyhledávání osob žijících na ulici a řešení jejich nepříznivé soc. situace (soc. poradenství, základní zdravotní ošetření, poskytnutí volně prodejného zdravot. materiálu, příp. volně prodejných léků, předcházení šíření infekčních onemocnění mezi CS)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rozvoj a podpora intervenčního týmu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– řešení situací navazujících na propuštění CS z nemocničního ošetření (následně po akutním ošetření)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4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36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039B39-7633-4B9E-8EFB-E7ECFC30F203}"/>
              </a:ext>
            </a:extLst>
          </p:cNvPr>
          <p:cNvSpPr txBox="true"/>
          <p:nvPr/>
        </p:nvSpPr>
        <p:spPr>
          <a:xfrm>
            <a:off x="539552" y="1380583"/>
            <a:ext cx="8424000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a supervize RT v rámci projektu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případě, že žadatel plánuje realizovat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a supervizi realizačního týmu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žadatel povinen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vzdělávání a supervizi realizačního týmu detailně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popsat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žádosti o podporu v samostatné klíčové aktivitě a zároveň je povinen nastavit i vzhledem k této aktivitě odpovídající indikátory a jejich hodnoty (viz bod 4.2 výzvy).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Propojení na veřejnou podporu – podporu de minimis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00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false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při psaní projektu doporučujeme využít </a:t>
            </a:r>
            <a:r>
              <a:rPr lang="cs-CZ" sz="1800" b="true" dirty="false"/>
              <a:t>přílohu č. 1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podporovaných aktivit (doplnění bodu 4.1 výzvy)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častý problém při hodnocení - špatně nastavené cíle – často záměna cílů za aktivity, často absence ověření naplnění cíle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dodržování obvyklých mezd – </a:t>
            </a:r>
            <a:r>
              <a:rPr lang="it-IT" sz="1800" dirty="false">
                <a:hlinkClick r:id="rId3"/>
              </a:rPr>
              <a:t>Pravidla pro žadatele a příjemce - www.esfcr.cz</a:t>
            </a:r>
            <a:endParaRPr lang="cs-CZ" sz="2000" dirty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nepovinné přílohy – pokud pole v žádosti nestačí, lze dát do přílohy (důraz na srozumitelnost, jasnost a relevanci informací)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67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- obecně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dirty="false"/>
              <a:t>Sledování/evidence podpořených osob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true" dirty="false"/>
              <a:t>Monitorovací list </a:t>
            </a:r>
            <a:r>
              <a:rPr lang="cs-CZ" sz="1800" dirty="false"/>
              <a:t>(podrobná charakteristika - pohlaví, postavení na trhu práce, vzdělání, znevýhodnění, stav po skončení účasti v projektu)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true" dirty="false"/>
              <a:t>dvě místa pro evidenci/zápis indikátorů </a:t>
            </a:r>
            <a:r>
              <a:rPr lang="cs-CZ" sz="1800" dirty="false"/>
              <a:t>- IS ESF 2021+ a v rámci zprávy o realizaci projektu v IS KP21+.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postup registrace a návod pro práci v systému IS ESF je v Pokynech pro evidenci podpory poskytnuté účastníkům projektů, </a:t>
            </a:r>
            <a:r>
              <a:rPr lang="cs-CZ" sz="1800" dirty="false">
                <a:hlinkClick r:id="rId3"/>
              </a:rPr>
              <a:t>https://www.esfcr.cz/</a:t>
            </a:r>
            <a:r>
              <a:rPr lang="cs-CZ" sz="1800" dirty="false" err="true">
                <a:hlinkClick r:id="rId3"/>
              </a:rPr>
              <a:t>monitorovani</a:t>
            </a:r>
            <a:r>
              <a:rPr lang="cs-CZ" sz="1800" dirty="false">
                <a:hlinkClick r:id="rId3"/>
              </a:rPr>
              <a:t>-</a:t>
            </a:r>
            <a:r>
              <a:rPr lang="cs-CZ" sz="1800" dirty="false" err="true">
                <a:hlinkClick r:id="rId3"/>
              </a:rPr>
              <a:t>podporenych</a:t>
            </a:r>
            <a:r>
              <a:rPr lang="cs-CZ" sz="1800" dirty="false">
                <a:hlinkClick r:id="rId3"/>
              </a:rPr>
              <a:t>-osob-</a:t>
            </a:r>
            <a:r>
              <a:rPr lang="cs-CZ" sz="1800" dirty="false" err="true">
                <a:hlinkClick r:id="rId3"/>
              </a:rPr>
              <a:t>opz</a:t>
            </a:r>
            <a:r>
              <a:rPr lang="cs-CZ" sz="1800" dirty="false">
                <a:hlinkClick r:id="rId3"/>
              </a:rPr>
              <a:t>-plus</a:t>
            </a:r>
            <a:r>
              <a:rPr lang="cs-CZ" sz="1800" dirty="false"/>
              <a:t>.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false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false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podrobné informace viz </a:t>
            </a:r>
            <a:r>
              <a:rPr lang="cs-CZ" sz="1800" b="true" dirty="false"/>
              <a:t>Obecná část pravidel pro žadatele a příjemce </a:t>
            </a:r>
            <a:r>
              <a:rPr lang="cs-CZ" sz="1800" dirty="false"/>
              <a:t>v rámci OPZ+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86105" y="1475440"/>
            <a:ext cx="8280920" cy="504056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dirty="false"/>
              <a:t>Výchozí hodnota indikátoru – stav před začátkem realizace – vždy 0 </a:t>
            </a:r>
          </a:p>
          <a:p>
            <a:pPr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b="true" dirty="false"/>
              <a:t>Cílová hodnota indikátoru </a:t>
            </a:r>
            <a:r>
              <a:rPr lang="cs-CZ" sz="1800" dirty="false"/>
              <a:t>– plánovaný stav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Datum cílové hodnoty = poslední den realizace projektu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U každého indikátoru popsat, </a:t>
            </a:r>
            <a:r>
              <a:rPr lang="cs-CZ" sz="1800" b="true" u="sng" dirty="false"/>
              <a:t>jak byla cílová hodnota nastavena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b="true" dirty="false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true" dirty="false"/>
              <a:t>účastníkem/podpořenou osobou</a:t>
            </a:r>
            <a:r>
              <a:rPr lang="cs-CZ" sz="1800" dirty="false"/>
              <a:t> je pouze osoba, která: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získala v daném projektu podporu v rozsahu </a:t>
            </a:r>
            <a:r>
              <a:rPr lang="cs-CZ" sz="1800" b="true" dirty="false"/>
              <a:t>minimálně 40 hodin </a:t>
            </a:r>
            <a:r>
              <a:rPr lang="cs-CZ" sz="1800" dirty="false"/>
              <a:t>(bez ohledu na počet dílčích podpor, tj. počet dílčích zapojení do projektu)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true" dirty="false"/>
              <a:t>bagatelní podpora účastníka projektu </a:t>
            </a:r>
            <a:r>
              <a:rPr lang="cs-CZ" sz="1800" dirty="false"/>
              <a:t>– podpořená osoba získá méně než 40 hodin (tj. 39 a méně)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5242807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se závazkem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V žádosti o podporu žadatel uvede </a:t>
            </a:r>
            <a:r>
              <a:rPr lang="cs-CZ" sz="1600" b="true" dirty="false"/>
              <a:t>cílovou hodnotu </a:t>
            </a:r>
            <a:r>
              <a:rPr lang="cs-CZ" sz="1600" dirty="false"/>
              <a:t>(tj. hodnotu, která se chápe jako </a:t>
            </a:r>
            <a:r>
              <a:rPr lang="cs-CZ" sz="1600" b="true" dirty="false"/>
              <a:t>závazek</a:t>
            </a:r>
            <a:r>
              <a:rPr lang="cs-CZ" sz="1600" dirty="false"/>
              <a:t> žadatele, kterého má dosáhnout díky realizaci projektu uvedeného v žádosti o podporu) k následujícím indikátorům: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algn="just"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400" dirty="false"/>
              <a:t>Podpora 40 hod. a výše → indikátor 600 000</a:t>
            </a:r>
          </a:p>
          <a:p>
            <a:pPr algn="just"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400" dirty="false"/>
              <a:t>Podpora 39 hodin a méně = bagatelní podpora → indikátor 670 102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815354927"/>
              </p:ext>
            </p:extLst>
          </p:nvPr>
        </p:nvGraphicFramePr>
        <p:xfrm>
          <a:off x="179512" y="2996952"/>
          <a:ext cx="8928488" cy="250775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17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1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6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 600 000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 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 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 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místa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4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– úvazky pracovníků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Úvazky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818527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Využívání podpořených služeb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934579"/>
                  </a:ext>
                </a:extLst>
              </a:tr>
              <a:tr h="544755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805 000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napsaných a zveřejněných analytických a strategických dokumentů (vč. evaluačních)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61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ostatní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31560" y="1700808"/>
            <a:ext cx="8172440" cy="439248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V případě, že projekt podporu získá, bude mít žadatel povinnost kromě indikátorů se závazkem vykazovat dosažené hodnoty také pro: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a)	všechny indikátory, které se týkají účastníků stanovené v Obecné části pravidel pro žadatele a příjemce v rámci OPZ+ 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b)	indikátory z následující tabulky: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4150542514"/>
              </p:ext>
            </p:extLst>
          </p:nvPr>
        </p:nvGraphicFramePr>
        <p:xfrm>
          <a:off x="1135266" y="3459956"/>
          <a:ext cx="7488831" cy="548644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9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4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cs-CZ" sz="1000" dirty="fals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b="fals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b="fals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A53A20E0-0F5A-4013-AD94-790118549FB9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942750210"/>
              </p:ext>
            </p:extLst>
          </p:nvPr>
        </p:nvGraphicFramePr>
        <p:xfrm>
          <a:off x="360000" y="3459957"/>
          <a:ext cx="8424000" cy="2705348"/>
        </p:xfrm>
        <a:graphic>
          <a:graphicData uri="http://schemas.openxmlformats.org/drawingml/2006/table">
            <a:tbl>
              <a:tblPr firstRow="true" firstCol="true" bandRow="true">
                <a:tableStyleId>{073A0DAA-6AF3-43AB-8588-CEC1D06C72B9}</a:tableStyleId>
              </a:tblPr>
              <a:tblGrid>
                <a:gridCol w="816470">
                  <a:extLst>
                    <a:ext uri="{9D8B030D-6E8A-4147-A177-3AD203B41FA5}">
                      <a16:colId xmlns:a16="http://schemas.microsoft.com/office/drawing/2014/main" val="564396871"/>
                    </a:ext>
                  </a:extLst>
                </a:gridCol>
                <a:gridCol w="3395530">
                  <a:extLst>
                    <a:ext uri="{9D8B030D-6E8A-4147-A177-3AD203B41FA5}">
                      <a16:colId xmlns:a16="http://schemas.microsoft.com/office/drawing/2014/main" val="1030412102"/>
                    </a:ext>
                  </a:extLst>
                </a:gridCol>
                <a:gridCol w="2106000">
                  <a:extLst>
                    <a:ext uri="{9D8B030D-6E8A-4147-A177-3AD203B41FA5}">
                      <a16:colId xmlns:a16="http://schemas.microsoft.com/office/drawing/2014/main" val="3435196317"/>
                    </a:ext>
                  </a:extLst>
                </a:gridCol>
                <a:gridCol w="2106000">
                  <a:extLst>
                    <a:ext uri="{9D8B030D-6E8A-4147-A177-3AD203B41FA5}">
                      <a16:colId xmlns:a16="http://schemas.microsoft.com/office/drawing/2014/main" val="1255965324"/>
                    </a:ext>
                  </a:extLst>
                </a:gridCol>
              </a:tblGrid>
              <a:tr h="693525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indikátoru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jednotka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indikátoru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465646010"/>
                  </a:ext>
                </a:extLst>
              </a:tr>
              <a:tr h="507882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679 001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Romů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044917846"/>
                  </a:ext>
                </a:extLst>
              </a:tr>
              <a:tr h="81041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622 002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podporovaných orgánů veřejné správy nebo veřejných služeb na celostátní, regionální a místní úrovni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Subjekty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580444064"/>
                  </a:ext>
                </a:extLst>
              </a:tr>
              <a:tr h="693525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626 000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565856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ransition spd="slow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způsobilost 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1800" b="true" dirty="false"/>
              <a:t>Místo realizace</a:t>
            </a:r>
            <a:r>
              <a:rPr lang="cs-CZ" sz="1800" dirty="false"/>
              <a:t>: celá ČR a EU</a:t>
            </a:r>
          </a:p>
          <a:p>
            <a:pPr marL="0" indent="0" algn="just">
              <a:buNone/>
            </a:pPr>
            <a:r>
              <a:rPr lang="cs-CZ" sz="1800" dirty="false"/>
              <a:t>Definice místa realizace je k dispozici v Obecné části pravidel pro žadatele a příjemce v rámci Operačního programu Zaměstnanost plus (konkrétní odkaz na elektronickou verzi tohoto dokumentu viz část 10.2 výzvy). </a:t>
            </a: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ransition spd="slow">
    <p:wheel spokes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sz="4400" b="true" dirty="false"/>
              <a:t>Žádost o podporu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64710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Kde hledat informace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sz="1400" dirty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Webový portál ESF v ČR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– </a:t>
            </a:r>
            <a:r>
              <a:rPr lang="cs-CZ" sz="1800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Výzva 043 OPZ+ - www.esfcr.cz</a:t>
            </a:r>
            <a:endParaRPr lang="cs-CZ" sz="1800" dirty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/>
              <a:t>odkazy na příručky a další dokumenty ve výzvě: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ESF Fórum – klub výzvy č. 043: 03_22_043 Podpora sociálního začleňování cílových skupin (1) - www.esfcr.cz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Obecná část pravidel pro žadatele a příjemce v rámci Operačního programu Zaměstnanost 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false"/>
              <a:t>Specifická část pravidel pro žadatele a příjemce pro projekty se skutečně vzniklými výdaji a případně také s nepřímými náklady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800" dirty="false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Pravidla pro žadatele a příjemce - www.esfcr.cz</a:t>
            </a:r>
            <a:endParaRPr lang="cs-CZ" altLang="cs-CZ" sz="1800" dirty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false"/>
          </a:p>
          <a:p>
            <a:pPr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Žádost o podporu musí být zpracována v </a:t>
            </a:r>
            <a:r>
              <a:rPr lang="cs-CZ" b="true" dirty="false"/>
              <a:t>aplikaci IS KP21+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Aplikace je dostupná na </a:t>
            </a:r>
            <a:r>
              <a:rPr lang="cs-CZ" sz="1800" b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https://iskp21.mssf.cz</a:t>
            </a:r>
            <a:r>
              <a:rPr lang="cs-CZ" sz="1800" b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false"/>
              <a:t>(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orientujte se podle Operačního programu Zaměstnanost plus, výzva č. 03_22_043) </a:t>
            </a:r>
            <a:endParaRPr lang="cs-CZ" b="true" dirty="false"/>
          </a:p>
          <a:p>
            <a:pPr>
              <a:lnSpc>
                <a:spcPct val="150000"/>
              </a:lnSpc>
              <a:buClr>
                <a:srgbClr val="A59253"/>
              </a:buClr>
            </a:pPr>
            <a:r>
              <a:rPr lang="cs-CZ" b="true" dirty="false"/>
              <a:t>Příjem žádostí o podporu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Od 7. 12. 2022. od 10:00 hod do </a:t>
            </a:r>
            <a:r>
              <a:rPr lang="cs-CZ" b="true" dirty="false">
                <a:solidFill>
                  <a:srgbClr val="FF0000"/>
                </a:solidFill>
              </a:rPr>
              <a:t>8. 3. 2023 do 12:00:00 hod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b="true" dirty="false"/>
              <a:t>Pouze elektronicky </a:t>
            </a:r>
            <a:r>
              <a:rPr lang="cs-CZ" dirty="false"/>
              <a:t>prostřednictvím MS2021+ (platí i pro přílohy)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S kvalifikovaným </a:t>
            </a:r>
            <a:r>
              <a:rPr lang="cs-CZ" b="true" dirty="false"/>
              <a:t>elektronickým podpisem statutárního zástupce žadatele či oprávněné osoby (na základě plné moci)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Podpis musí být k žádosti připojen přímo v IS KP21+ = statutární zástupce/ osoba oprávněná k podpisu žádosti musí být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registrovaným uživatelem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této aplikace.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Žádost o podporu se podává v českém jazyce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55611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7525" indent="-342900" algn="just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000" b="true" dirty="false"/>
              <a:t>Práce v IS KP21+</a:t>
            </a:r>
          </a:p>
          <a:p>
            <a:pPr marL="974725" lvl="1" indent="-342900" algn="just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000" b="true" dirty="false"/>
              <a:t>Pokyny k vyplnění žádosti o podporu v IS KP21+ </a:t>
            </a:r>
            <a:r>
              <a:rPr lang="cs-CZ" sz="2000" dirty="false"/>
              <a:t>(nepřímé náklady, paušální sazby) </a:t>
            </a:r>
            <a:r>
              <a:rPr lang="cs-CZ" sz="2000" dirty="false">
                <a:hlinkClick r:id="rId3"/>
              </a:rPr>
              <a:t>https://www.esfcr.cz/formulare-a-pokyny-potrebne-v-ramci-pripravy-zadosti-o-podporu-opz-plus</a:t>
            </a:r>
            <a:endParaRPr lang="cs-CZ" sz="2000" dirty="false"/>
          </a:p>
          <a:p>
            <a:pPr marL="974725" lvl="1" indent="-342900" algn="just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2000" dirty="false"/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000" b="true" dirty="false">
                <a:latin typeface="Arial" panose="020B06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Obecné pokyny k ovládání IS KP21+ a ke komunikaci s technickou podporou (verze 1)</a:t>
            </a:r>
            <a:endParaRPr lang="cs-CZ" sz="2000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631825" lvl="1" algn="just">
              <a:spcAft>
                <a:spcPts val="600"/>
              </a:spcAft>
              <a:buClr>
                <a:schemeClr val="accent2"/>
              </a:buClr>
            </a:pPr>
            <a:endParaRPr lang="cs-CZ" sz="2000" dirty="false"/>
          </a:p>
          <a:p>
            <a:pPr marL="517525" indent="-342900" algn="just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0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Technická podpora </a:t>
            </a:r>
            <a:endParaRPr lang="cs-CZ" dirty="false">
              <a:solidFill>
                <a:srgbClr val="FF0000"/>
              </a:solidFill>
            </a:endParaRPr>
          </a:p>
          <a:p>
            <a:pPr marL="917575" lvl="1" indent="-2857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klub </a:t>
            </a:r>
            <a:r>
              <a:rPr lang="cs-CZ" b="true" dirty="false"/>
              <a:t>Technická podpora uživatelům OPZ+ </a:t>
            </a:r>
            <a:r>
              <a:rPr lang="cs-CZ" dirty="false"/>
              <a:t>na portálu IS ESF (nutná registrace) </a:t>
            </a:r>
            <a:r>
              <a:rPr lang="cs-CZ" dirty="false">
                <a:hlinkClick r:id="rId5"/>
              </a:rPr>
              <a:t>www.esfcr.cz/technicka_podpora_opzplus</a:t>
            </a:r>
            <a:endParaRPr lang="cs-CZ" dirty="false"/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přes </a:t>
            </a:r>
            <a:r>
              <a:rPr lang="cs-CZ" b="true" dirty="false"/>
              <a:t>ServiceDesk 2021+ </a:t>
            </a:r>
            <a:r>
              <a:rPr lang="cs-CZ" dirty="false"/>
              <a:t>(SD21+): </a:t>
            </a:r>
            <a:r>
              <a:rPr lang="cs-CZ" dirty="false">
                <a:hlinkClick r:id="rId6"/>
              </a:rPr>
              <a:t>https://sd21.mssf.cz</a:t>
            </a:r>
            <a:r>
              <a:rPr lang="cs-CZ" dirty="false"/>
              <a:t> - </a:t>
            </a:r>
            <a:r>
              <a:rPr lang="cs-CZ" dirty="false">
                <a:solidFill>
                  <a:srgbClr val="FF0000"/>
                </a:solidFill>
              </a:rPr>
              <a:t>zatím není funkční</a:t>
            </a:r>
            <a:endParaRPr lang="cs-CZ" dirty="false"/>
          </a:p>
          <a:p>
            <a:pPr marL="917575" lvl="1" indent="-285750" algn="just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dirty="false"/>
              <a:t>    (v pracovních dnech od 8:00 do 16:00 reakce do 4 hodin)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91264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POVINNÉ PŘÍLOHY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5626C1-2F07-4663-B6F4-C0005FD042CD}"/>
              </a:ext>
            </a:extLst>
          </p:cNvPr>
          <p:cNvSpPr txBox="true"/>
          <p:nvPr/>
        </p:nvSpPr>
        <p:spPr>
          <a:xfrm>
            <a:off x="609206" y="1268760"/>
            <a:ext cx="8244000" cy="5453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je evidující osobou podle zákona č. 37/2021 Sb., </a:t>
            </a:r>
            <a:b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evidenci skutečných majitelů, musí dodat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údaje o svém skutečném majiteli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to ve formě úplného výpisu platných údajů a údajů, které byly vymazány bez náhrady nebo s nahrazením novými údaji, který přiloží k žádosti o podporu.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Výpis je dostupný zde: Informační systém </a:t>
            </a:r>
            <a:r>
              <a:rPr lang="cs-CZ" sz="14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skutečných majitelů </a:t>
            </a: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Ministerstvo spravedlnosti České republiky (https://esm.justice.cz/</a:t>
            </a:r>
            <a:r>
              <a:rPr lang="cs-CZ" sz="14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ias</a:t>
            </a: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4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issm</a:t>
            </a: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4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rejstrik</a:t>
            </a:r>
            <a:r>
              <a:rPr lang="cs-CZ" sz="14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úplný výpis je možné stáhnout až po přihlášení.</a:t>
            </a:r>
            <a:endParaRPr lang="cs-CZ" sz="1400" baseline="30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false"/>
              <a:t>Žadatel o podporu, který je </a:t>
            </a:r>
            <a:r>
              <a:rPr lang="cs-CZ" sz="1600" b="true" dirty="false"/>
              <a:t>obchodní společností </a:t>
            </a:r>
            <a:r>
              <a:rPr lang="cs-CZ" sz="1600" dirty="false"/>
              <a:t>a jehož majetek je vložen nebo částečně vložen do svěřenského fondu, je povinen doložit k žádosti o podporu statut tohoto svěřenského fondu.</a:t>
            </a:r>
            <a:endParaRPr lang="cs-CZ" sz="1600" dirty="false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Žadatel a partneři v projektu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– vzorový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formulář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je zveřejněn na adrese</a:t>
            </a:r>
            <a:r>
              <a:rPr lang="cs-CZ" sz="16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https://www.esfcr.cz/pravidla-pro-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zadatele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-a-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prijemce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cs-CZ" sz="1600" u="none" strike="noStrike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opz</a:t>
            </a:r>
            <a:r>
              <a:rPr lang="cs-CZ" sz="1600" u="none" strike="noStrike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-plus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Přílohu dokládají žadatelé o podporu, jejichž projekt bude realizován na základě principu partnerství s partnerem/y s finančním příspěvkem.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dirty="false"/>
              <a:t>Příloha č.2A – </a:t>
            </a:r>
            <a:r>
              <a:rPr lang="cs-CZ" sz="1600" b="true" dirty="false"/>
              <a:t>Údaje o sociální službě </a:t>
            </a:r>
            <a:r>
              <a:rPr lang="cs-CZ" sz="1600" dirty="false"/>
              <a:t>– plán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96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Finanční část –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false">
                <a:latin typeface="Calibri" panose="020F0502020204030204" pitchFamily="34" charset="0"/>
              </a:rPr>
              <a:t>Celkové způsobilé náklady projektu = přímé náklady + nepřímé náklady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true" dirty="false"/>
              <a:t>          I. Přímé náklady</a:t>
            </a:r>
            <a:r>
              <a:rPr lang="cs-CZ" altLang="cs-CZ" sz="1800" dirty="false"/>
              <a:t>		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false">
                <a:latin typeface="Calibri" panose="020F0502020204030204" pitchFamily="34" charset="0"/>
              </a:rPr>
              <a:t>1. Osobní náklady  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false">
                <a:latin typeface="Calibri" panose="020F0502020204030204" pitchFamily="34" charset="0"/>
              </a:rPr>
              <a:t>2. Cestovné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false">
                <a:latin typeface="Calibri" panose="020F0502020204030204" pitchFamily="34" charset="0"/>
              </a:rPr>
              <a:t>3. </a:t>
            </a:r>
            <a:r>
              <a:rPr lang="cs-CZ" sz="1600" dirty="false"/>
              <a:t>Zařízení a vybavení, včetně pronájmu a odpisů </a:t>
            </a:r>
            <a:endParaRPr lang="cs-CZ" altLang="cs-CZ" sz="1800" dirty="false">
              <a:latin typeface="Calibri" panose="020F0502020204030204" pitchFamily="34" charset="0"/>
            </a:endParaRP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false">
                <a:latin typeface="Calibri" panose="020F0502020204030204" pitchFamily="34" charset="0"/>
              </a:rPr>
              <a:t>4. Nákup služeb 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false">
                <a:latin typeface="Calibri" panose="020F0502020204030204" pitchFamily="34" charset="0"/>
              </a:rPr>
              <a:t>5. Drobné stavební úpravy 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false">
                <a:latin typeface="Calibri" panose="020F0502020204030204" pitchFamily="34" charset="0"/>
              </a:rPr>
              <a:t>6. Přímá podpora CS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1800" dirty="false"/>
          </a:p>
          <a:p>
            <a:pPr marL="0" indent="0" algn="just">
              <a:buNone/>
            </a:pPr>
            <a:r>
              <a:rPr lang="cs-CZ" sz="1800" b="true" dirty="false"/>
              <a:t>          II. Nepřímé náklady</a:t>
            </a:r>
          </a:p>
          <a:p>
            <a:pPr marL="414000" lvl="1" indent="0" algn="just">
              <a:buNone/>
            </a:pPr>
            <a:r>
              <a:rPr lang="cs-CZ" sz="1800" dirty="false"/>
              <a:t>    25 % z </a:t>
            </a:r>
            <a:r>
              <a:rPr lang="cs-CZ" altLang="cs-CZ" sz="1800" dirty="false"/>
              <a:t>přímých způsobilých nákladů projektu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36329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OSOBNÍ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600" dirty="false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realizační tým projektu – např. sociální pracovník, psycholog, terapeut, koordinátor CS, psychosociální pracovník (= pracovníci v přímé práci s CS)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cs-CZ" altLang="cs-CZ" sz="1800" dirty="false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obvyklé ceny a mzdy – </a:t>
            </a:r>
            <a:r>
              <a:rPr lang="it-IT" sz="1600" dirty="false">
                <a:hlinkClick r:id="rId3"/>
              </a:rPr>
              <a:t>Pravidla pro žadatele a příjemce - </a:t>
            </a:r>
            <a:r>
              <a:rPr lang="it-IT" sz="1600" dirty="false">
                <a:hlinkClick r:id="rId4"/>
              </a:rPr>
              <a:t>www.esfcr.cz</a:t>
            </a:r>
            <a:endParaRPr lang="cs-CZ" sz="1600" dirty="false"/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cs-CZ" altLang="cs-CZ" sz="1800" dirty="false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sz="1800" b="true" dirty="false"/>
              <a:t>úvazek</a:t>
            </a:r>
            <a:r>
              <a:rPr lang="cs-CZ" sz="1800" dirty="false"/>
              <a:t> osoby, u které je odměňování i jen částečně hrazeno z prostředků projektu OPZ+, může být </a:t>
            </a:r>
            <a:r>
              <a:rPr lang="cs-CZ" sz="1800" b="true" dirty="false"/>
              <a:t>maximálně 1,0 </a:t>
            </a:r>
            <a:r>
              <a:rPr lang="cs-CZ" sz="1800" dirty="false"/>
              <a:t>dohromady u všech subjektů (příjemce a partneři </a:t>
            </a:r>
            <a:r>
              <a:rPr lang="cs-CZ" altLang="cs-CZ" sz="1800" dirty="false"/>
              <a:t> </a:t>
            </a:r>
            <a:r>
              <a:rPr lang="cs-CZ" sz="1800" dirty="false"/>
              <a:t>zapojených do daného projektu (tj. součet veškerých úvazků zaměstnance u zaměstnavatele/ů včetně případných DPP a DPČ nesmí překročit jeden pracovní úvazek), a to po celou dobu zapojení daného pracovníka do realizace projektu OPZ+</a:t>
            </a:r>
            <a:endParaRPr lang="cs-CZ" alt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05839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endParaRPr lang="cs-CZ" altLang="cs-CZ" sz="1600" dirty="false"/>
          </a:p>
          <a:p>
            <a:pPr marL="0" indent="0">
              <a:buNone/>
            </a:pPr>
            <a:r>
              <a:rPr lang="cs-CZ" altLang="cs-CZ" sz="1800" b="true" dirty="false"/>
              <a:t>Zadávací řízení: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false"/>
              <a:t>Povinnost příjemce – ex-ante kontrola u veřejných zakázek nad 400 tisíc Kč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false"/>
              <a:t>Příjemce je povinen zaslat </a:t>
            </a:r>
            <a:r>
              <a:rPr lang="cs-CZ" altLang="cs-CZ" sz="1800" b="true" dirty="false"/>
              <a:t>ke kontrole materiály týkající se zadávacího řízení před vyhlášením zadávacího řízení</a:t>
            </a:r>
            <a:r>
              <a:rPr lang="cs-CZ" altLang="cs-CZ" sz="1800" dirty="false"/>
              <a:t>, dále materiály </a:t>
            </a:r>
            <a:r>
              <a:rPr lang="cs-CZ" altLang="cs-CZ" sz="1800" b="true" dirty="false"/>
              <a:t>před podpisem </a:t>
            </a:r>
            <a:r>
              <a:rPr lang="cs-CZ" altLang="cs-CZ" sz="1800" dirty="false"/>
              <a:t>smlouvy, případně před podpisem dodatku. </a:t>
            </a:r>
            <a:endParaRPr 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19279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Vkládat na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projekt, aktivity projektu pro veřejnost, veřejné zakázky, produkty (on-line formuláře)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Vložit informace o projektu na web příjemce – logo musí být barevné </a:t>
            </a:r>
            <a:br>
              <a:rPr lang="cs-CZ" sz="1800" dirty="false"/>
            </a:br>
            <a:r>
              <a:rPr lang="cs-CZ" sz="1800" dirty="false"/>
              <a:t>a viditelné bez nutnosti rolovat dolů, první v pořadí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Informovat partnery a účastníky projektu o financování  z ESF/OPZ+ (vizuální identita, příp. ústní informace)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Součinnost při realizaci komunikačních aktivit ŘO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Vyvěšení povinného plakátu (příp. i desky, billboardu)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12242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Informace o veřejné podpoře (včetně podpory de minimis) jsou k dispozici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Obecné části pravidel pro žadatele a příjemce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 rámci OPZ+</a:t>
            </a:r>
            <a:endParaRPr lang="cs-CZ" sz="1800" dirty="false"/>
          </a:p>
          <a:p>
            <a:pPr marL="0" indent="0">
              <a:buNone/>
            </a:pPr>
            <a:r>
              <a:rPr lang="cs-CZ" sz="1800" dirty="false"/>
              <a:t>Podpora, která naplňuje znaky veřejné podpory, se poskytuje v režimu </a:t>
            </a:r>
            <a:r>
              <a:rPr lang="cs-CZ" sz="1800" b="true" dirty="false"/>
              <a:t>de minimis </a:t>
            </a:r>
            <a:r>
              <a:rPr lang="cs-CZ" sz="1800" dirty="false"/>
              <a:t>nebo </a:t>
            </a:r>
            <a:r>
              <a:rPr lang="cs-CZ" sz="1800" b="true" dirty="false"/>
              <a:t>vyrovnávací platby (SOHZ).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false"/>
              <a:t>v případě zaměření projektu na </a:t>
            </a:r>
            <a:r>
              <a:rPr lang="cs-CZ" sz="1800" b="true" dirty="false"/>
              <a:t>sociální služby </a:t>
            </a:r>
            <a:r>
              <a:rPr lang="cs-CZ" sz="1800" dirty="false"/>
              <a:t>(včetně vzdělávání) je možné podpořit výhradně registrované soc. služby – </a:t>
            </a:r>
            <a:r>
              <a:rPr lang="cs-CZ" sz="1800" b="true" dirty="false"/>
              <a:t>vyrovnávací platba </a:t>
            </a:r>
            <a:r>
              <a:rPr lang="cs-CZ" sz="1800" dirty="false"/>
              <a:t>(režim SOHZ)</a:t>
            </a:r>
            <a:endParaRPr lang="cs-CZ" sz="1800" b="true" dirty="false"/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false"/>
              <a:t>aktivity projektu zaměřené na </a:t>
            </a:r>
            <a:r>
              <a:rPr lang="cs-CZ" sz="1800" b="true" dirty="false"/>
              <a:t>vzdělávání </a:t>
            </a:r>
            <a:r>
              <a:rPr lang="cs-CZ" sz="1800" dirty="false"/>
              <a:t>odborných pracovníků mimo registrované soc. služby – </a:t>
            </a:r>
            <a:r>
              <a:rPr lang="cs-CZ" sz="1800" b="true" dirty="false"/>
              <a:t>podpora de minimis</a:t>
            </a:r>
          </a:p>
          <a:p>
            <a:pPr marL="0" indent="0">
              <a:buNone/>
            </a:pPr>
            <a:r>
              <a:rPr lang="cs-CZ" sz="1800" dirty="false"/>
              <a:t>V případě nejasností, zda se jedná/nejedná o VP– bude posouzeno individuálně </a:t>
            </a:r>
            <a:r>
              <a:rPr lang="cs-CZ" sz="1800" b="true" dirty="false"/>
              <a:t>před vydáním právního aktu</a:t>
            </a:r>
            <a:r>
              <a:rPr lang="cs-CZ" sz="1800" dirty="false"/>
              <a:t>. </a:t>
            </a:r>
            <a:endParaRPr lang="cs-CZ" sz="1800" dirty="false"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38328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povinná 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Alespoň 1 </a:t>
            </a:r>
            <a:r>
              <a:rPr lang="cs-CZ" sz="1800" b="true" dirty="false"/>
              <a:t>povinný plakát min. A3 </a:t>
            </a:r>
            <a:r>
              <a:rPr lang="cs-CZ" sz="1800" dirty="false"/>
              <a:t>s informacemi o projektu – využít je třeba el. šablonu z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Platné po celou dobu realizace projektu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false"/>
              <a:t>V místě realizace projektu snadno viditelném pro veřejnost, jako jsou vstupní prostory budovy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false"/>
              <a:t>Pokud je projekt realizován na více místech, bude umístěn na všech těchto místech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false"/>
              <a:t>Pokud nelze umístit plakát v místě realizace projektu, bude umístěn v sídle příjemce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false"/>
              <a:t>Pokud příjemce realizuje více projektů OPZ+ v jednom místě, je možné pro všechny tyto projekty umístit pouze jeden plakát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65460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br>
              <a:rPr lang="cs-CZ" sz="1800" dirty="false"/>
            </a:br>
            <a:r>
              <a:rPr lang="cs-CZ" dirty="false"/>
              <a:t>VIZUÁLNÍ IDENTITA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3473928" cy="5211216"/>
          </a:xfrm>
        </p:spPr>
        <p:txBody>
          <a:bodyPr/>
          <a:lstStyle/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povinný plakát, dočasná/stála deska nebo billboard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weby, microsity, sociální média projektu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tiskoviny (brožury, letáky, plakáty, publikace, školicí materiály) a propagační předměty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audiovizuální materiály (reklamní spoty,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placement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sponzorské vzkazy, reportáže, pořady)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inzerce (internet, tisk,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outdoor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soutěže (s výjimkou cen do soutěží)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komunikační akce (semináře, workshopy, konference, tiskové konference, výstavy, veletrhy)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 výstupy při jejich distribuci (tiskové zprávy, informace pro média)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dokumenty pro veřejnost či cílové skupiny (vstupní, výstupní/závěrečné zprávy, analýzy, certifikáty, prezenční listiny apod.)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výzva k podání nabídek/zadávací dokumentace zakázek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24D49E4-0039-4749-BCE2-495F285F1B9D}"/>
              </a:ext>
            </a:extLst>
          </p:cNvPr>
          <p:cNvSpPr txBox="true"/>
          <p:nvPr/>
        </p:nvSpPr>
        <p:spPr>
          <a:xfrm>
            <a:off x="4122000" y="1988840"/>
            <a:ext cx="4572000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interní dokumenty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archivační šanony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elektronická i listinná komunikace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pracovní smlouvy, smlouvy s dodavateli, dalšími příjemci, partnery apod.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účetní doklady vztahující se k výdajům projektu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vybavení pořízené z prostředků projektu (s výjimkou propagačních předmětů)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neplacené PR články a převzaté PR výstupy (např. médii)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ceny do soutěží</a:t>
            </a:r>
          </a:p>
          <a:p>
            <a:pPr marL="171450" marR="0" lvl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výstupy, kde to není technicky možné (např. strojově generované objednávky, faktury</a:t>
            </a:r>
            <a:r>
              <a:rPr kumimoji="false" lang="cs-CZ" sz="15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FE96F02-04FF-4742-9300-BFC29963D6F0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69" y="1122444"/>
            <a:ext cx="1414395" cy="49991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C162BC7-7A89-40CE-B28D-80FAF11BBD7E}"/>
              </a:ext>
            </a:extLst>
          </p:cNvPr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828" y="1237874"/>
            <a:ext cx="142049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8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br>
              <a:rPr lang="cs-CZ" dirty="false"/>
            </a:br>
            <a:r>
              <a:rPr lang="cs-CZ" dirty="false"/>
              <a:t>Časové nastavení VÝZVY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647141593"/>
              </p:ext>
            </p:extLst>
          </p:nvPr>
        </p:nvGraphicFramePr>
        <p:xfrm>
          <a:off x="899592" y="1556792"/>
          <a:ext cx="7211511" cy="482453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35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4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7. prosince </a:t>
                      </a:r>
                      <a:r>
                        <a:rPr lang="cs-CZ" sz="1400" baseline="0" dirty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7. prosince 2022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i-FI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prosince </a:t>
                      </a:r>
                      <a:r>
                        <a:rPr lang="fi-FI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2022, 10:00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1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fi-FI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března </a:t>
                      </a:r>
                      <a:r>
                        <a:rPr lang="fi-FI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2023, 12:00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36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31. 12. 2026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ransition spd="slow">
    <p:wheel spokes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None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Fáze hodnocení:</a:t>
            </a:r>
          </a:p>
          <a:p>
            <a:pPr marR="0" lvl="1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hodnocení přijatelnosti a formálních náležitostí 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(max. do 30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 uzávěrky příjmu žádostí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/nad 250 žádostí + 10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dní)</a:t>
            </a:r>
          </a:p>
          <a:p>
            <a:pPr lvl="1">
              <a:buClr>
                <a:srgbClr val="5FBBF5"/>
              </a:buClr>
              <a:buFont typeface="Arial" panose="020B0604020202020204" pitchFamily="34" charset="0"/>
              <a:buChar char="•"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věcné hodnocení – </a:t>
            </a:r>
            <a:r>
              <a:rPr kumimoji="false" lang="cs-CZ" sz="1800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každý projekt hodnotí dva</a:t>
            </a: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individuální hodnotitelé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v případě rozporu rozhoduje </a:t>
            </a: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arbitr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(max. 80 pracovních dní od uzávěrky příjmu žádostí/nad 250 projektů + 20 pracovních dní)</a:t>
            </a:r>
            <a:r>
              <a:rPr lang="cs-CZ" sz="1800" b="true" dirty="false">
                <a:solidFill>
                  <a:srgbClr val="084A8B"/>
                </a:solidFill>
              </a:rPr>
              <a:t> </a:t>
            </a:r>
          </a:p>
          <a:p>
            <a:pPr lvl="1">
              <a:buClr>
                <a:srgbClr val="5FBBF5"/>
              </a:buClr>
              <a:buFont typeface="Arial" panose="020B0604020202020204" pitchFamily="34" charset="0"/>
              <a:buChar char="•"/>
              <a:defRPr/>
            </a:pPr>
            <a:r>
              <a:rPr lang="cs-CZ" sz="1800" b="true" dirty="false">
                <a:solidFill>
                  <a:srgbClr val="084A8B"/>
                </a:solidFill>
              </a:rPr>
              <a:t>výběrová komise </a:t>
            </a:r>
            <a:r>
              <a:rPr lang="cs-CZ" sz="1800" dirty="false">
                <a:solidFill>
                  <a:srgbClr val="084A8B"/>
                </a:solidFill>
              </a:rPr>
              <a:t>– zasedá do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max. 20 pracovních dní od ukončení věcného hodnocení 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1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příprava a vydání právního aktu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 poskytnutí podpory 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Specifická část pravidel pro žadatele a příjemce z OPZ+ pro projekty s přímými a nepřímými náklady nebo projekty financované s využitím paušálních sazeb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false" lang="cs-CZ" sz="1800" b="false" i="false" u="sng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www.esfcr.cz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Příručka pro hodnotitele OPZ+ –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www.esfcr.cz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1264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Časový plán</a:t>
            </a:r>
            <a:r>
              <a:rPr lang="pt-BR" dirty="false"/>
              <a:t> výběrového procesu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D4D414C-C956-4CF9-9460-81E203D7134B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239724703"/>
              </p:ext>
            </p:extLst>
          </p:nvPr>
        </p:nvGraphicFramePr>
        <p:xfrm>
          <a:off x="395536" y="1484313"/>
          <a:ext cx="8441803" cy="3665318"/>
        </p:xfrm>
        <a:graphic>
          <a:graphicData uri="http://schemas.openxmlformats.org/drawingml/2006/table">
            <a:tbl>
              <a:tblPr/>
              <a:tblGrid>
                <a:gridCol w="4131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819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</a:rPr>
                        <a:t>7. 12. 2022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3C3C8C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</a:rPr>
                        <a:t>Vyhlášení 43. výzvy OPZ+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316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7. 12. 2022 – 8. 3.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Příjem žádostí o podporu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březen – duben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Kontrola přijatelnosti a kontrola formálních náležitostí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květen – červen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Věcné hodnocení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636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červenec/srpen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Výběrová komise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srpen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Vyhlášení výsledků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21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září/říjen/listopad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Uzavírání právních aktů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6949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KONTAKTNÍ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buNone/>
            </a:pPr>
            <a:endParaRPr lang="cs-CZ" sz="2400" dirty="false"/>
          </a:p>
          <a:p>
            <a:pPr marL="0" indent="0" algn="just">
              <a:buNone/>
            </a:pPr>
            <a:endParaRPr lang="cs-CZ" dirty="false"/>
          </a:p>
          <a:p>
            <a:pPr>
              <a:buFont typeface="Arial" panose="020B0604020202020204" pitchFamily="34" charset="0"/>
              <a:buChar char="•"/>
            </a:pPr>
            <a:r>
              <a:rPr lang="cs-CZ" dirty="false"/>
              <a:t>Ivana Jirková</a:t>
            </a:r>
            <a:r>
              <a:rPr lang="cs-CZ" sz="2400" dirty="false"/>
              <a:t>, ivana.jirkova@mpsv.cz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false"/>
              <a:t>Jiřina Kreidlová, jirina.kreidlova@mpsv.cz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false"/>
              <a:t>Gabriela Měřínská, gabriela.merinska@mpsv.cz</a:t>
            </a:r>
            <a:endParaRPr lang="cs-CZ" sz="24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1181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/>
              <a:t>DĚKUJEME 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  <p:pic>
        <p:nvPicPr>
          <p:cNvPr id="1027" name="Picture 3" descr="C:\Users\monika.ljubkova\Desktop\005185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2"/>
            <a:ext cx="4176464" cy="33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Alokace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cs-CZ" dirty="false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false"/>
              <a:t>Finanční alokace výzvy (rozhodná pro výběr projektů </a:t>
            </a:r>
            <a:br>
              <a:rPr lang="cs-CZ" dirty="false"/>
            </a:br>
            <a:r>
              <a:rPr lang="cs-CZ" dirty="false"/>
              <a:t>k financování): </a:t>
            </a:r>
            <a:r>
              <a:rPr lang="cs-CZ" b="true" dirty="false"/>
              <a:t>100 000 000 CZK</a:t>
            </a:r>
            <a:endParaRPr lang="cs-CZ" dirty="false"/>
          </a:p>
          <a:p>
            <a:pPr lvl="0" algn="just">
              <a:buFont typeface="Arial" panose="020B0604020202020204" pitchFamily="34" charset="0"/>
              <a:buChar char="•"/>
            </a:pPr>
            <a:endParaRPr lang="cs-CZ" dirty="false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dirty="false"/>
              <a:t>76 735</a:t>
            </a:r>
            <a:r>
              <a:rPr lang="pt-BR" dirty="false"/>
              <a:t> 000 CZK EU podíl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dirty="false"/>
              <a:t>23 265 000</a:t>
            </a:r>
            <a:r>
              <a:rPr lang="pt-BR" dirty="false"/>
              <a:t> CZK národní spolufinancování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2A081B-E2A2-4D8B-B575-BB8411C3EFDD}"/>
              </a:ext>
            </a:extLst>
          </p:cNvPr>
          <p:cNvSpPr txBox="true"/>
          <p:nvPr/>
        </p:nvSpPr>
        <p:spPr>
          <a:xfrm>
            <a:off x="683568" y="1492240"/>
            <a:ext cx="7272808" cy="5234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Míra podpory: 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NNO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 76,735 %, státní rozpočet 23,265 %, žadatel 0 %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obce, dobrovolné svazky obcí a jimi zřizované organizace do 3 000 obyv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 EU 76,735 %, státní rozpočet 18,265 %,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5 %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obce, dobrovolné svazky obcí a jimi zřizované organizace nad 3 000 obyv., organizace zřizované kraji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 76,735 %, státní rozpočet 13,265 %,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 10 % 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městské části hl. m. Prahy/hlavní město Prahu a jimi zřizované organizace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 76,735 %, státní rozpočet 0 %,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 23,265 %</a:t>
            </a:r>
            <a:endParaRPr lang="cs-CZ" sz="1800" b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3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lvl="1" indent="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true" cap="all" dirty="false">
                <a:solidFill>
                  <a:schemeClr val="tx2"/>
                </a:solidFill>
                <a:latin typeface="+mj-lt"/>
              </a:rPr>
              <a:t>Maximální a minimální výše celkových způsobilých výdajů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false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dirty="false"/>
              <a:t>minimální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1 000 000 CZK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cs-CZ" dirty="false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dirty="false"/>
              <a:t>maximální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10 000 000  CZK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7000536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b="true" dirty="false"/>
              <a:t>Oprávnění žadatelé: </a:t>
            </a:r>
          </a:p>
          <a:p>
            <a:pPr marL="0" indent="0">
              <a:buNone/>
            </a:pPr>
            <a:endParaRPr lang="cs-CZ" sz="1800" b="true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Obecně může dle pravidel Operačního programu Zaměstnanost plus oprávněným žadatelem být:</a:t>
            </a:r>
          </a:p>
          <a:p>
            <a:pPr marL="0" indent="0">
              <a:buNone/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 (právnická nebo fyzická), která je registrovaným subjektem v ČR, tj. osoba, která má vlastní identifikační číslo (tzv. IČO někdy také IČ),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má aktivní datovou schránku,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nepatří mezi subjekty, které se nemohou výzvy účastnit z důvodů insolvence, pokut, dluhu aj. – viz </a:t>
            </a:r>
            <a:r>
              <a:rPr lang="cs-CZ" sz="1600" dirty="false">
                <a:ea typeface="Calibri" panose="020F0502020204030204" pitchFamily="34" charset="0"/>
                <a:cs typeface="Times New Roman" panose="02020603050405020304" pitchFamily="18" charset="0"/>
              </a:rPr>
              <a:t>vymezení dle odst. níže ve výzvě bod 3.3</a:t>
            </a: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false"/>
          </a:p>
          <a:p>
            <a:pPr algn="just"/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Podmínky oprávněnosti žadatele jsou posuzovány během hodnocení a výběru projektů a musí být splněny k datu podání žádosti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Jestliže je zjištěno, že k datu podání žádosti nebyly splněny podmínky vymezené výzvou (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bod 3.3. výzvy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může být přidělení podpory danému subjektu zrušeno. K otázce, zda splňují oprávněnost, se žadatelé vyjadřují v rámci čestného prohlášení v žádosti o podporu, přičemž splnění potvrzují jak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 sebe, tak za případné partnery s finančním příspěvkem.</a:t>
            </a:r>
            <a:endParaRPr lang="cs-CZ" sz="1800" b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7933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b="true" dirty="false"/>
              <a:t>Oprávnění žadatelé: </a:t>
            </a:r>
          </a:p>
          <a:p>
            <a:pPr marL="0" indent="0" algn="just">
              <a:buNone/>
            </a:pPr>
            <a:endParaRPr lang="cs-CZ" b="true" u="sng" dirty="false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/>
              <a:t>neziskové organizace </a:t>
            </a:r>
            <a:r>
              <a:rPr lang="cs-CZ" dirty="false"/>
              <a:t>(o.p.s, církevní </a:t>
            </a:r>
            <a:r>
              <a:rPr lang="cs-CZ" dirty="false" err="true"/>
              <a:t>p.o</a:t>
            </a:r>
            <a:r>
              <a:rPr lang="cs-CZ" dirty="false"/>
              <a:t>., spolky, ústavy, nadace),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/>
              <a:t>obce</a:t>
            </a:r>
            <a:r>
              <a:rPr lang="cs-CZ" dirty="false"/>
              <a:t>,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městské části hl. m. Prahy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/>
              <a:t>organizace zřizované obcemi </a:t>
            </a:r>
            <a:r>
              <a:rPr lang="cs-CZ" b="true" dirty="false">
                <a:effectLst/>
                <a:ea typeface="Calibri" panose="020F0502020204030204" pitchFamily="34" charset="0"/>
              </a:rPr>
              <a:t>a hl. m. Prahou</a:t>
            </a:r>
            <a:r>
              <a:rPr lang="cs-CZ" dirty="false">
                <a:effectLst/>
                <a:ea typeface="Calibri" panose="020F0502020204030204" pitchFamily="34" charset="0"/>
              </a:rPr>
              <a:t> </a:t>
            </a:r>
            <a:r>
              <a:rPr lang="cs-CZ" dirty="false"/>
              <a:t> (</a:t>
            </a:r>
            <a:r>
              <a:rPr lang="cs-CZ" dirty="false" err="true"/>
              <a:t>p.o</a:t>
            </a:r>
            <a:r>
              <a:rPr lang="cs-CZ" dirty="false"/>
              <a:t>.) působící v sociální oblasti,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/>
              <a:t>o</a:t>
            </a: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rganizace zřizované kraji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p.o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 působící v sociální oblasti</a:t>
            </a:r>
            <a:endParaRPr lang="cs-CZ" dirty="false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organizace zřizované městskými částmi hl. m. Prahy 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false" err="tru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p.o</a:t>
            </a:r>
            <a:r>
              <a:rPr lang="cs-CZ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 působící v sociální oblasti,</a:t>
            </a:r>
            <a:r>
              <a:rPr lang="cs-CZ" dirty="false"/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/>
              <a:t>dobrovolné svazky obcí</a:t>
            </a:r>
            <a:r>
              <a:rPr lang="cs-CZ" dirty="false"/>
              <a:t>,</a:t>
            </a:r>
            <a:r>
              <a:rPr lang="cs-CZ" dirty="false">
                <a:effectLst/>
                <a:ea typeface="Calibri" panose="020F0502020204030204" pitchFamily="34" charset="0"/>
              </a:rPr>
              <a:t> </a:t>
            </a:r>
            <a:endParaRPr lang="cs-CZ" dirty="false"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effectLst/>
                <a:ea typeface="Calibri" panose="020F0502020204030204" pitchFamily="34" charset="0"/>
              </a:rPr>
              <a:t>poskytovatelé soc. služeb </a:t>
            </a:r>
            <a:r>
              <a:rPr lang="cs-CZ" dirty="false">
                <a:effectLst/>
                <a:ea typeface="Calibri" panose="020F0502020204030204" pitchFamily="34" charset="0"/>
              </a:rPr>
              <a:t>zapsaní v registru poskytovatelů soc. služeb</a:t>
            </a:r>
            <a:r>
              <a:rPr lang="cs-CZ" sz="1800" dirty="false">
                <a:effectLst/>
                <a:ea typeface="Calibri" panose="020F0502020204030204" pitchFamily="34" charset="0"/>
              </a:rPr>
              <a:t>.</a:t>
            </a:r>
            <a:r>
              <a:rPr lang="cs-CZ" sz="1800" dirty="false"/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527040716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dfed548f-0517-4d39-90e3-3947398480c0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4500</properties:Words>
  <properties:PresentationFormat>Předvádění na obrazovce (4:3)</properties:PresentationFormat>
  <properties:Paragraphs>489</properties:Paragraphs>
  <properties:Slides>43</properties:Slides>
  <properties:Notes>43</properties:Notes>
  <properties:TotalTime>7182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properties:HeadingPairs>
  <properties:TitlesOfParts>
    <vt:vector baseType="lpstr" size="51">
      <vt:lpstr>Arial</vt:lpstr>
      <vt:lpstr>Calibri</vt:lpstr>
      <vt:lpstr>Courier New</vt:lpstr>
      <vt:lpstr>Symbol</vt:lpstr>
      <vt:lpstr>Trebuchet MS</vt:lpstr>
      <vt:lpstr>Wingdings</vt:lpstr>
      <vt:lpstr>Wingdings 3</vt:lpstr>
      <vt:lpstr>prezentace</vt:lpstr>
      <vt:lpstr>Seminář pro žadatele  výzva č. 03_22_043  </vt:lpstr>
      <vt:lpstr>OBSAH SEMINÁŘE</vt:lpstr>
      <vt:lpstr>Kde hledat informace</vt:lpstr>
      <vt:lpstr> Časové nastavení VÝZVY </vt:lpstr>
      <vt:lpstr>Alokace výzvy</vt:lpstr>
      <vt:lpstr>Míra podpory –  rozpad zdrojů financování</vt:lpstr>
      <vt:lpstr>Maximální a minimální výše celkových způsobilých výdajů </vt:lpstr>
      <vt:lpstr>Žadatelé</vt:lpstr>
      <vt:lpstr>Žadatelé</vt:lpstr>
      <vt:lpstr>PARTNERSTVÍ</vt:lpstr>
      <vt:lpstr>Věcné zaměření výzvy č. 043</vt:lpstr>
      <vt:lpstr>Cílové skupiny – I. </vt:lpstr>
      <vt:lpstr>Cílové skupiny – II.</vt:lpstr>
      <vt:lpstr>Cílové skupiny – III.</vt:lpstr>
      <vt:lpstr>Cílové skupiny – IV.</vt:lpstr>
      <vt:lpstr>Podporované aktivity</vt:lpstr>
      <vt:lpstr>Podporované aktivity  1) Podpora služeb pro osoby ohrožené násilím</vt:lpstr>
      <vt:lpstr>Podporované aktivity  2) Podpora služeb pro osoby ve a po výkonu trestu</vt:lpstr>
      <vt:lpstr>Podporované aktivity  3) Podpory služeb pro osoby závislé či závislostí ohrožené</vt:lpstr>
      <vt:lpstr>Podporované aktivity  4) Podpora služeb pro osoby s migrační minulostí</vt:lpstr>
      <vt:lpstr>Podporované aktivity   5) Podpora služeb pro osoby bez přístřeší</vt:lpstr>
      <vt:lpstr>Podporované aktivity </vt:lpstr>
      <vt:lpstr>DOPORUČENÍ</vt:lpstr>
      <vt:lpstr>Indikátory - obecně</vt:lpstr>
      <vt:lpstr>Indikátory</vt:lpstr>
      <vt:lpstr>Indikátory se závazkem – přehled </vt:lpstr>
      <vt:lpstr>Indikátory ostatní – přehled </vt:lpstr>
      <vt:lpstr>Územní způsobilost  </vt:lpstr>
      <vt:lpstr> </vt:lpstr>
      <vt:lpstr>Podání ŽÁDOSTI</vt:lpstr>
      <vt:lpstr>Podání ŽÁDOSTI</vt:lpstr>
      <vt:lpstr>POVINNÉ PŘÍLOHY ŽÁDOSTI</vt:lpstr>
      <vt:lpstr> Finanční část – ROZPOČET PROJEKTU</vt:lpstr>
      <vt:lpstr> OSOBNÍ NÁKLADY</vt:lpstr>
      <vt:lpstr> povinnosti příjemce</vt:lpstr>
      <vt:lpstr> povinnosti příjemce</vt:lpstr>
      <vt:lpstr> veřejná podpora</vt:lpstr>
      <vt:lpstr> povinná publicita</vt:lpstr>
      <vt:lpstr> VIZUÁLNÍ IDENTITA</vt:lpstr>
      <vt:lpstr> Způsob hodnocení a výběr projektů</vt:lpstr>
      <vt:lpstr> Časový plán výběrového procesu</vt:lpstr>
      <vt:lpstr> KONTAKTNÍ OSOBY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2023-01-30T12:49:31Z</dcterms:modified>
  <cp:revision>308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