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 bookmarkIdSeed="2">
  <p:sldMasterIdLst>
    <p:sldMasterId id="2147483671" r:id="rId4"/>
  </p:sldMasterIdLst>
  <p:notesMasterIdLst>
    <p:notesMasterId r:id="rId48"/>
  </p:notesMasterIdLst>
  <p:sldIdLst>
    <p:sldId id="256" r:id="rId5"/>
    <p:sldId id="309" r:id="rId6"/>
    <p:sldId id="315" r:id="rId7"/>
    <p:sldId id="271" r:id="rId8"/>
    <p:sldId id="272" r:id="rId9"/>
    <p:sldId id="1149" r:id="rId10"/>
    <p:sldId id="349" r:id="rId11"/>
    <p:sldId id="1166" r:id="rId12"/>
    <p:sldId id="1147" r:id="rId13"/>
    <p:sldId id="1146" r:id="rId14"/>
    <p:sldId id="383" r:id="rId15"/>
    <p:sldId id="355" r:id="rId16"/>
    <p:sldId id="1192" r:id="rId17"/>
    <p:sldId id="1193" r:id="rId18"/>
    <p:sldId id="1194" r:id="rId19"/>
    <p:sldId id="1156" r:id="rId20"/>
    <p:sldId id="1157" r:id="rId21"/>
    <p:sldId id="1201" r:id="rId22"/>
    <p:sldId id="1202" r:id="rId23"/>
    <p:sldId id="1203" r:id="rId24"/>
    <p:sldId id="1204" r:id="rId25"/>
    <p:sldId id="1200" r:id="rId26"/>
    <p:sldId id="1165" r:id="rId27"/>
    <p:sldId id="312" r:id="rId28"/>
    <p:sldId id="1196" r:id="rId29"/>
    <p:sldId id="289" r:id="rId30"/>
    <p:sldId id="290" r:id="rId31"/>
    <p:sldId id="292" r:id="rId32"/>
    <p:sldId id="386" r:id="rId33"/>
    <p:sldId id="1164" r:id="rId34"/>
    <p:sldId id="1190" r:id="rId35"/>
    <p:sldId id="1161" r:id="rId36"/>
    <p:sldId id="1160" r:id="rId37"/>
    <p:sldId id="1179" r:id="rId38"/>
    <p:sldId id="1180" r:id="rId39"/>
    <p:sldId id="1181" r:id="rId40"/>
    <p:sldId id="1188" r:id="rId41"/>
    <p:sldId id="1182" r:id="rId42"/>
    <p:sldId id="1183" r:id="rId43"/>
    <p:sldId id="1178" r:id="rId44"/>
    <p:sldId id="1199" r:id="rId45"/>
    <p:sldId id="1184" r:id="rId46"/>
    <p:sldId id="302" r:id="rId47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74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1" name="Sogelová Adéla Ing. (MPSV)" initials="SAI(" lastIdx="2" clrIdx="0">
    <p:extLst>
      <p:ext uri="{19B8F6BF-5375-455C-9EA6-DF929625EA0E}">
        <p15:presenceInfo xmlns:p15="http://schemas.microsoft.com/office/powerpoint/2012/main" providerId="AD" userId="S::adela.sogelova@mpsv.cz::0cc913ad-974d-4e89-99f8-0442c936bd61"/>
      </p:ext>
    </p:extLst>
  </p:cmAuthor>
  <p:cmAuthor id="2" name="Bořecká Lenka Mgr. (MPSV)" initials="BLM(" lastIdx="1" clrIdx="1">
    <p:extLst>
      <p:ext uri="{19B8F6BF-5375-455C-9EA6-DF929625EA0E}">
        <p15:presenceInfo xmlns:p15="http://schemas.microsoft.com/office/powerpoint/2012/main" providerId="AD" userId="S::lenka.borecka@mpsv.cz::3d3d03b6-7331-4d2b-a6cb-ed2575c5b078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Střední sty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19854" autoAdjust="false"/>
    <p:restoredTop sz="83905" autoAdjust="false"/>
  </p:normalViewPr>
  <p:slideViewPr>
    <p:cSldViewPr showGuides="true">
      <p:cViewPr varScale="true">
        <p:scale>
          <a:sx n="72" d="100"/>
          <a:sy n="72" d="100"/>
        </p:scale>
        <p:origin x="1570" y="58"/>
      </p:cViewPr>
      <p:guideLst>
        <p:guide orient="horz" pos="913"/>
        <p:guide orient="horz" pos="3884"/>
        <p:guide pos="5420"/>
        <p:guide pos="7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344"/>
    </p:cViewPr>
  </p:sorter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slides/slide22.xml" Type="http://schemas.openxmlformats.org/officeDocument/2006/relationships/slide" Id="rId26"/>
    <Relationship Target="slides/slide35.xml" Type="http://schemas.openxmlformats.org/officeDocument/2006/relationships/slide" Id="rId39"/>
    <Relationship Target="slides/slide17.xml" Type="http://schemas.openxmlformats.org/officeDocument/2006/relationships/slide" Id="rId21"/>
    <Relationship Target="slides/slide30.xml" Type="http://schemas.openxmlformats.org/officeDocument/2006/relationships/slide" Id="rId34"/>
    <Relationship Target="slides/slide38.xml" Type="http://schemas.openxmlformats.org/officeDocument/2006/relationships/slide" Id="rId42"/>
    <Relationship Target="slides/slide43.xml" Type="http://schemas.openxmlformats.org/officeDocument/2006/relationships/slide" Id="rId47"/>
    <Relationship Target="presProps.xml" Type="http://schemas.openxmlformats.org/officeDocument/2006/relationships/presProps" Id="rId50"/>
    <Relationship Target="slides/slide3.xml" Type="http://schemas.openxmlformats.org/officeDocument/2006/relationships/slide" Id="rId7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25.xml" Type="http://schemas.openxmlformats.org/officeDocument/2006/relationships/slide" Id="rId29"/>
    <Relationship Target="slides/slide7.xml" Type="http://schemas.openxmlformats.org/officeDocument/2006/relationships/slide" Id="rId11"/>
    <Relationship Target="slides/slide20.xml" Type="http://schemas.openxmlformats.org/officeDocument/2006/relationships/slide" Id="rId24"/>
    <Relationship Target="slides/slide28.xml" Type="http://schemas.openxmlformats.org/officeDocument/2006/relationships/slide" Id="rId32"/>
    <Relationship Target="slides/slide33.xml" Type="http://schemas.openxmlformats.org/officeDocument/2006/relationships/slide" Id="rId37"/>
    <Relationship Target="slides/slide36.xml" Type="http://schemas.openxmlformats.org/officeDocument/2006/relationships/slide" Id="rId40"/>
    <Relationship Target="slides/slide41.xml" Type="http://schemas.openxmlformats.org/officeDocument/2006/relationships/slide" Id="rId45"/>
    <Relationship Target="tableStyles.xml" Type="http://schemas.openxmlformats.org/officeDocument/2006/relationships/tableStyles" Id="rId53"/>
    <Relationship Target="slides/slide1.xml" Type="http://schemas.openxmlformats.org/officeDocument/2006/relationships/slide" Id="rId5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s/slide27.xml" Type="http://schemas.openxmlformats.org/officeDocument/2006/relationships/slide" Id="rId31"/>
    <Relationship Target="slides/slide40.xml" Type="http://schemas.openxmlformats.org/officeDocument/2006/relationships/slide" Id="rId44"/>
    <Relationship Target="theme/theme1.xml" Type="http://schemas.openxmlformats.org/officeDocument/2006/relationships/theme" Id="rId52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slides/slide18.xml" Type="http://schemas.openxmlformats.org/officeDocument/2006/relationships/slide" Id="rId22"/>
    <Relationship Target="slides/slide23.xml" Type="http://schemas.openxmlformats.org/officeDocument/2006/relationships/slide" Id="rId27"/>
    <Relationship Target="slides/slide26.xml" Type="http://schemas.openxmlformats.org/officeDocument/2006/relationships/slide" Id="rId30"/>
    <Relationship Target="slides/slide31.xml" Type="http://schemas.openxmlformats.org/officeDocument/2006/relationships/slide" Id="rId35"/>
    <Relationship Target="slides/slide39.xml" Type="http://schemas.openxmlformats.org/officeDocument/2006/relationships/slide" Id="rId43"/>
    <Relationship Target="notesMasters/notesMaster1.xml" Type="http://schemas.openxmlformats.org/officeDocument/2006/relationships/notesMaster" Id="rId48"/>
    <Relationship Target="slides/slide4.xml" Type="http://schemas.openxmlformats.org/officeDocument/2006/relationships/slide" Id="rId8"/>
    <Relationship Target="viewProps.xml" Type="http://schemas.openxmlformats.org/officeDocument/2006/relationships/viewProps" Id="rId51"/>
    <Relationship Target="../customXml/item3.xml" Type="http://schemas.openxmlformats.org/officeDocument/2006/relationships/customXml" Id="rId3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slides/slide21.xml" Type="http://schemas.openxmlformats.org/officeDocument/2006/relationships/slide" Id="rId25"/>
    <Relationship Target="slides/slide29.xml" Type="http://schemas.openxmlformats.org/officeDocument/2006/relationships/slide" Id="rId33"/>
    <Relationship Target="slides/slide34.xml" Type="http://schemas.openxmlformats.org/officeDocument/2006/relationships/slide" Id="rId38"/>
    <Relationship Target="slides/slide42.xml" Type="http://schemas.openxmlformats.org/officeDocument/2006/relationships/slide" Id="rId46"/>
    <Relationship Target="slides/slide16.xml" Type="http://schemas.openxmlformats.org/officeDocument/2006/relationships/slide" Id="rId20"/>
    <Relationship Target="slides/slide37.xml" Type="http://schemas.openxmlformats.org/officeDocument/2006/relationships/slide" Id="rId41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11.xml" Type="http://schemas.openxmlformats.org/officeDocument/2006/relationships/slide" Id="rId15"/>
    <Relationship Target="slides/slide19.xml" Type="http://schemas.openxmlformats.org/officeDocument/2006/relationships/slide" Id="rId23"/>
    <Relationship Target="slides/slide24.xml" Type="http://schemas.openxmlformats.org/officeDocument/2006/relationships/slide" Id="rId28"/>
    <Relationship Target="slides/slide32.xml" Type="http://schemas.openxmlformats.org/officeDocument/2006/relationships/slide" Id="rId36"/>
    <Relationship Target="commentAuthors.xml" Type="http://schemas.openxmlformats.org/officeDocument/2006/relationships/commentAuthors" Id="rId49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30.01.2023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2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3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4.xml.rels><?xml version="1.0" encoding="UTF-8" standalone="yes"?>
<Relationships xmlns="http://schemas.openxmlformats.org/package/2006/relationships">
    <Relationship Target="../slides/slide3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5.xml.rels><?xml version="1.0" encoding="UTF-8" standalone="yes"?>
<Relationships xmlns="http://schemas.openxmlformats.org/package/2006/relationships"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6.xml.rels><?xml version="1.0" encoding="UTF-8" standalone="yes"?>
<Relationships xmlns="http://schemas.openxmlformats.org/package/2006/relationships">
    <Relationship Target="../slides/slide3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7.xml.rels><?xml version="1.0" encoding="UTF-8" standalone="yes"?>
<Relationships xmlns="http://schemas.openxmlformats.org/package/2006/relationships">
    <Relationship Target="../slides/slide3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8.xml.rels><?xml version="1.0" encoding="UTF-8" standalone="yes"?>
<Relationships xmlns="http://schemas.openxmlformats.org/package/2006/relationships">
    <Relationship Target="../slides/slide3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9.xml.rels><?xml version="1.0" encoding="UTF-8" standalone="yes"?>
<Relationships xmlns="http://schemas.openxmlformats.org/package/2006/relationships">
    <Relationship Target="../slides/slide3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0.xml.rels><?xml version="1.0" encoding="UTF-8" standalone="yes"?>
<Relationships xmlns="http://schemas.openxmlformats.org/package/2006/relationships">
    <Relationship Target="../slides/slide4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1.xml.rels><?xml version="1.0" encoding="UTF-8" standalone="yes"?>
<Relationships xmlns="http://schemas.openxmlformats.org/package/2006/relationships">
    <Relationship Target="../slides/slide4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2.xml.rels><?xml version="1.0" encoding="UTF-8" standalone="yes"?>
<Relationships xmlns="http://schemas.openxmlformats.org/package/2006/relationships">
    <Relationship Target="../slides/slide4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3.xml.rels><?xml version="1.0" encoding="UTF-8" standalone="yes"?>
<Relationships xmlns="http://schemas.openxmlformats.org/package/2006/relationships">
    <Relationship Target="../slides/slide4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26775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8174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9213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90020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9758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06807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11162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69598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30217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50910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9636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2800" b="true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91078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92353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97070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68217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42979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43634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43634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sz="9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9372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cs-CZ" b="fals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701720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900" b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72795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false" lang="cs-CZ" sz="1200" b="false" i="false" u="none" strike="noStrike" kern="1200" cap="none" spc="0" normalizeH="false" baseline="0" noProof="false" smtClean="fals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false" lang="cs-CZ" sz="1200" b="false" i="false" u="none" strike="noStrike" kern="1200" cap="none" spc="0" normalizeH="false" baseline="0" noProof="fals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9126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615329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498912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41968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cs-CZ" sz="9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7464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58102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951546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959284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30644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466263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924881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9669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531243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11502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432000" marR="0" lvl="0" indent="-432000" algn="just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Wingdings" panose="05000000000000000000" pitchFamily="2" charset="2"/>
              <a:buChar char=""/>
              <a:tabLst/>
              <a:defRPr/>
            </a:pP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969837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04833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8842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3208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cs-CZ" sz="900" baseline="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31545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2762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sz="9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90514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0682984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true">
            <a:spLocks noChangeArrowheads="true"/>
          </p:cNvSpPr>
          <p:nvPr userDrawn="true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false" compatLnSpc="true">
            <a:prstTxWarp prst="textNoShape">
              <a:avLst/>
            </a:prstTxWarp>
          </a:bodyPr>
          <a:lstStyle/>
          <a:p>
            <a:pPr marL="0" marR="0" lvl="0" indent="0" algn="r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false" lang="cs-CZ" altLang="cs-CZ" sz="1800" b="true" i="false" u="none" strike="noStrike" cap="none" normalizeH="false" baseline="0" dirty="false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false" lang="cs-CZ" altLang="cs-CZ" sz="2400" b="tru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true"/>
        </p:nvCxnSpPr>
        <p:spPr>
          <a:xfrm flipV="true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true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5.png" Type="http://schemas.openxmlformats.org/officeDocument/2006/relationships/image" Id="rId5"/>
    <Relationship Target="../media/image4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notesSlides/notesSlide1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notesSlides/notesSlide1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1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notesSlides/notesSlide1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notesSlides/notesSlide1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notesSlides/notesSlide1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notesSlides/notesSlide1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notesSlides/notesSlide1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notesSlides/notesSlide2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notesSlides/notesSlide2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notesSlides/notesSlide2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Mode="External" Target="https://www.esfcr.cz/pravidla-pro-zadatele-a-prijemce-opz-plus/-/dokument/18400695" Type="http://schemas.openxmlformats.org/officeDocument/2006/relationships/hyperlink" Id="rId3"/>
    <Relationship Target="../notesSlides/notesSlide2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Mode="External" Target="https://www.esfcr.cz/monitorovani-podporenych-osob-opz-plus" Type="http://schemas.openxmlformats.org/officeDocument/2006/relationships/hyperlink" Id="rId3"/>
    <Relationship Target="../notesSlides/notesSlide2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notesSlides/notesSlide2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notesSlides/notesSlide2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notesSlides/notesSlide2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notesSlides/notesSlide2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notesSlides/notesSlide2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www.esfcr.cz/pravidla-pro-zadatele-a-prijemce-opz-plus" Type="http://schemas.openxmlformats.org/officeDocument/2006/relationships/hyperlink" Id="rId5"/>
    <Relationship TargetMode="External" Target="https://www.esfcr.cz/vyzva-043-opz-plus" Type="http://schemas.openxmlformats.org/officeDocument/2006/relationships/hyperlink" Id="rId4"/>
</Relationships>

</file>

<file path=ppt/slides/_rels/slide30.xml.rels><?xml version="1.0" encoding="UTF-8" standalone="yes"?>
<Relationships xmlns="http://schemas.openxmlformats.org/package/2006/relationships">
    <Relationship TargetMode="External" Target="https://iskp21.mssf.cz/" Type="http://schemas.openxmlformats.org/officeDocument/2006/relationships/hyperlink" Id="rId3"/>
    <Relationship Target="../notesSlides/notesSlide3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Mode="External" Target="https://www.esfcr.cz/formulare-a-pokyny-potrebne-v-ramci-pripravy-zadosti-o-podporu-opz-plus" Type="http://schemas.openxmlformats.org/officeDocument/2006/relationships/hyperlink" Id="rId3"/>
    <Relationship Target="../notesSlides/notesSlide31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s://sd21.mssf.cz/" Type="http://schemas.openxmlformats.org/officeDocument/2006/relationships/hyperlink" Id="rId6"/>
    <Relationship TargetMode="External" Target="http://www.esfcr.cz/technicka_podpora_opzplus" Type="http://schemas.openxmlformats.org/officeDocument/2006/relationships/hyperlink" Id="rId5"/>
    <Relationship TargetMode="External" Target="https://www.esfcr.cz/formulare-a-pokyny-potrebne-v-ramci-pripravy-zadosti-o-podporu-opz-plus?p_p_id=DocumentDetailStandalonePortlet_WAR_esfportalportletapplication&amp;p_p_lifecycle=2&amp;p_p_state=normal&amp;p_p_mode=view&amp;p_p_resource_id=downloadRevision&amp;p_p_cacheability=cacheLevelPage&amp;p_p_col_id=column-2&amp;p_p_col_pos=2&amp;p_p_col_count=3&amp;_DocumentDetailStandalonePortlet_WAR_esfportalportletapplication_revisionId=18398047" Type="http://schemas.openxmlformats.org/officeDocument/2006/relationships/hyperlink" Id="rId4"/>
</Relationships>

</file>

<file path=ppt/slides/_rels/slide32.xml.rels><?xml version="1.0" encoding="UTF-8" standalone="yes"?>
<Relationships xmlns="http://schemas.openxmlformats.org/package/2006/relationships">
    <Relationship TargetMode="External" Target="https://www.esfcr.cz/pravidla-pro-zadatele-a-prijemce-opz-plus" Type="http://schemas.openxmlformats.org/officeDocument/2006/relationships/hyperlink" Id="rId3"/>
    <Relationship Target="../notesSlides/notesSlide3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notesSlides/notesSlide3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Mode="External" Target="https://www.esfcr.cz/pravidla-pro-zadatele-a-prijemce-opz-plus/-/dokument/18400695" Type="http://schemas.openxmlformats.org/officeDocument/2006/relationships/hyperlink" Id="rId3"/>
    <Relationship Target="../notesSlides/notesSlide34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esfcr.cz/" Type="http://schemas.openxmlformats.org/officeDocument/2006/relationships/hyperlink" Id="rId4"/>
</Relationships>

</file>

<file path=ppt/slides/_rels/slide35.xml.rels><?xml version="1.0" encoding="UTF-8" standalone="yes"?>
<Relationships xmlns="http://schemas.openxmlformats.org/package/2006/relationships">
    <Relationship Target="../notesSlides/notesSlide3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3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notesSlides/notesSlide3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3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media/image6.png" Type="http://schemas.openxmlformats.org/officeDocument/2006/relationships/image" Id="rId3"/>
    <Relationship Target="../notesSlides/notesSlide39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media/image7.png" Type="http://schemas.openxmlformats.org/officeDocument/2006/relationships/image" Id="rId4"/>
</Relationships>

</file>

<file path=ppt/slides/_rels/slide4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0.xml.rels><?xml version="1.0" encoding="UTF-8" standalone="yes"?>
<Relationships xmlns="http://schemas.openxmlformats.org/package/2006/relationships">
    <Relationship TargetMode="External" Target="http://www.esfcr.cz/" Type="http://schemas.openxmlformats.org/officeDocument/2006/relationships/hyperlink" Id="rId3"/>
    <Relationship Target="../notesSlides/notesSlide4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="../notesSlides/notesSlide4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notesSlides/notesSlide4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="../media/image8.jpeg" Type="http://schemas.openxmlformats.org/officeDocument/2006/relationships/image" Id="rId3"/>
    <Relationship Target="../notesSlides/notesSlide4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false" kern="1200" cap="none" dirty="false">
                <a:latin typeface="+mn-lt"/>
                <a:ea typeface="+mn-ea"/>
                <a:cs typeface="+mn-cs"/>
              </a:rPr>
              <a:t>Seminář pro žadatele </a:t>
            </a:r>
            <a:br>
              <a:rPr lang="cs-CZ" sz="4000" b="false" kern="1200" cap="none" dirty="false">
                <a:latin typeface="+mn-lt"/>
                <a:ea typeface="+mn-ea"/>
                <a:cs typeface="+mn-cs"/>
              </a:rPr>
            </a:br>
            <a:r>
              <a:rPr lang="cs-CZ" sz="4000" b="false" kern="1200" cap="none" dirty="false">
                <a:latin typeface="+mn-lt"/>
                <a:ea typeface="+mn-ea"/>
                <a:cs typeface="+mn-cs"/>
              </a:rPr>
              <a:t>výzva č.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cs-CZ" b="false" kern="1200" cap="none" dirty="false">
                <a:latin typeface="+mn-lt"/>
                <a:ea typeface="+mn-ea"/>
                <a:cs typeface="+mn-cs"/>
              </a:rPr>
              <a:t>03_22_043  </a:t>
            </a:r>
          </a:p>
        </p:txBody>
      </p:sp>
      <p:sp>
        <p:nvSpPr>
          <p:cNvPr id="7" name="Zástupný symbol pro text 6"/>
          <p:cNvSpPr>
            <a:spLocks noGrp="true"/>
          </p:cNvSpPr>
          <p:nvPr>
            <p:ph type="body" sz="quarter" idx="14"/>
          </p:nvPr>
        </p:nvSpPr>
        <p:spPr>
          <a:xfrm>
            <a:off x="1565836" y="5155200"/>
            <a:ext cx="7164328" cy="540000"/>
          </a:xfrm>
        </p:spPr>
        <p:txBody>
          <a:bodyPr/>
          <a:lstStyle/>
          <a:p>
            <a:r>
              <a:rPr lang="cs-CZ" sz="2000" dirty="false"/>
              <a:t>30. ledna 2023, Praha</a:t>
            </a:r>
          </a:p>
        </p:txBody>
      </p:sp>
      <p:pic>
        <p:nvPicPr>
          <p:cNvPr id="14" name="Zástupný symbol pro obrázek 13"/>
          <p:cNvPicPr>
            <a:picLocks noGrp="true" noChangeAspect="true"/>
          </p:cNvPicPr>
          <p:nvPr>
            <p:ph type="pic" sz="quarter" idx="15"/>
          </p:nvPr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6" name="Zástupný symbol pro obrázek 15"/>
          <p:cNvPicPr>
            <a:picLocks noGrp="true" noChangeAspect="true"/>
          </p:cNvPicPr>
          <p:nvPr>
            <p:ph type="pic" sz="quarter" idx="17"/>
          </p:nvPr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97" y="5132232"/>
            <a:ext cx="540000" cy="540000"/>
          </a:xfrm>
        </p:spPr>
      </p:pic>
      <p:pic>
        <p:nvPicPr>
          <p:cNvPr id="6" name="Zástupný symbol pro obrázek 14">
            <a:extLst>
              <a:ext uri="{FF2B5EF4-FFF2-40B4-BE49-F238E27FC236}">
                <a16:creationId xmlns:a16="http://schemas.microsoft.com/office/drawing/2014/main" id="{A09DDA7F-D4B2-4106-AA2D-AE5D2963AF66}"/>
              </a:ext>
            </a:extLst>
          </p:cNvPr>
          <p:cNvPicPr>
            <a:picLocks noGrp="true" noChangeAspect="true"/>
          </p:cNvPicPr>
          <p:nvPr>
            <p:ph type="pic" sz="quarter" idx="16"/>
          </p:nvPr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4089600"/>
            <a:ext cx="540000" cy="540000"/>
          </a:xfr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48057913-AD93-47CE-97D1-D182B0D8C21C}"/>
              </a:ext>
            </a:extLst>
          </p:cNvPr>
          <p:cNvSpPr txBox="true"/>
          <p:nvPr/>
        </p:nvSpPr>
        <p:spPr>
          <a:xfrm>
            <a:off x="1512000" y="4174934"/>
            <a:ext cx="4860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dirty="false"/>
              <a:t>Šárka Müllerová, Ivana </a:t>
            </a:r>
            <a:r>
              <a:rPr lang="cs-CZ" sz="2000"/>
              <a:t>Jirková                  Gabriela </a:t>
            </a:r>
            <a:r>
              <a:rPr lang="cs-CZ" sz="2000" dirty="false"/>
              <a:t>Měřínská</a:t>
            </a:r>
          </a:p>
        </p:txBody>
      </p:sp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PARTNERSTVÍ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228396"/>
            <a:ext cx="8424000" cy="5467604"/>
          </a:xfrm>
        </p:spPr>
        <p:txBody>
          <a:bodyPr/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tuto výzvu jsou oprávněnými partnery s finančním i bez finančního příspěvku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všechny subjekty uvedené v kap. 3.3 této výzvy. Všechny podporované aktivity mohou být realizovány prostřednictvím partnerů s finančním příspěvkem.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Dle pravidel OPZ+ může být partnerem s </a:t>
            </a:r>
            <a:r>
              <a:rPr lang="cs-CZ" sz="1800" dirty="false" err="tru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</a:t>
            </a: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příspěvkem subjekt </a:t>
            </a:r>
            <a:r>
              <a:rPr lang="cs-CZ" sz="18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 existencí min.  3 roky </a:t>
            </a: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před datem vyhlášení výzvy – právnická osoba s IČO nebo </a:t>
            </a:r>
            <a:r>
              <a:rPr lang="cs-CZ" sz="1800" dirty="false" err="tru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fyz</a:t>
            </a:r>
            <a:r>
              <a:rPr lang="cs-CZ" sz="18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osoba s registrovaným místem podnikání v ČR.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Příjemce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 projektu realizovaném v partnerství s partnerem/y s finančním příspěvkem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musí vlastními silami zajistit realizaci minimálně 30 % aktivit/rozpočtu projektu. </a:t>
            </a:r>
            <a:endParaRPr lang="cs-CZ" sz="1800" b="tru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Příspěvkové organizace územně samosprávného celku nemohou mít za partnera s finančním příspěvkem svého zřizovatele.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51565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Věcné zaměření výzvy č. 043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13724"/>
            <a:ext cx="8424000" cy="496855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Hlavním cílem aktivit této výzvy je </a:t>
            </a:r>
            <a:r>
              <a:rPr lang="cs-CZ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sociálního začleňování specifických CS </a:t>
            </a:r>
            <a:r>
              <a:rPr lang="cs-CZ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osob ohrožených soc. vyloučením nebo osob soc. vyloučených</a:t>
            </a:r>
          </a:p>
          <a:p>
            <a:pPr marL="0" indent="0"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cs-CZ" dirty="false">
                <a:effectLst/>
                <a:ea typeface="Calibri" panose="020F0502020204030204" pitchFamily="34" charset="0"/>
              </a:rPr>
              <a:t>Výzvou jsou podporovány aktivity zaměřené </a:t>
            </a:r>
            <a:r>
              <a:rPr lang="cs-CZ" b="true" dirty="false">
                <a:effectLst/>
                <a:ea typeface="Calibri" panose="020F0502020204030204" pitchFamily="34" charset="0"/>
              </a:rPr>
              <a:t>na přímou práci s vymezenou cílovou skupinou </a:t>
            </a:r>
            <a:r>
              <a:rPr lang="cs-CZ" dirty="false">
                <a:effectLst/>
                <a:ea typeface="Calibri" panose="020F0502020204030204" pitchFamily="34" charset="0"/>
              </a:rPr>
              <a:t>na konkrétním území i v celorepublikovém rozsahu</a:t>
            </a: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None/>
            </a:pPr>
            <a:endParaRPr lang="cs-CZ" sz="1400" i="true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32516148"/>
      </p:ext>
    </p:extLst>
  </p:cSld>
  <p:clrMapOvr>
    <a:masterClrMapping/>
  </p:clrMapOvr>
  <p:transition spd="slow"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– I. </a:t>
            </a:r>
          </a:p>
        </p:txBody>
      </p:sp>
      <p:graphicFrame>
        <p:nvGraphicFramePr>
          <p:cNvPr id="6" name="Zástupný symbol pro obsah 5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3229597954"/>
              </p:ext>
            </p:extLst>
          </p:nvPr>
        </p:nvGraphicFramePr>
        <p:xfrm>
          <a:off x="0" y="1340768"/>
          <a:ext cx="9108504" cy="3184188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826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2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21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Kategorie CS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marR="0" indent="0" algn="just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>
                          <a:effectLst/>
                        </a:rPr>
                        <a:t>Definice</a:t>
                      </a:r>
                      <a:endParaRPr lang="cs-CZ" sz="1400" dirty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145415" algn="just">
                        <a:spcAft>
                          <a:spcPts val="0"/>
                        </a:spcAft>
                      </a:pPr>
                      <a:endParaRPr lang="cs-CZ" sz="1400" dirty="false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7308">
                <a:tc>
                  <a:txBody>
                    <a:bodyPr/>
                    <a:lstStyle/>
                    <a:p>
                      <a:pPr marL="36000" marR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>
                          <a:effectLst/>
                        </a:rPr>
                        <a:t>Osoby sociálně vyloučené </a:t>
                      </a:r>
                      <a:br>
                        <a:rPr lang="cs-CZ" sz="1400" dirty="false">
                          <a:effectLst/>
                        </a:rPr>
                      </a:br>
                      <a:r>
                        <a:rPr lang="cs-CZ" sz="1400" dirty="false">
                          <a:effectLst/>
                        </a:rPr>
                        <a:t>a osoby sociálním vyloučením ohrožené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145415" algn="just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Pro účely této výzvy se uvedenou CS rozumí: 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400" dirty="false">
                          <a:effectLst/>
                        </a:rPr>
                        <a:t>Osoby vyčleněné nebo ohrožené vyčleněním mimo běžný život společnosti, které se do něj v důsledku nepříznivé sociální situace nemohou zapojit.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6441">
                <a:tc>
                  <a:txBody>
                    <a:bodyPr/>
                    <a:lstStyle/>
                    <a:p>
                      <a:pPr marL="36000"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Osoby bez přístřeší nebo osoby žijící v nejistém nebo nevyhovujícím bydlení 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cs-CZ" sz="1400" dirty="false">
                          <a:effectLst/>
                        </a:rPr>
                        <a:t>   Pro účely této výzvy se uvedenou CS rozumí: </a:t>
                      </a:r>
                    </a:p>
                    <a:p>
                      <a:pPr marL="342900" marR="0" lvl="0" indent="-342900" algn="just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cs-CZ" sz="1400" dirty="false">
                          <a:effectLst/>
                        </a:rPr>
                        <a:t> </a:t>
                      </a: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 bez střechy </a:t>
                      </a: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osoby spící venku, např. na ulici, pod mostem, nádraží, letiště, veřejné dopravní prostředky, kanály, jeskyně, odstavené vagony, stany, garáže, prádelny, sklepy a půdy domů, vraky aut nebo osoby využívající noclehárnu</a:t>
                      </a:r>
                    </a:p>
                    <a:p>
                      <a:pPr marL="0" marR="0" lvl="0" indent="0" algn="just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/>
                        <a:defRPr/>
                      </a:pPr>
                      <a:endParaRPr lang="cs-CZ" sz="1400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78877516"/>
      </p:ext>
    </p:extLst>
  </p:cSld>
  <p:clrMapOvr>
    <a:masterClrMapping/>
  </p:clrMapOvr>
  <p:transition spd="slow"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1ABA98-5CA3-4526-BE3A-86BE8BAD69FD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– II.</a:t>
            </a:r>
          </a:p>
        </p:txBody>
      </p:sp>
      <p:graphicFrame>
        <p:nvGraphicFramePr>
          <p:cNvPr id="7" name="Tabulka 7">
            <a:extLst>
              <a:ext uri="{FF2B5EF4-FFF2-40B4-BE49-F238E27FC236}">
                <a16:creationId xmlns:a16="http://schemas.microsoft.com/office/drawing/2014/main" id="{329D3CF0-84D2-48C5-98DB-32CE49315440}"/>
              </a:ext>
            </a:extLst>
          </p:cNvPr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2377718560"/>
              </p:ext>
            </p:extLst>
          </p:nvPr>
        </p:nvGraphicFramePr>
        <p:xfrm>
          <a:off x="143508" y="1275107"/>
          <a:ext cx="8856984" cy="5440869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908212">
                  <a:extLst>
                    <a:ext uri="{9D8B030D-6E8A-4147-A177-3AD203B41FA5}">
                      <a16:colId xmlns:a16="http://schemas.microsoft.com/office/drawing/2014/main" val="919327783"/>
                    </a:ext>
                  </a:extLst>
                </a:gridCol>
                <a:gridCol w="6948772">
                  <a:extLst>
                    <a:ext uri="{9D8B030D-6E8A-4147-A177-3AD203B41FA5}">
                      <a16:colId xmlns:a16="http://schemas.microsoft.com/office/drawing/2014/main" val="2443361142"/>
                    </a:ext>
                  </a:extLst>
                </a:gridCol>
              </a:tblGrid>
              <a:tr h="305001">
                <a:tc>
                  <a:txBody>
                    <a:bodyPr/>
                    <a:lstStyle/>
                    <a:p>
                      <a:pPr marL="36195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Kategorizace cílové skupiny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Definice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05642456"/>
                  </a:ext>
                </a:extLst>
              </a:tr>
              <a:tr h="730982">
                <a:tc>
                  <a:txBody>
                    <a:bodyPr/>
                    <a:lstStyle/>
                    <a:p>
                      <a:pPr marL="36195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 ohrožené závislostmi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Font typeface="Symbol" panose="05050102010706020507" pitchFamily="18" charset="2"/>
                        <a:buChar char=""/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osoby, které jsou </a:t>
                      </a: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 stavu závislosti</a:t>
                      </a: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kdy se bez dané látky, aktivity nebo osoby nedokážou obejít (např. závislost na návykové látce, na hazardních hrách, na práci apod.)</a:t>
                      </a:r>
                    </a:p>
                    <a:p>
                      <a:pPr marL="342900" lvl="0" indent="-342900" algn="just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 </a:t>
                      </a: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 prodělané </a:t>
                      </a: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rezidenční </a:t>
                      </a: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léčbě</a:t>
                      </a: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závislosti či osoby podstupující ambulantní léčbu závislosti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2558841"/>
                  </a:ext>
                </a:extLst>
              </a:tr>
              <a:tr h="938243">
                <a:tc>
                  <a:txBody>
                    <a:bodyPr/>
                    <a:lstStyle/>
                    <a:p>
                      <a:pPr marL="36195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 ve nebo po výkonu trestu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71755" lvl="0" indent="0" algn="just" defTabSz="914400" rtl="false" eaLnBrk="true" latinLnBrk="false" hangingPunct="true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 účely této výzvy se touto cílovou skupinou rozumí:</a:t>
                      </a:r>
                    </a:p>
                    <a:p>
                      <a:pPr marL="342900" lvl="0" indent="-342900" algn="just" defTabSz="914400" rtl="false" eaLnBrk="true" latinLnBrk="false" hangingPunct="true">
                        <a:spcAft>
                          <a:spcPts val="11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 </a:t>
                      </a: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 výkonu trestu odnětí svobody </a:t>
                      </a: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před opuštěním výkonu trestu</a:t>
                      </a:r>
                    </a:p>
                    <a:p>
                      <a:pPr marL="342900" lvl="0" indent="-342900" algn="just" defTabSz="914400" rtl="false" eaLnBrk="true" latinLnBrk="false" hangingPunct="true">
                        <a:spcAft>
                          <a:spcPts val="11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 </a:t>
                      </a: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opouštějící výkon trestu odnětí svobody a po výkonu </a:t>
                      </a: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trestu v délce zpravidla 6 měsíců, resp. 12 měsíců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25420308"/>
                  </a:ext>
                </a:extLst>
              </a:tr>
              <a:tr h="2875214">
                <a:tc>
                  <a:txBody>
                    <a:bodyPr/>
                    <a:lstStyle/>
                    <a:p>
                      <a:pPr marL="36195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 ohrožené násilím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1755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 účely této výzvy se touto cílovou skupinou rozumí: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 ohrožené </a:t>
                      </a: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domácím nebo genderově podmíněným násilím</a:t>
                      </a: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 to včetně dětí žijících v rodinách s výskytem domácího nebo genderově podmíněného násilí a dále včetně osob se zdravotním postižením ohrožené předsudečným násilím.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Sekundární cílovou skupinou </a:t>
                      </a: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mohou být rovněž </a:t>
                      </a: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původci/původkyně násilí</a:t>
                      </a: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tj. fyzické osoby, které se dopouští některé z forem domácího nebo genderově podmíněného násilí nebo předsudečného násilí vůči osobám se zdravotním postižením.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9581798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7CC35F0-84A3-4978-BA2F-83A477F5671A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01338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FD158C-6836-4C28-AED1-B6FC7D6996C3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– III.</a:t>
            </a:r>
          </a:p>
        </p:txBody>
      </p:sp>
      <p:graphicFrame>
        <p:nvGraphicFramePr>
          <p:cNvPr id="5" name="Tabulka 5">
            <a:extLst>
              <a:ext uri="{FF2B5EF4-FFF2-40B4-BE49-F238E27FC236}">
                <a16:creationId xmlns:a16="http://schemas.microsoft.com/office/drawing/2014/main" id="{8648275B-8FC1-4259-A241-FAA899570136}"/>
              </a:ext>
            </a:extLst>
          </p:cNvPr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413555902"/>
              </p:ext>
            </p:extLst>
          </p:nvPr>
        </p:nvGraphicFramePr>
        <p:xfrm>
          <a:off x="36000" y="1268760"/>
          <a:ext cx="9072000" cy="4858767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655680">
                  <a:extLst>
                    <a:ext uri="{9D8B030D-6E8A-4147-A177-3AD203B41FA5}">
                      <a16:colId xmlns:a16="http://schemas.microsoft.com/office/drawing/2014/main" val="971649099"/>
                    </a:ext>
                  </a:extLst>
                </a:gridCol>
                <a:gridCol w="7416320">
                  <a:extLst>
                    <a:ext uri="{9D8B030D-6E8A-4147-A177-3AD203B41FA5}">
                      <a16:colId xmlns:a16="http://schemas.microsoft.com/office/drawing/2014/main" val="1656054130"/>
                    </a:ext>
                  </a:extLst>
                </a:gridCol>
              </a:tblGrid>
              <a:tr h="381842">
                <a:tc>
                  <a:txBody>
                    <a:bodyPr/>
                    <a:lstStyle/>
                    <a:p>
                      <a:pPr marL="36195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Kategorizace cílové skupiny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Definice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63296516"/>
                  </a:ext>
                </a:extLst>
              </a:tr>
              <a:tr h="1149836">
                <a:tc>
                  <a:txBody>
                    <a:bodyPr/>
                    <a:lstStyle/>
                    <a:p>
                      <a:pPr marL="36195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Migranti a azylanti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1755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 účely této výzvy se touto cílovou skupinou rozumí: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Skupina přistěhovalců v ČR, která zahrnuje žadatele o azyl, uznané azylanty, cizince s uděleným vízem k pobytu nad 90 dnů, dlouhodobým nebo trvalým pobytem v ČR.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 výjimkou osob</a:t>
                      </a: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na které je zaměřena výzva č. 03_22_099 Služby na podporu sociálního začleňování osob </a:t>
                      </a: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 Ukrajiny.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5117968"/>
                  </a:ext>
                </a:extLst>
              </a:tr>
              <a:tr h="203129">
                <a:tc>
                  <a:txBody>
                    <a:bodyPr/>
                    <a:lstStyle/>
                    <a:p>
                      <a:pPr marL="36195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Zaměstnavatelé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14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Právnické či fyzické osoby, které zaměstnávají alespoň jednoho zaměstnance.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0091842"/>
                  </a:ext>
                </a:extLst>
              </a:tr>
              <a:tr h="2116809">
                <a:tc>
                  <a:txBody>
                    <a:bodyPr/>
                    <a:lstStyle/>
                    <a:p>
                      <a:pPr marL="36195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Poskytovatelé a zadavatelé sociálních služeb, služeb pro rodiny a děti a dalších služeb na podporu sociálního začleňování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1755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 účely této výzvy se touto cílovou skupinou rozumí:</a:t>
                      </a: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Pracovníci obecních úřadů/magistrátu hl. m. Prahy, kteří působí v oblasti sociálních služeb a sociálního začleňování</a:t>
                      </a: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Zaměstnanci poskytovatelů služeb a dalších organizací působící v oblasti podpory sociálního začleňování</a:t>
                      </a:r>
                    </a:p>
                    <a:p>
                      <a:pPr marL="36195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Jedná se o osoby, které jsou v pracovněprávním nebo obdobném vztahu nebo služebním poměru k organizaci (pracovníci realizačního týmu). </a:t>
                      </a:r>
                    </a:p>
                    <a:p>
                      <a:pPr marL="36195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Mezi další (sekundární) cílovou skupinu budou zejména patřit: sociální pracovníci, pracovníci v sociálních službách, další pracovníci věnující se CS (pracovníci veřejné správy, probační a mediační služby, vězeňské služby, zařízení VTOS, kurátoři pro dospělé, lékaři, pracovníci poskytovatelů sociálních služeb, právníci); místní samospráva; lidskoprávní organizace.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2352765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B27E1E0-440B-4717-9E90-AD07977DBC0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802370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759A71-673E-41B6-986A-DB9BCDBB9FE1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Cílové skupiny – IV.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C048388-BE49-4D23-AACC-6AB2DBF9B53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  <p:graphicFrame>
        <p:nvGraphicFramePr>
          <p:cNvPr id="11" name="Zástupný obsah 10">
            <a:extLst>
              <a:ext uri="{FF2B5EF4-FFF2-40B4-BE49-F238E27FC236}">
                <a16:creationId xmlns:a16="http://schemas.microsoft.com/office/drawing/2014/main" id="{720EB2FC-160E-442F-851F-3447A22E907F}"/>
              </a:ext>
            </a:extLst>
          </p:cNvPr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326196908"/>
              </p:ext>
            </p:extLst>
          </p:nvPr>
        </p:nvGraphicFramePr>
        <p:xfrm>
          <a:off x="0" y="1268760"/>
          <a:ext cx="9144000" cy="2221825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837460">
                  <a:extLst>
                    <a:ext uri="{9D8B030D-6E8A-4147-A177-3AD203B41FA5}">
                      <a16:colId xmlns:a16="http://schemas.microsoft.com/office/drawing/2014/main" val="856997928"/>
                    </a:ext>
                  </a:extLst>
                </a:gridCol>
                <a:gridCol w="6306540">
                  <a:extLst>
                    <a:ext uri="{9D8B030D-6E8A-4147-A177-3AD203B41FA5}">
                      <a16:colId xmlns:a16="http://schemas.microsoft.com/office/drawing/2014/main" val="1160139142"/>
                    </a:ext>
                  </a:extLst>
                </a:gridCol>
              </a:tblGrid>
              <a:tr h="4979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cs-CZ" sz="1400" dirty="false">
                          <a:effectLst/>
                        </a:rPr>
                        <a:t> Kategorie CS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5415" marR="0" indent="0" algn="just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false">
                          <a:effectLst/>
                        </a:rPr>
                        <a:t>Definice</a:t>
                      </a:r>
                      <a:endParaRPr lang="cs-CZ" sz="1400" dirty="false"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  <a:p>
                      <a:pPr marL="145415" algn="just">
                        <a:spcAft>
                          <a:spcPts val="0"/>
                        </a:spcAft>
                      </a:pPr>
                      <a:endParaRPr lang="cs-CZ" sz="1400" dirty="false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195101010"/>
                  </a:ext>
                </a:extLst>
              </a:tr>
              <a:tr h="1723882">
                <a:tc>
                  <a:txBody>
                    <a:bodyPr/>
                    <a:lstStyle/>
                    <a:p>
                      <a:pPr marL="36000" marR="0" indent="0" algn="l" defTabSz="914400" rtl="false" eaLnBrk="true" fontAlgn="auto" latinLnBrk="false" hangingPunct="true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Veřejnost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R="71755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 účely této výzvy se touto cílovou skupinou rozumí:</a:t>
                      </a:r>
                    </a:p>
                    <a:p>
                      <a:pPr marL="36195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Občané ČR a osoby žijící na území ČR.</a:t>
                      </a:r>
                    </a:p>
                    <a:p>
                      <a:pPr marL="36195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 této cílové skupiny s ohledem na zaměření podporovaných aktivit spadají zejména (sekundární cílová skupina):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sousedi, rodinní příslušníci, pečující osoby, opatrovníci,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400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veřejnost.</a:t>
                      </a:r>
                      <a:endParaRPr lang="cs-CZ" sz="1400" dirty="false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981572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1202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Podporované aktivity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 dirty="false"/>
          </a:p>
        </p:txBody>
      </p:sp>
      <p:sp>
        <p:nvSpPr>
          <p:cNvPr id="15" name="Zástupný obsah 14">
            <a:extLst>
              <a:ext uri="{FF2B5EF4-FFF2-40B4-BE49-F238E27FC236}">
                <a16:creationId xmlns:a16="http://schemas.microsoft.com/office/drawing/2014/main" id="{81DC96EC-1589-40E2-9B95-90892B21422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268760"/>
            <a:ext cx="8244000" cy="5589240"/>
          </a:xfrm>
        </p:spPr>
        <p:txBody>
          <a:bodyPr/>
          <a:lstStyle/>
          <a:p>
            <a:endParaRPr lang="cs-CZ" dirty="false"/>
          </a:p>
          <a:p>
            <a:endParaRPr lang="cs-CZ" dirty="false"/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AB2D2371-79E5-4CC4-9255-EAFB6E5209BE}"/>
              </a:ext>
            </a:extLst>
          </p:cNvPr>
          <p:cNvSpPr txBox="true"/>
          <p:nvPr/>
        </p:nvSpPr>
        <p:spPr>
          <a:xfrm>
            <a:off x="180000" y="1295180"/>
            <a:ext cx="8424000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Podporované aktivity: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b="true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Podpora služeb pro osoby ohrožené násilím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Podpora služeb pro osoby ve a po výkonu trestu odnětí svobody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Podpora služeb pro osoby závislé či závislostí ohrožené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Podpory služeb pro osoby s migrační minulostí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Podpora služeb pro osoby bez přístřeší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cs-CZ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cs-CZ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Popis podporovaných aktivit je uveden v příloze č. 1 Popis aktivit (doplnění bodu 4.1 výzvy).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88348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Podporované aktivity </a:t>
            </a:r>
            <a:br>
              <a:rPr lang="cs-CZ" dirty="false"/>
            </a:br>
            <a:r>
              <a:rPr lang="cs-CZ" dirty="false"/>
              <a:t>1) </a:t>
            </a:r>
            <a:r>
              <a:rPr lang="cs-CZ" sz="2000" dirty="false"/>
              <a:t>Podpora služeb pro osoby ohrožené násilím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17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539552" y="1380583"/>
            <a:ext cx="8424000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Podpora služeb pro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osoby ohrožené domácím nebo genderově podmíněným násilím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(vč. dětí v těchto rodinách žijících)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Sekundární CS –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původci/původkyně násilí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cs-CZ" sz="16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osoby se zdravotním postižením ohrožené předsudečným násilím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Podporované činnosti: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Komplexní programy podpory </a:t>
            </a:r>
            <a:r>
              <a:rPr lang="cs-CZ" sz="14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poskytování </a:t>
            </a:r>
            <a:r>
              <a:rPr lang="cs-CZ" sz="14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specializovaných soc. služeb (rozvoj nových kapacit současných a vznik nových výhradně pro tuto CS</a:t>
            </a:r>
            <a:r>
              <a:rPr lang="cs-CZ" sz="14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); poskytování odborného poradenství (psychologické, sociálně-právní), vč. psychoterapie; podpora rodičovských kompetencí; terapeutických programů; začlenění a udržení na trhu práce (koncept zapojení zaměstnavatelů jako doplňková aktivita; komplexní přímá podpora zaměřená na OZP oběti předsudečného násilí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Zvyšování kvality specializovaných soc. služeb </a:t>
            </a:r>
            <a:r>
              <a:rPr lang="cs-CZ" sz="14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zavádění a pilotní ověření druhových Standardů specializovaných soc. služeb; personální a odborných rozvoj pracovníků; přenos a implementace dobré praxe 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Síťování, podpora multidisciplinární spolupráce a osvěty </a:t>
            </a:r>
            <a:r>
              <a:rPr lang="cs-CZ" sz="14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(lze jako doplňkovou aktivitu)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Komplexní programy podpory pro původce/původkyně dom. a gender. podmíněného násilí </a:t>
            </a:r>
            <a:r>
              <a:rPr lang="cs-CZ" sz="14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programy soc. výcviku, zvládání vzteku a agrese, psychologické poradenství, koučink, edukace, aktivity zaměřené na prevenci ztráty zaměstnání; podpory interdisciplinární spolupráce relevantních  subjektů</a:t>
            </a:r>
            <a:endParaRPr lang="cs-CZ" sz="14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cs-CZ" sz="14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2555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Podporované aktivity </a:t>
            </a:r>
            <a:br>
              <a:rPr lang="cs-CZ" dirty="false"/>
            </a:br>
            <a:r>
              <a:rPr lang="cs-CZ" dirty="false"/>
              <a:t>2) </a:t>
            </a:r>
            <a:r>
              <a:rPr lang="cs-CZ" sz="2000" dirty="false"/>
              <a:t>Podpora služeb pro osoby ve a po výkonu trestu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18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539552" y="1380583"/>
            <a:ext cx="8424000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práce s klientem před opuštěním VTOS (rok) a následně zpravidla 6 </a:t>
            </a:r>
            <a:r>
              <a:rPr lang="cs-CZ" sz="1600" dirty="false" err="tru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měs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(max. 12 měsíců)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nesmí nahrazovat činnosti PMS ČR, musí být koordinovány s relevantními subjekty (zejm. soc. kurátory)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Podporované činnosti: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Komplexní p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rogramy pro osoby ve </a:t>
            </a:r>
            <a:r>
              <a:rPr lang="cs-CZ" sz="16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VTOS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programy právní a </a:t>
            </a:r>
            <a:r>
              <a:rPr lang="cs-CZ" sz="16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gramotnosti a prevence zadluženosti a předluženosti (vč. poradenství); individuální </a:t>
            </a:r>
            <a:r>
              <a:rPr lang="cs-CZ" sz="16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poradenství (iden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tifikace a řešení dluh. problémů)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předcházení ekono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 nestability, oblast přípravy na hledání zaměstnání…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Programy po opuštění VTOS – 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pouze 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při návaznosti na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předchozí práci s CS ve VTOS – podpora soc. kompetencí, svépomocné skupiny, peer programy; ind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ividuální poradenství k zvýšení </a:t>
            </a:r>
            <a:r>
              <a:rPr lang="cs-CZ" sz="1600" dirty="false" err="tru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gramotnosti a řešení zadluženosti; podpora při hledání zaměstnání, pomoc při zajištění kvalifikace/rekvalifikace (financování zvyšování kvalifikace/rekvalifikace není výzvou podporována); podpora při stabilizaci funkčních rodinných a soc. vztahů CS; pomoc při zajištění bydlení a dalších materiálních potřeb (financování ubytování není výzvou podporováno)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194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Podporované aktivity </a:t>
            </a:r>
            <a:br>
              <a:rPr lang="cs-CZ" dirty="false"/>
            </a:br>
            <a:r>
              <a:rPr lang="cs-CZ" sz="1800" dirty="false"/>
              <a:t>3) Podpory služeb pro osoby závislé či závislostí ohrožené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19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539552" y="1380583"/>
            <a:ext cx="8424000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cs-CZ" sz="14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odpora osob se závislostním chováním a/nebo osob ohrožených závislostí a jejich osoby blízké (užívání návykových látek, hazardní hráčství a další nelátkové závislosti)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4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Podporované činnosti: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Programy sekundární a terciální prevence pro tuto CS, </a:t>
            </a:r>
            <a:r>
              <a:rPr lang="cs-CZ" sz="14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osoby s duální diagnózou, vč. programů pro jejich rodinné příslušníky a osoby blízké </a:t>
            </a:r>
            <a:r>
              <a:rPr lang="cs-CZ" sz="14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vyjma základních činností soc. služby dle zákona č. 108/2006 Sb. a vyjma zdravotních úkonů hrazených ze zdravotního pojištění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Programy </a:t>
            </a:r>
            <a:r>
              <a:rPr lang="cs-CZ" sz="14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svépomoci a vzájemné pomoci; adiktologická, psychosociální a další intervence (nehrazená ze zdravotního pojištění); programy pro specifické CS či ve specifických podmínkách; rodinné terapie a poradenství; podpora blízkých osob; programy na podporu zlepšení kvality života a zdravého životního stylu CS; zvýšení základní zdravotní a právní gramotnosti v oblasti užívání návykových látek, vzdělávací aktivity pro rodiny a jednotlivce v této oblasti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cs-CZ" sz="14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zdělávání pracovníků </a:t>
            </a:r>
            <a:r>
              <a:rPr lang="cs-CZ" sz="14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(psychoterapeutické výcviky, sebezkušenostní výcviky, motivační rozhovory, kontaktní práce, nové metody práce) - pouze jako doplňková aktivita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tzv. </a:t>
            </a:r>
            <a:r>
              <a:rPr lang="cs-CZ" sz="14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mokrých azylových domů či jiných relevantní služeb mimo poskytnutí bydlení a vyjma základních činností soc. služby dle zákona č. 108/2006 Sb. (vč. vzdělávání soc. pracovníků, </a:t>
            </a:r>
            <a:r>
              <a:rPr lang="cs-CZ" sz="1400" b="true" dirty="false" err="tru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</a:t>
            </a:r>
            <a:r>
              <a:rPr lang="cs-CZ" sz="14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v soc. službách a pracovníků v oboru adiktologie). 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4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Vzdělávací </a:t>
            </a:r>
            <a:r>
              <a:rPr lang="cs-CZ" sz="14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preventivní aktivity lze koncipovat pouze jako dílčí aktivitu ve vztahu k přímé práci s CS</a:t>
            </a:r>
            <a:endParaRPr lang="cs-CZ" sz="1400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650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OBSAH SEMINÁŘE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4077272"/>
          </a:xfrm>
        </p:spPr>
        <p:txBody>
          <a:bodyPr/>
          <a:lstStyle/>
          <a:p>
            <a:pPr>
              <a:lnSpc>
                <a:spcPct val="100000"/>
              </a:lnSpc>
            </a:pPr>
            <a:endParaRPr lang="cs-CZ" altLang="cs-CZ" sz="1400" dirty="false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altLang="cs-CZ" sz="1800" dirty="false"/>
              <a:t>Výzva č. 043– žadatelé, vymezení…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altLang="cs-CZ" sz="1800" dirty="false"/>
              <a:t>Kde hledat informace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altLang="cs-CZ" sz="1800" dirty="false"/>
              <a:t>Věcné zaměření výzvy – aktivity, fáze projektu…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altLang="cs-CZ" sz="1800" dirty="false"/>
              <a:t>Cílové skupiny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altLang="cs-CZ" sz="1800" dirty="false"/>
              <a:t>Indikátory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altLang="cs-CZ" sz="1800" dirty="false"/>
              <a:t>Žádost o podporu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altLang="cs-CZ" sz="1800" dirty="false"/>
              <a:t>Hodnocení a výběr projektů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altLang="cs-CZ" sz="1800" dirty="false"/>
              <a:t>Kontakty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10596647"/>
      </p:ext>
    </p:extLst>
  </p:cSld>
  <p:clrMapOvr>
    <a:masterClrMapping/>
  </p:clrMapOvr>
  <p:transition spd="slow">
    <p:wheel spokes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Podporované aktivity </a:t>
            </a:r>
            <a:br>
              <a:rPr lang="cs-CZ" dirty="false"/>
            </a:br>
            <a:r>
              <a:rPr lang="cs-CZ" sz="1800" dirty="false"/>
              <a:t>4) Podpora služeb pro osoby s migrační minulostí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20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539552" y="1380583"/>
            <a:ext cx="842400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odpora činností </a:t>
            </a:r>
            <a:r>
              <a:rPr lang="cs-CZ" sz="16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nehospodářské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povahy níže zaměřených na zapojení migrantů a azylantů do ekonomického, sociálního, pracovního a komunitního života společnosti; v rámci aktivity nesmí docházet k duplicitnímu financování z jiných zdrojů (OPVVV, OPJAK, NPO, AMIF…)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Podporované činnosti: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</a:t>
            </a:r>
            <a:r>
              <a:rPr lang="cs-CZ" sz="16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terénní sociální práce 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aktivní vyhledávání a oslovování cizinců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právní poradenství 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zaměřené na životní situaci (ne pobytové poradenství a zastupování před soudy)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výuka ČJ 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běžné komunikační úrovni (nad úroveň A1)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vzdělávací semináře/poradenství 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seznamující cizince s právy a povinnostmi obyvatel ČR s možností aktivní participace na veřejném životě, zejm. na lokální úrovni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komunitní aktivity 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(komunitní práce a soc. práce) a komunitních center, podpora služeb interkulturních pracovníků z řad cizinců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tlumočnické a překladatelské služby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multikulturních pracovníků </a:t>
            </a: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oblasti vzdělávání, zpracování a podávání insolvenčních návrhů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cs-CZ" sz="1400" b="true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400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8131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Podporované aktivity </a:t>
            </a:r>
            <a:br>
              <a:rPr lang="cs-CZ" dirty="false"/>
            </a:br>
            <a:r>
              <a:rPr lang="cs-CZ" sz="1800" dirty="false"/>
              <a:t> 5) Podpora služeb pro osoby bez přístřeší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21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539552" y="1380583"/>
            <a:ext cx="8424000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je zaměřena na osoby bez střechy (dle typologie ETHOS) – osoby přežívající venku nebo ve veřejně přístupných prostorách bez možnosti ubytování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 aktivity je eliminace bezdomovectví</a:t>
            </a:r>
            <a:endParaRPr lang="cs-CZ" sz="16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Podporované činnosti: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rozvoj pobytových služeb pro osoby bez přístřeší v seniorském věku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(snížená soběstačnost z důvodu chronického </a:t>
            </a:r>
            <a:r>
              <a:rPr lang="cs-CZ" sz="1600" dirty="false" err="true">
                <a:latin typeface="Arial" panose="020B0604020202020204" pitchFamily="34" charset="0"/>
                <a:cs typeface="Times New Roman" panose="02020603050405020304" pitchFamily="18" charset="0"/>
              </a:rPr>
              <a:t>duš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. onemocnění, závislosti na návykových látkách nebo různých typů demencí, a tyto osoby potřebují pravidelnou pomoc jiné osoby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zajištění/zprostředkování zdravotní péče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(např. využití/nasměrování na </a:t>
            </a:r>
            <a:r>
              <a:rPr lang="cs-CZ" sz="1600" dirty="false" err="true">
                <a:latin typeface="Arial" panose="020B0604020202020204" pitchFamily="34" charset="0"/>
                <a:cs typeface="Times New Roman" panose="02020603050405020304" pitchFamily="18" charset="0"/>
              </a:rPr>
              <a:t>prakt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. lékaře) zdravotní péče bude hrazena ze zdravotního pojištění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rozvoj terénní práce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- vyhledávání osob žijících na ulici a řešení jejich nepříznivé soc. situace (soc. poradenství, základní zdravotní ošetření, poskytnutí volně prodejného zdravot. materiálu, příp. volně prodejných léků, předcházení šíření infekčních onemocnění mezi CS)</a:t>
            </a:r>
          </a:p>
          <a:p>
            <a:pPr marL="742950" lvl="1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rozvoj a podpora intervenčního týmu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– řešení situací navazujících na propuštění CS z nemocničního ošetření (následně po akutním ošetření)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400" b="true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0364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Podporované aktivity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22</a:t>
            </a:fld>
            <a:endParaRPr lang="cs-CZ" dirty="false"/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B039B39-7633-4B9E-8EFB-E7ECFC30F203}"/>
              </a:ext>
            </a:extLst>
          </p:cNvPr>
          <p:cNvSpPr txBox="true"/>
          <p:nvPr/>
        </p:nvSpPr>
        <p:spPr>
          <a:xfrm>
            <a:off x="539552" y="1380583"/>
            <a:ext cx="8424000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b="true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Vzdělávání a supervize RT v rámci projektu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 případě, že žadatel plánuje realizovat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vzdělávání a supervizi realizačního týmu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žadatel povinen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toto vzdělávání a supervizi realizačního týmu detailně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popsat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 žádosti o podporu v samostatné klíčové aktivitě a zároveň je povinen nastavit i vzhledem k této aktivitě odpovídající indikátory a jejich hodnoty (viz bod 4.2 výzvy).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dirty="false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Propojení na veřejnou podporu – podporu de minimis</a:t>
            </a: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4007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DOPORUČENÍ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228396"/>
            <a:ext cx="8424000" cy="5467604"/>
          </a:xfrm>
        </p:spPr>
        <p:txBody>
          <a:bodyPr/>
          <a:lstStyle/>
          <a:p>
            <a:pPr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cs-CZ" sz="1800" dirty="false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800" dirty="false"/>
              <a:t>při psaní projektu doporučujeme využít </a:t>
            </a:r>
            <a:r>
              <a:rPr lang="cs-CZ" sz="1800" b="true" dirty="false"/>
              <a:t>přílohu č. 1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Popis podporovaných aktivit (doplnění bodu 4.1 výzvy)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false"/>
              <a:t>častý problém při hodnocení - špatně nastavené cíle – často záměna cílů za aktivity, často absence ověření naplnění cíle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false"/>
              <a:t>dodržování obvyklých mezd – </a:t>
            </a:r>
            <a:r>
              <a:rPr lang="it-IT" sz="1800" dirty="false">
                <a:hlinkClick r:id="rId3"/>
              </a:rPr>
              <a:t>Pravidla pro žadatele a příjemce - www.esfcr.cz</a:t>
            </a:r>
            <a:endParaRPr lang="cs-CZ" sz="2000" dirty="false"/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false"/>
              <a:t>nepovinné přílohy – pokud pole v žádosti nestačí, lze dát do přílohy (důraz na srozumitelnost, jasnost a relevanci informací)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01677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- obecně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340768"/>
            <a:ext cx="8280920" cy="504056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1800" dirty="false"/>
              <a:t>Sledování/evidence podpořených osob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b="true" dirty="false"/>
              <a:t>Monitorovací list </a:t>
            </a:r>
            <a:r>
              <a:rPr lang="cs-CZ" sz="1800" dirty="false"/>
              <a:t>(podrobná charakteristika - pohlaví, postavení na trhu práce, vzdělání, znevýhodnění, stav po skončení účasti v projektu)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b="true" dirty="false"/>
              <a:t>dvě místa pro evidenci/zápis indikátorů </a:t>
            </a:r>
            <a:r>
              <a:rPr lang="cs-CZ" sz="1800" dirty="false"/>
              <a:t>- IS ESF 2021+ a v rámci zprávy o realizaci projektu v IS KP21+.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false"/>
              <a:t>postup registrace a návod pro práci v systému IS ESF je v Pokynech pro evidenci podpory poskytnuté účastníkům projektů, </a:t>
            </a:r>
            <a:r>
              <a:rPr lang="cs-CZ" sz="1800" dirty="false">
                <a:hlinkClick r:id="rId3"/>
              </a:rPr>
              <a:t>https://www.esfcr.cz/</a:t>
            </a:r>
            <a:r>
              <a:rPr lang="cs-CZ" sz="1800" dirty="false" err="true">
                <a:hlinkClick r:id="rId3"/>
              </a:rPr>
              <a:t>monitorovani</a:t>
            </a:r>
            <a:r>
              <a:rPr lang="cs-CZ" sz="1800" dirty="false">
                <a:hlinkClick r:id="rId3"/>
              </a:rPr>
              <a:t>-</a:t>
            </a:r>
            <a:r>
              <a:rPr lang="cs-CZ" sz="1800" dirty="false" err="true">
                <a:hlinkClick r:id="rId3"/>
              </a:rPr>
              <a:t>podporenych</a:t>
            </a:r>
            <a:r>
              <a:rPr lang="cs-CZ" sz="1800" dirty="false">
                <a:hlinkClick r:id="rId3"/>
              </a:rPr>
              <a:t>-osob-</a:t>
            </a:r>
            <a:r>
              <a:rPr lang="cs-CZ" sz="1800" dirty="false" err="true">
                <a:hlinkClick r:id="rId3"/>
              </a:rPr>
              <a:t>opz</a:t>
            </a:r>
            <a:r>
              <a:rPr lang="cs-CZ" sz="1800" dirty="false">
                <a:hlinkClick r:id="rId3"/>
              </a:rPr>
              <a:t>-plus</a:t>
            </a:r>
            <a:r>
              <a:rPr lang="cs-CZ" sz="1800" dirty="false"/>
              <a:t>.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1800" dirty="false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1800" dirty="false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false"/>
              <a:t>podrobné informace viz </a:t>
            </a:r>
            <a:r>
              <a:rPr lang="cs-CZ" sz="1800" b="true" dirty="false"/>
              <a:t>Obecná část pravidel pro žadatele a příjemce </a:t>
            </a:r>
            <a:r>
              <a:rPr lang="cs-CZ" sz="1800" dirty="false"/>
              <a:t>v rámci OPZ+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15309122"/>
      </p:ext>
    </p:extLst>
  </p:cSld>
  <p:clrMapOvr>
    <a:masterClrMapping/>
  </p:clrMapOvr>
  <p:transition spd="slow">
    <p:wheel spokes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86105" y="1475440"/>
            <a:ext cx="8280920" cy="5040560"/>
          </a:xfrm>
        </p:spPr>
        <p:txBody>
          <a:bodyPr/>
          <a:lstStyle/>
          <a:p>
            <a:pPr>
              <a:lnSpc>
                <a:spcPct val="100000"/>
              </a:lnSpc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cs-CZ" sz="1800" dirty="false"/>
              <a:t>Výchozí hodnota indikátoru – stav před začátkem realizace – vždy 0 </a:t>
            </a:r>
          </a:p>
          <a:p>
            <a:pPr>
              <a:lnSpc>
                <a:spcPct val="100000"/>
              </a:lnSpc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cs-CZ" sz="1800" b="true" dirty="false"/>
              <a:t>Cílová hodnota indikátoru </a:t>
            </a:r>
            <a:r>
              <a:rPr lang="cs-CZ" sz="1800" dirty="false"/>
              <a:t>– plánovaný stav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false"/>
              <a:t>Datum cílové hodnoty = poslední den realizace projektu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false"/>
              <a:t>U každého indikátoru popsat, </a:t>
            </a:r>
            <a:r>
              <a:rPr lang="cs-CZ" sz="1800" b="true" u="sng" dirty="false"/>
              <a:t>jak byla cílová hodnota nastavena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1800" b="true" dirty="false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b="true" dirty="false"/>
              <a:t>účastníkem/podpořenou osobou</a:t>
            </a:r>
            <a:r>
              <a:rPr lang="cs-CZ" sz="1800" dirty="false"/>
              <a:t> je pouze osoba, která: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false"/>
              <a:t>získala v daném projektu podporu v rozsahu </a:t>
            </a:r>
            <a:r>
              <a:rPr lang="cs-CZ" sz="1800" b="true" dirty="false"/>
              <a:t>minimálně 40 hodin </a:t>
            </a:r>
            <a:r>
              <a:rPr lang="cs-CZ" sz="1800" dirty="false"/>
              <a:t>(bez ohledu na počet dílčích podpor, tj. počet dílčích zapojení do projektu) </a:t>
            </a:r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b="true" dirty="false"/>
              <a:t>bagatelní podpora účastníka projektu </a:t>
            </a:r>
            <a:r>
              <a:rPr lang="cs-CZ" sz="1800" dirty="false"/>
              <a:t>– podpořená osoba získá méně než 40 hodin (tj. 39 a méně)</a:t>
            </a:r>
          </a:p>
          <a:p>
            <a:pPr marL="5769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5242807"/>
      </p:ext>
    </p:extLst>
  </p:cSld>
  <p:clrMapOvr>
    <a:masterClrMapping/>
  </p:clrMapOvr>
  <p:transition spd="slow">
    <p:wheel spokes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se závazkem – přehled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false"/>
              <a:t>V žádosti o podporu žadatel uvede </a:t>
            </a:r>
            <a:r>
              <a:rPr lang="cs-CZ" sz="1600" b="true" dirty="false"/>
              <a:t>cílovou hodnotu </a:t>
            </a:r>
            <a:r>
              <a:rPr lang="cs-CZ" sz="1600" dirty="false"/>
              <a:t>(tj. hodnotu, která se chápe jako </a:t>
            </a:r>
            <a:r>
              <a:rPr lang="cs-CZ" sz="1600" b="true" dirty="false"/>
              <a:t>závazek</a:t>
            </a:r>
            <a:r>
              <a:rPr lang="cs-CZ" sz="1600" dirty="false"/>
              <a:t> žadatele, kterého má dosáhnout díky realizaci projektu uvedeného v žádosti o podporu) k následujícím indikátorům: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6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algn="just">
              <a:lnSpc>
                <a:spcPct val="100000"/>
              </a:lnSpc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cs-CZ" sz="1400" dirty="false"/>
              <a:t>Podpora 40 hod. a výše → indikátor 600 000</a:t>
            </a:r>
          </a:p>
          <a:p>
            <a:pPr algn="just">
              <a:lnSpc>
                <a:spcPct val="100000"/>
              </a:lnSpc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cs-CZ" sz="1400" dirty="false"/>
              <a:t>Podpora 39 hodin a méně = bagatelní podpora → indikátor 670 102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26</a:t>
            </a:fld>
            <a:endParaRPr lang="cs-CZ" dirty="false"/>
          </a:p>
        </p:txBody>
      </p:sp>
      <p:sp>
        <p:nvSpPr>
          <p:cNvPr id="10" name="Rectangle 4"/>
          <p:cNvSpPr>
            <a:spLocks noChangeArrowheads="true"/>
          </p:cNvSpPr>
          <p:nvPr/>
        </p:nvSpPr>
        <p:spPr bwMode="auto">
          <a:xfrm>
            <a:off x="1419225" y="3579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ulka 13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815354927"/>
              </p:ext>
            </p:extLst>
          </p:nvPr>
        </p:nvGraphicFramePr>
        <p:xfrm>
          <a:off x="179512" y="2996952"/>
          <a:ext cx="8928488" cy="2507756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171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06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4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18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672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Kód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Název indikátoru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Měrná jednotka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</a:rPr>
                        <a:t>Typ indikátoru</a:t>
                      </a:r>
                      <a:endParaRPr lang="cs-CZ" sz="14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36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</a:rPr>
                        <a:t> 600 000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</a:rPr>
                        <a:t> Celkový počet účastníků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 Účastníci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dirty="false">
                          <a:effectLst/>
                        </a:rPr>
                        <a:t> Výstup</a:t>
                      </a:r>
                      <a:endParaRPr lang="cs-CZ" sz="1400" b="fals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386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670 021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Kapacita podpořených služeb – místa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Místa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2141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670 031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Kapacita podpořených služeb – úvazky pracovníků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Úvazky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7818527"/>
                  </a:ext>
                </a:extLst>
              </a:tr>
              <a:tr h="344386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670 102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Využívání podpořených služeb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Výsledek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0934579"/>
                  </a:ext>
                </a:extLst>
              </a:tr>
              <a:tr h="544755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805 000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napsaných a zveřejněných analytických a strategických dokumentů (vč. evaluačních)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Dokumenty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fals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7619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9288488"/>
      </p:ext>
    </p:extLst>
  </p:cSld>
  <p:clrMapOvr>
    <a:masterClrMapping/>
  </p:clrMapOvr>
  <p:transition spd="slow">
    <p:wheel spokes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ostatní – přehled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31560" y="1700808"/>
            <a:ext cx="8172440" cy="439248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/>
              <a:t>V případě, že projekt podporu získá, bude mít žadatel povinnost kromě indikátorů se závazkem vykazovat dosažené hodnoty také pro:</a:t>
            </a:r>
          </a:p>
          <a:p>
            <a:pPr lvl="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false"/>
              <a:t>a)	všechny indikátory, které se týkají účastníků stanovené v Obecné části pravidel pro žadatele a příjemce v rámci OPZ+ </a:t>
            </a:r>
          </a:p>
          <a:p>
            <a:pPr lvl="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600" dirty="false"/>
              <a:t>b)	indikátory z následující tabulky: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27</a:t>
            </a:fld>
            <a:endParaRPr lang="cs-CZ" dirty="false"/>
          </a:p>
        </p:txBody>
      </p:sp>
      <p:graphicFrame>
        <p:nvGraphicFramePr>
          <p:cNvPr id="5" name="Tabulka 4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4150542514"/>
              </p:ext>
            </p:extLst>
          </p:nvPr>
        </p:nvGraphicFramePr>
        <p:xfrm>
          <a:off x="1135266" y="3459956"/>
          <a:ext cx="7488831" cy="548644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092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3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67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59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8644">
                <a:tc>
                  <a:txBody>
                    <a:bodyPr/>
                    <a:lstStyle/>
                    <a:p>
                      <a:pPr marL="36195" marR="36195" algn="just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cs-CZ" sz="1000" dirty="false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4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400" b="fals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400" b="fals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A53A20E0-0F5A-4013-AD94-790118549FB9}"/>
              </a:ext>
            </a:extLst>
          </p:cNvPr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942750210"/>
              </p:ext>
            </p:extLst>
          </p:nvPr>
        </p:nvGraphicFramePr>
        <p:xfrm>
          <a:off x="360000" y="3459957"/>
          <a:ext cx="8424000" cy="2705348"/>
        </p:xfrm>
        <a:graphic>
          <a:graphicData uri="http://schemas.openxmlformats.org/drawingml/2006/table">
            <a:tbl>
              <a:tblPr firstRow="true" firstCol="true" bandRow="true">
                <a:tableStyleId>{073A0DAA-6AF3-43AB-8588-CEC1D06C72B9}</a:tableStyleId>
              </a:tblPr>
              <a:tblGrid>
                <a:gridCol w="816470">
                  <a:extLst>
                    <a:ext uri="{9D8B030D-6E8A-4147-A177-3AD203B41FA5}">
                      <a16:colId xmlns:a16="http://schemas.microsoft.com/office/drawing/2014/main" val="564396871"/>
                    </a:ext>
                  </a:extLst>
                </a:gridCol>
                <a:gridCol w="3395530">
                  <a:extLst>
                    <a:ext uri="{9D8B030D-6E8A-4147-A177-3AD203B41FA5}">
                      <a16:colId xmlns:a16="http://schemas.microsoft.com/office/drawing/2014/main" val="1030412102"/>
                    </a:ext>
                  </a:extLst>
                </a:gridCol>
                <a:gridCol w="2106000">
                  <a:extLst>
                    <a:ext uri="{9D8B030D-6E8A-4147-A177-3AD203B41FA5}">
                      <a16:colId xmlns:a16="http://schemas.microsoft.com/office/drawing/2014/main" val="3435196317"/>
                    </a:ext>
                  </a:extLst>
                </a:gridCol>
                <a:gridCol w="2106000">
                  <a:extLst>
                    <a:ext uri="{9D8B030D-6E8A-4147-A177-3AD203B41FA5}">
                      <a16:colId xmlns:a16="http://schemas.microsoft.com/office/drawing/2014/main" val="1255965324"/>
                    </a:ext>
                  </a:extLst>
                </a:gridCol>
              </a:tblGrid>
              <a:tr h="693525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Kód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Název indikátoru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Měrná jednotka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Typ indikátoru</a:t>
                      </a: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1465646010"/>
                  </a:ext>
                </a:extLst>
              </a:tr>
              <a:tr h="507882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679 001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podpořených Romů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4044917846"/>
                  </a:ext>
                </a:extLst>
              </a:tr>
              <a:tr h="810416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622 002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Počet podporovaných orgánů veřejné správy nebo veřejných služeb na celostátní, regionální a místní úrovni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Subjekty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Výstup</a:t>
                      </a: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2580444064"/>
                  </a:ext>
                </a:extLst>
              </a:tr>
              <a:tr h="693525">
                <a:tc>
                  <a:txBody>
                    <a:bodyPr/>
                    <a:lstStyle/>
                    <a:p>
                      <a:pPr marL="36195" marR="36195" algn="l" defTabSz="914400" rtl="false" eaLnBrk="true" latinLnBrk="false" hangingPunct="true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626 000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Účastníci, kteří získali kvalifikaci po ukončení své účasti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Účastníci</a:t>
                      </a: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Výsledek</a:t>
                      </a:r>
                    </a:p>
                  </a:txBody>
                  <a:tcPr marL="36195" marR="36195" marT="0" marB="0"/>
                </a:tc>
                <a:extLst>
                  <a:ext uri="{0D108BD9-81ED-4DB2-BD59-A6C34878D82A}">
                    <a16:rowId xmlns:a16="http://schemas.microsoft.com/office/drawing/2014/main" val="1565856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487040"/>
      </p:ext>
    </p:extLst>
  </p:cSld>
  <p:clrMapOvr>
    <a:masterClrMapping/>
  </p:clrMapOvr>
  <p:transition spd="slow">
    <p:wheel spokes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Územní způsobilost 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cs-CZ" sz="1400" dirty="false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cs-CZ" sz="1800" b="true" dirty="false"/>
              <a:t>Místo realizace</a:t>
            </a:r>
            <a:r>
              <a:rPr lang="cs-CZ" sz="1800" dirty="false"/>
              <a:t>: celá ČR a EU</a:t>
            </a:r>
          </a:p>
          <a:p>
            <a:pPr marL="0" indent="0" algn="just">
              <a:buNone/>
            </a:pPr>
            <a:r>
              <a:rPr lang="cs-CZ" sz="1800" dirty="false"/>
              <a:t>Definice místa realizace je k dispozici v Obecné části pravidel pro žadatele a příjemce v rámci Operačního programu Zaměstnanost plus (konkrétní odkaz na elektronickou verzi tohoto dokumentu viz část 10.2 výzvy). </a:t>
            </a:r>
          </a:p>
          <a:p>
            <a:pPr marL="0" indent="0" algn="just">
              <a:buNone/>
            </a:pPr>
            <a:endParaRPr lang="cs-CZ" sz="1400" dirty="false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1989839"/>
      </p:ext>
    </p:extLst>
  </p:cSld>
  <p:clrMapOvr>
    <a:masterClrMapping/>
  </p:clrMapOvr>
  <p:transition spd="slow">
    <p:wheel spokes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cs-CZ" sz="4400" b="true" dirty="false"/>
              <a:t>Žádost o podporu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false" lang="cs-CZ" sz="1050" b="true" i="false" u="none" strike="noStrike" kern="1200" cap="none" spc="0" normalizeH="false" baseline="0" noProof="false" smtClean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false" eaLnBrk="true" fontAlgn="auto" latinLnBrk="false" hangingPunct="true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false" lang="cs-CZ" sz="1050" b="tru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2364710"/>
      </p:ext>
    </p:extLst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Kde hledat informace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cs-CZ" sz="1400" dirty="false"/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false"/>
              <a:t>Webový portál ESF v ČR </a:t>
            </a:r>
            <a:r>
              <a:rPr lang="cs-CZ" sz="1800" dirty="false">
                <a:hlinkClick r:id="rId3"/>
              </a:rPr>
              <a:t>www.esfcr.cz</a:t>
            </a:r>
            <a:r>
              <a:rPr lang="cs-CZ" sz="1800" dirty="false"/>
              <a:t> – </a:t>
            </a:r>
            <a:r>
              <a:rPr lang="cs-CZ" sz="1800" dirty="false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Výzva 043 OPZ+ - www.esfcr.cz</a:t>
            </a:r>
            <a:endParaRPr lang="cs-CZ" sz="1800" dirty="false"/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cs-CZ" sz="1800" dirty="false"/>
              <a:t>odkazy na příručky a další dokumenty ve výzvě:</a:t>
            </a:r>
          </a:p>
          <a:p>
            <a:pPr lvl="1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false"/>
              <a:t>ESF Fórum – klub výzvy č. 043: 03_22_043 Podpora sociálního začleňování cílových skupin (1) - www.esfcr.cz</a:t>
            </a:r>
          </a:p>
          <a:p>
            <a:pPr lvl="1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false"/>
              <a:t>Obecná část pravidel pro žadatele a příjemce v rámci Operačního programu Zaměstnanost </a:t>
            </a:r>
          </a:p>
          <a:p>
            <a:pPr lvl="1" algn="just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cs-CZ" sz="1800" dirty="false"/>
              <a:t>Specifická část pravidel pro žadatele a příjemce pro projekty se skutečně vzniklými výdaji a případně také s nepřímými náklady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sz="1800" dirty="false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Pravidla pro žadatele a příjemce - www.esfcr.cz</a:t>
            </a:r>
            <a:endParaRPr lang="cs-CZ" altLang="cs-CZ" sz="1800" dirty="false"/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cs-CZ" sz="1800" dirty="false"/>
          </a:p>
          <a:p>
            <a:pPr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383787811"/>
      </p:ext>
    </p:extLst>
  </p:cSld>
  <p:clrMapOvr>
    <a:masterClrMapping/>
  </p:clrMapOvr>
  <p:transition spd="slow">
    <p:wheel spokes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Podání ŽÁDOSTI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30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535A2D3-8936-4CE2-B388-B7655689B38B}"/>
              </a:ext>
            </a:extLst>
          </p:cNvPr>
          <p:cNvSpPr txBox="true"/>
          <p:nvPr/>
        </p:nvSpPr>
        <p:spPr>
          <a:xfrm>
            <a:off x="107504" y="1196752"/>
            <a:ext cx="9000496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dirty="false"/>
              <a:t>Žádost o podporu musí být zpracována v </a:t>
            </a:r>
            <a:r>
              <a:rPr lang="cs-CZ" b="true" dirty="false"/>
              <a:t>aplikaci IS KP21+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dirty="false"/>
              <a:t>Aplikace je dostupná na </a:t>
            </a:r>
            <a:r>
              <a:rPr lang="cs-CZ" sz="1800" b="true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https://iskp21.mssf.cz</a:t>
            </a:r>
            <a:r>
              <a:rPr lang="cs-CZ" sz="1800" b="true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cs-CZ" dirty="false"/>
              <a:t>(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orientujte se podle Operačního programu Zaměstnanost plus, výzva č. 03_22_043) </a:t>
            </a:r>
            <a:endParaRPr lang="cs-CZ" b="true" dirty="false"/>
          </a:p>
          <a:p>
            <a:pPr>
              <a:lnSpc>
                <a:spcPct val="150000"/>
              </a:lnSpc>
              <a:buClr>
                <a:srgbClr val="A59253"/>
              </a:buClr>
            </a:pPr>
            <a:r>
              <a:rPr lang="cs-CZ" b="true" dirty="false"/>
              <a:t>Příjem žádostí o podporu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dirty="false"/>
              <a:t>Od 7. 12. 2022. od 10:00 hod do </a:t>
            </a:r>
            <a:r>
              <a:rPr lang="cs-CZ" b="true" dirty="false">
                <a:solidFill>
                  <a:srgbClr val="FF0000"/>
                </a:solidFill>
              </a:rPr>
              <a:t>8. 3. 2023 do 12:00:00 hod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b="true" dirty="false"/>
              <a:t>Pouze elektronicky </a:t>
            </a:r>
            <a:r>
              <a:rPr lang="cs-CZ" dirty="false"/>
              <a:t>prostřednictvím MS2021+ (platí i pro přílohy)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dirty="false"/>
              <a:t>S kvalifikovaným </a:t>
            </a:r>
            <a:r>
              <a:rPr lang="cs-CZ" b="true" dirty="false"/>
              <a:t>elektronickým podpisem statutárního zástupce žadatele či oprávněné osoby (na základě plné moci)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Podpis musí být k žádosti připojen přímo v IS KP21+ = statutární zástupce/ osoba oprávněná k podpisu žádosti musí být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registrovaným uživatelem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této aplikace.</a:t>
            </a:r>
          </a:p>
          <a:p>
            <a:pPr marL="285750" indent="-285750">
              <a:lnSpc>
                <a:spcPct val="150000"/>
              </a:lnSpc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dirty="false">
                <a:latin typeface="Arial" panose="020B0604020202020204" pitchFamily="34" charset="0"/>
                <a:cs typeface="Times New Roman" panose="02020603050405020304" pitchFamily="18" charset="0"/>
              </a:rPr>
              <a:t>Žádost o podporu se podává v českém jazyce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556113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Podání ŽÁDOSTI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31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535A2D3-8936-4CE2-B388-B7655689B38B}"/>
              </a:ext>
            </a:extLst>
          </p:cNvPr>
          <p:cNvSpPr txBox="true"/>
          <p:nvPr/>
        </p:nvSpPr>
        <p:spPr>
          <a:xfrm>
            <a:off x="107504" y="1196752"/>
            <a:ext cx="9000496" cy="53707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18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7525" indent="-342900" algn="just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sz="2000" b="true" dirty="false"/>
              <a:t>Práce v IS KP21+</a:t>
            </a:r>
          </a:p>
          <a:p>
            <a:pPr marL="974725" lvl="1" indent="-342900" algn="just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sz="2000" b="true" dirty="false"/>
              <a:t>Pokyny k vyplnění žádosti o podporu v IS KP21+ </a:t>
            </a:r>
            <a:r>
              <a:rPr lang="cs-CZ" sz="2000" dirty="false"/>
              <a:t>(nepřímé náklady, paušální sazby) </a:t>
            </a:r>
            <a:r>
              <a:rPr lang="cs-CZ" sz="2000" dirty="false">
                <a:hlinkClick r:id="rId3"/>
              </a:rPr>
              <a:t>https://www.esfcr.cz/formulare-a-pokyny-potrebne-v-ramci-pripravy-zadosti-o-podporu-opz-plus</a:t>
            </a:r>
            <a:endParaRPr lang="cs-CZ" sz="2000" dirty="false"/>
          </a:p>
          <a:p>
            <a:pPr marL="974725" lvl="1" indent="-342900" algn="just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cs-CZ" sz="2000" dirty="false"/>
          </a:p>
          <a:p>
            <a:pPr marL="917575" lvl="1" indent="-285750" algn="just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sz="2000" b="true" dirty="false">
                <a:latin typeface="Arial" panose="020B060402020202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Obecné pokyny k ovládání IS KP21+ a ke komunikaci s technickou podporou (verze 1)</a:t>
            </a:r>
            <a:endParaRPr lang="cs-CZ" sz="2000" b="true" dirty="false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631825" lvl="1" algn="just">
              <a:spcAft>
                <a:spcPts val="600"/>
              </a:spcAft>
              <a:buClr>
                <a:schemeClr val="accent2"/>
              </a:buClr>
            </a:pPr>
            <a:endParaRPr lang="cs-CZ" sz="2000" dirty="false"/>
          </a:p>
          <a:p>
            <a:pPr marL="517525" indent="-342900" algn="just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sz="20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Technická podpora </a:t>
            </a:r>
            <a:endParaRPr lang="cs-CZ" dirty="false">
              <a:solidFill>
                <a:srgbClr val="FF0000"/>
              </a:solidFill>
            </a:endParaRPr>
          </a:p>
          <a:p>
            <a:pPr marL="917575" lvl="1" indent="-285750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dirty="false"/>
              <a:t>klub </a:t>
            </a:r>
            <a:r>
              <a:rPr lang="cs-CZ" b="true" dirty="false"/>
              <a:t>Technická podpora uživatelům OPZ+ </a:t>
            </a:r>
            <a:r>
              <a:rPr lang="cs-CZ" dirty="false"/>
              <a:t>na portálu IS ESF (nutná registrace) </a:t>
            </a:r>
            <a:r>
              <a:rPr lang="cs-CZ" dirty="false">
                <a:hlinkClick r:id="rId5"/>
              </a:rPr>
              <a:t>www.esfcr.cz/technicka_podpora_opzplus</a:t>
            </a:r>
            <a:endParaRPr lang="cs-CZ" dirty="false"/>
          </a:p>
          <a:p>
            <a:pPr marL="917575" lvl="1" indent="-285750" algn="just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dirty="false"/>
              <a:t>přes </a:t>
            </a:r>
            <a:r>
              <a:rPr lang="cs-CZ" b="true" dirty="false"/>
              <a:t>ServiceDesk 2021+ </a:t>
            </a:r>
            <a:r>
              <a:rPr lang="cs-CZ" dirty="false"/>
              <a:t>(SD21+): </a:t>
            </a:r>
            <a:r>
              <a:rPr lang="cs-CZ" dirty="false">
                <a:hlinkClick r:id="rId6"/>
              </a:rPr>
              <a:t>https://sd21.mssf.cz</a:t>
            </a:r>
            <a:r>
              <a:rPr lang="cs-CZ" dirty="false"/>
              <a:t> - </a:t>
            </a:r>
            <a:r>
              <a:rPr lang="cs-CZ" dirty="false">
                <a:solidFill>
                  <a:srgbClr val="FF0000"/>
                </a:solidFill>
              </a:rPr>
              <a:t>zatím není funkční</a:t>
            </a:r>
            <a:endParaRPr lang="cs-CZ" dirty="false"/>
          </a:p>
          <a:p>
            <a:pPr marL="917575" lvl="1" indent="-285750" algn="just"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cs-CZ" dirty="false"/>
              <a:t>    (v pracovních dnech od 8:00 do 16:00 reakce do 4 hodin)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912645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POVINNÉ PŘÍLOHY ŽÁDOSTI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32</a:t>
            </a:fld>
            <a:endParaRPr lang="cs-CZ" dirty="false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9E5626C1-2F07-4663-B6F4-C0005FD042CD}"/>
              </a:ext>
            </a:extLst>
          </p:cNvPr>
          <p:cNvSpPr txBox="true"/>
          <p:nvPr/>
        </p:nvSpPr>
        <p:spPr>
          <a:xfrm>
            <a:off x="609206" y="1268760"/>
            <a:ext cx="8244000" cy="54539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Žadatel o podporu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který je evidující osobou podle zákona č. 37/2021 Sb., </a:t>
            </a:r>
            <a:b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evidenci skutečných majitelů, musí dodat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údaje o svém skutečném majiteli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 to ve formě úplného výpisu platných údajů a údajů, které byly vymazány bez náhrady nebo s nahrazením novými údaji, který přiloží k žádosti o podporu.</a:t>
            </a:r>
          </a:p>
          <a:p>
            <a:pPr marL="742950" lvl="1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14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Výpis je dostupný zde: Informační systém </a:t>
            </a:r>
            <a:r>
              <a:rPr lang="cs-CZ" sz="1400" b="true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evidence skutečných majitelů </a:t>
            </a:r>
            <a:r>
              <a:rPr lang="cs-CZ" sz="14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Ministerstvo spravedlnosti České republiky (https://esm.justice.cz/</a:t>
            </a:r>
            <a:r>
              <a:rPr lang="cs-CZ" sz="14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ias</a:t>
            </a:r>
            <a:r>
              <a:rPr lang="cs-CZ" sz="14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cs-CZ" sz="14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issm</a:t>
            </a:r>
            <a:r>
              <a:rPr lang="cs-CZ" sz="14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cs-CZ" sz="1400" dirty="false" err="tru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rejstrik</a:t>
            </a:r>
            <a:r>
              <a:rPr lang="cs-CZ" sz="14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– úplný výpis je možné stáhnout až po přihlášení.</a:t>
            </a:r>
            <a:endParaRPr lang="cs-CZ" sz="1400" baseline="30000" dirty="false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dirty="false"/>
              <a:t>Žadatel o podporu, který je </a:t>
            </a:r>
            <a:r>
              <a:rPr lang="cs-CZ" sz="1600" b="true" dirty="false"/>
              <a:t>obchodní společností </a:t>
            </a:r>
            <a:r>
              <a:rPr lang="cs-CZ" sz="1600" dirty="false"/>
              <a:t>a jehož majetek je vložen nebo částečně vložen do svěřenského fondu, je povinen doložit k žádosti o podporu statut tohoto svěřenského fondu.</a:t>
            </a:r>
            <a:endParaRPr lang="cs-CZ" sz="1600" dirty="false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Žadatel a partneři v projektu 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– vzorový </a:t>
            </a:r>
            <a:r>
              <a:rPr lang="cs-CZ" sz="1600" b="true" dirty="false">
                <a:latin typeface="Arial" panose="020B0604020202020204" pitchFamily="34" charset="0"/>
                <a:cs typeface="Times New Roman" panose="02020603050405020304" pitchFamily="18" charset="0"/>
              </a:rPr>
              <a:t>formulář</a:t>
            </a:r>
            <a:r>
              <a:rPr lang="cs-CZ" sz="1600" dirty="false">
                <a:latin typeface="Arial" panose="020B0604020202020204" pitchFamily="34" charset="0"/>
                <a:cs typeface="Times New Roman" panose="02020603050405020304" pitchFamily="18" charset="0"/>
              </a:rPr>
              <a:t> je zveřejněn na adrese</a:t>
            </a:r>
            <a:r>
              <a:rPr lang="cs-CZ" sz="1600" u="sng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cs-CZ" sz="1600" u="none" strike="noStrike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https://www.esfcr.cz/pravidla-pro-</a:t>
            </a:r>
            <a:r>
              <a:rPr lang="cs-CZ" sz="1600" u="none" strike="noStrike" dirty="false" err="tru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zadatele</a:t>
            </a:r>
            <a:r>
              <a:rPr lang="cs-CZ" sz="1600" u="none" strike="noStrike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-a-</a:t>
            </a:r>
            <a:r>
              <a:rPr lang="cs-CZ" sz="1600" u="none" strike="noStrike" dirty="false" err="tru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prijemce</a:t>
            </a:r>
            <a:r>
              <a:rPr lang="cs-CZ" sz="1600" u="none" strike="noStrike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-</a:t>
            </a:r>
            <a:r>
              <a:rPr lang="cs-CZ" sz="1600" u="none" strike="noStrike" dirty="false" err="tru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opz</a:t>
            </a:r>
            <a:r>
              <a:rPr lang="cs-CZ" sz="1600" u="none" strike="noStrike" dirty="false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-plus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Přílohu dokládají žadatelé o podporu, jejichž projekt bude realizován na základě principu partnerství s partnerem/y s finančním příspěvkem.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cs-CZ" sz="1600" dirty="false"/>
              <a:t>Příloha č.2A – </a:t>
            </a:r>
            <a:r>
              <a:rPr lang="cs-CZ" sz="1600" b="true" dirty="false"/>
              <a:t>Údaje o sociální službě </a:t>
            </a:r>
            <a:r>
              <a:rPr lang="cs-CZ" sz="1600" dirty="false"/>
              <a:t>– plán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16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1968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Finanční část – ROZPOČET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  <a:defRPr/>
            </a:pPr>
            <a:endParaRPr lang="cs-CZ" altLang="cs-CZ" dirty="false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dirty="false">
                <a:latin typeface="Calibri" panose="020F0502020204030204" pitchFamily="34" charset="0"/>
              </a:rPr>
              <a:t>Celkové způsobilé náklady projektu = přímé náklady + nepřímé náklady</a:t>
            </a:r>
          </a:p>
          <a:p>
            <a:pPr marL="0" indent="0">
              <a:lnSpc>
                <a:spcPct val="80000"/>
              </a:lnSpc>
              <a:buNone/>
              <a:defRPr/>
            </a:pPr>
            <a:endParaRPr lang="cs-CZ" altLang="cs-CZ" sz="1800" dirty="false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cs-CZ" altLang="cs-CZ" sz="1800" b="true" dirty="false"/>
              <a:t>          I. Přímé náklady</a:t>
            </a:r>
            <a:r>
              <a:rPr lang="cs-CZ" altLang="cs-CZ" sz="1800" dirty="false"/>
              <a:t>		</a:t>
            </a:r>
          </a:p>
          <a:p>
            <a:pPr lvl="2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1800" dirty="false">
                <a:latin typeface="Calibri" panose="020F0502020204030204" pitchFamily="34" charset="0"/>
              </a:rPr>
              <a:t>1. Osobní náklady  </a:t>
            </a:r>
          </a:p>
          <a:p>
            <a:pPr lvl="2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1800" dirty="false">
                <a:latin typeface="Calibri" panose="020F0502020204030204" pitchFamily="34" charset="0"/>
              </a:rPr>
              <a:t>2. Cestovné</a:t>
            </a:r>
          </a:p>
          <a:p>
            <a:pPr lvl="2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1800" dirty="false">
                <a:latin typeface="Calibri" panose="020F0502020204030204" pitchFamily="34" charset="0"/>
              </a:rPr>
              <a:t>3. </a:t>
            </a:r>
            <a:r>
              <a:rPr lang="cs-CZ" sz="1600" dirty="false"/>
              <a:t>Zařízení a vybavení, včetně pronájmu a odpisů </a:t>
            </a:r>
            <a:endParaRPr lang="cs-CZ" altLang="cs-CZ" sz="1800" dirty="false">
              <a:latin typeface="Calibri" panose="020F0502020204030204" pitchFamily="34" charset="0"/>
            </a:endParaRPr>
          </a:p>
          <a:p>
            <a:pPr lvl="2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1800" dirty="false">
                <a:latin typeface="Calibri" panose="020F0502020204030204" pitchFamily="34" charset="0"/>
              </a:rPr>
              <a:t>4. Nákup služeb </a:t>
            </a:r>
          </a:p>
          <a:p>
            <a:pPr lvl="2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1800" dirty="false">
                <a:latin typeface="Calibri" panose="020F0502020204030204" pitchFamily="34" charset="0"/>
              </a:rPr>
              <a:t>5. Drobné stavební úpravy </a:t>
            </a:r>
          </a:p>
          <a:p>
            <a:pPr lvl="2"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cs-CZ" altLang="cs-CZ" sz="1800" dirty="false">
                <a:latin typeface="Calibri" panose="020F0502020204030204" pitchFamily="34" charset="0"/>
              </a:rPr>
              <a:t>6. Přímá podpora CS </a:t>
            </a:r>
          </a:p>
          <a:p>
            <a:pPr lvl="2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endParaRPr lang="cs-CZ" altLang="cs-CZ" sz="1800" dirty="false"/>
          </a:p>
          <a:p>
            <a:pPr marL="0" indent="0" algn="just">
              <a:buNone/>
            </a:pPr>
            <a:r>
              <a:rPr lang="cs-CZ" sz="1800" b="true" dirty="false"/>
              <a:t>          II. Nepřímé náklady</a:t>
            </a:r>
          </a:p>
          <a:p>
            <a:pPr marL="414000" lvl="1" indent="0" algn="just">
              <a:buNone/>
            </a:pPr>
            <a:r>
              <a:rPr lang="cs-CZ" sz="1800" dirty="false"/>
              <a:t>    25 % z </a:t>
            </a:r>
            <a:r>
              <a:rPr lang="cs-CZ" altLang="cs-CZ" sz="1800" dirty="false"/>
              <a:t>přímých způsobilých nákladů projektu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363296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OSOBNÍ NÁKLADY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lvl="1" algn="just">
              <a:buFont typeface="Wingdings" panose="05000000000000000000" pitchFamily="2" charset="2"/>
              <a:buChar char="Ø"/>
              <a:defRPr/>
            </a:pPr>
            <a:endParaRPr lang="cs-CZ" altLang="cs-CZ" sz="1600" dirty="false"/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cs-CZ" altLang="cs-CZ" sz="1800" dirty="false"/>
              <a:t>realizační tým projektu – např. sociální pracovník, psycholog, terapeut, koordinátor CS, psychosociální pracovník (= pracovníci v přímé práci s CS)</a:t>
            </a:r>
          </a:p>
          <a:p>
            <a:pPr lvl="1" algn="just">
              <a:buFont typeface="Arial" panose="020B0604020202020204" pitchFamily="34" charset="0"/>
              <a:buChar char="•"/>
              <a:defRPr/>
            </a:pPr>
            <a:endParaRPr lang="cs-CZ" altLang="cs-CZ" sz="1800" dirty="false"/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cs-CZ" altLang="cs-CZ" sz="1800" dirty="false"/>
              <a:t>obvyklé ceny a mzdy – </a:t>
            </a:r>
            <a:r>
              <a:rPr lang="it-IT" sz="1600" dirty="false">
                <a:hlinkClick r:id="rId3"/>
              </a:rPr>
              <a:t>Pravidla pro žadatele a příjemce - </a:t>
            </a:r>
            <a:r>
              <a:rPr lang="it-IT" sz="1600" dirty="false">
                <a:hlinkClick r:id="rId4"/>
              </a:rPr>
              <a:t>www.esfcr.cz</a:t>
            </a:r>
            <a:endParaRPr lang="cs-CZ" sz="1600" dirty="false"/>
          </a:p>
          <a:p>
            <a:pPr lvl="1" algn="just">
              <a:buFont typeface="Arial" panose="020B0604020202020204" pitchFamily="34" charset="0"/>
              <a:buChar char="•"/>
              <a:defRPr/>
            </a:pPr>
            <a:endParaRPr lang="cs-CZ" altLang="cs-CZ" sz="1800" dirty="false"/>
          </a:p>
          <a:p>
            <a:pPr lvl="1" algn="just">
              <a:buFont typeface="Arial" panose="020B0604020202020204" pitchFamily="34" charset="0"/>
              <a:buChar char="•"/>
              <a:defRPr/>
            </a:pPr>
            <a:r>
              <a:rPr lang="cs-CZ" sz="1800" b="true" dirty="false"/>
              <a:t>úvazek</a:t>
            </a:r>
            <a:r>
              <a:rPr lang="cs-CZ" sz="1800" dirty="false"/>
              <a:t> osoby, u které je odměňování i jen částečně hrazeno z prostředků projektu OPZ+, může být </a:t>
            </a:r>
            <a:r>
              <a:rPr lang="cs-CZ" sz="1800" b="true" dirty="false"/>
              <a:t>maximálně 1,0 </a:t>
            </a:r>
            <a:r>
              <a:rPr lang="cs-CZ" sz="1800" dirty="false"/>
              <a:t>dohromady u všech subjektů (příjemce a partneři </a:t>
            </a:r>
            <a:r>
              <a:rPr lang="cs-CZ" altLang="cs-CZ" sz="1800" dirty="false"/>
              <a:t> </a:t>
            </a:r>
            <a:r>
              <a:rPr lang="cs-CZ" sz="1800" dirty="false"/>
              <a:t>zapojených do daného projektu (tj. součet veškerých úvazků zaměstnance u zaměstnavatele/ů včetně případných DPP a DPČ nesmí překročit jeden pracovní úvazek), a to po celou dobu zapojení daného pracovníka do realizace projektu OPZ+</a:t>
            </a:r>
            <a:endParaRPr lang="cs-CZ" altLang="cs-CZ" sz="1800" dirty="false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5058395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povinnosti příjemce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endParaRPr lang="cs-CZ" altLang="cs-CZ" sz="1600" dirty="false"/>
          </a:p>
          <a:p>
            <a:pPr marL="0" indent="0">
              <a:buNone/>
            </a:pPr>
            <a:r>
              <a:rPr lang="cs-CZ" altLang="cs-CZ" sz="1800" b="true" dirty="false"/>
              <a:t>Zadávací řízení: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false"/>
              <a:t>Povinnost příjemce – ex-ante kontrola u veřejných zakázek nad 400 tisíc Kč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altLang="cs-CZ" sz="1800" dirty="false"/>
              <a:t>Příjemce je povinen zaslat </a:t>
            </a:r>
            <a:r>
              <a:rPr lang="cs-CZ" altLang="cs-CZ" sz="1800" b="true" dirty="false"/>
              <a:t>ke kontrole materiály týkající se zadávacího řízení před vyhlášením zadávacího řízení</a:t>
            </a:r>
            <a:r>
              <a:rPr lang="cs-CZ" altLang="cs-CZ" sz="1800" dirty="false"/>
              <a:t>, dále materiály </a:t>
            </a:r>
            <a:r>
              <a:rPr lang="cs-CZ" altLang="cs-CZ" sz="1800" b="true" dirty="false"/>
              <a:t>před podpisem </a:t>
            </a:r>
            <a:r>
              <a:rPr lang="cs-CZ" altLang="cs-CZ" sz="1800" dirty="false"/>
              <a:t>smlouvy, případně před podpisem dodatku. </a:t>
            </a:r>
            <a:endParaRPr lang="cs-CZ" sz="1800" dirty="false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192798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povinnosti příjemce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cs-CZ" sz="1800" dirty="false"/>
              <a:t>Vkládat na </a:t>
            </a:r>
            <a:r>
              <a:rPr lang="cs-CZ" sz="1800" dirty="false">
                <a:hlinkClick r:id="rId3"/>
              </a:rPr>
              <a:t>www.esfcr.cz</a:t>
            </a:r>
            <a:r>
              <a:rPr lang="cs-CZ" sz="1800" dirty="false"/>
              <a:t> projekt, aktivity projektu pro veřejnost, veřejné zakázky, produkty (on-line formuláře)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800" dirty="false"/>
              <a:t>Vložit informace o projektu na web příjemce – logo musí být barevné </a:t>
            </a:r>
            <a:br>
              <a:rPr lang="cs-CZ" sz="1800" dirty="false"/>
            </a:br>
            <a:r>
              <a:rPr lang="cs-CZ" sz="1800" dirty="false"/>
              <a:t>a viditelné bez nutnosti rolovat dolů, první v pořadí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800" dirty="false"/>
              <a:t>Informovat partnery a účastníky projektu o financování  z ESF/OPZ+ (vizuální identita, příp. ústní informace)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800" dirty="false"/>
              <a:t>Součinnost při realizaci komunikačních aktivit ŘO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800" dirty="false"/>
              <a:t>Vyvěšení povinného plakátu (příp. i desky, billboardu)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122427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veřejná podpora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marL="0" indent="0"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Informace o veřejné podpoře (včetně podpory de minimis) jsou k dispozici </a:t>
            </a:r>
            <a:b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 </a:t>
            </a:r>
            <a:r>
              <a:rPr lang="cs-CZ" sz="18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Obecné části pravidel pro žadatele a příjemce </a:t>
            </a: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 rámci OPZ+</a:t>
            </a:r>
            <a:endParaRPr lang="cs-CZ" sz="1800" dirty="false"/>
          </a:p>
          <a:p>
            <a:pPr marL="0" indent="0">
              <a:buNone/>
            </a:pPr>
            <a:r>
              <a:rPr lang="cs-CZ" sz="1800" dirty="false"/>
              <a:t>Podpora, která naplňuje znaky veřejné podpory, se poskytuje v režimu </a:t>
            </a:r>
            <a:r>
              <a:rPr lang="cs-CZ" sz="1800" b="true" dirty="false"/>
              <a:t>de minimis </a:t>
            </a:r>
            <a:r>
              <a:rPr lang="cs-CZ" sz="1800" dirty="false"/>
              <a:t>nebo </a:t>
            </a:r>
            <a:r>
              <a:rPr lang="cs-CZ" sz="1800" b="true" dirty="false"/>
              <a:t>vyrovnávací platby (SOHZ).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800" dirty="false"/>
              <a:t>v případě zaměření projektu na </a:t>
            </a:r>
            <a:r>
              <a:rPr lang="cs-CZ" sz="1800" b="true" dirty="false"/>
              <a:t>sociální služby </a:t>
            </a:r>
            <a:r>
              <a:rPr lang="cs-CZ" sz="1800" dirty="false"/>
              <a:t>(včetně vzdělávání) je možné podpořit výhradně registrované soc. služby – </a:t>
            </a:r>
            <a:r>
              <a:rPr lang="cs-CZ" sz="1800" b="true" dirty="false"/>
              <a:t>vyrovnávací platba </a:t>
            </a:r>
            <a:r>
              <a:rPr lang="cs-CZ" sz="1800" dirty="false"/>
              <a:t>(režim SOHZ)</a:t>
            </a:r>
            <a:endParaRPr lang="cs-CZ" sz="1800" b="true" dirty="false"/>
          </a:p>
          <a:p>
            <a:pPr>
              <a:buFont typeface="Wingdings" panose="05000000000000000000" pitchFamily="2" charset="2"/>
              <a:buChar char="§"/>
            </a:pPr>
            <a:r>
              <a:rPr lang="cs-CZ" sz="1800" dirty="false"/>
              <a:t>aktivity projektu zaměřené na </a:t>
            </a:r>
            <a:r>
              <a:rPr lang="cs-CZ" sz="1800" b="true" dirty="false"/>
              <a:t>vzdělávání </a:t>
            </a:r>
            <a:r>
              <a:rPr lang="cs-CZ" sz="1800" dirty="false"/>
              <a:t>odborných pracovníků mimo registrované soc. služby – </a:t>
            </a:r>
            <a:r>
              <a:rPr lang="cs-CZ" sz="1800" b="true" dirty="false"/>
              <a:t>podpora de minimis</a:t>
            </a:r>
          </a:p>
          <a:p>
            <a:pPr marL="0" indent="0">
              <a:buNone/>
            </a:pPr>
            <a:r>
              <a:rPr lang="cs-CZ" sz="1800" dirty="false"/>
              <a:t>V případě nejasností, zda se jedná/nejedná o VP– bude posouzeno individuálně </a:t>
            </a:r>
            <a:r>
              <a:rPr lang="cs-CZ" sz="1800" b="true" dirty="false"/>
              <a:t>před vydáním právního aktu</a:t>
            </a:r>
            <a:r>
              <a:rPr lang="cs-CZ" sz="1800" dirty="false"/>
              <a:t>. </a:t>
            </a:r>
            <a:endParaRPr lang="cs-CZ" sz="1800" dirty="false">
              <a:latin typeface="Arial" panose="020B060402020202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2383284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povinná publicita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cs-CZ" sz="1800" dirty="false"/>
              <a:t>Alespoň 1 </a:t>
            </a:r>
            <a:r>
              <a:rPr lang="cs-CZ" sz="1800" b="true" dirty="false"/>
              <a:t>povinný plakát min. A3 </a:t>
            </a:r>
            <a:r>
              <a:rPr lang="cs-CZ" sz="1800" dirty="false"/>
              <a:t>s informacemi o projektu – využít je třeba el. šablonu z </a:t>
            </a:r>
            <a:r>
              <a:rPr lang="cs-CZ" sz="1800" dirty="false">
                <a:hlinkClick r:id="rId3"/>
              </a:rPr>
              <a:t>www.esfcr.cz</a:t>
            </a:r>
            <a:r>
              <a:rPr lang="cs-CZ" sz="1800" dirty="false"/>
              <a:t>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800" dirty="false"/>
              <a:t>Platné po celou dobu realizace projektu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1800" dirty="false"/>
              <a:t>V místě realizace projektu snadno viditelném pro veřejnost, jako jsou vstupní prostory budovy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false"/>
              <a:t>Pokud je projekt realizován na více místech, bude umístěn na všech těchto místech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false"/>
              <a:t>Pokud nelze umístit plakát v místě realizace projektu, bude umístěn v sídle příjemce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1800" dirty="false"/>
              <a:t>Pokud příjemce realizuje více projektů OPZ+ v jednom místě, je možné pro všechny tyto projekty umístit pouze jeden plakát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65460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1911"/>
            <a:ext cx="8424000" cy="1080000"/>
          </a:xfrm>
        </p:spPr>
        <p:txBody>
          <a:bodyPr/>
          <a:lstStyle/>
          <a:p>
            <a:br>
              <a:rPr lang="cs-CZ" sz="1800" dirty="false"/>
            </a:br>
            <a:r>
              <a:rPr lang="cs-CZ" dirty="false"/>
              <a:t>VIZUÁLNÍ IDENTITA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3473928" cy="5211216"/>
          </a:xfrm>
        </p:spPr>
        <p:txBody>
          <a:bodyPr/>
          <a:lstStyle/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povinný plakát, dočasná/stála deska nebo billboard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weby, microsity, sociální média projektu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propagační tiskoviny (brožury, letáky, plakáty, publikace, školicí materiály) a propagační předměty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propagační audiovizuální materiály (reklamní spoty, </a:t>
            </a:r>
            <a:r>
              <a:rPr kumimoji="false" lang="cs-CZ" sz="12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product</a:t>
            </a: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false" lang="cs-CZ" sz="12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placement</a:t>
            </a: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sponzorské vzkazy, reportáže, pořady)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inzerce (internet, tisk, </a:t>
            </a:r>
            <a:r>
              <a:rPr kumimoji="false" lang="cs-CZ" sz="12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outdoor</a:t>
            </a: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 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soutěže (s výjimkou cen do soutěží)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komunikační akce (semináře, workshopy, konference, tiskové konference, výstavy, veletrhy)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 výstupy při jejich distribuci (tiskové zprávy, informace pro média)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dokumenty pro veřejnost či cílové skupiny (vstupní, výstupní/závěrečné zprávy, analýzy, certifikáty, prezenční listiny apod.)</a:t>
            </a:r>
          </a:p>
          <a:p>
            <a:pPr marR="0" lvl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výzva k podání nabídek/zadávací dokumentace zakázek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39</a:t>
            </a:fld>
            <a:endParaRPr lang="cs-CZ" dirty="false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B24D49E4-0039-4749-BCE2-495F285F1B9D}"/>
              </a:ext>
            </a:extLst>
          </p:cNvPr>
          <p:cNvSpPr txBox="true"/>
          <p:nvPr/>
        </p:nvSpPr>
        <p:spPr>
          <a:xfrm>
            <a:off x="4122000" y="1988840"/>
            <a:ext cx="4572000" cy="29700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marR="0" lvl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interní dokumenty</a:t>
            </a:r>
          </a:p>
          <a:p>
            <a:pPr marL="171450" marR="0" lvl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archivační šanony</a:t>
            </a:r>
          </a:p>
          <a:p>
            <a:pPr marL="171450" marR="0" lvl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elektronická i listinná komunikace</a:t>
            </a:r>
          </a:p>
          <a:p>
            <a:pPr marL="171450" marR="0" lvl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pracovní smlouvy, smlouvy s dodavateli, dalšími příjemci, partnery apod.</a:t>
            </a:r>
          </a:p>
          <a:p>
            <a:pPr marL="171450" marR="0" lvl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účetní doklady vztahující se k výdajům projektu</a:t>
            </a:r>
          </a:p>
          <a:p>
            <a:pPr marL="171450" marR="0" lvl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vybavení pořízené z prostředků projektu (s výjimkou propagačních předmětů)</a:t>
            </a:r>
          </a:p>
          <a:p>
            <a:pPr marL="171450" marR="0" lvl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neplacené PR články a převzaté PR výstupy (např. médii)</a:t>
            </a:r>
          </a:p>
          <a:p>
            <a:pPr marL="171450" marR="0" lvl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ceny do soutěží</a:t>
            </a:r>
          </a:p>
          <a:p>
            <a:pPr marL="171450" marR="0" lvl="0" indent="-17145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5FBBF5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2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výstupy, kde to není technicky možné (např. strojově generované objednávky, faktury</a:t>
            </a:r>
            <a:r>
              <a:rPr kumimoji="false" lang="cs-CZ" sz="15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7FE96F02-04FF-4742-9300-BFC29963D6F0}"/>
              </a:ext>
            </a:extLst>
          </p:cNvPr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772569" y="1122444"/>
            <a:ext cx="1414395" cy="499915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7C162BC7-7A89-40CE-B28D-80FAF11BBD7E}"/>
              </a:ext>
            </a:extLst>
          </p:cNvPr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>
            <a:off x="4509828" y="1237874"/>
            <a:ext cx="1420491" cy="49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980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lvl="0" algn="ctr"/>
            <a:br>
              <a:rPr lang="cs-CZ" dirty="false"/>
            </a:br>
            <a:r>
              <a:rPr lang="cs-CZ" dirty="false"/>
              <a:t>Časové nastavení VÝZVY</a:t>
            </a:r>
            <a:br>
              <a:rPr lang="cs-CZ" dirty="false"/>
            </a:b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  <p:graphicFrame>
        <p:nvGraphicFramePr>
          <p:cNvPr id="7" name="Zástupný symbol pro obsah 6"/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647141593"/>
              </p:ext>
            </p:extLst>
          </p:nvPr>
        </p:nvGraphicFramePr>
        <p:xfrm>
          <a:off x="899592" y="1556792"/>
          <a:ext cx="7211511" cy="4824535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352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58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16045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vyhlášení výzvy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7. prosince </a:t>
                      </a:r>
                      <a:r>
                        <a:rPr lang="cs-CZ" sz="1400" baseline="0" dirty="fals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2022</a:t>
                      </a:r>
                      <a:endParaRPr lang="cs-CZ" sz="1400" dirty="false">
                        <a:solidFill>
                          <a:schemeClr val="bg1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575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Datum zpřístupnění žádosti o podporu v monitorovacím systému MS2014+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7. prosince 2022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540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Datum zahájení příjmu žádostí o podporu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fi-FI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prosince </a:t>
                      </a:r>
                      <a:r>
                        <a:rPr lang="fi-FI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2022, 10:00</a:t>
                      </a:r>
                      <a:endParaRPr lang="cs-CZ" sz="14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617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>
                          <a:effectLst/>
                          <a:latin typeface="+mn-lt"/>
                        </a:rPr>
                        <a:t>Datum ukončení příjmu žádostí o podporu</a:t>
                      </a:r>
                      <a:endParaRPr lang="cs-CZ" sz="1400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lang="fi-FI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března </a:t>
                      </a:r>
                      <a:r>
                        <a:rPr lang="fi-FI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2023, 12:00</a:t>
                      </a:r>
                      <a:endParaRPr lang="cs-CZ" sz="1400" b="true" kern="1200" dirty="false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5759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Maximální délka, na kterou je žadatel oprávněn projekt naplánovat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dirty="false">
                          <a:effectLst/>
                          <a:latin typeface="+mn-lt"/>
                        </a:rPr>
                        <a:t>36 měsíců </a:t>
                      </a:r>
                      <a:endParaRPr lang="cs-CZ" sz="1400" b="true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540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dirty="false">
                          <a:effectLst/>
                          <a:latin typeface="+mn-lt"/>
                        </a:rPr>
                        <a:t>Nejzazší datum pro ukončení fyzické realizace projektu</a:t>
                      </a:r>
                      <a:endParaRPr lang="cs-CZ" sz="1400" dirty="false">
                        <a:solidFill>
                          <a:srgbClr val="080808"/>
                        </a:solidFill>
                        <a:effectLst/>
                        <a:latin typeface="+mn-lt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400" b="true" kern="1200" dirty="false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31. 12. 2026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280848"/>
      </p:ext>
    </p:extLst>
  </p:cSld>
  <p:clrMapOvr>
    <a:masterClrMapping/>
  </p:clrMapOvr>
  <p:transition spd="slow">
    <p:wheel spokes="1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99392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Způsob hodnocení a výběr projektů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rgbClr val="5FBBF5"/>
              </a:buClr>
              <a:buSzPct val="100000"/>
              <a:buNone/>
              <a:tabLst/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Fáze hodnocení:</a:t>
            </a:r>
          </a:p>
          <a:p>
            <a:pPr marR="0" lvl="1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hodnocení přijatelnosti a formálních náležitostí 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(max. do 30 </a:t>
            </a:r>
            <a:r>
              <a:rPr kumimoji="false" lang="cs-CZ" sz="18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dní 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od uzávěrky příjmu žádostí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/nad 250 žádostí + 10 </a:t>
            </a:r>
            <a:r>
              <a:rPr kumimoji="false" lang="cs-CZ" sz="1800" b="false" i="false" u="none" strike="noStrike" kern="1200" cap="none" spc="0" normalizeH="false" baseline="0" noProof="false" dirty="false" err="tru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dní)</a:t>
            </a:r>
          </a:p>
          <a:p>
            <a:pPr lvl="1">
              <a:buClr>
                <a:srgbClr val="5FBBF5"/>
              </a:buClr>
              <a:buFont typeface="Arial" panose="020B0604020202020204" pitchFamily="34" charset="0"/>
              <a:buChar char="•"/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věcné hodnocení – </a:t>
            </a:r>
            <a:r>
              <a:rPr kumimoji="false" lang="cs-CZ" sz="1800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každý projekt hodnotí dva</a:t>
            </a: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individuální hodnotitelé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v případě rozporu rozhoduje </a:t>
            </a: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arbitr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(max. 80 pracovních dní od uzávěrky příjmu žádostí/nad 250 projektů + 20 pracovních dní)</a:t>
            </a:r>
            <a:r>
              <a:rPr lang="cs-CZ" sz="1800" b="true" dirty="false">
                <a:solidFill>
                  <a:srgbClr val="084A8B"/>
                </a:solidFill>
              </a:rPr>
              <a:t> </a:t>
            </a:r>
          </a:p>
          <a:p>
            <a:pPr lvl="1">
              <a:buClr>
                <a:srgbClr val="5FBBF5"/>
              </a:buClr>
              <a:buFont typeface="Arial" panose="020B0604020202020204" pitchFamily="34" charset="0"/>
              <a:buChar char="•"/>
              <a:defRPr/>
            </a:pPr>
            <a:r>
              <a:rPr lang="cs-CZ" sz="1800" b="true" dirty="false">
                <a:solidFill>
                  <a:srgbClr val="084A8B"/>
                </a:solidFill>
              </a:rPr>
              <a:t>výběrová komise </a:t>
            </a:r>
            <a:r>
              <a:rPr lang="cs-CZ" sz="1800" dirty="false">
                <a:solidFill>
                  <a:srgbClr val="084A8B"/>
                </a:solidFill>
              </a:rPr>
              <a:t>– zasedá do </a:t>
            </a:r>
            <a:r>
              <a:rPr lang="cs-CZ" sz="1800" dirty="false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max. 20 pracovních dní od ukončení věcného hodnocení 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R="0" lvl="1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příprava a vydání právního aktu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 poskytnutí podpory </a:t>
            </a:r>
          </a:p>
          <a:p>
            <a:pPr marL="414000" marR="0" lvl="1" indent="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14000" marR="0" lvl="1" indent="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false" lang="cs-CZ" sz="1800" b="tru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Specifická část pravidel pro žadatele a příjemce z OPZ+ pro projekty s přímými a nepřímými náklady nebo projekty financované s využitím paušálních sazeb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– </a:t>
            </a:r>
            <a:r>
              <a:rPr kumimoji="false" lang="cs-CZ" sz="1800" b="false" i="false" u="sng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www.esfcr.cz</a:t>
            </a:r>
          </a:p>
          <a:p>
            <a:pPr marL="414000" marR="0" lvl="1" indent="0" algn="l" defTabSz="914400" rtl="false" eaLnBrk="true" fontAlgn="auto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rgbClr val="5FBBF5"/>
              </a:buClr>
              <a:buSzPct val="80000"/>
              <a:buFont typeface="Wingdings" panose="05000000000000000000" pitchFamily="2" charset="2"/>
              <a:buNone/>
              <a:tabLst/>
              <a:defRPr/>
            </a:pP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Příručka pro hodnotitele OPZ+ – </a:t>
            </a:r>
            <a:r>
              <a:rPr kumimoji="false" lang="cs-CZ" sz="1800" b="false" i="false" u="none" strike="noStrike" kern="1200" cap="none" spc="0" normalizeH="false" baseline="0" noProof="false" dirty="false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  <a:hlinkClick r:id="rId3"/>
              </a:rPr>
              <a:t>www.esfcr.cz</a:t>
            </a:r>
            <a:endParaRPr kumimoji="false" lang="cs-CZ" sz="1800" b="false" i="false" u="none" strike="noStrike" kern="1200" cap="none" spc="0" normalizeH="false" baseline="0" noProof="false" dirty="false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40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0912648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60000" y="-99392"/>
            <a:ext cx="8424000" cy="1080000"/>
          </a:xfrm>
        </p:spPr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Časový plán</a:t>
            </a:r>
            <a:r>
              <a:rPr lang="pt-BR" dirty="false"/>
              <a:t> výběrového procesu</a:t>
            </a: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41</a:t>
            </a:fld>
            <a:endParaRPr lang="cs-CZ" dirty="false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2D4D414C-C956-4CF9-9460-81E203D7134B}"/>
              </a:ext>
            </a:extLst>
          </p:cNvPr>
          <p:cNvGraphicFramePr>
            <a:graphicFrameLocks noGrp="true"/>
          </p:cNvGraphicFramePr>
          <p:nvPr>
            <p:ph idx="1"/>
            <p:extLst>
              <p:ext uri="{D42A27DB-BD31-4B8C-83A1-F6EECF244321}">
                <p14:modId xmlns:p14="http://schemas.microsoft.com/office/powerpoint/2010/main" val="1239724703"/>
              </p:ext>
            </p:extLst>
          </p:nvPr>
        </p:nvGraphicFramePr>
        <p:xfrm>
          <a:off x="395536" y="1484313"/>
          <a:ext cx="8441803" cy="3665318"/>
        </p:xfrm>
        <a:graphic>
          <a:graphicData uri="http://schemas.openxmlformats.org/drawingml/2006/table">
            <a:tbl>
              <a:tblPr/>
              <a:tblGrid>
                <a:gridCol w="4131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07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3819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cap="none" normalizeH="false" baseline="0" dirty="false">
                          <a:ln>
                            <a:noFill/>
                          </a:ln>
                          <a:solidFill>
                            <a:srgbClr val="D42E12"/>
                          </a:solidFill>
                          <a:effectLst/>
                          <a:latin typeface="Arial" charset="0"/>
                        </a:rPr>
                        <a:t>7. 12. 2022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cap="none" normalizeH="false" baseline="0" dirty="false">
                          <a:ln>
                            <a:noFill/>
                          </a:ln>
                          <a:solidFill>
                            <a:srgbClr val="3C3C8C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false" lang="cs-CZ" sz="1600" b="true" i="false" u="none" strike="noStrike" cap="none" normalizeH="false" baseline="0" dirty="false">
                          <a:ln>
                            <a:noFill/>
                          </a:ln>
                          <a:solidFill>
                            <a:srgbClr val="D42E12"/>
                          </a:solidFill>
                          <a:effectLst/>
                          <a:latin typeface="Arial" charset="0"/>
                        </a:rPr>
                        <a:t>Vyhlášení 43. výzvy OPZ+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316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7. 12. 2022 – 8. 3.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Příjem žádostí o podporu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březen – duben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Kontrola přijatelnosti a kontrola formálních náležitostí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květen – červen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Věcné hodnocení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7636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červenec/srpen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Výběrová komise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normalizeH="false" baseline="0" dirty="false">
                          <a:ln>
                            <a:noFill/>
                          </a:ln>
                          <a:solidFill>
                            <a:srgbClr val="D42E12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srpen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normalizeH="false" baseline="0" dirty="false">
                          <a:ln>
                            <a:noFill/>
                          </a:ln>
                          <a:solidFill>
                            <a:srgbClr val="D42E12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Vyhlášení výsledků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121">
                <a:tc>
                  <a:txBody>
                    <a:bodyPr/>
                    <a:lstStyle/>
                    <a:p>
                      <a:pPr marL="0" marR="0" lvl="0" indent="0" algn="l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září/říjen/listopad 2023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false" eaLnBrk="true" fontAlgn="base" latinLnBrk="false" hangingPunct="true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D42E1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false" lang="cs-CZ" sz="1600" b="true" i="false" u="none" strike="noStrike" kern="1200" cap="none" spc="0" normalizeH="false" baseline="0" dirty="false">
                          <a:ln>
                            <a:noFill/>
                          </a:ln>
                          <a:solidFill>
                            <a:srgbClr val="084A8B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Uzavírání právních aktů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76949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6074C-367C-49E2-9BED-D17FED153D1B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cs-CZ" sz="1800" dirty="false"/>
            </a:br>
            <a:r>
              <a:rPr lang="cs-CZ" dirty="false"/>
              <a:t>KONTAKTNÍ OSOBY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37E6D9-1E4F-4803-835E-8E932032687F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450000" y="1484784"/>
            <a:ext cx="8424000" cy="5211216"/>
          </a:xfrm>
        </p:spPr>
        <p:txBody>
          <a:bodyPr/>
          <a:lstStyle/>
          <a:p>
            <a:pPr marL="0" indent="0" algn="just">
              <a:buNone/>
            </a:pPr>
            <a:endParaRPr lang="cs-CZ" sz="2400" dirty="false"/>
          </a:p>
          <a:p>
            <a:pPr marL="0" indent="0" algn="just">
              <a:buNone/>
            </a:pPr>
            <a:endParaRPr lang="cs-CZ" dirty="false"/>
          </a:p>
          <a:p>
            <a:pPr>
              <a:buFont typeface="Arial" panose="020B0604020202020204" pitchFamily="34" charset="0"/>
              <a:buChar char="•"/>
            </a:pPr>
            <a:r>
              <a:rPr lang="cs-CZ" dirty="false"/>
              <a:t>Ivana Jirková</a:t>
            </a:r>
            <a:r>
              <a:rPr lang="cs-CZ" sz="2400" dirty="false"/>
              <a:t>, ivana.jirkova@mpsv.cz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2400" dirty="false"/>
              <a:t>Jiřina Kreidlová, jirina.kreidlova@mpsv.cz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false"/>
              <a:t>Gabriela Měřínská, gabriela.merinska@mpsv.cz</a:t>
            </a:r>
            <a:endParaRPr lang="cs-CZ" sz="2400" dirty="false"/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FAB874D-86B6-44C2-80D2-87F2B3A803A0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511815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12568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sz="2800" b="true" dirty="false"/>
              <a:t>DĚKUJEME ZA POZORNOST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43</a:t>
            </a:fld>
            <a:endParaRPr lang="cs-CZ" dirty="false"/>
          </a:p>
        </p:txBody>
      </p:sp>
      <p:pic>
        <p:nvPicPr>
          <p:cNvPr id="1027" name="Picture 3" descr="C:\Users\monika.ljubkova\Desktop\005185.jpg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276872"/>
            <a:ext cx="4176464" cy="3344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9049580"/>
      </p:ext>
    </p:extLst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Alokace výzvy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endParaRPr lang="cs-CZ" dirty="false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dirty="false"/>
              <a:t>Finanční alokace výzvy (rozhodná pro výběr projektů </a:t>
            </a:r>
            <a:br>
              <a:rPr lang="cs-CZ" dirty="false"/>
            </a:br>
            <a:r>
              <a:rPr lang="cs-CZ" dirty="false"/>
              <a:t>k financování): </a:t>
            </a:r>
            <a:r>
              <a:rPr lang="cs-CZ" b="true" dirty="false"/>
              <a:t>100 000 000 CZK</a:t>
            </a:r>
            <a:endParaRPr lang="cs-CZ" dirty="false"/>
          </a:p>
          <a:p>
            <a:pPr lvl="0" algn="just">
              <a:buFont typeface="Arial" panose="020B0604020202020204" pitchFamily="34" charset="0"/>
              <a:buChar char="•"/>
            </a:pPr>
            <a:endParaRPr lang="cs-CZ" dirty="false"/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cs-CZ" dirty="false"/>
              <a:t>76 735</a:t>
            </a:r>
            <a:r>
              <a:rPr lang="pt-BR" dirty="false"/>
              <a:t> 000 CZK EU podíl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cs-CZ" dirty="false"/>
              <a:t>23 265 000</a:t>
            </a:r>
            <a:r>
              <a:rPr lang="pt-BR" dirty="false"/>
              <a:t> CZK národní spolufinancování 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729331105"/>
      </p:ext>
    </p:extLst>
  </p:cSld>
  <p:clrMapOvr>
    <a:masterClrMapping/>
  </p:clrMapOvr>
  <p:transition spd="slow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3200" b="true" cap="all" dirty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Míra podpory – </a:t>
            </a:r>
            <a:br>
              <a:rPr lang="cs-CZ" sz="3200" b="true" cap="all" dirty="false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cs-CZ" sz="3200" b="true" cap="all" dirty="false">
                <a:solidFill>
                  <a:schemeClr val="tx2"/>
                </a:solidFill>
                <a:latin typeface="+mj-lt"/>
                <a:ea typeface="+mj-ea"/>
                <a:cs typeface="+mj-cs"/>
              </a:rPr>
              <a:t>rozpad zdrojů financování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9E2A081B-E2A2-4D8B-B575-BB8411C3EFDD}"/>
              </a:ext>
            </a:extLst>
          </p:cNvPr>
          <p:cNvSpPr txBox="true"/>
          <p:nvPr/>
        </p:nvSpPr>
        <p:spPr>
          <a:xfrm>
            <a:off x="683568" y="1492240"/>
            <a:ext cx="7272808" cy="5234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spcBef>
                <a:spcPts val="1100"/>
              </a:spcBef>
              <a:spcAft>
                <a:spcPts val="0"/>
              </a:spcAft>
            </a:pPr>
            <a:r>
              <a:rPr lang="cs-CZ" b="true" dirty="false">
                <a:solidFill>
                  <a:srgbClr val="084A8B"/>
                </a:solidFill>
                <a:latin typeface="Arial"/>
              </a:rPr>
              <a:t>Míra podpory: </a:t>
            </a: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true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NNO</a:t>
            </a: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EU 76,735 %, státní rozpočet 23,265 %, žadatel 0 %</a:t>
            </a: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true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obce, dobrovolné svazky obcí a jimi zřizované organizace do 3 000 obyv</a:t>
            </a: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.: EU 76,735 %, státní rozpočet 18,265 %, </a:t>
            </a:r>
            <a:r>
              <a:rPr lang="cs-CZ" sz="1800" b="true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žadatel</a:t>
            </a: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cs-CZ" sz="1800" b="true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5 %</a:t>
            </a: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true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obce, dobrovolné svazky obcí a jimi zřizované organizace nad 3 000 obyv., organizace zřizované kraji</a:t>
            </a: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EU 76,735 %, státní rozpočet 13,265 %, </a:t>
            </a:r>
            <a:r>
              <a:rPr lang="cs-CZ" sz="1800" b="true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žadatel 10 % </a:t>
            </a: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ts val="11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800" b="true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 městské části hl. m. Prahy/hlavní město Prahu a jimi zřizované organizace</a:t>
            </a:r>
            <a:r>
              <a:rPr lang="cs-CZ" sz="1800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EU 76,735 %, státní rozpočet 0 %, </a:t>
            </a:r>
            <a:r>
              <a:rPr lang="cs-CZ" sz="1800" b="true" dirty="false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žadatel 23,265 %</a:t>
            </a:r>
            <a:endParaRPr lang="cs-CZ" sz="1800" b="tru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800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3318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marL="0" lvl="1" indent="0" algn="ctr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800" b="true" cap="all" dirty="false">
                <a:solidFill>
                  <a:schemeClr val="tx2"/>
                </a:solidFill>
                <a:latin typeface="+mj-lt"/>
              </a:rPr>
              <a:t>Maximální a minimální výše celkových způsobilých výdajů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endParaRPr lang="cs-CZ" dirty="false"/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cs-CZ" dirty="false"/>
              <a:t>minimální výše celkových způsobilých výdajů projektu: </a:t>
            </a:r>
          </a:p>
          <a:p>
            <a:pPr marL="0" lvl="0" indent="0" algn="ctr">
              <a:buNone/>
            </a:pPr>
            <a:r>
              <a:rPr lang="cs-CZ" b="true" dirty="false"/>
              <a:t>1 000 000 CZK</a:t>
            </a:r>
          </a:p>
          <a:p>
            <a:pPr lvl="0" algn="just">
              <a:buFont typeface="Arial" panose="020B0604020202020204" pitchFamily="34" charset="0"/>
              <a:buChar char="•"/>
            </a:pPr>
            <a:endParaRPr lang="cs-CZ" dirty="false"/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cs-CZ" dirty="false"/>
              <a:t>maximální výše celkových způsobilých výdajů projektu: </a:t>
            </a:r>
          </a:p>
          <a:p>
            <a:pPr marL="0" lvl="0" indent="0" algn="ctr">
              <a:buNone/>
            </a:pPr>
            <a:r>
              <a:rPr lang="cs-CZ" b="true" dirty="false"/>
              <a:t>10 000 000  CZK</a:t>
            </a:r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37000536"/>
      </p:ext>
    </p:extLst>
  </p:cSld>
  <p:clrMapOvr>
    <a:masterClrMapping/>
  </p:clrMapOvr>
  <p:transition spd="slow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Žadatelé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cs-CZ" b="true" dirty="false"/>
              <a:t>Oprávnění žadatelé: </a:t>
            </a:r>
          </a:p>
          <a:p>
            <a:pPr marL="0" indent="0">
              <a:buNone/>
            </a:pPr>
            <a:endParaRPr lang="cs-CZ" sz="1800" b="true" u="sng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800" dirty="false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Obecně může dle pravidel Operačního programu Zaměstnanost plus oprávněným žadatelem být:</a:t>
            </a:r>
          </a:p>
          <a:p>
            <a:pPr marL="0" indent="0">
              <a:buNone/>
            </a:pPr>
            <a:endParaRPr lang="cs-CZ" dirty="false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osoba (právnická nebo fyzická), která je registrovaným subjektem v ČR, tj. osoba, která má vlastní identifikační číslo (tzv. IČO někdy také IČ),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osoba, která má aktivní datovou schránku,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osoba, která nepatří mezi subjekty, které se nemohou výzvy účastnit z důvodů insolvence, pokut, dluhu aj. – viz </a:t>
            </a:r>
            <a:r>
              <a:rPr lang="cs-CZ" sz="1600" dirty="false">
                <a:ea typeface="Calibri" panose="020F0502020204030204" pitchFamily="34" charset="0"/>
                <a:cs typeface="Times New Roman" panose="02020603050405020304" pitchFamily="18" charset="0"/>
              </a:rPr>
              <a:t>vymezení dle odst. níže ve výzvě bod 3.3</a:t>
            </a:r>
            <a:r>
              <a:rPr lang="cs-CZ" sz="1600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dirty="false"/>
          </a:p>
          <a:p>
            <a:pPr algn="just"/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Podmínky oprávněnosti žadatele jsou posuzovány během hodnocení a výběru projektů a musí být splněny k datu podání žádosti o podporu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Jestliže je zjištěno, že k datu podání žádosti nebyly splněny podmínky vymezené výzvou (</a:t>
            </a:r>
            <a:r>
              <a:rPr lang="cs-CZ" sz="1600" i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bod 3.3. výzvy</a:t>
            </a:r>
            <a:r>
              <a:rPr lang="cs-CZ" sz="1600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), může být přidělení podpory danému subjektu zrušeno. K otázce, zda splňují oprávněnost, se žadatelé vyjadřují v rámci čestného prohlášení v žádosti o podporu, přičemž splnění potvrzují jak </a:t>
            </a:r>
            <a:r>
              <a:rPr lang="cs-CZ" sz="1600" b="true" dirty="false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za sebe, tak za případné partnery s finančním příspěvkem.</a:t>
            </a:r>
            <a:endParaRPr lang="cs-CZ" sz="1800" b="true" dirty="false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sz="1800" dirty="false"/>
          </a:p>
        </p:txBody>
      </p:sp>
    </p:spTree>
    <p:extLst>
      <p:ext uri="{BB962C8B-B14F-4D97-AF65-F5344CB8AC3E}">
        <p14:creationId xmlns:p14="http://schemas.microsoft.com/office/powerpoint/2010/main" val="279337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395536" y="0"/>
            <a:ext cx="8712968" cy="1080000"/>
          </a:xfrm>
        </p:spPr>
        <p:txBody>
          <a:bodyPr/>
          <a:lstStyle/>
          <a:p>
            <a:pPr algn="ctr"/>
            <a:r>
              <a:rPr lang="cs-CZ" dirty="false"/>
              <a:t>Žadatelé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2D0B68-B845-4812-B86A-79A52DE4B598}"/>
              </a:ext>
            </a:extLst>
          </p:cNvPr>
          <p:cNvSpPr txBox="true"/>
          <p:nvPr/>
        </p:nvSpPr>
        <p:spPr>
          <a:xfrm>
            <a:off x="107504" y="1308754"/>
            <a:ext cx="8856984" cy="4662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cs-CZ" b="true" dirty="false"/>
              <a:t>Oprávnění žadatelé: </a:t>
            </a:r>
          </a:p>
          <a:p>
            <a:pPr marL="0" indent="0" algn="just">
              <a:buNone/>
            </a:pPr>
            <a:endParaRPr lang="cs-CZ" b="true" u="sng" dirty="false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true" dirty="false"/>
              <a:t>neziskové organizace </a:t>
            </a:r>
            <a:r>
              <a:rPr lang="cs-CZ" dirty="false"/>
              <a:t>(o.p.s, církevní </a:t>
            </a:r>
            <a:r>
              <a:rPr lang="cs-CZ" dirty="false" err="true"/>
              <a:t>p.o</a:t>
            </a:r>
            <a:r>
              <a:rPr lang="cs-CZ" dirty="false"/>
              <a:t>., spolky, ústavy, nadace),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true" dirty="false"/>
              <a:t>obce</a:t>
            </a:r>
            <a:r>
              <a:rPr lang="cs-CZ" dirty="false"/>
              <a:t>,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městské části hl. m. Prahy</a:t>
            </a:r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true" dirty="false"/>
              <a:t>organizace zřizované obcemi </a:t>
            </a:r>
            <a:r>
              <a:rPr lang="cs-CZ" b="true" dirty="false">
                <a:effectLst/>
                <a:ea typeface="Calibri" panose="020F0502020204030204" pitchFamily="34" charset="0"/>
              </a:rPr>
              <a:t>a hl. m. Prahou</a:t>
            </a:r>
            <a:r>
              <a:rPr lang="cs-CZ" dirty="false">
                <a:effectLst/>
                <a:ea typeface="Calibri" panose="020F0502020204030204" pitchFamily="34" charset="0"/>
              </a:rPr>
              <a:t> </a:t>
            </a:r>
            <a:r>
              <a:rPr lang="cs-CZ" dirty="false"/>
              <a:t> (</a:t>
            </a:r>
            <a:r>
              <a:rPr lang="cs-CZ" dirty="false" err="true"/>
              <a:t>p.o</a:t>
            </a:r>
            <a:r>
              <a:rPr lang="cs-CZ" dirty="false"/>
              <a:t>.) působící v sociální oblasti,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true" dirty="false"/>
              <a:t>o</a:t>
            </a:r>
            <a:r>
              <a:rPr lang="cs-CZ" b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rganizace zřizované kraji</a:t>
            </a:r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cs-CZ" dirty="false" err="tru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p.o</a:t>
            </a:r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.) působící v sociální oblasti</a:t>
            </a:r>
            <a:endParaRPr lang="cs-CZ" dirty="false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organizace zřizované městskými částmi hl. m. Prahy </a:t>
            </a:r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cs-CZ" dirty="false" err="tru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p.o</a:t>
            </a:r>
            <a:r>
              <a:rPr lang="cs-CZ" dirty="false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.) působící v sociální oblasti,</a:t>
            </a:r>
            <a:r>
              <a:rPr lang="cs-CZ" dirty="false"/>
              <a:t> 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true" dirty="false"/>
              <a:t>dobrovolné svazky obcí</a:t>
            </a:r>
            <a:r>
              <a:rPr lang="cs-CZ" dirty="false"/>
              <a:t>,</a:t>
            </a:r>
            <a:r>
              <a:rPr lang="cs-CZ" dirty="false">
                <a:effectLst/>
                <a:ea typeface="Calibri" panose="020F0502020204030204" pitchFamily="34" charset="0"/>
              </a:rPr>
              <a:t> </a:t>
            </a:r>
            <a:endParaRPr lang="cs-CZ" dirty="false"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b="true" dirty="false">
                <a:effectLst/>
                <a:ea typeface="Calibri" panose="020F0502020204030204" pitchFamily="34" charset="0"/>
              </a:rPr>
              <a:t>poskytovatelé soc. služeb </a:t>
            </a:r>
            <a:r>
              <a:rPr lang="cs-CZ" dirty="false">
                <a:effectLst/>
                <a:ea typeface="Calibri" panose="020F0502020204030204" pitchFamily="34" charset="0"/>
              </a:rPr>
              <a:t>zapsaní v registru poskytovatelů soc. služeb</a:t>
            </a:r>
            <a:r>
              <a:rPr lang="cs-CZ" sz="1800" dirty="false">
                <a:effectLst/>
                <a:ea typeface="Calibri" panose="020F0502020204030204" pitchFamily="34" charset="0"/>
              </a:rPr>
              <a:t>.</a:t>
            </a:r>
            <a:r>
              <a:rPr lang="cs-CZ" sz="1800" dirty="false"/>
              <a:t>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cs-CZ" sz="1800" dirty="false"/>
          </a:p>
        </p:txBody>
      </p:sp>
    </p:spTree>
    <p:extLst>
      <p:ext uri="{BB962C8B-B14F-4D97-AF65-F5344CB8AC3E}">
        <p14:creationId xmlns:p14="http://schemas.microsoft.com/office/powerpoint/2010/main" val="527040716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D88155-0E86-4D14-B6AF-C6806AEE9525}">
  <ds:schemaRefs>
    <ds:schemaRef ds:uri="http://purl.org/dc/terms/"/>
    <ds:schemaRef ds:uri="http://purl.org/dc/elements/1.1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dfed548f-0517-4d39-90e3-3947398480c0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>prezentace</properties:Template>
  <properties:Words>4500</properties:Words>
  <properties:PresentationFormat>Předvádění na obrazovce (4:3)</properties:PresentationFormat>
  <properties:Paragraphs>489</properties:Paragraphs>
  <properties:Slides>43</properties:Slides>
  <properties:Notes>43</properties:Notes>
  <properties:TotalTime>7182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43</vt:i4>
      </vt:variant>
    </vt:vector>
  </properties:HeadingPairs>
  <properties:TitlesOfParts>
    <vt:vector baseType="lpstr" size="51">
      <vt:lpstr>Arial</vt:lpstr>
      <vt:lpstr>Calibri</vt:lpstr>
      <vt:lpstr>Courier New</vt:lpstr>
      <vt:lpstr>Symbol</vt:lpstr>
      <vt:lpstr>Trebuchet MS</vt:lpstr>
      <vt:lpstr>Wingdings</vt:lpstr>
      <vt:lpstr>Wingdings 3</vt:lpstr>
      <vt:lpstr>prezentace</vt:lpstr>
      <vt:lpstr>Seminář pro žadatele  výzva č. 03_22_043  </vt:lpstr>
      <vt:lpstr>OBSAH SEMINÁŘE</vt:lpstr>
      <vt:lpstr>Kde hledat informace</vt:lpstr>
      <vt:lpstr> Časové nastavení VÝZVY </vt:lpstr>
      <vt:lpstr>Alokace výzvy</vt:lpstr>
      <vt:lpstr>Míra podpory –  rozpad zdrojů financování</vt:lpstr>
      <vt:lpstr>Maximální a minimální výše celkových způsobilých výdajů </vt:lpstr>
      <vt:lpstr>Žadatelé</vt:lpstr>
      <vt:lpstr>Žadatelé</vt:lpstr>
      <vt:lpstr>PARTNERSTVÍ</vt:lpstr>
      <vt:lpstr>Věcné zaměření výzvy č. 043</vt:lpstr>
      <vt:lpstr>Cílové skupiny – I. </vt:lpstr>
      <vt:lpstr>Cílové skupiny – II.</vt:lpstr>
      <vt:lpstr>Cílové skupiny – III.</vt:lpstr>
      <vt:lpstr>Cílové skupiny – IV.</vt:lpstr>
      <vt:lpstr>Podporované aktivity</vt:lpstr>
      <vt:lpstr>Podporované aktivity  1) Podpora služeb pro osoby ohrožené násilím</vt:lpstr>
      <vt:lpstr>Podporované aktivity  2) Podpora služeb pro osoby ve a po výkonu trestu</vt:lpstr>
      <vt:lpstr>Podporované aktivity  3) Podpory služeb pro osoby závislé či závislostí ohrožené</vt:lpstr>
      <vt:lpstr>Podporované aktivity  4) Podpora služeb pro osoby s migrační minulostí</vt:lpstr>
      <vt:lpstr>Podporované aktivity   5) Podpora služeb pro osoby bez přístřeší</vt:lpstr>
      <vt:lpstr>Podporované aktivity </vt:lpstr>
      <vt:lpstr>DOPORUČENÍ</vt:lpstr>
      <vt:lpstr>Indikátory - obecně</vt:lpstr>
      <vt:lpstr>Indikátory</vt:lpstr>
      <vt:lpstr>Indikátory se závazkem – přehled </vt:lpstr>
      <vt:lpstr>Indikátory ostatní – přehled </vt:lpstr>
      <vt:lpstr>Územní způsobilost  </vt:lpstr>
      <vt:lpstr> </vt:lpstr>
      <vt:lpstr>Podání ŽÁDOSTI</vt:lpstr>
      <vt:lpstr>Podání ŽÁDOSTI</vt:lpstr>
      <vt:lpstr>POVINNÉ PŘÍLOHY ŽÁDOSTI</vt:lpstr>
      <vt:lpstr> Finanční část – ROZPOČET PROJEKTU</vt:lpstr>
      <vt:lpstr> OSOBNÍ NÁKLADY</vt:lpstr>
      <vt:lpstr> povinnosti příjemce</vt:lpstr>
      <vt:lpstr> povinnosti příjemce</vt:lpstr>
      <vt:lpstr> veřejná podpora</vt:lpstr>
      <vt:lpstr> povinná publicita</vt:lpstr>
      <vt:lpstr> VIZUÁLNÍ IDENTITA</vt:lpstr>
      <vt:lpstr> Způsob hodnocení a výběr projektů</vt:lpstr>
      <vt:lpstr> Časový plán výběrového procesu</vt:lpstr>
      <vt:lpstr> KONTAKTNÍ OSOBY</vt:lpstr>
      <vt:lpstr> 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2023-01-30T12:49:31Z</dcterms:modified>
  <cp:revision>308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