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51"/>
  </p:notesMasterIdLst>
  <p:sldIdLst>
    <p:sldId id="256" r:id="rId5"/>
    <p:sldId id="309" r:id="rId6"/>
    <p:sldId id="271" r:id="rId7"/>
    <p:sldId id="272" r:id="rId8"/>
    <p:sldId id="1149" r:id="rId9"/>
    <p:sldId id="1166" r:id="rId10"/>
    <p:sldId id="1147" r:id="rId11"/>
    <p:sldId id="1146" r:id="rId12"/>
    <p:sldId id="1192" r:id="rId13"/>
    <p:sldId id="1193" r:id="rId14"/>
    <p:sldId id="1156" r:id="rId15"/>
    <p:sldId id="1157" r:id="rId16"/>
    <p:sldId id="1219" r:id="rId17"/>
    <p:sldId id="1225" r:id="rId18"/>
    <p:sldId id="1222" r:id="rId19"/>
    <p:sldId id="1226" r:id="rId20"/>
    <p:sldId id="1221" r:id="rId21"/>
    <p:sldId id="1229" r:id="rId22"/>
    <p:sldId id="1227" r:id="rId23"/>
    <p:sldId id="1220" r:id="rId24"/>
    <p:sldId id="1228" r:id="rId25"/>
    <p:sldId id="355" r:id="rId26"/>
    <p:sldId id="1191" r:id="rId27"/>
    <p:sldId id="1194" r:id="rId28"/>
    <p:sldId id="312" r:id="rId29"/>
    <p:sldId id="289" r:id="rId30"/>
    <p:sldId id="1195" r:id="rId31"/>
    <p:sldId id="292" r:id="rId32"/>
    <p:sldId id="386" r:id="rId33"/>
    <p:sldId id="1196" r:id="rId34"/>
    <p:sldId id="1201" r:id="rId35"/>
    <p:sldId id="1161" r:id="rId36"/>
    <p:sldId id="1203" r:id="rId37"/>
    <p:sldId id="1160" r:id="rId38"/>
    <p:sldId id="1179" r:id="rId39"/>
    <p:sldId id="1180" r:id="rId40"/>
    <p:sldId id="1181" r:id="rId41"/>
    <p:sldId id="1218" r:id="rId42"/>
    <p:sldId id="1182" r:id="rId43"/>
    <p:sldId id="1183" r:id="rId44"/>
    <p:sldId id="1178" r:id="rId45"/>
    <p:sldId id="1199" r:id="rId46"/>
    <p:sldId id="1197" r:id="rId47"/>
    <p:sldId id="1202" r:id="rId48"/>
    <p:sldId id="1184" r:id="rId49"/>
    <p:sldId id="302" r:id="rId5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35D63D3F-171B-E5BC-6392-F98534478086}" initials="ULI(" name="Uhlířová Ludmila Ing. (MPSV)" providerId="AD" userId="S::ludmila.uhlirova@mpsv.cz::8fd9c8ef-8073-48b1-9f64-d39c1a1a2532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2884" autoAdjust="false"/>
    <p:restoredTop sz="83905" autoAdjust="false"/>
  </p:normalViewPr>
  <p:slideViewPr>
    <p:cSldViewPr showGuides="true">
      <p:cViewPr varScale="true">
        <p:scale>
          <a:sx n="72" d="100"/>
          <a:sy n="72" d="100"/>
        </p:scale>
        <p:origin x="1430" y="58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theme/theme1.xml" Type="http://schemas.openxmlformats.org/officeDocument/2006/relationships/theme" Id="rId55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presProps.xml" Type="http://schemas.openxmlformats.org/officeDocument/2006/relationships/presProps" Id="rId53"/>
    <Relationship Target="slides/slide1.xml" Type="http://schemas.openxmlformats.org/officeDocument/2006/relationships/slide" Id="rId5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tableStyles.xml" Type="http://schemas.openxmlformats.org/officeDocument/2006/relationships/tableStyles" Id="rId56"/>
    <Relationship Target="slides/slide4.xml" Type="http://schemas.openxmlformats.org/officeDocument/2006/relationships/slide" Id="rId8"/>
    <Relationship Target="notesMasters/notesMaster1.xml" Type="http://schemas.openxmlformats.org/officeDocument/2006/relationships/notesMaster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viewProps.xml" Type="http://schemas.openxmlformats.org/officeDocument/2006/relationships/viewProps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authors.xml" Type="http://schemas.microsoft.com/office/2018/10/relationships/authors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commentAuthors.xml" Type="http://schemas.openxmlformats.org/officeDocument/2006/relationships/commentAuthors" Id="rId52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27.01.2023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Mode="External" Target="http://www.ispv.cz/" Type="http://schemas.openxmlformats.org/officeDocument/2006/relationships/hyperlink" Id="rId3"/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362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959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Paušál viz finanční část prezentace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021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002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150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cs-CZ" sz="900" dirty="false"/>
              <a:t>Indikátor je nástroj pro měření cíle/plánu, postupu či dosažených efektů jednotlivých úrovní implementace programu.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441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7355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/>
              <a:t>V OPZ+ není území dopadu, jen místo realizace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Arial" panose="020B0604020202020204" pitchFamily="34" charset="0"/>
              </a:rPr>
              <a:t>Největší změnou pro žadatele – registrace do IS KP21+, jinak se nic nezměnilo</a:t>
            </a:r>
          </a:p>
          <a:p>
            <a:r>
              <a:rPr lang="cs-CZ" sz="1800" dirty="false">
                <a:effectLst/>
                <a:latin typeface="Arial" panose="020B0604020202020204" pitchFamily="34" charset="0"/>
              </a:rPr>
              <a:t>Plná moc - </a:t>
            </a:r>
            <a:r>
              <a:rPr lang="cs-CZ" sz="1200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elektronická plná moc, úředně/notářsky ověřená papírová plná moc  - </a:t>
            </a:r>
            <a:r>
              <a:rPr lang="cs-CZ" sz="1200" dirty="false" err="true">
                <a:effectLst/>
                <a:highlight>
                  <a:srgbClr val="FFFF00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scan</a:t>
            </a:r>
            <a:r>
              <a:rPr lang="cs-CZ" sz="1200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vložit do IS KP21+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800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Technická pomoc – </a:t>
            </a:r>
            <a:r>
              <a:rPr lang="cs-CZ" dirty="false" err="true"/>
              <a:t>help</a:t>
            </a:r>
            <a:r>
              <a:rPr lang="cs-CZ" dirty="false"/>
              <a:t> line: https://sd21.mssf.cz. – zatím není v provozu, musí se využívat viz níže.</a:t>
            </a:r>
          </a:p>
          <a:p>
            <a:endParaRPr lang="cs-CZ" dirty="false"/>
          </a:p>
          <a:p>
            <a:r>
              <a:rPr lang="cs-CZ" dirty="false"/>
              <a:t>Do doby řádného zprovoznění SD21+ (viz předchozí kapitola) pro potřeby OPZ+ využijte komunikační nástroj, který naleznete na stránkách www.esfcr.cz. Po kliknutí na žlutý symbol "Hotline" zvolíte "Technická podpora uživatelům OPZ+" a můžete odeslat svůj dotaz přes tlačítko "Přidat otázku". Pro tento způsob komunikace je nutné mít registraci na portálu www.esfcr.cz. Pro již registrované uživatele je možné využít přímý odkaz: https://www.esfcr.cz/</a:t>
            </a:r>
            <a:r>
              <a:rPr lang="cs-CZ" dirty="false" err="true"/>
              <a:t>technicka_podpora_opzplus</a:t>
            </a:r>
            <a:r>
              <a:rPr lang="cs-CZ" dirty="false"/>
              <a:t>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5679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dirty="false"/>
              <a:t>Výpis z Evidence všichni, zbytek dle povahy projektu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46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9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Obvyklé ceny</a:t>
            </a: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 stanovení mzdy/platu ostatních, zde neuvedených pracovních pozic, doporučujeme použít </a:t>
            </a:r>
            <a:r>
              <a:rPr lang="cs-CZ" sz="9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Informační systém o průměrném výdělku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který je dostupný na stránkách </a:t>
            </a:r>
            <a:r>
              <a:rPr lang="cs-CZ" sz="900" i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www.ispv.cz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přičemž dolní hranici doporučujeme určovat jako průměr 1. decilů hodnot vykázaných u dané pracovní pozice ve mzdové a platové sféře a </a:t>
            </a:r>
            <a:r>
              <a:rPr lang="cs-CZ" sz="900" i="true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horní hranice jako vyšší hodnota průměru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vykázaná u dané pracovní pozice ve mzdové a platové sféře.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15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5928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/>
              <a:t>Deska, billboard: projekty s křížovým financováním na stavební práce nebo infrastrukturu za více než 500.000 € z veř. zdrojů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06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488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669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Kolová výzva – „soutěž v kvalitě“ (průběžná – „soutěž v rychlosti“)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6983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7910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6854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900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9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jsou posuzovány během hodnocení a výběru projektů a musí být splněny k datu podání žádosti o podporu</a:t>
            </a: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Jestliže je zjištěno, že k datu podání žádosti nebyly splněny podmínky vymezené výzvou (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bod 3.3. výzvy</a:t>
            </a: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může být přidělení podpory danému subjektu zrušeno. K otázce, zda splňují oprávněnost, se žadatelé vyjadřují v rámci čestného prohlášení v žádosti o podporu, přičemž splnění potvrzují jak za sebe, tak za případné partnery s finančním příspěvkem.</a:t>
            </a:r>
            <a:endParaRPr lang="cs-CZ" sz="1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051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17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33375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-plus" Type="http://schemas.openxmlformats.org/officeDocument/2006/relationships/hyperlink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sd21.mssf.cz/" Type="http://schemas.openxmlformats.org/officeDocument/2006/relationships/hyperlink" Id="rId5"/>
    <Relationship TargetMode="External" Target="http://www.esfcr.cz/technicka_podpora_opzplus" Type="http://schemas.openxmlformats.org/officeDocument/2006/relationships/hyperlink" Id="rId4"/>
</Relationships>

</file>

<file path=ppt/slides/_rels/slide32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4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klub-vyzvy-044-podpora-integrace-romske-mensiny" Type="http://schemas.openxmlformats.org/officeDocument/2006/relationships/hyperlink" Id="rId6"/>
    <Relationship TargetMode="External" Target="https://www.esfcr.cz/prehled-vyzev-opz-plus" Type="http://schemas.openxmlformats.org/officeDocument/2006/relationships/hyperlink" Id="rId5"/>
    <Relationship TargetMode="External" Target="https://www.esfcr.cz/dokumenty-opz-plus" Type="http://schemas.openxmlformats.org/officeDocument/2006/relationships/hyperlink" Id="rId4"/>
</Relationships>

</file>

<file path=ppt/slides/_rels/slide44.xml.rels><?xml version="1.0" encoding="UTF-8" standalone="yes"?>
<Relationships xmlns="http://schemas.openxmlformats.org/package/2006/relationships">
    <Relationship TargetMode="External" Target="http://www.esfcr.cz/pravidla-pro-zadatele-a-prijemce-opz-plus/-/dokument/18068434" Type="http://schemas.openxmlformats.org/officeDocument/2006/relationships/hyperlink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hodnoceni-a-vyber-projektu-opz-plus/-/dokument/18069370" Type="http://schemas.openxmlformats.org/officeDocument/2006/relationships/hyperlink" Id="rId6"/>
    <Relationship TargetMode="External" Target="https://www.esfcr.cz/pravidla-pro-zadatele-a-prijemce-opz-plus/-/dokument/18400695" Type="http://schemas.openxmlformats.org/officeDocument/2006/relationships/hyperlink" Id="rId5"/>
    <Relationship TargetMode="External" Target="http://www.esfcr.cz/pravidla-pro-zadatele-a-prijemce-opz-plus/-/dokument/18068507" Type="http://schemas.openxmlformats.org/officeDocument/2006/relationships/hyperlink" Id="rId4"/>
</Relationships>

</file>

<file path=ppt/slides/_rels/slide45.xml.rels><?xml version="1.0" encoding="UTF-8" standalone="yes"?>
<Relationships xmlns="http://schemas.openxmlformats.org/package/2006/relationships">
    <Relationship TargetMode="External" Target="mailto:petra.altmannova@mpsv.cz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ludmila.uhlirova@mpsv.cz" Type="http://schemas.openxmlformats.org/officeDocument/2006/relationships/hyperlink" Id="rId5"/>
    <Relationship TargetMode="External" Target="mailto:eliska.kirchnerova@mpsv.cz" Type="http://schemas.openxmlformats.org/officeDocument/2006/relationships/hyperlink" Id="rId4"/>
</Relationships>

</file>

<file path=ppt/slides/_rels/slide46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36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3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03_22_044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25. 01. 2023,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97" y="5132232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Petra Altmannová, Eliška Kirchnerová, Ludmila Uhlířová, Šárka Müllerová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Věcné zaměření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integrace romské menšiny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nejen posílení kompetencí a kapacit organizací, ale i přímá práce s jednotlivci/komunitou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činnosti NNO v oblasti sledování projevů z nenávisti vůči Romům, v oblasti domácího násilí a genderově podmíněného násilí na osobách z romské komunity, zvyšování občanských kompetencí, posílení rodičovských kompetencí Romů/Romek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6698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(1)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1DC96EC-1589-40E2-9B95-90892B2142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589240"/>
          </a:xfrm>
        </p:spPr>
        <p:txBody>
          <a:bodyPr/>
          <a:lstStyle/>
          <a:p>
            <a:endParaRPr lang="cs-CZ" dirty="false"/>
          </a:p>
          <a:p>
            <a:endParaRPr lang="cs-CZ" dirty="false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B2D2371-79E5-4CC4-9255-EAFB6E5209BE}"/>
              </a:ext>
            </a:extLst>
          </p:cNvPr>
          <p:cNvSpPr txBox="true"/>
          <p:nvPr/>
        </p:nvSpPr>
        <p:spPr>
          <a:xfrm>
            <a:off x="180000" y="1295180"/>
            <a:ext cx="8424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b="true" u="sng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b="true" u="sng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činností NNO v oblasti sledování projevů z nenávisti vůči Romům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komunitní práce a komunitního organizování za účelem zvyšování občanských kompetencí Romů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rodiny s dětmi předškolního a školního věku s cílem posílení rodičovských kompetencí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činnosti NNO v oblasti domácího a genderově podmíněného násilí na osobách z řad romské menšiny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Detailní popis podporovaných aktivit je uveden v 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příloze č. 1 Popis aktivit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(doplnění bodu 4.1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34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(2)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na zajištění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vzdělávání a supervize realizačního týmu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hradí příjemce z paušálu.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že žadatel plánuje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realizovat vzdělávání a supervizi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nezbytné vytvořit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samostatnou klíčovou aktivitu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toto vzdělávání a supervizi v ní detailně popsat + nastavit odpovídající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indikátory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jejich hodnoty (viz bod 4.2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na veřejnou podporu – podporu de minimis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55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6096D-7A55-44BA-AEA1-EC5290A77DB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1) </a:t>
            </a:r>
            <a:r>
              <a:rPr lang="cs-CZ" sz="2800" cap="none" dirty="false"/>
              <a:t>Podpora činnosti </a:t>
            </a:r>
            <a:r>
              <a:rPr lang="cs-CZ" sz="2800" dirty="false"/>
              <a:t>NNO </a:t>
            </a:r>
            <a:r>
              <a:rPr lang="cs-CZ" sz="2800" cap="none" dirty="false"/>
              <a:t>v oblasti sledování projevů z nenávisti vůči Romům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1FAE5C-BB46-42EF-A3CB-F6B9337E613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85648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Násilí z nenávisti: </a:t>
            </a:r>
            <a:r>
              <a:rPr lang="cs-CZ" sz="1800" dirty="false"/>
              <a:t>verbální násilí, obtěžování, zastrašování a nátlak, psychické/ fyzické/sexuální násilí, útok na majetek . </a:t>
            </a:r>
            <a:r>
              <a:rPr lang="cs-CZ" sz="1800" b="true" dirty="false"/>
              <a:t>Projevy: </a:t>
            </a:r>
            <a:r>
              <a:rPr lang="cs-CZ" sz="1800" dirty="false"/>
              <a:t>osobní, telefonní, on-line….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</a:t>
            </a:r>
            <a:endParaRPr lang="cs-CZ" sz="1800" b="true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Podporované činnosti: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Pravidelný monitoring </a:t>
            </a:r>
            <a:r>
              <a:rPr lang="cs-CZ" sz="1800" dirty="false"/>
              <a:t>a analýzy projevů násilí z nenávisti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Edukace a osvěta terénních (sociálních) pracovníků - </a:t>
            </a:r>
            <a:r>
              <a:rPr lang="cs-CZ" sz="1800" dirty="false"/>
              <a:t>rozpoznávání a dopad projevů z nenávisti, poskytování informací a podpory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Osvětové a informační kampaně </a:t>
            </a:r>
            <a:r>
              <a:rPr lang="cs-CZ" sz="1800" dirty="false"/>
              <a:t>cílem boje proti předsudkům, stereotypům, projevům násilí z nenávisti a institucionálnímu rasismu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Osvětová činnost </a:t>
            </a:r>
            <a:r>
              <a:rPr lang="cs-CZ" sz="1800" dirty="false"/>
              <a:t>s cílem bourání předsudků uvnitř romské komunity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 err="true"/>
              <a:t>Advokační</a:t>
            </a:r>
            <a:r>
              <a:rPr lang="cs-CZ" sz="1800" b="true" dirty="false"/>
              <a:t> aktivity </a:t>
            </a:r>
            <a:r>
              <a:rPr lang="cs-CZ" sz="1800" dirty="false"/>
              <a:t>- posílení právních záruk proti diskriminaci, rasismu atd.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Posilování kapacit Romů/Romek  </a:t>
            </a:r>
            <a:r>
              <a:rPr lang="cs-CZ" sz="1800" dirty="false"/>
              <a:t>ve schopnostech domáhat se spravedlnosti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Bezplatná právní pomoc a poradenství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Odborné vzdělávání </a:t>
            </a:r>
            <a:r>
              <a:rPr lang="cs-CZ" sz="1800" dirty="false"/>
              <a:t>pracovníků RT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5316C3-D1AB-408C-BAF3-B3EF2076F0D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0156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50260-E981-486B-B019-E61F0BE2B60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PRACOVNÍ 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C95F83-4BC7-4C3F-959B-0CE0503744B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064000" cy="4320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Koordinátor/vedoucí služby/programu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Asistent koordinátora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Specialista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 err="true"/>
              <a:t>Advokační</a:t>
            </a:r>
            <a:r>
              <a:rPr lang="cs-CZ" sz="1800" b="true" dirty="false"/>
              <a:t>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Právník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Sociální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Terénní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Peer konzultant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7D377E-6D07-4F7C-A436-75D8154F046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3765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C0CE1E-D5D5-45FC-9C21-BFD979261D54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61764" y="158740"/>
            <a:ext cx="8820472" cy="675336"/>
          </a:xfrm>
        </p:spPr>
        <p:txBody>
          <a:bodyPr/>
          <a:lstStyle/>
          <a:p>
            <a:pPr algn="ctr"/>
            <a:r>
              <a:rPr lang="cs-CZ" sz="2400" dirty="false"/>
              <a:t>2) </a:t>
            </a:r>
            <a:r>
              <a:rPr lang="cs-CZ" sz="2400" cap="none" dirty="false"/>
              <a:t>Podpora komunitní práce a komunitního organizování za účelem zvyšování občanských kompetencí Romů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DAD90-0ED2-45C4-8406-5D92A55B69E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51032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Bude podporována </a:t>
            </a:r>
            <a:r>
              <a:rPr lang="cs-CZ" sz="1800" b="true" dirty="false"/>
              <a:t>práce s komunitou v širokém slova smyslu </a:t>
            </a:r>
            <a:r>
              <a:rPr lang="cs-CZ" sz="1800" dirty="false"/>
              <a:t>– nikoli výhradně komunitní sociální práce garantovaná kvalifikovaným sociálním pracovníkem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Ve výzvě detailní popis </a:t>
            </a:r>
            <a:r>
              <a:rPr lang="cs-CZ" sz="1800" b="true" dirty="false"/>
              <a:t>principů komunitní práce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CS – členové místní komunity/sousedství         primární CS: </a:t>
            </a:r>
            <a:r>
              <a:rPr lang="cs-CZ" sz="1800" b="true" dirty="false"/>
              <a:t>romská menšina</a:t>
            </a:r>
            <a:r>
              <a:rPr lang="cs-CZ" sz="1800" dirty="false"/>
              <a:t> (sekundární CS: veřejnost, sousedé, obyvatelé obce/lokality)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Komunitní centrum/místo pro komunitní setkávání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Povinné KA - KA1: Mapování kontextu komunity a potřeb členů komunity</a:t>
            </a:r>
            <a:endParaRPr lang="cs-CZ" sz="14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false"/>
              <a:t>		</a:t>
            </a:r>
            <a:r>
              <a:rPr lang="cs-CZ" sz="1800" dirty="false"/>
              <a:t>KA 2: </a:t>
            </a:r>
            <a:r>
              <a:rPr lang="pl-PL" sz="1800" dirty="false"/>
              <a:t>Práce na tématu a potřebách komunity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/>
              <a:t>		KA 3: Tvorba sociální sítě a vazeb komunity na aktéry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800" dirty="false"/>
              <a:t>Nepovinné – KA 4: Vzdělávání realizačního týmu a aktivních členů komunit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		KA 5: Odborná/metodická podpora, supervize RT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		KA 6: Evaluace/vyhodnocení KP se zapojením komunity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DAEEB9-477F-466A-9EB7-0B5EDE36D6D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C5463853-4B1B-45BC-8EC7-D12087DC7DB8}"/>
              </a:ext>
            </a:extLst>
          </p:cNvPr>
          <p:cNvSpPr/>
          <p:nvPr/>
        </p:nvSpPr>
        <p:spPr>
          <a:xfrm>
            <a:off x="5220072" y="2996952"/>
            <a:ext cx="360040" cy="216024"/>
          </a:xfrm>
          <a:prstGeom prst="rightArrow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84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644D65-9289-4500-AFD6-4B2DAC1C888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pracovní 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34A6DC-56EB-4D2A-A3AF-80DABC09866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Koordinátor/vedoucí služby/programu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Asistent koordinátora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Garant komunitní práce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Komunitní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Expert/odborný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Peer konzultant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6252D1-185E-4CE6-9E96-AAF14BE6B8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9374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1C10C-A611-48AC-8B1C-705890BCB8B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15008" y="136496"/>
            <a:ext cx="8928992" cy="819352"/>
          </a:xfrm>
        </p:spPr>
        <p:txBody>
          <a:bodyPr/>
          <a:lstStyle/>
          <a:p>
            <a:pPr algn="ctr"/>
            <a:r>
              <a:rPr lang="cs-CZ" sz="2400" dirty="false"/>
              <a:t>3) </a:t>
            </a:r>
            <a:r>
              <a:rPr lang="cs-CZ" sz="2400" cap="none" dirty="false"/>
              <a:t>Podpora služeb pro rodiny s dětmi předškolního a školního věku za účelem posílení rodičovských kompetencí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AFAFB5-0B89-4D2C-AE33-4BA88F47BC8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5536" y="1340768"/>
            <a:ext cx="8568952" cy="5175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Podpora sociálních služeb a rodičovských kompetencí </a:t>
            </a:r>
            <a:r>
              <a:rPr lang="cs-CZ" sz="1800" dirty="false"/>
              <a:t>– podpora romských dětí (do 15-ti let věku) a jejich rodičů.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800" b="true" dirty="false"/>
              <a:t>Sociální služby </a:t>
            </a:r>
            <a:r>
              <a:rPr lang="cs-CZ" sz="1800" dirty="false"/>
              <a:t>zaměřené na romskou menšinu:</a:t>
            </a:r>
            <a:endParaRPr lang="cs-CZ" sz="1800" b="true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Sociálně aktivizační služby pro rodiny s dětmi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Terénní programy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Nízkoprahová denní centra pro děti a mládež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Odborné sociální poradenství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režim SOHZ (SGEI)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sociální služba musí být registrovaná a zařazená v síti soc. služeb (Střednědobý plán soc. služeb příslušného kraje)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48AB3D-0605-4AC7-9559-24F0657495B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7712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1C10C-A611-48AC-8B1C-705890BCB8B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15008" y="136496"/>
            <a:ext cx="8928992" cy="819352"/>
          </a:xfrm>
        </p:spPr>
        <p:txBody>
          <a:bodyPr/>
          <a:lstStyle/>
          <a:p>
            <a:pPr algn="ctr"/>
            <a:r>
              <a:rPr lang="cs-CZ" sz="2400" dirty="false"/>
              <a:t>3) </a:t>
            </a:r>
            <a:r>
              <a:rPr lang="cs-CZ" sz="2400" cap="none" dirty="false"/>
              <a:t>Podpora služeb pro rodiny s dětmi předškolního a školního věku za účelem posílení rodičovských kompetencí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AFAFB5-0B89-4D2C-AE33-4BA88F47BC8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5536" y="1340768"/>
            <a:ext cx="8568952" cy="5175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B) Rodičovské kompetence </a:t>
            </a:r>
            <a:r>
              <a:rPr lang="cs-CZ" sz="1800" dirty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depistáž ohrožených dětí, včasný záchyt, včasná podpora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podpora služeb v přirozeném prostředí dítěte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aktivizace rodičů, </a:t>
            </a:r>
            <a:r>
              <a:rPr lang="cs-CZ" sz="1800" dirty="false"/>
              <a:t>praktický nácvik rodičovských dovedností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podpora rodičovských skupin, peer programů, doprovázení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podpora participace dětí, posilování vlastních kompetencí dětí a mládeže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využití místních zdrojů, neformálních služeb, svépomocné skupiny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podpora mezioborové spolupráce, multidisciplinární týmy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případová práce a spolupráce za aktivní účasti rodiny,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osvěta a edukace aktérů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Nesmí docházet k </a:t>
            </a:r>
            <a:r>
              <a:rPr lang="cs-CZ" sz="1800" b="true" dirty="false"/>
              <a:t>duplicitnímu financování </a:t>
            </a:r>
            <a:r>
              <a:rPr lang="cs-CZ" sz="1800" dirty="false"/>
              <a:t>(OP VVV, OP JAK, NPO, …)</a:t>
            </a:r>
            <a:endParaRPr lang="cs-CZ" sz="1800" b="true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48AB3D-0605-4AC7-9559-24F0657495B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840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EFEC6-2BD7-450C-B471-35A94135559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Pracovní 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250214-89D6-427F-AC2A-C449C10DF19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Koordinátor/vedoucí služby/programu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Asistent koordinátora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Sociální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Terénní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Pracovník v sociálních službách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Pedagogický pracovník/speciální pedagog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Psycholog/psychoterapeut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Právník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Peer konzultant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Expert/odborný pracovník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2D6099-64F7-4BD0-9E0D-5568D2A723C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982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24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8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Výzva č. 044 „Podpora integrace romské menšiny“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/>
              <a:t>      – harmonogram, alokace, žadatelé/partneři, aktivity, cílové skupiny, indikátory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Žádost o podporu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Povinnosti příjemce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FC6B65-404D-4C63-AD7D-BDEE812BE3B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4) </a:t>
            </a:r>
            <a:r>
              <a:rPr lang="cs-CZ" sz="2400" cap="none" dirty="false"/>
              <a:t>Podpora činnosti NNO v oblasti domácího a genderově podmíněného násilí na lidech z řad romské menšiny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FAEF6F-8DD3-42C9-8EA1-69640A76949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31846" y="1269000"/>
            <a:ext cx="8560633" cy="532835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Mezi podporované činnosti patří: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Podpora přímé práce </a:t>
            </a:r>
            <a:r>
              <a:rPr lang="cs-CZ" sz="1800" dirty="false"/>
              <a:t>s obětmi domácího a genderově podmíněného násilí a jejich rodinami (krizová intervence atd.)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Podpora terapeutických programů </a:t>
            </a:r>
            <a:r>
              <a:rPr lang="cs-CZ" sz="1800" dirty="false"/>
              <a:t>a svépomocných skupin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Poskytování specializovaných služeb </a:t>
            </a:r>
            <a:r>
              <a:rPr lang="cs-CZ" sz="1800" dirty="false"/>
              <a:t>pro oběti domácího a genderově podmíněného násilí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Multidisciplinární týmy řízené </a:t>
            </a:r>
            <a:r>
              <a:rPr lang="cs-CZ" sz="1800" dirty="false"/>
              <a:t>NNO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Podpora síťování služeb </a:t>
            </a:r>
            <a:r>
              <a:rPr lang="cs-CZ" sz="1800" dirty="false"/>
              <a:t>– vytváření platforem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Provádění pravidelného monitoringu </a:t>
            </a:r>
            <a:r>
              <a:rPr lang="cs-CZ" sz="1800" dirty="false"/>
              <a:t>a analýzy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Osvětové a informační kampaně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Edukace </a:t>
            </a:r>
            <a:r>
              <a:rPr lang="cs-CZ" sz="1800" dirty="false"/>
              <a:t>(vzdělávání kurzy, workshopy, semináře)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true" dirty="false"/>
              <a:t>Vyškolení romských sociálních pracovnic </a:t>
            </a:r>
            <a:r>
              <a:rPr lang="cs-CZ" sz="1800" dirty="false"/>
              <a:t>pro práci s incidenty domácího násilí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false"/>
              <a:t>Přenos a implementace příkladů </a:t>
            </a:r>
            <a:r>
              <a:rPr lang="cs-CZ" sz="1800" b="true" dirty="false"/>
              <a:t>dobré praxe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632663-6EF0-40E7-80D2-B1920929A41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84463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B4AFB-7F92-4B8A-B422-79F66CB2516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PRACOVNÍ 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B22EDF-331D-40D4-A611-3E01ACBB7CD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Koordinátor/vedoucí služby/programu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Asistent koordinátora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Sociální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Terénní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Psycholog/psychoterapeut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Peer konzultant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Expert/odborný pracovník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b="true" dirty="false"/>
              <a:t>Právník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448AB4-1947-48FE-A9B9-A1AA0007161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9845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865738874"/>
              </p:ext>
            </p:extLst>
          </p:nvPr>
        </p:nvGraphicFramePr>
        <p:xfrm>
          <a:off x="119176" y="1306473"/>
          <a:ext cx="8664824" cy="456909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32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4477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Příslušníci romské menšiny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 dirty="fals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Společenství občanů ČR, žijících na jejím území, kteří se odlišují od ostatních občanů zpravidla společným etnickým původem, jazykem, kulturou a tradicemi a projevují vůli být považováni za romskou národnostní menšinu a kteří usilují o rozvoj a zachování vlastní svébytnosti, jazyka a kultury.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55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Poskytovatelé služeb, kteří působí v oblasti sociálního začleňovaní a romské integrace nebo hájí zájmy romské menšiny</a:t>
                      </a:r>
                      <a:endParaRPr lang="cs-CZ" sz="1400" b="true" kern="1200" dirty="false">
                        <a:solidFill>
                          <a:schemeClr val="l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poskytovatelé sociálních služeb zapsaní v registru poskytovatelů soc. služeb dle zákona č. 108/2006 Sb., o sociálních službách,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poskytovatelé služeb sociálně-právní ochrany dětí dle zákona č. 359/1999 Sb. o sociálně-právní ochraně dětí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 další organizace působící v oblasti sociálního začleňování a romské integrace nebo hájící zájmy romské menšiny a jejich zaměstnanci.</a:t>
                      </a:r>
                      <a:endParaRPr lang="cs-CZ" sz="1400" kern="1200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266558849"/>
              </p:ext>
            </p:extLst>
          </p:nvPr>
        </p:nvGraphicFramePr>
        <p:xfrm>
          <a:off x="97201" y="1221186"/>
          <a:ext cx="8759824" cy="5294814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63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6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3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1549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NNO, které působí v oblasti sociálního začleňování a romské integrace nebo hájí zájmy romské menšiny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spolky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dle § 214-302 zákona č. 89/2012 Sb., občanský zákoník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obecně prospěšné společnosti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zřízené podle zákona č. 248/1995 Sb., o obecně prospěšných společnostech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ústavy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dle § 402-418 zákona č. 89/2012 Sb., občanský zákoník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církevní právnické osoby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zřízené podle zákona č. 3/2002 Sb., o církvích a náboženských společnostech,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nadace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(§ 306-393) a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nadační fondy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(§394-401) zřízené podle zákona č. 89/2012 Sb., občanský zákoník, které působí v oblasti sociálního začleňování a romské integrace nebo hájí zájmy romské menšiny.</a:t>
                      </a:r>
                      <a:endParaRPr lang="cs-CZ" sz="13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Pozn: CS veřejnost </a:t>
                      </a:r>
                      <a:r>
                        <a:rPr lang="cs-CZ" sz="13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výhradně v případě osvětových a informačních aktivit</a:t>
                      </a:r>
                      <a:endParaRPr lang="cs-CZ" sz="14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3827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  <a:ea typeface="Arial"/>
                          <a:cs typeface="Times New Roman"/>
                        </a:rPr>
                        <a:t>Zadavatelé služeb, zaměstnanci veřejné správy, sociální pracovníci a další pracovníci pracující s romskou menšinou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zaměstnanci krajů a obcí (a jimi zřizovaných organizací), ÚP ČR, 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pracovníci, na které se vztahuje §109 a 110 zákona č. 108/2006 Sb., o sociálních službách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další pracovníci organizací, které pracují s romskou menšinou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cs-CZ" sz="13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103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  <a:ea typeface="Arial"/>
                          <a:cs typeface="Times New Roman"/>
                        </a:rPr>
                        <a:t>Dobrovolníci působící 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  <a:ea typeface="Arial"/>
                          <a:cs typeface="Times New Roman"/>
                        </a:rPr>
                        <a:t>v oblasti sociálních služeb 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  <a:ea typeface="Arial"/>
                          <a:cs typeface="Times New Roman"/>
                        </a:rPr>
                        <a:t>a sociální integrace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Dobrovolníci podle § 115 odst. 2 zákona  č. 108/2006 Sb., o sociálních službách, a podle § 3 zákona č. 198/2002 Sb., o dobrovolnické službě </a:t>
                      </a:r>
                      <a:b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další dobrovolníci, kteří mají uzavřenou smlouvu o dobrovolné činnosti dle platné legislativy ČR.</a:t>
                      </a:r>
                      <a:endParaRPr lang="cs-CZ" sz="14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4829539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827089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– evidence podpořených osob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buNone/>
            </a:pPr>
            <a:endParaRPr lang="cs-CZ" sz="1600" dirty="false"/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Sledování/evidence podpořených osob </a:t>
            </a:r>
          </a:p>
          <a:p>
            <a:pPr>
              <a:lnSpc>
                <a:spcPct val="100000"/>
              </a:lnSpc>
            </a:pPr>
            <a:r>
              <a:rPr lang="cs-CZ" sz="1800" b="true" dirty="false"/>
              <a:t>Monitorovací list </a:t>
            </a:r>
            <a:r>
              <a:rPr lang="cs-CZ" sz="1800" dirty="false"/>
              <a:t>(podrobná charakteristika - pohlaví, postavení na trhu práce, vzdělání, znevýhodnění, stav po skončení účasti v projektu)</a:t>
            </a:r>
          </a:p>
          <a:p>
            <a:pPr>
              <a:lnSpc>
                <a:spcPct val="100000"/>
              </a:lnSpc>
            </a:pPr>
            <a:r>
              <a:rPr lang="cs-CZ" sz="1800" b="true" dirty="false"/>
              <a:t>dvě místa pro evidenci/zápis indikátorů </a:t>
            </a:r>
            <a:r>
              <a:rPr lang="cs-CZ" sz="1800" dirty="false"/>
              <a:t>- IS ESF 2021+ a v rámci zprávy o realizaci projektu v IS KP21+. </a:t>
            </a:r>
          </a:p>
          <a:p>
            <a:pPr lvl="1">
              <a:lnSpc>
                <a:spcPct val="100000"/>
              </a:lnSpc>
            </a:pPr>
            <a:r>
              <a:rPr lang="cs-CZ" sz="1800" dirty="false"/>
              <a:t>postup registrace a návod pro práci v systému IS ESF je v Pokynech pro evidenci podpory poskytnuté účastníkům projektů, </a:t>
            </a:r>
            <a:r>
              <a:rPr lang="cs-CZ" sz="1800" dirty="false">
                <a:hlinkClick r:id="rId3"/>
              </a:rPr>
              <a:t>https://www.esfcr.cz/</a:t>
            </a:r>
            <a:r>
              <a:rPr lang="cs-CZ" sz="1800" dirty="false" err="true">
                <a:hlinkClick r:id="rId3"/>
              </a:rPr>
              <a:t>monitorovani</a:t>
            </a:r>
            <a:r>
              <a:rPr lang="cs-CZ" sz="1800" dirty="false">
                <a:hlinkClick r:id="rId3"/>
              </a:rPr>
              <a:t>-</a:t>
            </a:r>
            <a:r>
              <a:rPr lang="cs-CZ" sz="1800" dirty="false" err="true">
                <a:hlinkClick r:id="rId3"/>
              </a:rPr>
              <a:t>podporenych</a:t>
            </a:r>
            <a:r>
              <a:rPr lang="cs-CZ" sz="1800" dirty="false">
                <a:hlinkClick r:id="rId3"/>
              </a:rPr>
              <a:t>-osob-</a:t>
            </a:r>
            <a:r>
              <a:rPr lang="cs-CZ" sz="1800" dirty="false" err="true">
                <a:hlinkClick r:id="rId3"/>
              </a:rPr>
              <a:t>opz</a:t>
            </a:r>
            <a:r>
              <a:rPr lang="cs-CZ" sz="1800" dirty="false">
                <a:hlinkClick r:id="rId3"/>
              </a:rPr>
              <a:t>-plus</a:t>
            </a:r>
            <a:r>
              <a:rPr lang="cs-CZ" sz="1800" dirty="false"/>
              <a:t>. </a:t>
            </a:r>
          </a:p>
          <a:p>
            <a:pPr lvl="1">
              <a:lnSpc>
                <a:spcPct val="100000"/>
              </a:lnSpc>
            </a:pPr>
            <a:endParaRPr lang="cs-CZ" sz="1800" dirty="false"/>
          </a:p>
          <a:p>
            <a:pPr>
              <a:lnSpc>
                <a:spcPct val="100000"/>
              </a:lnSpc>
            </a:pP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podrobné informace viz </a:t>
            </a:r>
            <a:r>
              <a:rPr lang="cs-CZ" sz="1800" b="true" dirty="false"/>
              <a:t>Obecná část pravidel pro žadatele a příjemce </a:t>
            </a:r>
            <a:r>
              <a:rPr lang="cs-CZ" sz="1800" dirty="false"/>
              <a:t>v rámci OPZ PLUS</a:t>
            </a:r>
          </a:p>
          <a:p>
            <a:pPr marL="234000" lvl="1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09635520"/>
      </p:ext>
    </p:extLst>
  </p:cSld>
  <p:clrMapOvr>
    <a:masterClrMapping/>
  </p:clrMapOvr>
  <p:transition spd="slow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86105" y="1475440"/>
            <a:ext cx="8280920" cy="504056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cs-CZ" sz="1800" dirty="false"/>
              <a:t>Výchozí hodnota indikátoru – stav před začátkem realizace – vždy 0 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cs-CZ" sz="1800" b="true" dirty="false"/>
              <a:t>Cílová hodnota indikátoru </a:t>
            </a:r>
            <a:r>
              <a:rPr lang="cs-CZ" sz="1800" dirty="false"/>
              <a:t>– plánovaný stav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Datum cílové hodnoty = poslední den realizace projektu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U každého indikátoru popsat, </a:t>
            </a:r>
            <a:r>
              <a:rPr lang="cs-CZ" sz="1800" b="true" u="sng" dirty="false"/>
              <a:t>jak byla cílová hodnota nastavena</a:t>
            </a:r>
          </a:p>
          <a:p>
            <a:pPr>
              <a:lnSpc>
                <a:spcPct val="100000"/>
              </a:lnSpc>
            </a:pP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1800" b="true" dirty="false"/>
              <a:t>účastníkem/podpořenou osobou</a:t>
            </a:r>
            <a:r>
              <a:rPr lang="cs-CZ" sz="1800" dirty="false"/>
              <a:t> je pouze osoba, která: </a:t>
            </a:r>
          </a:p>
          <a:p>
            <a:pPr lvl="1">
              <a:lnSpc>
                <a:spcPct val="100000"/>
              </a:lnSpc>
            </a:pPr>
            <a:r>
              <a:rPr lang="cs-CZ" sz="1800" dirty="false"/>
              <a:t>získala v daném projektu podporu v rozsahu </a:t>
            </a:r>
            <a:r>
              <a:rPr lang="cs-CZ" sz="1800" b="true" dirty="false"/>
              <a:t>minimálně 40 hodin </a:t>
            </a:r>
            <a:r>
              <a:rPr lang="cs-CZ" sz="1800" dirty="false"/>
              <a:t>(bez ohledu na počet dílčích podpor, tj. počet dílčích zapojení do projektu) </a:t>
            </a:r>
          </a:p>
          <a:p>
            <a:pPr lvl="1">
              <a:lnSpc>
                <a:spcPct val="100000"/>
              </a:lnSpc>
            </a:pPr>
            <a:r>
              <a:rPr lang="cs-CZ" sz="1800" b="true" dirty="false"/>
              <a:t>bagatelní podpora účastníka projektu </a:t>
            </a:r>
            <a:r>
              <a:rPr lang="cs-CZ" sz="1800" dirty="false"/>
              <a:t>– podpořená osoba získá méně než 40 hodin (tj. 39 a méně)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se závazkem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projektu) k následujícím indikátorům: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dirty="false"/>
          </a:p>
          <a:p>
            <a:pPr algn="just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600" dirty="false"/>
              <a:t>Podpora 40 hodin a výše → indikátor 600 000</a:t>
            </a:r>
          </a:p>
          <a:p>
            <a:pPr algn="just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600" dirty="false"/>
              <a:t>Podpora 39 hodin a méně = bagatelní podpora → indikátor 670 102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172109645"/>
              </p:ext>
            </p:extLst>
          </p:nvPr>
        </p:nvGraphicFramePr>
        <p:xfrm>
          <a:off x="827584" y="2348880"/>
          <a:ext cx="7704856" cy="259009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1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912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31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600 000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Účastníci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Výstup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31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místa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03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úvazky pracovníků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Úvazky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45931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670 102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Indikátory </a:t>
            </a:r>
            <a:r>
              <a:rPr lang="cs-CZ" sz="1600" b="true" dirty="false"/>
              <a:t>vykazované v průběhu realizace </a:t>
            </a:r>
            <a:r>
              <a:rPr lang="cs-CZ" sz="1600" dirty="false"/>
              <a:t>(cílová hodnota/závazek se dopředu nestanovuje):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b="true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535153830"/>
              </p:ext>
            </p:extLst>
          </p:nvPr>
        </p:nvGraphicFramePr>
        <p:xfrm>
          <a:off x="827584" y="2348880"/>
          <a:ext cx="7704856" cy="331236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1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912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31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679 001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Počet podpořených Romů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Osoby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Výstup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31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551 022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komunitních aktivit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03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0300910"/>
                  </a:ext>
                </a:extLst>
              </a:tr>
              <a:tr h="64303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 procesu vzdělávání nebo odborné přípravy po ukončení své účasti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538553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199336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Zaměření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52564" y="1772816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>
              <a:solidFill>
                <a:srgbClr val="FF0000"/>
              </a:solidFill>
            </a:endParaRPr>
          </a:p>
          <a:p>
            <a:pPr algn="just"/>
            <a:r>
              <a:rPr lang="cs-CZ" sz="2000" dirty="false"/>
              <a:t>Místo realizace: </a:t>
            </a:r>
            <a:r>
              <a:rPr lang="cs-CZ" sz="2000" b="true" dirty="false"/>
              <a:t>celá ČR a EU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Definice místa realizace je k dispozici v Obecné části pravidel pro žadatele a příjemce v rámci Operačního programu Zaměstnanost plus (konkrétní odkaz na elektronickou verzi tohoto dokumentu viz část 10.2 této výzvy). </a:t>
            </a: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/>
              <a:t>Žádost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811814229"/>
              </p:ext>
            </p:extLst>
          </p:nvPr>
        </p:nvGraphicFramePr>
        <p:xfrm>
          <a:off x="899592" y="1556792"/>
          <a:ext cx="7211511" cy="476891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352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14. 12. 2022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14. 12. 2022, 10:00 hodin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 12. 2022, 10:00 hodin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 04. 2023, 12:00 hodin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Maximální délka realizace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31. 12. 2025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Žádost o podporu musí být zpracována v </a:t>
            </a:r>
            <a:r>
              <a:rPr lang="cs-CZ" b="true" dirty="false"/>
              <a:t>aplikaci IS KP21+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Aplikace je dostupná na </a:t>
            </a:r>
            <a:r>
              <a:rPr lang="cs-CZ" sz="1800" b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b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cs-CZ" b="true" dirty="false"/>
              <a:t>    </a:t>
            </a:r>
            <a:r>
              <a:rPr lang="cs-CZ" dirty="false"/>
              <a:t>(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orientujte se podle Operačního programu Zaměstnanost plus, výzva č. 03_22_044) </a:t>
            </a:r>
            <a:endParaRPr lang="cs-CZ" b="true" dirty="false"/>
          </a:p>
          <a:p>
            <a:pPr marL="285750" indent="-285750">
              <a:lnSpc>
                <a:spcPct val="150000"/>
              </a:lnSpc>
              <a:buClr>
                <a:srgbClr val="A59253"/>
              </a:buClr>
              <a:buFont typeface="Wingdings" panose="05000000000000000000" pitchFamily="2" charset="2"/>
              <a:buChar char="Ø"/>
            </a:pPr>
            <a:endParaRPr lang="cs-CZ" dirty="false"/>
          </a:p>
          <a:p>
            <a:pPr>
              <a:lnSpc>
                <a:spcPct val="150000"/>
              </a:lnSpc>
              <a:buClr>
                <a:srgbClr val="A59253"/>
              </a:buClr>
            </a:pPr>
            <a:r>
              <a:rPr lang="cs-CZ" b="true" dirty="false"/>
              <a:t>Příjem žádostí o podporu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Od 14. 12. 2022. od 10:00 hod do </a:t>
            </a:r>
            <a:r>
              <a:rPr lang="cs-CZ" b="true" dirty="false">
                <a:solidFill>
                  <a:srgbClr val="FF0000"/>
                </a:solidFill>
              </a:rPr>
              <a:t>28. 4. 2023 do 12:00:00 hod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Pouze elektronicky </a:t>
            </a:r>
            <a:r>
              <a:rPr lang="cs-CZ" dirty="false"/>
              <a:t>prostřednictvím MS2021+ (platí i pro přílohy)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S kvalifikovaným </a:t>
            </a:r>
            <a:r>
              <a:rPr lang="cs-CZ" b="true" dirty="false"/>
              <a:t>elektronickým podpisem statutárního zástupce žadatele či oprávněné osoby (na základě plné moci)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připojen přímo v IS KP21+ = statutární zástupce/ osoba oprávněná k podpisu žádosti musí být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registrovaným uživatelem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této aplikace.</a:t>
            </a:r>
            <a:endParaRPr lang="cs-CZ" b="true" dirty="false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42904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7817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b="true" dirty="false"/>
              <a:t>Práce v IS KP21+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b="true" dirty="false"/>
              <a:t>Pokyny k vyplnění žádosti o podporu v IS KP21+ </a:t>
            </a:r>
            <a:r>
              <a:rPr lang="cs-CZ" sz="2000" dirty="false"/>
              <a:t>(nepřímé náklady, paušální sazby) 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b="true" dirty="false"/>
              <a:t>Obecné pokyny k ovládání IS KP+ </a:t>
            </a:r>
            <a:r>
              <a:rPr lang="cs-CZ" sz="2000" dirty="false"/>
              <a:t>a ke komunikaci s technickou podporou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sz="2000" dirty="false"/>
          </a:p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Formuláře a pokyny potřebné v rámci přípravy žádosti o podporu</a:t>
            </a:r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r>
              <a:rPr lang="cs-CZ" dirty="false">
                <a:hlinkClick r:id="rId3"/>
              </a:rPr>
              <a:t>https://www.esfcr.cz/formulare-a-pokyny-potrebne-v-ramci-pripravy-zadosti-o-podporu-opz-plus</a:t>
            </a:r>
            <a:endParaRPr lang="cs-CZ" dirty="false"/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endParaRPr lang="cs-CZ" dirty="false"/>
          </a:p>
          <a:p>
            <a:pPr marL="517525" indent="-34290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Technická podpora </a:t>
            </a:r>
            <a:endParaRPr lang="cs-CZ" dirty="false">
              <a:solidFill>
                <a:srgbClr val="FF0000"/>
              </a:solidFill>
            </a:endParaRP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klub </a:t>
            </a:r>
            <a:r>
              <a:rPr lang="cs-CZ" b="true" dirty="false"/>
              <a:t>Technická podpora uživatelům OPZ+ </a:t>
            </a:r>
            <a:r>
              <a:rPr lang="cs-CZ" dirty="false"/>
              <a:t>na portálu IS ESF (nutná registrace) </a:t>
            </a:r>
            <a:r>
              <a:rPr lang="cs-CZ" dirty="false">
                <a:hlinkClick r:id="rId4"/>
              </a:rPr>
              <a:t>www.esfcr.cz/technicka_podpora_opzplus</a:t>
            </a:r>
            <a:endParaRPr lang="cs-CZ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dirty="false"/>
              <a:t>přes </a:t>
            </a:r>
            <a:r>
              <a:rPr lang="cs-CZ" b="true" dirty="false"/>
              <a:t>ServiceDesk 2021+ </a:t>
            </a:r>
            <a:r>
              <a:rPr lang="cs-CZ" dirty="false"/>
              <a:t>(SD21+): </a:t>
            </a:r>
            <a:r>
              <a:rPr lang="cs-CZ" dirty="false">
                <a:hlinkClick r:id="rId5"/>
              </a:rPr>
              <a:t>https://sd21.mssf.cz</a:t>
            </a:r>
            <a:r>
              <a:rPr lang="cs-CZ" dirty="false"/>
              <a:t> - </a:t>
            </a:r>
            <a:r>
              <a:rPr lang="cs-CZ" dirty="false">
                <a:solidFill>
                  <a:srgbClr val="FF0000"/>
                </a:solidFill>
              </a:rPr>
              <a:t>zatím není funkční</a:t>
            </a:r>
            <a:endParaRPr lang="cs-CZ" dirty="false"/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r>
              <a:rPr lang="cs-CZ" dirty="false"/>
              <a:t>    (v pracovních dnech od 8:00 do 16:00 reakce do 4 hodin)</a:t>
            </a:r>
          </a:p>
          <a:p>
            <a:pPr marL="631825" lvl="1">
              <a:spcAft>
                <a:spcPts val="600"/>
              </a:spcAft>
              <a:buClr>
                <a:schemeClr val="accent2"/>
              </a:buClr>
            </a:pPr>
            <a:endParaRPr lang="cs-CZ" dirty="false"/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endParaRPr lang="cs-CZ" dirty="false"/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endParaRPr lang="cs-CZ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dirty="false"/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endParaRPr lang="cs-CZ" dirty="false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8636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POVINNÉ PŘÍLOHY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AB1C16-60AC-4F37-9D53-FCF36D18A5F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84784"/>
            <a:ext cx="8532480" cy="5031216"/>
          </a:xfrm>
        </p:spPr>
        <p:txBody>
          <a:bodyPr/>
          <a:lstStyle/>
          <a:p>
            <a:r>
              <a:rPr lang="cs-CZ" dirty="false"/>
              <a:t>Výpis z Evidence skutečných majitelů</a:t>
            </a:r>
          </a:p>
          <a:p>
            <a:pPr lvl="1"/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evidující osobou podle zákona č. 37/2021 Sb., o evidenci skutečných majitelů, musí dodat údaje o svém skutečném majiteli, a to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formě úplného výpisu platných údajů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 údajů, které byly vymazány bez náhrady nebo s nahrazením novými údaji, který přiloží k žádosti o podporu.</a:t>
            </a:r>
          </a:p>
          <a:p>
            <a:pPr lvl="1"/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Výpis je dostupný zde: Informační systém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skutečných majitelů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Ministerstvo spravedlnosti České republiky (https://esm.justice.cz/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ias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issm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rejstrik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úplný výpis je možné stáhnout až po přihlášení.</a:t>
            </a:r>
            <a:endParaRPr lang="cs-CZ" sz="2000" baseline="30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cs-CZ" dirty="false"/>
          </a:p>
          <a:p>
            <a:r>
              <a:rPr lang="cs-CZ" dirty="false"/>
              <a:t>Žadatel a partneři s finančním příspěvkem </a:t>
            </a:r>
          </a:p>
          <a:p>
            <a:r>
              <a:rPr lang="cs-CZ" dirty="false"/>
              <a:t>Příloha č. 3A – Údaje o sociální službě - plán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67196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E06EA-7A6D-4882-BECB-76FC4E98704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21265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Finanční část - Způsobilost výdajů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971C9C-6E85-432B-A2EF-994EA32E93D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Definováno ve </a:t>
            </a:r>
            <a:r>
              <a:rPr lang="cs-CZ" sz="2000" b="true" dirty="false"/>
              <a:t>Specifické části pravidel pro žadatele a příjemce</a:t>
            </a:r>
            <a:r>
              <a:rPr lang="cs-CZ" sz="2000" dirty="false"/>
              <a:t> v rámci OPZ+ pro projekty s přímými a nepřímými náklady a pro projekty financované s využitím paušálních sazeb</a:t>
            </a:r>
          </a:p>
          <a:p>
            <a:r>
              <a:rPr lang="cs-CZ" sz="2000" dirty="false"/>
              <a:t>Způsobilé přímé osobní náklady jsou pouze pozice uvedené v </a:t>
            </a:r>
            <a:r>
              <a:rPr lang="cs-CZ" sz="2000" b="true" dirty="false"/>
              <a:t>příloze č. 2 Pomůcka pro stanovení osobních nákladů </a:t>
            </a:r>
          </a:p>
          <a:p>
            <a:r>
              <a:rPr lang="cs-CZ" sz="2000" dirty="false"/>
              <a:t>Časová způsobilost – </a:t>
            </a:r>
            <a:r>
              <a:rPr lang="cs-CZ" sz="2000" b="true" dirty="false"/>
              <a:t>náklady vzniklé v době realizace projektu</a:t>
            </a:r>
          </a:p>
          <a:p>
            <a:r>
              <a:rPr lang="cs-CZ" sz="2000" dirty="false"/>
              <a:t>Individuální projekty využívají </a:t>
            </a:r>
            <a:r>
              <a:rPr lang="cs-CZ" sz="2000" b="true" dirty="false"/>
              <a:t>40 % paušální sazbu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6E5E05-9922-4210-BFC0-AE9B33E61E8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3573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endParaRPr lang="cs-CZ" altLang="cs-CZ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true" dirty="false"/>
              <a:t>Celkové způsobilé náklady projektu </a:t>
            </a:r>
            <a:r>
              <a:rPr lang="cs-CZ" altLang="cs-CZ" sz="2000" dirty="false"/>
              <a:t>= přímé náklady + 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true" dirty="false"/>
              <a:t>          </a:t>
            </a:r>
            <a:r>
              <a:rPr lang="cs-CZ" altLang="cs-CZ" sz="2000" b="true" dirty="false"/>
              <a:t>I. Přímé náklady</a:t>
            </a:r>
            <a:r>
              <a:rPr lang="cs-CZ" altLang="cs-CZ" sz="2000" dirty="false"/>
              <a:t>		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dirty="false"/>
              <a:t>          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cs-CZ" altLang="cs-CZ" dirty="false"/>
          </a:p>
          <a:p>
            <a:pPr marL="0" indent="0" algn="just">
              <a:buNone/>
            </a:pPr>
            <a:r>
              <a:rPr lang="cs-CZ" sz="2000" b="true" dirty="false"/>
              <a:t>          II. Paušální sazba 40 %  </a:t>
            </a:r>
          </a:p>
          <a:p>
            <a:pPr marL="414000" lvl="1" indent="0" algn="just">
              <a:buNone/>
            </a:pPr>
            <a:r>
              <a:rPr lang="cs-CZ" dirty="false"/>
              <a:t>    40 % objemu z </a:t>
            </a:r>
            <a:r>
              <a:rPr lang="cs-CZ" altLang="cs-CZ" dirty="false"/>
              <a:t>přímých způsobilých nákladů projektu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6329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realizační tým projektu – pozice uvedené v příloze č. 2 </a:t>
            </a:r>
            <a:r>
              <a:rPr lang="cs-CZ" altLang="cs-CZ" sz="1800" b="true" dirty="false"/>
              <a:t>Pomůcka pro stanovení osobních nákladů</a:t>
            </a:r>
          </a:p>
          <a:p>
            <a:pPr lvl="1" algn="just">
              <a:buSzPct val="120000"/>
              <a:buFont typeface="Arial" panose="020B0604020202020204" pitchFamily="34" charset="0"/>
              <a:buChar char="•"/>
              <a:defRPr/>
            </a:pPr>
            <a:endParaRPr lang="cs-CZ" altLang="cs-CZ" sz="1800" b="true" dirty="false"/>
          </a:p>
          <a:p>
            <a:pPr lvl="1" algn="just"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obvyklé ceny a mzdy – </a:t>
            </a:r>
            <a:r>
              <a:rPr lang="it-IT" sz="1600" dirty="false">
                <a:hlinkClick r:id="rId3"/>
              </a:rPr>
              <a:t>Pravidla pro žadatele a příjemce - www.esfcr.cz</a:t>
            </a:r>
            <a:endParaRPr lang="cs-CZ" sz="1800" dirty="false"/>
          </a:p>
          <a:p>
            <a:pPr lvl="1" algn="just"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1800" dirty="false"/>
              <a:t>úvazek osoby, u které je odměňování i jen částečně hrazeno z prostředků projektu OPZ+, může být </a:t>
            </a:r>
            <a:r>
              <a:rPr lang="cs-CZ" sz="1800" b="true" dirty="false"/>
              <a:t>maximálně 1,0 dohromady u všech subjektů </a:t>
            </a:r>
            <a:r>
              <a:rPr lang="cs-CZ" sz="1800" dirty="false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OPZ+</a:t>
            </a:r>
            <a:endParaRPr lang="cs-CZ" alt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839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endParaRPr lang="cs-CZ" altLang="cs-CZ" sz="1600" dirty="false"/>
          </a:p>
          <a:p>
            <a:pPr marL="0" indent="0">
              <a:buNone/>
            </a:pPr>
            <a:r>
              <a:rPr lang="cs-CZ" altLang="cs-CZ" sz="1800" dirty="false"/>
              <a:t>Zadávací řízení – zakázky hrazené z paušálu:</a:t>
            </a:r>
          </a:p>
          <a:p>
            <a:r>
              <a:rPr lang="cs-CZ" altLang="cs-CZ" sz="1800" dirty="false"/>
              <a:t>Povinnost příjemce – ex-ante kontrola u veřejných zakázek nad 400 tisíc Kč</a:t>
            </a:r>
          </a:p>
          <a:p>
            <a:r>
              <a:rPr lang="cs-CZ" altLang="cs-CZ" sz="1800" dirty="false"/>
              <a:t>Příjemce je povinen zaslat </a:t>
            </a:r>
            <a:r>
              <a:rPr lang="cs-CZ" altLang="cs-CZ" sz="1800" b="true" dirty="false"/>
              <a:t>ke kontrole materiály týkající se zadávacího řízení před vyhlášením zadávacího řízení</a:t>
            </a:r>
            <a:r>
              <a:rPr lang="cs-CZ" altLang="cs-CZ" sz="1800" dirty="false"/>
              <a:t>, dále materiály </a:t>
            </a:r>
            <a:r>
              <a:rPr lang="cs-CZ" altLang="cs-CZ" sz="1800" b="true" dirty="false"/>
              <a:t>před podpisem </a:t>
            </a:r>
            <a:r>
              <a:rPr lang="cs-CZ" altLang="cs-CZ" sz="1800" dirty="false"/>
              <a:t>smlouvy, případně před podpisem dodatku. </a:t>
            </a:r>
            <a:endParaRPr 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279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/>
            <a:r>
              <a:rPr lang="cs-CZ" sz="1800" dirty="false"/>
              <a:t>Vkládat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projekt, aktivity projektu pro veřejnost, veřejné zakázky, produkty (on-line formuláře)</a:t>
            </a:r>
          </a:p>
          <a:p>
            <a:pPr algn="just"/>
            <a:r>
              <a:rPr lang="cs-CZ" sz="1800" dirty="false"/>
              <a:t>Vložit informace o projektu na </a:t>
            </a:r>
            <a:r>
              <a:rPr lang="cs-CZ" sz="1800" b="true" dirty="false"/>
              <a:t>web příjemce </a:t>
            </a:r>
            <a:r>
              <a:rPr lang="cs-CZ" sz="1800" dirty="false"/>
              <a:t>– logo musí být barevné </a:t>
            </a:r>
            <a:br>
              <a:rPr lang="cs-CZ" sz="1800" dirty="false"/>
            </a:br>
            <a:r>
              <a:rPr lang="cs-CZ" sz="1800" dirty="false"/>
              <a:t>a viditelné bez nutnosti rolovat dolů, první v pořadí</a:t>
            </a:r>
          </a:p>
          <a:p>
            <a:pPr algn="just"/>
            <a:r>
              <a:rPr lang="cs-CZ" sz="1800" dirty="false"/>
              <a:t>Informovat partnery a účastníky projektu o financování  z ESF+/OPZ+ (vizuální identita, příp. ústní informace)</a:t>
            </a:r>
          </a:p>
          <a:p>
            <a:pPr algn="just"/>
            <a:r>
              <a:rPr lang="cs-CZ" sz="1800" dirty="false"/>
              <a:t>Součinnost při realizaci komunikačních aktivit ŘO</a:t>
            </a:r>
          </a:p>
          <a:p>
            <a:pPr algn="just"/>
            <a:r>
              <a:rPr lang="cs-CZ" sz="1800" dirty="false"/>
              <a:t>Vyvěšení povinného plakátu (příp. i desky, billboardu)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2242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22C48C-11FE-49B7-8BF0-EC8A4DCEE4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88D16B-3869-469D-8DD4-6C9C375AF0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2816" y="1268760"/>
            <a:ext cx="8247183" cy="5112568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Obecné části pravidel pro žadatele a příjemce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 rámci Operačního programu Zaměstnanost plus </a:t>
            </a:r>
            <a:endParaRPr lang="cs-CZ" sz="1800" dirty="false"/>
          </a:p>
          <a:p>
            <a:pPr marL="0" indent="0">
              <a:buNone/>
            </a:pPr>
            <a:r>
              <a:rPr lang="cs-CZ" sz="1800" dirty="false"/>
              <a:t>Podpora, která naplňuje znaky veřejné podpory, se poskytuje v režimu </a:t>
            </a:r>
            <a:r>
              <a:rPr lang="cs-CZ" sz="1800" b="true" dirty="false"/>
              <a:t>de minimis </a:t>
            </a:r>
            <a:r>
              <a:rPr lang="cs-CZ" sz="1800" dirty="false"/>
              <a:t>nebo </a:t>
            </a:r>
            <a:r>
              <a:rPr lang="cs-CZ" sz="1800" b="true" dirty="false"/>
              <a:t>vyrovnávací platby (SOHZ).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false"/>
              <a:t>a) V případě zaměření projektu na </a:t>
            </a:r>
            <a:r>
              <a:rPr lang="cs-CZ" sz="1800" b="true" dirty="false"/>
              <a:t>sociální služby </a:t>
            </a:r>
            <a:r>
              <a:rPr lang="cs-CZ" sz="1800" dirty="false"/>
              <a:t>(včetně celoživotního vzdělávání) je možné podpořit výhradně registrované soc. služby – </a:t>
            </a:r>
            <a:r>
              <a:rPr lang="cs-CZ" sz="1800" b="true" dirty="false"/>
              <a:t>vyrovnávací platba </a:t>
            </a:r>
            <a:r>
              <a:rPr lang="cs-CZ" sz="1800" dirty="false"/>
              <a:t>(režim SOHZ)</a:t>
            </a:r>
            <a:endParaRPr lang="cs-CZ" sz="1800" b="true" dirty="false"/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false"/>
              <a:t>b) Aktivity projektu zaměřené na </a:t>
            </a:r>
            <a:r>
              <a:rPr lang="cs-CZ" sz="1800" b="true" dirty="false"/>
              <a:t>celoživotní vzdělávání </a:t>
            </a:r>
            <a:r>
              <a:rPr lang="cs-CZ" sz="1800" dirty="false"/>
              <a:t>odborných pracovníků mimo registrované soc. služby – </a:t>
            </a:r>
            <a:r>
              <a:rPr lang="cs-CZ" sz="1800" b="true" dirty="false"/>
              <a:t>podpora de minimis</a:t>
            </a:r>
          </a:p>
          <a:p>
            <a:pPr marL="0" indent="0">
              <a:buNone/>
            </a:pPr>
            <a:r>
              <a:rPr lang="cs-CZ" sz="1800" dirty="false"/>
              <a:t>V případě nejasností, zda se jedná/nejedná o VP– bude posouzeno individuálně </a:t>
            </a:r>
            <a:r>
              <a:rPr lang="cs-CZ" sz="1800" b="true" dirty="false"/>
              <a:t>před vydáním právního aktu</a:t>
            </a:r>
            <a:r>
              <a:rPr lang="cs-CZ" sz="1800" dirty="false"/>
              <a:t>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F7DE9F-16FB-41A9-80CC-F71E1185BC1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3369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povinná 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/>
            <a:r>
              <a:rPr lang="cs-CZ" sz="1800" dirty="false"/>
              <a:t>Alespoň 1 povinný plakát min. A3 s informacemi o projektu – využít je třeba el. šablonu z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/>
            <a:r>
              <a:rPr lang="cs-CZ" sz="1800" dirty="false"/>
              <a:t>Platné po celou dobu realizace projektu</a:t>
            </a:r>
          </a:p>
          <a:p>
            <a:pPr algn="just"/>
            <a:r>
              <a:rPr lang="cs-CZ" sz="1800" dirty="false"/>
              <a:t>V místě realizace projektu snadno viditelném pro veřejnost, jako jsou vstupní prostory budovy</a:t>
            </a:r>
          </a:p>
          <a:p>
            <a:pPr lvl="1" algn="just"/>
            <a:r>
              <a:rPr lang="cs-CZ" sz="18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8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800" dirty="false"/>
              <a:t>Pokud příjemce realizuje více projektů OPZ+ v jednom místě, je možné pro všechny tyto projekty umístit pouze jeden plakát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546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Alokace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/>
          </a:p>
          <a:p>
            <a:pPr algn="just"/>
            <a:r>
              <a:rPr lang="cs-CZ" sz="2000" dirty="false"/>
              <a:t>Finanční alokace výzvy (rozhodná pro výběr projektů </a:t>
            </a:r>
            <a:br>
              <a:rPr lang="cs-CZ" sz="2000" dirty="false"/>
            </a:br>
            <a:r>
              <a:rPr lang="cs-CZ" sz="2000" dirty="false"/>
              <a:t>k financování, včetně vlastních zdrojů): </a:t>
            </a:r>
          </a:p>
          <a:p>
            <a:pPr marL="0" indent="0" algn="just">
              <a:buNone/>
            </a:pPr>
            <a:r>
              <a:rPr lang="cs-CZ" sz="2000" b="true" dirty="false"/>
              <a:t>                              </a:t>
            </a:r>
          </a:p>
          <a:p>
            <a:pPr marL="0" indent="0" algn="just">
              <a:buNone/>
            </a:pPr>
            <a:r>
              <a:rPr lang="cs-CZ" sz="2000" b="true" dirty="false"/>
              <a:t>			150 000 000 CZK</a:t>
            </a:r>
          </a:p>
          <a:p>
            <a:pPr marL="0" indent="0" algn="just">
              <a:buNone/>
            </a:pPr>
            <a:endParaRPr lang="cs-CZ" sz="2000" dirty="false"/>
          </a:p>
          <a:p>
            <a:pPr lvl="0" algn="just"/>
            <a:r>
              <a:rPr lang="cs-CZ" sz="2000" dirty="false"/>
              <a:t>115 102 500 </a:t>
            </a:r>
            <a:r>
              <a:rPr lang="pt-BR" sz="2000" dirty="false"/>
              <a:t>CZK EU podíl</a:t>
            </a:r>
          </a:p>
          <a:p>
            <a:pPr lvl="0" algn="just"/>
            <a:r>
              <a:rPr lang="cs-CZ" sz="2000" dirty="false"/>
              <a:t>  34 897 500 </a:t>
            </a:r>
            <a:r>
              <a:rPr lang="pt-BR" sz="2000" dirty="false"/>
              <a:t>CZK národní spolufinancování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ransition spd="slow">
    <p:wheel spokes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3473928" cy="5211216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povinný plakát, dočasná/stála deska nebo billboard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weby, microsity, sociální média projektu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tiskoviny (brožury, letáky, plakáty, publikace, školicí materiály) a propagační předměty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audiovizuální materiály (reklamní spoty,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placement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sponzorské vzkazy, reportáže, pořady)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inzerce (internet, tisk,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outdoor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soutěže (s výjimkou cen do soutěží)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komunikační akce (semináře, workshopy, konference, tiskové konference, výstavy, veletrhy)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 výstupy při jejich distribuci (tiskové zprávy, informace pro média)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dokumenty pro veřejnost či cílové skupiny (vstupní, výstupní/závěrečné zprávy, analýzy, certifikáty, prezenční listiny apod.)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výzva k podání nabídek/zadávací dokumentace zakázek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24D49E4-0039-4749-BCE2-495F285F1B9D}"/>
              </a:ext>
            </a:extLst>
          </p:cNvPr>
          <p:cNvSpPr txBox="true"/>
          <p:nvPr/>
        </p:nvSpPr>
        <p:spPr>
          <a:xfrm>
            <a:off x="4122000" y="1988840"/>
            <a:ext cx="457200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interní dokumenty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archivační šanony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elektronická i listinná komunikace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smlouvy, smlouvy s dodavateli, dalšími příjemci, partnery apod.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účetní doklady vztahující se k výdajům projektu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vybavení pořízené z prostředků projektu (s výjimkou propagačních předmětů)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neplacené PR články a převzaté PR výstupy (např. médii)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ceny do soutěží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výstupy, kde to není technicky možné (např. strojově generované objednávky, faktury</a:t>
            </a:r>
            <a:r>
              <a:rPr kumimoji="false" lang="cs-CZ" sz="15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E96F02-04FF-4742-9300-BFC29963D6F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9" y="1122444"/>
            <a:ext cx="1414395" cy="4999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C162BC7-7A89-40CE-B28D-80FAF11BBD7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828" y="1237874"/>
            <a:ext cx="142049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01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340768"/>
            <a:ext cx="8694488" cy="5355232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hodnocení: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(max. 30 pracovních dní od uzavření příjmu žádostí, v případě příjmu nad 250 projektů + 10 pracovních dní)</a:t>
            </a:r>
          </a:p>
          <a:p>
            <a:pPr lvl="1">
              <a:buClr>
                <a:srgbClr val="5FBBF5"/>
              </a:buClr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– </a:t>
            </a:r>
            <a:r>
              <a:rPr kumimoji="false" lang="cs-CZ" sz="1800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každý projekt hodnotí dva</a:t>
            </a: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individuální hodnotitelé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v případě rozporu rozhoduje </a:t>
            </a: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arbitr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(max. 80 pracovních dní od uzavření příjmu žádostí, v případě příjmu nad 250 projektů + 20 pracovních dní)</a:t>
            </a:r>
            <a:r>
              <a:rPr lang="cs-CZ" sz="1800" b="true" dirty="false">
                <a:solidFill>
                  <a:srgbClr val="084A8B"/>
                </a:solidFill>
              </a:rPr>
              <a:t> 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b="true" dirty="false">
                <a:solidFill>
                  <a:srgbClr val="084A8B"/>
                </a:solidFill>
              </a:rPr>
              <a:t>výběrová komise </a:t>
            </a:r>
            <a:r>
              <a:rPr lang="cs-CZ" sz="1800" dirty="false">
                <a:solidFill>
                  <a:srgbClr val="084A8B"/>
                </a:solidFill>
              </a:rPr>
              <a:t>– zasedá do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max. 20 pracovních dní od ukončení věcného hodnocení 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 poskytnutí podpory 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Specifická část pravidel pro žadatele a příjemce z OPZ+ pro projekty s přímými a nepřímými náklady nebo projekty financované s využitím paušálních sazeb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false" lang="cs-CZ" sz="1800" b="fals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www.esfcr.cz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Příručka pro hodnotitele OPZ+ –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www.esfcr.cz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Časový plán</a:t>
            </a:r>
            <a:r>
              <a:rPr lang="pt-BR" dirty="false"/>
              <a:t> výběrového procesu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D4D414C-C956-4CF9-9460-81E203D7134B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930053739"/>
              </p:ext>
            </p:extLst>
          </p:nvPr>
        </p:nvGraphicFramePr>
        <p:xfrm>
          <a:off x="395536" y="1484313"/>
          <a:ext cx="8441803" cy="3665318"/>
        </p:xfrm>
        <a:graphic>
          <a:graphicData uri="http://schemas.openxmlformats.org/drawingml/2006/table">
            <a:tbl>
              <a:tblPr/>
              <a:tblGrid>
                <a:gridCol w="4131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0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819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14. 12. 2022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3C3C8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Vyhlášení 44. výzvy OPZ+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1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14. 12. 2022 – 28. 4.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Příjem žádostí o podporu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Květen – červen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Kontrola přijatelnosti a kontrola formálních náležitostí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Červen – srpen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Věcné hodnocení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63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Srpen/září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Výběrová komise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Září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Vyhlášení výsledků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121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Září/říjen/listopad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Uzavírání právních aktů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694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Informační zdroje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228397"/>
            <a:ext cx="9000496" cy="5924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dirty="false"/>
          </a:p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>
                <a:hlinkClick r:id="rId3"/>
              </a:rPr>
              <a:t>www.esfcr.cz</a:t>
            </a:r>
            <a:r>
              <a:rPr lang="cs-CZ" sz="2000" dirty="false"/>
              <a:t>             </a:t>
            </a:r>
            <a:r>
              <a:rPr lang="pl-PL" sz="2000" dirty="false">
                <a:hlinkClick r:id="rId4"/>
              </a:rPr>
              <a:t>Dokumenty OPZ+ - </a:t>
            </a:r>
            <a:r>
              <a:rPr lang="pl-PL" sz="2000" dirty="false">
                <a:hlinkClick r:id="rId3"/>
              </a:rPr>
              <a:t>www.esfcr.cz</a:t>
            </a:r>
            <a:endParaRPr lang="pl-PL" sz="2000" dirty="false"/>
          </a:p>
          <a:p>
            <a:pPr marL="2917825" lvl="6">
              <a:spcAft>
                <a:spcPts val="600"/>
              </a:spcAft>
              <a:buClr>
                <a:schemeClr val="accent2"/>
              </a:buClr>
            </a:pPr>
            <a:r>
              <a:rPr lang="cs-CZ" sz="2000" dirty="false">
                <a:hlinkClick r:id="rId5"/>
              </a:rPr>
              <a:t>Přehled výzev - www.esfcr.cz</a:t>
            </a:r>
            <a:endParaRPr lang="cs-CZ" sz="2000" dirty="false"/>
          </a:p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sz="2000" dirty="false"/>
          </a:p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/>
              <a:t>Výzva č. </a:t>
            </a:r>
            <a:r>
              <a:rPr lang="cs-CZ" sz="2000" b="true" dirty="false"/>
              <a:t>03_22_044 „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integrace romské menšiny (1)“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její přílohy:</a:t>
            </a: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1 –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Popis aktivit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(doplnění bodu 4.1 výzvy)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 – Pomůcka pro stanovení osobních nákladů (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popis relevantních pracovních pozic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3 -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sociálních služeb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otevřených výzvách OPZ+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sz="2000" dirty="false"/>
              <a:t>ESF fórum – </a:t>
            </a:r>
            <a:r>
              <a:rPr lang="cs-CZ" sz="2000" b="true" dirty="false"/>
              <a:t>diskusní metodický klub:</a:t>
            </a:r>
            <a:endParaRPr lang="cs-CZ" sz="2000" b="tru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r>
              <a:rPr lang="cs-CZ" sz="20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https://www.esfcr.cz/klub-vyzvy-044-podpora-integrace-romske-mensiny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b="true" dirty="false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E5CF9BF9-BEE7-4A74-99DF-2D67C7EB2378}"/>
              </a:ext>
            </a:extLst>
          </p:cNvPr>
          <p:cNvSpPr/>
          <p:nvPr/>
        </p:nvSpPr>
        <p:spPr>
          <a:xfrm>
            <a:off x="2402670" y="1705731"/>
            <a:ext cx="432048" cy="216024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4AF90AC9-D2DD-4BF1-98F0-0080F8842932}"/>
              </a:ext>
            </a:extLst>
          </p:cNvPr>
          <p:cNvSpPr/>
          <p:nvPr/>
        </p:nvSpPr>
        <p:spPr>
          <a:xfrm>
            <a:off x="2402670" y="2070152"/>
            <a:ext cx="432048" cy="216024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6086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Informační zdroje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228397"/>
            <a:ext cx="9000496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Pravidla pro žadatele a příjemce: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Obecná část pravidel </a:t>
            </a:r>
            <a:r>
              <a:rPr lang="cs-CZ" dirty="false"/>
              <a:t>pro žadatele a příjemce v rámci OPZ+</a:t>
            </a:r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r>
              <a:rPr lang="cs-CZ" dirty="false"/>
              <a:t>(</a:t>
            </a:r>
            <a:r>
              <a:rPr lang="cs-CZ" dirty="false">
                <a:hlinkClick r:id="rId3"/>
              </a:rPr>
              <a:t>www.esfcr.cz/pravidla-pro-</a:t>
            </a:r>
            <a:r>
              <a:rPr lang="cs-CZ" dirty="false" err="true">
                <a:hlinkClick r:id="rId3"/>
              </a:rPr>
              <a:t>zadatele</a:t>
            </a:r>
            <a:r>
              <a:rPr lang="cs-CZ" dirty="false">
                <a:hlinkClick r:id="rId3"/>
              </a:rPr>
              <a:t>-a-</a:t>
            </a:r>
            <a:r>
              <a:rPr lang="cs-CZ" dirty="false" err="true">
                <a:hlinkClick r:id="rId3"/>
              </a:rPr>
              <a:t>prijemce</a:t>
            </a:r>
            <a:r>
              <a:rPr lang="cs-CZ" dirty="false">
                <a:hlinkClick r:id="rId3"/>
              </a:rPr>
              <a:t>-</a:t>
            </a:r>
            <a:r>
              <a:rPr lang="cs-CZ" dirty="false" err="true">
                <a:hlinkClick r:id="rId3"/>
              </a:rPr>
              <a:t>opz</a:t>
            </a:r>
            <a:r>
              <a:rPr lang="cs-CZ" dirty="false">
                <a:hlinkClick r:id="rId3"/>
              </a:rPr>
              <a:t>-plus/-/dokument/18068434</a:t>
            </a:r>
            <a:r>
              <a:rPr lang="cs-CZ" dirty="false"/>
              <a:t>)</a:t>
            </a:r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Specifická část pravidel </a:t>
            </a:r>
            <a:r>
              <a:rPr lang="cs-CZ" dirty="false"/>
              <a:t>pro žadatele a příjemce v rámci OPZ+ pro projekty s přímými a nepřímými náklady a pro projekty financované s využitím paušálních sazeb</a:t>
            </a:r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r>
              <a:rPr lang="cs-CZ" dirty="false">
                <a:hlinkClick r:id="rId4"/>
              </a:rPr>
              <a:t>www.esfcr.cz/pravidla-pro-</a:t>
            </a:r>
            <a:r>
              <a:rPr lang="cs-CZ" dirty="false" err="true">
                <a:hlinkClick r:id="rId4"/>
              </a:rPr>
              <a:t>zadatele</a:t>
            </a:r>
            <a:r>
              <a:rPr lang="cs-CZ" dirty="false">
                <a:hlinkClick r:id="rId4"/>
              </a:rPr>
              <a:t>-a-</a:t>
            </a:r>
            <a:r>
              <a:rPr lang="cs-CZ" dirty="false" err="true">
                <a:hlinkClick r:id="rId4"/>
              </a:rPr>
              <a:t>prijemce</a:t>
            </a:r>
            <a:r>
              <a:rPr lang="cs-CZ" dirty="false">
                <a:hlinkClick r:id="rId4"/>
              </a:rPr>
              <a:t>-</a:t>
            </a:r>
            <a:r>
              <a:rPr lang="cs-CZ" dirty="false" err="true">
                <a:hlinkClick r:id="rId4"/>
              </a:rPr>
              <a:t>opz</a:t>
            </a:r>
            <a:r>
              <a:rPr lang="cs-CZ" dirty="false">
                <a:hlinkClick r:id="rId4"/>
              </a:rPr>
              <a:t>-plus/-/dokument/18068507</a:t>
            </a:r>
            <a:r>
              <a:rPr lang="cs-CZ" dirty="false"/>
              <a:t>)</a:t>
            </a:r>
          </a:p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b="true" dirty="false">
              <a:hlinkClick r:id="rId5"/>
            </a:endParaRPr>
          </a:p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>
                <a:hlinkClick r:id="rId5"/>
              </a:rPr>
              <a:t>Obvyklé ceny zařízení a vybavení, Obvyklé mzdy/platy</a:t>
            </a:r>
            <a:endParaRPr lang="cs-CZ" b="true" dirty="false"/>
          </a:p>
          <a:p>
            <a:pPr marL="460375" indent="-285750" algn="just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cs-CZ" b="true" dirty="false"/>
          </a:p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Kritéria</a:t>
            </a:r>
            <a:r>
              <a:rPr lang="cs-CZ" dirty="false"/>
              <a:t> pro hodnocení projektů</a:t>
            </a: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Kritéria pro kontrolu přijatelnosti a formálních náležitostí</a:t>
            </a: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Kritéria věcného hodnocení</a:t>
            </a: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dirty="false"/>
          </a:p>
          <a:p>
            <a:pPr marL="460375" indent="-28575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b="true" dirty="false"/>
              <a:t>Příručka pro hodnotitele OPZ+ </a:t>
            </a:r>
            <a:endParaRPr lang="cs-CZ" dirty="false"/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r>
              <a:rPr lang="cs-CZ" dirty="false"/>
              <a:t>(</a:t>
            </a:r>
            <a:r>
              <a:rPr lang="cs-CZ" dirty="false">
                <a:hlinkClick r:id="rId6"/>
              </a:rPr>
              <a:t>www.esfcr.cz/hodnoceni-a-vyber-projektu-</a:t>
            </a:r>
            <a:r>
              <a:rPr lang="cs-CZ" dirty="false" err="true">
                <a:hlinkClick r:id="rId6"/>
              </a:rPr>
              <a:t>opz</a:t>
            </a:r>
            <a:r>
              <a:rPr lang="cs-CZ" dirty="false">
                <a:hlinkClick r:id="rId6"/>
              </a:rPr>
              <a:t>-plus/-/dokument/18069370</a:t>
            </a:r>
            <a:r>
              <a:rPr lang="cs-CZ" dirty="false"/>
              <a:t>)</a:t>
            </a:r>
          </a:p>
          <a:p>
            <a:pPr marL="174625" algn="just">
              <a:spcAft>
                <a:spcPts val="600"/>
              </a:spcAft>
              <a:buClr>
                <a:schemeClr val="accent2"/>
              </a:buClr>
            </a:pPr>
            <a:endParaRPr lang="cs-CZ" b="true" dirty="false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3029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buNone/>
            </a:pPr>
            <a:endParaRPr lang="cs-CZ" sz="2400" dirty="false"/>
          </a:p>
          <a:p>
            <a:pPr marL="0" indent="0" algn="just">
              <a:buNone/>
            </a:pPr>
            <a:endParaRPr lang="cs-CZ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FE07D10-BD9E-4145-A74B-45DE3848F88C}"/>
              </a:ext>
            </a:extLst>
          </p:cNvPr>
          <p:cNvSpPr txBox="true"/>
          <p:nvPr/>
        </p:nvSpPr>
        <p:spPr>
          <a:xfrm>
            <a:off x="244548" y="1700808"/>
            <a:ext cx="8395451" cy="201863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32000" marR="0" lvl="0" indent="-432000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cs-CZ" sz="2400" dirty="false">
              <a:solidFill>
                <a:srgbClr val="084A8B"/>
              </a:solidFill>
              <a:latin typeface="Arial"/>
            </a:endParaRPr>
          </a:p>
          <a:p>
            <a:pPr marL="432000" marR="0" lvl="0" indent="-432000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Mgr. Petra Altmannová  </a:t>
            </a: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petra.altmannova@mpsv.cz</a:t>
            </a:r>
            <a:endParaRPr kumimoji="false" lang="cs-CZ" sz="24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32000" marR="0" lvl="0" indent="-432000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Ing. Mgr. Eliška Kirchnerová </a:t>
            </a: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eliska.kirchnerova@mpsv.cz</a:t>
            </a:r>
            <a:endParaRPr kumimoji="false" lang="cs-CZ" sz="24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32000" marR="0" lvl="0" indent="-432000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Ing. Ludmila Uhlířová </a:t>
            </a:r>
            <a:r>
              <a:rPr kumimoji="false" lang="cs-CZ" sz="2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/>
              </a:rPr>
              <a:t>ludmila.uhlirova@mpsv.cz</a:t>
            </a:r>
            <a:endParaRPr kumimoji="false" lang="cs-CZ" sz="24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1815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Těšíme se na Vaše projekty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financování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4826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 (rozpad zdrojů financování):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 76,735 %, státní rozpočet 23,265 %, </a:t>
            </a:r>
            <a:r>
              <a:rPr lang="cs-CZ" sz="1800" b="true" dirty="false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0 %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Minimální a m</a:t>
            </a:r>
            <a:r>
              <a:rPr lang="cs-CZ" b="true" dirty="false">
                <a:solidFill>
                  <a:srgbClr val="084A8B"/>
                </a:solidFill>
              </a:rPr>
              <a:t>aximální </a:t>
            </a:r>
            <a:r>
              <a:rPr lang="cs-CZ" b="true" dirty="false">
                <a:solidFill>
                  <a:srgbClr val="084A8B"/>
                </a:solidFill>
                <a:latin typeface="Arial"/>
              </a:rPr>
              <a:t>výše celkových způsobilých výdajů:</a:t>
            </a:r>
          </a:p>
          <a:p>
            <a:pPr lvl="0">
              <a:spcBef>
                <a:spcPts val="1100"/>
              </a:spcBef>
              <a:spcAft>
                <a:spcPts val="0"/>
              </a:spcAft>
            </a:pPr>
            <a:r>
              <a:rPr lang="cs-CZ" dirty="false">
                <a:solidFill>
                  <a:srgbClr val="084A8B"/>
                </a:solidFill>
                <a:latin typeface="Arial"/>
              </a:rPr>
              <a:t>Minimální výše: </a:t>
            </a:r>
            <a:r>
              <a:rPr lang="cs-CZ" b="true" dirty="false">
                <a:solidFill>
                  <a:srgbClr val="084A8B"/>
                </a:solidFill>
                <a:latin typeface="Arial"/>
              </a:rPr>
              <a:t>1 000 000 CZK</a:t>
            </a:r>
          </a:p>
          <a:p>
            <a:pPr lvl="0">
              <a:spcBef>
                <a:spcPts val="1100"/>
              </a:spcBef>
              <a:spcAft>
                <a:spcPts val="0"/>
              </a:spcAft>
            </a:pPr>
            <a:r>
              <a:rPr lang="cs-CZ" dirty="false">
                <a:solidFill>
                  <a:srgbClr val="084A8B"/>
                </a:solidFill>
                <a:latin typeface="Arial"/>
              </a:rPr>
              <a:t>Maximální výše: </a:t>
            </a:r>
            <a:r>
              <a:rPr lang="cs-CZ" b="true" dirty="false">
                <a:solidFill>
                  <a:srgbClr val="084A8B"/>
                </a:solidFill>
                <a:latin typeface="Arial"/>
              </a:rPr>
              <a:t>7 000 000 CZK</a:t>
            </a:r>
          </a:p>
          <a:p>
            <a:pPr lvl="0" algn="ctr">
              <a:spcBef>
                <a:spcPts val="1100"/>
              </a:spcBef>
              <a:spcAft>
                <a:spcPts val="0"/>
              </a:spcAft>
            </a:pPr>
            <a:endParaRPr lang="cs-CZ" b="true" dirty="false">
              <a:solidFill>
                <a:srgbClr val="084A8B"/>
              </a:solidFill>
              <a:latin typeface="Arial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Forma financování</a:t>
            </a: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rgbClr val="084A8B"/>
                </a:solidFill>
                <a:latin typeface="Arial"/>
              </a:rPr>
              <a:t>Ex – ante</a:t>
            </a: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rgbClr val="084A8B"/>
                </a:solidFill>
                <a:latin typeface="Arial"/>
              </a:rPr>
              <a:t>1. zálohová platba 30%</a:t>
            </a:r>
          </a:p>
          <a:p>
            <a:pPr algn="just"/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r>
              <a:rPr lang="cs-CZ" b="true" u="sng" dirty="false"/>
              <a:t>Oprávnění žadatelé: </a:t>
            </a:r>
          </a:p>
          <a:p>
            <a:pPr marL="0" indent="0">
              <a:buNone/>
            </a:pPr>
            <a:endParaRPr lang="cs-CZ" b="true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může dle pravidel Operačního programu Zaměstnanost plus oprávněným žadatelem být:</a:t>
            </a:r>
          </a:p>
          <a:p>
            <a:pPr marL="0" indent="0">
              <a:buNone/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osoba (právnická nebo fyzická), která je registrovaným subjektem v ČR, tj. osoba, která má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vlastní identifikační číslo </a:t>
            </a: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(tzv. IČO někdy také IČ),</a:t>
            </a: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osoba, která má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aktivní datovou schránku</a:t>
            </a: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osoba, která nepatří mezi subjekty, které se nemohou výzvy účastnit z důvodů insolvence, pokut, dluhu. (Podrobněji uvedeno v textu výzvy, bod 3.3 Vymezení oprávněných žadatelů.)</a:t>
            </a:r>
          </a:p>
          <a:p>
            <a:endParaRPr lang="cs-CZ" dirty="false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false">
              <a:cs typeface="Times New Roman" panose="02020603050405020304" pitchFamily="18" charset="0"/>
            </a:endParaRPr>
          </a:p>
          <a:p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jsou posuzovány během hodnocení a výběru projektů a musí být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splněny k datu podání žádosti o podporu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cs-CZ" dirty="false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79337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Definice oprávněných Žadatelů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211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cs-CZ" b="true" u="sng" dirty="false"/>
          </a:p>
          <a:p>
            <a:pPr marL="0" indent="0" algn="just">
              <a:buNone/>
            </a:pPr>
            <a:r>
              <a:rPr lang="cs-CZ" b="true" u="sng" dirty="false"/>
              <a:t>Oprávnění žadatelé: </a:t>
            </a:r>
          </a:p>
          <a:p>
            <a:pPr marL="285750" indent="-285750" algn="just"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nestátní neziskové organizace, které </a:t>
            </a:r>
            <a:r>
              <a:rPr lang="cs-CZ" b="true" dirty="false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působí v oblasti sociálního začleňovaní a romské integrace nebo hájí zájmy romské menšiny </a:t>
            </a:r>
            <a:endParaRPr lang="cs-CZ" b="true" dirty="false">
              <a:solidFill>
                <a:schemeClr val="accent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b="true" u="sng" dirty="false"/>
          </a:p>
          <a:p>
            <a:pPr marL="0" indent="0" algn="just">
              <a:buNone/>
            </a:pPr>
            <a:endParaRPr lang="cs-CZ" b="true" u="sng" dirty="false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obecně prospěšné společnosti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zřízené podle zákona č. 248/1995 Sb., o obecněprospěšných společnostech, ve znění pozdějších předpisů,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církevní právnické osoby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zřízené podle zákona č. 3/2002 Sb., o církvích a náboženských společnostech, pokud poskytují zdravotní, kulturní, vzdělávací a sociální služby nebo sociálně právní ochranu dětí,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spolky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214-302 zákona č. 89/2012 Sb., občanský zákoník,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ústavy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402-418 zákona č. 89/2012 Sb., občanský zákoník,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nadace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(§ 306-393) a nadační fondy (§394-401) zřízené podle zákona č. 89/2012 Sb., občanský zákoník,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52704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Partnerství s finančním příspěvkem i bez finančního příspěvku.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Oprávnění partneři:</a:t>
            </a:r>
          </a:p>
          <a:p>
            <a:pPr marL="342900" indent="-342900">
              <a:lnSpc>
                <a:spcPct val="100000"/>
              </a:lnSpc>
              <a:buAutoNum type="alphaLcParenR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estátní neziskové organizace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(o.p.s., církevní práv.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osoby, spolky, ústavy, nadace)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poskytovatelé sociálních služeb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(zapsaní v registru poskytovatelů)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obce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podle zákona č. 128/2000 Sb., o obcích (obecní zřízení), včetně zákona č. 314/2002 Sb., o stanovení obcí s pověřeným obecním úřadem a stanovení obcí s rozšířenou působností,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městské části hl. m. Prahy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dle zákona č.131/2000 Sb., o hlavním městě Praze, ve znění pozdějších předpisů,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příspěvkové organizace zřizované obcemi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– organizace zřízené územními samosprávnými celky dle zákona č. 250/2000 Sb., o rozpočtových pravidlech územních rozpočtů,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příspěvkové organizace zřizované městskými částmi hl. m. Prahy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dle zákona č.131/2000 Sb., o hlavním městě Praze a zákona č. 250/2000 Sb. o rozpočtových pravidlech územních rozpočtů,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dobrovolné svazky obcí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podle zákona č. 128/2000 Sb., o obcích (obecní zřízení).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156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/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v projektu realizovaném v partnerství s partnerem/y s finančním příspěvkem musí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vlastními silami zajistit realizaci minimálně 30 % aktivit/rozpočtu projektu.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000" b="true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 s finančním příspěvkem -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existence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minimálně 3 roky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datem vyhlášení výzvy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672482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4442</properties:Words>
  <properties:PresentationFormat>Předvádění na obrazovce (4:3)</properties:PresentationFormat>
  <properties:Paragraphs>576</properties:Paragraphs>
  <properties:Slides>46</properties:Slides>
  <properties:Notes>35</properties:Notes>
  <properties:TotalTime>10106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properties:HeadingPairs>
  <properties:TitlesOfParts>
    <vt:vector baseType="lpstr" size="54">
      <vt:lpstr>Arial</vt:lpstr>
      <vt:lpstr>Calibri</vt:lpstr>
      <vt:lpstr>Courier New</vt:lpstr>
      <vt:lpstr>Symbol</vt:lpstr>
      <vt:lpstr>Trebuchet MS</vt:lpstr>
      <vt:lpstr>Wingdings</vt:lpstr>
      <vt:lpstr>Wingdings 3</vt:lpstr>
      <vt:lpstr>prezentace</vt:lpstr>
      <vt:lpstr>Seminář pro žadatele  výzva č. 03_22_044  </vt:lpstr>
      <vt:lpstr>OBSAH SEMINÁŘE</vt:lpstr>
      <vt:lpstr> Časové nastavení VÝZVY </vt:lpstr>
      <vt:lpstr>Alokace výzvy</vt:lpstr>
      <vt:lpstr>financování</vt:lpstr>
      <vt:lpstr>Žadatelé</vt:lpstr>
      <vt:lpstr>Definice oprávněných Žadatelů</vt:lpstr>
      <vt:lpstr>PARTNERSTVÍ</vt:lpstr>
      <vt:lpstr>PARTNERSTVÍ</vt:lpstr>
      <vt:lpstr>Věcné zaměření výzvy</vt:lpstr>
      <vt:lpstr>Podporované aktivity (1)</vt:lpstr>
      <vt:lpstr>Podporované aktivity (2)</vt:lpstr>
      <vt:lpstr>1) Podpora činnosti NNO v oblasti sledování projevů z nenávisti vůči Romům</vt:lpstr>
      <vt:lpstr>PRACOVNÍ POZICE</vt:lpstr>
      <vt:lpstr>2) Podpora komunitní práce a komunitního organizování za účelem zvyšování občanských kompetencí Romů</vt:lpstr>
      <vt:lpstr>pracovní pozice</vt:lpstr>
      <vt:lpstr>3) Podpora služeb pro rodiny s dětmi předškolního a školního věku za účelem posílení rodičovských kompetencí</vt:lpstr>
      <vt:lpstr>3) Podpora služeb pro rodiny s dětmi předškolního a školního věku za účelem posílení rodičovských kompetencí</vt:lpstr>
      <vt:lpstr>Pracovní Pozice</vt:lpstr>
      <vt:lpstr>4) Podpora činnosti NNO v oblasti domácího a genderově podmíněného násilí na lidech z řad romské menšiny</vt:lpstr>
      <vt:lpstr>PRACOVNÍ POZICE</vt:lpstr>
      <vt:lpstr>Cílové skupiny – I. </vt:lpstr>
      <vt:lpstr>Cílové skupiny – II. </vt:lpstr>
      <vt:lpstr>Indikátory – evidence podpořených osob</vt:lpstr>
      <vt:lpstr>Indikátory</vt:lpstr>
      <vt:lpstr>Indikátory se závazkem – přehled </vt:lpstr>
      <vt:lpstr>Indikátory</vt:lpstr>
      <vt:lpstr>Územní Zaměření  </vt:lpstr>
      <vt:lpstr> </vt:lpstr>
      <vt:lpstr>Podání ŽÁDOSTI</vt:lpstr>
      <vt:lpstr>Podání ŽÁDOSTI</vt:lpstr>
      <vt:lpstr>POVINNÉ PŘÍLOHY ŽÁDOSTI</vt:lpstr>
      <vt:lpstr>Finanční část - Způsobilost výdajů</vt:lpstr>
      <vt:lpstr> Finanční část – ROZPOČET PROJEKTU</vt:lpstr>
      <vt:lpstr> OSOBNÍ NÁKLADY</vt:lpstr>
      <vt:lpstr> povinnosti příjemce</vt:lpstr>
      <vt:lpstr> povinnosti příjemce</vt:lpstr>
      <vt:lpstr>Veřejná PODPORA</vt:lpstr>
      <vt:lpstr> povinná publicita</vt:lpstr>
      <vt:lpstr> VIZUÁLNÍ IDENTITA</vt:lpstr>
      <vt:lpstr> Způsob hodnocení a výběr projektů</vt:lpstr>
      <vt:lpstr> Časový plán výběrového procesu</vt:lpstr>
      <vt:lpstr>Informační zdroje</vt:lpstr>
      <vt:lpstr>Informační zdroje</vt:lpstr>
      <vt:lpstr> 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2023-01-27T08:17:40Z</dcterms:modified>
  <cp:revision>367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