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openxmlformats-officedocument.presentationml.commentAuthors+xml" PartName="/ppt/commentAuthors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37.xml"/>
  <Override ContentType="application/vnd.openxmlformats-officedocument.presentationml.slide+xml" PartName="/ppt/slides/slide38.xml"/>
  <Override ContentType="application/vnd.openxmlformats-officedocument.presentationml.slide+xml" PartName="/ppt/slides/slide39.xml"/>
  <Override ContentType="application/vnd.openxmlformats-officedocument.presentationml.slide+xml" PartName="/ppt/slides/slide4.xml"/>
  <Override ContentType="application/vnd.openxmlformats-officedocument.presentationml.slide+xml" PartName="/ppt/slides/slide40.xml"/>
  <Override ContentType="application/vnd.openxmlformats-officedocument.presentationml.slide+xml" PartName="/ppt/slides/slide41.xml"/>
  <Override ContentType="application/vnd.openxmlformats-officedocument.presentationml.slide+xml" PartName="/ppt/slides/slide42.xml"/>
  <Override ContentType="application/vnd.openxmlformats-officedocument.presentationml.slide+xml" PartName="/ppt/slides/slide43.xml"/>
  <Override ContentType="application/vnd.openxmlformats-officedocument.presentationml.slide+xml" PartName="/ppt/slides/slide44.xml"/>
  <Override ContentType="application/vnd.openxmlformats-officedocument.presentationml.slide+xml" PartName="/ppt/slides/slide45.xml"/>
  <Override ContentType="application/vnd.openxmlformats-officedocument.presentationml.slide+xml" PartName="/ppt/slides/slide46.xml"/>
  <Override ContentType="application/vnd.openxmlformats-officedocument.presentationml.slide+xml" PartName="/ppt/slides/slide47.xml"/>
  <Override ContentType="application/vnd.openxmlformats-officedocument.presentationml.slide+xml" PartName="/ppt/slides/slide48.xml"/>
  <Override ContentType="application/vnd.openxmlformats-officedocument.presentationml.slide+xml" PartName="/ppt/slides/slide49.xml"/>
  <Override ContentType="application/vnd.openxmlformats-officedocument.presentationml.slide+xml" PartName="/ppt/slides/slide5.xml"/>
  <Override ContentType="application/vnd.openxmlformats-officedocument.presentationml.slide+xml" PartName="/ppt/slides/slide50.xml"/>
  <Override ContentType="application/vnd.openxmlformats-officedocument.presentationml.slide+xml" PartName="/ppt/slides/slide51.xml"/>
  <Override ContentType="application/vnd.openxmlformats-officedocument.presentationml.slide+xml" PartName="/ppt/slides/slide52.xml"/>
  <Override ContentType="application/vnd.openxmlformats-officedocument.presentationml.slide+xml" PartName="/ppt/slides/slide53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
<Relationships xmlns="http://schemas.openxmlformats.org/package/2006/relationships">
    <Relationship Target="docProps/core.xml" Type="http://schemas.openxmlformats.org/package/2006/relationships/metadata/core-properties" Id="rId3"/>
    <Relationship Target="docProps/thumbnail.jpeg" Type="http://schemas.openxmlformats.org/package/2006/relationships/metadata/thumbnail" Id="rId2"/>
    <Relationship Target="ppt/presentation.xml" Type="http://schemas.openxmlformats.org/officeDocument/2006/relationships/officeDocument" Id="rId1"/>
    <Relationship Target="docProps/custom.xml" Type="http://schemas.openxmlformats.org/officeDocument/2006/relationships/custom-properties" Id="rId5"/>
    <Relationship Target="docProps/app.xml" Type="http://schemas.openxmlformats.org/officeDocument/2006/relationships/extended-properties" Id="rId4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SpecialPlsOnTitleSld="false" saveSubsetFonts="true" bookmarkIdSeed="2">
  <p:sldMasterIdLst>
    <p:sldMasterId id="2147483671" r:id="rId4"/>
  </p:sldMasterIdLst>
  <p:notesMasterIdLst>
    <p:notesMasterId r:id="rId58"/>
  </p:notesMasterIdLst>
  <p:sldIdLst>
    <p:sldId id="256" r:id="rId5"/>
    <p:sldId id="309" r:id="rId6"/>
    <p:sldId id="315" r:id="rId7"/>
    <p:sldId id="271" r:id="rId8"/>
    <p:sldId id="272" r:id="rId9"/>
    <p:sldId id="1149" r:id="rId10"/>
    <p:sldId id="349" r:id="rId11"/>
    <p:sldId id="1166" r:id="rId12"/>
    <p:sldId id="1147" r:id="rId13"/>
    <p:sldId id="1148" r:id="rId14"/>
    <p:sldId id="1146" r:id="rId15"/>
    <p:sldId id="1192" r:id="rId16"/>
    <p:sldId id="1167" r:id="rId17"/>
    <p:sldId id="1168" r:id="rId18"/>
    <p:sldId id="1169" r:id="rId19"/>
    <p:sldId id="1172" r:id="rId20"/>
    <p:sldId id="383" r:id="rId21"/>
    <p:sldId id="1156" r:id="rId22"/>
    <p:sldId id="1157" r:id="rId23"/>
    <p:sldId id="1175" r:id="rId24"/>
    <p:sldId id="1176" r:id="rId25"/>
    <p:sldId id="1177" r:id="rId26"/>
    <p:sldId id="1171" r:id="rId27"/>
    <p:sldId id="1170" r:id="rId28"/>
    <p:sldId id="1193" r:id="rId29"/>
    <p:sldId id="1185" r:id="rId30"/>
    <p:sldId id="1173" r:id="rId31"/>
    <p:sldId id="1165" r:id="rId32"/>
    <p:sldId id="355" r:id="rId33"/>
    <p:sldId id="1191" r:id="rId34"/>
    <p:sldId id="312" r:id="rId35"/>
    <p:sldId id="289" r:id="rId36"/>
    <p:sldId id="290" r:id="rId37"/>
    <p:sldId id="292" r:id="rId38"/>
    <p:sldId id="1158" r:id="rId39"/>
    <p:sldId id="1159" r:id="rId40"/>
    <p:sldId id="1186" r:id="rId41"/>
    <p:sldId id="1187" r:id="rId42"/>
    <p:sldId id="386" r:id="rId43"/>
    <p:sldId id="1164" r:id="rId44"/>
    <p:sldId id="1190" r:id="rId45"/>
    <p:sldId id="1152" r:id="rId46"/>
    <p:sldId id="1153" r:id="rId47"/>
    <p:sldId id="1155" r:id="rId48"/>
    <p:sldId id="1161" r:id="rId49"/>
    <p:sldId id="1160" r:id="rId50"/>
    <p:sldId id="1179" r:id="rId51"/>
    <p:sldId id="1180" r:id="rId52"/>
    <p:sldId id="1181" r:id="rId53"/>
    <p:sldId id="1188" r:id="rId54"/>
    <p:sldId id="1178" r:id="rId55"/>
    <p:sldId id="1184" r:id="rId56"/>
    <p:sldId id="302" r:id="rId57"/>
  </p:sldIdLst>
  <p:sldSz cx="9144000" cy="6858000" type="screen4x3"/>
  <p:notesSz cx="6858000" cy="9144000"/>
  <p:defaultTextStyle>
    <a:defPPr>
      <a:defRPr lang="cs-CZ"/>
    </a:defPPr>
    <a:lvl1pPr marL="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13">
          <p15:clr>
            <a:srgbClr val="A4A3A4"/>
          </p15:clr>
        </p15:guide>
        <p15:guide id="2" orient="horz" pos="3884">
          <p15:clr>
            <a:srgbClr val="A4A3A4"/>
          </p15:clr>
        </p15:guide>
        <p15:guide id="3" pos="5420">
          <p15:clr>
            <a:srgbClr val="A4A3A4"/>
          </p15:clr>
        </p15:guide>
        <p15:guide id="4" pos="74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mAuthor id="1" name="Sogelová Adéla Ing. (MPSV)" initials="SAI(" lastIdx="2" clrIdx="0">
    <p:extLst>
      <p:ext uri="{19B8F6BF-5375-455C-9EA6-DF929625EA0E}">
        <p15:presenceInfo xmlns:p15="http://schemas.microsoft.com/office/powerpoint/2012/main" providerId="AD" userId="S::adela.sogelova@mpsv.cz::0cc913ad-974d-4e89-99f8-0442c936bd61"/>
      </p:ext>
    </p:extLst>
  </p:cmAuthor>
  <p:cmAuthor id="2" name="Bořecká Lenka Mgr. (MPSV)" initials="BLM(" lastIdx="1" clrIdx="1">
    <p:extLst>
      <p:ext uri="{19B8F6BF-5375-455C-9EA6-DF929625EA0E}">
        <p15:presenceInfo xmlns:p15="http://schemas.microsoft.com/office/powerpoint/2012/main" providerId="AD" userId="S::lenka.borecka@mpsv.cz::3d3d03b6-7331-4d2b-a6cb-ed2575c5b078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EC20E35-A176-4012-BC5E-935CFFF8708E}" styleName="Střední styl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Světlý styl 2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lastView="sldThumbnailView">
  <p:normalViewPr>
    <p:restoredLeft sz="22884" autoAdjust="false"/>
    <p:restoredTop sz="83905" autoAdjust="false"/>
  </p:normalViewPr>
  <p:slideViewPr>
    <p:cSldViewPr showGuides="true">
      <p:cViewPr varScale="true">
        <p:scale>
          <a:sx n="76" d="100"/>
          <a:sy n="76" d="100"/>
        </p:scale>
        <p:origin x="1118" y="62"/>
      </p:cViewPr>
      <p:guideLst>
        <p:guide orient="horz" pos="913"/>
        <p:guide orient="horz" pos="3884"/>
        <p:guide pos="5420"/>
        <p:guide pos="74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1344"/>
    </p:cViewPr>
  </p:sorterViewPr>
  <p:gridSpacing cx="72008" cy="72008"/>
</p:viewPr>
</file>

<file path=ppt/_rels/presentation.xml.rels><?xml version="1.0" encoding="UTF-8" standalone="yes"?>
<Relationships xmlns="http://schemas.openxmlformats.org/package/2006/relationships">
    <Relationship Target="slides/slide9.xml" Type="http://schemas.openxmlformats.org/officeDocument/2006/relationships/slide" Id="rId13"/>
    <Relationship Target="slides/slide14.xml" Type="http://schemas.openxmlformats.org/officeDocument/2006/relationships/slide" Id="rId18"/>
    <Relationship Target="slides/slide22.xml" Type="http://schemas.openxmlformats.org/officeDocument/2006/relationships/slide" Id="rId26"/>
    <Relationship Target="slides/slide35.xml" Type="http://schemas.openxmlformats.org/officeDocument/2006/relationships/slide" Id="rId39"/>
    <Relationship Target="slides/slide17.xml" Type="http://schemas.openxmlformats.org/officeDocument/2006/relationships/slide" Id="rId21"/>
    <Relationship Target="slides/slide30.xml" Type="http://schemas.openxmlformats.org/officeDocument/2006/relationships/slide" Id="rId34"/>
    <Relationship Target="slides/slide38.xml" Type="http://schemas.openxmlformats.org/officeDocument/2006/relationships/slide" Id="rId42"/>
    <Relationship Target="slides/slide43.xml" Type="http://schemas.openxmlformats.org/officeDocument/2006/relationships/slide" Id="rId47"/>
    <Relationship Target="slides/slide46.xml" Type="http://schemas.openxmlformats.org/officeDocument/2006/relationships/slide" Id="rId50"/>
    <Relationship Target="slides/slide51.xml" Type="http://schemas.openxmlformats.org/officeDocument/2006/relationships/slide" Id="rId55"/>
    <Relationship Target="tableStyles.xml" Type="http://schemas.openxmlformats.org/officeDocument/2006/relationships/tableStyles" Id="rId63"/>
    <Relationship Target="slides/slide3.xml" Type="http://schemas.openxmlformats.org/officeDocument/2006/relationships/slide" Id="rId7"/>
    <Relationship Target="../customXml/item2.xml" Type="http://schemas.openxmlformats.org/officeDocument/2006/relationships/customXml" Id="rId2"/>
    <Relationship Target="slides/slide12.xml" Type="http://schemas.openxmlformats.org/officeDocument/2006/relationships/slide" Id="rId16"/>
    <Relationship Target="slides/slide25.xml" Type="http://schemas.openxmlformats.org/officeDocument/2006/relationships/slide" Id="rId29"/>
    <Relationship Target="slides/slide7.xml" Type="http://schemas.openxmlformats.org/officeDocument/2006/relationships/slide" Id="rId11"/>
    <Relationship Target="slides/slide20.xml" Type="http://schemas.openxmlformats.org/officeDocument/2006/relationships/slide" Id="rId24"/>
    <Relationship Target="slides/slide28.xml" Type="http://schemas.openxmlformats.org/officeDocument/2006/relationships/slide" Id="rId32"/>
    <Relationship Target="slides/slide33.xml" Type="http://schemas.openxmlformats.org/officeDocument/2006/relationships/slide" Id="rId37"/>
    <Relationship Target="slides/slide36.xml" Type="http://schemas.openxmlformats.org/officeDocument/2006/relationships/slide" Id="rId40"/>
    <Relationship Target="slides/slide41.xml" Type="http://schemas.openxmlformats.org/officeDocument/2006/relationships/slide" Id="rId45"/>
    <Relationship Target="slides/slide49.xml" Type="http://schemas.openxmlformats.org/officeDocument/2006/relationships/slide" Id="rId53"/>
    <Relationship Target="notesMasters/notesMaster1.xml" Type="http://schemas.openxmlformats.org/officeDocument/2006/relationships/notesMaster" Id="rId58"/>
    <Relationship Target="slides/slide1.xml" Type="http://schemas.openxmlformats.org/officeDocument/2006/relationships/slide" Id="rId5"/>
    <Relationship Target="viewProps.xml" Type="http://schemas.openxmlformats.org/officeDocument/2006/relationships/viewProps" Id="rId61"/>
    <Relationship Target="slides/slide15.xml" Type="http://schemas.openxmlformats.org/officeDocument/2006/relationships/slide" Id="rId19"/>
    <Relationship Target="slides/slide10.xml" Type="http://schemas.openxmlformats.org/officeDocument/2006/relationships/slide" Id="rId14"/>
    <Relationship Target="slides/slide18.xml" Type="http://schemas.openxmlformats.org/officeDocument/2006/relationships/slide" Id="rId22"/>
    <Relationship Target="slides/slide23.xml" Type="http://schemas.openxmlformats.org/officeDocument/2006/relationships/slide" Id="rId27"/>
    <Relationship Target="slides/slide26.xml" Type="http://schemas.openxmlformats.org/officeDocument/2006/relationships/slide" Id="rId30"/>
    <Relationship Target="slides/slide31.xml" Type="http://schemas.openxmlformats.org/officeDocument/2006/relationships/slide" Id="rId35"/>
    <Relationship Target="slides/slide39.xml" Type="http://schemas.openxmlformats.org/officeDocument/2006/relationships/slide" Id="rId43"/>
    <Relationship Target="slides/slide44.xml" Type="http://schemas.openxmlformats.org/officeDocument/2006/relationships/slide" Id="rId48"/>
    <Relationship Target="slides/slide52.xml" Type="http://schemas.openxmlformats.org/officeDocument/2006/relationships/slide" Id="rId56"/>
    <Relationship Target="slides/slide4.xml" Type="http://schemas.openxmlformats.org/officeDocument/2006/relationships/slide" Id="rId8"/>
    <Relationship Target="slides/slide47.xml" Type="http://schemas.openxmlformats.org/officeDocument/2006/relationships/slide" Id="rId51"/>
    <Relationship Target="../customXml/item3.xml" Type="http://schemas.openxmlformats.org/officeDocument/2006/relationships/customXml" Id="rId3"/>
    <Relationship Target="slides/slide8.xml" Type="http://schemas.openxmlformats.org/officeDocument/2006/relationships/slide" Id="rId12"/>
    <Relationship Target="slides/slide13.xml" Type="http://schemas.openxmlformats.org/officeDocument/2006/relationships/slide" Id="rId17"/>
    <Relationship Target="slides/slide21.xml" Type="http://schemas.openxmlformats.org/officeDocument/2006/relationships/slide" Id="rId25"/>
    <Relationship Target="slides/slide29.xml" Type="http://schemas.openxmlformats.org/officeDocument/2006/relationships/slide" Id="rId33"/>
    <Relationship Target="slides/slide34.xml" Type="http://schemas.openxmlformats.org/officeDocument/2006/relationships/slide" Id="rId38"/>
    <Relationship Target="slides/slide42.xml" Type="http://schemas.openxmlformats.org/officeDocument/2006/relationships/slide" Id="rId46"/>
    <Relationship Target="commentAuthors.xml" Type="http://schemas.openxmlformats.org/officeDocument/2006/relationships/commentAuthors" Id="rId59"/>
    <Relationship Target="slides/slide16.xml" Type="http://schemas.openxmlformats.org/officeDocument/2006/relationships/slide" Id="rId20"/>
    <Relationship Target="slides/slide37.xml" Type="http://schemas.openxmlformats.org/officeDocument/2006/relationships/slide" Id="rId41"/>
    <Relationship Target="slides/slide50.xml" Type="http://schemas.openxmlformats.org/officeDocument/2006/relationships/slide" Id="rId54"/>
    <Relationship Target="theme/theme1.xml" Type="http://schemas.openxmlformats.org/officeDocument/2006/relationships/theme" Id="rId62"/>
    <Relationship Target="../customXml/item1.xml" Type="http://schemas.openxmlformats.org/officeDocument/2006/relationships/customXml" Id="rId1"/>
    <Relationship Target="slides/slide2.xml" Type="http://schemas.openxmlformats.org/officeDocument/2006/relationships/slide" Id="rId6"/>
    <Relationship Target="slides/slide11.xml" Type="http://schemas.openxmlformats.org/officeDocument/2006/relationships/slide" Id="rId15"/>
    <Relationship Target="slides/slide19.xml" Type="http://schemas.openxmlformats.org/officeDocument/2006/relationships/slide" Id="rId23"/>
    <Relationship Target="slides/slide24.xml" Type="http://schemas.openxmlformats.org/officeDocument/2006/relationships/slide" Id="rId28"/>
    <Relationship Target="slides/slide32.xml" Type="http://schemas.openxmlformats.org/officeDocument/2006/relationships/slide" Id="rId36"/>
    <Relationship Target="slides/slide45.xml" Type="http://schemas.openxmlformats.org/officeDocument/2006/relationships/slide" Id="rId49"/>
    <Relationship Target="slides/slide53.xml" Type="http://schemas.openxmlformats.org/officeDocument/2006/relationships/slide" Id="rId57"/>
    <Relationship Target="slides/slide6.xml" Type="http://schemas.openxmlformats.org/officeDocument/2006/relationships/slide" Id="rId10"/>
    <Relationship Target="slides/slide27.xml" Type="http://schemas.openxmlformats.org/officeDocument/2006/relationships/slide" Id="rId31"/>
    <Relationship Target="slides/slide40.xml" Type="http://schemas.openxmlformats.org/officeDocument/2006/relationships/slide" Id="rId44"/>
    <Relationship Target="slides/slide48.xml" Type="http://schemas.openxmlformats.org/officeDocument/2006/relationships/slide" Id="rId52"/>
    <Relationship Target="presProps.xml" Type="http://schemas.openxmlformats.org/officeDocument/2006/relationships/presProps" Id="rId60"/>
    <Relationship Target="slideMasters/slideMaster1.xml" Type="http://schemas.openxmlformats.org/officeDocument/2006/relationships/slideMaster" Id="rId4"/>
    <Relationship Target="slides/slide5.xml" Type="http://schemas.openxmlformats.org/officeDocument/2006/relationships/slide" Id="rId9"/>
</Relationships>

</file>

<file path=ppt/notesMasters/_rels/notesMaster1.xml.rels><?xml version="1.0" encoding="UTF-8" standalone="yes"?>
<Relationships xmlns="http://schemas.openxmlformats.org/package/2006/relationships">
    <Relationship Target="../theme/theme2.xml" Type="http://schemas.openxmlformats.org/officeDocument/2006/relationships/theme" Id="rId1"/>
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true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r">
              <a:defRPr sz="1200"/>
            </a:lvl1pPr>
          </a:lstStyle>
          <a:p>
            <a:fld id="{703916EA-B297-4F0B-851D-BD5704B201B7}" type="datetimeFigureOut">
              <a:rPr lang="cs-CZ" smtClean="false"/>
              <a:t>18.01.2023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true" noRot="true" noChangeAspect="true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false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true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false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<Relationships xmlns="http://schemas.openxmlformats.org/package/2006/relationships">
    <Relationship Target="../slides/slide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0.xml.rels><?xml version="1.0" encoding="UTF-8" standalone="yes"?>
<Relationships xmlns="http://schemas.openxmlformats.org/package/2006/relationships">
    <Relationship Target="../slides/slide1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1.xml.rels><?xml version="1.0" encoding="UTF-8" standalone="yes"?>
<Relationships xmlns="http://schemas.openxmlformats.org/package/2006/relationships">
    <Relationship Target="../slides/slide1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2.xml.rels><?xml version="1.0" encoding="UTF-8" standalone="yes"?>
<Relationships xmlns="http://schemas.openxmlformats.org/package/2006/relationships">
    <Relationship Target="../slides/slide1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3.xml.rels><?xml version="1.0" encoding="UTF-8" standalone="yes"?>
<Relationships xmlns="http://schemas.openxmlformats.org/package/2006/relationships">
    <Relationship Target="../slides/slide1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4.xml.rels><?xml version="1.0" encoding="UTF-8" standalone="yes"?>
<Relationships xmlns="http://schemas.openxmlformats.org/package/2006/relationships">
    <Relationship Target="../slides/slide1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5.xml.rels><?xml version="1.0" encoding="UTF-8" standalone="yes"?>
<Relationships xmlns="http://schemas.openxmlformats.org/package/2006/relationships">
    <Relationship Target="../slides/slide1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6.xml.rels><?xml version="1.0" encoding="UTF-8" standalone="yes"?>
<Relationships xmlns="http://schemas.openxmlformats.org/package/2006/relationships">
    <Relationship Target="../slides/slide1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7.xml.rels><?xml version="1.0" encoding="UTF-8" standalone="yes"?>
<Relationships xmlns="http://schemas.openxmlformats.org/package/2006/relationships">
    <Relationship Target="../slides/slide1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8.xml.rels><?xml version="1.0" encoding="UTF-8" standalone="yes"?>
<Relationships xmlns="http://schemas.openxmlformats.org/package/2006/relationships">
    <Relationship Target="../slides/slide1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9.xml.rels><?xml version="1.0" encoding="UTF-8" standalone="yes"?>
<Relationships xmlns="http://schemas.openxmlformats.org/package/2006/relationships">
    <Relationship Target="../slides/slide1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.xml.rels><?xml version="1.0" encoding="UTF-8" standalone="yes"?>
<Relationships xmlns="http://schemas.openxmlformats.org/package/2006/relationships">
    <Relationship Target="../slides/slide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0.xml.rels><?xml version="1.0" encoding="UTF-8" standalone="yes"?>
<Relationships xmlns="http://schemas.openxmlformats.org/package/2006/relationships">
    <Relationship Target="../slides/slide2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1.xml.rels><?xml version="1.0" encoding="UTF-8" standalone="yes"?>
<Relationships xmlns="http://schemas.openxmlformats.org/package/2006/relationships">
    <Relationship Target="../slides/slide2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2.xml.rels><?xml version="1.0" encoding="UTF-8" standalone="yes"?>
<Relationships xmlns="http://schemas.openxmlformats.org/package/2006/relationships">
    <Relationship Target="../slides/slide2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3.xml.rels><?xml version="1.0" encoding="UTF-8" standalone="yes"?>
<Relationships xmlns="http://schemas.openxmlformats.org/package/2006/relationships">
    <Relationship Target="../slides/slide2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4.xml.rels><?xml version="1.0" encoding="UTF-8" standalone="yes"?>
<Relationships xmlns="http://schemas.openxmlformats.org/package/2006/relationships">
    <Relationship TargetMode="External" Target="https://migraceonline.cz/doc/metodika_identifikace_lokalit_segregace_dvoustrany.pdf" Type="http://schemas.openxmlformats.org/officeDocument/2006/relationships/hyperlink" Id="rId3"/>
    <Relationship Target="../slides/slide2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5.xml.rels><?xml version="1.0" encoding="UTF-8" standalone="yes"?>
<Relationships xmlns="http://schemas.openxmlformats.org/package/2006/relationships">
    <Relationship Target="../slides/slide2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6.xml.rels><?xml version="1.0" encoding="UTF-8" standalone="yes"?>
<Relationships xmlns="http://schemas.openxmlformats.org/package/2006/relationships">
    <Relationship Target="../slides/slide2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7.xml.rels><?xml version="1.0" encoding="UTF-8" standalone="yes"?>
<Relationships xmlns="http://schemas.openxmlformats.org/package/2006/relationships">
    <Relationship Target="../slides/slide2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8.xml.rels><?xml version="1.0" encoding="UTF-8" standalone="yes"?>
<Relationships xmlns="http://schemas.openxmlformats.org/package/2006/relationships">
    <Relationship Target="../slides/slide2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9.xml.rels><?xml version="1.0" encoding="UTF-8" standalone="yes"?>
<Relationships xmlns="http://schemas.openxmlformats.org/package/2006/relationships">
    <Relationship Target="../slides/slide2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.xml.rels><?xml version="1.0" encoding="UTF-8" standalone="yes"?>
<Relationships xmlns="http://schemas.openxmlformats.org/package/2006/relationships">
    <Relationship Target="../slides/slide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0.xml.rels><?xml version="1.0" encoding="UTF-8" standalone="yes"?>
<Relationships xmlns="http://schemas.openxmlformats.org/package/2006/relationships">
    <Relationship Target="../slides/slide3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1.xml.rels><?xml version="1.0" encoding="UTF-8" standalone="yes"?>
<Relationships xmlns="http://schemas.openxmlformats.org/package/2006/relationships">
    <Relationship Target="../slides/slide3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2.xml.rels><?xml version="1.0" encoding="UTF-8" standalone="yes"?>
<Relationships xmlns="http://schemas.openxmlformats.org/package/2006/relationships">
    <Relationship Target="../slides/slide3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3.xml.rels><?xml version="1.0" encoding="UTF-8" standalone="yes"?>
<Relationships xmlns="http://schemas.openxmlformats.org/package/2006/relationships">
    <Relationship Target="../slides/slide3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4.xml.rels><?xml version="1.0" encoding="UTF-8" standalone="yes"?>
<Relationships xmlns="http://schemas.openxmlformats.org/package/2006/relationships">
    <Relationship Target="../slides/slide3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5.xml.rels><?xml version="1.0" encoding="UTF-8" standalone="yes"?>
<Relationships xmlns="http://schemas.openxmlformats.org/package/2006/relationships">
    <Relationship Target="../slides/slide3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6.xml.rels><?xml version="1.0" encoding="UTF-8" standalone="yes"?>
<Relationships xmlns="http://schemas.openxmlformats.org/package/2006/relationships">
    <Relationship Target="../slides/slide3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7.xml.rels><?xml version="1.0" encoding="UTF-8" standalone="yes"?>
<Relationships xmlns="http://schemas.openxmlformats.org/package/2006/relationships">
    <Relationship Target="../slides/slide3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8.xml.rels><?xml version="1.0" encoding="UTF-8" standalone="yes"?>
<Relationships xmlns="http://schemas.openxmlformats.org/package/2006/relationships">
    <Relationship Target="../slides/slide3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9.xml.rels><?xml version="1.0" encoding="UTF-8" standalone="yes"?>
<Relationships xmlns="http://schemas.openxmlformats.org/package/2006/relationships">
    <Relationship Target="../slides/slide3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.xml.rels><?xml version="1.0" encoding="UTF-8" standalone="yes"?>
<Relationships xmlns="http://schemas.openxmlformats.org/package/2006/relationships">
    <Relationship Target="../slides/slide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0.xml.rels><?xml version="1.0" encoding="UTF-8" standalone="yes"?>
<Relationships xmlns="http://schemas.openxmlformats.org/package/2006/relationships">
    <Relationship Target="../slides/slide4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1.xml.rels><?xml version="1.0" encoding="UTF-8" standalone="yes"?>
<Relationships xmlns="http://schemas.openxmlformats.org/package/2006/relationships">
    <Relationship Target="../slides/slide4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2.xml.rels><?xml version="1.0" encoding="UTF-8" standalone="yes"?>
<Relationships xmlns="http://schemas.openxmlformats.org/package/2006/relationships">
    <Relationship Target="../slides/slide4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3.xml.rels><?xml version="1.0" encoding="UTF-8" standalone="yes"?>
<Relationships xmlns="http://schemas.openxmlformats.org/package/2006/relationships">
    <Relationship Target="../slides/slide4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4.xml.rels><?xml version="1.0" encoding="UTF-8" standalone="yes"?>
<Relationships xmlns="http://schemas.openxmlformats.org/package/2006/relationships">
    <Relationship Target="../slides/slide4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5.xml.rels><?xml version="1.0" encoding="UTF-8" standalone="yes"?>
<Relationships xmlns="http://schemas.openxmlformats.org/package/2006/relationships">
    <Relationship Target="../slides/slide4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6.xml.rels><?xml version="1.0" encoding="UTF-8" standalone="yes"?>
<Relationships xmlns="http://schemas.openxmlformats.org/package/2006/relationships">
    <Relationship Target="../slides/slide4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7.xml.rels><?xml version="1.0" encoding="UTF-8" standalone="yes"?>
<Relationships xmlns="http://schemas.openxmlformats.org/package/2006/relationships">
    <Relationship TargetMode="External" Target="http://www.ispv.cz/" Type="http://schemas.openxmlformats.org/officeDocument/2006/relationships/hyperlink" Id="rId3"/>
    <Relationship Target="../slides/slide4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8.xml.rels><?xml version="1.0" encoding="UTF-8" standalone="yes"?>
<Relationships xmlns="http://schemas.openxmlformats.org/package/2006/relationships">
    <Relationship Target="../slides/slide4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9.xml.rels><?xml version="1.0" encoding="UTF-8" standalone="yes"?>
<Relationships xmlns="http://schemas.openxmlformats.org/package/2006/relationships">
    <Relationship Target="../slides/slide4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.xml.rels><?xml version="1.0" encoding="UTF-8" standalone="yes"?>
<Relationships xmlns="http://schemas.openxmlformats.org/package/2006/relationships">
    <Relationship Target="../slides/slide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0.xml.rels><?xml version="1.0" encoding="UTF-8" standalone="yes"?>
<Relationships xmlns="http://schemas.openxmlformats.org/package/2006/relationships">
    <Relationship Target="../slides/slide5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1.xml.rels><?xml version="1.0" encoding="UTF-8" standalone="yes"?>
<Relationships xmlns="http://schemas.openxmlformats.org/package/2006/relationships">
    <Relationship Target="../slides/slide5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2.xml.rels><?xml version="1.0" encoding="UTF-8" standalone="yes"?>
<Relationships xmlns="http://schemas.openxmlformats.org/package/2006/relationships">
    <Relationship Target="../slides/slide5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3.xml.rels><?xml version="1.0" encoding="UTF-8" standalone="yes"?>
<Relationships xmlns="http://schemas.openxmlformats.org/package/2006/relationships">
    <Relationship Target="../slides/slide5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6.xml.rels><?xml version="1.0" encoding="UTF-8" standalone="yes"?>
<Relationships xmlns="http://schemas.openxmlformats.org/package/2006/relationships">
    <Relationship Target="../slides/slide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7.xml.rels><?xml version="1.0" encoding="UTF-8" standalone="yes"?>
<Relationships xmlns="http://schemas.openxmlformats.org/package/2006/relationships">
    <Relationship Target="../slides/slide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8.xml.rels><?xml version="1.0" encoding="UTF-8" standalone="yes"?>
<Relationships xmlns="http://schemas.openxmlformats.org/package/2006/relationships">
    <Relationship Target="../slides/slide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9.xml.rels><?xml version="1.0" encoding="UTF-8" standalone="yes"?>
<Relationships xmlns="http://schemas.openxmlformats.org/package/2006/relationships">
    <Relationship Target="../slides/slide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26775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9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Žadatel výše uvedenou zkušenost prokáže tím, že v rámci samostatné přílohy k žádosti o podporu (viz příloha č. 4 k výzvě) popíše svou konkrétní praxi/zkušenost s oblastí sociálního bydlení, zabydlování klientů, sociální prací (například uvede služby, které poskytuje, uvede projekty, které realizoval).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cs-CZ" sz="9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9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 případě podání žádosti o podporu žadatelem, který je registrovaný poskytovatel sociální služby podle § 78 zákona č. 108/2006 Sb., o sociálních službách, ve znění pozdějších předpisů, bude zkušenost prokázána poskytováním příslušné služby sociální prevence (§53 až 70) alespoň po dobu 24 měsíců do dne podání žádosti o podporu. </a:t>
            </a:r>
            <a:endParaRPr lang="cs-CZ" sz="9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9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Bude-li projekt realizován v partnerství, bude zkušenost žadatelů v oblasti zabydlování cílové skupiny prokazována primárně u žadatele, nebude možné praxi prokazovat pouze prostřednictvím partnera.</a:t>
            </a:r>
            <a:r>
              <a:rPr lang="cs-CZ" sz="900" dirty="false">
                <a:effectLst/>
                <a:highlight>
                  <a:srgbClr val="00FF00"/>
                </a:highligh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endParaRPr lang="cs-CZ" sz="9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722754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432000" marR="0" lvl="0" indent="-432000" algn="just" defTabSz="914400" rtl="false" eaLnBrk="true" fontAlgn="auto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"/>
              <a:tabLst/>
              <a:defRPr/>
            </a:pPr>
            <a:r>
              <a:rPr kumimoji="false" lang="cs-CZ" sz="9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Porušením této podmínky není stav, kdy bude na základě faktického čerpání výdajů projektu v závěrečné zprávě o realizaci projektu a spolu s ní předložené závěrečné žádosti o platbu identifikováno jiné rozdělení nákladů projektu, než je uvedeno ve schváleném právním aktu.</a:t>
            </a:r>
            <a:endParaRPr kumimoji="false" lang="cs-CZ" sz="900" b="false" i="false" u="none" strike="noStrike" kern="1200" cap="none" spc="0" normalizeH="false" baseline="0" noProof="false" dirty="false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78174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900" i="true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Cambria" panose="02040503050406030204" pitchFamily="18" charset="0"/>
              </a:rPr>
              <a:t>Výjimku lze řešit v případě zajištění nebo zprostředkování </a:t>
            </a:r>
            <a:r>
              <a:rPr lang="cs-CZ" sz="900" i="true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bydlení na základě podnájemní smlouvy (není obecně doporučováno a podnájemní smlouvy by neměly tvořit více než 20 % z celkových smluv) za podmínek uvedených dále níže v textu</a:t>
            </a:r>
            <a:endParaRPr lang="cs-CZ" sz="9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1605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cs-CZ" sz="9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Organizační složky státu, ačkoli nejsou samostatnými právnickými osobami, jsou pro tento účel nahlíženy jako osoby, které mají obdobné postavení jako právnické osoby, a patří mezi oprávněné žadatele.</a:t>
            </a:r>
            <a:endParaRPr lang="cs-CZ" sz="9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cs-CZ" sz="9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Dle zákona č. 300/2008 Sb., o elektronických úkonech a autorizované konverzi dokumentů.</a:t>
            </a:r>
            <a:endParaRPr lang="cs-CZ" sz="9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sz="9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68612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cs-CZ" sz="9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Organizační složky státu, ačkoli nejsou samostatnými právnickými osobami, jsou pro tento účel nahlíženy jako osoby, které mají obdobné postavení jako právnické osoby, a patří mezi oprávněné žadatele.</a:t>
            </a:r>
            <a:endParaRPr lang="cs-CZ" sz="9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cs-CZ" sz="9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Dle zákona č. 300/2008 Sb., o elektronických úkonech a autorizované konverzi dokumentů.</a:t>
            </a:r>
            <a:endParaRPr lang="cs-CZ" sz="9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sz="9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469051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cs-CZ" sz="1800" u="sng" dirty="false">
              <a:solidFill>
                <a:srgbClr val="0563C1"/>
              </a:solidFill>
              <a:effectLst/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algn="just"/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92228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900" i="true" dirty="false">
                <a:solidFill>
                  <a:schemeClr val="bg1">
                    <a:lumMod val="10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V případě přechodu nájemní smlouvy na jiného člena rodiny bude nutné ověřit potřebnost práce s cílovou skupinou a postupovat dle individuálních potřeb cílové skupiny. Např. do projektu bude zařazena rodina (matka s dítětem, k ní se přistěhuje partner, spolu se starají o dítě, ale matka náhle zemře, v bytě zůstává partner s dítětem, nájemní smlouva je na matku, přechází na partnera). </a:t>
            </a:r>
            <a:endParaRPr lang="cs-CZ" sz="900" dirty="false">
              <a:solidFill>
                <a:schemeClr val="bg1">
                  <a:lumMod val="10000"/>
                </a:schemeClr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just"/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79819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5992139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432000" marR="0" lvl="0" indent="-432000" algn="just" defTabSz="914400" rtl="false" eaLnBrk="true" fontAlgn="auto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"/>
              <a:tabLst/>
              <a:defRPr/>
            </a:pPr>
            <a:r>
              <a:rPr kumimoji="false" lang="cs-CZ" sz="9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Porušením této podmínky není stav, kdy bude na základě faktického čerpání výdajů projektu v závěrečné zprávě o realizaci projektu a spolu s ní předložené závěrečné žádosti o platbu identifikováno jiné rozdělení nákladů projektu, než je uvedeno ve schváleném právním aktu.</a:t>
            </a:r>
            <a:endParaRPr kumimoji="false" lang="cs-CZ" sz="900" b="false" i="false" u="none" strike="noStrike" kern="1200" cap="none" spc="0" normalizeH="false" baseline="0" noProof="false" dirty="false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69598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432000" marR="0" lvl="0" indent="-432000" algn="just" defTabSz="914400" rtl="false" eaLnBrk="true" fontAlgn="auto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"/>
              <a:tabLst/>
              <a:defRPr/>
            </a:pPr>
            <a:r>
              <a:rPr kumimoji="false" lang="cs-CZ" sz="9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Porušením této podmínky není stav, kdy bude na základě faktického čerpání výdajů projektu v závěrečné zprávě o realizaci projektu a spolu s ní předložené závěrečné žádosti o platbu identifikováno jiné rozdělení nákladů projektu, než je uvedeno ve schváleném právním aktu.</a:t>
            </a:r>
            <a:endParaRPr kumimoji="false" lang="cs-CZ" sz="900" b="false" i="false" u="none" strike="noStrike" kern="1200" cap="none" spc="0" normalizeH="false" baseline="0" noProof="false" dirty="false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30217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sz="2800" b="true" dirty="false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910789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432000" marR="0" lvl="0" indent="-432000" algn="just" defTabSz="914400" rtl="false" eaLnBrk="true" fontAlgn="auto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"/>
              <a:tabLst/>
              <a:defRPr/>
            </a:pPr>
            <a:r>
              <a:rPr lang="cs-CZ" sz="900" i="true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Například při délce trvání projektu 36 měsíců je maximální délka trvání přípravné fáze v rámci projektu 6 měsíců</a:t>
            </a:r>
          </a:p>
          <a:p>
            <a:pPr marL="432000" marR="0" lvl="0" indent="-432000" algn="just" defTabSz="914400" rtl="false" eaLnBrk="true" fontAlgn="auto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"/>
              <a:tabLst/>
              <a:defRPr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97522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algn="just">
              <a:spcAft>
                <a:spcPts val="300"/>
              </a:spcAft>
            </a:pPr>
            <a:r>
              <a:rPr lang="cs-CZ" sz="900" i="true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Například v projektu je plánováno pronajmout celkem 10 bytů. Z toho za prvních 15 měsíců realizační fáze byl 1 byt obsazen 13 měsíců, 4 byty byly obsazeny 10 měsíců, 1 byt byl obsazen 8 měsíců, 2 byty 7 měsíců, 1 byt 4 měsíce a 1 byt se nepodařilo sehnat/nebyl vůbec obsazen. Celková obsazenost v tomto příkladu je 51% (výpočet - 1byt*13měsíců + 4byty*10měsíců + 1byt*80měsíců +2byty*7měsíců + 1byt*4měsíce + 0)/10bytů*15měsíců).</a:t>
            </a:r>
            <a:endParaRPr lang="cs-CZ" sz="9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300"/>
              </a:spcAft>
            </a:pPr>
            <a:r>
              <a:rPr lang="cs-CZ" sz="900" i="true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Výjimku z plnění nastavené obsazenosti je možné uznat jen v případě předčasného ukončení nájemní smlouvy za nepředvídatelných okolností např. z důvodu úmrtí klienta, poškození bytu a jeho neobyvatelnost z důvodu nenadálé události, odstěhování klienta za vlastní rodinou nebo do zdravotního/sociálního zařízení, převod nájmu bytu na rodinného příslušníka v bytě evidovaného.</a:t>
            </a:r>
            <a:endParaRPr lang="cs-CZ" sz="9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013859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432000" marR="0" lvl="0" indent="-432000" algn="just" defTabSz="914400" rtl="false" eaLnBrk="true" fontAlgn="auto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"/>
              <a:tabLst/>
              <a:defRPr/>
            </a:pPr>
            <a:r>
              <a:rPr kumimoji="false" lang="cs-CZ" sz="9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Porušením této podmínky není stav, kdy bude na základě faktického čerpání výdajů projektu v závěrečné zprávě o realizaci projektu a spolu s ní předložené závěrečné žádosti o platbu identifikováno jiné rozdělení nákladů projektu, než je uvedeno ve schváleném právním aktu.</a:t>
            </a:r>
            <a:endParaRPr kumimoji="false" lang="cs-CZ" sz="900" b="false" i="false" u="none" strike="noStrike" kern="1200" cap="none" spc="0" normalizeH="false" baseline="0" noProof="false" dirty="false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807473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15000"/>
              </a:lnSpc>
              <a:spcAft>
                <a:spcPts val="300"/>
              </a:spcAft>
            </a:pPr>
            <a:r>
              <a:rPr lang="cs-CZ" sz="900" i="true" dirty="false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Například v projektu je plánováno pronajmout celkem 10 bytů. Z toho za prvních 18 měsíců realizační fáze byl 1 byt obsazen 16 měsíců, 4 byty byly obsazeny 12 měsíců, 1 byt byl obsazen 10 měsíců, 2 byty 7 měsíců, 1 byt 4 měsíce a 1 byt se nepodařilo sehnat/nebyl vůbec obsazen.  Celková obsazenost v tomto příkladu je 51% (výpočet - 1byt*16měsíců + 4byty*12měsíců + 1byt*10měsíců +2byty*7měsíců + 1byt*4měsíce + 0)/10bytů*18měsíců).</a:t>
            </a:r>
            <a:endParaRPr lang="cs-CZ" sz="900" dirty="false">
              <a:solidFill>
                <a:srgbClr val="00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algn="just"/>
            <a:endParaRPr lang="cs-CZ" sz="900" u="sng" dirty="false">
              <a:solidFill>
                <a:srgbClr val="0563C1"/>
              </a:solidFill>
              <a:effectLst/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algn="just"/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603134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cs-CZ" sz="900" i="true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Cambria" panose="02040503050406030204" pitchFamily="18" charset="0"/>
              </a:rPr>
              <a:t>Seznam </a:t>
            </a:r>
            <a:r>
              <a:rPr lang="cs-CZ" sz="900" i="true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lokalit rezidenční segregace bude vycházet z Metodiky identifikace lokalit rezidenční segregace (</a:t>
            </a:r>
            <a:r>
              <a:rPr lang="cs-CZ" sz="900" i="true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Cambria" panose="02040503050406030204" pitchFamily="18" charset="0"/>
              </a:rPr>
              <a:t>odkaz na metodiku: </a:t>
            </a:r>
            <a:r>
              <a:rPr lang="cs-CZ" sz="900" u="sng" dirty="false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metodika1_blok.indd (migraceonline.cz)</a:t>
            </a:r>
            <a:endParaRPr lang="cs-CZ" sz="900" u="sng" dirty="false">
              <a:solidFill>
                <a:srgbClr val="0563C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cs-CZ" sz="900" u="sng" dirty="false">
              <a:solidFill>
                <a:srgbClr val="0563C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300"/>
              </a:spcAft>
            </a:pPr>
            <a:r>
              <a:rPr lang="cs-CZ" sz="900" i="true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Výjimku v tomto případě lze řešit v domě s více než 100 byty (101 a více bytů), kde obsazenost bytů pro osoby s komplexní podporou může být max. 4 bytové jednotky. Tuto výjimku je nutné odůvodnit a řádně popsat při realizaci. </a:t>
            </a:r>
            <a:endParaRPr lang="cs-CZ" sz="9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sz="900" dirty="false">
              <a:solidFill>
                <a:schemeClr val="bg1">
                  <a:lumMod val="10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cs-CZ" sz="900" dirty="false">
              <a:solidFill>
                <a:schemeClr val="bg1">
                  <a:lumMod val="10000"/>
                </a:schemeClr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/>
            <a:endParaRPr lang="cs-CZ" sz="900" u="sng" dirty="false">
              <a:solidFill>
                <a:srgbClr val="0563C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cs-CZ" sz="900" u="sng" dirty="false">
              <a:solidFill>
                <a:srgbClr val="0563C1"/>
              </a:solidFill>
              <a:effectLst/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algn="just"/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481851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987241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cs-CZ" sz="900" b="true" i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Potřeba komplexní podpory</a:t>
            </a:r>
            <a:r>
              <a:rPr lang="cs-CZ" sz="900" i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je pro účely této výzvy doložena u domácností v bytové nouzi, v nichž alespoň jeden člen získá nejméně 4 body: </a:t>
            </a:r>
            <a:endParaRPr lang="cs-CZ" sz="9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6695" indent="-226695" algn="just"/>
            <a:r>
              <a:rPr lang="cs-CZ" sz="900" i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● 	dlouhodobá zkušenost se závažnou bytovou nouzí bezprostředně před zařazením do projektu: min. 3 roky za posledních 5 let bez střechy nebo bez bytu (2 body), nebo min. 1 rok z posledních 2 let bez bytu (1 bod), </a:t>
            </a:r>
            <a:endParaRPr lang="cs-CZ" sz="9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6695" indent="-226695" algn="just"/>
            <a:r>
              <a:rPr lang="cs-CZ" sz="900" i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● 	zkušenost s institucionální péčí (1 bod): po dobu min. tří let v dětském domově, pěstounské péči výchovném nebo diagnostickém ústavu nebo, v posledních pěti letech po dobu min. 1/2 roku hospitalizace v psychiatrické nemocnici nebo, v posledních pěti letech po dobu min. dvou let ve výkonu trestu odnětí svobody, </a:t>
            </a:r>
            <a:endParaRPr lang="cs-CZ" sz="9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6695" indent="-226695" algn="just"/>
            <a:r>
              <a:rPr lang="cs-CZ" sz="900" i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● 	problematické užívání návykových látek – přiznaná, doložená zdravotní dokumentací nebo spoluprací s </a:t>
            </a:r>
            <a:r>
              <a:rPr lang="cs-CZ" sz="900" i="true" dirty="false" err="tru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adiktologickou</a:t>
            </a:r>
            <a:r>
              <a:rPr lang="cs-CZ" sz="900" i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službou (1 bod), </a:t>
            </a:r>
            <a:endParaRPr lang="cs-CZ" sz="9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6695" indent="-226695" algn="just"/>
            <a:r>
              <a:rPr lang="cs-CZ" sz="900" i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● 	vážné dlouhodobé zdravotní problémy komplikující běžné zařazení do společnosti – doložené zdravotní dokumentací (1 bod),</a:t>
            </a:r>
            <a:endParaRPr lang="cs-CZ" sz="9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Arial" panose="020B0604020202020204" pitchFamily="34" charset="0"/>
              <a:buChar char="●"/>
            </a:pPr>
            <a:r>
              <a:rPr lang="cs-CZ" sz="900" i="true" u="none" strike="noStrik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duševní onemocnění – přiznané, doložené zdravotní dokumentací, nebo spolupráce s psychiatrem (1 bod),</a:t>
            </a:r>
            <a:endParaRPr lang="cs-CZ" sz="900" u="none" strike="noStrike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Arial" panose="020B0604020202020204" pitchFamily="34" charset="0"/>
              <a:buChar char="●"/>
            </a:pPr>
            <a:r>
              <a:rPr lang="cs-CZ" sz="900" i="true" u="none" strike="noStrik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opakované ukončení poskytování sociální služby pro osoby bez domova (1 bod): nejméně 2x v posledním roce nebo 3x v posledních 2 letech ukončen pobyt v azylovém domě z důvodu</a:t>
            </a:r>
            <a:r>
              <a:rPr lang="cs-CZ" sz="900" u="none" strike="noStrik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900" i="true" u="none" strike="noStrik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neplnění pravidel azylového domu nebo, nejméně 2x v posledním roce nebo 3x v posledních 2 letech ukončena spolupráce s jinou sociální službou z důvodu nespolupráce klienta/neplnění individuálního plánu,  </a:t>
            </a:r>
            <a:endParaRPr lang="cs-CZ" sz="900" u="none" strike="noStrike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300"/>
              </a:spcAft>
              <a:buFont typeface="Arial" panose="020B0604020202020204" pitchFamily="34" charset="0"/>
              <a:buChar char="●"/>
            </a:pPr>
            <a:r>
              <a:rPr lang="cs-CZ" sz="900" i="true" u="none" strike="noStrik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naléhavá potřeba terapeutické práce (viktimizace, následky živelných katastrof apod.) (1 bod).</a:t>
            </a:r>
            <a:endParaRPr lang="cs-CZ" sz="900" u="none" strike="noStrike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sz="900" dirty="false">
              <a:solidFill>
                <a:schemeClr val="bg1">
                  <a:lumMod val="10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900" i="true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Výjimku v tomto případě lze řešit v domě s více než 80 a více byty, kde obsazenost bytů pro osoby s komplexní/intenzivní podporou může být max. 4 bytové jednotky. </a:t>
            </a:r>
            <a:r>
              <a:rPr lang="cs-CZ" sz="900" b="true" i="true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Tuto výjimku je nutné odůvodnit a řádně popsat při realizaci. </a:t>
            </a:r>
            <a:endParaRPr lang="cs-CZ" sz="900" b="true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sz="900" dirty="false">
              <a:solidFill>
                <a:schemeClr val="bg1">
                  <a:lumMod val="10000"/>
                </a:schemeClr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/>
            <a:endParaRPr lang="cs-CZ" sz="900" u="sng" dirty="false">
              <a:solidFill>
                <a:srgbClr val="0563C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cs-CZ" sz="900" u="sng" dirty="false">
              <a:solidFill>
                <a:srgbClr val="0563C1"/>
              </a:solidFill>
              <a:effectLst/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algn="just"/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367332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15000"/>
              </a:lnSpc>
              <a:spcAft>
                <a:spcPts val="300"/>
              </a:spcAft>
            </a:pPr>
            <a:r>
              <a:rPr lang="cs-CZ" sz="900" i="true" dirty="false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Například v projektu je plánováno pronajmout celkem 10 bytů. Z toho za prvních 18 měsíců realizační fáze byl 1 byt obsazen 16 měsíců, 4 byty byly obsazeny 12 měsíců, 1 byt byl obsazen 10 měsíců, 2 byty 7 měsíců, 1 byt 4 měsíce a 1 byt se nepodařilo sehnat/nebyl vůbec obsazen.  Celková obsazenost v tomto příkladu je 51% (výpočet - 1byt*16měsíců + 4byty*12měsíců + 1byt*10měsíců +2byty*7měsíců + 1byt*4měsíce + 0)/10bytů*18měsíců).</a:t>
            </a:r>
            <a:endParaRPr lang="cs-CZ" sz="900" dirty="false">
              <a:solidFill>
                <a:srgbClr val="00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algn="just"/>
            <a:endParaRPr lang="cs-CZ" sz="900" u="sng" dirty="false">
              <a:solidFill>
                <a:srgbClr val="0563C1"/>
              </a:solidFill>
              <a:effectLst/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algn="just"/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794622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432000" marR="0" lvl="0" indent="-432000" algn="just" defTabSz="914400" rtl="false" eaLnBrk="true" fontAlgn="auto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"/>
              <a:tabLst/>
              <a:defRPr/>
            </a:pPr>
            <a:r>
              <a:rPr kumimoji="false" lang="cs-CZ" sz="9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Porušením této podmínky není stav, kdy bude na základě faktického čerpání výdajů projektu v závěrečné zprávě o realizaci projektu a spolu s ní předložené závěrečné žádosti o platbu identifikováno jiné rozdělení nákladů projektu, než je uvedeno ve schváleném právním aktu</a:t>
            </a:r>
            <a:r>
              <a:rPr kumimoji="false" lang="cs-CZ" sz="18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kumimoji="false" lang="cs-CZ" sz="1800" b="false" i="false" u="none" strike="noStrike" kern="1200" cap="none" spc="0" normalizeH="false" baseline="0" noProof="false" dirty="false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342979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90020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615329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915008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 algn="just">
              <a:buFont typeface="Arial" panose="020B0604020202020204" pitchFamily="34" charset="0"/>
              <a:buNone/>
            </a:pPr>
            <a:r>
              <a:rPr lang="cs-CZ" sz="900" dirty="false"/>
              <a:t>Indikátor je nástroj pro měření cíle/plánu, postupu či dosažených efektů jednotlivých úrovní implementace programu.</a:t>
            </a:r>
          </a:p>
          <a:p>
            <a:pPr marL="0" indent="0" algn="just">
              <a:buFont typeface="Arial" panose="020B0604020202020204" pitchFamily="34" charset="0"/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643634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900" dirty="false"/>
              <a:t>Definice pouze říct, ať hledají -  v Obecných pravidlech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900" dirty="false"/>
              <a:t>674012 – jedná se o aktivity/programy, lze tedy v případě projektu s A, B1 a B3 říct, že se indikátor plní jako 3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cs-CZ" sz="9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093727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endParaRPr lang="cs-CZ" b="fals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33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701720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900" dirty="false"/>
              <a:t>V OPZ+ není území dopadu, jen místo realizace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34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727952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9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Rozsah poskytovaných dat bude individuálně nastaven ze strany poskytovatele dotace podle typu podpory. Příjemce zajistí sběr dat formou dotazníkového šetření (papírovou formou i elektronicky) a přepis dat z dotazníků v papírové podobě do webové aplikace</a:t>
            </a:r>
            <a:endParaRPr lang="cs-CZ" sz="9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037837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9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Rozsah poskytovaných dat bude individuálně nastaven ze strany poskytovatele dotace podle typu podpory. Příjemce zajistí sběr dat formou dotazníkového šetření (papírovou formou i elektronicky) a přepis dat z dotazníků v papírové podobě do webové aplikace</a:t>
            </a:r>
            <a:endParaRPr lang="cs-CZ" sz="9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991601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9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Rozsah poskytovaných dat bude individuálně nastaven ze strany poskytovatele dotace podle typu podpory. Příjemce zajistí sběr dat formou dotazníkového šetření (papírovou formou i elektronicky) a přepis dat z dotazníků v papírové podobě do webové aplikace</a:t>
            </a:r>
            <a:endParaRPr lang="cs-CZ" sz="9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541495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072894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false" lang="cs-CZ" sz="1200" b="false" i="false" u="none" strike="noStrike" kern="1200" cap="none" spc="0" normalizeH="false" baseline="0" noProof="false" smtClean="false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false" eaLnBrk="true" fontAlgn="auto" latinLnBrk="false" hangingPunct="tru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false" lang="cs-CZ" sz="1200" b="false" i="false" u="none" strike="noStrike" kern="1200" cap="none" spc="0" normalizeH="false" baseline="0" noProof="false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91261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531243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432000" marR="0" lvl="0" indent="-432000" algn="just" defTabSz="914400" rtl="false" eaLnBrk="true" fontAlgn="auto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"/>
              <a:tabLst/>
              <a:defRPr/>
            </a:pPr>
            <a:r>
              <a:rPr kumimoji="false" lang="cs-CZ" sz="9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Porušením této podmínky není stav, kdy bude na základě faktického čerpání výdajů projektu v závěrečné zprávě o realizaci projektu a spolu s ní předložené závěrečné žádosti o platbu identifikováno jiné rozdělení nákladů projektu, než je uvedeno ve schváleném právním aktu.</a:t>
            </a:r>
            <a:endParaRPr kumimoji="false" lang="cs-CZ" sz="900" b="false" i="false" u="none" strike="noStrike" kern="1200" cap="none" spc="0" normalizeH="false" baseline="0" noProof="false" dirty="false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498912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432000" marR="0" lvl="0" indent="-432000" algn="just" defTabSz="914400" rtl="false" eaLnBrk="true" fontAlgn="auto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"/>
              <a:tabLst/>
              <a:defRPr/>
            </a:pPr>
            <a:r>
              <a:rPr kumimoji="false" lang="cs-CZ" sz="9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Porušením této podmínky není stav, kdy bude na základě faktického čerpání výdajů projektu v závěrečné zprávě o realizaci projektu a spolu s ní předložené závěrečné žádosti o platbu identifikováno jiné rozdělení nákladů projektu, než je uvedeno ve schváleném právním aktu.</a:t>
            </a:r>
            <a:endParaRPr kumimoji="false" lang="cs-CZ" sz="900" b="false" i="false" u="none" strike="noStrike" kern="1200" cap="none" spc="0" normalizeH="false" baseline="0" noProof="false" dirty="false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41968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432000" marR="0" lvl="0" indent="-432000" algn="just" defTabSz="914400" rtl="false" eaLnBrk="true" fontAlgn="auto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"/>
              <a:tabLst/>
              <a:defRPr/>
            </a:pPr>
            <a:r>
              <a:rPr kumimoji="false" lang="cs-CZ" sz="9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Porušením této podmínky není stav, kdy bude na základě faktického čerpání výdajů projektu v závěrečné zprávě o realizaci projektu a spolu s ní předložené závěrečné žádosti o platbu identifikováno jiné rozdělení nákladů projektu, než je uvedeno ve schváleném právním aktu.</a:t>
            </a:r>
            <a:endParaRPr kumimoji="false" lang="cs-CZ" sz="900" b="false" i="false" u="none" strike="noStrike" kern="1200" cap="none" spc="0" normalizeH="false" baseline="0" noProof="false" dirty="false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174437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432000" marR="0" lvl="0" indent="-432000" algn="just" defTabSz="914400" rtl="false" eaLnBrk="true" fontAlgn="auto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"/>
              <a:tabLst/>
              <a:defRPr/>
            </a:pPr>
            <a:r>
              <a:rPr kumimoji="false" lang="cs-CZ" sz="9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Porušením této podmínky není stav, kdy bude na základě faktického čerpání výdajů projektu v závěrečné zprávě o realizaci projektu a spolu s ní předložené závěrečné žádosti o platbu identifikováno jiné rozdělení nákladů projektu, než je uvedeno ve schváleném právním aktu</a:t>
            </a:r>
            <a:r>
              <a:rPr kumimoji="false" lang="cs-CZ" sz="18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kumimoji="false" lang="cs-CZ" sz="1800" b="false" i="false" u="none" strike="noStrike" kern="1200" cap="none" spc="0" normalizeH="false" baseline="0" noProof="false" dirty="false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029490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9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On-line konzultace v případě většího počtu předložených „návrhů projektů“ ve stanoveném období</a:t>
            </a:r>
            <a:r>
              <a:rPr lang="cs-CZ" sz="900" baseline="300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9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proběhne pouze za situace, kdy návrh vykazuje výrazné nedostatky ve zpracování (nesoulad s výzvou – věcné zaměření). Možnost odmítnout on-line konzultaci ze strany ŘO OPZ+ bude i v případě, že se jedná o příjemce z výzev 03_16_052, 03_19_108 a 03_16_128 či dalších výzev v OPZ, kteří ve svých projektech již řešili téma bydlení (např. zabydlování cílové skupiny do bytů, kontaktní místo pro bydlení apod.), žadatel obdrží pouze zpětnou reakci e-mailem, která může obsahovat i doporučení k dopracování/úpravě/zamyšlení. </a:t>
            </a:r>
            <a:endParaRPr lang="cs-CZ" sz="9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9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Konzultace s žadatelem nebude uskutečněna i v případě, že „návrh projektu“ je předložen v pořádku, bez zásadních nedostatků, je v souladu s výzvou, žadatel obdrží pouze zpětnou reakci e-mailem, která může obsahovat i doporučení k dopracování/úpravě/zamyšlení.  </a:t>
            </a:r>
            <a:endParaRPr lang="cs-CZ" sz="9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26012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cs-CZ" sz="9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Evidující osobou je právnická osoba, která má skutečného majitele, nebo svěřenský správce nebo osoba v obdobném postavení u zahraničního svěřenského fondu.</a:t>
            </a:r>
            <a:endParaRPr lang="cs-CZ" sz="9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cs-CZ" sz="9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Tento výpis nesmí být starší než 3 měsíce před datem předložení žádosti o podporu.  </a:t>
            </a:r>
            <a:endParaRPr lang="cs-CZ" sz="9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cs-CZ" sz="9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 případě, že je žadatel zahraniční právnickou osobou, doloží údaje o svém skutečném majiteli buď výpisem ze zahraniční evidence obdobné evidenci skutečných majitelů, nebo pokud taková zahraniční evidence neexistuje, sdělí identifikační údaje všech osob, které jsou skutečným majitelem zahraniční právnické osoby, a předloží doklady, z nichž vyplývá vztah všech osob k zahraniční právnické osobě, zejména výpis ze zahraniční evidence obdobné obchodnímu rejstříku, seznam akcionářů, rozhodnutí statutárního orgánu o vyplacení podílu na zisku, společenská smlouva, zakladatelská listina nebo stanovy</a:t>
            </a:r>
            <a:endParaRPr lang="cs-CZ" sz="9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274644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432000" marR="0" lvl="0" indent="-432000" algn="just" defTabSz="914400" rtl="false" eaLnBrk="true" fontAlgn="auto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"/>
              <a:tabLst/>
              <a:defRPr/>
            </a:pPr>
            <a:r>
              <a:rPr kumimoji="false" lang="cs-CZ" sz="9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Porušením této podmínky není stav, kdy bude na základě faktického čerpání výdajů projektu v závěrečné zprávě o realizaci projektu a spolu s ní předložené závěrečné žádosti o platbu identifikováno jiné rozdělení nákladů projektu, než je uvedeno ve schváleném právním aktu.</a:t>
            </a:r>
            <a:endParaRPr kumimoji="false" lang="cs-CZ" sz="900" b="false" i="false" u="none" strike="noStrike" kern="1200" cap="none" spc="0" normalizeH="false" baseline="0" noProof="false" dirty="false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5581024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432000" marR="0" lvl="0" indent="-432000" algn="just" defTabSz="914400" rtl="false" eaLnBrk="true" fontAlgn="auto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"/>
              <a:tabLst/>
              <a:defRPr/>
            </a:pPr>
            <a:r>
              <a:rPr kumimoji="false" lang="cs-CZ" sz="900" b="tru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Obvyklé ceny</a:t>
            </a:r>
            <a:r>
              <a:rPr kumimoji="false" lang="cs-CZ" sz="9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cs-CZ" sz="900" i="true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Pro stanovení mzdy/platu ostatních, zde neuvedených pracovních pozic, doporučujeme použít Informační systém o průměrném výdělku, který je dostupný na stránkách </a:t>
            </a:r>
            <a:r>
              <a:rPr lang="cs-CZ" sz="900" i="true" u="sng" dirty="false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hlinkClick r:id="rId3"/>
              </a:rPr>
              <a:t>www.ispv.cz</a:t>
            </a:r>
            <a:r>
              <a:rPr lang="cs-CZ" sz="900" i="true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, přičemž dolní hranici doporučujeme určovat jako průměr 1. decilů hodnot vykázaných u dané pracovní pozice ve mzdové a platové sféře a </a:t>
            </a:r>
            <a:r>
              <a:rPr lang="cs-CZ" sz="900" i="true" dirty="false">
                <a:effectLst/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</a:rPr>
              <a:t>horní hranice jako vyšší hodnota průměru</a:t>
            </a:r>
            <a:r>
              <a:rPr lang="cs-CZ" sz="900" i="true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vykázaná u dané pracovní pozice ve mzdové a platové sféře.</a:t>
            </a:r>
            <a:endParaRPr lang="cs-CZ" sz="900" dirty="false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32000" marR="0" lvl="0" indent="-432000" algn="just" defTabSz="914400" rtl="false" eaLnBrk="true" fontAlgn="auto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"/>
              <a:tabLst/>
              <a:defRPr/>
            </a:pPr>
            <a:endParaRPr kumimoji="false" lang="cs-CZ" sz="900" b="false" i="false" u="none" strike="noStrike" kern="1200" cap="none" spc="0" normalizeH="false" baseline="0" noProof="false" dirty="false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9515466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432000" marR="0" lvl="0" indent="-432000" algn="just" defTabSz="914400" rtl="false" eaLnBrk="true" fontAlgn="auto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"/>
              <a:tabLst/>
              <a:defRPr/>
            </a:pPr>
            <a:r>
              <a:rPr lang="cs-CZ" sz="9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v OPZ+ bude možné zadávat v DNS</a:t>
            </a:r>
            <a:r>
              <a:rPr lang="cs-CZ" sz="900" dirty="false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cs-CZ" sz="9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(případně přes rámcovou dohodu či centrálním zadáváním v souladu se ZZVZ) a nepoužijí se pak Pravidla OPZ+, ale pouze ustanovení daná zákonem o zadávání veřejných zakázek. Vysloveně to v Pravidlech OPZ+ uvedeno není, ale počítá se s tím v příští revizi, aby toto bylo všem příjemcům jasné</a:t>
            </a:r>
            <a:endParaRPr kumimoji="false" lang="cs-CZ" sz="900" b="false" i="false" u="none" strike="noStrike" kern="1200" cap="none" spc="0" normalizeH="false" baseline="0" noProof="false" dirty="false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9592848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53064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3208628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9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 důsledku toho je možné, že projekt nebude z veřejných zdrojů podpořen v maximálním rozsahu vyplývajícím z vymezení v části 3.5 této výzvy (Míra podpory – rozpad zdrojů financování).</a:t>
            </a:r>
            <a:endParaRPr lang="cs-CZ" sz="9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50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4662630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432000" marR="0" lvl="0" indent="-432000" algn="just" defTabSz="914400" rtl="false" eaLnBrk="true" fontAlgn="auto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"/>
              <a:tabLst/>
              <a:defRPr/>
            </a:pPr>
            <a:endParaRPr kumimoji="false" lang="cs-CZ" sz="1800" b="false" i="false" u="none" strike="noStrike" kern="1200" cap="none" spc="0" normalizeH="false" baseline="0" noProof="false" dirty="false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51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2115022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52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0048336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53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88423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cs-CZ" sz="900" baseline="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 posouzení velikosti obce je rozhodný počet obyvatel k poslednímu dni roku předcházejícího podání žádosti o podporu.</a:t>
            </a:r>
            <a:endParaRPr lang="cs-CZ" sz="900" baseline="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cs-CZ" sz="900" baseline="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 posouzení velikosti obce je rozhodný počet obyvatel k poslednímu dni roku předcházejícího podání žádosti o podpor</a:t>
            </a:r>
            <a:endParaRPr lang="cs-CZ" sz="900" baseline="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31545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727621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cs-CZ" sz="9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Organizační složky státu, ačkoli nejsou samostatnými právnickými osobami, jsou pro tento účel nahlíženy jako osoby, které mají obdobné postavení jako právnické osoby, a patří mezi oprávněné žadatele.</a:t>
            </a:r>
            <a:endParaRPr lang="cs-CZ" sz="9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cs-CZ" sz="9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Dle zákona č. 300/2008 Sb., o elektronických úkonech a autorizované konverzi dokumentů.</a:t>
            </a:r>
            <a:endParaRPr lang="cs-CZ" sz="9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sz="9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90514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0682984"/>
      </p:ext>
    </p:extLst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
    <Relationship Target="../media/image1.pn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10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3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4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5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6.xml.rels><?xml version="1.0" encoding="UTF-8" standalone="yes"?>
<Relationships xmlns="http://schemas.openxmlformats.org/package/2006/relationships">
    <Relationship Target="../media/image2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7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8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9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slideLayout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zápatí 6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0" name="Obdélník 9"/>
          <p:cNvSpPr/>
          <p:nvPr userDrawn="true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false"/>
          </a:p>
        </p:txBody>
      </p:sp>
      <p:sp>
        <p:nvSpPr>
          <p:cNvPr id="13" name="Zástupný symbol pro text 12"/>
          <p:cNvSpPr>
            <a:spLocks noGrp="true"/>
          </p:cNvSpPr>
          <p:nvPr>
            <p:ph type="body" sz="quarter" idx="13" hasCustomPrompt="true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/>
              <a:t>Kliknutím vložíte jméno</a:t>
            </a:r>
          </a:p>
        </p:txBody>
      </p:sp>
      <p:sp>
        <p:nvSpPr>
          <p:cNvPr id="15" name="Zástupný symbol pro text 14"/>
          <p:cNvSpPr>
            <a:spLocks noGrp="true"/>
          </p:cNvSpPr>
          <p:nvPr>
            <p:ph type="body" sz="quarter" idx="14" hasCustomPrompt="true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false"/>
          </a:p>
        </p:txBody>
      </p:sp>
      <p:sp>
        <p:nvSpPr>
          <p:cNvPr id="14" name="Zástupný symbol pro obrázek 4"/>
          <p:cNvSpPr>
            <a:spLocks noGrp="true" noChangeAspect="true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false"/>
          </a:p>
        </p:txBody>
      </p:sp>
      <p:sp>
        <p:nvSpPr>
          <p:cNvPr id="16" name="Zástupný symbol pro obrázek 4"/>
          <p:cNvSpPr>
            <a:spLocks noGrp="true" noChangeAspect="true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false"/>
          </a:p>
        </p:txBody>
      </p:sp>
      <p:sp>
        <p:nvSpPr>
          <p:cNvPr id="20" name="Obdélník 19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true"/>
          </p:cNvPicPr>
          <p:nvPr userDrawn="true"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1162" y="260648"/>
            <a:ext cx="2649675" cy="792956"/>
          </a:xfrm>
          <a:prstGeom prst="rect">
            <a:avLst/>
          </a:prstGeom>
        </p:spPr>
      </p:pic>
      <p:sp>
        <p:nvSpPr>
          <p:cNvPr id="9" name="Text Box 2">
            <a:extLst>
              <a:ext uri="{FF2B5EF4-FFF2-40B4-BE49-F238E27FC236}">
                <a16:creationId xmlns:a16="http://schemas.microsoft.com/office/drawing/2014/main" id="{EA794073-6EBC-4E80-BAF9-686DF825B211}"/>
              </a:ext>
            </a:extLst>
          </p:cNvPr>
          <p:cNvSpPr txBox="true">
            <a:spLocks noChangeArrowheads="true"/>
          </p:cNvSpPr>
          <p:nvPr userDrawn="true"/>
        </p:nvSpPr>
        <p:spPr bwMode="auto">
          <a:xfrm>
            <a:off x="4012457" y="595991"/>
            <a:ext cx="4770842" cy="481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algn="ctr" w="254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false" compatLnSpc="true">
            <a:prstTxWarp prst="textNoShape">
              <a:avLst/>
            </a:prstTxWarp>
          </a:bodyPr>
          <a:lstStyle/>
          <a:p>
            <a:pPr marL="0" marR="0" lvl="0" indent="0" algn="r" defTabSz="914400" rtl="false" eaLnBrk="false" fontAlgn="base" latinLnBrk="false" hangingPunct="fal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false" lang="cs-CZ" altLang="cs-CZ" sz="1800" b="false" i="false" u="none" strike="noStrike" cap="none" normalizeH="false" baseline="0" dirty="false">
                <a:ln>
                  <a:noFill/>
                </a:ln>
                <a:solidFill>
                  <a:srgbClr val="FFFFFF"/>
                </a:solidFill>
                <a:effectLst/>
                <a:latin typeface="Trebuchet MS" panose="020B0603020202020204" pitchFamily="34" charset="0"/>
              </a:rPr>
              <a:t>Operační program </a:t>
            </a:r>
            <a:r>
              <a:rPr kumimoji="false" lang="cs-CZ" altLang="cs-CZ" sz="1800" b="true" i="false" u="none" strike="noStrike" cap="none" normalizeH="false" baseline="0" dirty="false">
                <a:ln>
                  <a:noFill/>
                </a:ln>
                <a:solidFill>
                  <a:srgbClr val="5FBBF5"/>
                </a:solidFill>
                <a:effectLst/>
                <a:latin typeface="Trebuchet MS" panose="020B0603020202020204" pitchFamily="34" charset="0"/>
              </a:rPr>
              <a:t>Zaměstnanost plus</a:t>
            </a:r>
            <a:endParaRPr kumimoji="false" lang="cs-CZ" altLang="cs-CZ" sz="2400" b="true" i="false" u="none" strike="noStrike" cap="none" normalizeH="false" baseline="0" dirty="false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8" name="Přímá spojnice 17"/>
          <p:cNvCxnSpPr>
            <a:cxnSpLocks/>
          </p:cNvCxnSpPr>
          <p:nvPr userDrawn="true"/>
        </p:nvCxnSpPr>
        <p:spPr>
          <a:xfrm flipV="true">
            <a:off x="378869" y="1129768"/>
            <a:ext cx="8280920" cy="12856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nice 18">
            <a:extLst>
              <a:ext uri="{FF2B5EF4-FFF2-40B4-BE49-F238E27FC236}">
                <a16:creationId xmlns:a16="http://schemas.microsoft.com/office/drawing/2014/main" id="{E3BF7380-7E68-4D81-99BF-138B5C97049D}"/>
              </a:ext>
            </a:extLst>
          </p:cNvPr>
          <p:cNvCxnSpPr>
            <a:cxnSpLocks/>
          </p:cNvCxnSpPr>
          <p:nvPr userDrawn="true"/>
        </p:nvCxnSpPr>
        <p:spPr>
          <a:xfrm>
            <a:off x="6774150" y="1119982"/>
            <a:ext cx="1957647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82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true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true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false"/>
          </a:p>
        </p:txBody>
      </p:sp>
      <p:sp>
        <p:nvSpPr>
          <p:cNvPr id="9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false"/>
          </a:p>
        </p:txBody>
      </p:sp>
      <p:sp>
        <p:nvSpPr>
          <p:cNvPr id="7" name="Obdélník 6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true"/>
          </p:cNvPicPr>
          <p:nvPr userDrawn="true"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true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obsah 2"/>
          <p:cNvSpPr>
            <a:spLocks noGrp="true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8" name="Zástupný symbol pro obsah 2"/>
          <p:cNvSpPr>
            <a:spLocks noGrp="true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  <Relationship Target="../slideLayouts/slideLayout8.xml" Type="http://schemas.openxmlformats.org/officeDocument/2006/relationships/slideLayout" Id="rId8"/>
    <Relationship Target="../slideLayouts/slideLayout3.xml" Type="http://schemas.openxmlformats.org/officeDocument/2006/relationships/slideLayout" Id="rId3"/>
    <Relationship Target="../slideLayouts/slideLayout7.xml" Type="http://schemas.openxmlformats.org/officeDocument/2006/relationships/slideLayout" Id="rId7"/>
    <Relationship Target="../slideLayouts/slideLayout2.xml" Type="http://schemas.openxmlformats.org/officeDocument/2006/relationships/slideLayout" Id="rId2"/>
    <Relationship Target="../slideLayouts/slideLayout1.xml" Type="http://schemas.openxmlformats.org/officeDocument/2006/relationships/slideLayout" Id="rId1"/>
    <Relationship Target="../slideLayouts/slideLayout6.xml" Type="http://schemas.openxmlformats.org/officeDocument/2006/relationships/slideLayout" Id="rId6"/>
    <Relationship Target="../theme/theme1.xml" Type="http://schemas.openxmlformats.org/officeDocument/2006/relationships/theme" Id="rId11"/>
    <Relationship Target="../slideLayouts/slideLayout5.xml" Type="http://schemas.openxmlformats.org/officeDocument/2006/relationships/slideLayout" Id="rId5"/>
    <Relationship Target="../slideLayouts/slideLayout10.xml" Type="http://schemas.openxmlformats.org/officeDocument/2006/relationships/slideLayout" Id="rId10"/>
    <Relationship Target="../slideLayouts/slideLayout4.xml" Type="http://schemas.openxmlformats.org/officeDocument/2006/relationships/slideLayout" Id="rId4"/>
    <Relationship Target="../slideLayouts/slideLayout9.xml" Type="http://schemas.openxmlformats.org/officeDocument/2006/relationships/slideLayout" Id="rId9"/>
</Relationships>

</file>

<file path=ppt/slideMasters/slideMaster1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false" anchor="ctr" anchorCtr="false">
            <a:noAutofit/>
          </a:bodyPr>
          <a:lstStyle/>
          <a:p>
            <a:r>
              <a:rPr lang="cs-CZ" dirty="false"/>
              <a:t>Kliknutím lze upravit styl.</a:t>
            </a:r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/>
          <a:p>
            <a:pPr lvl="0"/>
            <a:r>
              <a:rPr lang="cs-CZ" dirty="false"/>
              <a:t>Kliknutím lze upravit styly předlohy textu.</a:t>
            </a:r>
          </a:p>
          <a:p>
            <a:pPr lvl="1"/>
            <a:r>
              <a:rPr lang="cs-CZ" dirty="false"/>
              <a:t>Druhá úroveň</a:t>
            </a:r>
          </a:p>
          <a:p>
            <a:pPr lvl="2"/>
            <a:r>
              <a:rPr lang="cs-CZ" dirty="false"/>
              <a:t>Třetí úroveň</a:t>
            </a:r>
          </a:p>
          <a:p>
            <a:pPr lvl="3"/>
            <a:r>
              <a:rPr lang="cs-CZ" dirty="false"/>
              <a:t>Čtvrtá úroveň</a:t>
            </a:r>
          </a:p>
          <a:p>
            <a:pPr lvl="4"/>
            <a:r>
              <a:rPr lang="cs-CZ" dirty="false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ctr">
              <a:defRPr sz="1050" b="true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</p:sldLayoutIdLst>
  <p:hf hdr="false" ftr="false" dt="false"/>
  <p:txStyles>
    <p:titleStyle>
      <a:lvl1pPr algn="l" defTabSz="914400" rtl="false" eaLnBrk="true" latinLnBrk="false" hangingPunct="true">
        <a:lnSpc>
          <a:spcPct val="100000"/>
        </a:lnSpc>
        <a:spcBef>
          <a:spcPct val="0"/>
        </a:spcBef>
        <a:buNone/>
        <a:defRPr sz="3200" b="true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false" eaLnBrk="true" latinLnBrk="false" hangingPunct="true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false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false" smtClean="false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  <Relationship Target="../media/image3.png" Type="http://schemas.openxmlformats.org/officeDocument/2006/relationships/image" Id="rId3"/>
    <Relationship Target="../notesSlides/notesSlide1.xml" Type="http://schemas.openxmlformats.org/officeDocument/2006/relationships/notesSlide" Id="rId2"/>
    <Relationship Target="../slideLayouts/slideLayout1.xml" Type="http://schemas.openxmlformats.org/officeDocument/2006/relationships/slideLayout" Id="rId1"/>
    <Relationship Target="../media/image5.png" Type="http://schemas.openxmlformats.org/officeDocument/2006/relationships/image" Id="rId5"/>
    <Relationship Target="../media/image4.png" Type="http://schemas.openxmlformats.org/officeDocument/2006/relationships/image" Id="rId4"/>
</Relationships>

</file>

<file path=ppt/slides/_rels/slide10.xml.rels><?xml version="1.0" encoding="UTF-8" standalone="yes"?>
<Relationships xmlns="http://schemas.openxmlformats.org/package/2006/relationships">
    <Relationship Target="../notesSlides/notesSlide1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1.xml.rels><?xml version="1.0" encoding="UTF-8" standalone="yes"?>
<Relationships xmlns="http://schemas.openxmlformats.org/package/2006/relationships">
    <Relationship Target="../notesSlides/notesSlide1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2.xml.rels><?xml version="1.0" encoding="UTF-8" standalone="yes"?>
<Relationships xmlns="http://schemas.openxmlformats.org/package/2006/relationships">
    <Relationship Target="../notesSlides/notesSlide1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3.xml.rels><?xml version="1.0" encoding="UTF-8" standalone="yes"?>
<Relationships xmlns="http://schemas.openxmlformats.org/package/2006/relationships">
    <Relationship Target="../notesSlides/notesSlide1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4.xml.rels><?xml version="1.0" encoding="UTF-8" standalone="yes"?>
<Relationships xmlns="http://schemas.openxmlformats.org/package/2006/relationships">
    <Relationship Target="../notesSlides/notesSlide1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5.xml.rels><?xml version="1.0" encoding="UTF-8" standalone="yes"?>
<Relationships xmlns="http://schemas.openxmlformats.org/package/2006/relationships">
    <Relationship Target="../notesSlides/notesSlide1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6.xml.rels><?xml version="1.0" encoding="UTF-8" standalone="yes"?>
<Relationships xmlns="http://schemas.openxmlformats.org/package/2006/relationships">
    <Relationship Target="../notesSlides/notesSlide1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7.xml.rels><?xml version="1.0" encoding="UTF-8" standalone="yes"?>
<Relationships xmlns="http://schemas.openxmlformats.org/package/2006/relationships">
    <Relationship Target="../notesSlides/notesSlide1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8.xml.rels><?xml version="1.0" encoding="UTF-8" standalone="yes"?>
<Relationships xmlns="http://schemas.openxmlformats.org/package/2006/relationships">
    <Relationship Target="../notesSlides/notesSlide1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9.xml.rels><?xml version="1.0" encoding="UTF-8" standalone="yes"?>
<Relationships xmlns="http://schemas.openxmlformats.org/package/2006/relationships">
    <Relationship Target="../notesSlides/notesSlide1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.xml.rels><?xml version="1.0" encoding="UTF-8" standalone="yes"?>
<Relationships xmlns="http://schemas.openxmlformats.org/package/2006/relationships">
    <Relationship Target="../notesSlides/notesSlide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0.xml.rels><?xml version="1.0" encoding="UTF-8" standalone="yes"?>
<Relationships xmlns="http://schemas.openxmlformats.org/package/2006/relationships">
    <Relationship Target="../notesSlides/notesSlide2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1.xml.rels><?xml version="1.0" encoding="UTF-8" standalone="yes"?>
<Relationships xmlns="http://schemas.openxmlformats.org/package/2006/relationships">
    <Relationship Target="../notesSlides/notesSlide2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2.xml.rels><?xml version="1.0" encoding="UTF-8" standalone="yes"?>
<Relationships xmlns="http://schemas.openxmlformats.org/package/2006/relationships">
    <Relationship Target="../notesSlides/notesSlide2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3.xml.rels><?xml version="1.0" encoding="UTF-8" standalone="yes"?>
<Relationships xmlns="http://schemas.openxmlformats.org/package/2006/relationships">
    <Relationship Target="../notesSlides/notesSlide2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4.xml.rels><?xml version="1.0" encoding="UTF-8" standalone="yes"?>
<Relationships xmlns="http://schemas.openxmlformats.org/package/2006/relationships">
    <Relationship Target="../notesSlides/notesSlide2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5.xml.rels><?xml version="1.0" encoding="UTF-8" standalone="yes"?>
<Relationships xmlns="http://schemas.openxmlformats.org/package/2006/relationships">
    <Relationship TargetMode="External" Target="https://lokality.page.link/segregace_op" Type="http://schemas.openxmlformats.org/officeDocument/2006/relationships/hyperlink" Id="rId3"/>
    <Relationship Target="../notesSlides/notesSlide2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6.xml.rels><?xml version="1.0" encoding="UTF-8" standalone="yes"?>
<Relationships xmlns="http://schemas.openxmlformats.org/package/2006/relationships">
    <Relationship Target="../notesSlides/notesSlide2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7.xml.rels><?xml version="1.0" encoding="UTF-8" standalone="yes"?>
<Relationships xmlns="http://schemas.openxmlformats.org/package/2006/relationships">
    <Relationship Target="../notesSlides/notesSlide2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8.xml.rels><?xml version="1.0" encoding="UTF-8" standalone="yes"?>
<Relationships xmlns="http://schemas.openxmlformats.org/package/2006/relationships">
    <Relationship TargetMode="External" Target="http://www.esfcr.cz/" Type="http://schemas.openxmlformats.org/officeDocument/2006/relationships/hyperlink" Id="rId3"/>
    <Relationship Target="../notesSlides/notesSlide2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9.xml.rels><?xml version="1.0" encoding="UTF-8" standalone="yes"?>
<Relationships xmlns="http://schemas.openxmlformats.org/package/2006/relationships">
    <Relationship Target="../notesSlides/notesSlide2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.xml.rels><?xml version="1.0" encoding="UTF-8" standalone="yes"?>
<Relationships xmlns="http://schemas.openxmlformats.org/package/2006/relationships">
    <Relationship TargetMode="External" Target="http://www.esfcr.cz/" Type="http://schemas.openxmlformats.org/officeDocument/2006/relationships/hyperlink" Id="rId3"/>
    <Relationship Target="../notesSlides/notesSlide3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Mode="External" Target="https://www.esfcr.cz/pravidla-pro-zadatele-a-prijemce-opz-plus" Type="http://schemas.openxmlformats.org/officeDocument/2006/relationships/hyperlink" Id="rId6"/>
    <Relationship TargetMode="External" Target="https://www.esfcr.cz/klub-vyzvy-podpora-socialniho-bydleni-zejmena-osob-z-ukrajiny" Type="http://schemas.openxmlformats.org/officeDocument/2006/relationships/hyperlink" Id="rId5"/>
    <Relationship TargetMode="External" Target="https://www.esfcr.cz/prehled-vyzev-opz-plus/-/asset_publisher/SfUza2tXdZGm/content/podpora-socialniho-bydleni-zejmena-osob-z-ukrajiny?inheritRedirect=false" Type="http://schemas.openxmlformats.org/officeDocument/2006/relationships/hyperlink" Id="rId4"/>
</Relationships>

</file>

<file path=ppt/slides/_rels/slide30.xml.rels><?xml version="1.0" encoding="UTF-8" standalone="yes"?>
<Relationships xmlns="http://schemas.openxmlformats.org/package/2006/relationships">
    <Relationship Target="../notesSlides/notesSlide3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1.xml.rels><?xml version="1.0" encoding="UTF-8" standalone="yes"?>
<Relationships xmlns="http://schemas.openxmlformats.org/package/2006/relationships">
    <Relationship TargetMode="External" Target="https://www.esfcr.cz/monitorovani-podporenych-osob-opz-plus" Type="http://schemas.openxmlformats.org/officeDocument/2006/relationships/hyperlink" Id="rId3"/>
    <Relationship Target="../notesSlides/notesSlide3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2.xml.rels><?xml version="1.0" encoding="UTF-8" standalone="yes"?>
<Relationships xmlns="http://schemas.openxmlformats.org/package/2006/relationships">
    <Relationship Target="../notesSlides/notesSlide3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3.xml.rels><?xml version="1.0" encoding="UTF-8" standalone="yes"?>
<Relationships xmlns="http://schemas.openxmlformats.org/package/2006/relationships">
    <Relationship Target="../notesSlides/notesSlide3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4.xml.rels><?xml version="1.0" encoding="UTF-8" standalone="yes"?>
<Relationships xmlns="http://schemas.openxmlformats.org/package/2006/relationships">
    <Relationship Target="../notesSlides/notesSlide3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5.xml.rels><?xml version="1.0" encoding="UTF-8" standalone="yes"?>
<Relationships xmlns="http://schemas.openxmlformats.org/package/2006/relationships">
    <Relationship Target="../notesSlides/notesSlide3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6.xml.rels><?xml version="1.0" encoding="UTF-8" standalone="yes"?>
<Relationships xmlns="http://schemas.openxmlformats.org/package/2006/relationships">
    <Relationship Target="../notesSlides/notesSlide3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7.xml.rels><?xml version="1.0" encoding="UTF-8" standalone="yes"?>
<Relationships xmlns="http://schemas.openxmlformats.org/package/2006/relationships">
    <Relationship Target="../notesSlides/notesSlide3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8.xml.rels><?xml version="1.0" encoding="UTF-8" standalone="yes"?>
<Relationships xmlns="http://schemas.openxmlformats.org/package/2006/relationships">
    <Relationship Target="../notesSlides/notesSlide3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9.xml.rels><?xml version="1.0" encoding="UTF-8" standalone="yes"?>
<Relationships xmlns="http://schemas.openxmlformats.org/package/2006/relationships">
    <Relationship Target="../notesSlides/notesSlide3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.xml.rels><?xml version="1.0" encoding="UTF-8" standalone="yes"?>
<Relationships xmlns="http://schemas.openxmlformats.org/package/2006/relationships">
    <Relationship Target="../notesSlides/notesSlide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0.xml.rels><?xml version="1.0" encoding="UTF-8" standalone="yes"?>
<Relationships xmlns="http://schemas.openxmlformats.org/package/2006/relationships">
    <Relationship TargetMode="External" Target="https://iskp21.mssf.cz/" Type="http://schemas.openxmlformats.org/officeDocument/2006/relationships/hyperlink" Id="rId3"/>
    <Relationship Target="../notesSlides/notesSlide40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Mode="External" Target="https://www.esfcr.cz/formulare-a-pokyny-potrebne-v-ramci-pripravy-zadosti-o-podporu-opz-plus?p_p_id=DocumentDetailStandalonePortlet_WAR_esfportalportletapplication&amp;p_p_lifecycle=2&amp;p_p_state=normal&amp;p_p_mode=view&amp;p_p_resource_id=downloadRevision&amp;p_p_cacheability=cacheLevelPage&amp;p_p_col_id=column-2&amp;p_p_col_pos=2&amp;p_p_col_count=3&amp;_DocumentDetailStandalonePortlet_WAR_esfportalportletapplication_revisionId=18398070" Type="http://schemas.openxmlformats.org/officeDocument/2006/relationships/hyperlink" Id="rId6"/>
    <Relationship TargetMode="External" Target="https://www.esfcr.cz/formulare-a-pokyny-potrebne-v-ramci-pripravy-zadosti-o-podporu-opz-plus?p_p_id=DocumentDetailStandalonePortlet_WAR_esfportalportletapplication&amp;p_p_lifecycle=2&amp;p_p_state=normal&amp;p_p_mode=view&amp;p_p_resource_id=downloadRevision&amp;p_p_cacheability=cacheLevelPage&amp;p_p_col_id=column-2&amp;p_p_col_pos=2&amp;p_p_col_count=3&amp;_DocumentDetailStandalonePortlet_WAR_esfportalportletapplication_revisionId=18398047" Type="http://schemas.openxmlformats.org/officeDocument/2006/relationships/hyperlink" Id="rId5"/>
    <Relationship TargetMode="External" Target="https://www.esfcr.cz/formulare-a-pokyny-potrebne-v-ramci-pripravy-zadosti-o-podporu-opz-plus/-/dokument/18398046" Type="http://schemas.openxmlformats.org/officeDocument/2006/relationships/hyperlink" Id="rId4"/>
</Relationships>

</file>

<file path=ppt/slides/_rels/slide41.xml.rels><?xml version="1.0" encoding="UTF-8" standalone="yes"?>
<Relationships xmlns="http://schemas.openxmlformats.org/package/2006/relationships">
    <Relationship Target="../notesSlides/notesSlide4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2.xml.rels><?xml version="1.0" encoding="UTF-8" standalone="yes"?>
<Relationships xmlns="http://schemas.openxmlformats.org/package/2006/relationships">
    <Relationship Target="../notesSlides/notesSlide4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3.xml.rels><?xml version="1.0" encoding="UTF-8" standalone="yes"?>
<Relationships xmlns="http://schemas.openxmlformats.org/package/2006/relationships">
    <Relationship Target="../notesSlides/notesSlide4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4.xml.rels><?xml version="1.0" encoding="UTF-8" standalone="yes"?>
<Relationships xmlns="http://schemas.openxmlformats.org/package/2006/relationships">
    <Relationship Target="../notesSlides/notesSlide4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5.xml.rels><?xml version="1.0" encoding="UTF-8" standalone="yes"?>
<Relationships xmlns="http://schemas.openxmlformats.org/package/2006/relationships">
    <Relationship TargetMode="External" Target="https://www.esfcr.cz/pravidla-pro-zadatele-a-prijemce-opz-plus" Type="http://schemas.openxmlformats.org/officeDocument/2006/relationships/hyperlink" Id="rId3"/>
    <Relationship Target="../notesSlides/notesSlide4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6.xml.rels><?xml version="1.0" encoding="UTF-8" standalone="yes"?>
<Relationships xmlns="http://schemas.openxmlformats.org/package/2006/relationships">
    <Relationship Target="../notesSlides/notesSlide4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7.xml.rels><?xml version="1.0" encoding="UTF-8" standalone="yes"?>
<Relationships xmlns="http://schemas.openxmlformats.org/package/2006/relationships">
    <Relationship Target="../notesSlides/notesSlide4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8.xml.rels><?xml version="1.0" encoding="UTF-8" standalone="yes"?>
<Relationships xmlns="http://schemas.openxmlformats.org/package/2006/relationships">
    <Relationship Target="../notesSlides/notesSlide4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9.xml.rels><?xml version="1.0" encoding="UTF-8" standalone="yes"?>
<Relationships xmlns="http://schemas.openxmlformats.org/package/2006/relationships">
    <Relationship TargetMode="External" Target="http://www.esfcr.cz/" Type="http://schemas.openxmlformats.org/officeDocument/2006/relationships/hyperlink" Id="rId3"/>
    <Relationship Target="../notesSlides/notesSlide4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.xml.rels><?xml version="1.0" encoding="UTF-8" standalone="yes"?>
<Relationships xmlns="http://schemas.openxmlformats.org/package/2006/relationships">
    <Relationship Target="../notesSlides/notesSlide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0.xml.rels><?xml version="1.0" encoding="UTF-8" standalone="yes"?>
<Relationships xmlns="http://schemas.openxmlformats.org/package/2006/relationships">
    <Relationship Target="../notesSlides/notesSlide5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1.xml.rels><?xml version="1.0" encoding="UTF-8" standalone="yes"?>
<Relationships xmlns="http://schemas.openxmlformats.org/package/2006/relationships">
    <Relationship TargetMode="External" Target="http://www.esfcr.cz/" Type="http://schemas.openxmlformats.org/officeDocument/2006/relationships/hyperlink" Id="rId3"/>
    <Relationship Target="../notesSlides/notesSlide5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2.xml.rels><?xml version="1.0" encoding="UTF-8" standalone="yes"?>
<Relationships xmlns="http://schemas.openxmlformats.org/package/2006/relationships">
    <Relationship Target="../notesSlides/notesSlide5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3.xml.rels><?xml version="1.0" encoding="UTF-8" standalone="yes"?>
<Relationships xmlns="http://schemas.openxmlformats.org/package/2006/relationships">
    <Relationship Target="../media/image6.jpeg" Type="http://schemas.openxmlformats.org/officeDocument/2006/relationships/image" Id="rId3"/>
    <Relationship Target="../notesSlides/notesSlide5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6.xml.rels><?xml version="1.0" encoding="UTF-8" standalone="yes"?>
<Relationships xmlns="http://schemas.openxmlformats.org/package/2006/relationships">
    <Relationship Target="../notesSlides/notesSlide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7.xml.rels><?xml version="1.0" encoding="UTF-8" standalone="yes"?>
<Relationships xmlns="http://schemas.openxmlformats.org/package/2006/relationships">
    <Relationship Target="../notesSlides/notesSlide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8.xml.rels><?xml version="1.0" encoding="UTF-8" standalone="yes"?>
<Relationships xmlns="http://schemas.openxmlformats.org/package/2006/relationships">
    <Relationship Target="../notesSlides/notesSlide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9.xml.rels><?xml version="1.0" encoding="UTF-8" standalone="yes"?>
<Relationships xmlns="http://schemas.openxmlformats.org/package/2006/relationships">
    <Relationship Target="../notesSlides/notesSlide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b="false" kern="1200" cap="none" dirty="false">
                <a:latin typeface="+mn-lt"/>
                <a:ea typeface="+mn-ea"/>
                <a:cs typeface="+mn-cs"/>
              </a:rPr>
              <a:t>Seminář pro žadatele </a:t>
            </a:r>
            <a:br>
              <a:rPr lang="cs-CZ" sz="4000" b="false" kern="1200" cap="none" dirty="false">
                <a:latin typeface="+mn-lt"/>
                <a:ea typeface="+mn-ea"/>
                <a:cs typeface="+mn-cs"/>
              </a:rPr>
            </a:br>
            <a:r>
              <a:rPr lang="cs-CZ" sz="4000" b="false" kern="1200" cap="none" dirty="false">
                <a:latin typeface="+mn-lt"/>
                <a:ea typeface="+mn-ea"/>
                <a:cs typeface="+mn-cs"/>
              </a:rPr>
              <a:t>výzva č.</a:t>
            </a: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cs-CZ" b="false" kern="1200" cap="none" dirty="false">
                <a:latin typeface="+mn-lt"/>
                <a:ea typeface="+mn-ea"/>
                <a:cs typeface="+mn-cs"/>
              </a:rPr>
              <a:t>03_22_101  </a:t>
            </a:r>
          </a:p>
        </p:txBody>
      </p:sp>
      <p:sp>
        <p:nvSpPr>
          <p:cNvPr id="7" name="Zástupný symbol pro text 6"/>
          <p:cNvSpPr>
            <a:spLocks noGrp="true"/>
          </p:cNvSpPr>
          <p:nvPr>
            <p:ph type="body" sz="quarter" idx="14"/>
          </p:nvPr>
        </p:nvSpPr>
        <p:spPr>
          <a:xfrm>
            <a:off x="1619672" y="5132232"/>
            <a:ext cx="7164328" cy="540000"/>
          </a:xfrm>
        </p:spPr>
        <p:txBody>
          <a:bodyPr/>
          <a:lstStyle/>
          <a:p>
            <a:r>
              <a:rPr lang="cs-CZ" sz="2000" dirty="false"/>
              <a:t>9. března 2023, Praha</a:t>
            </a:r>
          </a:p>
        </p:txBody>
      </p:sp>
      <p:pic>
        <p:nvPicPr>
          <p:cNvPr id="14" name="Zástupný symbol pro obrázek 13"/>
          <p:cNvPicPr>
            <a:picLocks noGrp="true" noChangeAspect="true"/>
          </p:cNvPicPr>
          <p:nvPr>
            <p:ph type="pic" sz="quarter" idx="15"/>
          </p:nvPr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" y="2636837"/>
            <a:ext cx="540000" cy="540000"/>
          </a:xfrm>
        </p:spPr>
      </p:pic>
      <p:pic>
        <p:nvPicPr>
          <p:cNvPr id="16" name="Zástupný symbol pro obrázek 15"/>
          <p:cNvPicPr>
            <a:picLocks noGrp="true" noChangeAspect="true"/>
          </p:cNvPicPr>
          <p:nvPr>
            <p:ph type="pic" sz="quarter" idx="17"/>
          </p:nvPr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997" y="5132232"/>
            <a:ext cx="540000" cy="540000"/>
          </a:xfrm>
        </p:spPr>
      </p:pic>
      <p:pic>
        <p:nvPicPr>
          <p:cNvPr id="6" name="Zástupný symbol pro obrázek 14">
            <a:extLst>
              <a:ext uri="{FF2B5EF4-FFF2-40B4-BE49-F238E27FC236}">
                <a16:creationId xmlns:a16="http://schemas.microsoft.com/office/drawing/2014/main" id="{A09DDA7F-D4B2-4106-AA2D-AE5D2963AF66}"/>
              </a:ext>
            </a:extLst>
          </p:cNvPr>
          <p:cNvPicPr>
            <a:picLocks noGrp="true" noChangeAspect="true"/>
          </p:cNvPicPr>
          <p:nvPr>
            <p:ph type="pic" sz="quarter" idx="16"/>
          </p:nvPr>
        </p:nvPicPr>
        <p:blipFill>
          <a:blip cstate="print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" y="4089600"/>
            <a:ext cx="540000" cy="540000"/>
          </a:xfr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48057913-AD93-47CE-97D1-D182B0D8C21C}"/>
              </a:ext>
            </a:extLst>
          </p:cNvPr>
          <p:cNvSpPr txBox="true"/>
          <p:nvPr/>
        </p:nvSpPr>
        <p:spPr>
          <a:xfrm>
            <a:off x="1512000" y="4174934"/>
            <a:ext cx="4860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000" dirty="false"/>
              <a:t>Šárka Müllerová, Iveta Marcinová,                      Lenka Bořecká</a:t>
            </a:r>
          </a:p>
        </p:txBody>
      </p:sp>
    </p:spTree>
    <p:extLst>
      <p:ext uri="{BB962C8B-B14F-4D97-AF65-F5344CB8AC3E}">
        <p14:creationId xmlns:p14="http://schemas.microsoft.com/office/powerpoint/2010/main" val="3374661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95536" y="0"/>
            <a:ext cx="8712968" cy="1080000"/>
          </a:xfrm>
        </p:spPr>
        <p:txBody>
          <a:bodyPr/>
          <a:lstStyle/>
          <a:p>
            <a:pPr algn="ctr"/>
            <a:r>
              <a:rPr lang="cs-CZ" dirty="false"/>
              <a:t>Žadatelé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10</a:t>
            </a:fld>
            <a:endParaRPr lang="cs-CZ" dirty="false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0C2D0B68-B845-4812-B86A-79A52DE4B598}"/>
              </a:ext>
            </a:extLst>
          </p:cNvPr>
          <p:cNvSpPr txBox="true"/>
          <p:nvPr/>
        </p:nvSpPr>
        <p:spPr>
          <a:xfrm>
            <a:off x="107504" y="1308754"/>
            <a:ext cx="8856984" cy="52168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 případě podání žádosti o podporu žadatelem, který je registrovaný poskytovatel sociální služby podle § 78 zákona č. 108/2006 Sb., o sociálních službách, ve znění pozdějších předpisů, bude zkušenost prokázána poskytováním příslušné služby sociální prevence (§53 až 70) alespoň po dobu 24 měsíců do dne podání žádosti o podporu. </a:t>
            </a:r>
            <a:endParaRPr lang="cs-CZ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Bude-li projekt realizován v partnerství, bude zkušenost žadatelů v oblasti zabydlování cílové skupiny prokazována primárně u žadatele, nebude možné praxi prokazovat pouze prostřednictvím partnera.</a:t>
            </a:r>
            <a:r>
              <a:rPr lang="cs-CZ" dirty="false">
                <a:effectLst/>
                <a:highlight>
                  <a:srgbClr val="00FF00"/>
                </a:highligh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endParaRPr lang="cs-CZ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cs-CZ" sz="1800" u="sng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1800" u="sng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 aktivitu B5. Strategické a koordinační aktivity</a:t>
            </a: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na území obce nebo širším území je oprávněným žadatelem jen typ žadatele pod písmeny b), d), e). </a:t>
            </a: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Oprávněným žadatelem v této výzvě nemůže být poskytovatel sociálních služeb zapsaný v registru poskytovatelů sociálních služeb podle zákona č. 108/2006 Sb., o sociálních službách, ve znění pozdějších předpisů, jehož právní forma je obchodní korporace.</a:t>
            </a: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sz="1800" dirty="false"/>
          </a:p>
        </p:txBody>
      </p:sp>
    </p:spTree>
    <p:extLst>
      <p:ext uri="{BB962C8B-B14F-4D97-AF65-F5344CB8AC3E}">
        <p14:creationId xmlns:p14="http://schemas.microsoft.com/office/powerpoint/2010/main" val="21626244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PARTNERSTVÍ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37E6D9-1E4F-4803-835E-8E932032687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50000" y="1228396"/>
            <a:ext cx="8424000" cy="5467604"/>
          </a:xfrm>
        </p:spPr>
        <p:txBody>
          <a:bodyPr/>
          <a:lstStyle/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18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 tuto výzvu jsou oprávněnými partnery s finančním příspěvkem </a:t>
            </a: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všechny subjekty uvedené v kap. 3.3 této výzvy a dále Obchodní korporace vymezené zákonem č. 90/2012 Sb., o obchodních korporacích </a:t>
            </a: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Všechny podporované aktivity mohou být realizovány prostřednictvím partnerů s finančním příspěvkem. </a:t>
            </a: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Příjemce v projektu realizovaném v partnerství s partnerem/y s finančním příspěvkem </a:t>
            </a:r>
            <a:r>
              <a:rPr lang="cs-CZ" sz="1800" b="true" i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musí vlastními silami zajistit realizaci minimálně 30 % aktivit/rozpočtu projektu. </a:t>
            </a:r>
            <a:endParaRPr lang="cs-CZ" sz="1800" b="true" i="true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cs-CZ" sz="1800" b="true" i="true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Příspěvkové organizace územně samosprávného celku nemohou mít za partnera s finančním příspěvkem svého zřizovatele</a:t>
            </a:r>
            <a:endParaRPr lang="cs-CZ" sz="1800" b="true" i="true" u="sng" dirty="false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cs-CZ" sz="1800" u="sng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Povinnost zapojení partnera typu b) a e) v projektu platí pro žadatele </a:t>
            </a: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typu c) (viz. vymezení žadatelů dle části 3.3 této výzvy) při realizaci aktivity </a:t>
            </a:r>
            <a:r>
              <a:rPr lang="cs-CZ" sz="1800" u="sng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B5. Strategické a koordinační aktivity</a:t>
            </a: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na území obce nebo širším území.</a:t>
            </a: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7515651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95536" y="0"/>
            <a:ext cx="8712968" cy="1080000"/>
          </a:xfrm>
        </p:spPr>
        <p:txBody>
          <a:bodyPr/>
          <a:lstStyle/>
          <a:p>
            <a:pPr algn="ctr"/>
            <a:r>
              <a:rPr lang="cs-CZ" dirty="false"/>
              <a:t>Závazné podmínky pro žadatele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12</a:t>
            </a:fld>
            <a:endParaRPr lang="cs-CZ" dirty="false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0C2D0B68-B845-4812-B86A-79A52DE4B598}"/>
              </a:ext>
            </a:extLst>
          </p:cNvPr>
          <p:cNvSpPr txBox="true"/>
          <p:nvPr/>
        </p:nvSpPr>
        <p:spPr>
          <a:xfrm>
            <a:off x="143508" y="1318022"/>
            <a:ext cx="8856984" cy="54707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600" b="true" u="sng" dirty="false"/>
              <a:t>Obecné principy </a:t>
            </a:r>
          </a:p>
          <a:p>
            <a:pPr marL="285750" indent="-285750">
              <a:buFontTx/>
              <a:buChar char="-"/>
            </a:pPr>
            <a:r>
              <a:rPr lang="cs-CZ" sz="1600" dirty="false"/>
              <a:t>Bydlení musí být zajištěno ve standartních nájemních bytech</a:t>
            </a:r>
          </a:p>
          <a:p>
            <a:pPr marL="285750" indent="-285750">
              <a:buFontTx/>
              <a:buChar char="-"/>
            </a:pPr>
            <a:r>
              <a:rPr lang="cs-CZ" sz="1600" dirty="false"/>
              <a:t>Bydlení musí být nesegregované, nekoncentrované</a:t>
            </a:r>
          </a:p>
          <a:p>
            <a:pPr marL="285750" indent="-285750">
              <a:buFontTx/>
              <a:buChar char="-"/>
            </a:pPr>
            <a:r>
              <a:rPr lang="cs-CZ" sz="1600" dirty="false"/>
              <a:t>Musí se jednat o samostatné bydlení</a:t>
            </a:r>
          </a:p>
          <a:p>
            <a:pPr marL="285750" indent="-285750">
              <a:buFontTx/>
              <a:buChar char="-"/>
            </a:pPr>
            <a:r>
              <a:rPr lang="cs-CZ" sz="1600" dirty="false"/>
              <a:t>Musí být nastavena adekvátně individuální podpora pro zvolenou cílovou skupinu</a:t>
            </a:r>
          </a:p>
          <a:p>
            <a:endParaRPr lang="cs-CZ" sz="1600" dirty="false"/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cs-CZ" sz="18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Tzv. </a:t>
            </a:r>
            <a:r>
              <a:rPr lang="cs-CZ" sz="1800" b="true" dirty="false" err="tru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housing</a:t>
            </a:r>
            <a:r>
              <a:rPr lang="cs-CZ" sz="18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-led přístup</a:t>
            </a: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může mít více podob (např. </a:t>
            </a:r>
            <a:r>
              <a:rPr lang="cs-CZ" sz="1800" u="sng" dirty="false" err="true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Housing</a:t>
            </a:r>
            <a:r>
              <a:rPr lang="cs-CZ" sz="1800" u="sng" dirty="false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u="sng" dirty="false" err="true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first</a:t>
            </a:r>
            <a:r>
              <a:rPr lang="cs-CZ" sz="1800" u="sng" dirty="false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Rapid </a:t>
            </a:r>
            <a:r>
              <a:rPr lang="cs-CZ" sz="1800" u="sng" dirty="false" err="true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rehousing</a:t>
            </a:r>
            <a:r>
              <a:rPr lang="cs-CZ" sz="1800" u="sng" dirty="false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sz="1800" u="sng" dirty="false" err="true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Critical</a:t>
            </a:r>
            <a:r>
              <a:rPr lang="cs-CZ" sz="1800" u="sng" dirty="false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u="sng" dirty="false" err="true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time</a:t>
            </a:r>
            <a:r>
              <a:rPr lang="cs-CZ" sz="1800" u="sng" dirty="false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u="sng" dirty="false" err="true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intervention</a:t>
            </a:r>
            <a:r>
              <a:rPr lang="cs-CZ" sz="1800" u="sng" dirty="false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sz="1800" u="sng" dirty="false" err="true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Floating</a:t>
            </a:r>
            <a:r>
              <a:rPr lang="cs-CZ" sz="1800" u="sng" dirty="false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support</a:t>
            </a: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aj.), které mají </a:t>
            </a:r>
            <a:r>
              <a:rPr lang="cs-CZ" sz="18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společné některé prvky, jenž je povinen žadatel v projektu naplnit:</a:t>
            </a: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300"/>
              </a:spcBef>
              <a:spcAft>
                <a:spcPts val="0"/>
              </a:spcAft>
              <a:buFont typeface="Symbol" panose="05050102010706020507" pitchFamily="18" charset="2"/>
              <a:buChar char="-"/>
            </a:pPr>
            <a:r>
              <a:rPr lang="cs-CZ" sz="1600" dirty="false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rychlé zabydlení do standardních bytů (tedy zabydlení bez tréninkové fáze, bez zkušební krátkodobé smlouvy, a to v řádu jednotek měsíců dle možností příjemce a lokálních podmínek),</a:t>
            </a:r>
          </a:p>
          <a:p>
            <a:pPr marL="342900" lvl="0" indent="-342900" algn="just">
              <a:buFont typeface="Symbol" panose="05050102010706020507" pitchFamily="18" charset="2"/>
              <a:buChar char="-"/>
            </a:pPr>
            <a:r>
              <a:rPr lang="cs-CZ" sz="1600" dirty="false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dlouhodobé bydlení bez předpokladu, že se domácnost bude po čase stěhovat jinam v jiných případech, než je neplnění nájemní smlouvy,</a:t>
            </a:r>
          </a:p>
          <a:p>
            <a:pPr marL="342900" lvl="0" indent="-342900" algn="just">
              <a:buFont typeface="Symbol" panose="05050102010706020507" pitchFamily="18" charset="2"/>
              <a:buChar char="-"/>
            </a:pPr>
            <a:r>
              <a:rPr lang="cs-CZ" sz="1600" dirty="false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podpora dle individuálních potřeb cílové skupiny v přirozeném prostředí domácnosti,</a:t>
            </a:r>
          </a:p>
          <a:p>
            <a:pPr marL="342900" lvl="0" indent="-342900" algn="just">
              <a:buFont typeface="Symbol" panose="05050102010706020507" pitchFamily="18" charset="2"/>
              <a:buChar char="-"/>
            </a:pPr>
            <a:r>
              <a:rPr lang="cs-CZ" sz="1600" dirty="false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bez mezistupňů a podmínek abstinence, léčby či přípravného programu (např. tréninkového bydlení),</a:t>
            </a:r>
          </a:p>
          <a:p>
            <a:pPr marL="342900" lvl="0" indent="-342900" algn="just">
              <a:buFont typeface="Symbol" panose="05050102010706020507" pitchFamily="18" charset="2"/>
              <a:buChar char="-"/>
            </a:pPr>
            <a:r>
              <a:rPr lang="cs-CZ" sz="1600" dirty="false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oddělení podpory nájemníků od správy bytového fondu, </a:t>
            </a:r>
          </a:p>
          <a:p>
            <a:pPr marL="342900" lvl="0" indent="-342900" algn="just">
              <a:buFont typeface="Symbol" panose="05050102010706020507" pitchFamily="18" charset="2"/>
              <a:buChar char="-"/>
            </a:pP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byty nejsou koncentrovány v 1 domě či vyloučené lokalitě</a:t>
            </a:r>
          </a:p>
          <a:p>
            <a:pPr lvl="0" algn="just"/>
            <a:endParaRPr lang="cs-CZ" sz="1600" dirty="false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0" algn="just"/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Realizace projektů podle principů </a:t>
            </a:r>
            <a:r>
              <a:rPr lang="cs-CZ" sz="1600" dirty="false" err="tru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Housing</a:t>
            </a: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cs-CZ" sz="1600" dirty="false" err="tru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First</a:t>
            </a:r>
            <a:r>
              <a:rPr lang="cs-CZ" sz="1600" dirty="false">
                <a:latin typeface="Arial" panose="020B0604020202020204" pitchFamily="34" charset="0"/>
                <a:ea typeface="Calibri" panose="020F0502020204030204" pitchFamily="34" charset="0"/>
              </a:rPr>
              <a:t> je možná – viz příloha č. 6 výzvy</a:t>
            </a:r>
            <a:endParaRPr lang="cs-CZ" sz="1600" dirty="false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55281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95536" y="0"/>
            <a:ext cx="8712968" cy="1080000"/>
          </a:xfrm>
        </p:spPr>
        <p:txBody>
          <a:bodyPr/>
          <a:lstStyle/>
          <a:p>
            <a:pPr algn="ctr"/>
            <a:r>
              <a:rPr lang="cs-CZ" dirty="false"/>
              <a:t>Závazné podmínky pro žadatele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13</a:t>
            </a:fld>
            <a:endParaRPr lang="cs-CZ" dirty="false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0C2D0B68-B845-4812-B86A-79A52DE4B598}"/>
              </a:ext>
            </a:extLst>
          </p:cNvPr>
          <p:cNvSpPr txBox="true"/>
          <p:nvPr/>
        </p:nvSpPr>
        <p:spPr>
          <a:xfrm>
            <a:off x="0" y="1484784"/>
            <a:ext cx="8856984" cy="57708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just">
              <a:buNone/>
            </a:pPr>
            <a:r>
              <a:rPr lang="cs-CZ" sz="1600" dirty="false"/>
              <a:t>Žadatel vytvoří v rámci projektu program HF, který bude vycházet ze </a:t>
            </a:r>
            <a:r>
              <a:rPr lang="cs-CZ" sz="1600" b="true" u="sng" dirty="false"/>
              <a:t>základních definičních znaků přístupu HF (8 principů)</a:t>
            </a:r>
            <a:r>
              <a:rPr lang="cs-CZ" sz="1600" b="true" dirty="false"/>
              <a:t>,</a:t>
            </a:r>
            <a:r>
              <a:rPr lang="cs-CZ" sz="1600" dirty="false"/>
              <a:t> které jsou </a:t>
            </a:r>
            <a:r>
              <a:rPr lang="cs-CZ" sz="1600" u="sng" dirty="false"/>
              <a:t>vodítkem</a:t>
            </a:r>
            <a:r>
              <a:rPr lang="cs-CZ" sz="1600" dirty="false"/>
              <a:t> pro žadatele/příjemce při vytvoření programu HF:</a:t>
            </a:r>
          </a:p>
          <a:p>
            <a:pPr marL="0" lvl="0" indent="0" algn="just">
              <a:buNone/>
            </a:pPr>
            <a:endParaRPr lang="cs-CZ" sz="1600" dirty="false"/>
          </a:p>
          <a:p>
            <a:pPr lvl="0" algn="just">
              <a:buFont typeface="+mj-lt"/>
              <a:buAutoNum type="arabicPeriod"/>
            </a:pPr>
            <a:r>
              <a:rPr lang="cs-CZ" sz="1500" b="true" dirty="false"/>
              <a:t> Rychlý přístup ke standardnímu bydlení bez přípravy - </a:t>
            </a:r>
            <a:r>
              <a:rPr lang="cs-CZ" sz="1500" i="true" dirty="false"/>
              <a:t>k</a:t>
            </a:r>
            <a:r>
              <a:rPr lang="cs-CZ" sz="1500" i="true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aždý může bydlet samostatně, když se mu poskytne adekvátní a flexibilní podpora, dle individuálních potřeb, a nepotřebuje se na bydlení specificky připravovat</a:t>
            </a:r>
          </a:p>
          <a:p>
            <a:pPr lvl="0" algn="just">
              <a:buFont typeface="+mj-lt"/>
              <a:buAutoNum type="arabicPeriod"/>
            </a:pPr>
            <a:endParaRPr lang="cs-CZ" sz="1500" i="true" dirty="false"/>
          </a:p>
          <a:p>
            <a:pPr lvl="0" algn="just">
              <a:buFont typeface="+mj-lt"/>
              <a:buAutoNum type="arabicPeriod"/>
            </a:pPr>
            <a:r>
              <a:rPr lang="cs-CZ" sz="1500" b="true" dirty="false"/>
              <a:t> Možnost volby a kontroly pro uživatele služeb - </a:t>
            </a:r>
            <a:r>
              <a:rPr lang="cs-CZ" sz="1500" i="true" dirty="false">
                <a:latin typeface="Arial" panose="020B0604020202020204" pitchFamily="34" charset="0"/>
              </a:rPr>
              <a:t>Poskytovatelé sociální služby přistupují </a:t>
            </a:r>
            <a:br>
              <a:rPr lang="cs-CZ" sz="1500" i="true" dirty="false">
                <a:latin typeface="Arial" panose="020B0604020202020204" pitchFamily="34" charset="0"/>
              </a:rPr>
            </a:br>
            <a:r>
              <a:rPr lang="cs-CZ" sz="1500" i="true" dirty="false">
                <a:latin typeface="Arial" panose="020B0604020202020204" pitchFamily="34" charset="0"/>
              </a:rPr>
              <a:t>k uživateli služby s respektem a vřelostí. O cílech a aktivitách podpory rozhoduje uživatel služby</a:t>
            </a:r>
          </a:p>
          <a:p>
            <a:pPr lvl="0" algn="just">
              <a:buFont typeface="+mj-lt"/>
              <a:buAutoNum type="arabicPeriod"/>
            </a:pPr>
            <a:endParaRPr lang="cs-CZ" sz="1500" b="true" i="true" dirty="false"/>
          </a:p>
          <a:p>
            <a:pPr algn="just">
              <a:buFont typeface="+mj-lt"/>
              <a:buAutoNum type="arabicPeriod"/>
            </a:pPr>
            <a:r>
              <a:rPr lang="cs-CZ" sz="1500" b="true" dirty="false"/>
              <a:t> Oddělení bydlení a podpory – </a:t>
            </a:r>
            <a:r>
              <a:rPr lang="cs-CZ" sz="1500" i="true" dirty="false">
                <a:latin typeface="Arial" panose="020B0604020202020204" pitchFamily="34" charset="0"/>
              </a:rPr>
              <a:t>HF uplatňuje princip oddělení podpory od bydlení. To znamená, že bydlení uživatelů programu HF není podmíněno plněním plánu podpory, musí být ovšem akceptována každotýdenní návštěva sociálního pracovníka v domácnosti při vstupu účastníka do projektu, pokud tomu situačně nebrání závažné důvody. Program HF garantuje nabídku podpory i v případě, že uživatel poruší podmínky nájemní smlouvy a musí být vystěhován.</a:t>
            </a:r>
          </a:p>
          <a:p>
            <a:pPr algn="just">
              <a:buFont typeface="+mj-lt"/>
              <a:buAutoNum type="arabicPeriod"/>
            </a:pPr>
            <a:endParaRPr lang="cs-CZ" sz="1500" i="true" dirty="false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buFont typeface="+mj-lt"/>
              <a:buAutoNum type="arabicPeriod"/>
            </a:pPr>
            <a:r>
              <a:rPr lang="cs-CZ" sz="1500" b="true" dirty="false"/>
              <a:t> Zaměření na zotavení (vč. komunitní integrace a </a:t>
            </a:r>
            <a:r>
              <a:rPr lang="cs-CZ" sz="1500" b="true" dirty="false" err="true"/>
              <a:t>desegregace</a:t>
            </a:r>
            <a:r>
              <a:rPr lang="cs-CZ" sz="1500" b="true" dirty="false"/>
              <a:t>) – </a:t>
            </a:r>
            <a:r>
              <a:rPr lang="cs-CZ" sz="1500" i="true" dirty="false"/>
              <a:t>HF </a:t>
            </a:r>
            <a:r>
              <a:rPr lang="cs-CZ" sz="1500" i="true" dirty="false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se orientuje na celkovou kvalitu života (</a:t>
            </a:r>
            <a:r>
              <a:rPr lang="cs-CZ" sz="1500" i="true" dirty="false" err="true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well-being</a:t>
            </a:r>
            <a:r>
              <a:rPr lang="cs-CZ" sz="1500" i="true" dirty="false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) uživatele programu. To zahrnuje jeho fyzické i duševní zdraví, vztahy s partnerem, rodinou či přáteli, zapojení do komunity a společenského dění. Bydlení je poskytováno rozptýleně, v oblastech s dostupnou základní infrastrukturou.</a:t>
            </a:r>
            <a:endParaRPr lang="cs-CZ" sz="1500" i="true" dirty="false"/>
          </a:p>
          <a:p>
            <a:pPr algn="just">
              <a:buFont typeface="+mj-lt"/>
              <a:buAutoNum type="arabicPeriod"/>
            </a:pPr>
            <a:endParaRPr lang="cs-CZ" sz="1600" i="true" dirty="false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buFont typeface="+mj-lt"/>
              <a:buAutoNum type="arabicPeriod"/>
            </a:pPr>
            <a:endParaRPr lang="cs-CZ" sz="1600" b="true" i="true" dirty="false"/>
          </a:p>
          <a:p>
            <a:pPr lvl="0"/>
            <a:endParaRPr lang="cs-CZ" sz="1800" dirty="false"/>
          </a:p>
        </p:txBody>
      </p:sp>
    </p:spTree>
    <p:extLst>
      <p:ext uri="{BB962C8B-B14F-4D97-AF65-F5344CB8AC3E}">
        <p14:creationId xmlns:p14="http://schemas.microsoft.com/office/powerpoint/2010/main" val="36000766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95536" y="0"/>
            <a:ext cx="8712968" cy="1080000"/>
          </a:xfrm>
        </p:spPr>
        <p:txBody>
          <a:bodyPr/>
          <a:lstStyle/>
          <a:p>
            <a:pPr algn="ctr"/>
            <a:r>
              <a:rPr lang="cs-CZ" dirty="false"/>
              <a:t>Závazné podmínky pro žadatele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14</a:t>
            </a:fld>
            <a:endParaRPr lang="cs-CZ" dirty="false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0C2D0B68-B845-4812-B86A-79A52DE4B598}"/>
              </a:ext>
            </a:extLst>
          </p:cNvPr>
          <p:cNvSpPr txBox="true"/>
          <p:nvPr/>
        </p:nvSpPr>
        <p:spPr>
          <a:xfrm>
            <a:off x="107504" y="1308754"/>
            <a:ext cx="8856984" cy="55399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600" b="true" u="sng" dirty="false"/>
              <a:t>Základní definiční znaky přístupu HF (8 principů)</a:t>
            </a:r>
          </a:p>
          <a:p>
            <a:endParaRPr lang="cs-CZ" sz="1600" dirty="false"/>
          </a:p>
          <a:p>
            <a:pPr algn="just"/>
            <a:r>
              <a:rPr lang="cs-CZ" sz="1600" b="true" dirty="false"/>
              <a:t>5. </a:t>
            </a:r>
            <a:r>
              <a:rPr lang="cs-CZ" sz="1600" b="true" dirty="false" err="true"/>
              <a:t>Harm</a:t>
            </a:r>
            <a:r>
              <a:rPr lang="cs-CZ" sz="1600" b="true" dirty="false"/>
              <a:t> </a:t>
            </a:r>
            <a:r>
              <a:rPr lang="cs-CZ" sz="1600" b="true" dirty="false" err="true"/>
              <a:t>reduction</a:t>
            </a:r>
            <a:r>
              <a:rPr lang="cs-CZ" sz="1600" b="true" dirty="false"/>
              <a:t> - </a:t>
            </a:r>
            <a:r>
              <a:rPr lang="cs-CZ" sz="1600" i="true" dirty="false">
                <a:cs typeface="Times New Roman" panose="02020603050405020304" pitchFamily="18" charset="0"/>
              </a:rPr>
              <a:t>činnosti snižování rizik spojených s užíváním návykových, omamných </a:t>
            </a:r>
            <a:br>
              <a:rPr lang="cs-CZ" sz="1600" i="true" dirty="false">
                <a:cs typeface="Times New Roman" panose="02020603050405020304" pitchFamily="18" charset="0"/>
              </a:rPr>
            </a:br>
            <a:r>
              <a:rPr lang="cs-CZ" sz="1600" i="true" dirty="false">
                <a:cs typeface="Times New Roman" panose="02020603050405020304" pitchFamily="18" charset="0"/>
              </a:rPr>
              <a:t>a psychotropních látek či snižování poškození souvisejících s jejich užíváním u osob, které je v současnosti užívají a nejsou prozatím motivovány k tomu, aby užívání zanechaly, nebo nemohou přestat návykové, omamné a psychotropní látky užívat)</a:t>
            </a:r>
          </a:p>
          <a:p>
            <a:pPr algn="just"/>
            <a:endParaRPr lang="cs-CZ" sz="1600" dirty="false">
              <a:solidFill>
                <a:srgbClr val="000000"/>
              </a:solidFill>
              <a:effectLst/>
              <a:ea typeface="Calibri" panose="020F0502020204030204" pitchFamily="34" charset="0"/>
            </a:endParaRPr>
          </a:p>
          <a:p>
            <a:pPr algn="just"/>
            <a:r>
              <a:rPr lang="cs-CZ" sz="1600" b="true" dirty="false">
                <a:ea typeface="Calibri" panose="020F0502020204030204" pitchFamily="34" charset="0"/>
                <a:cs typeface="Times New Roman" panose="02020603050405020304" pitchFamily="18" charset="0"/>
              </a:rPr>
              <a:t>6. </a:t>
            </a:r>
            <a:r>
              <a:rPr lang="cs-CZ" sz="1600" b="true" dirty="false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Robustní podpora a aktivní zapojení bez donucení -</a:t>
            </a:r>
            <a:r>
              <a:rPr lang="cs-CZ" sz="1600" i="true" dirty="false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poskytuje síť podpory dle individuálních potřeb. Sociální práce musí primárně plnit podpůrnou a konzultační úlohu, nikoli sloužit ke kontrole nájemníků</a:t>
            </a:r>
          </a:p>
          <a:p>
            <a:pPr lvl="0"/>
            <a:endParaRPr lang="cs-CZ" sz="1600" b="true" dirty="false"/>
          </a:p>
          <a:p>
            <a:r>
              <a:rPr lang="cs-CZ" sz="1600" b="true" dirty="false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7. Flexibilní podpora tak dlouho jak je potřeba - </a:t>
            </a:r>
            <a:r>
              <a:rPr lang="cs-CZ" sz="1600" i="true" dirty="false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Délka trvání spolupráce, aktivity podpory </a:t>
            </a:r>
            <a:br>
              <a:rPr lang="cs-CZ" sz="1600" i="true" dirty="false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1600" i="true" dirty="false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 její intenzita bude adekvátně reagovat na individuální potřeby uživatele</a:t>
            </a:r>
          </a:p>
          <a:p>
            <a:pPr algn="just"/>
            <a:endParaRPr lang="cs-CZ" sz="1600" b="true" i="true" dirty="false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cs-CZ" sz="1600" b="true" dirty="false">
                <a:ea typeface="Calibri" panose="020F0502020204030204" pitchFamily="34" charset="0"/>
                <a:cs typeface="Times New Roman" panose="02020603050405020304" pitchFamily="18" charset="0"/>
              </a:rPr>
              <a:t>8. </a:t>
            </a:r>
            <a:r>
              <a:rPr lang="cs-CZ" sz="1600" b="true" dirty="false" err="true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Housing</a:t>
            </a:r>
            <a:r>
              <a:rPr lang="cs-CZ" sz="1600" b="true" dirty="false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600" b="true" dirty="false" err="true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First</a:t>
            </a:r>
            <a:r>
              <a:rPr lang="cs-CZ" sz="1600" b="true" dirty="false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je určeno pro ty nejohroženější, přednostně pro ty s potřebou komplexní podpory - </a:t>
            </a:r>
            <a:r>
              <a:rPr lang="cs-CZ" sz="1600" i="true" dirty="false">
                <a:cs typeface="Times New Roman" panose="02020603050405020304" pitchFamily="18" charset="0"/>
              </a:rPr>
              <a:t>Komplexní podpora programu </a:t>
            </a:r>
            <a:r>
              <a:rPr lang="cs-CZ" sz="1600" i="true" dirty="false" err="true">
                <a:cs typeface="Times New Roman" panose="02020603050405020304" pitchFamily="18" charset="0"/>
              </a:rPr>
              <a:t>Housing</a:t>
            </a:r>
            <a:r>
              <a:rPr lang="cs-CZ" sz="1600" i="true" dirty="false">
                <a:cs typeface="Times New Roman" panose="02020603050405020304" pitchFamily="18" charset="0"/>
              </a:rPr>
              <a:t> </a:t>
            </a:r>
            <a:r>
              <a:rPr lang="cs-CZ" sz="1600" i="true" dirty="false" err="true">
                <a:cs typeface="Times New Roman" panose="02020603050405020304" pitchFamily="18" charset="0"/>
              </a:rPr>
              <a:t>First</a:t>
            </a:r>
            <a:r>
              <a:rPr lang="cs-CZ" sz="1600" i="true" dirty="false">
                <a:cs typeface="Times New Roman" panose="02020603050405020304" pitchFamily="18" charset="0"/>
              </a:rPr>
              <a:t> je určena pro účastníky, kteří z jiných programů a služeb vypadávali a čelí vícero bariérám. Kritéria pro definici cílové skupiny jsou obsažena v textu výzvy. Organizace umí rozeznat účastníky s komplexními potřebami, takové účastníky do programu </a:t>
            </a:r>
            <a:r>
              <a:rPr lang="cs-CZ" sz="1600" i="true" dirty="false" err="true">
                <a:cs typeface="Times New Roman" panose="02020603050405020304" pitchFamily="18" charset="0"/>
              </a:rPr>
              <a:t>Housing</a:t>
            </a:r>
            <a:r>
              <a:rPr lang="cs-CZ" sz="1600" i="true" dirty="false">
                <a:cs typeface="Times New Roman" panose="02020603050405020304" pitchFamily="18" charset="0"/>
              </a:rPr>
              <a:t> </a:t>
            </a:r>
            <a:r>
              <a:rPr lang="cs-CZ" sz="1600" i="true" dirty="false" err="true">
                <a:cs typeface="Times New Roman" panose="02020603050405020304" pitchFamily="18" charset="0"/>
              </a:rPr>
              <a:t>First</a:t>
            </a:r>
            <a:r>
              <a:rPr lang="cs-CZ" sz="1600" i="true" dirty="false">
                <a:cs typeface="Times New Roman" panose="02020603050405020304" pitchFamily="18" charset="0"/>
              </a:rPr>
              <a:t> </a:t>
            </a:r>
            <a:r>
              <a:rPr lang="cs-CZ" sz="1600" i="true" dirty="false" err="true">
                <a:cs typeface="Times New Roman" panose="02020603050405020304" pitchFamily="18" charset="0"/>
              </a:rPr>
              <a:t>prioritizuje</a:t>
            </a:r>
            <a:r>
              <a:rPr lang="cs-CZ" sz="1600" i="true" dirty="false">
                <a:cs typeface="Times New Roman" panose="02020603050405020304" pitchFamily="18" charset="0"/>
              </a:rPr>
              <a:t> a umí jim nabídnout individuální podporu, která reaguje na jejich specifika.</a:t>
            </a:r>
          </a:p>
          <a:p>
            <a:r>
              <a:rPr lang="cs-CZ" sz="1800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 </a:t>
            </a:r>
          </a:p>
          <a:p>
            <a:pPr algn="just"/>
            <a:endParaRPr lang="cs-CZ" sz="1600" b="true" i="true" dirty="false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63014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95536" y="0"/>
            <a:ext cx="8712968" cy="1080000"/>
          </a:xfrm>
        </p:spPr>
        <p:txBody>
          <a:bodyPr/>
          <a:lstStyle/>
          <a:p>
            <a:pPr algn="ctr"/>
            <a:r>
              <a:rPr lang="cs-CZ" dirty="false"/>
              <a:t>Závazné podmínky pro žadatele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15</a:t>
            </a:fld>
            <a:endParaRPr lang="cs-CZ" dirty="false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0C2D0B68-B845-4812-B86A-79A52DE4B598}"/>
              </a:ext>
            </a:extLst>
          </p:cNvPr>
          <p:cNvSpPr txBox="true"/>
          <p:nvPr/>
        </p:nvSpPr>
        <p:spPr>
          <a:xfrm>
            <a:off x="107504" y="1308754"/>
            <a:ext cx="8856984" cy="5389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endParaRPr lang="cs-CZ" sz="1600" dirty="false">
              <a:cs typeface="Times New Roman" panose="02020603050405020304" pitchFamily="18" charset="0"/>
            </a:endParaRPr>
          </a:p>
          <a:p>
            <a:pPr lvl="0"/>
            <a:r>
              <a:rPr lang="cs-CZ" sz="1600" dirty="false">
                <a:cs typeface="Times New Roman" panose="02020603050405020304" pitchFamily="18" charset="0"/>
              </a:rPr>
              <a:t>Zařazení do programu </a:t>
            </a:r>
            <a:r>
              <a:rPr lang="cs-CZ" sz="1600" u="sng" dirty="false">
                <a:cs typeface="Times New Roman" panose="02020603050405020304" pitchFamily="18" charset="0"/>
              </a:rPr>
              <a:t>není podmíněno </a:t>
            </a:r>
            <a:r>
              <a:rPr lang="cs-CZ" sz="1600" dirty="false">
                <a:cs typeface="Times New Roman" panose="02020603050405020304" pitchFamily="18" charset="0"/>
              </a:rPr>
              <a:t>předchozí spoluprací se sociálním pracovníkem/sociální službou.</a:t>
            </a:r>
          </a:p>
          <a:p>
            <a:pPr lvl="0"/>
            <a:endParaRPr lang="cs-CZ" sz="1600" dirty="false"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600" dirty="false">
                <a:cs typeface="Times New Roman" panose="02020603050405020304" pitchFamily="18" charset="0"/>
              </a:rPr>
              <a:t>Rychlé zabydlení (tj. bez „tréninku“ či mezistupňů) CS do standardních bytů je </a:t>
            </a:r>
            <a:r>
              <a:rPr lang="cs-CZ" sz="1600" b="true" dirty="false">
                <a:cs typeface="Times New Roman" panose="02020603050405020304" pitchFamily="18" charset="0"/>
              </a:rPr>
              <a:t>s nájemní smlouvou na min. 12 měsíců</a:t>
            </a:r>
            <a:r>
              <a:rPr lang="cs-CZ" sz="1600" dirty="false">
                <a:cs typeface="Times New Roman" panose="02020603050405020304" pitchFamily="18" charset="0"/>
              </a:rPr>
              <a:t> a s nabídkou podpory dle individuálních potřeb. Pouze v odůvodněných případech lze první nájemní smlouvu uzavřít i na kratší dobu, minimálně však na dobu 6 měsíců. Uzavření smlouvy s klientem na kratší dobu může nastat jen v individuálních případech jednotlivých nájemníků pouze dvakrát za sebou nebo pouze dvakrát za dobu realizace projektu a alespoň jedna smlouva za dobu realizace musí být uzavřena na 12 měsíců (v případě projektu s dobou trvání kratší než 24 měsíců), tuto výjimku nelze v projektu využívat plošně.</a:t>
            </a:r>
          </a:p>
          <a:p>
            <a:pPr lvl="0"/>
            <a:endParaRPr lang="cs-CZ" sz="1600" i="true" dirty="false">
              <a:cs typeface="Times New Roman" panose="02020603050405020304" pitchFamily="18" charset="0"/>
            </a:endParaRPr>
          </a:p>
          <a:p>
            <a:pPr algn="just"/>
            <a:r>
              <a:rPr lang="cs-CZ" sz="1600" i="true" dirty="false">
                <a:cs typeface="Times New Roman" panose="02020603050405020304" pitchFamily="18" charset="0"/>
              </a:rPr>
              <a:t>V případě přechodu nájemní smlouvy na jiného člena rodiny bude nutné ověřit potřebnost práce s cílovou skupinou a postupovat dle individuálních potřeb cílové skupiny. Např. do projektu bude zařazena rodina (matka s dítětem, k ní se přistěhuje partner, spolu se starají o dítě, ale matka náhle zemře, v bytě zůstává partner s dítětem, nájemní smlouva je na matku, přechází na partnera). </a:t>
            </a:r>
          </a:p>
          <a:p>
            <a:pPr lvl="0"/>
            <a:endParaRPr lang="cs-CZ" sz="1600" dirty="false">
              <a:solidFill>
                <a:schemeClr val="accent2"/>
              </a:solidFill>
            </a:endParaRPr>
          </a:p>
          <a:p>
            <a:endParaRPr lang="cs-CZ" sz="1600" dirty="false"/>
          </a:p>
        </p:txBody>
      </p:sp>
    </p:spTree>
    <p:extLst>
      <p:ext uri="{BB962C8B-B14F-4D97-AF65-F5344CB8AC3E}">
        <p14:creationId xmlns:p14="http://schemas.microsoft.com/office/powerpoint/2010/main" val="12551727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95536" y="0"/>
            <a:ext cx="8712968" cy="1080000"/>
          </a:xfrm>
        </p:spPr>
        <p:txBody>
          <a:bodyPr/>
          <a:lstStyle/>
          <a:p>
            <a:pPr algn="ctr"/>
            <a:r>
              <a:rPr lang="cs-CZ" dirty="false"/>
              <a:t>Závazné podmínky pro žadatele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16</a:t>
            </a:fld>
            <a:endParaRPr lang="cs-CZ" dirty="false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0C2D0B68-B845-4812-B86A-79A52DE4B598}"/>
              </a:ext>
            </a:extLst>
          </p:cNvPr>
          <p:cNvSpPr txBox="true"/>
          <p:nvPr/>
        </p:nvSpPr>
        <p:spPr>
          <a:xfrm>
            <a:off x="107504" y="1308754"/>
            <a:ext cx="8856984" cy="4770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buNone/>
            </a:pPr>
            <a:endParaRPr lang="cs-CZ" sz="1600" dirty="false">
              <a:solidFill>
                <a:schemeClr val="bg1">
                  <a:lumMod val="10000"/>
                </a:schemeClr>
              </a:solidFill>
            </a:endParaRPr>
          </a:p>
          <a:p>
            <a:pPr marL="0" indent="0" algn="just">
              <a:buNone/>
            </a:pPr>
            <a:r>
              <a:rPr lang="cs-CZ" sz="1600" dirty="false">
                <a:cs typeface="Times New Roman" panose="02020603050405020304" pitchFamily="18" charset="0"/>
              </a:rPr>
              <a:t>V</a:t>
            </a:r>
            <a:r>
              <a:rPr lang="cs-CZ" sz="1600" dirty="false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cs-CZ" sz="1600" dirty="false">
                <a:cs typeface="Times New Roman" panose="02020603050405020304" pitchFamily="18" charset="0"/>
              </a:rPr>
              <a:t>rámci těchto principů je žadatel/příjemce </a:t>
            </a:r>
            <a:r>
              <a:rPr lang="cs-CZ" sz="1600" b="true" u="sng" dirty="false">
                <a:cs typeface="Times New Roman" panose="02020603050405020304" pitchFamily="18" charset="0"/>
              </a:rPr>
              <a:t>povinen vždy naplnit tato kritéria:</a:t>
            </a:r>
          </a:p>
          <a:p>
            <a:pPr lvl="0" algn="just"/>
            <a:endParaRPr lang="cs-CZ" sz="1600" dirty="false">
              <a:solidFill>
                <a:schemeClr val="bg1">
                  <a:lumMod val="10000"/>
                </a:schemeClr>
              </a:solidFill>
            </a:endParaRPr>
          </a:p>
          <a:p>
            <a:pPr lvl="0" algn="just"/>
            <a:r>
              <a:rPr lang="cs-CZ" sz="1600" dirty="false">
                <a:cs typeface="Times New Roman" panose="02020603050405020304" pitchFamily="18" charset="0"/>
              </a:rPr>
              <a:t>Podmínky, které uživatel musí splnit před přijetím do programu/podpisu smlouvy nepřesahují rámec prokázání bytové nouze v kombinaci s vícerými závažnými problémy a akceptace osobních návštěv sociálního pracovníka (zpravidla) 1x týdně při vstupu do programu.</a:t>
            </a:r>
          </a:p>
          <a:p>
            <a:pPr lvl="0" algn="just"/>
            <a:endParaRPr lang="cs-CZ" sz="1600" dirty="false">
              <a:cs typeface="Times New Roman" panose="02020603050405020304" pitchFamily="18" charset="0"/>
            </a:endParaRPr>
          </a:p>
          <a:p>
            <a:pPr lvl="0" algn="just"/>
            <a:r>
              <a:rPr lang="cs-CZ" sz="1600" dirty="false">
                <a:cs typeface="Times New Roman" panose="02020603050405020304" pitchFamily="18" charset="0"/>
              </a:rPr>
              <a:t>Byt splňuje parametry standardního bytu s potřebným vybavením.</a:t>
            </a:r>
          </a:p>
          <a:p>
            <a:pPr lvl="0" algn="just"/>
            <a:endParaRPr lang="cs-CZ" sz="1600" dirty="false">
              <a:cs typeface="Times New Roman" panose="02020603050405020304" pitchFamily="18" charset="0"/>
            </a:endParaRPr>
          </a:p>
          <a:p>
            <a:pPr lvl="0" algn="just"/>
            <a:r>
              <a:rPr lang="cs-CZ" sz="1600" dirty="false">
                <a:cs typeface="Times New Roman" panose="02020603050405020304" pitchFamily="18" charset="0"/>
              </a:rPr>
              <a:t>Program zajistí praktické oddělení podpory (sociální práce a další podpory) od správy bytového fondu a komunikace ze strany majitele bytu tak, aby nedocházelo ke konfliktu rolí mezi poskytováním podpory a správou nájemního vztahu.</a:t>
            </a:r>
          </a:p>
          <a:p>
            <a:pPr lvl="0" algn="just"/>
            <a:endParaRPr lang="cs-CZ" sz="1600" dirty="false">
              <a:cs typeface="Times New Roman" panose="02020603050405020304" pitchFamily="18" charset="0"/>
            </a:endParaRPr>
          </a:p>
          <a:p>
            <a:pPr algn="just"/>
            <a:r>
              <a:rPr lang="cs-CZ" sz="1600" dirty="false">
                <a:cs typeface="Times New Roman" panose="02020603050405020304" pitchFamily="18" charset="0"/>
              </a:rPr>
              <a:t>Nájemní smlouva není podmíněná plněním individuálního plánu podpory (nevypoví se, pokud uživatel nepotřebuje či nechce spolupracovat se službou). </a:t>
            </a:r>
          </a:p>
          <a:p>
            <a:pPr lvl="0" algn="just"/>
            <a:endParaRPr lang="cs-CZ" sz="1600" dirty="false">
              <a:cs typeface="Times New Roman" panose="02020603050405020304" pitchFamily="18" charset="0"/>
            </a:endParaRPr>
          </a:p>
          <a:p>
            <a:pPr lvl="0" algn="just"/>
            <a:r>
              <a:rPr lang="cs-CZ" sz="1600" dirty="false">
                <a:cs typeface="Times New Roman" panose="02020603050405020304" pitchFamily="18" charset="0"/>
              </a:rPr>
              <a:t>Pro vstup do bydlení se nevyžaduje abstinence ani účast v léčebném, odvykacím </a:t>
            </a:r>
            <a:br>
              <a:rPr lang="cs-CZ" sz="1600" dirty="false">
                <a:cs typeface="Times New Roman" panose="02020603050405020304" pitchFamily="18" charset="0"/>
              </a:rPr>
            </a:br>
            <a:r>
              <a:rPr lang="cs-CZ" sz="1600" dirty="false">
                <a:cs typeface="Times New Roman" panose="02020603050405020304" pitchFamily="18" charset="0"/>
              </a:rPr>
              <a:t>či terapeutickém programu.</a:t>
            </a:r>
          </a:p>
          <a:p>
            <a:endParaRPr lang="cs-CZ" sz="1600" dirty="false"/>
          </a:p>
        </p:txBody>
      </p:sp>
    </p:spTree>
    <p:extLst>
      <p:ext uri="{BB962C8B-B14F-4D97-AF65-F5344CB8AC3E}">
        <p14:creationId xmlns:p14="http://schemas.microsoft.com/office/powerpoint/2010/main" val="36271700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Věcné zaměření výzvy č. 101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313724"/>
            <a:ext cx="8424000" cy="4968552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Hlavním cílem aktivit této výzvy je zajistit podporu sociálního začleňování osob v bytové nouzi a bytovou nouzí ohrožených spočívající v přímé podpoře cílové skupiny zejména v podpoře zabydlování do bytů s podporou sociální práce </a:t>
            </a:r>
            <a:b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v podpoře integrovaného řešení bytové nouze včetně systémového ukotvení.</a:t>
            </a:r>
          </a:p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r>
              <a:rPr lang="cs-CZ" sz="1800" dirty="false">
                <a:effectLst/>
                <a:ea typeface="Calibri" panose="020F0502020204030204" pitchFamily="34" charset="0"/>
              </a:rPr>
              <a:t>Výzvou jsou podporovány zejména aktivity, které </a:t>
            </a:r>
            <a:r>
              <a:rPr lang="cs-CZ" sz="1800" b="true" dirty="false">
                <a:effectLst/>
                <a:ea typeface="Calibri" panose="020F0502020204030204" pitchFamily="34" charset="0"/>
              </a:rPr>
              <a:t>mají přímý dopad na cílovou skupinu</a:t>
            </a:r>
            <a:r>
              <a:rPr lang="cs-CZ" sz="1800" dirty="false">
                <a:effectLst/>
                <a:ea typeface="Calibri" panose="020F0502020204030204" pitchFamily="34" charset="0"/>
              </a:rPr>
              <a:t>, tj. aktivity zaměřené na příčiny problémů cílové skupiny, které spočívající především v přímé práci s cílovou skupinou. V projektech je možné spolu s aktivitami souvisejícími s přímou prací s cílovou skupinou podpořit i aktivity zaměřené na vzdělávání pro cílovou skupinu zaměstnanců příjemce.</a:t>
            </a:r>
          </a:p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r>
              <a:rPr lang="cs-CZ" sz="1800" b="true" dirty="false"/>
              <a:t>Aktivita A je pro všechny žadatele o podporu povinná, </a:t>
            </a:r>
            <a:r>
              <a:rPr lang="cs-CZ" sz="1800" dirty="false"/>
              <a:t>ostatní B aktivity jsou volitelné a je možné je v jednom projektu vzájemně kombinovat tak</a:t>
            </a:r>
            <a:r>
              <a:rPr lang="cs-CZ" sz="1800" b="true" dirty="false"/>
              <a:t>, </a:t>
            </a:r>
            <a:r>
              <a:rPr lang="cs-CZ" sz="1800" dirty="false">
                <a:effectLst/>
                <a:ea typeface="Calibri" panose="020F0502020204030204" pitchFamily="34" charset="0"/>
              </a:rPr>
              <a:t>aby odpovídaly potřebám cílové skupiny, které musí být v projektu zmapovány</a:t>
            </a:r>
            <a:endParaRPr lang="cs-CZ" sz="1800" dirty="false"/>
          </a:p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endParaRPr lang="cs-CZ" sz="1800" dirty="false">
              <a:effectLst/>
              <a:ea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None/>
            </a:pPr>
            <a:endParaRPr lang="cs-CZ" sz="1400" i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132516148"/>
      </p:ext>
    </p:extLst>
  </p:cSld>
  <p:clrMapOvr>
    <a:masterClrMapping/>
  </p:clrMapOvr>
  <p:transition spd="slow">
    <p:wheel spokes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Podporované aktivity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18</a:t>
            </a:fld>
            <a:endParaRPr lang="cs-CZ" dirty="false"/>
          </a:p>
        </p:txBody>
      </p:sp>
      <p:sp>
        <p:nvSpPr>
          <p:cNvPr id="15" name="Zástupný obsah 14">
            <a:extLst>
              <a:ext uri="{FF2B5EF4-FFF2-40B4-BE49-F238E27FC236}">
                <a16:creationId xmlns:a16="http://schemas.microsoft.com/office/drawing/2014/main" id="{81DC96EC-1589-40E2-9B95-90892B21422E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360000" y="1268760"/>
            <a:ext cx="8244000" cy="5589240"/>
          </a:xfrm>
        </p:spPr>
        <p:txBody>
          <a:bodyPr/>
          <a:lstStyle/>
          <a:p>
            <a:endParaRPr lang="cs-CZ" dirty="false"/>
          </a:p>
          <a:p>
            <a:endParaRPr lang="cs-CZ" dirty="false"/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AB2D2371-79E5-4CC4-9255-EAFB6E5209BE}"/>
              </a:ext>
            </a:extLst>
          </p:cNvPr>
          <p:cNvSpPr txBox="true"/>
          <p:nvPr/>
        </p:nvSpPr>
        <p:spPr>
          <a:xfrm>
            <a:off x="180000" y="1295180"/>
            <a:ext cx="8424000" cy="54014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b="true" u="sng" dirty="false">
                <a:latin typeface="Arial" panose="020B0604020202020204" pitchFamily="34" charset="0"/>
                <a:cs typeface="Times New Roman" panose="02020603050405020304" pitchFamily="18" charset="0"/>
              </a:rPr>
              <a:t>Podporované aktivity:</a:t>
            </a: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Font typeface="+mj-lt"/>
              <a:buAutoNum type="alphaUcParenR"/>
            </a:pPr>
            <a:r>
              <a:rPr lang="cs-CZ" sz="1600" b="true" dirty="false">
                <a:latin typeface="Arial" panose="020B0604020202020204" pitchFamily="34" charset="0"/>
                <a:cs typeface="Times New Roman" panose="02020603050405020304" pitchFamily="18" charset="0"/>
              </a:rPr>
              <a:t>Podpora zabydlování a podpora bydlení – povinná aktivita</a:t>
            </a:r>
          </a:p>
          <a:p>
            <a:pPr marL="342900" lvl="0" indent="-342900" algn="just">
              <a:spcBef>
                <a:spcPts val="300"/>
              </a:spcBef>
              <a:spcAft>
                <a:spcPts val="300"/>
              </a:spcAft>
              <a:buFont typeface="+mj-lt"/>
              <a:buAutoNum type="alphaUcParenR"/>
            </a:pPr>
            <a:r>
              <a:rPr lang="cs-CZ" sz="1600" dirty="false">
                <a:latin typeface="Arial" panose="020B0604020202020204" pitchFamily="34" charset="0"/>
                <a:cs typeface="Times New Roman" panose="02020603050405020304" pitchFamily="18" charset="0"/>
              </a:rPr>
              <a:t>Podpora integrovaného řešení – volitelné aktivity:</a:t>
            </a:r>
          </a:p>
          <a:p>
            <a:pPr lvl="0" algn="just">
              <a:spcBef>
                <a:spcPts val="300"/>
              </a:spcBef>
              <a:spcAft>
                <a:spcPts val="300"/>
              </a:spcAft>
            </a:pPr>
            <a:r>
              <a:rPr lang="cs-CZ" sz="1600" dirty="false">
                <a:latin typeface="Arial" panose="020B0604020202020204" pitchFamily="34" charset="0"/>
                <a:cs typeface="Times New Roman" panose="02020603050405020304" pitchFamily="18" charset="0"/>
              </a:rPr>
              <a:t>      B1. Kontaktní místo pro bydlení</a:t>
            </a:r>
          </a:p>
          <a:p>
            <a:pPr lvl="0" algn="just">
              <a:spcBef>
                <a:spcPts val="300"/>
              </a:spcBef>
              <a:spcAft>
                <a:spcPts val="300"/>
              </a:spcAft>
            </a:pPr>
            <a:r>
              <a:rPr lang="cs-CZ" sz="1600" dirty="false">
                <a:latin typeface="Arial" panose="020B0604020202020204" pitchFamily="34" charset="0"/>
                <a:cs typeface="Times New Roman" panose="02020603050405020304" pitchFamily="18" charset="0"/>
              </a:rPr>
              <a:t>      B2. Sociální realitní agentura/garantované bydlení</a:t>
            </a:r>
          </a:p>
          <a:p>
            <a:pPr lvl="0" algn="just">
              <a:spcBef>
                <a:spcPts val="300"/>
              </a:spcBef>
              <a:spcAft>
                <a:spcPts val="300"/>
              </a:spcAft>
            </a:pPr>
            <a:r>
              <a:rPr lang="cs-CZ" sz="1600" dirty="false">
                <a:latin typeface="Arial" panose="020B0604020202020204" pitchFamily="34" charset="0"/>
                <a:cs typeface="Times New Roman" panose="02020603050405020304" pitchFamily="18" charset="0"/>
              </a:rPr>
              <a:t>      B3. Posílení prevence ztráty bydlení</a:t>
            </a:r>
          </a:p>
          <a:p>
            <a:pPr lvl="0" algn="just">
              <a:spcBef>
                <a:spcPts val="300"/>
              </a:spcBef>
              <a:spcAft>
                <a:spcPts val="300"/>
              </a:spcAft>
            </a:pPr>
            <a:r>
              <a:rPr lang="cs-CZ" sz="1600" dirty="false">
                <a:latin typeface="Arial" panose="020B0604020202020204" pitchFamily="34" charset="0"/>
                <a:cs typeface="Times New Roman" panose="02020603050405020304" pitchFamily="18" charset="0"/>
              </a:rPr>
              <a:t>      B4. Podpora multidisciplinárních týmů při řešení bytové situace, case    </a:t>
            </a:r>
          </a:p>
          <a:p>
            <a:pPr lvl="0" algn="just">
              <a:spcBef>
                <a:spcPts val="300"/>
              </a:spcBef>
              <a:spcAft>
                <a:spcPts val="300"/>
              </a:spcAft>
            </a:pPr>
            <a:r>
              <a:rPr lang="cs-CZ" sz="1600" dirty="false">
                <a:latin typeface="Arial" panose="020B0604020202020204" pitchFamily="34" charset="0"/>
                <a:cs typeface="Times New Roman" panose="02020603050405020304" pitchFamily="18" charset="0"/>
              </a:rPr>
              <a:t>            managementu, vytváření podpůrných služeb</a:t>
            </a:r>
          </a:p>
          <a:p>
            <a:pPr lvl="0" algn="just">
              <a:spcBef>
                <a:spcPts val="300"/>
              </a:spcBef>
              <a:spcAft>
                <a:spcPts val="300"/>
              </a:spcAft>
            </a:pPr>
            <a:r>
              <a:rPr lang="cs-CZ" sz="1600" dirty="false">
                <a:latin typeface="Arial" panose="020B0604020202020204" pitchFamily="34" charset="0"/>
                <a:cs typeface="Times New Roman" panose="02020603050405020304" pitchFamily="18" charset="0"/>
              </a:rPr>
              <a:t>     B5. Strategické a koordinační aktivity na území obce nebo širším území (aktivita pouze </a:t>
            </a:r>
          </a:p>
          <a:p>
            <a:pPr lvl="0" algn="just">
              <a:spcBef>
                <a:spcPts val="300"/>
              </a:spcBef>
              <a:spcAft>
                <a:spcPts val="300"/>
              </a:spcAft>
            </a:pPr>
            <a:r>
              <a:rPr lang="cs-CZ" sz="1600" dirty="false">
                <a:latin typeface="Arial" panose="020B0604020202020204" pitchFamily="34" charset="0"/>
                <a:cs typeface="Times New Roman" panose="02020603050405020304" pitchFamily="18" charset="0"/>
              </a:rPr>
              <a:t>            pro žadatele typu b))</a:t>
            </a:r>
          </a:p>
          <a:p>
            <a:pPr lvl="0" algn="just">
              <a:spcBef>
                <a:spcPts val="300"/>
              </a:spcBef>
              <a:spcAft>
                <a:spcPts val="300"/>
              </a:spcAft>
            </a:pPr>
            <a:r>
              <a:rPr lang="cs-CZ" sz="1600" dirty="false">
                <a:latin typeface="Arial" panose="020B0604020202020204" pitchFamily="34" charset="0"/>
                <a:cs typeface="Times New Roman" panose="02020603050405020304" pitchFamily="18" charset="0"/>
              </a:rPr>
              <a:t>     B6. Přechod do bydlení při odchodech z institucí</a:t>
            </a:r>
          </a:p>
          <a:p>
            <a:pPr lvl="0" algn="just">
              <a:spcBef>
                <a:spcPts val="300"/>
              </a:spcBef>
              <a:spcAft>
                <a:spcPts val="300"/>
              </a:spcAft>
            </a:pPr>
            <a:r>
              <a:rPr lang="cs-CZ" sz="1600" dirty="false">
                <a:latin typeface="Arial" panose="020B0604020202020204" pitchFamily="34" charset="0"/>
                <a:cs typeface="Times New Roman" panose="02020603050405020304" pitchFamily="18" charset="0"/>
              </a:rPr>
              <a:t>     B7. Nástroje na podporu sousedského soužití</a:t>
            </a:r>
          </a:p>
          <a:p>
            <a:pPr lvl="0" algn="just">
              <a:spcBef>
                <a:spcPts val="300"/>
              </a:spcBef>
              <a:spcAft>
                <a:spcPts val="300"/>
              </a:spcAft>
            </a:pPr>
            <a:r>
              <a:rPr lang="cs-CZ" sz="1600" dirty="false">
                <a:latin typeface="Arial" panose="020B0604020202020204" pitchFamily="34" charset="0"/>
                <a:cs typeface="Times New Roman" panose="02020603050405020304" pitchFamily="18" charset="0"/>
              </a:rPr>
              <a:t>     B8. Prevence a řešení diskriminace v oblasti bydlení</a:t>
            </a:r>
          </a:p>
          <a:p>
            <a:pPr lvl="0" algn="just">
              <a:spcBef>
                <a:spcPts val="300"/>
              </a:spcBef>
              <a:spcAft>
                <a:spcPts val="300"/>
              </a:spcAft>
            </a:pPr>
            <a:r>
              <a:rPr lang="cs-CZ" sz="1600" dirty="false">
                <a:latin typeface="Arial" panose="020B0604020202020204" pitchFamily="34" charset="0"/>
                <a:cs typeface="Times New Roman" panose="02020603050405020304" pitchFamily="18" charset="0"/>
              </a:rPr>
              <a:t>     B9. Facilitace vzájemné podpory, svépomocí a dalších participativních forem podpory </a:t>
            </a:r>
          </a:p>
          <a:p>
            <a:pPr lvl="0" algn="just">
              <a:spcBef>
                <a:spcPts val="300"/>
              </a:spcBef>
              <a:spcAft>
                <a:spcPts val="300"/>
              </a:spcAft>
            </a:pPr>
            <a:r>
              <a:rPr lang="cs-CZ" sz="1600" dirty="false">
                <a:latin typeface="Arial" panose="020B0604020202020204" pitchFamily="34" charset="0"/>
                <a:cs typeface="Times New Roman" panose="02020603050405020304" pitchFamily="18" charset="0"/>
              </a:rPr>
              <a:t>           bydlení</a:t>
            </a:r>
          </a:p>
          <a:p>
            <a:pPr lvl="0" algn="just">
              <a:spcBef>
                <a:spcPts val="600"/>
              </a:spcBef>
              <a:spcAft>
                <a:spcPts val="600"/>
              </a:spcAft>
            </a:pPr>
            <a:r>
              <a:rPr lang="cs-CZ" dirty="false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883488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Podporované aktivity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19</a:t>
            </a:fld>
            <a:endParaRPr lang="cs-CZ" dirty="false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1B039B39-7633-4B9E-8EFB-E7ECFC30F203}"/>
              </a:ext>
            </a:extLst>
          </p:cNvPr>
          <p:cNvSpPr txBox="true"/>
          <p:nvPr/>
        </p:nvSpPr>
        <p:spPr>
          <a:xfrm>
            <a:off x="539552" y="1370309"/>
            <a:ext cx="8424000" cy="41857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Popis podporovaných aktivit je uveden v příloze č. 1 Popis aktivit (doplnění bodu 4.1 výzvy).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Výdaje na </a:t>
            </a:r>
            <a:r>
              <a:rPr lang="cs-CZ" sz="18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zajištění vzdělávání a supervize realizačního týmu</a:t>
            </a: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hradí příjemce z paušálu.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cs-CZ" dirty="false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 případě, že žadatel plánuje realizovat vzdělávání a supervizi realizačního týmu, </a:t>
            </a:r>
            <a:r>
              <a:rPr lang="cs-CZ" sz="1800" u="sng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 žadatel povinen </a:t>
            </a: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toto vzdělávání a supervizi realizačního týmu detailně popsat v žádosti o podporu v samostatné klíčové aktivitě a zároveň je povinen nastavit </a:t>
            </a:r>
            <a:b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vzhledem k této aktivitě odpovídající indikátory a jejich hodnoty (viz bod 4.2 výzvy).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Propojení na veřejnou podporu – podporu de minimis</a:t>
            </a: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1255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OBSAH SEMINÁŘE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4077272"/>
          </a:xfrm>
        </p:spPr>
        <p:txBody>
          <a:bodyPr/>
          <a:lstStyle/>
          <a:p>
            <a:pPr>
              <a:lnSpc>
                <a:spcPct val="100000"/>
              </a:lnSpc>
            </a:pPr>
            <a:endParaRPr lang="cs-CZ" altLang="cs-CZ" sz="1400" dirty="false"/>
          </a:p>
          <a:p>
            <a:pPr>
              <a:lnSpc>
                <a:spcPct val="100000"/>
              </a:lnSpc>
            </a:pPr>
            <a:r>
              <a:rPr lang="cs-CZ" altLang="cs-CZ" sz="1800" dirty="false"/>
              <a:t>Výzva č. 101 – žadatelé, vymezení…</a:t>
            </a:r>
          </a:p>
          <a:p>
            <a:pPr>
              <a:lnSpc>
                <a:spcPct val="100000"/>
              </a:lnSpc>
            </a:pPr>
            <a:r>
              <a:rPr lang="cs-CZ" altLang="cs-CZ" sz="1800" dirty="false"/>
              <a:t>Kde hledat informace</a:t>
            </a:r>
          </a:p>
          <a:p>
            <a:pPr>
              <a:lnSpc>
                <a:spcPct val="100000"/>
              </a:lnSpc>
            </a:pPr>
            <a:r>
              <a:rPr lang="cs-CZ" altLang="cs-CZ" sz="1800" dirty="false"/>
              <a:t>Věcné zaměření výzvy – aktivity, fáze projektu…</a:t>
            </a:r>
          </a:p>
          <a:p>
            <a:pPr>
              <a:lnSpc>
                <a:spcPct val="100000"/>
              </a:lnSpc>
            </a:pPr>
            <a:r>
              <a:rPr lang="cs-CZ" altLang="cs-CZ" sz="1800" dirty="false"/>
              <a:t>Cílové skupiny (indikátory)</a:t>
            </a:r>
          </a:p>
          <a:p>
            <a:pPr>
              <a:lnSpc>
                <a:spcPct val="100000"/>
              </a:lnSpc>
            </a:pPr>
            <a:r>
              <a:rPr lang="cs-CZ" altLang="cs-CZ" sz="1800" dirty="false"/>
              <a:t>Udržitelnost</a:t>
            </a:r>
          </a:p>
          <a:p>
            <a:pPr>
              <a:lnSpc>
                <a:spcPct val="100000"/>
              </a:lnSpc>
            </a:pPr>
            <a:r>
              <a:rPr lang="cs-CZ" altLang="cs-CZ" sz="1800" dirty="false"/>
              <a:t>Žádost o podporu</a:t>
            </a:r>
          </a:p>
          <a:p>
            <a:pPr>
              <a:lnSpc>
                <a:spcPct val="100000"/>
              </a:lnSpc>
            </a:pPr>
            <a:r>
              <a:rPr lang="cs-CZ" altLang="cs-CZ" sz="1800" dirty="false"/>
              <a:t>Hodnocení a výběr projektů</a:t>
            </a:r>
          </a:p>
          <a:p>
            <a:pPr>
              <a:lnSpc>
                <a:spcPct val="100000"/>
              </a:lnSpc>
            </a:pPr>
            <a:r>
              <a:rPr lang="cs-CZ" altLang="cs-CZ" sz="1800" dirty="false"/>
              <a:t>Kontakty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010596647"/>
      </p:ext>
    </p:extLst>
  </p:cSld>
  <p:clrMapOvr>
    <a:masterClrMapping/>
  </p:clrMapOvr>
  <p:transition spd="slow">
    <p:wheel spokes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Fáze projektu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20</a:t>
            </a:fld>
            <a:endParaRPr lang="cs-CZ" dirty="false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1B039B39-7633-4B9E-8EFB-E7ECFC30F203}"/>
              </a:ext>
            </a:extLst>
          </p:cNvPr>
          <p:cNvSpPr txBox="true"/>
          <p:nvPr/>
        </p:nvSpPr>
        <p:spPr>
          <a:xfrm>
            <a:off x="179512" y="1370309"/>
            <a:ext cx="8784040" cy="57785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Projekt </a:t>
            </a:r>
            <a:r>
              <a:rPr lang="cs-CZ" sz="18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může</a:t>
            </a: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být rozdělen </a:t>
            </a:r>
            <a:r>
              <a:rPr lang="cs-CZ" sz="1800" u="sng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 dvou fází – </a:t>
            </a:r>
            <a:r>
              <a:rPr lang="cs-CZ" sz="1800" b="true" u="sng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přípravné a realizační</a:t>
            </a:r>
            <a:r>
              <a:rPr lang="cs-CZ" sz="18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cs-CZ" sz="1800" dirty="false">
              <a:highlight>
                <a:srgbClr val="FFFF00"/>
              </a:highlight>
            </a:endParaRPr>
          </a:p>
          <a:p>
            <a:pPr marL="228600" indent="-228600" algn="just">
              <a:spcBef>
                <a:spcPts val="300"/>
              </a:spcBef>
              <a:spcAft>
                <a:spcPts val="300"/>
              </a:spcAft>
            </a:pPr>
            <a:r>
              <a:rPr lang="cs-CZ" sz="16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Přípravná fáze</a:t>
            </a:r>
            <a:endParaRPr lang="cs-CZ" sz="16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endParaRPr lang="cs-CZ" sz="16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Délka přípravné fáze v měsících může být maximálně 1/6 doby realizace projektu. </a:t>
            </a:r>
            <a:endParaRPr lang="cs-CZ" sz="16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cs-CZ" sz="1600" u="sng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 přípravné fázi lze podpořit tyto aktivity:</a:t>
            </a:r>
            <a:endParaRPr lang="cs-CZ" sz="16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15900" indent="-215900" algn="just">
              <a:spcBef>
                <a:spcPts val="300"/>
              </a:spcBef>
              <a:spcAft>
                <a:spcPts val="300"/>
              </a:spcAft>
            </a:pP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 zajištění disponibilních bytů, úpravy a vybavení bytů určených pro/s účastníky projektu (vč. vyhodnocení absorpční kapacity lokality a vyhodnocení maximálního počtu sociálních bytů na vchod),</a:t>
            </a:r>
            <a:endParaRPr lang="cs-CZ" sz="16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15900" indent="-215900" algn="just">
              <a:spcBef>
                <a:spcPts val="300"/>
              </a:spcBef>
              <a:spcAft>
                <a:spcPts val="300"/>
              </a:spcAft>
            </a:pP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 výběr/upřesnění cílové skupiny a účastníků programu,</a:t>
            </a:r>
            <a:endParaRPr lang="cs-CZ" sz="16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15900" indent="-215900" algn="just">
              <a:spcBef>
                <a:spcPts val="300"/>
              </a:spcBef>
              <a:spcAft>
                <a:spcPts val="300"/>
              </a:spcAft>
            </a:pP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 mapování individuálních potřeb podpory (tvorba nástroje/metodiky pro vyhodnocení potřeb), výběr a příprava projektového týmu, včetně vzdělávání týmu (po celou dobu trvání přípravné fáze je možno hradit náklady práce zpravidla nejvýše 1,5 úvazku, </a:t>
            </a:r>
            <a:r>
              <a:rPr lang="cs-CZ" sz="16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náklady na práci celého týmu je podporovaná nejvýše v délce 2 měsíců přípravné fáze</a:t>
            </a: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),</a:t>
            </a:r>
            <a:endParaRPr lang="cs-CZ" sz="16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15900" indent="-215900" algn="just">
              <a:spcBef>
                <a:spcPts val="300"/>
              </a:spcBef>
              <a:spcAft>
                <a:spcPts val="300"/>
              </a:spcAft>
            </a:pP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 vytvoření podpůrné spolupracující sítě (vyjednávání a nastavení procesů spolupráce).</a:t>
            </a:r>
            <a:endParaRPr lang="cs-CZ" sz="16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endParaRPr lang="cs-CZ" sz="16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cs-CZ" sz="1600" i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Nezařazení přípravné fáze do žádosti o podporu není bráno jako nesplnění podmínek výzvy</a:t>
            </a: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cs-CZ" sz="16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15900" indent="-215900" algn="just">
              <a:spcBef>
                <a:spcPts val="300"/>
              </a:spcBef>
              <a:spcAft>
                <a:spcPts val="300"/>
              </a:spcAft>
            </a:pP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300"/>
              </a:spcAft>
            </a:pPr>
            <a:r>
              <a:rPr lang="cs-CZ" sz="1800" i="true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78921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Fáze projektu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21</a:t>
            </a:fld>
            <a:endParaRPr lang="cs-CZ" dirty="false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1B039B39-7633-4B9E-8EFB-E7ECFC30F203}"/>
              </a:ext>
            </a:extLst>
          </p:cNvPr>
          <p:cNvSpPr txBox="true"/>
          <p:nvPr/>
        </p:nvSpPr>
        <p:spPr>
          <a:xfrm>
            <a:off x="179512" y="1370309"/>
            <a:ext cx="8784040" cy="48090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algn="just">
              <a:spcBef>
                <a:spcPts val="300"/>
              </a:spcBef>
              <a:spcAft>
                <a:spcPts val="300"/>
              </a:spcAft>
            </a:pPr>
            <a:r>
              <a:rPr lang="cs-CZ" sz="18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Realizační fáze</a:t>
            </a: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Délka realizační fáze je nastavena minimálně na 5/6 doby realizace projektu. </a:t>
            </a:r>
            <a:endParaRPr lang="cs-CZ" sz="16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 polovině realizační fáze musí být obsazenost bytů minimálně 50 % (součet všech měsíců, kdy byly jednotlivé byty obsazeny, v poměru k součinu x měsíců a plánovaného počtu bytů). Zároveň při realizaci projektu platí povinnost, že 100 % plánovaného počtu bytů musí být obsazeno klienty po dobu min.1 roku a v závěru projektu musí být obsazeny všechny plánované počty bytů, resp. příjemce bude mít v evidenci 100 % počtu nájemních smluv.  </a:t>
            </a: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endParaRPr lang="cs-CZ" sz="16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cs-CZ" sz="1600" u="sng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 realizační fázi lze podpořit tyto aktivity:</a:t>
            </a:r>
            <a:endParaRPr lang="cs-CZ" sz="16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300"/>
              </a:spcBef>
              <a:spcAft>
                <a:spcPts val="0"/>
              </a:spcAft>
              <a:buFont typeface="Symbol" panose="05050102010706020507" pitchFamily="18" charset="2"/>
              <a:buChar char="-"/>
            </a:pPr>
            <a:r>
              <a:rPr lang="cs-CZ" sz="1600" dirty="false">
                <a:latin typeface="Arial" panose="020B0604020202020204" pitchFamily="34" charset="0"/>
                <a:cs typeface="Times New Roman" panose="02020603050405020304" pitchFamily="18" charset="0"/>
              </a:rPr>
              <a:t>příprava účastníků na změnu bydlení,</a:t>
            </a:r>
          </a:p>
          <a:p>
            <a:pPr marL="342900" lvl="0" indent="-342900" algn="just">
              <a:buFont typeface="Symbol" panose="05050102010706020507" pitchFamily="18" charset="2"/>
              <a:buChar char="-"/>
            </a:pPr>
            <a:r>
              <a:rPr lang="cs-CZ" sz="1600" dirty="false">
                <a:latin typeface="Arial" panose="020B0604020202020204" pitchFamily="34" charset="0"/>
                <a:cs typeface="Times New Roman" panose="02020603050405020304" pitchFamily="18" charset="0"/>
              </a:rPr>
              <a:t>zabydlování účastníka,</a:t>
            </a:r>
          </a:p>
          <a:p>
            <a:pPr marL="342900" lvl="0" indent="-342900" algn="just">
              <a:buFont typeface="Symbol" panose="05050102010706020507" pitchFamily="18" charset="2"/>
              <a:buChar char="-"/>
            </a:pPr>
            <a:r>
              <a:rPr lang="cs-CZ" sz="1600" dirty="false">
                <a:latin typeface="Arial" panose="020B0604020202020204" pitchFamily="34" charset="0"/>
                <a:cs typeface="Times New Roman" panose="02020603050405020304" pitchFamily="18" charset="0"/>
              </a:rPr>
              <a:t>podpora při bydlení,</a:t>
            </a:r>
          </a:p>
          <a:p>
            <a:pPr marL="342900" lvl="0" indent="-342900" algn="just">
              <a:buFont typeface="Symbol" panose="05050102010706020507" pitchFamily="18" charset="2"/>
              <a:buChar char="-"/>
            </a:pPr>
            <a:r>
              <a:rPr lang="cs-CZ" sz="1600" dirty="false">
                <a:latin typeface="Arial" panose="020B0604020202020204" pitchFamily="34" charset="0"/>
                <a:cs typeface="Times New Roman" panose="02020603050405020304" pitchFamily="18" charset="0"/>
              </a:rPr>
              <a:t>zajištění dalších bytů (volitelná činnost, pokud bude zajištění bytů řešeno v přípravné fázi),</a:t>
            </a:r>
          </a:p>
          <a:p>
            <a:pPr marL="342900" lvl="0" indent="-342900" algn="just">
              <a:buFont typeface="Symbol" panose="05050102010706020507" pitchFamily="18" charset="2"/>
              <a:buChar char="-"/>
            </a:pPr>
            <a:r>
              <a:rPr lang="cs-CZ" sz="1600" dirty="false">
                <a:latin typeface="Arial" panose="020B0604020202020204" pitchFamily="34" charset="0"/>
                <a:cs typeface="Times New Roman" panose="02020603050405020304" pitchFamily="18" charset="0"/>
              </a:rPr>
              <a:t>mapování (a aktualizace) osob v bytové nouzi, </a:t>
            </a:r>
          </a:p>
          <a:p>
            <a:pPr marL="342900" lvl="0" indent="-342900" algn="just">
              <a:spcAft>
                <a:spcPts val="300"/>
              </a:spcAft>
              <a:buFont typeface="Symbol" panose="05050102010706020507" pitchFamily="18" charset="2"/>
              <a:buChar char="-"/>
            </a:pPr>
            <a:r>
              <a:rPr lang="cs-CZ" sz="1600" dirty="false">
                <a:latin typeface="Arial" panose="020B0604020202020204" pitchFamily="34" charset="0"/>
                <a:cs typeface="Times New Roman" panose="02020603050405020304" pitchFamily="18" charset="0"/>
              </a:rPr>
              <a:t>průběžná spolupráce s majiteli bytů a členy sítě podpory v území.</a:t>
            </a:r>
          </a:p>
          <a:p>
            <a:pPr lvl="0" algn="just">
              <a:spcAft>
                <a:spcPts val="300"/>
              </a:spcAft>
            </a:pPr>
            <a:endParaRPr lang="cs-CZ" sz="1600" dirty="false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cs-CZ" sz="1600" dirty="false">
                <a:latin typeface="Arial" panose="020B0604020202020204" pitchFamily="34" charset="0"/>
                <a:cs typeface="Times New Roman" panose="02020603050405020304" pitchFamily="18" charset="0"/>
              </a:rPr>
              <a:t>V realizační fázi lze podpořit celý realizační tým projektu.</a:t>
            </a:r>
          </a:p>
        </p:txBody>
      </p:sp>
    </p:spTree>
    <p:extLst>
      <p:ext uri="{BB962C8B-B14F-4D97-AF65-F5344CB8AC3E}">
        <p14:creationId xmlns:p14="http://schemas.microsoft.com/office/powerpoint/2010/main" val="12074974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Fáze projektu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22</a:t>
            </a:fld>
            <a:endParaRPr lang="cs-CZ" dirty="false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1B039B39-7633-4B9E-8EFB-E7ECFC30F203}"/>
              </a:ext>
            </a:extLst>
          </p:cNvPr>
          <p:cNvSpPr txBox="true"/>
          <p:nvPr/>
        </p:nvSpPr>
        <p:spPr>
          <a:xfrm>
            <a:off x="251520" y="1370309"/>
            <a:ext cx="8712032" cy="50860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cs-CZ" sz="1800" u="sng" dirty="false"/>
              <a:t> </a:t>
            </a:r>
            <a:r>
              <a:rPr lang="cs-CZ" b="true" u="sng" dirty="false">
                <a:latin typeface="Arial" panose="020B0604020202020204" pitchFamily="34" charset="0"/>
              </a:rPr>
              <a:t>Realizační fáze - Specifikace </a:t>
            </a:r>
            <a:r>
              <a:rPr lang="cs-CZ" sz="1800" b="true" u="sng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povinných činností</a:t>
            </a:r>
            <a:r>
              <a:rPr lang="cs-CZ" sz="1800" u="sng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</a:p>
          <a:p>
            <a:pPr marL="342900" lvl="0" indent="-342900" algn="just">
              <a:buFont typeface="Symbol" panose="05050102010706020507" pitchFamily="18" charset="2"/>
              <a:buChar char="-"/>
            </a:pPr>
            <a:r>
              <a:rPr lang="cs-CZ" sz="1600" dirty="false">
                <a:latin typeface="Arial" panose="020B0604020202020204" pitchFamily="34" charset="0"/>
              </a:rPr>
              <a:t>podpora – vyhledávání bytu,</a:t>
            </a:r>
          </a:p>
          <a:p>
            <a:pPr marL="342900" lvl="0" indent="-342900" algn="just">
              <a:buFont typeface="Symbol" panose="05050102010706020507" pitchFamily="18" charset="2"/>
              <a:buChar char="-"/>
            </a:pPr>
            <a:r>
              <a:rPr lang="cs-CZ" sz="1600" dirty="false">
                <a:latin typeface="Arial" panose="020B0604020202020204" pitchFamily="34" charset="0"/>
              </a:rPr>
              <a:t>podpora při nastěhování,</a:t>
            </a:r>
          </a:p>
          <a:p>
            <a:pPr marL="342900" lvl="0" indent="-342900" algn="just">
              <a:buFont typeface="Symbol" panose="05050102010706020507" pitchFamily="18" charset="2"/>
              <a:buChar char="-"/>
            </a:pPr>
            <a:r>
              <a:rPr lang="cs-CZ" sz="1600" dirty="false">
                <a:latin typeface="Arial" panose="020B0604020202020204" pitchFamily="34" charset="0"/>
              </a:rPr>
              <a:t>zajišťování stavu bytu ve spolupráci s klientem, </a:t>
            </a:r>
          </a:p>
          <a:p>
            <a:pPr marL="342900" lvl="0" indent="-342900" algn="just">
              <a:buFont typeface="Symbol" panose="05050102010706020507" pitchFamily="18" charset="2"/>
              <a:buChar char="-"/>
            </a:pPr>
            <a:r>
              <a:rPr lang="cs-CZ" sz="1600" dirty="false">
                <a:latin typeface="Arial" panose="020B0604020202020204" pitchFamily="34" charset="0"/>
              </a:rPr>
              <a:t>podpora při zajištěním drobných oprav v bytě,</a:t>
            </a:r>
          </a:p>
          <a:p>
            <a:pPr marL="342900" lvl="0" indent="-342900" algn="just">
              <a:buFont typeface="Symbol" panose="05050102010706020507" pitchFamily="18" charset="2"/>
              <a:buChar char="-"/>
            </a:pPr>
            <a:r>
              <a:rPr lang="cs-CZ" sz="1600" dirty="false">
                <a:latin typeface="Arial" panose="020B0604020202020204" pitchFamily="34" charset="0"/>
              </a:rPr>
              <a:t>podpora při navazování a udržování dobrých sousedských vztahů (či jejich napravování),</a:t>
            </a:r>
          </a:p>
          <a:p>
            <a:pPr marL="342900" lvl="0" indent="-342900" algn="just">
              <a:buFont typeface="Symbol" panose="05050102010706020507" pitchFamily="18" charset="2"/>
              <a:buChar char="-"/>
            </a:pPr>
            <a:r>
              <a:rPr lang="cs-CZ" sz="1600" dirty="false">
                <a:latin typeface="Arial" panose="020B0604020202020204" pitchFamily="34" charset="0"/>
              </a:rPr>
              <a:t>podpora plánování a hospodaření v domácnosti, finanční plánování,</a:t>
            </a:r>
          </a:p>
          <a:p>
            <a:pPr marL="342900" lvl="0" indent="-342900" algn="just">
              <a:buFont typeface="Symbol" panose="05050102010706020507" pitchFamily="18" charset="2"/>
              <a:buChar char="-"/>
            </a:pPr>
            <a:r>
              <a:rPr lang="cs-CZ" sz="1600" dirty="false">
                <a:latin typeface="Arial" panose="020B0604020202020204" pitchFamily="34" charset="0"/>
              </a:rPr>
              <a:t>podpora při řešení problémů souvisejících s neplacením, kontrola a správa plateb,</a:t>
            </a:r>
          </a:p>
          <a:p>
            <a:pPr marL="342900" lvl="0" indent="-342900" algn="just">
              <a:buFont typeface="Symbol" panose="05050102010706020507" pitchFamily="18" charset="2"/>
              <a:buChar char="-"/>
            </a:pPr>
            <a:r>
              <a:rPr lang="cs-CZ" sz="1600" dirty="false">
                <a:latin typeface="Arial" panose="020B0604020202020204" pitchFamily="34" charset="0"/>
              </a:rPr>
              <a:t>hájení zájmů klienta na úřadech, před exekutory, před majiteli bytů apod.,</a:t>
            </a:r>
          </a:p>
          <a:p>
            <a:pPr marL="342900" lvl="0" indent="-342900" algn="just">
              <a:buFont typeface="Symbol" panose="05050102010706020507" pitchFamily="18" charset="2"/>
              <a:buChar char="-"/>
            </a:pPr>
            <a:r>
              <a:rPr lang="cs-CZ" sz="1600" dirty="false">
                <a:latin typeface="Arial" panose="020B0604020202020204" pitchFamily="34" charset="0"/>
              </a:rPr>
              <a:t>podpora při hledání zaměstnání a při výkonu zaměstnání,</a:t>
            </a:r>
          </a:p>
          <a:p>
            <a:pPr marL="342900" lvl="0" indent="-342900" algn="just">
              <a:buFont typeface="Symbol" panose="05050102010706020507" pitchFamily="18" charset="2"/>
              <a:buChar char="-"/>
            </a:pPr>
            <a:r>
              <a:rPr lang="cs-CZ" sz="1600" dirty="false">
                <a:latin typeface="Arial" panose="020B0604020202020204" pitchFamily="34" charset="0"/>
              </a:rPr>
              <a:t>pomoc s orientací v okolí bytu (kde je obchod, kde je pošta, kde je zastávka autobusu, kde je poliklinika, kde je knihovna apod. podle potřeb),</a:t>
            </a:r>
          </a:p>
          <a:p>
            <a:pPr marL="342900" lvl="0" indent="-342900" algn="just">
              <a:buFont typeface="Symbol" panose="05050102010706020507" pitchFamily="18" charset="2"/>
              <a:buChar char="-"/>
            </a:pPr>
            <a:r>
              <a:rPr lang="cs-CZ" sz="1600" dirty="false">
                <a:latin typeface="Arial" panose="020B0604020202020204" pitchFamily="34" charset="0"/>
              </a:rPr>
              <a:t>podpora při orientaci a zařizování sociálních dávek a dokladů v souvislosti s přechodem do bytu,</a:t>
            </a:r>
          </a:p>
          <a:p>
            <a:pPr marL="342900" lvl="0" indent="-342900" algn="just">
              <a:buFont typeface="Symbol" panose="05050102010706020507" pitchFamily="18" charset="2"/>
              <a:buChar char="-"/>
            </a:pPr>
            <a:r>
              <a:rPr lang="cs-CZ" sz="1600" dirty="false">
                <a:latin typeface="Arial" panose="020B0604020202020204" pitchFamily="34" charset="0"/>
              </a:rPr>
              <a:t>podpora kontaktu s rodinou, obnovení vztahů, doprovod při kontaktu s rodinou,</a:t>
            </a:r>
          </a:p>
          <a:p>
            <a:pPr marL="342900" lvl="0" indent="-342900" algn="just">
              <a:buFont typeface="Symbol" panose="05050102010706020507" pitchFamily="18" charset="2"/>
              <a:buChar char="-"/>
            </a:pPr>
            <a:r>
              <a:rPr lang="cs-CZ" sz="1600" dirty="false">
                <a:latin typeface="Arial" panose="020B0604020202020204" pitchFamily="34" charset="0"/>
              </a:rPr>
              <a:t>podpora řešení krizových situací,</a:t>
            </a:r>
          </a:p>
          <a:p>
            <a:pPr marL="342900" lvl="0" indent="-342900" algn="just">
              <a:spcAft>
                <a:spcPts val="300"/>
              </a:spcAft>
              <a:buFont typeface="Symbol" panose="05050102010706020507" pitchFamily="18" charset="2"/>
              <a:buChar char="-"/>
            </a:pPr>
            <a:r>
              <a:rPr lang="cs-CZ" sz="1600" dirty="false">
                <a:latin typeface="Arial" panose="020B0604020202020204" pitchFamily="34" charset="0"/>
              </a:rPr>
              <a:t>motivační rozhovory (evidence-</a:t>
            </a:r>
            <a:r>
              <a:rPr lang="cs-CZ" sz="1600" dirty="false" err="true">
                <a:latin typeface="Arial" panose="020B0604020202020204" pitchFamily="34" charset="0"/>
              </a:rPr>
              <a:t>based</a:t>
            </a:r>
            <a:r>
              <a:rPr lang="cs-CZ" sz="1600" dirty="false">
                <a:latin typeface="Arial" panose="020B0604020202020204" pitchFamily="34" charset="0"/>
              </a:rPr>
              <a:t> technika vedení rozhovoru podporující klientovu vnitřní motivaci). </a:t>
            </a:r>
          </a:p>
          <a:p>
            <a:pPr marL="0" indent="0" algn="just">
              <a:buNone/>
            </a:pPr>
            <a:r>
              <a:rPr lang="cs-CZ" sz="1600" dirty="false"/>
              <a:t>A </a:t>
            </a:r>
            <a:r>
              <a:rPr lang="cs-CZ" sz="1600" b="true" dirty="false"/>
              <a:t>nepovinné </a:t>
            </a:r>
            <a:r>
              <a:rPr lang="cs-CZ" sz="1600" b="true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druhy činností </a:t>
            </a: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(podle zvolené cílové skupiny klientů se nepovinná oblast podpory může stát povinnou)</a:t>
            </a:r>
            <a:endParaRPr lang="cs-CZ" sz="1600" dirty="false"/>
          </a:p>
        </p:txBody>
      </p:sp>
    </p:spTree>
    <p:extLst>
      <p:ext uri="{BB962C8B-B14F-4D97-AF65-F5344CB8AC3E}">
        <p14:creationId xmlns:p14="http://schemas.microsoft.com/office/powerpoint/2010/main" val="37447394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95536" y="0"/>
            <a:ext cx="8712968" cy="1080000"/>
          </a:xfrm>
        </p:spPr>
        <p:txBody>
          <a:bodyPr/>
          <a:lstStyle/>
          <a:p>
            <a:pPr algn="ctr"/>
            <a:r>
              <a:rPr lang="cs-CZ" dirty="false"/>
              <a:t>OBSAZENOST bytů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23</a:t>
            </a:fld>
            <a:endParaRPr lang="cs-CZ" dirty="false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0C2D0B68-B845-4812-B86A-79A52DE4B598}"/>
              </a:ext>
            </a:extLst>
          </p:cNvPr>
          <p:cNvSpPr txBox="true"/>
          <p:nvPr/>
        </p:nvSpPr>
        <p:spPr>
          <a:xfrm>
            <a:off x="107504" y="1308754"/>
            <a:ext cx="8856984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cs-CZ" sz="1600" dirty="false"/>
          </a:p>
          <a:p>
            <a:endParaRPr lang="cs-CZ" dirty="false">
              <a:solidFill>
                <a:schemeClr val="bg1">
                  <a:lumMod val="10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cs-CZ" sz="1800" dirty="false">
              <a:solidFill>
                <a:schemeClr val="bg1">
                  <a:lumMod val="10000"/>
                </a:schemeClr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cs-CZ" sz="1600" dirty="false">
              <a:cs typeface="Times New Roman" panose="02020603050405020304" pitchFamily="18" charset="0"/>
            </a:endParaRPr>
          </a:p>
          <a:p>
            <a:pPr algn="just"/>
            <a:r>
              <a:rPr lang="cs-CZ" sz="1600" b="true" dirty="false">
                <a:cs typeface="Times New Roman" panose="02020603050405020304" pitchFamily="18" charset="0"/>
              </a:rPr>
              <a:t>Minimální počet domácností/bytů zapojených do jednoho projektu je 10 </a:t>
            </a:r>
            <a:r>
              <a:rPr lang="cs-CZ" sz="1600" dirty="false">
                <a:cs typeface="Times New Roman" panose="02020603050405020304" pitchFamily="18" charset="0"/>
              </a:rPr>
              <a:t>s výjimkou, kdy se projekt řeší na území obce do 10 tisíc obyvatel, kde je nastaven minimální počet domácností/bytů na 5.</a:t>
            </a:r>
          </a:p>
          <a:p>
            <a:pPr algn="just"/>
            <a:endParaRPr lang="cs-CZ" sz="1600" dirty="false">
              <a:cs typeface="Times New Roman" panose="02020603050405020304" pitchFamily="18" charset="0"/>
            </a:endParaRPr>
          </a:p>
          <a:p>
            <a:pPr algn="just"/>
            <a:r>
              <a:rPr lang="cs-CZ" sz="1600" u="sng" dirty="false">
                <a:cs typeface="Times New Roman" panose="02020603050405020304" pitchFamily="18" charset="0"/>
              </a:rPr>
              <a:t>Za prvních 18 měsíců od zahájení realizační fáze musí být obsazenost bytů minimálně 50 % </a:t>
            </a:r>
            <a:r>
              <a:rPr lang="cs-CZ" sz="1600" dirty="false">
                <a:cs typeface="Times New Roman" panose="02020603050405020304" pitchFamily="18" charset="0"/>
              </a:rPr>
              <a:t>(součet všech měsíců, kdy byly jednotlivé byty obsazeny, v poměru k součinu 18 měsíců </a:t>
            </a:r>
            <a:br>
              <a:rPr lang="cs-CZ" sz="1600" dirty="false">
                <a:cs typeface="Times New Roman" panose="02020603050405020304" pitchFamily="18" charset="0"/>
              </a:rPr>
            </a:br>
            <a:r>
              <a:rPr lang="cs-CZ" sz="1600" dirty="false">
                <a:cs typeface="Times New Roman" panose="02020603050405020304" pitchFamily="18" charset="0"/>
              </a:rPr>
              <a:t>a plánovaného počtu bytů). V závěru projektu musí být obsazeny všechny plánované počty bytů s tím, že obsazenost bytů musí být provedena min. 70 % dle výpočtu výše</a:t>
            </a:r>
          </a:p>
          <a:p>
            <a:endParaRPr lang="cs-CZ" sz="1600" dirty="false">
              <a:solidFill>
                <a:schemeClr val="bg1">
                  <a:lumMod val="10000"/>
                </a:schemeClr>
              </a:solidFill>
              <a:ea typeface="Calibri" panose="020F0502020204030204" pitchFamily="34" charset="0"/>
            </a:endParaRPr>
          </a:p>
          <a:p>
            <a:endParaRPr lang="cs-CZ" sz="1600" dirty="false">
              <a:solidFill>
                <a:schemeClr val="bg1">
                  <a:lumMod val="10000"/>
                </a:schemeClr>
              </a:solidFill>
              <a:effectLst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31083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95536" y="0"/>
            <a:ext cx="8712968" cy="1080000"/>
          </a:xfrm>
        </p:spPr>
        <p:txBody>
          <a:bodyPr/>
          <a:lstStyle/>
          <a:p>
            <a:pPr algn="ctr"/>
            <a:r>
              <a:rPr lang="cs-CZ" dirty="false"/>
              <a:t>Segregace bytů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24</a:t>
            </a:fld>
            <a:endParaRPr lang="cs-CZ" dirty="false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0C2D0B68-B845-4812-B86A-79A52DE4B598}"/>
              </a:ext>
            </a:extLst>
          </p:cNvPr>
          <p:cNvSpPr txBox="true"/>
          <p:nvPr/>
        </p:nvSpPr>
        <p:spPr>
          <a:xfrm>
            <a:off x="107504" y="1308754"/>
            <a:ext cx="8856984" cy="56015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cs-CZ" sz="1800" dirty="false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just"/>
            <a:r>
              <a:rPr lang="cs-CZ" sz="1600" dirty="false"/>
              <a:t>Žadatel/příjemce povinen vždy </a:t>
            </a:r>
            <a:r>
              <a:rPr lang="cs-CZ" sz="1600" u="sng" dirty="false"/>
              <a:t>naplnit </a:t>
            </a:r>
            <a:r>
              <a:rPr lang="cs-CZ" sz="1600" b="true" u="sng" dirty="false"/>
              <a:t>tato kritéria: </a:t>
            </a:r>
            <a:endParaRPr lang="cs-CZ" sz="1600" b="true" u="sng" dirty="false">
              <a:latin typeface="Arial" panose="020B0604020202020204" pitchFamily="34" charset="0"/>
            </a:endParaRPr>
          </a:p>
          <a:p>
            <a:pPr algn="just"/>
            <a:endParaRPr lang="cs-CZ" sz="1600" b="true" u="sng" dirty="false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just"/>
            <a:r>
              <a:rPr lang="cs-CZ" sz="160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Byt je umístěný v místě s dostupnou veřejnou dopravou a občanským vybavením (pro vzdělávání, výchovu, sociální služby a péči o rodinu, zdravotní služby, kulturu, veřejnou správu </a:t>
            </a:r>
            <a:br>
              <a:rPr lang="cs-CZ" sz="160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</a:br>
            <a:r>
              <a:rPr lang="cs-CZ" sz="160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a ochranu obyvatelstva).</a:t>
            </a:r>
          </a:p>
          <a:p>
            <a:pPr algn="just"/>
            <a:endParaRPr lang="cs-CZ" sz="1600" dirty="false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just"/>
            <a:r>
              <a:rPr lang="cs-CZ" sz="1600" dirty="false">
                <a:latin typeface="Arial" panose="020B0604020202020204" pitchFamily="34" charset="0"/>
              </a:rPr>
              <a:t>Musí být dodržena podmínka, aby nedocházelo k překročení limitu segregace bytů (červená, oranžová a žlutá zóna) v lokalitě (pozn. bytů, v nichž je realizována aktivita zabydlování, se jich nesmí v lokalitě se zvýšenou mírou rezidenční segregace nacházet více než 30 %) přitom v červené zóně nesmí být zabydlen žádný byt, v oranžové zóně nesmí být více jak 10 %</a:t>
            </a:r>
          </a:p>
          <a:p>
            <a:pPr algn="just"/>
            <a:endParaRPr lang="cs-CZ" sz="1600" dirty="false">
              <a:solidFill>
                <a:schemeClr val="bg1">
                  <a:lumMod val="10000"/>
                </a:schemeClr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cs-CZ" sz="1600" b="true" u="sng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Limit koncentrace bytů v 1 objektu:</a:t>
            </a:r>
            <a:endParaRPr lang="cs-CZ" sz="16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 domě nebo vchodu bytového domu se samostatným číslem popisným s počtem bytů 1-3 (včetně) může být zabydleny všechny byty. </a:t>
            </a:r>
            <a:endParaRPr lang="cs-CZ" sz="16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 domě nebo vchodu bytového domu se samostatným číslem popisným s počtem bytů 4-16 (včetně) může být zabydleno 50 % bytů (viz tabulka).  </a:t>
            </a:r>
            <a:endParaRPr lang="cs-CZ" sz="16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 domě nebo vchodu bytového domu se samostatným číslem popisným s počtem více než 17 bytů počet zabydlených bytů z projektu nesmí překročit 30 % s tím, že k zabydlení osob z CS s komplexní potřebou mohou být z celkového počtu bytů využity max. 2 byty. </a:t>
            </a:r>
            <a:endParaRPr lang="cs-CZ" sz="16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sz="1600" dirty="false">
              <a:solidFill>
                <a:schemeClr val="bg1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14642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95536" y="0"/>
            <a:ext cx="8712968" cy="1080000"/>
          </a:xfrm>
        </p:spPr>
        <p:txBody>
          <a:bodyPr/>
          <a:lstStyle/>
          <a:p>
            <a:pPr algn="ctr"/>
            <a:r>
              <a:rPr lang="cs-CZ" dirty="false"/>
              <a:t>Segregace bytů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25</a:t>
            </a:fld>
            <a:endParaRPr lang="cs-CZ" dirty="false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0C2D0B68-B845-4812-B86A-79A52DE4B598}"/>
              </a:ext>
            </a:extLst>
          </p:cNvPr>
          <p:cNvSpPr txBox="true"/>
          <p:nvPr/>
        </p:nvSpPr>
        <p:spPr>
          <a:xfrm>
            <a:off x="323528" y="1412776"/>
            <a:ext cx="8856984" cy="54168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cs-CZ" sz="1800" dirty="false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cs-CZ" sz="2000" dirty="false">
                <a:latin typeface="Arial" panose="020B0604020202020204" pitchFamily="34" charset="0"/>
              </a:rPr>
              <a:t>odkaz na mapu „Lokality sociálního vyloučení a segregace“ </a:t>
            </a:r>
            <a:br>
              <a:rPr lang="cs-CZ" sz="2000" dirty="false">
                <a:latin typeface="Arial" panose="020B0604020202020204" pitchFamily="34" charset="0"/>
              </a:rPr>
            </a:br>
            <a:r>
              <a:rPr lang="cs-CZ" sz="2000" dirty="false">
                <a:latin typeface="Arial" panose="020B0604020202020204" pitchFamily="34" charset="0"/>
              </a:rPr>
              <a:t>(</a:t>
            </a:r>
            <a:r>
              <a:rPr lang="cs-CZ" i="true" dirty="false">
                <a:latin typeface="Arial" panose="020B0604020202020204" pitchFamily="34" charset="0"/>
              </a:rPr>
              <a:t>Prof. RNDr. Luděk Sýkora, Ph.D.) </a:t>
            </a:r>
          </a:p>
          <a:p>
            <a:r>
              <a:rPr lang="cs-CZ" sz="2000" dirty="false">
                <a:latin typeface="Arial" panose="020B0604020202020204" pitchFamily="34" charset="0"/>
              </a:rPr>
              <a:t> </a:t>
            </a:r>
          </a:p>
          <a:p>
            <a:endParaRPr lang="cs-CZ" sz="2000" dirty="false">
              <a:latin typeface="Arial" panose="020B0604020202020204" pitchFamily="34" charset="0"/>
            </a:endParaRPr>
          </a:p>
          <a:p>
            <a:r>
              <a:rPr lang="cs-CZ" sz="2000" dirty="false">
                <a:latin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https://lokality.page.link/segregace_op</a:t>
            </a:r>
            <a:endParaRPr lang="cs-CZ" sz="2000" dirty="false">
              <a:latin typeface="Arial" panose="020B0604020202020204" pitchFamily="34" charset="0"/>
            </a:endParaRPr>
          </a:p>
          <a:p>
            <a:endParaRPr lang="cs-CZ" sz="2000" dirty="false">
              <a:latin typeface="Arial" panose="020B0604020202020204" pitchFamily="34" charset="0"/>
            </a:endParaRPr>
          </a:p>
          <a:p>
            <a:endParaRPr lang="cs-CZ" sz="2000" dirty="false">
              <a:latin typeface="Arial" panose="020B0604020202020204" pitchFamily="34" charset="0"/>
            </a:endParaRPr>
          </a:p>
          <a:p>
            <a:endParaRPr lang="cs-CZ" sz="2000" dirty="false">
              <a:latin typeface="Arial" panose="020B0604020202020204" pitchFamily="34" charset="0"/>
            </a:endParaRPr>
          </a:p>
          <a:p>
            <a:endParaRPr lang="cs-CZ" sz="2000" dirty="false">
              <a:latin typeface="Arial" panose="020B0604020202020204" pitchFamily="34" charset="0"/>
            </a:endParaRPr>
          </a:p>
          <a:p>
            <a:r>
              <a:rPr lang="cs-CZ" sz="1600" i="true" dirty="false">
                <a:latin typeface="Arial" panose="020B0604020202020204" pitchFamily="34" charset="0"/>
              </a:rPr>
              <a:t>Při aktualizaci mapy budou žadatelé/příjemci o tomto informováni.</a:t>
            </a:r>
          </a:p>
          <a:p>
            <a:pPr algn="just"/>
            <a:r>
              <a:rPr lang="cs-CZ" sz="1600" i="true" dirty="false">
                <a:latin typeface="Arial" panose="020B0604020202020204" pitchFamily="34" charset="0"/>
              </a:rPr>
              <a:t>S ohledem na možnost aktualizace mapy segregace pana profesora Sýkory, ke které může docházet v průběhu realizace projektu, doporučuje ŘO v rámci zachování auditní stopy pro případnou kontrolu projektu pořídit v době zabydlení printscreen obrazovky dané mapy. </a:t>
            </a:r>
          </a:p>
          <a:p>
            <a:pPr algn="just"/>
            <a:r>
              <a:rPr lang="cs-CZ" sz="1600" i="true" dirty="false">
                <a:latin typeface="Arial" panose="020B0604020202020204" pitchFamily="34" charset="0"/>
              </a:rPr>
              <a:t>Podoba mapy v době zabydlení nemusí být v době případné kontroly na místě již v této podobě viditelná, proto doporučujeme tento postup pro uložení a archivaci mapy segregace. Bude tak možné zřetelně doložit i zpětně dodržení limitu residenční segregace definovaný výzvou. </a:t>
            </a:r>
          </a:p>
          <a:p>
            <a:endParaRPr lang="cs-CZ" sz="1600" dirty="false">
              <a:solidFill>
                <a:schemeClr val="bg1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12124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95536" y="0"/>
            <a:ext cx="8712968" cy="1080000"/>
          </a:xfrm>
        </p:spPr>
        <p:txBody>
          <a:bodyPr/>
          <a:lstStyle/>
          <a:p>
            <a:pPr algn="ctr"/>
            <a:r>
              <a:rPr lang="cs-CZ" dirty="false"/>
              <a:t>Segregace bytů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26</a:t>
            </a:fld>
            <a:endParaRPr lang="cs-CZ" dirty="false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0C2D0B68-B845-4812-B86A-79A52DE4B598}"/>
              </a:ext>
            </a:extLst>
          </p:cNvPr>
          <p:cNvSpPr txBox="true"/>
          <p:nvPr/>
        </p:nvSpPr>
        <p:spPr>
          <a:xfrm>
            <a:off x="107504" y="1308755"/>
            <a:ext cx="871296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cs-CZ" sz="1800" dirty="false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just"/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Při zabydlení osob z CS s komplexní/intenzivní potřebou mohou být z celkové počtu bytů v domě využity k zabydlení max. počty bytů, které jsou uvedené v následující tabulce</a:t>
            </a:r>
          </a:p>
          <a:p>
            <a:pPr algn="just"/>
            <a:endParaRPr lang="cs-CZ" dirty="false">
              <a:solidFill>
                <a:schemeClr val="bg1">
                  <a:lumMod val="10000"/>
                </a:schemeClr>
              </a:solidFill>
              <a:latin typeface="Arial" panose="020B0604020202020204" pitchFamily="34" charset="0"/>
            </a:endParaRPr>
          </a:p>
          <a:p>
            <a:pPr algn="just"/>
            <a:endParaRPr lang="cs-CZ" sz="1600" dirty="false">
              <a:solidFill>
                <a:schemeClr val="bg1">
                  <a:lumMod val="10000"/>
                </a:schemeClr>
              </a:solidFill>
            </a:endParaRPr>
          </a:p>
        </p:txBody>
      </p:sp>
      <p:graphicFrame>
        <p:nvGraphicFramePr>
          <p:cNvPr id="3" name="Tabulka 2">
            <a:extLst>
              <a:ext uri="{FF2B5EF4-FFF2-40B4-BE49-F238E27FC236}">
                <a16:creationId xmlns:a16="http://schemas.microsoft.com/office/drawing/2014/main" id="{62CA0E40-6885-411C-88D7-8D06C3F2938C}"/>
              </a:ext>
            </a:extLst>
          </p:cNvPr>
          <p:cNvGraphicFramePr>
            <a:graphicFrameLocks noGrp="true"/>
          </p:cNvGraphicFramePr>
          <p:nvPr/>
        </p:nvGraphicFramePr>
        <p:xfrm>
          <a:off x="107504" y="2204864"/>
          <a:ext cx="8856986" cy="4049148"/>
        </p:xfrm>
        <a:graphic>
          <a:graphicData uri="http://schemas.openxmlformats.org/drawingml/2006/table">
            <a:tbl>
              <a:tblPr firstRow="true" firstCol="true" bandRow="true">
                <a:tableStyleId>{5C22544A-7EE6-4342-B048-85BDC9FD1C3A}</a:tableStyleId>
              </a:tblPr>
              <a:tblGrid>
                <a:gridCol w="3113260">
                  <a:extLst>
                    <a:ext uri="{9D8B030D-6E8A-4147-A177-3AD203B41FA5}">
                      <a16:colId xmlns:a16="http://schemas.microsoft.com/office/drawing/2014/main" val="165862855"/>
                    </a:ext>
                  </a:extLst>
                </a:gridCol>
                <a:gridCol w="3117890">
                  <a:extLst>
                    <a:ext uri="{9D8B030D-6E8A-4147-A177-3AD203B41FA5}">
                      <a16:colId xmlns:a16="http://schemas.microsoft.com/office/drawing/2014/main" val="3085626285"/>
                    </a:ext>
                  </a:extLst>
                </a:gridCol>
                <a:gridCol w="2625836">
                  <a:extLst>
                    <a:ext uri="{9D8B030D-6E8A-4147-A177-3AD203B41FA5}">
                      <a16:colId xmlns:a16="http://schemas.microsoft.com/office/drawing/2014/main" val="1227779353"/>
                    </a:ext>
                  </a:extLst>
                </a:gridCol>
              </a:tblGrid>
              <a:tr h="4297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Počet bytů v 1 domě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Max. počet sociálních bytů k zabydlení v 1 domě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Max. počet sociálních bytů k zabydlení v 1 domě pro CS s komplexní/intenzivní potřebou 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ctr"/>
                </a:tc>
                <a:extLst>
                  <a:ext uri="{0D108BD9-81ED-4DB2-BD59-A6C34878D82A}">
                    <a16:rowId xmlns:a16="http://schemas.microsoft.com/office/drawing/2014/main" val="774498993"/>
                  </a:ext>
                </a:extLst>
              </a:tr>
              <a:tr h="1096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1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1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1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extLst>
                  <a:ext uri="{0D108BD9-81ED-4DB2-BD59-A6C34878D82A}">
                    <a16:rowId xmlns:a16="http://schemas.microsoft.com/office/drawing/2014/main" val="2654965925"/>
                  </a:ext>
                </a:extLst>
              </a:tr>
              <a:tr h="1096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2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2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1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extLst>
                  <a:ext uri="{0D108BD9-81ED-4DB2-BD59-A6C34878D82A}">
                    <a16:rowId xmlns:a16="http://schemas.microsoft.com/office/drawing/2014/main" val="872526726"/>
                  </a:ext>
                </a:extLst>
              </a:tr>
              <a:tr h="1096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3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3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1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extLst>
                  <a:ext uri="{0D108BD9-81ED-4DB2-BD59-A6C34878D82A}">
                    <a16:rowId xmlns:a16="http://schemas.microsoft.com/office/drawing/2014/main" val="2689228137"/>
                  </a:ext>
                </a:extLst>
              </a:tr>
              <a:tr h="1096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4-6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3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2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extLst>
                  <a:ext uri="{0D108BD9-81ED-4DB2-BD59-A6C34878D82A}">
                    <a16:rowId xmlns:a16="http://schemas.microsoft.com/office/drawing/2014/main" val="936655485"/>
                  </a:ext>
                </a:extLst>
              </a:tr>
              <a:tr h="1096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7-8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4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2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extLst>
                  <a:ext uri="{0D108BD9-81ED-4DB2-BD59-A6C34878D82A}">
                    <a16:rowId xmlns:a16="http://schemas.microsoft.com/office/drawing/2014/main" val="3730002021"/>
                  </a:ext>
                </a:extLst>
              </a:tr>
              <a:tr h="1096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9-10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5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2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extLst>
                  <a:ext uri="{0D108BD9-81ED-4DB2-BD59-A6C34878D82A}">
                    <a16:rowId xmlns:a16="http://schemas.microsoft.com/office/drawing/2014/main" val="1743102286"/>
                  </a:ext>
                </a:extLst>
              </a:tr>
              <a:tr h="1096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11-12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6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2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extLst>
                  <a:ext uri="{0D108BD9-81ED-4DB2-BD59-A6C34878D82A}">
                    <a16:rowId xmlns:a16="http://schemas.microsoft.com/office/drawing/2014/main" val="2631159398"/>
                  </a:ext>
                </a:extLst>
              </a:tr>
              <a:tr h="1096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13-14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7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2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extLst>
                  <a:ext uri="{0D108BD9-81ED-4DB2-BD59-A6C34878D82A}">
                    <a16:rowId xmlns:a16="http://schemas.microsoft.com/office/drawing/2014/main" val="1639639979"/>
                  </a:ext>
                </a:extLst>
              </a:tr>
              <a:tr h="1096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15-28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8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2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extLst>
                  <a:ext uri="{0D108BD9-81ED-4DB2-BD59-A6C34878D82A}">
                    <a16:rowId xmlns:a16="http://schemas.microsoft.com/office/drawing/2014/main" val="346582845"/>
                  </a:ext>
                </a:extLst>
              </a:tr>
              <a:tr h="1096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29-31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9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2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extLst>
                  <a:ext uri="{0D108BD9-81ED-4DB2-BD59-A6C34878D82A}">
                    <a16:rowId xmlns:a16="http://schemas.microsoft.com/office/drawing/2014/main" val="3596008224"/>
                  </a:ext>
                </a:extLst>
              </a:tr>
              <a:tr h="1096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32-34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10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2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extLst>
                  <a:ext uri="{0D108BD9-81ED-4DB2-BD59-A6C34878D82A}">
                    <a16:rowId xmlns:a16="http://schemas.microsoft.com/office/drawing/2014/main" val="3378362678"/>
                  </a:ext>
                </a:extLst>
              </a:tr>
              <a:tr h="1096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35-38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11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2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extLst>
                  <a:ext uri="{0D108BD9-81ED-4DB2-BD59-A6C34878D82A}">
                    <a16:rowId xmlns:a16="http://schemas.microsoft.com/office/drawing/2014/main" val="2415464658"/>
                  </a:ext>
                </a:extLst>
              </a:tr>
              <a:tr h="1096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39-41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12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2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extLst>
                  <a:ext uri="{0D108BD9-81ED-4DB2-BD59-A6C34878D82A}">
                    <a16:rowId xmlns:a16="http://schemas.microsoft.com/office/drawing/2014/main" val="3295895157"/>
                  </a:ext>
                </a:extLst>
              </a:tr>
              <a:tr h="1096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42-44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13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2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extLst>
                  <a:ext uri="{0D108BD9-81ED-4DB2-BD59-A6C34878D82A}">
                    <a16:rowId xmlns:a16="http://schemas.microsoft.com/office/drawing/2014/main" val="2364437702"/>
                  </a:ext>
                </a:extLst>
              </a:tr>
              <a:tr h="1096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45-48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14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2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extLst>
                  <a:ext uri="{0D108BD9-81ED-4DB2-BD59-A6C34878D82A}">
                    <a16:rowId xmlns:a16="http://schemas.microsoft.com/office/drawing/2014/main" val="1804302171"/>
                  </a:ext>
                </a:extLst>
              </a:tr>
              <a:tr h="1096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49-51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15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2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extLst>
                  <a:ext uri="{0D108BD9-81ED-4DB2-BD59-A6C34878D82A}">
                    <a16:rowId xmlns:a16="http://schemas.microsoft.com/office/drawing/2014/main" val="1997776989"/>
                  </a:ext>
                </a:extLst>
              </a:tr>
              <a:tr h="1096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52-54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16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2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extLst>
                  <a:ext uri="{0D108BD9-81ED-4DB2-BD59-A6C34878D82A}">
                    <a16:rowId xmlns:a16="http://schemas.microsoft.com/office/drawing/2014/main" val="174876088"/>
                  </a:ext>
                </a:extLst>
              </a:tr>
              <a:tr h="1096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55-58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17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2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extLst>
                  <a:ext uri="{0D108BD9-81ED-4DB2-BD59-A6C34878D82A}">
                    <a16:rowId xmlns:a16="http://schemas.microsoft.com/office/drawing/2014/main" val="654074022"/>
                  </a:ext>
                </a:extLst>
              </a:tr>
              <a:tr h="1096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59-61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18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2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extLst>
                  <a:ext uri="{0D108BD9-81ED-4DB2-BD59-A6C34878D82A}">
                    <a16:rowId xmlns:a16="http://schemas.microsoft.com/office/drawing/2014/main" val="328627076"/>
                  </a:ext>
                </a:extLst>
              </a:tr>
              <a:tr h="1096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62-64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19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2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extLst>
                  <a:ext uri="{0D108BD9-81ED-4DB2-BD59-A6C34878D82A}">
                    <a16:rowId xmlns:a16="http://schemas.microsoft.com/office/drawing/2014/main" val="3645355090"/>
                  </a:ext>
                </a:extLst>
              </a:tr>
              <a:tr h="1096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65-68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20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2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extLst>
                  <a:ext uri="{0D108BD9-81ED-4DB2-BD59-A6C34878D82A}">
                    <a16:rowId xmlns:a16="http://schemas.microsoft.com/office/drawing/2014/main" val="2591081248"/>
                  </a:ext>
                </a:extLst>
              </a:tr>
              <a:tr h="1096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69-71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21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2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extLst>
                  <a:ext uri="{0D108BD9-81ED-4DB2-BD59-A6C34878D82A}">
                    <a16:rowId xmlns:a16="http://schemas.microsoft.com/office/drawing/2014/main" val="3672076168"/>
                  </a:ext>
                </a:extLst>
              </a:tr>
              <a:tr h="1096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72-74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22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2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extLst>
                  <a:ext uri="{0D108BD9-81ED-4DB2-BD59-A6C34878D82A}">
                    <a16:rowId xmlns:a16="http://schemas.microsoft.com/office/drawing/2014/main" val="2895100790"/>
                  </a:ext>
                </a:extLst>
              </a:tr>
              <a:tr h="1096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75-78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23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2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extLst>
                  <a:ext uri="{0D108BD9-81ED-4DB2-BD59-A6C34878D82A}">
                    <a16:rowId xmlns:a16="http://schemas.microsoft.com/office/drawing/2014/main" val="3188184816"/>
                  </a:ext>
                </a:extLst>
              </a:tr>
              <a:tr h="1096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79-81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24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2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extLst>
                  <a:ext uri="{0D108BD9-81ED-4DB2-BD59-A6C34878D82A}">
                    <a16:rowId xmlns:a16="http://schemas.microsoft.com/office/drawing/2014/main" val="39651595"/>
                  </a:ext>
                </a:extLst>
              </a:tr>
              <a:tr h="1096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82-84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25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2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extLst>
                  <a:ext uri="{0D108BD9-81ED-4DB2-BD59-A6C34878D82A}">
                    <a16:rowId xmlns:a16="http://schemas.microsoft.com/office/drawing/2014/main" val="2902466727"/>
                  </a:ext>
                </a:extLst>
              </a:tr>
              <a:tr h="1096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85-88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26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2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extLst>
                  <a:ext uri="{0D108BD9-81ED-4DB2-BD59-A6C34878D82A}">
                    <a16:rowId xmlns:a16="http://schemas.microsoft.com/office/drawing/2014/main" val="2240669813"/>
                  </a:ext>
                </a:extLst>
              </a:tr>
              <a:tr h="1096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89-91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27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2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extLst>
                  <a:ext uri="{0D108BD9-81ED-4DB2-BD59-A6C34878D82A}">
                    <a16:rowId xmlns:a16="http://schemas.microsoft.com/office/drawing/2014/main" val="2525846874"/>
                  </a:ext>
                </a:extLst>
              </a:tr>
              <a:tr h="1096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92-94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28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2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extLst>
                  <a:ext uri="{0D108BD9-81ED-4DB2-BD59-A6C34878D82A}">
                    <a16:rowId xmlns:a16="http://schemas.microsoft.com/office/drawing/2014/main" val="3446021938"/>
                  </a:ext>
                </a:extLst>
              </a:tr>
              <a:tr h="1096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95-98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29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2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extLst>
                  <a:ext uri="{0D108BD9-81ED-4DB2-BD59-A6C34878D82A}">
                    <a16:rowId xmlns:a16="http://schemas.microsoft.com/office/drawing/2014/main" val="809260130"/>
                  </a:ext>
                </a:extLst>
              </a:tr>
              <a:tr h="1096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99-100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30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2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extLst>
                  <a:ext uri="{0D108BD9-81ED-4DB2-BD59-A6C34878D82A}">
                    <a16:rowId xmlns:a16="http://schemas.microsoft.com/office/drawing/2014/main" val="3808413154"/>
                  </a:ext>
                </a:extLst>
              </a:tr>
              <a:tr h="1096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101-200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30%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4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extLst>
                  <a:ext uri="{0D108BD9-81ED-4DB2-BD59-A6C34878D82A}">
                    <a16:rowId xmlns:a16="http://schemas.microsoft.com/office/drawing/2014/main" val="1008141151"/>
                  </a:ext>
                </a:extLst>
              </a:tr>
              <a:tr h="1096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201-300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>
                          <a:effectLst/>
                        </a:rPr>
                        <a:t>30%</a:t>
                      </a:r>
                      <a:endParaRPr lang="cs-CZ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cs-CZ" sz="600" dirty="false">
                          <a:effectLst/>
                        </a:rPr>
                        <a:t>6</a:t>
                      </a:r>
                      <a:endParaRPr lang="cs-CZ" sz="700" dirty="false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69" marR="28169" marT="0" marB="0" anchor="b"/>
                </a:tc>
                <a:extLst>
                  <a:ext uri="{0D108BD9-81ED-4DB2-BD59-A6C34878D82A}">
                    <a16:rowId xmlns:a16="http://schemas.microsoft.com/office/drawing/2014/main" val="38963674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86988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95536" y="0"/>
            <a:ext cx="8712968" cy="1080000"/>
          </a:xfrm>
        </p:spPr>
        <p:txBody>
          <a:bodyPr/>
          <a:lstStyle/>
          <a:p>
            <a:pPr algn="ctr"/>
            <a:r>
              <a:rPr lang="cs-CZ" dirty="false"/>
              <a:t>POŽADAVKY NA BYTY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27</a:t>
            </a:fld>
            <a:endParaRPr lang="cs-CZ" dirty="false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0C2D0B68-B845-4812-B86A-79A52DE4B598}"/>
              </a:ext>
            </a:extLst>
          </p:cNvPr>
          <p:cNvSpPr txBox="true"/>
          <p:nvPr/>
        </p:nvSpPr>
        <p:spPr>
          <a:xfrm>
            <a:off x="107504" y="1308754"/>
            <a:ext cx="8856984" cy="56477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cs-CZ" sz="1600" dirty="false"/>
          </a:p>
          <a:p>
            <a:r>
              <a:rPr lang="cs-CZ" sz="1800" u="sng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minimální kritéria bytu zařazeného do projektu</a:t>
            </a:r>
            <a:endParaRPr lang="cs-CZ" dirty="false">
              <a:solidFill>
                <a:schemeClr val="bg1">
                  <a:lumMod val="10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cs-CZ" sz="1800" dirty="false">
              <a:solidFill>
                <a:schemeClr val="bg1">
                  <a:lumMod val="10000"/>
                </a:schemeClr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lvl="0" indent="-342900" algn="just">
              <a:spcBef>
                <a:spcPts val="300"/>
              </a:spcBef>
              <a:spcAft>
                <a:spcPts val="0"/>
              </a:spcAft>
              <a:buFont typeface="Symbol" panose="05050102010706020507" pitchFamily="18" charset="2"/>
              <a:buChar char="-"/>
            </a:pPr>
            <a:r>
              <a:rPr lang="cs-CZ" sz="1600" dirty="false">
                <a:latin typeface="Arial" panose="020B0604020202020204" pitchFamily="34" charset="0"/>
              </a:rPr>
              <a:t>Byt je uzavíratelný a uzamykatelný, nechybí dveře, okna.</a:t>
            </a:r>
          </a:p>
          <a:p>
            <a:pPr marL="342900" lvl="0" indent="-342900" algn="just">
              <a:buFont typeface="Symbol" panose="05050102010706020507" pitchFamily="18" charset="2"/>
              <a:buChar char="-"/>
            </a:pPr>
            <a:r>
              <a:rPr lang="cs-CZ" sz="1600" dirty="false">
                <a:latin typeface="Arial" panose="020B0604020202020204" pitchFamily="34" charset="0"/>
              </a:rPr>
              <a:t>Podlahová plocha jednotlivých obytných místností nesmí být menší než 8 m</a:t>
            </a:r>
            <a:r>
              <a:rPr lang="cs-CZ" sz="1600" baseline="30000" dirty="false">
                <a:latin typeface="Arial" panose="020B0604020202020204" pitchFamily="34" charset="0"/>
              </a:rPr>
              <a:t>2</a:t>
            </a:r>
            <a:r>
              <a:rPr lang="cs-CZ" sz="1600" dirty="false">
                <a:latin typeface="Arial" panose="020B0604020202020204" pitchFamily="34" charset="0"/>
              </a:rPr>
              <a:t>; pokud byt tvoří jedna (samostatná) obytná místnost, musí mít podlahovou plochu nejméně 16 m</a:t>
            </a:r>
            <a:r>
              <a:rPr lang="cs-CZ" sz="1600" baseline="30000" dirty="false">
                <a:latin typeface="Arial" panose="020B0604020202020204" pitchFamily="34" charset="0"/>
              </a:rPr>
              <a:t>2</a:t>
            </a:r>
            <a:r>
              <a:rPr lang="cs-CZ" sz="1600" dirty="false">
                <a:latin typeface="Arial" panose="020B0604020202020204" pitchFamily="34" charset="0"/>
              </a:rPr>
              <a:t>; </a:t>
            </a:r>
            <a:br>
              <a:rPr lang="cs-CZ" sz="1600" dirty="false">
                <a:latin typeface="Arial" panose="020B0604020202020204" pitchFamily="34" charset="0"/>
              </a:rPr>
            </a:br>
            <a:r>
              <a:rPr lang="cs-CZ" sz="1600" dirty="false">
                <a:latin typeface="Arial" panose="020B0604020202020204" pitchFamily="34" charset="0"/>
              </a:rPr>
              <a:t>u místností se šikmými stropy se do plochy obytné místnosti nezapočítává plocha se světlou výškou menší než 1,2 m.</a:t>
            </a:r>
          </a:p>
          <a:p>
            <a:pPr marL="342900" lvl="0" indent="-342900" algn="just">
              <a:buFont typeface="Symbol" panose="05050102010706020507" pitchFamily="18" charset="2"/>
              <a:buChar char="-"/>
            </a:pPr>
            <a:r>
              <a:rPr lang="cs-CZ" sz="1600" dirty="false">
                <a:latin typeface="Arial" panose="020B0604020202020204" pitchFamily="34" charset="0"/>
              </a:rPr>
              <a:t>Byt je vybaven funkčním hygienickým zařízením, včetně WC.</a:t>
            </a:r>
          </a:p>
          <a:p>
            <a:pPr marL="342900" lvl="0" indent="-342900" algn="just">
              <a:buFont typeface="Symbol" panose="05050102010706020507" pitchFamily="18" charset="2"/>
              <a:buChar char="-"/>
            </a:pPr>
            <a:r>
              <a:rPr lang="cs-CZ" sz="1600" dirty="false">
                <a:latin typeface="Arial" panose="020B0604020202020204" pitchFamily="34" charset="0"/>
              </a:rPr>
              <a:t>Byt má vyčleněný funkční prostor na vaření a přípravu jídla.</a:t>
            </a:r>
          </a:p>
          <a:p>
            <a:pPr marL="342900" lvl="0" indent="-342900" algn="just">
              <a:buFont typeface="Symbol" panose="05050102010706020507" pitchFamily="18" charset="2"/>
              <a:buChar char="-"/>
            </a:pPr>
            <a:r>
              <a:rPr lang="cs-CZ" sz="1600" dirty="false">
                <a:latin typeface="Arial" panose="020B0604020202020204" pitchFamily="34" charset="0"/>
              </a:rPr>
              <a:t>Byt musí být napojen na funkční distribuční síť pitné vody (vodovod) nebo musí být zajištěn neomezený přímý přístup k pitné vodě.</a:t>
            </a:r>
          </a:p>
          <a:p>
            <a:pPr marL="342900" lvl="0" indent="-342900" algn="just">
              <a:buFont typeface="Symbol" panose="05050102010706020507" pitchFamily="18" charset="2"/>
              <a:buChar char="-"/>
            </a:pPr>
            <a:r>
              <a:rPr lang="cs-CZ" sz="1600" dirty="false">
                <a:latin typeface="Arial" panose="020B0604020202020204" pitchFamily="34" charset="0"/>
              </a:rPr>
              <a:t>V bytě je možný odběr elektrické energie.</a:t>
            </a:r>
          </a:p>
          <a:p>
            <a:pPr marL="342900" lvl="0" indent="-342900" algn="just">
              <a:buFont typeface="Symbol" panose="05050102010706020507" pitchFamily="18" charset="2"/>
              <a:buChar char="-"/>
            </a:pPr>
            <a:r>
              <a:rPr lang="cs-CZ" sz="1600" dirty="false">
                <a:latin typeface="Arial" panose="020B0604020202020204" pitchFamily="34" charset="0"/>
              </a:rPr>
              <a:t>Byt musí mít funkční vytápění s možností regulace tepla tak, aby bylo v bytě možné i v zimě udržovat teplotu v přijatelném rozmezí.</a:t>
            </a:r>
          </a:p>
          <a:p>
            <a:pPr marL="342900" lvl="0" indent="-342900" algn="just">
              <a:buFont typeface="Symbol" panose="05050102010706020507" pitchFamily="18" charset="2"/>
              <a:buChar char="-"/>
            </a:pPr>
            <a:r>
              <a:rPr lang="cs-CZ" sz="1600" dirty="false">
                <a:latin typeface="Arial" panose="020B0604020202020204" pitchFamily="34" charset="0"/>
              </a:rPr>
              <a:t>V bytě nejsou závady ohrožující život nebo zdraví osob, např. trhliny v nosných konstrukcích (stěny, sloupy, stropy atd.), poškozené rozvody elektřiny nebo plynu atd.</a:t>
            </a:r>
          </a:p>
          <a:p>
            <a:pPr marL="342900" lvl="0" indent="-342900" algn="just">
              <a:buFont typeface="Symbol" panose="05050102010706020507" pitchFamily="18" charset="2"/>
              <a:buChar char="-"/>
            </a:pPr>
            <a:r>
              <a:rPr lang="cs-CZ" sz="1600" dirty="false">
                <a:latin typeface="Arial" panose="020B0604020202020204" pitchFamily="34" charset="0"/>
              </a:rPr>
              <a:t>V bytě jsou splněny základní požadavky požární bezpečnosti.</a:t>
            </a:r>
          </a:p>
          <a:p>
            <a:pPr marL="342900" lvl="0" indent="-342900" algn="just">
              <a:buFont typeface="Symbol" panose="05050102010706020507" pitchFamily="18" charset="2"/>
              <a:buChar char="-"/>
            </a:pPr>
            <a:r>
              <a:rPr lang="cs-CZ" sz="1600" dirty="false">
                <a:latin typeface="Arial" panose="020B0604020202020204" pitchFamily="34" charset="0"/>
              </a:rPr>
              <a:t>Byt je bez plísní, vlhkých skvrn na omítce apod.</a:t>
            </a:r>
          </a:p>
          <a:p>
            <a:pPr marL="342900" lvl="0" indent="-342900" algn="just">
              <a:spcAft>
                <a:spcPts val="300"/>
              </a:spcAft>
              <a:buFont typeface="Symbol" panose="05050102010706020507" pitchFamily="18" charset="2"/>
              <a:buChar char="-"/>
            </a:pPr>
            <a:r>
              <a:rPr lang="cs-CZ" sz="1600" dirty="false">
                <a:latin typeface="Arial" panose="020B0604020202020204" pitchFamily="34" charset="0"/>
              </a:rPr>
              <a:t>V bytě jsou řádně prováděna případná nařízená protiepidemiologická opatření (dezinfekce, dezinsekce, deratizace).</a:t>
            </a:r>
          </a:p>
          <a:p>
            <a:pPr lvl="0"/>
            <a:endParaRPr lang="cs-CZ" sz="1600" dirty="false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4242958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DOPORUČENÍ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37E6D9-1E4F-4803-835E-8E932032687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50000" y="1228396"/>
            <a:ext cx="8424000" cy="5467604"/>
          </a:xfrm>
        </p:spPr>
        <p:txBody>
          <a:bodyPr/>
          <a:lstStyle/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endParaRPr lang="cs-CZ" sz="1800" dirty="false"/>
          </a:p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1800" dirty="false"/>
              <a:t>realizační tým – pro tvorbu RT je vhodné využít </a:t>
            </a:r>
            <a:r>
              <a:rPr lang="cs-CZ" sz="1800" b="true" dirty="false"/>
              <a:t>přílohu č. 2 Pomůcka pro stanovení osobních nákladů</a:t>
            </a:r>
          </a:p>
          <a:p>
            <a:pPr algn="just"/>
            <a:r>
              <a:rPr lang="cs-CZ" sz="1800" dirty="false"/>
              <a:t>při psaní projektu doporučujeme využít </a:t>
            </a:r>
            <a:r>
              <a:rPr lang="cs-CZ" sz="1800" b="true" dirty="false"/>
              <a:t>přílohu č. 1 </a:t>
            </a:r>
            <a:r>
              <a:rPr lang="cs-CZ" sz="18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Popis podporovaných aktivit (doplnění bodu 4.1 výzvy)</a:t>
            </a:r>
            <a:endParaRPr lang="cs-CZ" sz="16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1800" dirty="false"/>
              <a:t>častý problém při hodnocení - špatně nastavené cíle – často záměna cílů za aktivity, často absence ověření naplnění cíle</a:t>
            </a:r>
          </a:p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1800" dirty="false"/>
              <a:t>dodržování obvyklých mezd – na </a:t>
            </a:r>
            <a:r>
              <a:rPr lang="cs-CZ" sz="1800" dirty="false">
                <a:hlinkClick r:id="rId3"/>
              </a:rPr>
              <a:t>www.esfcr.cz</a:t>
            </a:r>
            <a:endParaRPr lang="cs-CZ" sz="1800" dirty="false"/>
          </a:p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1800" dirty="false"/>
              <a:t>nepovinné přílohy – pokud pole v žádosti nestačí, lze dát do přílohy (důraz na srozumitelnost, jasnost a relevanci informací)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3016774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Cílové skupiny – I. </a:t>
            </a:r>
          </a:p>
        </p:txBody>
      </p:sp>
      <p:graphicFrame>
        <p:nvGraphicFramePr>
          <p:cNvPr id="6" name="Zástupný symbol pro obsah 5"/>
          <p:cNvGraphicFramePr>
            <a:graphicFrameLocks noGrp="true"/>
          </p:cNvGraphicFramePr>
          <p:nvPr>
            <p:ph idx="1"/>
            <p:extLst>
              <p:ext uri="{D42A27DB-BD31-4B8C-83A1-F6EECF244321}">
                <p14:modId xmlns:p14="http://schemas.microsoft.com/office/powerpoint/2010/main" val="4102688960"/>
              </p:ext>
            </p:extLst>
          </p:nvPr>
        </p:nvGraphicFramePr>
        <p:xfrm>
          <a:off x="0" y="1080000"/>
          <a:ext cx="9144000" cy="5854267"/>
        </p:xfrm>
        <a:graphic>
          <a:graphicData uri="http://schemas.openxmlformats.org/drawingml/2006/table">
            <a:tbl>
              <a:tblPr firstRow="true" firstCol="true" bandRow="true">
                <a:tableStyleId>{5C22544A-7EE6-4342-B048-85BDC9FD1C3A}</a:tableStyleId>
              </a:tblPr>
              <a:tblGrid>
                <a:gridCol w="29893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546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233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dirty="false">
                          <a:effectLst/>
                        </a:rPr>
                        <a:t> Kategorie CS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5415" marR="0" indent="0" algn="just" defTabSz="914400" rtl="false" eaLnBrk="true" fontAlgn="auto" latinLnBrk="false" hangingPunct="tru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false">
                          <a:effectLst/>
                        </a:rPr>
                        <a:t>Definice</a:t>
                      </a:r>
                      <a:endParaRPr lang="cs-CZ" sz="1400" dirty="false"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  <a:p>
                      <a:pPr marL="145415" algn="just">
                        <a:spcAft>
                          <a:spcPts val="0"/>
                        </a:spcAft>
                      </a:pPr>
                      <a:endParaRPr lang="cs-CZ" sz="1400" dirty="false">
                        <a:effectLst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98172">
                <a:tc>
                  <a:txBody>
                    <a:bodyPr/>
                    <a:lstStyle/>
                    <a:p>
                      <a:pPr marL="36000" marR="0" indent="0" algn="l" defTabSz="914400" rtl="false" eaLnBrk="true" fontAlgn="auto" latinLnBrk="false" hangingPunct="tru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false">
                          <a:effectLst/>
                        </a:rPr>
                        <a:t>Osoby sociálně vyloučené </a:t>
                      </a:r>
                      <a:br>
                        <a:rPr lang="cs-CZ" sz="1400" dirty="false">
                          <a:effectLst/>
                        </a:rPr>
                      </a:br>
                      <a:r>
                        <a:rPr lang="cs-CZ" sz="1400" dirty="false">
                          <a:effectLst/>
                        </a:rPr>
                        <a:t>a osoby sociálním vyloučením ohrožené</a:t>
                      </a:r>
                      <a:endParaRPr lang="cs-CZ" sz="1400" dirty="false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45415" algn="just">
                        <a:spcAft>
                          <a:spcPts val="0"/>
                        </a:spcAft>
                      </a:pPr>
                      <a:r>
                        <a:rPr lang="cs-CZ" sz="1400" dirty="false">
                          <a:effectLst/>
                        </a:rPr>
                        <a:t>Pro účely této výzvy se uvedenou CS rozumí: 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400" dirty="false">
                          <a:effectLst/>
                        </a:rPr>
                        <a:t>Osoby vyčleněné nebo ohrožené vyčleněním mimo běžný život společnosti, které se do něj v důsledku nepříznivé sociální situace nemohou zapojit.</a:t>
                      </a:r>
                      <a:endParaRPr lang="cs-CZ" sz="1400" dirty="false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37492">
                <a:tc>
                  <a:txBody>
                    <a:bodyPr/>
                    <a:lstStyle/>
                    <a:p>
                      <a:pPr marL="36000" algn="l">
                        <a:spcAft>
                          <a:spcPts val="0"/>
                        </a:spcAft>
                      </a:pPr>
                      <a:r>
                        <a:rPr lang="cs-CZ" sz="1400" dirty="false">
                          <a:effectLst/>
                        </a:rPr>
                        <a:t>Osoby bez přístřeší nebo osoby žijící v nejistém nebo nevyhovujícím bydlení </a:t>
                      </a:r>
                      <a:endParaRPr lang="cs-CZ" sz="1400" dirty="false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Symbol"/>
                        <a:buNone/>
                      </a:pPr>
                      <a:r>
                        <a:rPr lang="cs-CZ" sz="1400" dirty="false">
                          <a:effectLst/>
                        </a:rPr>
                        <a:t>   Pro účely této výzvy se uvedenou CS rozumí: </a:t>
                      </a:r>
                    </a:p>
                    <a:p>
                      <a:pPr marL="0" lvl="0" indent="0" algn="just">
                        <a:spcAft>
                          <a:spcPts val="0"/>
                        </a:spcAft>
                        <a:buFont typeface="Symbol"/>
                        <a:buNone/>
                      </a:pPr>
                      <a:r>
                        <a:rPr lang="cs-CZ" sz="1400" b="true" dirty="false">
                          <a:effectLst/>
                        </a:rPr>
                        <a:t>Primární CS musí naplňovat typologii ETHOS a bude na ni pohlíženo právě z pohledu této definice, přičemž se může jednat:</a:t>
                      </a:r>
                    </a:p>
                    <a:p>
                      <a:pPr marL="285750" lvl="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lang="cs-CZ" sz="1400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Osoby přicházející do České republiky z území Ukrajiny v důsledku války s Ruskou federací dle § 3 odst. 2) zákona č. 65/2022 Sb. a dle </a:t>
                      </a:r>
                      <a:br>
                        <a:rPr lang="cs-CZ" sz="1400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cs-CZ" sz="1400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§1 zákona č. 66/2022 Sb., o některých opatřeních v souvislosti </a:t>
                      </a:r>
                      <a:br>
                        <a:rPr lang="cs-CZ" sz="1400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cs-CZ" sz="1400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 ozbrojeným konfliktem na území Ukrajiny, vyvolaným invazí vojsk Ruské federace; a dále osoby, které po uplynutí výše uvedené dočasné ochrany setrvávají legálně na území ČR. </a:t>
                      </a:r>
                    </a:p>
                    <a:p>
                      <a:pPr marL="285750" lvl="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lang="cs-CZ" sz="1400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Osoby se zdravotním postižením, romskou menšinu, osoby ohrožené domácím násilím, osoby ohrožené závislostí, oběti trestné činnosti, osoby v a po výkonu trestu, osoby ohrožené předlužeností, osoby dlouhodobě či opakovaně nezaměstnané, migranty a azylanty, seniory, osoby opouštějící ústavní výchovu, osoby opouštějící psychiatrická zařízení, osoby ohrožené diskriminací/vystavené diskriminaci apod.</a:t>
                      </a:r>
                    </a:p>
                    <a:p>
                      <a:pPr marL="285750" lvl="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lang="cs-CZ" sz="1400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Více ve výzvě na str. 9</a:t>
                      </a:r>
                      <a:r>
                        <a:rPr lang="cs-CZ" sz="1400" dirty="false">
                          <a:effectLst/>
                        </a:rPr>
                        <a:t> </a:t>
                      </a:r>
                      <a:endParaRPr lang="cs-CZ" sz="1400" dirty="false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078877516"/>
      </p:ext>
    </p:extLst>
  </p:cSld>
  <p:clrMapOvr>
    <a:masterClrMapping/>
  </p:clrMapOvr>
  <p:transition spd="slow">
    <p:wheel spokes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Kde hledat informace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sz="1400" dirty="false"/>
          </a:p>
          <a:p>
            <a:pPr algn="just">
              <a:lnSpc>
                <a:spcPct val="100000"/>
              </a:lnSpc>
            </a:pPr>
            <a:r>
              <a:rPr lang="cs-CZ" sz="1800" dirty="false"/>
              <a:t>Webový portál ESF v ČR </a:t>
            </a:r>
            <a:r>
              <a:rPr lang="cs-CZ" sz="1800" dirty="false">
                <a:hlinkClick r:id="rId3"/>
              </a:rPr>
              <a:t>www.esfcr.cz</a:t>
            </a:r>
            <a:r>
              <a:rPr lang="cs-CZ" sz="1800" dirty="false"/>
              <a:t> - </a:t>
            </a:r>
            <a:r>
              <a:rPr lang="cs-CZ" sz="1800" u="sng" dirty="false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Podpora sociálního bydlení zejména osob z Ukrajiny - Přehled výzev - </a:t>
            </a:r>
            <a:r>
              <a:rPr lang="cs-CZ" sz="1800" u="sng" dirty="false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www.esfcr.cz</a:t>
            </a:r>
            <a:endParaRPr lang="cs-CZ" sz="1800" u="sng" dirty="false"/>
          </a:p>
          <a:p>
            <a:pPr algn="just">
              <a:lnSpc>
                <a:spcPct val="100000"/>
              </a:lnSpc>
            </a:pPr>
            <a:r>
              <a:rPr lang="cs-CZ" sz="1800" dirty="false"/>
              <a:t>odkazy na příručky a další dokumenty ve výzvě</a:t>
            </a:r>
          </a:p>
          <a:p>
            <a:pPr algn="just">
              <a:lnSpc>
                <a:spcPct val="100000"/>
              </a:lnSpc>
            </a:pPr>
            <a:r>
              <a:rPr lang="cs-CZ" sz="1800" dirty="false"/>
              <a:t>ESF Fórum – klub výzvy č. 101: </a:t>
            </a:r>
            <a:r>
              <a:rPr lang="cs-CZ" sz="1800" u="sng" dirty="false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03_22_101 Podpora sociálního bydlení zejména osob z Ukrajiny - </a:t>
            </a:r>
            <a:r>
              <a:rPr lang="cs-CZ" sz="1800" u="sng" dirty="false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www.esfcr.cz</a:t>
            </a:r>
            <a:endParaRPr lang="cs-CZ" sz="1800" u="sng" dirty="false"/>
          </a:p>
          <a:p>
            <a:pPr algn="just">
              <a:lnSpc>
                <a:spcPct val="100000"/>
              </a:lnSpc>
            </a:pPr>
            <a:r>
              <a:rPr lang="cs-CZ" sz="1800" dirty="false"/>
              <a:t>Obecná část pravidel pro žadatele a příjemce v rámci Operačního programu Zaměstnanost </a:t>
            </a:r>
          </a:p>
          <a:p>
            <a:pPr algn="just">
              <a:lnSpc>
                <a:spcPct val="100000"/>
              </a:lnSpc>
            </a:pPr>
            <a:r>
              <a:rPr lang="cs-CZ" sz="1800" dirty="false"/>
              <a:t>Specifická část pravidel pro žadatele a příjemce pro projekty se skutečně vzniklými výdaji a případně také s nepřímými náklady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it-IT" sz="1800" dirty="false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Pravidla pro žadatele a příjemce - www.esfcr.cz</a:t>
            </a:r>
            <a:endParaRPr lang="cs-CZ" altLang="cs-CZ" sz="1800" dirty="false"/>
          </a:p>
          <a:p>
            <a:pPr marL="0" indent="0" algn="just">
              <a:lnSpc>
                <a:spcPct val="100000"/>
              </a:lnSpc>
              <a:buNone/>
            </a:pPr>
            <a:endParaRPr lang="cs-CZ" sz="1800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383787811"/>
      </p:ext>
    </p:extLst>
  </p:cSld>
  <p:clrMapOvr>
    <a:masterClrMapping/>
  </p:clrMapOvr>
  <p:transition spd="slow">
    <p:wheel spokes="1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Cílové skupiny – II. </a:t>
            </a:r>
          </a:p>
        </p:txBody>
      </p:sp>
      <p:graphicFrame>
        <p:nvGraphicFramePr>
          <p:cNvPr id="6" name="Zástupný symbol pro obsah 5"/>
          <p:cNvGraphicFramePr>
            <a:graphicFrameLocks noGrp="true"/>
          </p:cNvGraphicFramePr>
          <p:nvPr>
            <p:ph idx="1"/>
            <p:extLst>
              <p:ext uri="{D42A27DB-BD31-4B8C-83A1-F6EECF244321}">
                <p14:modId xmlns:p14="http://schemas.microsoft.com/office/powerpoint/2010/main" val="4090728592"/>
              </p:ext>
            </p:extLst>
          </p:nvPr>
        </p:nvGraphicFramePr>
        <p:xfrm>
          <a:off x="36000" y="1080000"/>
          <a:ext cx="9108000" cy="5778000"/>
        </p:xfrm>
        <a:graphic>
          <a:graphicData uri="http://schemas.openxmlformats.org/drawingml/2006/table">
            <a:tbl>
              <a:tblPr firstRow="true" firstCol="true" bandRow="true">
                <a:tableStyleId>{5C22544A-7EE6-4342-B048-85BDC9FD1C3A}</a:tableStyleId>
              </a:tblPr>
              <a:tblGrid>
                <a:gridCol w="29776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303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9188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dirty="false">
                          <a:effectLst/>
                        </a:rPr>
                        <a:t> Kategorie CS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5415" marR="0" indent="0" algn="just" defTabSz="914400" rtl="false" eaLnBrk="true" fontAlgn="auto" latinLnBrk="false" hangingPunct="tru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false">
                          <a:effectLst/>
                        </a:rPr>
                        <a:t>Definice</a:t>
                      </a:r>
                      <a:endParaRPr lang="cs-CZ" sz="1400" dirty="false"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  <a:p>
                      <a:pPr marL="145415" algn="just">
                        <a:spcAft>
                          <a:spcPts val="0"/>
                        </a:spcAft>
                      </a:pPr>
                      <a:endParaRPr lang="cs-CZ" sz="1400" dirty="false">
                        <a:effectLst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82248">
                <a:tc>
                  <a:txBody>
                    <a:bodyPr/>
                    <a:lstStyle/>
                    <a:p>
                      <a:pPr marL="36000" marR="0" indent="0" algn="l" defTabSz="914400" rtl="false" eaLnBrk="true" fontAlgn="auto" latinLnBrk="false" hangingPunct="tru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false">
                          <a:effectLst/>
                        </a:rPr>
                        <a:t>Poskytovatelé a zadavatelé sociálních služeb, služeb pro rodiny a děti a dalších služeb na podporu sociálního začleňování</a:t>
                      </a:r>
                      <a:endParaRPr lang="cs-CZ" sz="1400" dirty="false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45415" algn="just">
                        <a:spcAft>
                          <a:spcPts val="0"/>
                        </a:spcAft>
                      </a:pPr>
                      <a:r>
                        <a:rPr lang="cs-CZ" sz="1300" dirty="false">
                          <a:effectLst/>
                        </a:rPr>
                        <a:t>Pro účely této výzvy se uvedenou CS rozumí: 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300" dirty="false">
                          <a:effectLst/>
                        </a:rPr>
                        <a:t>Pracovníci obecních úřadů/úřadu hl. m. Prahy, kteří působí v oblasti sociálních služeb a sociálního začleňování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300" dirty="false">
                          <a:effectLst/>
                        </a:rPr>
                        <a:t>Zaměstnanci poskytovatelů služeb a dalších organizací působící </a:t>
                      </a:r>
                      <a:br>
                        <a:rPr lang="cs-CZ" sz="1300" dirty="false">
                          <a:effectLst/>
                        </a:rPr>
                      </a:br>
                      <a:r>
                        <a:rPr lang="cs-CZ" sz="1300" dirty="false">
                          <a:effectLst/>
                        </a:rPr>
                        <a:t>v oblasti podpory sociálního začleňování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300" dirty="false">
                          <a:effectLst/>
                        </a:rPr>
                        <a:t>Jedná se o osoby, které jsou v pracovněprávním nebo obdobném vztahu nebo služebním poměru k organizaci (pracovníci realizačního týmu). 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300" dirty="false">
                          <a:effectLst/>
                        </a:rPr>
                        <a:t>Mezi další (sekundární) cílovou skupinu budou zejména patřit:</a:t>
                      </a:r>
                    </a:p>
                    <a:p>
                      <a:pPr marL="360000" lvl="0" indent="0" algn="just">
                        <a:spcAft>
                          <a:spcPts val="0"/>
                        </a:spcAft>
                        <a:buFont typeface="Symbol"/>
                        <a:buNone/>
                      </a:pPr>
                      <a:r>
                        <a:rPr lang="cs-CZ" sz="1300" dirty="false">
                          <a:effectLst/>
                        </a:rPr>
                        <a:t>⮚sociální pracovníci,</a:t>
                      </a:r>
                    </a:p>
                    <a:p>
                      <a:pPr marL="360000" lvl="0" indent="0" algn="just">
                        <a:spcAft>
                          <a:spcPts val="0"/>
                        </a:spcAft>
                        <a:buFont typeface="Symbol"/>
                        <a:buNone/>
                      </a:pPr>
                      <a:r>
                        <a:rPr lang="cs-CZ" sz="1300" dirty="false">
                          <a:effectLst/>
                        </a:rPr>
                        <a:t>⮚pracovníci v sociálních službách,</a:t>
                      </a:r>
                    </a:p>
                    <a:p>
                      <a:pPr marL="360000" lvl="0" indent="0" algn="just">
                        <a:spcAft>
                          <a:spcPts val="0"/>
                        </a:spcAft>
                        <a:buFont typeface="Symbol"/>
                        <a:buNone/>
                      </a:pPr>
                      <a:r>
                        <a:rPr lang="cs-CZ" sz="1300" dirty="false">
                          <a:effectLst/>
                        </a:rPr>
                        <a:t>⮚další pracovníci věnující se CS – pracovníci veřejné správy, probační </a:t>
                      </a:r>
                      <a:br>
                        <a:rPr lang="cs-CZ" sz="1300" dirty="false">
                          <a:effectLst/>
                        </a:rPr>
                      </a:br>
                      <a:r>
                        <a:rPr lang="cs-CZ" sz="1300" dirty="false">
                          <a:effectLst/>
                        </a:rPr>
                        <a:t>a mediační služby, vězeňské služby, zařízení VTOS, kurátoři pro dospělé, lékaři, pracovníci poskytovatelů sociálních služeb, právníci, </a:t>
                      </a:r>
                    </a:p>
                    <a:p>
                      <a:pPr marL="360000" lvl="0" indent="0" algn="just">
                        <a:spcAft>
                          <a:spcPts val="0"/>
                        </a:spcAft>
                        <a:buFont typeface="Symbol"/>
                        <a:buNone/>
                      </a:pPr>
                      <a:r>
                        <a:rPr lang="cs-CZ" sz="1300" dirty="false">
                          <a:effectLst/>
                        </a:rPr>
                        <a:t>⮚místní samospráva, </a:t>
                      </a:r>
                    </a:p>
                    <a:p>
                      <a:pPr marL="360000" lvl="0" indent="0" algn="just">
                        <a:spcAft>
                          <a:spcPts val="0"/>
                        </a:spcAft>
                        <a:buFont typeface="Symbol"/>
                        <a:buNone/>
                      </a:pPr>
                      <a:r>
                        <a:rPr lang="cs-CZ" sz="1300" dirty="false">
                          <a:effectLst/>
                        </a:rPr>
                        <a:t>⮚výzkumníci, lidskoprávní organizace.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3866">
                <a:tc>
                  <a:txBody>
                    <a:bodyPr/>
                    <a:lstStyle/>
                    <a:p>
                      <a:pPr marL="36000" algn="l">
                        <a:spcAft>
                          <a:spcPts val="0"/>
                        </a:spcAft>
                      </a:pPr>
                      <a:r>
                        <a:rPr lang="cs-CZ" sz="1400" dirty="false">
                          <a:effectLst/>
                        </a:rPr>
                        <a:t>Veřejnost</a:t>
                      </a:r>
                      <a:endParaRPr lang="cs-CZ" sz="1400" dirty="false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Symbol"/>
                        <a:buNone/>
                      </a:pPr>
                      <a:r>
                        <a:rPr lang="cs-CZ" sz="1300" dirty="false">
                          <a:effectLst/>
                        </a:rPr>
                        <a:t>   Pro účely této výzvy se uvedenou CS rozumí: </a:t>
                      </a:r>
                    </a:p>
                    <a:p>
                      <a:pPr marL="285750" lvl="0" indent="-285750" algn="just">
                        <a:spcAft>
                          <a:spcPts val="0"/>
                        </a:spcAft>
                        <a:buSzPct val="121000"/>
                        <a:buFont typeface="Arial" panose="020B0604020202020204" pitchFamily="34" charset="0"/>
                        <a:buChar char="•"/>
                      </a:pPr>
                      <a:r>
                        <a:rPr lang="cs-CZ" sz="1300" dirty="false">
                          <a:effectLst/>
                        </a:rPr>
                        <a:t>Občané ČR a osoby žijící na území ČR.</a:t>
                      </a:r>
                    </a:p>
                    <a:p>
                      <a:pPr marL="285750" lvl="0" indent="-285750" algn="just">
                        <a:spcAft>
                          <a:spcPts val="0"/>
                        </a:spcAft>
                        <a:buSzPct val="121000"/>
                        <a:buFont typeface="Arial" panose="020B0604020202020204" pitchFamily="34" charset="0"/>
                        <a:buChar char="•"/>
                      </a:pPr>
                      <a:r>
                        <a:rPr lang="cs-CZ" sz="1300" dirty="false">
                          <a:effectLst/>
                        </a:rPr>
                        <a:t>Do této cílové skupiny s ohledem na zaměření podporovaných aktivit spadají zejména (sekundární cílová skupina):</a:t>
                      </a:r>
                    </a:p>
                    <a:p>
                      <a:pPr marL="360000" lvl="0" indent="0" algn="just">
                        <a:spcAft>
                          <a:spcPts val="0"/>
                        </a:spcAft>
                        <a:buFont typeface="Symbol"/>
                        <a:buNone/>
                      </a:pPr>
                      <a:r>
                        <a:rPr lang="cs-CZ" sz="1300" dirty="false">
                          <a:effectLst/>
                        </a:rPr>
                        <a:t>⮚sousedi, rodinní příslušníci, pečující osoby, opatrovníci, </a:t>
                      </a:r>
                    </a:p>
                    <a:p>
                      <a:pPr marL="360000" lvl="0" indent="0" algn="just">
                        <a:spcAft>
                          <a:spcPts val="0"/>
                        </a:spcAft>
                        <a:buFont typeface="Symbol"/>
                        <a:buNone/>
                      </a:pPr>
                      <a:r>
                        <a:rPr lang="cs-CZ" sz="1300" dirty="false">
                          <a:effectLst/>
                        </a:rPr>
                        <a:t>⮚pronajímatelé bytů,</a:t>
                      </a:r>
                    </a:p>
                    <a:p>
                      <a:pPr marL="360000" lvl="0" indent="0" algn="just">
                        <a:spcAft>
                          <a:spcPts val="0"/>
                        </a:spcAft>
                        <a:buFont typeface="Symbol"/>
                        <a:buNone/>
                      </a:pPr>
                      <a:r>
                        <a:rPr lang="cs-CZ" sz="1300" dirty="false">
                          <a:effectLst/>
                        </a:rPr>
                        <a:t>⮚veřejnost.</a:t>
                      </a:r>
                    </a:p>
                    <a:p>
                      <a:pPr marL="0" lvl="0" indent="0" algn="just">
                        <a:spcAft>
                          <a:spcPts val="0"/>
                        </a:spcAft>
                        <a:buFont typeface="Symbol"/>
                        <a:buNone/>
                      </a:pPr>
                      <a:endParaRPr lang="cs-CZ" sz="1300" dirty="false">
                        <a:effectLst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67827089"/>
      </p:ext>
    </p:extLst>
  </p:cSld>
  <p:clrMapOvr>
    <a:masterClrMapping/>
  </p:clrMapOvr>
  <p:transition spd="slow">
    <p:wheel spokes="1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Indikátory - obecně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95536" y="1340768"/>
            <a:ext cx="8280920" cy="5040560"/>
          </a:xfrm>
        </p:spPr>
        <p:txBody>
          <a:bodyPr/>
          <a:lstStyle/>
          <a:p>
            <a:pPr marL="171450" indent="-17145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400" b="true" dirty="false"/>
              <a:t>dvě místa pro evidenci/zápis indikátorů </a:t>
            </a:r>
            <a:r>
              <a:rPr lang="cs-CZ" sz="1400" dirty="false"/>
              <a:t>- IS ESF 2021+ a v rámci zprávy o realizaci projektu </a:t>
            </a:r>
            <a:br>
              <a:rPr lang="cs-CZ" sz="1400" dirty="false"/>
            </a:br>
            <a:r>
              <a:rPr lang="cs-CZ" sz="1400" dirty="false"/>
              <a:t>v IS KP21+. </a:t>
            </a:r>
          </a:p>
          <a:p>
            <a:pPr marL="171450" indent="-17145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400" dirty="false"/>
              <a:t>postup registrace a návod pro práci v systému IS ESF je v Pokynech pro evidenci podpory poskytnuté účastníkům projektů, </a:t>
            </a:r>
            <a:r>
              <a:rPr lang="cs-CZ" sz="1400" dirty="false">
                <a:hlinkClick r:id="rId3"/>
              </a:rPr>
              <a:t>https://www.esfcr.cz/</a:t>
            </a:r>
            <a:r>
              <a:rPr lang="cs-CZ" sz="1400" dirty="false" err="true">
                <a:hlinkClick r:id="rId3"/>
              </a:rPr>
              <a:t>monitorovani</a:t>
            </a:r>
            <a:r>
              <a:rPr lang="cs-CZ" sz="1400" dirty="false">
                <a:hlinkClick r:id="rId3"/>
              </a:rPr>
              <a:t>-</a:t>
            </a:r>
            <a:r>
              <a:rPr lang="cs-CZ" sz="1400" dirty="false" err="true">
                <a:hlinkClick r:id="rId3"/>
              </a:rPr>
              <a:t>podporenych</a:t>
            </a:r>
            <a:r>
              <a:rPr lang="cs-CZ" sz="1400" dirty="false">
                <a:hlinkClick r:id="rId3"/>
              </a:rPr>
              <a:t>-osob-</a:t>
            </a:r>
            <a:r>
              <a:rPr lang="cs-CZ" sz="1400" dirty="false" err="true">
                <a:hlinkClick r:id="rId3"/>
              </a:rPr>
              <a:t>opz</a:t>
            </a:r>
            <a:r>
              <a:rPr lang="cs-CZ" sz="1400" dirty="false">
                <a:hlinkClick r:id="rId3"/>
              </a:rPr>
              <a:t>-plus</a:t>
            </a:r>
            <a:r>
              <a:rPr lang="cs-CZ" sz="1400" dirty="false"/>
              <a:t>. </a:t>
            </a:r>
          </a:p>
          <a:p>
            <a:pPr marL="171450" indent="-17145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400" dirty="false"/>
              <a:t>podrobnější evidence podpořených osob – </a:t>
            </a:r>
            <a:r>
              <a:rPr lang="cs-CZ" sz="1400" b="true" dirty="false"/>
              <a:t>Monitorovací list </a:t>
            </a:r>
            <a:r>
              <a:rPr lang="cs-CZ" sz="1400" dirty="false"/>
              <a:t>(pohlaví; postavení na trhu práce; vzdělání; znevýhodnění; přístup k bydlení; sektor ekonomiky, kde osoba působí; specifikace působení ve veřejném sektoru; situace po ukončení účasti v projektu – např. účastníci získali kvalifikaci atd.) 	</a:t>
            </a:r>
          </a:p>
          <a:p>
            <a:pPr marL="171450" indent="-17145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400" b="true" dirty="false"/>
              <a:t>bagatelní podpora účastníka projektu </a:t>
            </a:r>
            <a:r>
              <a:rPr lang="cs-CZ" sz="1400" dirty="false"/>
              <a:t>- účastníkem/podpořenou osobou je pouze osoba, která: </a:t>
            </a:r>
          </a:p>
          <a:p>
            <a:pPr marL="576900" lvl="1" indent="-34290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400" dirty="false"/>
              <a:t>získala v daném projektu podporu v rozsahu </a:t>
            </a:r>
            <a:r>
              <a:rPr lang="cs-CZ" sz="1400" b="true" dirty="false"/>
              <a:t>minimálně 40 hodin </a:t>
            </a:r>
            <a:r>
              <a:rPr lang="cs-CZ" sz="1400" dirty="false"/>
              <a:t>(bez ohledu na počet dílčích podpor, tj. počet dílčích zapojení do projektu) </a:t>
            </a:r>
          </a:p>
          <a:p>
            <a:pPr marL="576900" lvl="1" indent="-34290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400" dirty="false"/>
              <a:t>zabydlená osoba </a:t>
            </a:r>
            <a:r>
              <a:rPr lang="cs-CZ" sz="1400" dirty="false">
                <a:sym typeface="Wingdings" panose="05000000000000000000" pitchFamily="2" charset="2"/>
              </a:rPr>
              <a:t></a:t>
            </a:r>
            <a:r>
              <a:rPr lang="cs-CZ" sz="1400" dirty="false"/>
              <a:t> měsíc zabydlení = 15 hodin podpory</a:t>
            </a:r>
          </a:p>
          <a:p>
            <a:pPr marL="576900" lvl="1" indent="-34290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cs-CZ" sz="1400" dirty="false"/>
          </a:p>
          <a:p>
            <a:pPr marL="576900" lvl="1" indent="-34290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400" dirty="false"/>
              <a:t>podrobné informace viz Obecná část pravidel pro žadatele a příjemce v rámci OPZ+</a:t>
            </a:r>
          </a:p>
          <a:p>
            <a:pPr marL="576900" lvl="1" indent="-34290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cs-CZ" sz="14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715309122"/>
      </p:ext>
    </p:extLst>
  </p:cSld>
  <p:clrMapOvr>
    <a:masterClrMapping/>
  </p:clrMapOvr>
  <p:transition spd="slow">
    <p:wheel spokes="1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Indikátory se závazkem – přehled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600" dirty="false"/>
              <a:t>V žádosti o podporu žadatel uvede </a:t>
            </a:r>
            <a:r>
              <a:rPr lang="cs-CZ" sz="1600" b="true" dirty="false"/>
              <a:t>cílovou hodnotu </a:t>
            </a:r>
            <a:r>
              <a:rPr lang="cs-CZ" sz="1600" dirty="false"/>
              <a:t>(tj. hodnotu, která se chápe jako </a:t>
            </a:r>
            <a:r>
              <a:rPr lang="cs-CZ" sz="1600" b="true" dirty="false"/>
              <a:t>závazek</a:t>
            </a:r>
            <a:r>
              <a:rPr lang="cs-CZ" sz="1600" dirty="false"/>
              <a:t> žadatele, kterého má dosáhnout díky realizaci projektu uvedeného v žádosti o podporu) k následujícím indikátorům:</a:t>
            </a:r>
          </a:p>
          <a:p>
            <a:pPr algn="just">
              <a:lnSpc>
                <a:spcPct val="100000"/>
              </a:lnSpc>
            </a:pPr>
            <a:endParaRPr lang="cs-CZ" sz="1600" dirty="false"/>
          </a:p>
          <a:p>
            <a:pPr marL="0" indent="0" algn="just">
              <a:lnSpc>
                <a:spcPct val="100000"/>
              </a:lnSpc>
              <a:buNone/>
            </a:pPr>
            <a:endParaRPr lang="cs-CZ" sz="1400" dirty="false"/>
          </a:p>
          <a:p>
            <a:pPr algn="just">
              <a:lnSpc>
                <a:spcPct val="100000"/>
              </a:lnSpc>
            </a:pPr>
            <a:endParaRPr lang="cs-CZ" sz="1400" dirty="false"/>
          </a:p>
          <a:p>
            <a:pPr algn="just">
              <a:lnSpc>
                <a:spcPct val="100000"/>
              </a:lnSpc>
            </a:pPr>
            <a:endParaRPr lang="cs-CZ" sz="1400" dirty="false"/>
          </a:p>
          <a:p>
            <a:pPr algn="just">
              <a:lnSpc>
                <a:spcPct val="100000"/>
              </a:lnSpc>
            </a:pPr>
            <a:endParaRPr lang="cs-CZ" sz="1400" dirty="false"/>
          </a:p>
          <a:p>
            <a:pPr algn="just">
              <a:lnSpc>
                <a:spcPct val="100000"/>
              </a:lnSpc>
            </a:pPr>
            <a:endParaRPr lang="cs-CZ" sz="1400" dirty="false"/>
          </a:p>
          <a:p>
            <a:pPr algn="just">
              <a:lnSpc>
                <a:spcPct val="100000"/>
              </a:lnSpc>
            </a:pPr>
            <a:endParaRPr lang="cs-CZ" sz="1400" dirty="false"/>
          </a:p>
          <a:p>
            <a:pPr marL="0" indent="0" algn="just">
              <a:lnSpc>
                <a:spcPct val="100000"/>
              </a:lnSpc>
              <a:buNone/>
            </a:pPr>
            <a:endParaRPr lang="cs-CZ" sz="1400" dirty="false"/>
          </a:p>
          <a:p>
            <a:pPr marL="0" indent="0" algn="just">
              <a:lnSpc>
                <a:spcPct val="100000"/>
              </a:lnSpc>
              <a:buNone/>
            </a:pPr>
            <a:endParaRPr lang="cs-CZ" sz="14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32</a:t>
            </a:fld>
            <a:endParaRPr lang="cs-CZ" dirty="false"/>
          </a:p>
        </p:txBody>
      </p:sp>
      <p:sp>
        <p:nvSpPr>
          <p:cNvPr id="10" name="Rectangle 4"/>
          <p:cNvSpPr>
            <a:spLocks noChangeArrowheads="true"/>
          </p:cNvSpPr>
          <p:nvPr/>
        </p:nvSpPr>
        <p:spPr bwMode="auto">
          <a:xfrm>
            <a:off x="1419225" y="35798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false" compatLnSpc="true">
            <a:prstTxWarp prst="textNoShape">
              <a:avLst/>
            </a:prstTxWarp>
            <a:spAutoFit/>
          </a:bodyPr>
          <a:lstStyle/>
          <a:p>
            <a:pPr marL="0" marR="0" lvl="0" indent="0" algn="l" defTabSz="914400" rtl="false" eaLnBrk="true" fontAlgn="base" latinLnBrk="false" hangingPunct="tru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false" lang="cs-CZ" altLang="cs-CZ" sz="1800" b="false" i="false" u="none" strike="noStrike" cap="none" normalizeH="false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false" lang="cs-CZ" altLang="cs-CZ" sz="1800" b="false" i="false" u="none" strike="noStrike" cap="none" normalizeH="false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4" name="Tabulka 13"/>
          <p:cNvGraphicFramePr>
            <a:graphicFrameLocks noGrp="true"/>
          </p:cNvGraphicFramePr>
          <p:nvPr>
            <p:extLst>
              <p:ext uri="{D42A27DB-BD31-4B8C-83A1-F6EECF244321}">
                <p14:modId xmlns:p14="http://schemas.microsoft.com/office/powerpoint/2010/main" val="1571447693"/>
              </p:ext>
            </p:extLst>
          </p:nvPr>
        </p:nvGraphicFramePr>
        <p:xfrm>
          <a:off x="827584" y="2996952"/>
          <a:ext cx="7704856" cy="2968915"/>
        </p:xfrm>
        <a:graphic>
          <a:graphicData uri="http://schemas.openxmlformats.org/drawingml/2006/table">
            <a:tbl>
              <a:tblPr firstRow="true" firstCol="true" bandRow="true">
                <a:tableStyleId>{5C22544A-7EE6-4342-B048-85BDC9FD1C3A}</a:tableStyleId>
              </a:tblPr>
              <a:tblGrid>
                <a:gridCol w="10105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427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641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873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093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</a:rPr>
                        <a:t>Kód</a:t>
                      </a:r>
                      <a:endParaRPr lang="cs-CZ" sz="1400" b="true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</a:rPr>
                        <a:t>Název indikátoru</a:t>
                      </a:r>
                      <a:endParaRPr lang="cs-CZ" sz="1400" b="true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>
                          <a:effectLst/>
                        </a:rPr>
                        <a:t>Měrná jednotka</a:t>
                      </a:r>
                      <a:endParaRPr lang="cs-CZ" sz="1400" b="tru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>
                          <a:effectLst/>
                        </a:rPr>
                        <a:t>Typ indikátoru</a:t>
                      </a:r>
                      <a:endParaRPr lang="cs-CZ" sz="1400" b="tru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4386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</a:rPr>
                        <a:t> 600 000</a:t>
                      </a:r>
                      <a:endParaRPr lang="cs-CZ" sz="1400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dirty="false">
                          <a:effectLst/>
                        </a:rPr>
                        <a:t> Celkový počet účastníků</a:t>
                      </a:r>
                      <a:endParaRPr lang="cs-CZ" sz="1400" b="true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false" dirty="false">
                          <a:effectLst/>
                        </a:rPr>
                        <a:t>Účastníci</a:t>
                      </a:r>
                      <a:endParaRPr lang="cs-CZ" sz="1400" b="false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false" dirty="false">
                          <a:effectLst/>
                        </a:rPr>
                        <a:t>Výstup</a:t>
                      </a:r>
                      <a:endParaRPr lang="cs-CZ" sz="1400" b="false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4386"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670 021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Kapacita podpořených služeb – místa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fals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Místa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fals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Výstup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2141"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670 031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Kapacita podpořených služeb – úvazky pracovníků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fals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Úvazky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fals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Výstup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17818527"/>
                  </a:ext>
                </a:extLst>
              </a:tr>
              <a:tr h="344386"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670 102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Využívání podpořených služeb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fals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Osoby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fals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Výsledek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50934579"/>
                  </a:ext>
                </a:extLst>
              </a:tr>
              <a:tr h="482141"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674 012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Nové nebo inovované služby týkající se bydlení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fals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Služby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fals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Výstup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46198288"/>
                  </a:ext>
                </a:extLst>
              </a:tr>
              <a:tr h="544755"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805 000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Počet napsaných a zveřejněných analytických a strategických dokumentů (vč. evaluačních)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fals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Dokumenty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fals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Výstup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876199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9288488"/>
      </p:ext>
    </p:extLst>
  </p:cSld>
  <p:clrMapOvr>
    <a:masterClrMapping/>
  </p:clrMapOvr>
  <p:transition spd="slow">
    <p:wheel spokes="1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Indikátory ostatní – přehled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700808"/>
            <a:ext cx="8064000" cy="4392488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800" dirty="false"/>
              <a:t>V případě, že projekt podporu získá, bude mít žadatel povinnost kromě indikátorů se závazkem vykazovat dosažené hodnoty také pro:</a:t>
            </a: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600" dirty="false"/>
              <a:t>a)	všechny indikátory, které se týkají účastníků stanovené v Obecné části pravidel pro žadatele a příjemce v rámci OPZ+ </a:t>
            </a: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600" dirty="false"/>
              <a:t>b)	indikátory z následující tabulky: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33</a:t>
            </a:fld>
            <a:endParaRPr lang="cs-CZ" dirty="false"/>
          </a:p>
        </p:txBody>
      </p:sp>
      <p:graphicFrame>
        <p:nvGraphicFramePr>
          <p:cNvPr id="7" name="Tabulka 6">
            <a:extLst>
              <a:ext uri="{FF2B5EF4-FFF2-40B4-BE49-F238E27FC236}">
                <a16:creationId xmlns:a16="http://schemas.microsoft.com/office/drawing/2014/main" id="{3E03A209-FB8A-4D9D-A3A6-85E2305255E9}"/>
              </a:ext>
            </a:extLst>
          </p:cNvPr>
          <p:cNvGraphicFramePr>
            <a:graphicFrameLocks noGrp="true"/>
          </p:cNvGraphicFramePr>
          <p:nvPr>
            <p:extLst>
              <p:ext uri="{D42A27DB-BD31-4B8C-83A1-F6EECF244321}">
                <p14:modId xmlns:p14="http://schemas.microsoft.com/office/powerpoint/2010/main" val="879629541"/>
              </p:ext>
            </p:extLst>
          </p:nvPr>
        </p:nvGraphicFramePr>
        <p:xfrm>
          <a:off x="785629" y="3397872"/>
          <a:ext cx="7818371" cy="2198137"/>
        </p:xfrm>
        <a:graphic>
          <a:graphicData uri="http://schemas.openxmlformats.org/drawingml/2006/table">
            <a:tbl>
              <a:tblPr firstRow="true" firstCol="true" bandRow="true">
                <a:tableStyleId>{5C22544A-7EE6-4342-B048-85BDC9FD1C3A}</a:tableStyleId>
              </a:tblPr>
              <a:tblGrid>
                <a:gridCol w="1139627">
                  <a:extLst>
                    <a:ext uri="{9D8B030D-6E8A-4147-A177-3AD203B41FA5}">
                      <a16:colId xmlns:a16="http://schemas.microsoft.com/office/drawing/2014/main" val="3259841736"/>
                    </a:ext>
                  </a:extLst>
                </a:gridCol>
                <a:gridCol w="4213970">
                  <a:extLst>
                    <a:ext uri="{9D8B030D-6E8A-4147-A177-3AD203B41FA5}">
                      <a16:colId xmlns:a16="http://schemas.microsoft.com/office/drawing/2014/main" val="2534468170"/>
                    </a:ext>
                  </a:extLst>
                </a:gridCol>
                <a:gridCol w="1232387">
                  <a:extLst>
                    <a:ext uri="{9D8B030D-6E8A-4147-A177-3AD203B41FA5}">
                      <a16:colId xmlns:a16="http://schemas.microsoft.com/office/drawing/2014/main" val="4217448573"/>
                    </a:ext>
                  </a:extLst>
                </a:gridCol>
                <a:gridCol w="1232387">
                  <a:extLst>
                    <a:ext uri="{9D8B030D-6E8A-4147-A177-3AD203B41FA5}">
                      <a16:colId xmlns:a16="http://schemas.microsoft.com/office/drawing/2014/main" val="1616629162"/>
                    </a:ext>
                  </a:extLst>
                </a:gridCol>
              </a:tblGrid>
              <a:tr h="9385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>
                          <a:effectLst/>
                        </a:rPr>
                        <a:t>Kód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>
                          <a:effectLst/>
                        </a:rPr>
                        <a:t>Název indikátoru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>
                          <a:effectLst/>
                        </a:rPr>
                        <a:t>Měrná jednotka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>
                          <a:effectLst/>
                        </a:rPr>
                        <a:t>Typ indikátoru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398065593"/>
                  </a:ext>
                </a:extLst>
              </a:tr>
              <a:tr h="4282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dirty="false">
                          <a:effectLst/>
                        </a:rPr>
                        <a:t> 679 001</a:t>
                      </a:r>
                      <a:endParaRPr lang="cs-CZ" sz="1100" dirty="false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>
                          <a:effectLst/>
                        </a:rPr>
                        <a:t>Počet podpořených Romů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>
                          <a:effectLst/>
                        </a:rPr>
                        <a:t>Osoby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>
                          <a:effectLst/>
                        </a:rPr>
                        <a:t>Výstup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:a16="http://schemas.microsoft.com/office/drawing/2014/main" val="2462131426"/>
                  </a:ext>
                </a:extLst>
              </a:tr>
              <a:tr h="4604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dirty="false">
                          <a:effectLst/>
                        </a:rPr>
                        <a:t> 622 002</a:t>
                      </a:r>
                      <a:endParaRPr lang="cs-CZ" sz="1100" dirty="false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>
                          <a:effectLst/>
                        </a:rPr>
                        <a:t>Počet podporovaných orgánů veřejné správy nebo veřejných služeb na celostátní, regionální a místní úrovni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>
                          <a:effectLst/>
                        </a:rPr>
                        <a:t>Subjekty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>
                          <a:effectLst/>
                        </a:rPr>
                        <a:t>Výstup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:a16="http://schemas.microsoft.com/office/drawing/2014/main" val="1790304056"/>
                  </a:ext>
                </a:extLst>
              </a:tr>
              <a:tr h="260935">
                <a:tc>
                  <a:txBody>
                    <a:bodyPr/>
                    <a:lstStyle/>
                    <a:p>
                      <a:pPr marL="36195" marR="36195"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100" dirty="false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626 000</a:t>
                      </a:r>
                      <a:endParaRPr lang="cs-CZ" sz="1000" dirty="false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Účastníci, kteří získali kvalifikaci po ukončení své účasti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Účastníci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100" dirty="false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Výsledek</a:t>
                      </a:r>
                    </a:p>
                    <a:p>
                      <a:pPr marL="36195" marR="36195"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cs-CZ" sz="1000" dirty="false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11882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0487040"/>
      </p:ext>
    </p:extLst>
  </p:cSld>
  <p:clrMapOvr>
    <a:masterClrMapping/>
  </p:clrMapOvr>
  <p:transition spd="slow">
    <p:wheel spokes="1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Územní způsobilost 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cs-CZ" sz="1400" dirty="false">
              <a:solidFill>
                <a:srgbClr val="FF0000"/>
              </a:solidFill>
            </a:endParaRPr>
          </a:p>
          <a:p>
            <a:pPr algn="just"/>
            <a:r>
              <a:rPr lang="cs-CZ" sz="1800" dirty="false"/>
              <a:t>Místo realizace: celá ČR a EU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1800" dirty="false"/>
              <a:t>Definice místa realizace je k dispozici v Obecné části pravidel pro žadatele a příjemce v rámci OPZ+ (konkrétní odkaz na elektronickou verzi tohoto dokumentu viz část 10.2 této výzvy). </a:t>
            </a:r>
          </a:p>
          <a:p>
            <a:pPr marL="0" indent="0" algn="just">
              <a:buNone/>
            </a:pPr>
            <a:endParaRPr lang="cs-CZ" sz="1400" dirty="false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1989839"/>
      </p:ext>
    </p:extLst>
  </p:cSld>
  <p:clrMapOvr>
    <a:masterClrMapping/>
  </p:clrMapOvr>
  <p:transition spd="slow">
    <p:wheel spokes="1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POVINNOSTI PŘÍJEMCE - EVALUACE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35</a:t>
            </a:fld>
            <a:endParaRPr lang="cs-CZ" dirty="false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1B039B39-7633-4B9E-8EFB-E7ECFC30F203}"/>
              </a:ext>
            </a:extLst>
          </p:cNvPr>
          <p:cNvSpPr txBox="true"/>
          <p:nvPr/>
        </p:nvSpPr>
        <p:spPr>
          <a:xfrm>
            <a:off x="360000" y="1370309"/>
            <a:ext cx="8603552" cy="49552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Příjemci budou mít povinnost </a:t>
            </a:r>
            <a:r>
              <a:rPr lang="cs-CZ" sz="18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spolupracovat s poskytovatelem dotace na </a:t>
            </a:r>
            <a:r>
              <a:rPr lang="cs-CZ" sz="1800" b="true" u="sng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monitoringu a evaluaci projektu</a:t>
            </a: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formou poskytnutí vybraných dat.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Spolupráce bude spočívat zejména v následujícím:</a:t>
            </a: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Dotazníkové šetření s účastníky projektu (se zástupci domácností) zpravidla </a:t>
            </a:r>
            <a:b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 rozsahu 30 minut až 1 hod., které </a:t>
            </a:r>
            <a:r>
              <a:rPr lang="cs-CZ" sz="1600" u="sng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proběhne zpravidla 2x za dobu realizace projektu </a:t>
            </a: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(před nastěhováním domácnosti do bytu – vyplňuje se zpravidla 7-21 dní před nastěhováním, následně po 12 měsících po nastěhování domácnosti do bytu). V případě ukončení bydlení domácnosti bude dále vyplňován dotazník při ukončení bydlení. Dotazníkové šetření bude probíhat prostřednictvím tištěných dotazníků, které budou následně převáděny do elektronické podoby.</a:t>
            </a:r>
            <a:endParaRPr lang="cs-CZ" sz="16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Dotazníkové šetření u klíčových pracovníků/podpůrných pracovníků spolupracujících se zabydlenou domácností (předpokládá se elektronická forma vyplňování). Dotazování bude probíhat v obdobný čas jako vyplňování dotazníků se zástupci domácností.</a:t>
            </a:r>
            <a:endParaRPr lang="cs-CZ" sz="16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388229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POVINNOSTI PŘÍJEMCE - EVALUACE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36</a:t>
            </a:fld>
            <a:endParaRPr lang="cs-CZ" dirty="false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1B039B39-7633-4B9E-8EFB-E7ECFC30F203}"/>
              </a:ext>
            </a:extLst>
          </p:cNvPr>
          <p:cNvSpPr txBox="true"/>
          <p:nvPr/>
        </p:nvSpPr>
        <p:spPr>
          <a:xfrm>
            <a:off x="539552" y="1370309"/>
            <a:ext cx="8424000" cy="26161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Příjemci dotace budou dále spolupracovat s evaluačním oddělením MPSV (případně vysoutěženými dodavateli v rámci veřejné zakázky na evaluaci/sběr dat) na vytvoření případových studií a na dalších evaluačních výstupech zaměřených na realizaci a výsledky projektu.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Příjemci budou mít dále </a:t>
            </a:r>
            <a:r>
              <a:rPr lang="cs-CZ" sz="1800" u="sng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povinnost spolupracovat </a:t>
            </a: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 poskytovatelem dotace </a:t>
            </a:r>
            <a:b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18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 metodické podpoře </a:t>
            </a: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ze strany MPSV/Řídicího orgánu OPZ+ (např. v režimu monitorovacích návštěv).</a:t>
            </a: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44302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UDRŽITELNOST PROJEKTU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37</a:t>
            </a:fld>
            <a:endParaRPr lang="cs-CZ" dirty="false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1B039B39-7633-4B9E-8EFB-E7ECFC30F203}"/>
              </a:ext>
            </a:extLst>
          </p:cNvPr>
          <p:cNvSpPr txBox="true"/>
          <p:nvPr/>
        </p:nvSpPr>
        <p:spPr>
          <a:xfrm>
            <a:off x="539552" y="1370309"/>
            <a:ext cx="8424000" cy="53014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Záměrem je zohlednit možnosti pokračování a udržitelnost aktivit po skončení projektu tak, aby klientům nehrozila ztráta bydlení či podpory. </a:t>
            </a:r>
            <a:endParaRPr lang="cs-CZ" sz="16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cs-CZ" sz="1600" u="sng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Žadatelé z řad obcí, které nemají analyticky zpracovánu oblast bytové politiky</a:t>
            </a: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zohledňující potřeby sociálně ohrožených cílových skupin a jejich podporu ve své lokalitě nebo pravidla přidělování bytů, </a:t>
            </a:r>
            <a:r>
              <a:rPr lang="cs-CZ" sz="1600" u="sng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by se ve svých projektech měli na toto zaměřit, např. volbou aktivity B5.</a:t>
            </a:r>
            <a:endParaRPr lang="cs-CZ" sz="1600" u="sng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cs-CZ" sz="16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Každý žadatel přiloží k žádosti o podporu </a:t>
            </a:r>
            <a:r>
              <a:rPr lang="cs-CZ" sz="1600" b="true" i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Plán udržitelnosti po skončení projektu </a:t>
            </a: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(vzor, viz příloha č. 5 k výzvě), který bude obsahovat popis 3 prvků, s jejichž pomocí by žadatel chtěl zajistit podporu sociálního bydlení po konci realizace projektu:</a:t>
            </a:r>
            <a:endParaRPr lang="cs-CZ" sz="16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cs-CZ" sz="1600" u="none" strike="noStrik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plánované zajištění podpory klientům prostřednictvím </a:t>
            </a:r>
            <a:r>
              <a:rPr lang="cs-CZ" sz="1600" u="sng" strike="noStrik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sociální práce</a:t>
            </a:r>
            <a:r>
              <a:rPr lang="cs-CZ" sz="1600" u="none" strike="noStrik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(plánované financování, počty sociálních pracovníků, druhy, možnosti a kapacity sociálních služeb, dobrovolnictví apod.),</a:t>
            </a:r>
            <a:endParaRPr lang="cs-CZ" sz="1600" u="none" strike="noStrike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cs-CZ" sz="1600" u="none" strike="noStrik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plánované zajištění </a:t>
            </a:r>
            <a:r>
              <a:rPr lang="cs-CZ" sz="1600" u="sng" strike="noStrik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bytového fondu</a:t>
            </a:r>
            <a:r>
              <a:rPr lang="cs-CZ" sz="1600" u="none" strike="noStrik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pro nájemníky sociálních bytů (např. memoranda </a:t>
            </a:r>
            <a:br>
              <a:rPr lang="cs-CZ" sz="1600" u="none" strike="noStrik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1600" u="none" strike="noStrik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poskytování bytů pro sociální účely, ukotvení ve strategických dokumentech, koncepcích, dlouhodobé nájemní smlouvy apod.),</a:t>
            </a:r>
            <a:endParaRPr lang="cs-CZ" sz="1600" u="none" strike="noStrike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cs-CZ" sz="1600" u="none" strike="noStrik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plánované ukotvení a standardizace nastavených </a:t>
            </a:r>
            <a:r>
              <a:rPr lang="cs-CZ" sz="1600" u="sng" strike="noStrik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postupů a procesů</a:t>
            </a:r>
            <a:r>
              <a:rPr lang="cs-CZ" sz="1600" u="none" strike="noStrik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(např. pravidla přidělování sociálních bytů, výběr klientů, mapování, metodiky sociální práce, síťování, spolupráce aktérů v území, implementace dobré praxe na systémové úrovni, pravidelná vyhodnocování apod.).</a:t>
            </a:r>
            <a:endParaRPr lang="cs-CZ" sz="1600" u="none" strike="noStrike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147062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UDRŽITELNOST PROJEKTU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38</a:t>
            </a:fld>
            <a:endParaRPr lang="cs-CZ" dirty="false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1B039B39-7633-4B9E-8EFB-E7ECFC30F203}"/>
              </a:ext>
            </a:extLst>
          </p:cNvPr>
          <p:cNvSpPr txBox="true"/>
          <p:nvPr/>
        </p:nvSpPr>
        <p:spPr>
          <a:xfrm>
            <a:off x="539552" y="1370309"/>
            <a:ext cx="8424000" cy="59631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Již v průběhu realizace projektu se každý příjemce zaměří na nastavování procesů </a:t>
            </a:r>
            <a:b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mechanismů, které budou funkční i po konci projektu. </a:t>
            </a:r>
            <a:endParaRPr lang="cs-CZ" sz="16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 případě, kdy je </a:t>
            </a:r>
            <a:r>
              <a:rPr lang="cs-CZ" sz="16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žadatelem obec či sdružení obcí,</a:t>
            </a: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je nutné </a:t>
            </a:r>
            <a:r>
              <a:rPr lang="cs-CZ" sz="1600" u="sng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nejpozději před koncem projektu</a:t>
            </a: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nastavit pravidla pro přidělování bytů pro sociální účely, pro procesy zabydlování, případně širší bytovou politiku pro sociálně ohrožené cílové skupiny na úrovni obce. </a:t>
            </a:r>
            <a:endParaRPr lang="cs-CZ" sz="16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 případě, kdy je </a:t>
            </a:r>
            <a:r>
              <a:rPr lang="cs-CZ" sz="16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žadatelem NNO</a:t>
            </a: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(obdobně příspěvková organizace), je nutné </a:t>
            </a:r>
            <a:r>
              <a:rPr lang="cs-CZ" sz="1600" u="sng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 průběhu projektu</a:t>
            </a: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nastavit spolupráci s obcí (popř. vyvinout maximální úsilí k nastavení spolupráce s obcí), v níž klienti bydlí tak, aby klienti nebyli ohroženi ztrátou bydlení a v závěru projektu byla nastavena udržitelnost a systémovost. Výsledek spolupráce by se měl opírat </a:t>
            </a:r>
            <a:b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sepsaná pravidla/strategie/koncepce, které bude možné zahrnout do stávajících komunitních plánů, strategií obce apod. Systémové řešení nemusí následně převzít pro realizaci jen obec, ale může být zajištěno následníkem či samotnou NNO. </a:t>
            </a:r>
            <a:endParaRPr lang="cs-CZ" sz="16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cs-CZ" sz="16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Nejpozději 3 měsíce před koncem projektu každý z realizátorů odevzdá revidovaný dokument </a:t>
            </a:r>
            <a:r>
              <a:rPr lang="cs-CZ" sz="1600" b="true" i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Plán udržitelnosti po skončení projektu </a:t>
            </a:r>
            <a:r>
              <a:rPr lang="cs-CZ" sz="1600" i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(popis obsahu dokumentu a jeho vzor </a:t>
            </a: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viz příloha č. 5 k výzvě), ve kterém popíše mechanismy zajištění pokračování podpory a systému sociálního bydlení, financování a další parametry uvedené výše. Zároveň příjemce stručně vyhodnotí učiněné kroky pro zajištění udržitelnosti během realizace projektu i svůj původní záměr z </a:t>
            </a:r>
            <a:r>
              <a:rPr lang="cs-CZ" sz="1600" i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Plánu udržitelnosti po skončení projektu</a:t>
            </a: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popíše odchylky a změny. Dokument by měl být konsensuálním výstupem komunikace lokálních aktérů, evaluace a měl by se zaměřovat min. na období 3 let po konci projektu. </a:t>
            </a:r>
            <a:endParaRPr lang="cs-CZ" sz="16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6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cs-CZ" sz="16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770334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 anchor="ctr"/>
          <a:lstStyle/>
          <a:p>
            <a:pPr marL="0" indent="0" algn="ctr">
              <a:buNone/>
            </a:pPr>
            <a:r>
              <a:rPr lang="cs-CZ" sz="4400" b="true" dirty="false"/>
              <a:t>Žádost o podporu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false" lang="cs-CZ" sz="1050" b="true" i="false" u="none" strike="noStrike" kern="1200" cap="none" spc="0" normalizeH="false" baseline="0" noProof="false" smtClean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false" eaLnBrk="true" fontAlgn="auto" latinLnBrk="false" hangingPunct="tru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false" lang="cs-CZ" sz="1050" b="true" i="false" u="none" strike="noStrike" kern="1200" cap="none" spc="0" normalizeH="false" baseline="0" noProof="false" dirty="false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2364710"/>
      </p:ext>
    </p:extLst>
  </p:cSld>
  <p:clrMapOvr>
    <a:masterClrMapping/>
  </p:clrMapOvr>
  <p:transition spd="slow">
    <p:wheel spokes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lvl="0" algn="ctr"/>
            <a:br>
              <a:rPr lang="cs-CZ" dirty="false"/>
            </a:br>
            <a:r>
              <a:rPr lang="cs-CZ" dirty="false"/>
              <a:t>Časové nastavení VÝZVY</a:t>
            </a:r>
            <a:br>
              <a:rPr lang="cs-CZ" dirty="false"/>
            </a:b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</a:t>
            </a:fld>
            <a:endParaRPr lang="cs-CZ" dirty="false"/>
          </a:p>
        </p:txBody>
      </p:sp>
      <p:graphicFrame>
        <p:nvGraphicFramePr>
          <p:cNvPr id="7" name="Zástupný symbol pro obsah 6"/>
          <p:cNvGraphicFramePr>
            <a:graphicFrameLocks noGrp="true"/>
          </p:cNvGraphicFramePr>
          <p:nvPr>
            <p:ph idx="1"/>
            <p:extLst>
              <p:ext uri="{D42A27DB-BD31-4B8C-83A1-F6EECF244321}">
                <p14:modId xmlns:p14="http://schemas.microsoft.com/office/powerpoint/2010/main" val="3545552793"/>
              </p:ext>
            </p:extLst>
          </p:nvPr>
        </p:nvGraphicFramePr>
        <p:xfrm>
          <a:off x="611560" y="1556792"/>
          <a:ext cx="7704856" cy="4804395"/>
        </p:xfrm>
        <a:graphic>
          <a:graphicData uri="http://schemas.openxmlformats.org/drawingml/2006/table">
            <a:tbl>
              <a:tblPr firstRow="true" firstCol="true" bandRow="true">
                <a:tableStyleId>{5C22544A-7EE6-4342-B048-85BDC9FD1C3A}</a:tableStyleId>
              </a:tblPr>
              <a:tblGrid>
                <a:gridCol w="35823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224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false">
                          <a:effectLst/>
                          <a:latin typeface="+mn-lt"/>
                        </a:rPr>
                        <a:t>Datum vyhlášení výzvy</a:t>
                      </a:r>
                      <a:endParaRPr lang="cs-CZ" sz="16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fals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20. 12. </a:t>
                      </a:r>
                      <a:r>
                        <a:rPr lang="cs-CZ" sz="1600" baseline="0" dirty="fals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2022</a:t>
                      </a:r>
                      <a:endParaRPr lang="cs-CZ" sz="1600" dirty="false">
                        <a:solidFill>
                          <a:schemeClr val="bg1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6687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false">
                          <a:effectLst/>
                          <a:latin typeface="+mn-lt"/>
                        </a:rPr>
                        <a:t>Datum zpřístupnění žádosti o podporu v monitorovacím systému MS2014+</a:t>
                      </a:r>
                      <a:endParaRPr lang="cs-CZ" sz="16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b="true" dirty="false">
                          <a:effectLst/>
                          <a:latin typeface="+mn-lt"/>
                        </a:rPr>
                        <a:t>20. 12. 2022 9:00 hodin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6121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>
                          <a:effectLst/>
                          <a:latin typeface="+mn-lt"/>
                        </a:rPr>
                        <a:t>Datum zahájení příjmu žádostí o podporu</a:t>
                      </a:r>
                      <a:endParaRPr lang="cs-CZ" sz="1600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i-FI" sz="16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20. 12. 2022 9:00 hodin</a:t>
                      </a:r>
                      <a:endParaRPr lang="cs-CZ" sz="1600" b="true" kern="1200" dirty="false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86996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false">
                          <a:effectLst/>
                          <a:latin typeface="+mn-lt"/>
                        </a:rPr>
                        <a:t>Datum ukončení příjmu žádostí o podporu</a:t>
                      </a:r>
                      <a:endParaRPr lang="cs-CZ" sz="16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i-FI" sz="16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30. 05. 2023, 12:00 hodin</a:t>
                      </a:r>
                      <a:endParaRPr lang="cs-CZ" sz="1600" b="true" kern="1200" dirty="false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85565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false">
                          <a:effectLst/>
                          <a:latin typeface="+mn-lt"/>
                        </a:rPr>
                        <a:t>Maximální délka, na kterou je žadatel oprávněn projekt naplánovat</a:t>
                      </a:r>
                      <a:endParaRPr lang="cs-CZ" sz="16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b="true" dirty="false">
                          <a:effectLst/>
                          <a:latin typeface="+mn-lt"/>
                        </a:rPr>
                        <a:t>36 měsíců </a:t>
                      </a:r>
                      <a:endParaRPr lang="cs-CZ" sz="1600" b="true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76121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false">
                          <a:effectLst/>
                          <a:latin typeface="+mn-lt"/>
                        </a:rPr>
                        <a:t>Nejzazší datum pro ukončení fyzické realizace projektu</a:t>
                      </a:r>
                      <a:endParaRPr lang="cs-CZ" sz="16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30. 6. 2026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4280848"/>
      </p:ext>
    </p:extLst>
  </p:cSld>
  <p:clrMapOvr>
    <a:masterClrMapping/>
  </p:clrMapOvr>
  <p:transition spd="slow">
    <p:wheel spokes="1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Podání ŽÁDOSTI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40</a:t>
            </a:fld>
            <a:endParaRPr lang="cs-CZ" dirty="false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F535A2D3-8936-4CE2-B388-B7655689B38B}"/>
              </a:ext>
            </a:extLst>
          </p:cNvPr>
          <p:cNvSpPr txBox="true"/>
          <p:nvPr/>
        </p:nvSpPr>
        <p:spPr>
          <a:xfrm>
            <a:off x="107504" y="1196752"/>
            <a:ext cx="9000496" cy="53860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Žádost o podporu z OPZ+ se zpracovává v elektronickém formuláři v IS KP21+. Přístup do elektronických formulářů žádostí o podporu naleznete na adrese </a:t>
            </a:r>
            <a:r>
              <a:rPr lang="cs-CZ" sz="1800" u="sng" dirty="false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https://iskp21.mssf.cz</a:t>
            </a: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orientujte se podle OPZ+ a identifikace, která je v části 1. výzvy.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cs-CZ" dirty="false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dirty="false">
                <a:latin typeface="Arial" panose="020B0604020202020204" pitchFamily="34" charset="0"/>
                <a:cs typeface="Times New Roman" panose="02020603050405020304" pitchFamily="18" charset="0"/>
              </a:rPr>
              <a:t>Největší změnou pro žadatele je </a:t>
            </a:r>
            <a:r>
              <a:rPr lang="cs-CZ" b="true" dirty="false">
                <a:latin typeface="Arial" panose="020B0604020202020204" pitchFamily="34" charset="0"/>
                <a:cs typeface="Times New Roman" panose="02020603050405020304" pitchFamily="18" charset="0"/>
              </a:rPr>
              <a:t>registrace do IS KP21+ </a:t>
            </a:r>
            <a:r>
              <a:rPr lang="cs-CZ" sz="1400" i="true" dirty="false">
                <a:latin typeface="Arial" panose="020B0604020202020204" pitchFamily="34" charset="0"/>
                <a:cs typeface="Times New Roman" panose="02020603050405020304" pitchFamily="18" charset="0"/>
              </a:rPr>
              <a:t>(jinak se nic zásadního nezměnilo)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dirty="false">
                <a:latin typeface="Arial" panose="020B0604020202020204" pitchFamily="34" charset="0"/>
                <a:cs typeface="Times New Roman" panose="02020603050405020304" pitchFamily="18" charset="0"/>
              </a:rPr>
              <a:t>ESF zveřejněny Obecné pokyny OPZ+ viz odkaz: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b="true" dirty="false">
                <a:latin typeface="Arial" panose="020B0604020202020204" pitchFamily="34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Formuláře a pokyny potřebné v rámci přípravy žádosti o podporu - www.esfcr.cz</a:t>
            </a:r>
            <a:endParaRPr lang="cs-CZ" b="true" dirty="false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b="false" i="false" u="sng" dirty="false">
                <a:solidFill>
                  <a:srgbClr val="084A8B"/>
                </a:solidFill>
                <a:effectLst/>
                <a:latin typeface="Trebuchet MS" panose="020B0603020202020204" pitchFamily="34" charset="0"/>
                <a:hlinkClick r:id="rId5"/>
              </a:rPr>
              <a:t>-</a:t>
            </a:r>
            <a:r>
              <a:rPr lang="cs-CZ" sz="1400" b="false" i="true" u="sng" dirty="false">
                <a:solidFill>
                  <a:srgbClr val="084A8B"/>
                </a:solidFill>
                <a:effectLst/>
                <a:latin typeface="Trebuchet MS" panose="020B0603020202020204" pitchFamily="34" charset="0"/>
                <a:hlinkClick r:id="rId5"/>
              </a:rPr>
              <a:t>Obecné pokyny k ovládání IS KP21+ a ke komunikaci s technickou podporou (verze 1)</a:t>
            </a:r>
            <a:endParaRPr lang="cs-CZ" sz="1400" i="true" dirty="false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1400" i="true" dirty="false">
                <a:latin typeface="Arial" panose="020B0604020202020204" pitchFamily="34" charset="0"/>
                <a:cs typeface="Times New Roman" panose="02020603050405020304" pitchFamily="18" charset="0"/>
              </a:rPr>
              <a:t>-</a:t>
            </a:r>
            <a:r>
              <a:rPr lang="cs-CZ" sz="1400" b="false" i="true" u="sng" dirty="false">
                <a:solidFill>
                  <a:srgbClr val="084A8B"/>
                </a:solidFill>
                <a:effectLst/>
                <a:latin typeface="Trebuchet MS" panose="020B0603020202020204" pitchFamily="34" charset="0"/>
                <a:hlinkClick r:id="rId6"/>
              </a:rPr>
              <a:t>Pokyny k vyplnění žádosti o podporu v IS KP21+ pro projekty s přímými a nepřímými náklady a pro projekty s paušálními sazbami (verze A1)</a:t>
            </a:r>
            <a:endParaRPr lang="cs-CZ" sz="1400" i="true" dirty="false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cs-CZ" dirty="false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dirty="false">
                <a:latin typeface="Arial" panose="020B0604020202020204" pitchFamily="34" charset="0"/>
                <a:cs typeface="Times New Roman" panose="02020603050405020304" pitchFamily="18" charset="0"/>
              </a:rPr>
              <a:t>Žádost o podporu zpracovávejte v českém jazyce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25561135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Podání ŽÁDOSTI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41</a:t>
            </a:fld>
            <a:endParaRPr lang="cs-CZ" dirty="false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F535A2D3-8936-4CE2-B388-B7655689B38B}"/>
              </a:ext>
            </a:extLst>
          </p:cNvPr>
          <p:cNvSpPr txBox="true"/>
          <p:nvPr/>
        </p:nvSpPr>
        <p:spPr>
          <a:xfrm>
            <a:off x="107504" y="1196752"/>
            <a:ext cx="9000496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Před podáním je nutné žádost opatřit podpisem statutárního zástupce žadatele, případně odpovědnou osobou, kterou k takovému úkonu statutární zástupce zmocnil; v tomto případě </a:t>
            </a:r>
            <a:r>
              <a:rPr lang="cs-CZ" sz="180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je nutné založit (resp. poskytnout k dispozici) v IS KP21+ dokument zakládající toto oprávnění. (elektronická plná moc, úředně/notářsky ověřená papírová plná moc  - </a:t>
            </a:r>
            <a:r>
              <a:rPr lang="cs-CZ" sz="1800" dirty="false" err="tru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scan</a:t>
            </a:r>
            <a:r>
              <a:rPr lang="cs-CZ" sz="180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vložen do IS KP21+.)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Podpis musí být k žádosti připojen přímo v IS KP21+, proto musí být statutární zástupce/ osoba oprávněná k podpisu žádosti registrovaným uživatelem této aplikace. </a:t>
            </a:r>
            <a:r>
              <a:rPr lang="cs-CZ" sz="1800" b="true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Dále musí tato osoba disponovat kvalifikovaným elektronickým podpisem.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cs-CZ" sz="1800" b="true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18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Žádost se podává pouze elektronicky a pouze prostřednictvím IS KP21+. Nezasílejte žádost </a:t>
            </a:r>
            <a:r>
              <a:rPr lang="cs-CZ" sz="1800" b="true" dirty="false" err="tru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listinně</a:t>
            </a:r>
            <a:r>
              <a:rPr lang="cs-CZ" sz="18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ani prostřednictvím jiné formy doručování.</a:t>
            </a: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Podání žádosti o podporu předchází </a:t>
            </a:r>
            <a:r>
              <a:rPr lang="cs-CZ" sz="18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povinná konzultace (viz bod 7.3 výzvy)</a:t>
            </a: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79126450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POVINNÁ KONZULTACE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37E6D9-1E4F-4803-835E-8E932032687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50000" y="1228396"/>
            <a:ext cx="8424000" cy="5467604"/>
          </a:xfrm>
        </p:spPr>
        <p:txBody>
          <a:bodyPr/>
          <a:lstStyle/>
          <a:p>
            <a:pPr marL="0" indent="0" algn="just">
              <a:buNone/>
            </a:pPr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Podání žádosti o podporu předchází </a:t>
            </a:r>
            <a:r>
              <a:rPr lang="cs-CZ" sz="1800" b="true" u="sng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povinná konzultace</a:t>
            </a: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 účely konzultace zpracuje žadatel </a:t>
            </a:r>
            <a:r>
              <a:rPr lang="cs-CZ" sz="16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návrh realizace projektu</a:t>
            </a: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(dále jen „návrh projektu“) ve stanové struktuře. Vzor návrhu je uveden v příloze výzvy č. 3</a:t>
            </a:r>
            <a:r>
              <a:rPr lang="cs-CZ" sz="1600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cs-CZ" sz="1600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 </a:t>
            </a: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kap. 11 výzvy. </a:t>
            </a:r>
            <a:r>
              <a:rPr lang="cs-CZ" sz="1600" u="sng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Žadatel zašle zpracovaný návrh ke konzultaci v elektronické podobě na e-mailovou adresu: vyzvabydleni@mpsv.cz. </a:t>
            </a:r>
            <a:endParaRPr lang="cs-CZ" sz="1600" u="sng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Pracovník Řídicího orgánu OPZ+ provede formální kontrolu formy a úplnosti předložených dokumentů. V případě nedostatků bude žadateli e-mailem zaslán požadavek k doplnění a stanovena lhůta, do kdy má nedostatky doplnit. Žadatel má </a:t>
            </a:r>
            <a:r>
              <a:rPr lang="cs-CZ" sz="1600" u="sng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možnost napravit nedostatky maximálně dvakrát</a:t>
            </a: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. Následně bude sjednán termín konzultace</a:t>
            </a:r>
          </a:p>
          <a:p>
            <a:endParaRPr lang="cs-CZ" sz="1600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08083536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POVINNÁ KONZULTACE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37E6D9-1E4F-4803-835E-8E932032687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50000" y="1228396"/>
            <a:ext cx="8424000" cy="5467604"/>
          </a:xfrm>
        </p:spPr>
        <p:txBody>
          <a:bodyPr/>
          <a:lstStyle/>
          <a:p>
            <a:pPr algn="just">
              <a:lnSpc>
                <a:spcPct val="105000"/>
              </a:lnSpc>
            </a:pPr>
            <a:r>
              <a:rPr lang="cs-CZ" sz="1600" dirty="false">
                <a:latin typeface="Arial" panose="020B0604020202020204" pitchFamily="34" charset="0"/>
              </a:rPr>
              <a:t>Konzultace s žadatelem nebude uskutečněna i v případě, že „návrh projektu“ je předložen v pořádku, bez zásadních nedostatků, je v souladu s výzvou, žadatel obdrží pouze zpětnou reakci e-mailem, která může obsahovat i doporučení k dopracování/úpravě/zamyšlení.  </a:t>
            </a:r>
          </a:p>
          <a:p>
            <a:pPr algn="just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Výstupem konzultace bude zpracovaný tzv. Kontrolní list – Záznam o konzultaci. Záznam o konzultaci musí být podepsán konzultantem. </a:t>
            </a:r>
            <a:r>
              <a:rPr lang="cs-CZ" sz="1600" u="sng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Kopii záznamu žadatel přiloží jako povinnou přílohu k žádosti o podporu. </a:t>
            </a:r>
            <a:endParaRPr lang="cs-CZ" sz="1600" u="sng" dirty="false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16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Kontakt na vyhlašovatele výzvy:</a:t>
            </a:r>
            <a:r>
              <a:rPr lang="cs-CZ" sz="1600" b="true" baseline="300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cs-CZ" sz="16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Adresa vyhlašovatele: MPSV ČR, Na Poříčním právu 1, 120 01 Praha 2</a:t>
            </a:r>
            <a:endParaRPr lang="cs-CZ" sz="16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Kontaktní místo:          Kartouzská 4, 150 00 Praha 5</a:t>
            </a:r>
            <a:endParaRPr lang="cs-CZ" sz="16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None/>
            </a:pP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Spojení na vyhlašovatele (e-mail,): Mgr. Iveta Marcinová, iveta.marcinova@mpsv.cz</a:t>
            </a:r>
            <a:endParaRPr lang="cs-CZ" sz="16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None/>
            </a:pP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Mgr. Lenka Bořecká, lenka.borecka@mpsv.cz </a:t>
            </a:r>
          </a:p>
          <a:p>
            <a:pPr marL="0" indent="0" algn="just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None/>
            </a:pPr>
            <a:r>
              <a:rPr lang="cs-CZ" sz="1600" dirty="false">
                <a:latin typeface="Arial" panose="020B0604020202020204" pitchFamily="34" charset="0"/>
                <a:cs typeface="Times New Roman" panose="02020603050405020304" pitchFamily="18" charset="0"/>
              </a:rPr>
              <a:t>			        Ing. Jiřina Kreidlová, jirina.kreidlova@mpsv.cz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8572694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POVINNÁ KONZULTACE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37E6D9-1E4F-4803-835E-8E932032687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360000" y="1080000"/>
            <a:ext cx="8424000" cy="5467604"/>
          </a:xfrm>
        </p:spPr>
        <p:txBody>
          <a:bodyPr/>
          <a:lstStyle/>
          <a:p>
            <a:pPr marL="0" indent="0" algn="just">
              <a:buNone/>
            </a:pPr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Samotná konzultace návrhu projektu proběhne on-line konzultantem – odborným expertem, </a:t>
            </a:r>
            <a:b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to do 30 kalendářních </a:t>
            </a:r>
            <a:r>
              <a:rPr lang="cs-CZ" sz="1600" dirty="false">
                <a:latin typeface="Arial" panose="020B0604020202020204" pitchFamily="34" charset="0"/>
                <a:cs typeface="Times New Roman" panose="02020603050405020304" pitchFamily="18" charset="0"/>
              </a:rPr>
              <a:t>dnů od předložení dokumentů (v případě, kdy je žadatel vyzván k doplnění, pak do 30 dnů od předložení doplnění). </a:t>
            </a:r>
            <a:r>
              <a:rPr lang="cs-CZ" sz="1600" b="true" dirty="false">
                <a:latin typeface="Arial" panose="020B0604020202020204" pitchFamily="34" charset="0"/>
                <a:cs typeface="Times New Roman" panose="02020603050405020304" pitchFamily="18" charset="0"/>
              </a:rPr>
              <a:t>Žadatel je povinen zúčastnit se právě jedné konzultace</a:t>
            </a:r>
            <a:r>
              <a:rPr lang="cs-CZ" sz="1600" dirty="false">
                <a:latin typeface="Arial" panose="020B0604020202020204" pitchFamily="34" charset="0"/>
                <a:cs typeface="Times New Roman" panose="02020603050405020304" pitchFamily="18" charset="0"/>
              </a:rPr>
              <a:t>, tj. žádost o podporu přepracovaná na základě výstupu z konzultace již není předmětem další konzultace. Výstupem konzultace bude záznam zpracovaný konzultantem. </a:t>
            </a:r>
            <a:r>
              <a:rPr lang="cs-CZ" sz="1600" b="true" dirty="false">
                <a:latin typeface="Arial" panose="020B0604020202020204" pitchFamily="34" charset="0"/>
                <a:cs typeface="Times New Roman" panose="02020603050405020304" pitchFamily="18" charset="0"/>
              </a:rPr>
              <a:t>Záznam pak bude povinnou přílohou žádosti o podporu</a:t>
            </a:r>
            <a:r>
              <a:rPr lang="cs-CZ" sz="1600" dirty="false">
                <a:latin typeface="Arial" panose="020B0604020202020204" pitchFamily="34" charset="0"/>
                <a:cs typeface="Times New Roman" panose="02020603050405020304" pitchFamily="18" charset="0"/>
              </a:rPr>
              <a:t>. Doložení této přílohy bude kontrolováno v rámci fáze „hodnocení přijatelnosti a formálních náležitostí</a:t>
            </a: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“.</a:t>
            </a:r>
            <a:endParaRPr lang="cs-CZ" sz="16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cs-CZ" sz="1600" i="true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Konzultace se neposkytují v situaci, kdy projekt neprošel věcným hodnocením (hodnotící komisí) a je do výzvy předkládán opakovaně (v tomto případě budou nedostatky popsány v hodnocení). Žadatel bude povinen zpracovat nový „návrh projektu“ jako přílohu žádosti. Zároveň popíše v předložené žádosti o podporu, že se jedná o znovu podaný projekt a označí v popisu původní název a číslo projektu, který neprošel věcným hodnocením</a:t>
            </a:r>
            <a:endParaRPr lang="cs-CZ" sz="1600" i="true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50420766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POVINNÉ PŘÍLOHY ŽÁDOSTI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45</a:t>
            </a:fld>
            <a:endParaRPr lang="cs-CZ" dirty="false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9E5626C1-2F07-4663-B6F4-C0005FD042CD}"/>
              </a:ext>
            </a:extLst>
          </p:cNvPr>
          <p:cNvSpPr txBox="true"/>
          <p:nvPr/>
        </p:nvSpPr>
        <p:spPr>
          <a:xfrm>
            <a:off x="609206" y="1268760"/>
            <a:ext cx="8244000" cy="57528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cs-CZ" sz="16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Žadatel o podporu</a:t>
            </a: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který je evidující osobou podle zákona č. 37/2021 Sb., </a:t>
            </a:r>
            <a:b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evidenci skutečných majitelů, musí dodat </a:t>
            </a:r>
            <a:r>
              <a:rPr lang="cs-CZ" sz="16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údaje o svém skutečném majiteli</a:t>
            </a: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 to ve formě úplného výpisu platných údajů a údajů, které byly vymazány bez náhrady nebo s nahrazením novými údaji, který přiloží k žádosti o podporu</a:t>
            </a:r>
            <a:endParaRPr lang="cs-CZ" sz="16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cs-CZ" sz="16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Popis výchozího stavu a zkušenosti žadatele </a:t>
            </a: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viz vzor příloha č. 4 této výzvy</a:t>
            </a:r>
            <a:endParaRPr lang="cs-CZ" sz="16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cs-CZ" sz="16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Návrh realizace projektu </a:t>
            </a: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vzor příloha č. 3 (případy, kdy je doložení této přílohy povinné, jsou uvedeny v bodě 7.3 této výzvy)</a:t>
            </a:r>
            <a:endParaRPr lang="cs-CZ" sz="16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cs-CZ" sz="16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Záznam o konzultaci zpracovaný konzultantem </a:t>
            </a: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viz vzor příloha č. 3 této výzvy (případy, kdy je doložení této přílohy povinné, jsou uvedeny v bodě 7.3 této výzvy)</a:t>
            </a:r>
            <a:endParaRPr lang="cs-CZ" sz="16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1100"/>
              </a:spcAft>
              <a:buFont typeface="+mj-lt"/>
              <a:buAutoNum type="arabicPeriod"/>
            </a:pPr>
            <a:r>
              <a:rPr lang="cs-CZ" sz="16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Plán udržitelnosti po skončení projektu </a:t>
            </a: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viz vzor příloha č. 5 </a:t>
            </a:r>
            <a:r>
              <a:rPr lang="cs-CZ" sz="1600" dirty="false">
                <a:latin typeface="Arial" panose="020B0604020202020204" pitchFamily="34" charset="0"/>
                <a:cs typeface="Times New Roman" panose="02020603050405020304" pitchFamily="18" charset="0"/>
              </a:rPr>
              <a:t>této výzvy</a:t>
            </a: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1600" b="true" dirty="false">
                <a:latin typeface="Arial" panose="020B0604020202020204" pitchFamily="34" charset="0"/>
                <a:cs typeface="Times New Roman" panose="02020603050405020304" pitchFamily="18" charset="0"/>
              </a:rPr>
              <a:t>Žadatel a partneři v projektu </a:t>
            </a:r>
            <a:r>
              <a:rPr lang="cs-CZ" sz="1600" dirty="false">
                <a:latin typeface="Arial" panose="020B0604020202020204" pitchFamily="34" charset="0"/>
                <a:cs typeface="Times New Roman" panose="02020603050405020304" pitchFamily="18" charset="0"/>
              </a:rPr>
              <a:t>– vzorový </a:t>
            </a:r>
            <a:r>
              <a:rPr lang="cs-CZ" sz="1600" b="true" dirty="false">
                <a:latin typeface="Arial" panose="020B0604020202020204" pitchFamily="34" charset="0"/>
                <a:cs typeface="Times New Roman" panose="02020603050405020304" pitchFamily="18" charset="0"/>
              </a:rPr>
              <a:t>formulář</a:t>
            </a:r>
            <a:r>
              <a:rPr lang="cs-CZ" sz="1600" dirty="false">
                <a:latin typeface="Arial" panose="020B0604020202020204" pitchFamily="34" charset="0"/>
                <a:cs typeface="Times New Roman" panose="02020603050405020304" pitchFamily="18" charset="0"/>
              </a:rPr>
              <a:t> je zveřejněn na adrese</a:t>
            </a:r>
            <a:r>
              <a:rPr lang="cs-CZ" sz="1600" u="sng" dirty="false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cs-CZ" sz="1600" u="none" strike="noStrike" dirty="false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https://www.esfcr.cz/pravidla-pro-</a:t>
            </a:r>
            <a:r>
              <a:rPr lang="cs-CZ" sz="1600" u="none" strike="noStrike" dirty="false" err="true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zadatele</a:t>
            </a:r>
            <a:r>
              <a:rPr lang="cs-CZ" sz="1600" u="none" strike="noStrike" dirty="false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-a-</a:t>
            </a:r>
            <a:r>
              <a:rPr lang="cs-CZ" sz="1600" u="none" strike="noStrike" dirty="false" err="true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prijemce</a:t>
            </a:r>
            <a:r>
              <a:rPr lang="cs-CZ" sz="1600" u="none" strike="noStrike" dirty="false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-</a:t>
            </a:r>
            <a:r>
              <a:rPr lang="cs-CZ" sz="1600" u="none" strike="noStrike" dirty="false" err="true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opz</a:t>
            </a:r>
            <a:r>
              <a:rPr lang="cs-CZ" sz="1600" u="none" strike="noStrike" dirty="false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-plus</a:t>
            </a: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Přílohu dokládají žadatelé o podporu, jejichž projekt bude realizován na základě principu partnerství s partnerem/y s finančním příspěvkem.</a:t>
            </a:r>
            <a:endParaRPr lang="cs-CZ" sz="16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cs-CZ" sz="16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719685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cs-CZ" sz="1800" dirty="false"/>
            </a:br>
            <a:r>
              <a:rPr lang="cs-CZ" dirty="false"/>
              <a:t>Finanční část – ROZPOČET PROJEKTU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37E6D9-1E4F-4803-835E-8E932032687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50000" y="1484784"/>
            <a:ext cx="8424000" cy="5211216"/>
          </a:xfrm>
        </p:spPr>
        <p:txBody>
          <a:bodyPr/>
          <a:lstStyle/>
          <a:p>
            <a:pPr marL="0" indent="0">
              <a:lnSpc>
                <a:spcPct val="80000"/>
              </a:lnSpc>
              <a:buNone/>
              <a:defRPr/>
            </a:pPr>
            <a:endParaRPr lang="cs-CZ" altLang="cs-CZ" dirty="false"/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cs-CZ" altLang="cs-CZ" dirty="false"/>
              <a:t>Celkové způsobilé náklady projektu = přímé náklady + paušální sazba</a:t>
            </a:r>
          </a:p>
          <a:p>
            <a:pPr marL="0" indent="0">
              <a:lnSpc>
                <a:spcPct val="80000"/>
              </a:lnSpc>
              <a:buNone/>
              <a:defRPr/>
            </a:pPr>
            <a:endParaRPr lang="cs-CZ" altLang="cs-CZ" sz="1800" dirty="false"/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cs-CZ" altLang="cs-CZ" sz="1800" b="true" dirty="false"/>
              <a:t>          I. Přímé náklady</a:t>
            </a:r>
            <a:r>
              <a:rPr lang="cs-CZ" altLang="cs-CZ" sz="1800" dirty="false"/>
              <a:t>		</a:t>
            </a: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cs-CZ" altLang="cs-CZ" sz="1800" dirty="false"/>
              <a:t>           Osobní náklady  </a:t>
            </a:r>
          </a:p>
          <a:p>
            <a:pPr lvl="2">
              <a:lnSpc>
                <a:spcPct val="80000"/>
              </a:lnSpc>
              <a:buFont typeface="Wingdings" pitchFamily="2" charset="2"/>
              <a:buChar char="Ø"/>
              <a:defRPr/>
            </a:pPr>
            <a:endParaRPr lang="cs-CZ" altLang="cs-CZ" sz="1800" dirty="false"/>
          </a:p>
          <a:p>
            <a:pPr marL="0" indent="0" algn="just">
              <a:buNone/>
            </a:pPr>
            <a:r>
              <a:rPr lang="cs-CZ" sz="1800" b="true" dirty="false"/>
              <a:t>          II. Paušální sazba 40 %  </a:t>
            </a:r>
          </a:p>
          <a:p>
            <a:pPr marL="414000" lvl="1" indent="0" algn="just">
              <a:buNone/>
            </a:pPr>
            <a:r>
              <a:rPr lang="cs-CZ" sz="1800" dirty="false"/>
              <a:t>    40 % objemu z </a:t>
            </a:r>
            <a:r>
              <a:rPr lang="cs-CZ" altLang="cs-CZ" sz="1800" dirty="false"/>
              <a:t>přímých způsobilých nákladů projektu </a:t>
            </a: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63632969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cs-CZ" sz="1800" dirty="false"/>
            </a:br>
            <a:r>
              <a:rPr lang="cs-CZ" dirty="false"/>
              <a:t>OSOBNÍ NÁKLADY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37E6D9-1E4F-4803-835E-8E932032687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50000" y="1484784"/>
            <a:ext cx="8424000" cy="5211216"/>
          </a:xfrm>
        </p:spPr>
        <p:txBody>
          <a:bodyPr/>
          <a:lstStyle/>
          <a:p>
            <a:pPr lvl="1" algn="just">
              <a:buFont typeface="Wingdings" panose="05000000000000000000" pitchFamily="2" charset="2"/>
              <a:buChar char="Ø"/>
              <a:defRPr/>
            </a:pPr>
            <a:endParaRPr lang="cs-CZ" altLang="cs-CZ" sz="1600" dirty="false"/>
          </a:p>
          <a:p>
            <a:pPr lvl="1" algn="just">
              <a:buFont typeface="Arial" panose="020B0604020202020204" pitchFamily="34" charset="0"/>
              <a:buChar char="•"/>
              <a:defRPr/>
            </a:pPr>
            <a:r>
              <a:rPr lang="cs-CZ" altLang="cs-CZ" sz="1800" dirty="false"/>
              <a:t>realizační tým projektu – pozice uvedené v příloze č. 2 Pomůcka pro stanovení osobních nákladů</a:t>
            </a:r>
          </a:p>
          <a:p>
            <a:pPr lvl="1" algn="just">
              <a:buFont typeface="Arial" panose="020B0604020202020204" pitchFamily="34" charset="0"/>
              <a:buChar char="•"/>
              <a:defRPr/>
            </a:pPr>
            <a:endParaRPr lang="cs-CZ" altLang="cs-CZ" sz="1800" dirty="false"/>
          </a:p>
          <a:p>
            <a:pPr lvl="1" algn="just">
              <a:buFont typeface="Arial" panose="020B0604020202020204" pitchFamily="34" charset="0"/>
              <a:buChar char="•"/>
              <a:defRPr/>
            </a:pPr>
            <a:r>
              <a:rPr lang="cs-CZ" altLang="cs-CZ" sz="1800" dirty="false"/>
              <a:t>obvyklé ceny a mzdy – www.esfcr.cz</a:t>
            </a:r>
          </a:p>
          <a:p>
            <a:pPr lvl="1" algn="just">
              <a:buFont typeface="Arial" panose="020B0604020202020204" pitchFamily="34" charset="0"/>
              <a:buChar char="•"/>
              <a:defRPr/>
            </a:pPr>
            <a:endParaRPr lang="cs-CZ" altLang="cs-CZ" sz="1800" dirty="false"/>
          </a:p>
          <a:p>
            <a:pPr lvl="1" algn="just">
              <a:buFont typeface="Arial" panose="020B0604020202020204" pitchFamily="34" charset="0"/>
              <a:buChar char="•"/>
              <a:defRPr/>
            </a:pPr>
            <a:r>
              <a:rPr lang="cs-CZ" sz="1800" dirty="false"/>
              <a:t>úvazek osoby, u které je odměňování i jen částečně hrazeno z prostředků projektu OPZ, může být maximálně 1,0 dohromady u všech subjektů (příjemce a partneři </a:t>
            </a:r>
            <a:r>
              <a:rPr lang="cs-CZ" altLang="cs-CZ" sz="1800" dirty="false"/>
              <a:t> </a:t>
            </a:r>
            <a:r>
              <a:rPr lang="cs-CZ" sz="1800" dirty="false"/>
              <a:t>zapojených do daného projektu (tj. součet veškerých úvazků zaměstnance u zaměstnavatele/ů včetně případných DPP a DPČ nesmí překročit jeden pracovní úvazek), a to po celou dobu zapojení daného pracovníka do realizace projektu OPZ</a:t>
            </a:r>
            <a:endParaRPr lang="cs-CZ" altLang="cs-CZ" sz="1800" dirty="false"/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50583954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360000" y="-1911"/>
            <a:ext cx="8424000" cy="1080000"/>
          </a:xfrm>
        </p:spPr>
        <p:txBody>
          <a:bodyPr/>
          <a:lstStyle/>
          <a:p>
            <a:pPr algn="ctr"/>
            <a:br>
              <a:rPr lang="cs-CZ" sz="1800" dirty="false"/>
            </a:br>
            <a:r>
              <a:rPr lang="cs-CZ" dirty="false"/>
              <a:t>povinnosti příjemce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37E6D9-1E4F-4803-835E-8E932032687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50000" y="1484784"/>
            <a:ext cx="8424000" cy="5211216"/>
          </a:xfrm>
        </p:spPr>
        <p:txBody>
          <a:bodyPr/>
          <a:lstStyle/>
          <a:p>
            <a:endParaRPr lang="cs-CZ" altLang="cs-CZ" sz="1600" dirty="false"/>
          </a:p>
          <a:p>
            <a:r>
              <a:rPr lang="cs-CZ" altLang="cs-CZ" sz="1800" dirty="false"/>
              <a:t>Povinnost příjemce – ex-ante kontrola u veřejných zakázek nad 400 tisíc Kč</a:t>
            </a:r>
          </a:p>
          <a:p>
            <a:endParaRPr lang="cs-CZ" altLang="cs-CZ" sz="1800" dirty="false"/>
          </a:p>
          <a:p>
            <a:r>
              <a:rPr lang="cs-CZ" altLang="cs-CZ" sz="1800" dirty="false"/>
              <a:t>Příjemce je povinen zaslat ke kontrole materiály týkající se zadávacího řízení před vyhlášením zadávacího řízení, dále materiály před podpisem smlouvy, případně před podpisem dodatku. </a:t>
            </a:r>
            <a:endParaRPr lang="cs-CZ" sz="1800" dirty="false"/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31927989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360000" y="-1911"/>
            <a:ext cx="8424000" cy="1080000"/>
          </a:xfrm>
        </p:spPr>
        <p:txBody>
          <a:bodyPr/>
          <a:lstStyle/>
          <a:p>
            <a:pPr algn="ctr"/>
            <a:br>
              <a:rPr lang="cs-CZ" sz="1800" dirty="false"/>
            </a:br>
            <a:r>
              <a:rPr lang="cs-CZ" dirty="false"/>
              <a:t>povinnosti příjemce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37E6D9-1E4F-4803-835E-8E932032687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50000" y="1484784"/>
            <a:ext cx="8424000" cy="5211216"/>
          </a:xfrm>
        </p:spPr>
        <p:txBody>
          <a:bodyPr/>
          <a:lstStyle/>
          <a:p>
            <a:pPr algn="just"/>
            <a:r>
              <a:rPr lang="cs-CZ" sz="1800" dirty="false"/>
              <a:t>Vkládat na </a:t>
            </a:r>
            <a:r>
              <a:rPr lang="cs-CZ" sz="1800" dirty="false">
                <a:hlinkClick r:id="rId3"/>
              </a:rPr>
              <a:t>www.esfcr.cz</a:t>
            </a:r>
            <a:r>
              <a:rPr lang="cs-CZ" sz="1800" dirty="false"/>
              <a:t> projekt, aktivity projektu pro veřejnost, veřejné zakázky, produkty (on-line formuláře)</a:t>
            </a:r>
          </a:p>
          <a:p>
            <a:pPr algn="just"/>
            <a:r>
              <a:rPr lang="cs-CZ" sz="1800" dirty="false"/>
              <a:t>Vložit informace o projektu na web příjemce – logo musí být barevné </a:t>
            </a:r>
            <a:br>
              <a:rPr lang="cs-CZ" sz="1800" dirty="false"/>
            </a:br>
            <a:r>
              <a:rPr lang="cs-CZ" sz="1800" dirty="false"/>
              <a:t>a viditelné bez nutnosti rolovat dolů, první v pořadí</a:t>
            </a:r>
          </a:p>
          <a:p>
            <a:pPr algn="just"/>
            <a:r>
              <a:rPr lang="cs-CZ" sz="1800" dirty="false"/>
              <a:t>Informovat partnery a účastníky projektu o financování  z ESF/OPZ+ (vizuální identita, příp. ústní informace)</a:t>
            </a:r>
          </a:p>
          <a:p>
            <a:pPr algn="just"/>
            <a:r>
              <a:rPr lang="cs-CZ" sz="1800" dirty="false"/>
              <a:t>Součinnost při realizaci komunikačních aktivit ŘO</a:t>
            </a:r>
          </a:p>
          <a:p>
            <a:pPr algn="just"/>
            <a:r>
              <a:rPr lang="cs-CZ" sz="1800" dirty="false"/>
              <a:t>Vyvěšení povinného plakátu (příp. i desky, billboardu)</a:t>
            </a:r>
          </a:p>
          <a:p>
            <a:pPr lvl="1" algn="just"/>
            <a:r>
              <a:rPr lang="cs-CZ" sz="1800" dirty="false"/>
              <a:t>Deska, billboard: projekty s křížovým financováním na stavební práce nebo infrastrukturu za více než 500.000 € z veř. zdrojů</a:t>
            </a: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0122427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Alokace výzvy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/>
            <a:endParaRPr lang="cs-CZ" dirty="false"/>
          </a:p>
          <a:p>
            <a:pPr algn="just"/>
            <a:r>
              <a:rPr lang="cs-CZ" dirty="false"/>
              <a:t>Finanční alokace výzvy (rozhodná pro výběr projektů </a:t>
            </a:r>
            <a:br>
              <a:rPr lang="cs-CZ" dirty="false"/>
            </a:br>
            <a:r>
              <a:rPr lang="cs-CZ" dirty="false"/>
              <a:t>k financování): </a:t>
            </a:r>
            <a:r>
              <a:rPr lang="cs-CZ" b="true" dirty="false"/>
              <a:t>340 000 000 CZK </a:t>
            </a:r>
            <a:r>
              <a:rPr lang="cs-CZ" dirty="false"/>
              <a:t>– včetně vlastních zdrojů</a:t>
            </a:r>
          </a:p>
          <a:p>
            <a:pPr lvl="0" algn="just"/>
            <a:endParaRPr lang="cs-CZ" dirty="false"/>
          </a:p>
          <a:p>
            <a:pPr lvl="0" algn="just"/>
            <a:r>
              <a:rPr lang="pt-BR" dirty="false"/>
              <a:t>34 000 000 CZK EU podíl, </a:t>
            </a:r>
          </a:p>
          <a:p>
            <a:pPr lvl="0" algn="just"/>
            <a:r>
              <a:rPr lang="pt-BR" dirty="false"/>
              <a:t>306 000 000 CZK národní spolufinancování 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729331105"/>
      </p:ext>
    </p:extLst>
  </p:cSld>
  <p:clrMapOvr>
    <a:masterClrMapping/>
  </p:clrMapOvr>
  <p:transition spd="slow">
    <p:wheel spokes="1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360000" y="-1911"/>
            <a:ext cx="8424000" cy="1080000"/>
          </a:xfrm>
        </p:spPr>
        <p:txBody>
          <a:bodyPr/>
          <a:lstStyle/>
          <a:p>
            <a:pPr algn="ctr"/>
            <a:br>
              <a:rPr lang="cs-CZ" sz="1800" dirty="false"/>
            </a:br>
            <a:r>
              <a:rPr lang="cs-CZ" dirty="false"/>
              <a:t>veřejná podpora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37E6D9-1E4F-4803-835E-8E932032687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50000" y="1484784"/>
            <a:ext cx="8424000" cy="5211216"/>
          </a:xfrm>
        </p:spPr>
        <p:txBody>
          <a:bodyPr/>
          <a:lstStyle/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Informace o veřejné podpoře (včetně podpory de minimis) jsou k dispozici </a:t>
            </a:r>
            <a:b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v Obecné části pravidel pro žadatele a příjemce v rámci OPZ+.</a:t>
            </a: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cs-CZ" sz="1800" dirty="false">
              <a:latin typeface="Arial" panose="020B0604020202020204" pitchFamily="34" charset="0"/>
            </a:endParaRP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U projektů, u nichž bude poskytnutí podpory z OPZ+ zakládat veřejnou podporu nebo podporu de minimis, budou – pokud to bude relevantní – aplikovány předpisy EU stanovující horní hranici financování takového projektu z veřejných zdrojů (tzv. intenzitu veřejné podpory). Výše této hranice se odvíjí od typu podpořené aktivity, subjektu příjemce a v některých případech také od specifik cílové skupiny projektu. Pro podporu de minimis je limitem objem podpory pro jeden podnik a vymezené období.</a:t>
            </a: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23832843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360000" y="-99392"/>
            <a:ext cx="8424000" cy="1080000"/>
          </a:xfrm>
        </p:spPr>
        <p:txBody>
          <a:bodyPr/>
          <a:lstStyle/>
          <a:p>
            <a:pPr algn="ctr"/>
            <a:br>
              <a:rPr lang="cs-CZ" sz="1800" dirty="false"/>
            </a:br>
            <a:r>
              <a:rPr lang="cs-CZ" dirty="false"/>
              <a:t>Způsob hodnocení a výběr projektů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37E6D9-1E4F-4803-835E-8E932032687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50000" y="1484784"/>
            <a:ext cx="8424000" cy="5211216"/>
          </a:xfrm>
        </p:spPr>
        <p:txBody>
          <a:bodyPr/>
          <a:lstStyle/>
          <a:p>
            <a:pPr marL="432000" marR="0" lvl="0" indent="-432000" algn="l" defTabSz="914400" rtl="false" eaLnBrk="true" fontAlgn="auto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"/>
              <a:tabLst/>
              <a:defRPr/>
            </a:pPr>
            <a:r>
              <a:rPr kumimoji="false" lang="cs-CZ" sz="18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Fáze hodnocení:</a:t>
            </a:r>
          </a:p>
          <a:p>
            <a:pPr marL="666000" marR="0" lvl="1" indent="-252000" algn="l" defTabSz="914400" rtl="false" eaLnBrk="true" fontAlgn="auto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rgbClr val="5FBBF5"/>
              </a:buClr>
              <a:buSzPct val="80000"/>
              <a:buFont typeface="Wingdings" panose="05000000000000000000" pitchFamily="2" charset="2"/>
              <a:buChar char=""/>
              <a:tabLst/>
              <a:defRPr/>
            </a:pPr>
            <a:r>
              <a:rPr kumimoji="false" lang="cs-CZ" sz="18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hodnocení přijatelnosti a formálních náležitostí  (max. do 30 </a:t>
            </a:r>
            <a:r>
              <a:rPr kumimoji="false" lang="cs-CZ" sz="1800" b="false" i="false" u="none" strike="noStrike" kern="1200" cap="none" spc="0" normalizeH="false" baseline="0" noProof="false" dirty="false" err="tru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prac</a:t>
            </a:r>
            <a:r>
              <a:rPr kumimoji="false" lang="cs-CZ" sz="18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dní od podání žádosti/ v případě příjmu nad 250 projektů + 10 </a:t>
            </a:r>
            <a:r>
              <a:rPr kumimoji="false" lang="cs-CZ" sz="1800" b="false" i="false" u="none" strike="noStrike" kern="1200" cap="none" spc="0" normalizeH="false" baseline="0" noProof="false" dirty="false" err="tru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prac</a:t>
            </a:r>
            <a:r>
              <a:rPr kumimoji="false" lang="cs-CZ" sz="18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dní)</a:t>
            </a:r>
          </a:p>
          <a:p>
            <a:pPr marL="666000" marR="0" lvl="1" indent="-252000" algn="l" defTabSz="914400" rtl="false" eaLnBrk="true" fontAlgn="auto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rgbClr val="5FBBF5"/>
              </a:buClr>
              <a:buSzPct val="80000"/>
              <a:buFont typeface="Wingdings" panose="05000000000000000000" pitchFamily="2" charset="2"/>
              <a:buChar char=""/>
              <a:tabLst/>
              <a:defRPr/>
            </a:pPr>
            <a:r>
              <a:rPr kumimoji="false" lang="cs-CZ" sz="18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věcné hodnocení bude zajištěno s využitím hodnotící komise (max. do 80 </a:t>
            </a:r>
            <a:r>
              <a:rPr kumimoji="false" lang="cs-CZ" sz="1800" b="false" i="false" u="none" strike="noStrike" kern="1200" cap="none" spc="0" normalizeH="false" baseline="0" noProof="false" dirty="false" err="tru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prac</a:t>
            </a:r>
            <a:r>
              <a:rPr kumimoji="false" lang="cs-CZ" sz="18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dní od podání žádosti/ v případě příjmu nad 250 projektů + 20 </a:t>
            </a:r>
            <a:r>
              <a:rPr kumimoji="false" lang="cs-CZ" sz="1800" b="false" i="false" u="none" strike="noStrike" kern="1200" cap="none" spc="0" normalizeH="false" baseline="0" noProof="false" dirty="false" err="tru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prac</a:t>
            </a:r>
            <a:r>
              <a:rPr kumimoji="false" lang="cs-CZ" sz="18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dní)</a:t>
            </a:r>
          </a:p>
          <a:p>
            <a:pPr marL="666000" marR="0" lvl="1" indent="-252000" algn="l" defTabSz="914400" rtl="false" eaLnBrk="true" fontAlgn="auto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rgbClr val="5FBBF5"/>
              </a:buClr>
              <a:buSzPct val="80000"/>
              <a:buFont typeface="Wingdings" panose="05000000000000000000" pitchFamily="2" charset="2"/>
              <a:buChar char=""/>
              <a:tabLst/>
              <a:defRPr/>
            </a:pPr>
            <a:r>
              <a:rPr kumimoji="false" lang="cs-CZ" sz="18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příprava a vydání právního aktu o poskytnutí podpory </a:t>
            </a:r>
          </a:p>
          <a:p>
            <a:pPr marL="414000" marR="0" lvl="1" indent="0" algn="l" defTabSz="914400" rtl="false" eaLnBrk="true" fontAlgn="auto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rgbClr val="5FBBF5"/>
              </a:buClr>
              <a:buSzPct val="80000"/>
              <a:buFont typeface="Wingdings" panose="05000000000000000000" pitchFamily="2" charset="2"/>
              <a:buNone/>
              <a:tabLst/>
              <a:defRPr/>
            </a:pPr>
            <a:endParaRPr kumimoji="false" lang="cs-CZ" sz="1800" b="false" i="false" u="none" strike="noStrike" kern="1200" cap="none" spc="0" normalizeH="false" baseline="0" noProof="false" dirty="false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414000" marR="0" lvl="1" indent="0" algn="l" defTabSz="914400" rtl="false" eaLnBrk="true" fontAlgn="auto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rgbClr val="5FBBF5"/>
              </a:buClr>
              <a:buSzPct val="80000"/>
              <a:buFont typeface="Wingdings" panose="05000000000000000000" pitchFamily="2" charset="2"/>
              <a:buNone/>
              <a:tabLst/>
              <a:defRPr/>
            </a:pPr>
            <a:r>
              <a:rPr kumimoji="false" lang="cs-CZ" sz="1800" b="tru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Specifická část pravidel pro žadatele a příjemce z OPZ+ pro projekty s přímými a nepřímými náklady nebo projekty financované s využitím paušálních sazeb </a:t>
            </a:r>
            <a:r>
              <a:rPr kumimoji="false" lang="cs-CZ" sz="18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– </a:t>
            </a:r>
            <a:r>
              <a:rPr kumimoji="false" lang="cs-CZ" sz="1800" b="false" i="false" u="sng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www.esfcr.cz</a:t>
            </a:r>
          </a:p>
          <a:p>
            <a:pPr marL="414000" marR="0" lvl="1" indent="0" algn="l" defTabSz="914400" rtl="false" eaLnBrk="true" fontAlgn="auto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rgbClr val="5FBBF5"/>
              </a:buClr>
              <a:buSzPct val="80000"/>
              <a:buFont typeface="Wingdings" panose="05000000000000000000" pitchFamily="2" charset="2"/>
              <a:buNone/>
              <a:tabLst/>
              <a:defRPr/>
            </a:pPr>
            <a:r>
              <a:rPr kumimoji="false" lang="cs-CZ" sz="18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Příručka pro hodnotitele OPZ+ – </a:t>
            </a:r>
            <a:r>
              <a:rPr kumimoji="false" lang="cs-CZ" sz="18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  <a:hlinkClick r:id="rId3"/>
              </a:rPr>
              <a:t>www.esfcr.cz</a:t>
            </a:r>
            <a:endParaRPr kumimoji="false" lang="cs-CZ" sz="1800" b="false" i="false" u="none" strike="noStrike" kern="1200" cap="none" spc="0" normalizeH="false" baseline="0" noProof="false" dirty="false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09126482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cs-CZ" sz="1800" dirty="false"/>
            </a:br>
            <a:r>
              <a:rPr lang="cs-CZ" dirty="false"/>
              <a:t>KONTAKTNÍ OSOBY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37E6D9-1E4F-4803-835E-8E932032687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50000" y="1484784"/>
            <a:ext cx="8424000" cy="5211216"/>
          </a:xfrm>
        </p:spPr>
        <p:txBody>
          <a:bodyPr/>
          <a:lstStyle/>
          <a:p>
            <a:pPr marL="0" indent="0" algn="just">
              <a:buNone/>
            </a:pPr>
            <a:endParaRPr lang="cs-CZ" sz="2400" dirty="false"/>
          </a:p>
          <a:p>
            <a:pPr marL="0" indent="0" algn="just">
              <a:buNone/>
            </a:pPr>
            <a:endParaRPr lang="cs-CZ" dirty="false"/>
          </a:p>
          <a:p>
            <a:pPr marL="0" indent="0">
              <a:buNone/>
            </a:pPr>
            <a:r>
              <a:rPr lang="cs-CZ" sz="2400" dirty="false"/>
              <a:t>Šárka Müllerová,  sarka.mullerova@mpsv.cz</a:t>
            </a:r>
          </a:p>
          <a:p>
            <a:pPr marL="0" indent="0">
              <a:buNone/>
            </a:pPr>
            <a:r>
              <a:rPr lang="cs-CZ" sz="2400" dirty="false"/>
              <a:t>Iveta Marcinová,   </a:t>
            </a:r>
            <a:r>
              <a:rPr lang="cs-CZ" sz="2400" dirty="false" err="true"/>
              <a:t>iveta.marcinova</a:t>
            </a:r>
            <a:r>
              <a:rPr lang="cs-CZ" sz="2400" dirty="false"/>
              <a:t> @mpsv.cz                   </a:t>
            </a:r>
          </a:p>
          <a:p>
            <a:pPr marL="0" indent="0">
              <a:buNone/>
            </a:pPr>
            <a:r>
              <a:rPr lang="cs-CZ" sz="2400" dirty="false"/>
              <a:t>Lenka Bořecká,    </a:t>
            </a:r>
            <a:r>
              <a:rPr lang="cs-CZ" sz="2400" dirty="false" err="true"/>
              <a:t>lenka.borecka</a:t>
            </a:r>
            <a:r>
              <a:rPr lang="cs-CZ" sz="2400" dirty="false"/>
              <a:t> @mpsv.cz</a:t>
            </a:r>
          </a:p>
          <a:p>
            <a:pPr marL="0" indent="0">
              <a:buNone/>
            </a:pPr>
            <a:r>
              <a:rPr lang="cs-CZ" sz="2400" dirty="false"/>
              <a:t>Jiřina Kreidlová,   </a:t>
            </a:r>
            <a:r>
              <a:rPr lang="cs-CZ" sz="2400" dirty="false" err="true"/>
              <a:t>jirina.kreidlova</a:t>
            </a:r>
            <a:r>
              <a:rPr lang="cs-CZ" sz="2400" dirty="false"/>
              <a:t> @mpsv.cz</a:t>
            </a: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15118159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5112568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r>
              <a:rPr lang="cs-CZ" sz="2800" b="true" dirty="false"/>
              <a:t>DĚKUJEME ZA POZORNOST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53</a:t>
            </a:fld>
            <a:endParaRPr lang="cs-CZ" dirty="false"/>
          </a:p>
        </p:txBody>
      </p:sp>
      <p:pic>
        <p:nvPicPr>
          <p:cNvPr id="1027" name="Picture 3" descr="C:\Users\monika.ljubkova\Desktop\005185.jpg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276872"/>
            <a:ext cx="4176464" cy="3344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9049580"/>
      </p:ext>
    </p:extLst>
  </p:cSld>
  <p:clrMapOvr>
    <a:masterClrMapping/>
  </p:clrMapOvr>
  <p:transition spd="slow">
    <p:wheel spokes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3200" b="true" cap="all" dirty="false">
                <a:solidFill>
                  <a:schemeClr val="tx2"/>
                </a:solidFill>
                <a:latin typeface="+mj-lt"/>
                <a:ea typeface="+mj-ea"/>
                <a:cs typeface="+mj-cs"/>
              </a:rPr>
              <a:t>Míra podpory – </a:t>
            </a:r>
            <a:br>
              <a:rPr lang="cs-CZ" sz="3200" b="true" cap="all" dirty="false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cs-CZ" sz="3200" b="true" cap="all" dirty="false">
                <a:solidFill>
                  <a:schemeClr val="tx2"/>
                </a:solidFill>
                <a:latin typeface="+mj-lt"/>
                <a:ea typeface="+mj-ea"/>
                <a:cs typeface="+mj-cs"/>
              </a:rPr>
              <a:t>rozpad zdrojů financování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</a:t>
            </a:fld>
            <a:endParaRPr lang="cs-CZ" dirty="false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9E2A081B-E2A2-4D8B-B575-BB8411C3EFDD}"/>
              </a:ext>
            </a:extLst>
          </p:cNvPr>
          <p:cNvSpPr txBox="true"/>
          <p:nvPr/>
        </p:nvSpPr>
        <p:spPr>
          <a:xfrm>
            <a:off x="683568" y="1492240"/>
            <a:ext cx="7272808" cy="45345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spcBef>
                <a:spcPts val="1100"/>
              </a:spcBef>
              <a:spcAft>
                <a:spcPts val="0"/>
              </a:spcAft>
            </a:pPr>
            <a:r>
              <a:rPr lang="cs-CZ" b="true" dirty="false">
                <a:solidFill>
                  <a:srgbClr val="084A8B"/>
                </a:solidFill>
                <a:latin typeface="Arial"/>
              </a:rPr>
              <a:t>Míra podpory: </a:t>
            </a:r>
          </a:p>
          <a:p>
            <a:pPr algn="just">
              <a:spcAft>
                <a:spcPts val="1100"/>
              </a:spcAft>
            </a:pP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EU / státní rozpočet / žadatel</a:t>
            </a: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110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cs-CZ" sz="1800" dirty="false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 NNO: EU 10 %, státní rozpočet 90 %, žadatel 0 %</a:t>
            </a: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110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cs-CZ" sz="1800" dirty="false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 obce, dobrovolné svazky obcí a jimi zřizované organizace do 3 000 obyv.: EU 10 %, státní rozpočet 85 %, žadatel 5 %</a:t>
            </a: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110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cs-CZ" sz="1800" dirty="false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 obce, dobrovolné svazky obcí a jimi zřizované organizace nad 3 000 obyv., organizace zřizované kraji: EU 10 %, státní rozpočet 80 %, žadatel 10 % </a:t>
            </a: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 posouzení velikosti obce je rozhodný počet obyvatel k poslednímu dni roku předcházejícího podání žádosti o podporu.</a:t>
            </a: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 posouzení velikosti obce je rozhodný počet obyvatel k poslednímu dni roku předcházejícího podání žádosti o podporu.</a:t>
            </a: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33318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marL="0" lvl="1" indent="0" algn="ctr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2800" b="true" cap="all" dirty="false">
                <a:solidFill>
                  <a:schemeClr val="tx2"/>
                </a:solidFill>
                <a:latin typeface="+mj-lt"/>
              </a:rPr>
              <a:t>Maximální a minimální výše celkových způsobilých výdajů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endParaRPr lang="cs-CZ" dirty="false"/>
          </a:p>
          <a:p>
            <a:pPr lvl="0" algn="just"/>
            <a:r>
              <a:rPr lang="cs-CZ" dirty="false"/>
              <a:t>minimální výše celkových způsobilých výdajů projektu: </a:t>
            </a:r>
          </a:p>
          <a:p>
            <a:pPr marL="0" lvl="0" indent="0" algn="ctr">
              <a:buNone/>
            </a:pPr>
            <a:r>
              <a:rPr lang="cs-CZ" b="true" dirty="false"/>
              <a:t>1 000 000 CZK</a:t>
            </a:r>
          </a:p>
          <a:p>
            <a:pPr marL="0" lvl="0" indent="0" algn="just">
              <a:buNone/>
            </a:pPr>
            <a:endParaRPr lang="cs-CZ" dirty="false"/>
          </a:p>
          <a:p>
            <a:pPr lvl="0" algn="just"/>
            <a:r>
              <a:rPr lang="cs-CZ" dirty="false"/>
              <a:t>maximální výše celkových způsobilých výdajů projektu: </a:t>
            </a:r>
          </a:p>
          <a:p>
            <a:pPr marL="0" lvl="0" indent="0" algn="ctr">
              <a:buNone/>
            </a:pPr>
            <a:r>
              <a:rPr lang="cs-CZ" b="true" dirty="false"/>
              <a:t>25 000 000  CZK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337000536"/>
      </p:ext>
    </p:extLst>
  </p:cSld>
  <p:clrMapOvr>
    <a:masterClrMapping/>
  </p:clrMapOvr>
  <p:transition spd="slow">
    <p:wheel spokes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95536" y="0"/>
            <a:ext cx="8712968" cy="1080000"/>
          </a:xfrm>
        </p:spPr>
        <p:txBody>
          <a:bodyPr/>
          <a:lstStyle/>
          <a:p>
            <a:pPr algn="ctr"/>
            <a:r>
              <a:rPr lang="cs-CZ" dirty="false"/>
              <a:t>Žadatelé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8</a:t>
            </a:fld>
            <a:endParaRPr lang="cs-CZ" dirty="false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0C2D0B68-B845-4812-B86A-79A52DE4B598}"/>
              </a:ext>
            </a:extLst>
          </p:cNvPr>
          <p:cNvSpPr txBox="true"/>
          <p:nvPr/>
        </p:nvSpPr>
        <p:spPr>
          <a:xfrm>
            <a:off x="107504" y="1308754"/>
            <a:ext cx="8856984" cy="4462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cs-CZ" b="true" u="sng" dirty="false"/>
              <a:t>Oprávnění žadatelé: </a:t>
            </a:r>
          </a:p>
          <a:p>
            <a:pPr marL="0" indent="0">
              <a:buNone/>
            </a:pPr>
            <a:endParaRPr lang="cs-CZ" sz="1800" b="true" u="sng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Obecně může dle pravidel OPZ+ oprávněným žadatelem být:</a:t>
            </a:r>
          </a:p>
          <a:p>
            <a:pPr marL="0" indent="0">
              <a:buNone/>
            </a:pPr>
            <a:endParaRPr lang="cs-CZ" dirty="false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1600" dirty="false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osoba (právnická nebo fyzická), která je registrovaným subjektem v ČR, tj. osoba, která má vlastní identifikační číslo (tzv. IČO někdy také IČ),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1600" dirty="false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osoba, která má aktivní datovou schránku,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1600" dirty="false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osoba, která nepatří mezi subjekty, které se nemohou výzvy účastnit z důvodů insolvence, pokut, dluhu aj. dle následujícího odstavce.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cs-CZ" dirty="false"/>
          </a:p>
          <a:p>
            <a:pPr algn="just"/>
            <a:r>
              <a:rPr lang="cs-CZ" sz="1600" b="true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Podmínky oprávněnosti žadatele jsou posuzovány během hodnocení a výběru projektů a musí být splněny k datu podání žádosti o podporu</a:t>
            </a: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. Jestliže je zjištěno, že k datu podání žádosti nebyly splněny podmínky vymezené výzvou (</a:t>
            </a:r>
            <a:r>
              <a:rPr lang="cs-CZ" sz="1600" i="true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bod 3.3. výzvy</a:t>
            </a: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), může být přidělení podpory danému subjektu zrušeno. K otázce, zda splňují oprávněnost, se žadatelé vyjadřují v rámci čestného prohlášení v žádosti o podporu, přičemž splnění potvrzují jak za sebe, tak za případné partnery s finančním příspěvkem.</a:t>
            </a: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cs-CZ" sz="1800" dirty="false"/>
          </a:p>
        </p:txBody>
      </p:sp>
    </p:spTree>
    <p:extLst>
      <p:ext uri="{BB962C8B-B14F-4D97-AF65-F5344CB8AC3E}">
        <p14:creationId xmlns:p14="http://schemas.microsoft.com/office/powerpoint/2010/main" val="2793372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95536" y="0"/>
            <a:ext cx="8712968" cy="1080000"/>
          </a:xfrm>
        </p:spPr>
        <p:txBody>
          <a:bodyPr/>
          <a:lstStyle/>
          <a:p>
            <a:pPr algn="ctr"/>
            <a:r>
              <a:rPr lang="cs-CZ" dirty="false"/>
              <a:t>Žadatelé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9</a:t>
            </a:fld>
            <a:endParaRPr lang="cs-CZ" dirty="false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0C2D0B68-B845-4812-B86A-79A52DE4B598}"/>
              </a:ext>
            </a:extLst>
          </p:cNvPr>
          <p:cNvSpPr txBox="true"/>
          <p:nvPr/>
        </p:nvSpPr>
        <p:spPr>
          <a:xfrm>
            <a:off x="107504" y="1308754"/>
            <a:ext cx="8856984" cy="51552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cs-CZ" b="true" u="sng" dirty="false"/>
              <a:t>Oprávnění žadatelé: </a:t>
            </a:r>
          </a:p>
          <a:p>
            <a:pPr marL="0" indent="0" algn="just">
              <a:buNone/>
            </a:pPr>
            <a:endParaRPr lang="cs-CZ" b="true" u="sng" dirty="false"/>
          </a:p>
          <a:p>
            <a:pPr marL="342900" indent="-342900" algn="just">
              <a:buFont typeface="+mj-lt"/>
              <a:buAutoNum type="alphaLcParenR"/>
            </a:pPr>
            <a:r>
              <a:rPr lang="cs-CZ" dirty="false"/>
              <a:t>neziskové organizace (o.p.s, církevní </a:t>
            </a:r>
            <a:r>
              <a:rPr lang="cs-CZ" dirty="false" err="true"/>
              <a:t>p.o</a:t>
            </a:r>
            <a:r>
              <a:rPr lang="cs-CZ" dirty="false"/>
              <a:t>, spolky, ústavy, nadace),</a:t>
            </a:r>
          </a:p>
          <a:p>
            <a:pPr marL="342900" indent="-342900" algn="just">
              <a:buFont typeface="+mj-lt"/>
              <a:buAutoNum type="alphaLcParenR"/>
            </a:pPr>
            <a:r>
              <a:rPr lang="cs-CZ" dirty="false"/>
              <a:t>obce, </a:t>
            </a:r>
          </a:p>
          <a:p>
            <a:pPr marL="342900" indent="-342900" algn="just">
              <a:buFont typeface="+mj-lt"/>
              <a:buAutoNum type="alphaLcParenR"/>
            </a:pPr>
            <a:r>
              <a:rPr lang="cs-CZ" dirty="false"/>
              <a:t>organizace zřizované obcemi </a:t>
            </a:r>
            <a:r>
              <a:rPr lang="cs-CZ" dirty="false">
                <a:effectLst/>
                <a:ea typeface="Calibri" panose="020F0502020204030204" pitchFamily="34" charset="0"/>
              </a:rPr>
              <a:t>a hlavním městem Prahou </a:t>
            </a:r>
            <a:r>
              <a:rPr lang="cs-CZ" dirty="false"/>
              <a:t> (příspěvkové    </a:t>
            </a:r>
          </a:p>
          <a:p>
            <a:pPr algn="just"/>
            <a:r>
              <a:rPr lang="cs-CZ" dirty="false"/>
              <a:t>     organizace) působící v sociální oblasti,</a:t>
            </a:r>
          </a:p>
          <a:p>
            <a:pPr algn="just"/>
            <a:r>
              <a:rPr lang="cs-CZ" dirty="false"/>
              <a:t>d)  o</a:t>
            </a:r>
            <a:r>
              <a:rPr lang="cs-CZ" dirty="false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rganizace zřizované kraji (příspěvkové organizace) působící v sociální oblasti</a:t>
            </a:r>
            <a:endParaRPr lang="cs-CZ" dirty="false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cs-CZ" dirty="false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e)</a:t>
            </a:r>
            <a:r>
              <a:rPr lang="cs-CZ" dirty="false"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cs-CZ" dirty="false"/>
              <a:t>dobrovolné svazky obcí,</a:t>
            </a:r>
            <a:r>
              <a:rPr lang="cs-CZ" dirty="false">
                <a:effectLst/>
                <a:ea typeface="Calibri" panose="020F0502020204030204" pitchFamily="34" charset="0"/>
              </a:rPr>
              <a:t> </a:t>
            </a:r>
            <a:endParaRPr lang="cs-CZ" dirty="false">
              <a:ea typeface="Calibri" panose="020F0502020204030204" pitchFamily="34" charset="0"/>
            </a:endParaRPr>
          </a:p>
          <a:p>
            <a:pPr algn="just"/>
            <a:r>
              <a:rPr lang="cs-CZ" dirty="false">
                <a:effectLst/>
                <a:ea typeface="Calibri" panose="020F0502020204030204" pitchFamily="34" charset="0"/>
              </a:rPr>
              <a:t>f)   poskytovatelé sociálních služeb zapsaní v registru poskytovatelů sociálních         </a:t>
            </a:r>
          </a:p>
          <a:p>
            <a:pPr algn="just"/>
            <a:r>
              <a:rPr lang="cs-CZ" dirty="false">
                <a:ea typeface="Calibri" panose="020F0502020204030204" pitchFamily="34" charset="0"/>
              </a:rPr>
              <a:t>    </a:t>
            </a:r>
            <a:r>
              <a:rPr lang="cs-CZ" dirty="false">
                <a:effectLst/>
                <a:ea typeface="Calibri" panose="020F0502020204030204" pitchFamily="34" charset="0"/>
              </a:rPr>
              <a:t>služeb</a:t>
            </a:r>
            <a:r>
              <a:rPr lang="cs-CZ" sz="1800" dirty="false">
                <a:effectLst/>
                <a:ea typeface="Calibri" panose="020F0502020204030204" pitchFamily="34" charset="0"/>
              </a:rPr>
              <a:t>.</a:t>
            </a:r>
            <a:r>
              <a:rPr lang="cs-CZ" sz="1800" dirty="false"/>
              <a:t> </a:t>
            </a:r>
          </a:p>
          <a:p>
            <a:pPr marL="285750" indent="-285750"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cs-CZ" sz="1800" dirty="false"/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1800" u="sng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 případě nestátních neziskových organizací a organizací zřizovaných obcemi/kraji</a:t>
            </a: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bude povinné:</a:t>
            </a: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⮚"/>
            </a:pPr>
            <a:r>
              <a:rPr lang="cs-CZ" sz="1400" dirty="false"/>
              <a:t>prokázat zkušenost v oblasti prevence ztráty bydlení či v sociální práci v oblasti podpory bydlení nebo práce s cílovou skupinou – migranti a azylanti v posledních 24 měsících před podáním žádosti o podporu,</a:t>
            </a: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⮚"/>
            </a:pPr>
            <a:r>
              <a:rPr lang="cs-CZ" sz="1400" dirty="false"/>
              <a:t>detailně popsat komunikaci a spolupráci s obcí, na jejímž území bude organizace projekt realizovat (případně lze doložit oslovení obce ke spolupráci, stanovisko obce ke spolupráci v projektu či obec může být partnerem projektu bez finanční účasti).</a:t>
            </a:r>
          </a:p>
        </p:txBody>
      </p:sp>
    </p:spTree>
    <p:extLst>
      <p:ext uri="{BB962C8B-B14F-4D97-AF65-F5344CB8AC3E}">
        <p14:creationId xmlns:p14="http://schemas.microsoft.com/office/powerpoint/2010/main" val="527040716"/>
      </p:ext>
    </p:extLst>
  </p:cSld>
  <p:clrMapOvr>
    <a:masterClrMapping/>
  </p:clrMapOvr>
</p:sld>
</file>

<file path=ppt/theme/theme1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
<Relationships xmlns="http://schemas.openxmlformats.org/package/2006/relationships">
    <Relationship Target="itemProps1.xml" Type="http://schemas.openxmlformats.org/officeDocument/2006/relationships/customXmlProps" Id="rId1"/>
</Relationships>

</file>

<file path=customXml/_rels/item2.xml.rels><?xml version="1.0" encoding="UTF-8" standalone="yes"?>
<Relationships xmlns="http://schemas.openxmlformats.org/package/2006/relationships">
    <Relationship Target="itemProps2.xml" Type="http://schemas.openxmlformats.org/officeDocument/2006/relationships/customXmlProps" Id="rId1"/>
</Relationships>

</file>

<file path=customXml/_rels/item3.xml.rels><?xml version="1.0" encoding="UTF-8" standalone="yes"?>
<Relationships xmlns="http://schemas.openxmlformats.org/package/2006/relationships">
    <Relationship Target="itemProps3.xml" Type="http://schemas.openxmlformats.org/officeDocument/2006/relationships/customXmlProps" Id="rId1"/>
</Relationships>
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pc="http://schemas.microsoft.com/office/infopath/2007/PartnerControls" xmlns:xsi="http://www.w3.org/2001/XMLSchema-instance">
  <documentManagement>
    <AC_OriginalFileName xmlns="dfed548f-0517-4d39-90e3-3947398480c0">W:\PUBLICITA\VIZUÁLNÍ_IDENTITA\sablony_word_ppt\prezentace.pptx</AC_OriginalFileName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Description="Vytvoří nový dokument" ma:contentTypeID="0x010100A2FCF9BCABF3854AAB137087829D63AA" ma:contentTypeName="Dokument" ma:contentTypeScope="" ma:contentTypeVersion="7" ma:versionID="f6f03f5b008ce72686bbcf691a7be2e8">
  <xsd:schema xmlns:xsd="http://www.w3.org/2001/XMLSchema" xmlns:ns2="dfed548f-0517-4d39-90e3-3947398480c0" xmlns:p="http://schemas.microsoft.com/office/2006/metadata/properties" xmlns:xs="http://www.w3.org/2001/XMLSchema" ma:fieldsID="a9a9eb159e242e6dec8d2b5b6c497589" ma:root="true" ns2:_="" targetNamespace="http://schemas.microsoft.com/office/2006/metadata/properties">
    <xsd:import namespace="dfed548f-0517-4d39-90e3-3947398480c0"/>
    <xsd:element name="properties">
      <xsd:complexType>
        <xsd:sequence>
          <xsd:element name="documentManagement">
            <xsd:complexType>
              <xsd:all>
                <xsd:element minOccurs="0" ref="ns2:AC_OriginalFileName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xmlns:pc="http://schemas.microsoft.com/office/infopath/2007/PartnerControls" xmlns:xs="http://www.w3.org/2001/XMLSchema" elementFormDefault="qualified" targetNamespace="dfed548f-0517-4d39-90e3-3947398480c0">
    <xsd:import namespace="http://schemas.microsoft.com/office/2006/documentManagement/types"/>
    <xsd:import namespace="http://schemas.microsoft.com/office/infopath/2007/PartnerControls"/>
    <xsd:element ma:displayName="Original File Name" ma:index="8" ma:internalName="AC_OriginalFileName" name="AC_OriginalFileName" nillable="true">
      <xsd:simpleType>
        <xsd:restriction base="dms:Note">
          <xsd:maxLength value="255"/>
        </xsd:restriction>
      </xsd:simpleType>
    </xsd:element>
  </xsd:schema>
  <xsd:schema xmlns:xsd="http://www.w3.org/2001/XMLSchema" xmlns="http://schemas.openxmlformats.org/package/2006/metadata/core-properties" xmlns:dc="http://purl.org/dc/elements/1.1/" xmlns:dcterms="http://purl.org/dc/terms/" xmlns:odoc="http://schemas.microsoft.com/internal/obd" xmlns:xsi="http://www.w3.org/2001/XMLSchema-instance" attributeFormDefault="unqualified" blockDefault="#all" elementFormDefault="qualified" targetNamespace="http://schemas.openxmlformats.org/package/2006/metadata/core-properties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maxOccurs="1" minOccurs="0" ref="dc:creator"/>
        <xsd:element maxOccurs="1" minOccurs="0" ref="dcterms:created"/>
        <xsd:element maxOccurs="1" minOccurs="0" ref="dc:identifier"/>
        <xsd:element ma:displayName="Typ obsahu" ma:index="0" maxOccurs="1" minOccurs="0" name="contentType" type="xsd:string"/>
        <xsd:element ma:displayName="Nadpis" ma:index="4" maxOccurs="1" minOccurs="0" ref="dc:title"/>
        <xsd:element maxOccurs="1" minOccurs="0" ref="dc:subject"/>
        <xsd:element maxOccurs="1" minOccurs="0" ref="dc:description"/>
        <xsd:element maxOccurs="1" minOccurs="0" name="keywords" type="xsd:string"/>
        <xsd:element maxOccurs="1" minOccurs="0" ref="dc:language"/>
        <xsd:element maxOccurs="1" minOccurs="0" name="category" type="xsd:string"/>
        <xsd:element maxOccurs="1" minOccurs="0" name="version" type="xsd:string"/>
        <xsd:element maxOccurs="1" minOccurs="0" name="revision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maxOccurs="1" minOccurs="0" name="lastModifiedBy" type="xsd:string"/>
        <xsd:element maxOccurs="1" minOccurs="0" ref="dcterms:modified"/>
        <xsd:element maxOccurs="1" minOccurs="0" name="contentStatus" type="xsd:string"/>
      </xsd:all>
    </xsd:complexType>
  </xsd:schema>
  <xs:schema xmlns:xs="http://www.w3.org/2001/XMLSchema" xmlns:pc="http://schemas.microsoft.com/office/infopath/2007/PartnerControls" attributeFormDefault="unqualified" elementFormDefault="qualified" targetNamespace="http://schemas.microsoft.com/office/infopath/2007/PartnerControls">
    <xs:element name="Person">
      <xs:complexType>
        <xs:sequence>
          <xs:element minOccurs="0" ref="pc:DisplayName"/>
          <xs:element minOccurs="0" ref="pc:AccountId"/>
          <xs:element minOccurs="0" ref="pc:AccountType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maxOccurs="unbounded" minOccurs="0" ref="pc:BDCEntity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minOccurs="0" ref="pc:EntityDisplayName"/>
          <xs:element minOccurs="0" ref="pc:EntityInstanceReference"/>
          <xs:element minOccurs="0" ref="pc:EntityId1"/>
          <xs:element minOccurs="0" ref="pc:EntityId2"/>
          <xs:element minOccurs="0" ref="pc:EntityId3"/>
          <xs:element minOccurs="0" ref="pc:EntityId4"/>
          <xs:element minOccurs="0" ref="pc:EntityId5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maxOccurs="unbounded" minOccurs="0" ref="pc:TermInfo"/>
        </xs:sequence>
      </xs:complexType>
    </xs:element>
    <xs:element name="TermInfo">
      <xs:complexType>
        <xs:sequence>
          <xs:element minOccurs="0" ref="pc:TermName"/>
          <xs:element minOccurs="0" ref="pc:TermId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806EF36-2E80-4847-9151-E9C625552DB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3D88155-0E86-4D14-B6AF-C6806AEE9525}">
  <ds:schemaRefs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dfed548f-0517-4d39-90e3-3947398480c0"/>
    <ds:schemaRef ds:uri="http://purl.org/dc/terms/"/>
    <ds:schemaRef ds:uri="http://purl.org/dc/dcmitype/"/>
    <ds:schemaRef ds:uri="http://schemas.microsoft.com/office/infopath/2007/PartnerControls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E6937348-7977-46A8-9818-642FB21DF6F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fed548f-0517-4d39-90e3-3947398480c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Template>prezentace</properties:Template>
  <properties:Words>9231</properties:Words>
  <properties:PresentationFormat>Předvádění na obrazovce (4:3)</properties:PresentationFormat>
  <properties:Paragraphs>778</properties:Paragraphs>
  <properties:Slides>53</properties:Slides>
  <properties:Notes>53</properties:Notes>
  <properties:TotalTime>6472</properties:TotalTime>
  <properties:HiddenSlides>0</properties:HiddenSlides>
  <properties:MMClips>0</properties:MMClips>
  <properties:ScaleCrop>false</properties:ScaleCrop>
  <properties:HeadingPairs>
    <vt:vector baseType="variant" size="6">
      <vt:variant>
        <vt:lpstr>Použitá písma</vt:lpstr>
      </vt:variant>
      <vt:variant>
        <vt:i4>8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53</vt:i4>
      </vt:variant>
    </vt:vector>
  </properties:HeadingPairs>
  <properties:TitlesOfParts>
    <vt:vector baseType="lpstr" size="62">
      <vt:lpstr>Arial</vt:lpstr>
      <vt:lpstr>Calibri</vt:lpstr>
      <vt:lpstr>Cambria</vt:lpstr>
      <vt:lpstr>Courier New</vt:lpstr>
      <vt:lpstr>Symbol</vt:lpstr>
      <vt:lpstr>Trebuchet MS</vt:lpstr>
      <vt:lpstr>Wingdings</vt:lpstr>
      <vt:lpstr>Wingdings 3</vt:lpstr>
      <vt:lpstr>prezentace</vt:lpstr>
      <vt:lpstr>Seminář pro žadatele  výzva č. 03_22_101  </vt:lpstr>
      <vt:lpstr>OBSAH SEMINÁŘE</vt:lpstr>
      <vt:lpstr>Kde hledat informace</vt:lpstr>
      <vt:lpstr> Časové nastavení VÝZVY </vt:lpstr>
      <vt:lpstr>Alokace výzvy</vt:lpstr>
      <vt:lpstr>Míra podpory –  rozpad zdrojů financování</vt:lpstr>
      <vt:lpstr>Maximální a minimální výše celkových způsobilých výdajů </vt:lpstr>
      <vt:lpstr>Žadatelé</vt:lpstr>
      <vt:lpstr>Žadatelé</vt:lpstr>
      <vt:lpstr>Žadatelé</vt:lpstr>
      <vt:lpstr>PARTNERSTVÍ</vt:lpstr>
      <vt:lpstr>Závazné podmínky pro žadatele </vt:lpstr>
      <vt:lpstr>Závazné podmínky pro žadatele </vt:lpstr>
      <vt:lpstr>Závazné podmínky pro žadatele </vt:lpstr>
      <vt:lpstr>Závazné podmínky pro žadatele </vt:lpstr>
      <vt:lpstr>Závazné podmínky pro žadatele </vt:lpstr>
      <vt:lpstr>Věcné zaměření výzvy č. 101</vt:lpstr>
      <vt:lpstr>Podporované aktivity</vt:lpstr>
      <vt:lpstr>Podporované aktivity</vt:lpstr>
      <vt:lpstr>Fáze projektu</vt:lpstr>
      <vt:lpstr>Fáze projektu</vt:lpstr>
      <vt:lpstr>Fáze projektu</vt:lpstr>
      <vt:lpstr>OBSAZENOST bytů</vt:lpstr>
      <vt:lpstr>Segregace bytů</vt:lpstr>
      <vt:lpstr>Segregace bytů</vt:lpstr>
      <vt:lpstr>Segregace bytů</vt:lpstr>
      <vt:lpstr>POŽADAVKY NA BYTY</vt:lpstr>
      <vt:lpstr>DOPORUČENÍ</vt:lpstr>
      <vt:lpstr>Cílové skupiny – I. </vt:lpstr>
      <vt:lpstr>Cílové skupiny – II. </vt:lpstr>
      <vt:lpstr>Indikátory - obecně</vt:lpstr>
      <vt:lpstr>Indikátory se závazkem – přehled </vt:lpstr>
      <vt:lpstr>Indikátory ostatní – přehled </vt:lpstr>
      <vt:lpstr>Územní způsobilost  </vt:lpstr>
      <vt:lpstr>POVINNOSTI PŘÍJEMCE - EVALUACE</vt:lpstr>
      <vt:lpstr>POVINNOSTI PŘÍJEMCE - EVALUACE</vt:lpstr>
      <vt:lpstr>UDRŽITELNOST PROJEKTU</vt:lpstr>
      <vt:lpstr>UDRŽITELNOST PROJEKTU</vt:lpstr>
      <vt:lpstr> </vt:lpstr>
      <vt:lpstr>Podání ŽÁDOSTI</vt:lpstr>
      <vt:lpstr>Podání ŽÁDOSTI</vt:lpstr>
      <vt:lpstr>POVINNÁ KONZULTACE</vt:lpstr>
      <vt:lpstr>POVINNÁ KONZULTACE</vt:lpstr>
      <vt:lpstr>POVINNÁ KONZULTACE</vt:lpstr>
      <vt:lpstr>POVINNÉ PŘÍLOHY ŽÁDOSTI</vt:lpstr>
      <vt:lpstr> Finanční část – ROZPOČET PROJEKTU</vt:lpstr>
      <vt:lpstr> OSOBNÍ NÁKLADY</vt:lpstr>
      <vt:lpstr> povinnosti příjemce</vt:lpstr>
      <vt:lpstr> povinnosti příjemce</vt:lpstr>
      <vt:lpstr> veřejná podpora</vt:lpstr>
      <vt:lpstr> Způsob hodnocení a výběr projektů</vt:lpstr>
      <vt:lpstr> KONTAKTNÍ OSOBY</vt:lpstr>
      <vt:lpstr> </vt:lpstr>
    </vt:vector>
  </properties:TitlesOfParts>
  <properties:LinksUpToDate>false</properties:LinksUpToDate>
  <properties:SharedDoc>false</properties:SharedDoc>
  <properties:HyperlinksChanged>false</properties:HyperlinksChanged>
  <properties:Application>Microsoft Office PowerPoint</properties:Application>
  <properties:AppVersion>16.0000</properties:AppVersion>
</properties:Properties>
</file>

<file path=docProps/core.xml><?xml version="1.0" encoding="utf-8"?>
<cp:coreProperties xmlns:cp="http://schemas.openxmlformats.org/package/2006/metadata/core-properties" xmlns:dcterms="http://purl.org/dc/terms/" xmlns:dc="http://purl.org/dc/elements/1.1/">
  <dcterms:created xmlns:xsi="http://www.w3.org/2001/XMLSchema-instance" xsi:type="dcterms:W3CDTF">2015-02-20T08:23:15Z</dcterms:created>
  <dc:creator/>
  <cp:lastModifiedBy/>
  <dcterms:modified xmlns:xsi="http://www.w3.org/2001/XMLSchema-instance" xsi:type="dcterms:W3CDTF">2023-01-18T09:29:20Z</dcterms:modified>
  <cp:revision>258</cp:revision>
  <dc:title>Prezentace aplikace PowerPoint</dc:title>
</cp:coreProperties>
</file>

<file path=docProps/custom.xml><?xml version="1.0" encoding="utf-8"?>
<prop:Properties xmlns:vt="http://schemas.openxmlformats.org/officeDocument/2006/docPropsVTypes" xmlns:prop="http://schemas.openxmlformats.org/officeDocument/2006/custom-properties">
  <prop:property fmtid="{D5CDD505-2E9C-101B-9397-08002B2CF9AE}" pid="2" name="ContentTypeId">
    <vt:lpwstr>0x010100A2FCF9BCABF3854AAB137087829D63AA</vt:lpwstr>
  </prop:property>
</prop:Properties>
</file>