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1" r:id="rId4"/>
  </p:sldMasterIdLst>
  <p:notesMasterIdLst>
    <p:notesMasterId r:id="rId78"/>
  </p:notesMasterIdLst>
  <p:sldIdLst>
    <p:sldId id="256" r:id="rId5"/>
    <p:sldId id="439" r:id="rId6"/>
    <p:sldId id="321" r:id="rId7"/>
    <p:sldId id="440" r:id="rId8"/>
    <p:sldId id="444" r:id="rId9"/>
    <p:sldId id="441" r:id="rId10"/>
    <p:sldId id="717" r:id="rId11"/>
    <p:sldId id="718" r:id="rId12"/>
    <p:sldId id="738" r:id="rId13"/>
    <p:sldId id="707" r:id="rId14"/>
    <p:sldId id="706" r:id="rId15"/>
    <p:sldId id="747" r:id="rId16"/>
    <p:sldId id="812" r:id="rId17"/>
    <p:sldId id="813" r:id="rId18"/>
    <p:sldId id="814" r:id="rId19"/>
    <p:sldId id="816" r:id="rId20"/>
    <p:sldId id="815" r:id="rId21"/>
    <p:sldId id="592" r:id="rId22"/>
    <p:sldId id="472" r:id="rId23"/>
    <p:sldId id="746" r:id="rId24"/>
    <p:sldId id="745" r:id="rId25"/>
    <p:sldId id="820" r:id="rId26"/>
    <p:sldId id="822" r:id="rId27"/>
    <p:sldId id="823" r:id="rId28"/>
    <p:sldId id="791" r:id="rId29"/>
    <p:sldId id="291" r:id="rId30"/>
    <p:sldId id="752" r:id="rId31"/>
    <p:sldId id="753" r:id="rId32"/>
    <p:sldId id="754" r:id="rId33"/>
    <p:sldId id="755" r:id="rId34"/>
    <p:sldId id="774" r:id="rId35"/>
    <p:sldId id="775" r:id="rId36"/>
    <p:sldId id="776" r:id="rId37"/>
    <p:sldId id="777" r:id="rId38"/>
    <p:sldId id="778" r:id="rId39"/>
    <p:sldId id="690" r:id="rId40"/>
    <p:sldId id="762" r:id="rId41"/>
    <p:sldId id="695" r:id="rId42"/>
    <p:sldId id="761" r:id="rId43"/>
    <p:sldId id="760" r:id="rId44"/>
    <p:sldId id="751" r:id="rId45"/>
    <p:sldId id="356" r:id="rId46"/>
    <p:sldId id="763" r:id="rId47"/>
    <p:sldId id="790" r:id="rId48"/>
    <p:sldId id="819" r:id="rId49"/>
    <p:sldId id="726" r:id="rId50"/>
    <p:sldId id="449" r:id="rId51"/>
    <p:sldId id="473" r:id="rId52"/>
    <p:sldId id="474" r:id="rId53"/>
    <p:sldId id="731" r:id="rId54"/>
    <p:sldId id="696" r:id="rId55"/>
    <p:sldId id="697" r:id="rId56"/>
    <p:sldId id="700" r:id="rId57"/>
    <p:sldId id="732" r:id="rId58"/>
    <p:sldId id="821" r:id="rId59"/>
    <p:sldId id="793" r:id="rId60"/>
    <p:sldId id="733" r:id="rId61"/>
    <p:sldId id="808" r:id="rId62"/>
    <p:sldId id="737" r:id="rId63"/>
    <p:sldId id="548" r:id="rId64"/>
    <p:sldId id="804" r:id="rId65"/>
    <p:sldId id="805" r:id="rId66"/>
    <p:sldId id="531" r:id="rId67"/>
    <p:sldId id="296" r:id="rId68"/>
    <p:sldId id="806" r:id="rId69"/>
    <p:sldId id="807" r:id="rId70"/>
    <p:sldId id="283" r:id="rId71"/>
    <p:sldId id="282" r:id="rId72"/>
    <p:sldId id="284" r:id="rId73"/>
    <p:sldId id="287" r:id="rId74"/>
    <p:sldId id="285" r:id="rId75"/>
    <p:sldId id="288" r:id="rId76"/>
    <p:sldId id="810" r:id="rId7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F70DBC-3B2D-3894-866C-5A527427B9D0}" name="Hasenöhrlová Veronika Mgr. (MPSV)" initials="HVM(" userId="S::veronika.hasenohrlov@mpsv.cz::1e61399f-890d-442e-a255-4fff53df10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ácha Pocová Zuzana Mgr. (MPSV)" initials="HPZM(" lastIdx="2" clrIdx="0">
    <p:extLst>
      <p:ext uri="{19B8F6BF-5375-455C-9EA6-DF929625EA0E}">
        <p15:presenceInfo xmlns:p15="http://schemas.microsoft.com/office/powerpoint/2012/main" userId="S::zuzana.hacha@mpsv.cz::703a2079-b707-43ff-a0ed-aa5299c0a858" providerId="AD"/>
      </p:ext>
    </p:extLst>
  </p:cmAuthor>
  <p:cmAuthor id="2" name="Koníková Barbora Mgr. (MPSV)" initials="KBM(" lastIdx="4" clrIdx="1">
    <p:extLst>
      <p:ext uri="{19B8F6BF-5375-455C-9EA6-DF929625EA0E}">
        <p15:presenceInfo xmlns:p15="http://schemas.microsoft.com/office/powerpoint/2012/main" userId="S::barbora.konikova@mpsv.cz::45b6318f-2b03-4916-8464-3a740678fd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7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52" autoAdjust="0"/>
    <p:restoredTop sz="84553" autoAdjust="0"/>
  </p:normalViewPr>
  <p:slideViewPr>
    <p:cSldViewPr showGuides="1">
      <p:cViewPr varScale="1">
        <p:scale>
          <a:sx n="55" d="100"/>
          <a:sy n="55" d="100"/>
        </p:scale>
        <p:origin x="1052" y="4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8/10/relationships/authors" Target="author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C4FA8-342C-4F6C-8B32-5269EAC4862A}" type="doc">
      <dgm:prSet loTypeId="urn:microsoft.com/office/officeart/2005/8/layout/hierarchy1#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D16077-F533-4583-9492-CD4DD20DF173}">
      <dgm:prSet phldrT="[Text]"/>
      <dgm:spPr/>
      <dgm:t>
        <a:bodyPr/>
        <a:lstStyle/>
        <a:p>
          <a:r>
            <a:rPr lang="cs-CZ" dirty="0"/>
            <a:t>změna</a:t>
          </a:r>
        </a:p>
      </dgm:t>
    </dgm:pt>
    <dgm:pt modelId="{C59A9944-805A-4D2D-B3E2-95264FE5FAB2}" type="parTrans" cxnId="{88A622D1-DCC6-48A3-BA3F-6ADE4EEBED28}">
      <dgm:prSet/>
      <dgm:spPr/>
      <dgm:t>
        <a:bodyPr/>
        <a:lstStyle/>
        <a:p>
          <a:endParaRPr lang="cs-CZ"/>
        </a:p>
      </dgm:t>
    </dgm:pt>
    <dgm:pt modelId="{D7619BB3-8B7D-4E5D-B493-9BE3947239D1}" type="sibTrans" cxnId="{88A622D1-DCC6-48A3-BA3F-6ADE4EEBED28}">
      <dgm:prSet/>
      <dgm:spPr/>
      <dgm:t>
        <a:bodyPr/>
        <a:lstStyle/>
        <a:p>
          <a:endParaRPr lang="cs-CZ"/>
        </a:p>
      </dgm:t>
    </dgm:pt>
    <dgm:pt modelId="{272B1AEC-B744-4D24-91CA-5F5075C3AA26}">
      <dgm:prSet phldrT="[Text]"/>
      <dgm:spPr/>
      <dgm:t>
        <a:bodyPr/>
        <a:lstStyle/>
        <a:p>
          <a:r>
            <a:rPr lang="cs-CZ" dirty="0"/>
            <a:t>nepodstatná</a:t>
          </a:r>
        </a:p>
      </dgm:t>
    </dgm:pt>
    <dgm:pt modelId="{4C2052B0-EC9D-4080-92FB-F04679AB4877}" type="parTrans" cxnId="{598FA02F-17E1-4632-B95B-06273EFBCE9F}">
      <dgm:prSet/>
      <dgm:spPr/>
      <dgm:t>
        <a:bodyPr/>
        <a:lstStyle/>
        <a:p>
          <a:endParaRPr lang="cs-CZ"/>
        </a:p>
      </dgm:t>
    </dgm:pt>
    <dgm:pt modelId="{4E90C29A-10FF-4399-B959-B450FA8C554E}" type="sibTrans" cxnId="{598FA02F-17E1-4632-B95B-06273EFBCE9F}">
      <dgm:prSet/>
      <dgm:spPr/>
      <dgm:t>
        <a:bodyPr/>
        <a:lstStyle/>
        <a:p>
          <a:endParaRPr lang="cs-CZ"/>
        </a:p>
      </dgm:t>
    </dgm:pt>
    <dgm:pt modelId="{7E93F150-708D-4ED4-9BE1-A85D439DB5B0}">
      <dgm:prSet phldrT="[Text]"/>
      <dgm:spPr/>
      <dgm:t>
        <a:bodyPr/>
        <a:lstStyle/>
        <a:p>
          <a:r>
            <a:rPr lang="cs-CZ" dirty="0"/>
            <a:t>neprodlené oznámení</a:t>
          </a:r>
        </a:p>
      </dgm:t>
    </dgm:pt>
    <dgm:pt modelId="{7C6B14B1-C039-4B52-8102-30CCC5EADA91}" type="parTrans" cxnId="{77C932B1-EFBA-48C4-9410-A09D6D9B9EC4}">
      <dgm:prSet/>
      <dgm:spPr/>
      <dgm:t>
        <a:bodyPr/>
        <a:lstStyle/>
        <a:p>
          <a:endParaRPr lang="cs-CZ"/>
        </a:p>
      </dgm:t>
    </dgm:pt>
    <dgm:pt modelId="{16CBEB82-0BE2-475C-A6C1-05E356A74C50}" type="sibTrans" cxnId="{77C932B1-EFBA-48C4-9410-A09D6D9B9EC4}">
      <dgm:prSet/>
      <dgm:spPr/>
      <dgm:t>
        <a:bodyPr/>
        <a:lstStyle/>
        <a:p>
          <a:endParaRPr lang="cs-CZ"/>
        </a:p>
      </dgm:t>
    </dgm:pt>
    <dgm:pt modelId="{2CFE6007-14A7-4916-8479-6BA275507795}">
      <dgm:prSet phldrT="[Text]"/>
      <dgm:spPr/>
      <dgm:t>
        <a:bodyPr/>
        <a:lstStyle/>
        <a:p>
          <a:r>
            <a:rPr lang="cs-CZ" dirty="0"/>
            <a:t>oznámení spolu se </a:t>
          </a:r>
          <a:r>
            <a:rPr lang="cs-CZ" dirty="0" err="1"/>
            <a:t>ZoR</a:t>
          </a:r>
          <a:endParaRPr lang="cs-CZ" dirty="0"/>
        </a:p>
      </dgm:t>
    </dgm:pt>
    <dgm:pt modelId="{6A2D7788-4233-475D-BABC-A420A9953AFD}" type="parTrans" cxnId="{64A7CFFF-D357-433B-860F-6F014BF1D45C}">
      <dgm:prSet/>
      <dgm:spPr/>
      <dgm:t>
        <a:bodyPr/>
        <a:lstStyle/>
        <a:p>
          <a:endParaRPr lang="cs-CZ"/>
        </a:p>
      </dgm:t>
    </dgm:pt>
    <dgm:pt modelId="{2C40770A-9FED-4CA5-9D02-FACBDA602F18}" type="sibTrans" cxnId="{64A7CFFF-D357-433B-860F-6F014BF1D45C}">
      <dgm:prSet/>
      <dgm:spPr/>
      <dgm:t>
        <a:bodyPr/>
        <a:lstStyle/>
        <a:p>
          <a:endParaRPr lang="cs-CZ"/>
        </a:p>
      </dgm:t>
    </dgm:pt>
    <dgm:pt modelId="{F6999510-03DF-4CBF-8D6A-6734196CABA4}">
      <dgm:prSet phldrT="[Text]"/>
      <dgm:spPr/>
      <dgm:t>
        <a:bodyPr/>
        <a:lstStyle/>
        <a:p>
          <a:r>
            <a:rPr lang="cs-CZ" dirty="0"/>
            <a:t>podstatná</a:t>
          </a:r>
        </a:p>
      </dgm:t>
    </dgm:pt>
    <dgm:pt modelId="{B6F5A02B-9C19-4FA2-8435-8477A804C8DF}" type="parTrans" cxnId="{07F5ED7B-9461-4B80-A9A9-74B82A5E9F9E}">
      <dgm:prSet/>
      <dgm:spPr/>
      <dgm:t>
        <a:bodyPr/>
        <a:lstStyle/>
        <a:p>
          <a:endParaRPr lang="cs-CZ"/>
        </a:p>
      </dgm:t>
    </dgm:pt>
    <dgm:pt modelId="{C1119B84-1EE9-4CBE-89DD-C3745DD18523}" type="sibTrans" cxnId="{07F5ED7B-9461-4B80-A9A9-74B82A5E9F9E}">
      <dgm:prSet/>
      <dgm:spPr/>
      <dgm:t>
        <a:bodyPr/>
        <a:lstStyle/>
        <a:p>
          <a:endParaRPr lang="cs-CZ"/>
        </a:p>
      </dgm:t>
    </dgm:pt>
    <dgm:pt modelId="{DB02CAE2-113E-4E3E-804E-BD56FB17AFA0}">
      <dgm:prSet phldrT="[Text]"/>
      <dgm:spPr/>
      <dgm:t>
        <a:bodyPr/>
        <a:lstStyle/>
        <a:p>
          <a:r>
            <a:rPr lang="cs-CZ" dirty="0"/>
            <a:t>vyžaduje změnu PA</a:t>
          </a:r>
        </a:p>
      </dgm:t>
    </dgm:pt>
    <dgm:pt modelId="{4A3C598F-762A-48A9-ACF3-3CF4A87F7E80}" type="parTrans" cxnId="{39574F7E-D059-402D-8A23-06E3F3AE8DC5}">
      <dgm:prSet/>
      <dgm:spPr/>
      <dgm:t>
        <a:bodyPr/>
        <a:lstStyle/>
        <a:p>
          <a:endParaRPr lang="cs-CZ"/>
        </a:p>
      </dgm:t>
    </dgm:pt>
    <dgm:pt modelId="{1CB45C44-C763-4269-9406-1F4F8F1D77DC}" type="sibTrans" cxnId="{39574F7E-D059-402D-8A23-06E3F3AE8DC5}">
      <dgm:prSet/>
      <dgm:spPr/>
      <dgm:t>
        <a:bodyPr/>
        <a:lstStyle/>
        <a:p>
          <a:endParaRPr lang="cs-CZ"/>
        </a:p>
      </dgm:t>
    </dgm:pt>
    <dgm:pt modelId="{9B77E21C-6561-4FD3-ABFD-0198F99C3E4F}">
      <dgm:prSet phldrT="[Text]"/>
      <dgm:spPr/>
      <dgm:t>
        <a:bodyPr/>
        <a:lstStyle/>
        <a:p>
          <a:r>
            <a:rPr lang="cs-CZ" dirty="0"/>
            <a:t>oznámení nejpozději 10 dní před </a:t>
          </a:r>
          <a:r>
            <a:rPr lang="cs-CZ" dirty="0" err="1"/>
            <a:t>ZoR</a:t>
          </a:r>
          <a:endParaRPr lang="cs-CZ" dirty="0"/>
        </a:p>
      </dgm:t>
    </dgm:pt>
    <dgm:pt modelId="{0F1907CA-5FFB-4FE0-80D4-3ECFE1BCCE28}" type="parTrans" cxnId="{8B6F634F-A62E-48CD-8DEE-6A482D3928E5}">
      <dgm:prSet/>
      <dgm:spPr/>
      <dgm:t>
        <a:bodyPr/>
        <a:lstStyle/>
        <a:p>
          <a:endParaRPr lang="cs-CZ"/>
        </a:p>
      </dgm:t>
    </dgm:pt>
    <dgm:pt modelId="{3EA3EF80-BFB4-42AC-8864-A7391927F4AD}" type="sibTrans" cxnId="{8B6F634F-A62E-48CD-8DEE-6A482D3928E5}">
      <dgm:prSet/>
      <dgm:spPr/>
      <dgm:t>
        <a:bodyPr/>
        <a:lstStyle/>
        <a:p>
          <a:endParaRPr lang="cs-CZ"/>
        </a:p>
      </dgm:t>
    </dgm:pt>
    <dgm:pt modelId="{67B26093-2354-498D-84BF-ABE5CA5E2190}">
      <dgm:prSet phldrT="[Text]"/>
      <dgm:spPr/>
      <dgm:t>
        <a:bodyPr/>
        <a:lstStyle/>
        <a:p>
          <a:r>
            <a:rPr lang="cs-CZ" dirty="0"/>
            <a:t>nevyžaduje změnu PA</a:t>
          </a:r>
        </a:p>
      </dgm:t>
    </dgm:pt>
    <dgm:pt modelId="{2B5D929B-BC9F-4A17-BD8B-B8413E846752}" type="parTrans" cxnId="{3C710E28-97ED-4907-92B4-94120B4D7850}">
      <dgm:prSet/>
      <dgm:spPr/>
      <dgm:t>
        <a:bodyPr/>
        <a:lstStyle/>
        <a:p>
          <a:endParaRPr lang="cs-CZ"/>
        </a:p>
      </dgm:t>
    </dgm:pt>
    <dgm:pt modelId="{7BFE07D3-9997-4041-9E0B-0A82B525CB33}" type="sibTrans" cxnId="{3C710E28-97ED-4907-92B4-94120B4D7850}">
      <dgm:prSet/>
      <dgm:spPr/>
      <dgm:t>
        <a:bodyPr/>
        <a:lstStyle/>
        <a:p>
          <a:endParaRPr lang="cs-CZ"/>
        </a:p>
      </dgm:t>
    </dgm:pt>
    <dgm:pt modelId="{5D183DE9-47F8-4268-AE80-44F04879DFDA}" type="pres">
      <dgm:prSet presAssocID="{F54C4FA8-342C-4F6C-8B32-5269EAC486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81159A-6421-49EC-9DE8-E10804FCCA8C}" type="pres">
      <dgm:prSet presAssocID="{2FD16077-F533-4583-9492-CD4DD20DF173}" presName="hierRoot1" presStyleCnt="0"/>
      <dgm:spPr/>
    </dgm:pt>
    <dgm:pt modelId="{7C220B6C-69E1-4856-9305-82E223C1A406}" type="pres">
      <dgm:prSet presAssocID="{2FD16077-F533-4583-9492-CD4DD20DF173}" presName="composite" presStyleCnt="0"/>
      <dgm:spPr/>
    </dgm:pt>
    <dgm:pt modelId="{8145F1FC-9A84-453C-A254-8C41806FB2EA}" type="pres">
      <dgm:prSet presAssocID="{2FD16077-F533-4583-9492-CD4DD20DF173}" presName="background" presStyleLbl="node0" presStyleIdx="0" presStyleCnt="1"/>
      <dgm:spPr/>
    </dgm:pt>
    <dgm:pt modelId="{6B1EF571-7AE7-4E46-89CC-F4B5459F9FAA}" type="pres">
      <dgm:prSet presAssocID="{2FD16077-F533-4583-9492-CD4DD20DF173}" presName="text" presStyleLbl="fgAcc0" presStyleIdx="0" presStyleCnt="1" custScaleX="100140" custScaleY="88820">
        <dgm:presLayoutVars>
          <dgm:chPref val="3"/>
        </dgm:presLayoutVars>
      </dgm:prSet>
      <dgm:spPr/>
    </dgm:pt>
    <dgm:pt modelId="{DAD20EC4-BC7E-4BBE-A043-5F1122079EE0}" type="pres">
      <dgm:prSet presAssocID="{2FD16077-F533-4583-9492-CD4DD20DF173}" presName="hierChild2" presStyleCnt="0"/>
      <dgm:spPr/>
    </dgm:pt>
    <dgm:pt modelId="{0522B667-0D20-4011-99F8-74CAC78DDCF0}" type="pres">
      <dgm:prSet presAssocID="{4C2052B0-EC9D-4080-92FB-F04679AB4877}" presName="Name10" presStyleLbl="parChTrans1D2" presStyleIdx="0" presStyleCnt="2"/>
      <dgm:spPr/>
    </dgm:pt>
    <dgm:pt modelId="{FC3DCAEC-5C04-4905-8332-DA82E3C02C43}" type="pres">
      <dgm:prSet presAssocID="{272B1AEC-B744-4D24-91CA-5F5075C3AA26}" presName="hierRoot2" presStyleCnt="0"/>
      <dgm:spPr/>
    </dgm:pt>
    <dgm:pt modelId="{8B3A694F-BED7-4DD9-A38D-A177DC26C36F}" type="pres">
      <dgm:prSet presAssocID="{272B1AEC-B744-4D24-91CA-5F5075C3AA26}" presName="composite2" presStyleCnt="0"/>
      <dgm:spPr/>
    </dgm:pt>
    <dgm:pt modelId="{455635BB-0ED8-427C-ADE9-FD6E4E31BCD0}" type="pres">
      <dgm:prSet presAssocID="{272B1AEC-B744-4D24-91CA-5F5075C3AA26}" presName="background2" presStyleLbl="node2" presStyleIdx="0" presStyleCnt="2"/>
      <dgm:spPr/>
    </dgm:pt>
    <dgm:pt modelId="{E825839F-234D-4A90-B2B1-13F4A35F0BF0}" type="pres">
      <dgm:prSet presAssocID="{272B1AEC-B744-4D24-91CA-5F5075C3AA26}" presName="text2" presStyleLbl="fgAcc2" presStyleIdx="0" presStyleCnt="2">
        <dgm:presLayoutVars>
          <dgm:chPref val="3"/>
        </dgm:presLayoutVars>
      </dgm:prSet>
      <dgm:spPr/>
    </dgm:pt>
    <dgm:pt modelId="{C5563EB9-F734-4C87-86C9-C87AB0C208FB}" type="pres">
      <dgm:prSet presAssocID="{272B1AEC-B744-4D24-91CA-5F5075C3AA26}" presName="hierChild3" presStyleCnt="0"/>
      <dgm:spPr/>
    </dgm:pt>
    <dgm:pt modelId="{180E0A72-109B-40F2-A9ED-06866C6B47FD}" type="pres">
      <dgm:prSet presAssocID="{7C6B14B1-C039-4B52-8102-30CCC5EADA91}" presName="Name17" presStyleLbl="parChTrans1D3" presStyleIdx="0" presStyleCnt="5"/>
      <dgm:spPr/>
    </dgm:pt>
    <dgm:pt modelId="{0D840909-76E8-4C20-AAE6-2031C00752EB}" type="pres">
      <dgm:prSet presAssocID="{7E93F150-708D-4ED4-9BE1-A85D439DB5B0}" presName="hierRoot3" presStyleCnt="0"/>
      <dgm:spPr/>
    </dgm:pt>
    <dgm:pt modelId="{8E393715-2238-438D-80E5-41A846D03158}" type="pres">
      <dgm:prSet presAssocID="{7E93F150-708D-4ED4-9BE1-A85D439DB5B0}" presName="composite3" presStyleCnt="0"/>
      <dgm:spPr/>
    </dgm:pt>
    <dgm:pt modelId="{BFFA7DAC-A963-495C-98A2-5E3D87050E5D}" type="pres">
      <dgm:prSet presAssocID="{7E93F150-708D-4ED4-9BE1-A85D439DB5B0}" presName="background3" presStyleLbl="node3" presStyleIdx="0" presStyleCnt="5"/>
      <dgm:spPr/>
    </dgm:pt>
    <dgm:pt modelId="{EFBF7F63-5B39-4287-B99F-1552ECBDF06D}" type="pres">
      <dgm:prSet presAssocID="{7E93F150-708D-4ED4-9BE1-A85D439DB5B0}" presName="text3" presStyleLbl="fgAcc3" presStyleIdx="0" presStyleCnt="5">
        <dgm:presLayoutVars>
          <dgm:chPref val="3"/>
        </dgm:presLayoutVars>
      </dgm:prSet>
      <dgm:spPr/>
    </dgm:pt>
    <dgm:pt modelId="{090C26A3-E992-4117-B886-54F0885638FA}" type="pres">
      <dgm:prSet presAssocID="{7E93F150-708D-4ED4-9BE1-A85D439DB5B0}" presName="hierChild4" presStyleCnt="0"/>
      <dgm:spPr/>
    </dgm:pt>
    <dgm:pt modelId="{78BF9682-62AA-4C2B-A0A5-639EC494FF46}" type="pres">
      <dgm:prSet presAssocID="{0F1907CA-5FFB-4FE0-80D4-3ECFE1BCCE28}" presName="Name17" presStyleLbl="parChTrans1D3" presStyleIdx="1" presStyleCnt="5"/>
      <dgm:spPr/>
    </dgm:pt>
    <dgm:pt modelId="{232F29C6-917B-44E4-A006-42B87859FF08}" type="pres">
      <dgm:prSet presAssocID="{9B77E21C-6561-4FD3-ABFD-0198F99C3E4F}" presName="hierRoot3" presStyleCnt="0"/>
      <dgm:spPr/>
    </dgm:pt>
    <dgm:pt modelId="{3D3AE2AF-8634-4CC5-8007-6FB5938FFC58}" type="pres">
      <dgm:prSet presAssocID="{9B77E21C-6561-4FD3-ABFD-0198F99C3E4F}" presName="composite3" presStyleCnt="0"/>
      <dgm:spPr/>
    </dgm:pt>
    <dgm:pt modelId="{A30ACC11-984C-4E00-A97F-442E199894A5}" type="pres">
      <dgm:prSet presAssocID="{9B77E21C-6561-4FD3-ABFD-0198F99C3E4F}" presName="background3" presStyleLbl="node3" presStyleIdx="1" presStyleCnt="5"/>
      <dgm:spPr/>
    </dgm:pt>
    <dgm:pt modelId="{2665A3BC-1C32-44AB-ADA2-FB6F41E3E46D}" type="pres">
      <dgm:prSet presAssocID="{9B77E21C-6561-4FD3-ABFD-0198F99C3E4F}" presName="text3" presStyleLbl="fgAcc3" presStyleIdx="1" presStyleCnt="5">
        <dgm:presLayoutVars>
          <dgm:chPref val="3"/>
        </dgm:presLayoutVars>
      </dgm:prSet>
      <dgm:spPr/>
    </dgm:pt>
    <dgm:pt modelId="{25EECC1B-76AB-4C23-AB98-F4EFC43CD0A1}" type="pres">
      <dgm:prSet presAssocID="{9B77E21C-6561-4FD3-ABFD-0198F99C3E4F}" presName="hierChild4" presStyleCnt="0"/>
      <dgm:spPr/>
    </dgm:pt>
    <dgm:pt modelId="{E30DA224-6AD0-4E78-85A5-3C657F2EDA5C}" type="pres">
      <dgm:prSet presAssocID="{6A2D7788-4233-475D-BABC-A420A9953AFD}" presName="Name17" presStyleLbl="parChTrans1D3" presStyleIdx="2" presStyleCnt="5"/>
      <dgm:spPr/>
    </dgm:pt>
    <dgm:pt modelId="{668C5F93-8F9C-4B13-BF93-43250E271805}" type="pres">
      <dgm:prSet presAssocID="{2CFE6007-14A7-4916-8479-6BA275507795}" presName="hierRoot3" presStyleCnt="0"/>
      <dgm:spPr/>
    </dgm:pt>
    <dgm:pt modelId="{9AB62198-5833-4FFF-93AA-1993D72B52BB}" type="pres">
      <dgm:prSet presAssocID="{2CFE6007-14A7-4916-8479-6BA275507795}" presName="composite3" presStyleCnt="0"/>
      <dgm:spPr/>
    </dgm:pt>
    <dgm:pt modelId="{FDE48088-25F1-4205-85F9-34F914C54C36}" type="pres">
      <dgm:prSet presAssocID="{2CFE6007-14A7-4916-8479-6BA275507795}" presName="background3" presStyleLbl="node3" presStyleIdx="2" presStyleCnt="5"/>
      <dgm:spPr/>
    </dgm:pt>
    <dgm:pt modelId="{B7AEF872-F8D3-4CA7-BFFC-8B7D82189BC0}" type="pres">
      <dgm:prSet presAssocID="{2CFE6007-14A7-4916-8479-6BA275507795}" presName="text3" presStyleLbl="fgAcc3" presStyleIdx="2" presStyleCnt="5">
        <dgm:presLayoutVars>
          <dgm:chPref val="3"/>
        </dgm:presLayoutVars>
      </dgm:prSet>
      <dgm:spPr/>
    </dgm:pt>
    <dgm:pt modelId="{C0606D8A-149D-4FD6-B71A-DAFC0D7B2CA3}" type="pres">
      <dgm:prSet presAssocID="{2CFE6007-14A7-4916-8479-6BA275507795}" presName="hierChild4" presStyleCnt="0"/>
      <dgm:spPr/>
    </dgm:pt>
    <dgm:pt modelId="{DC2C69D7-CF8F-4517-BF86-BE46A979E87B}" type="pres">
      <dgm:prSet presAssocID="{B6F5A02B-9C19-4FA2-8435-8477A804C8DF}" presName="Name10" presStyleLbl="parChTrans1D2" presStyleIdx="1" presStyleCnt="2"/>
      <dgm:spPr/>
    </dgm:pt>
    <dgm:pt modelId="{46B76D3A-CC1B-4C15-8F6D-F6854F281717}" type="pres">
      <dgm:prSet presAssocID="{F6999510-03DF-4CBF-8D6A-6734196CABA4}" presName="hierRoot2" presStyleCnt="0"/>
      <dgm:spPr/>
    </dgm:pt>
    <dgm:pt modelId="{767E0C03-C08F-40E0-A741-33F333B8EF8E}" type="pres">
      <dgm:prSet presAssocID="{F6999510-03DF-4CBF-8D6A-6734196CABA4}" presName="composite2" presStyleCnt="0"/>
      <dgm:spPr/>
    </dgm:pt>
    <dgm:pt modelId="{792C28CA-1DB6-48EE-84CC-48B9BF61AB99}" type="pres">
      <dgm:prSet presAssocID="{F6999510-03DF-4CBF-8D6A-6734196CABA4}" presName="background2" presStyleLbl="node2" presStyleIdx="1" presStyleCnt="2"/>
      <dgm:spPr/>
    </dgm:pt>
    <dgm:pt modelId="{904B80CC-D842-487B-A9F5-1471FDAF92A5}" type="pres">
      <dgm:prSet presAssocID="{F6999510-03DF-4CBF-8D6A-6734196CABA4}" presName="text2" presStyleLbl="fgAcc2" presStyleIdx="1" presStyleCnt="2">
        <dgm:presLayoutVars>
          <dgm:chPref val="3"/>
        </dgm:presLayoutVars>
      </dgm:prSet>
      <dgm:spPr/>
    </dgm:pt>
    <dgm:pt modelId="{A332DC15-617E-4B2D-9909-91ED54A94CF7}" type="pres">
      <dgm:prSet presAssocID="{F6999510-03DF-4CBF-8D6A-6734196CABA4}" presName="hierChild3" presStyleCnt="0"/>
      <dgm:spPr/>
    </dgm:pt>
    <dgm:pt modelId="{C78C2829-A805-4851-880F-3F8329CA699F}" type="pres">
      <dgm:prSet presAssocID="{4A3C598F-762A-48A9-ACF3-3CF4A87F7E80}" presName="Name17" presStyleLbl="parChTrans1D3" presStyleIdx="3" presStyleCnt="5"/>
      <dgm:spPr/>
    </dgm:pt>
    <dgm:pt modelId="{D43F8A87-16DF-4FA7-B61F-A27BB7BA7274}" type="pres">
      <dgm:prSet presAssocID="{DB02CAE2-113E-4E3E-804E-BD56FB17AFA0}" presName="hierRoot3" presStyleCnt="0"/>
      <dgm:spPr/>
    </dgm:pt>
    <dgm:pt modelId="{CEF281A1-A931-4C8D-9348-BBB4DDF56362}" type="pres">
      <dgm:prSet presAssocID="{DB02CAE2-113E-4E3E-804E-BD56FB17AFA0}" presName="composite3" presStyleCnt="0"/>
      <dgm:spPr/>
    </dgm:pt>
    <dgm:pt modelId="{556BA387-3EE9-4690-AC5C-0C00C05AD42B}" type="pres">
      <dgm:prSet presAssocID="{DB02CAE2-113E-4E3E-804E-BD56FB17AFA0}" presName="background3" presStyleLbl="node3" presStyleIdx="3" presStyleCnt="5"/>
      <dgm:spPr/>
    </dgm:pt>
    <dgm:pt modelId="{4694D36B-3BE6-48C5-9E80-571DCBCAA38B}" type="pres">
      <dgm:prSet presAssocID="{DB02CAE2-113E-4E3E-804E-BD56FB17AFA0}" presName="text3" presStyleLbl="fgAcc3" presStyleIdx="3" presStyleCnt="5">
        <dgm:presLayoutVars>
          <dgm:chPref val="3"/>
        </dgm:presLayoutVars>
      </dgm:prSet>
      <dgm:spPr/>
    </dgm:pt>
    <dgm:pt modelId="{5FA3A1D6-E26F-4980-9E9F-D78F3E605EB0}" type="pres">
      <dgm:prSet presAssocID="{DB02CAE2-113E-4E3E-804E-BD56FB17AFA0}" presName="hierChild4" presStyleCnt="0"/>
      <dgm:spPr/>
    </dgm:pt>
    <dgm:pt modelId="{762495B3-13EF-4D90-A45A-7EAEC230B284}" type="pres">
      <dgm:prSet presAssocID="{2B5D929B-BC9F-4A17-BD8B-B8413E846752}" presName="Name17" presStyleLbl="parChTrans1D3" presStyleIdx="4" presStyleCnt="5"/>
      <dgm:spPr/>
    </dgm:pt>
    <dgm:pt modelId="{C080CEC1-7699-4822-AA28-C15B6B95B76F}" type="pres">
      <dgm:prSet presAssocID="{67B26093-2354-498D-84BF-ABE5CA5E2190}" presName="hierRoot3" presStyleCnt="0"/>
      <dgm:spPr/>
    </dgm:pt>
    <dgm:pt modelId="{34588185-8A06-4C69-8DBC-22B0FBCFB0E3}" type="pres">
      <dgm:prSet presAssocID="{67B26093-2354-498D-84BF-ABE5CA5E2190}" presName="composite3" presStyleCnt="0"/>
      <dgm:spPr/>
    </dgm:pt>
    <dgm:pt modelId="{A2A91916-FB0D-4CB1-8F68-B8A2B42BFAAB}" type="pres">
      <dgm:prSet presAssocID="{67B26093-2354-498D-84BF-ABE5CA5E2190}" presName="background3" presStyleLbl="node3" presStyleIdx="4" presStyleCnt="5"/>
      <dgm:spPr/>
    </dgm:pt>
    <dgm:pt modelId="{181DC7EB-0FE8-4E97-9B79-B68D0E1292CA}" type="pres">
      <dgm:prSet presAssocID="{67B26093-2354-498D-84BF-ABE5CA5E2190}" presName="text3" presStyleLbl="fgAcc3" presStyleIdx="4" presStyleCnt="5">
        <dgm:presLayoutVars>
          <dgm:chPref val="3"/>
        </dgm:presLayoutVars>
      </dgm:prSet>
      <dgm:spPr/>
    </dgm:pt>
    <dgm:pt modelId="{9F64B666-C58D-47D8-92E2-67D2D2426599}" type="pres">
      <dgm:prSet presAssocID="{67B26093-2354-498D-84BF-ABE5CA5E2190}" presName="hierChild4" presStyleCnt="0"/>
      <dgm:spPr/>
    </dgm:pt>
  </dgm:ptLst>
  <dgm:cxnLst>
    <dgm:cxn modelId="{C37D1403-5091-4F22-8364-B5392252744C}" type="presOf" srcId="{7C6B14B1-C039-4B52-8102-30CCC5EADA91}" destId="{180E0A72-109B-40F2-A9ED-06866C6B47FD}" srcOrd="0" destOrd="0" presId="urn:microsoft.com/office/officeart/2005/8/layout/hierarchy1#1"/>
    <dgm:cxn modelId="{1550471C-3B21-4530-830F-9B00FAD879D9}" type="presOf" srcId="{F54C4FA8-342C-4F6C-8B32-5269EAC4862A}" destId="{5D183DE9-47F8-4268-AE80-44F04879DFDA}" srcOrd="0" destOrd="0" presId="urn:microsoft.com/office/officeart/2005/8/layout/hierarchy1#1"/>
    <dgm:cxn modelId="{3C710E28-97ED-4907-92B4-94120B4D7850}" srcId="{F6999510-03DF-4CBF-8D6A-6734196CABA4}" destId="{67B26093-2354-498D-84BF-ABE5CA5E2190}" srcOrd="1" destOrd="0" parTransId="{2B5D929B-BC9F-4A17-BD8B-B8413E846752}" sibTransId="{7BFE07D3-9997-4041-9E0B-0A82B525CB33}"/>
    <dgm:cxn modelId="{A3377C28-768D-41BF-A501-9B87CECC45A8}" type="presOf" srcId="{4C2052B0-EC9D-4080-92FB-F04679AB4877}" destId="{0522B667-0D20-4011-99F8-74CAC78DDCF0}" srcOrd="0" destOrd="0" presId="urn:microsoft.com/office/officeart/2005/8/layout/hierarchy1#1"/>
    <dgm:cxn modelId="{598FA02F-17E1-4632-B95B-06273EFBCE9F}" srcId="{2FD16077-F533-4583-9492-CD4DD20DF173}" destId="{272B1AEC-B744-4D24-91CA-5F5075C3AA26}" srcOrd="0" destOrd="0" parTransId="{4C2052B0-EC9D-4080-92FB-F04679AB4877}" sibTransId="{4E90C29A-10FF-4399-B959-B450FA8C554E}"/>
    <dgm:cxn modelId="{D3E49135-5AAE-4435-AEAB-743F596F3135}" type="presOf" srcId="{B6F5A02B-9C19-4FA2-8435-8477A804C8DF}" destId="{DC2C69D7-CF8F-4517-BF86-BE46A979E87B}" srcOrd="0" destOrd="0" presId="urn:microsoft.com/office/officeart/2005/8/layout/hierarchy1#1"/>
    <dgm:cxn modelId="{5B4EA33E-99F6-4075-9CBE-DA88D5AF0096}" type="presOf" srcId="{272B1AEC-B744-4D24-91CA-5F5075C3AA26}" destId="{E825839F-234D-4A90-B2B1-13F4A35F0BF0}" srcOrd="0" destOrd="0" presId="urn:microsoft.com/office/officeart/2005/8/layout/hierarchy1#1"/>
    <dgm:cxn modelId="{CA89F841-6244-4553-AED0-0CE2DDD5A3D6}" type="presOf" srcId="{4A3C598F-762A-48A9-ACF3-3CF4A87F7E80}" destId="{C78C2829-A805-4851-880F-3F8329CA699F}" srcOrd="0" destOrd="0" presId="urn:microsoft.com/office/officeart/2005/8/layout/hierarchy1#1"/>
    <dgm:cxn modelId="{1230AE4D-EDCD-4462-AAF1-C81047582ED2}" type="presOf" srcId="{67B26093-2354-498D-84BF-ABE5CA5E2190}" destId="{181DC7EB-0FE8-4E97-9B79-B68D0E1292CA}" srcOrd="0" destOrd="0" presId="urn:microsoft.com/office/officeart/2005/8/layout/hierarchy1#1"/>
    <dgm:cxn modelId="{8B6F634F-A62E-48CD-8DEE-6A482D3928E5}" srcId="{272B1AEC-B744-4D24-91CA-5F5075C3AA26}" destId="{9B77E21C-6561-4FD3-ABFD-0198F99C3E4F}" srcOrd="1" destOrd="0" parTransId="{0F1907CA-5FFB-4FE0-80D4-3ECFE1BCCE28}" sibTransId="{3EA3EF80-BFB4-42AC-8864-A7391927F4AD}"/>
    <dgm:cxn modelId="{07F5ED7B-9461-4B80-A9A9-74B82A5E9F9E}" srcId="{2FD16077-F533-4583-9492-CD4DD20DF173}" destId="{F6999510-03DF-4CBF-8D6A-6734196CABA4}" srcOrd="1" destOrd="0" parTransId="{B6F5A02B-9C19-4FA2-8435-8477A804C8DF}" sibTransId="{C1119B84-1EE9-4CBE-89DD-C3745DD18523}"/>
    <dgm:cxn modelId="{39574F7E-D059-402D-8A23-06E3F3AE8DC5}" srcId="{F6999510-03DF-4CBF-8D6A-6734196CABA4}" destId="{DB02CAE2-113E-4E3E-804E-BD56FB17AFA0}" srcOrd="0" destOrd="0" parTransId="{4A3C598F-762A-48A9-ACF3-3CF4A87F7E80}" sibTransId="{1CB45C44-C763-4269-9406-1F4F8F1D77DC}"/>
    <dgm:cxn modelId="{3B20C2A1-3DB9-4519-8D6C-30116BDBD531}" type="presOf" srcId="{6A2D7788-4233-475D-BABC-A420A9953AFD}" destId="{E30DA224-6AD0-4E78-85A5-3C657F2EDA5C}" srcOrd="0" destOrd="0" presId="urn:microsoft.com/office/officeart/2005/8/layout/hierarchy1#1"/>
    <dgm:cxn modelId="{1AFCFAB0-8675-4F05-AC92-E4DB791C84F5}" type="presOf" srcId="{9B77E21C-6561-4FD3-ABFD-0198F99C3E4F}" destId="{2665A3BC-1C32-44AB-ADA2-FB6F41E3E46D}" srcOrd="0" destOrd="0" presId="urn:microsoft.com/office/officeart/2005/8/layout/hierarchy1#1"/>
    <dgm:cxn modelId="{77C932B1-EFBA-48C4-9410-A09D6D9B9EC4}" srcId="{272B1AEC-B744-4D24-91CA-5F5075C3AA26}" destId="{7E93F150-708D-4ED4-9BE1-A85D439DB5B0}" srcOrd="0" destOrd="0" parTransId="{7C6B14B1-C039-4B52-8102-30CCC5EADA91}" sibTransId="{16CBEB82-0BE2-475C-A6C1-05E356A74C50}"/>
    <dgm:cxn modelId="{4EB6B2BF-9E50-40CB-9A5B-B1C445C908D6}" type="presOf" srcId="{DB02CAE2-113E-4E3E-804E-BD56FB17AFA0}" destId="{4694D36B-3BE6-48C5-9E80-571DCBCAA38B}" srcOrd="0" destOrd="0" presId="urn:microsoft.com/office/officeart/2005/8/layout/hierarchy1#1"/>
    <dgm:cxn modelId="{840678C3-8ADA-4403-9CFF-BB0125675CD0}" type="presOf" srcId="{F6999510-03DF-4CBF-8D6A-6734196CABA4}" destId="{904B80CC-D842-487B-A9F5-1471FDAF92A5}" srcOrd="0" destOrd="0" presId="urn:microsoft.com/office/officeart/2005/8/layout/hierarchy1#1"/>
    <dgm:cxn modelId="{88A622D1-DCC6-48A3-BA3F-6ADE4EEBED28}" srcId="{F54C4FA8-342C-4F6C-8B32-5269EAC4862A}" destId="{2FD16077-F533-4583-9492-CD4DD20DF173}" srcOrd="0" destOrd="0" parTransId="{C59A9944-805A-4D2D-B3E2-95264FE5FAB2}" sibTransId="{D7619BB3-8B7D-4E5D-B493-9BE3947239D1}"/>
    <dgm:cxn modelId="{357EFEDF-1D26-440C-974C-DA852AE5D217}" type="presOf" srcId="{7E93F150-708D-4ED4-9BE1-A85D439DB5B0}" destId="{EFBF7F63-5B39-4287-B99F-1552ECBDF06D}" srcOrd="0" destOrd="0" presId="urn:microsoft.com/office/officeart/2005/8/layout/hierarchy1#1"/>
    <dgm:cxn modelId="{E824FEE0-3F05-4E62-ADE9-5336C35386BB}" type="presOf" srcId="{0F1907CA-5FFB-4FE0-80D4-3ECFE1BCCE28}" destId="{78BF9682-62AA-4C2B-A0A5-639EC494FF46}" srcOrd="0" destOrd="0" presId="urn:microsoft.com/office/officeart/2005/8/layout/hierarchy1#1"/>
    <dgm:cxn modelId="{F55CB1E9-9DF3-4EA3-9D76-245F270E8AA7}" type="presOf" srcId="{2B5D929B-BC9F-4A17-BD8B-B8413E846752}" destId="{762495B3-13EF-4D90-A45A-7EAEC230B284}" srcOrd="0" destOrd="0" presId="urn:microsoft.com/office/officeart/2005/8/layout/hierarchy1#1"/>
    <dgm:cxn modelId="{D4AB0AEC-AA73-4D2B-B5C4-4FB6334C9875}" type="presOf" srcId="{2CFE6007-14A7-4916-8479-6BA275507795}" destId="{B7AEF872-F8D3-4CA7-BFFC-8B7D82189BC0}" srcOrd="0" destOrd="0" presId="urn:microsoft.com/office/officeart/2005/8/layout/hierarchy1#1"/>
    <dgm:cxn modelId="{51F496F3-AB99-4F8A-BBB4-231F8DEC804F}" type="presOf" srcId="{2FD16077-F533-4583-9492-CD4DD20DF173}" destId="{6B1EF571-7AE7-4E46-89CC-F4B5459F9FAA}" srcOrd="0" destOrd="0" presId="urn:microsoft.com/office/officeart/2005/8/layout/hierarchy1#1"/>
    <dgm:cxn modelId="{64A7CFFF-D357-433B-860F-6F014BF1D45C}" srcId="{272B1AEC-B744-4D24-91CA-5F5075C3AA26}" destId="{2CFE6007-14A7-4916-8479-6BA275507795}" srcOrd="2" destOrd="0" parTransId="{6A2D7788-4233-475D-BABC-A420A9953AFD}" sibTransId="{2C40770A-9FED-4CA5-9D02-FACBDA602F18}"/>
    <dgm:cxn modelId="{13184BB0-1B7B-41F6-B10F-E5B9925ED01B}" type="presParOf" srcId="{5D183DE9-47F8-4268-AE80-44F04879DFDA}" destId="{4681159A-6421-49EC-9DE8-E10804FCCA8C}" srcOrd="0" destOrd="0" presId="urn:microsoft.com/office/officeart/2005/8/layout/hierarchy1#1"/>
    <dgm:cxn modelId="{550BDB28-F5E5-4BE6-804B-DA210D42F091}" type="presParOf" srcId="{4681159A-6421-49EC-9DE8-E10804FCCA8C}" destId="{7C220B6C-69E1-4856-9305-82E223C1A406}" srcOrd="0" destOrd="0" presId="urn:microsoft.com/office/officeart/2005/8/layout/hierarchy1#1"/>
    <dgm:cxn modelId="{C726315A-A24E-429F-BA73-62FDE424D00E}" type="presParOf" srcId="{7C220B6C-69E1-4856-9305-82E223C1A406}" destId="{8145F1FC-9A84-453C-A254-8C41806FB2EA}" srcOrd="0" destOrd="0" presId="urn:microsoft.com/office/officeart/2005/8/layout/hierarchy1#1"/>
    <dgm:cxn modelId="{F95AA55D-529D-4110-8A95-555AC52214D2}" type="presParOf" srcId="{7C220B6C-69E1-4856-9305-82E223C1A406}" destId="{6B1EF571-7AE7-4E46-89CC-F4B5459F9FAA}" srcOrd="1" destOrd="0" presId="urn:microsoft.com/office/officeart/2005/8/layout/hierarchy1#1"/>
    <dgm:cxn modelId="{1CF21828-984B-4DA6-A3FF-97AB9501A677}" type="presParOf" srcId="{4681159A-6421-49EC-9DE8-E10804FCCA8C}" destId="{DAD20EC4-BC7E-4BBE-A043-5F1122079EE0}" srcOrd="1" destOrd="0" presId="urn:microsoft.com/office/officeart/2005/8/layout/hierarchy1#1"/>
    <dgm:cxn modelId="{D8607D8F-3D18-4F06-B339-CCBEB407A648}" type="presParOf" srcId="{DAD20EC4-BC7E-4BBE-A043-5F1122079EE0}" destId="{0522B667-0D20-4011-99F8-74CAC78DDCF0}" srcOrd="0" destOrd="0" presId="urn:microsoft.com/office/officeart/2005/8/layout/hierarchy1#1"/>
    <dgm:cxn modelId="{AB849AF6-FEFF-4AA1-9B3A-A73CEBA275AB}" type="presParOf" srcId="{DAD20EC4-BC7E-4BBE-A043-5F1122079EE0}" destId="{FC3DCAEC-5C04-4905-8332-DA82E3C02C43}" srcOrd="1" destOrd="0" presId="urn:microsoft.com/office/officeart/2005/8/layout/hierarchy1#1"/>
    <dgm:cxn modelId="{7BBEF955-CD35-4286-BA94-B5388F36BE9A}" type="presParOf" srcId="{FC3DCAEC-5C04-4905-8332-DA82E3C02C43}" destId="{8B3A694F-BED7-4DD9-A38D-A177DC26C36F}" srcOrd="0" destOrd="0" presId="urn:microsoft.com/office/officeart/2005/8/layout/hierarchy1#1"/>
    <dgm:cxn modelId="{DAA7CCA7-CFE6-4C45-B4C7-2A350F9C8318}" type="presParOf" srcId="{8B3A694F-BED7-4DD9-A38D-A177DC26C36F}" destId="{455635BB-0ED8-427C-ADE9-FD6E4E31BCD0}" srcOrd="0" destOrd="0" presId="urn:microsoft.com/office/officeart/2005/8/layout/hierarchy1#1"/>
    <dgm:cxn modelId="{4460EBD2-8E82-40AC-AF7C-54DBB2CF32AF}" type="presParOf" srcId="{8B3A694F-BED7-4DD9-A38D-A177DC26C36F}" destId="{E825839F-234D-4A90-B2B1-13F4A35F0BF0}" srcOrd="1" destOrd="0" presId="urn:microsoft.com/office/officeart/2005/8/layout/hierarchy1#1"/>
    <dgm:cxn modelId="{F841BBF6-C95C-40D6-884A-F516E1F4F75B}" type="presParOf" srcId="{FC3DCAEC-5C04-4905-8332-DA82E3C02C43}" destId="{C5563EB9-F734-4C87-86C9-C87AB0C208FB}" srcOrd="1" destOrd="0" presId="urn:microsoft.com/office/officeart/2005/8/layout/hierarchy1#1"/>
    <dgm:cxn modelId="{1288413E-46F6-4B9C-B803-317EF457923C}" type="presParOf" srcId="{C5563EB9-F734-4C87-86C9-C87AB0C208FB}" destId="{180E0A72-109B-40F2-A9ED-06866C6B47FD}" srcOrd="0" destOrd="0" presId="urn:microsoft.com/office/officeart/2005/8/layout/hierarchy1#1"/>
    <dgm:cxn modelId="{F20C42F3-9B2C-4C35-B581-7CB858F5362C}" type="presParOf" srcId="{C5563EB9-F734-4C87-86C9-C87AB0C208FB}" destId="{0D840909-76E8-4C20-AAE6-2031C00752EB}" srcOrd="1" destOrd="0" presId="urn:microsoft.com/office/officeart/2005/8/layout/hierarchy1#1"/>
    <dgm:cxn modelId="{33E3FEC6-1252-41DC-BC7B-0E3CFE420776}" type="presParOf" srcId="{0D840909-76E8-4C20-AAE6-2031C00752EB}" destId="{8E393715-2238-438D-80E5-41A846D03158}" srcOrd="0" destOrd="0" presId="urn:microsoft.com/office/officeart/2005/8/layout/hierarchy1#1"/>
    <dgm:cxn modelId="{B1C0F29B-8109-493D-9FED-C7A3B10946B9}" type="presParOf" srcId="{8E393715-2238-438D-80E5-41A846D03158}" destId="{BFFA7DAC-A963-495C-98A2-5E3D87050E5D}" srcOrd="0" destOrd="0" presId="urn:microsoft.com/office/officeart/2005/8/layout/hierarchy1#1"/>
    <dgm:cxn modelId="{6B89713B-22C8-4D1A-BB12-36D18207059C}" type="presParOf" srcId="{8E393715-2238-438D-80E5-41A846D03158}" destId="{EFBF7F63-5B39-4287-B99F-1552ECBDF06D}" srcOrd="1" destOrd="0" presId="urn:microsoft.com/office/officeart/2005/8/layout/hierarchy1#1"/>
    <dgm:cxn modelId="{055EB12A-9F63-426D-B3B4-1CD3FE87ED3E}" type="presParOf" srcId="{0D840909-76E8-4C20-AAE6-2031C00752EB}" destId="{090C26A3-E992-4117-B886-54F0885638FA}" srcOrd="1" destOrd="0" presId="urn:microsoft.com/office/officeart/2005/8/layout/hierarchy1#1"/>
    <dgm:cxn modelId="{D4790FD4-30DE-42DC-9462-DE469FA991D4}" type="presParOf" srcId="{C5563EB9-F734-4C87-86C9-C87AB0C208FB}" destId="{78BF9682-62AA-4C2B-A0A5-639EC494FF46}" srcOrd="2" destOrd="0" presId="urn:microsoft.com/office/officeart/2005/8/layout/hierarchy1#1"/>
    <dgm:cxn modelId="{A28C56D8-59B5-4C91-B55F-F9C84E8A21BA}" type="presParOf" srcId="{C5563EB9-F734-4C87-86C9-C87AB0C208FB}" destId="{232F29C6-917B-44E4-A006-42B87859FF08}" srcOrd="3" destOrd="0" presId="urn:microsoft.com/office/officeart/2005/8/layout/hierarchy1#1"/>
    <dgm:cxn modelId="{C0C2AFA8-1EEE-45E3-A671-75D62E92DD76}" type="presParOf" srcId="{232F29C6-917B-44E4-A006-42B87859FF08}" destId="{3D3AE2AF-8634-4CC5-8007-6FB5938FFC58}" srcOrd="0" destOrd="0" presId="urn:microsoft.com/office/officeart/2005/8/layout/hierarchy1#1"/>
    <dgm:cxn modelId="{24D72E2E-DA6A-4E5D-9404-48C51C900A4C}" type="presParOf" srcId="{3D3AE2AF-8634-4CC5-8007-6FB5938FFC58}" destId="{A30ACC11-984C-4E00-A97F-442E199894A5}" srcOrd="0" destOrd="0" presId="urn:microsoft.com/office/officeart/2005/8/layout/hierarchy1#1"/>
    <dgm:cxn modelId="{5773185E-EB4D-4000-B441-54863D76729F}" type="presParOf" srcId="{3D3AE2AF-8634-4CC5-8007-6FB5938FFC58}" destId="{2665A3BC-1C32-44AB-ADA2-FB6F41E3E46D}" srcOrd="1" destOrd="0" presId="urn:microsoft.com/office/officeart/2005/8/layout/hierarchy1#1"/>
    <dgm:cxn modelId="{519C21E2-D258-4A4F-BC34-493C3C390EB0}" type="presParOf" srcId="{232F29C6-917B-44E4-A006-42B87859FF08}" destId="{25EECC1B-76AB-4C23-AB98-F4EFC43CD0A1}" srcOrd="1" destOrd="0" presId="urn:microsoft.com/office/officeart/2005/8/layout/hierarchy1#1"/>
    <dgm:cxn modelId="{98477F44-0049-4645-8757-F01B7FA22FF8}" type="presParOf" srcId="{C5563EB9-F734-4C87-86C9-C87AB0C208FB}" destId="{E30DA224-6AD0-4E78-85A5-3C657F2EDA5C}" srcOrd="4" destOrd="0" presId="urn:microsoft.com/office/officeart/2005/8/layout/hierarchy1#1"/>
    <dgm:cxn modelId="{6D6DD103-E2AE-4615-BE93-E351E1611086}" type="presParOf" srcId="{C5563EB9-F734-4C87-86C9-C87AB0C208FB}" destId="{668C5F93-8F9C-4B13-BF93-43250E271805}" srcOrd="5" destOrd="0" presId="urn:microsoft.com/office/officeart/2005/8/layout/hierarchy1#1"/>
    <dgm:cxn modelId="{5DCD3333-3027-45F8-BC3F-E48B940C454D}" type="presParOf" srcId="{668C5F93-8F9C-4B13-BF93-43250E271805}" destId="{9AB62198-5833-4FFF-93AA-1993D72B52BB}" srcOrd="0" destOrd="0" presId="urn:microsoft.com/office/officeart/2005/8/layout/hierarchy1#1"/>
    <dgm:cxn modelId="{E380F4CC-A896-41CC-9F5F-95C37B8B4F9B}" type="presParOf" srcId="{9AB62198-5833-4FFF-93AA-1993D72B52BB}" destId="{FDE48088-25F1-4205-85F9-34F914C54C36}" srcOrd="0" destOrd="0" presId="urn:microsoft.com/office/officeart/2005/8/layout/hierarchy1#1"/>
    <dgm:cxn modelId="{03A0F036-A6E8-43F2-A825-F651FEFD0190}" type="presParOf" srcId="{9AB62198-5833-4FFF-93AA-1993D72B52BB}" destId="{B7AEF872-F8D3-4CA7-BFFC-8B7D82189BC0}" srcOrd="1" destOrd="0" presId="urn:microsoft.com/office/officeart/2005/8/layout/hierarchy1#1"/>
    <dgm:cxn modelId="{77C14384-45B1-4DAB-A0A5-DE748BCA048E}" type="presParOf" srcId="{668C5F93-8F9C-4B13-BF93-43250E271805}" destId="{C0606D8A-149D-4FD6-B71A-DAFC0D7B2CA3}" srcOrd="1" destOrd="0" presId="urn:microsoft.com/office/officeart/2005/8/layout/hierarchy1#1"/>
    <dgm:cxn modelId="{B26AD703-4230-43AE-8F47-6BC440B3AC66}" type="presParOf" srcId="{DAD20EC4-BC7E-4BBE-A043-5F1122079EE0}" destId="{DC2C69D7-CF8F-4517-BF86-BE46A979E87B}" srcOrd="2" destOrd="0" presId="urn:microsoft.com/office/officeart/2005/8/layout/hierarchy1#1"/>
    <dgm:cxn modelId="{FDC6A2FD-A6D7-43FB-BFE5-BB81F5467D75}" type="presParOf" srcId="{DAD20EC4-BC7E-4BBE-A043-5F1122079EE0}" destId="{46B76D3A-CC1B-4C15-8F6D-F6854F281717}" srcOrd="3" destOrd="0" presId="urn:microsoft.com/office/officeart/2005/8/layout/hierarchy1#1"/>
    <dgm:cxn modelId="{142F205D-8E2C-427B-B52D-D68213CA70BF}" type="presParOf" srcId="{46B76D3A-CC1B-4C15-8F6D-F6854F281717}" destId="{767E0C03-C08F-40E0-A741-33F333B8EF8E}" srcOrd="0" destOrd="0" presId="urn:microsoft.com/office/officeart/2005/8/layout/hierarchy1#1"/>
    <dgm:cxn modelId="{DADC5635-FA70-4A58-A32D-63211375704D}" type="presParOf" srcId="{767E0C03-C08F-40E0-A741-33F333B8EF8E}" destId="{792C28CA-1DB6-48EE-84CC-48B9BF61AB99}" srcOrd="0" destOrd="0" presId="urn:microsoft.com/office/officeart/2005/8/layout/hierarchy1#1"/>
    <dgm:cxn modelId="{5D2D9DAD-3957-4C9E-B3D4-31BFE7B839BD}" type="presParOf" srcId="{767E0C03-C08F-40E0-A741-33F333B8EF8E}" destId="{904B80CC-D842-487B-A9F5-1471FDAF92A5}" srcOrd="1" destOrd="0" presId="urn:microsoft.com/office/officeart/2005/8/layout/hierarchy1#1"/>
    <dgm:cxn modelId="{F18D46AA-1782-404B-AB5D-D09CE20B0333}" type="presParOf" srcId="{46B76D3A-CC1B-4C15-8F6D-F6854F281717}" destId="{A332DC15-617E-4B2D-9909-91ED54A94CF7}" srcOrd="1" destOrd="0" presId="urn:microsoft.com/office/officeart/2005/8/layout/hierarchy1#1"/>
    <dgm:cxn modelId="{12E9E803-BC27-4A9A-B589-BBD1EE43A506}" type="presParOf" srcId="{A332DC15-617E-4B2D-9909-91ED54A94CF7}" destId="{C78C2829-A805-4851-880F-3F8329CA699F}" srcOrd="0" destOrd="0" presId="urn:microsoft.com/office/officeart/2005/8/layout/hierarchy1#1"/>
    <dgm:cxn modelId="{D2D44E8B-E4F6-4784-8457-3CEBC4EF7368}" type="presParOf" srcId="{A332DC15-617E-4B2D-9909-91ED54A94CF7}" destId="{D43F8A87-16DF-4FA7-B61F-A27BB7BA7274}" srcOrd="1" destOrd="0" presId="urn:microsoft.com/office/officeart/2005/8/layout/hierarchy1#1"/>
    <dgm:cxn modelId="{7A3E4F83-AFF0-41B5-8C16-7808DD1D97C4}" type="presParOf" srcId="{D43F8A87-16DF-4FA7-B61F-A27BB7BA7274}" destId="{CEF281A1-A931-4C8D-9348-BBB4DDF56362}" srcOrd="0" destOrd="0" presId="urn:microsoft.com/office/officeart/2005/8/layout/hierarchy1#1"/>
    <dgm:cxn modelId="{B31E8BDA-F4E1-441F-8808-8A890E638174}" type="presParOf" srcId="{CEF281A1-A931-4C8D-9348-BBB4DDF56362}" destId="{556BA387-3EE9-4690-AC5C-0C00C05AD42B}" srcOrd="0" destOrd="0" presId="urn:microsoft.com/office/officeart/2005/8/layout/hierarchy1#1"/>
    <dgm:cxn modelId="{FC1BFA61-68E3-43CE-A1FA-74D3FD5500FB}" type="presParOf" srcId="{CEF281A1-A931-4C8D-9348-BBB4DDF56362}" destId="{4694D36B-3BE6-48C5-9E80-571DCBCAA38B}" srcOrd="1" destOrd="0" presId="urn:microsoft.com/office/officeart/2005/8/layout/hierarchy1#1"/>
    <dgm:cxn modelId="{5CCC952D-471A-4743-B54E-EF3D9C859E6D}" type="presParOf" srcId="{D43F8A87-16DF-4FA7-B61F-A27BB7BA7274}" destId="{5FA3A1D6-E26F-4980-9E9F-D78F3E605EB0}" srcOrd="1" destOrd="0" presId="urn:microsoft.com/office/officeart/2005/8/layout/hierarchy1#1"/>
    <dgm:cxn modelId="{0B29C6C1-5909-4F7E-9499-C361AA793FA1}" type="presParOf" srcId="{A332DC15-617E-4B2D-9909-91ED54A94CF7}" destId="{762495B3-13EF-4D90-A45A-7EAEC230B284}" srcOrd="2" destOrd="0" presId="urn:microsoft.com/office/officeart/2005/8/layout/hierarchy1#1"/>
    <dgm:cxn modelId="{303ABC00-3C70-47B9-AB89-F32940F800D6}" type="presParOf" srcId="{A332DC15-617E-4B2D-9909-91ED54A94CF7}" destId="{C080CEC1-7699-4822-AA28-C15B6B95B76F}" srcOrd="3" destOrd="0" presId="urn:microsoft.com/office/officeart/2005/8/layout/hierarchy1#1"/>
    <dgm:cxn modelId="{DE76892C-E67C-4B3B-AD80-7F137B725280}" type="presParOf" srcId="{C080CEC1-7699-4822-AA28-C15B6B95B76F}" destId="{34588185-8A06-4C69-8DBC-22B0FBCFB0E3}" srcOrd="0" destOrd="0" presId="urn:microsoft.com/office/officeart/2005/8/layout/hierarchy1#1"/>
    <dgm:cxn modelId="{9D75BEE1-6DA8-432D-8741-CE2C4AD1F19E}" type="presParOf" srcId="{34588185-8A06-4C69-8DBC-22B0FBCFB0E3}" destId="{A2A91916-FB0D-4CB1-8F68-B8A2B42BFAAB}" srcOrd="0" destOrd="0" presId="urn:microsoft.com/office/officeart/2005/8/layout/hierarchy1#1"/>
    <dgm:cxn modelId="{79842938-6C22-46B6-9B8D-A01929989F43}" type="presParOf" srcId="{34588185-8A06-4C69-8DBC-22B0FBCFB0E3}" destId="{181DC7EB-0FE8-4E97-9B79-B68D0E1292CA}" srcOrd="1" destOrd="0" presId="urn:microsoft.com/office/officeart/2005/8/layout/hierarchy1#1"/>
    <dgm:cxn modelId="{B990DC6A-A51B-4E3E-93C4-585F9AF057AE}" type="presParOf" srcId="{C080CEC1-7699-4822-AA28-C15B6B95B76F}" destId="{9F64B666-C58D-47D8-92E2-67D2D2426599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495B3-13EF-4D90-A45A-7EAEC230B284}">
      <dsp:nvSpPr>
        <dsp:cNvPr id="0" name=""/>
        <dsp:cNvSpPr/>
      </dsp:nvSpPr>
      <dsp:spPr>
        <a:xfrm>
          <a:off x="6420098" y="2468127"/>
          <a:ext cx="820822" cy="390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07"/>
              </a:lnTo>
              <a:lnTo>
                <a:pt x="820822" y="266207"/>
              </a:lnTo>
              <a:lnTo>
                <a:pt x="820822" y="390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C2829-A805-4851-880F-3F8329CA699F}">
      <dsp:nvSpPr>
        <dsp:cNvPr id="0" name=""/>
        <dsp:cNvSpPr/>
      </dsp:nvSpPr>
      <dsp:spPr>
        <a:xfrm>
          <a:off x="5599275" y="2468127"/>
          <a:ext cx="820822" cy="390637"/>
        </a:xfrm>
        <a:custGeom>
          <a:avLst/>
          <a:gdLst/>
          <a:ahLst/>
          <a:cxnLst/>
          <a:rect l="0" t="0" r="0" b="0"/>
          <a:pathLst>
            <a:path>
              <a:moveTo>
                <a:pt x="820822" y="0"/>
              </a:moveTo>
              <a:lnTo>
                <a:pt x="820822" y="266207"/>
              </a:lnTo>
              <a:lnTo>
                <a:pt x="0" y="266207"/>
              </a:lnTo>
              <a:lnTo>
                <a:pt x="0" y="390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C69D7-CF8F-4517-BF86-BE46A979E87B}">
      <dsp:nvSpPr>
        <dsp:cNvPr id="0" name=""/>
        <dsp:cNvSpPr/>
      </dsp:nvSpPr>
      <dsp:spPr>
        <a:xfrm>
          <a:off x="4368041" y="1224581"/>
          <a:ext cx="2052056" cy="390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07"/>
              </a:lnTo>
              <a:lnTo>
                <a:pt x="2052056" y="266207"/>
              </a:lnTo>
              <a:lnTo>
                <a:pt x="2052056" y="390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DA224-6AD0-4E78-85A5-3C657F2EDA5C}">
      <dsp:nvSpPr>
        <dsp:cNvPr id="0" name=""/>
        <dsp:cNvSpPr/>
      </dsp:nvSpPr>
      <dsp:spPr>
        <a:xfrm>
          <a:off x="2315984" y="2468127"/>
          <a:ext cx="1641645" cy="390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07"/>
              </a:lnTo>
              <a:lnTo>
                <a:pt x="1641645" y="266207"/>
              </a:lnTo>
              <a:lnTo>
                <a:pt x="1641645" y="390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F9682-62AA-4C2B-A0A5-639EC494FF46}">
      <dsp:nvSpPr>
        <dsp:cNvPr id="0" name=""/>
        <dsp:cNvSpPr/>
      </dsp:nvSpPr>
      <dsp:spPr>
        <a:xfrm>
          <a:off x="2270264" y="2468127"/>
          <a:ext cx="91440" cy="390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E0A72-109B-40F2-A9ED-06866C6B47FD}">
      <dsp:nvSpPr>
        <dsp:cNvPr id="0" name=""/>
        <dsp:cNvSpPr/>
      </dsp:nvSpPr>
      <dsp:spPr>
        <a:xfrm>
          <a:off x="674338" y="2468127"/>
          <a:ext cx="1641645" cy="390637"/>
        </a:xfrm>
        <a:custGeom>
          <a:avLst/>
          <a:gdLst/>
          <a:ahLst/>
          <a:cxnLst/>
          <a:rect l="0" t="0" r="0" b="0"/>
          <a:pathLst>
            <a:path>
              <a:moveTo>
                <a:pt x="1641645" y="0"/>
              </a:moveTo>
              <a:lnTo>
                <a:pt x="1641645" y="266207"/>
              </a:lnTo>
              <a:lnTo>
                <a:pt x="0" y="266207"/>
              </a:lnTo>
              <a:lnTo>
                <a:pt x="0" y="390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2B667-0D20-4011-99F8-74CAC78DDCF0}">
      <dsp:nvSpPr>
        <dsp:cNvPr id="0" name=""/>
        <dsp:cNvSpPr/>
      </dsp:nvSpPr>
      <dsp:spPr>
        <a:xfrm>
          <a:off x="2315984" y="1224581"/>
          <a:ext cx="2052056" cy="390637"/>
        </a:xfrm>
        <a:custGeom>
          <a:avLst/>
          <a:gdLst/>
          <a:ahLst/>
          <a:cxnLst/>
          <a:rect l="0" t="0" r="0" b="0"/>
          <a:pathLst>
            <a:path>
              <a:moveTo>
                <a:pt x="2052056" y="0"/>
              </a:moveTo>
              <a:lnTo>
                <a:pt x="2052056" y="266207"/>
              </a:lnTo>
              <a:lnTo>
                <a:pt x="0" y="266207"/>
              </a:lnTo>
              <a:lnTo>
                <a:pt x="0" y="390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5F1FC-9A84-453C-A254-8C41806FB2EA}">
      <dsp:nvSpPr>
        <dsp:cNvPr id="0" name=""/>
        <dsp:cNvSpPr/>
      </dsp:nvSpPr>
      <dsp:spPr>
        <a:xfrm>
          <a:off x="3695518" y="467027"/>
          <a:ext cx="1345044" cy="757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EF571-7AE7-4E46-89CC-F4B5459F9FAA}">
      <dsp:nvSpPr>
        <dsp:cNvPr id="0" name=""/>
        <dsp:cNvSpPr/>
      </dsp:nvSpPr>
      <dsp:spPr>
        <a:xfrm>
          <a:off x="3844759" y="608805"/>
          <a:ext cx="1345044" cy="75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změna</a:t>
          </a:r>
        </a:p>
      </dsp:txBody>
      <dsp:txXfrm>
        <a:off x="3866947" y="630993"/>
        <a:ext cx="1300668" cy="713178"/>
      </dsp:txXfrm>
    </dsp:sp>
    <dsp:sp modelId="{455635BB-0ED8-427C-ADE9-FD6E4E31BCD0}">
      <dsp:nvSpPr>
        <dsp:cNvPr id="0" name=""/>
        <dsp:cNvSpPr/>
      </dsp:nvSpPr>
      <dsp:spPr>
        <a:xfrm>
          <a:off x="1644401" y="1615218"/>
          <a:ext cx="1343164" cy="852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5839F-234D-4A90-B2B1-13F4A35F0BF0}">
      <dsp:nvSpPr>
        <dsp:cNvPr id="0" name=""/>
        <dsp:cNvSpPr/>
      </dsp:nvSpPr>
      <dsp:spPr>
        <a:xfrm>
          <a:off x="1793642" y="1756996"/>
          <a:ext cx="1343164" cy="85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nepodstatná</a:t>
          </a:r>
        </a:p>
      </dsp:txBody>
      <dsp:txXfrm>
        <a:off x="1818623" y="1781977"/>
        <a:ext cx="1293202" cy="802947"/>
      </dsp:txXfrm>
    </dsp:sp>
    <dsp:sp modelId="{BFFA7DAC-A963-495C-98A2-5E3D87050E5D}">
      <dsp:nvSpPr>
        <dsp:cNvPr id="0" name=""/>
        <dsp:cNvSpPr/>
      </dsp:nvSpPr>
      <dsp:spPr>
        <a:xfrm>
          <a:off x="2756" y="2858764"/>
          <a:ext cx="1343164" cy="852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F7F63-5B39-4287-B99F-1552ECBDF06D}">
      <dsp:nvSpPr>
        <dsp:cNvPr id="0" name=""/>
        <dsp:cNvSpPr/>
      </dsp:nvSpPr>
      <dsp:spPr>
        <a:xfrm>
          <a:off x="151996" y="3000543"/>
          <a:ext cx="1343164" cy="85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neprodlené oznámení</a:t>
          </a:r>
        </a:p>
      </dsp:txBody>
      <dsp:txXfrm>
        <a:off x="176977" y="3025524"/>
        <a:ext cx="1293202" cy="802947"/>
      </dsp:txXfrm>
    </dsp:sp>
    <dsp:sp modelId="{A30ACC11-984C-4E00-A97F-442E199894A5}">
      <dsp:nvSpPr>
        <dsp:cNvPr id="0" name=""/>
        <dsp:cNvSpPr/>
      </dsp:nvSpPr>
      <dsp:spPr>
        <a:xfrm>
          <a:off x="1644401" y="2858764"/>
          <a:ext cx="1343164" cy="852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5A3BC-1C32-44AB-ADA2-FB6F41E3E46D}">
      <dsp:nvSpPr>
        <dsp:cNvPr id="0" name=""/>
        <dsp:cNvSpPr/>
      </dsp:nvSpPr>
      <dsp:spPr>
        <a:xfrm>
          <a:off x="1793642" y="3000543"/>
          <a:ext cx="1343164" cy="85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oznámení nejpozději 10 dní před </a:t>
          </a:r>
          <a:r>
            <a:rPr lang="cs-CZ" sz="1500" kern="1200" dirty="0" err="1"/>
            <a:t>ZoR</a:t>
          </a:r>
          <a:endParaRPr lang="cs-CZ" sz="1500" kern="1200" dirty="0"/>
        </a:p>
      </dsp:txBody>
      <dsp:txXfrm>
        <a:off x="1818623" y="3025524"/>
        <a:ext cx="1293202" cy="802947"/>
      </dsp:txXfrm>
    </dsp:sp>
    <dsp:sp modelId="{FDE48088-25F1-4205-85F9-34F914C54C36}">
      <dsp:nvSpPr>
        <dsp:cNvPr id="0" name=""/>
        <dsp:cNvSpPr/>
      </dsp:nvSpPr>
      <dsp:spPr>
        <a:xfrm>
          <a:off x="3286047" y="2858764"/>
          <a:ext cx="1343164" cy="852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EF872-F8D3-4CA7-BFFC-8B7D82189BC0}">
      <dsp:nvSpPr>
        <dsp:cNvPr id="0" name=""/>
        <dsp:cNvSpPr/>
      </dsp:nvSpPr>
      <dsp:spPr>
        <a:xfrm>
          <a:off x="3435287" y="3000543"/>
          <a:ext cx="1343164" cy="85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oznámení spolu se </a:t>
          </a:r>
          <a:r>
            <a:rPr lang="cs-CZ" sz="1500" kern="1200" dirty="0" err="1"/>
            <a:t>ZoR</a:t>
          </a:r>
          <a:endParaRPr lang="cs-CZ" sz="1500" kern="1200" dirty="0"/>
        </a:p>
      </dsp:txBody>
      <dsp:txXfrm>
        <a:off x="3460268" y="3025524"/>
        <a:ext cx="1293202" cy="802947"/>
      </dsp:txXfrm>
    </dsp:sp>
    <dsp:sp modelId="{792C28CA-1DB6-48EE-84CC-48B9BF61AB99}">
      <dsp:nvSpPr>
        <dsp:cNvPr id="0" name=""/>
        <dsp:cNvSpPr/>
      </dsp:nvSpPr>
      <dsp:spPr>
        <a:xfrm>
          <a:off x="5748515" y="1615218"/>
          <a:ext cx="1343164" cy="852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B80CC-D842-487B-A9F5-1471FDAF92A5}">
      <dsp:nvSpPr>
        <dsp:cNvPr id="0" name=""/>
        <dsp:cNvSpPr/>
      </dsp:nvSpPr>
      <dsp:spPr>
        <a:xfrm>
          <a:off x="5897756" y="1756996"/>
          <a:ext cx="1343164" cy="85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podstatná</a:t>
          </a:r>
        </a:p>
      </dsp:txBody>
      <dsp:txXfrm>
        <a:off x="5922737" y="1781977"/>
        <a:ext cx="1293202" cy="802947"/>
      </dsp:txXfrm>
    </dsp:sp>
    <dsp:sp modelId="{556BA387-3EE9-4690-AC5C-0C00C05AD42B}">
      <dsp:nvSpPr>
        <dsp:cNvPr id="0" name=""/>
        <dsp:cNvSpPr/>
      </dsp:nvSpPr>
      <dsp:spPr>
        <a:xfrm>
          <a:off x="4927693" y="2858764"/>
          <a:ext cx="1343164" cy="852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4D36B-3BE6-48C5-9E80-571DCBCAA38B}">
      <dsp:nvSpPr>
        <dsp:cNvPr id="0" name=""/>
        <dsp:cNvSpPr/>
      </dsp:nvSpPr>
      <dsp:spPr>
        <a:xfrm>
          <a:off x="5076933" y="3000543"/>
          <a:ext cx="1343164" cy="85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vyžaduje změnu PA</a:t>
          </a:r>
        </a:p>
      </dsp:txBody>
      <dsp:txXfrm>
        <a:off x="5101914" y="3025524"/>
        <a:ext cx="1293202" cy="802947"/>
      </dsp:txXfrm>
    </dsp:sp>
    <dsp:sp modelId="{A2A91916-FB0D-4CB1-8F68-B8A2B42BFAAB}">
      <dsp:nvSpPr>
        <dsp:cNvPr id="0" name=""/>
        <dsp:cNvSpPr/>
      </dsp:nvSpPr>
      <dsp:spPr>
        <a:xfrm>
          <a:off x="6569338" y="2858764"/>
          <a:ext cx="1343164" cy="852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DC7EB-0FE8-4E97-9B79-B68D0E1292CA}">
      <dsp:nvSpPr>
        <dsp:cNvPr id="0" name=""/>
        <dsp:cNvSpPr/>
      </dsp:nvSpPr>
      <dsp:spPr>
        <a:xfrm>
          <a:off x="6718579" y="3000543"/>
          <a:ext cx="1343164" cy="85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nevyžaduje změnu PA</a:t>
          </a:r>
        </a:p>
      </dsp:txBody>
      <dsp:txXfrm>
        <a:off x="6743560" y="3025524"/>
        <a:ext cx="1293202" cy="80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axis="" ptType="" hideLastTrans="" st="" cnt="" step="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 axis="" ptType="" hideLastTrans="" st="" cnt="" step=""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 ptType="" hideLastTrans="" st="" cnt="" step="">
      <dgm:forEach name="Name4" axis="self" ptType="node" hideLastTrans="" st="" cnt="" step="">
        <dgm:layoutNode name="hierRoot1">
          <dgm:alg type="hierRoot"/>
          <dgm:shape xmlns:r="http://schemas.openxmlformats.org/officeDocument/2006/relationships" r:blip="">
            <dgm:adjLst/>
          </dgm:shape>
          <dgm:presOf axis="" ptType="" hideLastTrans="" st="" cnt="" step=""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 axis="" ptType="" hideLastTrans="" st="" cnt="" step=""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" ptType="" hideLastTrans="" st="" cnt="" step=""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" hideLastTrans="" st="" cnt="" step="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axis="" ptType="" hideLastTrans="" st="" cnt="" step="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 axis="" ptType="" hideLastTrans="" st="" cnt="" step=""/>
            <dgm:constrLst/>
            <dgm:ruleLst/>
            <dgm:forEach name="Name8" axis="ch" ptType="" hideLastTrans="" st="" cnt="" step="">
              <dgm:forEach name="Name9" axis="self" ptType="parTrans" hideLastTrans="" st="" cnt="1" step="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 ptType="" hideLastTrans="" st="" cnt="" step="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 hideLastTrans="" st="" cnt="" step="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 axis="" ptType="" hideLastTrans="" st="" cnt="" step=""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 axis="" ptType="" hideLastTrans="" st="" cnt="" step=""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" ptType="" hideLastTrans="" st="" cnt="" step=""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 ptType="" hideLastTrans="" st="" cnt="" step="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axis="" ptType="" hideLastTrans="" st="" cnt="" step="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 axis="" ptType="" hideLastTrans="" st="" cnt="" step=""/>
                    <dgm:constrLst/>
                    <dgm:ruleLst/>
                    <dgm:forEach name="Name15" axis="ch" ptType="" hideLastTrans="" st="" cnt="" step="">
                      <dgm:forEach name="Name16" axis="self" ptType="parTrans" hideLastTrans="" st="" cnt="1" step="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 ptType="" hideLastTrans="" st="" cnt="" step="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 hideLastTrans="" st="" cnt="" step="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 axis="" ptType="" hideLastTrans="" st="" cnt="" step=""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 axis="" ptType="" hideLastTrans="" st="" cnt="" step=""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" ptType="" hideLastTrans="" st="" cnt="" step=""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 ptType="" hideLastTrans="" st="" cnt="" step="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axis="" ptType="" hideLastTrans="" st="" cnt="" step="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 axis="" ptType="" hideLastTrans="" st="" cnt="" step=""/>
                            <dgm:constrLst/>
                            <dgm:ruleLst/>
                            <dgm:forEach name="repeat" axis="ch" ptType="" hideLastTrans="" st="" cnt="" step="">
                              <dgm:forEach name="Name22" axis="self" ptType="parTrans" hideLastTrans="" st="" cnt="1" step="">
                                <dgm:layoutNode name="Name23">
                                  <dgm:choose name="Name24">
                                    <dgm:if name="Name25" axis="self" ptType="" hideLastTrans="" st="" cnt="" step="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 ptType="" hideLastTrans="" st="" cnt="" step="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 hideLastTrans="" st="" cnt="" step="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 axis="" ptType="" hideLastTrans="" st="" cnt="" step=""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 axis="" ptType="" hideLastTrans="" st="" cnt="" step=""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" ptType="" hideLastTrans="" st="" cnt="" step=""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 ptType="" hideLastTrans="" st="" cnt="" step="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axis="" ptType="" hideLastTrans="" st="" cnt="" step="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 axis="" ptType="" hideLastTrans="" st="" cnt="" step=""/>
                                    <dgm:constrLst/>
                                    <dgm:ruleLst/>
                                    <dgm:forEach name="Name31" ref="repeat" axis="" ptType="" hideLastTrans="" st="" cnt="" step="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66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229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89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062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203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31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22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4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437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Pracovník ŘO má povinnost provést kontrolu, že navrhovaná změna má parametry nepodstatné změny a nemá povinnost přezkoumávat věcný obsah změny!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25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přesun prostředků mezi jednotlivými kapitolami rozpočtu vyšší než 25 % celkových přímých nákladů projektu je již podstatná změna</a:t>
            </a:r>
          </a:p>
          <a:p>
            <a:pPr marL="171450" indent="-171450">
              <a:buFontTx/>
              <a:buChar char="-"/>
            </a:pPr>
            <a:r>
              <a:rPr lang="cs-CZ" dirty="0"/>
              <a:t>Výše CZV musí zůstat stejná, nesmí se snížit ani zvýšit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56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9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230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Řeší kap. 5.1.3 Podstatné a nepodstatné změny v rámci změn v osobě příjemce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118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606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Formy financování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b="1" dirty="0"/>
              <a:t>Ex-post → </a:t>
            </a:r>
            <a:r>
              <a:rPr lang="cs-CZ" dirty="0"/>
              <a:t>bez zálohových plateb, vždy OSS a příspěvkové </a:t>
            </a:r>
            <a:r>
              <a:rPr lang="cs-CZ" dirty="0" err="1"/>
              <a:t>org</a:t>
            </a:r>
            <a:r>
              <a:rPr lang="cs-CZ" dirty="0"/>
              <a:t>. OSS, ostatní subjekty dle vlastní volby.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b="1" dirty="0"/>
              <a:t>Ex-ante</a:t>
            </a:r>
            <a:r>
              <a:rPr lang="cs-CZ" dirty="0"/>
              <a:t> </a:t>
            </a:r>
            <a:r>
              <a:rPr lang="cs-CZ" b="1" dirty="0"/>
              <a:t>→ </a:t>
            </a:r>
            <a:r>
              <a:rPr lang="cs-CZ" dirty="0"/>
              <a:t>se zálohovými platbami.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1. zálohová platba je poskytnuta do 20 pracovních dnů od akceptace vydaného právního aktu ze strany příjemce, případně – pokud se jedná o projekt, který bude zahájen později než 1 měsíc od akceptace vydaného právního aktu – nejpozději k datu zahájení projektu, a to bez žádosti o platbu, na základě právního aktu.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Další zálohové platby poskytnuty v návaznosti na schválení příslušné zprávy o realizaci projektu, resp. žádosti o platbu, spolu s dokumenty dokládajícími vzniklé výdaje (a případné příjmy) projektu. Převod prostředků probíhá zpravidla do 10 pracovních dní od schválení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ŘO provádí kontrolu zpráv o realizaci projektu do 40 pracovních dní. </a:t>
            </a:r>
            <a:r>
              <a:rPr lang="cs-CZ" sz="28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Celková lhůta pro administraci ZOR je 90 kalendářních dnů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968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245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368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Poradenské organizace, které  mají více projektů a musí mít také max úvazek 1,0 v součtu u všech projektů (pokud je více žádostí, musí být pravidlo dodrženo)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24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451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u="sng" dirty="0"/>
          </a:p>
          <a:p>
            <a:r>
              <a:rPr lang="cs-CZ" u="sng" dirty="0"/>
              <a:t>Na základě doložení a vyúčtování dokladů je poskytnuta další zálohová platba.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304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26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739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893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089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5288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560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6204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110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711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445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090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6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847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předložení MZ v době nefunkčnosti IS ESF 2021+ (do</a:t>
            </a:r>
            <a:r>
              <a:rPr lang="cs-CZ" baseline="0" dirty="0"/>
              <a:t> předkládání MZ by měl ale systém již fungovat) </a:t>
            </a:r>
            <a:r>
              <a:rPr lang="cs-CZ" dirty="0"/>
              <a:t> se indikátory</a:t>
            </a:r>
            <a:r>
              <a:rPr lang="cs-CZ" baseline="0" dirty="0"/>
              <a:t> v MZ nevyplní, až bude systém funkční, </a:t>
            </a:r>
            <a:r>
              <a:rPr lang="cs-CZ" baseline="0" dirty="0" err="1"/>
              <a:t>dovyplní</a:t>
            </a:r>
            <a:r>
              <a:rPr lang="cs-CZ" baseline="0" dirty="0"/>
              <a:t> se kumulativně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935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Vyplňuje</a:t>
            </a:r>
            <a:r>
              <a:rPr lang="cs-CZ" baseline="0" dirty="0"/>
              <a:t> se jméno, příjmení, bydliště, datum narození – poté se data validují podle registru obyvatel</a:t>
            </a:r>
          </a:p>
          <a:p>
            <a:r>
              <a:rPr lang="cs-CZ" baseline="0" dirty="0"/>
              <a:t>Po validaci se zadávají další data jako muž/žena, vzdělání, postavení na trhu práce, proto je nutné vést monitorovací list ke každému účastníkovi!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4485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Pokyny k práci s IS KP21+ jsou pod odkazem nahoře (fungování systému, pokyny k ovládání, různá nastavení, provádění různých akcí).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682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Upozornění pro příjemce, aby věděli, že vše probíhá pře IS KP21+. Jak vyplnit ZoR/ŽoP se dozví v konkrétní příručce viz odkaz, najdou tam pokyny k žádosti o změnu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8414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 kliknutí na žlutý symbol "HOTLINE" zvolit "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Technická podpora uživatelům OPZ+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Komunikace s technickou podporou je výhradně tímto způsobem (ne emailem, ani telefonem- není tel. číslo na hotline).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3347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9140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Základní obsah prezentace (tj. popisu projektu) je na portál přenesen z MS2021+ z obsahu žádosti o podporu, příjemce ji následně dle potřeby aktualizuje (aktualizaci lze provádět, až portál www.esfcr.cz umožní editaci ze strany příjemce).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Publicitu jsou příjemci povinni dodržovat v průběhu celé realizace projektu.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4363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Loga se mohou použít odděleně, ale je stanoveno, že logo EU musí být vždy největší (nebo min. stejně velké) a první (bráno shora i zdola).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2040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Povinný plakát nebo elektronické zobrazovací zařízení velikosti minimálně A3.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2876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9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205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84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63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27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1"/>
        </p:nvCxnSpPr>
        <p:spPr>
          <a:xfrm flipV="1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1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valuace@mpsv.c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-plus/-/dokument/1806850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-plus/-/dokument/18068507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-plus/-/dokument/1840069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-plus/-/dokument/18068507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-plus/-/dokument/1847996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iskp21.mssf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iskp21.mssf.cz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P9hkjs8zA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monitorovani-podporenych-osob-opz-plus/-/dokument/18069669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ormulare-a-pokyny-potrebne-v-ramci-pripravy-zadosti-o-podporu-opz-plus/-/dokument/18398046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ormulare-a-pokyny-ke-zprave-o-realizaci-projektu-zadosti-o-platbu-a-zadosti-o-zmenu-opz-plus/-/dokument/19489509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barevn&#225;%20sch&#233;mata,%20varianty%20zobrazen&#237;,%20&#353;ablony,%20vzory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ita.dotaceeu.cz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459092" y="1700748"/>
            <a:ext cx="7164456" cy="2800350"/>
          </a:xfrm>
        </p:spPr>
        <p:txBody>
          <a:bodyPr/>
          <a:lstStyle/>
          <a:p>
            <a:r>
              <a:rPr lang="cs-CZ" sz="4400" dirty="0"/>
              <a:t>Posílení kompetencí žen znevýhodněných na trhu práce </a:t>
            </a:r>
            <a:br>
              <a:rPr lang="cs-CZ" sz="4400" dirty="0"/>
            </a:br>
            <a:r>
              <a:rPr lang="cs-CZ" sz="4400" dirty="0"/>
              <a:t>a v podnikání (1)</a:t>
            </a:r>
            <a:br>
              <a:rPr lang="cs-CZ" dirty="0"/>
            </a:br>
            <a:r>
              <a:rPr lang="cs-CZ" sz="1000" dirty="0"/>
              <a:t> </a:t>
            </a:r>
            <a:br>
              <a:rPr lang="cs-CZ" dirty="0"/>
            </a:br>
            <a:r>
              <a:rPr lang="cs-CZ" cap="none" dirty="0">
                <a:solidFill>
                  <a:schemeClr val="bg2"/>
                </a:solidFill>
              </a:rPr>
              <a:t>Seminář pro příjemce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494745" y="5229200"/>
            <a:ext cx="7093149" cy="540000"/>
          </a:xfrm>
        </p:spPr>
        <p:txBody>
          <a:bodyPr/>
          <a:lstStyle/>
          <a:p>
            <a:r>
              <a:rPr lang="cs-CZ" sz="2800" dirty="0"/>
              <a:t>Odd. projektů rovnosti žen a mužů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537930" y="5904204"/>
            <a:ext cx="7452488" cy="540000"/>
          </a:xfrm>
        </p:spPr>
        <p:txBody>
          <a:bodyPr/>
          <a:lstStyle/>
          <a:p>
            <a:r>
              <a:rPr lang="cs-CZ" sz="2400" dirty="0"/>
              <a:t>leden 2024</a:t>
            </a:r>
            <a:endParaRPr lang="cs-CZ" sz="2800" dirty="0"/>
          </a:p>
        </p:txBody>
      </p:sp>
      <p:pic>
        <p:nvPicPr>
          <p:cNvPr id="17" name="Zástupný symbol pro obrázek 13">
            <a:extLst>
              <a:ext uri="{FF2B5EF4-FFF2-40B4-BE49-F238E27FC236}">
                <a16:creationId xmlns:a16="http://schemas.microsoft.com/office/drawing/2014/main" id="{53A65761-0BF4-C3D7-BE72-F5AC52CD0AD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0584"/>
            <a:ext cx="540000" cy="540000"/>
          </a:xfrm>
        </p:spPr>
      </p:pic>
      <p:pic>
        <p:nvPicPr>
          <p:cNvPr id="18" name="Zástupný symbol pro obrázek 14">
            <a:extLst>
              <a:ext uri="{FF2B5EF4-FFF2-40B4-BE49-F238E27FC236}">
                <a16:creationId xmlns:a16="http://schemas.microsoft.com/office/drawing/2014/main" id="{DB9BB8F2-543F-99B0-807F-D864AFFAB29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29200"/>
            <a:ext cx="540000" cy="540000"/>
          </a:xfrm>
        </p:spPr>
      </p:pic>
      <p:pic>
        <p:nvPicPr>
          <p:cNvPr id="19" name="Zástupný symbol pro obrázek 15">
            <a:extLst>
              <a:ext uri="{FF2B5EF4-FFF2-40B4-BE49-F238E27FC236}">
                <a16:creationId xmlns:a16="http://schemas.microsoft.com/office/drawing/2014/main" id="{E3A51D05-1909-FE98-CCA3-AC604B14D8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904204"/>
            <a:ext cx="540000" cy="540000"/>
          </a:xfrm>
        </p:spPr>
      </p:pic>
      <p:pic>
        <p:nvPicPr>
          <p:cNvPr id="20" name="Obrázek 19" descr="Obsah obrázku text&#10;&#10;Popis byl vytvořen automaticky">
            <a:extLst>
              <a:ext uri="{FF2B5EF4-FFF2-40B4-BE49-F238E27FC236}">
                <a16:creationId xmlns:a16="http://schemas.microsoft.com/office/drawing/2014/main" id="{172E7035-60A2-1F0F-B1F0-A75A907A8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04" y="2564904"/>
            <a:ext cx="6405368" cy="1584176"/>
          </a:xfrm>
        </p:spPr>
        <p:txBody>
          <a:bodyPr/>
          <a:lstStyle/>
          <a:p>
            <a:r>
              <a:rPr lang="cs-CZ" sz="4800" dirty="0"/>
              <a:t>Evaluace</a:t>
            </a:r>
            <a:br>
              <a:rPr lang="cs-CZ" sz="4800" dirty="0"/>
            </a:br>
            <a:r>
              <a:rPr lang="cs-CZ" sz="4800" dirty="0"/>
              <a:t>Projektů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projektů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337267" y="1967947"/>
            <a:ext cx="8548859" cy="3660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1" dirty="0"/>
              <a:t>Pilotní projekty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2400" dirty="0"/>
              <a:t> nezbytné vyhodnocení úspěšnosti intervence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Evaluace projektů bude zajištěna ze strany vyhlašovatele výzvy = Řídicí orgán MPSV (ŘO).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Zpracování: Výzkumný ústav práce a sociálních věcí, </a:t>
            </a:r>
            <a:r>
              <a:rPr lang="cs-CZ" sz="2400" dirty="0" err="1"/>
              <a:t>v.v.i</a:t>
            </a:r>
            <a:r>
              <a:rPr lang="cs-CZ" sz="2400" dirty="0"/>
              <a:t>., 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Součást širší studie, která bude podkladem pro koncepci Strategie stárnutí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3A3C6-836E-4A9A-A82A-A3275AB0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65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projektů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240481" y="1628800"/>
            <a:ext cx="8548859" cy="545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dirty="0"/>
              <a:t>V průběhu realizace projektu bude </a:t>
            </a:r>
            <a:r>
              <a:rPr lang="cs-CZ" sz="2400" b="1" dirty="0"/>
              <a:t>vyžadována součinnost příjemce při evaluaci výzvy.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dirty="0"/>
              <a:t>Spolupráce bude spočívat </a:t>
            </a:r>
          </a:p>
          <a:p>
            <a:pPr marL="1257300" lvl="2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v zajištění kontaktů pro distribuci dotazníků cílové skupině na začátku a na konci realizace projektu,</a:t>
            </a:r>
          </a:p>
          <a:p>
            <a:pPr marL="1257300" lvl="2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ve spolupráci při zpracování případových studií </a:t>
            </a:r>
            <a:br>
              <a:rPr lang="en-GB" sz="2400" dirty="0"/>
            </a:br>
            <a:r>
              <a:rPr lang="cs-CZ" sz="2400" dirty="0"/>
              <a:t>z projektů,</a:t>
            </a:r>
          </a:p>
          <a:p>
            <a:pPr marL="1257300" lvl="2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ve sdílení zkušeností z realizace projektových aktivit.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b="1" dirty="0">
                <a:solidFill>
                  <a:srgbClr val="FF0000"/>
                </a:solidFill>
              </a:rPr>
              <a:t>Součinnost je povinná, zakotvená v právním aktu, její nesplnění je sankcionováno.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3A3C6-836E-4A9A-A82A-A3275AB0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81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projektů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574611" y="1628800"/>
            <a:ext cx="8065389" cy="3808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b="1" dirty="0"/>
              <a:t>DOTAZNÍKOVÉ ŠETŘENÍ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2 fáze:</a:t>
            </a:r>
          </a:p>
          <a:p>
            <a:pPr marL="735330" indent="-285750"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ea typeface="Times New Roman" panose="02020603050405020304" pitchFamily="18" charset="0"/>
              </a:rPr>
              <a:t>při vstupu účastnice do projektu</a:t>
            </a:r>
            <a:endParaRPr lang="cs-CZ" sz="2400" dirty="0">
              <a:effectLst/>
              <a:ea typeface="Calibri" panose="020F0502020204030204" pitchFamily="34" charset="0"/>
            </a:endParaRPr>
          </a:p>
          <a:p>
            <a:pPr marL="735330" indent="-285750"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ea typeface="Times New Roman" panose="02020603050405020304" pitchFamily="18" charset="0"/>
              </a:rPr>
              <a:t>při výstupu účastnice z projektu</a:t>
            </a:r>
          </a:p>
          <a:p>
            <a:pPr marL="449580"/>
            <a:endParaRPr lang="cs-CZ" sz="2000" dirty="0">
              <a:ea typeface="Calibri" panose="020F0502020204030204" pitchFamily="34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Vyplnění účastnicemi online (prostředí </a:t>
            </a:r>
            <a:r>
              <a:rPr lang="cs-CZ" sz="2400" dirty="0" err="1"/>
              <a:t>LimeSurvey</a:t>
            </a:r>
            <a:r>
              <a:rPr lang="cs-CZ" sz="2400" dirty="0"/>
              <a:t>)</a:t>
            </a:r>
            <a:endParaRPr lang="en-GB" sz="2400" dirty="0"/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400" dirty="0" err="1"/>
              <a:t>Osloven</a:t>
            </a:r>
            <a:r>
              <a:rPr lang="cs-CZ" sz="2400" dirty="0"/>
              <a:t>í účastnic e-mailem ze strany MPSV, z adresy </a:t>
            </a:r>
            <a:r>
              <a:rPr lang="cs-CZ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evaluace@mpsv.cz</a:t>
            </a:r>
            <a:r>
              <a:rPr lang="cs-CZ" sz="2400" dirty="0"/>
              <a:t> (odd. evaluací, 802), e-mail </a:t>
            </a:r>
            <a:br>
              <a:rPr lang="cs-CZ" sz="2400" dirty="0"/>
            </a:br>
            <a:r>
              <a:rPr lang="cs-CZ" sz="2400" dirty="0"/>
              <a:t>s odkazem na dotazník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3A3C6-836E-4A9A-A82A-A3275AB0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54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projektů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574611" y="1628800"/>
            <a:ext cx="8065389" cy="4339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b="1" dirty="0"/>
              <a:t>Součinnost při dotazníkovém šetření: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informování účastnic o dotazníkovém šetření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motivování účastnic, aby dotazník vyplnily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Průběžné předávání kontaktů na účastnice </a:t>
            </a:r>
          </a:p>
          <a:p>
            <a:pPr marL="800100" lvl="1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Seznam v excelovém souboru do jednoho týdne od okamžiku vstupu účastnice do projektu a jejího výstupu z projektu</a:t>
            </a:r>
            <a:r>
              <a:rPr lang="en-GB" sz="2400" dirty="0"/>
              <a:t> </a:t>
            </a:r>
            <a:r>
              <a:rPr lang="cs-CZ" sz="2400" dirty="0"/>
              <a:t>(projekty se začátkem v roce 2023 do 5. 1. 2023)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3A3C6-836E-4A9A-A82A-A3275AB0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03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projektů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539305" y="1340768"/>
            <a:ext cx="8424000" cy="5545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b="1" dirty="0"/>
              <a:t>Způsob předání kontaktů na účastnice projektu: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Kam zaslat (2 zprávy)</a:t>
            </a:r>
          </a:p>
          <a:p>
            <a:pPr marL="800100" lvl="1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depeše v </a:t>
            </a:r>
            <a:r>
              <a:rPr lang="en-GB" sz="2400" dirty="0"/>
              <a:t>M</a:t>
            </a:r>
            <a:r>
              <a:rPr lang="cs-CZ" sz="2400" dirty="0"/>
              <a:t>S 2021</a:t>
            </a:r>
            <a:r>
              <a:rPr lang="en-GB" sz="2400" dirty="0"/>
              <a:t>+ </a:t>
            </a:r>
            <a:r>
              <a:rPr lang="en-GB" sz="2400" dirty="0" err="1"/>
              <a:t>projektov</a:t>
            </a:r>
            <a:r>
              <a:rPr lang="cs-CZ" sz="2400" dirty="0"/>
              <a:t>é</a:t>
            </a:r>
            <a:r>
              <a:rPr lang="en-GB" sz="2400" dirty="0"/>
              <a:t>mu mana</a:t>
            </a:r>
            <a:r>
              <a:rPr lang="cs-CZ" sz="2400" dirty="0" err="1"/>
              <a:t>žerovi</a:t>
            </a:r>
            <a:endParaRPr lang="cs-CZ" sz="2400" dirty="0"/>
          </a:p>
          <a:p>
            <a:pPr marL="800100" lvl="1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e-mail na adresu evaluace@mpsv.cz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Název souboru - Vyzva_37_dotazniky_poslední pětičíslí čísla projektu -  např. </a:t>
            </a:r>
            <a:r>
              <a:rPr lang="cs-CZ" sz="2400" i="1" dirty="0"/>
              <a:t>Vyzva_37_dotazniky_11111.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Předmět e-mailu - Vyzva_37_dotazniky_11111.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Kdy - do týdne od vstupu účastnice do projektu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Jak často – týdenní souhrn</a:t>
            </a:r>
          </a:p>
          <a:p>
            <a:pPr marL="800100" lvl="1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3A3C6-836E-4A9A-A82A-A3275AB0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63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projektů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539305" y="1340768"/>
            <a:ext cx="8424000" cy="6263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b="1" dirty="0"/>
              <a:t>Způsob předání kontaktů na účastnice projektu: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Struktura kontaktů dle vzorové tabulky Vyzva_37_dotazniky_VZOR</a:t>
            </a:r>
          </a:p>
          <a:p>
            <a:pPr marL="800100" lvl="1" indent="-342900" algn="just">
              <a:lnSpc>
                <a:spcPts val="288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dirty="0"/>
              <a:t>Kód (neměnit!), </a:t>
            </a:r>
          </a:p>
          <a:p>
            <a:pPr marL="800100" lvl="1" indent="-342900" algn="just">
              <a:lnSpc>
                <a:spcPts val="288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dirty="0"/>
              <a:t>Registrační číslo projektu, </a:t>
            </a:r>
          </a:p>
          <a:p>
            <a:pPr marL="800100" lvl="1" indent="-342900" algn="just">
              <a:lnSpc>
                <a:spcPts val="16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dirty="0"/>
              <a:t>Jméno, </a:t>
            </a:r>
          </a:p>
          <a:p>
            <a:pPr marL="800100" lvl="1" indent="-342900" algn="just">
              <a:lnSpc>
                <a:spcPts val="288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dirty="0"/>
              <a:t>Příjmení, </a:t>
            </a:r>
          </a:p>
          <a:p>
            <a:pPr marL="800100" lvl="1" indent="-342900" algn="just">
              <a:lnSpc>
                <a:spcPts val="288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dirty="0"/>
              <a:t>E-mailová adresa, </a:t>
            </a:r>
          </a:p>
          <a:p>
            <a:pPr marL="800100" lvl="1" indent="-342900" algn="just">
              <a:lnSpc>
                <a:spcPts val="288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dirty="0"/>
              <a:t>Datum vstupu do projektu, </a:t>
            </a:r>
          </a:p>
          <a:p>
            <a:pPr marL="800100" lvl="1" indent="-342900" algn="just">
              <a:lnSpc>
                <a:spcPts val="288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dirty="0"/>
              <a:t>Datum výstupu z projektu.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1 účastnice = 1 řádek.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Kumulativní vyplňování</a:t>
            </a: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3A3C6-836E-4A9A-A82A-A3275AB0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41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projektů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539305" y="2060848"/>
            <a:ext cx="8424000" cy="3660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b="1" dirty="0"/>
              <a:t>Součinnost při zpracování kvalitativního šetření</a:t>
            </a:r>
            <a:endParaRPr lang="cs-CZ" sz="2400" dirty="0"/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Oslovení ze strany Výzkumného ústavu práce a sociálních věcí, </a:t>
            </a:r>
            <a:r>
              <a:rPr lang="cs-CZ" sz="2400" dirty="0" err="1"/>
              <a:t>v.v.i</a:t>
            </a:r>
            <a:r>
              <a:rPr lang="cs-CZ" sz="2400" dirty="0"/>
              <a:t>. (vedoucí týmu prof. PhDr. Tomáš </a:t>
            </a:r>
            <a:r>
              <a:rPr lang="cs-CZ" sz="2400" dirty="0" err="1"/>
              <a:t>Sirovátka</a:t>
            </a:r>
            <a:r>
              <a:rPr lang="cs-CZ" sz="2400" dirty="0"/>
              <a:t>, CSc.)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r</a:t>
            </a:r>
            <a:r>
              <a:rPr lang="cs-CZ" sz="2400" dirty="0" err="1"/>
              <a:t>ozhovory</a:t>
            </a:r>
            <a:endParaRPr lang="cs-CZ" sz="2400" dirty="0"/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d</a:t>
            </a:r>
            <a:r>
              <a:rPr lang="cs-CZ" sz="2400" dirty="0" err="1"/>
              <a:t>iskuse</a:t>
            </a:r>
            <a:endParaRPr lang="cs-CZ" sz="2400" dirty="0"/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První </a:t>
            </a:r>
            <a:r>
              <a:rPr lang="en-GB" sz="2400" dirty="0" err="1"/>
              <a:t>kontakt</a:t>
            </a:r>
            <a:r>
              <a:rPr lang="cs-CZ" sz="2400" dirty="0"/>
              <a:t> – zhruba květen, červen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3A3C6-836E-4A9A-A82A-A3275AB0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58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/>
              <a:t> 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6374" y="3429000"/>
            <a:ext cx="5828034" cy="864096"/>
          </a:xfrm>
        </p:spPr>
        <p:txBody>
          <a:bodyPr/>
          <a:lstStyle/>
          <a:p>
            <a:pPr algn="ctr"/>
            <a:r>
              <a:rPr lang="cs-CZ" dirty="0"/>
              <a:t>Veřejná podpora</a:t>
            </a:r>
            <a:endParaRPr lang="cs-CZ" sz="2800" b="0" dirty="0"/>
          </a:p>
        </p:txBody>
      </p:sp>
      <p:pic>
        <p:nvPicPr>
          <p:cNvPr id="3" name="Grafický objekt 2" descr="Kontrolní seznam obrys">
            <a:extLst>
              <a:ext uri="{FF2B5EF4-FFF2-40B4-BE49-F238E27FC236}">
                <a16:creationId xmlns:a16="http://schemas.microsoft.com/office/drawing/2014/main" id="{FB6EFE48-FAA8-D733-E398-94834998A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170" y="2870946"/>
            <a:ext cx="1980204" cy="1980204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294E2D3-3745-4522-3E23-0520A58D5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5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336822-3A5D-474E-96B4-97BC81CD0B80}"/>
              </a:ext>
            </a:extLst>
          </p:cNvPr>
          <p:cNvSpPr txBox="1"/>
          <p:nvPr/>
        </p:nvSpPr>
        <p:spPr>
          <a:xfrm>
            <a:off x="450000" y="1268760"/>
            <a:ext cx="8424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</a:rPr>
              <a:t>Veřejná podpora ve výzvě 037 – PODPORA DE MINIMIS</a:t>
            </a:r>
          </a:p>
          <a:p>
            <a:pPr algn="just">
              <a:buClr>
                <a:schemeClr val="accent2"/>
              </a:buClr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</a:rPr>
              <a:t>Podpora musí být přidělena před jejím čerpáním</a:t>
            </a:r>
          </a:p>
          <a:p>
            <a:pPr lvl="1" algn="just">
              <a:buClr>
                <a:schemeClr val="accent2"/>
              </a:buClr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</a:rPr>
              <a:t>Veřejná podpora je příjemci (či zapojenému subjektu) poskytnuta dnem vzniku právního nároku na veřejnou podporu, tedy v kontextu OPZ+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dnem odeslání interní depeše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</a:rPr>
              <a:t>obsahující informaci o schválení, platnosti a zpřístupnění rozhodnutí o poskytnutí veřejné podpory.</a:t>
            </a:r>
          </a:p>
          <a:p>
            <a:pPr algn="just">
              <a:buClr>
                <a:schemeClr val="accent2"/>
              </a:buClr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Měnící se podmínky poskytování veřejné podpory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</a:rPr>
              <a:t>Konec platnosti nařízení pro přidělování veřejné podpory ke konci roku 2023 (č. 1407/2013)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</a:rPr>
              <a:t>V souladu s instrukcí ÚOHS uplatňujeme do doby úpravy registru de minimis (nejdéle do konce června 2024) pro přidělení veřejné podpory pravidla dle původního nařízení de minimis (účetní období, limit 200 000 EUR).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1E950-38C4-48F1-9511-2331BF82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43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A73E1-B48D-42CC-8273-99474F13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3D519-14B7-4DE3-AF86-3BA071CB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60851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baseline="0" dirty="0"/>
              <a:t>Realizace projektu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baseline="0" dirty="0"/>
              <a:t>Evaluace projektů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dirty="0"/>
              <a:t>Veřejná podpora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dirty="0"/>
              <a:t>Změny v projektu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b="1" baseline="0" dirty="0"/>
              <a:t>Způsobilé výdaje</a:t>
            </a:r>
            <a:endParaRPr lang="cs-CZ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/>
              <a:t>Indikátory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dirty="0"/>
              <a:t>IS ESF 2021+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b="1" baseline="0" dirty="0"/>
              <a:t>IS KP21+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dirty="0"/>
              <a:t>Publicita</a:t>
            </a:r>
            <a:endParaRPr lang="cs-CZ" sz="2400" b="1" baseline="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84938F-0A24-4B13-8D99-08973A94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94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</a:t>
            </a:r>
            <a:r>
              <a:rPr lang="cs-CZ" dirty="0">
                <a:solidFill>
                  <a:schemeClr val="accent4"/>
                </a:solidFill>
              </a:rPr>
              <a:t>Oblast A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336822-3A5D-474E-96B4-97BC81CD0B80}"/>
              </a:ext>
            </a:extLst>
          </p:cNvPr>
          <p:cNvSpPr txBox="1"/>
          <p:nvPr/>
        </p:nvSpPr>
        <p:spPr>
          <a:xfrm>
            <a:off x="214775" y="1916832"/>
            <a:ext cx="842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</a:rPr>
              <a:t>Obecně mimo režim veřejné podpory</a:t>
            </a: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Projekty musí postupovat 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 souladu s čestným prohlášením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doloženým při vydávání právního aktu.</a:t>
            </a:r>
          </a:p>
          <a:p>
            <a:pPr lvl="1" algn="just">
              <a:buClr>
                <a:schemeClr val="accent2"/>
              </a:buClr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algn="just">
              <a:buClr>
                <a:schemeClr val="accent2"/>
              </a:buClr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 režimu podpory de minimis:</a:t>
            </a: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Vývoj vzdělávacího nástroje pro své výlučné použití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Tato skutečnost musí být oznámena před vydáním právního aktu, aby do něj mohla být zahrnuta.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Nelze přidělit dodatečně. (Pozor, nezpůsobilé výdaje!)</a:t>
            </a: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1E950-38C4-48F1-9511-2331BF82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943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</a:t>
            </a:r>
            <a:r>
              <a:rPr lang="cs-CZ" dirty="0">
                <a:solidFill>
                  <a:schemeClr val="accent4"/>
                </a:solidFill>
              </a:rPr>
              <a:t>Oblast B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336822-3A5D-474E-96B4-97BC81CD0B80}"/>
              </a:ext>
            </a:extLst>
          </p:cNvPr>
          <p:cNvSpPr txBox="1"/>
          <p:nvPr/>
        </p:nvSpPr>
        <p:spPr>
          <a:xfrm>
            <a:off x="187841" y="1791443"/>
            <a:ext cx="8424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 režimu de minimis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cs-CZ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veškeré náklady projektu</a:t>
            </a:r>
            <a:b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Veřejná podpora bude přidělena každému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zapojenému subjektu (podpořenému mikropodniku).</a:t>
            </a: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algn="just">
              <a:buClr>
                <a:schemeClr val="accent2"/>
              </a:buClr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 všechny čerpané výdaje projektu musí být připsána veřejná podpora.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Podpora bude rozdělena rovnoměrně mezi všechny zapojené subjekty (podpořené mikropodniky).</a:t>
            </a:r>
          </a:p>
          <a:p>
            <a:pPr lvl="1" algn="just">
              <a:buClr>
                <a:schemeClr val="accent2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algn="just">
              <a:buClr>
                <a:schemeClr val="accent2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Clr>
                <a:schemeClr val="accent2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1E950-38C4-48F1-9511-2331BF82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321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</a:t>
            </a:r>
            <a:r>
              <a:rPr lang="cs-CZ" dirty="0">
                <a:solidFill>
                  <a:schemeClr val="accent4"/>
                </a:solidFill>
              </a:rPr>
              <a:t>Oblast B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336822-3A5D-474E-96B4-97BC81CD0B80}"/>
              </a:ext>
            </a:extLst>
          </p:cNvPr>
          <p:cNvSpPr txBox="1"/>
          <p:nvPr/>
        </p:nvSpPr>
        <p:spPr>
          <a:xfrm>
            <a:off x="216000" y="1340768"/>
            <a:ext cx="842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buClr>
                <a:schemeClr val="accent2"/>
              </a:buClr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</a:rPr>
              <a:t>Co platí při přidělování podpory de minimis?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Je možné, aby v jednom okamžiku bylo zapojeným subjektům v součtu připsáno více veřejné podpory, než činí celkové způsobilé výdaje.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Přidělenou podporu nelze navyšovat zpětně.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Přidělenou podporu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je možné na konci projektu snížit dle skutečného čerpání. (Příjemce musí o snížení požádat.)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Výše podpor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y pro jednotlivé zapojené subjekty bude stanovena na začátku projektu (i v případě projektů </a:t>
            </a:r>
            <a:b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s opakovanými běhy). 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Výše podpory nezohlední skutečně čerpané aktivity, vzhledem k tomu, že existuje možnost čerpat všechny.</a:t>
            </a: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Clr>
                <a:schemeClr val="accent2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1E950-38C4-48F1-9511-2331BF82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77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</a:t>
            </a:r>
            <a:r>
              <a:rPr lang="cs-CZ" dirty="0">
                <a:solidFill>
                  <a:schemeClr val="accent4"/>
                </a:solidFill>
              </a:rPr>
              <a:t>Oblast B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336822-3A5D-474E-96B4-97BC81CD0B80}"/>
              </a:ext>
            </a:extLst>
          </p:cNvPr>
          <p:cNvSpPr txBox="1"/>
          <p:nvPr/>
        </p:nvSpPr>
        <p:spPr>
          <a:xfrm>
            <a:off x="216000" y="1712353"/>
            <a:ext cx="8568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buClr>
                <a:schemeClr val="accent2"/>
              </a:buClr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</a:rPr>
              <a:t>Jak stanovit výši veřejné podpory pro zapojené subjekty?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Celkovou částku dotace rozdělíte podle plánovaného počtu podpořených osob (MI 600 000).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Tuto částku navýšíte o 20 % (předejde se tak nezpůsobilým výdajům, pokud by nebyl naplněn předpokládaný počet zapojených subjektů.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Clr>
                <a:schemeClr val="accent2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1E950-38C4-48F1-9511-2331BF82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807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</a:t>
            </a:r>
            <a:r>
              <a:rPr lang="cs-CZ" dirty="0">
                <a:solidFill>
                  <a:schemeClr val="accent4"/>
                </a:solidFill>
              </a:rPr>
              <a:t>Oblast B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336822-3A5D-474E-96B4-97BC81CD0B80}"/>
              </a:ext>
            </a:extLst>
          </p:cNvPr>
          <p:cNvSpPr txBox="1"/>
          <p:nvPr/>
        </p:nvSpPr>
        <p:spPr>
          <a:xfrm>
            <a:off x="170586" y="1340768"/>
            <a:ext cx="8703414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buClr>
                <a:schemeClr val="accent2"/>
              </a:buClr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</a:rPr>
              <a:t>Příklad:</a:t>
            </a:r>
          </a:p>
          <a:p>
            <a:pPr lvl="1" algn="just">
              <a:buClr>
                <a:schemeClr val="accent2"/>
              </a:buClr>
            </a:pPr>
            <a:r>
              <a:rPr lang="cs-CZ" sz="2400" i="1" dirty="0">
                <a:latin typeface="Arial" panose="020B0604020202020204" pitchFamily="34" charset="0"/>
                <a:ea typeface="Calibri" panose="020F0502020204030204" pitchFamily="34" charset="0"/>
              </a:rPr>
              <a:t>Projekt, s celkovými způsobilými výdaji 2 mil. Kč (nemá spolufinancování) plánuje podpořit 22 podnikatelek, MI 600 000 činí 20, realizace aktivit proběhne ve dvou bězích.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Částka 2 mil. Kč bude rozdělena mezi 20 zapojených subjektů (podnikatelek)</a:t>
            </a:r>
          </a:p>
          <a:p>
            <a:pPr lvl="1" algn="just">
              <a:buClr>
                <a:schemeClr val="accent2"/>
              </a:buClr>
            </a:pPr>
            <a:r>
              <a:rPr lang="cs-CZ" sz="2400" i="1" dirty="0">
                <a:latin typeface="Arial" panose="020B0604020202020204" pitchFamily="34" charset="0"/>
                <a:ea typeface="Calibri" panose="020F0502020204030204" pitchFamily="34" charset="0"/>
              </a:rPr>
              <a:t>    2 000 000 Kč / 20 = 100 000 Kč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Tuto částku navýšíte o 20 %</a:t>
            </a:r>
          </a:p>
          <a:p>
            <a:pPr lvl="1" algn="just">
              <a:buClr>
                <a:schemeClr val="accent2"/>
              </a:buClr>
            </a:pPr>
            <a:r>
              <a:rPr lang="cs-CZ" sz="2400" i="1" dirty="0">
                <a:latin typeface="Arial" panose="020B0604020202020204" pitchFamily="34" charset="0"/>
                <a:ea typeface="Calibri" panose="020F0502020204030204" pitchFamily="34" charset="0"/>
              </a:rPr>
              <a:t>    100 000 Kč </a:t>
            </a:r>
            <a:r>
              <a:rPr lang="en-GB" sz="2400" i="1" dirty="0">
                <a:latin typeface="Arial" panose="020B0604020202020204" pitchFamily="34" charset="0"/>
                <a:ea typeface="Calibri" panose="020F0502020204030204" pitchFamily="34" charset="0"/>
              </a:rPr>
              <a:t>*</a:t>
            </a:r>
            <a:r>
              <a:rPr lang="cs-CZ" sz="2400" i="1" dirty="0">
                <a:latin typeface="Arial" panose="020B0604020202020204" pitchFamily="34" charset="0"/>
                <a:ea typeface="Calibri" panose="020F0502020204030204" pitchFamily="34" charset="0"/>
              </a:rPr>
              <a:t> 1,2 = 120 000 Kč (podpora de minimis </a:t>
            </a:r>
            <a:br>
              <a:rPr lang="cs-CZ" sz="240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2400" i="1" dirty="0">
                <a:latin typeface="Arial" panose="020B0604020202020204" pitchFamily="34" charset="0"/>
                <a:ea typeface="Calibri" panose="020F0502020204030204" pitchFamily="34" charset="0"/>
              </a:rPr>
              <a:t>    pro 1 zapojený subjekt)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V součtu může být všem zapojeným subjektům připsána podpora ve výši 2 400 000 Kč. Nicméně skutečně bude celkem čerpána podpora maximálně do výše rozpočtu, zde 2 000 000 mil. Kč.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Clr>
                <a:schemeClr val="accent2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1E950-38C4-48F1-9511-2331BF82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202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</a:t>
            </a:r>
            <a:r>
              <a:rPr lang="cs-CZ" dirty="0">
                <a:solidFill>
                  <a:schemeClr val="accent4"/>
                </a:solidFill>
              </a:rPr>
              <a:t>Oblast B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336822-3A5D-474E-96B4-97BC81CD0B80}"/>
              </a:ext>
            </a:extLst>
          </p:cNvPr>
          <p:cNvSpPr txBox="1"/>
          <p:nvPr/>
        </p:nvSpPr>
        <p:spPr>
          <a:xfrm>
            <a:off x="432000" y="1168561"/>
            <a:ext cx="82800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KROKY PRO PŘIDĚLENÍ PODPORY DE MINIMIS ZAPOJENÉ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</a:rPr>
              <a:t>MU SUBJEKTU (MIKROPODNIKU)</a:t>
            </a:r>
            <a:b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cs-CZ" sz="2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+mj-lt"/>
              <a:buAutoNum type="arabicPeriod"/>
            </a:pPr>
            <a:r>
              <a:rPr lang="cs-CZ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Depeše projektovému manažerovi obsahující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Formulář žádosti o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</a:rPr>
              <a:t>posou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z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í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 a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 případné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přidělení veřejné podpory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Čestné prohlášení žadatele o podporu de minimis dle nařízení č. 1407/2013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Přehled o rozdělení podpory mezi všechny zapojené subjekty dle aktivit ve formátu dle vlastního uvážení.</a:t>
            </a: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Clr>
                <a:schemeClr val="accent2"/>
              </a:buClr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Depeše od projektového manažera obsahující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</a:rPr>
              <a:t>Rozhodnutí o poskytnutí podpory de minimis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Datum odeslání depeše = datum přidělení podpory de minimis. </a:t>
            </a:r>
          </a:p>
          <a:p>
            <a:pPr lvl="1" algn="just">
              <a:buClr>
                <a:schemeClr val="accent2"/>
              </a:buClr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   (Teprve poté je možné zapojení do projektu!)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1E950-38C4-48F1-9511-2331BF82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266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933264" y="2924944"/>
            <a:ext cx="5850736" cy="2088232"/>
          </a:xfrm>
        </p:spPr>
        <p:txBody>
          <a:bodyPr/>
          <a:lstStyle/>
          <a:p>
            <a:r>
              <a:rPr lang="cs-CZ" sz="4800" dirty="0"/>
              <a:t>Změny </a:t>
            </a:r>
            <a:br>
              <a:rPr lang="cs-CZ" sz="4800" dirty="0"/>
            </a:br>
            <a:r>
              <a:rPr lang="cs-CZ" sz="4800" dirty="0"/>
              <a:t>v projektu</a:t>
            </a:r>
          </a:p>
        </p:txBody>
      </p:sp>
      <p:pic>
        <p:nvPicPr>
          <p:cNvPr id="4" name="Grafický objekt 3" descr="Kontrolní seznam obrys">
            <a:extLst>
              <a:ext uri="{FF2B5EF4-FFF2-40B4-BE49-F238E27FC236}">
                <a16:creationId xmlns:a16="http://schemas.microsoft.com/office/drawing/2014/main" id="{201D4A9B-0EBF-F2A6-5790-8DC06E2EC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098" y="2612010"/>
            <a:ext cx="2401166" cy="2401166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42AFFFE2-2A99-4D1C-88E1-401357E41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55A05-1F42-9993-01C6-E50F95A5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projektu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167930-FD64-8C36-E68F-12A79D57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  <p:graphicFrame>
        <p:nvGraphicFramePr>
          <p:cNvPr id="5" name="Zástupný symbol pro obsah 7">
            <a:extLst>
              <a:ext uri="{FF2B5EF4-FFF2-40B4-BE49-F238E27FC236}">
                <a16:creationId xmlns:a16="http://schemas.microsoft.com/office/drawing/2014/main" id="{E6E93EBF-3F84-72B5-40F1-1BCFAAAA12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340769"/>
          <a:ext cx="80645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B5DA6F1F-6C37-34FA-C787-F1EBD98B5269}"/>
              </a:ext>
            </a:extLst>
          </p:cNvPr>
          <p:cNvSpPr txBox="1"/>
          <p:nvPr/>
        </p:nvSpPr>
        <p:spPr>
          <a:xfrm>
            <a:off x="971600" y="5661249"/>
            <a:ext cx="727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Druh změny nikde neuvádíte, identifikuje ji Váš projektový manažer.</a:t>
            </a:r>
          </a:p>
        </p:txBody>
      </p:sp>
    </p:spTree>
    <p:extLst>
      <p:ext uri="{BB962C8B-B14F-4D97-AF65-F5344CB8AC3E}">
        <p14:creationId xmlns:p14="http://schemas.microsoft.com/office/powerpoint/2010/main" val="661698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B4373-1A05-6B63-339B-E5561183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a Nepodstatné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DDA24-1839-1E14-3235-1348591F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3295"/>
            <a:ext cx="8064000" cy="3357192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Specifická část pravidel </a:t>
            </a:r>
            <a:r>
              <a:rPr lang="cs-CZ" dirty="0"/>
              <a:t>(viz </a:t>
            </a:r>
            <a:r>
              <a:rPr lang="cs-CZ" dirty="0">
                <a:hlinkClick r:id="rId3"/>
              </a:rPr>
              <a:t>https://www.esfcr.cz/pravidla-pro-</a:t>
            </a:r>
            <a:r>
              <a:rPr lang="cs-CZ" dirty="0" err="1">
                <a:hlinkClick r:id="rId3"/>
              </a:rPr>
              <a:t>zadatele</a:t>
            </a:r>
            <a:r>
              <a:rPr lang="cs-CZ" dirty="0">
                <a:hlinkClick r:id="rId3"/>
              </a:rPr>
              <a:t>-a-</a:t>
            </a:r>
            <a:r>
              <a:rPr lang="cs-CZ" dirty="0" err="1">
                <a:hlinkClick r:id="rId3"/>
              </a:rPr>
              <a:t>prijemce</a:t>
            </a:r>
            <a:r>
              <a:rPr lang="cs-CZ" dirty="0">
                <a:hlinkClick r:id="rId3"/>
              </a:rPr>
              <a:t>-</a:t>
            </a:r>
            <a:r>
              <a:rPr lang="cs-CZ" dirty="0" err="1">
                <a:hlinkClick r:id="rId3"/>
              </a:rPr>
              <a:t>opz</a:t>
            </a:r>
            <a:r>
              <a:rPr lang="cs-CZ" dirty="0">
                <a:hlinkClick r:id="rId3"/>
              </a:rPr>
              <a:t>-plus/-/dokument/18068507</a:t>
            </a:r>
            <a:r>
              <a:rPr lang="cs-CZ" dirty="0"/>
              <a:t>)</a:t>
            </a:r>
          </a:p>
          <a:p>
            <a:pPr algn="just"/>
            <a:r>
              <a:rPr lang="cs-CZ" b="1" dirty="0"/>
              <a:t>Nepodstatné změny:</a:t>
            </a:r>
          </a:p>
          <a:p>
            <a:pPr lvl="1" algn="just"/>
            <a:r>
              <a:rPr lang="cs-CZ" dirty="0"/>
              <a:t>nepodléhají předchozímu souhlasu ŘO</a:t>
            </a:r>
          </a:p>
          <a:p>
            <a:pPr marL="432000" lvl="1" indent="-4320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Podstatné změny:</a:t>
            </a:r>
          </a:p>
          <a:p>
            <a:pPr lvl="1" algn="just"/>
            <a:r>
              <a:rPr lang="cs-CZ" dirty="0"/>
              <a:t>před jejich provedením nezbytný souhlas ŘO</a:t>
            </a:r>
          </a:p>
          <a:p>
            <a:pPr lvl="1" algn="just"/>
            <a:r>
              <a:rPr lang="cs-CZ" dirty="0"/>
              <a:t>mají vliv na charakter projektu, na splnění cílů projektu či dobu realizace projektu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FD7087-75A3-88A4-87FC-EDA7B781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FCD3AF2-A8C1-CC10-5315-F4FF9031ED2D}"/>
              </a:ext>
            </a:extLst>
          </p:cNvPr>
          <p:cNvSpPr txBox="1"/>
          <p:nvPr/>
        </p:nvSpPr>
        <p:spPr>
          <a:xfrm>
            <a:off x="540000" y="5157192"/>
            <a:ext cx="8064000" cy="153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lvl="2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rgbClr val="FF0000"/>
                </a:solidFill>
              </a:rPr>
              <a:t>POZOR: </a:t>
            </a:r>
            <a:r>
              <a:rPr lang="cs-CZ" dirty="0"/>
              <a:t>To, že příjemce provede při realizaci projektu změnu, kterou označí za nepodstatnou změnu, a která tedy nevyžaduje schválení ŘO a ŘO o těchto změnách pouze informuje, neznamená, že jsou parametry nepodstatné změny správně.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6727E7-7AC0-8177-8318-949CD06CD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5566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6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29CDA-0F2D-E4A0-D9A7-A89C43C3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Nepodstatné změny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62AC8D-71B1-4B42-D148-19F3EC73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Nepodléhají předchozímu souhlasu, informace o změně se podává </a:t>
            </a:r>
            <a:r>
              <a:rPr lang="cs-CZ" b="1" dirty="0"/>
              <a:t>neprodleně</a:t>
            </a:r>
            <a:r>
              <a:rPr lang="cs-CZ" dirty="0"/>
              <a:t>:</a:t>
            </a:r>
          </a:p>
          <a:p>
            <a:pPr lvl="1" algn="just"/>
            <a:r>
              <a:rPr lang="cs-CZ" dirty="0"/>
              <a:t>změna kontaktní osoby projektu (včetně změny kontaktních údajů – telefon, e-mail) či adresy pro doručení písemností</a:t>
            </a:r>
          </a:p>
          <a:p>
            <a:pPr lvl="1" algn="just"/>
            <a:r>
              <a:rPr lang="cs-CZ" dirty="0"/>
              <a:t>změna sídla příjemce podpory</a:t>
            </a:r>
          </a:p>
          <a:p>
            <a:pPr lvl="1" algn="just"/>
            <a:r>
              <a:rPr lang="cs-CZ" dirty="0"/>
              <a:t>změna názvu příjemce (nejedná se o změnu příjemce)</a:t>
            </a:r>
          </a:p>
          <a:p>
            <a:pPr lvl="1" algn="just"/>
            <a:r>
              <a:rPr lang="cs-CZ" dirty="0"/>
              <a:t>změna v osobách vykonávajících funkci statutárního orgánu příjemce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4B2C23-A62D-F173-D89B-1ECC00A0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56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AC1B566-C7B5-4FF6-A462-E3B7A92EC67A}"/>
              </a:ext>
            </a:extLst>
          </p:cNvPr>
          <p:cNvSpPr txBox="1">
            <a:spLocks/>
          </p:cNvSpPr>
          <p:nvPr/>
        </p:nvSpPr>
        <p:spPr>
          <a:xfrm>
            <a:off x="2411760" y="1988840"/>
            <a:ext cx="6120232" cy="2592288"/>
          </a:xfrm>
          <a:prstGeom prst="rect">
            <a:avLst/>
          </a:prstGeom>
        </p:spPr>
        <p:txBody>
          <a:bodyPr/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5400" b="1" dirty="0"/>
          </a:p>
          <a:p>
            <a:pPr algn="ctr"/>
            <a:endParaRPr lang="cs-CZ" sz="48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4800" b="1" dirty="0"/>
              <a:t>REALIZACE</a:t>
            </a:r>
            <a:br>
              <a:rPr lang="cs-CZ" sz="4800" b="1" dirty="0"/>
            </a:br>
            <a:endParaRPr lang="cs-CZ" sz="48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4800" b="1" dirty="0"/>
              <a:t>PROJEKTU</a:t>
            </a:r>
          </a:p>
          <a:p>
            <a:endParaRPr lang="cs-CZ" dirty="0"/>
          </a:p>
        </p:txBody>
      </p:sp>
      <p:pic>
        <p:nvPicPr>
          <p:cNvPr id="9" name="Grafický objekt 8" descr="Kontrolní seznam obrys">
            <a:extLst>
              <a:ext uri="{FF2B5EF4-FFF2-40B4-BE49-F238E27FC236}">
                <a16:creationId xmlns:a16="http://schemas.microsoft.com/office/drawing/2014/main" id="{E50F6A4C-5A88-4E0C-AF7B-6A4B74583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600924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1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1593B-4B23-7C35-97B6-9BCDC9E5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Nepodstatné změny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80D24-E6F5-19F8-1777-27EF0D85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54" y="1851708"/>
            <a:ext cx="8064000" cy="4680519"/>
          </a:xfrm>
        </p:spPr>
        <p:txBody>
          <a:bodyPr/>
          <a:lstStyle/>
          <a:p>
            <a:pPr algn="just"/>
            <a:r>
              <a:rPr lang="cs-CZ" dirty="0"/>
              <a:t>Nepodléhají předchozímu souhlasu, informace o změně se podává </a:t>
            </a:r>
            <a:r>
              <a:rPr lang="cs-CZ" b="1" dirty="0"/>
              <a:t>nejpozději 10 pracovních dní před termínem podání nejbližší ZoR</a:t>
            </a:r>
            <a:r>
              <a:rPr lang="cs-CZ" dirty="0"/>
              <a:t>:</a:t>
            </a:r>
          </a:p>
          <a:p>
            <a:pPr lvl="1" algn="just"/>
            <a:r>
              <a:rPr lang="cs-CZ" dirty="0"/>
              <a:t>změna rozpočtu projektu (přesun prostředků mezi položkami, vytváření nových položek) v rámci jedné kapitoly rozpočtu</a:t>
            </a:r>
          </a:p>
          <a:p>
            <a:pPr lvl="3" algn="just"/>
            <a:r>
              <a:rPr lang="cs-CZ" dirty="0"/>
              <a:t>Při úpravách mezd je stále nutné dodržovat maxima </a:t>
            </a:r>
            <a:br>
              <a:rPr lang="cs-CZ" dirty="0"/>
            </a:br>
            <a:r>
              <a:rPr lang="cs-CZ" dirty="0"/>
              <a:t>z tabulky obvyklých mezd a cen a jejich případné navýšení odůvodnit.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Při úpravách rozpočtu projektu je důležité ověřit, jestli </a:t>
            </a:r>
          </a:p>
          <a:p>
            <a:pPr marL="91800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   daná změna svým charakterem již není změnou podstatnou.</a:t>
            </a:r>
          </a:p>
          <a:p>
            <a:pPr marL="918000" lvl="3" indent="0">
              <a:lnSpc>
                <a:spcPct val="100000"/>
              </a:lnSpc>
              <a:buNone/>
            </a:pPr>
            <a:endParaRPr lang="cs-CZ" dirty="0"/>
          </a:p>
          <a:p>
            <a:pPr lvl="3"/>
            <a:endParaRPr lang="cs-CZ" dirty="0"/>
          </a:p>
          <a:p>
            <a:pPr lvl="3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E26564-E899-1A36-7B28-FF3F8CF4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937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2AC0F-AB60-8A00-30D5-3ACEE0B5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Nepodstatné změny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BD1C6-6A3C-9836-C672-AC03E560D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797352"/>
          </a:xfrm>
        </p:spPr>
        <p:txBody>
          <a:bodyPr/>
          <a:lstStyle/>
          <a:p>
            <a:pPr algn="just"/>
            <a:r>
              <a:rPr lang="cs-CZ" sz="2000" dirty="0"/>
              <a:t>Nepodléhají předchozímu souhlasu, informace o změně se podává </a:t>
            </a:r>
            <a:r>
              <a:rPr lang="cs-CZ" sz="2000" b="1" dirty="0"/>
              <a:t>nejpozději s nejbližší ZoR</a:t>
            </a:r>
            <a:r>
              <a:rPr lang="cs-CZ" sz="2000" dirty="0"/>
              <a:t>:</a:t>
            </a:r>
          </a:p>
          <a:p>
            <a:pPr lvl="3" algn="just"/>
            <a:r>
              <a:rPr lang="cs-CZ" sz="1800" dirty="0">
                <a:solidFill>
                  <a:srgbClr val="FF0000"/>
                </a:solidFill>
              </a:rPr>
              <a:t>POZOR: </a:t>
            </a:r>
            <a:r>
              <a:rPr lang="cs-CZ" sz="1800" dirty="0" err="1"/>
              <a:t>ŽoZ</a:t>
            </a:r>
            <a:r>
              <a:rPr lang="cs-CZ" sz="1800" dirty="0"/>
              <a:t> podat v IS KP21+ před ZoR (nejpozději v týž den)</a:t>
            </a:r>
          </a:p>
          <a:p>
            <a:pPr lvl="3" algn="just"/>
            <a:r>
              <a:rPr lang="cs-CZ" sz="1800" dirty="0">
                <a:solidFill>
                  <a:srgbClr val="FF0000"/>
                </a:solidFill>
              </a:rPr>
              <a:t>POZOR: </a:t>
            </a:r>
            <a:r>
              <a:rPr lang="cs-CZ" sz="1800" dirty="0"/>
              <a:t>v ZoR nepopisovat žádné změny, všechny změny mají být oznámeny pomocí </a:t>
            </a:r>
            <a:r>
              <a:rPr lang="cs-CZ" sz="1800" dirty="0" err="1"/>
              <a:t>ŽoZ</a:t>
            </a:r>
            <a:r>
              <a:rPr lang="cs-CZ" sz="1800" dirty="0"/>
              <a:t> </a:t>
            </a:r>
          </a:p>
          <a:p>
            <a:pPr lvl="3" algn="just"/>
            <a:r>
              <a:rPr lang="cs-CZ" sz="1800" dirty="0"/>
              <a:t>datum účinnosti změny je možné doplnit, pokud není vyplněno, doplní jej pracovník ŘO (zpravidla to bývá datum schválení změny či začátek MO)</a:t>
            </a:r>
          </a:p>
          <a:p>
            <a:pPr lvl="1" algn="just"/>
            <a:r>
              <a:rPr lang="cs-CZ" sz="1800" dirty="0"/>
              <a:t>změna ve způsobu provádění klíčových aktivit, která nemá negativní dopad na plnění cílů projektu (s </a:t>
            </a:r>
            <a:r>
              <a:rPr lang="cs-CZ" sz="1800" dirty="0" err="1"/>
              <a:t>ŽoZ</a:t>
            </a:r>
            <a:r>
              <a:rPr lang="cs-CZ" sz="1800" dirty="0"/>
              <a:t> uvést navrhované znění aktivit) </a:t>
            </a:r>
          </a:p>
          <a:p>
            <a:pPr lvl="1" algn="just"/>
            <a:r>
              <a:rPr lang="cs-CZ" sz="1800" dirty="0"/>
              <a:t>navýšení počtu osob z cílové skupiny, které jsou do projektu zapojeny</a:t>
            </a:r>
          </a:p>
          <a:p>
            <a:pPr lvl="1" algn="just"/>
            <a:r>
              <a:rPr lang="cs-CZ" sz="1800" dirty="0"/>
              <a:t>změna týkající se plátcovství daně z přidané hodnoty u příjemce či u partnera s finančním příspěvkem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AEE0E-DD6C-E7D5-0C77-AD8BDB33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896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94D9C-A329-5DB8-965D-3A145163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změny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588592-167E-61D9-5544-77C65950A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Podléhají předchozímu souhlasu ŘO, nevyžadují vydání změnového právního aktu:</a:t>
            </a:r>
          </a:p>
          <a:p>
            <a:pPr lvl="1" algn="just"/>
            <a:r>
              <a:rPr lang="cs-CZ" dirty="0"/>
              <a:t>změny v klíčových aktivitách, kdy se nejedná o technické aspekty spadající do nepodstatných změn </a:t>
            </a:r>
          </a:p>
          <a:p>
            <a:pPr lvl="1" algn="just"/>
            <a:r>
              <a:rPr lang="cs-CZ" dirty="0"/>
              <a:t>změna bankovního účtu projektu, prostřednictvím kterého dochází k poskytování podpory</a:t>
            </a:r>
          </a:p>
          <a:p>
            <a:pPr lvl="1" algn="just"/>
            <a:r>
              <a:rPr lang="cs-CZ" dirty="0"/>
              <a:t>změna ve vymezení monitorovacích období (pokud se nemění termín ukončení realizace projektu)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A9A779-7A68-BFBE-1D17-1C7CA595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853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22B8B-E45E-32B2-12BE-84EE98A2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změny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7F74D3-893F-3ECD-C9B4-3115F8E20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Podléhají předchozímu souhlasu ŘO, vyžadují vydání změnového právního aktu:</a:t>
            </a:r>
          </a:p>
          <a:p>
            <a:pPr lvl="1" algn="just"/>
            <a:r>
              <a:rPr lang="cs-CZ" dirty="0"/>
              <a:t>změna plánovaných výstupů a výsledků projektu (tj. cílových hodnot indikátorů)</a:t>
            </a:r>
          </a:p>
          <a:p>
            <a:pPr lvl="1" algn="just"/>
            <a:r>
              <a:rPr lang="cs-CZ" dirty="0"/>
              <a:t>změna termínu ukončení realizace projektu</a:t>
            </a:r>
          </a:p>
          <a:p>
            <a:pPr lvl="1" algn="just"/>
            <a:r>
              <a:rPr lang="cs-CZ" dirty="0"/>
              <a:t>změna týkající se veřejné podpory (i jejího snížení)</a:t>
            </a:r>
          </a:p>
          <a:p>
            <a:pPr lvl="1" algn="just"/>
            <a:endParaRPr lang="cs-CZ" dirty="0"/>
          </a:p>
          <a:p>
            <a:pPr marL="414000" lvl="1" indent="0" algn="just">
              <a:buNone/>
            </a:pPr>
            <a:r>
              <a:rPr lang="cs-CZ" dirty="0">
                <a:solidFill>
                  <a:srgbClr val="FF0000"/>
                </a:solidFill>
              </a:rPr>
              <a:t>   Změny v osobě příjemce </a:t>
            </a:r>
            <a:r>
              <a:rPr lang="cs-CZ" dirty="0"/>
              <a:t>– řešeno podrobně ve specifických pravidlech – může se jednat jak o podstatnou, tak nepodstatnou změnu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B959C7-3FA8-FAC5-B19A-C0945AB6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584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0C97D-A167-8241-A4DF-F413EA49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25B64-D33C-44A2-DF81-AF9D82D9D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0000"/>
            <a:ext cx="8244000" cy="4320000"/>
          </a:xfrm>
        </p:spPr>
        <p:txBody>
          <a:bodyPr/>
          <a:lstStyle/>
          <a:p>
            <a:pPr algn="just"/>
            <a:r>
              <a:rPr lang="cs-CZ" dirty="0"/>
              <a:t>Veškeré změny projektu jsou administrovány v IS KP21+</a:t>
            </a:r>
          </a:p>
          <a:p>
            <a:pPr algn="just"/>
            <a:r>
              <a:rPr lang="cs-CZ" dirty="0"/>
              <a:t>ŘO může žádost o změnu: </a:t>
            </a:r>
          </a:p>
          <a:p>
            <a:pPr lvl="1" algn="just"/>
            <a:r>
              <a:rPr lang="cs-CZ" sz="1800" dirty="0"/>
              <a:t>v případě žádostí o nepodstatnou změnu potvrdit (vzít na vědomí) nebo vrátit k přepracování;</a:t>
            </a:r>
          </a:p>
          <a:p>
            <a:pPr lvl="1" algn="just"/>
            <a:r>
              <a:rPr lang="cs-CZ" sz="1800" dirty="0"/>
              <a:t>v případě žádostí o podstatnou změnu schválit, zamítnout nebo vrátit k přepracování.</a:t>
            </a:r>
          </a:p>
          <a:p>
            <a:pPr lvl="1" algn="just"/>
            <a:r>
              <a:rPr lang="cs-CZ" sz="1800" dirty="0"/>
              <a:t>ŘO má na posouzení podstatné změny </a:t>
            </a:r>
            <a:r>
              <a:rPr lang="cs-CZ" sz="1800" b="1" dirty="0"/>
              <a:t>20 pracovních dnů </a:t>
            </a:r>
            <a:r>
              <a:rPr lang="cs-CZ" sz="1800" dirty="0"/>
              <a:t>(od předložení žádosti o změnu). Změny nepodstatné by měly být vráceny k dopracování, nebo akceptovány do </a:t>
            </a:r>
            <a:r>
              <a:rPr lang="cs-CZ" sz="1800" b="1" dirty="0"/>
              <a:t>5 pracovních dní</a:t>
            </a:r>
            <a:r>
              <a:rPr lang="cs-CZ" sz="1800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7F483A-EBD1-B238-2E8B-D4E7C3B4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657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DA1A1-AB08-4F46-1370-999D8004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4F18DC-7519-E835-1D55-1995FEC3F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Změnová řízení týkající se</a:t>
            </a:r>
          </a:p>
          <a:p>
            <a:pPr lvl="1" algn="just"/>
            <a:r>
              <a:rPr lang="cs-CZ" b="1" dirty="0"/>
              <a:t>rozpočtu nebo finančního plánu; </a:t>
            </a:r>
          </a:p>
          <a:p>
            <a:pPr lvl="1" algn="just"/>
            <a:r>
              <a:rPr lang="cs-CZ" b="1" dirty="0"/>
              <a:t>jakékoli podstatné změny </a:t>
            </a:r>
            <a:r>
              <a:rPr lang="cs-CZ" dirty="0"/>
              <a:t>projektu, u níž datum platnosti spadá do monitorovacího období, za které by měla být podána zpráva </a:t>
            </a:r>
            <a:br>
              <a:rPr lang="cs-CZ" dirty="0"/>
            </a:br>
            <a:r>
              <a:rPr lang="cs-CZ" dirty="0"/>
              <a:t>o realizaci projektu či žádost o platbu, </a:t>
            </a:r>
          </a:p>
          <a:p>
            <a:pPr marL="414000" lvl="1" indent="0" algn="just">
              <a:buNone/>
            </a:pPr>
            <a:endParaRPr lang="cs-CZ" dirty="0"/>
          </a:p>
          <a:p>
            <a:pPr marL="414000" lvl="1" indent="0" algn="just">
              <a:buNone/>
            </a:pPr>
            <a:r>
              <a:rPr lang="cs-CZ" sz="2400" dirty="0"/>
              <a:t>je nutné ukončit před podáním Zprávy o realizaci.</a:t>
            </a:r>
          </a:p>
          <a:p>
            <a:pPr lvl="1" algn="just"/>
            <a:endParaRPr lang="cs-CZ" dirty="0"/>
          </a:p>
          <a:p>
            <a:pPr lvl="1" algn="just"/>
            <a:r>
              <a:rPr lang="cs-CZ" dirty="0"/>
              <a:t>Nelze rozpracovat více žádostí o změnu týkající se stejných obrazovek</a:t>
            </a:r>
          </a:p>
          <a:p>
            <a:pPr marL="414000" lvl="1" indent="0" algn="just">
              <a:buNone/>
            </a:pPr>
            <a:endParaRPr lang="cs-CZ" dirty="0"/>
          </a:p>
          <a:p>
            <a:pPr marL="414000" lvl="1" indent="0" algn="just">
              <a:buNone/>
            </a:pPr>
            <a:endParaRPr lang="cs-CZ" sz="2400" dirty="0"/>
          </a:p>
          <a:p>
            <a:pPr marL="414000" lvl="1" indent="0" algn="just">
              <a:buNone/>
            </a:pPr>
            <a:endParaRPr lang="cs-CZ" sz="2800" dirty="0"/>
          </a:p>
          <a:p>
            <a:pPr marL="414000" lvl="1" indent="0" algn="just">
              <a:buNone/>
            </a:pP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FA4BB9-CB05-FF26-4D86-1EDEE72B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989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22952" y="2860848"/>
            <a:ext cx="5033424" cy="1432248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all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způsobilé výdaje </a:t>
            </a: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7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832" y="1340768"/>
            <a:ext cx="8678648" cy="5355232"/>
          </a:xfrm>
        </p:spPr>
        <p:txBody>
          <a:bodyPr/>
          <a:lstStyle/>
          <a:p>
            <a:pPr algn="just"/>
            <a:r>
              <a:rPr lang="cs-CZ" sz="2200" b="1" dirty="0"/>
              <a:t>Zálohové platby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200" dirty="0"/>
              <a:t>1. zálohová platba zpravidla ve výši 30 %. Další zálohové platby dle vyúčtování.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200" dirty="0"/>
              <a:t>Závěrečná platba / vratka dle vyúčtování zálohových plateb a skutečně prokázaných výdajů</a:t>
            </a:r>
          </a:p>
          <a:p>
            <a:pPr marL="41400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cs-CZ" sz="2200" dirty="0"/>
          </a:p>
          <a:p>
            <a:pPr algn="just"/>
            <a:r>
              <a:rPr lang="cs-CZ" sz="2100" dirty="0"/>
              <a:t>V </a:t>
            </a:r>
            <a:r>
              <a:rPr lang="cs-CZ" sz="2100" dirty="0" err="1"/>
              <a:t>ŽoP</a:t>
            </a:r>
            <a:r>
              <a:rPr lang="cs-CZ" sz="2100" dirty="0"/>
              <a:t> se vyúčtovávají veškeré přímé náklady, nutné dokládat skeny dokladů pro výdaje z projektu přesahující  </a:t>
            </a:r>
            <a:r>
              <a:rPr lang="cs-CZ" sz="2100" b="1" dirty="0">
                <a:solidFill>
                  <a:srgbClr val="FF0000"/>
                </a:solidFill>
              </a:rPr>
              <a:t>20 000 Kč.</a:t>
            </a:r>
          </a:p>
          <a:p>
            <a:pPr marL="0" indent="0" algn="just">
              <a:buNone/>
            </a:pPr>
            <a:endParaRPr lang="cs-CZ" sz="2100" b="1" dirty="0">
              <a:solidFill>
                <a:srgbClr val="FF0000"/>
              </a:solidFill>
            </a:endParaRPr>
          </a:p>
          <a:p>
            <a:pPr algn="just"/>
            <a:r>
              <a:rPr lang="cs-CZ" sz="2100" dirty="0"/>
              <a:t>Paušální výdaje se nevyúčtovávají – nárok vzniká na základě přímých nákladů.</a:t>
            </a:r>
          </a:p>
          <a:p>
            <a:pPr marL="0" indent="0">
              <a:buNone/>
            </a:pPr>
            <a:endParaRPr lang="cs-CZ" sz="2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480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E62B7-0756-4F8E-924C-E9B3D8E2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-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42F271-9611-4535-9DFD-661CEFC0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79" y="1363312"/>
            <a:ext cx="8575801" cy="5499248"/>
          </a:xfrm>
        </p:spPr>
        <p:txBody>
          <a:bodyPr/>
          <a:lstStyle/>
          <a:p>
            <a:pPr algn="just"/>
            <a:r>
              <a:rPr lang="cs-CZ" dirty="0"/>
              <a:t>Přímé náklady</a:t>
            </a:r>
          </a:p>
          <a:p>
            <a:pPr lvl="1" algn="just"/>
            <a:r>
              <a:rPr lang="cs-CZ" dirty="0"/>
              <a:t>náklady při práci přímo s cílovou skupinou</a:t>
            </a:r>
          </a:p>
          <a:p>
            <a:pPr lvl="1" algn="just"/>
            <a:r>
              <a:rPr lang="cs-CZ" dirty="0"/>
              <a:t>náklady na zajištění výstupu určenému k přímému využití CS</a:t>
            </a:r>
          </a:p>
          <a:p>
            <a:pPr lvl="1" algn="just"/>
            <a:endParaRPr lang="cs-CZ" dirty="0"/>
          </a:p>
          <a:p>
            <a:pPr algn="just"/>
            <a:r>
              <a:rPr lang="cs-CZ" dirty="0"/>
              <a:t>Ostatní paušální výdaje</a:t>
            </a:r>
          </a:p>
          <a:p>
            <a:pPr lvl="1" algn="just"/>
            <a:r>
              <a:rPr lang="cs-CZ" dirty="0"/>
              <a:t>40 % sumy přímých nákladů</a:t>
            </a:r>
          </a:p>
          <a:p>
            <a:pPr lvl="1" algn="just"/>
            <a:r>
              <a:rPr lang="cs-CZ" dirty="0"/>
              <a:t>Veškeré ostatní výdaje projektu patří do výdajů prokazovaných zjednodušeně 40% paušální sazbou.</a:t>
            </a:r>
          </a:p>
          <a:p>
            <a:pPr lvl="1" algn="just"/>
            <a:r>
              <a:rPr lang="cs-CZ" dirty="0"/>
              <a:t>Nejsou samostatně uváděny do rozpočtu projektu.</a:t>
            </a:r>
          </a:p>
          <a:p>
            <a:pPr lvl="1" algn="just"/>
            <a:r>
              <a:rPr lang="cs-CZ" dirty="0"/>
              <a:t>Administrativa, finanční řízení, personalistika, občerstvení, opravy </a:t>
            </a:r>
            <a:br>
              <a:rPr lang="cs-CZ" dirty="0"/>
            </a:br>
            <a:r>
              <a:rPr lang="cs-CZ" dirty="0"/>
              <a:t>a údržba, ostraha</a:t>
            </a:r>
          </a:p>
          <a:p>
            <a:pPr marL="414000" lvl="1" indent="0" algn="just">
              <a:buNone/>
            </a:pPr>
            <a:r>
              <a:rPr lang="cs-CZ" sz="1800" b="1" dirty="0"/>
              <a:t>Přesný výčet položek - příručka „</a:t>
            </a:r>
            <a:r>
              <a:rPr lang="cs-CZ" sz="1800" b="1" u="sng" dirty="0">
                <a:hlinkClick r:id="rId3"/>
              </a:rPr>
              <a:t>Specifická část pravidel pro žadatele </a:t>
            </a:r>
            <a:br>
              <a:rPr lang="cs-CZ" sz="1800" b="1" u="sng" dirty="0">
                <a:hlinkClick r:id="rId3"/>
              </a:rPr>
            </a:br>
            <a:r>
              <a:rPr lang="cs-CZ" sz="1800" b="1" u="sng" dirty="0">
                <a:hlinkClick r:id="rId3"/>
              </a:rPr>
              <a:t>a příjemce OPZ</a:t>
            </a:r>
            <a:r>
              <a:rPr lang="cs-CZ" sz="1800" b="1" i="0" u="sng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cs-CZ" sz="1800" b="1" u="sng" dirty="0">
                <a:hlinkClick r:id="rId3"/>
              </a:rPr>
              <a:t> pro projekty </a:t>
            </a:r>
            <a:r>
              <a:rPr lang="cs-CZ" sz="1800" b="1" u="sng" dirty="0"/>
              <a:t>s přímými a nepřímými náklady nebo projekty financované s využitím paušálních sazeb“. </a:t>
            </a:r>
            <a:endParaRPr lang="cs-CZ" sz="1800" b="1" dirty="0"/>
          </a:p>
          <a:p>
            <a:pPr marL="414000" lvl="1" indent="0" algn="just">
              <a:buNone/>
            </a:pPr>
            <a:endParaRPr lang="pl-PL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E9515D-ED28-437B-AECB-B512D4A0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2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440" y="1484784"/>
            <a:ext cx="8064000" cy="4320000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Pracovní pozice hrazené z </a:t>
            </a:r>
            <a:r>
              <a:rPr lang="cs-CZ" u="sng" dirty="0"/>
              <a:t>paušální sazby</a:t>
            </a:r>
            <a:endParaRPr lang="cs-CZ" dirty="0"/>
          </a:p>
          <a:p>
            <a:pPr marL="414000" lvl="1" indent="0" algn="just">
              <a:lnSpc>
                <a:spcPct val="100000"/>
              </a:lnSpc>
              <a:buNone/>
            </a:pPr>
            <a:r>
              <a:rPr lang="cs-CZ" dirty="0"/>
              <a:t>→ </a:t>
            </a:r>
            <a:r>
              <a:rPr lang="cs-CZ" b="1" dirty="0"/>
              <a:t>pozice hrazené z NN se do rozpočtu projektu neuvádějí.</a:t>
            </a:r>
          </a:p>
          <a:p>
            <a:pPr marL="414000" lvl="1" indent="0" algn="just">
              <a:lnSpc>
                <a:spcPct val="100000"/>
              </a:lnSpc>
              <a:buNone/>
            </a:pPr>
            <a:endParaRPr lang="cs-CZ" b="1" dirty="0"/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dirty="0"/>
              <a:t>Všechny pozice mimo pozic uvedených v příloze č.2 výzvy.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dirty="0"/>
          </a:p>
          <a:p>
            <a:pPr marL="666000" lvl="2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95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57ED0-8A70-48FE-B034-58EB486E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48000" cy="1080000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Právní akt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D8588-7D6C-4A4F-99CD-1889F57D6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4" y="1403724"/>
            <a:ext cx="8280472" cy="49776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Akceptováním právního aktu o poskytnutí podpory (Rozhodnutí o poskytnutí dotace) po předchozím podpisu ŘO se žadatel stává příjemcem podpory.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1. záloha do 20 pracovních dnů od akceptace právního aktu ze strany příjemce pokud již uplynulo datum zahájení</a:t>
            </a:r>
            <a:br>
              <a:rPr lang="cs-CZ" sz="2200" dirty="0">
                <a:highlight>
                  <a:srgbClr val="FFFF00"/>
                </a:highlight>
              </a:rPr>
            </a:br>
            <a:r>
              <a:rPr lang="cs-CZ" sz="2200" dirty="0"/>
              <a:t>nebo týden před zahájením realizace  </a:t>
            </a:r>
            <a:br>
              <a:rPr lang="cs-CZ" sz="2200" dirty="0"/>
            </a:br>
            <a:r>
              <a:rPr lang="cs-CZ" sz="2200" dirty="0"/>
              <a:t>(přerušení vyplácení na přelomu roku)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Doporučení důkladně se seznámit s textem právního aktu</a:t>
            </a:r>
          </a:p>
          <a:p>
            <a:pPr lvl="1"/>
            <a:r>
              <a:rPr lang="cs-CZ" dirty="0"/>
              <a:t>Podmínky realizace</a:t>
            </a:r>
          </a:p>
          <a:p>
            <a:pPr lvl="1"/>
            <a:r>
              <a:rPr lang="cs-CZ" dirty="0"/>
              <a:t>Účel dotace</a:t>
            </a:r>
          </a:p>
          <a:p>
            <a:pPr lvl="1"/>
            <a:r>
              <a:rPr lang="cs-CZ" dirty="0"/>
              <a:t>Indikátory</a:t>
            </a:r>
          </a:p>
          <a:p>
            <a:pPr lvl="1"/>
            <a:r>
              <a:rPr lang="cs-CZ" dirty="0"/>
              <a:t>Sankce</a:t>
            </a:r>
          </a:p>
          <a:p>
            <a:pPr lvl="1"/>
            <a:r>
              <a:rPr lang="cs-CZ" dirty="0"/>
              <a:t>Součinnost při evaluaci</a:t>
            </a:r>
          </a:p>
          <a:p>
            <a:pPr lvl="1"/>
            <a:endParaRPr lang="cs-CZ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69EAFB-F3CF-4854-9A98-7BEB0E79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832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944" y="1484784"/>
            <a:ext cx="8420056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Výše úvazku – maximálně 1,0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Pracovní úvazky zaměstnance se nesmí překrývat a není možné, aby byl placen za stejnou práci vícekrát. Úvazek osoby, u které je odměňování i jen částečně hrazeno z prostředků projektu OPZ+, může být </a:t>
            </a:r>
            <a:r>
              <a:rPr lang="cs-CZ" b="1" dirty="0"/>
              <a:t>maximálně 1,0 dohromady u všech subjektů (příjemce a partneři)</a:t>
            </a:r>
            <a:r>
              <a:rPr lang="cs-CZ" dirty="0"/>
              <a:t> zapojených do daného projektu (tj. </a:t>
            </a:r>
            <a:r>
              <a:rPr lang="cs-CZ" u="sng" dirty="0"/>
              <a:t>součet veškerých úvazků zaměstnance u zaměstnavatele/ů včetně případných DPP a DPČ nesmí překročit jeden pracovní úvazek</a:t>
            </a:r>
            <a:r>
              <a:rPr lang="cs-CZ" dirty="0"/>
              <a:t>), a to po celou dobu zapojení daného pracovníka do realizace projektu OPZ+.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b="1" dirty="0">
                <a:hlinkClick r:id="rId3"/>
              </a:rPr>
              <a:t>Tabulky obvyklých cen, mezd a platů</a:t>
            </a:r>
            <a:r>
              <a:rPr lang="cs-CZ" b="1" dirty="0"/>
              <a:t> </a:t>
            </a:r>
            <a:r>
              <a:rPr lang="cs-CZ" dirty="0"/>
              <a:t>- Nákup zařízení a vybavení, Stanovení výše osobních nákladů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766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smlouvy a dohody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8676496" cy="4896544"/>
          </a:xfrm>
        </p:spPr>
        <p:txBody>
          <a:bodyPr/>
          <a:lstStyle/>
          <a:p>
            <a:pPr algn="just"/>
            <a:r>
              <a:rPr lang="cs-CZ" sz="2600" dirty="0"/>
              <a:t>Pracovní smlouvy a dohody o pracích konaných mimo pracovní poměr musí být uzavřeny v souladu se zákoníkem práce. </a:t>
            </a:r>
          </a:p>
          <a:p>
            <a:pPr marL="0" indent="0" algn="just">
              <a:buNone/>
            </a:pPr>
            <a:endParaRPr lang="cs-CZ" sz="2600" dirty="0"/>
          </a:p>
          <a:p>
            <a:pPr algn="just"/>
            <a:r>
              <a:rPr lang="cs-CZ" sz="2600" u="sng" dirty="0"/>
              <a:t>Povinně musí obsahovat: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cs-CZ" sz="2600" dirty="0"/>
              <a:t>popis pracovní činnosti,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cs-CZ" sz="2600" dirty="0"/>
              <a:t>identifikaci projektu (název či registrační číslo),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cs-CZ" sz="2600" dirty="0"/>
              <a:t>rozsah činnosti, tzn. úvazek či počet hodin za časovou jednotku (měsíc, rok apod.) pro projekt,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cs-CZ" sz="2600" dirty="0"/>
              <a:t>výši odměny.</a:t>
            </a:r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754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Dokladování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310858"/>
            <a:ext cx="8424000" cy="5319248"/>
          </a:xfrm>
        </p:spPr>
        <p:txBody>
          <a:bodyPr/>
          <a:lstStyle/>
          <a:p>
            <a:pPr algn="just"/>
            <a:r>
              <a:rPr lang="cs-CZ" sz="2000" dirty="0"/>
              <a:t>Kopie (příp. skeny) musí být </a:t>
            </a:r>
            <a:r>
              <a:rPr lang="cs-CZ" sz="2000" b="1" dirty="0"/>
              <a:t>k dispozici ŘO</a:t>
            </a:r>
            <a:r>
              <a:rPr lang="cs-CZ" sz="2000" dirty="0"/>
              <a:t>, přičemž </a:t>
            </a:r>
            <a:r>
              <a:rPr lang="cs-CZ" sz="2000" b="1" dirty="0"/>
              <a:t>některé je třeba přiložit</a:t>
            </a:r>
            <a:r>
              <a:rPr lang="cs-CZ" sz="2000" dirty="0"/>
              <a:t> přímo </a:t>
            </a:r>
            <a:r>
              <a:rPr lang="cs-CZ" sz="2000" b="1" dirty="0"/>
              <a:t>k </a:t>
            </a:r>
            <a:r>
              <a:rPr lang="cs-CZ" sz="2000" b="1" dirty="0" err="1"/>
              <a:t>ŽoP</a:t>
            </a:r>
            <a:r>
              <a:rPr lang="cs-CZ" sz="2000" dirty="0"/>
              <a:t>, jiné předloží příjemce v případě kontroly projektu na místě. </a:t>
            </a:r>
          </a:p>
          <a:p>
            <a:pPr algn="just"/>
            <a:r>
              <a:rPr lang="cs-CZ" sz="2000" dirty="0"/>
              <a:t>Do </a:t>
            </a:r>
            <a:r>
              <a:rPr lang="cs-CZ" sz="2000" dirty="0" err="1"/>
              <a:t>ŽoP</a:t>
            </a:r>
            <a:r>
              <a:rPr lang="cs-CZ" sz="2000" dirty="0"/>
              <a:t> příjemce zahrnuje zejména výdaje vzniklé během monitorovacího/sledovaného období, za které je </a:t>
            </a:r>
            <a:r>
              <a:rPr lang="cs-CZ" sz="2000" dirty="0" err="1"/>
              <a:t>ŽoP</a:t>
            </a:r>
            <a:r>
              <a:rPr lang="cs-CZ" sz="2000" dirty="0"/>
              <a:t> předkládána. Je možné zařadit i výdaj vzniklý v některém z předchozích monitorovacích/sledovacích období, který nebyl v žádné z předchozích </a:t>
            </a:r>
            <a:r>
              <a:rPr lang="cs-CZ" sz="2000" dirty="0" err="1"/>
              <a:t>ŽoP</a:t>
            </a:r>
            <a:r>
              <a:rPr lang="cs-CZ" sz="2000" dirty="0"/>
              <a:t> schválen. </a:t>
            </a:r>
          </a:p>
          <a:p>
            <a:pPr algn="just"/>
            <a:r>
              <a:rPr lang="cs-CZ" sz="2000" dirty="0"/>
              <a:t>Rozdělení, které doklady dodáváte do </a:t>
            </a:r>
            <a:r>
              <a:rPr lang="cs-CZ" sz="2000" dirty="0" err="1"/>
              <a:t>ŽoP</a:t>
            </a:r>
            <a:r>
              <a:rPr lang="cs-CZ" sz="2000" dirty="0"/>
              <a:t>, a které musí být k dispozici při </a:t>
            </a:r>
            <a:r>
              <a:rPr lang="cs-CZ" sz="2000" dirty="0" err="1"/>
              <a:t>KnM</a:t>
            </a:r>
            <a:r>
              <a:rPr lang="cs-CZ" sz="2000" dirty="0"/>
              <a:t> najdete v kapitole 6.4 Dokladování výdajů ve </a:t>
            </a:r>
            <a:r>
              <a:rPr lang="cs-CZ" sz="2000" u="sng" dirty="0">
                <a:hlinkClick r:id="rId3"/>
              </a:rPr>
              <a:t>Specifické části pravidel pro žadatele a příjemce OPZ</a:t>
            </a:r>
            <a:r>
              <a:rPr lang="cs-CZ" sz="2000" b="0" i="0" u="sng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cs-CZ" sz="2000" u="sng" dirty="0">
                <a:hlinkClick r:id="rId3"/>
              </a:rPr>
              <a:t> pro projekty </a:t>
            </a:r>
            <a:r>
              <a:rPr lang="cs-CZ" sz="2000" u="sng" dirty="0"/>
              <a:t>s přímými a nepřímými náklady nebo projekty financované s využitím paušálních sazeb“. </a:t>
            </a:r>
          </a:p>
          <a:p>
            <a:pPr algn="just"/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166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C639E-240D-4430-9ECC-371D2C9C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náklady - dokladování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BA90F7-C7F2-456C-A4DF-517750B1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196752"/>
            <a:ext cx="8424000" cy="5499248"/>
          </a:xfrm>
        </p:spPr>
        <p:txBody>
          <a:bodyPr/>
          <a:lstStyle/>
          <a:p>
            <a:pPr algn="just"/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Doložit doklady kde část osobních nákladů v projektu </a:t>
            </a:r>
            <a:r>
              <a:rPr lang="cs-CZ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převyšuje 20 000 Kč</a:t>
            </a:r>
          </a:p>
          <a:p>
            <a:pPr lvl="1" algn="just"/>
            <a:r>
              <a:rPr lang="cs-CZ" sz="1800" dirty="0"/>
              <a:t>Sken dokladu o zaplacení mzdy zaměstnanci (výpis z BÚ organizace, výdajové pokladní doklady)</a:t>
            </a:r>
          </a:p>
          <a:p>
            <a:pPr lvl="1" algn="just"/>
            <a:r>
              <a:rPr lang="cs-CZ" sz="1800" dirty="0"/>
              <a:t>Sken dokladu o zaplacení zákonných odvodů a odvodu FÚ (výpis z BÚ)</a:t>
            </a:r>
          </a:p>
          <a:p>
            <a:pPr lvl="1" algn="just"/>
            <a:r>
              <a:rPr lang="cs-CZ" sz="1800" dirty="0"/>
              <a:t>Skeny pracovních výkazů (viz pravidla pro výkazy)</a:t>
            </a:r>
          </a:p>
          <a:p>
            <a:pPr lvl="1" algn="just"/>
            <a:r>
              <a:rPr lang="cs-CZ" sz="1800" dirty="0"/>
              <a:t>Pracovní smlouvy/dohody</a:t>
            </a:r>
          </a:p>
          <a:p>
            <a:pPr lvl="1" algn="just"/>
            <a:r>
              <a:rPr lang="cs-CZ" sz="1800" dirty="0"/>
              <a:t>Mzdové listy/výplatnice</a:t>
            </a:r>
          </a:p>
          <a:p>
            <a:pPr algn="just">
              <a:lnSpc>
                <a:spcPct val="100000"/>
              </a:lnSpc>
            </a:pPr>
            <a:r>
              <a:rPr lang="cs-CZ" sz="1800" dirty="0"/>
              <a:t>Mzdový náklad za zaměstnance = hrubá mzda + odvody zaměstnavatele na SZP (do systému IS KP21+ se zadává mzda a odvody zvlášť).</a:t>
            </a:r>
          </a:p>
          <a:p>
            <a:pPr algn="just">
              <a:lnSpc>
                <a:spcPct val="100000"/>
              </a:lnSpc>
            </a:pPr>
            <a:r>
              <a:rPr lang="cs-CZ" sz="1800" dirty="0"/>
              <a:t>Odměny jsou způsobilé, když jsou řádně zdůvodněné, max 25% ročního úhrnu mzdy</a:t>
            </a:r>
          </a:p>
          <a:p>
            <a:pPr algn="just">
              <a:lnSpc>
                <a:spcPct val="100000"/>
              </a:lnSpc>
            </a:pPr>
            <a:r>
              <a:rPr lang="cs-CZ" sz="1800" dirty="0"/>
              <a:t>Nárok na dovolenou – pouze v rozsahu, v jakém odpovídají míře zapojení zaměstnance do realizace projektu v měsíci, v němž je dovolená čerpána</a:t>
            </a:r>
          </a:p>
          <a:p>
            <a:pPr algn="just">
              <a:lnSpc>
                <a:spcPct val="100000"/>
              </a:lnSpc>
            </a:pPr>
            <a:r>
              <a:rPr lang="cs-CZ" sz="1800" dirty="0"/>
              <a:t>Osobní náklady jsou vykazovány v Soupisce lidských zdrojů SD-2.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259930-732A-4CDE-B23C-A63C5BE7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676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71539-A6C0-D407-A9A5-BCED8F3B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Výkazy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750FA-B49E-88E1-1A84-E0A819DF4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784488" cy="5283224"/>
          </a:xfrm>
        </p:spPr>
        <p:txBody>
          <a:bodyPr/>
          <a:lstStyle/>
          <a:p>
            <a:pPr algn="just">
              <a:lnSpc>
                <a:spcPct val="100000"/>
              </a:lnSpc>
              <a:buSzTx/>
              <a:defRPr/>
            </a:pPr>
            <a:r>
              <a:rPr lang="cs-CZ" sz="2200" dirty="0"/>
              <a:t>Pro pracovníka, který v rámci daného pracovněprávního vztahu </a:t>
            </a:r>
            <a:r>
              <a:rPr lang="cs-CZ" sz="2200" b="1" dirty="0"/>
              <a:t>vykonává činnosti pro projekt i mimo projekt, </a:t>
            </a:r>
          </a:p>
          <a:p>
            <a:pPr algn="just">
              <a:lnSpc>
                <a:spcPct val="100000"/>
              </a:lnSpc>
              <a:buSzTx/>
              <a:defRPr/>
            </a:pPr>
            <a:r>
              <a:rPr lang="cs-CZ" sz="2200" dirty="0"/>
              <a:t>nebo v rámci daného pracovněprávního vztahu </a:t>
            </a:r>
            <a:r>
              <a:rPr lang="cs-CZ" sz="2200" b="1" dirty="0"/>
              <a:t>vykonává činnosti pouze pro projekt, nicméně tyto činnosti spadají </a:t>
            </a:r>
            <a:br>
              <a:rPr lang="cs-CZ" sz="2200" b="1" dirty="0"/>
            </a:br>
            <a:r>
              <a:rPr lang="cs-CZ" sz="2200" b="1" dirty="0"/>
              <a:t>do vymezení více pracovních pozic a práce v rámci těchto pozic je odlišně odměňována</a:t>
            </a:r>
            <a:r>
              <a:rPr lang="cs-CZ" sz="2200" dirty="0"/>
              <a:t>,</a:t>
            </a:r>
          </a:p>
          <a:p>
            <a:pPr algn="just">
              <a:lnSpc>
                <a:spcPct val="100000"/>
              </a:lnSpc>
            </a:pPr>
            <a:r>
              <a:rPr lang="cs-CZ" sz="2200" dirty="0"/>
              <a:t>nebo popis pracovní činnosti u dané pracovní pozice obsahuje </a:t>
            </a:r>
            <a:r>
              <a:rPr lang="cs-CZ" sz="2200" b="1" dirty="0"/>
              <a:t>činnosti spadající jak do přímých, tak do nepřímých nákladů, resp. do výčtu činností vyloučených z přímých osobních nákladů</a:t>
            </a:r>
            <a:r>
              <a:rPr lang="cs-CZ" sz="2200" dirty="0"/>
              <a:t> (tzn. je zde riziko dvojího financování).</a:t>
            </a:r>
            <a:endParaRPr lang="cs-CZ" sz="22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buSzTx/>
              <a:defRPr/>
            </a:pPr>
            <a:r>
              <a:rPr lang="cs-CZ" sz="2200" dirty="0"/>
              <a:t>Zpracovávají se za každý kalendářní měsíc.</a:t>
            </a:r>
          </a:p>
          <a:p>
            <a:pPr algn="just">
              <a:lnSpc>
                <a:spcPct val="100000"/>
              </a:lnSpc>
              <a:buSzTx/>
              <a:defRPr/>
            </a:pPr>
            <a:r>
              <a:rPr lang="cs-CZ" sz="2200" dirty="0"/>
              <a:t>vzor pro OPZ+:  </a:t>
            </a:r>
            <a:r>
              <a:rPr lang="cs-CZ" sz="2200" dirty="0">
                <a:hlinkClick r:id="rId3"/>
              </a:rPr>
              <a:t>https://www.esfcr.cz/pravidla-pro-zadatele-a-prijemce-opz-plus/-/dokument/18479961</a:t>
            </a:r>
            <a:r>
              <a:rPr lang="cs-CZ" sz="2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24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0DD4E4-8A40-D69A-66BB-A0A064A7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447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A5B05-6D3A-73B8-330E-CE1070AD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9BBFBC-69A6-D0C5-46F3-FC60134CB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56" y="1268760"/>
            <a:ext cx="8784488" cy="5303181"/>
          </a:xfrm>
          <a:solidFill>
            <a:schemeClr val="accent1">
              <a:alpha val="88000"/>
            </a:schemeClr>
          </a:solidFill>
        </p:spPr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Osoby, jímž je posílána mzda nejsou označeny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na výpisech z BÚ.</a:t>
            </a:r>
          </a:p>
          <a:p>
            <a:r>
              <a:rPr lang="en-GB" dirty="0" err="1">
                <a:solidFill>
                  <a:schemeClr val="bg1"/>
                </a:solidFill>
              </a:rPr>
              <a:t>Nejsou</a:t>
            </a:r>
            <a:r>
              <a:rPr lang="en-GB" dirty="0">
                <a:solidFill>
                  <a:schemeClr val="bg1"/>
                </a:solidFill>
              </a:rPr>
              <a:t> pr</a:t>
            </a:r>
            <a:r>
              <a:rPr lang="cs-CZ" dirty="0" err="1">
                <a:solidFill>
                  <a:schemeClr val="bg1"/>
                </a:solidFill>
              </a:rPr>
              <a:t>ůběžně</a:t>
            </a:r>
            <a:r>
              <a:rPr lang="cs-CZ" dirty="0">
                <a:solidFill>
                  <a:schemeClr val="bg1"/>
                </a:solidFill>
              </a:rPr>
              <a:t> dokládány jakékoliv změny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v pracovněprávních vztazích.</a:t>
            </a:r>
          </a:p>
          <a:p>
            <a:r>
              <a:rPr lang="cs-CZ" dirty="0">
                <a:solidFill>
                  <a:schemeClr val="bg1"/>
                </a:solidFill>
              </a:rPr>
              <a:t>Nejsou doloženy výplatní pásky / mzdové listy.</a:t>
            </a:r>
          </a:p>
          <a:p>
            <a:r>
              <a:rPr lang="cs-CZ" dirty="0">
                <a:solidFill>
                  <a:schemeClr val="bg1"/>
                </a:solidFill>
              </a:rPr>
              <a:t>V případě smluv zahrnujících práci pro projekt i mimo něj není vyčleněna velikost úvazku a činnost pro projekt.</a:t>
            </a:r>
          </a:p>
          <a:p>
            <a:r>
              <a:rPr lang="cs-CZ" dirty="0">
                <a:solidFill>
                  <a:schemeClr val="bg1"/>
                </a:solidFill>
              </a:rPr>
              <a:t>Více smluv/dohod u zaměstnavatele na stejnou činnost (pozor na lektorskou činnost!)</a:t>
            </a:r>
          </a:p>
          <a:p>
            <a:r>
              <a:rPr lang="cs-CZ" dirty="0">
                <a:solidFill>
                  <a:schemeClr val="bg1"/>
                </a:solidFill>
              </a:rPr>
              <a:t>Nesplnění podmínek pro nárokování odměn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8388EF-CB58-C9B3-C0D7-68CD930A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806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22952" y="2860848"/>
            <a:ext cx="5033424" cy="172819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solidFill>
                  <a:srgbClr val="084A8B"/>
                </a:solidFill>
                <a:latin typeface="Arial"/>
              </a:rPr>
              <a:t> </a:t>
            </a:r>
            <a:br>
              <a:rPr lang="cs-CZ" sz="4800" dirty="0">
                <a:solidFill>
                  <a:srgbClr val="084A8B"/>
                </a:solidFill>
                <a:latin typeface="Arial"/>
              </a:rPr>
            </a:br>
            <a:r>
              <a:rPr lang="cs-CZ" sz="4800" dirty="0">
                <a:solidFill>
                  <a:srgbClr val="084A8B"/>
                </a:solidFill>
                <a:latin typeface="Arial"/>
              </a:rPr>
              <a:t>indikátory</a:t>
            </a:r>
            <a:endParaRPr kumimoji="0" lang="cs-CZ" sz="48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09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vert="horz" lIns="36000" tIns="0" rIns="36000" bIns="0" rtlCol="0" anchor="ctr" anchorCtr="0">
            <a:normAutofit/>
          </a:bodyPr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indikátory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27F5EC-1D55-4057-B5DB-C219BE18F913}"/>
              </a:ext>
            </a:extLst>
          </p:cNvPr>
          <p:cNvSpPr txBox="1"/>
          <p:nvPr/>
        </p:nvSpPr>
        <p:spPr>
          <a:xfrm>
            <a:off x="360000" y="1556792"/>
            <a:ext cx="8280000" cy="40324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cs-CZ" sz="2400" b="1" dirty="0"/>
              <a:t>Indikátor = nástroj pro měření efektů projektu </a:t>
            </a:r>
            <a:br>
              <a:rPr lang="cs-CZ" sz="2400" b="1" dirty="0"/>
            </a:br>
            <a:r>
              <a:rPr lang="cs-CZ" sz="2400" b="1" dirty="0"/>
              <a:t>v rámci OPZ+.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Indikátor se závazkem </a:t>
            </a:r>
            <a:r>
              <a:rPr lang="cs-CZ" sz="2400" dirty="0"/>
              <a:t>→ hodnota, která se chápe jako závazek žadatele, kterého má dosáhnout díky realizaci projektu.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Indikátor bez závazku </a:t>
            </a:r>
            <a:r>
              <a:rPr lang="cs-CZ" sz="2400" dirty="0"/>
              <a:t>→ hodnota, která nepředstavuje závazek žadatele, ale kterou je nutné sledovat.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Charakteristika indikátorů je uvedena v Obecné části pravidel pro žadatele a příjemce</a:t>
            </a:r>
            <a:r>
              <a:rPr lang="cs-CZ" sz="3600" dirty="0"/>
              <a:t>. 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968579-39BB-4571-A2F7-098A42F7AD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47</a:t>
            </a:fld>
            <a:endParaRPr lang="cs-CZ"/>
          </a:p>
        </p:txBody>
      </p:sp>
      <p:pic>
        <p:nvPicPr>
          <p:cNvPr id="5" name="Grafický objekt 4" descr="Žárovka a ozubené kolečko se souvislou výplní">
            <a:extLst>
              <a:ext uri="{FF2B5EF4-FFF2-40B4-BE49-F238E27FC236}">
                <a16:creationId xmlns:a16="http://schemas.microsoft.com/office/drawing/2014/main" id="{BD9CB517-9746-4976-8052-9A3FA5E0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216" y="4640413"/>
            <a:ext cx="1944216" cy="18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6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Indikátory se závazkem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27064" y="1737052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513867" y="1521028"/>
            <a:ext cx="8064000" cy="3815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Indikátory se závazkem </a:t>
            </a:r>
            <a:r>
              <a:rPr lang="cs-CZ" dirty="0"/>
              <a:t>(je třeba vyplnit v </a:t>
            </a:r>
            <a:r>
              <a:rPr lang="cs-CZ" dirty="0">
                <a:hlinkClick r:id="rId3"/>
              </a:rPr>
              <a:t>IS KP21+) </a:t>
            </a: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A8EF3B0B-0786-495D-9B56-CAA9C0D80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46888"/>
              </p:ext>
            </p:extLst>
          </p:nvPr>
        </p:nvGraphicFramePr>
        <p:xfrm>
          <a:off x="513867" y="2060849"/>
          <a:ext cx="8250803" cy="19442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7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97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Název indikátoru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Měrná jednotka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Typ indikátoru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66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600 000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Celkový počet účastníků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Účastníci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Výstup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57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626 000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Účastníci, kteří získali kvalifikaci po ukončení své účasti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00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Indikátory bez závazku 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57213" y="1737052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399703" y="1484784"/>
            <a:ext cx="8100160" cy="3599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Indikátory bez závazku </a:t>
            </a:r>
            <a:r>
              <a:rPr lang="cs-CZ" dirty="0"/>
              <a:t>(v </a:t>
            </a:r>
            <a:r>
              <a:rPr lang="cs-CZ" dirty="0">
                <a:hlinkClick r:id="rId3"/>
              </a:rPr>
              <a:t>IS KP21+</a:t>
            </a:r>
            <a:r>
              <a:rPr lang="cs-CZ" dirty="0"/>
              <a:t> je možné vyplnit 0)</a:t>
            </a:r>
          </a:p>
          <a:p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068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4BCEA63A-B4D4-414F-9814-DE34C4B02CBF}"/>
              </a:ext>
            </a:extLst>
          </p:cNvPr>
          <p:cNvGraphicFramePr>
            <a:graphicFrameLocks noGrp="1"/>
          </p:cNvGraphicFramePr>
          <p:nvPr/>
        </p:nvGraphicFramePr>
        <p:xfrm>
          <a:off x="536481" y="2070440"/>
          <a:ext cx="8099264" cy="22494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5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Název indikátoru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Měrná jednotka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Typ indikátoru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88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kern="1200">
                          <a:solidFill>
                            <a:schemeClr val="tx1"/>
                          </a:solidFill>
                          <a:effectLst/>
                        </a:rPr>
                        <a:t>679 001</a:t>
                      </a:r>
                      <a:endParaRPr lang="cs-CZ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Počet podpořených Romů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</a:rPr>
                        <a:t>Osoby</a:t>
                      </a:r>
                      <a:endParaRPr lang="cs-CZ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Výstup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912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101 060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Počet podporovaných mikropodniků, malých a středních podniků (včetně družstevních podniků a sociálních podniků)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Podniky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Výstup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21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6B8E-2C40-4876-8FFC-9992E3A9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60472" cy="1080000"/>
          </a:xfrm>
        </p:spPr>
        <p:txBody>
          <a:bodyPr/>
          <a:lstStyle/>
          <a:p>
            <a:r>
              <a:rPr lang="cs-CZ" cap="none" dirty="0"/>
              <a:t>REALIZACE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EF731-1A37-40A2-9BD2-DB4130F7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19456"/>
            <a:ext cx="8280472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/>
              <a:t>Komunikace: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200" dirty="0"/>
              <a:t>Každý projekt má svou kontaktní osobu, tuto informaci obdrží depeší, u ní získá rady a odpovědi.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200" dirty="0"/>
              <a:t>Komunikace s kontaktní osobou: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Interní depeše v IS KP21+ (ve všech případech vyžadujících zachování auditní stopy, depeše z projektu nikoli z účtu);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E-mail, telefon.</a:t>
            </a:r>
          </a:p>
          <a:p>
            <a:pPr marL="0" indent="0">
              <a:buNone/>
            </a:pPr>
            <a:r>
              <a:rPr lang="cs-CZ" sz="2200" b="1" dirty="0"/>
              <a:t>Základní metodická pravidla: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200" dirty="0"/>
              <a:t>Obecná část pravidel pro žadatele a příjemce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200" dirty="0"/>
              <a:t>Specifická část pravidel pro žadatele a příjemce</a:t>
            </a:r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F2E72E-24E6-46AE-97FA-3A7ECDA8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808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9685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Indikátory jsou standardně vykazovány v rámci každé zprávy o realizaci a prostřednictvím systému IS ESF (osoby). V IS KP21+ je u indikátorů příznak, zda se MI vykazuje prostřednictvím IS ESF, nebo editací hodnoty přímo v </a:t>
            </a:r>
            <a:r>
              <a:rPr lang="cs-CZ" sz="2200" dirty="0" err="1"/>
              <a:t>ZoR</a:t>
            </a:r>
            <a:r>
              <a:rPr lang="cs-CZ" sz="2200" dirty="0"/>
              <a:t>.</a:t>
            </a:r>
            <a:br>
              <a:rPr lang="cs-CZ" sz="2200" dirty="0"/>
            </a:br>
            <a:r>
              <a:rPr lang="cs-CZ" sz="2200" b="1" dirty="0"/>
              <a:t>(IS ESF aktuálně není funkční, indikátory budou vykázány nejpozději na konci projektu.)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Dosažení indikátorů se opírá o průkaznou evidenci (např. záznamy o každé podpořené osobě, prezenční listiny aktivit apod.) Vykazované hodnoty musí být prokazatelné a ověřitelné případnou kontrolou.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Ke každému účastníkovi projektu musí příjemce disponovat údaji v rozsahu daném monitorovacím listem.</a:t>
            </a:r>
          </a:p>
          <a:p>
            <a:endParaRPr lang="cs-CZ" sz="2200" dirty="0"/>
          </a:p>
          <a:p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995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kern="0" cap="all" baseline="0" dirty="0">
                <a:latin typeface="+mj-lt"/>
                <a:ea typeface="+mj-ea"/>
                <a:cs typeface="+mj-cs"/>
              </a:rPr>
              <a:t>Indikátor: Celkový počet účastníků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540000" y="1484784"/>
            <a:ext cx="8064000" cy="41759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</a:rPr>
              <a:t>600 000 </a:t>
            </a:r>
            <a:r>
              <a:rPr lang="cs-CZ" sz="2400" b="1" u="sng" dirty="0">
                <a:effectLst/>
              </a:rPr>
              <a:t>Celkový počet účastníků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Počet osob, které v rámci projektu získaly jakoukoliv formu podpory.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Každá podpořená osoba se v rámci projektu započítává pouze jednou.</a:t>
            </a:r>
            <a:endParaRPr lang="cs-CZ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cs-CZ" b="1" dirty="0"/>
              <a:t>Podpořená osoba </a:t>
            </a:r>
            <a:r>
              <a:rPr lang="cs-CZ" dirty="0"/>
              <a:t>= osoba identifikovatelná podle jména </a:t>
            </a:r>
            <a:br>
              <a:rPr lang="cs-CZ" dirty="0"/>
            </a:br>
            <a:r>
              <a:rPr lang="cs-CZ" dirty="0"/>
              <a:t>a příjmení, bydliště, data narození.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Pro možnost započtení podpořené osoby do indikátorů musí poskytnutá podpora </a:t>
            </a:r>
            <a:r>
              <a:rPr lang="cs-CZ" sz="2400" b="1" dirty="0"/>
              <a:t>dosáhnout minimální hranice 40 hodin. (</a:t>
            </a:r>
            <a:r>
              <a:rPr lang="cs-CZ" sz="2400" dirty="0"/>
              <a:t>Eviduje se veškerá podpora, pokud je výsledný součet podpor nižš</a:t>
            </a:r>
            <a:r>
              <a:rPr lang="cs-CZ" dirty="0"/>
              <a:t>í něž 40 hodin,</a:t>
            </a:r>
            <a:r>
              <a:rPr lang="cs-CZ" sz="2400" dirty="0"/>
              <a:t> osoba se nezapočte do MI.)</a:t>
            </a:r>
          </a:p>
          <a:p>
            <a:pPr marL="0" indent="0">
              <a:buNone/>
            </a:pPr>
            <a:endParaRPr lang="cs-CZ" sz="2400" b="1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09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Indikátor: Účastníci, kteří získali kvalifikaci po ukončení své účasti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31841" y="198884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748159" y="1349815"/>
            <a:ext cx="8216329" cy="47711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626 000 </a:t>
            </a:r>
            <a:r>
              <a:rPr lang="cs-CZ" sz="2400" b="1" u="sng" dirty="0">
                <a:effectLst/>
              </a:rPr>
              <a:t>Účastníci, kteří získali kvalifikaci po ukončení své účasti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Počet osob, které v rámci projektu získaly kvalifikaci </a:t>
            </a:r>
            <a:br>
              <a:rPr lang="cs-CZ" sz="2200" dirty="0"/>
            </a:br>
            <a:r>
              <a:rPr lang="cs-CZ" sz="2200" dirty="0"/>
              <a:t>na základě absolvování aktivit projektu.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200" dirty="0"/>
              <a:t>Potvrzení o kvalifikaci je udíleno na základě formálního prověření znalostí, které ukázalo, že účastník získal kvalifikaci dle předem nastavených standardů.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200" dirty="0"/>
              <a:t>Účastník je v indikátoru započítán pouze jednou bez ohledu </a:t>
            </a:r>
            <a:br>
              <a:rPr lang="cs-CZ" sz="2200" dirty="0"/>
            </a:br>
            <a:r>
              <a:rPr lang="cs-CZ" sz="2200" dirty="0"/>
              <a:t>na počet získaných kvalifikací.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200" dirty="0"/>
              <a:t>Pro započtení toho indikátoru je nutné naplnit MI 600 000 (poskytnout účastnici podporu ve výši 40 a více hodin), MI 626 000 je pak započten již od jedné hodiny podpory </a:t>
            </a:r>
            <a:r>
              <a:rPr lang="cs-CZ" sz="2200"/>
              <a:t>vedoucí ke </a:t>
            </a:r>
            <a:r>
              <a:rPr lang="cs-CZ" sz="2200" dirty="0"/>
              <a:t>zvýšení kvalifikace.</a:t>
            </a:r>
            <a:endParaRPr lang="cs-CZ" sz="2400" b="1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69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Indikátory: vyhodnocení </a:t>
            </a:r>
            <a:r>
              <a:rPr lang="cs-CZ" b="1" kern="0" cap="all" baseline="0" dirty="0" err="1">
                <a:latin typeface="+mj-lt"/>
                <a:ea typeface="+mj-ea"/>
                <a:cs typeface="+mj-cs"/>
              </a:rPr>
              <a:t>ZZoR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460097" y="1556792"/>
            <a:ext cx="7856319" cy="4139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6195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dirty="0">
                <a:effectLst/>
              </a:rPr>
              <a:t>Minimální míra splnění indikátorů: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indikátor výstupu min. 85 %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překročení indikátorů – při výpočtu míry naplnění cílových hodnot překročení započítáno maximálně </a:t>
            </a:r>
            <a:br>
              <a:rPr lang="cs-CZ" sz="2400" dirty="0"/>
            </a:br>
            <a:r>
              <a:rPr lang="cs-CZ" sz="2400" dirty="0"/>
              <a:t>ve výši 120 % (hodnotí se průměr pro každý typ indikátoru</a:t>
            </a:r>
            <a:endParaRPr lang="cs-CZ" dirty="0"/>
          </a:p>
          <a:p>
            <a:pPr marL="0" indent="0" algn="just">
              <a:buNone/>
            </a:pPr>
            <a:r>
              <a:rPr lang="cs-CZ" b="1" dirty="0"/>
              <a:t>Hodnota dosažených indikátorů se posuzuje dle výše skutečného čerpání rozpočtu.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22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Výstupů: vyhodnocení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     </a:t>
            </a:r>
            <a:r>
              <a:rPr lang="cs-CZ" sz="2200" b="1" dirty="0"/>
              <a:t>Sankce při nesplnění závazků týkajících se indikátorů výstupů</a:t>
            </a:r>
          </a:p>
          <a:p>
            <a:pPr>
              <a:buNone/>
            </a:pPr>
            <a:r>
              <a:rPr lang="cs-CZ" sz="2200" b="1" dirty="0"/>
              <a:t>     </a:t>
            </a:r>
            <a:r>
              <a:rPr lang="cs-CZ" sz="2200" dirty="0"/>
              <a:t>Celková míra naplnění indikátorů                    Sankce </a:t>
            </a:r>
            <a:br>
              <a:rPr lang="cs-CZ" sz="2200" dirty="0"/>
            </a:br>
            <a:r>
              <a:rPr lang="cs-CZ" sz="2200" dirty="0"/>
              <a:t>výstupů vzhledem k závazkům </a:t>
            </a:r>
            <a:br>
              <a:rPr lang="cs-CZ" sz="2200" dirty="0"/>
            </a:br>
            <a:r>
              <a:rPr lang="cs-CZ" sz="2200" dirty="0"/>
              <a:t>dle právního aktu 	</a:t>
            </a:r>
          </a:p>
          <a:p>
            <a:pPr>
              <a:buNone/>
            </a:pPr>
            <a:r>
              <a:rPr lang="cs-CZ" sz="2200" dirty="0"/>
              <a:t>     méně než 85 % a zároveň alespoň 70 %             15 % 	</a:t>
            </a:r>
          </a:p>
          <a:p>
            <a:pPr>
              <a:buNone/>
            </a:pPr>
            <a:r>
              <a:rPr lang="cs-CZ" sz="2200" dirty="0"/>
              <a:t>     méně než 70 % a zároveň alespoň 55 % 	 20 % 	</a:t>
            </a:r>
          </a:p>
          <a:p>
            <a:pPr>
              <a:buNone/>
            </a:pPr>
            <a:r>
              <a:rPr lang="cs-CZ" sz="2200" dirty="0"/>
              <a:t>     méně než 55 % a zároveň alespoň 40 % 	 30 % 	</a:t>
            </a:r>
          </a:p>
          <a:p>
            <a:pPr>
              <a:buNone/>
            </a:pPr>
            <a:r>
              <a:rPr lang="cs-CZ" sz="2200" dirty="0"/>
              <a:t>     méně než 40 % 	                                                50 % 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8001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Výsledků: vyhodnocení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     </a:t>
            </a:r>
            <a:r>
              <a:rPr lang="cs-CZ" sz="2200" b="1" dirty="0"/>
              <a:t>Sankce při nesplnění závazků týkajících se indikátorů výsledků</a:t>
            </a:r>
          </a:p>
          <a:p>
            <a:pPr>
              <a:buNone/>
            </a:pPr>
            <a:endParaRPr lang="cs-CZ" sz="2200" b="1" dirty="0"/>
          </a:p>
          <a:p>
            <a:pPr>
              <a:buNone/>
            </a:pPr>
            <a:r>
              <a:rPr lang="cs-CZ" sz="2200" b="1" dirty="0"/>
              <a:t>     </a:t>
            </a:r>
            <a:r>
              <a:rPr lang="cs-CZ" sz="2200" dirty="0"/>
              <a:t>Celková míra naplnění indikátorů                    Sankce </a:t>
            </a:r>
            <a:br>
              <a:rPr lang="cs-CZ" sz="2200" dirty="0"/>
            </a:br>
            <a:r>
              <a:rPr lang="cs-CZ" sz="2200" dirty="0"/>
              <a:t>výstupů vzhledem k závazkům </a:t>
            </a:r>
            <a:br>
              <a:rPr lang="cs-CZ" sz="2200" dirty="0"/>
            </a:br>
            <a:r>
              <a:rPr lang="cs-CZ" sz="2200" dirty="0"/>
              <a:t>dle právního aktu 	</a:t>
            </a:r>
          </a:p>
          <a:p>
            <a:pPr>
              <a:buNone/>
            </a:pPr>
            <a:r>
              <a:rPr lang="cs-CZ" sz="2200" dirty="0"/>
              <a:t>     méně než 75 % až 50 %				10 % 	</a:t>
            </a:r>
          </a:p>
          <a:p>
            <a:pPr>
              <a:buNone/>
            </a:pPr>
            <a:r>
              <a:rPr lang="cs-CZ" sz="2200" dirty="0"/>
              <a:t>     méně než 50 % 					20 % 	</a:t>
            </a:r>
          </a:p>
          <a:p>
            <a:pPr>
              <a:buNone/>
            </a:pPr>
            <a:r>
              <a:rPr lang="cs-CZ" sz="2200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9901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A5B05-6D3A-73B8-330E-CE1070AD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Indikátory: 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9BBFBC-69A6-D0C5-46F3-FC60134CB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784488" cy="4536504"/>
          </a:xfrm>
          <a:solidFill>
            <a:schemeClr val="accent1">
              <a:alpha val="88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cs-CZ" dirty="0">
              <a:solidFill>
                <a:srgbClr val="F5F5F5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Nevykázání hodnot monitorovacích indikátorů bez závazku v závěrečné </a:t>
            </a:r>
            <a:r>
              <a:rPr lang="cs-CZ" dirty="0" err="1">
                <a:solidFill>
                  <a:schemeClr val="bg2"/>
                </a:solidFill>
              </a:rPr>
              <a:t>ZoR</a:t>
            </a:r>
            <a:endParaRPr lang="cs-CZ" dirty="0">
              <a:solidFill>
                <a:schemeClr val="bg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bg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bg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Nedoplnění komentářů u všech vykázaných monitorovacích indikátorů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8388EF-CB58-C9B3-C0D7-68CD930A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2813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22952" y="2860848"/>
            <a:ext cx="5033424" cy="172819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dirty="0">
              <a:solidFill>
                <a:srgbClr val="084A8B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all" spc="0" normalizeH="0" baseline="0" noProof="0" dirty="0" err="1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</a:t>
            </a:r>
            <a:r>
              <a:rPr kumimoji="0" lang="cs-CZ" sz="4800" b="1" i="0" u="none" strike="noStrike" kern="0" cap="all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4800" b="1" i="0" u="none" strike="noStrike" kern="0" cap="all" spc="0" normalizeH="0" baseline="0" noProof="0" dirty="0" err="1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esf</a:t>
            </a:r>
            <a:r>
              <a:rPr kumimoji="0" lang="cs-CZ" sz="4800" b="1" i="0" u="none" strike="noStrike" kern="0" cap="all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2021+</a:t>
            </a: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68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ESF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1095" y="1655440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Systém IS ESF</a:t>
            </a:r>
          </a:p>
          <a:p>
            <a:r>
              <a:rPr lang="cs-CZ" dirty="0"/>
              <a:t>Sleduje údaje o účastnících projektu.</a:t>
            </a:r>
          </a:p>
          <a:p>
            <a:r>
              <a:rPr lang="cs-CZ" dirty="0"/>
              <a:t>Přístup on-line přes portál ESF </a:t>
            </a:r>
            <a:r>
              <a:rPr lang="cs-CZ" u="sng" dirty="0">
                <a:hlinkClick r:id="rId3"/>
              </a:rPr>
              <a:t>https://www.esfcr.cz/</a:t>
            </a:r>
            <a:endParaRPr lang="cs-CZ" u="sng" dirty="0"/>
          </a:p>
          <a:p>
            <a:r>
              <a:rPr lang="cs-CZ" dirty="0"/>
              <a:t>Návod na práci v IS ESF 2021+ v tuto chvíli není vytvořen, funkční není ani samotný systém. </a:t>
            </a:r>
          </a:p>
          <a:p>
            <a:r>
              <a:rPr lang="cs-CZ" dirty="0"/>
              <a:t>Plánované zprovoznění na konci roku 2024.</a:t>
            </a:r>
          </a:p>
          <a:p>
            <a:r>
              <a:rPr lang="cs-CZ" dirty="0"/>
              <a:t>V současné době je potřeba vést údaje o podpořených osobách </a:t>
            </a:r>
            <a:r>
              <a:rPr lang="cs-CZ" b="1" dirty="0">
                <a:solidFill>
                  <a:srgbClr val="FF0000"/>
                </a:solidFill>
              </a:rPr>
              <a:t>jiným vhodným způsobem včetně monitorovacího listu podpořené osoby</a:t>
            </a:r>
            <a:r>
              <a:rPr lang="cs-CZ" b="1" dirty="0"/>
              <a:t>. </a:t>
            </a:r>
            <a:r>
              <a:rPr lang="cs-CZ" dirty="0"/>
              <a:t>Následně bude nutné  údaje z něj zadat do IS ESF</a:t>
            </a:r>
            <a:r>
              <a:rPr lang="en-GB" dirty="0"/>
              <a:t>+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3673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ESF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347184"/>
          </a:xfrm>
        </p:spPr>
        <p:txBody>
          <a:bodyPr/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/>
              <a:t>Indikátory sledované v IS ESF</a:t>
            </a:r>
          </a:p>
          <a:p>
            <a:r>
              <a:rPr lang="cs-CZ" sz="2400" dirty="0"/>
              <a:t>Do doby zprovoznění IS ESF pro nové programové období nebudou vykazovány indikátory s příznakem IS ESF. </a:t>
            </a:r>
          </a:p>
          <a:p>
            <a:r>
              <a:rPr lang="cs-CZ" dirty="0"/>
              <a:t>Indikátory, které se týkají účastníků projektu ve výzvě 037 - 600 000 a 626 000.</a:t>
            </a: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/>
              <a:t>Záznam vedený pro každého účastníka</a:t>
            </a:r>
            <a:endParaRPr lang="cs-CZ" sz="2400" dirty="0"/>
          </a:p>
          <a:p>
            <a:pPr marL="342900" lvl="1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cs-CZ" sz="2400" dirty="0"/>
              <a:t>Rozsah sledovaných údajů (viz Obecná pravidla pro žadatele a příjemce a </a:t>
            </a:r>
            <a:r>
              <a:rPr lang="cs-CZ" sz="2400" dirty="0">
                <a:hlinkClick r:id="rId3"/>
              </a:rPr>
              <a:t>https://www.esfcr.cz/</a:t>
            </a:r>
            <a:r>
              <a:rPr lang="cs-CZ" sz="2400" dirty="0" err="1">
                <a:hlinkClick r:id="rId3"/>
              </a:rPr>
              <a:t>monitorovani</a:t>
            </a:r>
            <a:r>
              <a:rPr lang="cs-CZ" sz="2400" dirty="0">
                <a:hlinkClick r:id="rId3"/>
              </a:rPr>
              <a:t>-</a:t>
            </a:r>
            <a:r>
              <a:rPr lang="cs-CZ" sz="2400" dirty="0" err="1">
                <a:hlinkClick r:id="rId3"/>
              </a:rPr>
              <a:t>podporenych</a:t>
            </a:r>
            <a:r>
              <a:rPr lang="cs-CZ" sz="2400" dirty="0">
                <a:hlinkClick r:id="rId3"/>
              </a:rPr>
              <a:t>-osob-</a:t>
            </a:r>
            <a:r>
              <a:rPr lang="cs-CZ" sz="2400" dirty="0" err="1">
                <a:hlinkClick r:id="rId3"/>
              </a:rPr>
              <a:t>opz</a:t>
            </a:r>
            <a:r>
              <a:rPr lang="cs-CZ" sz="2400" dirty="0">
                <a:hlinkClick r:id="rId3"/>
              </a:rPr>
              <a:t>-plus/-/dokument/18069669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endParaRPr lang="cs-CZ" dirty="0"/>
          </a:p>
          <a:p>
            <a:pPr marL="342900" lvl="1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cs-CZ" sz="2200" dirty="0"/>
          </a:p>
          <a:p>
            <a:pPr marL="342900" lvl="1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cs-CZ" sz="22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85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6B8E-2C40-4876-8FFC-9992E3A9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REALIZACE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EF731-1A37-40A2-9BD2-DB4130F7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4"/>
            <a:ext cx="842400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Sledování průběhu realizace ze strany ŘO</a:t>
            </a:r>
          </a:p>
          <a:p>
            <a:r>
              <a:rPr lang="cs-CZ" u="sng" dirty="0"/>
              <a:t>Administrativní ověření</a:t>
            </a:r>
          </a:p>
          <a:p>
            <a:pPr lvl="1"/>
            <a:r>
              <a:rPr lang="cs-CZ" dirty="0"/>
              <a:t>Kontrola zprávy o realizaci a žádosti o platbu (</a:t>
            </a:r>
            <a:r>
              <a:rPr lang="cs-CZ" dirty="0" err="1"/>
              <a:t>ZoR-ŽoP</a:t>
            </a:r>
            <a:r>
              <a:rPr lang="cs-CZ" dirty="0"/>
              <a:t>) podané elektronicky skrze IS KP21+ v termínech dle právního aktu/finančního plánu (zjednodušená detailní kontrola jen u 1. a poslední ZOR)</a:t>
            </a:r>
          </a:p>
          <a:p>
            <a:pPr lvl="2"/>
            <a:r>
              <a:rPr lang="cs-CZ" dirty="0"/>
              <a:t>Na zpracování je jeden měsíc od konce monitorovacího období, na ZZOR 2 měsíce</a:t>
            </a:r>
          </a:p>
          <a:p>
            <a:pPr lvl="1"/>
            <a:r>
              <a:rPr lang="cs-CZ" dirty="0"/>
              <a:t>Většinou 1x za šestiměsíční monitorovací období, změna možná</a:t>
            </a:r>
          </a:p>
          <a:p>
            <a:pPr lvl="1"/>
            <a:r>
              <a:rPr lang="cs-CZ" dirty="0"/>
              <a:t>Pozdní dodání = sankce</a:t>
            </a:r>
          </a:p>
          <a:p>
            <a:pPr algn="just"/>
            <a:r>
              <a:rPr lang="cs-CZ" u="sng" dirty="0"/>
              <a:t>Sledování věcného obsahu projektů</a:t>
            </a:r>
            <a:endParaRPr lang="cs-CZ" dirty="0"/>
          </a:p>
          <a:p>
            <a:pPr lvl="1"/>
            <a:r>
              <a:rPr lang="cs-CZ" dirty="0"/>
              <a:t>Neformální setkávání, návštěvy </a:t>
            </a:r>
          </a:p>
          <a:p>
            <a:pPr lvl="1"/>
            <a:r>
              <a:rPr lang="cs-CZ" dirty="0"/>
              <a:t>Evaluace (dotazníkové šetření, případové studie)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F2E72E-24E6-46AE-97FA-3A7ECDA8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121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3808" y="3293998"/>
            <a:ext cx="5940192" cy="639058"/>
          </a:xfrm>
        </p:spPr>
        <p:txBody>
          <a:bodyPr/>
          <a:lstStyle/>
          <a:p>
            <a:r>
              <a:rPr lang="cs-CZ" sz="4800" dirty="0" err="1"/>
              <a:t>is</a:t>
            </a:r>
            <a:r>
              <a:rPr lang="cs-CZ" sz="4800" dirty="0"/>
              <a:t> kp21+</a:t>
            </a:r>
          </a:p>
        </p:txBody>
      </p:sp>
      <p:pic>
        <p:nvPicPr>
          <p:cNvPr id="4" name="Grafický objekt 3" descr="Kontrolní seznam obrys">
            <a:extLst>
              <a:ext uri="{FF2B5EF4-FFF2-40B4-BE49-F238E27FC236}">
                <a16:creationId xmlns:a16="http://schemas.microsoft.com/office/drawing/2014/main" id="{0200F4D0-397D-860C-4468-4754847A0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5ECD39A-64FC-4019-BC53-890A6FC55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71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KP21+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5103224"/>
          </a:xfrm>
        </p:spPr>
        <p:txBody>
          <a:bodyPr/>
          <a:lstStyle/>
          <a:p>
            <a:r>
              <a:rPr lang="cs-CZ" sz="2000" b="1" dirty="0"/>
              <a:t>Pokyny k IS KP21+ a ke komunikaci s technickou podporou:</a:t>
            </a:r>
          </a:p>
          <a:p>
            <a:pPr lvl="1"/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https://www.esfcr.cz/formulare-a-pokyny-potrebne-v-ramci-pripravy-zadosti-o-podporu-opz-plus/-/dokument/18398046</a:t>
            </a:r>
            <a:endParaRPr lang="cs-CZ" dirty="0"/>
          </a:p>
          <a:p>
            <a:r>
              <a:rPr lang="cs-CZ" sz="2000" b="1" dirty="0"/>
              <a:t>Upozornění:</a:t>
            </a:r>
          </a:p>
          <a:p>
            <a:pPr lvl="1"/>
            <a:r>
              <a:rPr lang="cs-CZ" dirty="0"/>
              <a:t>Komunikovat primárně depešemi (archivují se, vazba na projekt)</a:t>
            </a:r>
          </a:p>
          <a:p>
            <a:pPr lvl="1"/>
            <a:r>
              <a:rPr lang="cs-CZ" dirty="0"/>
              <a:t>Depeši </a:t>
            </a:r>
            <a:r>
              <a:rPr lang="cs-CZ" b="1" dirty="0"/>
              <a:t>odesílat z projektu </a:t>
            </a:r>
            <a:r>
              <a:rPr lang="cs-CZ" dirty="0"/>
              <a:t>(Nástěnka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Žadatel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“projekt“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Profil objektu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Nová depeše a koncepty) projektovému manažerovi.</a:t>
            </a:r>
          </a:p>
          <a:p>
            <a:r>
              <a:rPr lang="cs-CZ" sz="2000" b="1" dirty="0"/>
              <a:t>FAQ:</a:t>
            </a:r>
          </a:p>
          <a:p>
            <a:pPr lvl="1"/>
            <a:r>
              <a:rPr lang="cs-CZ" dirty="0"/>
              <a:t>Je možné dostávat automatická upozornění na příchozí depeše?</a:t>
            </a:r>
          </a:p>
          <a:p>
            <a:pPr lvl="2"/>
            <a:r>
              <a:rPr lang="cs-CZ" dirty="0"/>
              <a:t>Ano</a:t>
            </a:r>
          </a:p>
          <a:p>
            <a:pPr lvl="2"/>
            <a:r>
              <a:rPr lang="cs-CZ" dirty="0"/>
              <a:t>IS KP21+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Profil uživatele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Kontaktní údaje - nastavit komunikační kanál pro notifikaci (SMS, email)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40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KP21+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Příjemce předkládá zprávy o realizaci projektu (ZoR) prostřednictvím IS KP21+.</a:t>
            </a:r>
          </a:p>
          <a:p>
            <a:r>
              <a:rPr lang="cs-CZ" sz="2000" dirty="0"/>
              <a:t>Součástí zprávy o realizaci projektu je ve formátu žádosti o platbu (ŽoP) vždy vyúčtování výdajů spojených s realizací projektu.</a:t>
            </a:r>
          </a:p>
          <a:p>
            <a:r>
              <a:rPr lang="cs-CZ" sz="2000" dirty="0"/>
              <a:t>Pokyny pro vyplnění ZoR a ŽoP v IS KP21+:</a:t>
            </a:r>
          </a:p>
          <a:p>
            <a:pPr lvl="1"/>
            <a:r>
              <a:rPr lang="cs-CZ" dirty="0">
                <a:hlinkClick r:id="rId3"/>
              </a:rPr>
              <a:t>https://www.esfcr.cz/formulare-a-pokyny-ke-zprave-o-realizaci-projektu-zadosti-o-platbu-a-zadosti-o-zmenu-opz-plus/-/dokument/19489509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984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5FFB7-F06F-2A77-D1C4-766039E2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Technická podpora IS KP21+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645275-7D8B-8148-7CE4-02909E438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r>
              <a:rPr lang="cs-CZ" sz="2000" dirty="0">
                <a:hlinkClick r:id="rId3"/>
              </a:rPr>
              <a:t>www.esfcr.cz</a:t>
            </a:r>
            <a:r>
              <a:rPr lang="cs-CZ" sz="2000" dirty="0"/>
              <a:t> </a:t>
            </a:r>
            <a:r>
              <a:rPr lang="cs-CZ" sz="2000" dirty="0">
                <a:sym typeface="Wingdings" panose="05000000000000000000" pitchFamily="2" charset="2"/>
              </a:rPr>
              <a:t> „HOTLINE“  Technická podpora uživatelům OPZ+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C67E10-57EB-EF2F-16E0-2B0337AC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87174-8D40-4054-881C-B76C46C353C4}" type="slidenum">
              <a:rPr lang="cs-CZ" altLang="cs-CZ" smtClean="0"/>
              <a:pPr>
                <a:defRPr/>
              </a:pPr>
              <a:t>63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134EA9-8002-B858-15F8-8FD5EFF42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60" y="2219236"/>
            <a:ext cx="7092280" cy="42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59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3808" y="3284984"/>
            <a:ext cx="5940192" cy="1008112"/>
          </a:xfrm>
        </p:spPr>
        <p:txBody>
          <a:bodyPr/>
          <a:lstStyle/>
          <a:p>
            <a:r>
              <a:rPr lang="cs-CZ" sz="4800" dirty="0"/>
              <a:t>PUBLICITA v OPZ+</a:t>
            </a:r>
          </a:p>
        </p:txBody>
      </p:sp>
      <p:pic>
        <p:nvPicPr>
          <p:cNvPr id="4" name="Grafický objekt 3" descr="Kontrolní seznam obrys">
            <a:extLst>
              <a:ext uri="{FF2B5EF4-FFF2-40B4-BE49-F238E27FC236}">
                <a16:creationId xmlns:a16="http://schemas.microsoft.com/office/drawing/2014/main" id="{BFDE140D-4639-20EE-01ED-88A3FE1A6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114" y="2612010"/>
            <a:ext cx="2257150" cy="2257150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3A64C6EC-4FD2-48C4-9758-FF3054589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202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najdu pravidla publicity?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Obecná část pravidel pro žadatele a příjemce v rámci OPZ+</a:t>
            </a:r>
          </a:p>
          <a:p>
            <a:pPr lvl="1"/>
            <a:r>
              <a:rPr lang="cs-CZ" sz="1600" dirty="0"/>
              <a:t>Kapitola 19 - Pravidla pro informování a komunikaci OPZ+ a užívání loga EU</a:t>
            </a:r>
            <a:endParaRPr lang="cs-CZ" sz="1600" dirty="0">
              <a:hlinkClick r:id="" action="ppaction://noaction"/>
            </a:endParaRPr>
          </a:p>
          <a:p>
            <a:pPr lvl="1"/>
            <a:r>
              <a:rPr lang="cs-CZ" sz="1600" dirty="0">
                <a:hlinkClick r:id="" action="ppaction://noaction"/>
              </a:rPr>
              <a:t>https://www.esfcr.cz/pravidla-pro-zadatele-a-prijemce-opz-plus/-/dokument/18068434</a:t>
            </a:r>
            <a:endParaRPr lang="cs-CZ" sz="1600" dirty="0"/>
          </a:p>
          <a:p>
            <a:pPr lvl="1"/>
            <a:endParaRPr lang="cs-CZ" sz="1600" dirty="0"/>
          </a:p>
          <a:p>
            <a:r>
              <a:rPr lang="cs-CZ" sz="2000" b="1" dirty="0"/>
              <a:t>Šablony a vzory pro vizuální identitu (logo)</a:t>
            </a:r>
            <a:br>
              <a:rPr lang="cs-CZ" sz="2000" b="1" dirty="0"/>
            </a:br>
            <a:r>
              <a:rPr lang="cs-CZ" sz="2000" dirty="0"/>
              <a:t>barevná schémata, varianty zobrazení, šablony, vzory</a:t>
            </a:r>
          </a:p>
          <a:p>
            <a:r>
              <a:rPr lang="cs-CZ" sz="2000" b="1" dirty="0"/>
              <a:t>Online generátor nástrojů povinné publicity</a:t>
            </a:r>
            <a:br>
              <a:rPr lang="cs-CZ" sz="2000" b="1" dirty="0"/>
            </a:br>
            <a:r>
              <a:rPr lang="cs-CZ" sz="2000" dirty="0">
                <a:hlinkClick r:id="rId3" action="ppaction://hlinkfile"/>
              </a:rPr>
              <a:t>https://publicita.dotaceeu.cz</a:t>
            </a:r>
            <a:endParaRPr lang="cs-CZ" sz="1600" dirty="0"/>
          </a:p>
          <a:p>
            <a:pPr marL="414000" lvl="1" indent="0" algn="just">
              <a:buNone/>
            </a:pPr>
            <a:endParaRPr lang="cs-CZ" sz="1600" dirty="0"/>
          </a:p>
          <a:p>
            <a:pPr marL="414000" lvl="1" indent="0" algn="just"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8410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PŘÍJEMCŮ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5517232"/>
          </a:xfrm>
        </p:spPr>
        <p:txBody>
          <a:bodyPr/>
          <a:lstStyle/>
          <a:p>
            <a:r>
              <a:rPr lang="cs-CZ" sz="2000" b="1" dirty="0"/>
              <a:t>Vložit na web příjemce a sociální síť (je-li využívána) informace o projektu </a:t>
            </a:r>
            <a:r>
              <a:rPr lang="cs-CZ" sz="2000" dirty="0"/>
              <a:t>včetně informace o poskytnutí finanční podpory EU – logo musí být barevné a viditelné bez nutnosti rolovat dolů.</a:t>
            </a:r>
          </a:p>
          <a:p>
            <a:pPr marL="0" indent="0">
              <a:buNone/>
            </a:pPr>
            <a:r>
              <a:rPr lang="cs-CZ" sz="2000" dirty="0"/>
              <a:t>	V případě sociální sítě jde o uveřejnění jednoho postu.</a:t>
            </a:r>
          </a:p>
          <a:p>
            <a:r>
              <a:rPr lang="cs-CZ" sz="2000" b="1" dirty="0"/>
              <a:t>Spravovat prezentaci o projektu </a:t>
            </a:r>
            <a:r>
              <a:rPr lang="cs-CZ" sz="2000" dirty="0"/>
              <a:t>na </a:t>
            </a:r>
            <a:r>
              <a:rPr lang="cs-CZ" sz="2000" dirty="0">
                <a:hlinkClick r:id="rId3"/>
              </a:rPr>
              <a:t>www.esfcr.cz</a:t>
            </a:r>
            <a:r>
              <a:rPr lang="cs-CZ" sz="2000" dirty="0"/>
              <a:t>.</a:t>
            </a:r>
          </a:p>
          <a:p>
            <a:r>
              <a:rPr lang="cs-CZ" sz="2000" b="1" dirty="0"/>
              <a:t>Vyvěšení povinného plakátu</a:t>
            </a:r>
          </a:p>
          <a:p>
            <a:r>
              <a:rPr lang="cs-CZ" sz="2000" dirty="0"/>
              <a:t>Informovat partnery a účastníky projektu o financování  </a:t>
            </a:r>
            <a:br>
              <a:rPr lang="cs-CZ" sz="2000" dirty="0"/>
            </a:br>
            <a:r>
              <a:rPr lang="cs-CZ" sz="2000" dirty="0"/>
              <a:t>z ESF/OPZ+ (vizuální identita, příp. ústní informace).</a:t>
            </a:r>
          </a:p>
          <a:p>
            <a:r>
              <a:rPr lang="cs-CZ" sz="2000" dirty="0"/>
              <a:t>Součinnost při realizaci komunikačních aktivit ŘO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451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752528"/>
          </a:xfrm>
        </p:spPr>
        <p:txBody>
          <a:bodyPr/>
          <a:lstStyle/>
          <a:p>
            <a:r>
              <a:rPr lang="cs-CZ" sz="2000" b="1" dirty="0"/>
              <a:t>Barevnost loga EU</a:t>
            </a:r>
          </a:p>
          <a:p>
            <a:pPr lvl="1"/>
            <a:r>
              <a:rPr lang="cs-CZ" dirty="0"/>
              <a:t>Na webových stránkách příjemce povinně barevné logo</a:t>
            </a:r>
          </a:p>
          <a:p>
            <a:pPr lvl="1"/>
            <a:r>
              <a:rPr lang="cs-CZ" dirty="0"/>
              <a:t>V ostatních případech se barevné provedení použije, kdykoli je to možné.</a:t>
            </a:r>
          </a:p>
          <a:p>
            <a:pPr lvl="1"/>
            <a:r>
              <a:rPr lang="cs-CZ" dirty="0"/>
              <a:t>Jednobarevnou verzi lze použít v odůvodněných případech (tisk na běžných tiskárnách a další případy, kdy je barevná verze nehospodárná, neekologická či neestetická).</a:t>
            </a:r>
          </a:p>
          <a:p>
            <a:pPr lvl="1"/>
            <a:r>
              <a:rPr lang="cs-CZ" dirty="0"/>
              <a:t>Pořízení černobílé kopie barevného originálu se nepovažuje za nedodržení pravidel publicity.</a:t>
            </a:r>
          </a:p>
          <a:p>
            <a:r>
              <a:rPr lang="cs-CZ" sz="2000" b="1" dirty="0"/>
              <a:t>Velikost loga EU</a:t>
            </a:r>
          </a:p>
          <a:p>
            <a:pPr lvl="1"/>
            <a:r>
              <a:rPr lang="cs-CZ" dirty="0"/>
              <a:t>Logo EU musí být vždy umístěno tak, aby bylo zřetelně viditelné. Jeho umístění a velikost musí být úměrné rozměrům použitého materiálu nebo dokumentu.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677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000" y="1196752"/>
            <a:ext cx="8928000" cy="5319248"/>
          </a:xfrm>
        </p:spPr>
        <p:txBody>
          <a:bodyPr/>
          <a:lstStyle/>
          <a:p>
            <a:r>
              <a:rPr lang="cs-CZ" sz="2000" b="1" dirty="0"/>
              <a:t>Základní zobrazení loga a povinných odkazů:</a:t>
            </a:r>
          </a:p>
          <a:p>
            <a:pPr lvl="1"/>
            <a:endParaRPr lang="cs-CZ" sz="1600" b="1" dirty="0"/>
          </a:p>
          <a:p>
            <a:pPr lvl="1"/>
            <a:endParaRPr lang="cs-CZ" sz="1600" b="1" dirty="0"/>
          </a:p>
          <a:p>
            <a:pPr lvl="1"/>
            <a:endParaRPr lang="cs-CZ" sz="1600" b="1" dirty="0"/>
          </a:p>
          <a:p>
            <a:pPr lvl="1"/>
            <a:endParaRPr lang="cs-CZ" sz="1600" b="1" dirty="0"/>
          </a:p>
          <a:p>
            <a:pPr lvl="1"/>
            <a:endParaRPr lang="cs-CZ" sz="1600" b="1" dirty="0"/>
          </a:p>
          <a:p>
            <a:pPr lvl="1"/>
            <a:endParaRPr lang="cs-CZ" sz="1600" b="1" dirty="0"/>
          </a:p>
          <a:p>
            <a:pPr lvl="1"/>
            <a:endParaRPr lang="cs-CZ" sz="1600" b="1" dirty="0"/>
          </a:p>
          <a:p>
            <a:pPr lvl="1"/>
            <a:endParaRPr lang="cs-CZ" sz="1600" b="1" dirty="0"/>
          </a:p>
          <a:p>
            <a:pPr marL="414000" lvl="1" indent="0">
              <a:buNone/>
            </a:pPr>
            <a:endParaRPr lang="cs-CZ" sz="1600" b="1" dirty="0"/>
          </a:p>
          <a:p>
            <a:pPr lvl="1"/>
            <a:r>
              <a:rPr lang="cs-CZ" sz="1800" dirty="0"/>
              <a:t>Povinné prvky loga EU:</a:t>
            </a:r>
          </a:p>
          <a:p>
            <a:pPr lvl="1"/>
            <a:r>
              <a:rPr lang="cs-CZ" sz="1800" dirty="0"/>
              <a:t> a) znak EU; </a:t>
            </a:r>
          </a:p>
          <a:p>
            <a:pPr lvl="1"/>
            <a:r>
              <a:rPr lang="cs-CZ" sz="1800" dirty="0"/>
              <a:t>b) povinný text „Financováno Evropskou unií“ nebo „Spolufinancováno Evropskou unií.“</a:t>
            </a:r>
            <a:endParaRPr lang="cs-CZ" sz="1800" b="1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6C2C764-5FB8-1C95-1466-E3348E6C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72816"/>
            <a:ext cx="5400600" cy="314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77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5031216"/>
          </a:xfrm>
        </p:spPr>
        <p:txBody>
          <a:bodyPr/>
          <a:lstStyle/>
          <a:p>
            <a:r>
              <a:rPr lang="cs-CZ" sz="2000" dirty="0"/>
              <a:t>Další loga (příjemce, projektu, partnerů apod.) použít lze, ale tato loga nesmí být větší než logo EU, ani nesmí být na prvním místě.</a:t>
            </a:r>
            <a:endParaRPr lang="cs-CZ" dirty="0"/>
          </a:p>
          <a:p>
            <a:pPr lvl="1"/>
            <a:r>
              <a:rPr lang="cs-CZ" dirty="0"/>
              <a:t>Výjimku tvoří povinný plakát, dočasná/stálá deska/billboard (viz dále), pro které jsou povinné elektronické šablony.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C:\Users\michala.trlicikova\Desktop\logo_spatn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7" y="5640580"/>
            <a:ext cx="2437428" cy="6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la.trlicikova\Desktop\logo_spatne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1" y="4280114"/>
            <a:ext cx="2579316" cy="6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chala.trlicikova\Desktop\logo_spatne_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66" y="4942329"/>
            <a:ext cx="2589590" cy="6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hala.trlicikova\Desktop\logo_dobre_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7"/>
          <a:stretch/>
        </p:blipFill>
        <p:spPr bwMode="auto">
          <a:xfrm>
            <a:off x="4953964" y="3264483"/>
            <a:ext cx="2698335" cy="12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chala.trlicikova\Desktop\logo_spatne_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89" y="5212880"/>
            <a:ext cx="2239617" cy="10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chala.trlicikova\Desktop\logo_spatne_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81" y="4921933"/>
            <a:ext cx="1940796" cy="12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text, Písmo, snímek obrazovky, číslo&#10;&#10;Popis byl vytvořen automaticky">
            <a:extLst>
              <a:ext uri="{FF2B5EF4-FFF2-40B4-BE49-F238E27FC236}">
                <a16:creationId xmlns:a16="http://schemas.microsoft.com/office/drawing/2014/main" id="{22C473EB-53A9-3A9A-2931-CF084EA163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0" y="3264483"/>
            <a:ext cx="3303034" cy="623584"/>
          </a:xfrm>
          <a:prstGeom prst="rect">
            <a:avLst/>
          </a:prstGeom>
        </p:spPr>
      </p:pic>
      <p:pic>
        <p:nvPicPr>
          <p:cNvPr id="10" name="Obrázek 9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CF34BE10-9944-C2A2-4CA2-526F5D3690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77" y="3188421"/>
            <a:ext cx="2715522" cy="704101"/>
          </a:xfrm>
          <a:prstGeom prst="rect">
            <a:avLst/>
          </a:prstGeom>
        </p:spPr>
      </p:pic>
      <p:pic>
        <p:nvPicPr>
          <p:cNvPr id="14" name="Grafický objekt 13" descr="Zaškrtnutí obrys">
            <a:extLst>
              <a:ext uri="{FF2B5EF4-FFF2-40B4-BE49-F238E27FC236}">
                <a16:creationId xmlns:a16="http://schemas.microsoft.com/office/drawing/2014/main" id="{13B3FD29-F732-A576-3E56-E23357E58F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29746" y="3213440"/>
            <a:ext cx="734452" cy="734452"/>
          </a:xfrm>
          <a:prstGeom prst="rect">
            <a:avLst/>
          </a:prstGeom>
        </p:spPr>
      </p:pic>
      <p:pic>
        <p:nvPicPr>
          <p:cNvPr id="15" name="Grafický objekt 14" descr="Zaškrtnutí obrys">
            <a:extLst>
              <a:ext uri="{FF2B5EF4-FFF2-40B4-BE49-F238E27FC236}">
                <a16:creationId xmlns:a16="http://schemas.microsoft.com/office/drawing/2014/main" id="{83845852-2C01-8EEE-3050-9FBB2E9711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07364" y="3153614"/>
            <a:ext cx="734452" cy="7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0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6B8E-2C40-4876-8FFC-9992E3A9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REALIZACE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EF731-1A37-40A2-9BD2-DB4130F7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8800"/>
            <a:ext cx="8424000" cy="4852940"/>
          </a:xfrm>
        </p:spPr>
        <p:txBody>
          <a:bodyPr/>
          <a:lstStyle/>
          <a:p>
            <a:r>
              <a:rPr lang="cs-CZ" u="sng" dirty="0"/>
              <a:t>Kontrola na místě</a:t>
            </a:r>
          </a:p>
          <a:p>
            <a:pPr lvl="1"/>
            <a:r>
              <a:rPr lang="cs-CZ" dirty="0"/>
              <a:t>Může proběhnout jedna nebo více kontrol na místě/u příjemce dotace.</a:t>
            </a:r>
          </a:p>
          <a:p>
            <a:pPr lvl="1"/>
            <a:r>
              <a:rPr lang="cs-CZ" dirty="0"/>
              <a:t>Kontrola originálů dokladů, projektového účetnictví příjemce</a:t>
            </a:r>
          </a:p>
          <a:p>
            <a:pPr lvl="3"/>
            <a:r>
              <a:rPr lang="cs-CZ" dirty="0"/>
              <a:t>Povinnost vést oddělené, nebo jasně označené projektové účetnictví</a:t>
            </a:r>
          </a:p>
          <a:p>
            <a:pPr lvl="1"/>
            <a:r>
              <a:rPr lang="cs-CZ" sz="2000" dirty="0"/>
              <a:t>Příjemce je povinen umožnit ověření skutečností, které popisuje </a:t>
            </a:r>
            <a:br>
              <a:rPr lang="cs-CZ" sz="2000" dirty="0"/>
            </a:br>
            <a:r>
              <a:rPr lang="cs-CZ" sz="2000" dirty="0"/>
              <a:t>v žádosti o podporu a zprávách o realizaci projektu či dalších dokumentech.</a:t>
            </a:r>
          </a:p>
          <a:p>
            <a:pPr lvl="1"/>
            <a:r>
              <a:rPr lang="cs-CZ" sz="2000" dirty="0"/>
              <a:t>Informace o připravované kontrole na místě jsou oznámeny předem, včetn</a:t>
            </a:r>
            <a:r>
              <a:rPr lang="cs-CZ" dirty="0"/>
              <a:t>ě seznamu po</a:t>
            </a:r>
            <a:r>
              <a:rPr lang="cs-CZ" sz="2000" dirty="0"/>
              <a:t>třebné dokumentace a časového harmonogramu kontroly</a:t>
            </a:r>
            <a:r>
              <a:rPr lang="cs-CZ" dirty="0"/>
              <a:t>.</a:t>
            </a:r>
            <a:endParaRPr lang="cs-CZ" sz="2000" dirty="0"/>
          </a:p>
          <a:p>
            <a:pPr marL="918000" lvl="3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F2E72E-24E6-46AE-97FA-3A7ECDA8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8020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Povinný plakát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r>
              <a:rPr lang="cs-CZ" sz="2000" dirty="0"/>
              <a:t>Pro vytvoření plakátu je třeba využít elektronickou šablonu, která je na webu: </a:t>
            </a:r>
            <a:r>
              <a:rPr lang="cs-CZ" sz="2000" b="1" dirty="0">
                <a:hlinkClick r:id="rId3"/>
              </a:rPr>
              <a:t>Generátor nástrojů povinné publicity (dotaceeu.cz)</a:t>
            </a:r>
            <a:endParaRPr lang="cs-CZ" sz="2000" b="1" u="sng" dirty="0">
              <a:solidFill>
                <a:srgbClr val="FF0000"/>
              </a:solidFill>
            </a:endParaRPr>
          </a:p>
          <a:p>
            <a:r>
              <a:rPr lang="cs-CZ" sz="2000" b="1" dirty="0"/>
              <a:t>Alespoň jeden povinný plakát min. velikosti A3 s informacemi o projektu</a:t>
            </a:r>
          </a:p>
          <a:p>
            <a:r>
              <a:rPr lang="cs-CZ" sz="2000" b="1" dirty="0"/>
              <a:t>Po celou dobu realizace projektu</a:t>
            </a:r>
          </a:p>
          <a:p>
            <a:r>
              <a:rPr lang="cs-CZ" sz="2000" b="1" dirty="0"/>
              <a:t>V místě realizace projektu na snadno viditelném místě pro veřejnost (např. vstupní prostory budovy)</a:t>
            </a:r>
          </a:p>
          <a:p>
            <a:pPr lvl="1"/>
            <a:r>
              <a:rPr lang="cs-CZ" sz="1800" dirty="0"/>
              <a:t>Pokud je projekt realizován na více místech, bude umístěn na všech těchto místech.</a:t>
            </a:r>
          </a:p>
          <a:p>
            <a:pPr lvl="1"/>
            <a:r>
              <a:rPr lang="cs-CZ" sz="1800" dirty="0"/>
              <a:t>Pokud nelze umístit plakát v místě realizace projektu, bude umístěn v sídle příjemce.</a:t>
            </a:r>
          </a:p>
          <a:p>
            <a:pPr lvl="1"/>
            <a:r>
              <a:rPr lang="cs-CZ" sz="1800" dirty="0"/>
              <a:t>Pokud příjemce realizuje více projektů OPZ+ na jednom místě, je možné pro všechny tyto projekty umístit pouze jeden plakát.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4573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IDENTITA - použití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200" dirty="0"/>
              <a:t>plakát, billboard, permanentní billboard nebo stálá pamětní deska;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200" dirty="0"/>
              <a:t>webové stránky, microsity, sociální média informující o projektu;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200" dirty="0"/>
              <a:t>propagační tiskoviny (brožury, letáky, plakáty, publikace, školicí materiály) a propagační předměty;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200" dirty="0"/>
              <a:t>propagační audiovizuální materiály (reklamní spoty, </a:t>
            </a:r>
            <a:r>
              <a:rPr lang="cs-CZ" sz="1200" dirty="0" err="1"/>
              <a:t>product</a:t>
            </a:r>
            <a:r>
              <a:rPr lang="cs-CZ" sz="1200" dirty="0"/>
              <a:t> </a:t>
            </a:r>
            <a:r>
              <a:rPr lang="cs-CZ" sz="1200" dirty="0" err="1"/>
              <a:t>placement</a:t>
            </a:r>
            <a:r>
              <a:rPr lang="cs-CZ" sz="1200" dirty="0"/>
              <a:t>, sponzorské vzkazy, reportáže, pořady);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200" dirty="0"/>
              <a:t>inzerce (internet, tisk, </a:t>
            </a:r>
            <a:r>
              <a:rPr lang="cs-CZ" sz="1200" dirty="0" err="1"/>
              <a:t>outdoor</a:t>
            </a:r>
            <a:r>
              <a:rPr lang="cs-CZ" sz="1200" dirty="0"/>
              <a:t>);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200" dirty="0"/>
              <a:t>soutěže (s výjimkou cen do soutěží);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200" dirty="0"/>
              <a:t>komunikační akce (semináře, workshopy, konference, tiskové konference, výstavy, veletrhy);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200" dirty="0"/>
              <a:t>PR výstupy při jejich distribuci (tiskové zprávy, informace pro média);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200" dirty="0"/>
              <a:t>dokumenty určené pro veřejnost či cílové skupiny projektu (vstupní, výstupní/závěrečné z</a:t>
            </a:r>
            <a:r>
              <a:rPr lang="cs-CZ" sz="1050" dirty="0"/>
              <a:t>právy, analýzy, certifikáty, prezenční listiny apod.).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interní dokumenty;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archivační šanony;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elektronická i listinná komunikace;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pracovní smlouvy;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dokumentace k zakázkám;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veškeré smlouvy s dodavateli;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smlouvy mezi příjemcem či partnerem a dalším subjektem (nikoli dodavatelem), jejichž předmětem je zapojení cílové skupiny do projektu, kdy žádná ze smluvních stran není cílovou skupinou;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účetní doklady vztahující se k výdajům projektu;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vybavení pořízené z prostředků projektu (s výjimkou propagačních předmětů);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neplacené PR články a převzaté PR výstupy (např. médii);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ceny do soutěží;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100" dirty="0"/>
              <a:t>výstupy, kde to není technicky možné (např. strojově generované objednávky, faktury).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7544" y="137212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POVINNÉ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29708" y="1372126"/>
            <a:ext cx="198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NEPOVINNÉ</a:t>
            </a:r>
          </a:p>
        </p:txBody>
      </p:sp>
    </p:spTree>
    <p:extLst>
      <p:ext uri="{BB962C8B-B14F-4D97-AF65-F5344CB8AC3E}">
        <p14:creationId xmlns:p14="http://schemas.microsoft.com/office/powerpoint/2010/main" val="42920718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Při nedodržení pravidel publicity na povinných i nepovinných nástrojích mohou být uděleny sankce.</a:t>
            </a:r>
          </a:p>
          <a:p>
            <a:pPr lvl="1"/>
            <a:r>
              <a:rPr lang="cs-CZ" dirty="0"/>
              <a:t>Pochybení musí být viditelné/rozpoznatelné pouhým okem (nedostatky, které nejsou pouhým okem rozpoznatelné, nejsou sankcionovány).</a:t>
            </a:r>
          </a:p>
          <a:p>
            <a:pPr lvl="1"/>
            <a:r>
              <a:rPr lang="cs-CZ" dirty="0"/>
              <a:t>Vždy je stanovena přiměřená lhůta k nápravě .</a:t>
            </a:r>
          </a:p>
          <a:p>
            <a:pPr lvl="1"/>
            <a:r>
              <a:rPr lang="cs-CZ" dirty="0"/>
              <a:t>Sankce je vyměřena procentem z celkové částky podpory.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242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89772" y="2028825"/>
            <a:ext cx="7164456" cy="2800350"/>
          </a:xfrm>
        </p:spPr>
        <p:txBody>
          <a:bodyPr/>
          <a:lstStyle/>
          <a:p>
            <a:pPr algn="ctr"/>
            <a:br>
              <a:rPr lang="cs-CZ" sz="4400" dirty="0"/>
            </a:br>
            <a:br>
              <a:rPr lang="cs-CZ" sz="4400" dirty="0"/>
            </a:br>
            <a:r>
              <a:rPr lang="cs-CZ" sz="3600" dirty="0"/>
              <a:t>Děkujeme za pozornost</a:t>
            </a:r>
            <a:br>
              <a:rPr lang="cs-CZ" dirty="0"/>
            </a:br>
            <a:r>
              <a:rPr lang="cs-CZ" sz="1000" dirty="0"/>
              <a:t> </a:t>
            </a:r>
            <a:br>
              <a:rPr lang="cs-CZ" dirty="0"/>
            </a:b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20" name="Obrázek 19" descr="Obsah obrázku text&#10;&#10;Popis byl vytvořen automaticky">
            <a:extLst>
              <a:ext uri="{FF2B5EF4-FFF2-40B4-BE49-F238E27FC236}">
                <a16:creationId xmlns:a16="http://schemas.microsoft.com/office/drawing/2014/main" id="{172E7035-60A2-1F0F-B1F0-A75A907A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1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6B8E-2C40-4876-8FFC-9992E3A9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REALIZACE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EF731-1A37-40A2-9BD2-DB4130F7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8800"/>
            <a:ext cx="8424000" cy="4852940"/>
          </a:xfrm>
        </p:spPr>
        <p:txBody>
          <a:bodyPr/>
          <a:lstStyle/>
          <a:p>
            <a:r>
              <a:rPr lang="cs-CZ" u="sng" dirty="0"/>
              <a:t>Kontrola na místě</a:t>
            </a:r>
          </a:p>
          <a:p>
            <a:pPr lvl="1"/>
            <a:r>
              <a:rPr lang="cs-CZ" sz="2000" dirty="0"/>
              <a:t>Příjemce musí umožnit vstup kontrolou pověřeným osobám, včetně přístupu k veškeré dokumentaci týkající se projektu, a to během realizace projektu, ale také po celou dobu, po kterou je povinen uchovávat dokumentaci projektu.</a:t>
            </a:r>
          </a:p>
          <a:p>
            <a:pPr lvl="1" algn="just"/>
            <a:r>
              <a:rPr lang="cs-CZ" sz="2000" dirty="0"/>
              <a:t>K provádění kontrol na místě / k provádění auditů jsou oprávněny také Ministerstvo financí, orgány finanční správy, Evropská komise nebo Evropský účetní dvůr a Nejvyšší kontrolní úřad, popř. je mohou doprovázet další přizvané osoby.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F2E72E-24E6-46AE-97FA-3A7ECDA8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15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6B8E-2C40-4876-8FFC-9992E3A9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REALIZACE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EF731-1A37-40A2-9BD2-DB4130F7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4"/>
            <a:ext cx="842400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Zpráva o realizaci a žádost o platbu</a:t>
            </a:r>
          </a:p>
          <a:p>
            <a:r>
              <a:rPr lang="cs-CZ" u="sng" dirty="0"/>
              <a:t>Zpráva o realizaci</a:t>
            </a:r>
          </a:p>
          <a:p>
            <a:pPr lvl="1"/>
            <a:r>
              <a:rPr lang="cs-CZ" dirty="0"/>
              <a:t>Obsahuje popis pokroku v realizaci během sledovaného období, popis pro každou KA by měl obsahovat, co se podařilo, co se zdrželo, kde se hledají jiné cesty (podstatné a nepodstatné změny).</a:t>
            </a:r>
          </a:p>
          <a:p>
            <a:pPr lvl="1"/>
            <a:r>
              <a:rPr lang="cs-CZ" dirty="0"/>
              <a:t>V ZOR průběžně sledujete indikátory, uvádíte popis případných problémů a jejich řešení, ukládáte průběžně vytvořené dokumenty.</a:t>
            </a:r>
          </a:p>
          <a:p>
            <a:pPr algn="just"/>
            <a:r>
              <a:rPr lang="cs-CZ" u="sng" dirty="0"/>
              <a:t>Žádost o platbu</a:t>
            </a:r>
            <a:endParaRPr lang="cs-CZ" dirty="0"/>
          </a:p>
          <a:p>
            <a:pPr lvl="1"/>
            <a:r>
              <a:rPr lang="cs-CZ" dirty="0"/>
              <a:t>Výdaje, které vznikly v době realizace projektu a </a:t>
            </a:r>
            <a:r>
              <a:rPr lang="cs-CZ" b="1" dirty="0"/>
              <a:t>byly v daném monitorovacím období uhrazeny</a:t>
            </a:r>
            <a:r>
              <a:rPr lang="cs-CZ" dirty="0"/>
              <a:t> (lze vykázat i v pozdějších ŽOP, ne však dříve než bylo uhrazeno)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F2E72E-24E6-46AE-97FA-3A7ECDA8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4787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FCF9BCABF3854AAB137087829D63AA" ma:contentTypeVersion="7" ma:contentTypeDescription="Vytvoří nový dokument" ma:contentTypeScope="" ma:versionID="f6f03f5b008ce72686bbcf691a7be2e8">
  <xsd:schema xmlns:xsd="http://www.w3.org/2001/XMLSchema" xmlns:xs="http://www.w3.org/2001/XMLSchema" xmlns:p="http://schemas.microsoft.com/office/2006/metadata/properties" xmlns:ns2="dfed548f-0517-4d39-90e3-3947398480c0" targetNamespace="http://schemas.microsoft.com/office/2006/metadata/properties" ma:root="true" ma:fieldsID="a9a9eb159e242e6dec8d2b5b6c497589" ns2:_="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d548f-0517-4d39-90e3-3947398480c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dfed548f-0517-4d39-90e3-3947398480c0">W:\PUBLICITA\VIZUÁLNÍ_IDENTITA\sablony_word_ppt\prezentace.pptx</AC_OriginalFile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D88155-0E86-4D14-B6AF-C6806AEE9525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fed548f-0517-4d39-90e3-3947398480c0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27231</TotalTime>
  <Words>5453</Words>
  <Application>Microsoft Office PowerPoint</Application>
  <PresentationFormat>Předvádění na obrazovce (4:3)</PresentationFormat>
  <Paragraphs>662</Paragraphs>
  <Slides>73</Slides>
  <Notes>52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81" baseType="lpstr">
      <vt:lpstr>Arial</vt:lpstr>
      <vt:lpstr>Arial</vt:lpstr>
      <vt:lpstr>Calibri</vt:lpstr>
      <vt:lpstr>Courier New</vt:lpstr>
      <vt:lpstr>Trebuchet MS</vt:lpstr>
      <vt:lpstr>Wingdings</vt:lpstr>
      <vt:lpstr>Wingdings 3</vt:lpstr>
      <vt:lpstr>prezentace</vt:lpstr>
      <vt:lpstr>Posílení kompetencí žen znevýhodněných na trhu práce  a v podnikání (1)   Seminář pro příjemce</vt:lpstr>
      <vt:lpstr>Program semináře</vt:lpstr>
      <vt:lpstr>Prezentace aplikace PowerPoint</vt:lpstr>
      <vt:lpstr> Právní akt </vt:lpstr>
      <vt:lpstr>REALIZACE</vt:lpstr>
      <vt:lpstr>REALIZACE</vt:lpstr>
      <vt:lpstr>REALIZACE</vt:lpstr>
      <vt:lpstr>REALIZACE</vt:lpstr>
      <vt:lpstr>REALIZACE</vt:lpstr>
      <vt:lpstr>Evaluace Projektů</vt:lpstr>
      <vt:lpstr>Evaluace projektů</vt:lpstr>
      <vt:lpstr>Evaluace projektů</vt:lpstr>
      <vt:lpstr>Evaluace projektů</vt:lpstr>
      <vt:lpstr>Evaluace projektů</vt:lpstr>
      <vt:lpstr>Evaluace projektů</vt:lpstr>
      <vt:lpstr>Evaluace projektů</vt:lpstr>
      <vt:lpstr>Evaluace projektů</vt:lpstr>
      <vt:lpstr>Veřejná podpora</vt:lpstr>
      <vt:lpstr>Veřejná podpora</vt:lpstr>
      <vt:lpstr>Veřejná podpora Oblast A</vt:lpstr>
      <vt:lpstr>Veřejná podpora Oblast B</vt:lpstr>
      <vt:lpstr>Veřejná podpora Oblast B</vt:lpstr>
      <vt:lpstr>Veřejná podpora Oblast B</vt:lpstr>
      <vt:lpstr>Veřejná podpora Oblast B</vt:lpstr>
      <vt:lpstr>Veřejná podpora Oblast B</vt:lpstr>
      <vt:lpstr>Změny  v projektu</vt:lpstr>
      <vt:lpstr>Změny v projektu</vt:lpstr>
      <vt:lpstr>Podstatné a Nepodstatné změny</vt:lpstr>
      <vt:lpstr>Nepodstatné změny I</vt:lpstr>
      <vt:lpstr>Nepodstatné změny II</vt:lpstr>
      <vt:lpstr>Nepodstatné změny III</vt:lpstr>
      <vt:lpstr>Podstatné změny I</vt:lpstr>
      <vt:lpstr>Podstatné změny II</vt:lpstr>
      <vt:lpstr>Změny projektu</vt:lpstr>
      <vt:lpstr>Změny projektu</vt:lpstr>
      <vt:lpstr>Prezentace aplikace PowerPoint</vt:lpstr>
      <vt:lpstr>způsob financování</vt:lpstr>
      <vt:lpstr>Způsobilé výdaje - rozdělení</vt:lpstr>
      <vt:lpstr>Způsobilé výdaje a rozpočet</vt:lpstr>
      <vt:lpstr>Způsobilé výdaje a rozpočet</vt:lpstr>
      <vt:lpstr>Pracovní smlouvy a dohody</vt:lpstr>
      <vt:lpstr>Dokladování výdajů </vt:lpstr>
      <vt:lpstr>Osobní náklady - dokladování</vt:lpstr>
      <vt:lpstr>Výkazy práce</vt:lpstr>
      <vt:lpstr>Nejčastější chyby</vt:lpstr>
      <vt:lpstr>Prezentace aplikace PowerPoint</vt:lpstr>
      <vt:lpstr>indikátory</vt:lpstr>
      <vt:lpstr>Indikátory se závazkem</vt:lpstr>
      <vt:lpstr>Indikátory bez závazku </vt:lpstr>
      <vt:lpstr>Indikátory</vt:lpstr>
      <vt:lpstr>Indikátor: Celkový počet účastníků</vt:lpstr>
      <vt:lpstr>Indikátor: Účastníci, kteří získali kvalifikaci po ukončení své účasti</vt:lpstr>
      <vt:lpstr>Indikátory: vyhodnocení ZZoR</vt:lpstr>
      <vt:lpstr>Indikátory Výstupů: vyhodnocení</vt:lpstr>
      <vt:lpstr>Indikátory Výsledků: vyhodnocení</vt:lpstr>
      <vt:lpstr>Indikátory: Nejčastější chyby</vt:lpstr>
      <vt:lpstr>Prezentace aplikace PowerPoint</vt:lpstr>
      <vt:lpstr>IS ESF 2021+</vt:lpstr>
      <vt:lpstr>IS ESF 2021+</vt:lpstr>
      <vt:lpstr>is kp21+</vt:lpstr>
      <vt:lpstr>IS KP21+</vt:lpstr>
      <vt:lpstr>IS KP21+</vt:lpstr>
      <vt:lpstr>Technická podpora IS KP21+</vt:lpstr>
      <vt:lpstr>PUBLICITA v OPZ+</vt:lpstr>
      <vt:lpstr>Kde najdu pravidla publicity?</vt:lpstr>
      <vt:lpstr>POVINNOSTI PŘÍJEMCŮ</vt:lpstr>
      <vt:lpstr>Vizuální identita</vt:lpstr>
      <vt:lpstr>Vizuální identita</vt:lpstr>
      <vt:lpstr>Vizuální identita</vt:lpstr>
      <vt:lpstr>Povinný plakát </vt:lpstr>
      <vt:lpstr>VIZUÁLNÍ IDENTITA - použití</vt:lpstr>
      <vt:lpstr>sankce</vt:lpstr>
      <vt:lpstr>  Děkujeme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Bendová Šárka Mgr. (MPSV)</dc:creator>
  <cp:lastModifiedBy>Vojtášková Helena Mgr. (MPSV)</cp:lastModifiedBy>
  <cp:revision>571</cp:revision>
  <cp:lastPrinted>2022-09-19T08:53:52Z</cp:lastPrinted>
  <dcterms:created xsi:type="dcterms:W3CDTF">2015-02-20T08:23:15Z</dcterms:created>
  <dcterms:modified xsi:type="dcterms:W3CDTF">2024-01-08T11:43:05Z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0x010100A2FCF9BCABF3854AAB137087829D63AA</vt:lpwstr>
  </property>
</Properties>
</file>