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 id="2147483696" r:id="rId5"/>
  </p:sldMasterIdLst>
  <p:notesMasterIdLst>
    <p:notesMasterId r:id="rId103"/>
  </p:notesMasterIdLst>
  <p:sldIdLst>
    <p:sldId id="256" r:id="rId6"/>
    <p:sldId id="354" r:id="rId7"/>
    <p:sldId id="356" r:id="rId8"/>
    <p:sldId id="321" r:id="rId9"/>
    <p:sldId id="358" r:id="rId10"/>
    <p:sldId id="344" r:id="rId11"/>
    <p:sldId id="545" r:id="rId12"/>
    <p:sldId id="595" r:id="rId13"/>
    <p:sldId id="509" r:id="rId14"/>
    <p:sldId id="591" r:id="rId15"/>
    <p:sldId id="559" r:id="rId16"/>
    <p:sldId id="349" r:id="rId17"/>
    <p:sldId id="351" r:id="rId18"/>
    <p:sldId id="486" r:id="rId19"/>
    <p:sldId id="546" r:id="rId20"/>
    <p:sldId id="488" r:id="rId21"/>
    <p:sldId id="489" r:id="rId22"/>
    <p:sldId id="601" r:id="rId23"/>
    <p:sldId id="602" r:id="rId24"/>
    <p:sldId id="603" r:id="rId25"/>
    <p:sldId id="604" r:id="rId26"/>
    <p:sldId id="605" r:id="rId27"/>
    <p:sldId id="606" r:id="rId28"/>
    <p:sldId id="607" r:id="rId29"/>
    <p:sldId id="608" r:id="rId30"/>
    <p:sldId id="609" r:id="rId31"/>
    <p:sldId id="610" r:id="rId32"/>
    <p:sldId id="611" r:id="rId33"/>
    <p:sldId id="612" r:id="rId34"/>
    <p:sldId id="613" r:id="rId35"/>
    <p:sldId id="614" r:id="rId36"/>
    <p:sldId id="615" r:id="rId37"/>
    <p:sldId id="616" r:id="rId38"/>
    <p:sldId id="617" r:id="rId39"/>
    <p:sldId id="618" r:id="rId40"/>
    <p:sldId id="619" r:id="rId41"/>
    <p:sldId id="620" r:id="rId42"/>
    <p:sldId id="621" r:id="rId43"/>
    <p:sldId id="622" r:id="rId44"/>
    <p:sldId id="623" r:id="rId45"/>
    <p:sldId id="624" r:id="rId46"/>
    <p:sldId id="625" r:id="rId47"/>
    <p:sldId id="626" r:id="rId48"/>
    <p:sldId id="627" r:id="rId49"/>
    <p:sldId id="628" r:id="rId50"/>
    <p:sldId id="629" r:id="rId51"/>
    <p:sldId id="630" r:id="rId52"/>
    <p:sldId id="631" r:id="rId53"/>
    <p:sldId id="632" r:id="rId54"/>
    <p:sldId id="633" r:id="rId55"/>
    <p:sldId id="469" r:id="rId56"/>
    <p:sldId id="470" r:id="rId57"/>
    <p:sldId id="471" r:id="rId58"/>
    <p:sldId id="472" r:id="rId59"/>
    <p:sldId id="588" r:id="rId60"/>
    <p:sldId id="475" r:id="rId61"/>
    <p:sldId id="581" r:id="rId62"/>
    <p:sldId id="582" r:id="rId63"/>
    <p:sldId id="583" r:id="rId64"/>
    <p:sldId id="584" r:id="rId65"/>
    <p:sldId id="367" r:id="rId66"/>
    <p:sldId id="547" r:id="rId67"/>
    <p:sldId id="395" r:id="rId68"/>
    <p:sldId id="587" r:id="rId69"/>
    <p:sldId id="592" r:id="rId70"/>
    <p:sldId id="552" r:id="rId71"/>
    <p:sldId id="589" r:id="rId72"/>
    <p:sldId id="544" r:id="rId73"/>
    <p:sldId id="594" r:id="rId74"/>
    <p:sldId id="500" r:id="rId75"/>
    <p:sldId id="490" r:id="rId76"/>
    <p:sldId id="491" r:id="rId77"/>
    <p:sldId id="598" r:id="rId78"/>
    <p:sldId id="493" r:id="rId79"/>
    <p:sldId id="494" r:id="rId80"/>
    <p:sldId id="590" r:id="rId81"/>
    <p:sldId id="593" r:id="rId82"/>
    <p:sldId id="596" r:id="rId83"/>
    <p:sldId id="599" r:id="rId84"/>
    <p:sldId id="600" r:id="rId85"/>
    <p:sldId id="465" r:id="rId86"/>
    <p:sldId id="403" r:id="rId87"/>
    <p:sldId id="556" r:id="rId88"/>
    <p:sldId id="557" r:id="rId89"/>
    <p:sldId id="404" r:id="rId90"/>
    <p:sldId id="548" r:id="rId91"/>
    <p:sldId id="405" r:id="rId92"/>
    <p:sldId id="406" r:id="rId93"/>
    <p:sldId id="558" r:id="rId94"/>
    <p:sldId id="585" r:id="rId95"/>
    <p:sldId id="586" r:id="rId96"/>
    <p:sldId id="597" r:id="rId97"/>
    <p:sldId id="411" r:id="rId98"/>
    <p:sldId id="550" r:id="rId99"/>
    <p:sldId id="482" r:id="rId100"/>
    <p:sldId id="483" r:id="rId101"/>
    <p:sldId id="348" r:id="rId102"/>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7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Sogelová Adéla Ing. (MPSV)" initials="SAI(" lastIdx="2" clrIdx="0">
    <p:extLst>
      <p:ext uri="{19B8F6BF-5375-455C-9EA6-DF929625EA0E}">
        <p15:presenceInfo xmlns:p15="http://schemas.microsoft.com/office/powerpoint/2012/main" providerId="AD" userId="S::adela.sogelova@mpsv.cz::0cc913ad-974d-4e89-99f8-0442c936bd61"/>
      </p:ext>
    </p:extLst>
  </p:cmAuthor>
  <p:cmAuthor id="2" name="Bořecká Lenka Mgr. (MPSV)" initials="BLM(" lastIdx="1" clrIdx="1">
    <p:extLst>
      <p:ext uri="{19B8F6BF-5375-455C-9EA6-DF929625EA0E}">
        <p15:presenceInfo xmlns:p15="http://schemas.microsoft.com/office/powerpoint/2012/main" providerId="AD" userId="S::lenka.borecka@mpsv.cz::3d3d03b6-7331-4d2b-a6cb-ed2575c5b078"/>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lrMru>
    <a:srgbClr val="008A3E"/>
    <a:srgbClr val="7F7F7F"/>
    <a:srgbClr val="00A2E8"/>
    <a:srgbClr val="880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Střední sty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Střední styl 3 – zvýraznění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Střední styl 3 – zvýraznění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řední styl 3 – zvýraznění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řední sty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Tmavý styl 1 – zvýraznění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Tmavý sty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Tmavý styl 1 – zvýraznění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Tmavý styl 1 – zvýraznění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Tmavý sty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Tmavý styl 2 – zvýraznění 3/zvýraznění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Tmavý styl 2 – zvýraznění 5/zvýraznění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větlý sty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lastView="sldThumbnailView">
  <p:normalViewPr>
    <p:restoredLeft sz="22884" autoAdjust="false"/>
    <p:restoredTop sz="83905" autoAdjust="false"/>
  </p:normalViewPr>
  <p:slideViewPr>
    <p:cSldViewPr showGuides="true">
      <p:cViewPr varScale="true">
        <p:scale>
          <a:sx n="95" d="100"/>
          <a:sy n="95" d="100"/>
        </p:scale>
        <p:origin x="1662" y="96"/>
      </p:cViewPr>
      <p:guideLst>
        <p:guide orient="horz" pos="913"/>
        <p:guide orient="horz" pos="3884"/>
        <p:guide pos="5420"/>
        <p:guide pos="74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44"/>
    </p:cViewPr>
  </p:sorterViewPr>
  <p:gridSpacing cx="72008" cy="72008"/>
</p:viewPr>
</file>

<file path=ppt/_rels/presentation.xml.rels><?xml version="1.0" encoding="UTF-8" standalone="yes"?>
<Relationships xmlns="http://schemas.openxmlformats.org/package/2006/relationships">
    <Relationship Target="slides/slide21.xml" Type="http://schemas.openxmlformats.org/officeDocument/2006/relationships/slide" Id="rId26"/>
    <Relationship Target="slides/slide16.xml" Type="http://schemas.openxmlformats.org/officeDocument/2006/relationships/slide" Id="rId21"/>
    <Relationship Target="slides/slide37.xml" Type="http://schemas.openxmlformats.org/officeDocument/2006/relationships/slide" Id="rId42"/>
    <Relationship Target="slides/slide42.xml" Type="http://schemas.openxmlformats.org/officeDocument/2006/relationships/slide" Id="rId47"/>
    <Relationship Target="slides/slide58.xml" Type="http://schemas.openxmlformats.org/officeDocument/2006/relationships/slide" Id="rId63"/>
    <Relationship Target="slides/slide63.xml" Type="http://schemas.openxmlformats.org/officeDocument/2006/relationships/slide" Id="rId68"/>
    <Relationship Target="slides/slide79.xml" Type="http://schemas.openxmlformats.org/officeDocument/2006/relationships/slide" Id="rId84"/>
    <Relationship Target="slides/slide84.xml" Type="http://schemas.openxmlformats.org/officeDocument/2006/relationships/slide" Id="rId89"/>
    <Relationship Target="slides/slide11.xml" Type="http://schemas.openxmlformats.org/officeDocument/2006/relationships/slide" Id="rId16"/>
    <Relationship Target="theme/theme1.xml" Type="http://schemas.openxmlformats.org/officeDocument/2006/relationships/theme" Id="rId107"/>
    <Relationship Target="slides/slide6.xml" Type="http://schemas.openxmlformats.org/officeDocument/2006/relationships/slide" Id="rId11"/>
    <Relationship Target="slides/slide27.xml" Type="http://schemas.openxmlformats.org/officeDocument/2006/relationships/slide" Id="rId32"/>
    <Relationship Target="slides/slide32.xml" Type="http://schemas.openxmlformats.org/officeDocument/2006/relationships/slide" Id="rId37"/>
    <Relationship Target="slides/slide48.xml" Type="http://schemas.openxmlformats.org/officeDocument/2006/relationships/slide" Id="rId53"/>
    <Relationship Target="slides/slide53.xml" Type="http://schemas.openxmlformats.org/officeDocument/2006/relationships/slide" Id="rId58"/>
    <Relationship Target="slides/slide69.xml" Type="http://schemas.openxmlformats.org/officeDocument/2006/relationships/slide" Id="rId74"/>
    <Relationship Target="slides/slide74.xml" Type="http://schemas.openxmlformats.org/officeDocument/2006/relationships/slide" Id="rId79"/>
    <Relationship Target="slides/slide97.xml" Type="http://schemas.openxmlformats.org/officeDocument/2006/relationships/slide" Id="rId102"/>
    <Relationship Target="slideMasters/slideMaster2.xml" Type="http://schemas.openxmlformats.org/officeDocument/2006/relationships/slideMaster" Id="rId5"/>
    <Relationship Target="slides/slide85.xml" Type="http://schemas.openxmlformats.org/officeDocument/2006/relationships/slide" Id="rId90"/>
    <Relationship Target="slides/slide90.xml" Type="http://schemas.openxmlformats.org/officeDocument/2006/relationships/slide" Id="rId95"/>
    <Relationship Target="slides/slide17.xml" Type="http://schemas.openxmlformats.org/officeDocument/2006/relationships/slide" Id="rId22"/>
    <Relationship Target="slides/slide22.xml" Type="http://schemas.openxmlformats.org/officeDocument/2006/relationships/slide" Id="rId27"/>
    <Relationship Target="slides/slide38.xml" Type="http://schemas.openxmlformats.org/officeDocument/2006/relationships/slide" Id="rId43"/>
    <Relationship Target="slides/slide43.xml" Type="http://schemas.openxmlformats.org/officeDocument/2006/relationships/slide" Id="rId48"/>
    <Relationship Target="slides/slide59.xml" Type="http://schemas.openxmlformats.org/officeDocument/2006/relationships/slide" Id="rId64"/>
    <Relationship Target="slides/slide64.xml" Type="http://schemas.openxmlformats.org/officeDocument/2006/relationships/slide" Id="rId69"/>
    <Relationship Target="slides/slide75.xml" Type="http://schemas.openxmlformats.org/officeDocument/2006/relationships/slide" Id="rId80"/>
    <Relationship Target="slides/slide80.xml" Type="http://schemas.openxmlformats.org/officeDocument/2006/relationships/slide" Id="rId85"/>
    <Relationship Target="slides/slide7.xml" Type="http://schemas.openxmlformats.org/officeDocument/2006/relationships/slide" Id="rId12"/>
    <Relationship Target="slides/slide12.xml" Type="http://schemas.openxmlformats.org/officeDocument/2006/relationships/slide" Id="rId17"/>
    <Relationship Target="slides/slide28.xml" Type="http://schemas.openxmlformats.org/officeDocument/2006/relationships/slide" Id="rId33"/>
    <Relationship Target="slides/slide33.xml" Type="http://schemas.openxmlformats.org/officeDocument/2006/relationships/slide" Id="rId38"/>
    <Relationship Target="slides/slide54.xml" Type="http://schemas.openxmlformats.org/officeDocument/2006/relationships/slide" Id="rId59"/>
    <Relationship Target="notesMasters/notesMaster1.xml" Type="http://schemas.openxmlformats.org/officeDocument/2006/relationships/notesMaster" Id="rId103"/>
    <Relationship Target="tableStyles.xml" Type="http://schemas.openxmlformats.org/officeDocument/2006/relationships/tableStyles" Id="rId108"/>
    <Relationship Target="slides/slide15.xml" Type="http://schemas.openxmlformats.org/officeDocument/2006/relationships/slide" Id="rId20"/>
    <Relationship Target="slides/slide36.xml" Type="http://schemas.openxmlformats.org/officeDocument/2006/relationships/slide" Id="rId41"/>
    <Relationship Target="slides/slide49.xml" Type="http://schemas.openxmlformats.org/officeDocument/2006/relationships/slide" Id="rId54"/>
    <Relationship Target="slides/slide57.xml" Type="http://schemas.openxmlformats.org/officeDocument/2006/relationships/slide" Id="rId62"/>
    <Relationship Target="slides/slide65.xml" Type="http://schemas.openxmlformats.org/officeDocument/2006/relationships/slide" Id="rId70"/>
    <Relationship Target="slides/slide70.xml" Type="http://schemas.openxmlformats.org/officeDocument/2006/relationships/slide" Id="rId75"/>
    <Relationship Target="slides/slide78.xml" Type="http://schemas.openxmlformats.org/officeDocument/2006/relationships/slide" Id="rId83"/>
    <Relationship Target="slides/slide83.xml" Type="http://schemas.openxmlformats.org/officeDocument/2006/relationships/slide" Id="rId88"/>
    <Relationship Target="slides/slide86.xml" Type="http://schemas.openxmlformats.org/officeDocument/2006/relationships/slide" Id="rId91"/>
    <Relationship Target="slides/slide91.xml" Type="http://schemas.openxmlformats.org/officeDocument/2006/relationships/slide" Id="rId96"/>
    <Relationship Target="../customXml/item1.xml" Type="http://schemas.openxmlformats.org/officeDocument/2006/relationships/customXml" Id="rId1"/>
    <Relationship Target="slides/slide1.xml" Type="http://schemas.openxmlformats.org/officeDocument/2006/relationships/slide" Id="rId6"/>
    <Relationship Target="slides/slide10.xml" Type="http://schemas.openxmlformats.org/officeDocument/2006/relationships/slide" Id="rId15"/>
    <Relationship Target="slides/slide18.xml" Type="http://schemas.openxmlformats.org/officeDocument/2006/relationships/slide" Id="rId23"/>
    <Relationship Target="slides/slide23.xml" Type="http://schemas.openxmlformats.org/officeDocument/2006/relationships/slide" Id="rId28"/>
    <Relationship Target="slides/slide31.xml" Type="http://schemas.openxmlformats.org/officeDocument/2006/relationships/slide" Id="rId36"/>
    <Relationship Target="slides/slide44.xml" Type="http://schemas.openxmlformats.org/officeDocument/2006/relationships/slide" Id="rId49"/>
    <Relationship Target="slides/slide52.xml" Type="http://schemas.openxmlformats.org/officeDocument/2006/relationships/slide" Id="rId57"/>
    <Relationship Target="viewProps.xml" Type="http://schemas.openxmlformats.org/officeDocument/2006/relationships/viewProps" Id="rId106"/>
    <Relationship Target="slides/slide5.xml" Type="http://schemas.openxmlformats.org/officeDocument/2006/relationships/slide" Id="rId10"/>
    <Relationship Target="slides/slide26.xml" Type="http://schemas.openxmlformats.org/officeDocument/2006/relationships/slide" Id="rId31"/>
    <Relationship Target="slides/slide39.xml" Type="http://schemas.openxmlformats.org/officeDocument/2006/relationships/slide" Id="rId44"/>
    <Relationship Target="slides/slide47.xml" Type="http://schemas.openxmlformats.org/officeDocument/2006/relationships/slide" Id="rId52"/>
    <Relationship Target="slides/slide55.xml" Type="http://schemas.openxmlformats.org/officeDocument/2006/relationships/slide" Id="rId60"/>
    <Relationship Target="slides/slide60.xml" Type="http://schemas.openxmlformats.org/officeDocument/2006/relationships/slide" Id="rId65"/>
    <Relationship Target="slides/slide68.xml" Type="http://schemas.openxmlformats.org/officeDocument/2006/relationships/slide" Id="rId73"/>
    <Relationship Target="slides/slide73.xml" Type="http://schemas.openxmlformats.org/officeDocument/2006/relationships/slide" Id="rId78"/>
    <Relationship Target="slides/slide76.xml" Type="http://schemas.openxmlformats.org/officeDocument/2006/relationships/slide" Id="rId81"/>
    <Relationship Target="slides/slide81.xml" Type="http://schemas.openxmlformats.org/officeDocument/2006/relationships/slide" Id="rId86"/>
    <Relationship Target="slides/slide89.xml" Type="http://schemas.openxmlformats.org/officeDocument/2006/relationships/slide" Id="rId94"/>
    <Relationship Target="slides/slide94.xml" Type="http://schemas.openxmlformats.org/officeDocument/2006/relationships/slide" Id="rId99"/>
    <Relationship Target="slides/slide96.xml" Type="http://schemas.openxmlformats.org/officeDocument/2006/relationships/slide" Id="rId101"/>
    <Relationship Target="slideMasters/slideMaster1.xml" Type="http://schemas.openxmlformats.org/officeDocument/2006/relationships/slideMaster" Id="rId4"/>
    <Relationship Target="slides/slide4.xml" Type="http://schemas.openxmlformats.org/officeDocument/2006/relationships/slide" Id="rId9"/>
    <Relationship Target="slides/slide8.xml" Type="http://schemas.openxmlformats.org/officeDocument/2006/relationships/slide" Id="rId13"/>
    <Relationship Target="slides/slide13.xml" Type="http://schemas.openxmlformats.org/officeDocument/2006/relationships/slide" Id="rId18"/>
    <Relationship Target="slides/slide34.xml" Type="http://schemas.openxmlformats.org/officeDocument/2006/relationships/slide" Id="rId39"/>
    <Relationship Target="slides/slide29.xml" Type="http://schemas.openxmlformats.org/officeDocument/2006/relationships/slide" Id="rId34"/>
    <Relationship Target="slides/slide45.xml" Type="http://schemas.openxmlformats.org/officeDocument/2006/relationships/slide" Id="rId50"/>
    <Relationship Target="slides/slide50.xml" Type="http://schemas.openxmlformats.org/officeDocument/2006/relationships/slide" Id="rId55"/>
    <Relationship Target="slides/slide71.xml" Type="http://schemas.openxmlformats.org/officeDocument/2006/relationships/slide" Id="rId76"/>
    <Relationship Target="slides/slide92.xml" Type="http://schemas.openxmlformats.org/officeDocument/2006/relationships/slide" Id="rId97"/>
    <Relationship Target="commentAuthors.xml" Type="http://schemas.openxmlformats.org/officeDocument/2006/relationships/commentAuthors" Id="rId104"/>
    <Relationship Target="slides/slide2.xml" Type="http://schemas.openxmlformats.org/officeDocument/2006/relationships/slide" Id="rId7"/>
    <Relationship Target="slides/slide66.xml" Type="http://schemas.openxmlformats.org/officeDocument/2006/relationships/slide" Id="rId71"/>
    <Relationship Target="slides/slide87.xml" Type="http://schemas.openxmlformats.org/officeDocument/2006/relationships/slide" Id="rId92"/>
    <Relationship Target="../customXml/item2.xml" Type="http://schemas.openxmlformats.org/officeDocument/2006/relationships/customXml" Id="rId2"/>
    <Relationship Target="slides/slide24.xml" Type="http://schemas.openxmlformats.org/officeDocument/2006/relationships/slide" Id="rId29"/>
    <Relationship Target="slides/slide19.xml" Type="http://schemas.openxmlformats.org/officeDocument/2006/relationships/slide" Id="rId24"/>
    <Relationship Target="slides/slide35.xml" Type="http://schemas.openxmlformats.org/officeDocument/2006/relationships/slide" Id="rId40"/>
    <Relationship Target="slides/slide40.xml" Type="http://schemas.openxmlformats.org/officeDocument/2006/relationships/slide" Id="rId45"/>
    <Relationship Target="slides/slide61.xml" Type="http://schemas.openxmlformats.org/officeDocument/2006/relationships/slide" Id="rId66"/>
    <Relationship Target="slides/slide82.xml" Type="http://schemas.openxmlformats.org/officeDocument/2006/relationships/slide" Id="rId87"/>
    <Relationship Target="slides/slide56.xml" Type="http://schemas.openxmlformats.org/officeDocument/2006/relationships/slide" Id="rId61"/>
    <Relationship Target="slides/slide77.xml" Type="http://schemas.openxmlformats.org/officeDocument/2006/relationships/slide" Id="rId82"/>
    <Relationship Target="slides/slide14.xml" Type="http://schemas.openxmlformats.org/officeDocument/2006/relationships/slide" Id="rId19"/>
    <Relationship Target="slides/slide9.xml" Type="http://schemas.openxmlformats.org/officeDocument/2006/relationships/slide" Id="rId14"/>
    <Relationship Target="slides/slide25.xml" Type="http://schemas.openxmlformats.org/officeDocument/2006/relationships/slide" Id="rId30"/>
    <Relationship Target="slides/slide30.xml" Type="http://schemas.openxmlformats.org/officeDocument/2006/relationships/slide" Id="rId35"/>
    <Relationship Target="slides/slide51.xml" Type="http://schemas.openxmlformats.org/officeDocument/2006/relationships/slide" Id="rId56"/>
    <Relationship Target="slides/slide72.xml" Type="http://schemas.openxmlformats.org/officeDocument/2006/relationships/slide" Id="rId77"/>
    <Relationship Target="slides/slide95.xml" Type="http://schemas.openxmlformats.org/officeDocument/2006/relationships/slide" Id="rId100"/>
    <Relationship Target="presProps.xml" Type="http://schemas.openxmlformats.org/officeDocument/2006/relationships/presProps" Id="rId105"/>
    <Relationship Target="slides/slide3.xml" Type="http://schemas.openxmlformats.org/officeDocument/2006/relationships/slide" Id="rId8"/>
    <Relationship Target="slides/slide46.xml" Type="http://schemas.openxmlformats.org/officeDocument/2006/relationships/slide" Id="rId51"/>
    <Relationship Target="slides/slide67.xml" Type="http://schemas.openxmlformats.org/officeDocument/2006/relationships/slide" Id="rId72"/>
    <Relationship Target="slides/slide88.xml" Type="http://schemas.openxmlformats.org/officeDocument/2006/relationships/slide" Id="rId93"/>
    <Relationship Target="slides/slide93.xml" Type="http://schemas.openxmlformats.org/officeDocument/2006/relationships/slide" Id="rId98"/>
    <Relationship Target="../customXml/item3.xml" Type="http://schemas.openxmlformats.org/officeDocument/2006/relationships/customXml" Id="rId3"/>
    <Relationship Target="slides/slide20.xml" Type="http://schemas.openxmlformats.org/officeDocument/2006/relationships/slide" Id="rId25"/>
    <Relationship Target="slides/slide41.xml" Type="http://schemas.openxmlformats.org/officeDocument/2006/relationships/slide" Id="rId46"/>
    <Relationship Target="slides/slide62.xml" Type="http://schemas.openxmlformats.org/officeDocument/2006/relationships/slide" Id="rId67"/>
</Relationships>

</file>

<file path=ppt/notesMasters/_rels/notesMaster1.xml.rels><?xml version="1.0" encoding="UTF-8" standalone="yes"?>
<Relationships xmlns="http://schemas.openxmlformats.org/package/2006/relationships">
    <Relationship Target="../theme/theme3.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16.03.2023</a:t>
            </a:fld>
            <a:endParaRPr lang="cs-CZ"/>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1.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37.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38.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39.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40.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41.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42.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43.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45.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46.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51.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53.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61.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69.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70.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71.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72.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73.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74.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77.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79.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81.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93.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96.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slides/slide97.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8.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a:t>
            </a:fld>
            <a:endParaRPr lang="cs-CZ"/>
          </a:p>
        </p:txBody>
      </p:sp>
    </p:spTree>
    <p:extLst>
      <p:ext uri="{BB962C8B-B14F-4D97-AF65-F5344CB8AC3E}">
        <p14:creationId xmlns:p14="http://schemas.microsoft.com/office/powerpoint/2010/main" val="48267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a:t>
            </a:fld>
            <a:endParaRPr lang="cs-CZ"/>
          </a:p>
        </p:txBody>
      </p:sp>
    </p:spTree>
    <p:extLst>
      <p:ext uri="{BB962C8B-B14F-4D97-AF65-F5344CB8AC3E}">
        <p14:creationId xmlns:p14="http://schemas.microsoft.com/office/powerpoint/2010/main" val="3492684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14</a:t>
            </a:fld>
            <a:endParaRPr lang="cs-CZ">
              <a:solidFill>
                <a:prstClr val="black"/>
              </a:solidFill>
            </a:endParaRPr>
          </a:p>
        </p:txBody>
      </p:sp>
    </p:spTree>
    <p:extLst>
      <p:ext uri="{BB962C8B-B14F-4D97-AF65-F5344CB8AC3E}">
        <p14:creationId xmlns:p14="http://schemas.microsoft.com/office/powerpoint/2010/main" val="3922269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15</a:t>
            </a:fld>
            <a:endParaRPr lang="cs-CZ"/>
          </a:p>
        </p:txBody>
      </p:sp>
    </p:spTree>
    <p:extLst>
      <p:ext uri="{BB962C8B-B14F-4D97-AF65-F5344CB8AC3E}">
        <p14:creationId xmlns:p14="http://schemas.microsoft.com/office/powerpoint/2010/main" val="2668337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2851004C-02AA-484A-9004-C9B8E98E9294}" type="slidenum">
              <a:rPr lang="cs-CZ" smtClean="false"/>
              <a:t>18</a:t>
            </a:fld>
            <a:endParaRPr lang="cs-CZ" dirty="false"/>
          </a:p>
        </p:txBody>
      </p:sp>
    </p:spTree>
    <p:extLst>
      <p:ext uri="{BB962C8B-B14F-4D97-AF65-F5344CB8AC3E}">
        <p14:creationId xmlns:p14="http://schemas.microsoft.com/office/powerpoint/2010/main" val="2221456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2851004C-02AA-484A-9004-C9B8E98E9294}" type="slidenum">
              <a:rPr lang="cs-CZ" smtClean="false"/>
              <a:t>36</a:t>
            </a:fld>
            <a:endParaRPr lang="cs-CZ" dirty="false"/>
          </a:p>
        </p:txBody>
      </p:sp>
    </p:spTree>
    <p:extLst>
      <p:ext uri="{BB962C8B-B14F-4D97-AF65-F5344CB8AC3E}">
        <p14:creationId xmlns:p14="http://schemas.microsoft.com/office/powerpoint/2010/main" val="172739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buNone/>
            </a:pPr>
            <a:endParaRPr lang="cs-CZ" dirty="false"/>
          </a:p>
        </p:txBody>
      </p:sp>
      <p:sp>
        <p:nvSpPr>
          <p:cNvPr id="4" name="Zástupný symbol pro číslo snímku 3"/>
          <p:cNvSpPr>
            <a:spLocks noGrp="true"/>
          </p:cNvSpPr>
          <p:nvPr>
            <p:ph type="sldNum" sz="quarter" idx="5"/>
          </p:nvPr>
        </p:nvSpPr>
        <p:spPr/>
        <p:txBody>
          <a:bodyPr/>
          <a:lstStyle/>
          <a:p>
            <a:fld id="{2851004C-02AA-484A-9004-C9B8E98E9294}" type="slidenum">
              <a:rPr lang="cs-CZ" smtClean="false"/>
              <a:t>37</a:t>
            </a:fld>
            <a:endParaRPr lang="cs-CZ"/>
          </a:p>
        </p:txBody>
      </p:sp>
    </p:spTree>
    <p:extLst>
      <p:ext uri="{BB962C8B-B14F-4D97-AF65-F5344CB8AC3E}">
        <p14:creationId xmlns:p14="http://schemas.microsoft.com/office/powerpoint/2010/main" val="3181407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pPr>
            <a:endParaRPr lang="cs-CZ" dirty="false"/>
          </a:p>
        </p:txBody>
      </p:sp>
      <p:sp>
        <p:nvSpPr>
          <p:cNvPr id="4" name="Zástupný symbol pro číslo snímku 3"/>
          <p:cNvSpPr>
            <a:spLocks noGrp="true"/>
          </p:cNvSpPr>
          <p:nvPr>
            <p:ph type="sldNum" sz="quarter" idx="5"/>
          </p:nvPr>
        </p:nvSpPr>
        <p:spPr/>
        <p:txBody>
          <a:bodyPr/>
          <a:lstStyle/>
          <a:p>
            <a:fld id="{2851004C-02AA-484A-9004-C9B8E98E9294}" type="slidenum">
              <a:rPr lang="cs-CZ" smtClean="false"/>
              <a:t>38</a:t>
            </a:fld>
            <a:endParaRPr lang="cs-CZ"/>
          </a:p>
        </p:txBody>
      </p:sp>
    </p:spTree>
    <p:extLst>
      <p:ext uri="{BB962C8B-B14F-4D97-AF65-F5344CB8AC3E}">
        <p14:creationId xmlns:p14="http://schemas.microsoft.com/office/powerpoint/2010/main" val="3464800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pPr>
            <a:endParaRPr lang="cs-CZ" dirty="false"/>
          </a:p>
        </p:txBody>
      </p:sp>
      <p:sp>
        <p:nvSpPr>
          <p:cNvPr id="4" name="Zástupný symbol pro číslo snímku 3"/>
          <p:cNvSpPr>
            <a:spLocks noGrp="true"/>
          </p:cNvSpPr>
          <p:nvPr>
            <p:ph type="sldNum" sz="quarter" idx="5"/>
          </p:nvPr>
        </p:nvSpPr>
        <p:spPr/>
        <p:txBody>
          <a:bodyPr/>
          <a:lstStyle/>
          <a:p>
            <a:fld id="{2851004C-02AA-484A-9004-C9B8E98E9294}" type="slidenum">
              <a:rPr lang="cs-CZ" smtClean="false"/>
              <a:t>39</a:t>
            </a:fld>
            <a:endParaRPr lang="cs-CZ"/>
          </a:p>
        </p:txBody>
      </p:sp>
    </p:spTree>
    <p:extLst>
      <p:ext uri="{BB962C8B-B14F-4D97-AF65-F5344CB8AC3E}">
        <p14:creationId xmlns:p14="http://schemas.microsoft.com/office/powerpoint/2010/main" val="121296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pPr>
            <a:endParaRPr lang="cs-CZ" dirty="false"/>
          </a:p>
        </p:txBody>
      </p:sp>
      <p:sp>
        <p:nvSpPr>
          <p:cNvPr id="4" name="Zástupný symbol pro číslo snímku 3"/>
          <p:cNvSpPr>
            <a:spLocks noGrp="true"/>
          </p:cNvSpPr>
          <p:nvPr>
            <p:ph type="sldNum" sz="quarter" idx="5"/>
          </p:nvPr>
        </p:nvSpPr>
        <p:spPr/>
        <p:txBody>
          <a:bodyPr/>
          <a:lstStyle/>
          <a:p>
            <a:fld id="{2851004C-02AA-484A-9004-C9B8E98E9294}" type="slidenum">
              <a:rPr lang="cs-CZ" smtClean="false"/>
              <a:t>40</a:t>
            </a:fld>
            <a:endParaRPr lang="cs-CZ"/>
          </a:p>
        </p:txBody>
      </p:sp>
    </p:spTree>
    <p:extLst>
      <p:ext uri="{BB962C8B-B14F-4D97-AF65-F5344CB8AC3E}">
        <p14:creationId xmlns:p14="http://schemas.microsoft.com/office/powerpoint/2010/main" val="4052547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pPr>
            <a:endParaRPr lang="cs-CZ" dirty="false"/>
          </a:p>
        </p:txBody>
      </p:sp>
      <p:sp>
        <p:nvSpPr>
          <p:cNvPr id="4" name="Zástupný symbol pro číslo snímku 3"/>
          <p:cNvSpPr>
            <a:spLocks noGrp="true"/>
          </p:cNvSpPr>
          <p:nvPr>
            <p:ph type="sldNum" sz="quarter" idx="5"/>
          </p:nvPr>
        </p:nvSpPr>
        <p:spPr/>
        <p:txBody>
          <a:bodyPr/>
          <a:lstStyle/>
          <a:p>
            <a:fld id="{2851004C-02AA-484A-9004-C9B8E98E9294}" type="slidenum">
              <a:rPr lang="cs-CZ" smtClean="false"/>
              <a:t>41</a:t>
            </a:fld>
            <a:endParaRPr lang="cs-CZ"/>
          </a:p>
        </p:txBody>
      </p:sp>
    </p:spTree>
    <p:extLst>
      <p:ext uri="{BB962C8B-B14F-4D97-AF65-F5344CB8AC3E}">
        <p14:creationId xmlns:p14="http://schemas.microsoft.com/office/powerpoint/2010/main" val="12958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3</a:t>
            </a:fld>
            <a:endParaRPr lang="cs-CZ" dirty="false">
              <a:solidFill>
                <a:prstClr val="black"/>
              </a:solidFill>
            </a:endParaRPr>
          </a:p>
        </p:txBody>
      </p:sp>
    </p:spTree>
    <p:extLst>
      <p:ext uri="{BB962C8B-B14F-4D97-AF65-F5344CB8AC3E}">
        <p14:creationId xmlns:p14="http://schemas.microsoft.com/office/powerpoint/2010/main" val="3922269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pPr>
            <a:endParaRPr lang="cs-CZ" dirty="false"/>
          </a:p>
        </p:txBody>
      </p:sp>
      <p:sp>
        <p:nvSpPr>
          <p:cNvPr id="4" name="Zástupný symbol pro číslo snímku 3"/>
          <p:cNvSpPr>
            <a:spLocks noGrp="true"/>
          </p:cNvSpPr>
          <p:nvPr>
            <p:ph type="sldNum" sz="quarter" idx="5"/>
          </p:nvPr>
        </p:nvSpPr>
        <p:spPr/>
        <p:txBody>
          <a:bodyPr/>
          <a:lstStyle/>
          <a:p>
            <a:fld id="{2851004C-02AA-484A-9004-C9B8E98E9294}" type="slidenum">
              <a:rPr lang="cs-CZ" smtClean="false"/>
              <a:t>42</a:t>
            </a:fld>
            <a:endParaRPr lang="cs-CZ"/>
          </a:p>
        </p:txBody>
      </p:sp>
    </p:spTree>
    <p:extLst>
      <p:ext uri="{BB962C8B-B14F-4D97-AF65-F5344CB8AC3E}">
        <p14:creationId xmlns:p14="http://schemas.microsoft.com/office/powerpoint/2010/main" val="958395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pPr>
            <a:endParaRPr lang="cs-CZ" dirty="false"/>
          </a:p>
        </p:txBody>
      </p:sp>
      <p:sp>
        <p:nvSpPr>
          <p:cNvPr id="4" name="Zástupný symbol pro číslo snímku 3"/>
          <p:cNvSpPr>
            <a:spLocks noGrp="true"/>
          </p:cNvSpPr>
          <p:nvPr>
            <p:ph type="sldNum" sz="quarter" idx="5"/>
          </p:nvPr>
        </p:nvSpPr>
        <p:spPr/>
        <p:txBody>
          <a:bodyPr/>
          <a:lstStyle/>
          <a:p>
            <a:fld id="{2851004C-02AA-484A-9004-C9B8E98E9294}" type="slidenum">
              <a:rPr lang="cs-CZ" smtClean="false"/>
              <a:t>43</a:t>
            </a:fld>
            <a:endParaRPr lang="cs-CZ"/>
          </a:p>
        </p:txBody>
      </p:sp>
    </p:spTree>
    <p:extLst>
      <p:ext uri="{BB962C8B-B14F-4D97-AF65-F5344CB8AC3E}">
        <p14:creationId xmlns:p14="http://schemas.microsoft.com/office/powerpoint/2010/main" val="2155959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pPr>
            <a:endParaRPr lang="cs-CZ" dirty="false"/>
          </a:p>
        </p:txBody>
      </p:sp>
      <p:sp>
        <p:nvSpPr>
          <p:cNvPr id="4" name="Zástupný symbol pro číslo snímku 3"/>
          <p:cNvSpPr>
            <a:spLocks noGrp="true"/>
          </p:cNvSpPr>
          <p:nvPr>
            <p:ph type="sldNum" sz="quarter" idx="5"/>
          </p:nvPr>
        </p:nvSpPr>
        <p:spPr/>
        <p:txBody>
          <a:bodyPr/>
          <a:lstStyle/>
          <a:p>
            <a:fld id="{2851004C-02AA-484A-9004-C9B8E98E9294}" type="slidenum">
              <a:rPr lang="cs-CZ" smtClean="false"/>
              <a:t>45</a:t>
            </a:fld>
            <a:endParaRPr lang="cs-CZ"/>
          </a:p>
        </p:txBody>
      </p:sp>
    </p:spTree>
    <p:extLst>
      <p:ext uri="{BB962C8B-B14F-4D97-AF65-F5344CB8AC3E}">
        <p14:creationId xmlns:p14="http://schemas.microsoft.com/office/powerpoint/2010/main" val="290303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pPr>
            <a:endParaRPr lang="cs-CZ" dirty="false"/>
          </a:p>
        </p:txBody>
      </p:sp>
      <p:sp>
        <p:nvSpPr>
          <p:cNvPr id="4" name="Zástupný symbol pro číslo snímku 3"/>
          <p:cNvSpPr>
            <a:spLocks noGrp="true"/>
          </p:cNvSpPr>
          <p:nvPr>
            <p:ph type="sldNum" sz="quarter" idx="5"/>
          </p:nvPr>
        </p:nvSpPr>
        <p:spPr/>
        <p:txBody>
          <a:bodyPr/>
          <a:lstStyle/>
          <a:p>
            <a:fld id="{2851004C-02AA-484A-9004-C9B8E98E9294}" type="slidenum">
              <a:rPr lang="cs-CZ" smtClean="false"/>
              <a:t>46</a:t>
            </a:fld>
            <a:endParaRPr lang="cs-CZ"/>
          </a:p>
        </p:txBody>
      </p:sp>
    </p:spTree>
    <p:extLst>
      <p:ext uri="{BB962C8B-B14F-4D97-AF65-F5344CB8AC3E}">
        <p14:creationId xmlns:p14="http://schemas.microsoft.com/office/powerpoint/2010/main" val="262401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51</a:t>
            </a:fld>
            <a:endParaRPr lang="cs-CZ" dirty="false">
              <a:solidFill>
                <a:prstClr val="black"/>
              </a:solidFill>
            </a:endParaRPr>
          </a:p>
        </p:txBody>
      </p:sp>
    </p:spTree>
    <p:extLst>
      <p:ext uri="{BB962C8B-B14F-4D97-AF65-F5344CB8AC3E}">
        <p14:creationId xmlns:p14="http://schemas.microsoft.com/office/powerpoint/2010/main" val="3922269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53</a:t>
            </a:fld>
            <a:endParaRPr lang="cs-CZ" dirty="false"/>
          </a:p>
        </p:txBody>
      </p:sp>
    </p:spTree>
    <p:extLst>
      <p:ext uri="{BB962C8B-B14F-4D97-AF65-F5344CB8AC3E}">
        <p14:creationId xmlns:p14="http://schemas.microsoft.com/office/powerpoint/2010/main" val="3250178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61</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69</a:t>
            </a:fld>
            <a:endParaRPr lang="cs-CZ"/>
          </a:p>
        </p:txBody>
      </p:sp>
    </p:spTree>
    <p:extLst>
      <p:ext uri="{BB962C8B-B14F-4D97-AF65-F5344CB8AC3E}">
        <p14:creationId xmlns:p14="http://schemas.microsoft.com/office/powerpoint/2010/main" val="3602642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70</a:t>
            </a:fld>
            <a:endParaRPr lang="cs-CZ" dirty="false"/>
          </a:p>
        </p:txBody>
      </p:sp>
    </p:spTree>
    <p:extLst>
      <p:ext uri="{BB962C8B-B14F-4D97-AF65-F5344CB8AC3E}">
        <p14:creationId xmlns:p14="http://schemas.microsoft.com/office/powerpoint/2010/main" val="2987120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71</a:t>
            </a:fld>
            <a:endParaRPr lang="cs-CZ">
              <a:solidFill>
                <a:prstClr val="black"/>
              </a:solidFill>
            </a:endParaRPr>
          </a:p>
        </p:txBody>
      </p:sp>
    </p:spTree>
    <p:extLst>
      <p:ext uri="{BB962C8B-B14F-4D97-AF65-F5344CB8AC3E}">
        <p14:creationId xmlns:p14="http://schemas.microsoft.com/office/powerpoint/2010/main" val="392226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a:t>
            </a:fld>
            <a:endParaRPr lang="cs-CZ" dirty="false"/>
          </a:p>
        </p:txBody>
      </p:sp>
    </p:spTree>
    <p:extLst>
      <p:ext uri="{BB962C8B-B14F-4D97-AF65-F5344CB8AC3E}">
        <p14:creationId xmlns:p14="http://schemas.microsoft.com/office/powerpoint/2010/main" val="3809795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72</a:t>
            </a:fld>
            <a:endParaRPr lang="cs-CZ"/>
          </a:p>
        </p:txBody>
      </p:sp>
    </p:spTree>
    <p:extLst>
      <p:ext uri="{BB962C8B-B14F-4D97-AF65-F5344CB8AC3E}">
        <p14:creationId xmlns:p14="http://schemas.microsoft.com/office/powerpoint/2010/main" val="1185108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73</a:t>
            </a:fld>
            <a:endParaRPr lang="cs-CZ"/>
          </a:p>
        </p:txBody>
      </p:sp>
    </p:spTree>
    <p:extLst>
      <p:ext uri="{BB962C8B-B14F-4D97-AF65-F5344CB8AC3E}">
        <p14:creationId xmlns:p14="http://schemas.microsoft.com/office/powerpoint/2010/main" val="1677991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74</a:t>
            </a:fld>
            <a:endParaRPr lang="cs-CZ"/>
          </a:p>
        </p:txBody>
      </p:sp>
    </p:spTree>
    <p:extLst>
      <p:ext uri="{BB962C8B-B14F-4D97-AF65-F5344CB8AC3E}">
        <p14:creationId xmlns:p14="http://schemas.microsoft.com/office/powerpoint/2010/main" val="2518430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77</a:t>
            </a:fld>
            <a:endParaRPr lang="cs-CZ"/>
          </a:p>
        </p:txBody>
      </p:sp>
    </p:spTree>
    <p:extLst>
      <p:ext uri="{BB962C8B-B14F-4D97-AF65-F5344CB8AC3E}">
        <p14:creationId xmlns:p14="http://schemas.microsoft.com/office/powerpoint/2010/main" val="1451503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1050" b="false"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79</a:t>
            </a:fld>
            <a:endParaRPr lang="cs-CZ"/>
          </a:p>
        </p:txBody>
      </p:sp>
    </p:spTree>
    <p:extLst>
      <p:ext uri="{BB962C8B-B14F-4D97-AF65-F5344CB8AC3E}">
        <p14:creationId xmlns:p14="http://schemas.microsoft.com/office/powerpoint/2010/main" val="2488440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81</a:t>
            </a:fld>
            <a:endParaRPr lang="cs-CZ">
              <a:solidFill>
                <a:prstClr val="black"/>
              </a:solidFill>
            </a:endParaRPr>
          </a:p>
        </p:txBody>
      </p:sp>
    </p:spTree>
    <p:extLst>
      <p:ext uri="{BB962C8B-B14F-4D97-AF65-F5344CB8AC3E}">
        <p14:creationId xmlns:p14="http://schemas.microsoft.com/office/powerpoint/2010/main" val="3922269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93</a:t>
            </a:fld>
            <a:endParaRPr lang="cs-CZ" dirty="false"/>
          </a:p>
        </p:txBody>
      </p:sp>
    </p:spTree>
    <p:extLst>
      <p:ext uri="{BB962C8B-B14F-4D97-AF65-F5344CB8AC3E}">
        <p14:creationId xmlns:p14="http://schemas.microsoft.com/office/powerpoint/2010/main" val="195690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96</a:t>
            </a:fld>
            <a:endParaRPr lang="cs-CZ" dirty="false">
              <a:solidFill>
                <a:prstClr val="black"/>
              </a:solidFill>
            </a:endParaRPr>
          </a:p>
        </p:txBody>
      </p:sp>
    </p:spTree>
    <p:extLst>
      <p:ext uri="{BB962C8B-B14F-4D97-AF65-F5344CB8AC3E}">
        <p14:creationId xmlns:p14="http://schemas.microsoft.com/office/powerpoint/2010/main" val="17702512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97</a:t>
            </a:fld>
            <a:endParaRPr lang="cs-CZ" dirty="false"/>
          </a:p>
        </p:txBody>
      </p:sp>
    </p:spTree>
    <p:extLst>
      <p:ext uri="{BB962C8B-B14F-4D97-AF65-F5344CB8AC3E}">
        <p14:creationId xmlns:p14="http://schemas.microsoft.com/office/powerpoint/2010/main" val="380979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a:t>
            </a:fld>
            <a:endParaRPr lang="cs-CZ"/>
          </a:p>
        </p:txBody>
      </p:sp>
    </p:spTree>
    <p:extLst>
      <p:ext uri="{BB962C8B-B14F-4D97-AF65-F5344CB8AC3E}">
        <p14:creationId xmlns:p14="http://schemas.microsoft.com/office/powerpoint/2010/main" val="25227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6</a:t>
            </a:fld>
            <a:endParaRPr lang="cs-CZ" dirty="false"/>
          </a:p>
        </p:txBody>
      </p:sp>
    </p:spTree>
    <p:extLst>
      <p:ext uri="{BB962C8B-B14F-4D97-AF65-F5344CB8AC3E}">
        <p14:creationId xmlns:p14="http://schemas.microsoft.com/office/powerpoint/2010/main" val="3809795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a:t>
            </a:fld>
            <a:endParaRPr lang="cs-CZ"/>
          </a:p>
        </p:txBody>
      </p:sp>
    </p:spTree>
    <p:extLst>
      <p:ext uri="{BB962C8B-B14F-4D97-AF65-F5344CB8AC3E}">
        <p14:creationId xmlns:p14="http://schemas.microsoft.com/office/powerpoint/2010/main" val="171430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9</a:t>
            </a:fld>
            <a:endParaRPr lang="cs-CZ" dirty="false"/>
          </a:p>
        </p:txBody>
      </p:sp>
    </p:spTree>
    <p:extLst>
      <p:ext uri="{BB962C8B-B14F-4D97-AF65-F5344CB8AC3E}">
        <p14:creationId xmlns:p14="http://schemas.microsoft.com/office/powerpoint/2010/main" val="380979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120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a:t>
            </a:fld>
            <a:endParaRPr lang="cs-CZ"/>
          </a:p>
        </p:txBody>
      </p:sp>
    </p:spTree>
    <p:extLst>
      <p:ext uri="{BB962C8B-B14F-4D97-AF65-F5344CB8AC3E}">
        <p14:creationId xmlns:p14="http://schemas.microsoft.com/office/powerpoint/2010/main" val="158543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120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11</a:t>
            </a:fld>
            <a:endParaRPr lang="cs-CZ"/>
          </a:p>
        </p:txBody>
      </p:sp>
    </p:spTree>
    <p:extLst>
      <p:ext uri="{BB962C8B-B14F-4D97-AF65-F5344CB8AC3E}">
        <p14:creationId xmlns:p14="http://schemas.microsoft.com/office/powerpoint/2010/main" val="1284407075"/>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1.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2.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3.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4.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5.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6.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7.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8.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9.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0.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1.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59599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dirty="false">
                <a:ln>
                  <a:noFill/>
                </a:ln>
                <a:solidFill>
                  <a:srgbClr val="FFFFFF"/>
                </a:solidFill>
                <a:effectLst/>
                <a:latin typeface="Trebuchet MS" panose="020B0603020202020204" pitchFamily="34" charset="0"/>
              </a:rPr>
              <a:t>Operační program </a:t>
            </a:r>
            <a:r>
              <a:rPr kumimoji="false" lang="cs-CZ" altLang="cs-CZ" sz="1800" b="true" i="false" u="none" strike="noStrike" cap="none" normalizeH="false" baseline="0" dirty="false">
                <a:ln>
                  <a:noFill/>
                </a:ln>
                <a:solidFill>
                  <a:srgbClr val="5FBBF5"/>
                </a:solidFill>
                <a:effectLst/>
                <a:latin typeface="Trebuchet MS" panose="020B0603020202020204" pitchFamily="34" charset="0"/>
              </a:rPr>
              <a:t>Zaměstnanost plus</a:t>
            </a:r>
            <a:endParaRPr kumimoji="false" lang="cs-CZ" altLang="cs-CZ" sz="2400" b="true" i="false" u="none" strike="noStrike" cap="none" normalizeH="false" baseline="0" dirty="false">
              <a:ln>
                <a:noFill/>
              </a:ln>
              <a:solidFill>
                <a:schemeClr val="tx1"/>
              </a:solidFill>
              <a:effectLst/>
              <a:latin typeface="Arial" panose="020B0604020202020204" pitchFamily="34" charset="0"/>
            </a:endParaRPr>
          </a:p>
        </p:txBody>
      </p:sp>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774150" y="1119982"/>
            <a:ext cx="19576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1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title" preserve="true">
  <p:cSld name="Úvodní snímek">
    <p:spTree>
      <p:nvGrpSpPr>
        <p:cNvPr id="1" name=""/>
        <p:cNvGrpSpPr/>
        <p:nvPr/>
      </p:nvGrpSpPr>
      <p:grpSpPr>
        <a:xfrm>
          <a:off x="0" y="0"/>
          <a:ext cx="0" cy="0"/>
          <a:chOff x="0" y="0"/>
          <a:chExt cx="0" cy="0"/>
        </a:xfrm>
      </p:grpSpPr>
      <p:sp>
        <p:nvSpPr>
          <p:cNvPr id="2" name="Nadpis 1"/>
          <p:cNvSpPr>
            <a:spLocks noGrp="true"/>
          </p:cNvSpPr>
          <p:nvPr>
            <p:ph type="ctrTitle"/>
          </p:nvPr>
        </p:nvSpPr>
        <p:spPr>
          <a:xfrm>
            <a:off x="685800" y="2130425"/>
            <a:ext cx="7772400" cy="1470025"/>
          </a:xfrm>
        </p:spPr>
        <p:txBody>
          <a:bodyPr/>
          <a:lstStyle/>
          <a:p>
            <a:r>
              <a:rPr lang="cs-CZ"/>
              <a:t>Kliknutím lze upravit styl.</a:t>
            </a:r>
          </a:p>
        </p:txBody>
      </p:sp>
      <p:sp>
        <p:nvSpPr>
          <p:cNvPr id="3" name="Podnadpis 2"/>
          <p:cNvSpPr>
            <a:spLocks noGrp="true"/>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true"/>
          </p:cNvSpPr>
          <p:nvPr>
            <p:ph type="dt" sz="half" idx="10"/>
          </p:nvPr>
        </p:nvSpPr>
        <p:spPr/>
        <p:txBody>
          <a:bodyPr/>
          <a:lstStyle/>
          <a:p>
            <a:fld id="{CBA64D6F-5904-4832-B4E0-E4C7FC6CC42B}" type="datetime1">
              <a:rPr lang="cs-CZ" smtClean="false"/>
              <a:t>16.03.2023</a:t>
            </a:fld>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2997954809"/>
      </p:ext>
    </p:extLst>
  </p:cSld>
  <p:clrMapOvr>
    <a:masterClrMapping/>
  </p:clrMapOvr>
</p:sldLayout>
</file>

<file path=ppt/slideLayouts/slideLayout1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Nadpis a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fld id="{C5FDC6AC-6B8A-4AFD-AD58-6075A96295FA}" type="datetime1">
              <a:rPr lang="cs-CZ" smtClean="false"/>
              <a:t>16.03.2023</a:t>
            </a:fld>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2770743266"/>
      </p:ext>
    </p:extLst>
  </p:cSld>
  <p:clrMapOvr>
    <a:masterClrMapping/>
  </p:clrMapOvr>
</p:sldLayout>
</file>

<file path=ppt/slideLayouts/slideLayout1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secHead" preserve="true">
  <p:cSld name="Záhlaví části">
    <p:spTree>
      <p:nvGrpSpPr>
        <p:cNvPr id="1" name=""/>
        <p:cNvGrpSpPr/>
        <p:nvPr/>
      </p:nvGrpSpPr>
      <p:grpSpPr>
        <a:xfrm>
          <a:off x="0" y="0"/>
          <a:ext cx="0" cy="0"/>
          <a:chOff x="0" y="0"/>
          <a:chExt cx="0" cy="0"/>
        </a:xfrm>
      </p:grpSpPr>
      <p:sp>
        <p:nvSpPr>
          <p:cNvPr id="2" name="Nadpis 1"/>
          <p:cNvSpPr>
            <a:spLocks noGrp="true"/>
          </p:cNvSpPr>
          <p:nvPr>
            <p:ph type="title"/>
          </p:nvPr>
        </p:nvSpPr>
        <p:spPr>
          <a:xfrm>
            <a:off x="722313" y="4406900"/>
            <a:ext cx="7772400" cy="1362075"/>
          </a:xfrm>
        </p:spPr>
        <p:txBody>
          <a:bodyPr anchor="t"/>
          <a:lstStyle>
            <a:lvl1pPr algn="l">
              <a:defRPr sz="4000" b="true" cap="all"/>
            </a:lvl1pPr>
          </a:lstStyle>
          <a:p>
            <a:r>
              <a:rPr lang="cs-CZ"/>
              <a:t>Kliknutím lze upravit styl.</a:t>
            </a:r>
          </a:p>
        </p:txBody>
      </p:sp>
      <p:sp>
        <p:nvSpPr>
          <p:cNvPr id="3" name="Zástupný symbol pro text 2"/>
          <p:cNvSpPr>
            <a:spLocks noGrp="true"/>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true"/>
          </p:cNvSpPr>
          <p:nvPr>
            <p:ph type="dt" sz="half" idx="10"/>
          </p:nvPr>
        </p:nvSpPr>
        <p:spPr/>
        <p:txBody>
          <a:bodyPr/>
          <a:lstStyle/>
          <a:p>
            <a:fld id="{C96B7CAC-48C8-4912-8AD9-A0C0A0D9EF4E}" type="datetime1">
              <a:rPr lang="cs-CZ" smtClean="false"/>
              <a:t>16.03.2023</a:t>
            </a:fld>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3990372641"/>
      </p:ext>
    </p:extLst>
  </p:cSld>
  <p:clrMapOvr>
    <a:masterClrMapping/>
  </p:clrMapOvr>
</p:sldLayout>
</file>

<file path=ppt/slideLayouts/slideLayout1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twoObj" preserve="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true"/>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0"/>
          </p:nvPr>
        </p:nvSpPr>
        <p:spPr/>
        <p:txBody>
          <a:bodyPr/>
          <a:lstStyle/>
          <a:p>
            <a:fld id="{0FC127D8-6E1D-4B26-9FFB-B3985157E8F2}" type="datetime1">
              <a:rPr lang="cs-CZ" smtClean="false"/>
              <a:t>16.03.2023</a:t>
            </a:fld>
            <a:endParaRPr lang="cs-CZ" dirty="false"/>
          </a:p>
        </p:txBody>
      </p:sp>
      <p:sp>
        <p:nvSpPr>
          <p:cNvPr id="6" name="Zástupný symbol pro zápatí 5"/>
          <p:cNvSpPr>
            <a:spLocks noGrp="true"/>
          </p:cNvSpPr>
          <p:nvPr>
            <p:ph type="ftr" sz="quarter" idx="11"/>
          </p:nvPr>
        </p:nvSpPr>
        <p:spPr/>
        <p:txBody>
          <a:bodyPr/>
          <a:lstStyle/>
          <a:p>
            <a:endParaRPr lang="cs-CZ" dirty="false"/>
          </a:p>
        </p:txBody>
      </p:sp>
      <p:sp>
        <p:nvSpPr>
          <p:cNvPr id="7" name="Zástupný symbol pro číslo snímku 6"/>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2068125734"/>
      </p:ext>
    </p:extLst>
  </p:cSld>
  <p:clrMapOvr>
    <a:masterClrMapping/>
  </p:clrMapOvr>
</p:sldLayout>
</file>

<file path=ppt/slideLayouts/slideLayout1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twoTxTwoObj" preserve="true">
  <p:cSld name="Porovnání">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lvl1pPr>
              <a:defRPr/>
            </a:lvl1pPr>
          </a:lstStyle>
          <a:p>
            <a:r>
              <a:rPr lang="cs-CZ"/>
              <a:t>Kliknutím lze upravit styl.</a:t>
            </a:r>
          </a:p>
        </p:txBody>
      </p:sp>
      <p:sp>
        <p:nvSpPr>
          <p:cNvPr id="3" name="Zástupný symbol pro text 2"/>
          <p:cNvSpPr>
            <a:spLocks noGrp="true"/>
          </p:cNvSpPr>
          <p:nvPr>
            <p:ph type="body" idx="1"/>
          </p:nvPr>
        </p:nvSpPr>
        <p:spPr>
          <a:xfrm>
            <a:off x="457200" y="1535113"/>
            <a:ext cx="4040188" cy="639762"/>
          </a:xfrm>
        </p:spPr>
        <p:txBody>
          <a:bodyPr anchor="b"/>
          <a:lstStyle>
            <a:lvl1pPr marL="0" indent="0">
              <a:buNone/>
              <a:defRPr sz="2400" b="true"/>
            </a:lvl1pPr>
            <a:lvl2pPr marL="457200" indent="0">
              <a:buNone/>
              <a:defRPr sz="2000" b="true"/>
            </a:lvl2pPr>
            <a:lvl3pPr marL="914400" indent="0">
              <a:buNone/>
              <a:defRPr sz="1800" b="true"/>
            </a:lvl3pPr>
            <a:lvl4pPr marL="1371600" indent="0">
              <a:buNone/>
              <a:defRPr sz="1600" b="true"/>
            </a:lvl4pPr>
            <a:lvl5pPr marL="1828800" indent="0">
              <a:buNone/>
              <a:defRPr sz="1600" b="true"/>
            </a:lvl5pPr>
            <a:lvl6pPr marL="2286000" indent="0">
              <a:buNone/>
              <a:defRPr sz="1600" b="true"/>
            </a:lvl6pPr>
            <a:lvl7pPr marL="2743200" indent="0">
              <a:buNone/>
              <a:defRPr sz="1600" b="true"/>
            </a:lvl7pPr>
            <a:lvl8pPr marL="3200400" indent="0">
              <a:buNone/>
              <a:defRPr sz="1600" b="true"/>
            </a:lvl8pPr>
            <a:lvl9pPr marL="3657600" indent="0">
              <a:buNone/>
              <a:defRPr sz="1600" b="true"/>
            </a:lvl9pPr>
          </a:lstStyle>
          <a:p>
            <a:pPr lvl="0"/>
            <a:r>
              <a:rPr lang="cs-CZ"/>
              <a:t>Kliknutím lze upravit styly předlohy textu.</a:t>
            </a:r>
          </a:p>
        </p:txBody>
      </p:sp>
      <p:sp>
        <p:nvSpPr>
          <p:cNvPr id="4" name="Zástupný symbol pro obsah 3"/>
          <p:cNvSpPr>
            <a:spLocks noGrp="true"/>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true"/>
          </p:cNvSpPr>
          <p:nvPr>
            <p:ph type="body" sz="quarter" idx="3"/>
          </p:nvPr>
        </p:nvSpPr>
        <p:spPr>
          <a:xfrm>
            <a:off x="4645025" y="1535113"/>
            <a:ext cx="4041775" cy="639762"/>
          </a:xfrm>
        </p:spPr>
        <p:txBody>
          <a:bodyPr anchor="b"/>
          <a:lstStyle>
            <a:lvl1pPr marL="0" indent="0">
              <a:buNone/>
              <a:defRPr sz="2400" b="true"/>
            </a:lvl1pPr>
            <a:lvl2pPr marL="457200" indent="0">
              <a:buNone/>
              <a:defRPr sz="2000" b="true"/>
            </a:lvl2pPr>
            <a:lvl3pPr marL="914400" indent="0">
              <a:buNone/>
              <a:defRPr sz="1800" b="true"/>
            </a:lvl3pPr>
            <a:lvl4pPr marL="1371600" indent="0">
              <a:buNone/>
              <a:defRPr sz="1600" b="true"/>
            </a:lvl4pPr>
            <a:lvl5pPr marL="1828800" indent="0">
              <a:buNone/>
              <a:defRPr sz="1600" b="true"/>
            </a:lvl5pPr>
            <a:lvl6pPr marL="2286000" indent="0">
              <a:buNone/>
              <a:defRPr sz="1600" b="true"/>
            </a:lvl6pPr>
            <a:lvl7pPr marL="2743200" indent="0">
              <a:buNone/>
              <a:defRPr sz="1600" b="true"/>
            </a:lvl7pPr>
            <a:lvl8pPr marL="3200400" indent="0">
              <a:buNone/>
              <a:defRPr sz="1600" b="true"/>
            </a:lvl8pPr>
            <a:lvl9pPr marL="3657600" indent="0">
              <a:buNone/>
              <a:defRPr sz="1600" b="true"/>
            </a:lvl9pPr>
          </a:lstStyle>
          <a:p>
            <a:pPr lvl="0"/>
            <a:r>
              <a:rPr lang="cs-CZ"/>
              <a:t>Kliknutím lze upravit styly předlohy textu.</a:t>
            </a:r>
          </a:p>
        </p:txBody>
      </p:sp>
      <p:sp>
        <p:nvSpPr>
          <p:cNvPr id="6" name="Zástupný symbol pro obsah 5"/>
          <p:cNvSpPr>
            <a:spLocks noGrp="true"/>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true"/>
          </p:cNvSpPr>
          <p:nvPr>
            <p:ph type="dt" sz="half" idx="10"/>
          </p:nvPr>
        </p:nvSpPr>
        <p:spPr/>
        <p:txBody>
          <a:bodyPr/>
          <a:lstStyle/>
          <a:p>
            <a:fld id="{1CF4E4B5-4DA8-46C1-A44C-97A53636A267}" type="datetime1">
              <a:rPr lang="cs-CZ" smtClean="false"/>
              <a:t>16.03.2023</a:t>
            </a:fld>
            <a:endParaRPr lang="cs-CZ" dirty="false"/>
          </a:p>
        </p:txBody>
      </p:sp>
      <p:sp>
        <p:nvSpPr>
          <p:cNvPr id="8" name="Zástupný symbol pro zápatí 7"/>
          <p:cNvSpPr>
            <a:spLocks noGrp="true"/>
          </p:cNvSpPr>
          <p:nvPr>
            <p:ph type="ftr" sz="quarter" idx="11"/>
          </p:nvPr>
        </p:nvSpPr>
        <p:spPr/>
        <p:txBody>
          <a:bodyPr/>
          <a:lstStyle/>
          <a:p>
            <a:endParaRPr lang="cs-CZ" dirty="false"/>
          </a:p>
        </p:txBody>
      </p:sp>
      <p:sp>
        <p:nvSpPr>
          <p:cNvPr id="9" name="Zástupný symbol pro číslo snímku 8"/>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3598595604"/>
      </p:ext>
    </p:extLst>
  </p:cSld>
  <p:clrMapOvr>
    <a:masterClrMapping/>
  </p:clrMapOvr>
</p:sldLayout>
</file>

<file path=ppt/slideLayouts/slideLayout1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titleOnly" preserve="true">
  <p:cSld name="Pouze nadpis">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datum 2"/>
          <p:cNvSpPr>
            <a:spLocks noGrp="true"/>
          </p:cNvSpPr>
          <p:nvPr>
            <p:ph type="dt" sz="half" idx="10"/>
          </p:nvPr>
        </p:nvSpPr>
        <p:spPr/>
        <p:txBody>
          <a:bodyPr/>
          <a:lstStyle/>
          <a:p>
            <a:fld id="{79B98B5F-1D30-44E9-9676-F3ABA7A07F3F}" type="datetime1">
              <a:rPr lang="cs-CZ" smtClean="false"/>
              <a:t>16.03.2023</a:t>
            </a:fld>
            <a:endParaRPr lang="cs-CZ" dirty="false"/>
          </a:p>
        </p:txBody>
      </p:sp>
      <p:sp>
        <p:nvSpPr>
          <p:cNvPr id="4" name="Zástupný symbol pro zápatí 3"/>
          <p:cNvSpPr>
            <a:spLocks noGrp="true"/>
          </p:cNvSpPr>
          <p:nvPr>
            <p:ph type="ftr" sz="quarter" idx="11"/>
          </p:nvPr>
        </p:nvSpPr>
        <p:spPr/>
        <p:txBody>
          <a:bodyPr/>
          <a:lstStyle/>
          <a:p>
            <a:endParaRPr lang="cs-CZ" dirty="false"/>
          </a:p>
        </p:txBody>
      </p:sp>
      <p:sp>
        <p:nvSpPr>
          <p:cNvPr id="5" name="Zástupný symbol pro číslo snímku 4"/>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2337388504"/>
      </p:ext>
    </p:extLst>
  </p:cSld>
  <p:clrMapOvr>
    <a:masterClrMapping/>
  </p:clrMapOvr>
</p:sldLayout>
</file>

<file path=ppt/slideLayouts/slideLayout1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blank" preserve="true">
  <p:cSld name="Prázdný">
    <p:spTree>
      <p:nvGrpSpPr>
        <p:cNvPr id="1" name=""/>
        <p:cNvGrpSpPr/>
        <p:nvPr/>
      </p:nvGrpSpPr>
      <p:grpSpPr>
        <a:xfrm>
          <a:off x="0" y="0"/>
          <a:ext cx="0" cy="0"/>
          <a:chOff x="0" y="0"/>
          <a:chExt cx="0" cy="0"/>
        </a:xfrm>
      </p:grpSpPr>
      <p:sp>
        <p:nvSpPr>
          <p:cNvPr id="2" name="Zástupný symbol pro datum 1"/>
          <p:cNvSpPr>
            <a:spLocks noGrp="true"/>
          </p:cNvSpPr>
          <p:nvPr>
            <p:ph type="dt" sz="half" idx="10"/>
          </p:nvPr>
        </p:nvSpPr>
        <p:spPr/>
        <p:txBody>
          <a:bodyPr/>
          <a:lstStyle/>
          <a:p>
            <a:fld id="{F8C6A04C-6ACD-411C-9706-6BE348E32187}" type="datetime1">
              <a:rPr lang="cs-CZ" smtClean="false"/>
              <a:t>16.03.2023</a:t>
            </a:fld>
            <a:endParaRPr lang="cs-CZ" dirty="false"/>
          </a:p>
        </p:txBody>
      </p:sp>
      <p:sp>
        <p:nvSpPr>
          <p:cNvPr id="3" name="Zástupný symbol pro zápatí 2"/>
          <p:cNvSpPr>
            <a:spLocks noGrp="true"/>
          </p:cNvSpPr>
          <p:nvPr>
            <p:ph type="ftr" sz="quarter" idx="11"/>
          </p:nvPr>
        </p:nvSpPr>
        <p:spPr/>
        <p:txBody>
          <a:bodyPr/>
          <a:lstStyle/>
          <a:p>
            <a:endParaRPr lang="cs-CZ" dirty="false"/>
          </a:p>
        </p:txBody>
      </p:sp>
      <p:sp>
        <p:nvSpPr>
          <p:cNvPr id="4" name="Zástupný symbol pro číslo snímku 3"/>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634997344"/>
      </p:ext>
    </p:extLst>
  </p:cSld>
  <p:clrMapOvr>
    <a:masterClrMapping/>
  </p:clrMapOvr>
</p:sldLayout>
</file>

<file path=ppt/slideLayouts/slideLayout1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Tx" preserve="true">
  <p:cSld name="Obsah s titulkem">
    <p:spTree>
      <p:nvGrpSpPr>
        <p:cNvPr id="1" name=""/>
        <p:cNvGrpSpPr/>
        <p:nvPr/>
      </p:nvGrpSpPr>
      <p:grpSpPr>
        <a:xfrm>
          <a:off x="0" y="0"/>
          <a:ext cx="0" cy="0"/>
          <a:chOff x="0" y="0"/>
          <a:chExt cx="0" cy="0"/>
        </a:xfrm>
      </p:grpSpPr>
      <p:sp>
        <p:nvSpPr>
          <p:cNvPr id="2" name="Nadpis 1"/>
          <p:cNvSpPr>
            <a:spLocks noGrp="true"/>
          </p:cNvSpPr>
          <p:nvPr>
            <p:ph type="title"/>
          </p:nvPr>
        </p:nvSpPr>
        <p:spPr>
          <a:xfrm>
            <a:off x="457200" y="273050"/>
            <a:ext cx="3008313" cy="1162050"/>
          </a:xfrm>
        </p:spPr>
        <p:txBody>
          <a:bodyPr anchor="b"/>
          <a:lstStyle>
            <a:lvl1pPr algn="l">
              <a:defRPr sz="2000" b="true"/>
            </a:lvl1pPr>
          </a:lstStyle>
          <a:p>
            <a:r>
              <a:rPr lang="cs-CZ"/>
              <a:t>Kliknutím lze upravit styl.</a:t>
            </a:r>
          </a:p>
        </p:txBody>
      </p:sp>
      <p:sp>
        <p:nvSpPr>
          <p:cNvPr id="3" name="Zástupný symbol pro obsah 2"/>
          <p:cNvSpPr>
            <a:spLocks noGrp="true"/>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true"/>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true"/>
          </p:cNvSpPr>
          <p:nvPr>
            <p:ph type="dt" sz="half" idx="10"/>
          </p:nvPr>
        </p:nvSpPr>
        <p:spPr/>
        <p:txBody>
          <a:bodyPr/>
          <a:lstStyle/>
          <a:p>
            <a:fld id="{AB0CB7D4-078E-49D5-8483-C4888BB1BDB5}" type="datetime1">
              <a:rPr lang="cs-CZ" smtClean="false"/>
              <a:t>16.03.2023</a:t>
            </a:fld>
            <a:endParaRPr lang="cs-CZ" dirty="false"/>
          </a:p>
        </p:txBody>
      </p:sp>
      <p:sp>
        <p:nvSpPr>
          <p:cNvPr id="6" name="Zástupný symbol pro zápatí 5"/>
          <p:cNvSpPr>
            <a:spLocks noGrp="true"/>
          </p:cNvSpPr>
          <p:nvPr>
            <p:ph type="ftr" sz="quarter" idx="11"/>
          </p:nvPr>
        </p:nvSpPr>
        <p:spPr/>
        <p:txBody>
          <a:bodyPr/>
          <a:lstStyle/>
          <a:p>
            <a:endParaRPr lang="cs-CZ" dirty="false"/>
          </a:p>
        </p:txBody>
      </p:sp>
      <p:sp>
        <p:nvSpPr>
          <p:cNvPr id="7" name="Zástupný symbol pro číslo snímku 6"/>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1422767857"/>
      </p:ext>
    </p:extLst>
  </p:cSld>
  <p:clrMapOvr>
    <a:masterClrMapping/>
  </p:clrMapOvr>
</p:sldLayout>
</file>

<file path=ppt/slideLayouts/slideLayout1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picTx" preserve="true">
  <p:cSld name="Obrázek s titulkem">
    <p:spTree>
      <p:nvGrpSpPr>
        <p:cNvPr id="1" name=""/>
        <p:cNvGrpSpPr/>
        <p:nvPr/>
      </p:nvGrpSpPr>
      <p:grpSpPr>
        <a:xfrm>
          <a:off x="0" y="0"/>
          <a:ext cx="0" cy="0"/>
          <a:chOff x="0" y="0"/>
          <a:chExt cx="0" cy="0"/>
        </a:xfrm>
      </p:grpSpPr>
      <p:sp>
        <p:nvSpPr>
          <p:cNvPr id="2" name="Nadpis 1"/>
          <p:cNvSpPr>
            <a:spLocks noGrp="true"/>
          </p:cNvSpPr>
          <p:nvPr>
            <p:ph type="title"/>
          </p:nvPr>
        </p:nvSpPr>
        <p:spPr>
          <a:xfrm>
            <a:off x="1792288" y="4800600"/>
            <a:ext cx="5486400" cy="566738"/>
          </a:xfrm>
        </p:spPr>
        <p:txBody>
          <a:bodyPr anchor="b"/>
          <a:lstStyle>
            <a:lvl1pPr algn="l">
              <a:defRPr sz="2000" b="true"/>
            </a:lvl1pPr>
          </a:lstStyle>
          <a:p>
            <a:r>
              <a:rPr lang="cs-CZ"/>
              <a:t>Kliknutím lze upravit styl.</a:t>
            </a:r>
          </a:p>
        </p:txBody>
      </p:sp>
      <p:sp>
        <p:nvSpPr>
          <p:cNvPr id="3" name="Zástupný symbol pro obrázek 2"/>
          <p:cNvSpPr>
            <a:spLocks noGrp="true"/>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false"/>
          </a:p>
        </p:txBody>
      </p:sp>
      <p:sp>
        <p:nvSpPr>
          <p:cNvPr id="4" name="Zástupný symbol pro text 3"/>
          <p:cNvSpPr>
            <a:spLocks noGrp="true"/>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true"/>
          </p:cNvSpPr>
          <p:nvPr>
            <p:ph type="dt" sz="half" idx="10"/>
          </p:nvPr>
        </p:nvSpPr>
        <p:spPr/>
        <p:txBody>
          <a:bodyPr/>
          <a:lstStyle/>
          <a:p>
            <a:fld id="{C0D3F4F0-35F3-48D8-8D0A-88386EE0AA5D}" type="datetime1">
              <a:rPr lang="cs-CZ" smtClean="false"/>
              <a:t>16.03.2023</a:t>
            </a:fld>
            <a:endParaRPr lang="cs-CZ" dirty="false"/>
          </a:p>
        </p:txBody>
      </p:sp>
      <p:sp>
        <p:nvSpPr>
          <p:cNvPr id="6" name="Zástupný symbol pro zápatí 5"/>
          <p:cNvSpPr>
            <a:spLocks noGrp="true"/>
          </p:cNvSpPr>
          <p:nvPr>
            <p:ph type="ftr" sz="quarter" idx="11"/>
          </p:nvPr>
        </p:nvSpPr>
        <p:spPr/>
        <p:txBody>
          <a:bodyPr/>
          <a:lstStyle/>
          <a:p>
            <a:endParaRPr lang="cs-CZ" dirty="false"/>
          </a:p>
        </p:txBody>
      </p:sp>
      <p:sp>
        <p:nvSpPr>
          <p:cNvPr id="7" name="Zástupný symbol pro číslo snímku 6"/>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2430366784"/>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2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vertTx" preserve="true">
  <p:cSld name="Nadpis a svislý text">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svislý text 2"/>
          <p:cNvSpPr>
            <a:spLocks noGrp="true"/>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fld id="{5CB1D5B2-89BC-441A-AD31-86544D5E58FA}" type="datetime1">
              <a:rPr lang="cs-CZ" smtClean="false"/>
              <a:t>16.03.2023</a:t>
            </a:fld>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805350078"/>
      </p:ext>
    </p:extLst>
  </p:cSld>
  <p:clrMapOvr>
    <a:masterClrMapping/>
  </p:clrMapOvr>
</p:sldLayout>
</file>

<file path=ppt/slideLayouts/slideLayout2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vertTitleAndTx" preserve="true">
  <p:cSld name="Svislý nadpis a text">
    <p:spTree>
      <p:nvGrpSpPr>
        <p:cNvPr id="1" name=""/>
        <p:cNvGrpSpPr/>
        <p:nvPr/>
      </p:nvGrpSpPr>
      <p:grpSpPr>
        <a:xfrm>
          <a:off x="0" y="0"/>
          <a:ext cx="0" cy="0"/>
          <a:chOff x="0" y="0"/>
          <a:chExt cx="0" cy="0"/>
        </a:xfrm>
      </p:grpSpPr>
      <p:sp>
        <p:nvSpPr>
          <p:cNvPr id="2" name="Svislý nadpis 1"/>
          <p:cNvSpPr>
            <a:spLocks noGrp="true"/>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true"/>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fld id="{8274D87E-E52A-413B-8EF8-22CE9AFDE489}" type="datetime1">
              <a:rPr lang="cs-CZ" smtClean="false"/>
              <a:t>16.03.2023</a:t>
            </a:fld>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1873056886"/>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_rels/slideMaster2.xml.rels><?xml version="1.0" encoding="UTF-8" standalone="yes"?>
<Relationships xmlns="http://schemas.openxmlformats.org/package/2006/relationships">
    <Relationship Target="../slideLayouts/slideLayout18.xml" Type="http://schemas.openxmlformats.org/officeDocument/2006/relationships/slideLayout" Id="rId8"/>
    <Relationship Target="../slideLayouts/slideLayout13.xml" Type="http://schemas.openxmlformats.org/officeDocument/2006/relationships/slideLayout" Id="rId3"/>
    <Relationship Target="../slideLayouts/slideLayout17.xml" Type="http://schemas.openxmlformats.org/officeDocument/2006/relationships/slideLayout" Id="rId7"/>
    <Relationship Target="../theme/theme2.xml" Type="http://schemas.openxmlformats.org/officeDocument/2006/relationships/theme" Id="rId12"/>
    <Relationship Target="../slideLayouts/slideLayout12.xml" Type="http://schemas.openxmlformats.org/officeDocument/2006/relationships/slideLayout" Id="rId2"/>
    <Relationship Target="../slideLayouts/slideLayout11.xml" Type="http://schemas.openxmlformats.org/officeDocument/2006/relationships/slideLayout" Id="rId1"/>
    <Relationship Target="../slideLayouts/slideLayout16.xml" Type="http://schemas.openxmlformats.org/officeDocument/2006/relationships/slideLayout" Id="rId6"/>
    <Relationship Target="../slideLayouts/slideLayout21.xml" Type="http://schemas.openxmlformats.org/officeDocument/2006/relationships/slideLayout" Id="rId11"/>
    <Relationship Target="../slideLayouts/slideLayout15.xml" Type="http://schemas.openxmlformats.org/officeDocument/2006/relationships/slideLayout" Id="rId5"/>
    <Relationship Target="../slideLayouts/slideLayout20.xml" Type="http://schemas.openxmlformats.org/officeDocument/2006/relationships/slideLayout" Id="rId10"/>
    <Relationship Target="../slideLayouts/slideLayout14.xml" Type="http://schemas.openxmlformats.org/officeDocument/2006/relationships/slideLayout" Id="rId4"/>
    <Relationship Target="../slideLayouts/slideLayout1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Masters/slideMaster2.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true"/>
          </p:cNvSpPr>
          <p:nvPr>
            <p:ph type="title"/>
          </p:nvPr>
        </p:nvSpPr>
        <p:spPr>
          <a:xfrm>
            <a:off x="457200" y="274638"/>
            <a:ext cx="8229600" cy="1143000"/>
          </a:xfrm>
          <a:prstGeom prst="rect">
            <a:avLst/>
          </a:prstGeom>
        </p:spPr>
        <p:txBody>
          <a:bodyPr vert="horz" lIns="91440" tIns="45720" rIns="91440" bIns="45720" rtlCol="false" anchor="ctr">
            <a:normAutofit/>
          </a:bodyPr>
          <a:lstStyle/>
          <a:p>
            <a:r>
              <a:rPr lang="cs-CZ"/>
              <a:t>Kliknutím lze upravit styl.</a:t>
            </a:r>
          </a:p>
        </p:txBody>
      </p:sp>
      <p:sp>
        <p:nvSpPr>
          <p:cNvPr id="3" name="Zástupný symbol pro text 2"/>
          <p:cNvSpPr>
            <a:spLocks noGrp="true"/>
          </p:cNvSpPr>
          <p:nvPr>
            <p:ph type="body" idx="1"/>
          </p:nvPr>
        </p:nvSpPr>
        <p:spPr>
          <a:xfrm>
            <a:off x="457200" y="1600200"/>
            <a:ext cx="8229600" cy="4525963"/>
          </a:xfrm>
          <a:prstGeom prst="rect">
            <a:avLst/>
          </a:prstGeom>
        </p:spPr>
        <p:txBody>
          <a:bodyPr vert="horz" lIns="91440" tIns="45720" rIns="91440" bIns="45720" rtlCol="false">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2"/>
          </p:nvPr>
        </p:nvSpPr>
        <p:spPr>
          <a:xfrm>
            <a:off x="457200" y="6356350"/>
            <a:ext cx="2133600"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fld id="{301E82D6-0391-414A-A735-D1560D4F14BE}" type="datetime1">
              <a:rPr lang="cs-CZ" smtClean="false"/>
              <a:t>16.03.2023</a:t>
            </a:fld>
            <a:endParaRPr lang="cs-CZ" dirty="false"/>
          </a:p>
        </p:txBody>
      </p:sp>
      <p:sp>
        <p:nvSpPr>
          <p:cNvPr id="5" name="Zástupný symbol pro zápatí 4"/>
          <p:cNvSpPr>
            <a:spLocks noGrp="true"/>
          </p:cNvSpPr>
          <p:nvPr>
            <p:ph type="ftr" sz="quarter" idx="3"/>
          </p:nvPr>
        </p:nvSpPr>
        <p:spPr>
          <a:xfrm>
            <a:off x="3124200" y="6356350"/>
            <a:ext cx="2895600"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endParaRPr lang="cs-CZ" dirty="false"/>
          </a:p>
        </p:txBody>
      </p:sp>
      <p:sp>
        <p:nvSpPr>
          <p:cNvPr id="6" name="Zástupný symbol pro číslo snímku 5"/>
          <p:cNvSpPr>
            <a:spLocks noGrp="true"/>
          </p:cNvSpPr>
          <p:nvPr>
            <p:ph type="sldNum" sz="quarter" idx="4"/>
          </p:nvPr>
        </p:nvSpPr>
        <p:spPr>
          <a:xfrm>
            <a:off x="6553200" y="6356350"/>
            <a:ext cx="2133600"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20820945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false" ftr="false" dt="false"/>
  <p:txStyles>
    <p:titleStyle>
      <a:lvl1pPr algn="ctr" defTabSz="914400" rtl="false" eaLnBrk="true" latinLnBrk="false" hangingPunct="true">
        <a:spcBef>
          <a:spcPct val="0"/>
        </a:spcBef>
        <a:buNone/>
        <a:defRPr sz="4400" kern="1200">
          <a:solidFill>
            <a:schemeClr val="tx1"/>
          </a:solidFill>
          <a:latin typeface="+mj-lt"/>
          <a:ea typeface="+mj-ea"/>
          <a:cs typeface="+mj-cs"/>
        </a:defRPr>
      </a:lvl1pPr>
    </p:titleStyle>
    <p:bodyStyle>
      <a:lvl1pPr marL="342900" indent="-342900" algn="l" defTabSz="914400" rtl="false" eaLnBrk="true" latinLnBrk="false" hangingPunct="true">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false" eaLnBrk="true" latinLnBrk="false" hangingPunct="true">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false" eaLnBrk="true" latinLnBrk="false" hangingPunct="true">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3.png" Type="http://schemas.openxmlformats.org/officeDocument/2006/relationships/image" Id="rId3"/>
    <Relationship Target="../notesSlides/notesSlide1.xml" Type="http://schemas.openxmlformats.org/officeDocument/2006/relationships/notesSlide" Id="rId2"/>
    <Relationship Target="../slideLayouts/slideLayout1.xml" Type="http://schemas.openxmlformats.org/officeDocument/2006/relationships/slideLayout" Id="rId1"/>
    <Relationship Target="../media/image5.png" Type="http://schemas.openxmlformats.org/officeDocument/2006/relationships/image" Id="rId5"/>
    <Relationship Target="../media/image4.png" Type="http://schemas.openxmlformats.org/officeDocument/2006/relationships/image" Id="rId4"/>
</Relationships>

</file>

<file path=ppt/slides/_rels/slide10.xml.rels><?xml version="1.0" encoding="UTF-8" standalone="yes"?>
<Relationships xmlns="http://schemas.openxmlformats.org/package/2006/relationships">
    <Relationship Target="../media/image25.png" Type="http://schemas.openxmlformats.org/officeDocument/2006/relationships/image" Id="rId3"/>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media/image27.svg" Type="http://schemas.openxmlformats.org/officeDocument/2006/relationships/image" Id="rId8"/>
    <Relationship Target="../media/image23.png" Type="http://schemas.openxmlformats.org/officeDocument/2006/relationships/image" Id="rId3"/>
    <Relationship Target="../media/image26.png" Type="http://schemas.openxmlformats.org/officeDocument/2006/relationships/image" Id="rId7"/>
    <Relationship Target="../notesSlides/notesSlide9.xml" Type="http://schemas.openxmlformats.org/officeDocument/2006/relationships/notesSlide" Id="rId2"/>
    <Relationship Target="../slideLayouts/slideLayout2.xml" Type="http://schemas.openxmlformats.org/officeDocument/2006/relationships/slideLayout" Id="rId1"/>
    <Relationship Target="../media/image22.svg" Type="http://schemas.openxmlformats.org/officeDocument/2006/relationships/image" Id="rId6"/>
    <Relationship Target="../media/image21.png" Type="http://schemas.openxmlformats.org/officeDocument/2006/relationships/image" Id="rId5"/>
    <Relationship Target="../media/image24.svg" Type="http://schemas.openxmlformats.org/officeDocument/2006/relationships/image" Id="rId4"/>
</Relationships>

</file>

<file path=ppt/slides/_rels/slide12.xml.rels><?xml version="1.0" encoding="UTF-8" standalone="yes"?>
<Relationships xmlns="http://schemas.openxmlformats.org/package/2006/relationships">
    <Relationship Target="../media/image22.svg" Type="http://schemas.openxmlformats.org/officeDocument/2006/relationships/image" Id="rId8"/>
    <Relationship Target="../media/image28.png" Type="http://schemas.openxmlformats.org/officeDocument/2006/relationships/image" Id="rId3"/>
    <Relationship Target="../media/image21.png" Type="http://schemas.openxmlformats.org/officeDocument/2006/relationships/image" Id="rId7"/>
    <Relationship Target="../notesSlides/notesSlide10.xml" Type="http://schemas.openxmlformats.org/officeDocument/2006/relationships/notesSlide" Id="rId2"/>
    <Relationship Target="../slideLayouts/slideLayout2.xml" Type="http://schemas.openxmlformats.org/officeDocument/2006/relationships/slideLayout" Id="rId1"/>
    <Relationship Target="../media/image31.svg" Type="http://schemas.openxmlformats.org/officeDocument/2006/relationships/image" Id="rId6"/>
    <Relationship Target="../media/image30.png" Type="http://schemas.openxmlformats.org/officeDocument/2006/relationships/image" Id="rId5"/>
    <Relationship Target="../media/image29.svg" Type="http://schemas.openxmlformats.org/officeDocument/2006/relationships/image" Id="rId4"/>
    <Relationship TargetMode="External" Target="https://www.esfcr.cz/pravidla-pro-zadatele-a-prijemce-opz-plus/-/dokument/18068434" Type="http://schemas.openxmlformats.org/officeDocument/2006/relationships/hyperlink" Id="rId9"/>
</Relationships>

</file>

<file path=ppt/slides/_rels/slide1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notesSlides/notesSlide11.xml" Type="http://schemas.openxmlformats.org/officeDocument/2006/relationships/notesSlide" Id="rId2"/>
    <Relationship Target="../slideLayouts/slideLayout1.xml" Type="http://schemas.openxmlformats.org/officeDocument/2006/relationships/slideLayout" Id="rId1"/>
</Relationships>

</file>

<file path=ppt/slides/_rels/slide15.xml.rels><?xml version="1.0" encoding="UTF-8" standalone="yes"?>
<Relationships xmlns="http://schemas.openxmlformats.org/package/2006/relationships">
    <Relationship Target="../media/image37.png" Type="http://schemas.openxmlformats.org/officeDocument/2006/relationships/image" Id="rId8"/>
    <Relationship Target="../media/image32.png" Type="http://schemas.openxmlformats.org/officeDocument/2006/relationships/image" Id="rId3"/>
    <Relationship Target="../media/image36.png" Type="http://schemas.openxmlformats.org/officeDocument/2006/relationships/image" Id="rId7"/>
    <Relationship Target="../notesSlides/notesSlide12.xml" Type="http://schemas.openxmlformats.org/officeDocument/2006/relationships/notesSlide" Id="rId2"/>
    <Relationship Target="../slideLayouts/slideLayout2.xml" Type="http://schemas.openxmlformats.org/officeDocument/2006/relationships/slideLayout" Id="rId1"/>
    <Relationship Target="../media/image35.png" Type="http://schemas.openxmlformats.org/officeDocument/2006/relationships/image" Id="rId6"/>
    <Relationship Target="../media/image34.png" Type="http://schemas.openxmlformats.org/officeDocument/2006/relationships/image" Id="rId5"/>
    <Relationship Target="../media/image33.png" Type="http://schemas.openxmlformats.org/officeDocument/2006/relationships/image" Id="rId4"/>
</Relationships>

</file>

<file path=ppt/slides/_rels/slide1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media/image38.jpg" Type="http://schemas.openxmlformats.org/officeDocument/2006/relationships/image" Id="rId3"/>
    <Relationship Target="../notesSlides/notesSlide13.xml" Type="http://schemas.openxmlformats.org/officeDocument/2006/relationships/notesSlide" Id="rId2"/>
    <Relationship Target="../slideLayouts/slideLayout11.xml" Type="http://schemas.openxmlformats.org/officeDocument/2006/relationships/slideLayout" Id="rId1"/>
</Relationships>

</file>

<file path=ppt/slides/_rels/slide19.xml.rels><?xml version="1.0" encoding="UTF-8" standalone="yes"?>
<Relationships xmlns="http://schemas.openxmlformats.org/package/2006/relationships">
    <Relationship Target="../media/image38.jpg" Type="http://schemas.openxmlformats.org/officeDocument/2006/relationships/image" Id="rId2"/>
    <Relationship Target="../slideLayouts/slideLayout12.xml" Type="http://schemas.openxmlformats.org/officeDocument/2006/relationships/slideLayout" Id="rId1"/>
</Relationships>

</file>

<file path=ppt/slides/_rels/slide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media/image40.jpeg" Type="http://schemas.openxmlformats.org/officeDocument/2006/relationships/image" Id="rId3"/>
    <Relationship Target="../media/image39.jpeg" Type="http://schemas.openxmlformats.org/officeDocument/2006/relationships/image" Id="rId2"/>
    <Relationship Target="../slideLayouts/slideLayout12.xml" Type="http://schemas.openxmlformats.org/officeDocument/2006/relationships/slideLayout" Id="rId1"/>
    <Relationship Target="../media/image38.jpg" Type="http://schemas.openxmlformats.org/officeDocument/2006/relationships/image" Id="rId4"/>
</Relationships>

</file>

<file path=ppt/slides/_rels/slide21.xml.rels><?xml version="1.0" encoding="UTF-8" standalone="yes"?>
<Relationships xmlns="http://schemas.openxmlformats.org/package/2006/relationships">
    <Relationship Target="../media/image38.jpg" Type="http://schemas.openxmlformats.org/officeDocument/2006/relationships/image" Id="rId2"/>
    <Relationship Target="../slideLayouts/slideLayout12.xml" Type="http://schemas.openxmlformats.org/officeDocument/2006/relationships/slideLayout" Id="rId1"/>
</Relationships>

</file>

<file path=ppt/slides/_rels/slide22.xml.rels><?xml version="1.0" encoding="UTF-8" standalone="yes"?>
<Relationships xmlns="http://schemas.openxmlformats.org/package/2006/relationships">
    <Relationship Target="../media/image38.jpg" Type="http://schemas.openxmlformats.org/officeDocument/2006/relationships/image" Id="rId2"/>
    <Relationship Target="../slideLayouts/slideLayout12.xml" Type="http://schemas.openxmlformats.org/officeDocument/2006/relationships/slideLayout" Id="rId1"/>
</Relationships>

</file>

<file path=ppt/slides/_rels/slide23.xml.rels><?xml version="1.0" encoding="UTF-8" standalone="yes"?>
<Relationships xmlns="http://schemas.openxmlformats.org/package/2006/relationships">
    <Relationship Target="../media/image38.jpg" Type="http://schemas.openxmlformats.org/officeDocument/2006/relationships/image" Id="rId2"/>
    <Relationship Target="../slideLayouts/slideLayout12.xml" Type="http://schemas.openxmlformats.org/officeDocument/2006/relationships/slideLayout" Id="rId1"/>
</Relationships>

</file>

<file path=ppt/slides/_rels/slide24.xml.rels><?xml version="1.0" encoding="UTF-8" standalone="yes"?>
<Relationships xmlns="http://schemas.openxmlformats.org/package/2006/relationships">
    <Relationship TargetMode="External" Target="http://www.mpsv.cz/detske-skupiny" Type="http://schemas.openxmlformats.org/officeDocument/2006/relationships/hyperlink" Id="rId3"/>
    <Relationship TargetMode="External" Target="http://www.dsmpsv.cz/" Type="http://schemas.openxmlformats.org/officeDocument/2006/relationships/hyperlink" Id="rId2"/>
    <Relationship Target="../slideLayouts/slideLayout12.xml" Type="http://schemas.openxmlformats.org/officeDocument/2006/relationships/slideLayout" Id="rId1"/>
    <Relationship Target="../media/image38.jpg" Type="http://schemas.openxmlformats.org/officeDocument/2006/relationships/image" Id="rId4"/>
</Relationships>

</file>

<file path=ppt/slides/_rels/slide25.xml.rels><?xml version="1.0" encoding="UTF-8" standalone="yes"?>
<Relationships xmlns="http://schemas.openxmlformats.org/package/2006/relationships">
    <Relationship Target="../media/image38.jpg" Type="http://schemas.openxmlformats.org/officeDocument/2006/relationships/image" Id="rId2"/>
    <Relationship Target="../slideLayouts/slideLayout12.xml" Type="http://schemas.openxmlformats.org/officeDocument/2006/relationships/slideLayout" Id="rId1"/>
</Relationships>

</file>

<file path=ppt/slides/_rels/slide26.xml.rels><?xml version="1.0" encoding="UTF-8" standalone="yes"?>
<Relationships xmlns="http://schemas.openxmlformats.org/package/2006/relationships">
    <Relationship Target="../media/image38.jpg" Type="http://schemas.openxmlformats.org/officeDocument/2006/relationships/image" Id="rId2"/>
    <Relationship Target="../slideLayouts/slideLayout12.xml" Type="http://schemas.openxmlformats.org/officeDocument/2006/relationships/slideLayout" Id="rId1"/>
</Relationships>

</file>

<file path=ppt/slides/_rels/slide27.xml.rels><?xml version="1.0" encoding="UTF-8" standalone="yes"?>
<Relationships xmlns="http://schemas.openxmlformats.org/package/2006/relationships">
    <Relationship Target="../media/image38.jpg" Type="http://schemas.openxmlformats.org/officeDocument/2006/relationships/image" Id="rId3"/>
    <Relationship Target="../media/image41.png" Type="http://schemas.openxmlformats.org/officeDocument/2006/relationships/image" Id="rId2"/>
    <Relationship Target="../slideLayouts/slideLayout12.xml" Type="http://schemas.openxmlformats.org/officeDocument/2006/relationships/slideLayout" Id="rId1"/>
</Relationships>

</file>

<file path=ppt/slides/_rels/slide28.xml.rels><?xml version="1.0" encoding="UTF-8" standalone="yes"?>
<Relationships xmlns="http://schemas.openxmlformats.org/package/2006/relationships">
    <Relationship Target="../media/image38.jpg" Type="http://schemas.openxmlformats.org/officeDocument/2006/relationships/image" Id="rId3"/>
    <Relationship TargetMode="External" Target="http://www.dsmpsv.cz/cs/pro-poskytovatele/on-line-vzdelavani" Type="http://schemas.openxmlformats.org/officeDocument/2006/relationships/hyperlink" Id="rId2"/>
    <Relationship Target="../slideLayouts/slideLayout12.xml" Type="http://schemas.openxmlformats.org/officeDocument/2006/relationships/slideLayout" Id="rId1"/>
</Relationships>

</file>

<file path=ppt/slides/_rels/slide29.xml.rels><?xml version="1.0" encoding="UTF-8" standalone="yes"?>
<Relationships xmlns="http://schemas.openxmlformats.org/package/2006/relationships">
    <Relationship Target="../media/image38.jpg" Type="http://schemas.openxmlformats.org/officeDocument/2006/relationships/image" Id="rId2"/>
    <Relationship Target="../slideLayouts/slideLayout12.xml" Type="http://schemas.openxmlformats.org/officeDocument/2006/relationships/slideLayout" Id="rId1"/>
</Relationships>

</file>

<file path=ppt/slides/_rels/slide3.xml.rels><?xml version="1.0" encoding="UTF-8" standalone="yes"?>
<Relationships xmlns="http://schemas.openxmlformats.org/package/2006/relationships">
    <Relationship Target="../notesSlides/notesSlide2.xml" Type="http://schemas.openxmlformats.org/officeDocument/2006/relationships/notesSlide" Id="rId2"/>
    <Relationship Target="../slideLayouts/slideLayout1.xml" Type="http://schemas.openxmlformats.org/officeDocument/2006/relationships/slideLayout" Id="rId1"/>
</Relationships>

</file>

<file path=ppt/slides/_rels/slide30.xml.rels><?xml version="1.0" encoding="UTF-8" standalone="yes"?>
<Relationships xmlns="http://schemas.openxmlformats.org/package/2006/relationships">
    <Relationship Target="../media/image38.jpg" Type="http://schemas.openxmlformats.org/officeDocument/2006/relationships/image" Id="rId2"/>
    <Relationship Target="../slideLayouts/slideLayout12.xml" Type="http://schemas.openxmlformats.org/officeDocument/2006/relationships/slideLayout" Id="rId1"/>
</Relationships>

</file>

<file path=ppt/slides/_rels/slide31.xml.rels><?xml version="1.0" encoding="UTF-8" standalone="yes"?>
<Relationships xmlns="http://schemas.openxmlformats.org/package/2006/relationships">
    <Relationship Target="../media/image38.jpg" Type="http://schemas.openxmlformats.org/officeDocument/2006/relationships/image" Id="rId3"/>
    <Relationship TargetMode="External" Target="https://www.mpsv.cz/web/cz/metodicke-materialy" Type="http://schemas.openxmlformats.org/officeDocument/2006/relationships/hyperlink" Id="rId2"/>
    <Relationship Target="../slideLayouts/slideLayout12.xml" Type="http://schemas.openxmlformats.org/officeDocument/2006/relationships/slideLayout" Id="rId1"/>
</Relationships>

</file>

<file path=ppt/slides/_rels/slide32.xml.rels><?xml version="1.0" encoding="UTF-8" standalone="yes"?>
<Relationships xmlns="http://schemas.openxmlformats.org/package/2006/relationships">
    <Relationship Target="../media/image38.jpg" Type="http://schemas.openxmlformats.org/officeDocument/2006/relationships/image" Id="rId2"/>
    <Relationship Target="../slideLayouts/slideLayout12.xml" Type="http://schemas.openxmlformats.org/officeDocument/2006/relationships/slideLayout" Id="rId1"/>
</Relationships>

</file>

<file path=ppt/slides/_rels/slide33.xml.rels><?xml version="1.0" encoding="UTF-8" standalone="yes"?>
<Relationships xmlns="http://schemas.openxmlformats.org/package/2006/relationships">
    <Relationship Target="../media/image38.jpg" Type="http://schemas.openxmlformats.org/officeDocument/2006/relationships/image" Id="rId2"/>
    <Relationship Target="../slideLayouts/slideLayout12.xml" Type="http://schemas.openxmlformats.org/officeDocument/2006/relationships/slideLayout" Id="rId1"/>
</Relationships>

</file>

<file path=ppt/slides/_rels/slide34.xml.rels><?xml version="1.0" encoding="UTF-8" standalone="yes"?>
<Relationships xmlns="http://schemas.openxmlformats.org/package/2006/relationships">
    <Relationship Target="../media/image38.jpg" Type="http://schemas.openxmlformats.org/officeDocument/2006/relationships/image" Id="rId2"/>
    <Relationship Target="../slideLayouts/slideLayout12.xml" Type="http://schemas.openxmlformats.org/officeDocument/2006/relationships/slideLayout" Id="rId1"/>
</Relationships>

</file>

<file path=ppt/slides/_rels/slide35.xml.rels><?xml version="1.0" encoding="UTF-8" standalone="yes"?>
<Relationships xmlns="http://schemas.openxmlformats.org/package/2006/relationships">
    <Relationship Target="../media/image38.jpg" Type="http://schemas.openxmlformats.org/officeDocument/2006/relationships/image" Id="rId2"/>
    <Relationship Target="../slideLayouts/slideLayout12.xml" Type="http://schemas.openxmlformats.org/officeDocument/2006/relationships/slideLayout" Id="rId1"/>
</Relationships>

</file>

<file path=ppt/slides/_rels/slide36.xml.rels><?xml version="1.0" encoding="UTF-8" standalone="yes"?>
<Relationships xmlns="http://schemas.openxmlformats.org/package/2006/relationships">
    <Relationship Target="../media/image38.jpg" Type="http://schemas.openxmlformats.org/officeDocument/2006/relationships/image" Id="rId3"/>
    <Relationship Target="../notesSlides/notesSlide14.xml" Type="http://schemas.openxmlformats.org/officeDocument/2006/relationships/notesSlide" Id="rId2"/>
    <Relationship Target="../slideLayouts/slideLayout11.xml" Type="http://schemas.openxmlformats.org/officeDocument/2006/relationships/slideLayout" Id="rId1"/>
</Relationships>

</file>

<file path=ppt/slides/_rels/slide37.xml.rels><?xml version="1.0" encoding="UTF-8" standalone="yes"?>
<Relationships xmlns="http://schemas.openxmlformats.org/package/2006/relationships">
    <Relationship TargetMode="External" Target="http://evidence.mpsv.cz/eEDS/index.php" Type="http://schemas.openxmlformats.org/officeDocument/2006/relationships/hyperlink" Id="rId3"/>
    <Relationship Target="../notesSlides/notesSlide15.xml" Type="http://schemas.openxmlformats.org/officeDocument/2006/relationships/notesSlide" Id="rId2"/>
    <Relationship Target="../slideLayouts/slideLayout12.xml" Type="http://schemas.openxmlformats.org/officeDocument/2006/relationships/slideLayout" Id="rId1"/>
    <Relationship Target="../media/image38.jpg" Type="http://schemas.openxmlformats.org/officeDocument/2006/relationships/image" Id="rId6"/>
    <Relationship TargetMode="External" Target="http://www.dsmpsv.cz/cs/pro-poskytovatele/evidence-detske-skupiny" Type="http://schemas.openxmlformats.org/officeDocument/2006/relationships/hyperlink" Id="rId5"/>
    <Relationship TargetMode="External" Target="http://www.mpsv.cz/web/cz/zadost-o-udeleni-opravneni" Type="http://schemas.openxmlformats.org/officeDocument/2006/relationships/hyperlink" Id="rId4"/>
</Relationships>

</file>

<file path=ppt/slides/_rels/slide38.xml.rels><?xml version="1.0" encoding="UTF-8" standalone="yes"?>
<Relationships xmlns="http://schemas.openxmlformats.org/package/2006/relationships">
    <Relationship Target="../media/image38.jpg" Type="http://schemas.openxmlformats.org/officeDocument/2006/relationships/image" Id="rId3"/>
    <Relationship Target="../notesSlides/notesSlide16.xml" Type="http://schemas.openxmlformats.org/officeDocument/2006/relationships/notesSlide" Id="rId2"/>
    <Relationship Target="../slideLayouts/slideLayout12.xml" Type="http://schemas.openxmlformats.org/officeDocument/2006/relationships/slideLayout" Id="rId1"/>
</Relationships>

</file>

<file path=ppt/slides/_rels/slide39.xml.rels><?xml version="1.0" encoding="UTF-8" standalone="yes"?>
<Relationships xmlns="http://schemas.openxmlformats.org/package/2006/relationships">
    <Relationship TargetMode="External" Target="https://www.mpsv.cz/documents/20142/225508/220295-PB-D%C4%9ATSK%C3%89-SKUPINY-MPSV+p%C5%99ipom%C3%ADnky-REVIZE+MPSV.pdf/7ea6263d-1fee-453a-c170-c8b81719acfd" Type="http://schemas.openxmlformats.org/officeDocument/2006/relationships/hyperlink" Id="rId3"/>
    <Relationship Target="../notesSlides/notesSlide17.xml" Type="http://schemas.openxmlformats.org/officeDocument/2006/relationships/notesSlide" Id="rId2"/>
    <Relationship Target="../slideLayouts/slideLayout12.xml" Type="http://schemas.openxmlformats.org/officeDocument/2006/relationships/slideLayout" Id="rId1"/>
    <Relationship Target="../media/image38.jpg" Type="http://schemas.openxmlformats.org/officeDocument/2006/relationships/image" Id="rId4"/>
</Relationships>

</file>

<file path=ppt/slides/_rels/slide4.xml.rels><?xml version="1.0" encoding="UTF-8" standalone="yes"?>
<Relationships xmlns="http://schemas.openxmlformats.org/package/2006/relationships">
    <Relationship Target="../media/image6.png" Type="http://schemas.openxmlformats.org/officeDocument/2006/relationships/image" Id="rId3"/>
    <Relationship Target="../notesSlides/notesSlide3.xml" Type="http://schemas.openxmlformats.org/officeDocument/2006/relationships/notesSlide" Id="rId2"/>
    <Relationship Target="../slideLayouts/slideLayout2.xml" Type="http://schemas.openxmlformats.org/officeDocument/2006/relationships/slideLayout" Id="rId1"/>
    <Relationship Target="../media/image8.png" Type="http://schemas.openxmlformats.org/officeDocument/2006/relationships/image" Id="rId5"/>
    <Relationship Target="../media/image7.svg" Type="http://schemas.openxmlformats.org/officeDocument/2006/relationships/image" Id="rId4"/>
</Relationships>

</file>

<file path=ppt/slides/_rels/slide40.xml.rels><?xml version="1.0" encoding="UTF-8" standalone="yes"?>
<Relationships xmlns="http://schemas.openxmlformats.org/package/2006/relationships">
    <Relationship Target="../media/image38.jpg" Type="http://schemas.openxmlformats.org/officeDocument/2006/relationships/image" Id="rId3"/>
    <Relationship Target="../notesSlides/notesSlide18.xml" Type="http://schemas.openxmlformats.org/officeDocument/2006/relationships/notesSlide" Id="rId2"/>
    <Relationship Target="../slideLayouts/slideLayout12.xml" Type="http://schemas.openxmlformats.org/officeDocument/2006/relationships/slideLayout" Id="rId1"/>
</Relationships>

</file>

<file path=ppt/slides/_rels/slide41.xml.rels><?xml version="1.0" encoding="UTF-8" standalone="yes"?>
<Relationships xmlns="http://schemas.openxmlformats.org/package/2006/relationships">
    <Relationship Target="../media/image38.jpg" Type="http://schemas.openxmlformats.org/officeDocument/2006/relationships/image" Id="rId3"/>
    <Relationship Target="../notesSlides/notesSlide19.xml" Type="http://schemas.openxmlformats.org/officeDocument/2006/relationships/notesSlide" Id="rId2"/>
    <Relationship Target="../slideLayouts/slideLayout12.xml" Type="http://schemas.openxmlformats.org/officeDocument/2006/relationships/slideLayout" Id="rId1"/>
</Relationships>

</file>

<file path=ppt/slides/_rels/slide42.xml.rels><?xml version="1.0" encoding="UTF-8" standalone="yes"?>
<Relationships xmlns="http://schemas.openxmlformats.org/package/2006/relationships">
    <Relationship Target="../media/image38.jpg" Type="http://schemas.openxmlformats.org/officeDocument/2006/relationships/image" Id="rId3"/>
    <Relationship Target="../notesSlides/notesSlide20.xml" Type="http://schemas.openxmlformats.org/officeDocument/2006/relationships/notesSlide" Id="rId2"/>
    <Relationship Target="../slideLayouts/slideLayout12.xml" Type="http://schemas.openxmlformats.org/officeDocument/2006/relationships/slideLayout" Id="rId1"/>
</Relationships>

</file>

<file path=ppt/slides/_rels/slide43.xml.rels><?xml version="1.0" encoding="UTF-8" standalone="yes"?>
<Relationships xmlns="http://schemas.openxmlformats.org/package/2006/relationships">
    <Relationship TargetMode="External" Target="https://www.mpsv.cz/documents/20142/225508/R%C3%A1mcov%C3%BD+popis+-+majetek+finance.pdf/da68da83-99fe-228b-132f-9aa851134a66" Type="http://schemas.openxmlformats.org/officeDocument/2006/relationships/hyperlink" Id="rId3"/>
    <Relationship Target="../notesSlides/notesSlide21.xml" Type="http://schemas.openxmlformats.org/officeDocument/2006/relationships/notesSlide" Id="rId2"/>
    <Relationship Target="../slideLayouts/slideLayout12.xml" Type="http://schemas.openxmlformats.org/officeDocument/2006/relationships/slideLayout" Id="rId1"/>
    <Relationship Target="../media/image38.jpg" Type="http://schemas.openxmlformats.org/officeDocument/2006/relationships/image" Id="rId4"/>
</Relationships>

</file>

<file path=ppt/slides/_rels/slide44.xml.rels><?xml version="1.0" encoding="UTF-8" standalone="yes"?>
<Relationships xmlns="http://schemas.openxmlformats.org/package/2006/relationships">
    <Relationship TargetMode="External" Target="http://www.dsmpsv.cz/images/ke_stazeni/Dokumenty_pro_poskytovatele/%C5%BD%C3%A1dost_o_ud%C4%9Blen%C3%AD_opr%C3%A1vn%C4%9Bn%C3%AD_tiskopis_novela.docx" Type="http://schemas.openxmlformats.org/officeDocument/2006/relationships/hyperlink" Id="rId3"/>
    <Relationship TargetMode="External" Target="http://www.dsmpsv.cz/images/ke_stazeni/Dokumenty_pro_poskytovatele/%C5%BD%C3%A1dost_o_ud%C4%9Blen%C3%AD_opr%C3%A1vn%C4%9Bn%C3%AD_tiskopis_novela.pdf" Type="http://schemas.openxmlformats.org/officeDocument/2006/relationships/hyperlink" Id="rId2"/>
    <Relationship Target="../slideLayouts/slideLayout12.xml" Type="http://schemas.openxmlformats.org/officeDocument/2006/relationships/slideLayout" Id="rId1"/>
    <Relationship Target="../media/image38.jpg" Type="http://schemas.openxmlformats.org/officeDocument/2006/relationships/image" Id="rId5"/>
    <Relationship TargetMode="External" Target="http://evidence.mpsv.cz/eEDS/index.php" Type="http://schemas.openxmlformats.org/officeDocument/2006/relationships/hyperlink" Id="rId4"/>
</Relationships>

</file>

<file path=ppt/slides/_rels/slide45.xml.rels><?xml version="1.0" encoding="UTF-8" standalone="yes"?>
<Relationships xmlns="http://schemas.openxmlformats.org/package/2006/relationships">
    <Relationship Target="../media/image38.jpg" Type="http://schemas.openxmlformats.org/officeDocument/2006/relationships/image" Id="rId3"/>
    <Relationship Target="../notesSlides/notesSlide22.xml" Type="http://schemas.openxmlformats.org/officeDocument/2006/relationships/notesSlide" Id="rId2"/>
    <Relationship Target="../slideLayouts/slideLayout12.xml" Type="http://schemas.openxmlformats.org/officeDocument/2006/relationships/slideLayout" Id="rId1"/>
</Relationships>

</file>

<file path=ppt/slides/_rels/slide46.xml.rels><?xml version="1.0" encoding="UTF-8" standalone="yes"?>
<Relationships xmlns="http://schemas.openxmlformats.org/package/2006/relationships">
    <Relationship Target="../media/image38.jpg" Type="http://schemas.openxmlformats.org/officeDocument/2006/relationships/image" Id="rId3"/>
    <Relationship Target="../notesSlides/notesSlide23.xml" Type="http://schemas.openxmlformats.org/officeDocument/2006/relationships/notesSlide" Id="rId2"/>
    <Relationship Target="../slideLayouts/slideLayout12.xml" Type="http://schemas.openxmlformats.org/officeDocument/2006/relationships/slideLayout" Id="rId1"/>
</Relationships>

</file>

<file path=ppt/slides/_rels/slide47.xml.rels><?xml version="1.0" encoding="UTF-8" standalone="yes"?>
<Relationships xmlns="http://schemas.openxmlformats.org/package/2006/relationships">
    <Relationship TargetMode="External" Target="http://www.dsmpsv.cz/cs/pro-poskytovatele/informacni-materialy" Type="http://schemas.openxmlformats.org/officeDocument/2006/relationships/hyperlink" Id="rId3"/>
    <Relationship TargetMode="External" Target="http://www.dsmpsv.cz/cs/pro-poskytovatele/on-line-vzdelavani" Type="http://schemas.openxmlformats.org/officeDocument/2006/relationships/hyperlink" Id="rId2"/>
    <Relationship Target="../slideLayouts/slideLayout12.xml" Type="http://schemas.openxmlformats.org/officeDocument/2006/relationships/slideLayout" Id="rId1"/>
    <Relationship Target="../media/image38.jpg" Type="http://schemas.openxmlformats.org/officeDocument/2006/relationships/image" Id="rId6"/>
    <Relationship TargetMode="External" Target="http://www.dsmpsv.cz/cs/pro-obce/balicek-pro-municipality-k-zrizeni-detske-skupiny-v-obci" Type="http://schemas.openxmlformats.org/officeDocument/2006/relationships/hyperlink" Id="rId5"/>
    <Relationship TargetMode="External" Target="https://www.mpsv.cz/web/cz/metodicke-materialy" Type="http://schemas.openxmlformats.org/officeDocument/2006/relationships/hyperlink" Id="rId4"/>
</Relationships>

</file>

<file path=ppt/slides/_rels/slide48.xml.rels><?xml version="1.0" encoding="UTF-8" standalone="yes"?>
<Relationships xmlns="http://schemas.openxmlformats.org/package/2006/relationships">
    <Relationship Target="../media/image42.png" Type="http://schemas.openxmlformats.org/officeDocument/2006/relationships/image" Id="rId3"/>
    <Relationship TargetMode="External" Target="http://www.dsmpsv.cz/" Type="http://schemas.openxmlformats.org/officeDocument/2006/relationships/hyperlink" Id="rId2"/>
    <Relationship Target="../slideLayouts/slideLayout12.xml" Type="http://schemas.openxmlformats.org/officeDocument/2006/relationships/slideLayout" Id="rId1"/>
    <Relationship Target="../media/image38.jpg" Type="http://schemas.openxmlformats.org/officeDocument/2006/relationships/image" Id="rId4"/>
</Relationships>

</file>

<file path=ppt/slides/_rels/slide49.xml.rels><?xml version="1.0" encoding="UTF-8" standalone="yes"?>
<Relationships xmlns="http://schemas.openxmlformats.org/package/2006/relationships">
    <Relationship Target="../media/image43.png" Type="http://schemas.openxmlformats.org/officeDocument/2006/relationships/image" Id="rId3"/>
    <Relationship TargetMode="External" Target="http://www.dsmpsv.cz/kontakty" Type="http://schemas.openxmlformats.org/officeDocument/2006/relationships/hyperlink" Id="rId2"/>
    <Relationship Target="../slideLayouts/slideLayout12.xml" Type="http://schemas.openxmlformats.org/officeDocument/2006/relationships/slideLayout" Id="rId1"/>
    <Relationship Target="../media/image38.jpg" Type="http://schemas.openxmlformats.org/officeDocument/2006/relationships/image" Id="rId4"/>
</Relationships>

</file>

<file path=ppt/slides/_rels/slide5.xml.rels><?xml version="1.0" encoding="UTF-8" standalone="yes"?>
<Relationships xmlns="http://schemas.openxmlformats.org/package/2006/relationships">
    <Relationship Target="../notesSlides/notesSlide4.xml" Type="http://schemas.openxmlformats.org/officeDocument/2006/relationships/notesSlide" Id="rId2"/>
    <Relationship Target="../slideLayouts/slideLayout2.xml" Type="http://schemas.openxmlformats.org/officeDocument/2006/relationships/slideLayout" Id="rId1"/>
</Relationships>

</file>

<file path=ppt/slides/_rels/slide50.xml.rels><?xml version="1.0" encoding="UTF-8" standalone="yes"?>
<Relationships xmlns="http://schemas.openxmlformats.org/package/2006/relationships">
    <Relationship TargetMode="External" Target="http://www.mpsv.cz/" Type="http://schemas.openxmlformats.org/officeDocument/2006/relationships/hyperlink" Id="rId3"/>
    <Relationship Target="../media/image44.png" Type="http://schemas.openxmlformats.org/officeDocument/2006/relationships/image" Id="rId2"/>
    <Relationship Target="../slideLayouts/slideLayout12.xml" Type="http://schemas.openxmlformats.org/officeDocument/2006/relationships/slideLayout" Id="rId1"/>
    <Relationship Target="../media/image38.jpg" Type="http://schemas.openxmlformats.org/officeDocument/2006/relationships/image" Id="rId4"/>
</Relationships>

</file>

<file path=ppt/slides/_rels/slide51.xml.rels><?xml version="1.0" encoding="UTF-8" standalone="yes"?>
<Relationships xmlns="http://schemas.openxmlformats.org/package/2006/relationships">
    <Relationship Target="../notesSlides/notesSlide24.xml" Type="http://schemas.openxmlformats.org/officeDocument/2006/relationships/notesSlide" Id="rId2"/>
    <Relationship Target="../slideLayouts/slideLayout1.xml" Type="http://schemas.openxmlformats.org/officeDocument/2006/relationships/slideLayout" Id="rId1"/>
</Relationships>

</file>

<file path=ppt/slides/_rels/slide5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3.xml.rels><?xml version="1.0" encoding="UTF-8" standalone="yes"?>
<Relationships xmlns="http://schemas.openxmlformats.org/package/2006/relationships">
    <Relationship Target="../media/image9.png" Type="http://schemas.openxmlformats.org/officeDocument/2006/relationships/image" Id="rId3"/>
    <Relationship Target="../notesSlides/notesSlide25.xml" Type="http://schemas.openxmlformats.org/officeDocument/2006/relationships/notesSlide" Id="rId2"/>
    <Relationship Target="../slideLayouts/slideLayout2.xml" Type="http://schemas.openxmlformats.org/officeDocument/2006/relationships/slideLayout" Id="rId1"/>
    <Relationship Target="../media/image10.svg" Type="http://schemas.openxmlformats.org/officeDocument/2006/relationships/image" Id="rId4"/>
</Relationships>

</file>

<file path=ppt/slides/_rels/slide5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6.xml.rels><?xml version="1.0" encoding="UTF-8" standalone="yes"?>
<Relationships xmlns="http://schemas.openxmlformats.org/package/2006/relationships">
    <Relationship Target="../media/image12.svg" Type="http://schemas.openxmlformats.org/officeDocument/2006/relationships/image" Id="rId3"/>
    <Relationship Target="../media/image11.png" Type="http://schemas.openxmlformats.org/officeDocument/2006/relationships/image" Id="rId2"/>
    <Relationship Target="../slideLayouts/slideLayout2.xml" Type="http://schemas.openxmlformats.org/officeDocument/2006/relationships/slideLayout" Id="rId1"/>
    <Relationship Target="../media/image16.svg" Type="http://schemas.openxmlformats.org/officeDocument/2006/relationships/image" Id="rId5"/>
    <Relationship Target="../media/image15.png" Type="http://schemas.openxmlformats.org/officeDocument/2006/relationships/image" Id="rId4"/>
</Relationships>

</file>

<file path=ppt/slides/_rels/slide57.xml.rels><?xml version="1.0" encoding="UTF-8" standalone="yes"?>
<Relationships xmlns="http://schemas.openxmlformats.org/package/2006/relationships">
    <Relationship Target="../media/image12.svg" Type="http://schemas.openxmlformats.org/officeDocument/2006/relationships/image" Id="rId3"/>
    <Relationship Target="../media/image11.png" Type="http://schemas.openxmlformats.org/officeDocument/2006/relationships/image" Id="rId2"/>
    <Relationship Target="../slideLayouts/slideLayout2.xml" Type="http://schemas.openxmlformats.org/officeDocument/2006/relationships/slideLayout" Id="rId1"/>
</Relationships>

</file>

<file path=ppt/slides/_rels/slide58.xml.rels><?xml version="1.0" encoding="UTF-8" standalone="yes"?>
<Relationships xmlns="http://schemas.openxmlformats.org/package/2006/relationships">
    <Relationship Target="../media/image12.svg" Type="http://schemas.openxmlformats.org/officeDocument/2006/relationships/image" Id="rId3"/>
    <Relationship Target="../media/image11.png" Type="http://schemas.openxmlformats.org/officeDocument/2006/relationships/image" Id="rId2"/>
    <Relationship Target="../slideLayouts/slideLayout2.xml" Type="http://schemas.openxmlformats.org/officeDocument/2006/relationships/slideLayout" Id="rId1"/>
</Relationships>

</file>

<file path=ppt/slides/_rels/slide59.xml.rels><?xml version="1.0" encoding="UTF-8" standalone="yes"?>
<Relationships xmlns="http://schemas.openxmlformats.org/package/2006/relationships">
    <Relationship Target="../media/image46.svg" Type="http://schemas.openxmlformats.org/officeDocument/2006/relationships/image" Id="rId3"/>
    <Relationship Target="../media/image45.png" Type="http://schemas.openxmlformats.org/officeDocument/2006/relationships/image" Id="rId2"/>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media/image14.svg" Type="http://schemas.openxmlformats.org/officeDocument/2006/relationships/image" Id="rId8"/>
    <Relationship Target="../media/image9.png" Type="http://schemas.openxmlformats.org/officeDocument/2006/relationships/image" Id="rId3"/>
    <Relationship Target="../media/image13.png" Type="http://schemas.openxmlformats.org/officeDocument/2006/relationships/image" Id="rId7"/>
    <Relationship Target="../notesSlides/notesSlide5.xml" Type="http://schemas.openxmlformats.org/officeDocument/2006/relationships/notesSlide" Id="rId2"/>
    <Relationship Target="../slideLayouts/slideLayout2.xml" Type="http://schemas.openxmlformats.org/officeDocument/2006/relationships/slideLayout" Id="rId1"/>
    <Relationship Target="../media/image12.svg" Type="http://schemas.openxmlformats.org/officeDocument/2006/relationships/image" Id="rId6"/>
    <Relationship Target="../media/image11.png" Type="http://schemas.openxmlformats.org/officeDocument/2006/relationships/image" Id="rId5"/>
    <Relationship Target="../media/image16.svg" Type="http://schemas.openxmlformats.org/officeDocument/2006/relationships/image" Id="rId10"/>
    <Relationship Target="../media/image10.svg" Type="http://schemas.openxmlformats.org/officeDocument/2006/relationships/image" Id="rId4"/>
    <Relationship Target="../media/image15.png" Type="http://schemas.openxmlformats.org/officeDocument/2006/relationships/image" Id="rId9"/>
</Relationships>

</file>

<file path=ppt/slides/_rels/slide60.xml.rels><?xml version="1.0" encoding="UTF-8" standalone="yes"?>
<Relationships xmlns="http://schemas.openxmlformats.org/package/2006/relationships">
    <Relationship Target="../media/image48.svg" Type="http://schemas.openxmlformats.org/officeDocument/2006/relationships/image" Id="rId3"/>
    <Relationship Target="../media/image47.png" Type="http://schemas.openxmlformats.org/officeDocument/2006/relationships/image" Id="rId2"/>
    <Relationship Target="../slideLayouts/slideLayout2.xml" Type="http://schemas.openxmlformats.org/officeDocument/2006/relationships/slideLayout" Id="rId1"/>
    <Relationship Target="../media/image50.svg" Type="http://schemas.openxmlformats.org/officeDocument/2006/relationships/image" Id="rId5"/>
    <Relationship Target="../media/image49.png" Type="http://schemas.openxmlformats.org/officeDocument/2006/relationships/image" Id="rId4"/>
</Relationships>

</file>

<file path=ppt/slides/_rels/slide61.xml.rels><?xml version="1.0" encoding="UTF-8" standalone="yes"?>
<Relationships xmlns="http://schemas.openxmlformats.org/package/2006/relationships">
    <Relationship Target="../notesSlides/notesSlide26.xml" Type="http://schemas.openxmlformats.org/officeDocument/2006/relationships/notesSlide" Id="rId2"/>
    <Relationship Target="../slideLayouts/slideLayout1.xml" Type="http://schemas.openxmlformats.org/officeDocument/2006/relationships/slideLayout" Id="rId1"/>
</Relationships>

</file>

<file path=ppt/slides/_rels/slide6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5.xml.rels><?xml version="1.0" encoding="UTF-8" standalone="yes"?>
<Relationships xmlns="http://schemas.openxmlformats.org/package/2006/relationships">
    <Relationship Target="../media/image50.svg" Type="http://schemas.openxmlformats.org/officeDocument/2006/relationships/image" Id="rId3"/>
    <Relationship Target="../media/image49.png" Type="http://schemas.openxmlformats.org/officeDocument/2006/relationships/image" Id="rId2"/>
    <Relationship Target="../slideLayouts/slideLayout2.xml" Type="http://schemas.openxmlformats.org/officeDocument/2006/relationships/slideLayout" Id="rId1"/>
</Relationships>

</file>

<file path=ppt/slides/_rels/slide6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9.xml.rels><?xml version="1.0" encoding="UTF-8" standalone="yes"?>
<Relationships xmlns="http://schemas.openxmlformats.org/package/2006/relationships">
    <Relationship Target="../media/image56.svg" Type="http://schemas.openxmlformats.org/officeDocument/2006/relationships/image" Id="rId8"/>
    <Relationship Target="../media/image51.png" Type="http://schemas.openxmlformats.org/officeDocument/2006/relationships/image" Id="rId3"/>
    <Relationship Target="../media/image55.png" Type="http://schemas.openxmlformats.org/officeDocument/2006/relationships/image" Id="rId7"/>
    <Relationship Target="../notesSlides/notesSlide27.xml" Type="http://schemas.openxmlformats.org/officeDocument/2006/relationships/notesSlide" Id="rId2"/>
    <Relationship Target="../slideLayouts/slideLayout2.xml" Type="http://schemas.openxmlformats.org/officeDocument/2006/relationships/slideLayout" Id="rId1"/>
    <Relationship Target="../media/image54.svg" Type="http://schemas.openxmlformats.org/officeDocument/2006/relationships/image" Id="rId6"/>
    <Relationship Target="../media/image53.png" Type="http://schemas.openxmlformats.org/officeDocument/2006/relationships/image" Id="rId5"/>
    <Relationship Target="../media/image50.svg" Type="http://schemas.openxmlformats.org/officeDocument/2006/relationships/image" Id="rId10"/>
    <Relationship Target="../media/image52.svg" Type="http://schemas.openxmlformats.org/officeDocument/2006/relationships/image" Id="rId4"/>
    <Relationship Target="../media/image49.png" Type="http://schemas.openxmlformats.org/officeDocument/2006/relationships/image" Id="rId9"/>
</Relationships>

</file>

<file path=ppt/slides/_rels/slide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0.xml.rels><?xml version="1.0" encoding="UTF-8" standalone="yes"?>
<Relationships xmlns="http://schemas.openxmlformats.org/package/2006/relationships">
    <Relationship Target="../notesSlides/notesSlide28.xml" Type="http://schemas.openxmlformats.org/officeDocument/2006/relationships/notesSlide" Id="rId2"/>
    <Relationship Target="../slideLayouts/slideLayout8.xml" Type="http://schemas.openxmlformats.org/officeDocument/2006/relationships/slideLayout" Id="rId1"/>
</Relationships>

</file>

<file path=ppt/slides/_rels/slide71.xml.rels><?xml version="1.0" encoding="UTF-8" standalone="yes"?>
<Relationships xmlns="http://schemas.openxmlformats.org/package/2006/relationships">
    <Relationship Target="../notesSlides/notesSlide29.xml" Type="http://schemas.openxmlformats.org/officeDocument/2006/relationships/notesSlide" Id="rId2"/>
    <Relationship Target="../slideLayouts/slideLayout1.xml" Type="http://schemas.openxmlformats.org/officeDocument/2006/relationships/slideLayout" Id="rId1"/>
</Relationships>

</file>

<file path=ppt/slides/_rels/slide72.xml.rels><?xml version="1.0" encoding="UTF-8" standalone="yes"?>
<Relationships xmlns="http://schemas.openxmlformats.org/package/2006/relationships">
    <Relationship Target="../notesSlides/notesSlide30.xml" Type="http://schemas.openxmlformats.org/officeDocument/2006/relationships/notesSlide" Id="rId2"/>
    <Relationship Target="../slideLayouts/slideLayout2.xml" Type="http://schemas.openxmlformats.org/officeDocument/2006/relationships/slideLayout" Id="rId1"/>
</Relationships>

</file>

<file path=ppt/slides/_rels/slide73.xml.rels><?xml version="1.0" encoding="UTF-8" standalone="yes"?>
<Relationships xmlns="http://schemas.openxmlformats.org/package/2006/relationships">
    <Relationship Target="../media/image23.png" Type="http://schemas.openxmlformats.org/officeDocument/2006/relationships/image" Id="rId3"/>
    <Relationship Target="../notesSlides/notesSlide31.xml" Type="http://schemas.openxmlformats.org/officeDocument/2006/relationships/notesSlide" Id="rId2"/>
    <Relationship Target="../slideLayouts/slideLayout2.xml" Type="http://schemas.openxmlformats.org/officeDocument/2006/relationships/slideLayout" Id="rId1"/>
    <Relationship Target="../media/image22.svg" Type="http://schemas.openxmlformats.org/officeDocument/2006/relationships/image" Id="rId6"/>
    <Relationship Target="../media/image21.png" Type="http://schemas.openxmlformats.org/officeDocument/2006/relationships/image" Id="rId5"/>
    <Relationship Target="../media/image24.svg" Type="http://schemas.openxmlformats.org/officeDocument/2006/relationships/image" Id="rId4"/>
</Relationships>

</file>

<file path=ppt/slides/_rels/slide74.xml.rels><?xml version="1.0" encoding="UTF-8" standalone="yes"?>
<Relationships xmlns="http://schemas.openxmlformats.org/package/2006/relationships">
    <Relationship Target="../media/image23.png" Type="http://schemas.openxmlformats.org/officeDocument/2006/relationships/image" Id="rId3"/>
    <Relationship Target="../notesSlides/notesSlide32.xml" Type="http://schemas.openxmlformats.org/officeDocument/2006/relationships/notesSlide" Id="rId2"/>
    <Relationship Target="../slideLayouts/slideLayout2.xml" Type="http://schemas.openxmlformats.org/officeDocument/2006/relationships/slideLayout" Id="rId1"/>
    <Relationship Target="../media/image24.svg" Type="http://schemas.openxmlformats.org/officeDocument/2006/relationships/image" Id="rId4"/>
</Relationships>

</file>

<file path=ppt/slides/_rels/slide75.xml.rels><?xml version="1.0" encoding="UTF-8" standalone="yes"?>
<Relationships xmlns="http://schemas.openxmlformats.org/package/2006/relationships">
    <Relationship Target="../media/image58.svg" Type="http://schemas.openxmlformats.org/officeDocument/2006/relationships/image" Id="rId3"/>
    <Relationship Target="../media/image57.png" Type="http://schemas.openxmlformats.org/officeDocument/2006/relationships/image" Id="rId2"/>
    <Relationship Target="../slideLayouts/slideLayout2.xml" Type="http://schemas.openxmlformats.org/officeDocument/2006/relationships/slideLayout" Id="rId1"/>
    <Relationship Target="../media/image50.svg" Type="http://schemas.openxmlformats.org/officeDocument/2006/relationships/image" Id="rId5"/>
    <Relationship Target="../media/image49.png" Type="http://schemas.openxmlformats.org/officeDocument/2006/relationships/image" Id="rId4"/>
</Relationships>

</file>

<file path=ppt/slides/_rels/slide76.xml.rels><?xml version="1.0" encoding="UTF-8" standalone="yes"?>
<Relationships xmlns="http://schemas.openxmlformats.org/package/2006/relationships">
    <Relationship Target="../media/image60.svg" Type="http://schemas.openxmlformats.org/officeDocument/2006/relationships/image" Id="rId3"/>
    <Relationship Target="../media/image59.png" Type="http://schemas.openxmlformats.org/officeDocument/2006/relationships/image" Id="rId2"/>
    <Relationship Target="../slideLayouts/slideLayout2.xml" Type="http://schemas.openxmlformats.org/officeDocument/2006/relationships/slideLayout" Id="rId1"/>
    <Relationship Target="../media/image50.svg" Type="http://schemas.openxmlformats.org/officeDocument/2006/relationships/image" Id="rId5"/>
    <Relationship Target="../media/image49.png" Type="http://schemas.openxmlformats.org/officeDocument/2006/relationships/image" Id="rId4"/>
</Relationships>

</file>

<file path=ppt/slides/_rels/slide77.xml.rels><?xml version="1.0" encoding="UTF-8" standalone="yes"?>
<Relationships xmlns="http://schemas.openxmlformats.org/package/2006/relationships">
    <Relationship Target="../media/image57.png" Type="http://schemas.openxmlformats.org/officeDocument/2006/relationships/image" Id="rId3"/>
    <Relationship Target="../notesSlides/notesSlide33.xml" Type="http://schemas.openxmlformats.org/officeDocument/2006/relationships/notesSlide" Id="rId2"/>
    <Relationship Target="../slideLayouts/slideLayout2.xml" Type="http://schemas.openxmlformats.org/officeDocument/2006/relationships/slideLayout" Id="rId1"/>
    <Relationship Target="../media/image60.svg" Type="http://schemas.openxmlformats.org/officeDocument/2006/relationships/image" Id="rId6"/>
    <Relationship Target="../media/image59.png" Type="http://schemas.openxmlformats.org/officeDocument/2006/relationships/image" Id="rId5"/>
    <Relationship Target="../media/image58.svg" Type="http://schemas.openxmlformats.org/officeDocument/2006/relationships/image" Id="rId4"/>
</Relationships>

</file>

<file path=ppt/slides/_rels/slide7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9.xml.rels><?xml version="1.0" encoding="UTF-8" standalone="yes"?>
<Relationships xmlns="http://schemas.openxmlformats.org/package/2006/relationships">
    <Relationship Target="../media/image61.PNG" Type="http://schemas.openxmlformats.org/officeDocument/2006/relationships/image" Id="rId3"/>
    <Relationship Target="../notesSlides/notesSlide34.xml" Type="http://schemas.openxmlformats.org/officeDocument/2006/relationships/notesSlide"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media/image17.png" Type="http://schemas.openxmlformats.org/officeDocument/2006/relationships/image" Id="rId3"/>
    <Relationship Target="../notesSlides/notesSlide6.xml" Type="http://schemas.openxmlformats.org/officeDocument/2006/relationships/notesSlide" Id="rId2"/>
    <Relationship Target="../slideLayouts/slideLayout2.xml" Type="http://schemas.openxmlformats.org/officeDocument/2006/relationships/slideLayout" Id="rId1"/>
    <Relationship Target="../media/image18.svg" Type="http://schemas.openxmlformats.org/officeDocument/2006/relationships/image" Id="rId4"/>
</Relationships>

</file>

<file path=ppt/slides/_rels/slide80.xml.rels><?xml version="1.0" encoding="UTF-8" standalone="yes"?>
<Relationships xmlns="http://schemas.openxmlformats.org/package/2006/relationships">
    <Relationship Target="../media/image62.PNG" Type="http://schemas.openxmlformats.org/officeDocument/2006/relationships/image" Id="rId2"/>
    <Relationship Target="../slideLayouts/slideLayout2.xml" Type="http://schemas.openxmlformats.org/officeDocument/2006/relationships/slideLayout" Id="rId1"/>
</Relationships>

</file>

<file path=ppt/slides/_rels/slide81.xml.rels><?xml version="1.0" encoding="UTF-8" standalone="yes"?>
<Relationships xmlns="http://schemas.openxmlformats.org/package/2006/relationships">
    <Relationship Target="../notesSlides/notesSlide35.xml" Type="http://schemas.openxmlformats.org/officeDocument/2006/relationships/notesSlide" Id="rId2"/>
    <Relationship Target="../slideLayouts/slideLayout1.xml" Type="http://schemas.openxmlformats.org/officeDocument/2006/relationships/slideLayout" Id="rId1"/>
</Relationships>

</file>

<file path=ppt/slides/_rels/slide82.xml.rels><?xml version="1.0" encoding="UTF-8" standalone="yes"?>
<Relationships xmlns="http://schemas.openxmlformats.org/package/2006/relationships">
    <Relationship TargetMode="External" Target="https://iskp21.mssf.cz/" Type="http://schemas.openxmlformats.org/officeDocument/2006/relationships/hyperlink" Id="rId2"/>
    <Relationship Target="../slideLayouts/slideLayout2.xml" Type="http://schemas.openxmlformats.org/officeDocument/2006/relationships/slideLayout" Id="rId1"/>
</Relationships>

</file>

<file path=ppt/slides/_rels/slide8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4.xml.rels><?xml version="1.0" encoding="UTF-8" standalone="yes"?>
<Relationships xmlns="http://schemas.openxmlformats.org/package/2006/relationships">
    <Relationship Target="../media/image64.svg" Type="http://schemas.openxmlformats.org/officeDocument/2006/relationships/image" Id="rId3"/>
    <Relationship Target="../media/image63.png" Type="http://schemas.openxmlformats.org/officeDocument/2006/relationships/image" Id="rId2"/>
    <Relationship Target="../slideLayouts/slideLayout2.xml" Type="http://schemas.openxmlformats.org/officeDocument/2006/relationships/slideLayout" Id="rId1"/>
</Relationships>

</file>

<file path=ppt/slides/_rels/slide85.xml.rels><?xml version="1.0" encoding="UTF-8" standalone="yes"?>
<Relationships xmlns="http://schemas.openxmlformats.org/package/2006/relationships">
    <Relationship Target="../media/hdphoto1.wdp" Type="http://schemas.microsoft.com/office/2007/relationships/hdphoto" Id="rId3"/>
    <Relationship Target="../media/image65.png" Type="http://schemas.openxmlformats.org/officeDocument/2006/relationships/image" Id="rId2"/>
    <Relationship Target="../slideLayouts/slideLayout2.xml" Type="http://schemas.openxmlformats.org/officeDocument/2006/relationships/slideLayout" Id="rId1"/>
</Relationships>

</file>

<file path=ppt/slides/_rels/slide86.xml.rels><?xml version="1.0" encoding="UTF-8" standalone="yes"?>
<Relationships xmlns="http://schemas.openxmlformats.org/package/2006/relationships">
    <Relationship Target="../media/image66.png" Type="http://schemas.openxmlformats.org/officeDocument/2006/relationships/image" Id="rId2"/>
    <Relationship Target="../slideLayouts/slideLayout2.xml" Type="http://schemas.openxmlformats.org/officeDocument/2006/relationships/slideLayout" Id="rId1"/>
</Relationships>

</file>

<file path=ppt/slides/_rels/slide87.xml.rels><?xml version="1.0" encoding="UTF-8" standalone="yes"?>
<Relationships xmlns="http://schemas.openxmlformats.org/package/2006/relationships">
    <Relationship Target="../media/image68.svg" Type="http://schemas.openxmlformats.org/officeDocument/2006/relationships/image" Id="rId3"/>
    <Relationship Target="../media/image67.png" Type="http://schemas.openxmlformats.org/officeDocument/2006/relationships/image" Id="rId2"/>
    <Relationship Target="../slideLayouts/slideLayout2.xml" Type="http://schemas.openxmlformats.org/officeDocument/2006/relationships/slideLayout" Id="rId1"/>
</Relationships>

</file>

<file path=ppt/slides/_rels/slide88.xml.rels><?xml version="1.0" encoding="UTF-8" standalone="yes"?>
<Relationships xmlns="http://schemas.openxmlformats.org/package/2006/relationships">
    <Relationship Target="../media/image68.svg" Type="http://schemas.openxmlformats.org/officeDocument/2006/relationships/image" Id="rId3"/>
    <Relationship Target="../media/image67.png" Type="http://schemas.openxmlformats.org/officeDocument/2006/relationships/image" Id="rId2"/>
    <Relationship Target="../slideLayouts/slideLayout2.xml" Type="http://schemas.openxmlformats.org/officeDocument/2006/relationships/slideLayout" Id="rId1"/>
</Relationships>

</file>

<file path=ppt/slides/_rels/slide89.xml.rels><?xml version="1.0" encoding="UTF-8" standalone="yes"?>
<Relationships xmlns="http://schemas.openxmlformats.org/package/2006/relationships">
    <Relationship Target="../media/image69.svg" Type="http://schemas.openxmlformats.org/officeDocument/2006/relationships/image" Id="rId3"/>
    <Relationship Target="../media/image28.png" Type="http://schemas.openxmlformats.org/officeDocument/2006/relationships/image"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media/image24.svg" Type="http://schemas.openxmlformats.org/officeDocument/2006/relationships/image" Id="rId8"/>
    <Relationship Target="../media/image19.png" Type="http://schemas.openxmlformats.org/officeDocument/2006/relationships/image" Id="rId3"/>
    <Relationship Target="../media/image23.png" Type="http://schemas.openxmlformats.org/officeDocument/2006/relationships/image" Id="rId7"/>
    <Relationship Target="../notesSlides/notesSlide7.xml" Type="http://schemas.openxmlformats.org/officeDocument/2006/relationships/notesSlide" Id="rId2"/>
    <Relationship Target="../slideLayouts/slideLayout2.xml" Type="http://schemas.openxmlformats.org/officeDocument/2006/relationships/slideLayout" Id="rId1"/>
    <Relationship Target="../media/image22.svg" Type="http://schemas.openxmlformats.org/officeDocument/2006/relationships/image" Id="rId6"/>
    <Relationship Target="../media/image21.png" Type="http://schemas.openxmlformats.org/officeDocument/2006/relationships/image" Id="rId5"/>
    <Relationship Target="../media/image20.svg" Type="http://schemas.openxmlformats.org/officeDocument/2006/relationships/image" Id="rId4"/>
</Relationships>

</file>

<file path=ppt/slides/_rels/slide90.xml.rels><?xml version="1.0" encoding="UTF-8" standalone="yes"?>
<Relationships xmlns="http://schemas.openxmlformats.org/package/2006/relationships">
    <Relationship Target="../media/image28.png" Type="http://schemas.openxmlformats.org/officeDocument/2006/relationships/image" Id="rId3"/>
    <Relationship TargetMode="External" Target="https://www.esfcr.cz/formulare-a-pokyny-potrebne-v-ramci-pripravy-zadosti-o-podporu-opz-plus/-/dokument/18398046" Type="http://schemas.openxmlformats.org/officeDocument/2006/relationships/hyperlink" Id="rId2"/>
    <Relationship Target="../slideLayouts/slideLayout2.xml" Type="http://schemas.openxmlformats.org/officeDocument/2006/relationships/slideLayout" Id="rId1"/>
    <Relationship Target="../media/image69.svg" Type="http://schemas.openxmlformats.org/officeDocument/2006/relationships/image" Id="rId4"/>
</Relationships>

</file>

<file path=ppt/slides/_rels/slide91.xml.rels><?xml version="1.0" encoding="UTF-8" standalone="yes"?>
<Relationships xmlns="http://schemas.openxmlformats.org/package/2006/relationships">
    <Relationship Target="../media/image70.png" Type="http://schemas.openxmlformats.org/officeDocument/2006/relationships/image" Id="rId2"/>
    <Relationship Target="../slideLayouts/slideLayout2.xml" Type="http://schemas.openxmlformats.org/officeDocument/2006/relationships/slideLayout" Id="rId1"/>
</Relationships>

</file>

<file path=ppt/slides/_rels/slide9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3.xml.rels><?xml version="1.0" encoding="UTF-8" standalone="yes"?>
<Relationships xmlns="http://schemas.openxmlformats.org/package/2006/relationships">
    <Relationship TargetMode="External" Target="https://www.esfcr.cz/formulare-a-pokyny-potrebne-v-ramci-pripravy-zadosti-o-podporu-opz-plus/-/dokument/19012380" Type="http://schemas.openxmlformats.org/officeDocument/2006/relationships/hyperlink" Id="rId3"/>
    <Relationship Target="../notesSlides/notesSlide36.xml" Type="http://schemas.openxmlformats.org/officeDocument/2006/relationships/notesSlide" Id="rId2"/>
    <Relationship Target="../slideLayouts/slideLayout2.xml" Type="http://schemas.openxmlformats.org/officeDocument/2006/relationships/slideLayout" Id="rId1"/>
</Relationships>

</file>

<file path=ppt/slides/_rels/slide94.xml.rels><?xml version="1.0" encoding="UTF-8" standalone="yes"?>
<Relationships xmlns="http://schemas.openxmlformats.org/package/2006/relationships">
    <Relationship Target="../slideLayouts/slideLayout1.xml" Type="http://schemas.openxmlformats.org/officeDocument/2006/relationships/slideLayout" Id="rId1"/>
</Relationships>

</file>

<file path=ppt/slides/_rels/slide95.xml.rels><?xml version="1.0" encoding="UTF-8" standalone="yes"?>
<Relationships xmlns="http://schemas.openxmlformats.org/package/2006/relationships">
    <Relationship TargetMode="External" Target="https://www.esfcr.cz/pravidla-pro-zadatele-a-prijemce-opz-plus/-/dokument/19011837" Type="http://schemas.openxmlformats.org/officeDocument/2006/relationships/hyperlink" Id="rId3"/>
    <Relationship TargetMode="External" Target="https://www.esfcr.cz/pravidla-pro-zadatele-a-prijemce-opz-plus/-/dokument/18068434" Type="http://schemas.openxmlformats.org/officeDocument/2006/relationships/hyperlink" Id="rId2"/>
    <Relationship Target="../slideLayouts/slideLayout2.xml" Type="http://schemas.openxmlformats.org/officeDocument/2006/relationships/slideLayout" Id="rId1"/>
    <Relationship TargetMode="External" Target="https://www.esfcr.cz/dokumenty-opz-plus" Type="http://schemas.openxmlformats.org/officeDocument/2006/relationships/hyperlink" Id="rId6"/>
    <Relationship TargetMode="External" Target="https://www.esfcr.cz/formulare-a-pokyny-potrebne-v-ramci-pripravy-zadosti-o-podporu-opz-plus/-/dokument/19012380" Type="http://schemas.openxmlformats.org/officeDocument/2006/relationships/hyperlink" Id="rId5"/>
    <Relationship TargetMode="External" Target="https://www.esfcr.cz/formulare-a-pokyny-potrebne-v-ramci-pripravy-zadosti-o-podporu-opz-plus/-/dokument/18398046" Type="http://schemas.openxmlformats.org/officeDocument/2006/relationships/hyperlink" Id="rId4"/>
</Relationships>

</file>

<file path=ppt/slides/_rels/slide96.xml.rels><?xml version="1.0" encoding="UTF-8" standalone="yes"?>
<Relationships xmlns="http://schemas.openxmlformats.org/package/2006/relationships">
    <Relationship TargetMode="External" Target="https://www.esfcr.cz/klub-vyzev-na-detske-skupiny-opz-plus" Type="http://schemas.openxmlformats.org/officeDocument/2006/relationships/hyperlink" Id="rId3"/>
    <Relationship Target="../notesSlides/notesSlide37.xml" Type="http://schemas.openxmlformats.org/officeDocument/2006/relationships/notesSlide" Id="rId2"/>
    <Relationship Target="../slideLayouts/slideLayout2.xml" Type="http://schemas.openxmlformats.org/officeDocument/2006/relationships/slideLayout" Id="rId1"/>
</Relationships>

</file>

<file path=ppt/slides/_rels/slide97.xml.rels><?xml version="1.0" encoding="UTF-8" standalone="yes"?>
<Relationships xmlns="http://schemas.openxmlformats.org/package/2006/relationships">
    <Relationship TargetMode="External" Target="mailto:linda.prokesova@mpsv.cz" Type="http://schemas.openxmlformats.org/officeDocument/2006/relationships/hyperlink" Id="rId3"/>
    <Relationship Target="../notesSlides/notesSlide38.xml" Type="http://schemas.openxmlformats.org/officeDocument/2006/relationships/notesSlide" Id="rId2"/>
    <Relationship Target="../slideLayouts/slideLayout2.xml" Type="http://schemas.openxmlformats.org/officeDocument/2006/relationships/slideLayout" Id="rId1"/>
    <Relationship TargetMode="External" Target="mailto:marie.halatova1@mpsv.cz" Type="http://schemas.openxmlformats.org/officeDocument/2006/relationships/hyperlink" Id="rId4"/>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sz="4000" b="false" kern="1200" cap="none" dirty="false">
                <a:latin typeface="+mn-lt"/>
                <a:ea typeface="+mn-ea"/>
                <a:cs typeface="+mn-cs"/>
              </a:rPr>
              <a:t>Seminář pro žadatele </a:t>
            </a:r>
            <a:br>
              <a:rPr lang="cs-CZ" sz="4000" b="false" kern="1200" cap="none" dirty="false">
                <a:latin typeface="+mn-lt"/>
                <a:ea typeface="+mn-ea"/>
                <a:cs typeface="+mn-cs"/>
              </a:rPr>
            </a:br>
            <a:r>
              <a:rPr lang="cs-CZ" sz="4000" b="false" kern="1200" cap="none" dirty="false">
                <a:latin typeface="+mn-lt"/>
                <a:ea typeface="+mn-ea"/>
                <a:cs typeface="+mn-cs"/>
              </a:rPr>
              <a:t>výzva č.</a:t>
            </a:r>
            <a:r>
              <a:rPr lang="cs-CZ" sz="1800" dirty="false">
                <a:effectLst/>
                <a:latin typeface="Arial" panose="020B0604020202020204" pitchFamily="34" charset="0"/>
                <a:ea typeface="Calibri" panose="020F0502020204030204" pitchFamily="34" charset="0"/>
              </a:rPr>
              <a:t> </a:t>
            </a:r>
            <a:r>
              <a:rPr lang="cs-CZ" b="false" kern="1200" cap="none" dirty="false">
                <a:latin typeface="+mn-lt"/>
                <a:ea typeface="+mn-ea"/>
                <a:cs typeface="+mn-cs"/>
              </a:rPr>
              <a:t>03_23_49  </a:t>
            </a:r>
          </a:p>
        </p:txBody>
      </p:sp>
      <p:sp>
        <p:nvSpPr>
          <p:cNvPr id="7" name="Zástupný symbol pro text 6"/>
          <p:cNvSpPr>
            <a:spLocks noGrp="true"/>
          </p:cNvSpPr>
          <p:nvPr>
            <p:ph type="body" sz="quarter" idx="14"/>
          </p:nvPr>
        </p:nvSpPr>
        <p:spPr>
          <a:xfrm>
            <a:off x="1619672" y="5132232"/>
            <a:ext cx="7164328" cy="540000"/>
          </a:xfrm>
        </p:spPr>
        <p:txBody>
          <a:bodyPr/>
          <a:lstStyle/>
          <a:p>
            <a:r>
              <a:rPr lang="cs-CZ" sz="2000" dirty="false"/>
              <a:t>15. 3. 2023, on-line</a:t>
            </a:r>
          </a:p>
        </p:txBody>
      </p:sp>
      <p:pic>
        <p:nvPicPr>
          <p:cNvPr id="14"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tretch>
            <a:fillRect/>
          </a:stretch>
        </p:blipFill>
        <p:spPr>
          <a:xfrm>
            <a:off x="846000" y="2636837"/>
            <a:ext cx="540000" cy="540000"/>
          </a:xfrm>
        </p:spPr>
      </p:pic>
      <p:pic>
        <p:nvPicPr>
          <p:cNvPr id="16" name="Zástupný symbol pro obrázek 15"/>
          <p:cNvPicPr>
            <a:picLocks noGrp="true" noChangeAspect="true"/>
          </p:cNvPicPr>
          <p:nvPr>
            <p:ph type="pic" sz="quarter" idx="17"/>
          </p:nvPr>
        </p:nvPicPr>
        <p:blipFill>
          <a:blip cstate="print" r:embed="rId4">
            <a:extLst>
              <a:ext uri="{28A0092B-C50C-407E-A947-70E740481C1C}">
                <a14:useLocalDpi xmlns:a14="http://schemas.microsoft.com/office/drawing/2010/main" val="0"/>
              </a:ext>
            </a:extLst>
          </a:blip>
          <a:stretch>
            <a:fillRect/>
          </a:stretch>
        </p:blipFill>
        <p:spPr>
          <a:xfrm>
            <a:off x="886997" y="5132232"/>
            <a:ext cx="540000" cy="540000"/>
          </a:xfrm>
        </p:spPr>
      </p:pic>
      <p:pic>
        <p:nvPicPr>
          <p:cNvPr id="6" name="Zástupný symbol pro obrázek 14">
            <a:extLst>
              <a:ext uri="{FF2B5EF4-FFF2-40B4-BE49-F238E27FC236}">
                <a16:creationId xmlns:a16="http://schemas.microsoft.com/office/drawing/2014/main" id="{A09DDA7F-D4B2-4106-AA2D-AE5D2963AF66}"/>
              </a:ext>
            </a:extLst>
          </p:cNvPr>
          <p:cNvPicPr>
            <a:picLocks noGrp="true" noChangeAspect="true"/>
          </p:cNvPicPr>
          <p:nvPr>
            <p:ph type="pic" sz="quarter" idx="16"/>
          </p:nvPr>
        </p:nvPicPr>
        <p:blipFill>
          <a:blip cstate="print" r:embed="rId5">
            <a:extLst>
              <a:ext uri="{28A0092B-C50C-407E-A947-70E740481C1C}">
                <a14:useLocalDpi xmlns:a14="http://schemas.microsoft.com/office/drawing/2010/main" val="0"/>
              </a:ext>
            </a:extLst>
          </a:blip>
          <a:stretch>
            <a:fillRect/>
          </a:stretch>
        </p:blipFill>
        <p:spPr>
          <a:xfrm>
            <a:off x="846000" y="4089600"/>
            <a:ext cx="540000" cy="540000"/>
          </a:xfrm>
        </p:spPr>
      </p:pic>
      <p:sp>
        <p:nvSpPr>
          <p:cNvPr id="8" name="TextovéPole 7">
            <a:extLst>
              <a:ext uri="{FF2B5EF4-FFF2-40B4-BE49-F238E27FC236}">
                <a16:creationId xmlns:a16="http://schemas.microsoft.com/office/drawing/2014/main" id="{48057913-AD93-47CE-97D1-D182B0D8C21C}"/>
              </a:ext>
            </a:extLst>
          </p:cNvPr>
          <p:cNvSpPr txBox="true"/>
          <p:nvPr/>
        </p:nvSpPr>
        <p:spPr>
          <a:xfrm>
            <a:off x="1512000" y="4174934"/>
            <a:ext cx="4932208" cy="707886"/>
          </a:xfrm>
          <a:prstGeom prst="rect">
            <a:avLst/>
          </a:prstGeom>
          <a:noFill/>
        </p:spPr>
        <p:txBody>
          <a:bodyPr wrap="square">
            <a:spAutoFit/>
          </a:bodyPr>
          <a:lstStyle/>
          <a:p>
            <a:r>
              <a:rPr lang="cs-CZ" sz="2000" dirty="false"/>
              <a:t>Mgr. Jan Živec, Mgr. Linda Prokešová, PhDr. Marie Halatová, Mgr. Iva Sotolářová</a:t>
            </a:r>
          </a:p>
        </p:txBody>
      </p:sp>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C9F4F5-C2A3-6398-9E87-7C326D14B0B1}"/>
              </a:ext>
            </a:extLst>
          </p:cNvPr>
          <p:cNvSpPr>
            <a:spLocks noGrp="true"/>
          </p:cNvSpPr>
          <p:nvPr>
            <p:ph type="title"/>
          </p:nvPr>
        </p:nvSpPr>
        <p:spPr/>
        <p:txBody>
          <a:bodyPr/>
          <a:lstStyle/>
          <a:p>
            <a:r>
              <a:rPr lang="cs-CZ" dirty="false"/>
              <a:t>PŘEDSTAVENÍ VÝZVY</a:t>
            </a:r>
          </a:p>
        </p:txBody>
      </p:sp>
      <p:sp>
        <p:nvSpPr>
          <p:cNvPr id="4" name="Zástupný symbol pro číslo snímku 3">
            <a:extLst>
              <a:ext uri="{FF2B5EF4-FFF2-40B4-BE49-F238E27FC236}">
                <a16:creationId xmlns:a16="http://schemas.microsoft.com/office/drawing/2014/main" id="{D5B45CB6-1DCE-9349-6F5B-FCDC716459A8}"/>
              </a:ext>
            </a:extLst>
          </p:cNvPr>
          <p:cNvSpPr>
            <a:spLocks noGrp="true"/>
          </p:cNvSpPr>
          <p:nvPr>
            <p:ph type="sldNum" sz="quarter" idx="12"/>
          </p:nvPr>
        </p:nvSpPr>
        <p:spPr/>
        <p:txBody>
          <a:bodyPr/>
          <a:lstStyle/>
          <a:p>
            <a:fld id="{479BF083-4774-43B1-9AB0-5CC1AC5DD8EE}" type="slidenum">
              <a:rPr lang="cs-CZ" smtClean="false"/>
              <a:pPr/>
              <a:t>10</a:t>
            </a:fld>
            <a:endParaRPr lang="cs-CZ" dirty="false"/>
          </a:p>
        </p:txBody>
      </p:sp>
      <p:pic>
        <p:nvPicPr>
          <p:cNvPr id="10" name="Obrázek 9" descr="Obsah obrázku mapa&#10;&#10;Popis byl vytvořen automaticky">
            <a:extLst>
              <a:ext uri="{FF2B5EF4-FFF2-40B4-BE49-F238E27FC236}">
                <a16:creationId xmlns:a16="http://schemas.microsoft.com/office/drawing/2014/main" id="{92561DF0-211C-B7BE-D4D7-DF4CB091E020}"/>
              </a:ext>
            </a:extLst>
          </p:cNvPr>
          <p:cNvPicPr>
            <a:picLocks noChangeAspect="true"/>
          </p:cNvPicPr>
          <p:nvPr/>
        </p:nvPicPr>
        <p:blipFill>
          <a:blip r:embed="rId3">
            <a:extLst>
              <a:ext uri="{28A0092B-C50C-407E-A947-70E740481C1C}">
                <a14:useLocalDpi xmlns:a14="http://schemas.microsoft.com/office/drawing/2010/main" val="0"/>
              </a:ext>
            </a:extLst>
          </a:blip>
          <a:stretch>
            <a:fillRect/>
          </a:stretch>
        </p:blipFill>
        <p:spPr>
          <a:xfrm>
            <a:off x="1828100" y="2471237"/>
            <a:ext cx="7045900" cy="4050874"/>
          </a:xfrm>
          <a:prstGeom prst="rect">
            <a:avLst/>
          </a:prstGeom>
        </p:spPr>
      </p:pic>
      <p:sp>
        <p:nvSpPr>
          <p:cNvPr id="12" name="TextovéPole 11">
            <a:extLst>
              <a:ext uri="{FF2B5EF4-FFF2-40B4-BE49-F238E27FC236}">
                <a16:creationId xmlns:a16="http://schemas.microsoft.com/office/drawing/2014/main" id="{9FFFC281-0D7B-FE36-07E7-6FF9220EF57C}"/>
              </a:ext>
            </a:extLst>
          </p:cNvPr>
          <p:cNvSpPr txBox="true"/>
          <p:nvPr/>
        </p:nvSpPr>
        <p:spPr>
          <a:xfrm>
            <a:off x="251520" y="1276680"/>
            <a:ext cx="7776864" cy="1569660"/>
          </a:xfrm>
          <a:prstGeom prst="rect">
            <a:avLst/>
          </a:prstGeom>
          <a:noFill/>
        </p:spPr>
        <p:txBody>
          <a:bodyPr wrap="square" rtlCol="false">
            <a:spAutoFit/>
          </a:bodyPr>
          <a:lstStyle/>
          <a:p>
            <a:r>
              <a:rPr lang="cs-CZ" sz="2400" b="true" dirty="false"/>
              <a:t>Kategorie okresů dle potřebnosti nových kapacit DS</a:t>
            </a:r>
          </a:p>
          <a:p>
            <a:pPr lvl="1"/>
            <a:r>
              <a:rPr lang="cs-CZ" sz="2400" dirty="false"/>
              <a:t>A – nejvyšší potřebnost</a:t>
            </a:r>
          </a:p>
          <a:p>
            <a:pPr lvl="1"/>
            <a:r>
              <a:rPr lang="cs-CZ" sz="2400" dirty="false"/>
              <a:t>B – střední potřebnost</a:t>
            </a:r>
          </a:p>
          <a:p>
            <a:pPr lvl="1"/>
            <a:r>
              <a:rPr lang="cs-CZ" sz="2400" dirty="false"/>
              <a:t>C – nižší potřebnost</a:t>
            </a:r>
          </a:p>
        </p:txBody>
      </p:sp>
      <p:sp>
        <p:nvSpPr>
          <p:cNvPr id="13" name="Ovál 12">
            <a:extLst>
              <a:ext uri="{FF2B5EF4-FFF2-40B4-BE49-F238E27FC236}">
                <a16:creationId xmlns:a16="http://schemas.microsoft.com/office/drawing/2014/main" id="{C7CC1B45-994A-B72D-F785-7E3169343B3A}"/>
              </a:ext>
            </a:extLst>
          </p:cNvPr>
          <p:cNvSpPr/>
          <p:nvPr/>
        </p:nvSpPr>
        <p:spPr>
          <a:xfrm>
            <a:off x="374085" y="1726029"/>
            <a:ext cx="288000" cy="288000"/>
          </a:xfrm>
          <a:prstGeom prst="ellipse">
            <a:avLst/>
          </a:prstGeom>
          <a:solidFill>
            <a:srgbClr val="880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4" name="Ovál 13">
            <a:extLst>
              <a:ext uri="{FF2B5EF4-FFF2-40B4-BE49-F238E27FC236}">
                <a16:creationId xmlns:a16="http://schemas.microsoft.com/office/drawing/2014/main" id="{920174D2-EDDA-AC8E-A9CB-42902923D3FF}"/>
              </a:ext>
            </a:extLst>
          </p:cNvPr>
          <p:cNvSpPr/>
          <p:nvPr/>
        </p:nvSpPr>
        <p:spPr>
          <a:xfrm>
            <a:off x="374085" y="2108771"/>
            <a:ext cx="288000" cy="288000"/>
          </a:xfrm>
          <a:prstGeom prst="ellipse">
            <a:avLst/>
          </a:prstGeom>
          <a:solidFill>
            <a:srgbClr val="00A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5" name="Ovál 14">
            <a:extLst>
              <a:ext uri="{FF2B5EF4-FFF2-40B4-BE49-F238E27FC236}">
                <a16:creationId xmlns:a16="http://schemas.microsoft.com/office/drawing/2014/main" id="{C07C94D4-9A05-3D9D-9207-186F8188D7AD}"/>
              </a:ext>
            </a:extLst>
          </p:cNvPr>
          <p:cNvSpPr/>
          <p:nvPr/>
        </p:nvSpPr>
        <p:spPr>
          <a:xfrm>
            <a:off x="374085" y="2471237"/>
            <a:ext cx="288000" cy="288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2071037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B14682-7DD1-4276-A341-8C20DA3A76B8}"/>
              </a:ext>
            </a:extLst>
          </p:cNvPr>
          <p:cNvSpPr>
            <a:spLocks noGrp="true"/>
          </p:cNvSpPr>
          <p:nvPr>
            <p:ph type="title"/>
          </p:nvPr>
        </p:nvSpPr>
        <p:spPr/>
        <p:txBody>
          <a:bodyPr/>
          <a:lstStyle/>
          <a:p>
            <a:r>
              <a:rPr lang="cs-CZ" dirty="false" err="true"/>
              <a:t>PředstavenÍ</a:t>
            </a:r>
            <a:r>
              <a:rPr lang="cs-CZ" dirty="false"/>
              <a:t> VÝZVY</a:t>
            </a:r>
          </a:p>
        </p:txBody>
      </p:sp>
      <p:sp>
        <p:nvSpPr>
          <p:cNvPr id="3" name="Zástupný obsah 2">
            <a:extLst>
              <a:ext uri="{FF2B5EF4-FFF2-40B4-BE49-F238E27FC236}">
                <a16:creationId xmlns:a16="http://schemas.microsoft.com/office/drawing/2014/main" id="{0779B28B-6123-4C2A-819D-A2874B8AA0A8}"/>
              </a:ext>
            </a:extLst>
          </p:cNvPr>
          <p:cNvSpPr>
            <a:spLocks noGrp="true"/>
          </p:cNvSpPr>
          <p:nvPr>
            <p:ph idx="1"/>
          </p:nvPr>
        </p:nvSpPr>
        <p:spPr>
          <a:xfrm>
            <a:off x="1133607" y="1406838"/>
            <a:ext cx="7740393" cy="4536504"/>
          </a:xfrm>
        </p:spPr>
        <p:txBody>
          <a:bodyPr/>
          <a:lstStyle/>
          <a:p>
            <a:pPr marL="0" indent="0">
              <a:buNone/>
            </a:pPr>
            <a:r>
              <a:rPr lang="cs-CZ" dirty="false"/>
              <a:t>Cílená podpora – kde jsou kapacity skutečně potřeba, současně důraz na plnění tzv. Barcelonských cílů</a:t>
            </a:r>
          </a:p>
          <a:p>
            <a:pPr marL="0" indent="0">
              <a:buNone/>
            </a:pPr>
            <a:r>
              <a:rPr lang="cs-CZ" dirty="false"/>
              <a:t>(viz příloha č. 2 výzvy – Odůvodnění zacílení výzvy)</a:t>
            </a:r>
          </a:p>
          <a:p>
            <a:pPr marL="0" indent="0">
              <a:buNone/>
            </a:pPr>
            <a:endParaRPr lang="cs-CZ" dirty="false"/>
          </a:p>
          <a:p>
            <a:pPr marL="0" indent="0">
              <a:buNone/>
            </a:pPr>
            <a:r>
              <a:rPr lang="cs-CZ" dirty="false"/>
              <a:t>Případné </a:t>
            </a:r>
            <a:r>
              <a:rPr lang="cs-CZ" b="true" dirty="false"/>
              <a:t>změny adresy </a:t>
            </a:r>
            <a:r>
              <a:rPr lang="cs-CZ" dirty="false"/>
              <a:t>místa realizace budou projektům povolovány pouze </a:t>
            </a:r>
            <a:r>
              <a:rPr lang="cs-CZ" b="true" dirty="false"/>
              <a:t>před podpisem právního aktu v katastrálním území okresu</a:t>
            </a:r>
            <a:r>
              <a:rPr lang="cs-CZ" dirty="false"/>
              <a:t>, který byl uveden v žádosti o podporu. </a:t>
            </a:r>
          </a:p>
          <a:p>
            <a:pPr marL="0" indent="0">
              <a:buNone/>
            </a:pPr>
            <a:endParaRPr lang="cs-CZ" dirty="false">
              <a:solidFill>
                <a:srgbClr val="C00000"/>
              </a:solidFill>
            </a:endParaRPr>
          </a:p>
          <a:p>
            <a:pPr marL="0" indent="0">
              <a:buNone/>
            </a:pPr>
            <a:r>
              <a:rPr lang="cs-CZ" dirty="false"/>
              <a:t>Změna adresy po podpisu právního aktu </a:t>
            </a:r>
            <a:r>
              <a:rPr lang="cs-CZ" b="true" dirty="false"/>
              <a:t>nebude umožněna</a:t>
            </a:r>
            <a:r>
              <a:rPr lang="cs-CZ" dirty="false"/>
              <a:t>. </a:t>
            </a:r>
          </a:p>
        </p:txBody>
      </p:sp>
      <p:sp>
        <p:nvSpPr>
          <p:cNvPr id="4" name="Zástupný symbol pro číslo snímku 3">
            <a:extLst>
              <a:ext uri="{FF2B5EF4-FFF2-40B4-BE49-F238E27FC236}">
                <a16:creationId xmlns:a16="http://schemas.microsoft.com/office/drawing/2014/main" id="{A58D7E0E-0569-477A-8D8F-8B20104BF7CD}"/>
              </a:ext>
            </a:extLst>
          </p:cNvPr>
          <p:cNvSpPr>
            <a:spLocks noGrp="true"/>
          </p:cNvSpPr>
          <p:nvPr>
            <p:ph type="sldNum" sz="quarter" idx="12"/>
          </p:nvPr>
        </p:nvSpPr>
        <p:spPr/>
        <p:txBody>
          <a:bodyPr/>
          <a:lstStyle/>
          <a:p>
            <a:fld id="{479BF083-4774-43B1-9AB0-5CC1AC5DD8EE}" type="slidenum">
              <a:rPr lang="cs-CZ" smtClean="false"/>
              <a:pPr/>
              <a:t>11</a:t>
            </a:fld>
            <a:endParaRPr lang="cs-CZ" dirty="false"/>
          </a:p>
        </p:txBody>
      </p:sp>
      <p:pic>
        <p:nvPicPr>
          <p:cNvPr id="5" name="Grafický objekt 4" descr="Vykřičník se souvislou výplní">
            <a:extLst>
              <a:ext uri="{FF2B5EF4-FFF2-40B4-BE49-F238E27FC236}">
                <a16:creationId xmlns:a16="http://schemas.microsoft.com/office/drawing/2014/main" id="{CE01486F-FFAE-956B-933C-35634E0C3F5B}"/>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309" y="3680795"/>
            <a:ext cx="600354" cy="600354"/>
          </a:xfrm>
          <a:prstGeom prst="rect">
            <a:avLst/>
          </a:prstGeom>
        </p:spPr>
      </p:pic>
      <p:pic>
        <p:nvPicPr>
          <p:cNvPr id="6" name="Grafický objekt 5" descr="Odznak, křížek se souvislou výplní">
            <a:extLst>
              <a:ext uri="{FF2B5EF4-FFF2-40B4-BE49-F238E27FC236}">
                <a16:creationId xmlns:a16="http://schemas.microsoft.com/office/drawing/2014/main" id="{A4E106CE-DF45-A15F-3408-983D3AE0E96C}"/>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0160" y="5445224"/>
            <a:ext cx="696652" cy="696652"/>
          </a:xfrm>
          <a:prstGeom prst="rect">
            <a:avLst/>
          </a:prstGeom>
        </p:spPr>
      </p:pic>
      <p:pic>
        <p:nvPicPr>
          <p:cNvPr id="8" name="Grafický objekt 7" descr="Mapa s označeným bodem se souvislou výplní">
            <a:extLst>
              <a:ext uri="{FF2B5EF4-FFF2-40B4-BE49-F238E27FC236}">
                <a16:creationId xmlns:a16="http://schemas.microsoft.com/office/drawing/2014/main" id="{A919992C-8D62-2885-6048-C7DCA0ED99BC}"/>
              </a:ext>
            </a:extLst>
          </p:cNvPr>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503" y="1513088"/>
            <a:ext cx="815504" cy="815504"/>
          </a:xfrm>
          <a:prstGeom prst="rect">
            <a:avLst/>
          </a:prstGeom>
        </p:spPr>
      </p:pic>
    </p:spTree>
    <p:extLst>
      <p:ext uri="{BB962C8B-B14F-4D97-AF65-F5344CB8AC3E}">
        <p14:creationId xmlns:p14="http://schemas.microsoft.com/office/powerpoint/2010/main" val="159501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pl-PL" dirty="false"/>
              <a:t>Představení výzVY</a:t>
            </a:r>
            <a:endParaRPr lang="cs-CZ" dirty="false"/>
          </a:p>
        </p:txBody>
      </p:sp>
      <p:sp>
        <p:nvSpPr>
          <p:cNvPr id="3" name="Zástupný symbol pro obsah 2"/>
          <p:cNvSpPr>
            <a:spLocks noGrp="true"/>
          </p:cNvSpPr>
          <p:nvPr>
            <p:ph idx="1"/>
          </p:nvPr>
        </p:nvSpPr>
        <p:spPr>
          <a:xfrm>
            <a:off x="-24950" y="1315676"/>
            <a:ext cx="8712968" cy="5292568"/>
          </a:xfrm>
        </p:spPr>
        <p:txBody>
          <a:bodyPr numCol="1"/>
          <a:lstStyle/>
          <a:p>
            <a:pPr marL="414000" lvl="1" indent="0">
              <a:buNone/>
            </a:pPr>
            <a:r>
              <a:rPr lang="cs-CZ" dirty="false"/>
              <a:t>Součástí podkladů pro vydání právního aktu je doložení </a:t>
            </a:r>
            <a:r>
              <a:rPr lang="cs-CZ" b="true" dirty="false"/>
              <a:t>dokladu  </a:t>
            </a:r>
            <a:br>
              <a:rPr lang="cs-CZ" b="true" dirty="false"/>
            </a:br>
            <a:r>
              <a:rPr lang="cs-CZ" b="true" dirty="false"/>
              <a:t>o právu užívat objekt nebo prostory</a:t>
            </a:r>
            <a:r>
              <a:rPr lang="cs-CZ" dirty="false"/>
              <a:t>,  z něhož vyplývá oprávnění tento objekt nebo prostory užívat k poskytování služby péče o dítě.</a:t>
            </a:r>
          </a:p>
          <a:p>
            <a:pPr marL="2262600" lvl="5" indent="0">
              <a:buNone/>
            </a:pPr>
            <a:r>
              <a:rPr lang="cs-CZ" dirty="false"/>
              <a:t>Úplný výpis z katastru nemovitostí,</a:t>
            </a:r>
          </a:p>
          <a:p>
            <a:pPr marL="2262600" lvl="5" indent="0">
              <a:buNone/>
            </a:pPr>
            <a:r>
              <a:rPr lang="cs-CZ" dirty="false"/>
              <a:t>Nájemní (podnájemní) smlouva – </a:t>
            </a:r>
            <a:r>
              <a:rPr lang="cs-CZ" dirty="false">
                <a:solidFill>
                  <a:schemeClr val="accent6"/>
                </a:solidFill>
              </a:rPr>
              <a:t>POZOR NA</a:t>
            </a:r>
            <a:br>
              <a:rPr lang="cs-CZ" dirty="false"/>
            </a:br>
            <a:r>
              <a:rPr lang="cs-CZ" b="true" u="sng" dirty="false">
                <a:solidFill>
                  <a:schemeClr val="accent6"/>
                </a:solidFill>
              </a:rPr>
              <a:t>STŘET ZÁJMŮ:</a:t>
            </a:r>
            <a:endParaRPr lang="cs-CZ" b="true" u="sng" dirty="false"/>
          </a:p>
          <a:p>
            <a:pPr marL="666000" lvl="2" indent="0" algn="just">
              <a:buNone/>
            </a:pPr>
            <a:endParaRPr lang="cs-CZ" dirty="false"/>
          </a:p>
          <a:p>
            <a:pPr marL="2262600" lvl="5" indent="0" algn="just">
              <a:buNone/>
            </a:pPr>
            <a:endParaRPr lang="cs-CZ" dirty="false"/>
          </a:p>
          <a:p>
            <a:pPr marL="2262600" lvl="5" indent="0" algn="just">
              <a:buNone/>
            </a:pPr>
            <a:endParaRPr lang="cs-CZ" dirty="false"/>
          </a:p>
          <a:p>
            <a:pPr marL="2262600" lvl="5" indent="0" algn="just">
              <a:buNone/>
            </a:pPr>
            <a:endParaRPr lang="cs-CZ" dirty="false"/>
          </a:p>
          <a:p>
            <a:pPr marL="2262600" lvl="5" indent="0" algn="just">
              <a:buNone/>
            </a:pPr>
            <a:endParaRPr lang="cs-CZ" dirty="false"/>
          </a:p>
          <a:p>
            <a:pPr marL="2262600" lvl="5" indent="0" algn="just">
              <a:buNone/>
            </a:pPr>
            <a:endParaRPr lang="cs-CZ" dirty="false"/>
          </a:p>
          <a:p>
            <a:pPr marL="2262600" lvl="5" indent="0" algn="just">
              <a:buNone/>
            </a:pPr>
            <a:r>
              <a:rPr lang="cs-CZ" dirty="false"/>
              <a:t>Povinnost doložit doklad </a:t>
            </a:r>
            <a:r>
              <a:rPr lang="cs-CZ" b="true" dirty="false"/>
              <a:t>nejpozději do 30 pracovních dnů od zaslání vyrozumění o doporučení projektu k podpoře </a:t>
            </a:r>
            <a:r>
              <a:rPr lang="cs-CZ" dirty="false"/>
              <a:t>pracovníkem ŘO</a:t>
            </a:r>
          </a:p>
          <a:p>
            <a:pPr marL="414000" lvl="1" indent="0">
              <a:buNone/>
            </a:pPr>
            <a:endParaRPr lang="cs-CZ" dirty="false"/>
          </a:p>
          <a:p>
            <a:pPr marL="414000" lvl="1" indent="0">
              <a:buNone/>
            </a:pPr>
            <a:endParaRPr lang="cs-CZ" dirty="false"/>
          </a:p>
          <a:p>
            <a:pPr marL="414000" lvl="1" indent="0">
              <a:buNone/>
            </a:pPr>
            <a:endParaRPr lang="cs-CZ" sz="1700" dirty="false"/>
          </a:p>
          <a:p>
            <a:pPr marL="414000" lvl="1" indent="0">
              <a:buNone/>
            </a:pPr>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12</a:t>
            </a:fld>
            <a:endParaRPr lang="cs-CZ" dirty="false"/>
          </a:p>
        </p:txBody>
      </p:sp>
      <p:pic>
        <p:nvPicPr>
          <p:cNvPr id="6" name="Grafický objekt 5" descr="Smlouva se souvislou výplní">
            <a:extLst>
              <a:ext uri="{FF2B5EF4-FFF2-40B4-BE49-F238E27FC236}">
                <a16:creationId xmlns:a16="http://schemas.microsoft.com/office/drawing/2014/main" id="{D391A536-0C73-D8F7-11D7-CF375EEAD92E}"/>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43" y="2350146"/>
            <a:ext cx="1017072" cy="1017072"/>
          </a:xfrm>
          <a:prstGeom prst="rect">
            <a:avLst/>
          </a:prstGeom>
        </p:spPr>
      </p:pic>
      <p:pic>
        <p:nvPicPr>
          <p:cNvPr id="8" name="Grafický objekt 7" descr="Denní kalendář se souvislou výplní">
            <a:extLst>
              <a:ext uri="{FF2B5EF4-FFF2-40B4-BE49-F238E27FC236}">
                <a16:creationId xmlns:a16="http://schemas.microsoft.com/office/drawing/2014/main" id="{05377B28-FEA6-3D32-21CC-7935F65653AF}"/>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9079" y="5280522"/>
            <a:ext cx="914400" cy="914400"/>
          </a:xfrm>
          <a:prstGeom prst="rect">
            <a:avLst/>
          </a:prstGeom>
        </p:spPr>
      </p:pic>
      <p:pic>
        <p:nvPicPr>
          <p:cNvPr id="5" name="Grafický objekt 4" descr="Odznak, křížek se souvislou výplní">
            <a:extLst>
              <a:ext uri="{FF2B5EF4-FFF2-40B4-BE49-F238E27FC236}">
                <a16:creationId xmlns:a16="http://schemas.microsoft.com/office/drawing/2014/main" id="{7EFF73FA-CFDC-49E8-8820-B959FCE0C059}"/>
              </a:ext>
            </a:extLst>
          </p:cNvPr>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7953" y="4165471"/>
            <a:ext cx="696652" cy="696652"/>
          </a:xfrm>
          <a:prstGeom prst="rect">
            <a:avLst/>
          </a:prstGeom>
        </p:spPr>
      </p:pic>
      <p:graphicFrame>
        <p:nvGraphicFramePr>
          <p:cNvPr id="7" name="Tabulka 6">
            <a:extLst>
              <a:ext uri="{FF2B5EF4-FFF2-40B4-BE49-F238E27FC236}">
                <a16:creationId xmlns:a16="http://schemas.microsoft.com/office/drawing/2014/main" id="{BD1FB5AD-8D1E-D2E8-FE3E-753B563C64BD}"/>
              </a:ext>
            </a:extLst>
          </p:cNvPr>
          <p:cNvGraphicFramePr>
            <a:graphicFrameLocks noGrp="true"/>
          </p:cNvGraphicFramePr>
          <p:nvPr>
            <p:extLst>
              <p:ext uri="{D42A27DB-BD31-4B8C-83A1-F6EECF244321}">
                <p14:modId xmlns:p14="http://schemas.microsoft.com/office/powerpoint/2010/main" val="322429546"/>
              </p:ext>
            </p:extLst>
          </p:nvPr>
        </p:nvGraphicFramePr>
        <p:xfrm>
          <a:off x="2147422" y="3542538"/>
          <a:ext cx="6636298" cy="1737984"/>
        </p:xfrm>
        <a:graphic>
          <a:graphicData uri="http://schemas.openxmlformats.org/drawingml/2006/table">
            <a:tbl>
              <a:tblPr>
                <a:tableStyleId>{93296810-A885-4BE3-A3E7-6D5BEEA58F35}</a:tableStyleId>
              </a:tblPr>
              <a:tblGrid>
                <a:gridCol w="1397115">
                  <a:extLst>
                    <a:ext uri="{9D8B030D-6E8A-4147-A177-3AD203B41FA5}">
                      <a16:colId xmlns:a16="http://schemas.microsoft.com/office/drawing/2014/main" val="2130723536"/>
                    </a:ext>
                  </a:extLst>
                </a:gridCol>
                <a:gridCol w="5239183">
                  <a:extLst>
                    <a:ext uri="{9D8B030D-6E8A-4147-A177-3AD203B41FA5}">
                      <a16:colId xmlns:a16="http://schemas.microsoft.com/office/drawing/2014/main" val="3161637115"/>
                    </a:ext>
                  </a:extLst>
                </a:gridCol>
              </a:tblGrid>
              <a:tr h="93271">
                <a:tc>
                  <a:txBody>
                    <a:bodyPr/>
                    <a:lstStyle/>
                    <a:p>
                      <a:pPr algn="ctr" fontAlgn="ctr"/>
                      <a:r>
                        <a:rPr lang="cs-CZ" sz="1600" b="true" u="none" strike="noStrike" dirty="false">
                          <a:solidFill>
                            <a:schemeClr val="accent6"/>
                          </a:solidFill>
                          <a:effectLst/>
                        </a:rPr>
                        <a:t>Nájemce</a:t>
                      </a:r>
                      <a:endParaRPr lang="cs-CZ" sz="1600" b="true" i="false" u="none" strike="noStrike" dirty="false">
                        <a:solidFill>
                          <a:schemeClr val="accent6"/>
                        </a:solidFill>
                        <a:effectLst/>
                        <a:latin typeface="Arial" panose="020B0604020202020204" pitchFamily="34" charset="0"/>
                      </a:endParaRPr>
                    </a:p>
                  </a:txBody>
                  <a:tcPr marL="9525" marR="9525" marT="9525" marB="0" anchor="ctr"/>
                </a:tc>
                <a:tc>
                  <a:txBody>
                    <a:bodyPr/>
                    <a:lstStyle/>
                    <a:p>
                      <a:pPr algn="ctr" fontAlgn="ctr"/>
                      <a:r>
                        <a:rPr lang="cs-CZ" sz="1600" b="true" u="none" strike="noStrike" dirty="false">
                          <a:solidFill>
                            <a:schemeClr val="accent6"/>
                          </a:solidFill>
                          <a:effectLst/>
                        </a:rPr>
                        <a:t>Vlastník / pronajímatel / </a:t>
                      </a:r>
                      <a:r>
                        <a:rPr lang="cs-CZ" sz="1600" b="true" u="none" strike="noStrike" dirty="false" err="true">
                          <a:solidFill>
                            <a:schemeClr val="accent6"/>
                          </a:solidFill>
                          <a:effectLst/>
                        </a:rPr>
                        <a:t>podnajímatel</a:t>
                      </a:r>
                      <a:endParaRPr lang="cs-CZ" sz="1600" b="true" i="false" u="none" strike="noStrike" dirty="false">
                        <a:solidFill>
                          <a:schemeClr val="accent6"/>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78435334"/>
                  </a:ext>
                </a:extLst>
              </a:tr>
              <a:tr h="293831">
                <a:tc rowSpan="5">
                  <a:txBody>
                    <a:bodyPr/>
                    <a:lstStyle/>
                    <a:p>
                      <a:pPr algn="ctr" fontAlgn="ctr"/>
                      <a:r>
                        <a:rPr lang="cs-CZ" sz="1600" u="none" strike="noStrike" dirty="false">
                          <a:solidFill>
                            <a:schemeClr val="accent6"/>
                          </a:solidFill>
                          <a:effectLst/>
                        </a:rPr>
                        <a:t>Žadatel</a:t>
                      </a:r>
                      <a:endParaRPr lang="cs-CZ" sz="1600" b="false" i="false" u="none" strike="noStrike" dirty="false">
                        <a:solidFill>
                          <a:schemeClr val="accent6"/>
                        </a:solidFill>
                        <a:effectLst/>
                        <a:latin typeface="Arial" panose="020B0604020202020204" pitchFamily="34" charset="0"/>
                      </a:endParaRPr>
                    </a:p>
                  </a:txBody>
                  <a:tcPr marL="9525" marR="9525" marT="9525" marB="0" anchor="ctr"/>
                </a:tc>
                <a:tc>
                  <a:txBody>
                    <a:bodyPr/>
                    <a:lstStyle/>
                    <a:p>
                      <a:pPr algn="ctr" fontAlgn="ctr"/>
                      <a:r>
                        <a:rPr lang="cs-CZ" sz="1600" u="none" strike="noStrike">
                          <a:solidFill>
                            <a:schemeClr val="accent6"/>
                          </a:solidFill>
                          <a:effectLst/>
                        </a:rPr>
                        <a:t>Statutární zástupce žadatele</a:t>
                      </a:r>
                      <a:endParaRPr lang="cs-CZ" sz="1600" b="false" i="false" u="none" strike="noStrike">
                        <a:solidFill>
                          <a:schemeClr val="accent6"/>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97970665"/>
                  </a:ext>
                </a:extLst>
              </a:tr>
              <a:tr h="293831">
                <a:tc vMerge="true">
                  <a:txBody>
                    <a:bodyPr/>
                    <a:lstStyle/>
                    <a:p>
                      <a:endParaRPr lang="cs-CZ"/>
                    </a:p>
                  </a:txBody>
                  <a:tcPr/>
                </a:tc>
                <a:tc>
                  <a:txBody>
                    <a:bodyPr/>
                    <a:lstStyle/>
                    <a:p>
                      <a:pPr algn="ctr" fontAlgn="ctr"/>
                      <a:r>
                        <a:rPr lang="cs-CZ" sz="1600" u="none" strike="noStrike" dirty="false">
                          <a:solidFill>
                            <a:schemeClr val="accent6"/>
                          </a:solidFill>
                          <a:effectLst/>
                        </a:rPr>
                        <a:t>Člen statutárního orgánu žadatele</a:t>
                      </a:r>
                      <a:endParaRPr lang="cs-CZ" sz="1600" b="false" i="false" u="none" strike="noStrike" dirty="false">
                        <a:solidFill>
                          <a:schemeClr val="accent6"/>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90939967"/>
                  </a:ext>
                </a:extLst>
              </a:tr>
              <a:tr h="293831">
                <a:tc vMerge="true">
                  <a:txBody>
                    <a:bodyPr/>
                    <a:lstStyle/>
                    <a:p>
                      <a:endParaRPr lang="cs-CZ"/>
                    </a:p>
                  </a:txBody>
                  <a:tcPr/>
                </a:tc>
                <a:tc>
                  <a:txBody>
                    <a:bodyPr/>
                    <a:lstStyle/>
                    <a:p>
                      <a:pPr algn="ctr" fontAlgn="ctr"/>
                      <a:r>
                        <a:rPr lang="cs-CZ" sz="1600" u="none" strike="noStrike" dirty="false">
                          <a:solidFill>
                            <a:schemeClr val="accent6"/>
                          </a:solidFill>
                          <a:effectLst/>
                        </a:rPr>
                        <a:t>Zaměstnanec žadatele</a:t>
                      </a:r>
                      <a:endParaRPr lang="cs-CZ" sz="1600" b="false" i="false" u="none" strike="noStrike" dirty="false">
                        <a:solidFill>
                          <a:schemeClr val="accent6"/>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436207588"/>
                  </a:ext>
                </a:extLst>
              </a:tr>
              <a:tr h="293831">
                <a:tc vMerge="true">
                  <a:txBody>
                    <a:bodyPr/>
                    <a:lstStyle/>
                    <a:p>
                      <a:endParaRPr lang="cs-CZ"/>
                    </a:p>
                  </a:txBody>
                  <a:tcPr/>
                </a:tc>
                <a:tc>
                  <a:txBody>
                    <a:bodyPr/>
                    <a:lstStyle/>
                    <a:p>
                      <a:pPr algn="ctr" fontAlgn="ctr"/>
                      <a:r>
                        <a:rPr lang="cs-CZ" sz="1600" u="none" strike="noStrike" dirty="false">
                          <a:solidFill>
                            <a:schemeClr val="accent6"/>
                          </a:solidFill>
                          <a:effectLst/>
                        </a:rPr>
                        <a:t>Osoba blízká člena statutárního orgánu žadatele</a:t>
                      </a:r>
                    </a:p>
                  </a:txBody>
                  <a:tcPr marL="9525" marR="9525" marT="9525" marB="0" anchor="ctr"/>
                </a:tc>
                <a:extLst>
                  <a:ext uri="{0D108BD9-81ED-4DB2-BD59-A6C34878D82A}">
                    <a16:rowId xmlns:a16="http://schemas.microsoft.com/office/drawing/2014/main" val="4207992386"/>
                  </a:ext>
                </a:extLst>
              </a:tr>
              <a:tr h="309295">
                <a:tc vMerge="true">
                  <a:txBody>
                    <a:bodyPr/>
                    <a:lstStyle/>
                    <a:p>
                      <a:endParaRPr lang="cs-CZ"/>
                    </a:p>
                  </a:txBody>
                  <a:tcPr/>
                </a:tc>
                <a:tc>
                  <a:txBody>
                    <a:bodyPr/>
                    <a:lstStyle/>
                    <a:p>
                      <a:pPr algn="ctr" fontAlgn="ctr"/>
                      <a:r>
                        <a:rPr lang="pl-PL" sz="1600" u="none" strike="noStrike" dirty="false">
                          <a:solidFill>
                            <a:schemeClr val="accent6"/>
                          </a:solidFill>
                          <a:effectLst/>
                        </a:rPr>
                        <a:t> a další, viz </a:t>
                      </a:r>
                      <a:r>
                        <a:rPr lang="pl-PL" sz="1600" u="none" strike="noStrike" dirty="false">
                          <a:solidFill>
                            <a:schemeClr val="accent6"/>
                          </a:solidFill>
                          <a:effectLst/>
                          <a:hlinkClick r:id="rId9">
                            <a:extLst>
                              <a:ext uri="{A12FA001-AC4F-418D-AE19-62706E023703}">
                                <ahyp:hlinkClr xmlns:ahyp="http://schemas.microsoft.com/office/drawing/2018/hyperlinkcolor" val="tx"/>
                              </a:ext>
                            </a:extLst>
                          </a:hlinkClick>
                        </a:rPr>
                        <a:t>Obecná část pravidel OPZ+, kap. 20.1</a:t>
                      </a:r>
                      <a:endParaRPr lang="pl-PL" sz="1600" b="false" i="false" u="none" strike="noStrike" dirty="false">
                        <a:solidFill>
                          <a:schemeClr val="accent6"/>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97574238"/>
                  </a:ext>
                </a:extLst>
              </a:tr>
            </a:tbl>
          </a:graphicData>
        </a:graphic>
      </p:graphicFrame>
      <p:pic>
        <p:nvPicPr>
          <p:cNvPr id="10" name="Grafický objekt 9" descr="Odznak, křížek se souvislou výplní">
            <a:extLst>
              <a:ext uri="{FF2B5EF4-FFF2-40B4-BE49-F238E27FC236}">
                <a16:creationId xmlns:a16="http://schemas.microsoft.com/office/drawing/2014/main" id="{19F4DED6-3F10-F226-3BD2-F054B75370D1}"/>
              </a:ext>
            </a:extLst>
          </p:cNvPr>
          <p:cNvPicPr>
            <a:picLocks noChangeAspect="true"/>
          </p:cNvPicPr>
          <p:nvPr/>
        </p:nvPicPr>
        <p:blipFill>
          <a:blip cstate="print"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8252" y="3802319"/>
            <a:ext cx="266949" cy="266949"/>
          </a:xfrm>
          <a:prstGeom prst="rect">
            <a:avLst/>
          </a:prstGeom>
        </p:spPr>
      </p:pic>
      <p:pic>
        <p:nvPicPr>
          <p:cNvPr id="11" name="Grafický objekt 10" descr="Odznak, křížek se souvislou výplní">
            <a:extLst>
              <a:ext uri="{FF2B5EF4-FFF2-40B4-BE49-F238E27FC236}">
                <a16:creationId xmlns:a16="http://schemas.microsoft.com/office/drawing/2014/main" id="{D90530E2-C1D6-2D23-F75A-A21578736C68}"/>
              </a:ext>
            </a:extLst>
          </p:cNvPr>
          <p:cNvPicPr>
            <a:picLocks noChangeAspect="true"/>
          </p:cNvPicPr>
          <p:nvPr/>
        </p:nvPicPr>
        <p:blipFill>
          <a:blip cstate="print"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8252" y="4099007"/>
            <a:ext cx="266949" cy="266949"/>
          </a:xfrm>
          <a:prstGeom prst="rect">
            <a:avLst/>
          </a:prstGeom>
        </p:spPr>
      </p:pic>
      <p:pic>
        <p:nvPicPr>
          <p:cNvPr id="12" name="Grafický objekt 11" descr="Odznak, křížek se souvislou výplní">
            <a:extLst>
              <a:ext uri="{FF2B5EF4-FFF2-40B4-BE49-F238E27FC236}">
                <a16:creationId xmlns:a16="http://schemas.microsoft.com/office/drawing/2014/main" id="{40A5A39F-BD63-2CF9-DB24-695CF291CDC1}"/>
              </a:ext>
            </a:extLst>
          </p:cNvPr>
          <p:cNvPicPr>
            <a:picLocks noChangeAspect="true"/>
          </p:cNvPicPr>
          <p:nvPr/>
        </p:nvPicPr>
        <p:blipFill>
          <a:blip cstate="print"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8252" y="4408014"/>
            <a:ext cx="266949" cy="266949"/>
          </a:xfrm>
          <a:prstGeom prst="rect">
            <a:avLst/>
          </a:prstGeom>
        </p:spPr>
      </p:pic>
      <p:pic>
        <p:nvPicPr>
          <p:cNvPr id="13" name="Grafický objekt 12" descr="Odznak, křížek se souvislou výplní">
            <a:extLst>
              <a:ext uri="{FF2B5EF4-FFF2-40B4-BE49-F238E27FC236}">
                <a16:creationId xmlns:a16="http://schemas.microsoft.com/office/drawing/2014/main" id="{E6489A39-877C-E67A-C190-83B4D21C50A7}"/>
              </a:ext>
            </a:extLst>
          </p:cNvPr>
          <p:cNvPicPr>
            <a:picLocks noChangeAspect="true"/>
          </p:cNvPicPr>
          <p:nvPr/>
        </p:nvPicPr>
        <p:blipFill>
          <a:blip cstate="print"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8252" y="4691260"/>
            <a:ext cx="266949" cy="266949"/>
          </a:xfrm>
          <a:prstGeom prst="rect">
            <a:avLst/>
          </a:prstGeom>
        </p:spPr>
      </p:pic>
      <p:pic>
        <p:nvPicPr>
          <p:cNvPr id="14" name="Grafický objekt 13" descr="Odznak, křížek se souvislou výplní">
            <a:extLst>
              <a:ext uri="{FF2B5EF4-FFF2-40B4-BE49-F238E27FC236}">
                <a16:creationId xmlns:a16="http://schemas.microsoft.com/office/drawing/2014/main" id="{9ED1E959-32C5-B345-4D95-D32AD615C730}"/>
              </a:ext>
            </a:extLst>
          </p:cNvPr>
          <p:cNvPicPr>
            <a:picLocks noChangeAspect="true"/>
          </p:cNvPicPr>
          <p:nvPr/>
        </p:nvPicPr>
        <p:blipFill>
          <a:blip cstate="print"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8252" y="4985891"/>
            <a:ext cx="266949" cy="266949"/>
          </a:xfrm>
          <a:prstGeom prst="rect">
            <a:avLst/>
          </a:prstGeom>
        </p:spPr>
      </p:pic>
    </p:spTree>
    <p:extLst>
      <p:ext uri="{BB962C8B-B14F-4D97-AF65-F5344CB8AC3E}">
        <p14:creationId xmlns:p14="http://schemas.microsoft.com/office/powerpoint/2010/main" val="318164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pl-PL" dirty="false"/>
              <a:t>Představení výzVY</a:t>
            </a:r>
            <a:endParaRPr lang="cs-CZ" dirty="false"/>
          </a:p>
        </p:txBody>
      </p:sp>
      <p:sp>
        <p:nvSpPr>
          <p:cNvPr id="3" name="Zástupný symbol pro obsah 2"/>
          <p:cNvSpPr>
            <a:spLocks noGrp="true"/>
          </p:cNvSpPr>
          <p:nvPr>
            <p:ph idx="1"/>
          </p:nvPr>
        </p:nvSpPr>
        <p:spPr>
          <a:xfrm>
            <a:off x="467544" y="1412776"/>
            <a:ext cx="8352928" cy="5112568"/>
          </a:xfrm>
        </p:spPr>
        <p:txBody>
          <a:bodyPr/>
          <a:lstStyle/>
          <a:p>
            <a:pPr marL="0" indent="0" defTabSz="180000">
              <a:lnSpc>
                <a:spcPct val="100000"/>
              </a:lnSpc>
              <a:buNone/>
            </a:pPr>
            <a:r>
              <a:rPr lang="cs-CZ" b="true" dirty="false"/>
              <a:t>Počet míst v dětské skupině: </a:t>
            </a:r>
            <a:r>
              <a:rPr lang="cs-CZ" dirty="false"/>
              <a:t>			</a:t>
            </a:r>
            <a:r>
              <a:rPr lang="cs-CZ" b="true" dirty="false"/>
              <a:t>min. 5 – max. 24</a:t>
            </a:r>
          </a:p>
          <a:p>
            <a:pPr marL="0" indent="0" defTabSz="180000">
              <a:lnSpc>
                <a:spcPct val="100000"/>
              </a:lnSpc>
              <a:buNone/>
            </a:pPr>
            <a:r>
              <a:rPr lang="cs-CZ" b="true" dirty="false"/>
              <a:t>Cílová skupina:	</a:t>
            </a:r>
            <a:r>
              <a:rPr lang="cs-CZ" dirty="false"/>
              <a:t>							</a:t>
            </a:r>
            <a:r>
              <a:rPr lang="cs-CZ" sz="2000" dirty="false"/>
              <a:t>rodiče s malými dětmi</a:t>
            </a:r>
          </a:p>
          <a:p>
            <a:pPr marL="0" indent="0" defTabSz="180000">
              <a:lnSpc>
                <a:spcPct val="100000"/>
              </a:lnSpc>
              <a:buNone/>
            </a:pPr>
            <a:r>
              <a:rPr lang="cs-CZ" b="true" dirty="false"/>
              <a:t>Forma financování: 	</a:t>
            </a:r>
            <a:r>
              <a:rPr lang="cs-CZ" dirty="false"/>
              <a:t>			</a:t>
            </a:r>
            <a:r>
              <a:rPr lang="cs-CZ" sz="2000" dirty="false"/>
              <a:t>ex ante / ex post </a:t>
            </a:r>
          </a:p>
          <a:p>
            <a:pPr marL="0" indent="0" defTabSz="180000">
              <a:lnSpc>
                <a:spcPct val="100000"/>
              </a:lnSpc>
              <a:buNone/>
            </a:pPr>
            <a:endParaRPr lang="cs-CZ" sz="2000" dirty="false"/>
          </a:p>
          <a:p>
            <a:pPr marL="0" indent="0">
              <a:lnSpc>
                <a:spcPct val="100000"/>
              </a:lnSpc>
              <a:buNone/>
            </a:pPr>
            <a:r>
              <a:rPr lang="cs-CZ" b="true" dirty="false"/>
              <a:t>Režim financování	:</a:t>
            </a:r>
            <a:r>
              <a:rPr lang="cs-CZ" sz="2000" dirty="false"/>
              <a:t>		</a:t>
            </a:r>
          </a:p>
          <a:p>
            <a:pPr lvl="1"/>
            <a:r>
              <a:rPr lang="cs-CZ" dirty="false"/>
              <a:t>zjednodušené vykazování způsobilých výdajů na základě dosažených jednotek </a:t>
            </a:r>
          </a:p>
          <a:p>
            <a:pPr lvl="1"/>
            <a:r>
              <a:rPr lang="cs-CZ" dirty="false"/>
              <a:t>ŘO definoval jednotky a k nim odpovídající jednotkové náklady</a:t>
            </a:r>
          </a:p>
          <a:p>
            <a:pPr lvl="1"/>
            <a:r>
              <a:rPr lang="cs-CZ" dirty="false"/>
              <a:t>podle počtu dosažených jednotek je vypočtena výše dotace</a:t>
            </a:r>
            <a:endParaRPr lang="cs-CZ" sz="20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13</a:t>
            </a:fld>
            <a:endParaRPr lang="cs-CZ" dirty="false"/>
          </a:p>
        </p:txBody>
      </p:sp>
    </p:spTree>
    <p:extLst>
      <p:ext uri="{BB962C8B-B14F-4D97-AF65-F5344CB8AC3E}">
        <p14:creationId xmlns:p14="http://schemas.microsoft.com/office/powerpoint/2010/main" val="339793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899592" y="3068960"/>
            <a:ext cx="7344816" cy="1368152"/>
          </a:xfrm>
        </p:spPr>
        <p:txBody>
          <a:bodyPr/>
          <a:lstStyle/>
          <a:p>
            <a:pPr algn="ctr"/>
            <a:r>
              <a:rPr lang="cs-CZ" dirty="false"/>
              <a:t>Hodnocení a výběr projektů</a:t>
            </a:r>
            <a:endParaRPr lang="cs-CZ" sz="2800" b="false" dirty="false"/>
          </a:p>
        </p:txBody>
      </p:sp>
    </p:spTree>
    <p:extLst>
      <p:ext uri="{BB962C8B-B14F-4D97-AF65-F5344CB8AC3E}">
        <p14:creationId xmlns:p14="http://schemas.microsoft.com/office/powerpoint/2010/main" val="3333229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9DEE1D-D9FF-4D83-B254-1C3FF556D21B}"/>
              </a:ext>
            </a:extLst>
          </p:cNvPr>
          <p:cNvSpPr>
            <a:spLocks noGrp="true"/>
          </p:cNvSpPr>
          <p:nvPr>
            <p:ph type="title"/>
          </p:nvPr>
        </p:nvSpPr>
        <p:spPr>
          <a:xfrm>
            <a:off x="19879" y="7707"/>
            <a:ext cx="8982709" cy="1080000"/>
          </a:xfrm>
        </p:spPr>
        <p:txBody>
          <a:bodyPr/>
          <a:lstStyle/>
          <a:p>
            <a:r>
              <a:rPr lang="pl-PL" dirty="false"/>
              <a:t>Proces hodnocení a výběru projektů</a:t>
            </a:r>
            <a:endParaRPr lang="cs-CZ" dirty="false"/>
          </a:p>
        </p:txBody>
      </p:sp>
      <p:pic>
        <p:nvPicPr>
          <p:cNvPr id="5" name="Zástupný obsah 4">
            <a:extLst>
              <a:ext uri="{FF2B5EF4-FFF2-40B4-BE49-F238E27FC236}">
                <a16:creationId xmlns:a16="http://schemas.microsoft.com/office/drawing/2014/main" id="{1E3D5E14-9564-4789-B64B-EB77ADDDFC2D}"/>
              </a:ext>
            </a:extLst>
          </p:cNvPr>
          <p:cNvPicPr>
            <a:picLocks noGrp="true" noChangeAspect="true"/>
          </p:cNvPicPr>
          <p:nvPr>
            <p:ph idx="1"/>
          </p:nvPr>
        </p:nvPicPr>
        <p:blipFill>
          <a:blip r:embed="rId3"/>
          <a:stretch>
            <a:fillRect/>
          </a:stretch>
        </p:blipFill>
        <p:spPr>
          <a:xfrm>
            <a:off x="462434" y="2812891"/>
            <a:ext cx="1865538" cy="920576"/>
          </a:xfrm>
          <a:prstGeom prst="rect">
            <a:avLst/>
          </a:prstGeom>
        </p:spPr>
      </p:pic>
      <p:sp>
        <p:nvSpPr>
          <p:cNvPr id="4" name="Zástupný symbol pro číslo snímku 3">
            <a:extLst>
              <a:ext uri="{FF2B5EF4-FFF2-40B4-BE49-F238E27FC236}">
                <a16:creationId xmlns:a16="http://schemas.microsoft.com/office/drawing/2014/main" id="{51831502-D2CF-42CD-90DF-F2055F7DD631}"/>
              </a:ext>
            </a:extLst>
          </p:cNvPr>
          <p:cNvSpPr>
            <a:spLocks noGrp="true"/>
          </p:cNvSpPr>
          <p:nvPr>
            <p:ph type="sldNum" sz="quarter" idx="12"/>
          </p:nvPr>
        </p:nvSpPr>
        <p:spPr/>
        <p:txBody>
          <a:bodyPr/>
          <a:lstStyle/>
          <a:p>
            <a:fld id="{479BF083-4774-43B1-9AB0-5CC1AC5DD8EE}" type="slidenum">
              <a:rPr lang="cs-CZ" smtClean="false"/>
              <a:pPr/>
              <a:t>15</a:t>
            </a:fld>
            <a:endParaRPr lang="cs-CZ" dirty="false"/>
          </a:p>
        </p:txBody>
      </p:sp>
      <p:pic>
        <p:nvPicPr>
          <p:cNvPr id="6" name="Obrázek 5">
            <a:extLst>
              <a:ext uri="{FF2B5EF4-FFF2-40B4-BE49-F238E27FC236}">
                <a16:creationId xmlns:a16="http://schemas.microsoft.com/office/drawing/2014/main" id="{78D5E236-87EC-498E-8B61-AB6101CE2CD6}"/>
              </a:ext>
            </a:extLst>
          </p:cNvPr>
          <p:cNvPicPr>
            <a:picLocks noChangeAspect="true"/>
          </p:cNvPicPr>
          <p:nvPr/>
        </p:nvPicPr>
        <p:blipFill>
          <a:blip r:embed="rId4"/>
          <a:stretch>
            <a:fillRect/>
          </a:stretch>
        </p:blipFill>
        <p:spPr>
          <a:xfrm>
            <a:off x="2867543" y="2802265"/>
            <a:ext cx="2152075" cy="908383"/>
          </a:xfrm>
          <a:prstGeom prst="rect">
            <a:avLst/>
          </a:prstGeom>
        </p:spPr>
      </p:pic>
      <p:pic>
        <p:nvPicPr>
          <p:cNvPr id="7" name="Obrázek 6">
            <a:extLst>
              <a:ext uri="{FF2B5EF4-FFF2-40B4-BE49-F238E27FC236}">
                <a16:creationId xmlns:a16="http://schemas.microsoft.com/office/drawing/2014/main" id="{C3B827A5-C058-4746-9E9C-A48491D9EC0E}"/>
              </a:ext>
            </a:extLst>
          </p:cNvPr>
          <p:cNvPicPr>
            <a:picLocks noChangeAspect="true"/>
          </p:cNvPicPr>
          <p:nvPr/>
        </p:nvPicPr>
        <p:blipFill>
          <a:blip r:embed="rId5"/>
          <a:stretch>
            <a:fillRect/>
          </a:stretch>
        </p:blipFill>
        <p:spPr>
          <a:xfrm>
            <a:off x="5973214" y="2763967"/>
            <a:ext cx="1792379" cy="883997"/>
          </a:xfrm>
          <a:prstGeom prst="rect">
            <a:avLst/>
          </a:prstGeom>
        </p:spPr>
      </p:pic>
      <p:pic>
        <p:nvPicPr>
          <p:cNvPr id="8" name="Obrázek 7">
            <a:extLst>
              <a:ext uri="{FF2B5EF4-FFF2-40B4-BE49-F238E27FC236}">
                <a16:creationId xmlns:a16="http://schemas.microsoft.com/office/drawing/2014/main" id="{04419D8A-040D-4652-A3EE-EBA5C15ED03F}"/>
              </a:ext>
            </a:extLst>
          </p:cNvPr>
          <p:cNvPicPr>
            <a:picLocks noChangeAspect="true"/>
          </p:cNvPicPr>
          <p:nvPr/>
        </p:nvPicPr>
        <p:blipFill>
          <a:blip r:embed="rId6"/>
          <a:stretch>
            <a:fillRect/>
          </a:stretch>
        </p:blipFill>
        <p:spPr>
          <a:xfrm>
            <a:off x="2253210" y="4190025"/>
            <a:ext cx="2462997" cy="432854"/>
          </a:xfrm>
          <a:prstGeom prst="rect">
            <a:avLst/>
          </a:prstGeom>
        </p:spPr>
      </p:pic>
      <p:sp>
        <p:nvSpPr>
          <p:cNvPr id="9" name="TextovéPole 8">
            <a:extLst>
              <a:ext uri="{FF2B5EF4-FFF2-40B4-BE49-F238E27FC236}">
                <a16:creationId xmlns:a16="http://schemas.microsoft.com/office/drawing/2014/main" id="{53D4BE9D-F3B8-476A-AA33-BB9893216E6A}"/>
              </a:ext>
            </a:extLst>
          </p:cNvPr>
          <p:cNvSpPr txBox="true"/>
          <p:nvPr/>
        </p:nvSpPr>
        <p:spPr>
          <a:xfrm>
            <a:off x="5197338" y="4250981"/>
            <a:ext cx="2581036" cy="360040"/>
          </a:xfrm>
          <a:prstGeom prst="rect">
            <a:avLst/>
          </a:prstGeom>
          <a:gradFill flip="none" rotWithShape="true">
            <a:gsLst>
              <a:gs pos="0">
                <a:srgbClr val="C9CEDC"/>
              </a:gs>
              <a:gs pos="0">
                <a:schemeClr val="bg1">
                  <a:lumMod val="90000"/>
                </a:schemeClr>
              </a:gs>
              <a:gs pos="63000">
                <a:schemeClr val="accent1">
                  <a:tint val="44500"/>
                  <a:satMod val="160000"/>
                  <a:alpha val="0"/>
                  <a:lumMod val="64000"/>
                  <a:lumOff val="36000"/>
                </a:schemeClr>
              </a:gs>
              <a:gs pos="100000">
                <a:schemeClr val="accent1">
                  <a:tint val="23500"/>
                  <a:satMod val="160000"/>
                </a:schemeClr>
              </a:gs>
            </a:gsLst>
            <a:lin ang="1800000" scaled="false"/>
            <a:tileRect/>
          </a:gradFill>
        </p:spPr>
        <p:txBody>
          <a:bodyPr wrap="square" rtlCol="false">
            <a:noAutofit/>
          </a:bodyPr>
          <a:lstStyle>
            <a:defPPr>
              <a:defRPr lang="cs-CZ"/>
            </a:defPPr>
          </a:lstStyle>
          <a:p>
            <a:r>
              <a:rPr lang="cs-CZ" sz="1500" b="true" dirty="false"/>
              <a:t>Zpravidla do 3 měsíců</a:t>
            </a:r>
          </a:p>
        </p:txBody>
      </p:sp>
      <p:pic>
        <p:nvPicPr>
          <p:cNvPr id="10" name="Obrázek 9">
            <a:extLst>
              <a:ext uri="{FF2B5EF4-FFF2-40B4-BE49-F238E27FC236}">
                <a16:creationId xmlns:a16="http://schemas.microsoft.com/office/drawing/2014/main" id="{12EE4209-BE01-42B3-B258-3CAE0917F26A}"/>
              </a:ext>
            </a:extLst>
          </p:cNvPr>
          <p:cNvPicPr>
            <a:picLocks noChangeAspect="true"/>
          </p:cNvPicPr>
          <p:nvPr/>
        </p:nvPicPr>
        <p:blipFill>
          <a:blip r:embed="rId7"/>
          <a:stretch>
            <a:fillRect/>
          </a:stretch>
        </p:blipFill>
        <p:spPr>
          <a:xfrm>
            <a:off x="4919238" y="4009111"/>
            <a:ext cx="2956816" cy="158510"/>
          </a:xfrm>
          <a:prstGeom prst="rect">
            <a:avLst/>
          </a:prstGeom>
        </p:spPr>
      </p:pic>
      <p:pic>
        <p:nvPicPr>
          <p:cNvPr id="11" name="Obrázek 10">
            <a:extLst>
              <a:ext uri="{FF2B5EF4-FFF2-40B4-BE49-F238E27FC236}">
                <a16:creationId xmlns:a16="http://schemas.microsoft.com/office/drawing/2014/main" id="{388AE80F-FEE0-43D8-8D6A-6816E8770825}"/>
              </a:ext>
            </a:extLst>
          </p:cNvPr>
          <p:cNvPicPr>
            <a:picLocks noChangeAspect="true"/>
          </p:cNvPicPr>
          <p:nvPr/>
        </p:nvPicPr>
        <p:blipFill>
          <a:blip r:embed="rId7"/>
          <a:stretch>
            <a:fillRect/>
          </a:stretch>
        </p:blipFill>
        <p:spPr>
          <a:xfrm>
            <a:off x="2253210" y="3984562"/>
            <a:ext cx="2760311" cy="147976"/>
          </a:xfrm>
          <a:prstGeom prst="rect">
            <a:avLst/>
          </a:prstGeom>
        </p:spPr>
      </p:pic>
      <p:cxnSp>
        <p:nvCxnSpPr>
          <p:cNvPr id="13" name="Přímá spojnice 12">
            <a:extLst>
              <a:ext uri="{FF2B5EF4-FFF2-40B4-BE49-F238E27FC236}">
                <a16:creationId xmlns:a16="http://schemas.microsoft.com/office/drawing/2014/main" id="{10049775-8010-4B9F-AB7B-EEFF575C3DD6}"/>
              </a:ext>
            </a:extLst>
          </p:cNvPr>
          <p:cNvCxnSpPr/>
          <p:nvPr/>
        </p:nvCxnSpPr>
        <p:spPr>
          <a:xfrm>
            <a:off x="2279768" y="3256457"/>
            <a:ext cx="0" cy="806878"/>
          </a:xfrm>
          <a:prstGeom prst="line">
            <a:avLst/>
          </a:prstGeom>
          <a:ln w="635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Obrázek 13">
            <a:extLst>
              <a:ext uri="{FF2B5EF4-FFF2-40B4-BE49-F238E27FC236}">
                <a16:creationId xmlns:a16="http://schemas.microsoft.com/office/drawing/2014/main" id="{FFBF4528-C71F-4151-AAC2-E9E1B13BAAC9}"/>
              </a:ext>
            </a:extLst>
          </p:cNvPr>
          <p:cNvPicPr>
            <a:picLocks noChangeAspect="true"/>
          </p:cNvPicPr>
          <p:nvPr/>
        </p:nvPicPr>
        <p:blipFill>
          <a:blip r:embed="rId8"/>
          <a:stretch>
            <a:fillRect/>
          </a:stretch>
        </p:blipFill>
        <p:spPr>
          <a:xfrm>
            <a:off x="5002084" y="3216789"/>
            <a:ext cx="6097" cy="816935"/>
          </a:xfrm>
          <a:prstGeom prst="rect">
            <a:avLst/>
          </a:prstGeom>
        </p:spPr>
      </p:pic>
      <p:pic>
        <p:nvPicPr>
          <p:cNvPr id="15" name="Obrázek 14">
            <a:extLst>
              <a:ext uri="{FF2B5EF4-FFF2-40B4-BE49-F238E27FC236}">
                <a16:creationId xmlns:a16="http://schemas.microsoft.com/office/drawing/2014/main" id="{FE1D5BC7-A8CA-45BD-9868-1949E4E5EFD9}"/>
              </a:ext>
            </a:extLst>
          </p:cNvPr>
          <p:cNvPicPr>
            <a:picLocks noChangeAspect="true"/>
          </p:cNvPicPr>
          <p:nvPr/>
        </p:nvPicPr>
        <p:blipFill>
          <a:blip r:embed="rId8"/>
          <a:stretch>
            <a:fillRect/>
          </a:stretch>
        </p:blipFill>
        <p:spPr>
          <a:xfrm>
            <a:off x="7778374" y="3315603"/>
            <a:ext cx="6097" cy="816935"/>
          </a:xfrm>
          <a:prstGeom prst="rect">
            <a:avLst/>
          </a:prstGeom>
        </p:spPr>
      </p:pic>
    </p:spTree>
    <p:extLst>
      <p:ext uri="{BB962C8B-B14F-4D97-AF65-F5344CB8AC3E}">
        <p14:creationId xmlns:p14="http://schemas.microsoft.com/office/powerpoint/2010/main" val="297152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16</a:t>
            </a:fld>
            <a:endParaRPr lang="cs-CZ" dirty="false">
              <a:solidFill>
                <a:srgbClr val="084A8B"/>
              </a:solidFill>
            </a:endParaRPr>
          </a:p>
        </p:txBody>
      </p:sp>
      <p:sp>
        <p:nvSpPr>
          <p:cNvPr id="6" name="Zástupný symbol pro obsah 2"/>
          <p:cNvSpPr>
            <a:spLocks noGrp="true"/>
          </p:cNvSpPr>
          <p:nvPr>
            <p:ph idx="1"/>
          </p:nvPr>
        </p:nvSpPr>
        <p:spPr/>
        <p:txBody>
          <a:bodyPr/>
          <a:lstStyle/>
          <a:p>
            <a:pPr marL="0" indent="0">
              <a:buNone/>
            </a:pPr>
            <a:r>
              <a:rPr lang="cs-CZ" b="true" dirty="false"/>
              <a:t>Kritéria hodnocení přijatelnosti:</a:t>
            </a:r>
            <a:endParaRPr lang="cs-CZ" dirty="false"/>
          </a:p>
          <a:p>
            <a:pPr lvl="1"/>
            <a:r>
              <a:rPr lang="cs-CZ" dirty="false"/>
              <a:t>oprávněnost žadatele</a:t>
            </a:r>
          </a:p>
          <a:p>
            <a:pPr lvl="1"/>
            <a:r>
              <a:rPr lang="cs-CZ" dirty="false"/>
              <a:t>partnerství</a:t>
            </a:r>
          </a:p>
          <a:p>
            <a:pPr lvl="1"/>
            <a:r>
              <a:rPr lang="cs-CZ" dirty="false"/>
              <a:t>cílové skupiny</a:t>
            </a:r>
          </a:p>
          <a:p>
            <a:pPr lvl="1"/>
            <a:r>
              <a:rPr lang="cs-CZ" dirty="false"/>
              <a:t>celkové způsobilé výdaje</a:t>
            </a:r>
          </a:p>
          <a:p>
            <a:pPr lvl="1"/>
            <a:r>
              <a:rPr lang="cs-CZ" dirty="false"/>
              <a:t>aktivity</a:t>
            </a:r>
          </a:p>
          <a:p>
            <a:pPr lvl="1"/>
            <a:r>
              <a:rPr lang="cs-CZ" dirty="false"/>
              <a:t>horizontální principy</a:t>
            </a:r>
          </a:p>
          <a:p>
            <a:pPr lvl="1"/>
            <a:r>
              <a:rPr lang="cs-CZ" dirty="false"/>
              <a:t>trestní bezúhonnost</a:t>
            </a:r>
          </a:p>
          <a:p>
            <a:pPr marL="414000" lvl="1" indent="0">
              <a:buNone/>
            </a:pPr>
            <a:endParaRPr lang="cs-CZ" dirty="false"/>
          </a:p>
          <a:p>
            <a:pPr marL="414000" lvl="1" indent="0">
              <a:buNone/>
            </a:pPr>
            <a:r>
              <a:rPr lang="cs-CZ" dirty="false"/>
              <a:t>	Kritéria přijatelnosti </a:t>
            </a:r>
            <a:r>
              <a:rPr lang="cs-CZ" dirty="false">
                <a:solidFill>
                  <a:srgbClr val="FF0000"/>
                </a:solidFill>
              </a:rPr>
              <a:t>nejsou</a:t>
            </a:r>
            <a:r>
              <a:rPr lang="cs-CZ" dirty="false"/>
              <a:t> opravitelná.</a:t>
            </a:r>
          </a:p>
          <a:p>
            <a:endParaRPr lang="cs-CZ" dirty="false"/>
          </a:p>
        </p:txBody>
      </p:sp>
      <p:sp>
        <p:nvSpPr>
          <p:cNvPr id="7" name="Nadpis 1">
            <a:extLst>
              <a:ext uri="{FF2B5EF4-FFF2-40B4-BE49-F238E27FC236}">
                <a16:creationId xmlns:a16="http://schemas.microsoft.com/office/drawing/2014/main" id="{68DFA2B2-0550-F228-84EF-9BB6D6C8AE90}"/>
              </a:ext>
            </a:extLst>
          </p:cNvPr>
          <p:cNvSpPr txBox="true">
            <a:spLocks/>
          </p:cNvSpPr>
          <p:nvPr/>
        </p:nvSpPr>
        <p:spPr>
          <a:xfrm>
            <a:off x="19879" y="7707"/>
            <a:ext cx="8982709" cy="1080000"/>
          </a:xfrm>
          <a:prstGeom prst="rect">
            <a:avLst/>
          </a:prstGeom>
        </p:spPr>
        <p:txBody>
          <a:bodyPr vert="horz" lIns="36000" tIns="0" rIns="36000" bIns="0" rtlCol="false" anchor="ctr" anchorCtr="false">
            <a:noAutofit/>
          </a:bodyPr>
          <a:lst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a:lstStyle>
          <a:p>
            <a:r>
              <a:rPr lang="pl-PL" dirty="false"/>
              <a:t>Proces hodnocení a výběru projektů</a:t>
            </a:r>
            <a:endParaRPr lang="cs-CZ" dirty="false"/>
          </a:p>
        </p:txBody>
      </p:sp>
    </p:spTree>
    <p:extLst>
      <p:ext uri="{BB962C8B-B14F-4D97-AF65-F5344CB8AC3E}">
        <p14:creationId xmlns:p14="http://schemas.microsoft.com/office/powerpoint/2010/main" val="86566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17</a:t>
            </a:fld>
            <a:endParaRPr lang="cs-CZ" dirty="false">
              <a:solidFill>
                <a:srgbClr val="084A8B"/>
              </a:solidFill>
            </a:endParaRPr>
          </a:p>
        </p:txBody>
      </p:sp>
      <p:sp>
        <p:nvSpPr>
          <p:cNvPr id="8" name="Zástupný symbol pro obsah 2"/>
          <p:cNvSpPr txBox="true">
            <a:spLocks/>
          </p:cNvSpPr>
          <p:nvPr/>
        </p:nvSpPr>
        <p:spPr>
          <a:xfrm>
            <a:off x="539552" y="1772816"/>
            <a:ext cx="7704408" cy="3501208"/>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cs-CZ" b="true" dirty="false"/>
              <a:t>Kritéria formálních náležitostí:</a:t>
            </a:r>
            <a:endParaRPr lang="cs-CZ" dirty="false"/>
          </a:p>
          <a:p>
            <a:pPr lvl="1"/>
            <a:r>
              <a:rPr lang="cs-CZ" dirty="false"/>
              <a:t>úplnost a forma žádosti</a:t>
            </a:r>
          </a:p>
          <a:p>
            <a:pPr lvl="1"/>
            <a:r>
              <a:rPr lang="cs-CZ" dirty="false"/>
              <a:t>podpis žádosti</a:t>
            </a:r>
          </a:p>
          <a:p>
            <a:pPr marL="414000" lvl="1" indent="0">
              <a:buNone/>
            </a:pPr>
            <a:endParaRPr lang="cs-CZ" dirty="false"/>
          </a:p>
          <a:p>
            <a:pPr marL="414000" lvl="1" indent="0">
              <a:buNone/>
            </a:pPr>
            <a:r>
              <a:rPr lang="cs-CZ" dirty="false"/>
              <a:t>V případě nedostatků bude žadatel vyzván k opravě prostřednictvím IS KP21+. </a:t>
            </a:r>
          </a:p>
        </p:txBody>
      </p:sp>
      <p:sp>
        <p:nvSpPr>
          <p:cNvPr id="7" name="Nadpis 1">
            <a:extLst>
              <a:ext uri="{FF2B5EF4-FFF2-40B4-BE49-F238E27FC236}">
                <a16:creationId xmlns:a16="http://schemas.microsoft.com/office/drawing/2014/main" id="{C92C15D7-D82C-8D72-471C-3A49D96F6AEC}"/>
              </a:ext>
            </a:extLst>
          </p:cNvPr>
          <p:cNvSpPr>
            <a:spLocks noGrp="true"/>
          </p:cNvSpPr>
          <p:nvPr>
            <p:ph type="title"/>
          </p:nvPr>
        </p:nvSpPr>
        <p:spPr>
          <a:xfrm>
            <a:off x="80645" y="0"/>
            <a:ext cx="8982709" cy="1080000"/>
          </a:xfrm>
        </p:spPr>
        <p:txBody>
          <a:bodyPr/>
          <a:lstStyle/>
          <a:p>
            <a:r>
              <a:rPr lang="pl-PL" dirty="false"/>
              <a:t>Proces hodnocení a výběru projektů</a:t>
            </a:r>
            <a:endParaRPr lang="cs-CZ" dirty="false"/>
          </a:p>
        </p:txBody>
      </p:sp>
    </p:spTree>
    <p:extLst>
      <p:ext uri="{BB962C8B-B14F-4D97-AF65-F5344CB8AC3E}">
        <p14:creationId xmlns:p14="http://schemas.microsoft.com/office/powerpoint/2010/main" val="34379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9" name="Ovál 8"/>
          <p:cNvSpPr/>
          <p:nvPr/>
        </p:nvSpPr>
        <p:spPr>
          <a:xfrm>
            <a:off x="323528" y="4725144"/>
            <a:ext cx="1440160" cy="1440160"/>
          </a:xfrm>
          <a:prstGeom prst="ellipse">
            <a:avLst/>
          </a:prstGeom>
          <a:solidFill>
            <a:srgbClr val="8FC3DD"/>
          </a:solidFill>
          <a:ln>
            <a:solidFill>
              <a:srgbClr val="8FC3DD"/>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a:off x="8468218" y="2505290"/>
            <a:ext cx="1359858" cy="1152128"/>
          </a:xfrm>
          <a:prstGeom prst="chord">
            <a:avLst>
              <a:gd name="adj1" fmla="val 5384523"/>
              <a:gd name="adj2" fmla="val 16200000"/>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3" name="Nadpis 2">
            <a:extLst>
              <a:ext uri="{FF2B5EF4-FFF2-40B4-BE49-F238E27FC236}">
                <a16:creationId xmlns:a16="http://schemas.microsoft.com/office/drawing/2014/main" id="{2469E1D1-79E3-4F68-9E1E-C7E366FF206D}"/>
              </a:ext>
            </a:extLst>
          </p:cNvPr>
          <p:cNvSpPr>
            <a:spLocks noGrp="true"/>
          </p:cNvSpPr>
          <p:nvPr>
            <p:ph type="ctrTitle"/>
          </p:nvPr>
        </p:nvSpPr>
        <p:spPr>
          <a:xfrm>
            <a:off x="0" y="2117090"/>
            <a:ext cx="9144000" cy="2495964"/>
          </a:xfrm>
        </p:spPr>
        <p:txBody>
          <a:bodyPr>
            <a:normAutofit fontScale="90000"/>
          </a:bodyPr>
          <a:lstStyle/>
          <a:p>
            <a:r>
              <a:rPr lang="cs-CZ" sz="4400" dirty="false">
                <a:solidFill>
                  <a:schemeClr val="tx2"/>
                </a:solidFill>
              </a:rPr>
              <a:t>Online seminář pro žadatele</a:t>
            </a:r>
            <a:br>
              <a:rPr lang="cs-CZ" dirty="false">
                <a:solidFill>
                  <a:schemeClr val="tx2"/>
                </a:solidFill>
              </a:rPr>
            </a:br>
            <a:r>
              <a:rPr lang="cs-CZ" sz="4400" b="true" dirty="false">
                <a:solidFill>
                  <a:schemeClr val="tx2"/>
                </a:solidFill>
              </a:rPr>
              <a:t>Dětské skupiny </a:t>
            </a:r>
            <a:br>
              <a:rPr lang="cs-CZ" sz="4400" b="true" dirty="false">
                <a:solidFill>
                  <a:schemeClr val="tx2"/>
                </a:solidFill>
              </a:rPr>
            </a:br>
            <a:r>
              <a:rPr lang="cs-CZ" sz="4400" b="true" dirty="false">
                <a:solidFill>
                  <a:schemeClr val="tx2"/>
                </a:solidFill>
              </a:rPr>
              <a:t>– zákon, zápis do evidence</a:t>
            </a:r>
            <a:br>
              <a:rPr lang="cs-CZ" dirty="false">
                <a:solidFill>
                  <a:schemeClr val="tx2"/>
                </a:solidFill>
                <a:highlight>
                  <a:srgbClr val="FFFF00"/>
                </a:highlight>
              </a:rPr>
            </a:br>
            <a:r>
              <a:rPr lang="cs-CZ" sz="4400" dirty="false">
                <a:solidFill>
                  <a:schemeClr val="tx2"/>
                </a:solidFill>
              </a:rPr>
              <a:t>15. 3. 2023</a:t>
            </a:r>
            <a:endParaRPr lang="cs-CZ" dirty="false">
              <a:solidFill>
                <a:schemeClr val="tx2"/>
              </a:solidFill>
            </a:endParaRPr>
          </a:p>
        </p:txBody>
      </p:sp>
      <p:sp>
        <p:nvSpPr>
          <p:cNvPr id="23" name="Podnadpis 22"/>
          <p:cNvSpPr>
            <a:spLocks noGrp="true"/>
          </p:cNvSpPr>
          <p:nvPr>
            <p:ph type="subTitle" idx="1"/>
          </p:nvPr>
        </p:nvSpPr>
        <p:spPr>
          <a:xfrm>
            <a:off x="1371600" y="4788380"/>
            <a:ext cx="6400800" cy="1260139"/>
          </a:xfrm>
        </p:spPr>
        <p:txBody>
          <a:bodyPr>
            <a:normAutofit/>
          </a:bodyPr>
          <a:lstStyle/>
          <a:p>
            <a:r>
              <a:rPr lang="cs-CZ" sz="2200" b="true" dirty="false">
                <a:solidFill>
                  <a:srgbClr val="254061"/>
                </a:solidFill>
              </a:rPr>
              <a:t>Projekt: Podpora a zvyšování kvality služeb v oblasti péče a slaďování pracovního a rodinného života</a:t>
            </a:r>
          </a:p>
          <a:p>
            <a:br>
              <a:rPr lang="cs-CZ" altLang="cs-CZ" sz="300" b="true" dirty="false">
                <a:solidFill>
                  <a:srgbClr val="254061"/>
                </a:solidFill>
                <a:cs typeface="Arial" charset="0"/>
              </a:rPr>
            </a:br>
            <a:r>
              <a:rPr lang="cs-CZ" sz="2200" b="true" dirty="false">
                <a:solidFill>
                  <a:srgbClr val="254061"/>
                </a:solidFill>
                <a:latin typeface="Arial" panose="020B0604020202020204" pitchFamily="34" charset="0"/>
                <a:cs typeface="Arial" panose="020B0604020202020204" pitchFamily="34" charset="0"/>
              </a:rPr>
              <a:t>CZ.03.01.02/00/22_013/0000257</a:t>
            </a:r>
            <a:endParaRPr lang="cs-CZ" sz="2200" b="true" dirty="false">
              <a:solidFill>
                <a:srgbClr val="254061"/>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6" name="Ovál 5"/>
          <p:cNvSpPr/>
          <p:nvPr/>
        </p:nvSpPr>
        <p:spPr>
          <a:xfrm>
            <a:off x="8396210" y="86078"/>
            <a:ext cx="576064" cy="576064"/>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7" name="Ovál 6"/>
          <p:cNvSpPr/>
          <p:nvPr/>
        </p:nvSpPr>
        <p:spPr>
          <a:xfrm>
            <a:off x="291802" y="10356"/>
            <a:ext cx="1080120" cy="1080120"/>
          </a:xfrm>
          <a:prstGeom prst="ellipse">
            <a:avLst/>
          </a:prstGeom>
          <a:solidFill>
            <a:schemeClr val="accent5">
              <a:lumMod val="40000"/>
              <a:lumOff val="60000"/>
              <a:alpha val="5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8" name="Ovál 7"/>
          <p:cNvSpPr/>
          <p:nvPr/>
        </p:nvSpPr>
        <p:spPr>
          <a:xfrm>
            <a:off x="8144182" y="362194"/>
            <a:ext cx="504056" cy="504056"/>
          </a:xfrm>
          <a:prstGeom prst="ellipse">
            <a:avLst/>
          </a:prstGeom>
          <a:solidFill>
            <a:srgbClr val="8FC3DD"/>
          </a:solidFill>
          <a:ln>
            <a:solidFill>
              <a:srgbClr val="8FC3DD"/>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0" name="Ovál 9"/>
          <p:cNvSpPr/>
          <p:nvPr/>
        </p:nvSpPr>
        <p:spPr>
          <a:xfrm>
            <a:off x="147786" y="1460765"/>
            <a:ext cx="1224136" cy="1224136"/>
          </a:xfrm>
          <a:prstGeom prst="ellipse">
            <a:avLst/>
          </a:prstGeom>
          <a:solidFill>
            <a:srgbClr val="8FC3DD">
              <a:alpha val="58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1" name="Tětiva 10"/>
          <p:cNvSpPr/>
          <p:nvPr/>
        </p:nvSpPr>
        <p:spPr>
          <a:xfrm rot="16200000">
            <a:off x="1426228" y="-361189"/>
            <a:ext cx="720080" cy="720080"/>
          </a:xfrm>
          <a:prstGeom prst="chord">
            <a:avLst>
              <a:gd name="adj1" fmla="val 5441031"/>
              <a:gd name="adj2" fmla="val 16200000"/>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4" name="Nadpis 1"/>
          <p:cNvSpPr txBox="true">
            <a:spLocks/>
          </p:cNvSpPr>
          <p:nvPr/>
        </p:nvSpPr>
        <p:spPr>
          <a:xfrm>
            <a:off x="-38332" y="1367228"/>
            <a:ext cx="9144000" cy="3425046"/>
          </a:xfrm>
          <a:prstGeom prst="rect">
            <a:avLst/>
          </a:prstGeom>
        </p:spPr>
        <p:txBody>
          <a:bodyPr vert="horz" lIns="91440" tIns="45720" rIns="91440" bIns="45720" rtlCol="false" anchor="ctr">
            <a:normAutofit/>
          </a:bodyPr>
          <a:lstStyle>
            <a:lvl1pPr algn="ctr" defTabSz="914400" rtl="false" eaLnBrk="true" latinLnBrk="false" hangingPunct="true">
              <a:spcBef>
                <a:spcPct val="0"/>
              </a:spcBef>
              <a:buNone/>
              <a:defRPr sz="4400" kern="1200">
                <a:solidFill>
                  <a:schemeClr val="tx1"/>
                </a:solidFill>
                <a:latin typeface="+mj-lt"/>
                <a:ea typeface="+mj-ea"/>
                <a:cs typeface="+mj-cs"/>
              </a:defRPr>
            </a:lvl1pPr>
          </a:lstStyle>
          <a:p>
            <a:endParaRPr lang="cs-CZ" sz="4800" dirty="false">
              <a:solidFill>
                <a:srgbClr val="254061"/>
              </a:solidFill>
              <a:latin typeface="Roboto Slab" panose="020B0604020202020204" charset="0"/>
              <a:ea typeface="Roboto Slab" panose="020B0604020202020204" charset="0"/>
            </a:endParaRPr>
          </a:p>
        </p:txBody>
      </p:sp>
      <p:sp>
        <p:nvSpPr>
          <p:cNvPr id="17" name="Tětiva 16"/>
          <p:cNvSpPr/>
          <p:nvPr/>
        </p:nvSpPr>
        <p:spPr>
          <a:xfrm rot="10800000">
            <a:off x="-756592" y="3702861"/>
            <a:ext cx="1436521"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pic>
        <p:nvPicPr>
          <p:cNvPr id="18" name="Obrázek 17">
            <a:extLst>
              <a:ext uri="{FF2B5EF4-FFF2-40B4-BE49-F238E27FC236}">
                <a16:creationId xmlns:a16="http://schemas.microsoft.com/office/drawing/2014/main" id="{02927969-F3FE-4B0F-B2ED-40DD710531B6}"/>
              </a:ext>
            </a:extLst>
          </p:cNvPr>
          <p:cNvPicPr>
            <a:picLocks noChangeAspect="true"/>
          </p:cNvPicPr>
          <p:nvPr/>
        </p:nvPicPr>
        <p:blipFill rotWithShape="true">
          <a:blip r:embed="rId3">
            <a:extLst>
              <a:ext uri="{28A0092B-C50C-407E-A947-70E740481C1C}">
                <a14:useLocalDpi xmlns:a14="http://schemas.microsoft.com/office/drawing/2010/main" val="0"/>
              </a:ext>
            </a:extLst>
          </a:blip>
          <a:srcRect l="475" t="247" r="19628" b="-8292"/>
          <a:stretch/>
        </p:blipFill>
        <p:spPr>
          <a:xfrm>
            <a:off x="2174747" y="550416"/>
            <a:ext cx="4794506" cy="639327"/>
          </a:xfrm>
          <a:prstGeom prst="rect">
            <a:avLst/>
          </a:prstGeom>
        </p:spPr>
      </p:pic>
    </p:spTree>
    <p:extLst>
      <p:ext uri="{BB962C8B-B14F-4D97-AF65-F5344CB8AC3E}">
        <p14:creationId xmlns:p14="http://schemas.microsoft.com/office/powerpoint/2010/main" val="35569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457200" y="188640"/>
            <a:ext cx="8229600" cy="936104"/>
          </a:xfrm>
        </p:spPr>
        <p:txBody>
          <a:bodyPr>
            <a:normAutofit/>
          </a:bodyPr>
          <a:lstStyle/>
          <a:p>
            <a:r>
              <a:rPr lang="cs-CZ" sz="3200" dirty="false">
                <a:solidFill>
                  <a:schemeClr val="accent1">
                    <a:lumMod val="50000"/>
                  </a:schemeClr>
                </a:solidFill>
              </a:rPr>
              <a:t>Co je dětská skupina</a:t>
            </a:r>
          </a:p>
        </p:txBody>
      </p:sp>
      <p:sp>
        <p:nvSpPr>
          <p:cNvPr id="15" name="Zástupný symbol pro obsah 14"/>
          <p:cNvSpPr>
            <a:spLocks noGrp="true"/>
          </p:cNvSpPr>
          <p:nvPr>
            <p:ph idx="1"/>
          </p:nvPr>
        </p:nvSpPr>
        <p:spPr>
          <a:xfrm>
            <a:off x="107504" y="1412776"/>
            <a:ext cx="8864770" cy="4608511"/>
          </a:xfrm>
        </p:spPr>
        <p:txBody>
          <a:bodyPr>
            <a:noAutofit/>
          </a:bodyPr>
          <a:lstStyle/>
          <a:p>
            <a:pPr algn="just"/>
            <a:r>
              <a:rPr lang="cs-CZ" sz="2400" b="true" i="false" dirty="false">
                <a:effectLst/>
                <a:cs typeface="Calibri" panose="020F0502020204030204" pitchFamily="34" charset="0"/>
              </a:rPr>
              <a:t>Služba péče o dítě předškolního věku </a:t>
            </a:r>
            <a:r>
              <a:rPr lang="cs-CZ" sz="2400" i="false" dirty="false">
                <a:effectLst/>
                <a:cs typeface="Calibri" panose="020F0502020204030204" pitchFamily="34" charset="0"/>
              </a:rPr>
              <a:t>(od 6 měsíců do zahájení povinné školní docházky, pro děti mladší 1 roku zvláštní podmínky).</a:t>
            </a:r>
          </a:p>
          <a:p>
            <a:pPr algn="just"/>
            <a:r>
              <a:rPr lang="cs-CZ" sz="2400" i="false" dirty="false">
                <a:effectLst/>
                <a:cs typeface="Calibri" panose="020F0502020204030204" pitchFamily="34" charset="0"/>
              </a:rPr>
              <a:t>Mimo domov, v kolektivu dětí, pravidelná péče.</a:t>
            </a:r>
          </a:p>
          <a:p>
            <a:pPr algn="just"/>
            <a:r>
              <a:rPr lang="cs-CZ" sz="2400" b="true" i="false" dirty="false">
                <a:effectLst/>
                <a:cs typeface="Calibri" panose="020F0502020204030204" pitchFamily="34" charset="0"/>
              </a:rPr>
              <a:t>Péče zaměřena na zajištění potřeb dětí, výchovu, rozvoj schopností a dovedností, kulturních a hygienických návyků.</a:t>
            </a:r>
          </a:p>
          <a:p>
            <a:pPr algn="just"/>
            <a:r>
              <a:rPr lang="cs-CZ" sz="2400" i="false" dirty="false">
                <a:effectLst/>
                <a:cs typeface="Calibri" panose="020F0502020204030204" pitchFamily="34" charset="0"/>
              </a:rPr>
              <a:t>Maximálně 24 dětí (možnost sdílení míst), nejčastěji 12 dětí.</a:t>
            </a:r>
          </a:p>
          <a:p>
            <a:pPr algn="just"/>
            <a:r>
              <a:rPr lang="cs-CZ" sz="2400" i="false" dirty="false">
                <a:effectLst/>
                <a:cs typeface="Calibri" panose="020F0502020204030204" pitchFamily="34" charset="0"/>
              </a:rPr>
              <a:t>Na neziskové bázi – finančně dostupná.</a:t>
            </a:r>
          </a:p>
          <a:p>
            <a:pPr algn="just"/>
            <a:r>
              <a:rPr lang="cs-CZ" sz="2400" i="false" dirty="false">
                <a:effectLst/>
                <a:cs typeface="Calibri" panose="020F0502020204030204" pitchFamily="34" charset="0"/>
              </a:rPr>
              <a:t>Kvalifikace pečujících osob a další vzdělávání – kvalitní poskytování služeb.</a:t>
            </a:r>
          </a:p>
          <a:p>
            <a:pPr algn="just"/>
            <a:r>
              <a:rPr lang="cs-CZ" sz="2400" b="true" dirty="false">
                <a:cs typeface="Calibri" panose="020F0502020204030204" pitchFamily="34" charset="0"/>
              </a:rPr>
              <a:t>Standardy kvality péče o děti v DS </a:t>
            </a:r>
            <a:r>
              <a:rPr lang="cs-CZ" sz="2400" dirty="false">
                <a:cs typeface="Calibri" panose="020F0502020204030204" pitchFamily="34" charset="0"/>
              </a:rPr>
              <a:t>– za</a:t>
            </a:r>
            <a:r>
              <a:rPr lang="cs-CZ" sz="2400" dirty="false">
                <a:latin typeface="Calibri" panose="020F0502020204030204" pitchFamily="34" charset="0"/>
                <a:cs typeface="Calibri" panose="020F0502020204030204" pitchFamily="34" charset="0"/>
              </a:rPr>
              <a:t>ručení určité úrovně služeb </a:t>
            </a:r>
            <a:br>
              <a:rPr lang="cs-CZ" sz="2400" dirty="false">
                <a:latin typeface="Calibri" panose="020F0502020204030204" pitchFamily="34" charset="0"/>
                <a:cs typeface="Calibri" panose="020F0502020204030204" pitchFamily="34" charset="0"/>
              </a:rPr>
            </a:br>
            <a:r>
              <a:rPr lang="cs-CZ" sz="2400" dirty="false">
                <a:latin typeface="Calibri" panose="020F0502020204030204" pitchFamily="34" charset="0"/>
                <a:cs typeface="Calibri" panose="020F0502020204030204" pitchFamily="34" charset="0"/>
              </a:rPr>
              <a:t>a stálá snaha o zvyšování kvality služby ve všech oblastech.</a:t>
            </a:r>
            <a:endParaRPr lang="cs-CZ" sz="2400"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19</a:t>
            </a:fld>
            <a:endParaRPr lang="cs-CZ" dirty="false"/>
          </a:p>
        </p:txBody>
      </p:sp>
      <p:pic>
        <p:nvPicPr>
          <p:cNvPr id="3" name="Obrázek 2">
            <a:extLst>
              <a:ext uri="{FF2B5EF4-FFF2-40B4-BE49-F238E27FC236}">
                <a16:creationId xmlns:a16="http://schemas.microsoft.com/office/drawing/2014/main" id="{C7BDA4AA-E24A-64A8-8A49-AB4066282220}"/>
              </a:ext>
            </a:extLst>
          </p:cNvPr>
          <p:cNvPicPr>
            <a:picLocks noChangeAspect="true"/>
          </p:cNvPicPr>
          <p:nvPr/>
        </p:nvPicPr>
        <p:blipFill rotWithShape="true">
          <a:blip r:embed="rId2">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240879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Program semináře</a:t>
            </a:r>
          </a:p>
        </p:txBody>
      </p:sp>
      <p:sp>
        <p:nvSpPr>
          <p:cNvPr id="3" name="Zástupný symbol pro obsah 2"/>
          <p:cNvSpPr>
            <a:spLocks noGrp="true"/>
          </p:cNvSpPr>
          <p:nvPr>
            <p:ph idx="1"/>
          </p:nvPr>
        </p:nvSpPr>
        <p:spPr>
          <a:xfrm>
            <a:off x="827584" y="1844824"/>
            <a:ext cx="7775968" cy="4320000"/>
          </a:xfrm>
        </p:spPr>
        <p:txBody>
          <a:bodyPr/>
          <a:lstStyle/>
          <a:p>
            <a:pPr marL="457200" indent="-457200">
              <a:spcBef>
                <a:spcPts val="0"/>
              </a:spcBef>
              <a:buFont typeface="+mj-lt"/>
              <a:buAutoNum type="arabicPeriod"/>
            </a:pPr>
            <a:r>
              <a:rPr lang="cs-CZ" dirty="false"/>
              <a:t>Představení výzvy</a:t>
            </a:r>
          </a:p>
          <a:p>
            <a:pPr marL="457200" indent="-457200">
              <a:spcBef>
                <a:spcPts val="0"/>
              </a:spcBef>
              <a:buFont typeface="+mj-lt"/>
              <a:buAutoNum type="arabicPeriod"/>
            </a:pPr>
            <a:r>
              <a:rPr lang="cs-CZ" dirty="false"/>
              <a:t>Hodnocení a výběr projektů</a:t>
            </a:r>
          </a:p>
          <a:p>
            <a:pPr marL="457200" indent="-457200">
              <a:spcBef>
                <a:spcPts val="0"/>
              </a:spcBef>
              <a:buFont typeface="+mj-lt"/>
              <a:buAutoNum type="arabicPeriod"/>
            </a:pPr>
            <a:r>
              <a:rPr lang="cs-CZ" dirty="false"/>
              <a:t>Podpora implementace dětských skupin</a:t>
            </a:r>
          </a:p>
          <a:p>
            <a:pPr marL="457200" indent="-457200">
              <a:spcBef>
                <a:spcPts val="0"/>
              </a:spcBef>
              <a:buFont typeface="+mj-lt"/>
              <a:buAutoNum type="arabicPeriod"/>
            </a:pPr>
            <a:r>
              <a:rPr lang="cs-CZ" dirty="false"/>
              <a:t>Jednotky a jednotkové náklady</a:t>
            </a:r>
            <a:endParaRPr lang="cs-CZ" sz="1800" dirty="false"/>
          </a:p>
          <a:p>
            <a:pPr marL="457200" indent="-457200">
              <a:spcBef>
                <a:spcPts val="0"/>
              </a:spcBef>
              <a:buFont typeface="+mj-lt"/>
              <a:buAutoNum type="arabicPeriod"/>
            </a:pPr>
            <a:r>
              <a:rPr lang="cs-CZ" dirty="false"/>
              <a:t>Parametry dětské skupiny</a:t>
            </a:r>
          </a:p>
          <a:p>
            <a:pPr marL="457200" indent="-457200">
              <a:spcBef>
                <a:spcPts val="0"/>
              </a:spcBef>
              <a:buFont typeface="+mj-lt"/>
              <a:buAutoNum type="arabicPeriod"/>
            </a:pPr>
            <a:r>
              <a:rPr lang="cs-CZ" dirty="false"/>
              <a:t>Finanční řízení projektu</a:t>
            </a:r>
          </a:p>
          <a:p>
            <a:pPr marL="457200" indent="-457200">
              <a:spcBef>
                <a:spcPts val="0"/>
              </a:spcBef>
              <a:buFont typeface="+mj-lt"/>
              <a:buAutoNum type="arabicPeriod"/>
            </a:pPr>
            <a:r>
              <a:rPr lang="cs-CZ" dirty="false"/>
              <a:t>Informační systém ISKP21+</a:t>
            </a:r>
          </a:p>
          <a:p>
            <a:pPr marL="457200" indent="-457200">
              <a:spcBef>
                <a:spcPts val="0"/>
              </a:spcBef>
              <a:buFont typeface="+mj-lt"/>
              <a:buAutoNum type="arabicPeriod"/>
            </a:pPr>
            <a:r>
              <a:rPr lang="cs-CZ" dirty="false"/>
              <a:t>Dokumenty</a:t>
            </a:r>
          </a:p>
          <a:p>
            <a:pPr marL="457200" indent="-457200">
              <a:spcBef>
                <a:spcPts val="0"/>
              </a:spcBef>
              <a:buFont typeface="+mj-lt"/>
              <a:buAutoNum type="arabicPeriod"/>
            </a:pPr>
            <a:r>
              <a:rPr lang="cs-CZ" dirty="false"/>
              <a:t>Dotazy</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spTree>
    <p:extLst>
      <p:ext uri="{BB962C8B-B14F-4D97-AF65-F5344CB8AC3E}">
        <p14:creationId xmlns:p14="http://schemas.microsoft.com/office/powerpoint/2010/main" val="276094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457200" y="188640"/>
            <a:ext cx="8229600" cy="936104"/>
          </a:xfrm>
        </p:spPr>
        <p:txBody>
          <a:bodyPr>
            <a:normAutofit/>
          </a:bodyPr>
          <a:lstStyle/>
          <a:p>
            <a:r>
              <a:rPr lang="cs-CZ" sz="3200" dirty="false">
                <a:solidFill>
                  <a:schemeClr val="accent1">
                    <a:lumMod val="50000"/>
                  </a:schemeClr>
                </a:solidFill>
              </a:rPr>
              <a:t>Počet dětských skupin k 27. 2. 2023</a:t>
            </a:r>
          </a:p>
        </p:txBody>
      </p:sp>
      <p:sp>
        <p:nvSpPr>
          <p:cNvPr id="15" name="Zástupný symbol pro obsah 14"/>
          <p:cNvSpPr>
            <a:spLocks noGrp="true"/>
          </p:cNvSpPr>
          <p:nvPr>
            <p:ph idx="1"/>
          </p:nvPr>
        </p:nvSpPr>
        <p:spPr>
          <a:xfrm>
            <a:off x="0" y="1412777"/>
            <a:ext cx="9144000" cy="4784194"/>
          </a:xfrm>
        </p:spPr>
        <p:txBody>
          <a:bodyPr>
            <a:noAutofit/>
          </a:bodyPr>
          <a:lstStyle/>
          <a:p>
            <a:pPr>
              <a:buSzPct val="110000"/>
            </a:pPr>
            <a:r>
              <a:rPr lang="cs-CZ" sz="2800" b="true" dirty="false"/>
              <a:t>Počet DS v ČR:</a:t>
            </a:r>
            <a:r>
              <a:rPr lang="cs-CZ" dirty="false"/>
              <a:t>			 </a:t>
            </a:r>
            <a:r>
              <a:rPr lang="cs-CZ" sz="2800" dirty="false"/>
              <a:t>1 485 </a:t>
            </a:r>
          </a:p>
          <a:p>
            <a:pPr>
              <a:buSzPct val="110000"/>
            </a:pPr>
            <a:r>
              <a:rPr lang="cs-CZ" sz="2800" b="true" dirty="false"/>
              <a:t>Počet míst pro děti v ČR: </a:t>
            </a:r>
            <a:r>
              <a:rPr lang="cs-CZ" dirty="false"/>
              <a:t>	</a:t>
            </a:r>
            <a:r>
              <a:rPr lang="cs-CZ" sz="2800" dirty="false"/>
              <a:t>20 009 </a:t>
            </a:r>
          </a:p>
          <a:p>
            <a:pPr>
              <a:buClr>
                <a:schemeClr val="accent5">
                  <a:lumMod val="75000"/>
                </a:schemeClr>
              </a:buClr>
              <a:buSzPct val="110000"/>
            </a:pPr>
            <a:endParaRPr lang="cs-CZ" sz="2800"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pic>
        <p:nvPicPr>
          <p:cNvPr id="19" name="Obrázek 18">
            <a:extLst>
              <a:ext uri="{FF2B5EF4-FFF2-40B4-BE49-F238E27FC236}">
                <a16:creationId xmlns:a16="http://schemas.microsoft.com/office/drawing/2014/main" id="{BD9CD3D9-73B2-49E6-90B1-267AA87C82D0}"/>
              </a:ext>
            </a:extLst>
          </p:cNvPr>
          <p:cNvPicPr>
            <a:picLocks noChangeAspect="true"/>
          </p:cNvPicPr>
          <p:nvPr/>
        </p:nvPicPr>
        <p:blipFill>
          <a:blip cstate="print" r:embed="rId2">
            <a:extLst>
              <a:ext uri="{28A0092B-C50C-407E-A947-70E740481C1C}">
                <a14:useLocalDpi xmlns:a14="http://schemas.microsoft.com/office/drawing/2010/main" val="0"/>
              </a:ext>
            </a:extLst>
          </a:blip>
          <a:stretch>
            <a:fillRect/>
          </a:stretch>
        </p:blipFill>
        <p:spPr>
          <a:xfrm>
            <a:off x="238397" y="2852936"/>
            <a:ext cx="4035934" cy="3024000"/>
          </a:xfrm>
          <a:prstGeom prst="rect">
            <a:avLst/>
          </a:prstGeom>
          <a:ln>
            <a:noFill/>
          </a:ln>
          <a:effectLst>
            <a:softEdge rad="112500"/>
          </a:effectLst>
        </p:spPr>
      </p:pic>
      <p:pic>
        <p:nvPicPr>
          <p:cNvPr id="20" name="Obrázek 19">
            <a:extLst>
              <a:ext uri="{FF2B5EF4-FFF2-40B4-BE49-F238E27FC236}">
                <a16:creationId xmlns:a16="http://schemas.microsoft.com/office/drawing/2014/main" id="{ABB3D793-ED87-46A0-84A8-2D19E867D2CF}"/>
              </a:ext>
            </a:extLst>
          </p:cNvPr>
          <p:cNvPicPr>
            <a:picLocks noChangeAspect="true"/>
          </p:cNvPicPr>
          <p:nvPr/>
        </p:nvPicPr>
        <p:blipFill>
          <a:blip cstate="print" r:embed="rId3">
            <a:extLst>
              <a:ext uri="{28A0092B-C50C-407E-A947-70E740481C1C}">
                <a14:useLocalDpi xmlns:a14="http://schemas.microsoft.com/office/drawing/2010/main" val="0"/>
              </a:ext>
            </a:extLst>
          </a:blip>
          <a:stretch>
            <a:fillRect/>
          </a:stretch>
        </p:blipFill>
        <p:spPr>
          <a:xfrm>
            <a:off x="4512728" y="2852936"/>
            <a:ext cx="4459546" cy="3024000"/>
          </a:xfrm>
          <a:prstGeom prst="rect">
            <a:avLst/>
          </a:prstGeom>
          <a:ln>
            <a:noFill/>
          </a:ln>
          <a:effectLst>
            <a:softEdge rad="112500"/>
          </a:effectLst>
        </p:spPr>
      </p:pic>
      <p:pic>
        <p:nvPicPr>
          <p:cNvPr id="2" name="Obrázek 1">
            <a:extLst>
              <a:ext uri="{FF2B5EF4-FFF2-40B4-BE49-F238E27FC236}">
                <a16:creationId xmlns:a16="http://schemas.microsoft.com/office/drawing/2014/main" id="{D16FD9FE-0E04-FDAA-7758-452959F12C10}"/>
              </a:ext>
            </a:extLst>
          </p:cNvPr>
          <p:cNvPicPr>
            <a:picLocks noChangeAspect="true"/>
          </p:cNvPicPr>
          <p:nvPr/>
        </p:nvPicPr>
        <p:blipFill rotWithShape="true">
          <a:blip r:embed="rId4">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2096915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457200" y="188640"/>
            <a:ext cx="8229600" cy="936104"/>
          </a:xfrm>
        </p:spPr>
        <p:txBody>
          <a:bodyPr>
            <a:normAutofit/>
          </a:bodyPr>
          <a:lstStyle/>
          <a:p>
            <a:r>
              <a:rPr lang="cs-CZ" sz="3200" dirty="false">
                <a:solidFill>
                  <a:schemeClr val="accent1">
                    <a:lumMod val="50000"/>
                  </a:schemeClr>
                </a:solidFill>
              </a:rPr>
              <a:t>Hlavní výhody dětských skupin pro rodiče</a:t>
            </a:r>
          </a:p>
        </p:txBody>
      </p:sp>
      <p:sp>
        <p:nvSpPr>
          <p:cNvPr id="15" name="Zástupný symbol pro obsah 14"/>
          <p:cNvSpPr>
            <a:spLocks noGrp="true"/>
          </p:cNvSpPr>
          <p:nvPr>
            <p:ph idx="1"/>
          </p:nvPr>
        </p:nvSpPr>
        <p:spPr>
          <a:xfrm>
            <a:off x="107504" y="1412776"/>
            <a:ext cx="8864770" cy="4608511"/>
          </a:xfrm>
        </p:spPr>
        <p:txBody>
          <a:bodyPr>
            <a:noAutofit/>
          </a:bodyPr>
          <a:lstStyle/>
          <a:p>
            <a:pPr algn="just"/>
            <a:r>
              <a:rPr lang="cs-CZ" sz="2400" i="false" dirty="false">
                <a:effectLst/>
                <a:cs typeface="Calibri" panose="020F0502020204030204" pitchFamily="34" charset="0"/>
              </a:rPr>
              <a:t>Přispívají k lepšímu </a:t>
            </a:r>
            <a:r>
              <a:rPr lang="cs-CZ" sz="2400" b="true" i="false" dirty="false">
                <a:effectLst/>
                <a:cs typeface="Calibri" panose="020F0502020204030204" pitchFamily="34" charset="0"/>
              </a:rPr>
              <a:t>sladění pracovního a rodinného života </a:t>
            </a:r>
            <a:r>
              <a:rPr lang="cs-CZ" sz="2400" i="false" dirty="false">
                <a:effectLst/>
                <a:cs typeface="Calibri" panose="020F0502020204030204" pitchFamily="34" charset="0"/>
              </a:rPr>
              <a:t>(díky flexibilitě otevírací doby, která je přizpůsobená potřebám rodičů).</a:t>
            </a:r>
          </a:p>
          <a:p>
            <a:pPr algn="just"/>
            <a:r>
              <a:rPr lang="cs-CZ" sz="2400" b="true" i="false" dirty="false">
                <a:effectLst/>
                <a:cs typeface="Calibri" panose="020F0502020204030204" pitchFamily="34" charset="0"/>
              </a:rPr>
              <a:t>Pomáhají s postupným návratem rodičů do práce</a:t>
            </a:r>
            <a:r>
              <a:rPr lang="cs-CZ" sz="2400" i="false" dirty="false">
                <a:effectLst/>
                <a:cs typeface="Calibri" panose="020F0502020204030204" pitchFamily="34" charset="0"/>
              </a:rPr>
              <a:t>, rodič může dětskou skupinu využít jen ve dnech, kdy to skutečně potřebuje.</a:t>
            </a:r>
          </a:p>
          <a:p>
            <a:pPr algn="just"/>
            <a:r>
              <a:rPr lang="cs-CZ" sz="2400" i="false" dirty="false">
                <a:effectLst/>
                <a:cs typeface="Calibri" panose="020F0502020204030204" pitchFamily="34" charset="0"/>
              </a:rPr>
              <a:t>Díky menšímu kolektivu umožňují </a:t>
            </a:r>
            <a:r>
              <a:rPr lang="cs-CZ" sz="2400" b="true" i="false" dirty="false">
                <a:effectLst/>
                <a:cs typeface="Calibri" panose="020F0502020204030204" pitchFamily="34" charset="0"/>
              </a:rPr>
              <a:t>individuální přístup k dítěti.</a:t>
            </a:r>
          </a:p>
          <a:p>
            <a:pPr algn="just"/>
            <a:r>
              <a:rPr lang="cs-CZ" sz="2400" dirty="false">
                <a:cs typeface="Calibri" panose="020F0502020204030204" pitchFamily="34" charset="0"/>
              </a:rPr>
              <a:t>Pomáhají socializaci a rozvoji dítěte (děti se speciálními potřebami).</a:t>
            </a:r>
            <a:endParaRPr lang="cs-CZ" sz="2400" i="false" dirty="false">
              <a:effectLst/>
              <a:cs typeface="Calibri" panose="020F0502020204030204" pitchFamily="34" charset="0"/>
            </a:endParaRPr>
          </a:p>
          <a:p>
            <a:pPr algn="just"/>
            <a:r>
              <a:rPr lang="cs-CZ" sz="2400" b="true" i="false" dirty="false">
                <a:effectLst/>
                <a:cs typeface="Calibri" panose="020F0502020204030204" pitchFamily="34" charset="0"/>
              </a:rPr>
              <a:t>Usnadňují adaptaci </a:t>
            </a:r>
            <a:r>
              <a:rPr lang="cs-CZ" sz="2400" i="false" dirty="false">
                <a:effectLst/>
                <a:cs typeface="Calibri" panose="020F0502020204030204" pitchFamily="34" charset="0"/>
              </a:rPr>
              <a:t>dítěte díky rodinnému prostředí a širokému věkovému rozpětí v kolektivu.</a:t>
            </a:r>
          </a:p>
          <a:p>
            <a:pPr algn="just"/>
            <a:r>
              <a:rPr lang="cs-CZ" sz="2400" b="true" i="false" dirty="false">
                <a:effectLst/>
                <a:cs typeface="Calibri" panose="020F0502020204030204" pitchFamily="34" charset="0"/>
              </a:rPr>
              <a:t>Jsou flexibilní a finančně dostupné</a:t>
            </a:r>
            <a:r>
              <a:rPr lang="cs-CZ" sz="2400" i="false" dirty="false">
                <a:effectLst/>
                <a:cs typeface="Calibri" panose="020F0502020204030204" pitchFamily="34" charset="0"/>
              </a:rPr>
              <a:t>.</a:t>
            </a:r>
          </a:p>
          <a:p>
            <a:pPr algn="just"/>
            <a:r>
              <a:rPr lang="cs-CZ" sz="2400" i="false" dirty="false">
                <a:effectLst/>
                <a:cs typeface="Calibri" panose="020F0502020204030204" pitchFamily="34" charset="0"/>
              </a:rPr>
              <a:t>Obohacují nabídku služeb péče o děti (zejména děti 1 – 3 roky).</a:t>
            </a:r>
          </a:p>
          <a:p>
            <a:pPr algn="just"/>
            <a:r>
              <a:rPr lang="cs-CZ" sz="2400" i="false" dirty="false">
                <a:effectLst/>
                <a:cs typeface="Calibri" panose="020F0502020204030204" pitchFamily="34" charset="0"/>
              </a:rPr>
              <a:t>Rodiče mohou uhrazené školné uplatnit jako slevu na dani.</a:t>
            </a:r>
            <a:endParaRPr lang="cs-CZ" sz="2400"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21</a:t>
            </a:fld>
            <a:endParaRPr lang="cs-CZ" dirty="false"/>
          </a:p>
        </p:txBody>
      </p:sp>
      <p:pic>
        <p:nvPicPr>
          <p:cNvPr id="3" name="Obrázek 2">
            <a:extLst>
              <a:ext uri="{FF2B5EF4-FFF2-40B4-BE49-F238E27FC236}">
                <a16:creationId xmlns:a16="http://schemas.microsoft.com/office/drawing/2014/main" id="{CDD90D13-3438-BF7A-6184-C6875238EC5F}"/>
              </a:ext>
            </a:extLst>
          </p:cNvPr>
          <p:cNvPicPr>
            <a:picLocks noChangeAspect="true"/>
          </p:cNvPicPr>
          <p:nvPr/>
        </p:nvPicPr>
        <p:blipFill rotWithShape="true">
          <a:blip r:embed="rId2">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1860347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0" y="188640"/>
            <a:ext cx="9144000" cy="936104"/>
          </a:xfrm>
        </p:spPr>
        <p:txBody>
          <a:bodyPr>
            <a:normAutofit/>
          </a:bodyPr>
          <a:lstStyle/>
          <a:p>
            <a:r>
              <a:rPr lang="cs-CZ" sz="3200" dirty="false">
                <a:solidFill>
                  <a:schemeClr val="accent1">
                    <a:lumMod val="50000"/>
                  </a:schemeClr>
                </a:solidFill>
              </a:rPr>
              <a:t>Zákon o poskytování služby péče o dítě v DS</a:t>
            </a:r>
          </a:p>
        </p:txBody>
      </p:sp>
      <p:sp>
        <p:nvSpPr>
          <p:cNvPr id="15" name="Zástupný symbol pro obsah 14"/>
          <p:cNvSpPr>
            <a:spLocks noGrp="true"/>
          </p:cNvSpPr>
          <p:nvPr>
            <p:ph idx="1"/>
          </p:nvPr>
        </p:nvSpPr>
        <p:spPr>
          <a:xfrm>
            <a:off x="107504" y="1412776"/>
            <a:ext cx="8864770" cy="4608511"/>
          </a:xfrm>
        </p:spPr>
        <p:txBody>
          <a:bodyPr>
            <a:noAutofit/>
          </a:bodyPr>
          <a:lstStyle/>
          <a:p>
            <a:pPr marL="0" indent="0" algn="just">
              <a:spcBef>
                <a:spcPts val="200"/>
              </a:spcBef>
              <a:buNone/>
            </a:pPr>
            <a:r>
              <a:rPr lang="cs-CZ" sz="2400" b="true" i="false" dirty="false">
                <a:effectLst/>
                <a:cs typeface="Calibri" panose="020F0502020204030204" pitchFamily="34" charset="0"/>
              </a:rPr>
              <a:t>Zákon č. 247/2014 Sb</a:t>
            </a:r>
            <a:r>
              <a:rPr lang="cs-CZ" sz="2400" i="false" dirty="false">
                <a:effectLst/>
                <a:cs typeface="Calibri" panose="020F0502020204030204" pitchFamily="34" charset="0"/>
              </a:rPr>
              <a:t>. upravuje podmínky, za nichž je poskytována služba péče o dítě v DS, a podmínky pro získání oprávnění </a:t>
            </a:r>
            <a:br>
              <a:rPr lang="cs-CZ" sz="2400" i="false" dirty="false">
                <a:effectLst/>
                <a:cs typeface="Calibri" panose="020F0502020204030204" pitchFamily="34" charset="0"/>
              </a:rPr>
            </a:br>
            <a:r>
              <a:rPr lang="cs-CZ" sz="2400" i="false" dirty="false">
                <a:effectLst/>
                <a:cs typeface="Calibri" panose="020F0502020204030204" pitchFamily="34" charset="0"/>
              </a:rPr>
              <a:t>k poskytování služby.</a:t>
            </a:r>
          </a:p>
          <a:p>
            <a:pPr algn="just">
              <a:spcBef>
                <a:spcPts val="200"/>
              </a:spcBef>
            </a:pPr>
            <a:r>
              <a:rPr lang="cs-CZ" sz="2300" i="false" dirty="false">
                <a:effectLst/>
                <a:cs typeface="Calibri" panose="020F0502020204030204" pitchFamily="34" charset="0"/>
              </a:rPr>
              <a:t>Poskytování služby péče o dítě v DS:</a:t>
            </a:r>
          </a:p>
          <a:p>
            <a:pPr lvl="1" algn="just">
              <a:spcBef>
                <a:spcPts val="200"/>
              </a:spcBef>
            </a:pPr>
            <a:r>
              <a:rPr lang="cs-CZ" sz="2000" i="false" dirty="false">
                <a:effectLst/>
                <a:cs typeface="Calibri" panose="020F0502020204030204" pitchFamily="34" charset="0"/>
              </a:rPr>
              <a:t>poskytovatel, oprávnění, podmínky, standardy kvality péče, úhrada nákladů, počet dětí a pečujících osob, stravování, vnitřní pravidla a plán výchovy </a:t>
            </a:r>
            <a:br>
              <a:rPr lang="cs-CZ" sz="2000" i="false" dirty="false">
                <a:effectLst/>
                <a:cs typeface="Calibri" panose="020F0502020204030204" pitchFamily="34" charset="0"/>
              </a:rPr>
            </a:br>
            <a:r>
              <a:rPr lang="cs-CZ" sz="2000" i="false" dirty="false">
                <a:effectLst/>
                <a:cs typeface="Calibri" panose="020F0502020204030204" pitchFamily="34" charset="0"/>
              </a:rPr>
              <a:t>a péče, evidence dětí, pojištění, smlouva o poskytování péče, přerušení poskytování služby.</a:t>
            </a:r>
          </a:p>
          <a:p>
            <a:pPr algn="just">
              <a:spcBef>
                <a:spcPts val="200"/>
              </a:spcBef>
            </a:pPr>
            <a:r>
              <a:rPr lang="cs-CZ" sz="2300" i="false" dirty="false">
                <a:effectLst/>
                <a:cs typeface="Calibri" panose="020F0502020204030204" pitchFamily="34" charset="0"/>
              </a:rPr>
              <a:t>Technické požadavky na stavby a hygienické požadavky na prostory a provoz.</a:t>
            </a:r>
          </a:p>
          <a:p>
            <a:pPr algn="just">
              <a:spcBef>
                <a:spcPts val="200"/>
              </a:spcBef>
            </a:pPr>
            <a:r>
              <a:rPr lang="cs-CZ" sz="2300" i="false" dirty="false">
                <a:effectLst/>
                <a:cs typeface="Calibri" panose="020F0502020204030204" pitchFamily="34" charset="0"/>
              </a:rPr>
              <a:t>Vznik, změna a zánik oprávnění a evidence poskytovatelů.  </a:t>
            </a:r>
          </a:p>
          <a:p>
            <a:pPr algn="just">
              <a:spcBef>
                <a:spcPts val="200"/>
              </a:spcBef>
            </a:pPr>
            <a:r>
              <a:rPr lang="cs-CZ" sz="2300" dirty="false">
                <a:cs typeface="Calibri" panose="020F0502020204030204" pitchFamily="34" charset="0"/>
              </a:rPr>
              <a:t>Příspěvek na provoz dětské skupiny.</a:t>
            </a:r>
          </a:p>
          <a:p>
            <a:pPr algn="just">
              <a:spcBef>
                <a:spcPts val="200"/>
              </a:spcBef>
            </a:pPr>
            <a:r>
              <a:rPr lang="cs-CZ" sz="2300" i="false" dirty="false">
                <a:effectLst/>
                <a:cs typeface="Calibri" panose="020F0502020204030204" pitchFamily="34" charset="0"/>
              </a:rPr>
              <a:t>Kontrola, přestupky.</a:t>
            </a:r>
          </a:p>
          <a:p>
            <a:pPr algn="just">
              <a:spcBef>
                <a:spcPts val="200"/>
              </a:spcBef>
            </a:pPr>
            <a:endParaRPr lang="cs-CZ" sz="2400" i="false" dirty="false">
              <a:effectLst/>
              <a:cs typeface="Calibri" panose="020F0502020204030204" pitchFamily="34" charset="0"/>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22</a:t>
            </a:fld>
            <a:endParaRPr lang="cs-CZ" dirty="false"/>
          </a:p>
        </p:txBody>
      </p:sp>
      <p:pic>
        <p:nvPicPr>
          <p:cNvPr id="3" name="Obrázek 2">
            <a:extLst>
              <a:ext uri="{FF2B5EF4-FFF2-40B4-BE49-F238E27FC236}">
                <a16:creationId xmlns:a16="http://schemas.microsoft.com/office/drawing/2014/main" id="{411DA2A7-6133-FA04-2D4B-BF45A207FE01}"/>
              </a:ext>
            </a:extLst>
          </p:cNvPr>
          <p:cNvPicPr>
            <a:picLocks noChangeAspect="true"/>
          </p:cNvPicPr>
          <p:nvPr/>
        </p:nvPicPr>
        <p:blipFill rotWithShape="true">
          <a:blip r:embed="rId2">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1375320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251520" y="188640"/>
            <a:ext cx="8720754" cy="936104"/>
          </a:xfrm>
        </p:spPr>
        <p:txBody>
          <a:bodyPr>
            <a:noAutofit/>
          </a:bodyPr>
          <a:lstStyle/>
          <a:p>
            <a:r>
              <a:rPr lang="cs-CZ" sz="3200" dirty="false">
                <a:solidFill>
                  <a:schemeClr val="accent1">
                    <a:lumMod val="50000"/>
                  </a:schemeClr>
                </a:solidFill>
              </a:rPr>
              <a:t>Novela zákona č. 247/2014 Sb. – přechodná období</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23</a:t>
            </a:fld>
            <a:endParaRPr lang="cs-CZ" dirty="false"/>
          </a:p>
        </p:txBody>
      </p:sp>
      <p:sp>
        <p:nvSpPr>
          <p:cNvPr id="15" name="Zástupný symbol pro obsah 14"/>
          <p:cNvSpPr>
            <a:spLocks noGrp="true"/>
          </p:cNvSpPr>
          <p:nvPr>
            <p:ph idx="1"/>
          </p:nvPr>
        </p:nvSpPr>
        <p:spPr>
          <a:xfrm>
            <a:off x="251520" y="1412776"/>
            <a:ext cx="8720754" cy="4608511"/>
          </a:xfrm>
        </p:spPr>
        <p:txBody>
          <a:bodyPr>
            <a:normAutofit lnSpcReduction="10000"/>
          </a:bodyPr>
          <a:lstStyle/>
          <a:p>
            <a:pPr marL="0" indent="0" algn="just">
              <a:buNone/>
            </a:pPr>
            <a:r>
              <a:rPr lang="cs-CZ" altLang="cs-CZ" sz="2400" b="true" dirty="false"/>
              <a:t>Účinnost a přechodná období:</a:t>
            </a:r>
          </a:p>
          <a:p>
            <a:pPr algn="just"/>
            <a:r>
              <a:rPr lang="cs-CZ" altLang="cs-CZ" sz="2400" dirty="false"/>
              <a:t>01.10.2021 – účinnost novely zákona</a:t>
            </a:r>
          </a:p>
          <a:p>
            <a:pPr algn="just"/>
            <a:r>
              <a:rPr lang="cs-CZ" altLang="cs-CZ" sz="2400" b="true" dirty="false"/>
              <a:t>Poskytovatel zapsaný od 1. 10. 2021:</a:t>
            </a:r>
          </a:p>
          <a:p>
            <a:pPr lvl="1" algn="just"/>
            <a:r>
              <a:rPr lang="cs-CZ" altLang="cs-CZ" sz="2000" dirty="false"/>
              <a:t>01.07.2022 – podmínky u odborné způsobilosti</a:t>
            </a:r>
          </a:p>
          <a:p>
            <a:pPr algn="just"/>
            <a:r>
              <a:rPr lang="cs-CZ" altLang="cs-CZ" sz="2400" b="true" dirty="false"/>
              <a:t>Poskytovatel zapsaný před 30. 9. 2021:</a:t>
            </a:r>
          </a:p>
          <a:p>
            <a:pPr lvl="1" algn="just"/>
            <a:r>
              <a:rPr lang="cs-CZ" altLang="cs-CZ" sz="2000" dirty="false"/>
              <a:t>01.10.2023 – hygienické podmínky a požární bezpečnost</a:t>
            </a:r>
          </a:p>
          <a:p>
            <a:pPr lvl="1" algn="just"/>
            <a:r>
              <a:rPr lang="cs-CZ" altLang="cs-CZ" sz="2000" dirty="false"/>
              <a:t>01.10.2024 – podmínky u odborné způsobilosti</a:t>
            </a:r>
          </a:p>
          <a:p>
            <a:pPr marL="714375" lvl="1" indent="0" algn="just">
              <a:buNone/>
            </a:pPr>
            <a:r>
              <a:rPr lang="cs-CZ" altLang="cs-CZ" sz="2000" dirty="false"/>
              <a:t>(doplnění odbornosti u vyřazených kvalifikací bez maturity, 1 pečující osoba se  zdravotním vzděláním nebo novou PK Chůva pro děti v dětské skupině)</a:t>
            </a:r>
          </a:p>
          <a:p>
            <a:pPr lvl="1" algn="just"/>
            <a:r>
              <a:rPr lang="cs-CZ" altLang="cs-CZ" sz="2000" dirty="false"/>
              <a:t>01.10.2024 – doplnění „dětská skupina“ do názvu služby</a:t>
            </a:r>
          </a:p>
          <a:p>
            <a:pPr lvl="1" algn="just"/>
            <a:r>
              <a:rPr lang="cs-CZ" altLang="cs-CZ" sz="2000" dirty="false"/>
              <a:t>01.10.2026 – minimálně 20 hod. týdně pečující osoba se vzděláním </a:t>
            </a:r>
            <a:br>
              <a:rPr lang="cs-CZ" altLang="cs-CZ" sz="2000" dirty="false"/>
            </a:br>
            <a:r>
              <a:rPr lang="cs-CZ" altLang="cs-CZ" sz="2000" dirty="false"/>
              <a:t>v pedagogické oblasti v případě péče o děti starší 3 let  (s překryvem </a:t>
            </a:r>
            <a:br>
              <a:rPr lang="cs-CZ" altLang="cs-CZ" sz="2000" dirty="false"/>
            </a:br>
            <a:r>
              <a:rPr lang="cs-CZ" altLang="cs-CZ" sz="2000" dirty="false"/>
              <a:t>do 31.08.)</a:t>
            </a:r>
            <a:endParaRPr lang="cs-CZ" sz="2000" dirty="false"/>
          </a:p>
        </p:txBody>
      </p:sp>
      <p:pic>
        <p:nvPicPr>
          <p:cNvPr id="3" name="Obrázek 2">
            <a:extLst>
              <a:ext uri="{FF2B5EF4-FFF2-40B4-BE49-F238E27FC236}">
                <a16:creationId xmlns:a16="http://schemas.microsoft.com/office/drawing/2014/main" id="{7E2E7211-235F-DBA4-7042-03F488EA5F88}"/>
              </a:ext>
            </a:extLst>
          </p:cNvPr>
          <p:cNvPicPr>
            <a:picLocks noChangeAspect="true"/>
          </p:cNvPicPr>
          <p:nvPr/>
        </p:nvPicPr>
        <p:blipFill rotWithShape="true">
          <a:blip r:embed="rId2">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1942103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251520" y="188640"/>
            <a:ext cx="8720754" cy="936104"/>
          </a:xfrm>
        </p:spPr>
        <p:txBody>
          <a:bodyPr>
            <a:noAutofit/>
          </a:bodyPr>
          <a:lstStyle/>
          <a:p>
            <a:r>
              <a:rPr lang="cs-CZ" sz="3200" dirty="false">
                <a:solidFill>
                  <a:schemeClr val="accent1">
                    <a:lumMod val="50000"/>
                  </a:schemeClr>
                </a:solidFill>
              </a:rPr>
              <a:t>Novela zákona č. 247/2014 Sb. – zásadní změny</a:t>
            </a:r>
          </a:p>
        </p:txBody>
      </p:sp>
      <p:sp>
        <p:nvSpPr>
          <p:cNvPr id="15" name="Zástupný symbol pro obsah 14"/>
          <p:cNvSpPr>
            <a:spLocks noGrp="true"/>
          </p:cNvSpPr>
          <p:nvPr>
            <p:ph idx="1"/>
          </p:nvPr>
        </p:nvSpPr>
        <p:spPr>
          <a:xfrm>
            <a:off x="251520" y="1412776"/>
            <a:ext cx="8720754" cy="4608511"/>
          </a:xfrm>
        </p:spPr>
        <p:txBody>
          <a:bodyPr>
            <a:normAutofit/>
          </a:bodyPr>
          <a:lstStyle/>
          <a:p>
            <a:pPr marL="0" indent="0">
              <a:buNone/>
            </a:pPr>
            <a:r>
              <a:rPr lang="cs-CZ" altLang="cs-CZ" sz="2400" b="true" dirty="false"/>
              <a:t>Zásadní změny:</a:t>
            </a:r>
          </a:p>
          <a:p>
            <a:r>
              <a:rPr lang="cs-CZ" altLang="cs-CZ" sz="2400" dirty="false"/>
              <a:t>název DS musí obsahovat „dětská skupina“,</a:t>
            </a:r>
          </a:p>
          <a:p>
            <a:r>
              <a:rPr lang="cs-CZ" altLang="cs-CZ" sz="2400" dirty="false"/>
              <a:t>věk dětí, pečující osoby a počet dětí,</a:t>
            </a:r>
          </a:p>
          <a:p>
            <a:r>
              <a:rPr lang="cs-CZ" altLang="cs-CZ" sz="2400" dirty="false"/>
              <a:t>kvalifikace pečujících osob a další vzdělávání pečujících osob,</a:t>
            </a:r>
          </a:p>
          <a:p>
            <a:r>
              <a:rPr lang="cs-CZ" altLang="cs-CZ" sz="2400" dirty="false"/>
              <a:t>nová vyhláška k provedení zákona,</a:t>
            </a:r>
          </a:p>
          <a:p>
            <a:r>
              <a:rPr lang="cs-CZ" altLang="cs-CZ" sz="2400" dirty="false"/>
              <a:t>standardy kvality péče o děti v DS,</a:t>
            </a:r>
          </a:p>
          <a:p>
            <a:r>
              <a:rPr lang="cs-CZ" altLang="cs-CZ" sz="2400" dirty="false"/>
              <a:t>příspěvky od rodičů,</a:t>
            </a:r>
          </a:p>
          <a:p>
            <a:r>
              <a:rPr lang="cs-CZ" altLang="cs-CZ" sz="2400" dirty="false"/>
              <a:t>příspěvek na provoz DS,</a:t>
            </a:r>
          </a:p>
          <a:p>
            <a:r>
              <a:rPr lang="cs-CZ" altLang="cs-CZ" sz="2400" dirty="false"/>
              <a:t>zápis do evidence.</a:t>
            </a:r>
          </a:p>
          <a:p>
            <a:pPr marL="0" indent="0">
              <a:buNone/>
            </a:pPr>
            <a:r>
              <a:rPr lang="cs-CZ" altLang="cs-CZ" sz="2400" i="true" dirty="false"/>
              <a:t>Více informací na </a:t>
            </a:r>
            <a:r>
              <a:rPr lang="cs-CZ" altLang="cs-CZ" sz="2400" i="true" dirty="false">
                <a:hlinkClick r:id="rId2"/>
              </a:rPr>
              <a:t>www.dsmpsv.cz</a:t>
            </a:r>
            <a:r>
              <a:rPr lang="cs-CZ" altLang="cs-CZ" sz="2400" i="true" dirty="false"/>
              <a:t> a </a:t>
            </a:r>
            <a:r>
              <a:rPr lang="cs-CZ" altLang="cs-CZ" sz="2400" i="true" dirty="false">
                <a:hlinkClick r:id="rId3"/>
              </a:rPr>
              <a:t>www.mpsv.cz/detske-skupiny</a:t>
            </a:r>
            <a:r>
              <a:rPr lang="cs-CZ" altLang="cs-CZ" sz="2400" i="true" dirty="false"/>
              <a:t> </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24</a:t>
            </a:fld>
            <a:endParaRPr lang="cs-CZ" dirty="false"/>
          </a:p>
        </p:txBody>
      </p:sp>
      <p:pic>
        <p:nvPicPr>
          <p:cNvPr id="3" name="Obrázek 2">
            <a:extLst>
              <a:ext uri="{FF2B5EF4-FFF2-40B4-BE49-F238E27FC236}">
                <a16:creationId xmlns:a16="http://schemas.microsoft.com/office/drawing/2014/main" id="{9028DA15-D38F-24BE-B72A-DF560C034932}"/>
              </a:ext>
            </a:extLst>
          </p:cNvPr>
          <p:cNvPicPr>
            <a:picLocks noChangeAspect="true"/>
          </p:cNvPicPr>
          <p:nvPr/>
        </p:nvPicPr>
        <p:blipFill rotWithShape="true">
          <a:blip r:embed="rId4">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1244852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251520" y="188640"/>
            <a:ext cx="8720754" cy="936104"/>
          </a:xfrm>
        </p:spPr>
        <p:txBody>
          <a:bodyPr>
            <a:noAutofit/>
          </a:bodyPr>
          <a:lstStyle/>
          <a:p>
            <a:r>
              <a:rPr lang="cs-CZ" sz="3200" dirty="false">
                <a:solidFill>
                  <a:schemeClr val="accent1">
                    <a:lumMod val="50000"/>
                  </a:schemeClr>
                </a:solidFill>
              </a:rPr>
              <a:t>Novela zákona č. 247/2014 Sb. – zásadní změny</a:t>
            </a:r>
          </a:p>
        </p:txBody>
      </p:sp>
      <p:sp>
        <p:nvSpPr>
          <p:cNvPr id="15" name="Zástupný symbol pro obsah 14"/>
          <p:cNvSpPr>
            <a:spLocks noGrp="true"/>
          </p:cNvSpPr>
          <p:nvPr>
            <p:ph idx="1"/>
          </p:nvPr>
        </p:nvSpPr>
        <p:spPr>
          <a:xfrm>
            <a:off x="251520" y="1429401"/>
            <a:ext cx="8784976" cy="4579018"/>
          </a:xfrm>
        </p:spPr>
        <p:txBody>
          <a:bodyPr>
            <a:normAutofit/>
          </a:bodyPr>
          <a:lstStyle/>
          <a:p>
            <a:pPr marL="0" indent="0" algn="just">
              <a:buNone/>
            </a:pPr>
            <a:r>
              <a:rPr lang="cs-CZ" altLang="cs-CZ" sz="2400" b="true" dirty="false"/>
              <a:t>Věk dětí:</a:t>
            </a:r>
          </a:p>
          <a:p>
            <a:pPr algn="just">
              <a:tabLst>
                <a:tab pos="2241550" algn="l"/>
              </a:tabLst>
            </a:pPr>
            <a:r>
              <a:rPr lang="cs-CZ" altLang="cs-CZ" sz="2400" dirty="false"/>
              <a:t>Od 6 měsíců do zahájení povinné školní docházky, </a:t>
            </a:r>
          </a:p>
          <a:p>
            <a:pPr lvl="1" algn="just"/>
            <a:r>
              <a:rPr lang="cs-CZ" altLang="cs-CZ" sz="2000" dirty="false"/>
              <a:t>děti do 1 roku věku pouze ve skupině 4 dětí mladších 4 let.</a:t>
            </a:r>
          </a:p>
          <a:p>
            <a:pPr algn="just"/>
            <a:r>
              <a:rPr lang="cs-CZ" altLang="cs-CZ" sz="2400" dirty="false"/>
              <a:t>Věkové rozpětí pro skupinu si poskytovatel určuje sám.</a:t>
            </a:r>
          </a:p>
          <a:p>
            <a:pPr algn="just"/>
            <a:r>
              <a:rPr lang="cs-CZ" altLang="cs-CZ" sz="2400" b="true" dirty="false"/>
              <a:t>Podle věku se rozlišuje: </a:t>
            </a:r>
          </a:p>
          <a:p>
            <a:pPr lvl="1" algn="just"/>
            <a:r>
              <a:rPr lang="cs-CZ" altLang="cs-CZ" sz="2000" dirty="false"/>
              <a:t>strava: do 1. narozenin pouze rodič, u starších dětí dle smlouvy,</a:t>
            </a:r>
          </a:p>
          <a:p>
            <a:pPr lvl="1" algn="just"/>
            <a:r>
              <a:rPr lang="cs-CZ" altLang="cs-CZ" sz="2000" dirty="false"/>
              <a:t>financování: různá výše normativů pro děti ve věku do 31. srpna </a:t>
            </a:r>
            <a:br>
              <a:rPr lang="cs-CZ" altLang="cs-CZ" sz="2000" dirty="false"/>
            </a:br>
            <a:r>
              <a:rPr lang="cs-CZ" altLang="cs-CZ" sz="2000" dirty="false"/>
              <a:t>po 3. narozeninách a pro děti starší,</a:t>
            </a:r>
          </a:p>
          <a:p>
            <a:pPr lvl="1" algn="just"/>
            <a:r>
              <a:rPr lang="cs-CZ" altLang="cs-CZ" sz="2000" dirty="false"/>
              <a:t>u normativu na stravování dětí do 3. narozenin výživové normy dle vyhlášky MPSV, po 3. narozeninách dle vyhlášky o školním stravování,</a:t>
            </a:r>
          </a:p>
          <a:p>
            <a:pPr lvl="1" algn="just"/>
            <a:r>
              <a:rPr lang="cs-CZ" altLang="cs-CZ" sz="2000" dirty="false"/>
              <a:t>osoba s pedagogických vzděláním na 20 hod týdně u dětí ve věku</a:t>
            </a:r>
            <a:br>
              <a:rPr lang="cs-CZ" altLang="cs-CZ" sz="2000" dirty="false"/>
            </a:br>
            <a:r>
              <a:rPr lang="cs-CZ" altLang="cs-CZ" sz="2000" dirty="false"/>
              <a:t>od 1. září po 3. narozeninách.</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25</a:t>
            </a:fld>
            <a:endParaRPr lang="cs-CZ" dirty="false"/>
          </a:p>
        </p:txBody>
      </p:sp>
      <p:pic>
        <p:nvPicPr>
          <p:cNvPr id="3" name="Obrázek 2">
            <a:extLst>
              <a:ext uri="{FF2B5EF4-FFF2-40B4-BE49-F238E27FC236}">
                <a16:creationId xmlns:a16="http://schemas.microsoft.com/office/drawing/2014/main" id="{FD9292D8-5955-458B-7B97-E4DFBB2060CE}"/>
              </a:ext>
            </a:extLst>
          </p:cNvPr>
          <p:cNvPicPr>
            <a:picLocks noChangeAspect="true"/>
          </p:cNvPicPr>
          <p:nvPr/>
        </p:nvPicPr>
        <p:blipFill rotWithShape="true">
          <a:blip r:embed="rId2">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2230570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251520" y="188640"/>
            <a:ext cx="8720754" cy="936104"/>
          </a:xfrm>
        </p:spPr>
        <p:txBody>
          <a:bodyPr>
            <a:noAutofit/>
          </a:bodyPr>
          <a:lstStyle/>
          <a:p>
            <a:r>
              <a:rPr lang="cs-CZ" sz="3200" dirty="false">
                <a:solidFill>
                  <a:schemeClr val="accent1">
                    <a:lumMod val="50000"/>
                  </a:schemeClr>
                </a:solidFill>
              </a:rPr>
              <a:t>Novela zákona č. 247/2014 Sb. – zásadní změny</a:t>
            </a:r>
          </a:p>
        </p:txBody>
      </p:sp>
      <p:sp>
        <p:nvSpPr>
          <p:cNvPr id="15" name="Zástupný symbol pro obsah 14"/>
          <p:cNvSpPr>
            <a:spLocks noGrp="true"/>
          </p:cNvSpPr>
          <p:nvPr>
            <p:ph idx="1"/>
          </p:nvPr>
        </p:nvSpPr>
        <p:spPr>
          <a:xfrm>
            <a:off x="251520" y="1412776"/>
            <a:ext cx="8720754" cy="4608511"/>
          </a:xfrm>
        </p:spPr>
        <p:txBody>
          <a:bodyPr>
            <a:normAutofit/>
          </a:bodyPr>
          <a:lstStyle/>
          <a:p>
            <a:pPr marL="0" indent="0" algn="just">
              <a:buNone/>
            </a:pPr>
            <a:r>
              <a:rPr lang="cs-CZ" altLang="cs-CZ" sz="2400" b="true" dirty="false"/>
              <a:t>Pečující osoby – kvalifikace</a:t>
            </a:r>
          </a:p>
          <a:p>
            <a:pPr algn="just">
              <a:tabLst>
                <a:tab pos="2241550" algn="l"/>
              </a:tabLst>
            </a:pPr>
            <a:r>
              <a:rPr lang="cs-CZ" altLang="cs-CZ" sz="2400" b="true" dirty="false"/>
              <a:t>Zůstává: </a:t>
            </a:r>
          </a:p>
          <a:p>
            <a:pPr lvl="1" algn="just">
              <a:tabLst>
                <a:tab pos="2241550" algn="l"/>
              </a:tabLst>
            </a:pPr>
            <a:r>
              <a:rPr lang="cs-CZ" altLang="cs-CZ" sz="2000" dirty="false"/>
              <a:t>Oblast pedagogická, zdravotní, sociální + profesní kvalifikace Chůva </a:t>
            </a:r>
            <a:br>
              <a:rPr lang="cs-CZ" altLang="cs-CZ" sz="2000" dirty="false"/>
            </a:br>
            <a:r>
              <a:rPr lang="cs-CZ" altLang="cs-CZ" sz="2000" dirty="false"/>
              <a:t>do zahájení povinné školní docházky.</a:t>
            </a:r>
          </a:p>
          <a:p>
            <a:pPr algn="just">
              <a:tabLst>
                <a:tab pos="2241550" algn="l"/>
              </a:tabLst>
            </a:pPr>
            <a:r>
              <a:rPr lang="cs-CZ" altLang="cs-CZ" sz="2400" b="true" dirty="false"/>
              <a:t>Nově:</a:t>
            </a:r>
          </a:p>
          <a:p>
            <a:pPr lvl="1" algn="just">
              <a:tabLst>
                <a:tab pos="2241550" algn="l"/>
              </a:tabLst>
            </a:pPr>
            <a:r>
              <a:rPr lang="cs-CZ" altLang="cs-CZ" sz="2000" dirty="false"/>
              <a:t>Vypuštěny kvalifikace bez maturity (ošetřovatel, pracovník v sociálních službách bez maturity), doplněn asistent pedagoga s maturitní zkouškou.</a:t>
            </a:r>
          </a:p>
          <a:p>
            <a:pPr lvl="1" algn="just">
              <a:tabLst>
                <a:tab pos="2241550" algn="l"/>
              </a:tabLst>
            </a:pPr>
            <a:r>
              <a:rPr lang="cs-CZ" altLang="cs-CZ" sz="2000" dirty="false"/>
              <a:t>Zavedena nová PK Chůva pro děti v dětské skupině.</a:t>
            </a:r>
          </a:p>
          <a:p>
            <a:pPr lvl="1" algn="just">
              <a:tabLst>
                <a:tab pos="2241550" algn="l"/>
              </a:tabLst>
            </a:pPr>
            <a:r>
              <a:rPr lang="cs-CZ" altLang="cs-CZ" sz="2000" dirty="false"/>
              <a:t>Při péči během provozního dne vždy alespoň 1 z pečujících osob má zdravotnické vzdělání nebo novou PK Chůva pro děti v dětské skupině.</a:t>
            </a:r>
          </a:p>
          <a:p>
            <a:pPr lvl="1" algn="just">
              <a:tabLst>
                <a:tab pos="2241550" algn="l"/>
              </a:tabLst>
            </a:pPr>
            <a:r>
              <a:rPr lang="cs-CZ" altLang="cs-CZ" sz="2000" dirty="false"/>
              <a:t>Je-li péče poskytována i dětem starším než 3 roky (k 1. 9.), alespoň 20 hod týdně pečuje také osoba se vzděláním v  pedagogické oblasti dle zákona.</a:t>
            </a:r>
          </a:p>
          <a:p>
            <a:pPr algn="just">
              <a:tabLst>
                <a:tab pos="2241550" algn="l"/>
              </a:tabLst>
            </a:pPr>
            <a:endParaRPr lang="cs-CZ" altLang="cs-CZ" sz="2400"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26</a:t>
            </a:fld>
            <a:endParaRPr lang="cs-CZ" dirty="false"/>
          </a:p>
        </p:txBody>
      </p:sp>
      <p:pic>
        <p:nvPicPr>
          <p:cNvPr id="3" name="Obrázek 2">
            <a:extLst>
              <a:ext uri="{FF2B5EF4-FFF2-40B4-BE49-F238E27FC236}">
                <a16:creationId xmlns:a16="http://schemas.microsoft.com/office/drawing/2014/main" id="{98E527A9-CA68-2EC3-DB9F-51E8E2AC0B8D}"/>
              </a:ext>
            </a:extLst>
          </p:cNvPr>
          <p:cNvPicPr>
            <a:picLocks noChangeAspect="true"/>
          </p:cNvPicPr>
          <p:nvPr/>
        </p:nvPicPr>
        <p:blipFill rotWithShape="true">
          <a:blip r:embed="rId2">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3436020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251520" y="188640"/>
            <a:ext cx="8720754" cy="936104"/>
          </a:xfrm>
        </p:spPr>
        <p:txBody>
          <a:bodyPr>
            <a:noAutofit/>
          </a:bodyPr>
          <a:lstStyle/>
          <a:p>
            <a:r>
              <a:rPr lang="cs-CZ" sz="3200" dirty="false">
                <a:solidFill>
                  <a:schemeClr val="accent1">
                    <a:lumMod val="50000"/>
                  </a:schemeClr>
                </a:solidFill>
              </a:rPr>
              <a:t>Novela zákona č. 247/2014 Sb. – zásadní změny</a:t>
            </a:r>
          </a:p>
        </p:txBody>
      </p:sp>
      <p:sp>
        <p:nvSpPr>
          <p:cNvPr id="15" name="Zástupný symbol pro obsah 14"/>
          <p:cNvSpPr>
            <a:spLocks noGrp="true"/>
          </p:cNvSpPr>
          <p:nvPr>
            <p:ph idx="1"/>
          </p:nvPr>
        </p:nvSpPr>
        <p:spPr>
          <a:xfrm>
            <a:off x="251520" y="1412776"/>
            <a:ext cx="8720754" cy="4608511"/>
          </a:xfrm>
        </p:spPr>
        <p:txBody>
          <a:bodyPr>
            <a:normAutofit/>
          </a:bodyPr>
          <a:lstStyle/>
          <a:p>
            <a:pPr marL="0" indent="0" algn="just">
              <a:buNone/>
            </a:pPr>
            <a:r>
              <a:rPr lang="cs-CZ" altLang="cs-CZ" sz="2400" b="true" dirty="false"/>
              <a:t>Pečující osoby a počet dětí</a:t>
            </a:r>
          </a:p>
          <a:p>
            <a:pPr marL="0" indent="0" algn="just">
              <a:buNone/>
              <a:tabLst>
                <a:tab pos="2241550" algn="l"/>
              </a:tabLst>
            </a:pPr>
            <a:endParaRPr lang="cs-CZ" altLang="cs-CZ" sz="2400" dirty="false"/>
          </a:p>
          <a:p>
            <a:pPr marL="0" indent="0" algn="just">
              <a:buNone/>
              <a:tabLst>
                <a:tab pos="2241550" algn="l"/>
              </a:tabLst>
            </a:pPr>
            <a:endParaRPr lang="cs-CZ" altLang="cs-CZ" sz="2400" dirty="false"/>
          </a:p>
          <a:p>
            <a:pPr marL="0" indent="0" algn="just">
              <a:buNone/>
              <a:tabLst>
                <a:tab pos="2241550" algn="l"/>
              </a:tabLst>
            </a:pPr>
            <a:endParaRPr lang="cs-CZ" altLang="cs-CZ" sz="2400" dirty="false"/>
          </a:p>
          <a:p>
            <a:pPr marL="342900" lvl="1" indent="-342900" algn="just">
              <a:buFont typeface="Arial" panose="020B0604020202020204" pitchFamily="34" charset="0"/>
              <a:buChar char="•"/>
              <a:tabLst>
                <a:tab pos="2241550" algn="l"/>
              </a:tabLst>
            </a:pPr>
            <a:r>
              <a:rPr lang="cs-CZ" altLang="cs-CZ" sz="2300" dirty="false"/>
              <a:t>Pro počet pečujících osob je rozhodný počet aktuálně současně přítomných dětí.</a:t>
            </a:r>
          </a:p>
          <a:p>
            <a:pPr marL="342900" lvl="1" indent="-342900" algn="just">
              <a:buFont typeface="Arial" panose="020B0604020202020204" pitchFamily="34" charset="0"/>
              <a:buChar char="•"/>
              <a:tabLst>
                <a:tab pos="2241550" algn="l"/>
              </a:tabLst>
            </a:pPr>
            <a:r>
              <a:rPr lang="cs-CZ" altLang="cs-CZ" sz="2300" dirty="false"/>
              <a:t>Poskytovatel je povinen zohlednit zdravotní stav dětí, dobu pobytu dětí v dětské skupině a věk dětí, zejména počet dětí ve věku do 2 let.</a:t>
            </a:r>
          </a:p>
          <a:p>
            <a:pPr marL="342900" lvl="1" indent="-342900" algn="just">
              <a:buFont typeface="Arial" panose="020B0604020202020204" pitchFamily="34" charset="0"/>
              <a:buChar char="•"/>
              <a:tabLst>
                <a:tab pos="2241550" algn="l"/>
              </a:tabLst>
            </a:pPr>
            <a:r>
              <a:rPr lang="cs-CZ" altLang="cs-CZ" sz="2300" dirty="false"/>
              <a:t>Počet dětí nesmí přesáhnout kapacitu zapsanou v evidenci.</a:t>
            </a:r>
          </a:p>
          <a:p>
            <a:pPr marL="342900" lvl="1" indent="-342900" algn="just">
              <a:buFont typeface="Arial" panose="020B0604020202020204" pitchFamily="34" charset="0"/>
              <a:buChar char="•"/>
              <a:tabLst>
                <a:tab pos="2241550" algn="l"/>
              </a:tabLst>
            </a:pPr>
            <a:r>
              <a:rPr lang="cs-CZ" altLang="cs-CZ" sz="2300" dirty="false"/>
              <a:t>V případě dítěte mladšího 1 roku maximálně 4 děti mladší 4 let.</a:t>
            </a:r>
          </a:p>
          <a:p>
            <a:pPr marL="0" indent="0" algn="just">
              <a:buNone/>
              <a:tabLst>
                <a:tab pos="2241550" algn="l"/>
              </a:tabLst>
            </a:pPr>
            <a:endParaRPr lang="cs-CZ" altLang="cs-CZ" sz="2400"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27</a:t>
            </a:fld>
            <a:endParaRPr lang="cs-CZ" dirty="false"/>
          </a:p>
        </p:txBody>
      </p:sp>
      <p:pic>
        <p:nvPicPr>
          <p:cNvPr id="8" name="Obrázek 7">
            <a:extLst>
              <a:ext uri="{FF2B5EF4-FFF2-40B4-BE49-F238E27FC236}">
                <a16:creationId xmlns:a16="http://schemas.microsoft.com/office/drawing/2014/main" id="{C1751963-55DF-42C3-9F54-FF609C2EF972}"/>
              </a:ext>
            </a:extLst>
          </p:cNvPr>
          <p:cNvPicPr>
            <a:picLocks noChangeAspect="true"/>
          </p:cNvPicPr>
          <p:nvPr/>
        </p:nvPicPr>
        <p:blipFill>
          <a:blip r:embed="rId2"/>
          <a:stretch>
            <a:fillRect/>
          </a:stretch>
        </p:blipFill>
        <p:spPr>
          <a:xfrm>
            <a:off x="686556" y="1909469"/>
            <a:ext cx="7370703" cy="1231499"/>
          </a:xfrm>
          <a:prstGeom prst="rect">
            <a:avLst/>
          </a:prstGeom>
        </p:spPr>
      </p:pic>
      <p:pic>
        <p:nvPicPr>
          <p:cNvPr id="3" name="Obrázek 2">
            <a:extLst>
              <a:ext uri="{FF2B5EF4-FFF2-40B4-BE49-F238E27FC236}">
                <a16:creationId xmlns:a16="http://schemas.microsoft.com/office/drawing/2014/main" id="{79B4263E-2E0A-3B56-46F3-449F98425647}"/>
              </a:ext>
            </a:extLst>
          </p:cNvPr>
          <p:cNvPicPr>
            <a:picLocks noChangeAspect="true"/>
          </p:cNvPicPr>
          <p:nvPr/>
        </p:nvPicPr>
        <p:blipFill rotWithShape="true">
          <a:blip r:embed="rId3">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2060268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251520" y="188640"/>
            <a:ext cx="8720754" cy="936104"/>
          </a:xfrm>
        </p:spPr>
        <p:txBody>
          <a:bodyPr>
            <a:noAutofit/>
          </a:bodyPr>
          <a:lstStyle/>
          <a:p>
            <a:r>
              <a:rPr lang="cs-CZ" sz="3200" dirty="false">
                <a:solidFill>
                  <a:schemeClr val="accent1">
                    <a:lumMod val="50000"/>
                  </a:schemeClr>
                </a:solidFill>
              </a:rPr>
              <a:t>Novela zákona č. 247/2014 Sb. – zásadní změny</a:t>
            </a:r>
          </a:p>
        </p:txBody>
      </p:sp>
      <p:sp>
        <p:nvSpPr>
          <p:cNvPr id="15" name="Zástupný symbol pro obsah 14"/>
          <p:cNvSpPr>
            <a:spLocks noGrp="true"/>
          </p:cNvSpPr>
          <p:nvPr>
            <p:ph idx="1"/>
          </p:nvPr>
        </p:nvSpPr>
        <p:spPr>
          <a:xfrm>
            <a:off x="251520" y="1412776"/>
            <a:ext cx="8892480" cy="4608511"/>
          </a:xfrm>
        </p:spPr>
        <p:txBody>
          <a:bodyPr>
            <a:normAutofit fontScale="92500"/>
          </a:bodyPr>
          <a:lstStyle/>
          <a:p>
            <a:pPr marL="0" indent="0" algn="just">
              <a:buNone/>
            </a:pPr>
            <a:r>
              <a:rPr lang="cs-CZ" altLang="cs-CZ" sz="2400" b="true" dirty="false"/>
              <a:t>Pečující osoby – další vzdělávání</a:t>
            </a:r>
          </a:p>
          <a:p>
            <a:pPr marL="0" indent="0" algn="just">
              <a:spcAft>
                <a:spcPts val="400"/>
              </a:spcAft>
              <a:buNone/>
              <a:tabLst>
                <a:tab pos="2241550" algn="l"/>
              </a:tabLst>
            </a:pPr>
            <a:r>
              <a:rPr lang="cs-CZ" altLang="cs-CZ" sz="2400" dirty="false"/>
              <a:t>Poskytovatel je povinen zajistit pečující osobě:</a:t>
            </a:r>
          </a:p>
          <a:p>
            <a:pPr marL="342900" lvl="1" indent="-342900" algn="just">
              <a:lnSpc>
                <a:spcPct val="105000"/>
              </a:lnSpc>
              <a:spcBef>
                <a:spcPts val="0"/>
              </a:spcBef>
              <a:buFont typeface="Arial" panose="020B0604020202020204" pitchFamily="34" charset="0"/>
              <a:buChar char="•"/>
              <a:tabLst>
                <a:tab pos="2241550" algn="l"/>
              </a:tabLst>
            </a:pPr>
            <a:r>
              <a:rPr lang="cs-CZ" altLang="cs-CZ" sz="2300" dirty="false"/>
              <a:t>další vzdělávání v oblasti péče o děti </a:t>
            </a:r>
            <a:r>
              <a:rPr lang="cs-CZ" altLang="cs-CZ" sz="2300" b="true" dirty="false"/>
              <a:t>v rozsahu nejméně 8 hodin </a:t>
            </a:r>
            <a:br>
              <a:rPr lang="cs-CZ" altLang="cs-CZ" sz="2300" b="true" dirty="false"/>
            </a:br>
            <a:r>
              <a:rPr lang="cs-CZ" altLang="cs-CZ" sz="2300" dirty="false"/>
              <a:t>za kalendářní rok,</a:t>
            </a:r>
          </a:p>
          <a:p>
            <a:pPr lvl="1" algn="just">
              <a:tabLst>
                <a:tab pos="2241550" algn="l"/>
              </a:tabLst>
              <a:defRPr/>
            </a:pPr>
            <a:r>
              <a:rPr lang="cs-CZ" altLang="cs-CZ" sz="2200" dirty="false"/>
              <a:t>z toho nejméně jednou za 2 roky kurz první pomoci zaměřený </a:t>
            </a:r>
            <a:br>
              <a:rPr lang="cs-CZ" altLang="cs-CZ" sz="2200" dirty="false"/>
            </a:br>
            <a:r>
              <a:rPr lang="cs-CZ" altLang="cs-CZ" sz="2200" dirty="false"/>
              <a:t>na dětský věk,</a:t>
            </a:r>
          </a:p>
          <a:p>
            <a:pPr lvl="1" algn="just">
              <a:tabLst>
                <a:tab pos="2241550" algn="l"/>
              </a:tabLst>
              <a:defRPr/>
            </a:pPr>
            <a:r>
              <a:rPr lang="cs-CZ" altLang="cs-CZ" sz="2200" dirty="false"/>
              <a:t>kurz ve vzdělávacím zařízení nebo na pracovišti zaměstnavatele,</a:t>
            </a:r>
          </a:p>
          <a:p>
            <a:pPr marL="742950" marR="0" lvl="1" indent="-285750" algn="just" defTabSz="914400" rtl="false" eaLnBrk="true" fontAlgn="auto" latinLnBrk="false" hangingPunct="true">
              <a:lnSpc>
                <a:spcPct val="100000"/>
              </a:lnSpc>
              <a:spcBef>
                <a:spcPct val="20000"/>
              </a:spcBef>
              <a:spcAft>
                <a:spcPts val="600"/>
              </a:spcAft>
              <a:buClrTx/>
              <a:buSzTx/>
              <a:buFont typeface="Arial" panose="020B0604020202020204" pitchFamily="34" charset="0"/>
              <a:buChar char="–"/>
              <a:tabLst>
                <a:tab pos="2241550" algn="l"/>
              </a:tabLst>
              <a:defRPr/>
            </a:pPr>
            <a:r>
              <a:rPr lang="cs-CZ" altLang="cs-CZ" sz="2200" dirty="false"/>
              <a:t>odborná stáž na základě písemné smlouvy mezi poskytovatelem </a:t>
            </a:r>
            <a:br>
              <a:rPr lang="cs-CZ" altLang="cs-CZ" sz="2200" dirty="false"/>
            </a:br>
            <a:r>
              <a:rPr lang="cs-CZ" altLang="cs-CZ" sz="2200" dirty="false"/>
              <a:t>a zařízením zajišťujícím odbornou stáž.</a:t>
            </a:r>
          </a:p>
          <a:p>
            <a:pPr marL="342900" lvl="1" indent="-342900" algn="just">
              <a:lnSpc>
                <a:spcPct val="105000"/>
              </a:lnSpc>
              <a:spcBef>
                <a:spcPts val="0"/>
              </a:spcBef>
              <a:spcAft>
                <a:spcPts val="400"/>
              </a:spcAft>
              <a:buFont typeface="Arial" panose="020B0604020202020204" pitchFamily="34" charset="0"/>
              <a:buChar char="•"/>
              <a:tabLst>
                <a:tab pos="2241550" algn="l"/>
              </a:tabLst>
            </a:pPr>
            <a:r>
              <a:rPr lang="cs-CZ" altLang="cs-CZ" sz="2300" dirty="false"/>
              <a:t>Doklad o absolvování poskytovatel uchovává 3 roky ode dne vystavení.</a:t>
            </a:r>
            <a:endParaRPr lang="cs-CZ" altLang="cs-CZ" sz="2400" dirty="false"/>
          </a:p>
          <a:p>
            <a:pPr marL="342900" lvl="1" indent="-342900">
              <a:lnSpc>
                <a:spcPct val="105000"/>
              </a:lnSpc>
              <a:spcBef>
                <a:spcPts val="0"/>
              </a:spcBef>
              <a:spcAft>
                <a:spcPts val="400"/>
              </a:spcAft>
              <a:buFont typeface="Arial" panose="020B0604020202020204" pitchFamily="34" charset="0"/>
              <a:buChar char="•"/>
              <a:tabLst>
                <a:tab pos="2241550" algn="l"/>
              </a:tabLst>
            </a:pPr>
            <a:r>
              <a:rPr lang="cs-CZ" sz="2300" dirty="false"/>
              <a:t>E-learning a online vzdělávání - ZDARMA</a:t>
            </a:r>
            <a:br>
              <a:rPr lang="cs-CZ" sz="2300" dirty="false"/>
            </a:br>
            <a:r>
              <a:rPr lang="cs-CZ" sz="2300" dirty="false">
                <a:hlinkClick r:id="rId2"/>
              </a:rPr>
              <a:t>Podpora implementace dětských skupin - On-line vzdělávání (dsmpsv.cz)</a:t>
            </a:r>
            <a:endParaRPr lang="cs-CZ" sz="2300"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28</a:t>
            </a:fld>
            <a:endParaRPr lang="cs-CZ" dirty="false"/>
          </a:p>
        </p:txBody>
      </p:sp>
      <p:pic>
        <p:nvPicPr>
          <p:cNvPr id="3" name="Obrázek 2">
            <a:extLst>
              <a:ext uri="{FF2B5EF4-FFF2-40B4-BE49-F238E27FC236}">
                <a16:creationId xmlns:a16="http://schemas.microsoft.com/office/drawing/2014/main" id="{642FEFAC-2ECD-992B-A1EE-E58BD912C4DC}"/>
              </a:ext>
            </a:extLst>
          </p:cNvPr>
          <p:cNvPicPr>
            <a:picLocks noChangeAspect="true"/>
          </p:cNvPicPr>
          <p:nvPr/>
        </p:nvPicPr>
        <p:blipFill rotWithShape="true">
          <a:blip r:embed="rId3">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2330650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251520" y="188640"/>
            <a:ext cx="8720754" cy="936104"/>
          </a:xfrm>
        </p:spPr>
        <p:txBody>
          <a:bodyPr>
            <a:noAutofit/>
          </a:bodyPr>
          <a:lstStyle/>
          <a:p>
            <a:r>
              <a:rPr lang="cs-CZ" sz="3200" dirty="false">
                <a:solidFill>
                  <a:schemeClr val="accent1">
                    <a:lumMod val="50000"/>
                  </a:schemeClr>
                </a:solidFill>
              </a:rPr>
              <a:t>Novela zákona č. 247/2014 Sb. – zásadní změny</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29</a:t>
            </a:fld>
            <a:endParaRPr lang="cs-CZ" dirty="false"/>
          </a:p>
        </p:txBody>
      </p:sp>
      <p:sp>
        <p:nvSpPr>
          <p:cNvPr id="15" name="Zástupný symbol pro obsah 14"/>
          <p:cNvSpPr>
            <a:spLocks noGrp="true"/>
          </p:cNvSpPr>
          <p:nvPr>
            <p:ph idx="1"/>
          </p:nvPr>
        </p:nvSpPr>
        <p:spPr>
          <a:xfrm>
            <a:off x="251520" y="1292262"/>
            <a:ext cx="8720754" cy="4608511"/>
          </a:xfrm>
        </p:spPr>
        <p:txBody>
          <a:bodyPr>
            <a:noAutofit/>
          </a:bodyPr>
          <a:lstStyle/>
          <a:p>
            <a:pPr marL="0" indent="0" algn="just">
              <a:buNone/>
            </a:pPr>
            <a:r>
              <a:rPr lang="cs-CZ" altLang="cs-CZ" sz="2400" b="true" dirty="false"/>
              <a:t>Vyhláška č. 350/2021 Sb., </a:t>
            </a:r>
            <a:r>
              <a:rPr lang="cs-CZ" altLang="cs-CZ" sz="2400" dirty="false"/>
              <a:t>o provedení některých ustanovení zákona o poskytování služby péče o dítě v dětské skupině a o změně souvisejících zákonů (§ 1 a Příloha č. 1) </a:t>
            </a:r>
            <a:r>
              <a:rPr lang="cs-CZ" altLang="cs-CZ" sz="2400" b="true" dirty="false"/>
              <a:t>obsahuje: </a:t>
            </a:r>
          </a:p>
          <a:p>
            <a:pPr algn="just"/>
            <a:r>
              <a:rPr lang="cs-CZ" altLang="cs-CZ" sz="2200" b="true" dirty="false"/>
              <a:t>ustanovení z hygienické vyhlášky </a:t>
            </a:r>
            <a:r>
              <a:rPr lang="cs-CZ" altLang="cs-CZ" sz="2200" dirty="false"/>
              <a:t>pro dětské skupiny do 12 dětí, která byla zrušena,</a:t>
            </a:r>
          </a:p>
          <a:p>
            <a:pPr algn="just"/>
            <a:r>
              <a:rPr lang="cs-CZ" altLang="cs-CZ" sz="2200" dirty="false"/>
              <a:t>rozsah úklidu po činnostech mimo provozní dobu,</a:t>
            </a:r>
          </a:p>
          <a:p>
            <a:pPr algn="just"/>
            <a:r>
              <a:rPr lang="cs-CZ" altLang="cs-CZ" sz="2200" b="true" dirty="false"/>
              <a:t>obsah kritérií u standardů kvality v oblastech</a:t>
            </a:r>
            <a:r>
              <a:rPr lang="cs-CZ" altLang="cs-CZ" sz="2200" dirty="false"/>
              <a:t>: péče o dítě  a naplňování potřeb dítěte, personální zabezpečení a provozní zabezpečení,</a:t>
            </a:r>
          </a:p>
          <a:p>
            <a:pPr algn="just"/>
            <a:r>
              <a:rPr lang="cs-CZ" altLang="cs-CZ" sz="2200" b="true" dirty="false"/>
              <a:t>výživové normy pro děti ve věku od 1 do 3 let</a:t>
            </a:r>
            <a:r>
              <a:rPr lang="cs-CZ" altLang="cs-CZ" sz="2200" dirty="false"/>
              <a:t>, vztahují se </a:t>
            </a:r>
            <a:br>
              <a:rPr lang="cs-CZ" altLang="cs-CZ" sz="2200" dirty="false"/>
            </a:br>
            <a:r>
              <a:rPr lang="cs-CZ" altLang="cs-CZ" sz="2200" dirty="false"/>
              <a:t>na poskytovatele, který zajišťuje stravu a žádá o příspěvek.</a:t>
            </a:r>
          </a:p>
          <a:p>
            <a:pPr lvl="1" algn="just"/>
            <a:r>
              <a:rPr lang="cs-CZ" altLang="cs-CZ" sz="2000" dirty="false"/>
              <a:t>Poskytovatel může odebírat stravu od dodavatele nebo vařit sám.</a:t>
            </a:r>
          </a:p>
        </p:txBody>
      </p:sp>
      <p:pic>
        <p:nvPicPr>
          <p:cNvPr id="3" name="Obrázek 2">
            <a:extLst>
              <a:ext uri="{FF2B5EF4-FFF2-40B4-BE49-F238E27FC236}">
                <a16:creationId xmlns:a16="http://schemas.microsoft.com/office/drawing/2014/main" id="{6F875750-A401-B0B5-6843-F9AF475D5073}"/>
              </a:ext>
            </a:extLst>
          </p:cNvPr>
          <p:cNvPicPr>
            <a:picLocks noChangeAspect="true"/>
          </p:cNvPicPr>
          <p:nvPr/>
        </p:nvPicPr>
        <p:blipFill rotWithShape="true">
          <a:blip r:embed="rId2">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991250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971600" y="3429000"/>
            <a:ext cx="7272808" cy="864096"/>
          </a:xfrm>
        </p:spPr>
        <p:txBody>
          <a:bodyPr/>
          <a:lstStyle/>
          <a:p>
            <a:pPr algn="ctr"/>
            <a:r>
              <a:rPr lang="cs-CZ" dirty="false"/>
              <a:t>PŘEDSTAVENÍ </a:t>
            </a:r>
            <a:r>
              <a:rPr lang="cs-CZ" dirty="false" err="true"/>
              <a:t>VÝZvy</a:t>
            </a:r>
            <a:endParaRPr lang="cs-CZ" sz="2800" b="false" dirty="false"/>
          </a:p>
        </p:txBody>
      </p:sp>
    </p:spTree>
    <p:extLst>
      <p:ext uri="{BB962C8B-B14F-4D97-AF65-F5344CB8AC3E}">
        <p14:creationId xmlns:p14="http://schemas.microsoft.com/office/powerpoint/2010/main" val="3136091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251520" y="188640"/>
            <a:ext cx="8720754" cy="936104"/>
          </a:xfrm>
        </p:spPr>
        <p:txBody>
          <a:bodyPr>
            <a:noAutofit/>
          </a:bodyPr>
          <a:lstStyle/>
          <a:p>
            <a:r>
              <a:rPr lang="cs-CZ" sz="3200" dirty="false">
                <a:solidFill>
                  <a:schemeClr val="accent1">
                    <a:lumMod val="50000"/>
                  </a:schemeClr>
                </a:solidFill>
              </a:rPr>
              <a:t>Novela zákona č. 247/2014 Sb. – zásadní změny</a:t>
            </a:r>
          </a:p>
        </p:txBody>
      </p:sp>
      <p:sp>
        <p:nvSpPr>
          <p:cNvPr id="15" name="Zástupný symbol pro obsah 14"/>
          <p:cNvSpPr>
            <a:spLocks noGrp="true"/>
          </p:cNvSpPr>
          <p:nvPr>
            <p:ph idx="1"/>
          </p:nvPr>
        </p:nvSpPr>
        <p:spPr>
          <a:xfrm>
            <a:off x="251520" y="1412776"/>
            <a:ext cx="8720754" cy="4608511"/>
          </a:xfrm>
        </p:spPr>
        <p:txBody>
          <a:bodyPr>
            <a:normAutofit fontScale="85000" lnSpcReduction="10000"/>
          </a:bodyPr>
          <a:lstStyle/>
          <a:p>
            <a:pPr marL="0" indent="0" algn="just">
              <a:buNone/>
            </a:pPr>
            <a:r>
              <a:rPr lang="cs-CZ" altLang="cs-CZ" sz="2600" b="true" dirty="false"/>
              <a:t>Příspěvky rodičů</a:t>
            </a:r>
          </a:p>
          <a:p>
            <a:pPr marL="0" indent="0" algn="just">
              <a:buNone/>
            </a:pPr>
            <a:r>
              <a:rPr lang="cs-CZ" altLang="cs-CZ" sz="2600" b="true" dirty="false"/>
              <a:t>Pro finanční dostupnost služby se zavádí strop úhrady  za službu rodičem: </a:t>
            </a:r>
          </a:p>
          <a:p>
            <a:pPr algn="just">
              <a:lnSpc>
                <a:spcPct val="120000"/>
              </a:lnSpc>
              <a:spcBef>
                <a:spcPts val="600"/>
              </a:spcBef>
            </a:pPr>
            <a:r>
              <a:rPr lang="cs-CZ" altLang="cs-CZ" sz="2400" dirty="false"/>
              <a:t>U dětí do 3 let (s překryvem), kde je vyšší normativ.</a:t>
            </a:r>
          </a:p>
          <a:p>
            <a:pPr algn="just">
              <a:lnSpc>
                <a:spcPct val="120000"/>
              </a:lnSpc>
              <a:spcBef>
                <a:spcPts val="600"/>
              </a:spcBef>
            </a:pPr>
            <a:r>
              <a:rPr lang="cs-CZ" altLang="cs-CZ" sz="2400" dirty="false"/>
              <a:t>Pouze v případě, že poskytovatel žádá o státní příspěvek na provoz dětské skupiny.</a:t>
            </a:r>
          </a:p>
          <a:p>
            <a:pPr algn="just">
              <a:lnSpc>
                <a:spcPct val="120000"/>
              </a:lnSpc>
              <a:spcBef>
                <a:spcPts val="600"/>
              </a:spcBef>
            </a:pPr>
            <a:r>
              <a:rPr lang="pl-PL" altLang="cs-CZ" sz="2400" dirty="false"/>
              <a:t>Aktuálně je 4 720 Kč měsíčně (od 1. ledna 2023).</a:t>
            </a:r>
          </a:p>
          <a:p>
            <a:pPr algn="just">
              <a:lnSpc>
                <a:spcPct val="120000"/>
              </a:lnSpc>
              <a:spcBef>
                <a:spcPts val="600"/>
              </a:spcBef>
            </a:pPr>
            <a:r>
              <a:rPr lang="cs-CZ" altLang="cs-CZ" sz="2400" dirty="false"/>
              <a:t>Valorizace nařízením vlády vždy k 1. lednu, pokud dojde k nárůstu úhrnného indexu spotřebitelských cen o 5 %.</a:t>
            </a:r>
          </a:p>
          <a:p>
            <a:pPr marL="0" indent="0" algn="just">
              <a:buNone/>
            </a:pPr>
            <a:r>
              <a:rPr lang="cs-CZ" altLang="cs-CZ" sz="2600" b="true" dirty="false"/>
              <a:t>Úhrada rodičem není omezena:</a:t>
            </a:r>
          </a:p>
          <a:p>
            <a:pPr algn="just">
              <a:lnSpc>
                <a:spcPct val="120000"/>
              </a:lnSpc>
              <a:spcBef>
                <a:spcPts val="600"/>
              </a:spcBef>
            </a:pPr>
            <a:r>
              <a:rPr lang="cs-CZ" altLang="cs-CZ" sz="2400" dirty="false"/>
              <a:t>U dětí do zahájení povinné školní docházky, kde je nižší normativ.</a:t>
            </a:r>
          </a:p>
          <a:p>
            <a:pPr algn="just">
              <a:lnSpc>
                <a:spcPct val="120000"/>
              </a:lnSpc>
              <a:spcBef>
                <a:spcPts val="600"/>
              </a:spcBef>
            </a:pPr>
            <a:r>
              <a:rPr lang="cs-CZ" altLang="cs-CZ" sz="2400" dirty="false"/>
              <a:t>V případě, že poskytovatel nežádá o státní příspěvek na provoz dětské skupiny.</a:t>
            </a:r>
          </a:p>
          <a:p>
            <a:pPr marL="0" indent="0" algn="just">
              <a:buNone/>
            </a:pPr>
            <a:endParaRPr lang="cs-CZ" altLang="cs-CZ" sz="2400"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30</a:t>
            </a:fld>
            <a:endParaRPr lang="cs-CZ" dirty="false"/>
          </a:p>
        </p:txBody>
      </p:sp>
      <p:pic>
        <p:nvPicPr>
          <p:cNvPr id="3" name="Obrázek 2">
            <a:extLst>
              <a:ext uri="{FF2B5EF4-FFF2-40B4-BE49-F238E27FC236}">
                <a16:creationId xmlns:a16="http://schemas.microsoft.com/office/drawing/2014/main" id="{A9C78011-60A6-4422-9CB4-4FA587CCAB83}"/>
              </a:ext>
            </a:extLst>
          </p:cNvPr>
          <p:cNvPicPr>
            <a:picLocks noChangeAspect="true"/>
          </p:cNvPicPr>
          <p:nvPr/>
        </p:nvPicPr>
        <p:blipFill rotWithShape="true">
          <a:blip r:embed="rId2">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599264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457200" y="188640"/>
            <a:ext cx="8229600" cy="936104"/>
          </a:xfrm>
        </p:spPr>
        <p:txBody>
          <a:bodyPr>
            <a:normAutofit fontScale="90000"/>
          </a:bodyPr>
          <a:lstStyle/>
          <a:p>
            <a:r>
              <a:rPr lang="cs-CZ" sz="3200" dirty="false">
                <a:solidFill>
                  <a:schemeClr val="accent1">
                    <a:lumMod val="50000"/>
                  </a:schemeClr>
                </a:solidFill>
              </a:rPr>
              <a:t>Standardy kvality péče o děti v dětských skupinách</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31</a:t>
            </a:fld>
            <a:endParaRPr lang="cs-CZ" dirty="false"/>
          </a:p>
        </p:txBody>
      </p:sp>
      <p:sp>
        <p:nvSpPr>
          <p:cNvPr id="15" name="Zástupný symbol pro obsah 14"/>
          <p:cNvSpPr>
            <a:spLocks noGrp="true"/>
          </p:cNvSpPr>
          <p:nvPr>
            <p:ph idx="1"/>
          </p:nvPr>
        </p:nvSpPr>
        <p:spPr>
          <a:xfrm>
            <a:off x="251520" y="1412776"/>
            <a:ext cx="8720754" cy="4608511"/>
          </a:xfrm>
        </p:spPr>
        <p:txBody>
          <a:bodyPr>
            <a:noAutofit/>
          </a:bodyPr>
          <a:lstStyle/>
          <a:p>
            <a:pPr algn="just"/>
            <a:r>
              <a:rPr lang="cs-CZ" sz="2400" dirty="false">
                <a:latin typeface="Calibri" panose="020F0502020204030204" pitchFamily="34" charset="0"/>
                <a:cs typeface="Calibri" panose="020F0502020204030204" pitchFamily="34" charset="0"/>
              </a:rPr>
              <a:t>Povinnost s cílem zaručit určitou minimální úroveň služeb a stálá </a:t>
            </a:r>
            <a:r>
              <a:rPr lang="cs-CZ" sz="2400" b="true" dirty="false">
                <a:latin typeface="Calibri" panose="020F0502020204030204" pitchFamily="34" charset="0"/>
                <a:cs typeface="Calibri" panose="020F0502020204030204" pitchFamily="34" charset="0"/>
              </a:rPr>
              <a:t>snaha o zvyšování kvality služby ve všech oblastech. </a:t>
            </a:r>
          </a:p>
          <a:p>
            <a:pPr algn="just"/>
            <a:r>
              <a:rPr lang="cs-CZ" sz="2400" dirty="false">
                <a:latin typeface="Calibri" panose="020F0502020204030204" pitchFamily="34" charset="0"/>
                <a:cs typeface="Calibri" panose="020F0502020204030204" pitchFamily="34" charset="0"/>
              </a:rPr>
              <a:t>Splňovat je musí všichni poskytovatelé, povinnost je účinná </a:t>
            </a:r>
            <a:br>
              <a:rPr lang="cs-CZ" sz="2400" dirty="false">
                <a:latin typeface="Calibri" panose="020F0502020204030204" pitchFamily="34" charset="0"/>
                <a:cs typeface="Calibri" panose="020F0502020204030204" pitchFamily="34" charset="0"/>
              </a:rPr>
            </a:br>
            <a:r>
              <a:rPr lang="cs-CZ" sz="2400" dirty="false">
                <a:latin typeface="Calibri" panose="020F0502020204030204" pitchFamily="34" charset="0"/>
                <a:cs typeface="Calibri" panose="020F0502020204030204" pitchFamily="34" charset="0"/>
              </a:rPr>
              <a:t>v souvislosti s novelou, od 1. 10. 2021, plnění kontroluje MPSV.</a:t>
            </a:r>
          </a:p>
          <a:p>
            <a:pPr algn="just"/>
            <a:r>
              <a:rPr lang="cs-CZ" sz="2400" dirty="false">
                <a:latin typeface="Calibri" panose="020F0502020204030204" pitchFamily="34" charset="0"/>
                <a:cs typeface="Calibri" panose="020F0502020204030204" pitchFamily="34" charset="0"/>
              </a:rPr>
              <a:t>Hodnocení kritérií</a:t>
            </a:r>
            <a:r>
              <a:rPr lang="cs-CZ" sz="2000" dirty="false">
                <a:latin typeface="Calibri" panose="020F0502020204030204" pitchFamily="34" charset="0"/>
                <a:cs typeface="Calibri" panose="020F0502020204030204" pitchFamily="34" charset="0"/>
              </a:rPr>
              <a:t> („nesplněno“ / „splněno dobře“ / „splněno výborně“).</a:t>
            </a:r>
          </a:p>
          <a:p>
            <a:pPr algn="just"/>
            <a:r>
              <a:rPr lang="cs-CZ" sz="2400" dirty="false">
                <a:latin typeface="Calibri" panose="020F0502020204030204" pitchFamily="34" charset="0"/>
                <a:cs typeface="Calibri" panose="020F0502020204030204" pitchFamily="34" charset="0"/>
              </a:rPr>
              <a:t>Nedosažení úrovně „dobře“ v některém z kritérií = nápravné opatření ve lhůtě minimálně 7 dní.</a:t>
            </a:r>
          </a:p>
          <a:p>
            <a:pPr algn="just"/>
            <a:r>
              <a:rPr lang="cs-CZ" sz="2400" dirty="false">
                <a:latin typeface="Calibri" panose="020F0502020204030204" pitchFamily="34" charset="0"/>
                <a:cs typeface="Calibri" panose="020F0502020204030204" pitchFamily="34" charset="0"/>
              </a:rPr>
              <a:t>Nesplnění nápravného opatření je přestupkem = sankce, opakované nesplnění nápravných opatření během 3 let = ztráta bezúhonnosti na 3 roky. </a:t>
            </a:r>
          </a:p>
          <a:p>
            <a:pPr algn="just"/>
            <a:r>
              <a:rPr lang="cs-CZ" sz="2400" i="true" dirty="false">
                <a:latin typeface="Calibri" panose="020F0502020204030204" pitchFamily="34" charset="0"/>
                <a:cs typeface="Calibri" panose="020F0502020204030204" pitchFamily="34" charset="0"/>
              </a:rPr>
              <a:t>Metodika: </a:t>
            </a:r>
            <a:r>
              <a:rPr lang="cs-CZ" altLang="cs-CZ" sz="2400" i="true" kern="1200" dirty="false">
                <a:ea typeface="+mn-ea"/>
                <a:cs typeface="+mn-cs"/>
                <a:hlinkClick r:id="rId2"/>
              </a:rPr>
              <a:t>https://www.mpsv.cz/web/cz/metodicke-materialy</a:t>
            </a:r>
            <a:endParaRPr lang="cs-CZ" altLang="cs-CZ" sz="2400" i="true" kern="1200" dirty="false">
              <a:ea typeface="+mn-ea"/>
              <a:cs typeface="+mn-cs"/>
            </a:endParaRPr>
          </a:p>
        </p:txBody>
      </p:sp>
      <p:pic>
        <p:nvPicPr>
          <p:cNvPr id="3" name="Obrázek 2">
            <a:extLst>
              <a:ext uri="{FF2B5EF4-FFF2-40B4-BE49-F238E27FC236}">
                <a16:creationId xmlns:a16="http://schemas.microsoft.com/office/drawing/2014/main" id="{17E3100D-2B66-4E4B-1A12-4DB9BAFC098F}"/>
              </a:ext>
            </a:extLst>
          </p:cNvPr>
          <p:cNvPicPr>
            <a:picLocks noChangeAspect="true"/>
          </p:cNvPicPr>
          <p:nvPr/>
        </p:nvPicPr>
        <p:blipFill rotWithShape="true">
          <a:blip r:embed="rId3">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2537204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457200" y="188640"/>
            <a:ext cx="8229600" cy="936104"/>
          </a:xfrm>
        </p:spPr>
        <p:txBody>
          <a:bodyPr>
            <a:normAutofit fontScale="90000"/>
          </a:bodyPr>
          <a:lstStyle/>
          <a:p>
            <a:r>
              <a:rPr lang="cs-CZ" sz="3200" dirty="false">
                <a:solidFill>
                  <a:schemeClr val="accent1">
                    <a:lumMod val="50000"/>
                  </a:schemeClr>
                </a:solidFill>
              </a:rPr>
              <a:t>Standardy kvality péče o děti v dětských skupinách</a:t>
            </a:r>
          </a:p>
        </p:txBody>
      </p:sp>
      <p:sp>
        <p:nvSpPr>
          <p:cNvPr id="15" name="Zástupný symbol pro obsah 14"/>
          <p:cNvSpPr>
            <a:spLocks noGrp="true"/>
          </p:cNvSpPr>
          <p:nvPr>
            <p:ph idx="1"/>
          </p:nvPr>
        </p:nvSpPr>
        <p:spPr>
          <a:xfrm>
            <a:off x="251520" y="1412776"/>
            <a:ext cx="8720754" cy="4608511"/>
          </a:xfrm>
        </p:spPr>
        <p:txBody>
          <a:bodyPr>
            <a:noAutofit/>
          </a:bodyPr>
          <a:lstStyle/>
          <a:p>
            <a:pPr marL="0" indent="0" algn="just">
              <a:buNone/>
            </a:pPr>
            <a:r>
              <a:rPr lang="cs-CZ" sz="2400" b="true" dirty="false">
                <a:latin typeface="Calibri" panose="020F0502020204030204" pitchFamily="34" charset="0"/>
                <a:cs typeface="Calibri" panose="020F0502020204030204" pitchFamily="34" charset="0"/>
              </a:rPr>
              <a:t>Oblast péče o dítě a naplňování potřeb dítěte</a:t>
            </a:r>
          </a:p>
          <a:p>
            <a:pPr algn="just"/>
            <a:r>
              <a:rPr lang="cs-CZ" sz="2400" dirty="false">
                <a:latin typeface="Calibri" panose="020F0502020204030204" pitchFamily="34" charset="0"/>
                <a:cs typeface="Calibri" panose="020F0502020204030204" pitchFamily="34" charset="0"/>
              </a:rPr>
              <a:t>Kvalita plánu výchovy a péče</a:t>
            </a:r>
          </a:p>
          <a:p>
            <a:pPr algn="just"/>
            <a:r>
              <a:rPr lang="pl-PL" sz="2400" dirty="false">
                <a:latin typeface="Calibri" panose="020F0502020204030204" pitchFamily="34" charset="0"/>
                <a:cs typeface="Calibri" panose="020F0502020204030204" pitchFamily="34" charset="0"/>
              </a:rPr>
              <a:t>Postup při adaptaci dítěte na pobyt v dětské skupině</a:t>
            </a:r>
          </a:p>
          <a:p>
            <a:pPr lvl="1" algn="just"/>
            <a:r>
              <a:rPr lang="pl-PL" sz="2000" dirty="false">
                <a:latin typeface="Calibri" panose="020F0502020204030204" pitchFamily="34" charset="0"/>
                <a:cs typeface="Calibri" panose="020F0502020204030204" pitchFamily="34" charset="0"/>
              </a:rPr>
              <a:t>Poskytovatel zpracuje písemně proces nástupu dítěte do dětské skupiny </a:t>
            </a:r>
            <a:br>
              <a:rPr lang="pl-PL" sz="2000" dirty="false">
                <a:latin typeface="Calibri" panose="020F0502020204030204" pitchFamily="34" charset="0"/>
                <a:cs typeface="Calibri" panose="020F0502020204030204" pitchFamily="34" charset="0"/>
              </a:rPr>
            </a:br>
            <a:r>
              <a:rPr lang="pl-PL" sz="2000" dirty="false">
                <a:latin typeface="Calibri" panose="020F0502020204030204" pitchFamily="34" charset="0"/>
                <a:cs typeface="Calibri" panose="020F0502020204030204" pitchFamily="34" charset="0"/>
              </a:rPr>
              <a:t>a podle těchto pravidel postupuje. </a:t>
            </a:r>
          </a:p>
          <a:p>
            <a:pPr algn="just"/>
            <a:r>
              <a:rPr lang="cs-CZ" sz="2400" dirty="false">
                <a:latin typeface="Calibri" panose="020F0502020204030204" pitchFamily="34" charset="0"/>
                <a:cs typeface="Calibri" panose="020F0502020204030204" pitchFamily="34" charset="0"/>
              </a:rPr>
              <a:t>Sledování vývoje dítěte </a:t>
            </a:r>
          </a:p>
          <a:p>
            <a:pPr lvl="1" algn="just"/>
            <a:r>
              <a:rPr lang="cs-CZ" sz="2000" dirty="false">
                <a:latin typeface="Calibri" panose="020F0502020204030204" pitchFamily="34" charset="0"/>
                <a:cs typeface="Calibri" panose="020F0502020204030204" pitchFamily="34" charset="0"/>
              </a:rPr>
              <a:t>Poskytovatel nastaví pozorovací a vyhodnocovací procesy ve vývoji dítěte.</a:t>
            </a:r>
          </a:p>
          <a:p>
            <a:pPr algn="just"/>
            <a:r>
              <a:rPr lang="cs-CZ" sz="2400" dirty="false">
                <a:latin typeface="Calibri" panose="020F0502020204030204" pitchFamily="34" charset="0"/>
                <a:cs typeface="Calibri" panose="020F0502020204030204" pitchFamily="34" charset="0"/>
              </a:rPr>
              <a:t>Komunikace s rodiči dítěte o potřebách a vývoji dítěte </a:t>
            </a:r>
          </a:p>
          <a:p>
            <a:pPr lvl="1" algn="just"/>
            <a:r>
              <a:rPr lang="cs-CZ" sz="2000" kern="1200" dirty="false">
                <a:ea typeface="+mn-ea"/>
                <a:cs typeface="+mn-cs"/>
              </a:rPr>
              <a:t>Pečující osoby průběžně a pravidelně konzultují s rodiči potřeby a vývoj dítěte.</a:t>
            </a:r>
            <a:r>
              <a:rPr lang="cs-CZ" sz="1600" dirty="false"/>
              <a:t> 	</a:t>
            </a:r>
          </a:p>
          <a:p>
            <a:pPr algn="just"/>
            <a:endParaRPr lang="cs-CZ" sz="2400" dirty="false">
              <a:latin typeface="Calibri" panose="020F0502020204030204" pitchFamily="34" charset="0"/>
              <a:cs typeface="Calibri" panose="020F0502020204030204" pitchFamily="34" charset="0"/>
            </a:endParaRPr>
          </a:p>
          <a:p>
            <a:pPr algn="just"/>
            <a:endParaRPr lang="cs-CZ" sz="2400" dirty="false">
              <a:latin typeface="Calibri" panose="020F0502020204030204" pitchFamily="34" charset="0"/>
              <a:cs typeface="Calibri" panose="020F0502020204030204" pitchFamily="34" charset="0"/>
            </a:endParaRPr>
          </a:p>
          <a:p>
            <a:pPr algn="just"/>
            <a:endParaRPr lang="cs-CZ" sz="2400" dirty="false">
              <a:latin typeface="Calibri" panose="020F0502020204030204" pitchFamily="34" charset="0"/>
              <a:cs typeface="Calibri" panose="020F0502020204030204" pitchFamily="34" charset="0"/>
            </a:endParaRPr>
          </a:p>
          <a:p>
            <a:pPr marL="0" indent="0" algn="just">
              <a:buNone/>
            </a:pPr>
            <a:endParaRPr lang="cs-CZ" sz="2400"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32</a:t>
            </a:fld>
            <a:endParaRPr lang="cs-CZ" dirty="false"/>
          </a:p>
        </p:txBody>
      </p:sp>
      <p:pic>
        <p:nvPicPr>
          <p:cNvPr id="3" name="Obrázek 2">
            <a:extLst>
              <a:ext uri="{FF2B5EF4-FFF2-40B4-BE49-F238E27FC236}">
                <a16:creationId xmlns:a16="http://schemas.microsoft.com/office/drawing/2014/main" id="{E2EC8B4C-4BCF-C657-1311-1EB6CFC14E36}"/>
              </a:ext>
            </a:extLst>
          </p:cNvPr>
          <p:cNvPicPr>
            <a:picLocks noChangeAspect="true"/>
          </p:cNvPicPr>
          <p:nvPr/>
        </p:nvPicPr>
        <p:blipFill rotWithShape="true">
          <a:blip r:embed="rId2">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340441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457200" y="188640"/>
            <a:ext cx="8229600" cy="936104"/>
          </a:xfrm>
        </p:spPr>
        <p:txBody>
          <a:bodyPr>
            <a:normAutofit fontScale="90000"/>
          </a:bodyPr>
          <a:lstStyle/>
          <a:p>
            <a:r>
              <a:rPr lang="cs-CZ" sz="3200" dirty="false">
                <a:solidFill>
                  <a:schemeClr val="accent1">
                    <a:lumMod val="50000"/>
                  </a:schemeClr>
                </a:solidFill>
              </a:rPr>
              <a:t>Standardy kvality péče o děti v dětských skupinách</a:t>
            </a:r>
          </a:p>
        </p:txBody>
      </p:sp>
      <p:sp>
        <p:nvSpPr>
          <p:cNvPr id="15" name="Zástupný symbol pro obsah 14"/>
          <p:cNvSpPr>
            <a:spLocks noGrp="true"/>
          </p:cNvSpPr>
          <p:nvPr>
            <p:ph idx="1"/>
          </p:nvPr>
        </p:nvSpPr>
        <p:spPr>
          <a:xfrm>
            <a:off x="251520" y="1412776"/>
            <a:ext cx="8720754" cy="4608511"/>
          </a:xfrm>
        </p:spPr>
        <p:txBody>
          <a:bodyPr>
            <a:noAutofit/>
          </a:bodyPr>
          <a:lstStyle/>
          <a:p>
            <a:pPr marL="0" indent="0" algn="just">
              <a:buNone/>
            </a:pPr>
            <a:r>
              <a:rPr lang="cs-CZ" sz="2400" b="true" dirty="false">
                <a:latin typeface="Calibri" panose="020F0502020204030204" pitchFamily="34" charset="0"/>
                <a:cs typeface="Calibri" panose="020F0502020204030204" pitchFamily="34" charset="0"/>
              </a:rPr>
              <a:t>Oblast personálního zabezpečení</a:t>
            </a:r>
          </a:p>
          <a:p>
            <a:pPr algn="just"/>
            <a:r>
              <a:rPr lang="pl-PL" sz="2400" dirty="false">
                <a:latin typeface="Calibri" panose="020F0502020204030204" pitchFamily="34" charset="0"/>
                <a:cs typeface="Calibri" panose="020F0502020204030204" pitchFamily="34" charset="0"/>
              </a:rPr>
              <a:t>Péče o zaměstnance</a:t>
            </a:r>
          </a:p>
          <a:p>
            <a:pPr lvl="1" algn="just"/>
            <a:r>
              <a:rPr lang="pl-PL" sz="2000" dirty="false">
                <a:latin typeface="Calibri" panose="020F0502020204030204" pitchFamily="34" charset="0"/>
                <a:cs typeface="Calibri" panose="020F0502020204030204" pitchFamily="34" charset="0"/>
              </a:rPr>
              <a:t>Poskytovatel jasně vymezuje práva a povinnosti v rámci jednotlivých činností zaměstnanců podílejících se na poskytování služby péče o dítě </a:t>
            </a:r>
            <a:br>
              <a:rPr lang="pl-PL" sz="2000" dirty="false">
                <a:latin typeface="Calibri" panose="020F0502020204030204" pitchFamily="34" charset="0"/>
                <a:cs typeface="Calibri" panose="020F0502020204030204" pitchFamily="34" charset="0"/>
              </a:rPr>
            </a:br>
            <a:r>
              <a:rPr lang="pl-PL" sz="2000" dirty="false">
                <a:latin typeface="Calibri" panose="020F0502020204030204" pitchFamily="34" charset="0"/>
                <a:cs typeface="Calibri" panose="020F0502020204030204" pitchFamily="34" charset="0"/>
              </a:rPr>
              <a:t>v dětské skupině. 	</a:t>
            </a:r>
          </a:p>
          <a:p>
            <a:pPr lvl="1" algn="just"/>
            <a:r>
              <a:rPr lang="pl-PL" sz="2000" dirty="false">
                <a:latin typeface="Calibri" panose="020F0502020204030204" pitchFamily="34" charset="0"/>
                <a:cs typeface="Calibri" panose="020F0502020204030204" pitchFamily="34" charset="0"/>
              </a:rPr>
              <a:t>Poskytovatel zajišťuje těmto zaměstnancům podporu, zejména formou evaluace, reflexe, zpětné vazby v kolektivu, psychohygieny nebo supervize.</a:t>
            </a:r>
          </a:p>
          <a:p>
            <a:pPr marL="342900" lvl="1" indent="-342900" algn="just">
              <a:buFont typeface="Arial" panose="020B0604020202020204" pitchFamily="34" charset="0"/>
              <a:buChar char="•"/>
            </a:pPr>
            <a:r>
              <a:rPr lang="cs-CZ" sz="2400" dirty="false">
                <a:latin typeface="Calibri" panose="020F0502020204030204" pitchFamily="34" charset="0"/>
                <a:cs typeface="Calibri" panose="020F0502020204030204" pitchFamily="34" charset="0"/>
              </a:rPr>
              <a:t>Kvalita dalšího vzdělávání pečujících osob </a:t>
            </a:r>
          </a:p>
          <a:p>
            <a:pPr lvl="1" algn="just"/>
            <a:r>
              <a:rPr lang="cs-CZ" sz="2000" kern="1200" dirty="false">
                <a:ea typeface="+mn-ea"/>
                <a:cs typeface="+mn-cs"/>
              </a:rPr>
              <a:t>Poskytovatel zjišťuje potřeby pečujících osob v oblasti dalšího vzdělávání </a:t>
            </a:r>
            <a:br>
              <a:rPr lang="cs-CZ" sz="2000" kern="1200" dirty="false">
                <a:ea typeface="+mn-ea"/>
                <a:cs typeface="+mn-cs"/>
              </a:rPr>
            </a:br>
            <a:r>
              <a:rPr lang="cs-CZ" sz="2000" kern="1200" dirty="false">
                <a:ea typeface="+mn-ea"/>
                <a:cs typeface="+mn-cs"/>
              </a:rPr>
              <a:t>s ohledem na skladbu dětí. </a:t>
            </a:r>
          </a:p>
          <a:p>
            <a:pPr lvl="1" algn="just"/>
            <a:r>
              <a:rPr lang="cs-CZ" sz="2000" kern="1200" dirty="false">
                <a:ea typeface="+mn-ea"/>
                <a:cs typeface="+mn-cs"/>
              </a:rPr>
              <a:t>Pečující osoby se účastní vzdělávání, které směřuje k respektu potřeb dětí </a:t>
            </a:r>
            <a:br>
              <a:rPr lang="cs-CZ" sz="2000" kern="1200" dirty="false">
                <a:ea typeface="+mn-ea"/>
                <a:cs typeface="+mn-cs"/>
              </a:rPr>
            </a:br>
            <a:r>
              <a:rPr lang="cs-CZ" sz="2000" kern="1200" dirty="false">
                <a:ea typeface="+mn-ea"/>
                <a:cs typeface="+mn-cs"/>
              </a:rPr>
              <a:t>a které reaguje na aktuální témata v oblasti výchovy a péče o dítě. </a:t>
            </a:r>
            <a:endParaRPr lang="cs-CZ" sz="2400" dirty="false">
              <a:latin typeface="Calibri" panose="020F0502020204030204" pitchFamily="34" charset="0"/>
              <a:cs typeface="Calibri" panose="020F0502020204030204" pitchFamily="34" charset="0"/>
            </a:endParaRPr>
          </a:p>
          <a:p>
            <a:pPr algn="just"/>
            <a:endParaRPr lang="cs-CZ" sz="2400" dirty="false">
              <a:latin typeface="Calibri" panose="020F0502020204030204" pitchFamily="34" charset="0"/>
              <a:cs typeface="Calibri" panose="020F0502020204030204" pitchFamily="34" charset="0"/>
            </a:endParaRPr>
          </a:p>
          <a:p>
            <a:pPr algn="just"/>
            <a:endParaRPr lang="cs-CZ" sz="2400" dirty="false">
              <a:latin typeface="Calibri" panose="020F0502020204030204" pitchFamily="34" charset="0"/>
              <a:cs typeface="Calibri" panose="020F0502020204030204" pitchFamily="34" charset="0"/>
            </a:endParaRPr>
          </a:p>
          <a:p>
            <a:pPr marL="0" indent="0" algn="just">
              <a:buNone/>
            </a:pPr>
            <a:endParaRPr lang="cs-CZ" sz="2400"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33</a:t>
            </a:fld>
            <a:endParaRPr lang="cs-CZ" dirty="false"/>
          </a:p>
        </p:txBody>
      </p:sp>
      <p:pic>
        <p:nvPicPr>
          <p:cNvPr id="3" name="Obrázek 2">
            <a:extLst>
              <a:ext uri="{FF2B5EF4-FFF2-40B4-BE49-F238E27FC236}">
                <a16:creationId xmlns:a16="http://schemas.microsoft.com/office/drawing/2014/main" id="{63FEA72C-9C28-15D2-C90A-85483CE77B15}"/>
              </a:ext>
            </a:extLst>
          </p:cNvPr>
          <p:cNvPicPr>
            <a:picLocks noChangeAspect="true"/>
          </p:cNvPicPr>
          <p:nvPr/>
        </p:nvPicPr>
        <p:blipFill rotWithShape="true">
          <a:blip r:embed="rId2">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895211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457200" y="188640"/>
            <a:ext cx="8229600" cy="936104"/>
          </a:xfrm>
        </p:spPr>
        <p:txBody>
          <a:bodyPr>
            <a:normAutofit fontScale="90000"/>
          </a:bodyPr>
          <a:lstStyle/>
          <a:p>
            <a:r>
              <a:rPr lang="cs-CZ" sz="3200" dirty="false">
                <a:solidFill>
                  <a:schemeClr val="accent1">
                    <a:lumMod val="50000"/>
                  </a:schemeClr>
                </a:solidFill>
              </a:rPr>
              <a:t>Standardy kvality péče o děti v dětských skupinách</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34</a:t>
            </a:fld>
            <a:endParaRPr lang="cs-CZ" dirty="false"/>
          </a:p>
        </p:txBody>
      </p:sp>
      <p:sp>
        <p:nvSpPr>
          <p:cNvPr id="15" name="Zástupný symbol pro obsah 14"/>
          <p:cNvSpPr>
            <a:spLocks noGrp="true"/>
          </p:cNvSpPr>
          <p:nvPr>
            <p:ph idx="1"/>
          </p:nvPr>
        </p:nvSpPr>
        <p:spPr>
          <a:xfrm>
            <a:off x="251520" y="1412776"/>
            <a:ext cx="8720754" cy="4608511"/>
          </a:xfrm>
        </p:spPr>
        <p:txBody>
          <a:bodyPr>
            <a:noAutofit/>
          </a:bodyPr>
          <a:lstStyle/>
          <a:p>
            <a:pPr marL="0" indent="0" algn="just">
              <a:buNone/>
            </a:pPr>
            <a:r>
              <a:rPr lang="cs-CZ" sz="2400" b="true" dirty="false">
                <a:latin typeface="Calibri" panose="020F0502020204030204" pitchFamily="34" charset="0"/>
                <a:cs typeface="Calibri" panose="020F0502020204030204" pitchFamily="34" charset="0"/>
              </a:rPr>
              <a:t>Oblast provozního zabezpečení</a:t>
            </a:r>
          </a:p>
          <a:p>
            <a:pPr algn="just"/>
            <a:r>
              <a:rPr lang="pl-PL" sz="2400" dirty="false">
                <a:latin typeface="Calibri" panose="020F0502020204030204" pitchFamily="34" charset="0"/>
                <a:cs typeface="Calibri" panose="020F0502020204030204" pitchFamily="34" charset="0"/>
              </a:rPr>
              <a:t>Dodržování vnitřních pravidel</a:t>
            </a:r>
          </a:p>
          <a:p>
            <a:pPr lvl="1" algn="just"/>
            <a:r>
              <a:rPr lang="pl-PL" sz="2000" dirty="false">
                <a:latin typeface="Calibri" panose="020F0502020204030204" pitchFamily="34" charset="0"/>
                <a:cs typeface="Calibri" panose="020F0502020204030204" pitchFamily="34" charset="0"/>
              </a:rPr>
              <a:t>Poskytovatel zajistí dodržování vnitřních pravidel a plnou informovanost rodičů a veřejnosti o způsobu péče o děti. </a:t>
            </a:r>
          </a:p>
          <a:p>
            <a:pPr marL="342900" lvl="1" indent="-342900" algn="just">
              <a:buFont typeface="Arial" panose="020B0604020202020204" pitchFamily="34" charset="0"/>
              <a:buChar char="•"/>
            </a:pPr>
            <a:r>
              <a:rPr lang="pl-PL" sz="2400" dirty="false">
                <a:latin typeface="Calibri" panose="020F0502020204030204" pitchFamily="34" charset="0"/>
                <a:cs typeface="Calibri" panose="020F0502020204030204" pitchFamily="34" charset="0"/>
              </a:rPr>
              <a:t>Zajištění bezpečnosti dětí </a:t>
            </a:r>
          </a:p>
          <a:p>
            <a:pPr lvl="1" algn="just"/>
            <a:r>
              <a:rPr lang="cs-CZ" sz="2000" dirty="false">
                <a:latin typeface="Calibri" panose="020F0502020204030204" pitchFamily="34" charset="0"/>
                <a:cs typeface="Calibri" panose="020F0502020204030204" pitchFamily="34" charset="0"/>
              </a:rPr>
              <a:t>Poskytovatel dostatečně zajistí bezpečné prostředí z hlediska předcházení úrazu dětí a pečujících osob. 	</a:t>
            </a:r>
          </a:p>
          <a:p>
            <a:pPr lvl="1" algn="just"/>
            <a:r>
              <a:rPr lang="cs-CZ" sz="2000" dirty="false">
                <a:latin typeface="Calibri" panose="020F0502020204030204" pitchFamily="34" charset="0"/>
                <a:cs typeface="Calibri" panose="020F0502020204030204" pitchFamily="34" charset="0"/>
              </a:rPr>
              <a:t>Poskytovatel zohlední věkové složení dětí a počet pečujících osob k zajištění bezpečného prostředí, zejména v době stravování. </a:t>
            </a:r>
          </a:p>
          <a:p>
            <a:pPr algn="just"/>
            <a:r>
              <a:rPr lang="cs-CZ" sz="2400" dirty="false">
                <a:latin typeface="Calibri" panose="020F0502020204030204" pitchFamily="34" charset="0"/>
                <a:cs typeface="Calibri" panose="020F0502020204030204" pitchFamily="34" charset="0"/>
              </a:rPr>
              <a:t>Řešení mimořádných situací </a:t>
            </a:r>
          </a:p>
          <a:p>
            <a:pPr lvl="1" algn="just"/>
            <a:r>
              <a:rPr lang="cs-CZ" sz="2000" dirty="false">
                <a:latin typeface="Calibri" panose="020F0502020204030204" pitchFamily="34" charset="0"/>
                <a:cs typeface="Calibri" panose="020F0502020204030204" pitchFamily="34" charset="0"/>
              </a:rPr>
              <a:t>Poskytovatel písemně zpracuje základní rizikové a nouzové situace, které mohou nastat v souvislosti s poskytováním služby, a všechny zaměstnance prokazatelně seznámí s postupy při jejich řešení. 	</a:t>
            </a:r>
          </a:p>
        </p:txBody>
      </p:sp>
      <p:pic>
        <p:nvPicPr>
          <p:cNvPr id="3" name="Obrázek 2">
            <a:extLst>
              <a:ext uri="{FF2B5EF4-FFF2-40B4-BE49-F238E27FC236}">
                <a16:creationId xmlns:a16="http://schemas.microsoft.com/office/drawing/2014/main" id="{C4987443-76D8-6569-D296-84E1EC606080}"/>
              </a:ext>
            </a:extLst>
          </p:cNvPr>
          <p:cNvPicPr>
            <a:picLocks noChangeAspect="true"/>
          </p:cNvPicPr>
          <p:nvPr/>
        </p:nvPicPr>
        <p:blipFill rotWithShape="true">
          <a:blip r:embed="rId2">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1406216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457200" y="188640"/>
            <a:ext cx="8229600" cy="936104"/>
          </a:xfrm>
        </p:spPr>
        <p:txBody>
          <a:bodyPr>
            <a:normAutofit/>
          </a:bodyPr>
          <a:lstStyle/>
          <a:p>
            <a:r>
              <a:rPr lang="cs-CZ" sz="4000" dirty="false">
                <a:solidFill>
                  <a:schemeClr val="accent5">
                    <a:lumMod val="50000"/>
                  </a:schemeClr>
                </a:solidFill>
              </a:rPr>
              <a:t>Lex Ukrajina – zákon č. 66/2022 Sb.</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true"/>
          </p:cNvSpPr>
          <p:nvPr>
            <p:ph type="sldNum" sz="quarter" idx="12"/>
          </p:nvPr>
        </p:nvSpPr>
        <p:spPr/>
        <p:txBody>
          <a:bodyPr/>
          <a:lstStyle/>
          <a:p>
            <a:fld id="{EF29956C-866F-4493-8F9C-A5006B7E37B2}" type="slidenum">
              <a:rPr lang="cs-CZ" smtClean="false"/>
              <a:t>35</a:t>
            </a:fld>
            <a:endParaRPr lang="cs-CZ"/>
          </a:p>
        </p:txBody>
      </p:sp>
      <p:sp>
        <p:nvSpPr>
          <p:cNvPr id="20" name="Zástupný symbol pro obsah 14">
            <a:extLst>
              <a:ext uri="{FF2B5EF4-FFF2-40B4-BE49-F238E27FC236}">
                <a16:creationId xmlns:a16="http://schemas.microsoft.com/office/drawing/2014/main" id="{5AEC1058-07DD-498A-97D7-5EDB861DFF91}"/>
              </a:ext>
            </a:extLst>
          </p:cNvPr>
          <p:cNvSpPr txBox="true">
            <a:spLocks/>
          </p:cNvSpPr>
          <p:nvPr/>
        </p:nvSpPr>
        <p:spPr>
          <a:xfrm>
            <a:off x="251520" y="1305268"/>
            <a:ext cx="8720754" cy="4655344"/>
          </a:xfrm>
          <a:prstGeom prst="rect">
            <a:avLst/>
          </a:prstGeom>
        </p:spPr>
        <p:txBody>
          <a:bodyPr vert="horz" lIns="91440" tIns="45720" rIns="91440" bIns="45720" rtlCol="false">
            <a:noAutofit/>
          </a:bodyPr>
          <a:lstStyle>
            <a:lvl1pPr marL="342900" indent="-342900" algn="l" defTabSz="914400" rtl="false" eaLnBrk="true" latinLnBrk="false" hangingPunct="true">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false" eaLnBrk="true" latinLnBrk="false" hangingPunct="true">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false" eaLnBrk="true" latinLnBrk="false" hangingPunct="true">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SzPct val="110000"/>
            </a:pPr>
            <a:r>
              <a:rPr lang="cs-CZ" sz="1800" dirty="false">
                <a:solidFill>
                  <a:prstClr val="black"/>
                </a:solidFill>
              </a:rPr>
              <a:t>Provedení nezbytných změn v zákoně o DS – cíl je pomoci adaptovat a začlenit rodiče (cizince se zvláštní ochranou) a jejich děti.</a:t>
            </a:r>
          </a:p>
          <a:p>
            <a:pPr algn="just">
              <a:buSzPct val="110000"/>
            </a:pPr>
            <a:r>
              <a:rPr lang="cs-CZ" sz="1800" dirty="false">
                <a:solidFill>
                  <a:prstClr val="black"/>
                </a:solidFill>
              </a:rPr>
              <a:t>Platnost zákona je časově omezena.</a:t>
            </a:r>
          </a:p>
          <a:p>
            <a:pPr algn="just">
              <a:buSzPct val="110000"/>
            </a:pPr>
            <a:r>
              <a:rPr lang="cs-CZ" sz="1800" b="true" dirty="false">
                <a:solidFill>
                  <a:prstClr val="black"/>
                </a:solidFill>
              </a:rPr>
              <a:t>Úpravy:</a:t>
            </a:r>
          </a:p>
          <a:p>
            <a:pPr lvl="1" algn="just">
              <a:spcBef>
                <a:spcPts val="0"/>
              </a:spcBef>
              <a:buSzPct val="110000"/>
              <a:tabLst>
                <a:tab pos="2241550" algn="l"/>
              </a:tabLst>
            </a:pPr>
            <a:r>
              <a:rPr lang="cs-CZ" sz="1600" dirty="false"/>
              <a:t>Rodič dítěte (cizince s dočasnou ochranou) nebude muset prokazovat vazbu na trh práce pro účely evidence dětí v DS, přesto bude náležet příspěvek na místo obsazené tímto dítětem.</a:t>
            </a:r>
          </a:p>
          <a:p>
            <a:pPr lvl="1" algn="just">
              <a:spcBef>
                <a:spcPts val="0"/>
              </a:spcBef>
              <a:buSzPct val="110000"/>
              <a:tabLst>
                <a:tab pos="2241550" algn="l"/>
              </a:tabLst>
            </a:pPr>
            <a:r>
              <a:rPr lang="cs-CZ" sz="1600" dirty="false"/>
              <a:t>Za rodiče se považuje i osoba, které bylo dítě svěřené do péče rozhodnutím příslušného orgánu nebo rodiče dítěte.</a:t>
            </a:r>
          </a:p>
          <a:p>
            <a:pPr lvl="1" algn="just">
              <a:spcBef>
                <a:spcPts val="0"/>
              </a:spcBef>
              <a:buSzPct val="110000"/>
              <a:tabLst>
                <a:tab pos="2241550" algn="l"/>
              </a:tabLst>
            </a:pPr>
            <a:r>
              <a:rPr lang="cs-CZ" sz="1600" dirty="false"/>
              <a:t>Možnost poskytovat služby péče o dítě v dětské skupině, aniž by poskytovatel – zaměstnavatel byl zaměstnavatelem osoby s dočasnou ochranou.</a:t>
            </a:r>
          </a:p>
          <a:p>
            <a:pPr lvl="1" algn="just">
              <a:spcBef>
                <a:spcPts val="0"/>
              </a:spcBef>
              <a:buSzPct val="110000"/>
              <a:tabLst>
                <a:tab pos="2241550" algn="l"/>
              </a:tabLst>
            </a:pPr>
            <a:r>
              <a:rPr lang="cs-CZ" sz="1600" dirty="false"/>
              <a:t>Možnost cizince s dočasnou ochranou vykonávat činnost, kterou se uskutečňuje výchova </a:t>
            </a:r>
            <a:br>
              <a:rPr lang="cs-CZ" sz="1600" dirty="false"/>
            </a:br>
            <a:r>
              <a:rPr lang="cs-CZ" sz="1600" dirty="false"/>
              <a:t>a péče o dítě v dětské skupině, za podmínek doložení vzdělání, bezúhonnosti a praxe čestným prohlášením s cílem zajistit přítomnost jazykově vybavené osoby pro případ, že budou dětskou skupinu navštěvovat děti s ukrajinským mateřským jazykem; cizinec s dočasnou ochranou musí vždy pracovat společně s pečující osobou a pro účely splnění podmínky potřebného počtu pečujících osob se považuje za pečující osobu.</a:t>
            </a:r>
          </a:p>
          <a:p>
            <a:pPr lvl="1" algn="just">
              <a:spcBef>
                <a:spcPts val="0"/>
              </a:spcBef>
              <a:buSzPct val="110000"/>
              <a:tabLst>
                <a:tab pos="2241550" algn="l"/>
              </a:tabLst>
            </a:pPr>
            <a:r>
              <a:rPr lang="cs-CZ" sz="1600" dirty="false"/>
              <a:t>Zajištění možnosti financování – podat žádost o příspěvek kdykoli během tohoto roku.</a:t>
            </a:r>
          </a:p>
        </p:txBody>
      </p:sp>
      <p:pic>
        <p:nvPicPr>
          <p:cNvPr id="3" name="Obrázek 2">
            <a:extLst>
              <a:ext uri="{FF2B5EF4-FFF2-40B4-BE49-F238E27FC236}">
                <a16:creationId xmlns:a16="http://schemas.microsoft.com/office/drawing/2014/main" id="{FF17E428-30B8-B7EC-5C6A-D6186227F13C}"/>
              </a:ext>
            </a:extLst>
          </p:cNvPr>
          <p:cNvPicPr>
            <a:picLocks noChangeAspect="true"/>
          </p:cNvPicPr>
          <p:nvPr/>
        </p:nvPicPr>
        <p:blipFill rotWithShape="true">
          <a:blip r:embed="rId2">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2114286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3" name="Tětiva 12"/>
          <p:cNvSpPr/>
          <p:nvPr/>
        </p:nvSpPr>
        <p:spPr>
          <a:xfrm>
            <a:off x="8468218" y="2505290"/>
            <a:ext cx="1359858" cy="1152128"/>
          </a:xfrm>
          <a:prstGeom prst="chord">
            <a:avLst>
              <a:gd name="adj1" fmla="val 5384523"/>
              <a:gd name="adj2" fmla="val 16200000"/>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3" name="Nadpis 2">
            <a:extLst>
              <a:ext uri="{FF2B5EF4-FFF2-40B4-BE49-F238E27FC236}">
                <a16:creationId xmlns:a16="http://schemas.microsoft.com/office/drawing/2014/main" id="{2469E1D1-79E3-4F68-9E1E-C7E366FF206D}"/>
              </a:ext>
            </a:extLst>
          </p:cNvPr>
          <p:cNvSpPr>
            <a:spLocks noGrp="true"/>
          </p:cNvSpPr>
          <p:nvPr>
            <p:ph type="ctrTitle"/>
          </p:nvPr>
        </p:nvSpPr>
        <p:spPr>
          <a:xfrm>
            <a:off x="0" y="2130425"/>
            <a:ext cx="9144000" cy="1891353"/>
          </a:xfrm>
        </p:spPr>
        <p:txBody>
          <a:bodyPr>
            <a:noAutofit/>
          </a:bodyPr>
          <a:lstStyle/>
          <a:p>
            <a:r>
              <a:rPr lang="cs-CZ" sz="3600" dirty="false">
                <a:solidFill>
                  <a:schemeClr val="tx2"/>
                </a:solidFill>
              </a:rPr>
              <a:t>Online seminář pro žadatele</a:t>
            </a:r>
            <a:br>
              <a:rPr lang="cs-CZ" sz="3600" dirty="false">
                <a:solidFill>
                  <a:schemeClr val="tx2"/>
                </a:solidFill>
              </a:rPr>
            </a:br>
            <a:r>
              <a:rPr lang="pt-BR" sz="3600" b="true" dirty="false">
                <a:solidFill>
                  <a:schemeClr val="tx2"/>
                </a:solidFill>
              </a:rPr>
              <a:t>Zápis do evidence dětských skupin</a:t>
            </a:r>
            <a:endParaRPr lang="cs-CZ" sz="3600" b="true" dirty="false">
              <a:solidFill>
                <a:schemeClr val="tx2"/>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6" name="Ovál 5"/>
          <p:cNvSpPr/>
          <p:nvPr/>
        </p:nvSpPr>
        <p:spPr>
          <a:xfrm>
            <a:off x="8396210" y="86078"/>
            <a:ext cx="576064" cy="576064"/>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7" name="Ovál 6"/>
          <p:cNvSpPr/>
          <p:nvPr/>
        </p:nvSpPr>
        <p:spPr>
          <a:xfrm>
            <a:off x="291802" y="10356"/>
            <a:ext cx="1080120" cy="1080120"/>
          </a:xfrm>
          <a:prstGeom prst="ellipse">
            <a:avLst/>
          </a:prstGeom>
          <a:solidFill>
            <a:schemeClr val="accent5">
              <a:lumMod val="40000"/>
              <a:lumOff val="60000"/>
              <a:alpha val="5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8" name="Ovál 7"/>
          <p:cNvSpPr/>
          <p:nvPr/>
        </p:nvSpPr>
        <p:spPr>
          <a:xfrm>
            <a:off x="8144182" y="362194"/>
            <a:ext cx="504056" cy="504056"/>
          </a:xfrm>
          <a:prstGeom prst="ellipse">
            <a:avLst/>
          </a:prstGeom>
          <a:solidFill>
            <a:srgbClr val="8FC3DD"/>
          </a:solidFill>
          <a:ln>
            <a:solidFill>
              <a:srgbClr val="8FC3DD"/>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9" name="Ovál 8"/>
          <p:cNvSpPr/>
          <p:nvPr/>
        </p:nvSpPr>
        <p:spPr>
          <a:xfrm>
            <a:off x="420620" y="4613054"/>
            <a:ext cx="1440160" cy="1440160"/>
          </a:xfrm>
          <a:prstGeom prst="ellipse">
            <a:avLst/>
          </a:prstGeom>
          <a:solidFill>
            <a:srgbClr val="8FC3DD"/>
          </a:solidFill>
          <a:ln>
            <a:solidFill>
              <a:srgbClr val="8FC3DD"/>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0" name="Ovál 9"/>
          <p:cNvSpPr/>
          <p:nvPr/>
        </p:nvSpPr>
        <p:spPr>
          <a:xfrm>
            <a:off x="147786" y="1460765"/>
            <a:ext cx="1224136" cy="1224136"/>
          </a:xfrm>
          <a:prstGeom prst="ellipse">
            <a:avLst/>
          </a:prstGeom>
          <a:solidFill>
            <a:srgbClr val="8FC3DD">
              <a:alpha val="58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1" name="Tětiva 10"/>
          <p:cNvSpPr/>
          <p:nvPr/>
        </p:nvSpPr>
        <p:spPr>
          <a:xfrm rot="16200000">
            <a:off x="1426228" y="-361189"/>
            <a:ext cx="720080" cy="720080"/>
          </a:xfrm>
          <a:prstGeom prst="chord">
            <a:avLst>
              <a:gd name="adj1" fmla="val 5441031"/>
              <a:gd name="adj2" fmla="val 16200000"/>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4" name="Nadpis 1"/>
          <p:cNvSpPr txBox="true">
            <a:spLocks/>
          </p:cNvSpPr>
          <p:nvPr/>
        </p:nvSpPr>
        <p:spPr>
          <a:xfrm>
            <a:off x="-38332" y="1367228"/>
            <a:ext cx="9144000" cy="3425046"/>
          </a:xfrm>
          <a:prstGeom prst="rect">
            <a:avLst/>
          </a:prstGeom>
        </p:spPr>
        <p:txBody>
          <a:bodyPr vert="horz" lIns="91440" tIns="45720" rIns="91440" bIns="45720" rtlCol="false" anchor="ctr">
            <a:normAutofit/>
          </a:bodyPr>
          <a:lstStyle>
            <a:lvl1pPr algn="ctr" defTabSz="914400" rtl="false" eaLnBrk="true" latinLnBrk="false" hangingPunct="true">
              <a:spcBef>
                <a:spcPct val="0"/>
              </a:spcBef>
              <a:buNone/>
              <a:defRPr sz="4400" kern="1200">
                <a:solidFill>
                  <a:schemeClr val="tx1"/>
                </a:solidFill>
                <a:latin typeface="+mj-lt"/>
                <a:ea typeface="+mj-ea"/>
                <a:cs typeface="+mj-cs"/>
              </a:defRPr>
            </a:lvl1pPr>
          </a:lstStyle>
          <a:p>
            <a:endParaRPr lang="cs-CZ" sz="4800" dirty="false">
              <a:solidFill>
                <a:srgbClr val="254061"/>
              </a:solidFill>
              <a:latin typeface="Roboto Slab" panose="020B0604020202020204" charset="0"/>
              <a:ea typeface="Roboto Slab" panose="020B0604020202020204" charset="0"/>
            </a:endParaRPr>
          </a:p>
        </p:txBody>
      </p:sp>
      <p:sp>
        <p:nvSpPr>
          <p:cNvPr id="17" name="Tětiva 16"/>
          <p:cNvSpPr/>
          <p:nvPr/>
        </p:nvSpPr>
        <p:spPr>
          <a:xfrm rot="10800000">
            <a:off x="-756592" y="3702861"/>
            <a:ext cx="1436521"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pic>
        <p:nvPicPr>
          <p:cNvPr id="14" name="Obrázek 13">
            <a:extLst>
              <a:ext uri="{FF2B5EF4-FFF2-40B4-BE49-F238E27FC236}">
                <a16:creationId xmlns:a16="http://schemas.microsoft.com/office/drawing/2014/main" id="{F6ED00F0-E695-00AF-2110-A59158E5A049}"/>
              </a:ext>
            </a:extLst>
          </p:cNvPr>
          <p:cNvPicPr>
            <a:picLocks noChangeAspect="true"/>
          </p:cNvPicPr>
          <p:nvPr/>
        </p:nvPicPr>
        <p:blipFill rotWithShape="true">
          <a:blip r:embed="rId3">
            <a:extLst>
              <a:ext uri="{28A0092B-C50C-407E-A947-70E740481C1C}">
                <a14:useLocalDpi xmlns:a14="http://schemas.microsoft.com/office/drawing/2010/main" val="0"/>
              </a:ext>
            </a:extLst>
          </a:blip>
          <a:srcRect l="475" t="247" r="19628" b="-8292"/>
          <a:stretch/>
        </p:blipFill>
        <p:spPr>
          <a:xfrm>
            <a:off x="2174747" y="550416"/>
            <a:ext cx="4794506" cy="639327"/>
          </a:xfrm>
          <a:prstGeom prst="rect">
            <a:avLst/>
          </a:prstGeom>
        </p:spPr>
      </p:pic>
      <p:sp>
        <p:nvSpPr>
          <p:cNvPr id="18" name="Podnadpis 22">
            <a:extLst>
              <a:ext uri="{FF2B5EF4-FFF2-40B4-BE49-F238E27FC236}">
                <a16:creationId xmlns:a16="http://schemas.microsoft.com/office/drawing/2014/main" id="{4F3B8A7E-4510-2232-1250-14D917296B4A}"/>
              </a:ext>
            </a:extLst>
          </p:cNvPr>
          <p:cNvSpPr>
            <a:spLocks noGrp="true"/>
          </p:cNvSpPr>
          <p:nvPr>
            <p:ph type="subTitle" idx="1"/>
          </p:nvPr>
        </p:nvSpPr>
        <p:spPr>
          <a:xfrm>
            <a:off x="1371600" y="4788380"/>
            <a:ext cx="6400800" cy="1260139"/>
          </a:xfrm>
        </p:spPr>
        <p:txBody>
          <a:bodyPr>
            <a:normAutofit/>
          </a:bodyPr>
          <a:lstStyle/>
          <a:p>
            <a:r>
              <a:rPr lang="cs-CZ" sz="2200" b="true" dirty="false">
                <a:solidFill>
                  <a:srgbClr val="254061"/>
                </a:solidFill>
              </a:rPr>
              <a:t>Projekt: Podpora a zvyšování kvality služeb v oblasti péče a slaďování pracovního a rodinného života</a:t>
            </a:r>
          </a:p>
          <a:p>
            <a:br>
              <a:rPr lang="cs-CZ" altLang="cs-CZ" sz="300" b="true" dirty="false">
                <a:solidFill>
                  <a:srgbClr val="254061"/>
                </a:solidFill>
                <a:cs typeface="Arial" charset="0"/>
              </a:rPr>
            </a:br>
            <a:r>
              <a:rPr lang="cs-CZ" sz="2200" b="true" dirty="false">
                <a:solidFill>
                  <a:srgbClr val="254061"/>
                </a:solidFill>
                <a:latin typeface="Arial" panose="020B0604020202020204" pitchFamily="34" charset="0"/>
                <a:cs typeface="Arial" panose="020B0604020202020204" pitchFamily="34" charset="0"/>
              </a:rPr>
              <a:t>CZ.03.01.02/00/22_013/0000257</a:t>
            </a:r>
            <a:endParaRPr lang="cs-CZ" sz="2200" b="true" dirty="false">
              <a:solidFill>
                <a:srgbClr val="254061"/>
              </a:solidFill>
            </a:endParaRPr>
          </a:p>
        </p:txBody>
      </p:sp>
    </p:spTree>
    <p:extLst>
      <p:ext uri="{BB962C8B-B14F-4D97-AF65-F5344CB8AC3E}">
        <p14:creationId xmlns:p14="http://schemas.microsoft.com/office/powerpoint/2010/main" val="3411348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107504" y="188640"/>
            <a:ext cx="8864770" cy="936104"/>
          </a:xfrm>
        </p:spPr>
        <p:txBody>
          <a:bodyPr>
            <a:noAutofit/>
          </a:bodyPr>
          <a:lstStyle/>
          <a:p>
            <a:r>
              <a:rPr lang="cs-CZ" sz="3100" dirty="false">
                <a:solidFill>
                  <a:schemeClr val="tx2">
                    <a:lumMod val="75000"/>
                  </a:schemeClr>
                </a:solidFill>
              </a:rPr>
              <a:t>Žádost o udělení oprávnění – evidence poskytovatelů</a:t>
            </a:r>
          </a:p>
        </p:txBody>
      </p:sp>
      <p:sp>
        <p:nvSpPr>
          <p:cNvPr id="15" name="Zástupný symbol pro obsah 14"/>
          <p:cNvSpPr>
            <a:spLocks noGrp="true"/>
          </p:cNvSpPr>
          <p:nvPr>
            <p:ph idx="1"/>
          </p:nvPr>
        </p:nvSpPr>
        <p:spPr>
          <a:xfrm>
            <a:off x="251520" y="1398111"/>
            <a:ext cx="8720754" cy="4608511"/>
          </a:xfrm>
        </p:spPr>
        <p:txBody>
          <a:bodyPr>
            <a:normAutofit/>
          </a:bodyPr>
          <a:lstStyle/>
          <a:p>
            <a:pPr marL="0" indent="0" algn="just">
              <a:buNone/>
            </a:pPr>
            <a:r>
              <a:rPr lang="cs-CZ" sz="2400" dirty="false"/>
              <a:t>Poskytovat službu péče o dítě v dětské skupině lze jen na základě oprávnění k poskytování. Toto oprávnění vzniká dnem zápisu do evidence poskytovatelů. </a:t>
            </a:r>
          </a:p>
          <a:p>
            <a:r>
              <a:rPr lang="cs-CZ" sz="2400" dirty="false"/>
              <a:t>Informace, odkazy pro elektronické podání i</a:t>
            </a:r>
            <a:r>
              <a:rPr lang="cs-CZ" sz="2400" dirty="false">
                <a:cs typeface="Calibri" panose="020F0502020204030204" pitchFamily="34" charset="0"/>
              </a:rPr>
              <a:t> </a:t>
            </a:r>
            <a:r>
              <a:rPr lang="cs-CZ" sz="2400" dirty="false"/>
              <a:t>tiskopisy pro papírové podání naleznete na </a:t>
            </a:r>
            <a:r>
              <a:rPr lang="cs-CZ" sz="2400" dirty="false">
                <a:solidFill>
                  <a:srgbClr val="09509C"/>
                </a:solidFill>
                <a:hlinkClick r:id="rId3">
                  <a:extLst>
                    <a:ext uri="{A12FA001-AC4F-418D-AE19-62706E023703}">
                      <ahyp:hlinkClr xmlns:ahyp="http://schemas.microsoft.com/office/drawing/2018/hyperlinkcolor" val="tx"/>
                    </a:ext>
                  </a:extLst>
                </a:hlinkClick>
              </a:rPr>
              <a:t>http://evidence.mpsv.cz/eEDS/index.php</a:t>
            </a:r>
            <a:r>
              <a:rPr lang="cs-CZ" sz="2400" dirty="false">
                <a:solidFill>
                  <a:srgbClr val="09509C"/>
                </a:solidFill>
              </a:rPr>
              <a:t> </a:t>
            </a:r>
          </a:p>
          <a:p>
            <a:r>
              <a:rPr lang="cs-CZ" sz="2400" dirty="false"/>
              <a:t>Další informace k žádosti o zápis do evidence poskytovatelů zde:</a:t>
            </a:r>
            <a:br>
              <a:rPr lang="cs-CZ" sz="2400" dirty="false"/>
            </a:br>
            <a:r>
              <a:rPr lang="cs-CZ" sz="2400" dirty="false">
                <a:solidFill>
                  <a:srgbClr val="09509C"/>
                </a:solidFill>
                <a:hlinkClick r:id="rId4">
                  <a:extLst>
                    <a:ext uri="{A12FA001-AC4F-418D-AE19-62706E023703}">
                      <ahyp:hlinkClr xmlns:ahyp="http://schemas.microsoft.com/office/drawing/2018/hyperlinkcolor" val="tx"/>
                    </a:ext>
                  </a:extLst>
                </a:hlinkClick>
              </a:rPr>
              <a:t>www.mpsv.cz/web/cz/zadost-o-udeleni-opravneni</a:t>
            </a:r>
            <a:endParaRPr lang="cs-CZ" sz="2400" dirty="false">
              <a:solidFill>
                <a:srgbClr val="09509C"/>
              </a:solidFill>
            </a:endParaRPr>
          </a:p>
          <a:p>
            <a:r>
              <a:rPr lang="cs-CZ" sz="2400" dirty="false"/>
              <a:t>Postup jak podat žádost a oznámit změny zde: </a:t>
            </a:r>
            <a:br>
              <a:rPr lang="cs-CZ" sz="2400" dirty="false"/>
            </a:br>
            <a:r>
              <a:rPr lang="cs-CZ" sz="2400" dirty="false">
                <a:solidFill>
                  <a:srgbClr val="09509C"/>
                </a:solidFill>
                <a:hlinkClick r:id="rId5">
                  <a:extLst>
                    <a:ext uri="{A12FA001-AC4F-418D-AE19-62706E023703}">
                      <ahyp:hlinkClr xmlns:ahyp="http://schemas.microsoft.com/office/drawing/2018/hyperlinkcolor" val="tx"/>
                    </a:ext>
                  </a:extLst>
                </a:hlinkClick>
              </a:rPr>
              <a:t>Podpora implementace dětských skupin - Evidence dětské skupiny (dsmpsv.cz)</a:t>
            </a:r>
            <a:endParaRPr lang="cs-CZ" sz="2400" dirty="false">
              <a:solidFill>
                <a:srgbClr val="09509C"/>
              </a:solidFill>
            </a:endParaRPr>
          </a:p>
          <a:p>
            <a:pPr marL="0" indent="0">
              <a:buNone/>
            </a:pPr>
            <a:endParaRPr lang="cs-CZ" sz="2400"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37</a:t>
            </a:fld>
            <a:endParaRPr lang="cs-CZ"/>
          </a:p>
        </p:txBody>
      </p:sp>
      <p:pic>
        <p:nvPicPr>
          <p:cNvPr id="3" name="Obrázek 2">
            <a:extLst>
              <a:ext uri="{FF2B5EF4-FFF2-40B4-BE49-F238E27FC236}">
                <a16:creationId xmlns:a16="http://schemas.microsoft.com/office/drawing/2014/main" id="{A43B03AA-F1D0-440E-8F26-2F020B06418A}"/>
              </a:ext>
            </a:extLst>
          </p:cNvPr>
          <p:cNvPicPr>
            <a:picLocks noChangeAspect="true"/>
          </p:cNvPicPr>
          <p:nvPr/>
        </p:nvPicPr>
        <p:blipFill rotWithShape="true">
          <a:blip r:embed="rId6">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2737555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60432" y="5207463"/>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457200" y="188640"/>
            <a:ext cx="8229600" cy="936104"/>
          </a:xfrm>
        </p:spPr>
        <p:txBody>
          <a:bodyPr>
            <a:noAutofit/>
          </a:bodyPr>
          <a:lstStyle/>
          <a:p>
            <a:r>
              <a:rPr lang="cs-CZ" sz="3500" dirty="false">
                <a:solidFill>
                  <a:schemeClr val="tx2">
                    <a:lumMod val="75000"/>
                  </a:schemeClr>
                </a:solidFill>
              </a:rPr>
              <a:t>Zápis do evidence - požadované dokumenty</a:t>
            </a:r>
          </a:p>
        </p:txBody>
      </p:sp>
      <p:sp>
        <p:nvSpPr>
          <p:cNvPr id="15" name="Zástupný symbol pro obsah 14"/>
          <p:cNvSpPr>
            <a:spLocks noGrp="true"/>
          </p:cNvSpPr>
          <p:nvPr>
            <p:ph idx="1"/>
          </p:nvPr>
        </p:nvSpPr>
        <p:spPr>
          <a:xfrm>
            <a:off x="397267" y="1560627"/>
            <a:ext cx="8349465" cy="4608511"/>
          </a:xfrm>
        </p:spPr>
        <p:txBody>
          <a:bodyPr>
            <a:noAutofit/>
          </a:bodyPr>
          <a:lstStyle/>
          <a:p>
            <a:pPr marL="0" indent="0">
              <a:buNone/>
            </a:pPr>
            <a:r>
              <a:rPr lang="cs-CZ" sz="2000" dirty="false">
                <a:latin typeface="+mj-lt"/>
                <a:cs typeface="Arial" panose="020B0604020202020204" pitchFamily="34" charset="0"/>
              </a:rPr>
              <a:t>Formulář: </a:t>
            </a:r>
            <a:r>
              <a:rPr lang="cs-CZ" sz="2000" b="true" dirty="false">
                <a:latin typeface="+mj-lt"/>
                <a:cs typeface="Arial" panose="020B0604020202020204" pitchFamily="34" charset="0"/>
              </a:rPr>
              <a:t>Žádost o udělení oprávnění poskytování služby péče o</a:t>
            </a:r>
            <a:r>
              <a:rPr lang="cs-CZ" sz="2000" b="true" dirty="false">
                <a:latin typeface="+mj-lt"/>
                <a:cs typeface="Calibri" panose="020F0502020204030204" pitchFamily="34" charset="0"/>
              </a:rPr>
              <a:t> </a:t>
            </a:r>
            <a:r>
              <a:rPr lang="cs-CZ" sz="2000" b="true" dirty="false">
                <a:latin typeface="+mj-lt"/>
                <a:cs typeface="Arial" panose="020B0604020202020204" pitchFamily="34" charset="0"/>
              </a:rPr>
              <a:t>dítě v DS</a:t>
            </a:r>
          </a:p>
          <a:p>
            <a:pPr marL="0" indent="0">
              <a:buNone/>
            </a:pPr>
            <a:r>
              <a:rPr lang="cs-CZ" sz="2000" dirty="false">
                <a:latin typeface="+mj-lt"/>
                <a:cs typeface="Arial" panose="020B0604020202020204" pitchFamily="34" charset="0"/>
              </a:rPr>
              <a:t>K žádosti o zápis je nutné přiložit </a:t>
            </a:r>
            <a:r>
              <a:rPr lang="cs-CZ" sz="2000" b="true" dirty="false">
                <a:latin typeface="+mj-lt"/>
                <a:cs typeface="Arial" panose="020B0604020202020204" pitchFamily="34" charset="0"/>
              </a:rPr>
              <a:t>originál nebo výstup z autorizované konverze </a:t>
            </a:r>
            <a:r>
              <a:rPr lang="cs-CZ" sz="2000" dirty="false">
                <a:latin typeface="+mj-lt"/>
                <a:cs typeface="Arial" panose="020B0604020202020204" pitchFamily="34" charset="0"/>
              </a:rPr>
              <a:t>těchto dokumentů: </a:t>
            </a:r>
          </a:p>
          <a:p>
            <a:pPr marL="514350" indent="-514350" algn="just">
              <a:spcBef>
                <a:spcPts val="200"/>
              </a:spcBef>
              <a:buFont typeface="+mj-lt"/>
              <a:buAutoNum type="arabicPeriod"/>
              <a:tabLst>
                <a:tab pos="135255" algn="l"/>
              </a:tabLst>
            </a:pPr>
            <a:r>
              <a:rPr lang="cs-CZ" sz="1900" b="true" dirty="false">
                <a:latin typeface="+mj-lt"/>
                <a:cs typeface="Arial" panose="020B0604020202020204" pitchFamily="34" charset="0"/>
              </a:rPr>
              <a:t>Doklad o vlastnickém nebo jiném právu k objektu nebo prostorám</a:t>
            </a:r>
            <a:r>
              <a:rPr lang="cs-CZ" sz="1900" dirty="false">
                <a:latin typeface="+mj-lt"/>
                <a:cs typeface="Arial" panose="020B0604020202020204" pitchFamily="34" charset="0"/>
              </a:rPr>
              <a:t>, z něhož vyplývá oprávnění tento objekt nebo prostory užívat k poskytování služby péče o dítě v dětské skupině.</a:t>
            </a:r>
          </a:p>
          <a:p>
            <a:pPr lvl="1" algn="just">
              <a:spcBef>
                <a:spcPts val="200"/>
              </a:spcBef>
              <a:tabLst>
                <a:tab pos="135255" algn="l"/>
              </a:tabLst>
            </a:pPr>
            <a:r>
              <a:rPr lang="cs-CZ" sz="1900" dirty="false">
                <a:latin typeface="+mj-lt"/>
                <a:cs typeface="Arial" panose="020B0604020202020204" pitchFamily="34" charset="0"/>
              </a:rPr>
              <a:t>V předmětu/účelu nájemní smlouvy je ze zákona vyžadováno </a:t>
            </a:r>
            <a:r>
              <a:rPr lang="cs-CZ" sz="1900" b="true" dirty="false">
                <a:latin typeface="+mj-lt"/>
                <a:cs typeface="Arial" panose="020B0604020202020204" pitchFamily="34" charset="0"/>
              </a:rPr>
              <a:t>„provozování dětské skupiny“. </a:t>
            </a:r>
            <a:r>
              <a:rPr lang="cs-CZ" sz="1900" dirty="false">
                <a:latin typeface="+mj-lt"/>
                <a:cs typeface="Arial" panose="020B0604020202020204" pitchFamily="34" charset="0"/>
              </a:rPr>
              <a:t>S ohledem na povinnost poskytovatele informovat rodiče i MPSV o ukončení činnosti dětské skupiny 3 měsíce předem – ve smyslu § 19 odst. 2 písm. d) a § 19 odst. 5, je vyžadováno, aby </a:t>
            </a:r>
            <a:r>
              <a:rPr lang="cs-CZ" sz="1900" b="true" dirty="false">
                <a:latin typeface="+mj-lt"/>
                <a:cs typeface="Arial" panose="020B0604020202020204" pitchFamily="34" charset="0"/>
              </a:rPr>
              <a:t>výpovědní doba u nájemní smlouvy byla nejméně 3 měsíce.</a:t>
            </a:r>
            <a:endParaRPr lang="cs-CZ" sz="1900" dirty="false">
              <a:latin typeface="+mj-lt"/>
              <a:cs typeface="Arial" panose="020B0604020202020204" pitchFamily="34" charset="0"/>
            </a:endParaRPr>
          </a:p>
          <a:p>
            <a:pPr lvl="1" algn="just">
              <a:spcBef>
                <a:spcPts val="200"/>
              </a:spcBef>
              <a:tabLst>
                <a:tab pos="135255" algn="l"/>
              </a:tabLst>
            </a:pPr>
            <a:r>
              <a:rPr lang="cs-CZ" sz="1900" dirty="false">
                <a:solidFill>
                  <a:srgbClr val="000000"/>
                </a:solidFill>
                <a:ea typeface="Times New Roman" panose="02020603050405020304" pitchFamily="18" charset="0"/>
                <a:cs typeface="Arial" panose="020B0604020202020204" pitchFamily="34" charset="0"/>
              </a:rPr>
              <a:t>U nájemní smlouvy musí být </a:t>
            </a:r>
            <a:r>
              <a:rPr lang="cs-CZ" sz="1900" b="true" dirty="false">
                <a:solidFill>
                  <a:srgbClr val="000000"/>
                </a:solidFill>
                <a:ea typeface="Times New Roman" panose="02020603050405020304" pitchFamily="18" charset="0"/>
                <a:cs typeface="Arial" panose="020B0604020202020204" pitchFamily="34" charset="0"/>
              </a:rPr>
              <a:t>podpisy všech vlastníků </a:t>
            </a:r>
            <a:r>
              <a:rPr lang="cs-CZ" sz="1900" dirty="false">
                <a:solidFill>
                  <a:srgbClr val="000000"/>
                </a:solidFill>
                <a:ea typeface="Times New Roman" panose="02020603050405020304" pitchFamily="18" charset="0"/>
                <a:cs typeface="Arial" panose="020B0604020202020204" pitchFamily="34" charset="0"/>
              </a:rPr>
              <a:t>dle výpisu z katastru nemovitostí.</a:t>
            </a:r>
            <a:endParaRPr lang="cs-CZ" sz="1900" dirty="false">
              <a:latin typeface="+mj-lt"/>
              <a:cs typeface="Arial" panose="020B0604020202020204" pitchFamily="34" charset="0"/>
            </a:endParaRPr>
          </a:p>
          <a:p>
            <a:pPr lvl="1" algn="just">
              <a:spcBef>
                <a:spcPts val="200"/>
              </a:spcBef>
              <a:tabLst>
                <a:tab pos="135255" algn="l"/>
              </a:tabLst>
            </a:pPr>
            <a:r>
              <a:rPr lang="cs-CZ" sz="1900" dirty="false">
                <a:latin typeface="+mj-lt"/>
                <a:cs typeface="Arial" panose="020B0604020202020204" pitchFamily="34" charset="0"/>
              </a:rPr>
              <a:t>Pokud se jedná o podnájemní smlouvu, tak doložte </a:t>
            </a:r>
            <a:r>
              <a:rPr lang="cs-CZ" sz="1900" b="true" dirty="false">
                <a:latin typeface="+mj-lt"/>
                <a:cs typeface="Arial" panose="020B0604020202020204" pitchFamily="34" charset="0"/>
              </a:rPr>
              <a:t>souhlas vlastníka s provozováním dětské skupiny.</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38</a:t>
            </a:fld>
            <a:endParaRPr lang="cs-CZ"/>
          </a:p>
        </p:txBody>
      </p:sp>
      <p:pic>
        <p:nvPicPr>
          <p:cNvPr id="3" name="Obrázek 2">
            <a:extLst>
              <a:ext uri="{FF2B5EF4-FFF2-40B4-BE49-F238E27FC236}">
                <a16:creationId xmlns:a16="http://schemas.microsoft.com/office/drawing/2014/main" id="{4AA3D32D-CD36-8AD5-24FD-95D94A770A98}"/>
              </a:ext>
            </a:extLst>
          </p:cNvPr>
          <p:cNvPicPr>
            <a:picLocks noChangeAspect="true"/>
          </p:cNvPicPr>
          <p:nvPr/>
        </p:nvPicPr>
        <p:blipFill rotWithShape="true">
          <a:blip r:embed="rId3">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1730178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9" name="Tětiva 18">
            <a:extLst>
              <a:ext uri="{FF2B5EF4-FFF2-40B4-BE49-F238E27FC236}">
                <a16:creationId xmlns:a16="http://schemas.microsoft.com/office/drawing/2014/main" id="{0E31C920-2A6E-4190-AE28-789573B286F4}"/>
              </a:ext>
            </a:extLst>
          </p:cNvPr>
          <p:cNvSpPr/>
          <p:nvPr/>
        </p:nvSpPr>
        <p:spPr>
          <a:xfrm>
            <a:off x="8460432" y="5207463"/>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5" name="Zástupný symbol pro obsah 14"/>
          <p:cNvSpPr>
            <a:spLocks noGrp="true"/>
          </p:cNvSpPr>
          <p:nvPr>
            <p:ph idx="1"/>
          </p:nvPr>
        </p:nvSpPr>
        <p:spPr>
          <a:xfrm>
            <a:off x="352746" y="1269497"/>
            <a:ext cx="8438508" cy="5039823"/>
          </a:xfrm>
        </p:spPr>
        <p:txBody>
          <a:bodyPr>
            <a:noAutofit/>
          </a:bodyPr>
          <a:lstStyle/>
          <a:p>
            <a:pPr marL="457200" indent="-457200" algn="just">
              <a:lnSpc>
                <a:spcPct val="120000"/>
              </a:lnSpc>
              <a:buFont typeface="+mj-lt"/>
              <a:buAutoNum type="arabicPeriod" startAt="2"/>
            </a:pPr>
            <a:r>
              <a:rPr lang="cs-CZ" sz="2000" b="true" dirty="false">
                <a:solidFill>
                  <a:srgbClr val="000000"/>
                </a:solidFill>
                <a:latin typeface="+mj-lt"/>
                <a:ea typeface="Times New Roman" panose="02020603050405020304" pitchFamily="18" charset="0"/>
                <a:cs typeface="Arial" panose="020B0604020202020204" pitchFamily="34" charset="0"/>
              </a:rPr>
              <a:t>Doklad prokazující splnění požadavků požární ochrany.</a:t>
            </a:r>
          </a:p>
          <a:p>
            <a:pPr lvl="1" algn="just"/>
            <a:r>
              <a:rPr lang="cs-CZ" sz="1900" dirty="false">
                <a:solidFill>
                  <a:srgbClr val="000000"/>
                </a:solidFill>
                <a:ea typeface="Times New Roman" panose="02020603050405020304" pitchFamily="18" charset="0"/>
                <a:cs typeface="Arial" panose="020B0604020202020204" pitchFamily="34" charset="0"/>
              </a:rPr>
              <a:t>P</a:t>
            </a:r>
            <a:r>
              <a:rPr lang="cs-CZ" sz="1900" dirty="false">
                <a:ea typeface="Calibri" panose="020F0502020204030204" pitchFamily="34" charset="0"/>
                <a:cs typeface="Arial" panose="020B0604020202020204" pitchFamily="34" charset="0"/>
              </a:rPr>
              <a:t>rokazuje se splnění požadavků požární ochrany dokladem, a to </a:t>
            </a:r>
            <a:r>
              <a:rPr lang="cs-CZ" sz="1900" b="true" dirty="false">
                <a:ea typeface="Calibri" panose="020F0502020204030204" pitchFamily="34" charset="0"/>
                <a:cs typeface="Arial" panose="020B0604020202020204" pitchFamily="34" charset="0"/>
              </a:rPr>
              <a:t>požárně bezpečnostním řešením </a:t>
            </a:r>
            <a:r>
              <a:rPr lang="cs-CZ" sz="1900" dirty="false">
                <a:ea typeface="Calibri" panose="020F0502020204030204" pitchFamily="34" charset="0"/>
                <a:cs typeface="Arial" panose="020B0604020202020204" pitchFamily="34" charset="0"/>
              </a:rPr>
              <a:t>nebo</a:t>
            </a:r>
            <a:r>
              <a:rPr lang="cs-CZ" sz="1900" b="true" dirty="false">
                <a:ea typeface="Calibri" panose="020F0502020204030204" pitchFamily="34" charset="0"/>
                <a:cs typeface="Arial" panose="020B0604020202020204" pitchFamily="34" charset="0"/>
              </a:rPr>
              <a:t> obdobným dokumentem </a:t>
            </a:r>
            <a:r>
              <a:rPr lang="cs-CZ" sz="1900" dirty="false">
                <a:ea typeface="Calibri" panose="020F0502020204030204" pitchFamily="34" charset="0"/>
                <a:cs typeface="Arial" panose="020B0604020202020204" pitchFamily="34" charset="0"/>
              </a:rPr>
              <a:t>vypracovaným v souladu s ustanovením </a:t>
            </a:r>
            <a:r>
              <a:rPr lang="cs-CZ" sz="1900" b="true" dirty="false">
                <a:ea typeface="Calibri" panose="020F0502020204030204" pitchFamily="34" charset="0"/>
                <a:cs typeface="Arial" panose="020B0604020202020204" pitchFamily="34" charset="0"/>
              </a:rPr>
              <a:t>§ 41 odst. 2 vyhlášky č. 246/2001 Sb</a:t>
            </a:r>
            <a:r>
              <a:rPr lang="cs-CZ" sz="1900" dirty="false">
                <a:ea typeface="Calibri" panose="020F0502020204030204" pitchFamily="34" charset="0"/>
                <a:cs typeface="Arial" panose="020B0604020202020204" pitchFamily="34" charset="0"/>
              </a:rPr>
              <a:t>., </a:t>
            </a:r>
            <a:br>
              <a:rPr lang="cs-CZ" sz="1900" dirty="false">
                <a:ea typeface="Calibri" panose="020F0502020204030204" pitchFamily="34" charset="0"/>
                <a:cs typeface="Arial" panose="020B0604020202020204" pitchFamily="34" charset="0"/>
              </a:rPr>
            </a:br>
            <a:r>
              <a:rPr lang="cs-CZ" sz="1900" dirty="false">
                <a:ea typeface="Calibri" panose="020F0502020204030204" pitchFamily="34" charset="0"/>
                <a:cs typeface="Arial" panose="020B0604020202020204" pitchFamily="34" charset="0"/>
              </a:rPr>
              <a:t>o stanovení podmínek požární bezpečnosti a výkonu státního požárního dozoru (vyhláška o požární prevenci), ve znění pozdějších předpisů. </a:t>
            </a:r>
          </a:p>
          <a:p>
            <a:pPr marL="714375" lvl="1" indent="6350" algn="just">
              <a:buNone/>
            </a:pPr>
            <a:r>
              <a:rPr lang="cs-CZ" sz="1900" dirty="false">
                <a:latin typeface="Calibri" panose="020F0502020204030204" pitchFamily="34" charset="0"/>
                <a:cs typeface="Calibri" panose="020F0502020204030204" pitchFamily="34" charset="0"/>
              </a:rPr>
              <a:t>V rámci tohoto „požárně bezpečnostního řešení“ je nutné provést </a:t>
            </a:r>
            <a:r>
              <a:rPr lang="cs-CZ" sz="1900" b="true" dirty="false">
                <a:latin typeface="Calibri" panose="020F0502020204030204" pitchFamily="34" charset="0"/>
                <a:cs typeface="Calibri" panose="020F0502020204030204" pitchFamily="34" charset="0"/>
              </a:rPr>
              <a:t>zhodnocení konkrétních podmínek </a:t>
            </a:r>
            <a:r>
              <a:rPr lang="cs-CZ" sz="1900" dirty="false">
                <a:latin typeface="Calibri" panose="020F0502020204030204" pitchFamily="34" charset="0"/>
                <a:cs typeface="Calibri" panose="020F0502020204030204" pitchFamily="34" charset="0"/>
              </a:rPr>
              <a:t>dané služby péče o dítě v dětské skupině a souvisejících prostor ve stavbě, ve které je dětská skupina umístěna </a:t>
            </a:r>
            <a:br>
              <a:rPr lang="cs-CZ" sz="1900" dirty="false">
                <a:latin typeface="Calibri" panose="020F0502020204030204" pitchFamily="34" charset="0"/>
                <a:cs typeface="Calibri" panose="020F0502020204030204" pitchFamily="34" charset="0"/>
              </a:rPr>
            </a:br>
            <a:r>
              <a:rPr lang="cs-CZ" sz="1900" dirty="false">
                <a:latin typeface="Calibri" panose="020F0502020204030204" pitchFamily="34" charset="0"/>
                <a:cs typeface="Calibri" panose="020F0502020204030204" pitchFamily="34" charset="0"/>
              </a:rPr>
              <a:t>a prokázání, že stav stavby a prostor dětské skupiny splňuje podmínky požární ochrany v době podání žádosti o zápis do evidence. </a:t>
            </a:r>
          </a:p>
          <a:p>
            <a:pPr marL="714375" lvl="1" indent="0" algn="just">
              <a:buNone/>
            </a:pPr>
            <a:r>
              <a:rPr lang="cs-CZ" sz="1900" b="true" dirty="false">
                <a:cs typeface="Calibri" panose="020F0502020204030204" pitchFamily="34" charset="0"/>
              </a:rPr>
              <a:t>Přehled požadavků požární ochrany při poskytování služby péče </a:t>
            </a:r>
            <a:br>
              <a:rPr lang="cs-CZ" sz="1900" b="true" dirty="false">
                <a:cs typeface="Calibri" panose="020F0502020204030204" pitchFamily="34" charset="0"/>
              </a:rPr>
            </a:br>
            <a:r>
              <a:rPr lang="cs-CZ" sz="1900" b="true" dirty="false">
                <a:cs typeface="Calibri" panose="020F0502020204030204" pitchFamily="34" charset="0"/>
              </a:rPr>
              <a:t>o dítě v dětské skupině z hlediska požární bezpečnosti staveb (PODMÍNKY POŽÁRNÍ BEZPEČNOSTI DĚTSKÝCH SKUPIN) ke dni 1.8.2022 </a:t>
            </a:r>
            <a:r>
              <a:rPr lang="cs-CZ" sz="1900" dirty="false">
                <a:cs typeface="Calibri" panose="020F0502020204030204" pitchFamily="34" charset="0"/>
              </a:rPr>
              <a:t>(ke stažení </a:t>
            </a:r>
            <a:r>
              <a:rPr lang="cs-CZ" sz="1900" dirty="false">
                <a:solidFill>
                  <a:schemeClr val="tx2">
                    <a:lumMod val="75000"/>
                  </a:schemeClr>
                </a:solidFill>
                <a:hlinkClick r:id="rId3">
                  <a:extLst>
                    <a:ext uri="{A12FA001-AC4F-418D-AE19-62706E023703}">
                      <ahyp:hlinkClr xmlns:ahyp="http://schemas.microsoft.com/office/drawing/2018/hyperlinkcolor" val="tx"/>
                    </a:ext>
                  </a:extLst>
                </a:hlinkClick>
              </a:rPr>
              <a:t>220295-PB-DĚTSKÉ-SKUPINY-MPSV připomínky-REVIZE MPSV</a:t>
            </a:r>
            <a:r>
              <a:rPr lang="cs-CZ" sz="1900" dirty="false"/>
              <a:t>)</a:t>
            </a:r>
            <a:endParaRPr lang="cs-CZ" sz="1900" dirty="false">
              <a:latin typeface="Calibri" panose="020F0502020204030204" pitchFamily="34" charset="0"/>
              <a:cs typeface="Calibri" panose="020F0502020204030204" pitchFamily="34" charset="0"/>
            </a:endParaRPr>
          </a:p>
          <a:p>
            <a:pPr lvl="1" algn="just"/>
            <a:endParaRPr lang="cs-CZ" sz="1900" dirty="false">
              <a:ea typeface="Calibri" panose="020F0502020204030204" pitchFamily="34" charset="0"/>
              <a:cs typeface="Arial" panose="020B0604020202020204" pitchFamily="34" charset="0"/>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87335" y="3025139"/>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39</a:t>
            </a:fld>
            <a:endParaRPr lang="cs-CZ"/>
          </a:p>
        </p:txBody>
      </p:sp>
      <p:pic>
        <p:nvPicPr>
          <p:cNvPr id="3" name="Obrázek 2">
            <a:extLst>
              <a:ext uri="{FF2B5EF4-FFF2-40B4-BE49-F238E27FC236}">
                <a16:creationId xmlns:a16="http://schemas.microsoft.com/office/drawing/2014/main" id="{61F35DAF-AB81-8EEA-3078-06DBBB9E1D31}"/>
              </a:ext>
            </a:extLst>
          </p:cNvPr>
          <p:cNvPicPr>
            <a:picLocks noChangeAspect="true"/>
          </p:cNvPicPr>
          <p:nvPr/>
        </p:nvPicPr>
        <p:blipFill rotWithShape="true">
          <a:blip r:embed="rId4">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
        <p:nvSpPr>
          <p:cNvPr id="8" name="Nadpis 13">
            <a:extLst>
              <a:ext uri="{FF2B5EF4-FFF2-40B4-BE49-F238E27FC236}">
                <a16:creationId xmlns:a16="http://schemas.microsoft.com/office/drawing/2014/main" id="{9B3E74A7-C846-36D8-88D3-59521627EFE8}"/>
              </a:ext>
            </a:extLst>
          </p:cNvPr>
          <p:cNvSpPr>
            <a:spLocks noGrp="true"/>
          </p:cNvSpPr>
          <p:nvPr>
            <p:ph type="title"/>
          </p:nvPr>
        </p:nvSpPr>
        <p:spPr>
          <a:xfrm>
            <a:off x="457200" y="188640"/>
            <a:ext cx="8229600" cy="936104"/>
          </a:xfrm>
        </p:spPr>
        <p:txBody>
          <a:bodyPr>
            <a:noAutofit/>
          </a:bodyPr>
          <a:lstStyle/>
          <a:p>
            <a:r>
              <a:rPr lang="cs-CZ" sz="3500" dirty="false">
                <a:solidFill>
                  <a:schemeClr val="tx2">
                    <a:lumMod val="75000"/>
                  </a:schemeClr>
                </a:solidFill>
              </a:rPr>
              <a:t>Zápis do evidence - požadované dokumenty</a:t>
            </a:r>
          </a:p>
        </p:txBody>
      </p:sp>
    </p:spTree>
    <p:extLst>
      <p:ext uri="{BB962C8B-B14F-4D97-AF65-F5344CB8AC3E}">
        <p14:creationId xmlns:p14="http://schemas.microsoft.com/office/powerpoint/2010/main" val="419718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fontAlgn="base" hangingPunct="false"/>
            <a:r>
              <a:rPr lang="pl-PL" dirty="false"/>
              <a:t>Představení výzvy</a:t>
            </a:r>
            <a:endParaRPr lang="cs-CZ" dirty="false"/>
          </a:p>
        </p:txBody>
      </p:sp>
      <p:sp>
        <p:nvSpPr>
          <p:cNvPr id="3" name="Zástupný symbol pro obsah 2"/>
          <p:cNvSpPr>
            <a:spLocks noGrp="true"/>
          </p:cNvSpPr>
          <p:nvPr>
            <p:ph idx="1"/>
          </p:nvPr>
        </p:nvSpPr>
        <p:spPr>
          <a:xfrm>
            <a:off x="431088" y="1295400"/>
            <a:ext cx="8208912" cy="5400600"/>
          </a:xfrm>
        </p:spPr>
        <p:txBody>
          <a:bodyPr/>
          <a:lstStyle/>
          <a:p>
            <a:pPr marL="0" indent="0">
              <a:lnSpc>
                <a:spcPct val="100000"/>
              </a:lnSpc>
              <a:buNone/>
            </a:pPr>
            <a:r>
              <a:rPr lang="cs-CZ" sz="2800" b="true" dirty="false"/>
              <a:t>03_23_049 - Vybudování dětských skupin (1)</a:t>
            </a:r>
            <a:br>
              <a:rPr lang="cs-CZ" sz="2400" b="true" dirty="false"/>
            </a:br>
            <a:br>
              <a:rPr lang="cs-CZ" dirty="false"/>
            </a:br>
            <a:r>
              <a:rPr lang="cs-CZ" dirty="false"/>
              <a:t>	</a:t>
            </a:r>
            <a:r>
              <a:rPr lang="cs-CZ" b="true" u="sng" dirty="false"/>
              <a:t>Celková alokace: 300 000 000 Kč</a:t>
            </a:r>
          </a:p>
          <a:p>
            <a:pPr lvl="4">
              <a:lnSpc>
                <a:spcPct val="100000"/>
              </a:lnSpc>
              <a:buClr>
                <a:srgbClr val="880015"/>
              </a:buClr>
            </a:pPr>
            <a:r>
              <a:rPr lang="cs-CZ" dirty="false"/>
              <a:t>Kategorie okresů </a:t>
            </a:r>
            <a:r>
              <a:rPr lang="cs-CZ" b="true" dirty="false">
                <a:solidFill>
                  <a:srgbClr val="880015"/>
                </a:solidFill>
              </a:rPr>
              <a:t>A</a:t>
            </a:r>
            <a:r>
              <a:rPr lang="cs-CZ" dirty="false"/>
              <a:t>: 131 335 378 Kč</a:t>
            </a:r>
          </a:p>
          <a:p>
            <a:pPr lvl="4">
              <a:lnSpc>
                <a:spcPct val="100000"/>
              </a:lnSpc>
              <a:buClr>
                <a:srgbClr val="00A2E8"/>
              </a:buClr>
            </a:pPr>
            <a:r>
              <a:rPr lang="cs-CZ" dirty="false"/>
              <a:t>Kategorie okresů </a:t>
            </a:r>
            <a:r>
              <a:rPr lang="cs-CZ" b="true" dirty="false">
                <a:solidFill>
                  <a:srgbClr val="00A2E8"/>
                </a:solidFill>
              </a:rPr>
              <a:t>B</a:t>
            </a:r>
            <a:r>
              <a:rPr lang="cs-CZ" dirty="false"/>
              <a:t>: 147 042 289 Kč</a:t>
            </a:r>
          </a:p>
          <a:p>
            <a:pPr lvl="4">
              <a:lnSpc>
                <a:spcPct val="100000"/>
              </a:lnSpc>
              <a:buClr>
                <a:srgbClr val="7F7F7F"/>
              </a:buClr>
            </a:pPr>
            <a:r>
              <a:rPr lang="cs-CZ" dirty="false"/>
              <a:t>Kategorie okresů </a:t>
            </a:r>
            <a:r>
              <a:rPr lang="cs-CZ" b="true" dirty="false">
                <a:solidFill>
                  <a:srgbClr val="7F7F7F"/>
                </a:solidFill>
              </a:rPr>
              <a:t>C</a:t>
            </a:r>
            <a:r>
              <a:rPr lang="cs-CZ" dirty="false"/>
              <a:t>:   21 622 333 Kč</a:t>
            </a:r>
          </a:p>
          <a:p>
            <a:pPr marL="0" indent="0">
              <a:lnSpc>
                <a:spcPct val="200000"/>
              </a:lnSpc>
              <a:buNone/>
            </a:pPr>
            <a:r>
              <a:rPr lang="cs-CZ" sz="1800" b="true" dirty="false"/>
              <a:t>Priorita 1: </a:t>
            </a:r>
            <a:r>
              <a:rPr lang="cs-CZ" sz="1800" dirty="false"/>
              <a:t>Budoucnost práce</a:t>
            </a:r>
          </a:p>
          <a:p>
            <a:pPr marL="0" indent="0">
              <a:buNone/>
            </a:pPr>
            <a:r>
              <a:rPr lang="cs-CZ" sz="1800" b="true" dirty="false"/>
              <a:t>Specifický cíl 1.2: </a:t>
            </a:r>
            <a:r>
              <a:rPr lang="cs-CZ" sz="1800" dirty="false"/>
              <a:t>Prosazovat genderově vyváženou účast na trhu práce, rovné pracovní podmínky a lepší rovnováhu mezi prací a osobním životem, mimo jiné pomocí přístupu k cenově dostupné péči o děti a péči o závislé osoby</a:t>
            </a:r>
          </a:p>
          <a:p>
            <a:pPr marL="0" indent="0">
              <a:buNone/>
            </a:pPr>
            <a:r>
              <a:rPr lang="cs-CZ" sz="1800" b="true" dirty="false"/>
              <a:t>Vyhlašovatel výzvy: </a:t>
            </a:r>
            <a:r>
              <a:rPr lang="cs-CZ" sz="1800" dirty="false"/>
              <a:t>MPSV, Odbor realizace programů ESF – veřejná správa, sociální inovace a rovné příležitosti</a:t>
            </a:r>
          </a:p>
          <a:p>
            <a:pPr marL="0" lvl="2" indent="0">
              <a:lnSpc>
                <a:spcPts val="2880"/>
              </a:lnSpc>
              <a:spcBef>
                <a:spcPts val="600"/>
              </a:spcBef>
              <a:spcAft>
                <a:spcPts val="600"/>
              </a:spcAft>
              <a:buSzPct val="100000"/>
              <a:buNone/>
            </a:pPr>
            <a:endParaRPr lang="cs-CZ" dirty="false"/>
          </a:p>
          <a:p>
            <a:pPr marL="0" indent="0" fontAlgn="base" hangingPunct="false">
              <a:buNone/>
            </a:pPr>
            <a:endParaRPr lang="cs-CZ" sz="2000" dirty="false"/>
          </a:p>
          <a:p>
            <a:pPr marL="0" indent="0" fontAlgn="base" hangingPunct="false">
              <a:buNone/>
            </a:pPr>
            <a:r>
              <a:rPr lang="cs-CZ" sz="2000" dirty="false"/>
              <a:t> </a:t>
            </a:r>
          </a:p>
          <a:p>
            <a:pPr marL="0" indent="0" fontAlgn="base" hangingPunct="false">
              <a:buNone/>
            </a:pPr>
            <a:r>
              <a:rPr lang="cs-CZ" sz="2000" dirty="false"/>
              <a:t> </a:t>
            </a:r>
          </a:p>
          <a:p>
            <a:pPr fontAlgn="base" hangingPunct="false"/>
            <a:endParaRPr lang="cs-CZ" sz="2000" dirty="false"/>
          </a:p>
          <a:p>
            <a:pPr marL="414000" lvl="1" indent="0">
              <a:buNone/>
            </a:pPr>
            <a:r>
              <a:rPr lang="cs-CZ"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a:t>
            </a:fld>
            <a:endParaRPr lang="cs-CZ" dirty="false"/>
          </a:p>
        </p:txBody>
      </p:sp>
      <p:pic>
        <p:nvPicPr>
          <p:cNvPr id="6" name="Grafický objekt 5" descr="Mince se souvislou výplní">
            <a:extLst>
              <a:ext uri="{FF2B5EF4-FFF2-40B4-BE49-F238E27FC236}">
                <a16:creationId xmlns:a16="http://schemas.microsoft.com/office/drawing/2014/main" id="{B74DB460-88EB-4CBC-AC35-641C790C0097}"/>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919" y="2627691"/>
            <a:ext cx="817240" cy="817240"/>
          </a:xfrm>
          <a:prstGeom prst="rect">
            <a:avLst/>
          </a:prstGeom>
        </p:spPr>
      </p:pic>
      <p:pic>
        <p:nvPicPr>
          <p:cNvPr id="7" name="Obrázek 6" descr="Obsah obrázku mapa&#10;&#10;Popis byl vytvořen automaticky">
            <a:extLst>
              <a:ext uri="{FF2B5EF4-FFF2-40B4-BE49-F238E27FC236}">
                <a16:creationId xmlns:a16="http://schemas.microsoft.com/office/drawing/2014/main" id="{9F4BF54F-2C1C-15CC-022D-537246A7D8F6}"/>
              </a:ext>
            </a:extLst>
          </p:cNvPr>
          <p:cNvPicPr>
            <a:picLocks noChangeAspect="true"/>
          </p:cNvPicPr>
          <p:nvPr/>
        </p:nvPicPr>
        <p:blipFill>
          <a:blip cstate="print" r:embed="rId5">
            <a:extLst>
              <a:ext uri="{28A0092B-C50C-407E-A947-70E740481C1C}">
                <a14:useLocalDpi xmlns:a14="http://schemas.microsoft.com/office/drawing/2010/main" val="0"/>
              </a:ext>
            </a:extLst>
          </a:blip>
          <a:stretch>
            <a:fillRect/>
          </a:stretch>
        </p:blipFill>
        <p:spPr>
          <a:xfrm>
            <a:off x="6304639" y="2348880"/>
            <a:ext cx="2340625" cy="1345687"/>
          </a:xfrm>
          <a:prstGeom prst="rect">
            <a:avLst/>
          </a:prstGeom>
        </p:spPr>
      </p:pic>
    </p:spTree>
    <p:extLst>
      <p:ext uri="{BB962C8B-B14F-4D97-AF65-F5344CB8AC3E}">
        <p14:creationId xmlns:p14="http://schemas.microsoft.com/office/powerpoint/2010/main" val="1990791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9" name="Tětiva 18">
            <a:extLst>
              <a:ext uri="{FF2B5EF4-FFF2-40B4-BE49-F238E27FC236}">
                <a16:creationId xmlns:a16="http://schemas.microsoft.com/office/drawing/2014/main" id="{0E31C920-2A6E-4190-AE28-789573B286F4}"/>
              </a:ext>
            </a:extLst>
          </p:cNvPr>
          <p:cNvSpPr/>
          <p:nvPr/>
        </p:nvSpPr>
        <p:spPr>
          <a:xfrm>
            <a:off x="8460432" y="5207463"/>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5" name="Zástupný symbol pro obsah 14"/>
          <p:cNvSpPr>
            <a:spLocks noGrp="true"/>
          </p:cNvSpPr>
          <p:nvPr>
            <p:ph idx="1"/>
          </p:nvPr>
        </p:nvSpPr>
        <p:spPr>
          <a:xfrm>
            <a:off x="352746" y="1269497"/>
            <a:ext cx="8438508" cy="5039823"/>
          </a:xfrm>
        </p:spPr>
        <p:txBody>
          <a:bodyPr>
            <a:noAutofit/>
          </a:bodyPr>
          <a:lstStyle/>
          <a:p>
            <a:pPr marL="457200" indent="-457200" algn="just">
              <a:lnSpc>
                <a:spcPct val="120000"/>
              </a:lnSpc>
              <a:buFont typeface="+mj-lt"/>
              <a:buAutoNum type="arabicPeriod" startAt="2"/>
            </a:pPr>
            <a:r>
              <a:rPr lang="cs-CZ" sz="2000" b="true" dirty="false">
                <a:solidFill>
                  <a:srgbClr val="000000"/>
                </a:solidFill>
                <a:latin typeface="+mj-lt"/>
                <a:ea typeface="Times New Roman" panose="02020603050405020304" pitchFamily="18" charset="0"/>
                <a:cs typeface="Arial" panose="020B0604020202020204" pitchFamily="34" charset="0"/>
              </a:rPr>
              <a:t>Doklad prokazující splnění požadavků požární ochrany.</a:t>
            </a:r>
          </a:p>
          <a:p>
            <a:pPr lvl="1" algn="just"/>
            <a:r>
              <a:rPr lang="cs-CZ" sz="2000" b="true" dirty="false">
                <a:ea typeface="Calibri" panose="020F0502020204030204" pitchFamily="34" charset="0"/>
                <a:cs typeface="Arial" panose="020B0604020202020204" pitchFamily="34" charset="0"/>
              </a:rPr>
              <a:t>Požárně bezpečnostní řešení nebo obdobný dokument je oprávněna vypracovat pouze osoba, které byla udělena autorizace pro požární bezpečnost staveb podle zákona č. 360/1992 Sb</a:t>
            </a:r>
            <a:r>
              <a:rPr lang="cs-CZ" sz="2000" dirty="false">
                <a:ea typeface="Calibri" panose="020F0502020204030204" pitchFamily="34" charset="0"/>
                <a:cs typeface="Arial" panose="020B0604020202020204" pitchFamily="34" charset="0"/>
              </a:rPr>
              <a:t>., o výkonu povolání autorizovaných architektů a</a:t>
            </a:r>
            <a:r>
              <a:rPr lang="cs-CZ" sz="2000" dirty="false">
                <a:ea typeface="Calibri" panose="020F0502020204030204" pitchFamily="34" charset="0"/>
                <a:cs typeface="Calibri" panose="020F0502020204030204" pitchFamily="34" charset="0"/>
              </a:rPr>
              <a:t> </a:t>
            </a:r>
            <a:r>
              <a:rPr lang="cs-CZ" sz="2000" dirty="false">
                <a:ea typeface="Calibri" panose="020F0502020204030204" pitchFamily="34" charset="0"/>
                <a:cs typeface="Arial" panose="020B0604020202020204" pitchFamily="34" charset="0"/>
              </a:rPr>
              <a:t>o výkonu povolání autorizovaných inženýrů a  techniků činných ve výstavbě, v platném znění. </a:t>
            </a:r>
          </a:p>
          <a:p>
            <a:pPr marL="714375" lvl="1" indent="0" algn="just">
              <a:buNone/>
            </a:pPr>
            <a:r>
              <a:rPr lang="cs-CZ" sz="2000" dirty="false">
                <a:ea typeface="Calibri" panose="020F0502020204030204" pitchFamily="34" charset="0"/>
                <a:cs typeface="Arial" panose="020B0604020202020204" pitchFamily="34" charset="0"/>
              </a:rPr>
              <a:t>Osoba, která zpracuje požárně bezpečnostní řešení musí mít tzv. „kulaté razítko“ podle zákona o autorizaci. Je optimální, aby tzv. kategorizace stavby (stavby, v níž bude provozována dětská skupina) byla součástí požárně bezpečnostní řešení.</a:t>
            </a:r>
          </a:p>
          <a:p>
            <a:pPr lvl="1" algn="just"/>
            <a:r>
              <a:rPr lang="cs-CZ" sz="2000" dirty="false">
                <a:ea typeface="Calibri" panose="020F0502020204030204" pitchFamily="34" charset="0"/>
                <a:cs typeface="Arial" panose="020B0604020202020204" pitchFamily="34" charset="0"/>
              </a:rPr>
              <a:t>Dále se splnění požadavků požární ochrany prokazuje </a:t>
            </a:r>
            <a:r>
              <a:rPr lang="cs-CZ" sz="2000" b="true" dirty="false">
                <a:ea typeface="Calibri" panose="020F0502020204030204" pitchFamily="34" charset="0"/>
                <a:cs typeface="Arial" panose="020B0604020202020204" pitchFamily="34" charset="0"/>
              </a:rPr>
              <a:t>závazným stanoviskem místně příslušného Hasičského záchranného sboru kraje</a:t>
            </a:r>
            <a:r>
              <a:rPr lang="cs-CZ" sz="2000" dirty="false">
                <a:ea typeface="Calibri" panose="020F0502020204030204" pitchFamily="34" charset="0"/>
                <a:cs typeface="Arial" panose="020B0604020202020204" pitchFamily="34" charset="0"/>
              </a:rPr>
              <a:t>, jako dotčeného orgánu na úseku požární ochrany u </a:t>
            </a:r>
            <a:r>
              <a:rPr lang="cs-CZ" sz="2000" b="true" dirty="false">
                <a:ea typeface="Calibri" panose="020F0502020204030204" pitchFamily="34" charset="0"/>
                <a:cs typeface="Arial" panose="020B0604020202020204" pitchFamily="34" charset="0"/>
              </a:rPr>
              <a:t>staveb kategorie </a:t>
            </a:r>
            <a:br>
              <a:rPr lang="cs-CZ" sz="2000" b="true" dirty="false">
                <a:ea typeface="Calibri" panose="020F0502020204030204" pitchFamily="34" charset="0"/>
                <a:cs typeface="Arial" panose="020B0604020202020204" pitchFamily="34" charset="0"/>
              </a:rPr>
            </a:br>
            <a:r>
              <a:rPr lang="cs-CZ" sz="2000" b="true" dirty="false">
                <a:ea typeface="Calibri" panose="020F0502020204030204" pitchFamily="34" charset="0"/>
                <a:cs typeface="Arial" panose="020B0604020202020204" pitchFamily="34" charset="0"/>
              </a:rPr>
              <a:t>II a III. </a:t>
            </a:r>
            <a:r>
              <a:rPr lang="cs-CZ" sz="2000" dirty="false">
                <a:ea typeface="Calibri" panose="020F0502020204030204" pitchFamily="34" charset="0"/>
                <a:cs typeface="Arial" panose="020B0604020202020204" pitchFamily="34" charset="0"/>
              </a:rPr>
              <a:t>Až vydáním souhlasného závazného stanoviska je potvrzena správnost posouzení a návrhu požární bezpečnosti dětské skupiny. </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87335" y="3025139"/>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40</a:t>
            </a:fld>
            <a:endParaRPr lang="cs-CZ"/>
          </a:p>
        </p:txBody>
      </p:sp>
      <p:pic>
        <p:nvPicPr>
          <p:cNvPr id="3" name="Obrázek 2">
            <a:extLst>
              <a:ext uri="{FF2B5EF4-FFF2-40B4-BE49-F238E27FC236}">
                <a16:creationId xmlns:a16="http://schemas.microsoft.com/office/drawing/2014/main" id="{61F35DAF-AB81-8EEA-3078-06DBBB9E1D31}"/>
              </a:ext>
            </a:extLst>
          </p:cNvPr>
          <p:cNvPicPr>
            <a:picLocks noChangeAspect="true"/>
          </p:cNvPicPr>
          <p:nvPr/>
        </p:nvPicPr>
        <p:blipFill rotWithShape="true">
          <a:blip r:embed="rId3">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
        <p:nvSpPr>
          <p:cNvPr id="8" name="Nadpis 13">
            <a:extLst>
              <a:ext uri="{FF2B5EF4-FFF2-40B4-BE49-F238E27FC236}">
                <a16:creationId xmlns:a16="http://schemas.microsoft.com/office/drawing/2014/main" id="{857BD78A-41BF-5F63-C251-E64E7B2BD83F}"/>
              </a:ext>
            </a:extLst>
          </p:cNvPr>
          <p:cNvSpPr>
            <a:spLocks noGrp="true"/>
          </p:cNvSpPr>
          <p:nvPr>
            <p:ph type="title"/>
          </p:nvPr>
        </p:nvSpPr>
        <p:spPr>
          <a:xfrm>
            <a:off x="457200" y="188640"/>
            <a:ext cx="8229600" cy="936104"/>
          </a:xfrm>
        </p:spPr>
        <p:txBody>
          <a:bodyPr>
            <a:noAutofit/>
          </a:bodyPr>
          <a:lstStyle/>
          <a:p>
            <a:r>
              <a:rPr lang="cs-CZ" sz="3500" dirty="false">
                <a:solidFill>
                  <a:schemeClr val="tx2">
                    <a:lumMod val="75000"/>
                  </a:schemeClr>
                </a:solidFill>
              </a:rPr>
              <a:t>Zápis do evidence - požadované dokumenty</a:t>
            </a:r>
          </a:p>
        </p:txBody>
      </p:sp>
    </p:spTree>
    <p:extLst>
      <p:ext uri="{BB962C8B-B14F-4D97-AF65-F5344CB8AC3E}">
        <p14:creationId xmlns:p14="http://schemas.microsoft.com/office/powerpoint/2010/main" val="2323668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5" name="Zástupný symbol pro obsah 14"/>
          <p:cNvSpPr>
            <a:spLocks noGrp="true"/>
          </p:cNvSpPr>
          <p:nvPr>
            <p:ph idx="1"/>
          </p:nvPr>
        </p:nvSpPr>
        <p:spPr>
          <a:xfrm>
            <a:off x="539552" y="1429400"/>
            <a:ext cx="8147248" cy="4608511"/>
          </a:xfrm>
        </p:spPr>
        <p:txBody>
          <a:bodyPr>
            <a:normAutofit/>
          </a:bodyPr>
          <a:lstStyle/>
          <a:p>
            <a:pPr marL="457200" indent="-457200" algn="just">
              <a:spcAft>
                <a:spcPts val="600"/>
              </a:spcAft>
              <a:buFont typeface="+mj-lt"/>
              <a:buAutoNum type="arabicPeriod" startAt="3"/>
              <a:tabLst>
                <a:tab pos="135255" algn="l"/>
                <a:tab pos="342900" algn="l"/>
              </a:tabLst>
            </a:pPr>
            <a:r>
              <a:rPr lang="cs-CZ" sz="2000" b="true" dirty="false">
                <a:solidFill>
                  <a:srgbClr val="000000"/>
                </a:solidFill>
                <a:latin typeface="+mj-lt"/>
                <a:ea typeface="Times New Roman" panose="02020603050405020304" pitchFamily="18" charset="0"/>
                <a:cs typeface="Times New Roman" panose="02020603050405020304" pitchFamily="18" charset="0"/>
              </a:rPr>
              <a:t>Závazné stanovisko krajské hygienické stanice (KHS) o</a:t>
            </a:r>
            <a:r>
              <a:rPr lang="cs-CZ" sz="2000" b="true" dirty="false">
                <a:solidFill>
                  <a:srgbClr val="000000"/>
                </a:solidFill>
                <a:latin typeface="+mj-lt"/>
                <a:ea typeface="Times New Roman" panose="02020603050405020304" pitchFamily="18" charset="0"/>
                <a:cs typeface="Calibri" panose="020F0502020204030204" pitchFamily="34" charset="0"/>
              </a:rPr>
              <a:t> </a:t>
            </a:r>
            <a:r>
              <a:rPr lang="cs-CZ" sz="2000" b="true" dirty="false">
                <a:solidFill>
                  <a:srgbClr val="000000"/>
                </a:solidFill>
                <a:latin typeface="+mj-lt"/>
                <a:ea typeface="Times New Roman" panose="02020603050405020304" pitchFamily="18" charset="0"/>
                <a:cs typeface="Times New Roman" panose="02020603050405020304" pitchFamily="18" charset="0"/>
              </a:rPr>
              <a:t>splnění hygienických požadavků na stravování, prostory a provoz, v</a:t>
            </a:r>
            <a:r>
              <a:rPr lang="cs-CZ" sz="2000" b="true" dirty="false">
                <a:solidFill>
                  <a:srgbClr val="000000"/>
                </a:solidFill>
                <a:latin typeface="+mj-lt"/>
                <a:ea typeface="Times New Roman" panose="02020603050405020304" pitchFamily="18" charset="0"/>
                <a:cs typeface="Calibri" panose="020F0502020204030204" pitchFamily="34" charset="0"/>
              </a:rPr>
              <a:t> </a:t>
            </a:r>
            <a:r>
              <a:rPr lang="cs-CZ" sz="2000" b="true" dirty="false">
                <a:solidFill>
                  <a:srgbClr val="000000"/>
                </a:solidFill>
                <a:latin typeface="+mj-lt"/>
                <a:ea typeface="Times New Roman" panose="02020603050405020304" pitchFamily="18" charset="0"/>
                <a:cs typeface="Times New Roman" panose="02020603050405020304" pitchFamily="18" charset="0"/>
              </a:rPr>
              <a:t>nichž bude poskytována služba péče o dítě v</a:t>
            </a:r>
            <a:r>
              <a:rPr lang="cs-CZ" sz="2000" b="true" dirty="false">
                <a:solidFill>
                  <a:srgbClr val="000000"/>
                </a:solidFill>
                <a:latin typeface="+mj-lt"/>
                <a:ea typeface="Times New Roman" panose="02020603050405020304" pitchFamily="18" charset="0"/>
                <a:cs typeface="Calibri" panose="020F0502020204030204" pitchFamily="34" charset="0"/>
              </a:rPr>
              <a:t> </a:t>
            </a:r>
            <a:r>
              <a:rPr lang="cs-CZ" sz="2000" b="true" dirty="false">
                <a:solidFill>
                  <a:srgbClr val="000000"/>
                </a:solidFill>
                <a:latin typeface="+mj-lt"/>
                <a:ea typeface="Times New Roman" panose="02020603050405020304" pitchFamily="18" charset="0"/>
                <a:cs typeface="Times New Roman" panose="02020603050405020304" pitchFamily="18" charset="0"/>
              </a:rPr>
              <a:t>dětské skupině.</a:t>
            </a:r>
          </a:p>
          <a:p>
            <a:pPr lvl="1" algn="just">
              <a:spcAft>
                <a:spcPts val="600"/>
              </a:spcAft>
              <a:tabLst>
                <a:tab pos="135255" algn="l"/>
                <a:tab pos="342900" algn="l"/>
              </a:tabLst>
            </a:pPr>
            <a:r>
              <a:rPr lang="cs-CZ" sz="2000" dirty="false">
                <a:solidFill>
                  <a:srgbClr val="000000"/>
                </a:solidFill>
                <a:latin typeface="+mj-lt"/>
                <a:ea typeface="Times New Roman" panose="02020603050405020304" pitchFamily="18" charset="0"/>
                <a:cs typeface="Arial" panose="020B0604020202020204" pitchFamily="34" charset="0"/>
              </a:rPr>
              <a:t>Vyžadováno je Závazné stanovisko KHS ve smyslu § 15 a § 16 odst. 4 písm. c) „</a:t>
            </a:r>
            <a:r>
              <a:rPr lang="cs-CZ" sz="2000" b="true" dirty="false">
                <a:solidFill>
                  <a:srgbClr val="000000"/>
                </a:solidFill>
                <a:latin typeface="+mj-lt"/>
                <a:ea typeface="Times New Roman" panose="02020603050405020304" pitchFamily="18" charset="0"/>
                <a:cs typeface="Arial" panose="020B0604020202020204" pitchFamily="34" charset="0"/>
              </a:rPr>
              <a:t>o splnění hygienických požadavků na stravování, prostory a provoz, v nichž bude poskytována služba péče o dítě v dětské skupině“ </a:t>
            </a:r>
            <a:r>
              <a:rPr lang="cs-CZ" sz="2000" dirty="false">
                <a:solidFill>
                  <a:srgbClr val="000000"/>
                </a:solidFill>
                <a:latin typeface="+mj-lt"/>
                <a:ea typeface="Times New Roman" panose="02020603050405020304" pitchFamily="18" charset="0"/>
                <a:cs typeface="Arial" panose="020B0604020202020204" pitchFamily="34" charset="0"/>
              </a:rPr>
              <a:t>(včetně kapacity). </a:t>
            </a:r>
          </a:p>
          <a:p>
            <a:pPr marL="741600" lvl="1" indent="0" algn="just">
              <a:spcAft>
                <a:spcPts val="600"/>
              </a:spcAft>
              <a:buNone/>
              <a:tabLst>
                <a:tab pos="135255" algn="l"/>
                <a:tab pos="342900" algn="l"/>
              </a:tabLst>
            </a:pPr>
            <a:r>
              <a:rPr lang="cs-CZ" sz="2000" dirty="false">
                <a:solidFill>
                  <a:srgbClr val="000000"/>
                </a:solidFill>
                <a:latin typeface="+mj-lt"/>
                <a:ea typeface="Times New Roman" panose="02020603050405020304" pitchFamily="18" charset="0"/>
                <a:cs typeface="Arial" panose="020B0604020202020204" pitchFamily="34" charset="0"/>
              </a:rPr>
              <a:t>Žádné jiné stanovisko KHS, např. stanovisko se změnou užívání prostor, kolaudační souhlas a souhlas s projektovou dokumentací nemůže být pro zápis do evidence dětských skupin MPSV akceptováno.</a:t>
            </a:r>
            <a:endParaRPr lang="cs-CZ" sz="2000" dirty="false">
              <a:latin typeface="+mj-lt"/>
              <a:ea typeface="Calibri" panose="020F0502020204030204" pitchFamily="34" charset="0"/>
              <a:cs typeface="Arial" panose="020B0604020202020204" pitchFamily="34" charset="0"/>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87335" y="3025139"/>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41</a:t>
            </a:fld>
            <a:endParaRPr lang="cs-CZ"/>
          </a:p>
        </p:txBody>
      </p:sp>
      <p:sp>
        <p:nvSpPr>
          <p:cNvPr id="19" name="Tětiva 18">
            <a:extLst>
              <a:ext uri="{FF2B5EF4-FFF2-40B4-BE49-F238E27FC236}">
                <a16:creationId xmlns:a16="http://schemas.microsoft.com/office/drawing/2014/main" id="{26C3C7F4-A4C6-4E57-B9A3-A3F5FA7B5DB8}"/>
              </a:ext>
            </a:extLst>
          </p:cNvPr>
          <p:cNvSpPr/>
          <p:nvPr/>
        </p:nvSpPr>
        <p:spPr>
          <a:xfrm>
            <a:off x="8460432" y="5207463"/>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pic>
        <p:nvPicPr>
          <p:cNvPr id="3" name="Obrázek 2">
            <a:extLst>
              <a:ext uri="{FF2B5EF4-FFF2-40B4-BE49-F238E27FC236}">
                <a16:creationId xmlns:a16="http://schemas.microsoft.com/office/drawing/2014/main" id="{194B037C-6EB5-17DC-CC79-F86ACBBDC86A}"/>
              </a:ext>
            </a:extLst>
          </p:cNvPr>
          <p:cNvPicPr>
            <a:picLocks noChangeAspect="true"/>
          </p:cNvPicPr>
          <p:nvPr/>
        </p:nvPicPr>
        <p:blipFill rotWithShape="true">
          <a:blip r:embed="rId3">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
        <p:nvSpPr>
          <p:cNvPr id="8" name="Nadpis 13">
            <a:extLst>
              <a:ext uri="{FF2B5EF4-FFF2-40B4-BE49-F238E27FC236}">
                <a16:creationId xmlns:a16="http://schemas.microsoft.com/office/drawing/2014/main" id="{5D5B4E7A-E1E8-7172-5644-EBB0E735A4F3}"/>
              </a:ext>
            </a:extLst>
          </p:cNvPr>
          <p:cNvSpPr>
            <a:spLocks noGrp="true"/>
          </p:cNvSpPr>
          <p:nvPr>
            <p:ph type="title"/>
          </p:nvPr>
        </p:nvSpPr>
        <p:spPr>
          <a:xfrm>
            <a:off x="457200" y="188640"/>
            <a:ext cx="8229600" cy="936104"/>
          </a:xfrm>
        </p:spPr>
        <p:txBody>
          <a:bodyPr>
            <a:noAutofit/>
          </a:bodyPr>
          <a:lstStyle/>
          <a:p>
            <a:r>
              <a:rPr lang="cs-CZ" sz="3500" dirty="false">
                <a:solidFill>
                  <a:schemeClr val="tx2">
                    <a:lumMod val="75000"/>
                  </a:schemeClr>
                </a:solidFill>
              </a:rPr>
              <a:t>Zápis do evidence - požadované dokumenty</a:t>
            </a:r>
          </a:p>
        </p:txBody>
      </p:sp>
    </p:spTree>
    <p:extLst>
      <p:ext uri="{BB962C8B-B14F-4D97-AF65-F5344CB8AC3E}">
        <p14:creationId xmlns:p14="http://schemas.microsoft.com/office/powerpoint/2010/main" val="961616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5" name="Zástupný symbol pro obsah 14"/>
          <p:cNvSpPr>
            <a:spLocks noGrp="true"/>
          </p:cNvSpPr>
          <p:nvPr>
            <p:ph idx="1"/>
          </p:nvPr>
        </p:nvSpPr>
        <p:spPr>
          <a:xfrm>
            <a:off x="539552" y="1429400"/>
            <a:ext cx="8147248" cy="4608511"/>
          </a:xfrm>
        </p:spPr>
        <p:txBody>
          <a:bodyPr>
            <a:noAutofit/>
          </a:bodyPr>
          <a:lstStyle/>
          <a:p>
            <a:pPr marL="514800" indent="-514800" algn="just">
              <a:spcAft>
                <a:spcPts val="600"/>
              </a:spcAft>
              <a:buFont typeface="+mj-lt"/>
              <a:buAutoNum type="arabicPeriod" startAt="4"/>
              <a:tabLst>
                <a:tab pos="135255" algn="l"/>
                <a:tab pos="342900" algn="l"/>
              </a:tabLst>
            </a:pPr>
            <a:r>
              <a:rPr lang="cs-CZ" sz="2000" b="true" dirty="false">
                <a:solidFill>
                  <a:srgbClr val="000000"/>
                </a:solidFill>
                <a:latin typeface="+mj-lt"/>
                <a:ea typeface="Times New Roman" panose="02020603050405020304" pitchFamily="18" charset="0"/>
                <a:cs typeface="Arial" panose="020B0604020202020204" pitchFamily="34" charset="0"/>
              </a:rPr>
              <a:t>Smlouva o pojištění odpovědnosti za újmu nebo potvrzení o</a:t>
            </a:r>
            <a:r>
              <a:rPr lang="cs-CZ" sz="2000" b="true" dirty="false">
                <a:solidFill>
                  <a:srgbClr val="000000"/>
                </a:solidFill>
                <a:latin typeface="+mj-lt"/>
                <a:ea typeface="Times New Roman" panose="02020603050405020304" pitchFamily="18" charset="0"/>
                <a:cs typeface="Calibri" panose="020F0502020204030204" pitchFamily="34" charset="0"/>
              </a:rPr>
              <a:t> </a:t>
            </a:r>
            <a:r>
              <a:rPr lang="cs-CZ" sz="2000" b="true" dirty="false">
                <a:solidFill>
                  <a:srgbClr val="000000"/>
                </a:solidFill>
                <a:latin typeface="+mj-lt"/>
                <a:ea typeface="Times New Roman" panose="02020603050405020304" pitchFamily="18" charset="0"/>
                <a:cs typeface="Arial" panose="020B0604020202020204" pitchFamily="34" charset="0"/>
              </a:rPr>
              <a:t>uzavření smlouvy o pojištění odpovědnosti za újmu, které vystaví pojišťovna.</a:t>
            </a:r>
          </a:p>
          <a:p>
            <a:pPr lvl="1" algn="just">
              <a:spcAft>
                <a:spcPts val="600"/>
              </a:spcAft>
              <a:tabLst>
                <a:tab pos="135255" algn="l"/>
                <a:tab pos="342900" algn="l"/>
              </a:tabLst>
            </a:pPr>
            <a:r>
              <a:rPr lang="cs-CZ" sz="2000" dirty="false">
                <a:solidFill>
                  <a:srgbClr val="000000"/>
                </a:solidFill>
                <a:latin typeface="+mj-lt"/>
                <a:ea typeface="Times New Roman" panose="02020603050405020304" pitchFamily="18" charset="0"/>
                <a:cs typeface="Arial" panose="020B0604020202020204" pitchFamily="34" charset="0"/>
              </a:rPr>
              <a:t>Vyžadováno je </a:t>
            </a:r>
            <a:r>
              <a:rPr lang="cs-CZ" sz="2000" b="true" dirty="false">
                <a:solidFill>
                  <a:srgbClr val="000000"/>
                </a:solidFill>
                <a:latin typeface="+mj-lt"/>
                <a:ea typeface="Times New Roman" panose="02020603050405020304" pitchFamily="18" charset="0"/>
                <a:cs typeface="Arial" panose="020B0604020202020204" pitchFamily="34" charset="0"/>
              </a:rPr>
              <a:t>„pojištění odpovědnosti za újmu způsobenou při poskytování služby péče o dítě v dětské skupině“ </a:t>
            </a:r>
            <a:r>
              <a:rPr lang="cs-CZ" sz="2000" dirty="false">
                <a:solidFill>
                  <a:srgbClr val="000000"/>
                </a:solidFill>
                <a:latin typeface="+mj-lt"/>
                <a:ea typeface="Times New Roman" panose="02020603050405020304" pitchFamily="18" charset="0"/>
                <a:cs typeface="Arial" panose="020B0604020202020204" pitchFamily="34" charset="0"/>
              </a:rPr>
              <a:t>ve smyslu § 12.</a:t>
            </a:r>
            <a:endParaRPr lang="cs-CZ" sz="2000" dirty="false">
              <a:latin typeface="+mj-lt"/>
              <a:ea typeface="Calibri" panose="020F0502020204030204" pitchFamily="34" charset="0"/>
              <a:cs typeface="Arial" panose="020B0604020202020204" pitchFamily="34" charset="0"/>
            </a:endParaRPr>
          </a:p>
          <a:p>
            <a:pPr marL="514800" indent="-514800" algn="just">
              <a:spcAft>
                <a:spcPts val="600"/>
              </a:spcAft>
              <a:buFont typeface="+mj-lt"/>
              <a:buAutoNum type="arabicPeriod" startAt="4"/>
              <a:tabLst>
                <a:tab pos="135255" algn="l"/>
                <a:tab pos="342900" algn="l"/>
              </a:tabLst>
            </a:pPr>
            <a:r>
              <a:rPr lang="cs-CZ" sz="2000" dirty="false">
                <a:solidFill>
                  <a:srgbClr val="000000"/>
                </a:solidFill>
                <a:latin typeface="+mj-lt"/>
                <a:ea typeface="Times New Roman" panose="02020603050405020304" pitchFamily="18" charset="0"/>
                <a:cs typeface="Arial" panose="020B0604020202020204" pitchFamily="34" charset="0"/>
              </a:rPr>
              <a:t>V případě, že žadatel je fyzická osoba (občan ČR i cizinec) nebo právnická osoba se sídlem v zahraničí ve smyslu § 5a odst. 3, musí žadatel předložit </a:t>
            </a:r>
            <a:r>
              <a:rPr lang="cs-CZ" sz="2000" b="true" dirty="false">
                <a:solidFill>
                  <a:srgbClr val="000000"/>
                </a:solidFill>
                <a:latin typeface="+mj-lt"/>
                <a:ea typeface="Times New Roman" panose="02020603050405020304" pitchFamily="18" charset="0"/>
                <a:cs typeface="Arial" panose="020B0604020202020204" pitchFamily="34" charset="0"/>
              </a:rPr>
              <a:t>výpis z rejstříku trestů nebo doklad obdobný výpisu z rejstříku trestů vydaný státem jehož je občanem</a:t>
            </a:r>
            <a:r>
              <a:rPr lang="cs-CZ" sz="2000" dirty="false">
                <a:solidFill>
                  <a:srgbClr val="000000"/>
                </a:solidFill>
                <a:latin typeface="+mj-lt"/>
                <a:ea typeface="Times New Roman" panose="02020603050405020304" pitchFamily="18" charset="0"/>
                <a:cs typeface="Arial" panose="020B0604020202020204" pitchFamily="34" charset="0"/>
              </a:rPr>
              <a:t>.</a:t>
            </a:r>
          </a:p>
          <a:p>
            <a:pPr marL="514800" indent="0" algn="just">
              <a:spcAft>
                <a:spcPts val="600"/>
              </a:spcAft>
              <a:buNone/>
              <a:tabLst>
                <a:tab pos="135255" algn="l"/>
                <a:tab pos="342900" algn="l"/>
              </a:tabLst>
            </a:pPr>
            <a:r>
              <a:rPr lang="cs-CZ" sz="2000" dirty="false">
                <a:solidFill>
                  <a:srgbClr val="000000"/>
                </a:solidFill>
                <a:latin typeface="+mj-lt"/>
                <a:ea typeface="Times New Roman" panose="02020603050405020304" pitchFamily="18" charset="0"/>
                <a:cs typeface="Arial" panose="020B0604020202020204" pitchFamily="34" charset="0"/>
              </a:rPr>
              <a:t>V případě že je žadatel právnická osoba, předkládá se výpis z rejstříku trestů všech </a:t>
            </a:r>
            <a:r>
              <a:rPr lang="cs-CZ" sz="2000" b="true" dirty="false">
                <a:solidFill>
                  <a:srgbClr val="000000"/>
                </a:solidFill>
                <a:latin typeface="+mj-lt"/>
                <a:ea typeface="Times New Roman" panose="02020603050405020304" pitchFamily="18" charset="0"/>
                <a:cs typeface="Arial" panose="020B0604020202020204" pitchFamily="34" charset="0"/>
              </a:rPr>
              <a:t>členů jejího statutárního orgánu</a:t>
            </a:r>
            <a:r>
              <a:rPr lang="cs-CZ" sz="2000" dirty="false">
                <a:solidFill>
                  <a:srgbClr val="000000"/>
                </a:solidFill>
                <a:latin typeface="+mj-lt"/>
                <a:ea typeface="Times New Roman" panose="02020603050405020304" pitchFamily="18" charset="0"/>
                <a:cs typeface="Arial" panose="020B0604020202020204" pitchFamily="34" charset="0"/>
              </a:rPr>
              <a:t> ve smyslu § 5 odst. 1 písm. a). </a:t>
            </a:r>
          </a:p>
          <a:p>
            <a:pPr marL="514800" indent="0" algn="just">
              <a:spcAft>
                <a:spcPts val="600"/>
              </a:spcAft>
              <a:buNone/>
              <a:tabLst>
                <a:tab pos="135255" algn="l"/>
                <a:tab pos="342900" algn="l"/>
              </a:tabLst>
            </a:pPr>
            <a:r>
              <a:rPr lang="cs-CZ" sz="2000" b="true" dirty="false">
                <a:solidFill>
                  <a:srgbClr val="000000"/>
                </a:solidFill>
                <a:latin typeface="+mj-lt"/>
                <a:ea typeface="Times New Roman" panose="02020603050405020304" pitchFamily="18" charset="0"/>
                <a:cs typeface="Arial" panose="020B0604020202020204" pitchFamily="34" charset="0"/>
              </a:rPr>
              <a:t>Výpis z rejstříku trestu nesmí být starší 3 měsíců.</a:t>
            </a:r>
            <a:endParaRPr lang="cs-CZ" sz="2000" dirty="false">
              <a:latin typeface="+mj-lt"/>
              <a:ea typeface="Calibri" panose="020F0502020204030204" pitchFamily="34" charset="0"/>
              <a:cs typeface="Arial" panose="020B0604020202020204" pitchFamily="34" charset="0"/>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87335" y="3025139"/>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42</a:t>
            </a:fld>
            <a:endParaRPr lang="cs-CZ"/>
          </a:p>
        </p:txBody>
      </p:sp>
      <p:sp>
        <p:nvSpPr>
          <p:cNvPr id="19" name="Tětiva 18">
            <a:extLst>
              <a:ext uri="{FF2B5EF4-FFF2-40B4-BE49-F238E27FC236}">
                <a16:creationId xmlns:a16="http://schemas.microsoft.com/office/drawing/2014/main" id="{F4BE922C-B905-4442-BDDB-F87A97742D78}"/>
              </a:ext>
            </a:extLst>
          </p:cNvPr>
          <p:cNvSpPr/>
          <p:nvPr/>
        </p:nvSpPr>
        <p:spPr>
          <a:xfrm>
            <a:off x="8460432" y="5207463"/>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pic>
        <p:nvPicPr>
          <p:cNvPr id="3" name="Obrázek 2">
            <a:extLst>
              <a:ext uri="{FF2B5EF4-FFF2-40B4-BE49-F238E27FC236}">
                <a16:creationId xmlns:a16="http://schemas.microsoft.com/office/drawing/2014/main" id="{85E992A3-8850-2444-A203-5FCB3340C3F4}"/>
              </a:ext>
            </a:extLst>
          </p:cNvPr>
          <p:cNvPicPr>
            <a:picLocks noChangeAspect="true"/>
          </p:cNvPicPr>
          <p:nvPr/>
        </p:nvPicPr>
        <p:blipFill rotWithShape="true">
          <a:blip r:embed="rId3">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
        <p:nvSpPr>
          <p:cNvPr id="8" name="Nadpis 13">
            <a:extLst>
              <a:ext uri="{FF2B5EF4-FFF2-40B4-BE49-F238E27FC236}">
                <a16:creationId xmlns:a16="http://schemas.microsoft.com/office/drawing/2014/main" id="{35CC093F-DAFC-6021-2E82-12EAA15378B6}"/>
              </a:ext>
            </a:extLst>
          </p:cNvPr>
          <p:cNvSpPr>
            <a:spLocks noGrp="true"/>
          </p:cNvSpPr>
          <p:nvPr>
            <p:ph type="title"/>
          </p:nvPr>
        </p:nvSpPr>
        <p:spPr>
          <a:xfrm>
            <a:off x="457200" y="188640"/>
            <a:ext cx="8229600" cy="936104"/>
          </a:xfrm>
        </p:spPr>
        <p:txBody>
          <a:bodyPr>
            <a:noAutofit/>
          </a:bodyPr>
          <a:lstStyle/>
          <a:p>
            <a:r>
              <a:rPr lang="cs-CZ" sz="3500" dirty="false">
                <a:solidFill>
                  <a:schemeClr val="tx2">
                    <a:lumMod val="75000"/>
                  </a:schemeClr>
                </a:solidFill>
              </a:rPr>
              <a:t>Zápis do evidence - požadované dokumenty</a:t>
            </a:r>
          </a:p>
        </p:txBody>
      </p:sp>
    </p:spTree>
    <p:extLst>
      <p:ext uri="{BB962C8B-B14F-4D97-AF65-F5344CB8AC3E}">
        <p14:creationId xmlns:p14="http://schemas.microsoft.com/office/powerpoint/2010/main" val="589638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5" name="Zástupný symbol pro obsah 14"/>
          <p:cNvSpPr>
            <a:spLocks noGrp="true"/>
          </p:cNvSpPr>
          <p:nvPr>
            <p:ph idx="1"/>
          </p:nvPr>
        </p:nvSpPr>
        <p:spPr>
          <a:xfrm>
            <a:off x="457200" y="1298215"/>
            <a:ext cx="8147248" cy="4723073"/>
          </a:xfrm>
        </p:spPr>
        <p:txBody>
          <a:bodyPr>
            <a:noAutofit/>
          </a:bodyPr>
          <a:lstStyle/>
          <a:p>
            <a:pPr marL="514800" indent="-514800" algn="just">
              <a:spcAft>
                <a:spcPts val="600"/>
              </a:spcAft>
              <a:buFont typeface="+mj-lt"/>
              <a:buAutoNum type="arabicPeriod" startAt="6"/>
            </a:pPr>
            <a:r>
              <a:rPr lang="cs-CZ" sz="2000" b="true" dirty="false">
                <a:solidFill>
                  <a:srgbClr val="000000"/>
                </a:solidFill>
                <a:ea typeface="Times New Roman" panose="02020603050405020304" pitchFamily="18" charset="0"/>
                <a:cs typeface="Arial" panose="020B0604020202020204" pitchFamily="34" charset="0"/>
              </a:rPr>
              <a:t>Rámcový popis majetkového zajištění a financování poskytování služby péče o dítě v dětské skupině</a:t>
            </a:r>
            <a:r>
              <a:rPr lang="cs-CZ" sz="2000" dirty="false">
                <a:solidFill>
                  <a:srgbClr val="000000"/>
                </a:solidFill>
                <a:ea typeface="Times New Roman" panose="02020603050405020304" pitchFamily="18" charset="0"/>
                <a:cs typeface="Arial" panose="020B0604020202020204" pitchFamily="34" charset="0"/>
              </a:rPr>
              <a:t> (podepsaný, netřeba autorizovaná konverze). Doporučení naleznete na webových stránkách MPSV, </a:t>
            </a:r>
            <a:r>
              <a:rPr lang="cs-CZ" sz="2000" dirty="false">
                <a:solidFill>
                  <a:schemeClr val="tx2">
                    <a:lumMod val="75000"/>
                  </a:schemeClr>
                </a:solidFill>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zde</a:t>
            </a:r>
            <a:r>
              <a:rPr lang="cs-CZ" sz="2000" dirty="false">
                <a:solidFill>
                  <a:schemeClr val="tx2">
                    <a:lumMod val="75000"/>
                  </a:schemeClr>
                </a:solidFill>
                <a:ea typeface="Times New Roman" panose="02020603050405020304" pitchFamily="18" charset="0"/>
                <a:cs typeface="Arial" panose="020B0604020202020204" pitchFamily="34" charset="0"/>
              </a:rPr>
              <a:t>.</a:t>
            </a:r>
          </a:p>
          <a:p>
            <a:pPr marL="514800" indent="-514800" algn="just">
              <a:spcAft>
                <a:spcPts val="600"/>
              </a:spcAft>
              <a:buFont typeface="+mj-lt"/>
              <a:buAutoNum type="arabicPeriod" startAt="6"/>
            </a:pPr>
            <a:r>
              <a:rPr lang="cs-CZ" sz="2000" dirty="false">
                <a:solidFill>
                  <a:srgbClr val="000000"/>
                </a:solidFill>
                <a:cs typeface="Arial" panose="020B0604020202020204" pitchFamily="34" charset="0"/>
              </a:rPr>
              <a:t>Státní příspěvkové organizace nebo příspěvkové organizace zřízené územním samosprávním celkem dokládají </a:t>
            </a:r>
            <a:r>
              <a:rPr lang="cs-CZ" sz="2000" b="true" dirty="false">
                <a:solidFill>
                  <a:srgbClr val="000000"/>
                </a:solidFill>
                <a:cs typeface="Arial" panose="020B0604020202020204" pitchFamily="34" charset="0"/>
              </a:rPr>
              <a:t>souhlas zřizovatele nebo toho, kdo vůči ní plní funkci zřizovatele podle rozpočtových pravidel, </a:t>
            </a:r>
            <a:r>
              <a:rPr lang="cs-CZ" sz="2000" dirty="false">
                <a:solidFill>
                  <a:srgbClr val="000000"/>
                </a:solidFill>
                <a:cs typeface="Arial" panose="020B0604020202020204" pitchFamily="34" charset="0"/>
              </a:rPr>
              <a:t>s žádostí o udělení oprávnění (§ 5 odst. 1 písm. g).</a:t>
            </a:r>
          </a:p>
          <a:p>
            <a:pPr marL="514800" indent="-514800" algn="just">
              <a:spcAft>
                <a:spcPts val="600"/>
              </a:spcAft>
              <a:buFont typeface="+mj-lt"/>
              <a:buAutoNum type="arabicPeriod" startAt="6"/>
            </a:pPr>
            <a:endParaRPr lang="cs-CZ" sz="2000" dirty="false">
              <a:solidFill>
                <a:schemeClr val="tx2">
                  <a:lumMod val="75000"/>
                </a:schemeClr>
              </a:solidFill>
              <a:ea typeface="Times New Roman" panose="02020603050405020304" pitchFamily="18" charset="0"/>
              <a:cs typeface="Arial" panose="020B0604020202020204" pitchFamily="34" charset="0"/>
            </a:endParaRPr>
          </a:p>
          <a:p>
            <a:pPr marL="457200" lvl="1" indent="0" algn="just">
              <a:lnSpc>
                <a:spcPct val="107000"/>
              </a:lnSpc>
              <a:spcAft>
                <a:spcPts val="600"/>
              </a:spcAft>
              <a:buNone/>
            </a:pPr>
            <a:endParaRPr lang="cs-CZ" sz="2000" dirty="false">
              <a:ea typeface="Calibri" panose="020F0502020204030204" pitchFamily="34" charset="0"/>
              <a:cs typeface="Times New Roman" panose="02020603050405020304" pitchFamily="18" charset="0"/>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87335" y="3025139"/>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43</a:t>
            </a:fld>
            <a:endParaRPr lang="cs-CZ"/>
          </a:p>
        </p:txBody>
      </p:sp>
      <p:sp>
        <p:nvSpPr>
          <p:cNvPr id="19" name="Tětiva 18">
            <a:extLst>
              <a:ext uri="{FF2B5EF4-FFF2-40B4-BE49-F238E27FC236}">
                <a16:creationId xmlns:a16="http://schemas.microsoft.com/office/drawing/2014/main" id="{AACCBB8A-5616-4A3A-B596-248C290724E4}"/>
              </a:ext>
            </a:extLst>
          </p:cNvPr>
          <p:cNvSpPr/>
          <p:nvPr/>
        </p:nvSpPr>
        <p:spPr>
          <a:xfrm>
            <a:off x="8460432" y="5207463"/>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pic>
        <p:nvPicPr>
          <p:cNvPr id="3" name="Obrázek 2">
            <a:extLst>
              <a:ext uri="{FF2B5EF4-FFF2-40B4-BE49-F238E27FC236}">
                <a16:creationId xmlns:a16="http://schemas.microsoft.com/office/drawing/2014/main" id="{E321C510-39B5-E806-6916-D9430BA64C74}"/>
              </a:ext>
            </a:extLst>
          </p:cNvPr>
          <p:cNvPicPr>
            <a:picLocks noChangeAspect="true"/>
          </p:cNvPicPr>
          <p:nvPr/>
        </p:nvPicPr>
        <p:blipFill rotWithShape="true">
          <a:blip r:embed="rId4">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
        <p:nvSpPr>
          <p:cNvPr id="9" name="Nadpis 13">
            <a:extLst>
              <a:ext uri="{FF2B5EF4-FFF2-40B4-BE49-F238E27FC236}">
                <a16:creationId xmlns:a16="http://schemas.microsoft.com/office/drawing/2014/main" id="{9826FF0E-E07D-D476-D320-D56BF0BAB8A0}"/>
              </a:ext>
            </a:extLst>
          </p:cNvPr>
          <p:cNvSpPr>
            <a:spLocks noGrp="true"/>
          </p:cNvSpPr>
          <p:nvPr>
            <p:ph type="title"/>
          </p:nvPr>
        </p:nvSpPr>
        <p:spPr>
          <a:xfrm>
            <a:off x="457200" y="188640"/>
            <a:ext cx="8229600" cy="936104"/>
          </a:xfrm>
        </p:spPr>
        <p:txBody>
          <a:bodyPr>
            <a:noAutofit/>
          </a:bodyPr>
          <a:lstStyle/>
          <a:p>
            <a:r>
              <a:rPr lang="cs-CZ" sz="3500" dirty="false">
                <a:solidFill>
                  <a:schemeClr val="tx2">
                    <a:lumMod val="75000"/>
                  </a:schemeClr>
                </a:solidFill>
              </a:rPr>
              <a:t>Zápis do evidence - požadované dokumenty</a:t>
            </a:r>
          </a:p>
        </p:txBody>
      </p:sp>
    </p:spTree>
    <p:extLst>
      <p:ext uri="{BB962C8B-B14F-4D97-AF65-F5344CB8AC3E}">
        <p14:creationId xmlns:p14="http://schemas.microsoft.com/office/powerpoint/2010/main" val="2965384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5" name="Zástupný symbol pro obsah 14"/>
          <p:cNvSpPr>
            <a:spLocks noGrp="true"/>
          </p:cNvSpPr>
          <p:nvPr>
            <p:ph idx="1"/>
          </p:nvPr>
        </p:nvSpPr>
        <p:spPr>
          <a:xfrm>
            <a:off x="251520" y="1412776"/>
            <a:ext cx="8720754" cy="4608511"/>
          </a:xfrm>
        </p:spPr>
        <p:txBody>
          <a:bodyPr>
            <a:normAutofit/>
          </a:bodyPr>
          <a:lstStyle/>
          <a:p>
            <a:pPr marL="0" indent="0" algn="just">
              <a:buNone/>
            </a:pPr>
            <a:r>
              <a:rPr lang="cs-CZ" sz="2200" dirty="false">
                <a:solidFill>
                  <a:srgbClr val="000000"/>
                </a:solidFill>
              </a:rPr>
              <a:t>Formulář Žádost o udělení oprávnění k poskytování služby péče </a:t>
            </a:r>
            <a:br>
              <a:rPr lang="cs-CZ" sz="2200" dirty="false">
                <a:solidFill>
                  <a:srgbClr val="000000"/>
                </a:solidFill>
              </a:rPr>
            </a:br>
            <a:r>
              <a:rPr lang="cs-CZ" sz="2200" dirty="false">
                <a:solidFill>
                  <a:srgbClr val="000000"/>
                </a:solidFill>
              </a:rPr>
              <a:t>o dítě v dětské skupině - </a:t>
            </a:r>
            <a:r>
              <a:rPr lang="cs-CZ" sz="2200" dirty="false">
                <a:solidFill>
                  <a:srgbClr val="0053A0"/>
                </a:solidFill>
                <a:hlinkClick r:id="rId2"/>
              </a:rPr>
              <a:t>v </a:t>
            </a:r>
            <a:r>
              <a:rPr lang="cs-CZ" sz="2200" dirty="false" err="true">
                <a:solidFill>
                  <a:srgbClr val="0053A0"/>
                </a:solidFill>
                <a:hlinkClick r:id="rId2"/>
              </a:rPr>
              <a:t>pdf</a:t>
            </a:r>
            <a:r>
              <a:rPr lang="cs-CZ" sz="2200" dirty="false">
                <a:solidFill>
                  <a:srgbClr val="000000"/>
                </a:solidFill>
              </a:rPr>
              <a:t>, </a:t>
            </a:r>
            <a:r>
              <a:rPr lang="cs-CZ" sz="2200" dirty="false">
                <a:solidFill>
                  <a:srgbClr val="0053A0"/>
                </a:solidFill>
                <a:hlinkClick r:id="rId3"/>
              </a:rPr>
              <a:t>ve </a:t>
            </a:r>
            <a:r>
              <a:rPr lang="cs-CZ" sz="2200" dirty="false" err="true">
                <a:solidFill>
                  <a:srgbClr val="0053A0"/>
                </a:solidFill>
                <a:hlinkClick r:id="rId3"/>
              </a:rPr>
              <a:t>word</a:t>
            </a:r>
            <a:endParaRPr lang="cs-CZ" altLang="cs-CZ" sz="2200" dirty="false"/>
          </a:p>
          <a:p>
            <a:pPr marL="0" indent="0" algn="just">
              <a:buNone/>
            </a:pPr>
            <a:r>
              <a:rPr lang="cs-CZ" altLang="cs-CZ" sz="2200" b="true" dirty="false"/>
              <a:t>Možnosti podání žádosti:</a:t>
            </a:r>
          </a:p>
          <a:p>
            <a:pPr marL="358775" lvl="1" algn="just">
              <a:spcAft>
                <a:spcPts val="300"/>
              </a:spcAft>
              <a:tabLst>
                <a:tab pos="135255" algn="l"/>
                <a:tab pos="342900" algn="l"/>
              </a:tabLst>
              <a:defRPr/>
            </a:pPr>
            <a:r>
              <a:rPr lang="cs-CZ" altLang="cs-CZ" sz="2000" b="true" dirty="false"/>
              <a:t>Elektronicky (dokumenty obsahující </a:t>
            </a:r>
            <a:r>
              <a:rPr lang="cs-CZ" sz="2000" b="true" dirty="false">
                <a:solidFill>
                  <a:srgbClr val="000000"/>
                </a:solidFill>
                <a:ea typeface="Times New Roman" panose="02020603050405020304" pitchFamily="18" charset="0"/>
                <a:cs typeface="Arial" panose="020B0604020202020204" pitchFamily="34" charset="0"/>
              </a:rPr>
              <a:t>elektronický podpis osoby, která dokument vydala, nebo </a:t>
            </a:r>
            <a:r>
              <a:rPr lang="cs-CZ" altLang="cs-CZ" sz="2000" b="true" dirty="false"/>
              <a:t>formou autorizované konverze dokumentů)</a:t>
            </a:r>
          </a:p>
          <a:p>
            <a:pPr marL="742950" lvl="2" indent="-342900" algn="just">
              <a:tabLst>
                <a:tab pos="2241550" algn="l"/>
              </a:tabLst>
            </a:pPr>
            <a:r>
              <a:rPr lang="cs-CZ" altLang="cs-CZ" sz="2000" dirty="false"/>
              <a:t>zaslat prostřednictvím datové schránky MPSV: sc9aavg </a:t>
            </a:r>
            <a:br>
              <a:rPr lang="cs-CZ" altLang="cs-CZ" sz="2000" dirty="false"/>
            </a:br>
            <a:r>
              <a:rPr lang="cs-CZ" altLang="cs-CZ" sz="2000" dirty="false"/>
              <a:t>(do poznámky uvést evidence dětských skupin) nebo</a:t>
            </a:r>
          </a:p>
          <a:p>
            <a:pPr marL="742950" lvl="2" indent="-342900" algn="just">
              <a:tabLst>
                <a:tab pos="2241550" algn="l"/>
              </a:tabLst>
            </a:pPr>
            <a:r>
              <a:rPr lang="cs-CZ" altLang="cs-CZ" sz="2000" dirty="false"/>
              <a:t>nahrát dokumenty </a:t>
            </a:r>
            <a:r>
              <a:rPr lang="cs-CZ" sz="2000" u="sng" dirty="false">
                <a:solidFill>
                  <a:srgbClr val="0053A0"/>
                </a:solidFill>
                <a:hlinkClick r:id="rId4"/>
              </a:rPr>
              <a:t>do elektronické evidence dětských skupin e-EDS </a:t>
            </a:r>
            <a:endParaRPr lang="cs-CZ" sz="2000" dirty="false">
              <a:solidFill>
                <a:srgbClr val="0053A0"/>
              </a:solidFill>
            </a:endParaRPr>
          </a:p>
          <a:p>
            <a:pPr marL="358775" lvl="1" algn="just">
              <a:spcAft>
                <a:spcPts val="300"/>
              </a:spcAft>
              <a:tabLst>
                <a:tab pos="135255" algn="l"/>
                <a:tab pos="342900" algn="l"/>
              </a:tabLst>
              <a:defRPr/>
            </a:pPr>
            <a:r>
              <a:rPr lang="cs-CZ" altLang="cs-CZ" sz="2000" b="true" dirty="false"/>
              <a:t>V listinné podobě (originály nebo ověřené kopie):</a:t>
            </a:r>
          </a:p>
          <a:p>
            <a:pPr marL="742950" lvl="2" indent="-342900" algn="just">
              <a:tabLst>
                <a:tab pos="2241550" algn="l"/>
              </a:tabLst>
            </a:pPr>
            <a:r>
              <a:rPr lang="cs-CZ" altLang="cs-CZ" sz="2000" dirty="false"/>
              <a:t>zaslat poštou na adresu Ministerstva práce a sociálních věcí, Evidence dětských skupin, Na Poříčním právu 1, 12801 Praha 2 nebo</a:t>
            </a:r>
          </a:p>
          <a:p>
            <a:pPr marL="742950" lvl="2" indent="-342900" algn="just">
              <a:tabLst>
                <a:tab pos="2241550" algn="l"/>
              </a:tabLst>
            </a:pPr>
            <a:r>
              <a:rPr lang="cs-CZ" altLang="cs-CZ" sz="2000" dirty="false"/>
              <a:t>donést osobně na podatelnu MPSV na výše uvedenou adresu.</a:t>
            </a:r>
            <a:endParaRPr lang="cs-CZ" altLang="cs-CZ" sz="2400" dirty="false">
              <a:solidFill>
                <a:srgbClr val="0053A0"/>
              </a:solidFill>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44</a:t>
            </a:fld>
            <a:endParaRPr lang="cs-CZ" dirty="false"/>
          </a:p>
        </p:txBody>
      </p:sp>
      <p:sp>
        <p:nvSpPr>
          <p:cNvPr id="7" name="Nadpis 13">
            <a:extLst>
              <a:ext uri="{FF2B5EF4-FFF2-40B4-BE49-F238E27FC236}">
                <a16:creationId xmlns:a16="http://schemas.microsoft.com/office/drawing/2014/main" id="{8F923706-07EF-11BD-7F2F-2D10ABD268B0}"/>
              </a:ext>
            </a:extLst>
          </p:cNvPr>
          <p:cNvSpPr>
            <a:spLocks noGrp="true"/>
          </p:cNvSpPr>
          <p:nvPr>
            <p:ph type="title"/>
          </p:nvPr>
        </p:nvSpPr>
        <p:spPr>
          <a:xfrm>
            <a:off x="457200" y="188640"/>
            <a:ext cx="8229600" cy="936104"/>
          </a:xfrm>
        </p:spPr>
        <p:txBody>
          <a:bodyPr>
            <a:noAutofit/>
          </a:bodyPr>
          <a:lstStyle/>
          <a:p>
            <a:r>
              <a:rPr lang="cs-CZ" sz="3500" dirty="false">
                <a:solidFill>
                  <a:schemeClr val="tx2">
                    <a:lumMod val="75000"/>
                  </a:schemeClr>
                </a:solidFill>
              </a:rPr>
              <a:t>Zápis do evidence – způsob podání</a:t>
            </a:r>
          </a:p>
        </p:txBody>
      </p:sp>
      <p:pic>
        <p:nvPicPr>
          <p:cNvPr id="8" name="Obrázek 7">
            <a:extLst>
              <a:ext uri="{FF2B5EF4-FFF2-40B4-BE49-F238E27FC236}">
                <a16:creationId xmlns:a16="http://schemas.microsoft.com/office/drawing/2014/main" id="{10D8D24C-AD3F-FE75-A03B-BD6567B9F809}"/>
              </a:ext>
            </a:extLst>
          </p:cNvPr>
          <p:cNvPicPr>
            <a:picLocks noChangeAspect="true"/>
          </p:cNvPicPr>
          <p:nvPr/>
        </p:nvPicPr>
        <p:blipFill rotWithShape="true">
          <a:blip r:embed="rId5">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1664329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9" name="Tětiva 18">
            <a:extLst>
              <a:ext uri="{FF2B5EF4-FFF2-40B4-BE49-F238E27FC236}">
                <a16:creationId xmlns:a16="http://schemas.microsoft.com/office/drawing/2014/main" id="{E4E5D14B-E404-4A8B-9455-C317DE4B70DA}"/>
              </a:ext>
            </a:extLst>
          </p:cNvPr>
          <p:cNvSpPr/>
          <p:nvPr/>
        </p:nvSpPr>
        <p:spPr>
          <a:xfrm>
            <a:off x="8460432" y="5207463"/>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5" name="Zástupný symbol pro obsah 14"/>
          <p:cNvSpPr>
            <a:spLocks noGrp="true"/>
          </p:cNvSpPr>
          <p:nvPr>
            <p:ph idx="1"/>
          </p:nvPr>
        </p:nvSpPr>
        <p:spPr>
          <a:xfrm>
            <a:off x="498376" y="1214736"/>
            <a:ext cx="8147248" cy="4950568"/>
          </a:xfrm>
        </p:spPr>
        <p:txBody>
          <a:bodyPr>
            <a:noAutofit/>
          </a:bodyPr>
          <a:lstStyle/>
          <a:p>
            <a:pPr marL="514800" indent="-514800" algn="just">
              <a:spcAft>
                <a:spcPts val="200"/>
              </a:spcAft>
              <a:buFont typeface="+mj-lt"/>
              <a:buAutoNum type="arabicPeriod"/>
            </a:pPr>
            <a:r>
              <a:rPr lang="cs-CZ" sz="1850" dirty="false">
                <a:solidFill>
                  <a:srgbClr val="000000"/>
                </a:solidFill>
                <a:ea typeface="Times New Roman" panose="02020603050405020304" pitchFamily="18" charset="0"/>
                <a:cs typeface="Arial" panose="020B0604020202020204" pitchFamily="34" charset="0"/>
              </a:rPr>
              <a:t>Skeny a fotografie originálů dokumentů nejsou originály, pouze prosté kopie.</a:t>
            </a:r>
          </a:p>
          <a:p>
            <a:pPr marL="514800" indent="-514800" algn="just">
              <a:spcAft>
                <a:spcPts val="200"/>
              </a:spcAft>
              <a:buFont typeface="+mj-lt"/>
              <a:buAutoNum type="arabicPeriod"/>
            </a:pPr>
            <a:r>
              <a:rPr lang="cs-CZ" sz="1850" dirty="false">
                <a:solidFill>
                  <a:srgbClr val="000000"/>
                </a:solidFill>
                <a:ea typeface="Times New Roman" panose="02020603050405020304" pitchFamily="18" charset="0"/>
                <a:cs typeface="Arial" panose="020B0604020202020204" pitchFamily="34" charset="0"/>
              </a:rPr>
              <a:t>Potvrzení o uložení konvertovaného dokumentu „šatní lístek“ – nezasílejte, zašlete předmětný dokument. MPSV není oprávněno k</a:t>
            </a:r>
            <a:r>
              <a:rPr lang="cs-CZ" sz="1850" dirty="false">
                <a:solidFill>
                  <a:srgbClr val="000000"/>
                </a:solidFill>
                <a:ea typeface="Times New Roman" panose="02020603050405020304" pitchFamily="18" charset="0"/>
                <a:cs typeface="Calibri" panose="020F0502020204030204" pitchFamily="34" charset="0"/>
              </a:rPr>
              <a:t> </a:t>
            </a:r>
            <a:r>
              <a:rPr lang="cs-CZ" sz="1850" dirty="false">
                <a:solidFill>
                  <a:srgbClr val="000000"/>
                </a:solidFill>
                <a:ea typeface="Times New Roman" panose="02020603050405020304" pitchFamily="18" charset="0"/>
                <a:cs typeface="Arial" panose="020B0604020202020204" pitchFamily="34" charset="0"/>
              </a:rPr>
              <a:t>vyzvedávání dokumentů na cizím uložišti (Úschovna, </a:t>
            </a:r>
            <a:r>
              <a:rPr lang="cs-CZ" sz="1850" dirty="false">
                <a:effectLst/>
                <a:ea typeface="Times New Roman" panose="02020603050405020304" pitchFamily="18" charset="0"/>
                <a:cs typeface="Arial" panose="020B0604020202020204" pitchFamily="34" charset="0"/>
              </a:rPr>
              <a:t>Czech POINT).</a:t>
            </a:r>
            <a:r>
              <a:rPr lang="cs-CZ" sz="1850" dirty="false">
                <a:solidFill>
                  <a:srgbClr val="000000"/>
                </a:solidFill>
                <a:ea typeface="Times New Roman" panose="02020603050405020304" pitchFamily="18" charset="0"/>
                <a:cs typeface="Arial" panose="020B0604020202020204" pitchFamily="34" charset="0"/>
              </a:rPr>
              <a:t> </a:t>
            </a:r>
          </a:p>
          <a:p>
            <a:pPr marL="514800" indent="-514800" algn="just">
              <a:spcAft>
                <a:spcPts val="200"/>
              </a:spcAft>
              <a:buFont typeface="+mj-lt"/>
              <a:buAutoNum type="arabicPeriod"/>
            </a:pPr>
            <a:r>
              <a:rPr lang="cs-CZ" sz="1850" dirty="false">
                <a:solidFill>
                  <a:srgbClr val="000000"/>
                </a:solidFill>
                <a:ea typeface="Times New Roman" panose="02020603050405020304" pitchFamily="18" charset="0"/>
                <a:cs typeface="Arial" panose="020B0604020202020204" pitchFamily="34" charset="0"/>
              </a:rPr>
              <a:t>Chybí podpis žádosti a rámcového popisu majetkového zajištění </a:t>
            </a:r>
            <a:br>
              <a:rPr lang="cs-CZ" sz="1850" dirty="false">
                <a:solidFill>
                  <a:srgbClr val="000000"/>
                </a:solidFill>
                <a:ea typeface="Times New Roman" panose="02020603050405020304" pitchFamily="18" charset="0"/>
                <a:cs typeface="Arial" panose="020B0604020202020204" pitchFamily="34" charset="0"/>
              </a:rPr>
            </a:br>
            <a:r>
              <a:rPr lang="cs-CZ" sz="1850" dirty="false">
                <a:solidFill>
                  <a:srgbClr val="000000"/>
                </a:solidFill>
                <a:ea typeface="Times New Roman" panose="02020603050405020304" pitchFamily="18" charset="0"/>
                <a:cs typeface="Arial" panose="020B0604020202020204" pitchFamily="34" charset="0"/>
              </a:rPr>
              <a:t>a financování služby péče o dítě v DS.</a:t>
            </a:r>
          </a:p>
          <a:p>
            <a:pPr marL="514800" indent="-514800" algn="just">
              <a:spcAft>
                <a:spcPts val="200"/>
              </a:spcAft>
              <a:buFont typeface="+mj-lt"/>
              <a:buAutoNum type="arabicPeriod"/>
            </a:pPr>
            <a:r>
              <a:rPr lang="cs-CZ" sz="1850" dirty="false">
                <a:solidFill>
                  <a:srgbClr val="000000"/>
                </a:solidFill>
                <a:ea typeface="Times New Roman" panose="02020603050405020304" pitchFamily="18" charset="0"/>
                <a:cs typeface="Arial" panose="020B0604020202020204" pitchFamily="34" charset="0"/>
              </a:rPr>
              <a:t>Nájemní smlouva – chybí účel provozování dětské skupiny, nejméně tříměsíční výpovědní lhůta, podpisy všech vlastníků dle výpisu z katastru nemovitostí.</a:t>
            </a:r>
          </a:p>
          <a:p>
            <a:pPr marL="514800" indent="-514800" algn="just">
              <a:spcAft>
                <a:spcPts val="200"/>
              </a:spcAft>
              <a:buFont typeface="+mj-lt"/>
              <a:buAutoNum type="arabicPeriod"/>
            </a:pPr>
            <a:r>
              <a:rPr lang="cs-CZ" sz="1850" dirty="false">
                <a:solidFill>
                  <a:srgbClr val="000000"/>
                </a:solidFill>
                <a:ea typeface="Times New Roman" panose="02020603050405020304" pitchFamily="18" charset="0"/>
                <a:cs typeface="Arial" panose="020B0604020202020204" pitchFamily="34" charset="0"/>
              </a:rPr>
              <a:t>Podnájemní smlouva – chybí souhlas vlastníka nemovitosti s podnájmem a s poskytováním služby péče o dítě.</a:t>
            </a:r>
          </a:p>
          <a:p>
            <a:pPr marL="514800" indent="-514800" algn="just">
              <a:spcAft>
                <a:spcPts val="200"/>
              </a:spcAft>
              <a:buFont typeface="+mj-lt"/>
              <a:buAutoNum type="arabicPeriod"/>
            </a:pPr>
            <a:r>
              <a:rPr lang="cs-CZ" sz="1850" dirty="false">
                <a:solidFill>
                  <a:srgbClr val="000000"/>
                </a:solidFill>
                <a:ea typeface="Times New Roman" panose="02020603050405020304" pitchFamily="18" charset="0"/>
                <a:cs typeface="Arial" panose="020B0604020202020204" pitchFamily="34" charset="0"/>
              </a:rPr>
              <a:t>Závazné stanovisko KHS o splnění hygienických požadavků na stravování, prostory a provoz, v nichž bude poskytována služba péče o</a:t>
            </a:r>
            <a:r>
              <a:rPr lang="cs-CZ" sz="1850" dirty="false">
                <a:solidFill>
                  <a:srgbClr val="000000"/>
                </a:solidFill>
                <a:ea typeface="Times New Roman" panose="02020603050405020304" pitchFamily="18" charset="0"/>
                <a:cs typeface="Calibri" panose="020F0502020204030204" pitchFamily="34" charset="0"/>
              </a:rPr>
              <a:t> </a:t>
            </a:r>
            <a:r>
              <a:rPr lang="cs-CZ" sz="1850" dirty="false">
                <a:solidFill>
                  <a:srgbClr val="000000"/>
                </a:solidFill>
                <a:ea typeface="Times New Roman" panose="02020603050405020304" pitchFamily="18" charset="0"/>
                <a:cs typeface="Arial" panose="020B0604020202020204" pitchFamily="34" charset="0"/>
              </a:rPr>
              <a:t>dítě v dětské skupině – není platné stanovisko ke kolaudaci atp.</a:t>
            </a:r>
          </a:p>
          <a:p>
            <a:pPr marL="514800" indent="-514800" algn="just">
              <a:spcAft>
                <a:spcPts val="200"/>
              </a:spcAft>
              <a:buFont typeface="+mj-lt"/>
              <a:buAutoNum type="arabicPeriod"/>
            </a:pPr>
            <a:r>
              <a:rPr lang="cs-CZ" sz="1850" dirty="false">
                <a:solidFill>
                  <a:srgbClr val="000000"/>
                </a:solidFill>
                <a:ea typeface="Times New Roman" panose="02020603050405020304" pitchFamily="18" charset="0"/>
                <a:cs typeface="Arial" panose="020B0604020202020204" pitchFamily="34" charset="0"/>
              </a:rPr>
              <a:t>Pojistná smlouva/potvrzení o pojištění – chybí odpovědnost za újmu, explicitní uvedení, že je pojištěná dětská skupina dle zákona č. 247/2014 Sb.</a:t>
            </a:r>
          </a:p>
          <a:p>
            <a:pPr marL="514800" indent="-514800" algn="just">
              <a:spcAft>
                <a:spcPts val="200"/>
              </a:spcAft>
              <a:buFont typeface="+mj-lt"/>
              <a:buAutoNum type="arabicPeriod"/>
            </a:pPr>
            <a:endParaRPr lang="cs-CZ" sz="1850" dirty="false">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87335" y="3025139"/>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45</a:t>
            </a:fld>
            <a:endParaRPr lang="cs-CZ"/>
          </a:p>
        </p:txBody>
      </p:sp>
      <p:pic>
        <p:nvPicPr>
          <p:cNvPr id="3" name="Obrázek 2">
            <a:extLst>
              <a:ext uri="{FF2B5EF4-FFF2-40B4-BE49-F238E27FC236}">
                <a16:creationId xmlns:a16="http://schemas.microsoft.com/office/drawing/2014/main" id="{CE86F86D-75AF-7B53-B755-721E8770163F}"/>
              </a:ext>
            </a:extLst>
          </p:cNvPr>
          <p:cNvPicPr>
            <a:picLocks noChangeAspect="true"/>
          </p:cNvPicPr>
          <p:nvPr/>
        </p:nvPicPr>
        <p:blipFill rotWithShape="true">
          <a:blip r:embed="rId3">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
        <p:nvSpPr>
          <p:cNvPr id="8" name="Nadpis 13">
            <a:extLst>
              <a:ext uri="{FF2B5EF4-FFF2-40B4-BE49-F238E27FC236}">
                <a16:creationId xmlns:a16="http://schemas.microsoft.com/office/drawing/2014/main" id="{658C2DDB-73DE-A328-0801-78C7394AFF06}"/>
              </a:ext>
            </a:extLst>
          </p:cNvPr>
          <p:cNvSpPr>
            <a:spLocks noGrp="true"/>
          </p:cNvSpPr>
          <p:nvPr>
            <p:ph type="title"/>
          </p:nvPr>
        </p:nvSpPr>
        <p:spPr>
          <a:xfrm>
            <a:off x="457200" y="188640"/>
            <a:ext cx="8229600" cy="936104"/>
          </a:xfrm>
        </p:spPr>
        <p:txBody>
          <a:bodyPr>
            <a:noAutofit/>
          </a:bodyPr>
          <a:lstStyle/>
          <a:p>
            <a:r>
              <a:rPr lang="cs-CZ" sz="3500" dirty="false">
                <a:solidFill>
                  <a:schemeClr val="tx2">
                    <a:lumMod val="75000"/>
                  </a:schemeClr>
                </a:solidFill>
              </a:rPr>
              <a:t>Zápis do evidence – časté nedostatky</a:t>
            </a:r>
          </a:p>
        </p:txBody>
      </p:sp>
    </p:spTree>
    <p:extLst>
      <p:ext uri="{BB962C8B-B14F-4D97-AF65-F5344CB8AC3E}">
        <p14:creationId xmlns:p14="http://schemas.microsoft.com/office/powerpoint/2010/main" val="197606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5" name="Zástupný symbol pro obsah 14"/>
          <p:cNvSpPr>
            <a:spLocks noGrp="true"/>
          </p:cNvSpPr>
          <p:nvPr>
            <p:ph idx="1"/>
          </p:nvPr>
        </p:nvSpPr>
        <p:spPr>
          <a:xfrm>
            <a:off x="498376" y="1190204"/>
            <a:ext cx="8147248" cy="4543052"/>
          </a:xfrm>
        </p:spPr>
        <p:txBody>
          <a:bodyPr>
            <a:noAutofit/>
          </a:bodyPr>
          <a:lstStyle/>
          <a:p>
            <a:pPr marL="514800" indent="-514800" algn="just">
              <a:spcAft>
                <a:spcPts val="300"/>
              </a:spcAft>
              <a:buFont typeface="+mj-lt"/>
              <a:buAutoNum type="arabicPeriod" startAt="8"/>
            </a:pPr>
            <a:r>
              <a:rPr lang="cs-CZ" sz="2000" dirty="false">
                <a:solidFill>
                  <a:srgbClr val="000000"/>
                </a:solidFill>
                <a:ea typeface="Times New Roman" panose="02020603050405020304" pitchFamily="18" charset="0"/>
                <a:cs typeface="Arial" panose="020B0604020202020204" pitchFamily="34" charset="0"/>
              </a:rPr>
              <a:t>Výpis z rejstříku trestů FO – nesmí být starší 3 měsíců.</a:t>
            </a:r>
          </a:p>
          <a:p>
            <a:pPr marL="514800" indent="-514800" algn="just">
              <a:spcAft>
                <a:spcPts val="300"/>
              </a:spcAft>
              <a:buFont typeface="+mj-lt"/>
              <a:buAutoNum type="arabicPeriod" startAt="8"/>
            </a:pPr>
            <a:r>
              <a:rPr lang="cs-CZ" sz="2000" dirty="false">
                <a:solidFill>
                  <a:srgbClr val="000000"/>
                </a:solidFill>
                <a:ea typeface="Times New Roman" panose="02020603050405020304" pitchFamily="18" charset="0"/>
                <a:cs typeface="Arial" panose="020B0604020202020204" pitchFamily="34" charset="0"/>
              </a:rPr>
              <a:t>Příspěvkové organizace – chybí souhlas zřizovatele s žádostí o udělení oprávnění.</a:t>
            </a:r>
          </a:p>
          <a:p>
            <a:pPr marL="514800" indent="-514800" algn="just">
              <a:spcAft>
                <a:spcPts val="300"/>
              </a:spcAft>
              <a:buFont typeface="+mj-lt"/>
              <a:buAutoNum type="arabicPeriod" startAt="8"/>
            </a:pPr>
            <a:r>
              <a:rPr lang="cs-CZ" sz="2000" dirty="false">
                <a:solidFill>
                  <a:srgbClr val="000000"/>
                </a:solidFill>
                <a:ea typeface="Times New Roman" panose="02020603050405020304" pitchFamily="18" charset="0"/>
                <a:cs typeface="Arial" panose="020B0604020202020204" pitchFamily="34" charset="0"/>
              </a:rPr>
              <a:t>Platnost a účinnost smluv – musí být platné a účinné v době žádosti a</a:t>
            </a:r>
            <a:r>
              <a:rPr lang="cs-CZ" sz="2000" dirty="false">
                <a:solidFill>
                  <a:srgbClr val="000000"/>
                </a:solidFill>
                <a:ea typeface="Times New Roman" panose="02020603050405020304" pitchFamily="18" charset="0"/>
                <a:cs typeface="Calibri" panose="020F0502020204030204" pitchFamily="34" charset="0"/>
              </a:rPr>
              <a:t> </a:t>
            </a:r>
            <a:r>
              <a:rPr lang="cs-CZ" sz="2000" dirty="false">
                <a:solidFill>
                  <a:srgbClr val="000000"/>
                </a:solidFill>
                <a:ea typeface="Times New Roman" panose="02020603050405020304" pitchFamily="18" charset="0"/>
                <a:cs typeface="Arial" panose="020B0604020202020204" pitchFamily="34" charset="0"/>
              </a:rPr>
              <a:t>zápisu do evidence MPSV/udělení oprávnění.</a:t>
            </a:r>
          </a:p>
          <a:p>
            <a:pPr marL="514800" indent="-514800" algn="just">
              <a:spcAft>
                <a:spcPts val="300"/>
              </a:spcAft>
              <a:buFont typeface="+mj-lt"/>
              <a:buAutoNum type="arabicPeriod" startAt="8"/>
            </a:pPr>
            <a:r>
              <a:rPr lang="cs-CZ" sz="2000" dirty="false">
                <a:solidFill>
                  <a:srgbClr val="000000"/>
                </a:solidFill>
                <a:ea typeface="Times New Roman" panose="02020603050405020304" pitchFamily="18" charset="0"/>
                <a:cs typeface="Arial" panose="020B0604020202020204" pitchFamily="34" charset="0"/>
              </a:rPr>
              <a:t>Chybí  přílohy, které jsou uvedeny jako nedílné součásti smluv.</a:t>
            </a:r>
          </a:p>
          <a:p>
            <a:pPr marL="514800" indent="-514800" algn="just">
              <a:spcAft>
                <a:spcPts val="200"/>
              </a:spcAft>
              <a:buFont typeface="+mj-lt"/>
              <a:buAutoNum type="arabicPeriod" startAt="8"/>
            </a:pPr>
            <a:r>
              <a:rPr lang="cs-CZ" sz="2000" dirty="false">
                <a:solidFill>
                  <a:srgbClr val="000000"/>
                </a:solidFill>
                <a:ea typeface="Times New Roman" panose="02020603050405020304" pitchFamily="18" charset="0"/>
                <a:cs typeface="Arial" panose="020B0604020202020204" pitchFamily="34" charset="0"/>
              </a:rPr>
              <a:t>Doklad požární ochrany</a:t>
            </a:r>
          </a:p>
          <a:p>
            <a:pPr lvl="1" algn="just">
              <a:spcBef>
                <a:spcPts val="200"/>
              </a:spcBef>
            </a:pPr>
            <a:r>
              <a:rPr lang="cs-CZ" sz="2000" dirty="false">
                <a:solidFill>
                  <a:srgbClr val="000000"/>
                </a:solidFill>
                <a:ea typeface="Times New Roman" panose="02020603050405020304" pitchFamily="18" charset="0"/>
                <a:cs typeface="Arial" panose="020B0604020202020204" pitchFamily="34" charset="0"/>
              </a:rPr>
              <a:t>není vystavený za účelem posouzení provozu DS,</a:t>
            </a:r>
          </a:p>
          <a:p>
            <a:pPr lvl="1" algn="just">
              <a:spcBef>
                <a:spcPts val="200"/>
              </a:spcBef>
            </a:pPr>
            <a:r>
              <a:rPr lang="cs-CZ" sz="2000" dirty="false">
                <a:solidFill>
                  <a:srgbClr val="000000"/>
                </a:solidFill>
                <a:ea typeface="Times New Roman" panose="02020603050405020304" pitchFamily="18" charset="0"/>
                <a:cs typeface="Arial" panose="020B0604020202020204" pitchFamily="34" charset="0"/>
              </a:rPr>
              <a:t>chybí kapacita DS, posouzení únikových cest, kategorizace stavby, evakuace osob vyžadujících asistenci dalších osob včetně počtu pečujících osob,</a:t>
            </a:r>
          </a:p>
          <a:p>
            <a:pPr lvl="1" algn="just">
              <a:spcBef>
                <a:spcPts val="200"/>
              </a:spcBef>
            </a:pPr>
            <a:r>
              <a:rPr lang="cs-CZ" sz="2000" dirty="false">
                <a:solidFill>
                  <a:srgbClr val="000000"/>
                </a:solidFill>
                <a:ea typeface="Times New Roman" panose="02020603050405020304" pitchFamily="18" charset="0"/>
                <a:cs typeface="Arial" panose="020B0604020202020204" pitchFamily="34" charset="0"/>
              </a:rPr>
              <a:t>není zpracovaný autorizovanou osobou pro požární bezpečnost staveb s „kulatým razítkem“.</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87335" y="3025139"/>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46</a:t>
            </a:fld>
            <a:endParaRPr lang="cs-CZ"/>
          </a:p>
        </p:txBody>
      </p:sp>
      <p:sp>
        <p:nvSpPr>
          <p:cNvPr id="19" name="Tětiva 18">
            <a:extLst>
              <a:ext uri="{FF2B5EF4-FFF2-40B4-BE49-F238E27FC236}">
                <a16:creationId xmlns:a16="http://schemas.microsoft.com/office/drawing/2014/main" id="{43DCB35F-A4C1-4856-89C2-9AE56AC4BE88}"/>
              </a:ext>
            </a:extLst>
          </p:cNvPr>
          <p:cNvSpPr/>
          <p:nvPr/>
        </p:nvSpPr>
        <p:spPr>
          <a:xfrm>
            <a:off x="8460432" y="5207463"/>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pic>
        <p:nvPicPr>
          <p:cNvPr id="3" name="Obrázek 2">
            <a:extLst>
              <a:ext uri="{FF2B5EF4-FFF2-40B4-BE49-F238E27FC236}">
                <a16:creationId xmlns:a16="http://schemas.microsoft.com/office/drawing/2014/main" id="{FF56AD26-A8A7-4A7A-601F-6DD991FF5C81}"/>
              </a:ext>
            </a:extLst>
          </p:cNvPr>
          <p:cNvPicPr>
            <a:picLocks noChangeAspect="true"/>
          </p:cNvPicPr>
          <p:nvPr/>
        </p:nvPicPr>
        <p:blipFill rotWithShape="true">
          <a:blip r:embed="rId3">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
        <p:nvSpPr>
          <p:cNvPr id="8" name="Nadpis 13">
            <a:extLst>
              <a:ext uri="{FF2B5EF4-FFF2-40B4-BE49-F238E27FC236}">
                <a16:creationId xmlns:a16="http://schemas.microsoft.com/office/drawing/2014/main" id="{C9EAC50D-80E7-2E0F-B87E-431284925790}"/>
              </a:ext>
            </a:extLst>
          </p:cNvPr>
          <p:cNvSpPr>
            <a:spLocks noGrp="true"/>
          </p:cNvSpPr>
          <p:nvPr>
            <p:ph type="title"/>
          </p:nvPr>
        </p:nvSpPr>
        <p:spPr>
          <a:xfrm>
            <a:off x="457200" y="188640"/>
            <a:ext cx="8229600" cy="936104"/>
          </a:xfrm>
        </p:spPr>
        <p:txBody>
          <a:bodyPr>
            <a:noAutofit/>
          </a:bodyPr>
          <a:lstStyle/>
          <a:p>
            <a:r>
              <a:rPr lang="cs-CZ" sz="3500" dirty="false">
                <a:solidFill>
                  <a:schemeClr val="tx2">
                    <a:lumMod val="75000"/>
                  </a:schemeClr>
                </a:solidFill>
              </a:rPr>
              <a:t>Zápis do evidence – časté nedostatky</a:t>
            </a:r>
          </a:p>
        </p:txBody>
      </p:sp>
    </p:spTree>
    <p:extLst>
      <p:ext uri="{BB962C8B-B14F-4D97-AF65-F5344CB8AC3E}">
        <p14:creationId xmlns:p14="http://schemas.microsoft.com/office/powerpoint/2010/main" val="2469602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0" y="188640"/>
            <a:ext cx="9144000" cy="936104"/>
          </a:xfrm>
        </p:spPr>
        <p:txBody>
          <a:bodyPr>
            <a:normAutofit/>
          </a:bodyPr>
          <a:lstStyle/>
          <a:p>
            <a:r>
              <a:rPr lang="pl-PL" sz="3600" dirty="false">
                <a:solidFill>
                  <a:schemeClr val="accent1">
                    <a:lumMod val="50000"/>
                  </a:schemeClr>
                </a:solidFill>
              </a:rPr>
              <a:t>Podpora ze strany MPSV </a:t>
            </a:r>
          </a:p>
        </p:txBody>
      </p:sp>
      <p:sp>
        <p:nvSpPr>
          <p:cNvPr id="15" name="Zástupný symbol pro obsah 14"/>
          <p:cNvSpPr>
            <a:spLocks noGrp="true"/>
          </p:cNvSpPr>
          <p:nvPr>
            <p:ph idx="1"/>
          </p:nvPr>
        </p:nvSpPr>
        <p:spPr>
          <a:xfrm>
            <a:off x="251520" y="1412776"/>
            <a:ext cx="8892480" cy="4608511"/>
          </a:xfrm>
        </p:spPr>
        <p:txBody>
          <a:bodyPr>
            <a:noAutofit/>
          </a:bodyPr>
          <a:lstStyle/>
          <a:p>
            <a:pPr marL="0" indent="0" algn="just">
              <a:buClr>
                <a:schemeClr val="accent5">
                  <a:lumMod val="75000"/>
                </a:schemeClr>
              </a:buClr>
              <a:buSzPct val="110000"/>
              <a:buNone/>
            </a:pPr>
            <a:r>
              <a:rPr lang="cs-CZ" sz="2400" b="true" dirty="false"/>
              <a:t>Možnosti podpory:</a:t>
            </a:r>
          </a:p>
          <a:p>
            <a:pPr algn="just">
              <a:buSzPct val="110000"/>
            </a:pPr>
            <a:r>
              <a:rPr lang="cs-CZ" sz="2400" dirty="false"/>
              <a:t>Finanční podpora budování a provoz dětských skupin</a:t>
            </a:r>
          </a:p>
          <a:p>
            <a:pPr>
              <a:buSzPct val="110000"/>
            </a:pPr>
            <a:r>
              <a:rPr lang="cs-CZ" sz="2400" dirty="false"/>
              <a:t>Metodická pomoc a podpora, konzultace a poradenství </a:t>
            </a:r>
          </a:p>
          <a:p>
            <a:pPr>
              <a:buSzPct val="110000"/>
            </a:pPr>
            <a:r>
              <a:rPr lang="cs-CZ" sz="2400" dirty="false"/>
              <a:t>E-learning a online vzdělávání</a:t>
            </a:r>
            <a:br>
              <a:rPr lang="cs-CZ" sz="2400" dirty="false"/>
            </a:br>
            <a:r>
              <a:rPr lang="cs-CZ" sz="2100" dirty="false">
                <a:hlinkClick r:id="rId2"/>
              </a:rPr>
              <a:t>Podpora implementace dětských skupin - On-line vzdělávání (dsmpsv.cz)</a:t>
            </a:r>
            <a:endParaRPr lang="cs-CZ" sz="2100" dirty="false"/>
          </a:p>
          <a:p>
            <a:pPr>
              <a:buSzPct val="110000"/>
            </a:pPr>
            <a:r>
              <a:rPr lang="cs-CZ" sz="2400" dirty="false"/>
              <a:t>Vydané informační a metodické materiály</a:t>
            </a:r>
            <a:br>
              <a:rPr lang="cs-CZ" sz="2400" dirty="false"/>
            </a:br>
            <a:r>
              <a:rPr lang="cs-CZ" sz="2100" dirty="false">
                <a:hlinkClick r:id="rId3"/>
              </a:rPr>
              <a:t>Podpora implementace dětských skupin - Informační materiály (dsmpsv.cz)</a:t>
            </a:r>
            <a:endParaRPr lang="cs-CZ" sz="2100" dirty="false"/>
          </a:p>
          <a:p>
            <a:pPr marL="358775" indent="0">
              <a:buSzPct val="110000"/>
              <a:buNone/>
            </a:pPr>
            <a:r>
              <a:rPr lang="cs-CZ" sz="2100" dirty="false">
                <a:hlinkClick r:id="rId4"/>
              </a:rPr>
              <a:t>Metodické materiály (mpsv.cz)</a:t>
            </a:r>
            <a:endParaRPr lang="cs-CZ" sz="2100" dirty="false"/>
          </a:p>
          <a:p>
            <a:pPr>
              <a:buSzPct val="110000"/>
            </a:pPr>
            <a:r>
              <a:rPr lang="cs-CZ" sz="2400" dirty="false"/>
              <a:t>Balíček pro municipality </a:t>
            </a:r>
            <a:br>
              <a:rPr lang="cs-CZ" sz="2400" dirty="false"/>
            </a:br>
            <a:r>
              <a:rPr lang="cs-CZ" sz="2000" dirty="false">
                <a:hlinkClick r:id="rId5"/>
              </a:rPr>
              <a:t>Podpora implementace dětských skupin - Balíček pro municipality k zřízení dětské skupiny v obci (dsmpsv.cz)</a:t>
            </a:r>
            <a:endParaRPr lang="cs-CZ" sz="3600" dirty="false"/>
          </a:p>
          <a:p>
            <a:pPr algn="just">
              <a:buSzPct val="110000"/>
            </a:pPr>
            <a:r>
              <a:rPr lang="cs-CZ" sz="2400" dirty="false"/>
              <a:t>Vše zdarma</a:t>
            </a:r>
          </a:p>
          <a:p>
            <a:pPr algn="just">
              <a:buSzPct val="110000"/>
            </a:pPr>
            <a:endParaRPr lang="cs-CZ" sz="2400"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24744"/>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0" name="Zástupný symbol pro číslo snímku 1">
            <a:extLst>
              <a:ext uri="{FF2B5EF4-FFF2-40B4-BE49-F238E27FC236}">
                <a16:creationId xmlns:a16="http://schemas.microsoft.com/office/drawing/2014/main" id="{74C48A14-8C00-4A00-B76F-4A048381231C}"/>
              </a:ext>
            </a:extLst>
          </p:cNvPr>
          <p:cNvSpPr>
            <a:spLocks noGrp="true"/>
          </p:cNvSpPr>
          <p:nvPr>
            <p:ph type="sldNum" sz="quarter" idx="12"/>
          </p:nvPr>
        </p:nvSpPr>
        <p:spPr>
          <a:xfrm>
            <a:off x="6553200" y="6356350"/>
            <a:ext cx="2133600" cy="365125"/>
          </a:xfrm>
        </p:spPr>
        <p:txBody>
          <a:bodyPr/>
          <a:lstStyle/>
          <a:p>
            <a:fld id="{EF29956C-866F-4493-8F9C-A5006B7E37B2}" type="slidenum">
              <a:rPr lang="cs-CZ" smtClean="false"/>
              <a:t>47</a:t>
            </a:fld>
            <a:endParaRPr lang="cs-CZ" dirty="false"/>
          </a:p>
        </p:txBody>
      </p:sp>
      <p:pic>
        <p:nvPicPr>
          <p:cNvPr id="2" name="Obrázek 1">
            <a:extLst>
              <a:ext uri="{FF2B5EF4-FFF2-40B4-BE49-F238E27FC236}">
                <a16:creationId xmlns:a16="http://schemas.microsoft.com/office/drawing/2014/main" id="{DB7A7DF9-1958-711A-0843-E5B9044E05A0}"/>
              </a:ext>
            </a:extLst>
          </p:cNvPr>
          <p:cNvPicPr>
            <a:picLocks noChangeAspect="true"/>
          </p:cNvPicPr>
          <p:nvPr/>
        </p:nvPicPr>
        <p:blipFill rotWithShape="true">
          <a:blip r:embed="rId6">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2335839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5" name="Zástupný symbol pro obsah 14"/>
          <p:cNvSpPr>
            <a:spLocks noGrp="true"/>
          </p:cNvSpPr>
          <p:nvPr>
            <p:ph idx="1"/>
          </p:nvPr>
        </p:nvSpPr>
        <p:spPr>
          <a:xfrm>
            <a:off x="0" y="1412776"/>
            <a:ext cx="9144000" cy="4608511"/>
          </a:xfrm>
        </p:spPr>
        <p:txBody>
          <a:bodyPr>
            <a:normAutofit/>
          </a:bodyPr>
          <a:lstStyle/>
          <a:p>
            <a:pPr marL="0" indent="0" algn="ctr">
              <a:buNone/>
            </a:pPr>
            <a:r>
              <a:rPr lang="pl-PL" sz="3600" b="true" dirty="false">
                <a:latin typeface="Calibri" panose="020F0502020204030204" pitchFamily="34" charset="0"/>
                <a:cs typeface="Calibri" panose="020F0502020204030204" pitchFamily="34" charset="0"/>
                <a:hlinkClick r:id="rId2"/>
              </a:rPr>
              <a:t>www.dsmpsv.cz</a:t>
            </a:r>
            <a:r>
              <a:rPr lang="pl-PL" sz="3600" b="true" dirty="false">
                <a:latin typeface="Calibri" panose="020F0502020204030204" pitchFamily="34" charset="0"/>
                <a:cs typeface="Calibri" panose="020F0502020204030204" pitchFamily="34" charset="0"/>
              </a:rPr>
              <a:t> </a:t>
            </a:r>
          </a:p>
          <a:p>
            <a:pPr marL="0" indent="0" algn="ctr">
              <a:buNone/>
            </a:pPr>
            <a:endParaRPr lang="pl-PL" b="true" dirty="false">
              <a:latin typeface="Calibri Light" panose="020F0302020204030204" pitchFamily="34" charset="0"/>
            </a:endParaRPr>
          </a:p>
          <a:p>
            <a:pPr marL="0" indent="0" algn="ctr">
              <a:buNone/>
            </a:pPr>
            <a:endParaRPr lang="pl-PL" b="true" dirty="false">
              <a:latin typeface="Calibri Light" panose="020F0302020204030204" pitchFamily="34" charset="0"/>
            </a:endParaRPr>
          </a:p>
          <a:p>
            <a:pPr marL="0" indent="0" algn="ctr">
              <a:buNone/>
            </a:pPr>
            <a:endParaRPr lang="pl-PL" b="true" dirty="false">
              <a:latin typeface="Calibri Light" panose="020F0302020204030204" pitchFamily="34" charset="0"/>
            </a:endParaRPr>
          </a:p>
          <a:p>
            <a:pPr marL="0" indent="0" algn="ctr">
              <a:buNone/>
            </a:pPr>
            <a:endParaRPr lang="pl-PL" b="true" dirty="false">
              <a:latin typeface="Calibri Light" panose="020F0302020204030204" pitchFamily="34" charset="0"/>
            </a:endParaRPr>
          </a:p>
          <a:p>
            <a:pPr marL="0" indent="0" algn="ctr">
              <a:buNone/>
            </a:pPr>
            <a:endParaRPr lang="pl-PL" b="true" dirty="false">
              <a:latin typeface="Calibri Light" panose="020F0302020204030204" pitchFamily="34" charset="0"/>
            </a:endParaRPr>
          </a:p>
          <a:p>
            <a:pPr marL="0" indent="0">
              <a:buNone/>
            </a:pPr>
            <a:endParaRPr lang="cs-CZ"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pic>
        <p:nvPicPr>
          <p:cNvPr id="14" name="Obrázek 13">
            <a:extLst>
              <a:ext uri="{FF2B5EF4-FFF2-40B4-BE49-F238E27FC236}">
                <a16:creationId xmlns:a16="http://schemas.microsoft.com/office/drawing/2014/main" id="{4A08DBB5-F96B-459D-B860-5AC5AFFAD2FC}"/>
              </a:ext>
            </a:extLst>
          </p:cNvPr>
          <p:cNvPicPr>
            <a:picLocks noChangeAspect="true"/>
          </p:cNvPicPr>
          <p:nvPr/>
        </p:nvPicPr>
        <p:blipFill>
          <a:blip r:embed="rId3"/>
          <a:stretch>
            <a:fillRect/>
          </a:stretch>
        </p:blipFill>
        <p:spPr>
          <a:xfrm>
            <a:off x="1138798" y="2173201"/>
            <a:ext cx="6840000" cy="3252256"/>
          </a:xfrm>
          <a:prstGeom prst="rect">
            <a:avLst/>
          </a:prstGeom>
        </p:spPr>
      </p:pic>
      <p:sp>
        <p:nvSpPr>
          <p:cNvPr id="19" name="Nadpis 13">
            <a:extLst>
              <a:ext uri="{FF2B5EF4-FFF2-40B4-BE49-F238E27FC236}">
                <a16:creationId xmlns:a16="http://schemas.microsoft.com/office/drawing/2014/main" id="{4C88F6B9-FABC-4AD3-B200-BD17443C3C5F}"/>
              </a:ext>
            </a:extLst>
          </p:cNvPr>
          <p:cNvSpPr>
            <a:spLocks noGrp="true"/>
          </p:cNvSpPr>
          <p:nvPr>
            <p:ph type="title"/>
          </p:nvPr>
        </p:nvSpPr>
        <p:spPr>
          <a:xfrm>
            <a:off x="0" y="188640"/>
            <a:ext cx="9144000" cy="936104"/>
          </a:xfrm>
        </p:spPr>
        <p:txBody>
          <a:bodyPr>
            <a:normAutofit/>
          </a:bodyPr>
          <a:lstStyle/>
          <a:p>
            <a:r>
              <a:rPr lang="cs-CZ" sz="3200" dirty="false">
                <a:solidFill>
                  <a:schemeClr val="accent1">
                    <a:lumMod val="50000"/>
                  </a:schemeClr>
                </a:solidFill>
              </a:rPr>
              <a:t>Webové stránky projektu PIDS</a:t>
            </a:r>
          </a:p>
        </p:txBody>
      </p:sp>
      <p:sp>
        <p:nvSpPr>
          <p:cNvPr id="20" name="Ovál 19">
            <a:extLst>
              <a:ext uri="{FF2B5EF4-FFF2-40B4-BE49-F238E27FC236}">
                <a16:creationId xmlns:a16="http://schemas.microsoft.com/office/drawing/2014/main" id="{2014A2BB-A0DA-4E32-A7FC-71700CD4C6A4}"/>
              </a:ext>
            </a:extLst>
          </p:cNvPr>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2" name="Tětiva 21">
            <a:extLst>
              <a:ext uri="{FF2B5EF4-FFF2-40B4-BE49-F238E27FC236}">
                <a16:creationId xmlns:a16="http://schemas.microsoft.com/office/drawing/2014/main" id="{703D00C9-9198-4509-BBB8-A961B2100EB3}"/>
              </a:ext>
            </a:extLst>
          </p:cNvPr>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pic>
        <p:nvPicPr>
          <p:cNvPr id="2" name="Obrázek 1">
            <a:extLst>
              <a:ext uri="{FF2B5EF4-FFF2-40B4-BE49-F238E27FC236}">
                <a16:creationId xmlns:a16="http://schemas.microsoft.com/office/drawing/2014/main" id="{3CDC4421-FCD4-378D-C250-26CE1011A119}"/>
              </a:ext>
            </a:extLst>
          </p:cNvPr>
          <p:cNvPicPr>
            <a:picLocks noChangeAspect="true"/>
          </p:cNvPicPr>
          <p:nvPr/>
        </p:nvPicPr>
        <p:blipFill rotWithShape="true">
          <a:blip r:embed="rId4">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4196671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5" name="Zástupný symbol pro obsah 14"/>
          <p:cNvSpPr>
            <a:spLocks noGrp="true"/>
          </p:cNvSpPr>
          <p:nvPr>
            <p:ph idx="1"/>
          </p:nvPr>
        </p:nvSpPr>
        <p:spPr>
          <a:xfrm>
            <a:off x="0" y="1412776"/>
            <a:ext cx="9144000" cy="4608511"/>
          </a:xfrm>
        </p:spPr>
        <p:txBody>
          <a:bodyPr>
            <a:normAutofit/>
          </a:bodyPr>
          <a:lstStyle/>
          <a:p>
            <a:pPr marL="0" indent="0" algn="ctr">
              <a:buNone/>
            </a:pPr>
            <a:r>
              <a:rPr lang="pl-PL" sz="3600" b="true" dirty="false">
                <a:latin typeface="Calibri" panose="020F0502020204030204" pitchFamily="34" charset="0"/>
                <a:cs typeface="Calibri" panose="020F0502020204030204" pitchFamily="34" charset="0"/>
                <a:hlinkClick r:id="rId2"/>
              </a:rPr>
              <a:t>www.dsmpsv.cz/kontakty</a:t>
            </a:r>
            <a:r>
              <a:rPr lang="pl-PL" sz="3600" b="true" dirty="false">
                <a:latin typeface="Calibri" panose="020F0502020204030204" pitchFamily="34" charset="0"/>
                <a:cs typeface="Calibri" panose="020F0502020204030204" pitchFamily="34" charset="0"/>
              </a:rPr>
              <a:t> </a:t>
            </a:r>
            <a:endParaRPr lang="pl-PL" b="true" dirty="false">
              <a:latin typeface="Calibri Light" panose="020F0302020204030204" pitchFamily="34" charset="0"/>
            </a:endParaRPr>
          </a:p>
          <a:p>
            <a:pPr marL="0" indent="0" algn="ctr">
              <a:buNone/>
            </a:pPr>
            <a:endParaRPr lang="pl-PL" b="true" dirty="false">
              <a:latin typeface="Calibri Light" panose="020F0302020204030204" pitchFamily="34" charset="0"/>
            </a:endParaRPr>
          </a:p>
          <a:p>
            <a:pPr marL="0" indent="0" algn="ctr">
              <a:buNone/>
            </a:pPr>
            <a:endParaRPr lang="pl-PL" b="true" dirty="false">
              <a:latin typeface="Calibri Light" panose="020F0302020204030204" pitchFamily="34" charset="0"/>
            </a:endParaRPr>
          </a:p>
          <a:p>
            <a:pPr marL="0" indent="0" algn="ctr">
              <a:buNone/>
            </a:pPr>
            <a:endParaRPr lang="pl-PL" b="true" dirty="false">
              <a:latin typeface="Calibri Light" panose="020F0302020204030204" pitchFamily="34" charset="0"/>
            </a:endParaRPr>
          </a:p>
          <a:p>
            <a:pPr marL="0" indent="0" algn="ctr">
              <a:buNone/>
            </a:pPr>
            <a:endParaRPr lang="pl-PL" b="true" dirty="false">
              <a:latin typeface="Calibri Light" panose="020F0302020204030204" pitchFamily="34" charset="0"/>
            </a:endParaRPr>
          </a:p>
          <a:p>
            <a:pPr marL="0" indent="0">
              <a:buNone/>
            </a:pPr>
            <a:endParaRPr lang="cs-CZ" dirty="false"/>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9" name="Nadpis 13">
            <a:extLst>
              <a:ext uri="{FF2B5EF4-FFF2-40B4-BE49-F238E27FC236}">
                <a16:creationId xmlns:a16="http://schemas.microsoft.com/office/drawing/2014/main" id="{4C88F6B9-FABC-4AD3-B200-BD17443C3C5F}"/>
              </a:ext>
            </a:extLst>
          </p:cNvPr>
          <p:cNvSpPr>
            <a:spLocks noGrp="true"/>
          </p:cNvSpPr>
          <p:nvPr>
            <p:ph type="title"/>
          </p:nvPr>
        </p:nvSpPr>
        <p:spPr>
          <a:xfrm>
            <a:off x="0" y="188640"/>
            <a:ext cx="9167620" cy="936104"/>
          </a:xfrm>
        </p:spPr>
        <p:txBody>
          <a:bodyPr>
            <a:normAutofit/>
          </a:bodyPr>
          <a:lstStyle/>
          <a:p>
            <a:r>
              <a:rPr lang="cs-CZ" sz="3200" dirty="false">
                <a:solidFill>
                  <a:schemeClr val="accent1">
                    <a:lumMod val="50000"/>
                  </a:schemeClr>
                </a:solidFill>
              </a:rPr>
              <a:t>Rozcestník kontaktů</a:t>
            </a:r>
          </a:p>
        </p:txBody>
      </p:sp>
      <p:sp>
        <p:nvSpPr>
          <p:cNvPr id="20" name="Ovál 19">
            <a:extLst>
              <a:ext uri="{FF2B5EF4-FFF2-40B4-BE49-F238E27FC236}">
                <a16:creationId xmlns:a16="http://schemas.microsoft.com/office/drawing/2014/main" id="{2014A2BB-A0DA-4E32-A7FC-71700CD4C6A4}"/>
              </a:ext>
            </a:extLst>
          </p:cNvPr>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pic>
        <p:nvPicPr>
          <p:cNvPr id="3" name="Obrázek 2">
            <a:extLst>
              <a:ext uri="{FF2B5EF4-FFF2-40B4-BE49-F238E27FC236}">
                <a16:creationId xmlns:a16="http://schemas.microsoft.com/office/drawing/2014/main" id="{5C936C0C-C473-4463-A733-3047DEAFDAF1}"/>
              </a:ext>
            </a:extLst>
          </p:cNvPr>
          <p:cNvPicPr>
            <a:picLocks noChangeAspect="true"/>
          </p:cNvPicPr>
          <p:nvPr/>
        </p:nvPicPr>
        <p:blipFill rotWithShape="true">
          <a:blip r:embed="rId3"/>
          <a:srcRect l="19288" t="33201" r="19288" b="21036"/>
          <a:stretch/>
        </p:blipFill>
        <p:spPr>
          <a:xfrm>
            <a:off x="-23621" y="2051856"/>
            <a:ext cx="9191241" cy="3852000"/>
          </a:xfrm>
          <a:prstGeom prst="rect">
            <a:avLst/>
          </a:prstGeom>
        </p:spPr>
      </p:pic>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2" name="Tětiva 21">
            <a:extLst>
              <a:ext uri="{FF2B5EF4-FFF2-40B4-BE49-F238E27FC236}">
                <a16:creationId xmlns:a16="http://schemas.microsoft.com/office/drawing/2014/main" id="{703D00C9-9198-4509-BBB8-A961B2100EB3}"/>
              </a:ext>
            </a:extLst>
          </p:cNvPr>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pic>
        <p:nvPicPr>
          <p:cNvPr id="2" name="Obrázek 1">
            <a:extLst>
              <a:ext uri="{FF2B5EF4-FFF2-40B4-BE49-F238E27FC236}">
                <a16:creationId xmlns:a16="http://schemas.microsoft.com/office/drawing/2014/main" id="{800A22BC-9E36-818A-3238-6656F325BA72}"/>
              </a:ext>
            </a:extLst>
          </p:cNvPr>
          <p:cNvPicPr>
            <a:picLocks noChangeAspect="true"/>
          </p:cNvPicPr>
          <p:nvPr/>
        </p:nvPicPr>
        <p:blipFill rotWithShape="true">
          <a:blip r:embed="rId4">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467157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0" y="0"/>
            <a:ext cx="9144000" cy="1080000"/>
          </a:xfrm>
        </p:spPr>
        <p:txBody>
          <a:bodyPr/>
          <a:lstStyle/>
          <a:p>
            <a:r>
              <a:rPr lang="pl-PL" dirty="false"/>
              <a:t>Představení výzvy</a:t>
            </a:r>
            <a:endParaRPr lang="cs-CZ" cap="none" dirty="false"/>
          </a:p>
        </p:txBody>
      </p:sp>
      <p:sp>
        <p:nvSpPr>
          <p:cNvPr id="3" name="Zástupný symbol pro obsah 2"/>
          <p:cNvSpPr>
            <a:spLocks noGrp="true"/>
          </p:cNvSpPr>
          <p:nvPr>
            <p:ph idx="1"/>
          </p:nvPr>
        </p:nvSpPr>
        <p:spPr>
          <a:xfrm>
            <a:off x="323528" y="1412776"/>
            <a:ext cx="8712968" cy="5103224"/>
          </a:xfrm>
        </p:spPr>
        <p:txBody>
          <a:bodyPr/>
          <a:lstStyle/>
          <a:p>
            <a:pPr marL="0" indent="0">
              <a:buNone/>
            </a:pPr>
            <a:r>
              <a:rPr lang="cs-CZ" b="true" dirty="false"/>
              <a:t>Vyhlášení výzvy: 10. 3. 2023</a:t>
            </a:r>
          </a:p>
          <a:p>
            <a:pPr marL="0" indent="0">
              <a:buNone/>
            </a:pPr>
            <a:r>
              <a:rPr lang="cs-CZ" b="true" dirty="false"/>
              <a:t>Příjem projektových žádostí od:</a:t>
            </a:r>
            <a:r>
              <a:rPr lang="cs-CZ" dirty="false"/>
              <a:t> </a:t>
            </a:r>
            <a:r>
              <a:rPr lang="cs-CZ" b="true" dirty="false"/>
              <a:t>17. 3. 2023</a:t>
            </a:r>
          </a:p>
          <a:p>
            <a:pPr marL="0" indent="0">
              <a:buNone/>
            </a:pPr>
            <a:r>
              <a:rPr lang="cs-CZ" b="true" dirty="false"/>
              <a:t>Ukončení příjmu projektových žádostí:</a:t>
            </a:r>
            <a:r>
              <a:rPr lang="cs-CZ" dirty="false"/>
              <a:t> </a:t>
            </a:r>
            <a:r>
              <a:rPr lang="cs-CZ" b="true" dirty="false">
                <a:solidFill>
                  <a:srgbClr val="FF0000"/>
                </a:solidFill>
              </a:rPr>
              <a:t>30. 9. 2023</a:t>
            </a:r>
          </a:p>
          <a:p>
            <a:pPr marL="0" indent="0" fontAlgn="base">
              <a:buNone/>
            </a:pPr>
            <a:endParaRPr lang="cs-CZ" dirty="false"/>
          </a:p>
          <a:p>
            <a:pPr marL="0" indent="0" fontAlgn="base">
              <a:buNone/>
            </a:pPr>
            <a:r>
              <a:rPr lang="cs-CZ" dirty="false"/>
              <a:t>Aktivita </a:t>
            </a:r>
            <a:r>
              <a:rPr lang="cs-CZ" b="true" dirty="false"/>
              <a:t>Vytvoření dětské skupiny </a:t>
            </a:r>
            <a:r>
              <a:rPr lang="cs-CZ" dirty="false"/>
              <a:t>– max. 12 měsíců</a:t>
            </a:r>
          </a:p>
          <a:p>
            <a:pPr marL="0" indent="0" fontAlgn="base">
              <a:buNone/>
            </a:pPr>
            <a:r>
              <a:rPr lang="cs-CZ" dirty="false"/>
              <a:t>Aktivita </a:t>
            </a:r>
            <a:r>
              <a:rPr lang="cs-CZ" b="true" dirty="false"/>
              <a:t>Provoz Dětské skupiny </a:t>
            </a:r>
            <a:r>
              <a:rPr lang="cs-CZ" dirty="false"/>
              <a:t>– vždy 12 měsíců</a:t>
            </a:r>
          </a:p>
          <a:p>
            <a:pPr marL="0" indent="0" fontAlgn="base">
              <a:buNone/>
            </a:pPr>
            <a:r>
              <a:rPr lang="cs-CZ" dirty="false"/>
              <a:t>– aktivity na sebe musí navazovat</a:t>
            </a:r>
          </a:p>
          <a:p>
            <a:pPr marL="0" indent="0" fontAlgn="base">
              <a:buNone/>
            </a:pPr>
            <a:endParaRPr lang="cs-CZ" b="true" dirty="false"/>
          </a:p>
          <a:p>
            <a:pPr marL="0" indent="0" fontAlgn="base">
              <a:buNone/>
            </a:pPr>
            <a:r>
              <a:rPr lang="cs-CZ" b="true" dirty="false"/>
              <a:t>Ukončení fyzické realizace projektu nejpozději </a:t>
            </a:r>
            <a:r>
              <a:rPr lang="cs-CZ" b="true" dirty="false">
                <a:solidFill>
                  <a:srgbClr val="FF0000"/>
                </a:solidFill>
              </a:rPr>
              <a:t>31. 12. 2025</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5</a:t>
            </a:fld>
            <a:endParaRPr lang="cs-CZ" dirty="false">
              <a:solidFill>
                <a:srgbClr val="084A8B"/>
              </a:solidFill>
            </a:endParaRPr>
          </a:p>
        </p:txBody>
      </p:sp>
    </p:spTree>
    <p:extLst>
      <p:ext uri="{BB962C8B-B14F-4D97-AF65-F5344CB8AC3E}">
        <p14:creationId xmlns:p14="http://schemas.microsoft.com/office/powerpoint/2010/main" val="2572305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A8370A2-EF27-40D0-B91D-A22E82E1BB38}"/>
              </a:ext>
            </a:extLst>
          </p:cNvPr>
          <p:cNvPicPr>
            <a:picLocks noChangeAspect="true"/>
          </p:cNvPicPr>
          <p:nvPr/>
        </p:nvPicPr>
        <p:blipFill rotWithShape="true">
          <a:blip r:embed="rId2"/>
          <a:srcRect l="10001" t="10232" r="12154" b="18261"/>
          <a:stretch/>
        </p:blipFill>
        <p:spPr>
          <a:xfrm>
            <a:off x="995146" y="2179450"/>
            <a:ext cx="6967205" cy="3600000"/>
          </a:xfrm>
          <a:prstGeom prst="rect">
            <a:avLst/>
          </a:prstGeom>
        </p:spPr>
      </p:pic>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5" name="Zástupný symbol pro obsah 14"/>
          <p:cNvSpPr>
            <a:spLocks noGrp="true"/>
          </p:cNvSpPr>
          <p:nvPr>
            <p:ph idx="1"/>
          </p:nvPr>
        </p:nvSpPr>
        <p:spPr>
          <a:xfrm>
            <a:off x="-10542" y="1445746"/>
            <a:ext cx="9144000" cy="4608511"/>
          </a:xfrm>
        </p:spPr>
        <p:txBody>
          <a:bodyPr>
            <a:normAutofit/>
          </a:bodyPr>
          <a:lstStyle/>
          <a:p>
            <a:pPr marL="0" indent="0" algn="ctr">
              <a:buNone/>
            </a:pPr>
            <a:r>
              <a:rPr lang="pl-PL" sz="3600" b="true" dirty="false">
                <a:latin typeface="Calibri" panose="020F0502020204030204" pitchFamily="34" charset="0"/>
                <a:cs typeface="Calibri" panose="020F0502020204030204" pitchFamily="34" charset="0"/>
                <a:hlinkClick r:id="rId3"/>
              </a:rPr>
              <a:t>www.mpsv.cz/detske-skupiny</a:t>
            </a:r>
            <a:r>
              <a:rPr lang="pl-PL" sz="3600" b="true" dirty="false">
                <a:latin typeface="Calibri" panose="020F0502020204030204" pitchFamily="34" charset="0"/>
                <a:cs typeface="Calibri" panose="020F0502020204030204" pitchFamily="34" charset="0"/>
              </a:rPr>
              <a:t> </a:t>
            </a:r>
          </a:p>
          <a:p>
            <a:pPr marL="0" indent="0" algn="ctr">
              <a:buNone/>
            </a:pPr>
            <a:endParaRPr lang="pl-PL" b="true" dirty="false">
              <a:latin typeface="Calibri Light" panose="020F0302020204030204" pitchFamily="34" charset="0"/>
            </a:endParaRPr>
          </a:p>
          <a:p>
            <a:pPr marL="0" indent="0" algn="ctr">
              <a:buNone/>
            </a:pPr>
            <a:endParaRPr lang="pl-PL" b="true" dirty="false">
              <a:latin typeface="Calibri Light" panose="020F0302020204030204" pitchFamily="34" charset="0"/>
            </a:endParaRPr>
          </a:p>
          <a:p>
            <a:pPr marL="0" indent="0" algn="ctr">
              <a:buNone/>
            </a:pPr>
            <a:endParaRPr lang="pl-PL" b="true" dirty="false">
              <a:latin typeface="Calibri Light" panose="020F0302020204030204" pitchFamily="34" charset="0"/>
            </a:endParaRPr>
          </a:p>
          <a:p>
            <a:pPr marL="0" indent="0" algn="ctr">
              <a:buNone/>
            </a:pPr>
            <a:endParaRPr lang="pl-PL" b="true" dirty="false">
              <a:latin typeface="Calibri Light" panose="020F0302020204030204" pitchFamily="34" charset="0"/>
            </a:endParaRPr>
          </a:p>
          <a:p>
            <a:pPr marL="0" indent="0" algn="ctr">
              <a:buNone/>
            </a:pPr>
            <a:endParaRPr lang="pl-PL" b="true" dirty="false">
              <a:latin typeface="Calibri Light" panose="020F0302020204030204" pitchFamily="34" charset="0"/>
            </a:endParaRPr>
          </a:p>
          <a:p>
            <a:pPr marL="0" indent="0">
              <a:buNone/>
            </a:pPr>
            <a:endParaRPr lang="cs-CZ"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9" name="Nadpis 13">
            <a:extLst>
              <a:ext uri="{FF2B5EF4-FFF2-40B4-BE49-F238E27FC236}">
                <a16:creationId xmlns:a16="http://schemas.microsoft.com/office/drawing/2014/main" id="{4C88F6B9-FABC-4AD3-B200-BD17443C3C5F}"/>
              </a:ext>
            </a:extLst>
          </p:cNvPr>
          <p:cNvSpPr>
            <a:spLocks noGrp="true"/>
          </p:cNvSpPr>
          <p:nvPr>
            <p:ph type="title"/>
          </p:nvPr>
        </p:nvSpPr>
        <p:spPr>
          <a:xfrm>
            <a:off x="457200" y="188640"/>
            <a:ext cx="8229600" cy="936104"/>
          </a:xfrm>
        </p:spPr>
        <p:txBody>
          <a:bodyPr/>
          <a:lstStyle/>
          <a:p>
            <a:r>
              <a:rPr lang="cs-CZ" sz="3200" dirty="false">
                <a:solidFill>
                  <a:schemeClr val="accent1">
                    <a:lumMod val="50000"/>
                  </a:schemeClr>
                </a:solidFill>
              </a:rPr>
              <a:t>Děkujeme za pozornost</a:t>
            </a:r>
          </a:p>
        </p:txBody>
      </p:sp>
      <p:sp>
        <p:nvSpPr>
          <p:cNvPr id="20" name="Ovál 19">
            <a:extLst>
              <a:ext uri="{FF2B5EF4-FFF2-40B4-BE49-F238E27FC236}">
                <a16:creationId xmlns:a16="http://schemas.microsoft.com/office/drawing/2014/main" id="{2014A2BB-A0DA-4E32-A7FC-71700CD4C6A4}"/>
              </a:ext>
            </a:extLst>
          </p:cNvPr>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2" name="Tětiva 21">
            <a:extLst>
              <a:ext uri="{FF2B5EF4-FFF2-40B4-BE49-F238E27FC236}">
                <a16:creationId xmlns:a16="http://schemas.microsoft.com/office/drawing/2014/main" id="{703D00C9-9198-4509-BBB8-A961B2100EB3}"/>
              </a:ext>
            </a:extLst>
          </p:cNvPr>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pic>
        <p:nvPicPr>
          <p:cNvPr id="2" name="Obrázek 1">
            <a:extLst>
              <a:ext uri="{FF2B5EF4-FFF2-40B4-BE49-F238E27FC236}">
                <a16:creationId xmlns:a16="http://schemas.microsoft.com/office/drawing/2014/main" id="{2A62E494-C2F0-4120-854A-90E6D9BE7E97}"/>
              </a:ext>
            </a:extLst>
          </p:cNvPr>
          <p:cNvPicPr>
            <a:picLocks noChangeAspect="true"/>
          </p:cNvPicPr>
          <p:nvPr/>
        </p:nvPicPr>
        <p:blipFill rotWithShape="true">
          <a:blip r:embed="rId4">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4085198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971600" y="3429000"/>
            <a:ext cx="7344816" cy="1440160"/>
          </a:xfrm>
        </p:spPr>
        <p:txBody>
          <a:bodyPr/>
          <a:lstStyle/>
          <a:p>
            <a:pPr algn="ctr"/>
            <a:r>
              <a:rPr lang="cs-CZ" dirty="false"/>
              <a:t>Jednotky a jednotkové náklady</a:t>
            </a:r>
            <a:endParaRPr lang="cs-CZ" sz="2800" b="false" dirty="false"/>
          </a:p>
        </p:txBody>
      </p:sp>
    </p:spTree>
    <p:extLst>
      <p:ext uri="{BB962C8B-B14F-4D97-AF65-F5344CB8AC3E}">
        <p14:creationId xmlns:p14="http://schemas.microsoft.com/office/powerpoint/2010/main" val="1009680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52</a:t>
            </a:fld>
            <a:endParaRPr lang="cs-CZ" dirty="false">
              <a:solidFill>
                <a:srgbClr val="084A8B"/>
              </a:solidFill>
            </a:endParaRPr>
          </a:p>
        </p:txBody>
      </p:sp>
      <p:sp>
        <p:nvSpPr>
          <p:cNvPr id="7" name="Obdélník 6"/>
          <p:cNvSpPr/>
          <p:nvPr/>
        </p:nvSpPr>
        <p:spPr>
          <a:xfrm>
            <a:off x="339997" y="1394173"/>
            <a:ext cx="8496944" cy="523220"/>
          </a:xfrm>
          <a:prstGeom prst="rect">
            <a:avLst/>
          </a:prstGeom>
        </p:spPr>
        <p:txBody>
          <a:bodyPr wrap="square">
            <a:spAutoFit/>
          </a:bodyPr>
          <a:lstStyle/>
          <a:p>
            <a:pPr algn="ctr"/>
            <a:r>
              <a:rPr lang="cs-CZ" sz="2800" b="true" dirty="false">
                <a:solidFill>
                  <a:srgbClr val="084A8B"/>
                </a:solidFill>
              </a:rPr>
              <a:t>Přehled jednotek na podporu zařízení péče o děti</a:t>
            </a:r>
          </a:p>
        </p:txBody>
      </p:sp>
      <p:graphicFrame>
        <p:nvGraphicFramePr>
          <p:cNvPr id="3" name="Tabulka 2">
            <a:extLst>
              <a:ext uri="{FF2B5EF4-FFF2-40B4-BE49-F238E27FC236}">
                <a16:creationId xmlns:a16="http://schemas.microsoft.com/office/drawing/2014/main" id="{9792A3C3-664A-FB7E-B366-39A021461B88}"/>
              </a:ext>
            </a:extLst>
          </p:cNvPr>
          <p:cNvGraphicFramePr>
            <a:graphicFrameLocks noGrp="true"/>
          </p:cNvGraphicFramePr>
          <p:nvPr>
            <p:extLst>
              <p:ext uri="{D42A27DB-BD31-4B8C-83A1-F6EECF244321}">
                <p14:modId xmlns:p14="http://schemas.microsoft.com/office/powerpoint/2010/main" val="930597311"/>
              </p:ext>
            </p:extLst>
          </p:nvPr>
        </p:nvGraphicFramePr>
        <p:xfrm>
          <a:off x="413772" y="2156414"/>
          <a:ext cx="8316456" cy="4182519"/>
        </p:xfrm>
        <a:graphic>
          <a:graphicData uri="http://schemas.openxmlformats.org/drawingml/2006/table">
            <a:tbl>
              <a:tblPr>
                <a:tableStyleId>{616DA210-FB5B-4158-B5E0-FEB733F419BA}</a:tableStyleId>
              </a:tblPr>
              <a:tblGrid>
                <a:gridCol w="1493932">
                  <a:extLst>
                    <a:ext uri="{9D8B030D-6E8A-4147-A177-3AD203B41FA5}">
                      <a16:colId xmlns:a16="http://schemas.microsoft.com/office/drawing/2014/main" val="2199394949"/>
                    </a:ext>
                  </a:extLst>
                </a:gridCol>
                <a:gridCol w="2736304">
                  <a:extLst>
                    <a:ext uri="{9D8B030D-6E8A-4147-A177-3AD203B41FA5}">
                      <a16:colId xmlns:a16="http://schemas.microsoft.com/office/drawing/2014/main" val="3133172935"/>
                    </a:ext>
                  </a:extLst>
                </a:gridCol>
                <a:gridCol w="1944216">
                  <a:extLst>
                    <a:ext uri="{9D8B030D-6E8A-4147-A177-3AD203B41FA5}">
                      <a16:colId xmlns:a16="http://schemas.microsoft.com/office/drawing/2014/main" val="145030502"/>
                    </a:ext>
                  </a:extLst>
                </a:gridCol>
                <a:gridCol w="2142004">
                  <a:extLst>
                    <a:ext uri="{9D8B030D-6E8A-4147-A177-3AD203B41FA5}">
                      <a16:colId xmlns:a16="http://schemas.microsoft.com/office/drawing/2014/main" val="545861327"/>
                    </a:ext>
                  </a:extLst>
                </a:gridCol>
              </a:tblGrid>
              <a:tr h="523044">
                <a:tc>
                  <a:txBody>
                    <a:bodyPr/>
                    <a:lstStyle/>
                    <a:p>
                      <a:pPr algn="ctr" fontAlgn="ctr"/>
                      <a:r>
                        <a:rPr lang="cs-CZ" sz="1400" b="false" u="none" strike="noStrike" dirty="false">
                          <a:effectLst/>
                          <a:latin typeface="+mj-lt"/>
                        </a:rPr>
                        <a:t>Aktivita</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Název jednotky</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Cena jednotky (2023)</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Konstrukce jednotkového nákladu</a:t>
                      </a:r>
                      <a:endParaRPr lang="cs-CZ" sz="1400" b="false" i="false" u="none" strike="noStrike" dirty="false">
                        <a:solidFill>
                          <a:srgbClr val="000000"/>
                        </a:solidFill>
                        <a:effectLst/>
                        <a:latin typeface="+mj-lt"/>
                      </a:endParaRPr>
                    </a:p>
                  </a:txBody>
                  <a:tcPr marL="0" marR="0" marT="0" marB="0" anchor="ctr"/>
                </a:tc>
                <a:extLst>
                  <a:ext uri="{0D108BD9-81ED-4DB2-BD59-A6C34878D82A}">
                    <a16:rowId xmlns:a16="http://schemas.microsoft.com/office/drawing/2014/main" val="2321470611"/>
                  </a:ext>
                </a:extLst>
              </a:tr>
              <a:tr h="969326">
                <a:tc>
                  <a:txBody>
                    <a:bodyPr/>
                    <a:lstStyle/>
                    <a:p>
                      <a:pPr algn="ctr" fontAlgn="ctr"/>
                      <a:r>
                        <a:rPr lang="cs-CZ" sz="1400" b="false" u="none" strike="noStrike" dirty="false">
                          <a:effectLst/>
                          <a:latin typeface="+mj-lt"/>
                        </a:rPr>
                        <a:t>Vytvoření dětské skupiny</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Vytvořené místo v dětské skupině</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47 561,- Kč (bez DPH)</a:t>
                      </a:r>
                    </a:p>
                    <a:p>
                      <a:pPr algn="ctr" fontAlgn="ctr"/>
                      <a:r>
                        <a:rPr lang="cs-CZ" sz="1400" b="false" u="none" strike="noStrike" dirty="false">
                          <a:effectLst/>
                          <a:latin typeface="+mj-lt"/>
                        </a:rPr>
                        <a:t>nebo</a:t>
                      </a:r>
                      <a:br>
                        <a:rPr lang="cs-CZ" sz="1400" b="false" u="none" strike="noStrike" dirty="false">
                          <a:effectLst/>
                          <a:latin typeface="+mj-lt"/>
                        </a:rPr>
                      </a:br>
                      <a:r>
                        <a:rPr lang="cs-CZ" sz="1400" b="false" u="none" strike="noStrike" dirty="false">
                          <a:effectLst/>
                          <a:latin typeface="+mj-lt"/>
                        </a:rPr>
                        <a:t>56 241,- Kč (vč. DPH) </a:t>
                      </a:r>
                      <a:endParaRPr lang="cs-CZ" sz="1400" b="false" i="false" u="none" strike="noStrike" dirty="false">
                        <a:solidFill>
                          <a:srgbClr val="000000"/>
                        </a:solidFill>
                        <a:effectLst/>
                        <a:latin typeface="+mj-lt"/>
                      </a:endParaRPr>
                    </a:p>
                  </a:txBody>
                  <a:tcPr marL="0" marR="0" marT="0" marB="0" anchor="ctr"/>
                </a:tc>
                <a:tc>
                  <a:txBody>
                    <a:bodyPr/>
                    <a:lstStyle/>
                    <a:p>
                      <a:pPr marL="0" algn="ctr" defTabSz="914400" rtl="false" eaLnBrk="true" fontAlgn="ctr" latinLnBrk="false" hangingPunct="true"/>
                      <a:r>
                        <a:rPr lang="cs-CZ" sz="1400" b="false" u="none" strike="noStrike" kern="1200" dirty="false">
                          <a:solidFill>
                            <a:schemeClr val="tx1"/>
                          </a:solidFill>
                          <a:effectLst/>
                          <a:latin typeface="+mj-lt"/>
                          <a:ea typeface="+mn-ea"/>
                          <a:cs typeface="+mn-cs"/>
                        </a:rPr>
                        <a:t>Náklady na vytvoření jednoho místa v dětské skupině</a:t>
                      </a:r>
                    </a:p>
                  </a:txBody>
                  <a:tcPr marL="0" marR="0" marT="0" marB="0" anchor="ctr"/>
                </a:tc>
                <a:extLst>
                  <a:ext uri="{0D108BD9-81ED-4DB2-BD59-A6C34878D82A}">
                    <a16:rowId xmlns:a16="http://schemas.microsoft.com/office/drawing/2014/main" val="1868621625"/>
                  </a:ext>
                </a:extLst>
              </a:tr>
              <a:tr h="673580">
                <a:tc rowSpan="4">
                  <a:txBody>
                    <a:bodyPr/>
                    <a:lstStyle/>
                    <a:p>
                      <a:pPr algn="ctr" fontAlgn="ctr"/>
                      <a:r>
                        <a:rPr lang="cs-CZ" sz="1400" b="false" u="none" strike="noStrike" dirty="false">
                          <a:effectLst/>
                          <a:latin typeface="+mj-lt"/>
                        </a:rPr>
                        <a:t>Provoz dětské skupiny</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Obsazené místo v dětské skupině za půlden pro mladší děti</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                       253,71 Kč </a:t>
                      </a:r>
                      <a:endParaRPr lang="cs-CZ" sz="1400" b="false" i="false" u="none" strike="noStrike" dirty="false">
                        <a:solidFill>
                          <a:srgbClr val="000000"/>
                        </a:solidFill>
                        <a:effectLst/>
                        <a:latin typeface="+mj-lt"/>
                      </a:endParaRPr>
                    </a:p>
                  </a:txBody>
                  <a:tcPr marL="0" marR="0" marT="0" marB="0" anchor="ctr"/>
                </a:tc>
                <a:tc rowSpan="4">
                  <a:txBody>
                    <a:bodyPr/>
                    <a:lstStyle/>
                    <a:p>
                      <a:pPr marL="0" algn="ctr" defTabSz="914400" rtl="false" eaLnBrk="true" fontAlgn="ctr" latinLnBrk="false" hangingPunct="true"/>
                      <a:r>
                        <a:rPr lang="cs-CZ" sz="1400" b="false" u="none" strike="noStrike" kern="1200" dirty="false">
                          <a:solidFill>
                            <a:schemeClr val="tx1"/>
                          </a:solidFill>
                          <a:effectLst/>
                          <a:latin typeface="+mj-lt"/>
                          <a:ea typeface="+mn-ea"/>
                          <a:cs typeface="+mn-cs"/>
                        </a:rPr>
                        <a:t>Příspěvek na půlden provozu obsazeného místa/na stravování na obsazeném místě</a:t>
                      </a:r>
                    </a:p>
                  </a:txBody>
                  <a:tcPr marL="0" marR="0" marT="0" marB="0" anchor="ctr"/>
                </a:tc>
                <a:extLst>
                  <a:ext uri="{0D108BD9-81ED-4DB2-BD59-A6C34878D82A}">
                    <a16:rowId xmlns:a16="http://schemas.microsoft.com/office/drawing/2014/main" val="1290998873"/>
                  </a:ext>
                </a:extLst>
              </a:tr>
              <a:tr h="673580">
                <a:tc vMerge="true">
                  <a:txBody>
                    <a:bodyPr/>
                    <a:lstStyle/>
                    <a:p>
                      <a:endParaRPr lang="cs-CZ"/>
                    </a:p>
                  </a:txBody>
                  <a:tcPr/>
                </a:tc>
                <a:tc>
                  <a:txBody>
                    <a:bodyPr/>
                    <a:lstStyle/>
                    <a:p>
                      <a:pPr algn="ctr" fontAlgn="ctr"/>
                      <a:r>
                        <a:rPr lang="cs-CZ" sz="1400" b="false" u="none" strike="noStrike" dirty="false">
                          <a:effectLst/>
                          <a:latin typeface="+mj-lt"/>
                        </a:rPr>
                        <a:t>Obsazené místo v dětské skupině za půlden pro starší děti</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                       149,24 Kč </a:t>
                      </a:r>
                      <a:endParaRPr lang="cs-CZ" sz="1400" b="false" i="false" u="none" strike="noStrike" dirty="false">
                        <a:solidFill>
                          <a:srgbClr val="000000"/>
                        </a:solidFill>
                        <a:effectLst/>
                        <a:latin typeface="+mj-lt"/>
                      </a:endParaRPr>
                    </a:p>
                  </a:txBody>
                  <a:tcPr marL="0" marR="0" marT="0" marB="0" anchor="ctr"/>
                </a:tc>
                <a:tc vMerge="true">
                  <a:txBody>
                    <a:bodyPr/>
                    <a:lstStyle/>
                    <a:p>
                      <a:pPr algn="ctr" fontAlgn="ctr"/>
                      <a:r>
                        <a:rPr lang="cs-CZ" sz="1400" b="false" u="none" strike="noStrike" dirty="false">
                          <a:effectLst/>
                          <a:latin typeface="+mj-lt"/>
                        </a:rPr>
                        <a:t>                       149,24 Kč </a:t>
                      </a:r>
                      <a:endParaRPr lang="cs-CZ" sz="1400" b="false" i="false" u="none" strike="noStrike" dirty="false">
                        <a:solidFill>
                          <a:srgbClr val="000000"/>
                        </a:solidFill>
                        <a:effectLst/>
                        <a:latin typeface="+mj-lt"/>
                      </a:endParaRPr>
                    </a:p>
                  </a:txBody>
                  <a:tcPr marL="0" marR="0" marT="0" marB="0" anchor="ctr"/>
                </a:tc>
                <a:extLst>
                  <a:ext uri="{0D108BD9-81ED-4DB2-BD59-A6C34878D82A}">
                    <a16:rowId xmlns:a16="http://schemas.microsoft.com/office/drawing/2014/main" val="42301893"/>
                  </a:ext>
                </a:extLst>
              </a:tr>
              <a:tr h="510288">
                <a:tc vMerge="true">
                  <a:txBody>
                    <a:bodyPr/>
                    <a:lstStyle/>
                    <a:p>
                      <a:endParaRPr lang="cs-CZ"/>
                    </a:p>
                  </a:txBody>
                  <a:tcPr/>
                </a:tc>
                <a:tc>
                  <a:txBody>
                    <a:bodyPr/>
                    <a:lstStyle/>
                    <a:p>
                      <a:pPr algn="ctr" fontAlgn="ctr"/>
                      <a:r>
                        <a:rPr lang="cs-CZ" sz="1400" b="false" u="none" strike="noStrike" dirty="false">
                          <a:effectLst/>
                          <a:latin typeface="+mj-lt"/>
                        </a:rPr>
                        <a:t>Stravování v dětské skupině za půlden pro mladší děti</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                         11,77 Kč </a:t>
                      </a:r>
                      <a:endParaRPr lang="cs-CZ" sz="1400" b="false" i="false" u="none" strike="noStrike" dirty="false">
                        <a:solidFill>
                          <a:srgbClr val="000000"/>
                        </a:solidFill>
                        <a:effectLst/>
                        <a:latin typeface="+mj-lt"/>
                      </a:endParaRPr>
                    </a:p>
                  </a:txBody>
                  <a:tcPr marL="0" marR="0" marT="0" marB="0" anchor="ctr"/>
                </a:tc>
                <a:tc vMerge="true">
                  <a:txBody>
                    <a:bodyPr/>
                    <a:lstStyle/>
                    <a:p>
                      <a:pPr algn="ctr" fontAlgn="ctr"/>
                      <a:r>
                        <a:rPr lang="cs-CZ" sz="1400" b="false" u="none" strike="noStrike" dirty="false">
                          <a:effectLst/>
                          <a:latin typeface="+mj-lt"/>
                        </a:rPr>
                        <a:t>                         11,77 Kč </a:t>
                      </a:r>
                      <a:endParaRPr lang="cs-CZ" sz="1400" b="false" i="false" u="none" strike="noStrike" dirty="false">
                        <a:solidFill>
                          <a:srgbClr val="000000"/>
                        </a:solidFill>
                        <a:effectLst/>
                        <a:latin typeface="+mj-lt"/>
                      </a:endParaRPr>
                    </a:p>
                  </a:txBody>
                  <a:tcPr marL="0" marR="0" marT="0" marB="0" anchor="ctr"/>
                </a:tc>
                <a:extLst>
                  <a:ext uri="{0D108BD9-81ED-4DB2-BD59-A6C34878D82A}">
                    <a16:rowId xmlns:a16="http://schemas.microsoft.com/office/drawing/2014/main" val="3173796332"/>
                  </a:ext>
                </a:extLst>
              </a:tr>
              <a:tr h="832701">
                <a:tc vMerge="true">
                  <a:txBody>
                    <a:bodyPr/>
                    <a:lstStyle/>
                    <a:p>
                      <a:endParaRPr lang="cs-CZ"/>
                    </a:p>
                  </a:txBody>
                  <a:tcPr/>
                </a:tc>
                <a:tc>
                  <a:txBody>
                    <a:bodyPr/>
                    <a:lstStyle/>
                    <a:p>
                      <a:pPr algn="ctr" fontAlgn="ctr"/>
                      <a:r>
                        <a:rPr lang="cs-CZ" sz="1400" b="false" u="none" strike="noStrike" dirty="false">
                          <a:effectLst/>
                          <a:latin typeface="+mj-lt"/>
                        </a:rPr>
                        <a:t>Stravování v dětské skupině za půlden pro starší děti</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                           6,93 Kč </a:t>
                      </a:r>
                      <a:endParaRPr lang="cs-CZ" sz="1400" b="false" i="false" u="none" strike="noStrike" dirty="false">
                        <a:solidFill>
                          <a:srgbClr val="000000"/>
                        </a:solidFill>
                        <a:effectLst/>
                        <a:latin typeface="+mj-lt"/>
                      </a:endParaRPr>
                    </a:p>
                  </a:txBody>
                  <a:tcPr marL="0" marR="0" marT="0" marB="0" anchor="ctr"/>
                </a:tc>
                <a:tc vMerge="true">
                  <a:txBody>
                    <a:bodyPr/>
                    <a:lstStyle/>
                    <a:p>
                      <a:pPr algn="ctr" fontAlgn="ctr"/>
                      <a:r>
                        <a:rPr lang="cs-CZ" sz="1400" b="false" u="none" strike="noStrike" dirty="false">
                          <a:effectLst/>
                          <a:latin typeface="+mj-lt"/>
                        </a:rPr>
                        <a:t>                           6,93 Kč </a:t>
                      </a:r>
                      <a:endParaRPr lang="cs-CZ" sz="1400" b="false" i="false" u="none" strike="noStrike" dirty="false">
                        <a:solidFill>
                          <a:srgbClr val="000000"/>
                        </a:solidFill>
                        <a:effectLst/>
                        <a:latin typeface="+mj-lt"/>
                      </a:endParaRPr>
                    </a:p>
                  </a:txBody>
                  <a:tcPr marL="0" marR="0" marT="0" marB="0" anchor="ctr"/>
                </a:tc>
                <a:extLst>
                  <a:ext uri="{0D108BD9-81ED-4DB2-BD59-A6C34878D82A}">
                    <a16:rowId xmlns:a16="http://schemas.microsoft.com/office/drawing/2014/main" val="3042810324"/>
                  </a:ext>
                </a:extLst>
              </a:tr>
            </a:tbl>
          </a:graphicData>
        </a:graphic>
      </p:graphicFrame>
    </p:spTree>
    <p:extLst>
      <p:ext uri="{BB962C8B-B14F-4D97-AF65-F5344CB8AC3E}">
        <p14:creationId xmlns:p14="http://schemas.microsoft.com/office/powerpoint/2010/main" val="2237443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3" name="Zástupný symbol pro obsah 2"/>
          <p:cNvSpPr>
            <a:spLocks noGrp="true"/>
          </p:cNvSpPr>
          <p:nvPr>
            <p:ph idx="1"/>
          </p:nvPr>
        </p:nvSpPr>
        <p:spPr>
          <a:xfrm>
            <a:off x="179512" y="1504135"/>
            <a:ext cx="8659116" cy="4992393"/>
          </a:xfrm>
        </p:spPr>
        <p:txBody>
          <a:bodyPr/>
          <a:lstStyle/>
          <a:p>
            <a:pPr marL="0" indent="0" algn="ctr">
              <a:buNone/>
            </a:pPr>
            <a:r>
              <a:rPr lang="cs-CZ" sz="3200" b="true" dirty="false"/>
              <a:t>Vytvořené místo v zařízení péče o děti (DS)</a:t>
            </a:r>
          </a:p>
          <a:p>
            <a:pPr lvl="1" algn="just">
              <a:lnSpc>
                <a:spcPct val="100000"/>
              </a:lnSpc>
              <a:spcBef>
                <a:spcPts val="0"/>
              </a:spcBef>
              <a:buFont typeface="Courier New" panose="02070309020205020404" pitchFamily="49" charset="0"/>
              <a:buChar char="o"/>
            </a:pPr>
            <a:endParaRPr lang="cs-CZ" sz="2400" dirty="false"/>
          </a:p>
          <a:p>
            <a:pPr lvl="1" algn="just">
              <a:lnSpc>
                <a:spcPct val="100000"/>
              </a:lnSpc>
              <a:spcBef>
                <a:spcPts val="0"/>
              </a:spcBef>
              <a:buFont typeface="Courier New" panose="02070309020205020404" pitchFamily="49" charset="0"/>
              <a:buChar char="o"/>
            </a:pPr>
            <a:r>
              <a:rPr lang="cs-CZ" sz="2400" dirty="false"/>
              <a:t>podpora vzniku nové dětské skupiny dle zákona č. 247/2014 Sb., </a:t>
            </a:r>
            <a:r>
              <a:rPr lang="cs-CZ" sz="2400" b="true" dirty="false"/>
              <a:t>nikoli </a:t>
            </a:r>
            <a:r>
              <a:rPr lang="cs-CZ" sz="2400" dirty="false"/>
              <a:t>na rozšíření kapacity již existující dětské skupiny nebo na transformaci (přeměnu) existujícího zařízení péče o děti na dětskou skupinu dle zákona č. 247/2014 Sb.</a:t>
            </a:r>
          </a:p>
          <a:p>
            <a:pPr lvl="1" algn="just">
              <a:lnSpc>
                <a:spcPct val="100000"/>
              </a:lnSpc>
              <a:spcBef>
                <a:spcPts val="0"/>
              </a:spcBef>
              <a:buFont typeface="Courier New" panose="02070309020205020404" pitchFamily="49" charset="0"/>
              <a:buChar char="o"/>
            </a:pPr>
            <a:r>
              <a:rPr lang="cs-CZ" sz="2400" dirty="false"/>
              <a:t>Délka 1 – 12 měsíců</a:t>
            </a:r>
          </a:p>
          <a:p>
            <a:pPr lvl="1" algn="just">
              <a:lnSpc>
                <a:spcPct val="100000"/>
              </a:lnSpc>
              <a:spcBef>
                <a:spcPts val="0"/>
              </a:spcBef>
              <a:buFont typeface="Courier New" panose="02070309020205020404" pitchFamily="49" charset="0"/>
              <a:buChar char="o"/>
            </a:pPr>
            <a:r>
              <a:rPr lang="cs-CZ" sz="2400" dirty="false"/>
              <a:t>vytvořená místa tvoří kapacitu dětské skupiny </a:t>
            </a:r>
          </a:p>
          <a:p>
            <a:pPr marL="0" indent="0">
              <a:lnSpc>
                <a:spcPct val="100000"/>
              </a:lnSpc>
              <a:spcBef>
                <a:spcPts val="0"/>
              </a:spcBef>
              <a:buNone/>
            </a:pPr>
            <a:endParaRPr lang="cs-CZ" dirty="false"/>
          </a:p>
          <a:p>
            <a:r>
              <a:rPr lang="cs-CZ" b="true" dirty="false"/>
              <a:t>Na tuto fázi projektu jsou navázány jednotky:</a:t>
            </a:r>
          </a:p>
          <a:p>
            <a:pPr lvl="1">
              <a:lnSpc>
                <a:spcPct val="100000"/>
              </a:lnSpc>
              <a:spcBef>
                <a:spcPts val="0"/>
              </a:spcBef>
              <a:buFont typeface="Courier New" panose="02070309020205020404" pitchFamily="49" charset="0"/>
              <a:buChar char="o"/>
            </a:pPr>
            <a:r>
              <a:rPr lang="cs-CZ" sz="2400" dirty="false"/>
              <a:t>„Vytvořené místo v dětské skupině“</a:t>
            </a:r>
          </a:p>
          <a:p>
            <a:pPr marL="414000" lvl="1" indent="0">
              <a:lnSpc>
                <a:spcPct val="100000"/>
              </a:lnSpc>
              <a:spcBef>
                <a:spcPts val="0"/>
              </a:spcBef>
              <a:buNone/>
            </a:pPr>
            <a:br>
              <a:rPr lang="cs-CZ" sz="2400" dirty="false"/>
            </a:br>
            <a:endParaRPr lang="cs-CZ" sz="2400" dirty="false"/>
          </a:p>
          <a:p>
            <a:endParaRPr lang="cs-CZ" sz="16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53</a:t>
            </a:fld>
            <a:endParaRPr lang="cs-CZ" dirty="false">
              <a:solidFill>
                <a:srgbClr val="084A8B"/>
              </a:solidFill>
            </a:endParaRPr>
          </a:p>
        </p:txBody>
      </p:sp>
      <p:pic>
        <p:nvPicPr>
          <p:cNvPr id="5" name="Grafický objekt 4" descr="Renovace (dům s ohňostrojem) se souvislou výplní">
            <a:extLst>
              <a:ext uri="{FF2B5EF4-FFF2-40B4-BE49-F238E27FC236}">
                <a16:creationId xmlns:a16="http://schemas.microsoft.com/office/drawing/2014/main" id="{89068697-AE07-C751-AB36-EE3A1FF77354}"/>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8591" y="4530409"/>
            <a:ext cx="1265897" cy="1265897"/>
          </a:xfrm>
          <a:prstGeom prst="rect">
            <a:avLst/>
          </a:prstGeom>
        </p:spPr>
      </p:pic>
    </p:spTree>
    <p:extLst>
      <p:ext uri="{BB962C8B-B14F-4D97-AF65-F5344CB8AC3E}">
        <p14:creationId xmlns:p14="http://schemas.microsoft.com/office/powerpoint/2010/main" val="26919060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3" name="Zástupný symbol pro obsah 2"/>
          <p:cNvSpPr>
            <a:spLocks noGrp="true"/>
          </p:cNvSpPr>
          <p:nvPr>
            <p:ph idx="1"/>
          </p:nvPr>
        </p:nvSpPr>
        <p:spPr>
          <a:xfrm>
            <a:off x="539552" y="1340768"/>
            <a:ext cx="8208912" cy="5184576"/>
          </a:xfrm>
        </p:spPr>
        <p:txBody>
          <a:bodyPr>
            <a:normAutofit/>
          </a:bodyPr>
          <a:lstStyle/>
          <a:p>
            <a:pPr marL="0" indent="0">
              <a:buNone/>
            </a:pPr>
            <a:r>
              <a:rPr lang="cs-CZ" b="true" dirty="false"/>
              <a:t>V jednotce je zahrnut příspěvek na:</a:t>
            </a:r>
          </a:p>
          <a:p>
            <a:pPr lvl="1">
              <a:lnSpc>
                <a:spcPct val="100000"/>
              </a:lnSpc>
              <a:spcBef>
                <a:spcPts val="0"/>
              </a:spcBef>
              <a:buFont typeface="Courier New" panose="02070309020205020404" pitchFamily="49" charset="0"/>
              <a:buChar char="o"/>
            </a:pPr>
            <a:r>
              <a:rPr lang="cs-CZ" sz="1600" dirty="false"/>
              <a:t>pořízení vybavení, herních a didaktických potřeb</a:t>
            </a:r>
          </a:p>
          <a:p>
            <a:pPr lvl="1">
              <a:lnSpc>
                <a:spcPct val="100000"/>
              </a:lnSpc>
              <a:spcBef>
                <a:spcPts val="0"/>
              </a:spcBef>
              <a:buFont typeface="Courier New" panose="02070309020205020404" pitchFamily="49" charset="0"/>
              <a:buChar char="o"/>
            </a:pPr>
            <a:r>
              <a:rPr lang="cs-CZ" sz="1600" dirty="false"/>
              <a:t>příprava provozu (energie, reklama, nájem apod.)</a:t>
            </a:r>
          </a:p>
          <a:p>
            <a:pPr lvl="1">
              <a:lnSpc>
                <a:spcPct val="100000"/>
              </a:lnSpc>
              <a:spcBef>
                <a:spcPts val="0"/>
              </a:spcBef>
              <a:buFont typeface="Courier New" panose="02070309020205020404" pitchFamily="49" charset="0"/>
              <a:buChar char="o"/>
            </a:pPr>
            <a:r>
              <a:rPr lang="cs-CZ" sz="1600" dirty="false"/>
              <a:t>pořízení prostředků požárně bezpečnostního řešení</a:t>
            </a:r>
          </a:p>
          <a:p>
            <a:pPr lvl="1">
              <a:lnSpc>
                <a:spcPct val="100000"/>
              </a:lnSpc>
              <a:spcBef>
                <a:spcPts val="0"/>
              </a:spcBef>
              <a:buFont typeface="Courier New" panose="02070309020205020404" pitchFamily="49" charset="0"/>
              <a:buChar char="o"/>
            </a:pPr>
            <a:r>
              <a:rPr lang="cs-CZ" sz="1600" dirty="false"/>
              <a:t>řízení projektové fáze zaměřené na vybudování dětské skupiny</a:t>
            </a:r>
          </a:p>
          <a:p>
            <a:pPr lvl="1">
              <a:lnSpc>
                <a:spcPct val="100000"/>
              </a:lnSpc>
              <a:spcBef>
                <a:spcPts val="0"/>
              </a:spcBef>
              <a:buFont typeface="Courier New" panose="02070309020205020404" pitchFamily="49" charset="0"/>
              <a:buChar char="o"/>
            </a:pPr>
            <a:endParaRPr lang="cs-CZ" dirty="false"/>
          </a:p>
          <a:p>
            <a:pPr marL="0" indent="0">
              <a:buNone/>
            </a:pPr>
            <a:r>
              <a:rPr lang="cs-CZ" dirty="false">
                <a:solidFill>
                  <a:srgbClr val="FF0000"/>
                </a:solidFill>
              </a:rPr>
              <a:t>Po skončení fáze vybudování je ověřován:</a:t>
            </a:r>
          </a:p>
          <a:p>
            <a:pPr lvl="1">
              <a:lnSpc>
                <a:spcPct val="100000"/>
              </a:lnSpc>
              <a:spcBef>
                <a:spcPts val="0"/>
              </a:spcBef>
              <a:buFont typeface="Courier New" panose="02070309020205020404" pitchFamily="49" charset="0"/>
              <a:buChar char="o"/>
            </a:pPr>
            <a:r>
              <a:rPr lang="cs-CZ" sz="1800" b="true" dirty="false"/>
              <a:t>zápis do evidence poskytovatelů služby péče o dítě </a:t>
            </a:r>
            <a:r>
              <a:rPr lang="cs-CZ" sz="1800" dirty="false"/>
              <a:t>v dětské skupině dle zákona č. 247/2014 Sb., o poskytování služby péče o děti v dětské skupině</a:t>
            </a:r>
          </a:p>
          <a:p>
            <a:pPr>
              <a:lnSpc>
                <a:spcPct val="100000"/>
              </a:lnSpc>
              <a:spcBef>
                <a:spcPts val="0"/>
              </a:spcBef>
              <a:buFont typeface="Courier New" panose="02070309020205020404" pitchFamily="49" charset="0"/>
              <a:buChar char="o"/>
            </a:pPr>
            <a:endParaRPr lang="cs-CZ" sz="1600" dirty="false"/>
          </a:p>
          <a:p>
            <a:pPr marL="0" indent="0">
              <a:lnSpc>
                <a:spcPct val="100000"/>
              </a:lnSpc>
              <a:spcBef>
                <a:spcPts val="0"/>
              </a:spcBef>
              <a:buNone/>
            </a:pPr>
            <a:r>
              <a:rPr lang="cs-CZ" sz="1800" dirty="false"/>
              <a:t>Pro každé místo musí existovat </a:t>
            </a:r>
            <a:r>
              <a:rPr lang="cs-CZ" sz="1800" dirty="false">
                <a:solidFill>
                  <a:schemeClr val="accent3">
                    <a:lumMod val="50000"/>
                  </a:schemeClr>
                </a:solidFill>
              </a:rPr>
              <a:t>židle, prostor pro práci u stolu, postel/lehátko</a:t>
            </a:r>
            <a:r>
              <a:rPr lang="cs-CZ" sz="1800" dirty="false"/>
              <a:t>.</a:t>
            </a:r>
          </a:p>
          <a:p>
            <a:pPr marL="0" indent="0">
              <a:lnSpc>
                <a:spcPct val="100000"/>
              </a:lnSpc>
              <a:spcBef>
                <a:spcPts val="0"/>
              </a:spcBef>
              <a:buNone/>
            </a:pPr>
            <a:r>
              <a:rPr lang="cs-CZ" sz="1800" dirty="false"/>
              <a:t>Kapacita uvedená v žádosti by měla odpovídat kapacitě uvedené v evidenci dětských skupin.</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54</a:t>
            </a:fld>
            <a:endParaRPr lang="cs-CZ" dirty="false">
              <a:solidFill>
                <a:srgbClr val="084A8B"/>
              </a:solidFill>
            </a:endParaRPr>
          </a:p>
        </p:txBody>
      </p:sp>
    </p:spTree>
    <p:extLst>
      <p:ext uri="{BB962C8B-B14F-4D97-AF65-F5344CB8AC3E}">
        <p14:creationId xmlns:p14="http://schemas.microsoft.com/office/powerpoint/2010/main" val="1622809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3" name="Zástupný symbol pro obsah 2"/>
          <p:cNvSpPr>
            <a:spLocks noGrp="true"/>
          </p:cNvSpPr>
          <p:nvPr>
            <p:ph idx="1"/>
          </p:nvPr>
        </p:nvSpPr>
        <p:spPr>
          <a:xfrm>
            <a:off x="539552" y="1340768"/>
            <a:ext cx="8208912" cy="5184576"/>
          </a:xfrm>
        </p:spPr>
        <p:txBody>
          <a:bodyPr>
            <a:normAutofit fontScale="92500"/>
          </a:bodyPr>
          <a:lstStyle/>
          <a:p>
            <a:r>
              <a:rPr lang="cs-CZ" dirty="false"/>
              <a:t>Obecně platí, že tentýž žadatel může získat podporu z OPZ+ </a:t>
            </a:r>
            <a:r>
              <a:rPr lang="cs-CZ" b="true" dirty="false"/>
              <a:t>pouze jednou </a:t>
            </a:r>
            <a:r>
              <a:rPr lang="cs-CZ" dirty="false"/>
              <a:t>na vytvoření nové dětské skupiny ve shodných prostorách.</a:t>
            </a:r>
          </a:p>
          <a:p>
            <a:r>
              <a:rPr lang="cs-CZ" dirty="false"/>
              <a:t>Z OPZ+ není možné podpořit vytvoření nové dětské skupiny v prostorách, ve kterých bylo </a:t>
            </a:r>
            <a:r>
              <a:rPr lang="cs-CZ" b="true" dirty="false"/>
              <a:t>v posledních 6 měsících před podáním žádosti o podporu provozováno jiné zařízení péče o děti </a:t>
            </a:r>
            <a:r>
              <a:rPr lang="cs-CZ" dirty="false"/>
              <a:t>bez ohledu na subjekt provozovatele.</a:t>
            </a:r>
          </a:p>
          <a:p>
            <a:r>
              <a:rPr lang="cs-CZ" dirty="false"/>
              <a:t>Z OPZ+ není možné podpořit vytvoření nové dětské skupiny v prostorách, ve kterých bylo </a:t>
            </a:r>
            <a:r>
              <a:rPr lang="cs-CZ" b="true" dirty="false"/>
              <a:t>v posledních 12 měsících před podáním žádosti o podporu provozováno jiné zařízení péče o děti, </a:t>
            </a:r>
            <a:r>
              <a:rPr lang="cs-CZ" dirty="false"/>
              <a:t>jestliže bylo jeho vytvoření podpořeno z Operačního programu Zaměstnanost nebo z OPZ+, (ledaže jde o jiné prostory a zvýšení celkové kapacity na dané adrese)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55</a:t>
            </a:fld>
            <a:endParaRPr lang="cs-CZ" dirty="false">
              <a:solidFill>
                <a:srgbClr val="084A8B"/>
              </a:solidFill>
            </a:endParaRPr>
          </a:p>
        </p:txBody>
      </p:sp>
    </p:spTree>
    <p:extLst>
      <p:ext uri="{BB962C8B-B14F-4D97-AF65-F5344CB8AC3E}">
        <p14:creationId xmlns:p14="http://schemas.microsoft.com/office/powerpoint/2010/main" val="22755386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3" name="Zástupný symbol pro obsah 2"/>
          <p:cNvSpPr>
            <a:spLocks noGrp="true"/>
          </p:cNvSpPr>
          <p:nvPr>
            <p:ph idx="1"/>
          </p:nvPr>
        </p:nvSpPr>
        <p:spPr>
          <a:xfrm>
            <a:off x="539552" y="1628800"/>
            <a:ext cx="7919984" cy="4887200"/>
          </a:xfrm>
        </p:spPr>
        <p:txBody>
          <a:bodyPr/>
          <a:lstStyle/>
          <a:p>
            <a:pPr marL="0" lvl="2" indent="0" algn="ctr">
              <a:lnSpc>
                <a:spcPts val="2880"/>
              </a:lnSpc>
              <a:spcBef>
                <a:spcPts val="600"/>
              </a:spcBef>
              <a:spcAft>
                <a:spcPts val="600"/>
              </a:spcAft>
              <a:buSzPct val="100000"/>
              <a:buNone/>
            </a:pPr>
            <a:r>
              <a:rPr lang="cs-CZ" sz="3200" b="true" dirty="false"/>
              <a:t>Provoz dětské skupiny</a:t>
            </a:r>
          </a:p>
          <a:p>
            <a:pPr marL="936000" lvl="4" indent="-432000">
              <a:lnSpc>
                <a:spcPct val="100000"/>
              </a:lnSpc>
              <a:spcBef>
                <a:spcPts val="0"/>
              </a:spcBef>
              <a:spcAft>
                <a:spcPts val="600"/>
              </a:spcAft>
              <a:buSzPct val="100000"/>
              <a:buFont typeface="Courier New" panose="02070309020205020404" pitchFamily="49" charset="0"/>
              <a:buChar char="o"/>
            </a:pPr>
            <a:endParaRPr lang="cs-CZ" sz="1800" dirty="false"/>
          </a:p>
          <a:p>
            <a:pPr marL="504000" lvl="4" indent="0">
              <a:lnSpc>
                <a:spcPct val="100000"/>
              </a:lnSpc>
              <a:spcBef>
                <a:spcPts val="0"/>
              </a:spcBef>
              <a:spcAft>
                <a:spcPts val="600"/>
              </a:spcAft>
              <a:buSzPct val="100000"/>
              <a:buNone/>
            </a:pPr>
            <a:endParaRPr lang="cs-CZ" sz="1800" dirty="false"/>
          </a:p>
          <a:p>
            <a:pPr marL="504000" lvl="4" indent="0">
              <a:lnSpc>
                <a:spcPct val="100000"/>
              </a:lnSpc>
              <a:spcBef>
                <a:spcPts val="0"/>
              </a:spcBef>
              <a:spcAft>
                <a:spcPts val="600"/>
              </a:spcAft>
              <a:buSzPct val="100000"/>
              <a:buNone/>
            </a:pPr>
            <a:endParaRPr lang="cs-CZ" sz="1800" dirty="false"/>
          </a:p>
          <a:p>
            <a:pPr marL="504000" lvl="4" indent="0" algn="ctr">
              <a:lnSpc>
                <a:spcPct val="100000"/>
              </a:lnSpc>
              <a:spcBef>
                <a:spcPts val="0"/>
              </a:spcBef>
              <a:spcAft>
                <a:spcPts val="600"/>
              </a:spcAft>
              <a:buSzPct val="100000"/>
              <a:buNone/>
            </a:pPr>
            <a:r>
              <a:rPr lang="cs-CZ" sz="1800" dirty="false"/>
              <a:t>U výzvy č. 049 je délka aktivity “Provoz dětské skupiny“ je stanovena </a:t>
            </a:r>
            <a:r>
              <a:rPr lang="cs-CZ" sz="1800" b="true" dirty="false"/>
              <a:t>vždy na 12 měsíců.</a:t>
            </a:r>
            <a:endParaRPr lang="cs-CZ" sz="1800" dirty="false"/>
          </a:p>
          <a:p>
            <a:pPr marL="504000" lvl="4" indent="0">
              <a:lnSpc>
                <a:spcPct val="100000"/>
              </a:lnSpc>
              <a:spcBef>
                <a:spcPts val="0"/>
              </a:spcBef>
              <a:spcAft>
                <a:spcPts val="600"/>
              </a:spcAft>
              <a:buSzPct val="100000"/>
              <a:buNone/>
            </a:pPr>
            <a:endParaRPr lang="cs-CZ" sz="18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56</a:t>
            </a:fld>
            <a:endParaRPr lang="cs-CZ" dirty="false">
              <a:solidFill>
                <a:srgbClr val="084A8B"/>
              </a:solidFill>
            </a:endParaRPr>
          </a:p>
        </p:txBody>
      </p:sp>
      <p:pic>
        <p:nvPicPr>
          <p:cNvPr id="5" name="Grafický objekt 4" descr="Děti se souvislou výplní">
            <a:extLst>
              <a:ext uri="{FF2B5EF4-FFF2-40B4-BE49-F238E27FC236}">
                <a16:creationId xmlns:a16="http://schemas.microsoft.com/office/drawing/2014/main" id="{B229594F-B18A-831A-612E-B30F156FC332}"/>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7620" y="4139101"/>
            <a:ext cx="1558626" cy="1558626"/>
          </a:xfrm>
          <a:prstGeom prst="rect">
            <a:avLst/>
          </a:prstGeom>
        </p:spPr>
      </p:pic>
      <p:pic>
        <p:nvPicPr>
          <p:cNvPr id="6" name="Grafický objekt 5" descr="Otáčecí kalendář se souvislou výplní">
            <a:extLst>
              <a:ext uri="{FF2B5EF4-FFF2-40B4-BE49-F238E27FC236}">
                <a16:creationId xmlns:a16="http://schemas.microsoft.com/office/drawing/2014/main" id="{442FEC8A-BE49-86A8-D13E-AED6980BF253}"/>
              </a:ext>
            </a:extLst>
          </p:cNvPr>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3789" y="4360574"/>
            <a:ext cx="1115680" cy="1115680"/>
          </a:xfrm>
          <a:prstGeom prst="rect">
            <a:avLst/>
          </a:prstGeom>
        </p:spPr>
      </p:pic>
      <p:sp>
        <p:nvSpPr>
          <p:cNvPr id="7" name="TextovéPole 6">
            <a:extLst>
              <a:ext uri="{FF2B5EF4-FFF2-40B4-BE49-F238E27FC236}">
                <a16:creationId xmlns:a16="http://schemas.microsoft.com/office/drawing/2014/main" id="{018A4CC7-8AE5-57DE-37BB-3504F7C47143}"/>
              </a:ext>
            </a:extLst>
          </p:cNvPr>
          <p:cNvSpPr txBox="true"/>
          <p:nvPr/>
        </p:nvSpPr>
        <p:spPr>
          <a:xfrm>
            <a:off x="3598706" y="4863990"/>
            <a:ext cx="613997" cy="400110"/>
          </a:xfrm>
          <a:prstGeom prst="rect">
            <a:avLst/>
          </a:prstGeom>
          <a:noFill/>
        </p:spPr>
        <p:txBody>
          <a:bodyPr wrap="square" rtlCol="false">
            <a:spAutoFit/>
          </a:bodyPr>
          <a:lstStyle/>
          <a:p>
            <a:r>
              <a:rPr lang="cs-CZ" sz="2000" b="true" dirty="false">
                <a:latin typeface="Arial Nova" panose="020B0504020202020204" pitchFamily="34" charset="0"/>
              </a:rPr>
              <a:t>1 r</a:t>
            </a:r>
          </a:p>
        </p:txBody>
      </p:sp>
    </p:spTree>
    <p:extLst>
      <p:ext uri="{BB962C8B-B14F-4D97-AF65-F5344CB8AC3E}">
        <p14:creationId xmlns:p14="http://schemas.microsoft.com/office/powerpoint/2010/main" val="4200227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3" name="Zástupný symbol pro obsah 2"/>
          <p:cNvSpPr>
            <a:spLocks noGrp="true"/>
          </p:cNvSpPr>
          <p:nvPr>
            <p:ph idx="1"/>
          </p:nvPr>
        </p:nvSpPr>
        <p:spPr>
          <a:xfrm>
            <a:off x="467992" y="1241716"/>
            <a:ext cx="8208016" cy="5112568"/>
          </a:xfrm>
        </p:spPr>
        <p:txBody>
          <a:bodyPr/>
          <a:lstStyle/>
          <a:p>
            <a:pPr marL="0" indent="0">
              <a:buNone/>
            </a:pPr>
            <a:r>
              <a:rPr lang="cs-CZ" b="true" dirty="false"/>
              <a:t>Obsazené místo v dětské skupině za půlden pro mladší/starší děti</a:t>
            </a:r>
            <a:endParaRPr lang="cs-CZ" dirty="false"/>
          </a:p>
          <a:p>
            <a:pPr marL="0" indent="0">
              <a:buNone/>
            </a:pPr>
            <a:r>
              <a:rPr lang="cs-CZ" sz="1800" dirty="false"/>
              <a:t>Z hlediska věku dítěte, které obsazuje kapacitní místo, se rozlišují jednotky:</a:t>
            </a:r>
          </a:p>
          <a:p>
            <a:pPr marL="0" indent="0">
              <a:buNone/>
            </a:pPr>
            <a:r>
              <a:rPr lang="cs-CZ" sz="1800" dirty="false"/>
              <a:t>• </a:t>
            </a:r>
            <a:r>
              <a:rPr lang="cs-CZ" sz="1800" b="true" dirty="false"/>
              <a:t>Obsazené místo v dětské skupině za půlden pro mladší děti </a:t>
            </a:r>
            <a:r>
              <a:rPr lang="cs-CZ" sz="1800" dirty="false"/>
              <a:t>– určená pro děti ve věku od 6 měsíců do 31. srpna po dosažení 3. roku věku a </a:t>
            </a:r>
          </a:p>
          <a:p>
            <a:pPr marL="0" indent="0">
              <a:buNone/>
            </a:pPr>
            <a:r>
              <a:rPr lang="cs-CZ" sz="1800" dirty="false"/>
              <a:t>• </a:t>
            </a:r>
            <a:r>
              <a:rPr lang="cs-CZ" sz="1800" b="true" dirty="false"/>
              <a:t>Obsazené místo v dětské skupině za půlden pro starší děti </a:t>
            </a:r>
            <a:r>
              <a:rPr lang="cs-CZ" sz="1800" dirty="false"/>
              <a:t>– relevantní pro děti ve věku od 1. září po dosažení 3. roku věku do zahájení povinné školní docházky.</a:t>
            </a:r>
          </a:p>
          <a:p>
            <a:r>
              <a:rPr lang="cs-CZ" sz="1800" dirty="false"/>
              <a:t>Pro účel vykazování je půlden obsazeného kapacitního místa stanoven jako alespoň </a:t>
            </a:r>
            <a:r>
              <a:rPr lang="cs-CZ" sz="1800" b="true" dirty="false"/>
              <a:t>3 souvislé hodiny</a:t>
            </a:r>
            <a:r>
              <a:rPr lang="cs-CZ" sz="1800" dirty="false"/>
              <a:t> během provozního dne. V případě, že je kapacitní místo obsazeno </a:t>
            </a:r>
            <a:r>
              <a:rPr lang="cs-CZ" sz="1800" b="true" dirty="false"/>
              <a:t>alespoň 5 hodin </a:t>
            </a:r>
            <a:r>
              <a:rPr lang="cs-CZ" sz="1800" dirty="false"/>
              <a:t>během provozního dne (přičemž další hodiny po prvních třech již nemusí být souvislé), jsou dosaženy dva půldny.</a:t>
            </a:r>
          </a:p>
          <a:p>
            <a:pPr marL="0" indent="0">
              <a:buNone/>
            </a:pPr>
            <a:endParaRPr lang="cs-CZ" sz="1600" dirty="false"/>
          </a:p>
          <a:p>
            <a:pPr marL="0" indent="0">
              <a:buNone/>
            </a:pPr>
            <a:endParaRPr lang="cs-CZ" sz="16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57</a:t>
            </a:fld>
            <a:endParaRPr lang="cs-CZ" dirty="false">
              <a:solidFill>
                <a:srgbClr val="084A8B"/>
              </a:solidFill>
            </a:endParaRPr>
          </a:p>
        </p:txBody>
      </p:sp>
      <p:pic>
        <p:nvPicPr>
          <p:cNvPr id="5" name="Grafický objekt 4" descr="Děti se souvislou výplní">
            <a:extLst>
              <a:ext uri="{FF2B5EF4-FFF2-40B4-BE49-F238E27FC236}">
                <a16:creationId xmlns:a16="http://schemas.microsoft.com/office/drawing/2014/main" id="{C27CDD30-943B-7906-3894-35BACCE354DB}"/>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8054" y="1241716"/>
            <a:ext cx="794460" cy="794460"/>
          </a:xfrm>
          <a:prstGeom prst="rect">
            <a:avLst/>
          </a:prstGeom>
        </p:spPr>
      </p:pic>
    </p:spTree>
    <p:extLst>
      <p:ext uri="{BB962C8B-B14F-4D97-AF65-F5344CB8AC3E}">
        <p14:creationId xmlns:p14="http://schemas.microsoft.com/office/powerpoint/2010/main" val="1855508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3" name="Zástupný symbol pro obsah 2"/>
          <p:cNvSpPr>
            <a:spLocks noGrp="true"/>
          </p:cNvSpPr>
          <p:nvPr>
            <p:ph idx="1"/>
          </p:nvPr>
        </p:nvSpPr>
        <p:spPr>
          <a:xfrm>
            <a:off x="467992" y="1241716"/>
            <a:ext cx="8208016" cy="5112568"/>
          </a:xfrm>
        </p:spPr>
        <p:txBody>
          <a:bodyPr/>
          <a:lstStyle/>
          <a:p>
            <a:pPr marL="0" indent="0">
              <a:buNone/>
            </a:pPr>
            <a:r>
              <a:rPr lang="cs-CZ" b="true" dirty="false"/>
              <a:t>Obsazené místo v dětské skupině za půlden pro mladší/starší děti</a:t>
            </a:r>
            <a:endParaRPr lang="cs-CZ" dirty="false"/>
          </a:p>
          <a:p>
            <a:r>
              <a:rPr lang="cs-CZ" sz="1800" dirty="false"/>
              <a:t>Obsazenost </a:t>
            </a:r>
            <a:r>
              <a:rPr lang="cs-CZ" sz="1800" b="true" dirty="false"/>
              <a:t>se prokazuje na základě údajů ze smlouvy o péči</a:t>
            </a:r>
            <a:r>
              <a:rPr lang="cs-CZ" sz="1800" dirty="false"/>
              <a:t> uzavřené mezi poskytovatelem a rodičem dítěte, pokud jsou ve smlouvě o péči </a:t>
            </a:r>
            <a:r>
              <a:rPr lang="cs-CZ" sz="1800" b="true" dirty="false"/>
              <a:t>uvedeny dny a přesná doba</a:t>
            </a:r>
            <a:r>
              <a:rPr lang="cs-CZ" sz="1800" dirty="false"/>
              <a:t>, kdy dítě obsazuje kapacitní místo. Dítě obsazuje kapacitní místo v konkrétní dny a časové rozmezí uvedené ve smlouvě o péči i po dobu své nepřítomnosti. Celkový počet zapsaných dětí se smlouvou o péči s uvedenými dny a dobou obsazení nemůže být vyšší než kapacita.</a:t>
            </a:r>
          </a:p>
          <a:p>
            <a:r>
              <a:rPr lang="cs-CZ" sz="1800" dirty="false"/>
              <a:t>Pokud ve smlouvě o péči </a:t>
            </a:r>
            <a:r>
              <a:rPr lang="cs-CZ" sz="1800" b="true" dirty="false"/>
              <a:t>nejsou uvedeny konkrétní dny a časové rozmezí</a:t>
            </a:r>
            <a:r>
              <a:rPr lang="cs-CZ" sz="1800" dirty="false"/>
              <a:t>, je příjemce povinen pro účely prokázání obsazenosti kapacitního místa doložit </a:t>
            </a:r>
            <a:r>
              <a:rPr lang="cs-CZ" sz="1800" b="true" dirty="false"/>
              <a:t>denní docházku dítěte.</a:t>
            </a:r>
          </a:p>
          <a:p>
            <a:endParaRPr lang="cs-CZ" sz="1800" b="true" dirty="false"/>
          </a:p>
          <a:p>
            <a:pPr marL="0" indent="0">
              <a:buNone/>
            </a:pPr>
            <a:endParaRPr lang="cs-CZ" sz="1600" b="true" dirty="false"/>
          </a:p>
          <a:p>
            <a:pPr marL="0" indent="0">
              <a:buNone/>
            </a:pPr>
            <a:endParaRPr lang="cs-CZ" sz="1600" b="true" dirty="false"/>
          </a:p>
          <a:p>
            <a:pPr marL="0" indent="0">
              <a:buNone/>
            </a:pPr>
            <a:endParaRPr lang="cs-CZ" sz="16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58</a:t>
            </a:fld>
            <a:endParaRPr lang="cs-CZ" dirty="false">
              <a:solidFill>
                <a:srgbClr val="084A8B"/>
              </a:solidFill>
            </a:endParaRPr>
          </a:p>
        </p:txBody>
      </p:sp>
      <p:pic>
        <p:nvPicPr>
          <p:cNvPr id="5" name="Grafický objekt 4" descr="Děti se souvislou výplní">
            <a:extLst>
              <a:ext uri="{FF2B5EF4-FFF2-40B4-BE49-F238E27FC236}">
                <a16:creationId xmlns:a16="http://schemas.microsoft.com/office/drawing/2014/main" id="{76A038BA-748A-1224-5766-7A676413DFA5}"/>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0978" y="1241716"/>
            <a:ext cx="794460" cy="794460"/>
          </a:xfrm>
          <a:prstGeom prst="rect">
            <a:avLst/>
          </a:prstGeom>
        </p:spPr>
      </p:pic>
    </p:spTree>
    <p:extLst>
      <p:ext uri="{BB962C8B-B14F-4D97-AF65-F5344CB8AC3E}">
        <p14:creationId xmlns:p14="http://schemas.microsoft.com/office/powerpoint/2010/main" val="34645049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3" name="Zástupný symbol pro obsah 2"/>
          <p:cNvSpPr>
            <a:spLocks noGrp="true"/>
          </p:cNvSpPr>
          <p:nvPr>
            <p:ph idx="1"/>
          </p:nvPr>
        </p:nvSpPr>
        <p:spPr>
          <a:xfrm>
            <a:off x="179512" y="1403432"/>
            <a:ext cx="8784976" cy="5112568"/>
          </a:xfrm>
        </p:spPr>
        <p:txBody>
          <a:bodyPr/>
          <a:lstStyle/>
          <a:p>
            <a:pPr marL="0" indent="0">
              <a:buNone/>
            </a:pPr>
            <a:r>
              <a:rPr lang="cs-CZ" b="true" dirty="false"/>
              <a:t>Stravování v dětské skupině za půlden pro mladší/starší děti</a:t>
            </a:r>
          </a:p>
          <a:p>
            <a:r>
              <a:rPr lang="cs-CZ" sz="1600" dirty="false"/>
              <a:t>O jednotku není možné žádat samostatně, ale </a:t>
            </a:r>
            <a:r>
              <a:rPr lang="cs-CZ" sz="1600" b="true" dirty="false"/>
              <a:t>pouze vždy společně s jednotkami „Obsazené místo v dětské skupině za půlden pro mladší děti/ Obsazené místo v dětské skupině za půlden pro starší děti“. </a:t>
            </a:r>
            <a:r>
              <a:rPr lang="cs-CZ" sz="1600" dirty="false"/>
              <a:t>Dosažení jednotky dle věku dítěte je vyhodnocováno na základě </a:t>
            </a:r>
            <a:r>
              <a:rPr lang="cs-CZ" sz="1600" b="true" dirty="false"/>
              <a:t>smlouvy</a:t>
            </a:r>
            <a:r>
              <a:rPr lang="cs-CZ" sz="1600" dirty="false"/>
              <a:t> o poskytování služby péče o dítě v dětské skupině uzavřené mezi poskytovatelem a rodičem dítě – tedy </a:t>
            </a:r>
            <a:r>
              <a:rPr lang="cs-CZ" sz="1600" b="true" dirty="false"/>
              <a:t>musí být ve smlouvě uvedeno</a:t>
            </a:r>
          </a:p>
          <a:p>
            <a:r>
              <a:rPr lang="cs-CZ" sz="1600" dirty="false"/>
              <a:t>Zajištění stravy nelze kombinovat (nelze mít např. oběd zajištěný provozovatelem a svačinu rodičem)</a:t>
            </a:r>
            <a:endParaRPr lang="cs-CZ" sz="2000" dirty="false"/>
          </a:p>
          <a:p>
            <a:pPr>
              <a:lnSpc>
                <a:spcPct val="150000"/>
              </a:lnSpc>
            </a:pPr>
            <a:r>
              <a:rPr lang="cs-CZ" sz="1600" dirty="false"/>
              <a:t>Z hlediska věku dítěte, na které je čerpána podpora na stravování, se rozlišují jednotky: </a:t>
            </a:r>
          </a:p>
          <a:p>
            <a:pPr lvl="1">
              <a:lnSpc>
                <a:spcPct val="150000"/>
              </a:lnSpc>
            </a:pPr>
            <a:r>
              <a:rPr lang="cs-CZ" sz="1600" b="true" dirty="false"/>
              <a:t>Stravování v dětské skupině za půlden pro mladší děti</a:t>
            </a:r>
          </a:p>
          <a:p>
            <a:pPr lvl="1">
              <a:lnSpc>
                <a:spcPct val="150000"/>
              </a:lnSpc>
            </a:pPr>
            <a:r>
              <a:rPr lang="cs-CZ" sz="1600" b="true" dirty="false"/>
              <a:t>Stravování v dětské skupině za půlden pro starší děti</a:t>
            </a:r>
            <a:endParaRPr lang="cs-CZ" sz="16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59</a:t>
            </a:fld>
            <a:endParaRPr lang="cs-CZ" dirty="false">
              <a:solidFill>
                <a:srgbClr val="084A8B"/>
              </a:solidFill>
            </a:endParaRPr>
          </a:p>
        </p:txBody>
      </p:sp>
      <p:pic>
        <p:nvPicPr>
          <p:cNvPr id="6" name="Grafický objekt 5" descr="Bezpečnost potravin se souvislou výplní">
            <a:extLst>
              <a:ext uri="{FF2B5EF4-FFF2-40B4-BE49-F238E27FC236}">
                <a16:creationId xmlns:a16="http://schemas.microsoft.com/office/drawing/2014/main" id="{9BD4805F-D7C0-C143-363C-152C515FA2C4}"/>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6407" y="5719753"/>
            <a:ext cx="914400" cy="914400"/>
          </a:xfrm>
          <a:prstGeom prst="rect">
            <a:avLst/>
          </a:prstGeom>
        </p:spPr>
      </p:pic>
    </p:spTree>
    <p:extLst>
      <p:ext uri="{BB962C8B-B14F-4D97-AF65-F5344CB8AC3E}">
        <p14:creationId xmlns:p14="http://schemas.microsoft.com/office/powerpoint/2010/main" val="214226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fontAlgn="base" hangingPunct="false"/>
            <a:r>
              <a:rPr lang="pl-PL" dirty="false"/>
              <a:t>Představení výzVY</a:t>
            </a:r>
            <a:endParaRPr lang="cs-CZ" dirty="false"/>
          </a:p>
        </p:txBody>
      </p:sp>
      <p:sp>
        <p:nvSpPr>
          <p:cNvPr id="3" name="Zástupný symbol pro obsah 2"/>
          <p:cNvSpPr>
            <a:spLocks noGrp="true"/>
          </p:cNvSpPr>
          <p:nvPr>
            <p:ph idx="1"/>
          </p:nvPr>
        </p:nvSpPr>
        <p:spPr>
          <a:xfrm>
            <a:off x="113429" y="1462207"/>
            <a:ext cx="8964488" cy="4955105"/>
          </a:xfrm>
        </p:spPr>
        <p:txBody>
          <a:bodyPr/>
          <a:lstStyle/>
          <a:p>
            <a:pPr marL="432000" lvl="2" indent="-432000">
              <a:lnSpc>
                <a:spcPts val="2880"/>
              </a:lnSpc>
              <a:spcBef>
                <a:spcPts val="600"/>
              </a:spcBef>
              <a:spcAft>
                <a:spcPts val="600"/>
              </a:spcAft>
              <a:buSzPct val="100000"/>
              <a:buFont typeface="Wingdings" panose="05000000000000000000" pitchFamily="2" charset="2"/>
              <a:buChar char=""/>
            </a:pPr>
            <a:r>
              <a:rPr lang="cs-CZ" sz="2400" b="true" dirty="false"/>
              <a:t>Věcné zaměření výzvy</a:t>
            </a:r>
          </a:p>
          <a:p>
            <a:pPr marL="432000" lvl="2" indent="-432000">
              <a:lnSpc>
                <a:spcPts val="2880"/>
              </a:lnSpc>
              <a:spcBef>
                <a:spcPts val="600"/>
              </a:spcBef>
              <a:spcAft>
                <a:spcPts val="600"/>
              </a:spcAft>
              <a:buSzPct val="100000"/>
              <a:buFont typeface="Wingdings" panose="05000000000000000000" pitchFamily="2" charset="2"/>
              <a:buChar char=""/>
            </a:pPr>
            <a:endParaRPr lang="cs-CZ" sz="2400" b="true" dirty="false"/>
          </a:p>
          <a:p>
            <a:pPr marL="0" lvl="2" indent="0">
              <a:lnSpc>
                <a:spcPts val="2880"/>
              </a:lnSpc>
              <a:spcBef>
                <a:spcPts val="600"/>
              </a:spcBef>
              <a:spcAft>
                <a:spcPts val="600"/>
              </a:spcAft>
              <a:buSzPct val="100000"/>
              <a:buNone/>
            </a:pPr>
            <a:endParaRPr lang="cs-CZ" sz="2400" b="true" dirty="false"/>
          </a:p>
          <a:p>
            <a:pPr marL="414000" lvl="1" indent="0">
              <a:buNone/>
            </a:pPr>
            <a:endParaRPr lang="cs-CZ" dirty="false"/>
          </a:p>
          <a:p>
            <a:pPr marL="414000" lvl="1" indent="0">
              <a:buNone/>
            </a:pPr>
            <a:r>
              <a:rPr lang="cs-CZ" dirty="false"/>
              <a:t>Vytvoření a následný roční provoz dětské skupiny poskytujících pravidelnou péči o dítě od 6 měsíců věku do zahájení povinné školní docházky za účelem zapojení rodičů do pracovního procesu dle </a:t>
            </a:r>
            <a:r>
              <a:rPr lang="cs-CZ" b="true" dirty="false"/>
              <a:t>Zákona č. 247/2014 Sb., </a:t>
            </a:r>
            <a:r>
              <a:rPr lang="cs-CZ" dirty="false"/>
              <a:t>Zákon o poskytování služby péče o dítě v dětské skupině a o změně souvisejících zákonů (v novelizovaném znění)</a:t>
            </a:r>
          </a:p>
          <a:p>
            <a:pPr lvl="1"/>
            <a:endParaRPr lang="cs-CZ" dirty="false"/>
          </a:p>
          <a:p>
            <a:pPr marL="432000" lvl="2" indent="-432000">
              <a:lnSpc>
                <a:spcPts val="2880"/>
              </a:lnSpc>
              <a:spcBef>
                <a:spcPts val="600"/>
              </a:spcBef>
              <a:spcAft>
                <a:spcPts val="600"/>
              </a:spcAft>
              <a:buSzPct val="100000"/>
              <a:buFont typeface="Wingdings" panose="05000000000000000000" pitchFamily="2" charset="2"/>
              <a:buChar char=""/>
            </a:pPr>
            <a:r>
              <a:rPr lang="cs-CZ" sz="2400" b="true" dirty="false"/>
              <a:t>Podporovány budou dětské skupiny pro veřejnost i podnikové dětské skupiny</a:t>
            </a:r>
            <a:endParaRPr lang="cs-CZ" dirty="false"/>
          </a:p>
          <a:p>
            <a:pPr lvl="2"/>
            <a:endParaRPr lang="cs-CZ" dirty="false"/>
          </a:p>
          <a:p>
            <a:pPr lvl="2"/>
            <a:endParaRPr lang="cs-CZ" dirty="false"/>
          </a:p>
          <a:p>
            <a:pPr marL="0" indent="0" fontAlgn="base" hangingPunct="false">
              <a:buNone/>
            </a:pPr>
            <a:endParaRPr lang="cs-CZ" sz="2000" dirty="false"/>
          </a:p>
          <a:p>
            <a:pPr marL="0" indent="0" fontAlgn="base" hangingPunct="false">
              <a:buNone/>
            </a:pPr>
            <a:r>
              <a:rPr lang="cs-CZ" sz="2000" dirty="false"/>
              <a:t> </a:t>
            </a:r>
          </a:p>
          <a:p>
            <a:pPr marL="0" indent="0" fontAlgn="base" hangingPunct="false">
              <a:buNone/>
            </a:pPr>
            <a:r>
              <a:rPr lang="cs-CZ" sz="2000" dirty="false"/>
              <a:t> </a:t>
            </a:r>
          </a:p>
          <a:p>
            <a:pPr fontAlgn="base" hangingPunct="false"/>
            <a:endParaRPr lang="cs-CZ" sz="2000" dirty="false"/>
          </a:p>
          <a:p>
            <a:pPr marL="414000" lvl="1" indent="0">
              <a:buNone/>
            </a:pPr>
            <a:r>
              <a:rPr lang="cs-CZ"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a:t>
            </a:fld>
            <a:endParaRPr lang="cs-CZ" dirty="false"/>
          </a:p>
        </p:txBody>
      </p:sp>
      <p:pic>
        <p:nvPicPr>
          <p:cNvPr id="6" name="Grafický objekt 5" descr="Renovace (dům s ohňostrojem) se souvislou výplní">
            <a:extLst>
              <a:ext uri="{FF2B5EF4-FFF2-40B4-BE49-F238E27FC236}">
                <a16:creationId xmlns:a16="http://schemas.microsoft.com/office/drawing/2014/main" id="{38EFD4B7-A3AC-219C-0F2B-3B541A1EE612}"/>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1760" y="2132856"/>
            <a:ext cx="1075082" cy="1075082"/>
          </a:xfrm>
          <a:prstGeom prst="rect">
            <a:avLst/>
          </a:prstGeom>
        </p:spPr>
      </p:pic>
      <p:pic>
        <p:nvPicPr>
          <p:cNvPr id="8" name="Grafický objekt 7" descr="Děti se souvislou výplní">
            <a:extLst>
              <a:ext uri="{FF2B5EF4-FFF2-40B4-BE49-F238E27FC236}">
                <a16:creationId xmlns:a16="http://schemas.microsoft.com/office/drawing/2014/main" id="{9C78906C-FC71-62D8-79C9-9D6BCEC4E00D}"/>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43181" y="2132856"/>
            <a:ext cx="1245043" cy="1245043"/>
          </a:xfrm>
          <a:prstGeom prst="rect">
            <a:avLst/>
          </a:prstGeom>
        </p:spPr>
      </p:pic>
      <p:pic>
        <p:nvPicPr>
          <p:cNvPr id="10" name="Grafický objekt 9" descr="Přičíst se souvislou výplní">
            <a:extLst>
              <a:ext uri="{FF2B5EF4-FFF2-40B4-BE49-F238E27FC236}">
                <a16:creationId xmlns:a16="http://schemas.microsoft.com/office/drawing/2014/main" id="{8F808EFC-9E82-9F10-9A8E-52A40B4959C9}"/>
              </a:ext>
            </a:extLst>
          </p:cNvPr>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63110" y="2441797"/>
            <a:ext cx="457200" cy="457200"/>
          </a:xfrm>
          <a:prstGeom prst="rect">
            <a:avLst/>
          </a:prstGeom>
        </p:spPr>
      </p:pic>
      <p:pic>
        <p:nvPicPr>
          <p:cNvPr id="12" name="Grafický objekt 11" descr="Otáčecí kalendář se souvislou výplní">
            <a:extLst>
              <a:ext uri="{FF2B5EF4-FFF2-40B4-BE49-F238E27FC236}">
                <a16:creationId xmlns:a16="http://schemas.microsoft.com/office/drawing/2014/main" id="{17123039-EE59-D5BE-B9EB-3033A09518F5}"/>
              </a:ext>
            </a:extLst>
          </p:cNvPr>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28781" y="2213652"/>
            <a:ext cx="914400" cy="914400"/>
          </a:xfrm>
          <a:prstGeom prst="rect">
            <a:avLst/>
          </a:prstGeom>
        </p:spPr>
      </p:pic>
      <p:sp>
        <p:nvSpPr>
          <p:cNvPr id="13" name="TextovéPole 12">
            <a:extLst>
              <a:ext uri="{FF2B5EF4-FFF2-40B4-BE49-F238E27FC236}">
                <a16:creationId xmlns:a16="http://schemas.microsoft.com/office/drawing/2014/main" id="{8DDA88CD-D7B8-321F-1752-23AC0AA92467}"/>
              </a:ext>
            </a:extLst>
          </p:cNvPr>
          <p:cNvSpPr txBox="true"/>
          <p:nvPr/>
        </p:nvSpPr>
        <p:spPr>
          <a:xfrm>
            <a:off x="4609765" y="2579883"/>
            <a:ext cx="552431" cy="400110"/>
          </a:xfrm>
          <a:prstGeom prst="rect">
            <a:avLst/>
          </a:prstGeom>
          <a:noFill/>
        </p:spPr>
        <p:txBody>
          <a:bodyPr wrap="square" rtlCol="false">
            <a:spAutoFit/>
          </a:bodyPr>
          <a:lstStyle/>
          <a:p>
            <a:r>
              <a:rPr lang="cs-CZ" sz="2000" b="true" dirty="false">
                <a:latin typeface="Arial Nova" panose="020B0504020202020204" pitchFamily="34" charset="0"/>
              </a:rPr>
              <a:t>1 r</a:t>
            </a:r>
          </a:p>
        </p:txBody>
      </p:sp>
    </p:spTree>
    <p:extLst>
      <p:ext uri="{BB962C8B-B14F-4D97-AF65-F5344CB8AC3E}">
        <p14:creationId xmlns:p14="http://schemas.microsoft.com/office/powerpoint/2010/main" val="25934161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3" name="Zástupný symbol pro obsah 2"/>
          <p:cNvSpPr>
            <a:spLocks noGrp="true"/>
          </p:cNvSpPr>
          <p:nvPr>
            <p:ph idx="1"/>
          </p:nvPr>
        </p:nvSpPr>
        <p:spPr>
          <a:xfrm>
            <a:off x="441746" y="1572881"/>
            <a:ext cx="8424000" cy="4855022"/>
          </a:xfrm>
        </p:spPr>
        <p:txBody>
          <a:bodyPr/>
          <a:lstStyle/>
          <a:p>
            <a:pPr marL="0" lvl="2" indent="0" algn="ctr">
              <a:lnSpc>
                <a:spcPts val="2880"/>
              </a:lnSpc>
              <a:spcBef>
                <a:spcPts val="600"/>
              </a:spcBef>
              <a:spcAft>
                <a:spcPts val="600"/>
              </a:spcAft>
              <a:buSzPct val="100000"/>
              <a:buNone/>
            </a:pPr>
            <a:r>
              <a:rPr lang="cs-CZ" sz="3200" b="true" dirty="false"/>
              <a:t>Navýšení jednotkových nákladů</a:t>
            </a:r>
          </a:p>
          <a:p>
            <a:pPr algn="just"/>
            <a:endParaRPr lang="cs-CZ" sz="1800" dirty="false"/>
          </a:p>
          <a:p>
            <a:pPr algn="just"/>
            <a:r>
              <a:rPr lang="cs-CZ" sz="1800" dirty="false"/>
              <a:t>Jedná se o pomocnou komponentu v MS2021+ určenou výhradně pro navýšení jednotkových nákladů jednotek v aktivitě „Provoz dětské skupiny“ v průběhu realizace projektu v závislosti na vyhlášení částek jednotkových nákladů pro daný rok </a:t>
            </a:r>
          </a:p>
          <a:p>
            <a:pPr algn="just"/>
            <a:r>
              <a:rPr lang="cs-CZ" sz="1800" b="true" dirty="false"/>
              <a:t>Maximálně ve výši 30% celkových způsobilých výdajů na aktivitu Provoz dětské skupiny</a:t>
            </a:r>
          </a:p>
          <a:p>
            <a:pPr algn="just"/>
            <a:r>
              <a:rPr lang="cs-CZ" sz="1800" dirty="false"/>
              <a:t>Žádosti o změnu v průběhu realizace projektu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60</a:t>
            </a:fld>
            <a:endParaRPr lang="cs-CZ" dirty="false">
              <a:solidFill>
                <a:srgbClr val="084A8B"/>
              </a:solidFill>
            </a:endParaRPr>
          </a:p>
        </p:txBody>
      </p:sp>
      <p:pic>
        <p:nvPicPr>
          <p:cNvPr id="7" name="Grafický objekt 6" descr="Pruhový graf se vzestupným trendem se souvislou výplní">
            <a:extLst>
              <a:ext uri="{FF2B5EF4-FFF2-40B4-BE49-F238E27FC236}">
                <a16:creationId xmlns:a16="http://schemas.microsoft.com/office/drawing/2014/main" id="{497772E6-94CF-2530-B50F-976819A4D7B3}"/>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4208" y="4919498"/>
            <a:ext cx="1508405" cy="1508405"/>
          </a:xfrm>
          <a:prstGeom prst="rect">
            <a:avLst/>
          </a:prstGeom>
        </p:spPr>
      </p:pic>
      <p:pic>
        <p:nvPicPr>
          <p:cNvPr id="5" name="Grafický objekt 4" descr="Nový se souvislou výplní">
            <a:extLst>
              <a:ext uri="{FF2B5EF4-FFF2-40B4-BE49-F238E27FC236}">
                <a16:creationId xmlns:a16="http://schemas.microsoft.com/office/drawing/2014/main" id="{8F301707-FB08-F475-0BC7-F5E5509CCC4C}"/>
              </a:ext>
            </a:extLst>
          </p:cNvPr>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1294577"/>
            <a:ext cx="540060" cy="540060"/>
          </a:xfrm>
          <a:prstGeom prst="rect">
            <a:avLst/>
          </a:prstGeom>
        </p:spPr>
      </p:pic>
      <p:sp>
        <p:nvSpPr>
          <p:cNvPr id="6" name="TextovéPole 5">
            <a:extLst>
              <a:ext uri="{FF2B5EF4-FFF2-40B4-BE49-F238E27FC236}">
                <a16:creationId xmlns:a16="http://schemas.microsoft.com/office/drawing/2014/main" id="{61EA71EE-7126-77AF-0C9D-57D2DF43F8E3}"/>
              </a:ext>
            </a:extLst>
          </p:cNvPr>
          <p:cNvSpPr txBox="true"/>
          <p:nvPr/>
        </p:nvSpPr>
        <p:spPr>
          <a:xfrm>
            <a:off x="8086696" y="1140688"/>
            <a:ext cx="859531" cy="523220"/>
          </a:xfrm>
          <a:prstGeom prst="rect">
            <a:avLst/>
          </a:prstGeom>
          <a:noFill/>
        </p:spPr>
        <p:txBody>
          <a:bodyPr wrap="square" rtlCol="false">
            <a:spAutoFit/>
          </a:bodyPr>
          <a:lstStyle/>
          <a:p>
            <a:r>
              <a:rPr lang="cs-CZ" sz="1400" b="true" dirty="false"/>
              <a:t>novinka</a:t>
            </a:r>
          </a:p>
          <a:p>
            <a:r>
              <a:rPr lang="cs-CZ" sz="1400" b="true" dirty="false"/>
              <a:t>   OPZ+</a:t>
            </a:r>
          </a:p>
        </p:txBody>
      </p:sp>
    </p:spTree>
    <p:extLst>
      <p:ext uri="{BB962C8B-B14F-4D97-AF65-F5344CB8AC3E}">
        <p14:creationId xmlns:p14="http://schemas.microsoft.com/office/powerpoint/2010/main" val="971558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755576" y="2780928"/>
            <a:ext cx="7632040" cy="2592288"/>
          </a:xfrm>
        </p:spPr>
        <p:txBody>
          <a:bodyPr/>
          <a:lstStyle/>
          <a:p>
            <a:pPr algn="ctr"/>
            <a:r>
              <a:rPr lang="cs-CZ" dirty="false"/>
              <a:t>Parametry</a:t>
            </a:r>
            <a:r>
              <a:rPr lang="cs-CZ" baseline="0" dirty="false"/>
              <a:t> </a:t>
            </a:r>
            <a:r>
              <a:rPr lang="cs-CZ" dirty="false"/>
              <a:t>dětských skupin</a:t>
            </a:r>
            <a:r>
              <a:rPr lang="cs-CZ" baseline="0" dirty="false"/>
              <a:t> podpořených  </a:t>
            </a:r>
            <a:br>
              <a:rPr lang="cs-CZ" baseline="0" dirty="false"/>
            </a:br>
            <a:r>
              <a:rPr lang="cs-CZ" baseline="0" dirty="false"/>
              <a:t>z </a:t>
            </a:r>
            <a:r>
              <a:rPr lang="cs-CZ" baseline="0" dirty="false" err="true"/>
              <a:t>opz</a:t>
            </a:r>
            <a:r>
              <a:rPr lang="cs-CZ" baseline="0" dirty="false"/>
              <a:t>+ </a:t>
            </a:r>
            <a:br>
              <a:rPr lang="cs-CZ" baseline="0" dirty="false"/>
            </a:br>
            <a:br>
              <a:rPr lang="cs-CZ" b="false" baseline="0" dirty="false"/>
            </a:br>
            <a:endParaRPr lang="cs-CZ" sz="3200" b="false" cap="none" dirty="false"/>
          </a:p>
        </p:txBody>
      </p:sp>
    </p:spTree>
    <p:extLst>
      <p:ext uri="{BB962C8B-B14F-4D97-AF65-F5344CB8AC3E}">
        <p14:creationId xmlns:p14="http://schemas.microsoft.com/office/powerpoint/2010/main" val="2947980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1CD195-513F-443E-B5E3-1B5209F2EFB4}"/>
              </a:ext>
            </a:extLst>
          </p:cNvPr>
          <p:cNvSpPr>
            <a:spLocks noGrp="true"/>
          </p:cNvSpPr>
          <p:nvPr>
            <p:ph type="title"/>
          </p:nvPr>
        </p:nvSpPr>
        <p:spPr>
          <a:xfrm>
            <a:off x="107504" y="0"/>
            <a:ext cx="9000496" cy="1080000"/>
          </a:xfrm>
        </p:spPr>
        <p:txBody>
          <a:bodyPr/>
          <a:lstStyle/>
          <a:p>
            <a:r>
              <a:rPr lang="cs-CZ" dirty="false"/>
              <a:t>Vymezení služby péče o dítě</a:t>
            </a:r>
          </a:p>
        </p:txBody>
      </p:sp>
      <p:sp>
        <p:nvSpPr>
          <p:cNvPr id="3" name="Zástupný obsah 2">
            <a:extLst>
              <a:ext uri="{FF2B5EF4-FFF2-40B4-BE49-F238E27FC236}">
                <a16:creationId xmlns:a16="http://schemas.microsoft.com/office/drawing/2014/main" id="{51950D9C-EAEA-4DA6-8562-2AC3434916F0}"/>
              </a:ext>
            </a:extLst>
          </p:cNvPr>
          <p:cNvSpPr>
            <a:spLocks noGrp="true"/>
          </p:cNvSpPr>
          <p:nvPr>
            <p:ph idx="1"/>
          </p:nvPr>
        </p:nvSpPr>
        <p:spPr>
          <a:xfrm>
            <a:off x="390822" y="1484784"/>
            <a:ext cx="8064000" cy="4320000"/>
          </a:xfrm>
        </p:spPr>
        <p:txBody>
          <a:bodyPr/>
          <a:lstStyle/>
          <a:p>
            <a:r>
              <a:rPr lang="cs-CZ" dirty="false"/>
              <a:t>Vymezení služby péče o dítě</a:t>
            </a:r>
          </a:p>
          <a:p>
            <a:r>
              <a:rPr lang="cs-CZ" dirty="false"/>
              <a:t>Pečující osoba</a:t>
            </a:r>
          </a:p>
          <a:p>
            <a:r>
              <a:rPr lang="cs-CZ" dirty="false"/>
              <a:t>Hygienické požadavky na prostor a provoz, Stravování</a:t>
            </a:r>
          </a:p>
          <a:p>
            <a:r>
              <a:rPr lang="cs-CZ" dirty="false"/>
              <a:t>Evidence dětí</a:t>
            </a:r>
          </a:p>
          <a:p>
            <a:r>
              <a:rPr lang="cs-CZ" dirty="false"/>
              <a:t>Omezení týkající se rodičů</a:t>
            </a:r>
          </a:p>
          <a:p>
            <a:r>
              <a:rPr lang="cs-CZ" dirty="false"/>
              <a:t>Kapacita dětské skupiny, vnitřní pravidla zařízení a plán výchovy a péče</a:t>
            </a:r>
          </a:p>
          <a:p>
            <a:pPr algn="just"/>
            <a:r>
              <a:rPr lang="cs-CZ" dirty="false"/>
              <a:t>Vše je uvedeno ve „</a:t>
            </a:r>
            <a:r>
              <a:rPr lang="cs-CZ" b="true" dirty="false"/>
              <a:t>Specifické části pravidel pro žadatele a příjemce v rámci OPZ+ pro projekty   </a:t>
            </a:r>
            <a:br>
              <a:rPr lang="cs-CZ" b="true" dirty="false"/>
            </a:br>
            <a:r>
              <a:rPr lang="cs-CZ" b="true" dirty="false"/>
              <a:t>s jednotkovými náklady zaměřené na podporu dětských skupin</a:t>
            </a:r>
            <a:endParaRPr lang="cs-CZ" dirty="false"/>
          </a:p>
          <a:p>
            <a:endParaRPr lang="cs-CZ" dirty="false"/>
          </a:p>
        </p:txBody>
      </p:sp>
      <p:sp>
        <p:nvSpPr>
          <p:cNvPr id="4" name="Zástupný symbol pro číslo snímku 3">
            <a:extLst>
              <a:ext uri="{FF2B5EF4-FFF2-40B4-BE49-F238E27FC236}">
                <a16:creationId xmlns:a16="http://schemas.microsoft.com/office/drawing/2014/main" id="{9169CB27-22A7-4FCD-BC72-285341F49F0F}"/>
              </a:ext>
            </a:extLst>
          </p:cNvPr>
          <p:cNvSpPr>
            <a:spLocks noGrp="true"/>
          </p:cNvSpPr>
          <p:nvPr>
            <p:ph type="sldNum" sz="quarter" idx="12"/>
          </p:nvPr>
        </p:nvSpPr>
        <p:spPr/>
        <p:txBody>
          <a:bodyPr/>
          <a:lstStyle/>
          <a:p>
            <a:fld id="{479BF083-4774-43B1-9AB0-5CC1AC5DD8EE}" type="slidenum">
              <a:rPr lang="cs-CZ" smtClean="false"/>
              <a:pPr/>
              <a:t>62</a:t>
            </a:fld>
            <a:endParaRPr lang="cs-CZ" dirty="false"/>
          </a:p>
        </p:txBody>
      </p:sp>
    </p:spTree>
    <p:extLst>
      <p:ext uri="{BB962C8B-B14F-4D97-AF65-F5344CB8AC3E}">
        <p14:creationId xmlns:p14="http://schemas.microsoft.com/office/powerpoint/2010/main" val="18073111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0" y="0"/>
            <a:ext cx="9108000" cy="1080000"/>
          </a:xfrm>
        </p:spPr>
        <p:txBody>
          <a:bodyPr/>
          <a:lstStyle/>
          <a:p>
            <a:r>
              <a:rPr lang="cs-CZ" dirty="false"/>
              <a:t>Vymezení služby péče o dítě – omezení týkající se rodičů</a:t>
            </a:r>
          </a:p>
        </p:txBody>
      </p:sp>
      <p:sp>
        <p:nvSpPr>
          <p:cNvPr id="3" name="Zástupný symbol pro obsah 2"/>
          <p:cNvSpPr>
            <a:spLocks noGrp="true"/>
          </p:cNvSpPr>
          <p:nvPr>
            <p:ph idx="1"/>
          </p:nvPr>
        </p:nvSpPr>
        <p:spPr>
          <a:xfrm>
            <a:off x="395536" y="1440000"/>
            <a:ext cx="8064000" cy="5076000"/>
          </a:xfrm>
        </p:spPr>
        <p:txBody>
          <a:bodyPr/>
          <a:lstStyle/>
          <a:p>
            <a:r>
              <a:rPr lang="cs-CZ" b="true" dirty="false"/>
              <a:t>Do DS smí docházet pouze děti, jejichž rodičům umístění dítěte do podpořené dětské skupiny pomůže s jejich uplatněním na trhu práce.</a:t>
            </a:r>
          </a:p>
          <a:p>
            <a:pPr lvl="1"/>
            <a:r>
              <a:rPr lang="cs-CZ" dirty="false"/>
              <a:t>Minimálně jeden z rodičů je zaměstnán, nebo vykonává podnikatelskou činnost, nebo studuje, nebo pokud je nezaměstnaný, tak si zaměstnání hledá (registrace na ÚP). </a:t>
            </a:r>
          </a:p>
          <a:p>
            <a:r>
              <a:rPr lang="cs-CZ" b="true" dirty="false"/>
              <a:t>Podmínka musí být splněna po celou dobu docházky dítěte do dětské skupiny. </a:t>
            </a:r>
          </a:p>
          <a:p>
            <a:r>
              <a:rPr lang="cs-CZ" b="true" dirty="false"/>
              <a:t>Podmínku lze naplnit i tak, že je rodič registrován na ÚP (jako uchazeč, nikoliv zájemce!)</a:t>
            </a:r>
          </a:p>
          <a:p>
            <a:r>
              <a:rPr lang="cs-CZ" b="true" dirty="false"/>
              <a:t>Podmínky platí i pro rodiče dětí uprchlíků z Ukrajiny</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63</a:t>
            </a:fld>
            <a:endParaRPr lang="cs-CZ" dirty="false"/>
          </a:p>
        </p:txBody>
      </p:sp>
    </p:spTree>
    <p:extLst>
      <p:ext uri="{BB962C8B-B14F-4D97-AF65-F5344CB8AC3E}">
        <p14:creationId xmlns:p14="http://schemas.microsoft.com/office/powerpoint/2010/main" val="36038899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07504" y="0"/>
            <a:ext cx="9000496" cy="1080000"/>
          </a:xfrm>
        </p:spPr>
        <p:txBody>
          <a:bodyPr/>
          <a:lstStyle/>
          <a:p>
            <a:r>
              <a:rPr lang="cs-CZ" dirty="false"/>
              <a:t>Vymezení služby péče o dítě – omezení týkající se rodičů</a:t>
            </a:r>
          </a:p>
        </p:txBody>
      </p:sp>
      <p:sp>
        <p:nvSpPr>
          <p:cNvPr id="3" name="Zástupný symbol pro obsah 2"/>
          <p:cNvSpPr>
            <a:spLocks noGrp="true"/>
          </p:cNvSpPr>
          <p:nvPr>
            <p:ph idx="1"/>
          </p:nvPr>
        </p:nvSpPr>
        <p:spPr>
          <a:xfrm>
            <a:off x="540000" y="1484784"/>
            <a:ext cx="8064000" cy="5031216"/>
          </a:xfrm>
        </p:spPr>
        <p:txBody>
          <a:bodyPr/>
          <a:lstStyle/>
          <a:p>
            <a:r>
              <a:rPr lang="cs-CZ" sz="2400" dirty="false"/>
              <a:t>Žadatel v žádosti o podporu uvede, zda se jedná o dětskou skupinu, do které mohou své děti umisťovat </a:t>
            </a:r>
            <a:r>
              <a:rPr lang="cs-CZ" sz="2400" b="true" dirty="false"/>
              <a:t>pouze zaměstnanci určitého subjektu či subjektů </a:t>
            </a:r>
            <a:r>
              <a:rPr lang="cs-CZ" sz="2400" dirty="false"/>
              <a:t>(příjemce a jeho projektoví partneři), anebo o dětskou skupinu, která své </a:t>
            </a:r>
            <a:r>
              <a:rPr lang="cs-CZ" sz="2400" b="true" dirty="false"/>
              <a:t>služby poskytují široké veřejnosti</a:t>
            </a:r>
            <a:r>
              <a:rPr lang="cs-CZ" sz="2400" dirty="false"/>
              <a:t>. </a:t>
            </a:r>
            <a:r>
              <a:rPr lang="cs-CZ" sz="2400" dirty="false">
                <a:solidFill>
                  <a:srgbClr val="FF0000"/>
                </a:solidFill>
              </a:rPr>
              <a:t>V průběhu realizace projektu není možné tento parametr změnit</a:t>
            </a:r>
            <a:r>
              <a:rPr lang="cs-CZ" sz="2400" dirty="false"/>
              <a:t>.</a:t>
            </a:r>
          </a:p>
          <a:p>
            <a:endParaRPr lang="cs-CZ" b="true" dirty="false"/>
          </a:p>
          <a:p>
            <a:pPr marL="0" indent="0" algn="ctr">
              <a:buNone/>
            </a:pPr>
            <a:r>
              <a:rPr lang="cs-CZ" b="true" dirty="false"/>
              <a:t>DS pro veřejnost x podniková DS</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64</a:t>
            </a:fld>
            <a:endParaRPr lang="cs-CZ" dirty="false"/>
          </a:p>
        </p:txBody>
      </p:sp>
    </p:spTree>
    <p:extLst>
      <p:ext uri="{BB962C8B-B14F-4D97-AF65-F5344CB8AC3E}">
        <p14:creationId xmlns:p14="http://schemas.microsoft.com/office/powerpoint/2010/main" val="1109665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 name="Zástupný symbol pro obsah 2"/>
          <p:cNvSpPr>
            <a:spLocks noGrp="true"/>
          </p:cNvSpPr>
          <p:nvPr>
            <p:ph idx="1"/>
          </p:nvPr>
        </p:nvSpPr>
        <p:spPr>
          <a:xfrm>
            <a:off x="467544" y="1484784"/>
            <a:ext cx="8064000" cy="4752528"/>
          </a:xfrm>
        </p:spPr>
        <p:txBody>
          <a:bodyPr/>
          <a:lstStyle/>
          <a:p>
            <a:r>
              <a:rPr lang="cs-CZ" b="true" dirty="false"/>
              <a:t>1) dětské skupiny pro veřejnost</a:t>
            </a:r>
          </a:p>
          <a:p>
            <a:pPr lvl="1"/>
            <a:r>
              <a:rPr lang="cs-CZ" b="true" dirty="false"/>
              <a:t>Doklad u zaměstnaného rodiče: </a:t>
            </a:r>
            <a:r>
              <a:rPr lang="cs-CZ" dirty="false"/>
              <a:t>dokument o pracovněprávním vztahu (potvrzení zaměstnavatele o existenci pracovněprávního vztahu, pracovní smlouva, dohoda o pracovní činnosti, dohoda o provedení práce). </a:t>
            </a:r>
          </a:p>
          <a:p>
            <a:pPr lvl="1"/>
            <a:r>
              <a:rPr lang="cs-CZ" b="true" dirty="false"/>
              <a:t>Doklad u rodiče vykonávajícího podnikatelskou činnost: </a:t>
            </a:r>
            <a:r>
              <a:rPr lang="cs-CZ" dirty="false"/>
              <a:t>čestné prohlášení rodiče o povinnosti platit zálohy na pojistném na důchodové pojištění a příspěvek na státní politiku zaměstnanosti</a:t>
            </a:r>
          </a:p>
          <a:p>
            <a:pPr lvl="1"/>
            <a:r>
              <a:rPr lang="cs-CZ" b="true" dirty="false"/>
              <a:t>Doklad u nezaměstnaného rodiče: </a:t>
            </a:r>
            <a:r>
              <a:rPr lang="cs-CZ" dirty="false"/>
              <a:t>potvrzení z úřadu práce o zařazení v evidenci uchazečů o zaměstnání. </a:t>
            </a:r>
          </a:p>
          <a:p>
            <a:pPr lvl="1"/>
            <a:r>
              <a:rPr lang="cs-CZ" b="true" dirty="false"/>
              <a:t>Doklad u rodiče, který je žákem či studentem: </a:t>
            </a:r>
            <a:r>
              <a:rPr lang="cs-CZ" dirty="false"/>
              <a:t>potvrzení školy o denní formě studia. </a:t>
            </a:r>
          </a:p>
          <a:p>
            <a:pPr marL="0" indent="0" algn="just">
              <a:buNone/>
            </a:pP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65</a:t>
            </a:fld>
            <a:endParaRPr lang="cs-CZ" dirty="false"/>
          </a:p>
        </p:txBody>
      </p:sp>
      <p:pic>
        <p:nvPicPr>
          <p:cNvPr id="6" name="Grafický objekt 5" descr="Nový se souvislou výplní">
            <a:extLst>
              <a:ext uri="{FF2B5EF4-FFF2-40B4-BE49-F238E27FC236}">
                <a16:creationId xmlns:a16="http://schemas.microsoft.com/office/drawing/2014/main" id="{D307D525-3E35-5E02-7E99-A6C38712B105}"/>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1433" y="3158970"/>
            <a:ext cx="540060" cy="540060"/>
          </a:xfrm>
          <a:prstGeom prst="rect">
            <a:avLst/>
          </a:prstGeom>
        </p:spPr>
      </p:pic>
      <p:sp>
        <p:nvSpPr>
          <p:cNvPr id="8" name="TextovéPole 7">
            <a:extLst>
              <a:ext uri="{FF2B5EF4-FFF2-40B4-BE49-F238E27FC236}">
                <a16:creationId xmlns:a16="http://schemas.microsoft.com/office/drawing/2014/main" id="{F715B30B-7FB6-2D00-E05E-F2F5A0CD899E}"/>
              </a:ext>
            </a:extLst>
          </p:cNvPr>
          <p:cNvSpPr txBox="true"/>
          <p:nvPr/>
        </p:nvSpPr>
        <p:spPr>
          <a:xfrm>
            <a:off x="8285769" y="3005081"/>
            <a:ext cx="859531" cy="523220"/>
          </a:xfrm>
          <a:prstGeom prst="rect">
            <a:avLst/>
          </a:prstGeom>
          <a:noFill/>
        </p:spPr>
        <p:txBody>
          <a:bodyPr wrap="none" rtlCol="false">
            <a:spAutoFit/>
          </a:bodyPr>
          <a:lstStyle/>
          <a:p>
            <a:r>
              <a:rPr lang="cs-CZ" sz="1400" b="true" dirty="false"/>
              <a:t>novinka</a:t>
            </a:r>
          </a:p>
          <a:p>
            <a:r>
              <a:rPr lang="cs-CZ" sz="1400" b="true" dirty="false"/>
              <a:t>   OPZ+</a:t>
            </a:r>
          </a:p>
        </p:txBody>
      </p:sp>
      <p:sp>
        <p:nvSpPr>
          <p:cNvPr id="12" name="Nadpis 1">
            <a:extLst>
              <a:ext uri="{FF2B5EF4-FFF2-40B4-BE49-F238E27FC236}">
                <a16:creationId xmlns:a16="http://schemas.microsoft.com/office/drawing/2014/main" id="{341084A8-D077-6D1B-7220-F186F29F88F0}"/>
              </a:ext>
            </a:extLst>
          </p:cNvPr>
          <p:cNvSpPr>
            <a:spLocks noGrp="true"/>
          </p:cNvSpPr>
          <p:nvPr>
            <p:ph type="title"/>
          </p:nvPr>
        </p:nvSpPr>
        <p:spPr>
          <a:xfrm>
            <a:off x="360363" y="0"/>
            <a:ext cx="8747637" cy="1079500"/>
          </a:xfrm>
        </p:spPr>
        <p:txBody>
          <a:bodyPr/>
          <a:lstStyle/>
          <a:p>
            <a:r>
              <a:rPr lang="cs-CZ" dirty="false"/>
              <a:t>Vymezení služby péče o dítě – omezení týkající se rodičů</a:t>
            </a:r>
          </a:p>
        </p:txBody>
      </p:sp>
    </p:spTree>
    <p:extLst>
      <p:ext uri="{BB962C8B-B14F-4D97-AF65-F5344CB8AC3E}">
        <p14:creationId xmlns:p14="http://schemas.microsoft.com/office/powerpoint/2010/main" val="39147280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07504" y="0"/>
            <a:ext cx="8856984" cy="1080000"/>
          </a:xfrm>
        </p:spPr>
        <p:txBody>
          <a:bodyPr/>
          <a:lstStyle/>
          <a:p>
            <a:r>
              <a:rPr lang="cs-CZ" dirty="false"/>
              <a:t>Vymezení služby péče o dítě – omezení týkající se rodičů</a:t>
            </a:r>
          </a:p>
        </p:txBody>
      </p:sp>
      <p:sp>
        <p:nvSpPr>
          <p:cNvPr id="3" name="Zástupný symbol pro obsah 2"/>
          <p:cNvSpPr>
            <a:spLocks noGrp="true"/>
          </p:cNvSpPr>
          <p:nvPr>
            <p:ph idx="1"/>
          </p:nvPr>
        </p:nvSpPr>
        <p:spPr>
          <a:xfrm>
            <a:off x="467544" y="1484784"/>
            <a:ext cx="8100448" cy="4906891"/>
          </a:xfrm>
        </p:spPr>
        <p:txBody>
          <a:bodyPr/>
          <a:lstStyle/>
          <a:p>
            <a:r>
              <a:rPr lang="cs-CZ" b="true" dirty="false"/>
              <a:t>2) podniková dětská skupina </a:t>
            </a:r>
          </a:p>
          <a:p>
            <a:pPr lvl="1"/>
            <a:r>
              <a:rPr lang="cs-CZ" b="true" dirty="false"/>
              <a:t>provozovatelem je zaměstnavatel rodiče: </a:t>
            </a:r>
            <a:r>
              <a:rPr lang="cs-CZ" dirty="false"/>
              <a:t>dokladem je dokument dokládající pracovněprávní vztah rodiče (pracovní smlouva, dohoda o pracovní činnosti, dohoda o provedení práce).</a:t>
            </a:r>
          </a:p>
          <a:p>
            <a:pPr lvl="1"/>
            <a:r>
              <a:rPr lang="cs-CZ" b="true" dirty="false"/>
              <a:t>provozovatel poskytuje službu na základě partnerství uzavřené se zaměstnavatelem rodiče, kde je uveden:</a:t>
            </a:r>
          </a:p>
          <a:p>
            <a:pPr lvl="3">
              <a:buFont typeface="Arial" panose="020B0604020202020204" pitchFamily="34" charset="0"/>
              <a:buChar char="•"/>
            </a:pPr>
            <a:r>
              <a:rPr lang="cs-CZ" dirty="false"/>
              <a:t>souhlas s poskytováním služby péče o dítě v dětské skupině,</a:t>
            </a:r>
          </a:p>
          <a:p>
            <a:pPr lvl="3">
              <a:buFont typeface="Arial" panose="020B0604020202020204" pitchFamily="34" charset="0"/>
              <a:buChar char="•"/>
            </a:pPr>
            <a:r>
              <a:rPr lang="cs-CZ" dirty="false"/>
              <a:t>informace o pracovněprávním vztahu rodiče k danému zaměstnavateli.</a:t>
            </a:r>
          </a:p>
          <a:p>
            <a:pPr lvl="1"/>
            <a:r>
              <a:rPr lang="cs-CZ" b="true" dirty="false"/>
              <a:t>Výjimka pro rodiče dítěte s dočasnou ochranou:</a:t>
            </a:r>
            <a:br>
              <a:rPr lang="cs-CZ" b="true" dirty="false"/>
            </a:br>
            <a:r>
              <a:rPr lang="cs-CZ" dirty="false"/>
              <a:t>provozovatel nemusí být jejich zaměstnavatelem</a:t>
            </a:r>
          </a:p>
          <a:p>
            <a:pPr marL="918000" lvl="3" indent="0">
              <a:buNone/>
            </a:pPr>
            <a:endParaRPr lang="cs-CZ" dirty="false"/>
          </a:p>
          <a:p>
            <a:pPr marL="0" indent="0" algn="just">
              <a:buNone/>
            </a:pP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66</a:t>
            </a:fld>
            <a:endParaRPr lang="cs-CZ" dirty="false"/>
          </a:p>
        </p:txBody>
      </p:sp>
    </p:spTree>
    <p:extLst>
      <p:ext uri="{BB962C8B-B14F-4D97-AF65-F5344CB8AC3E}">
        <p14:creationId xmlns:p14="http://schemas.microsoft.com/office/powerpoint/2010/main" val="17260520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Pečující osoby</a:t>
            </a:r>
          </a:p>
        </p:txBody>
      </p:sp>
      <p:sp>
        <p:nvSpPr>
          <p:cNvPr id="3" name="Zástupný symbol pro obsah 2"/>
          <p:cNvSpPr>
            <a:spLocks noGrp="true"/>
          </p:cNvSpPr>
          <p:nvPr>
            <p:ph idx="1"/>
          </p:nvPr>
        </p:nvSpPr>
        <p:spPr>
          <a:xfrm>
            <a:off x="107504" y="1399602"/>
            <a:ext cx="8748000" cy="5078625"/>
          </a:xfrm>
        </p:spPr>
        <p:txBody>
          <a:bodyPr/>
          <a:lstStyle/>
          <a:p>
            <a:pPr algn="just">
              <a:buFont typeface="Courier New" panose="02070309020205020404" pitchFamily="49" charset="0"/>
              <a:buChar char="o"/>
            </a:pPr>
            <a:r>
              <a:rPr lang="cs-CZ" sz="1800" dirty="false"/>
              <a:t>Pečující osoba musí mít </a:t>
            </a:r>
            <a:r>
              <a:rPr lang="cs-CZ" sz="1800" b="true" dirty="false"/>
              <a:t>pracovněprávní vztah k provozovateli </a:t>
            </a:r>
          </a:p>
          <a:p>
            <a:pPr algn="just">
              <a:buFont typeface="Courier New" panose="02070309020205020404" pitchFamily="49" charset="0"/>
              <a:buChar char="o"/>
            </a:pPr>
            <a:r>
              <a:rPr lang="cs-CZ" sz="1800" dirty="false"/>
              <a:t>Poskytovatel je po celou dobu provozu dětské skupiny povinen zajistit při poskytování služby péče o dítě v dětské skupině, aby činnost, kterou se uskutečňuje výchova a péče o dítě, byla vykonávána </a:t>
            </a:r>
            <a:r>
              <a:rPr lang="cs-CZ" sz="1800" b="true" dirty="false"/>
              <a:t>alespoň jednou pečující osobou s odbornou způsobilostí podle § 5 odst. 4 písm. a), e) nebo f) zákona č. 247/2014 Sb.</a:t>
            </a:r>
          </a:p>
          <a:p>
            <a:pPr algn="just">
              <a:buFont typeface="Courier New" panose="02070309020205020404" pitchFamily="49" charset="0"/>
              <a:buChar char="o"/>
            </a:pPr>
            <a:r>
              <a:rPr lang="cs-CZ" sz="1800" dirty="false"/>
              <a:t>Bez ohledu na režim/typ podporované dětské skupiny platí, že pro: </a:t>
            </a:r>
          </a:p>
          <a:p>
            <a:pPr lvl="1" algn="just">
              <a:buFont typeface="Courier New" panose="02070309020205020404" pitchFamily="49" charset="0"/>
              <a:buChar char="o"/>
            </a:pPr>
            <a:r>
              <a:rPr lang="cs-CZ" sz="1800" dirty="false"/>
              <a:t>DS s kapacitou </a:t>
            </a:r>
            <a:r>
              <a:rPr lang="cs-CZ" sz="1800" b="true" dirty="false"/>
              <a:t>nejvíce 6 dětí </a:t>
            </a:r>
            <a:r>
              <a:rPr lang="cs-CZ" sz="1800" dirty="false"/>
              <a:t>je minimální počet pečujících osob </a:t>
            </a:r>
            <a:r>
              <a:rPr lang="cs-CZ" sz="1800" b="true" dirty="false"/>
              <a:t>1</a:t>
            </a:r>
          </a:p>
          <a:p>
            <a:pPr lvl="1" algn="just">
              <a:buFont typeface="Courier New" panose="02070309020205020404" pitchFamily="49" charset="0"/>
              <a:buChar char="o"/>
            </a:pPr>
            <a:r>
              <a:rPr lang="cs-CZ" sz="1800" dirty="false"/>
              <a:t>DS s kapacitou </a:t>
            </a:r>
            <a:r>
              <a:rPr lang="cs-CZ" sz="1800" b="true" dirty="false"/>
              <a:t>7 až 12 dětí </a:t>
            </a:r>
            <a:r>
              <a:rPr lang="cs-CZ" sz="1800" dirty="false"/>
              <a:t>je minimální počet pečujících osob </a:t>
            </a:r>
            <a:r>
              <a:rPr lang="cs-CZ" sz="1800" b="true" dirty="false"/>
              <a:t>2</a:t>
            </a:r>
          </a:p>
          <a:p>
            <a:pPr lvl="1" algn="just">
              <a:buFont typeface="Courier New" panose="02070309020205020404" pitchFamily="49" charset="0"/>
              <a:buChar char="o"/>
            </a:pPr>
            <a:r>
              <a:rPr lang="cs-CZ" sz="1800" dirty="false"/>
              <a:t>DS s kapacitou </a:t>
            </a:r>
            <a:r>
              <a:rPr lang="cs-CZ" sz="1800" b="true" dirty="false"/>
              <a:t>13 až 24 dětí </a:t>
            </a:r>
            <a:r>
              <a:rPr lang="cs-CZ" sz="1800" dirty="false"/>
              <a:t>je minimální počet pečujících osob </a:t>
            </a:r>
            <a:r>
              <a:rPr lang="cs-CZ" sz="1800" b="true" dirty="false"/>
              <a:t>3</a:t>
            </a:r>
            <a:r>
              <a:rPr lang="cs-CZ" sz="1800" dirty="false"/>
              <a:t>.</a:t>
            </a:r>
          </a:p>
          <a:p>
            <a:pPr algn="just">
              <a:buFont typeface="Courier New" panose="02070309020205020404" pitchFamily="49" charset="0"/>
              <a:buChar char="o"/>
            </a:pPr>
            <a:r>
              <a:rPr lang="cs-CZ" sz="1800" dirty="false"/>
              <a:t>Povinnost mít uzavřeny pracovněprávní vztahy minimálně v objemu úvazků odpovídajícím kapacitě DS (např. pro DS s kapacitou 12 min. 2,0 úvazků)</a:t>
            </a:r>
          </a:p>
          <a:p>
            <a:pPr marL="0" indent="0" algn="just">
              <a:buNone/>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67</a:t>
            </a:fld>
            <a:endParaRPr lang="cs-CZ" dirty="false"/>
          </a:p>
        </p:txBody>
      </p:sp>
    </p:spTree>
    <p:extLst>
      <p:ext uri="{BB962C8B-B14F-4D97-AF65-F5344CB8AC3E}">
        <p14:creationId xmlns:p14="http://schemas.microsoft.com/office/powerpoint/2010/main" val="4178956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Pečující osoby</a:t>
            </a:r>
          </a:p>
        </p:txBody>
      </p:sp>
      <p:sp>
        <p:nvSpPr>
          <p:cNvPr id="3" name="Zástupný symbol pro obsah 2"/>
          <p:cNvSpPr>
            <a:spLocks noGrp="true"/>
          </p:cNvSpPr>
          <p:nvPr>
            <p:ph idx="1"/>
          </p:nvPr>
        </p:nvSpPr>
        <p:spPr>
          <a:xfrm>
            <a:off x="360000" y="1259416"/>
            <a:ext cx="8064000" cy="5256584"/>
          </a:xfrm>
        </p:spPr>
        <p:txBody>
          <a:bodyPr/>
          <a:lstStyle/>
          <a:p>
            <a:pPr algn="just">
              <a:buFont typeface="Courier New" panose="02070309020205020404" pitchFamily="49" charset="0"/>
              <a:buChar char="o"/>
            </a:pPr>
            <a:r>
              <a:rPr lang="cs-CZ" sz="1600" dirty="false"/>
              <a:t>Příjemce je povinen doložit </a:t>
            </a:r>
            <a:r>
              <a:rPr lang="cs-CZ" sz="1600" b="true" dirty="false"/>
              <a:t>splnění kvalifikačních předpokladů pečujících osob</a:t>
            </a:r>
            <a:r>
              <a:rPr lang="cs-CZ" sz="1600" dirty="false"/>
              <a:t>. Plná svéprávnost se dokládá existencí pracovněprávního vztahu pečující osoby k provozovateli dětské skupiny (tj. pracovní smlouvou, dohodou o pracovní činnosti, nebo dohodou o provedení práce).</a:t>
            </a:r>
          </a:p>
          <a:p>
            <a:pPr algn="just">
              <a:buFont typeface="Courier New" panose="02070309020205020404" pitchFamily="49" charset="0"/>
              <a:buChar char="o"/>
            </a:pPr>
            <a:r>
              <a:rPr lang="cs-CZ" sz="1600" b="true" dirty="false"/>
              <a:t>Dokladem o zdravotní způsobilosti je lékařský posudek o zdravotní způsobilosti k výkonu práce péče o děti </a:t>
            </a:r>
            <a:r>
              <a:rPr lang="cs-CZ" sz="1600" dirty="false"/>
              <a:t>s platností 2 roky ode dne jeho vystavení. Lékařský posudek musí být vystaven nejpozději v den, kdy pečující osoba zahájila svou činnost jakožto pečující osoba.</a:t>
            </a:r>
          </a:p>
          <a:p>
            <a:pPr algn="just">
              <a:buFont typeface="Courier New" panose="02070309020205020404" pitchFamily="49" charset="0"/>
              <a:buChar char="o"/>
            </a:pPr>
            <a:r>
              <a:rPr lang="cs-CZ" sz="1600" b="true" dirty="false"/>
              <a:t>Bezúhonnost je doložena výpisem z Rejstříku trestů pro každou pečující osobu</a:t>
            </a:r>
            <a:r>
              <a:rPr lang="cs-CZ" sz="1600" dirty="false"/>
              <a:t>. Výpis z Rejstříku trestů nesmí být starší než 3 měsíce před datem, kdy pečující osoba zahájila svou činnost jakožto pečující osoba.</a:t>
            </a:r>
          </a:p>
          <a:p>
            <a:pPr algn="just">
              <a:buFont typeface="Courier New" panose="02070309020205020404" pitchFamily="49" charset="0"/>
              <a:buChar char="o"/>
            </a:pPr>
            <a:r>
              <a:rPr lang="cs-CZ" sz="1600" b="true" dirty="false"/>
              <a:t>Dokladem o odborné způsobilosti je dokument dokládající dosažené vzdělávání/kvalifikaci pečující osoby.</a:t>
            </a:r>
            <a:endParaRPr lang="cs-CZ" sz="2000" b="true"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68</a:t>
            </a:fld>
            <a:endParaRPr lang="cs-CZ" dirty="false"/>
          </a:p>
        </p:txBody>
      </p:sp>
    </p:spTree>
    <p:extLst>
      <p:ext uri="{BB962C8B-B14F-4D97-AF65-F5344CB8AC3E}">
        <p14:creationId xmlns:p14="http://schemas.microsoft.com/office/powerpoint/2010/main" val="29856513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err="true"/>
              <a:t>Zastropování</a:t>
            </a:r>
            <a:r>
              <a:rPr lang="cs-CZ" dirty="false"/>
              <a:t> poplatků od rodičů</a:t>
            </a:r>
          </a:p>
        </p:txBody>
      </p:sp>
      <p:sp>
        <p:nvSpPr>
          <p:cNvPr id="3" name="Zástupný symbol pro obsah 2"/>
          <p:cNvSpPr>
            <a:spLocks noGrp="true"/>
          </p:cNvSpPr>
          <p:nvPr>
            <p:ph idx="1"/>
          </p:nvPr>
        </p:nvSpPr>
        <p:spPr>
          <a:xfrm>
            <a:off x="2231288" y="1628800"/>
            <a:ext cx="6408712" cy="4464496"/>
          </a:xfrm>
        </p:spPr>
        <p:txBody>
          <a:bodyPr/>
          <a:lstStyle/>
          <a:p>
            <a:pPr algn="just"/>
            <a:r>
              <a:rPr lang="cs-CZ" sz="2800" b="true" dirty="false"/>
              <a:t>Mladší děti</a:t>
            </a:r>
          </a:p>
          <a:p>
            <a:pPr lvl="1" algn="just"/>
            <a:r>
              <a:rPr lang="cs-CZ" dirty="false"/>
              <a:t>od 6 měsíců do 31. 8. po dosažení 3. roku věku</a:t>
            </a:r>
          </a:p>
          <a:p>
            <a:pPr lvl="1" algn="just"/>
            <a:r>
              <a:rPr lang="cs-CZ" b="true" dirty="false"/>
              <a:t>Max. 4 720 Kč / měsíc</a:t>
            </a:r>
          </a:p>
          <a:p>
            <a:pPr lvl="1" algn="just"/>
            <a:endParaRPr lang="cs-CZ" b="true" dirty="false"/>
          </a:p>
          <a:p>
            <a:pPr algn="just"/>
            <a:r>
              <a:rPr lang="cs-CZ" sz="2800" b="true" dirty="false"/>
              <a:t>Starší děti</a:t>
            </a:r>
          </a:p>
          <a:p>
            <a:pPr lvl="1" algn="just"/>
            <a:r>
              <a:rPr lang="cs-CZ" dirty="false"/>
              <a:t>Od 1. 9. po dosažení 3. roku věku do zahájení povinné školní docházky</a:t>
            </a:r>
          </a:p>
          <a:p>
            <a:pPr lvl="1" algn="just"/>
            <a:r>
              <a:rPr lang="cs-CZ" b="true" dirty="false"/>
              <a:t>Max. 5 760 / měsíc</a:t>
            </a:r>
          </a:p>
          <a:p>
            <a:pPr lvl="1" algn="just"/>
            <a:r>
              <a:rPr lang="cs-CZ" dirty="false"/>
              <a:t>Rozdíl oproti podmínkám státního příspěvku, kde pro starší děti strop není, ale používá se režim de minimis pro SOHZ – pro DS v OPZ+ toto neplatí! Proto strop i u starších dětí.</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69</a:t>
            </a:fld>
            <a:endParaRPr lang="cs-CZ" dirty="false"/>
          </a:p>
        </p:txBody>
      </p:sp>
      <p:pic>
        <p:nvPicPr>
          <p:cNvPr id="6" name="Grafický objekt 5" descr="Mince se souvislou výplní">
            <a:extLst>
              <a:ext uri="{FF2B5EF4-FFF2-40B4-BE49-F238E27FC236}">
                <a16:creationId xmlns:a16="http://schemas.microsoft.com/office/drawing/2014/main" id="{75301CF8-92D4-1D6D-659D-90D59BB3DACA}"/>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074" y="1836090"/>
            <a:ext cx="792088" cy="792088"/>
          </a:xfrm>
          <a:prstGeom prst="rect">
            <a:avLst/>
          </a:prstGeom>
        </p:spPr>
      </p:pic>
      <p:pic>
        <p:nvPicPr>
          <p:cNvPr id="8" name="Grafický objekt 7" descr="Mince se souvislou výplní">
            <a:extLst>
              <a:ext uri="{FF2B5EF4-FFF2-40B4-BE49-F238E27FC236}">
                <a16:creationId xmlns:a16="http://schemas.microsoft.com/office/drawing/2014/main" id="{4EF80A5B-4882-D2BA-A4CE-DC2DCC2323FB}"/>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074" y="4140564"/>
            <a:ext cx="792088" cy="792088"/>
          </a:xfrm>
          <a:prstGeom prst="rect">
            <a:avLst/>
          </a:prstGeom>
        </p:spPr>
      </p:pic>
      <p:pic>
        <p:nvPicPr>
          <p:cNvPr id="10" name="Grafický objekt 9" descr="Školák se souvislou výplní">
            <a:extLst>
              <a:ext uri="{FF2B5EF4-FFF2-40B4-BE49-F238E27FC236}">
                <a16:creationId xmlns:a16="http://schemas.microsoft.com/office/drawing/2014/main" id="{C92C792D-293A-30DE-A20F-C7DFD8F6F155}"/>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608" y="4176357"/>
            <a:ext cx="914400" cy="914400"/>
          </a:xfrm>
          <a:prstGeom prst="rect">
            <a:avLst/>
          </a:prstGeom>
        </p:spPr>
      </p:pic>
      <p:pic>
        <p:nvPicPr>
          <p:cNvPr id="12" name="Grafický objekt 11" descr="Miminko se souvislou výplní">
            <a:extLst>
              <a:ext uri="{FF2B5EF4-FFF2-40B4-BE49-F238E27FC236}">
                <a16:creationId xmlns:a16="http://schemas.microsoft.com/office/drawing/2014/main" id="{55D2EDD4-425B-AC85-6B8E-6B383443C73B}"/>
              </a:ext>
            </a:extLst>
          </p:cNvPr>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3608" y="1988016"/>
            <a:ext cx="914400" cy="914400"/>
          </a:xfrm>
          <a:prstGeom prst="rect">
            <a:avLst/>
          </a:prstGeom>
        </p:spPr>
      </p:pic>
      <p:pic>
        <p:nvPicPr>
          <p:cNvPr id="5" name="Grafický objekt 4" descr="Nový se souvislou výplní">
            <a:extLst>
              <a:ext uri="{FF2B5EF4-FFF2-40B4-BE49-F238E27FC236}">
                <a16:creationId xmlns:a16="http://schemas.microsoft.com/office/drawing/2014/main" id="{B346C3EA-91B6-5A1F-8387-BF7D50D249AA}"/>
              </a:ext>
            </a:extLst>
          </p:cNvPr>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99940" y="1300008"/>
            <a:ext cx="540060" cy="540060"/>
          </a:xfrm>
          <a:prstGeom prst="rect">
            <a:avLst/>
          </a:prstGeom>
        </p:spPr>
      </p:pic>
      <p:sp>
        <p:nvSpPr>
          <p:cNvPr id="7" name="TextovéPole 6">
            <a:extLst>
              <a:ext uri="{FF2B5EF4-FFF2-40B4-BE49-F238E27FC236}">
                <a16:creationId xmlns:a16="http://schemas.microsoft.com/office/drawing/2014/main" id="{F411EB92-39C4-F590-62A1-04D3AB096F88}"/>
              </a:ext>
            </a:extLst>
          </p:cNvPr>
          <p:cNvSpPr txBox="true"/>
          <p:nvPr/>
        </p:nvSpPr>
        <p:spPr>
          <a:xfrm>
            <a:off x="8374276" y="1146119"/>
            <a:ext cx="859531" cy="523220"/>
          </a:xfrm>
          <a:prstGeom prst="rect">
            <a:avLst/>
          </a:prstGeom>
          <a:noFill/>
        </p:spPr>
        <p:txBody>
          <a:bodyPr wrap="none" rtlCol="false">
            <a:spAutoFit/>
          </a:bodyPr>
          <a:lstStyle/>
          <a:p>
            <a:r>
              <a:rPr lang="cs-CZ" sz="1400" b="true" dirty="false"/>
              <a:t>novinka</a:t>
            </a:r>
          </a:p>
          <a:p>
            <a:r>
              <a:rPr lang="cs-CZ" sz="1400" b="true" dirty="false"/>
              <a:t>   OPZ+</a:t>
            </a:r>
          </a:p>
        </p:txBody>
      </p:sp>
    </p:spTree>
    <p:extLst>
      <p:ext uri="{BB962C8B-B14F-4D97-AF65-F5344CB8AC3E}">
        <p14:creationId xmlns:p14="http://schemas.microsoft.com/office/powerpoint/2010/main" val="69563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pl-PL" dirty="false"/>
              <a:t>Představení výzvY</a:t>
            </a:r>
            <a:endParaRPr lang="cs-CZ" dirty="false"/>
          </a:p>
        </p:txBody>
      </p:sp>
      <p:sp>
        <p:nvSpPr>
          <p:cNvPr id="3" name="Zástupný symbol pro obsah 2"/>
          <p:cNvSpPr>
            <a:spLocks noGrp="true"/>
          </p:cNvSpPr>
          <p:nvPr>
            <p:ph idx="1"/>
          </p:nvPr>
        </p:nvSpPr>
        <p:spPr/>
        <p:txBody>
          <a:bodyPr/>
          <a:lstStyle/>
          <a:p>
            <a:pPr marL="0" indent="0">
              <a:buNone/>
            </a:pPr>
            <a:r>
              <a:rPr lang="cs-CZ" dirty="false"/>
              <a:t>Žadatelem</a:t>
            </a:r>
            <a:r>
              <a:rPr lang="cs-CZ" baseline="0" dirty="false"/>
              <a:t> o podporu z OPZ+ může být POUZE ten, kdo bude dětskou skupinu přímo provozovat.</a:t>
            </a:r>
          </a:p>
          <a:p>
            <a:pPr algn="just"/>
            <a:r>
              <a:rPr lang="cs-CZ" baseline="0" dirty="false"/>
              <a:t>osoba (právnická nebo fyzická), která je registrovaným subjektem v ČR, tj. osoba, která má vlastní identifikační číslo (tzv. IČO někdy také IČ); </a:t>
            </a:r>
          </a:p>
          <a:p>
            <a:pPr algn="just"/>
            <a:r>
              <a:rPr lang="cs-CZ" baseline="0" dirty="false"/>
              <a:t>osoba, která má aktivní datovou schránku; </a:t>
            </a:r>
          </a:p>
          <a:p>
            <a:pPr algn="just"/>
            <a:r>
              <a:rPr lang="cs-CZ" baseline="0" dirty="false"/>
              <a:t>osoba, která nepatří mezi subjekty, které se nemohou výzvy účastnit z důvodů insolvence, pokut, dluhu atp. </a:t>
            </a:r>
          </a:p>
          <a:p>
            <a:endParaRPr lang="cs-CZ" baseline="0" dirty="false"/>
          </a:p>
          <a:p>
            <a:pPr lvl="6"/>
            <a:endParaRPr lang="cs-CZ" baseline="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a:t>
            </a:fld>
            <a:endParaRPr lang="cs-CZ" dirty="false"/>
          </a:p>
        </p:txBody>
      </p:sp>
    </p:spTree>
    <p:extLst>
      <p:ext uri="{BB962C8B-B14F-4D97-AF65-F5344CB8AC3E}">
        <p14:creationId xmlns:p14="http://schemas.microsoft.com/office/powerpoint/2010/main" val="13777620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Veřejná podpora</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70</a:t>
            </a:fld>
            <a:endParaRPr lang="cs-CZ" dirty="false"/>
          </a:p>
        </p:txBody>
      </p:sp>
      <p:sp>
        <p:nvSpPr>
          <p:cNvPr id="5" name="Zástupný symbol pro obsah 4"/>
          <p:cNvSpPr>
            <a:spLocks noGrp="true"/>
          </p:cNvSpPr>
          <p:nvPr>
            <p:ph idx="13"/>
          </p:nvPr>
        </p:nvSpPr>
        <p:spPr>
          <a:xfrm>
            <a:off x="611560" y="1556792"/>
            <a:ext cx="7992440" cy="4680520"/>
          </a:xfrm>
        </p:spPr>
        <p:txBody>
          <a:bodyPr/>
          <a:lstStyle/>
          <a:p>
            <a:pPr marL="0" lvl="1" indent="0">
              <a:lnSpc>
                <a:spcPts val="2880"/>
              </a:lnSpc>
              <a:spcBef>
                <a:spcPts val="600"/>
              </a:spcBef>
              <a:spcAft>
                <a:spcPts val="0"/>
              </a:spcAft>
              <a:buSzPct val="100000"/>
              <a:buNone/>
            </a:pPr>
            <a:r>
              <a:rPr lang="cs-CZ" sz="2400" b="true" dirty="false"/>
              <a:t>Informace o podmínkách veřejné podpory</a:t>
            </a:r>
          </a:p>
          <a:p>
            <a:pPr>
              <a:lnSpc>
                <a:spcPct val="100000"/>
              </a:lnSpc>
              <a:spcBef>
                <a:spcPts val="0"/>
              </a:spcBef>
              <a:buFont typeface="Courier New" panose="02070309020205020404" pitchFamily="49" charset="0"/>
              <a:buChar char="o"/>
            </a:pPr>
            <a:endParaRPr lang="cs-CZ" sz="1400" dirty="false"/>
          </a:p>
          <a:p>
            <a:pPr>
              <a:lnSpc>
                <a:spcPct val="100000"/>
              </a:lnSpc>
              <a:spcBef>
                <a:spcPts val="1200"/>
              </a:spcBef>
              <a:buFont typeface="Courier New" panose="02070309020205020404" pitchFamily="49" charset="0"/>
              <a:buChar char="o"/>
            </a:pPr>
            <a:r>
              <a:rPr lang="cs-CZ" dirty="false"/>
              <a:t>Poskytnutí podpory z OPZ+ pro projekty na základě této výzvy může zakládat jen podporu de minimis.</a:t>
            </a:r>
          </a:p>
          <a:p>
            <a:pPr>
              <a:lnSpc>
                <a:spcPct val="100000"/>
              </a:lnSpc>
              <a:spcBef>
                <a:spcPts val="1200"/>
              </a:spcBef>
              <a:buFont typeface="Courier New" panose="02070309020205020404" pitchFamily="49" charset="0"/>
              <a:buChar char="o"/>
            </a:pPr>
            <a:r>
              <a:rPr lang="cs-CZ" dirty="false"/>
              <a:t>Pouze u projektů, které neposkytují službu péče o děti pro veřejnost (tzn. </a:t>
            </a:r>
            <a:r>
              <a:rPr lang="cs-CZ" b="true" u="sng" dirty="false"/>
              <a:t>u podnikových DS</a:t>
            </a:r>
            <a:r>
              <a:rPr lang="cs-CZ" dirty="false"/>
              <a:t>)</a:t>
            </a:r>
            <a:endParaRPr lang="cs-CZ" sz="2800" dirty="false"/>
          </a:p>
          <a:p>
            <a:pPr>
              <a:lnSpc>
                <a:spcPct val="100000"/>
              </a:lnSpc>
              <a:spcBef>
                <a:spcPts val="1200"/>
              </a:spcBef>
              <a:buFont typeface="Courier New" panose="02070309020205020404" pitchFamily="49" charset="0"/>
              <a:buChar char="o"/>
            </a:pPr>
            <a:r>
              <a:rPr lang="cs-CZ" dirty="false"/>
              <a:t>Informace o veřejné podpoře (včetně podpory de minimis) jsou k dispozici v Obecné části pravidel pro žadatele a příjemce v rámci Operačního programu Zaměstnanost plus.</a:t>
            </a:r>
          </a:p>
          <a:p>
            <a:pPr marL="0" indent="0">
              <a:buNone/>
            </a:pPr>
            <a:endParaRPr lang="cs-CZ" dirty="false"/>
          </a:p>
        </p:txBody>
      </p:sp>
    </p:spTree>
    <p:extLst>
      <p:ext uri="{BB962C8B-B14F-4D97-AF65-F5344CB8AC3E}">
        <p14:creationId xmlns:p14="http://schemas.microsoft.com/office/powerpoint/2010/main" val="42344140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971600" y="3429000"/>
            <a:ext cx="7272808" cy="864096"/>
          </a:xfrm>
        </p:spPr>
        <p:txBody>
          <a:bodyPr/>
          <a:lstStyle/>
          <a:p>
            <a:pPr algn="ctr"/>
            <a:r>
              <a:rPr lang="cs-CZ" dirty="false"/>
              <a:t>Finanční řízení projektů</a:t>
            </a:r>
            <a:endParaRPr lang="cs-CZ" sz="2800" b="false" dirty="false"/>
          </a:p>
        </p:txBody>
      </p:sp>
    </p:spTree>
    <p:extLst>
      <p:ext uri="{BB962C8B-B14F-4D97-AF65-F5344CB8AC3E}">
        <p14:creationId xmlns:p14="http://schemas.microsoft.com/office/powerpoint/2010/main" val="41797160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princip jednotkových cen</a:t>
            </a:r>
            <a:br>
              <a:rPr lang="cs-CZ" sz="2800" dirty="false"/>
            </a:br>
            <a:r>
              <a:rPr lang="cs-CZ" sz="2800" dirty="false"/>
              <a:t>a  Účetnictví projektu </a:t>
            </a:r>
          </a:p>
        </p:txBody>
      </p:sp>
      <p:sp>
        <p:nvSpPr>
          <p:cNvPr id="3" name="Zástupný symbol pro obsah 2"/>
          <p:cNvSpPr>
            <a:spLocks noGrp="true"/>
          </p:cNvSpPr>
          <p:nvPr>
            <p:ph idx="1"/>
          </p:nvPr>
        </p:nvSpPr>
        <p:spPr>
          <a:xfrm>
            <a:off x="360000" y="1467234"/>
            <a:ext cx="8424000" cy="4779912"/>
          </a:xfrm>
        </p:spPr>
        <p:txBody>
          <a:bodyPr/>
          <a:lstStyle/>
          <a:p>
            <a:pPr>
              <a:lnSpc>
                <a:spcPct val="150000"/>
              </a:lnSpc>
            </a:pPr>
            <a:r>
              <a:rPr lang="cs-CZ" sz="2000" dirty="false"/>
              <a:t>Způsobilé výdaje </a:t>
            </a:r>
            <a:r>
              <a:rPr lang="cs-CZ" sz="2000" b="true" dirty="false"/>
              <a:t>nejsou</a:t>
            </a:r>
            <a:r>
              <a:rPr lang="cs-CZ" sz="2000" dirty="false"/>
              <a:t> dokladovány účetními doklady.</a:t>
            </a:r>
          </a:p>
          <a:p>
            <a:pPr>
              <a:lnSpc>
                <a:spcPct val="150000"/>
              </a:lnSpc>
            </a:pPr>
            <a:r>
              <a:rPr lang="cs-CZ" sz="2000" dirty="false"/>
              <a:t>Není potřeba samostatného bankovního účtu.</a:t>
            </a:r>
          </a:p>
          <a:p>
            <a:pPr>
              <a:lnSpc>
                <a:spcPct val="150000"/>
              </a:lnSpc>
            </a:pPr>
            <a:r>
              <a:rPr lang="cs-CZ" sz="2000" dirty="false"/>
              <a:t>Dle zákona o DS je však poskytovatel povinen vést účetní záznamy týkající se poskytování služby péče o dítě v DS odděleně od ostatních účetních záznamů</a:t>
            </a:r>
          </a:p>
          <a:p>
            <a:pPr>
              <a:lnSpc>
                <a:spcPct val="150000"/>
              </a:lnSpc>
            </a:pPr>
            <a:r>
              <a:rPr lang="cs-CZ" sz="2000" dirty="false"/>
              <a:t>Výše způsobilých výdajů se počítá na základě počtu dosažených jednotek a k nim stanovených jednotkových nákladů.</a:t>
            </a:r>
          </a:p>
          <a:p>
            <a:pPr>
              <a:lnSpc>
                <a:spcPct val="150000"/>
              </a:lnSpc>
            </a:pPr>
            <a:r>
              <a:rPr lang="cs-CZ" sz="2000" dirty="false"/>
              <a:t>Pokud bylo jednotek dosaženo v době realizace projektu, má se za to, že také výdaje jsou z hlediska času způsobilé.</a:t>
            </a:r>
          </a:p>
          <a:p>
            <a:pPr marL="486000" lvl="2" indent="0">
              <a:lnSpc>
                <a:spcPct val="100000"/>
              </a:lnSpc>
              <a:buNone/>
            </a:pPr>
            <a:endParaRPr lang="cs-CZ" dirty="false"/>
          </a:p>
          <a:p>
            <a:pPr>
              <a:lnSpc>
                <a:spcPct val="100000"/>
              </a:lnSpc>
            </a:pP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72</a:t>
            </a:fld>
            <a:endParaRPr lang="cs-CZ" dirty="false"/>
          </a:p>
        </p:txBody>
      </p:sp>
    </p:spTree>
    <p:extLst>
      <p:ext uri="{BB962C8B-B14F-4D97-AF65-F5344CB8AC3E}">
        <p14:creationId xmlns:p14="http://schemas.microsoft.com/office/powerpoint/2010/main" val="14996369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dvojí financování</a:t>
            </a:r>
          </a:p>
        </p:txBody>
      </p:sp>
      <p:sp>
        <p:nvSpPr>
          <p:cNvPr id="3" name="Zástupný symbol pro obsah 2"/>
          <p:cNvSpPr>
            <a:spLocks noGrp="true"/>
          </p:cNvSpPr>
          <p:nvPr>
            <p:ph idx="1"/>
          </p:nvPr>
        </p:nvSpPr>
        <p:spPr>
          <a:xfrm>
            <a:off x="331556" y="1376048"/>
            <a:ext cx="8604488" cy="5139952"/>
          </a:xfrm>
        </p:spPr>
        <p:txBody>
          <a:bodyPr/>
          <a:lstStyle/>
          <a:p>
            <a:pPr marL="486000" lvl="2" indent="0">
              <a:lnSpc>
                <a:spcPct val="100000"/>
              </a:lnSpc>
              <a:buNone/>
            </a:pPr>
            <a:r>
              <a:rPr lang="cs-CZ" dirty="false"/>
              <a:t>Příjemce není oprávněn čerpat prostředky na aktivity projektu z jiných finančních nástrojů EU, národních programů či programů územních samospráv.</a:t>
            </a:r>
          </a:p>
          <a:p>
            <a:pPr marL="486000" lvl="2" indent="0">
              <a:lnSpc>
                <a:spcPct val="100000"/>
              </a:lnSpc>
              <a:buNone/>
            </a:pPr>
            <a:r>
              <a:rPr lang="cs-CZ" u="sng" dirty="false"/>
              <a:t>Např.:</a:t>
            </a:r>
          </a:p>
          <a:p>
            <a:pPr marL="486000" lvl="2" indent="0">
              <a:lnSpc>
                <a:spcPct val="100000"/>
              </a:lnSpc>
              <a:buNone/>
            </a:pPr>
            <a:r>
              <a:rPr lang="cs-CZ" dirty="false"/>
              <a:t>Podporu z OPZ+ </a:t>
            </a:r>
            <a:r>
              <a:rPr lang="cs-CZ" b="true" dirty="false"/>
              <a:t>není možné kombinovat s čerpáním příspěvku na provoz dětské skupiny ze státního rozpočtu </a:t>
            </a:r>
            <a:r>
              <a:rPr lang="cs-CZ" dirty="false"/>
              <a:t>dle § 20a – 20l zákona č. 247/2014 Sb.</a:t>
            </a:r>
          </a:p>
          <a:p>
            <a:pPr marL="486000" lvl="2" indent="0">
              <a:lnSpc>
                <a:spcPct val="100000"/>
              </a:lnSpc>
              <a:buNone/>
            </a:pPr>
            <a:r>
              <a:rPr lang="cs-CZ" dirty="false"/>
              <a:t>Není možné čerpat příspěvky na zřízení nebo vyhrazení společensky účelného pracovního místa, které poskytuje Úřad práce ČR.</a:t>
            </a:r>
          </a:p>
          <a:p>
            <a:pPr marL="486000" lvl="2" indent="0">
              <a:lnSpc>
                <a:spcPct val="100000"/>
              </a:lnSpc>
              <a:buNone/>
            </a:pPr>
            <a:r>
              <a:rPr lang="cs-CZ" dirty="false"/>
              <a:t>Není možná ani kombinace aktivity Vytvoření s podporou na vybudování DS z NPO, IROP apod.</a:t>
            </a:r>
          </a:p>
          <a:p>
            <a:pPr marL="486000" lvl="2" indent="0">
              <a:lnSpc>
                <a:spcPct val="100000"/>
              </a:lnSpc>
              <a:buNone/>
            </a:pPr>
            <a:r>
              <a:rPr lang="cs-CZ" dirty="false"/>
              <a:t>Riziko dvojího financování i u mimořádných dotačních titulů </a:t>
            </a:r>
            <a:br>
              <a:rPr lang="cs-CZ" dirty="false"/>
            </a:br>
            <a:r>
              <a:rPr lang="cs-CZ" dirty="false"/>
              <a:t>(např. </a:t>
            </a:r>
            <a:r>
              <a:rPr lang="pl-PL" dirty="false"/>
              <a:t>dotace na dočasné aktivity na podporu rodin z Ukrajiny s dětmi – zákaz čerpání podpory personálních kapacit pro DS s cizinci s dočasnou ochranou)</a:t>
            </a:r>
            <a:endParaRPr lang="cs-CZ" dirty="false"/>
          </a:p>
          <a:p>
            <a:pPr marL="486000" lvl="2" indent="0">
              <a:lnSpc>
                <a:spcPct val="100000"/>
              </a:lnSpc>
              <a:buNone/>
            </a:pPr>
            <a:endParaRPr lang="cs-CZ" dirty="false"/>
          </a:p>
          <a:p>
            <a:pPr marL="486000" lvl="2" indent="0">
              <a:lnSpc>
                <a:spcPct val="100000"/>
              </a:lnSpc>
              <a:buNone/>
            </a:pPr>
            <a:endParaRPr lang="cs-CZ" dirty="false"/>
          </a:p>
          <a:p>
            <a:pPr>
              <a:lnSpc>
                <a:spcPct val="100000"/>
              </a:lnSpc>
            </a:pP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73</a:t>
            </a:fld>
            <a:endParaRPr lang="cs-CZ" dirty="false"/>
          </a:p>
        </p:txBody>
      </p:sp>
      <p:pic>
        <p:nvPicPr>
          <p:cNvPr id="5" name="Grafický objekt 4" descr="Vykřičník se souvislou výplní">
            <a:extLst>
              <a:ext uri="{FF2B5EF4-FFF2-40B4-BE49-F238E27FC236}">
                <a16:creationId xmlns:a16="http://schemas.microsoft.com/office/drawing/2014/main" id="{D1A77364-72CD-819D-EE25-BEFC9AE0929B}"/>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23" y="1484784"/>
            <a:ext cx="600354" cy="600354"/>
          </a:xfrm>
          <a:prstGeom prst="rect">
            <a:avLst/>
          </a:prstGeom>
        </p:spPr>
      </p:pic>
      <p:pic>
        <p:nvPicPr>
          <p:cNvPr id="6" name="Grafický objekt 5" descr="Odznak, křížek se souvislou výplní">
            <a:extLst>
              <a:ext uri="{FF2B5EF4-FFF2-40B4-BE49-F238E27FC236}">
                <a16:creationId xmlns:a16="http://schemas.microsoft.com/office/drawing/2014/main" id="{E27A36DD-D59C-C793-14A2-6D3CA1AD71C5}"/>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600" y="2914485"/>
            <a:ext cx="480017" cy="480017"/>
          </a:xfrm>
          <a:prstGeom prst="rect">
            <a:avLst/>
          </a:prstGeom>
        </p:spPr>
      </p:pic>
      <p:pic>
        <p:nvPicPr>
          <p:cNvPr id="7" name="Grafický objekt 6" descr="Odznak, křížek se souvislou výplní">
            <a:extLst>
              <a:ext uri="{FF2B5EF4-FFF2-40B4-BE49-F238E27FC236}">
                <a16:creationId xmlns:a16="http://schemas.microsoft.com/office/drawing/2014/main" id="{7823B2FF-057C-3511-48EB-2249D29CC63E}"/>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599" y="3743832"/>
            <a:ext cx="480017" cy="480017"/>
          </a:xfrm>
          <a:prstGeom prst="rect">
            <a:avLst/>
          </a:prstGeom>
        </p:spPr>
      </p:pic>
      <p:pic>
        <p:nvPicPr>
          <p:cNvPr id="8" name="Grafický objekt 7" descr="Odznak, křížek se souvislou výplní">
            <a:extLst>
              <a:ext uri="{FF2B5EF4-FFF2-40B4-BE49-F238E27FC236}">
                <a16:creationId xmlns:a16="http://schemas.microsoft.com/office/drawing/2014/main" id="{F6C434E0-56E4-AD15-BF2A-083A2567814D}"/>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5383" y="4519897"/>
            <a:ext cx="480017" cy="480017"/>
          </a:xfrm>
          <a:prstGeom prst="rect">
            <a:avLst/>
          </a:prstGeom>
        </p:spPr>
      </p:pic>
      <p:pic>
        <p:nvPicPr>
          <p:cNvPr id="9" name="Grafický objekt 8" descr="Odznak, křížek se souvislou výplní">
            <a:extLst>
              <a:ext uri="{FF2B5EF4-FFF2-40B4-BE49-F238E27FC236}">
                <a16:creationId xmlns:a16="http://schemas.microsoft.com/office/drawing/2014/main" id="{FA47E211-5203-ABC3-6913-0CA3DA16C892}"/>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599" y="5481952"/>
            <a:ext cx="480017" cy="480017"/>
          </a:xfrm>
          <a:prstGeom prst="rect">
            <a:avLst/>
          </a:prstGeom>
        </p:spPr>
      </p:pic>
    </p:spTree>
    <p:extLst>
      <p:ext uri="{BB962C8B-B14F-4D97-AF65-F5344CB8AC3E}">
        <p14:creationId xmlns:p14="http://schemas.microsoft.com/office/powerpoint/2010/main" val="1247269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příjmy</a:t>
            </a:r>
          </a:p>
        </p:txBody>
      </p:sp>
      <p:sp>
        <p:nvSpPr>
          <p:cNvPr id="3" name="Zástupný symbol pro obsah 2"/>
          <p:cNvSpPr>
            <a:spLocks noGrp="true"/>
          </p:cNvSpPr>
          <p:nvPr>
            <p:ph idx="1"/>
          </p:nvPr>
        </p:nvSpPr>
        <p:spPr>
          <a:xfrm>
            <a:off x="540000" y="1979496"/>
            <a:ext cx="8064000" cy="4536504"/>
          </a:xfrm>
        </p:spPr>
        <p:txBody>
          <a:bodyPr/>
          <a:lstStyle/>
          <a:p>
            <a:r>
              <a:rPr lang="cs-CZ" dirty="false"/>
              <a:t>Příjemce (ani případní partneři) nemají povinnost vést účetnictví či daňovou evidenci projektu tak, aby případné projektové příjmy byly vedeny s jednoznačnou vazbou na projekt. Případné příjmy se pro účely OPZ+, obdobně jako výdaje, nedokládají a příjemce nemá povinnost o nich poskytovatele informovat.</a:t>
            </a:r>
          </a:p>
          <a:p>
            <a:pPr marL="0" indent="0">
              <a:buNone/>
            </a:pPr>
            <a:r>
              <a:rPr lang="cs-CZ" dirty="false"/>
              <a:t>	</a:t>
            </a:r>
            <a:r>
              <a:rPr lang="cs-CZ" sz="2400" dirty="false"/>
              <a:t>(netýká se pravidla o maximální výši poplatků od 	rodičů, které je nutné dodržovat a ŘO je ověřuje)</a:t>
            </a:r>
          </a:p>
          <a:p>
            <a:pPr marL="0" indent="0">
              <a:buNone/>
            </a:pPr>
            <a:endParaRPr lang="cs-CZ" dirty="false"/>
          </a:p>
          <a:p>
            <a:pPr marL="0" indent="0">
              <a:buNone/>
            </a:pPr>
            <a:endParaRPr lang="cs-CZ" dirty="false">
              <a:solidFill>
                <a:srgbClr val="FF0000"/>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74</a:t>
            </a:fld>
            <a:endParaRPr lang="cs-CZ" dirty="false"/>
          </a:p>
        </p:txBody>
      </p:sp>
      <p:pic>
        <p:nvPicPr>
          <p:cNvPr id="5" name="Grafický objekt 4" descr="Vykřičník se souvislou výplní">
            <a:extLst>
              <a:ext uri="{FF2B5EF4-FFF2-40B4-BE49-F238E27FC236}">
                <a16:creationId xmlns:a16="http://schemas.microsoft.com/office/drawing/2014/main" id="{B850FA54-DA3F-3418-AB87-EEA9D3F981CA}"/>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584" y="4365104"/>
            <a:ext cx="600354" cy="600354"/>
          </a:xfrm>
          <a:prstGeom prst="rect">
            <a:avLst/>
          </a:prstGeom>
        </p:spPr>
      </p:pic>
    </p:spTree>
    <p:extLst>
      <p:ext uri="{BB962C8B-B14F-4D97-AF65-F5344CB8AC3E}">
        <p14:creationId xmlns:p14="http://schemas.microsoft.com/office/powerpoint/2010/main" val="24227030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Zálohové financování (ex ante)</a:t>
            </a:r>
          </a:p>
        </p:txBody>
      </p:sp>
      <p:sp>
        <p:nvSpPr>
          <p:cNvPr id="3" name="Zástupný symbol pro obsah 2"/>
          <p:cNvSpPr>
            <a:spLocks noGrp="true"/>
          </p:cNvSpPr>
          <p:nvPr>
            <p:ph idx="1"/>
          </p:nvPr>
        </p:nvSpPr>
        <p:spPr>
          <a:xfrm>
            <a:off x="300695" y="1466815"/>
            <a:ext cx="8064000" cy="4536504"/>
          </a:xfrm>
        </p:spPr>
        <p:txBody>
          <a:bodyPr/>
          <a:lstStyle/>
          <a:p>
            <a:r>
              <a:rPr lang="cs-CZ" dirty="false"/>
              <a:t>Příjemci je za podmínky odpovídajícího průběžného prokazování dosažených jednotek poskytována podpora zálohově, tj. před dosažením jednotky ze strany příjemce, a to až do výše 100 % schválené podpory z prostředků OPZ+:</a:t>
            </a:r>
          </a:p>
          <a:p>
            <a:pPr marL="0" indent="0">
              <a:buNone/>
            </a:pPr>
            <a:endParaRPr lang="cs-CZ" dirty="false"/>
          </a:p>
          <a:p>
            <a:pPr marL="0" indent="0">
              <a:buNone/>
            </a:pPr>
            <a:r>
              <a:rPr lang="pl-PL" b="true" dirty="false"/>
              <a:t>Projekty s celkovými způsobilými výdaji do 5 mil. Kč:</a:t>
            </a:r>
          </a:p>
          <a:p>
            <a:pPr marL="0" indent="0">
              <a:buNone/>
            </a:pPr>
            <a:r>
              <a:rPr lang="cs-CZ" sz="1800" dirty="false"/>
              <a:t>Příjemcům, jejichž celkový rozpočet nepřesáhne 5 mil. Kč, je poskytnuta jedna zálohová platba ve výši </a:t>
            </a:r>
            <a:r>
              <a:rPr lang="cs-CZ" sz="1800" u="sng" dirty="false"/>
              <a:t>100 % způsobilých výdajů projektu. </a:t>
            </a:r>
            <a:r>
              <a:rPr lang="cs-CZ" sz="1800" dirty="false"/>
              <a:t>Výše zálohové platby vychází z počtu jednotek, které mají být dosaženy v průběhu realizace projektu, a jejich jednotkových nákladů. </a:t>
            </a:r>
            <a:endParaRPr lang="pl-PL" sz="1800" b="true" dirty="false"/>
          </a:p>
          <a:p>
            <a:pPr marL="0" indent="0">
              <a:buNone/>
            </a:pPr>
            <a:endParaRPr lang="cs-CZ" b="true"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75</a:t>
            </a:fld>
            <a:endParaRPr lang="cs-CZ" dirty="false"/>
          </a:p>
        </p:txBody>
      </p:sp>
      <p:pic>
        <p:nvPicPr>
          <p:cNvPr id="5" name="Grafický objekt 4" descr="Šipka dolů se souvislou výplní">
            <a:extLst>
              <a:ext uri="{FF2B5EF4-FFF2-40B4-BE49-F238E27FC236}">
                <a16:creationId xmlns:a16="http://schemas.microsoft.com/office/drawing/2014/main" id="{BE5ACE08-9DD6-5AC1-09F7-675A613FBB94}"/>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0091" y="3933056"/>
            <a:ext cx="529208" cy="529208"/>
          </a:xfrm>
          <a:prstGeom prst="rect">
            <a:avLst/>
          </a:prstGeom>
        </p:spPr>
      </p:pic>
      <p:pic>
        <p:nvPicPr>
          <p:cNvPr id="6" name="Grafický objekt 5" descr="Nový se souvislou výplní">
            <a:extLst>
              <a:ext uri="{FF2B5EF4-FFF2-40B4-BE49-F238E27FC236}">
                <a16:creationId xmlns:a16="http://schemas.microsoft.com/office/drawing/2014/main" id="{E18A10E9-B023-3154-8F0F-553761CF320B}"/>
              </a:ext>
            </a:extLst>
          </p:cNvPr>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83095" y="3392674"/>
            <a:ext cx="540060" cy="540060"/>
          </a:xfrm>
          <a:prstGeom prst="rect">
            <a:avLst/>
          </a:prstGeom>
        </p:spPr>
      </p:pic>
      <p:sp>
        <p:nvSpPr>
          <p:cNvPr id="7" name="TextovéPole 6">
            <a:extLst>
              <a:ext uri="{FF2B5EF4-FFF2-40B4-BE49-F238E27FC236}">
                <a16:creationId xmlns:a16="http://schemas.microsoft.com/office/drawing/2014/main" id="{0F17E5AF-0CDA-1D04-E4FC-1E70B1FEA2CA}"/>
              </a:ext>
            </a:extLst>
          </p:cNvPr>
          <p:cNvSpPr txBox="true"/>
          <p:nvPr/>
        </p:nvSpPr>
        <p:spPr>
          <a:xfrm>
            <a:off x="7957431" y="3238785"/>
            <a:ext cx="859531" cy="523220"/>
          </a:xfrm>
          <a:prstGeom prst="rect">
            <a:avLst/>
          </a:prstGeom>
          <a:noFill/>
        </p:spPr>
        <p:txBody>
          <a:bodyPr wrap="none" rtlCol="false">
            <a:spAutoFit/>
          </a:bodyPr>
          <a:lstStyle/>
          <a:p>
            <a:r>
              <a:rPr lang="cs-CZ" sz="1400" b="true" dirty="false"/>
              <a:t>novinka</a:t>
            </a:r>
          </a:p>
          <a:p>
            <a:r>
              <a:rPr lang="cs-CZ" sz="1400" b="true" dirty="false"/>
              <a:t>   OPZ+</a:t>
            </a:r>
          </a:p>
        </p:txBody>
      </p:sp>
    </p:spTree>
    <p:extLst>
      <p:ext uri="{BB962C8B-B14F-4D97-AF65-F5344CB8AC3E}">
        <p14:creationId xmlns:p14="http://schemas.microsoft.com/office/powerpoint/2010/main" val="22297136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Zálohové financování (ex ante)</a:t>
            </a:r>
          </a:p>
        </p:txBody>
      </p:sp>
      <p:sp>
        <p:nvSpPr>
          <p:cNvPr id="3" name="Zástupný symbol pro obsah 2"/>
          <p:cNvSpPr>
            <a:spLocks noGrp="true"/>
          </p:cNvSpPr>
          <p:nvPr>
            <p:ph idx="1"/>
          </p:nvPr>
        </p:nvSpPr>
        <p:spPr>
          <a:xfrm>
            <a:off x="332988" y="2126679"/>
            <a:ext cx="8064000" cy="4176464"/>
          </a:xfrm>
        </p:spPr>
        <p:txBody>
          <a:bodyPr/>
          <a:lstStyle/>
          <a:p>
            <a:pPr marL="0" indent="0">
              <a:buNone/>
            </a:pPr>
            <a:r>
              <a:rPr lang="pl-PL" b="true" dirty="false"/>
              <a:t>Projekty s celkovými způsobilými výdaji nad 5 mil. Kč:</a:t>
            </a:r>
            <a:endParaRPr lang="cs-CZ" dirty="false"/>
          </a:p>
          <a:p>
            <a:pPr marL="0" indent="0">
              <a:buNone/>
            </a:pPr>
            <a:r>
              <a:rPr lang="cs-CZ" sz="2000" dirty="false"/>
              <a:t>Výše první zálohové platby vychází z předpokládaného počtu jednotek a jejich jednotkových nákladů, které mají být dosaženy během období od zahájení realizace projektu až do konce 2. měsíce následujícího po nejzazším termínu pro předložení první zprávy o realizaci. Přesná výše zálohy je stanovena v právním aktu. </a:t>
            </a:r>
          </a:p>
          <a:p>
            <a:pPr marL="0" indent="0">
              <a:buNone/>
            </a:pPr>
            <a:r>
              <a:rPr lang="cs-CZ" sz="2000" b="true" dirty="false"/>
              <a:t>Výše 1. zálohy smí dosáhnout nejvýše 30 % způsobilých výdajů projektu, další zálohové platby ve výši vyúčtování.</a:t>
            </a:r>
          </a:p>
          <a:p>
            <a:pPr marL="0" indent="0">
              <a:buNone/>
            </a:pPr>
            <a:endParaRPr lang="cs-CZ" sz="2000" b="true"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76</a:t>
            </a:fld>
            <a:endParaRPr lang="cs-CZ" dirty="false"/>
          </a:p>
        </p:txBody>
      </p:sp>
      <p:pic>
        <p:nvPicPr>
          <p:cNvPr id="5" name="Grafický objekt 4" descr="Šipka nahoru se souvislou výplní">
            <a:extLst>
              <a:ext uri="{FF2B5EF4-FFF2-40B4-BE49-F238E27FC236}">
                <a16:creationId xmlns:a16="http://schemas.microsoft.com/office/drawing/2014/main" id="{6FEA3C85-DCF5-F5D9-69D8-D2B64FF60EED}"/>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2384" y="1976733"/>
            <a:ext cx="529208" cy="529208"/>
          </a:xfrm>
          <a:prstGeom prst="rect">
            <a:avLst/>
          </a:prstGeom>
        </p:spPr>
      </p:pic>
      <p:pic>
        <p:nvPicPr>
          <p:cNvPr id="6" name="Grafický objekt 5" descr="Nový se souvislou výplní">
            <a:extLst>
              <a:ext uri="{FF2B5EF4-FFF2-40B4-BE49-F238E27FC236}">
                <a16:creationId xmlns:a16="http://schemas.microsoft.com/office/drawing/2014/main" id="{6F708ED9-D6FD-5E93-AA94-19638E11C3C1}"/>
              </a:ext>
            </a:extLst>
          </p:cNvPr>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59990" y="1338283"/>
            <a:ext cx="540060" cy="540060"/>
          </a:xfrm>
          <a:prstGeom prst="rect">
            <a:avLst/>
          </a:prstGeom>
        </p:spPr>
      </p:pic>
      <p:sp>
        <p:nvSpPr>
          <p:cNvPr id="7" name="TextovéPole 6">
            <a:extLst>
              <a:ext uri="{FF2B5EF4-FFF2-40B4-BE49-F238E27FC236}">
                <a16:creationId xmlns:a16="http://schemas.microsoft.com/office/drawing/2014/main" id="{EB04055E-7885-3BF1-B229-9C7D9B801889}"/>
              </a:ext>
            </a:extLst>
          </p:cNvPr>
          <p:cNvSpPr txBox="true"/>
          <p:nvPr/>
        </p:nvSpPr>
        <p:spPr>
          <a:xfrm>
            <a:off x="8334326" y="1184394"/>
            <a:ext cx="859531" cy="523220"/>
          </a:xfrm>
          <a:prstGeom prst="rect">
            <a:avLst/>
          </a:prstGeom>
          <a:noFill/>
        </p:spPr>
        <p:txBody>
          <a:bodyPr wrap="none" rtlCol="false">
            <a:spAutoFit/>
          </a:bodyPr>
          <a:lstStyle/>
          <a:p>
            <a:r>
              <a:rPr lang="cs-CZ" sz="1400" b="true" dirty="false"/>
              <a:t>novinka</a:t>
            </a:r>
          </a:p>
          <a:p>
            <a:r>
              <a:rPr lang="cs-CZ" sz="1400" b="true" dirty="false"/>
              <a:t>   OPZ+</a:t>
            </a:r>
          </a:p>
        </p:txBody>
      </p:sp>
    </p:spTree>
    <p:extLst>
      <p:ext uri="{BB962C8B-B14F-4D97-AF65-F5344CB8AC3E}">
        <p14:creationId xmlns:p14="http://schemas.microsoft.com/office/powerpoint/2010/main" val="28402438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Zálohové financování (ex ante)</a:t>
            </a:r>
          </a:p>
        </p:txBody>
      </p:sp>
      <p:sp>
        <p:nvSpPr>
          <p:cNvPr id="3" name="Zástupný symbol pro obsah 2"/>
          <p:cNvSpPr>
            <a:spLocks noGrp="true"/>
          </p:cNvSpPr>
          <p:nvPr>
            <p:ph idx="1"/>
          </p:nvPr>
        </p:nvSpPr>
        <p:spPr>
          <a:xfrm>
            <a:off x="5464673" y="1667971"/>
            <a:ext cx="2592288" cy="504056"/>
          </a:xfrm>
        </p:spPr>
        <p:txBody>
          <a:bodyPr/>
          <a:lstStyle/>
          <a:p>
            <a:pPr marL="0" indent="0">
              <a:buNone/>
            </a:pPr>
            <a:r>
              <a:rPr lang="cs-CZ" b="true" dirty="false"/>
              <a:t>CZV nad 5 mil. Kč</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77</a:t>
            </a:fld>
            <a:endParaRPr lang="cs-CZ" dirty="false"/>
          </a:p>
        </p:txBody>
      </p:sp>
      <p:sp>
        <p:nvSpPr>
          <p:cNvPr id="5" name="Zástupný symbol pro obsah 2">
            <a:extLst>
              <a:ext uri="{FF2B5EF4-FFF2-40B4-BE49-F238E27FC236}">
                <a16:creationId xmlns:a16="http://schemas.microsoft.com/office/drawing/2014/main" id="{04CC3F4F-C379-C0DB-C22C-17D0390C5E6F}"/>
              </a:ext>
            </a:extLst>
          </p:cNvPr>
          <p:cNvSpPr txBox="true">
            <a:spLocks/>
          </p:cNvSpPr>
          <p:nvPr/>
        </p:nvSpPr>
        <p:spPr>
          <a:xfrm>
            <a:off x="1087039" y="1628800"/>
            <a:ext cx="2592289" cy="504056"/>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cs-CZ" b="true" dirty="false"/>
              <a:t>CZV do 5 mil. Kč</a:t>
            </a:r>
          </a:p>
        </p:txBody>
      </p:sp>
      <p:graphicFrame>
        <p:nvGraphicFramePr>
          <p:cNvPr id="16" name="Tabulka 15">
            <a:extLst>
              <a:ext uri="{FF2B5EF4-FFF2-40B4-BE49-F238E27FC236}">
                <a16:creationId xmlns:a16="http://schemas.microsoft.com/office/drawing/2014/main" id="{94788785-F8C1-9758-BC95-1A2EE2111A4D}"/>
              </a:ext>
            </a:extLst>
          </p:cNvPr>
          <p:cNvGraphicFramePr>
            <a:graphicFrameLocks noGrp="true"/>
          </p:cNvGraphicFramePr>
          <p:nvPr>
            <p:extLst>
              <p:ext uri="{D42A27DB-BD31-4B8C-83A1-F6EECF244321}">
                <p14:modId xmlns:p14="http://schemas.microsoft.com/office/powerpoint/2010/main" val="981355070"/>
              </p:ext>
            </p:extLst>
          </p:nvPr>
        </p:nvGraphicFramePr>
        <p:xfrm>
          <a:off x="4596981" y="2237261"/>
          <a:ext cx="4485036" cy="2408211"/>
        </p:xfrm>
        <a:graphic>
          <a:graphicData uri="http://schemas.openxmlformats.org/drawingml/2006/table">
            <a:tbl>
              <a:tblPr>
                <a:tableStyleId>{8EC20E35-A176-4012-BC5E-935CFFF8708E}</a:tableStyleId>
              </a:tblPr>
              <a:tblGrid>
                <a:gridCol w="2005648">
                  <a:extLst>
                    <a:ext uri="{9D8B030D-6E8A-4147-A177-3AD203B41FA5}">
                      <a16:colId xmlns:a16="http://schemas.microsoft.com/office/drawing/2014/main" val="2810873384"/>
                    </a:ext>
                  </a:extLst>
                </a:gridCol>
                <a:gridCol w="2479388">
                  <a:extLst>
                    <a:ext uri="{9D8B030D-6E8A-4147-A177-3AD203B41FA5}">
                      <a16:colId xmlns:a16="http://schemas.microsoft.com/office/drawing/2014/main" val="1359307852"/>
                    </a:ext>
                  </a:extLst>
                </a:gridCol>
              </a:tblGrid>
              <a:tr h="441663">
                <a:tc>
                  <a:txBody>
                    <a:bodyPr/>
                    <a:lstStyle/>
                    <a:p>
                      <a:pPr algn="ctr" fontAlgn="ctr"/>
                      <a:r>
                        <a:rPr lang="cs-CZ" sz="1300" b="true" u="none" strike="noStrike" dirty="false">
                          <a:effectLst/>
                        </a:rPr>
                        <a:t>1. záloha</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300" b="true" u="none" strike="noStrike" dirty="false">
                          <a:effectLst/>
                        </a:rPr>
                        <a:t>30% CZV</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56067214"/>
                  </a:ext>
                </a:extLst>
              </a:tr>
              <a:tr h="487520">
                <a:tc>
                  <a:txBody>
                    <a:bodyPr/>
                    <a:lstStyle/>
                    <a:p>
                      <a:pPr algn="ctr" fontAlgn="ctr"/>
                      <a:r>
                        <a:rPr lang="cs-CZ" sz="1300" b="true" u="none" strike="noStrike" dirty="false">
                          <a:effectLst/>
                        </a:rPr>
                        <a:t>1. monitorovací období</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300" b="true" u="none" strike="noStrike" dirty="false">
                          <a:effectLst/>
                        </a:rPr>
                        <a:t>Vytvoření + 1. měsíc provozu*</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5868109"/>
                  </a:ext>
                </a:extLst>
              </a:tr>
              <a:tr h="510977">
                <a:tc>
                  <a:txBody>
                    <a:bodyPr/>
                    <a:lstStyle/>
                    <a:p>
                      <a:pPr algn="ctr" fontAlgn="ctr"/>
                      <a:r>
                        <a:rPr lang="cs-CZ" sz="1300" b="true" u="none" strike="noStrike" dirty="false">
                          <a:effectLst/>
                        </a:rPr>
                        <a:t>2. monitorovací období</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300" b="true" u="none" strike="noStrike" dirty="false">
                          <a:effectLst/>
                        </a:rPr>
                        <a:t>2. - 4. měsíc provozu*</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58139612"/>
                  </a:ext>
                </a:extLst>
              </a:tr>
              <a:tr h="504056">
                <a:tc>
                  <a:txBody>
                    <a:bodyPr/>
                    <a:lstStyle/>
                    <a:p>
                      <a:pPr algn="ctr" fontAlgn="ctr"/>
                      <a:r>
                        <a:rPr lang="cs-CZ" sz="1300" b="true" u="none" strike="noStrike" dirty="false">
                          <a:effectLst/>
                        </a:rPr>
                        <a:t>3. monitorovací období</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300" b="true" u="none" strike="noStrike" dirty="false">
                          <a:effectLst/>
                        </a:rPr>
                        <a:t>5. - 8. měsíc provozu*</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71974911"/>
                  </a:ext>
                </a:extLst>
              </a:tr>
              <a:tr h="463995">
                <a:tc>
                  <a:txBody>
                    <a:bodyPr/>
                    <a:lstStyle/>
                    <a:p>
                      <a:pPr algn="ctr" fontAlgn="ctr"/>
                      <a:r>
                        <a:rPr lang="cs-CZ" sz="1300" b="true" u="none" strike="noStrike" dirty="false">
                          <a:effectLst/>
                        </a:rPr>
                        <a:t>4. monitorovací období</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300" b="true" u="none" strike="noStrike" dirty="false">
                          <a:effectLst/>
                        </a:rPr>
                        <a:t>9. - 12. měsíc provozu*</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47843497"/>
                  </a:ext>
                </a:extLst>
              </a:tr>
            </a:tbl>
          </a:graphicData>
        </a:graphic>
      </p:graphicFrame>
      <p:graphicFrame>
        <p:nvGraphicFramePr>
          <p:cNvPr id="17" name="Tabulka 16">
            <a:extLst>
              <a:ext uri="{FF2B5EF4-FFF2-40B4-BE49-F238E27FC236}">
                <a16:creationId xmlns:a16="http://schemas.microsoft.com/office/drawing/2014/main" id="{727F4E78-6E71-D483-09A1-2E2F5687CC39}"/>
              </a:ext>
            </a:extLst>
          </p:cNvPr>
          <p:cNvGraphicFramePr>
            <a:graphicFrameLocks noGrp="true"/>
          </p:cNvGraphicFramePr>
          <p:nvPr>
            <p:extLst>
              <p:ext uri="{D42A27DB-BD31-4B8C-83A1-F6EECF244321}">
                <p14:modId xmlns:p14="http://schemas.microsoft.com/office/powerpoint/2010/main" val="4113956523"/>
              </p:ext>
            </p:extLst>
          </p:nvPr>
        </p:nvGraphicFramePr>
        <p:xfrm>
          <a:off x="18552" y="2237261"/>
          <a:ext cx="4291322" cy="1440159"/>
        </p:xfrm>
        <a:graphic>
          <a:graphicData uri="http://schemas.openxmlformats.org/drawingml/2006/table">
            <a:tbl>
              <a:tblPr>
                <a:tableStyleId>{6E25E649-3F16-4E02-A733-19D2CDBF48F0}</a:tableStyleId>
              </a:tblPr>
              <a:tblGrid>
                <a:gridCol w="1919021">
                  <a:extLst>
                    <a:ext uri="{9D8B030D-6E8A-4147-A177-3AD203B41FA5}">
                      <a16:colId xmlns:a16="http://schemas.microsoft.com/office/drawing/2014/main" val="1551714046"/>
                    </a:ext>
                  </a:extLst>
                </a:gridCol>
                <a:gridCol w="2372301">
                  <a:extLst>
                    <a:ext uri="{9D8B030D-6E8A-4147-A177-3AD203B41FA5}">
                      <a16:colId xmlns:a16="http://schemas.microsoft.com/office/drawing/2014/main" val="1340119763"/>
                    </a:ext>
                  </a:extLst>
                </a:gridCol>
              </a:tblGrid>
              <a:tr h="426964">
                <a:tc>
                  <a:txBody>
                    <a:bodyPr/>
                    <a:lstStyle/>
                    <a:p>
                      <a:pPr algn="ctr" fontAlgn="ctr"/>
                      <a:r>
                        <a:rPr lang="cs-CZ" sz="1300" b="true" u="none" strike="noStrike" dirty="false">
                          <a:effectLst/>
                        </a:rPr>
                        <a:t>1. záloha</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300" b="true" u="none" strike="noStrike" dirty="false">
                          <a:effectLst/>
                        </a:rPr>
                        <a:t>100% CZV</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74599231"/>
                  </a:ext>
                </a:extLst>
              </a:tr>
              <a:tr h="498126">
                <a:tc>
                  <a:txBody>
                    <a:bodyPr/>
                    <a:lstStyle/>
                    <a:p>
                      <a:pPr algn="ctr" fontAlgn="ctr"/>
                      <a:r>
                        <a:rPr lang="cs-CZ" sz="1300" b="true" u="none" strike="noStrike" dirty="false">
                          <a:effectLst/>
                        </a:rPr>
                        <a:t>1. monitorovací období</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300" b="true" u="none" strike="noStrike" dirty="false">
                          <a:effectLst/>
                        </a:rPr>
                        <a:t>Vytvoření + 1. měsíc provozu</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85692290"/>
                  </a:ext>
                </a:extLst>
              </a:tr>
              <a:tr h="515069">
                <a:tc>
                  <a:txBody>
                    <a:bodyPr/>
                    <a:lstStyle/>
                    <a:p>
                      <a:pPr algn="ctr" fontAlgn="ctr"/>
                      <a:r>
                        <a:rPr lang="cs-CZ" sz="1300" b="true" u="none" strike="noStrike" dirty="false">
                          <a:effectLst/>
                        </a:rPr>
                        <a:t>2. monitorovací období</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300" b="true" u="none" strike="noStrike" dirty="false">
                          <a:effectLst/>
                        </a:rPr>
                        <a:t>2. - 12. měsíc provozu</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05726225"/>
                  </a:ext>
                </a:extLst>
              </a:tr>
            </a:tbl>
          </a:graphicData>
        </a:graphic>
      </p:graphicFrame>
      <p:sp>
        <p:nvSpPr>
          <p:cNvPr id="19" name="TextovéPole 18">
            <a:extLst>
              <a:ext uri="{FF2B5EF4-FFF2-40B4-BE49-F238E27FC236}">
                <a16:creationId xmlns:a16="http://schemas.microsoft.com/office/drawing/2014/main" id="{18DA60B3-59B0-1831-EDAA-1AC88C1505E5}"/>
              </a:ext>
            </a:extLst>
          </p:cNvPr>
          <p:cNvSpPr txBox="true"/>
          <p:nvPr/>
        </p:nvSpPr>
        <p:spPr>
          <a:xfrm>
            <a:off x="360000" y="5324675"/>
            <a:ext cx="8716746" cy="1200329"/>
          </a:xfrm>
          <a:prstGeom prst="rect">
            <a:avLst/>
          </a:prstGeom>
          <a:noFill/>
        </p:spPr>
        <p:txBody>
          <a:bodyPr wrap="square">
            <a:spAutoFit/>
          </a:bodyPr>
          <a:lstStyle/>
          <a:p>
            <a:pPr marL="0" indent="0">
              <a:buNone/>
            </a:pPr>
            <a:r>
              <a:rPr lang="cs-CZ" sz="1800" dirty="false"/>
              <a:t>Z důvodu </a:t>
            </a:r>
            <a:r>
              <a:rPr lang="cs-CZ" dirty="false"/>
              <a:t>l</a:t>
            </a:r>
            <a:r>
              <a:rPr lang="cs-CZ" sz="1800" dirty="false"/>
              <a:t>imitu stanoveného v metodickém pokynu pro finanční toky spolufinancované z evropských fondů u projektů nad 5 mil. Kč není možné držet zálohy vyšší než 30% CZV projektu – pro zajištění plynulého čerpání dotace u projektů nad 5 mil. Kč 4 monitorovací období (4xZoR)</a:t>
            </a:r>
          </a:p>
        </p:txBody>
      </p:sp>
      <p:pic>
        <p:nvPicPr>
          <p:cNvPr id="21" name="Grafický objekt 20" descr="Šipka dolů se souvislou výplní">
            <a:extLst>
              <a:ext uri="{FF2B5EF4-FFF2-40B4-BE49-F238E27FC236}">
                <a16:creationId xmlns:a16="http://schemas.microsoft.com/office/drawing/2014/main" id="{577AAB72-8202-3FB8-B3CE-D1C618B420CA}"/>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868" y="1582319"/>
            <a:ext cx="529208" cy="529208"/>
          </a:xfrm>
          <a:prstGeom prst="rect">
            <a:avLst/>
          </a:prstGeom>
        </p:spPr>
      </p:pic>
      <p:pic>
        <p:nvPicPr>
          <p:cNvPr id="23" name="Grafický objekt 22" descr="Šipka nahoru se souvislou výplní">
            <a:extLst>
              <a:ext uri="{FF2B5EF4-FFF2-40B4-BE49-F238E27FC236}">
                <a16:creationId xmlns:a16="http://schemas.microsoft.com/office/drawing/2014/main" id="{DFC1281D-FCE8-CF55-283E-167C789CF417}"/>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40657" y="1582319"/>
            <a:ext cx="529208" cy="529208"/>
          </a:xfrm>
          <a:prstGeom prst="rect">
            <a:avLst/>
          </a:prstGeom>
        </p:spPr>
      </p:pic>
      <p:cxnSp>
        <p:nvCxnSpPr>
          <p:cNvPr id="7" name="Přímá spojnice 6">
            <a:extLst>
              <a:ext uri="{FF2B5EF4-FFF2-40B4-BE49-F238E27FC236}">
                <a16:creationId xmlns:a16="http://schemas.microsoft.com/office/drawing/2014/main" id="{013DD16D-8FAB-DD69-425B-333D9C1820C5}"/>
              </a:ext>
            </a:extLst>
          </p:cNvPr>
          <p:cNvCxnSpPr>
            <a:cxnSpLocks/>
          </p:cNvCxnSpPr>
          <p:nvPr/>
        </p:nvCxnSpPr>
        <p:spPr>
          <a:xfrm>
            <a:off x="4427984" y="1484784"/>
            <a:ext cx="0" cy="3214833"/>
          </a:xfrm>
          <a:prstGeom prst="line">
            <a:avLst/>
          </a:prstGeom>
          <a:ln w="19050"/>
        </p:spPr>
        <p:style>
          <a:lnRef idx="1">
            <a:schemeClr val="dk1"/>
          </a:lnRef>
          <a:fillRef idx="0">
            <a:schemeClr val="dk1"/>
          </a:fillRef>
          <a:effectRef idx="0">
            <a:schemeClr val="dk1"/>
          </a:effectRef>
          <a:fontRef idx="minor">
            <a:schemeClr val="tx1"/>
          </a:fontRef>
        </p:style>
      </p:cxnSp>
      <p:sp>
        <p:nvSpPr>
          <p:cNvPr id="12" name="TextovéPole 11">
            <a:extLst>
              <a:ext uri="{FF2B5EF4-FFF2-40B4-BE49-F238E27FC236}">
                <a16:creationId xmlns:a16="http://schemas.microsoft.com/office/drawing/2014/main" id="{C7D26126-64D4-3CD7-F644-6042DF487AF0}"/>
              </a:ext>
            </a:extLst>
          </p:cNvPr>
          <p:cNvSpPr txBox="true"/>
          <p:nvPr/>
        </p:nvSpPr>
        <p:spPr>
          <a:xfrm>
            <a:off x="5831049" y="4771206"/>
            <a:ext cx="1997663" cy="307777"/>
          </a:xfrm>
          <a:prstGeom prst="rect">
            <a:avLst/>
          </a:prstGeom>
          <a:noFill/>
        </p:spPr>
        <p:txBody>
          <a:bodyPr wrap="none" rtlCol="false">
            <a:spAutoFit/>
          </a:bodyPr>
          <a:lstStyle/>
          <a:p>
            <a:r>
              <a:rPr lang="cs-CZ" sz="1400" b="true" dirty="false"/>
              <a:t>* záloha = vyúčtování</a:t>
            </a:r>
          </a:p>
        </p:txBody>
      </p:sp>
    </p:spTree>
    <p:extLst>
      <p:ext uri="{BB962C8B-B14F-4D97-AF65-F5344CB8AC3E}">
        <p14:creationId xmlns:p14="http://schemas.microsoft.com/office/powerpoint/2010/main" val="6564379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Ex post financování (OSS a jejich SPO)</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78</a:t>
            </a:fld>
            <a:endParaRPr lang="cs-CZ" dirty="false"/>
          </a:p>
        </p:txBody>
      </p:sp>
      <p:sp>
        <p:nvSpPr>
          <p:cNvPr id="5" name="Zástupný symbol pro obsah 2">
            <a:extLst>
              <a:ext uri="{FF2B5EF4-FFF2-40B4-BE49-F238E27FC236}">
                <a16:creationId xmlns:a16="http://schemas.microsoft.com/office/drawing/2014/main" id="{04CC3F4F-C379-C0DB-C22C-17D0390C5E6F}"/>
              </a:ext>
            </a:extLst>
          </p:cNvPr>
          <p:cNvSpPr txBox="true">
            <a:spLocks/>
          </p:cNvSpPr>
          <p:nvPr/>
        </p:nvSpPr>
        <p:spPr>
          <a:xfrm>
            <a:off x="1241864" y="1600379"/>
            <a:ext cx="6660272" cy="75408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cs-CZ" b="true" dirty="false"/>
              <a:t>Pro všechny projekty financované ex post (bez ohledu na CZV projektu) platí:</a:t>
            </a:r>
          </a:p>
        </p:txBody>
      </p:sp>
      <p:graphicFrame>
        <p:nvGraphicFramePr>
          <p:cNvPr id="17" name="Tabulka 16">
            <a:extLst>
              <a:ext uri="{FF2B5EF4-FFF2-40B4-BE49-F238E27FC236}">
                <a16:creationId xmlns:a16="http://schemas.microsoft.com/office/drawing/2014/main" id="{727F4E78-6E71-D483-09A1-2E2F5687CC39}"/>
              </a:ext>
            </a:extLst>
          </p:cNvPr>
          <p:cNvGraphicFramePr>
            <a:graphicFrameLocks noGrp="true"/>
          </p:cNvGraphicFramePr>
          <p:nvPr>
            <p:extLst>
              <p:ext uri="{D42A27DB-BD31-4B8C-83A1-F6EECF244321}">
                <p14:modId xmlns:p14="http://schemas.microsoft.com/office/powerpoint/2010/main" val="499856222"/>
              </p:ext>
            </p:extLst>
          </p:nvPr>
        </p:nvGraphicFramePr>
        <p:xfrm>
          <a:off x="1619672" y="2874842"/>
          <a:ext cx="5688632" cy="2088232"/>
        </p:xfrm>
        <a:graphic>
          <a:graphicData uri="http://schemas.openxmlformats.org/drawingml/2006/table">
            <a:tbl>
              <a:tblPr>
                <a:tableStyleId>{6E25E649-3F16-4E02-A733-19D2CDBF48F0}</a:tableStyleId>
              </a:tblPr>
              <a:tblGrid>
                <a:gridCol w="2577277">
                  <a:extLst>
                    <a:ext uri="{9D8B030D-6E8A-4147-A177-3AD203B41FA5}">
                      <a16:colId xmlns:a16="http://schemas.microsoft.com/office/drawing/2014/main" val="1551714046"/>
                    </a:ext>
                  </a:extLst>
                </a:gridCol>
                <a:gridCol w="3111355">
                  <a:extLst>
                    <a:ext uri="{9D8B030D-6E8A-4147-A177-3AD203B41FA5}">
                      <a16:colId xmlns:a16="http://schemas.microsoft.com/office/drawing/2014/main" val="1340119763"/>
                    </a:ext>
                  </a:extLst>
                </a:gridCol>
              </a:tblGrid>
              <a:tr h="619098">
                <a:tc>
                  <a:txBody>
                    <a:bodyPr/>
                    <a:lstStyle/>
                    <a:p>
                      <a:pPr algn="ctr" fontAlgn="ctr"/>
                      <a:r>
                        <a:rPr lang="cs-CZ" sz="1600" b="true" u="none" strike="noStrike" kern="1200" dirty="false">
                          <a:solidFill>
                            <a:schemeClr val="dk1"/>
                          </a:solidFill>
                          <a:effectLst/>
                          <a:latin typeface="+mn-lt"/>
                          <a:ea typeface="+mn-ea"/>
                          <a:cs typeface="+mn-cs"/>
                        </a:rPr>
                        <a:t>Bez zálohové platby</a:t>
                      </a:r>
                    </a:p>
                  </a:txBody>
                  <a:tcPr marL="9525" marR="9525" marT="9525" marB="0" anchor="ctr"/>
                </a:tc>
                <a:tc>
                  <a:txBody>
                    <a:bodyPr/>
                    <a:lstStyle/>
                    <a:p>
                      <a:pPr algn="ctr" fontAlgn="ctr"/>
                      <a:endParaRPr lang="cs-CZ" sz="1600" b="true" u="none" strike="noStrike" kern="1200" dirty="false">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74599231"/>
                  </a:ext>
                </a:extLst>
              </a:tr>
              <a:tr h="722283">
                <a:tc>
                  <a:txBody>
                    <a:bodyPr/>
                    <a:lstStyle/>
                    <a:p>
                      <a:pPr algn="ctr" fontAlgn="ctr"/>
                      <a:r>
                        <a:rPr lang="cs-CZ" sz="1600" b="true" u="none" strike="noStrike" dirty="false">
                          <a:effectLst/>
                        </a:rPr>
                        <a:t>1. monitorovací období</a:t>
                      </a:r>
                      <a:endParaRPr lang="cs-CZ" sz="16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true" u="none" strike="noStrike" dirty="false">
                          <a:effectLst/>
                        </a:rPr>
                        <a:t>Vytvoření + 1. měsíc provozu</a:t>
                      </a:r>
                      <a:endParaRPr lang="cs-CZ" sz="16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85692290"/>
                  </a:ext>
                </a:extLst>
              </a:tr>
              <a:tr h="746851">
                <a:tc>
                  <a:txBody>
                    <a:bodyPr/>
                    <a:lstStyle/>
                    <a:p>
                      <a:pPr algn="ctr" fontAlgn="ctr"/>
                      <a:r>
                        <a:rPr lang="cs-CZ" sz="1600" b="true" u="none" strike="noStrike" dirty="false">
                          <a:effectLst/>
                        </a:rPr>
                        <a:t>2. monitorovací období</a:t>
                      </a:r>
                      <a:endParaRPr lang="cs-CZ" sz="16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true" u="none" strike="noStrike" dirty="false">
                          <a:effectLst/>
                        </a:rPr>
                        <a:t>2. - 12. měsíc provozu</a:t>
                      </a:r>
                      <a:endParaRPr lang="cs-CZ" sz="16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05726225"/>
                  </a:ext>
                </a:extLst>
              </a:tr>
            </a:tbl>
          </a:graphicData>
        </a:graphic>
      </p:graphicFrame>
    </p:spTree>
    <p:extLst>
      <p:ext uri="{BB962C8B-B14F-4D97-AF65-F5344CB8AC3E}">
        <p14:creationId xmlns:p14="http://schemas.microsoft.com/office/powerpoint/2010/main" val="18466868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6479D8-A58B-F670-A6F0-76A390081391}"/>
              </a:ext>
            </a:extLst>
          </p:cNvPr>
          <p:cNvSpPr>
            <a:spLocks noGrp="true"/>
          </p:cNvSpPr>
          <p:nvPr>
            <p:ph type="title"/>
          </p:nvPr>
        </p:nvSpPr>
        <p:spPr/>
        <p:txBody>
          <a:bodyPr/>
          <a:lstStyle/>
          <a:p>
            <a:r>
              <a:rPr lang="cs-CZ" dirty="false"/>
              <a:t>Kalkulačka k žádosti o podporu</a:t>
            </a:r>
          </a:p>
        </p:txBody>
      </p:sp>
      <p:sp>
        <p:nvSpPr>
          <p:cNvPr id="4" name="Zástupný symbol pro číslo snímku 3">
            <a:extLst>
              <a:ext uri="{FF2B5EF4-FFF2-40B4-BE49-F238E27FC236}">
                <a16:creationId xmlns:a16="http://schemas.microsoft.com/office/drawing/2014/main" id="{B37D7355-9027-7D24-3B8B-A291B06B420F}"/>
              </a:ext>
            </a:extLst>
          </p:cNvPr>
          <p:cNvSpPr>
            <a:spLocks noGrp="true"/>
          </p:cNvSpPr>
          <p:nvPr>
            <p:ph type="sldNum" sz="quarter" idx="12"/>
          </p:nvPr>
        </p:nvSpPr>
        <p:spPr/>
        <p:txBody>
          <a:bodyPr/>
          <a:lstStyle/>
          <a:p>
            <a:fld id="{479BF083-4774-43B1-9AB0-5CC1AC5DD8EE}" type="slidenum">
              <a:rPr lang="cs-CZ" smtClean="false"/>
              <a:pPr/>
              <a:t>79</a:t>
            </a:fld>
            <a:endParaRPr lang="cs-CZ" dirty="false"/>
          </a:p>
        </p:txBody>
      </p:sp>
      <p:pic>
        <p:nvPicPr>
          <p:cNvPr id="6" name="Obrázek 5" descr="Obsah obrázku stůl&#10;&#10;Popis byl vytvořen automaticky">
            <a:extLst>
              <a:ext uri="{FF2B5EF4-FFF2-40B4-BE49-F238E27FC236}">
                <a16:creationId xmlns:a16="http://schemas.microsoft.com/office/drawing/2014/main" id="{46913C7B-AC3A-1974-097D-02D09043FF68}"/>
              </a:ext>
            </a:extLst>
          </p:cNvPr>
          <p:cNvPicPr>
            <a:picLocks noChangeAspect="true"/>
          </p:cNvPicPr>
          <p:nvPr/>
        </p:nvPicPr>
        <p:blipFill>
          <a:blip r:embed="rId3">
            <a:extLst>
              <a:ext uri="{28A0092B-C50C-407E-A947-70E740481C1C}">
                <a14:useLocalDpi xmlns:a14="http://schemas.microsoft.com/office/drawing/2010/main" val="0"/>
              </a:ext>
            </a:extLst>
          </a:blip>
          <a:stretch>
            <a:fillRect/>
          </a:stretch>
        </p:blipFill>
        <p:spPr>
          <a:xfrm>
            <a:off x="360000" y="1228105"/>
            <a:ext cx="8424000" cy="5377895"/>
          </a:xfrm>
          <a:prstGeom prst="rect">
            <a:avLst/>
          </a:prstGeom>
        </p:spPr>
      </p:pic>
    </p:spTree>
    <p:extLst>
      <p:ext uri="{BB962C8B-B14F-4D97-AF65-F5344CB8AC3E}">
        <p14:creationId xmlns:p14="http://schemas.microsoft.com/office/powerpoint/2010/main" val="2531968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pl-PL" dirty="false"/>
              <a:t>Představení výzvY</a:t>
            </a:r>
            <a:endParaRPr lang="cs-CZ" dirty="false"/>
          </a:p>
        </p:txBody>
      </p:sp>
      <p:sp>
        <p:nvSpPr>
          <p:cNvPr id="3" name="Zástupný symbol pro obsah 2"/>
          <p:cNvSpPr>
            <a:spLocks noGrp="true"/>
          </p:cNvSpPr>
          <p:nvPr>
            <p:ph idx="1"/>
          </p:nvPr>
        </p:nvSpPr>
        <p:spPr>
          <a:xfrm>
            <a:off x="180000" y="1402325"/>
            <a:ext cx="8784000" cy="5184576"/>
          </a:xfrm>
        </p:spPr>
        <p:txBody>
          <a:bodyPr/>
          <a:lstStyle/>
          <a:p>
            <a:pPr>
              <a:lnSpc>
                <a:spcPct val="100000"/>
              </a:lnSpc>
              <a:spcAft>
                <a:spcPts val="800"/>
              </a:spcAft>
            </a:pPr>
            <a:r>
              <a:rPr lang="cs-CZ" sz="2000" b="true" dirty="false">
                <a:effectLst/>
                <a:latin typeface="Arial" panose="020B0604020202020204" pitchFamily="34" charset="0"/>
                <a:ea typeface="Calibri" panose="020F0502020204030204" pitchFamily="34" charset="0"/>
                <a:cs typeface="Arial" panose="020B0604020202020204" pitchFamily="34" charset="0"/>
              </a:rPr>
              <a:t>Oprávnění žadatelé:</a:t>
            </a:r>
            <a:endParaRPr lang="cs-CZ" sz="2000" dirty="false">
              <a:effectLst/>
              <a:latin typeface="Arial" panose="020B0604020202020204" pitchFamily="34" charset="0"/>
              <a:ea typeface="Calibri" panose="020F0502020204030204" pitchFamily="34" charset="0"/>
              <a:cs typeface="Times New Roman" panose="02020603050405020304" pitchFamily="18" charset="0"/>
            </a:endParaRPr>
          </a:p>
          <a:p>
            <a:pPr marL="576900" lvl="1" indent="-342900" algn="just">
              <a:lnSpc>
                <a:spcPct val="100000"/>
              </a:lnSpc>
              <a:buFont typeface="Symbol" panose="05050102010706020507" pitchFamily="18" charset="2"/>
              <a:buChar char=""/>
            </a:pPr>
            <a:r>
              <a:rPr lang="cs-CZ" sz="1800" dirty="false">
                <a:effectLst/>
                <a:latin typeface="Arial" panose="020B0604020202020204" pitchFamily="34" charset="0"/>
                <a:ea typeface="Calibri" panose="020F0502020204030204" pitchFamily="34" charset="0"/>
                <a:cs typeface="Arial" panose="020B0604020202020204" pitchFamily="34" charset="0"/>
              </a:rPr>
              <a:t>kraje, obce a jimi zřizované organizace</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576900" lvl="1" indent="-342900" algn="just">
              <a:lnSpc>
                <a:spcPct val="100000"/>
              </a:lnSpc>
              <a:buFont typeface="Symbol" panose="05050102010706020507" pitchFamily="18" charset="2"/>
              <a:buChar char=""/>
            </a:pPr>
            <a:r>
              <a:rPr lang="cs-CZ" sz="1800" dirty="false">
                <a:effectLst/>
                <a:latin typeface="Arial" panose="020B0604020202020204" pitchFamily="34" charset="0"/>
                <a:ea typeface="Calibri" panose="020F0502020204030204" pitchFamily="34" charset="0"/>
                <a:cs typeface="Arial" panose="020B0604020202020204" pitchFamily="34" charset="0"/>
              </a:rPr>
              <a:t>dobrovolné svazky obcí</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576900" lvl="1" indent="-342900" algn="just">
              <a:lnSpc>
                <a:spcPct val="100000"/>
              </a:lnSpc>
              <a:buFont typeface="Symbol" panose="05050102010706020507" pitchFamily="18" charset="2"/>
              <a:buChar char=""/>
            </a:pPr>
            <a:r>
              <a:rPr lang="cs-CZ" sz="1800" dirty="false">
                <a:effectLst/>
                <a:latin typeface="Arial" panose="020B0604020202020204" pitchFamily="34" charset="0"/>
                <a:ea typeface="Calibri" panose="020F0502020204030204" pitchFamily="34" charset="0"/>
                <a:cs typeface="Arial" panose="020B0604020202020204" pitchFamily="34" charset="0"/>
              </a:rPr>
              <a:t>poradenské a vzdělávací instituce</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576900" lvl="1" indent="-342900" algn="just">
              <a:lnSpc>
                <a:spcPct val="100000"/>
              </a:lnSpc>
              <a:buFont typeface="Symbol" panose="05050102010706020507" pitchFamily="18" charset="2"/>
              <a:buChar char=""/>
            </a:pPr>
            <a:r>
              <a:rPr lang="cs-CZ" sz="1800" dirty="false">
                <a:effectLst/>
                <a:latin typeface="Arial" panose="020B0604020202020204" pitchFamily="34" charset="0"/>
                <a:ea typeface="Calibri" panose="020F0502020204030204" pitchFamily="34" charset="0"/>
                <a:cs typeface="Arial" panose="020B0604020202020204" pitchFamily="34" charset="0"/>
              </a:rPr>
              <a:t>veřejné výzkumné instituce</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576900" lvl="1" indent="-342900" algn="just">
              <a:lnSpc>
                <a:spcPct val="100000"/>
              </a:lnSpc>
              <a:buFont typeface="Symbol" panose="05050102010706020507" pitchFamily="18" charset="2"/>
              <a:buChar char=""/>
            </a:pPr>
            <a:r>
              <a:rPr lang="cs-CZ" sz="1800" dirty="false">
                <a:effectLst/>
                <a:latin typeface="Arial" panose="020B0604020202020204" pitchFamily="34" charset="0"/>
                <a:ea typeface="Calibri" panose="020F0502020204030204" pitchFamily="34" charset="0"/>
                <a:cs typeface="Arial" panose="020B0604020202020204" pitchFamily="34" charset="0"/>
              </a:rPr>
              <a:t>nestátní neziskové organizace</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576900" lvl="1" indent="-342900" algn="just">
              <a:lnSpc>
                <a:spcPct val="100000"/>
              </a:lnSpc>
              <a:buFont typeface="Symbol" panose="05050102010706020507" pitchFamily="18" charset="2"/>
              <a:buChar char=""/>
            </a:pPr>
            <a:r>
              <a:rPr lang="cs-CZ" sz="1800" dirty="false">
                <a:effectLst/>
                <a:latin typeface="Arial" panose="020B0604020202020204" pitchFamily="34" charset="0"/>
                <a:ea typeface="Calibri" panose="020F0502020204030204" pitchFamily="34" charset="0"/>
                <a:cs typeface="Arial" panose="020B0604020202020204" pitchFamily="34" charset="0"/>
              </a:rPr>
              <a:t>profesní a podnikatelská sdružení</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576900" lvl="1" indent="-342900" algn="just">
              <a:lnSpc>
                <a:spcPct val="100000"/>
              </a:lnSpc>
              <a:buFont typeface="Symbol" panose="05050102010706020507" pitchFamily="18" charset="2"/>
              <a:buChar char=""/>
            </a:pPr>
            <a:r>
              <a:rPr lang="cs-CZ" sz="1800" dirty="false">
                <a:effectLst/>
                <a:latin typeface="Arial" panose="020B0604020202020204" pitchFamily="34" charset="0"/>
                <a:ea typeface="Calibri" panose="020F0502020204030204" pitchFamily="34" charset="0"/>
                <a:cs typeface="Arial" panose="020B0604020202020204" pitchFamily="34" charset="0"/>
              </a:rPr>
              <a:t>obchodní korporace</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576900" lvl="1" indent="-342900" algn="just">
              <a:lnSpc>
                <a:spcPct val="100000"/>
              </a:lnSpc>
              <a:buFont typeface="Symbol" panose="05050102010706020507" pitchFamily="18" charset="2"/>
              <a:buChar char=""/>
            </a:pPr>
            <a:r>
              <a:rPr lang="cs-CZ" sz="1800" dirty="false">
                <a:effectLst/>
                <a:latin typeface="Arial" panose="020B0604020202020204" pitchFamily="34" charset="0"/>
                <a:ea typeface="Calibri" panose="020F0502020204030204" pitchFamily="34" charset="0"/>
                <a:cs typeface="Arial" panose="020B0604020202020204" pitchFamily="34" charset="0"/>
              </a:rPr>
              <a:t>OSVČ</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576900" lvl="1" indent="-342900" algn="just">
              <a:lnSpc>
                <a:spcPct val="100000"/>
              </a:lnSpc>
              <a:buFont typeface="Symbol" panose="05050102010706020507" pitchFamily="18" charset="2"/>
              <a:buChar char=""/>
            </a:pPr>
            <a:r>
              <a:rPr lang="cs-CZ" sz="1800" dirty="false">
                <a:effectLst/>
                <a:latin typeface="Arial" panose="020B0604020202020204" pitchFamily="34" charset="0"/>
                <a:ea typeface="Calibri" panose="020F0502020204030204" pitchFamily="34" charset="0"/>
                <a:cs typeface="Arial" panose="020B0604020202020204" pitchFamily="34" charset="0"/>
              </a:rPr>
              <a:t>státní podniky</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576900" lvl="1" indent="-342900" algn="just">
              <a:lnSpc>
                <a:spcPct val="100000"/>
              </a:lnSpc>
              <a:buFont typeface="Symbol" panose="05050102010706020507" pitchFamily="18" charset="2"/>
              <a:buChar char=""/>
            </a:pPr>
            <a:r>
              <a:rPr lang="cs-CZ" sz="1800" dirty="false">
                <a:effectLst/>
                <a:latin typeface="Arial" panose="020B0604020202020204" pitchFamily="34" charset="0"/>
                <a:ea typeface="Calibri" panose="020F0502020204030204" pitchFamily="34" charset="0"/>
                <a:cs typeface="Arial" panose="020B0604020202020204" pitchFamily="34" charset="0"/>
              </a:rPr>
              <a:t>právnické osoby vykonávající podnikatelskou činnost zřízené zvláštním zákonem</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576900" lvl="1" indent="-342900" algn="just">
              <a:lnSpc>
                <a:spcPct val="100000"/>
              </a:lnSpc>
              <a:buFont typeface="Symbol" panose="05050102010706020507" pitchFamily="18" charset="2"/>
              <a:buChar char=""/>
            </a:pPr>
            <a:r>
              <a:rPr lang="cs-CZ" sz="1800" dirty="false">
                <a:effectLst/>
                <a:latin typeface="Arial" panose="020B0604020202020204" pitchFamily="34" charset="0"/>
                <a:ea typeface="Calibri" panose="020F0502020204030204" pitchFamily="34" charset="0"/>
                <a:cs typeface="Arial" panose="020B0604020202020204" pitchFamily="34" charset="0"/>
              </a:rPr>
              <a:t>školy a školská zařízení</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576900" lvl="1" indent="-342900" algn="just">
              <a:lnSpc>
                <a:spcPct val="100000"/>
              </a:lnSpc>
              <a:buFont typeface="Symbol" panose="05050102010706020507" pitchFamily="18" charset="2"/>
              <a:buChar char=""/>
            </a:pPr>
            <a:r>
              <a:rPr lang="cs-CZ" sz="1800" dirty="false">
                <a:effectLst/>
                <a:latin typeface="Arial" panose="020B0604020202020204" pitchFamily="34" charset="0"/>
                <a:ea typeface="Calibri" panose="020F0502020204030204" pitchFamily="34" charset="0"/>
                <a:cs typeface="Arial" panose="020B0604020202020204" pitchFamily="34" charset="0"/>
              </a:rPr>
              <a:t>vysoké školy</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576900" lvl="1" indent="-342900" algn="just">
              <a:lnSpc>
                <a:spcPct val="100000"/>
              </a:lnSpc>
              <a:spcAft>
                <a:spcPts val="1100"/>
              </a:spcAft>
              <a:buFont typeface="Symbol" panose="05050102010706020507" pitchFamily="18" charset="2"/>
              <a:buChar char=""/>
            </a:pPr>
            <a:r>
              <a:rPr lang="cs-CZ" sz="1800" dirty="false">
                <a:effectLst/>
                <a:latin typeface="Arial" panose="020B0604020202020204" pitchFamily="34" charset="0"/>
                <a:ea typeface="Calibri" panose="020F0502020204030204" pitchFamily="34" charset="0"/>
                <a:cs typeface="Arial" panose="020B0604020202020204" pitchFamily="34" charset="0"/>
              </a:rPr>
              <a:t>OSS a jimi zřizované příspěvkové organizace</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buNone/>
            </a:pPr>
            <a:endParaRPr lang="cs-CZ" baseline="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a:t>
            </a:fld>
            <a:endParaRPr lang="cs-CZ" dirty="false"/>
          </a:p>
        </p:txBody>
      </p:sp>
      <p:pic>
        <p:nvPicPr>
          <p:cNvPr id="7" name="Grafický objekt 6" descr="Uživatel se souvislou výplní">
            <a:extLst>
              <a:ext uri="{FF2B5EF4-FFF2-40B4-BE49-F238E27FC236}">
                <a16:creationId xmlns:a16="http://schemas.microsoft.com/office/drawing/2014/main" id="{25E39D27-EFE0-F6C0-7F5D-FEECE387E624}"/>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6830" y="1556792"/>
            <a:ext cx="1008112" cy="1008112"/>
          </a:xfrm>
          <a:prstGeom prst="rect">
            <a:avLst/>
          </a:prstGeom>
        </p:spPr>
      </p:pic>
      <p:pic>
        <p:nvPicPr>
          <p:cNvPr id="8" name="Grafický objekt 7" descr="Uživatel se souvislou výplní">
            <a:extLst>
              <a:ext uri="{FF2B5EF4-FFF2-40B4-BE49-F238E27FC236}">
                <a16:creationId xmlns:a16="http://schemas.microsoft.com/office/drawing/2014/main" id="{8EAD05AE-11BA-FA24-AE50-B60CCE427C13}"/>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3716" y="1556792"/>
            <a:ext cx="1008112" cy="1008112"/>
          </a:xfrm>
          <a:prstGeom prst="rect">
            <a:avLst/>
          </a:prstGeom>
        </p:spPr>
      </p:pic>
    </p:spTree>
    <p:extLst>
      <p:ext uri="{BB962C8B-B14F-4D97-AF65-F5344CB8AC3E}">
        <p14:creationId xmlns:p14="http://schemas.microsoft.com/office/powerpoint/2010/main" val="8443976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6479D8-A58B-F670-A6F0-76A390081391}"/>
              </a:ext>
            </a:extLst>
          </p:cNvPr>
          <p:cNvSpPr>
            <a:spLocks noGrp="true"/>
          </p:cNvSpPr>
          <p:nvPr>
            <p:ph type="title"/>
          </p:nvPr>
        </p:nvSpPr>
        <p:spPr/>
        <p:txBody>
          <a:bodyPr/>
          <a:lstStyle/>
          <a:p>
            <a:r>
              <a:rPr lang="cs-CZ" dirty="false"/>
              <a:t>Kalkulačka k žádosti o podporu</a:t>
            </a:r>
          </a:p>
        </p:txBody>
      </p:sp>
      <p:sp>
        <p:nvSpPr>
          <p:cNvPr id="4" name="Zástupný symbol pro číslo snímku 3">
            <a:extLst>
              <a:ext uri="{FF2B5EF4-FFF2-40B4-BE49-F238E27FC236}">
                <a16:creationId xmlns:a16="http://schemas.microsoft.com/office/drawing/2014/main" id="{B37D7355-9027-7D24-3B8B-A291B06B420F}"/>
              </a:ext>
            </a:extLst>
          </p:cNvPr>
          <p:cNvSpPr>
            <a:spLocks noGrp="true"/>
          </p:cNvSpPr>
          <p:nvPr>
            <p:ph type="sldNum" sz="quarter" idx="12"/>
          </p:nvPr>
        </p:nvSpPr>
        <p:spPr/>
        <p:txBody>
          <a:bodyPr/>
          <a:lstStyle/>
          <a:p>
            <a:fld id="{479BF083-4774-43B1-9AB0-5CC1AC5DD8EE}" type="slidenum">
              <a:rPr lang="cs-CZ" smtClean="false"/>
              <a:pPr/>
              <a:t>80</a:t>
            </a:fld>
            <a:endParaRPr lang="cs-CZ" dirty="false"/>
          </a:p>
        </p:txBody>
      </p:sp>
      <p:pic>
        <p:nvPicPr>
          <p:cNvPr id="5" name="Obrázek 4" descr="Obsah obrázku stůl&#10;&#10;Popis byl vytvořen automaticky">
            <a:extLst>
              <a:ext uri="{FF2B5EF4-FFF2-40B4-BE49-F238E27FC236}">
                <a16:creationId xmlns:a16="http://schemas.microsoft.com/office/drawing/2014/main" id="{2F78E82A-1748-FE0A-A58C-3F7BD5D8DC61}"/>
              </a:ext>
            </a:extLst>
          </p:cNvPr>
          <p:cNvPicPr>
            <a:picLocks noChangeAspect="true"/>
          </p:cNvPicPr>
          <p:nvPr/>
        </p:nvPicPr>
        <p:blipFill>
          <a:blip r:embed="rId2">
            <a:extLst>
              <a:ext uri="{28A0092B-C50C-407E-A947-70E740481C1C}">
                <a14:useLocalDpi xmlns:a14="http://schemas.microsoft.com/office/drawing/2010/main" val="0"/>
              </a:ext>
            </a:extLst>
          </a:blip>
          <a:stretch>
            <a:fillRect/>
          </a:stretch>
        </p:blipFill>
        <p:spPr>
          <a:xfrm>
            <a:off x="1115616" y="2132856"/>
            <a:ext cx="6753837" cy="3096344"/>
          </a:xfrm>
          <a:prstGeom prst="rect">
            <a:avLst/>
          </a:prstGeom>
        </p:spPr>
      </p:pic>
    </p:spTree>
    <p:extLst>
      <p:ext uri="{BB962C8B-B14F-4D97-AF65-F5344CB8AC3E}">
        <p14:creationId xmlns:p14="http://schemas.microsoft.com/office/powerpoint/2010/main" val="2582112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971600" y="3429000"/>
            <a:ext cx="7272808" cy="1440160"/>
          </a:xfrm>
        </p:spPr>
        <p:txBody>
          <a:bodyPr/>
          <a:lstStyle/>
          <a:p>
            <a:pPr algn="ctr"/>
            <a:r>
              <a:rPr lang="cs-CZ" dirty="false"/>
              <a:t>Informační systém konečného příjemce</a:t>
            </a:r>
            <a:endParaRPr lang="cs-CZ" sz="2800" b="false" dirty="false"/>
          </a:p>
        </p:txBody>
      </p:sp>
    </p:spTree>
    <p:extLst>
      <p:ext uri="{BB962C8B-B14F-4D97-AF65-F5344CB8AC3E}">
        <p14:creationId xmlns:p14="http://schemas.microsoft.com/office/powerpoint/2010/main" val="15336428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Postup při podávání žádosti</a:t>
            </a:r>
          </a:p>
        </p:txBody>
      </p:sp>
      <p:sp>
        <p:nvSpPr>
          <p:cNvPr id="3" name="Zástupný symbol pro obsah 2"/>
          <p:cNvSpPr>
            <a:spLocks noGrp="true"/>
          </p:cNvSpPr>
          <p:nvPr>
            <p:ph idx="1"/>
          </p:nvPr>
        </p:nvSpPr>
        <p:spPr>
          <a:xfrm>
            <a:off x="540000" y="1800000"/>
            <a:ext cx="8100000" cy="4716000"/>
          </a:xfrm>
        </p:spPr>
        <p:txBody>
          <a:bodyPr/>
          <a:lstStyle/>
          <a:p>
            <a:r>
              <a:rPr lang="cs-CZ" dirty="false"/>
              <a:t>Zřízení elektronického podpisu a datové schránky</a:t>
            </a:r>
          </a:p>
          <a:p>
            <a:r>
              <a:rPr lang="cs-CZ" dirty="false"/>
              <a:t>Registrace do systému IS KP2021+ </a:t>
            </a:r>
            <a:r>
              <a:rPr lang="cs-CZ" dirty="false">
                <a:hlinkClick r:id="rId2"/>
              </a:rPr>
              <a:t>https://iskp21.mssf.cz/</a:t>
            </a:r>
            <a:r>
              <a:rPr lang="cs-CZ" dirty="false"/>
              <a:t>  - registrace NIA (Národní </a:t>
            </a:r>
            <a:r>
              <a:rPr lang="cs-CZ" dirty="false" err="true"/>
              <a:t>identitní</a:t>
            </a:r>
            <a:r>
              <a:rPr lang="cs-CZ" dirty="false"/>
              <a:t> autorita) slouží pro identifikaci a autentizaci registrovaných osob. Umožňuje zaručené prokazovaní totožnosti při přihlašování k online službám. </a:t>
            </a:r>
            <a:r>
              <a:rPr lang="cs-CZ" b="true" dirty="false">
                <a:solidFill>
                  <a:srgbClr val="FF0000"/>
                </a:solidFill>
              </a:rPr>
              <a:t>V rámci OPZ+ je toto preferovaná varianta registrace do IS KP21+</a:t>
            </a:r>
          </a:p>
          <a:p>
            <a:r>
              <a:rPr lang="cs-CZ" dirty="false"/>
              <a:t>Vyplnění elektronické verze žádosti </a:t>
            </a:r>
          </a:p>
          <a:p>
            <a:r>
              <a:rPr lang="cs-CZ" dirty="false"/>
              <a:t>Finalizace elektronické verze žádosti</a:t>
            </a:r>
          </a:p>
          <a:p>
            <a:r>
              <a:rPr lang="cs-CZ" dirty="false"/>
              <a:t>Odeslání elektronické verze žádosti</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82</a:t>
            </a:fld>
            <a:endParaRPr lang="cs-CZ" dirty="false"/>
          </a:p>
        </p:txBody>
      </p:sp>
    </p:spTree>
    <p:extLst>
      <p:ext uri="{BB962C8B-B14F-4D97-AF65-F5344CB8AC3E}">
        <p14:creationId xmlns:p14="http://schemas.microsoft.com/office/powerpoint/2010/main" val="27144736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B4B5F2-23D6-419F-A430-D140EA5F4F5A}"/>
              </a:ext>
            </a:extLst>
          </p:cNvPr>
          <p:cNvSpPr>
            <a:spLocks noGrp="true"/>
          </p:cNvSpPr>
          <p:nvPr>
            <p:ph type="title"/>
          </p:nvPr>
        </p:nvSpPr>
        <p:spPr/>
        <p:txBody>
          <a:bodyPr/>
          <a:lstStyle/>
          <a:p>
            <a:pPr algn="ctr"/>
            <a:r>
              <a:rPr lang="cs-CZ" sz="2800" dirty="false"/>
              <a:t>Postup při podávání žádosti</a:t>
            </a:r>
          </a:p>
        </p:txBody>
      </p:sp>
      <p:sp>
        <p:nvSpPr>
          <p:cNvPr id="3" name="Zástupný obsah 2">
            <a:extLst>
              <a:ext uri="{FF2B5EF4-FFF2-40B4-BE49-F238E27FC236}">
                <a16:creationId xmlns:a16="http://schemas.microsoft.com/office/drawing/2014/main" id="{A1DA058B-3F04-494D-8B63-A6E4DB50E6B7}"/>
              </a:ext>
            </a:extLst>
          </p:cNvPr>
          <p:cNvSpPr>
            <a:spLocks noGrp="true"/>
          </p:cNvSpPr>
          <p:nvPr>
            <p:ph idx="1"/>
          </p:nvPr>
        </p:nvSpPr>
        <p:spPr>
          <a:xfrm>
            <a:off x="467544" y="1647346"/>
            <a:ext cx="8064000" cy="4320000"/>
          </a:xfrm>
        </p:spPr>
        <p:txBody>
          <a:bodyPr/>
          <a:lstStyle/>
          <a:p>
            <a:pPr marL="0" indent="0">
              <a:buNone/>
            </a:pPr>
            <a:r>
              <a:rPr lang="cs-CZ" b="true" dirty="false"/>
              <a:t>Šablona žádosti v ISKP21+ – </a:t>
            </a:r>
            <a:r>
              <a:rPr lang="cs-CZ" dirty="false"/>
              <a:t>Částečně předvyplněná </a:t>
            </a:r>
            <a:endParaRPr lang="cs-CZ" b="true" dirty="false"/>
          </a:p>
          <a:p>
            <a:r>
              <a:rPr lang="cs-CZ" b="true" dirty="false"/>
              <a:t>záložka Projekt</a:t>
            </a:r>
            <a:r>
              <a:rPr lang="cs-CZ" dirty="false"/>
              <a:t> – je nutné doplnit anotaci a základní informace</a:t>
            </a:r>
          </a:p>
          <a:p>
            <a:r>
              <a:rPr lang="cs-CZ" b="true" dirty="false"/>
              <a:t>záložka Popis projektu </a:t>
            </a:r>
            <a:r>
              <a:rPr lang="cs-CZ" dirty="false"/>
              <a:t>– část se plní automaticky, část musí žadatel doplnit (tam, kde je to relevantní) </a:t>
            </a:r>
          </a:p>
          <a:p>
            <a:r>
              <a:rPr lang="cs-CZ" dirty="false"/>
              <a:t>Záložka </a:t>
            </a:r>
            <a:r>
              <a:rPr lang="cs-CZ" b="true" dirty="false"/>
              <a:t>Subjekty projektu – Adresy- </a:t>
            </a:r>
            <a:r>
              <a:rPr lang="cs-CZ" dirty="false"/>
              <a:t>je nutné doplnit adresu oficiální (sídlo organizace) a </a:t>
            </a:r>
            <a:r>
              <a:rPr lang="cs-CZ" b="true" dirty="false"/>
              <a:t>adresu místa realizace </a:t>
            </a:r>
            <a:r>
              <a:rPr lang="cs-CZ" dirty="false"/>
              <a:t>(stěžejní pro řazení do skupin alokací)</a:t>
            </a:r>
            <a:endParaRPr lang="cs-CZ" b="true" dirty="false"/>
          </a:p>
          <a:p>
            <a:r>
              <a:rPr lang="cs-CZ" dirty="false"/>
              <a:t>Podle</a:t>
            </a:r>
            <a:r>
              <a:rPr lang="cs-CZ" i="true" dirty="false"/>
              <a:t> Pokynů </a:t>
            </a:r>
            <a:r>
              <a:rPr lang="cs-CZ" dirty="false"/>
              <a:t>vyplnit všechny relevantní záložky</a:t>
            </a:r>
          </a:p>
        </p:txBody>
      </p:sp>
      <p:sp>
        <p:nvSpPr>
          <p:cNvPr id="4" name="Zástupný symbol pro číslo snímku 3">
            <a:extLst>
              <a:ext uri="{FF2B5EF4-FFF2-40B4-BE49-F238E27FC236}">
                <a16:creationId xmlns:a16="http://schemas.microsoft.com/office/drawing/2014/main" id="{DD4B6F20-827F-49B5-8153-20113BB039FA}"/>
              </a:ext>
            </a:extLst>
          </p:cNvPr>
          <p:cNvSpPr>
            <a:spLocks noGrp="true"/>
          </p:cNvSpPr>
          <p:nvPr>
            <p:ph type="sldNum" sz="quarter" idx="12"/>
          </p:nvPr>
        </p:nvSpPr>
        <p:spPr/>
        <p:txBody>
          <a:bodyPr/>
          <a:lstStyle/>
          <a:p>
            <a:fld id="{479BF083-4774-43B1-9AB0-5CC1AC5DD8EE}" type="slidenum">
              <a:rPr lang="cs-CZ" smtClean="false"/>
              <a:pPr/>
              <a:t>83</a:t>
            </a:fld>
            <a:endParaRPr lang="cs-CZ" dirty="false"/>
          </a:p>
        </p:txBody>
      </p:sp>
    </p:spTree>
    <p:extLst>
      <p:ext uri="{BB962C8B-B14F-4D97-AF65-F5344CB8AC3E}">
        <p14:creationId xmlns:p14="http://schemas.microsoft.com/office/powerpoint/2010/main" val="37473637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F136A6-DF56-4BBB-B297-D76B2E6DB888}"/>
              </a:ext>
            </a:extLst>
          </p:cNvPr>
          <p:cNvSpPr>
            <a:spLocks noGrp="true"/>
          </p:cNvSpPr>
          <p:nvPr>
            <p:ph type="title"/>
          </p:nvPr>
        </p:nvSpPr>
        <p:spPr/>
        <p:txBody>
          <a:bodyPr/>
          <a:lstStyle/>
          <a:p>
            <a:pPr algn="ctr"/>
            <a:r>
              <a:rPr lang="cs-CZ" sz="2800" dirty="false"/>
              <a:t>POSTUP PŘI PODÁVÁNÍ ŽÁDOSTI</a:t>
            </a:r>
          </a:p>
        </p:txBody>
      </p:sp>
      <p:sp>
        <p:nvSpPr>
          <p:cNvPr id="3" name="Zástupný obsah 2">
            <a:extLst>
              <a:ext uri="{FF2B5EF4-FFF2-40B4-BE49-F238E27FC236}">
                <a16:creationId xmlns:a16="http://schemas.microsoft.com/office/drawing/2014/main" id="{E0F3E557-E243-42EF-A4CF-607E6EE9F82F}"/>
              </a:ext>
            </a:extLst>
          </p:cNvPr>
          <p:cNvSpPr>
            <a:spLocks noGrp="true"/>
          </p:cNvSpPr>
          <p:nvPr>
            <p:ph idx="1"/>
          </p:nvPr>
        </p:nvSpPr>
        <p:spPr/>
        <p:txBody>
          <a:bodyPr/>
          <a:lstStyle/>
          <a:p>
            <a:pPr marL="0" indent="0">
              <a:buNone/>
            </a:pPr>
            <a:r>
              <a:rPr lang="cs-CZ" b="true" dirty="false">
                <a:solidFill>
                  <a:srgbClr val="C00000"/>
                </a:solidFill>
              </a:rPr>
              <a:t>Nezapomenout přílohy! :</a:t>
            </a:r>
          </a:p>
          <a:p>
            <a:pPr marL="0" indent="0">
              <a:buNone/>
            </a:pPr>
            <a:r>
              <a:rPr lang="cs-CZ" dirty="false"/>
              <a:t>podle typu žadatele:</a:t>
            </a:r>
          </a:p>
          <a:p>
            <a:pPr marL="342900" lvl="0" indent="-342900" algn="just">
              <a:buFont typeface="+mj-lt"/>
              <a:buAutoNum type="arabicPeriod"/>
            </a:pPr>
            <a:r>
              <a:rPr lang="cs-CZ" sz="1800" dirty="false">
                <a:effectLst/>
                <a:latin typeface="Arial" panose="020B0604020202020204" pitchFamily="34" charset="0"/>
                <a:ea typeface="Calibri" panose="020F0502020204030204" pitchFamily="34" charset="0"/>
                <a:cs typeface="Arial" panose="020B0604020202020204" pitchFamily="34" charset="0"/>
              </a:rPr>
              <a:t>Žadatel o podporu, který je evidující osobou podle zákona č. 37/2021 Sb., o evidenci skutečných majitelů, musí dodat </a:t>
            </a:r>
            <a:r>
              <a:rPr lang="cs-CZ" sz="1800" b="true" dirty="false">
                <a:effectLst/>
                <a:latin typeface="Arial" panose="020B0604020202020204" pitchFamily="34" charset="0"/>
                <a:ea typeface="Calibri" panose="020F0502020204030204" pitchFamily="34" charset="0"/>
                <a:cs typeface="Arial" panose="020B0604020202020204" pitchFamily="34" charset="0"/>
              </a:rPr>
              <a:t>údaje o svém skutečném majiteli, a to ve formě úplného výpisu platných údajů</a:t>
            </a:r>
            <a:r>
              <a:rPr lang="cs-CZ" sz="1800" dirty="false">
                <a:effectLst/>
                <a:latin typeface="Arial" panose="020B0604020202020204" pitchFamily="34" charset="0"/>
                <a:ea typeface="Calibri" panose="020F0502020204030204" pitchFamily="34" charset="0"/>
                <a:cs typeface="Arial" panose="020B0604020202020204" pitchFamily="34" charset="0"/>
              </a:rPr>
              <a:t> a údajů, které byly vymazány bez náhrady nebo s nahrazením novými údaji, který přiloží k žádosti o podporu.</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1100"/>
              </a:spcAft>
              <a:buFont typeface="+mj-lt"/>
              <a:buAutoNum type="arabicPeriod"/>
            </a:pPr>
            <a:r>
              <a:rPr lang="cs-CZ" sz="1800" dirty="false">
                <a:effectLst/>
                <a:latin typeface="Arial" panose="020B0604020202020204" pitchFamily="34" charset="0"/>
                <a:ea typeface="Calibri" panose="020F0502020204030204" pitchFamily="34" charset="0"/>
                <a:cs typeface="Arial" panose="020B0604020202020204" pitchFamily="34" charset="0"/>
              </a:rPr>
              <a:t>Žadatel o podporu, který je obchodní společností či družstvem a jehož majetek je vložen nebo částečně vložen do svěřenského fondu, je povinen doložit k žádosti o podporu </a:t>
            </a:r>
            <a:r>
              <a:rPr lang="cs-CZ" sz="1800" b="true" dirty="false">
                <a:effectLst/>
                <a:latin typeface="Arial" panose="020B0604020202020204" pitchFamily="34" charset="0"/>
                <a:ea typeface="Calibri" panose="020F0502020204030204" pitchFamily="34" charset="0"/>
                <a:cs typeface="Arial" panose="020B0604020202020204" pitchFamily="34" charset="0"/>
              </a:rPr>
              <a:t>statut tohoto svěřenského fondu.</a:t>
            </a:r>
            <a:r>
              <a:rPr lang="cs-CZ" sz="1800" b="true" dirty="false">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cs-CZ" sz="1800" b="true"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BA3B7363-CB62-4F0C-9AB1-AF7E33AEE5FA}"/>
              </a:ext>
            </a:extLst>
          </p:cNvPr>
          <p:cNvSpPr>
            <a:spLocks noGrp="true"/>
          </p:cNvSpPr>
          <p:nvPr>
            <p:ph type="sldNum" sz="quarter" idx="12"/>
          </p:nvPr>
        </p:nvSpPr>
        <p:spPr/>
        <p:txBody>
          <a:bodyPr/>
          <a:lstStyle/>
          <a:p>
            <a:fld id="{479BF083-4774-43B1-9AB0-5CC1AC5DD8EE}" type="slidenum">
              <a:rPr lang="cs-CZ" smtClean="false"/>
              <a:pPr/>
              <a:t>84</a:t>
            </a:fld>
            <a:endParaRPr lang="cs-CZ" dirty="false"/>
          </a:p>
        </p:txBody>
      </p:sp>
      <p:pic>
        <p:nvPicPr>
          <p:cNvPr id="6" name="Grafický objekt 5" descr="Dokument se souvislou výplní">
            <a:extLst>
              <a:ext uri="{FF2B5EF4-FFF2-40B4-BE49-F238E27FC236}">
                <a16:creationId xmlns:a16="http://schemas.microsoft.com/office/drawing/2014/main" id="{D43E4E24-8479-2C42-1746-41D904035993}"/>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9648" y="1484784"/>
            <a:ext cx="1080120" cy="1080120"/>
          </a:xfrm>
          <a:prstGeom prst="rect">
            <a:avLst/>
          </a:prstGeom>
        </p:spPr>
      </p:pic>
    </p:spTree>
    <p:extLst>
      <p:ext uri="{BB962C8B-B14F-4D97-AF65-F5344CB8AC3E}">
        <p14:creationId xmlns:p14="http://schemas.microsoft.com/office/powerpoint/2010/main" val="41275380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Postup při podávání žádosti</a:t>
            </a:r>
          </a:p>
        </p:txBody>
      </p:sp>
      <p:sp>
        <p:nvSpPr>
          <p:cNvPr id="3" name="Zástupný symbol pro obsah 2"/>
          <p:cNvSpPr>
            <a:spLocks noGrp="true"/>
          </p:cNvSpPr>
          <p:nvPr>
            <p:ph idx="1"/>
          </p:nvPr>
        </p:nvSpPr>
        <p:spPr/>
        <p:txBody>
          <a:bodyPr/>
          <a:lstStyle/>
          <a:p>
            <a:r>
              <a:rPr lang="cs-CZ" dirty="false"/>
              <a:t>POZOR! Veškeré žádosti se zasílají jen v elektronické podobě prostřednictvím IS KP21+</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85</a:t>
            </a:fld>
            <a:endParaRPr lang="cs-CZ" dirty="false"/>
          </a:p>
        </p:txBody>
      </p:sp>
      <p:pic>
        <p:nvPicPr>
          <p:cNvPr id="5" name="Obrázek 4"/>
          <p:cNvPicPr>
            <a:picLocks noChangeAspect="true"/>
          </p:cNvPicPr>
          <p:nvPr/>
        </p:nvPicPr>
        <p:blipFill>
          <a:blip cstate="print" r:embed="rId2">
            <a:extLst>
              <a:ext uri="{BEBA8EAE-BF5A-486C-A8C5-ECC9F3942E4B}">
                <a14:imgProps xmlns:a14="http://schemas.microsoft.com/office/drawing/2010/main">
                  <a14:imgLayer r:embed="rId3">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3059832" y="2924944"/>
            <a:ext cx="3366120" cy="3366120"/>
          </a:xfrm>
          <a:prstGeom prst="rect">
            <a:avLst/>
          </a:prstGeom>
        </p:spPr>
      </p:pic>
    </p:spTree>
    <p:extLst>
      <p:ext uri="{BB962C8B-B14F-4D97-AF65-F5344CB8AC3E}">
        <p14:creationId xmlns:p14="http://schemas.microsoft.com/office/powerpoint/2010/main" val="34593611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60C826-C713-41C7-8F4B-4A4E173F4AC5}"/>
              </a:ext>
            </a:extLst>
          </p:cNvPr>
          <p:cNvSpPr>
            <a:spLocks noGrp="true"/>
          </p:cNvSpPr>
          <p:nvPr>
            <p:ph type="title"/>
          </p:nvPr>
        </p:nvSpPr>
        <p:spPr/>
        <p:txBody>
          <a:bodyPr/>
          <a:lstStyle/>
          <a:p>
            <a:pPr algn="ctr"/>
            <a:r>
              <a:rPr lang="cs-CZ" sz="2800" dirty="false"/>
              <a:t>Postup při podávání žádosti</a:t>
            </a:r>
          </a:p>
        </p:txBody>
      </p:sp>
      <p:sp>
        <p:nvSpPr>
          <p:cNvPr id="3" name="Zástupný obsah 2">
            <a:extLst>
              <a:ext uri="{FF2B5EF4-FFF2-40B4-BE49-F238E27FC236}">
                <a16:creationId xmlns:a16="http://schemas.microsoft.com/office/drawing/2014/main" id="{E226EB9A-6CD6-4756-9A88-14AF01AC401A}"/>
              </a:ext>
            </a:extLst>
          </p:cNvPr>
          <p:cNvSpPr>
            <a:spLocks noGrp="true"/>
          </p:cNvSpPr>
          <p:nvPr>
            <p:ph idx="1"/>
          </p:nvPr>
        </p:nvSpPr>
        <p:spPr/>
        <p:txBody>
          <a:bodyPr/>
          <a:lstStyle/>
          <a:p>
            <a:r>
              <a:rPr lang="pl-PL" dirty="false"/>
              <a:t>Jak poznáte, že žádost je podána na ŘO?</a:t>
            </a:r>
          </a:p>
          <a:p>
            <a:pPr lvl="1">
              <a:lnSpc>
                <a:spcPct val="100000"/>
              </a:lnSpc>
            </a:pPr>
            <a:r>
              <a:rPr lang="cs-CZ" sz="2400" dirty="false"/>
              <a:t>Stav žádosti je </a:t>
            </a:r>
            <a:r>
              <a:rPr lang="cs-CZ" sz="2400" b="true" dirty="false"/>
              <a:t>zaregistrovaná</a:t>
            </a:r>
          </a:p>
          <a:p>
            <a:pPr lvl="1">
              <a:lnSpc>
                <a:spcPct val="100000"/>
              </a:lnSpc>
            </a:pPr>
            <a:r>
              <a:rPr lang="cs-CZ" sz="2400" dirty="false"/>
              <a:t>Je přiděleno registrační číslo projektu CZ.03.1.51/0.0/0.0/23_49/0001234</a:t>
            </a:r>
          </a:p>
          <a:p>
            <a:pPr lvl="1">
              <a:lnSpc>
                <a:spcPct val="100000"/>
              </a:lnSpc>
            </a:pPr>
            <a:r>
              <a:rPr lang="cs-CZ" sz="2400" dirty="false"/>
              <a:t>Podepsaná žádost </a:t>
            </a:r>
          </a:p>
          <a:p>
            <a:pPr marL="0" indent="0">
              <a:buNone/>
            </a:pPr>
            <a:endParaRPr lang="cs-CZ" dirty="false"/>
          </a:p>
        </p:txBody>
      </p:sp>
      <p:sp>
        <p:nvSpPr>
          <p:cNvPr id="4" name="Zástupný symbol pro číslo snímku 3">
            <a:extLst>
              <a:ext uri="{FF2B5EF4-FFF2-40B4-BE49-F238E27FC236}">
                <a16:creationId xmlns:a16="http://schemas.microsoft.com/office/drawing/2014/main" id="{351E2262-7A92-4A78-B7E2-59B38B328CA2}"/>
              </a:ext>
            </a:extLst>
          </p:cNvPr>
          <p:cNvSpPr>
            <a:spLocks noGrp="true"/>
          </p:cNvSpPr>
          <p:nvPr>
            <p:ph type="sldNum" sz="quarter" idx="12"/>
          </p:nvPr>
        </p:nvSpPr>
        <p:spPr/>
        <p:txBody>
          <a:bodyPr/>
          <a:lstStyle/>
          <a:p>
            <a:fld id="{479BF083-4774-43B1-9AB0-5CC1AC5DD8EE}" type="slidenum">
              <a:rPr lang="cs-CZ" smtClean="false"/>
              <a:pPr/>
              <a:t>86</a:t>
            </a:fld>
            <a:endParaRPr lang="cs-CZ" dirty="false"/>
          </a:p>
        </p:txBody>
      </p:sp>
      <p:pic>
        <p:nvPicPr>
          <p:cNvPr id="5" name="Obrázek 4">
            <a:extLst>
              <a:ext uri="{FF2B5EF4-FFF2-40B4-BE49-F238E27FC236}">
                <a16:creationId xmlns:a16="http://schemas.microsoft.com/office/drawing/2014/main" id="{135CF6C4-42D3-4C55-9C1D-BA130FB7983B}"/>
              </a:ext>
            </a:extLst>
          </p:cNvPr>
          <p:cNvPicPr>
            <a:picLocks noChangeAspect="true"/>
          </p:cNvPicPr>
          <p:nvPr/>
        </p:nvPicPr>
        <p:blipFill>
          <a:blip r:embed="rId2"/>
          <a:stretch>
            <a:fillRect/>
          </a:stretch>
        </p:blipFill>
        <p:spPr>
          <a:xfrm>
            <a:off x="3851920" y="3527146"/>
            <a:ext cx="304826" cy="432854"/>
          </a:xfrm>
          <a:prstGeom prst="rect">
            <a:avLst/>
          </a:prstGeom>
        </p:spPr>
      </p:pic>
    </p:spTree>
    <p:extLst>
      <p:ext uri="{BB962C8B-B14F-4D97-AF65-F5344CB8AC3E}">
        <p14:creationId xmlns:p14="http://schemas.microsoft.com/office/powerpoint/2010/main" val="20660258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Elektronický podpis</a:t>
            </a:r>
          </a:p>
        </p:txBody>
      </p:sp>
      <p:sp>
        <p:nvSpPr>
          <p:cNvPr id="3" name="Zástupný symbol pro obsah 2"/>
          <p:cNvSpPr>
            <a:spLocks noGrp="true"/>
          </p:cNvSpPr>
          <p:nvPr>
            <p:ph idx="1"/>
          </p:nvPr>
        </p:nvSpPr>
        <p:spPr/>
        <p:txBody>
          <a:bodyPr/>
          <a:lstStyle/>
          <a:p>
            <a:r>
              <a:rPr lang="cs-CZ" dirty="false"/>
              <a:t>Elektronický podpis pro účely MPSV = kvalifikovaný certifikát</a:t>
            </a:r>
          </a:p>
          <a:p>
            <a:r>
              <a:rPr lang="cs-CZ" dirty="false"/>
              <a:t>Platnost 1 rok</a:t>
            </a:r>
          </a:p>
          <a:p>
            <a:r>
              <a:rPr lang="cs-CZ" dirty="false"/>
              <a:t>Poskytovatelé:</a:t>
            </a:r>
          </a:p>
          <a:p>
            <a:pPr lvl="1"/>
            <a:r>
              <a:rPr lang="cs-CZ" dirty="false" err="true"/>
              <a:t>PostSignum</a:t>
            </a:r>
            <a:r>
              <a:rPr lang="cs-CZ" dirty="false"/>
              <a:t> České pošty (Czech Point)</a:t>
            </a:r>
          </a:p>
          <a:p>
            <a:pPr lvl="1"/>
            <a:r>
              <a:rPr lang="cs-CZ" dirty="false"/>
              <a:t>První certifikační autorita</a:t>
            </a:r>
          </a:p>
          <a:p>
            <a:pPr lvl="1"/>
            <a:r>
              <a:rPr lang="cs-CZ" dirty="false" err="true"/>
              <a:t>eIdentity</a:t>
            </a:r>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87</a:t>
            </a:fld>
            <a:endParaRPr lang="cs-CZ" dirty="false"/>
          </a:p>
        </p:txBody>
      </p:sp>
      <p:pic>
        <p:nvPicPr>
          <p:cNvPr id="6" name="Grafický objekt 5" descr="Podpis se souvislou výplní">
            <a:extLst>
              <a:ext uri="{FF2B5EF4-FFF2-40B4-BE49-F238E27FC236}">
                <a16:creationId xmlns:a16="http://schemas.microsoft.com/office/drawing/2014/main" id="{CE7C62B6-D224-D221-26F3-C83773F90A46}"/>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20272" y="4797152"/>
            <a:ext cx="914400" cy="914400"/>
          </a:xfrm>
          <a:prstGeom prst="rect">
            <a:avLst/>
          </a:prstGeom>
        </p:spPr>
      </p:pic>
    </p:spTree>
    <p:extLst>
      <p:ext uri="{BB962C8B-B14F-4D97-AF65-F5344CB8AC3E}">
        <p14:creationId xmlns:p14="http://schemas.microsoft.com/office/powerpoint/2010/main" val="18747050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Elektronický podpis</a:t>
            </a:r>
          </a:p>
        </p:txBody>
      </p:sp>
      <p:sp>
        <p:nvSpPr>
          <p:cNvPr id="3" name="Zástupný symbol pro obsah 2"/>
          <p:cNvSpPr>
            <a:spLocks noGrp="true"/>
          </p:cNvSpPr>
          <p:nvPr>
            <p:ph idx="1"/>
          </p:nvPr>
        </p:nvSpPr>
        <p:spPr>
          <a:xfrm>
            <a:off x="540000" y="1654024"/>
            <a:ext cx="8064000" cy="4320000"/>
          </a:xfrm>
        </p:spPr>
        <p:txBody>
          <a:bodyPr/>
          <a:lstStyle/>
          <a:p>
            <a:r>
              <a:rPr lang="cs-CZ" dirty="false"/>
              <a:t>Co mám požadovat?</a:t>
            </a:r>
          </a:p>
          <a:p>
            <a:pPr lvl="1"/>
            <a:r>
              <a:rPr lang="cs-CZ" dirty="false"/>
              <a:t>Kvalifikovaný osobní certifikát:</a:t>
            </a:r>
          </a:p>
          <a:p>
            <a:pPr lvl="2"/>
            <a:r>
              <a:rPr lang="cs-CZ" dirty="false"/>
              <a:t>Slouží zejména pro komunikaci se státní správou.</a:t>
            </a:r>
          </a:p>
          <a:p>
            <a:pPr lvl="1"/>
            <a:r>
              <a:rPr lang="cs-CZ" dirty="false"/>
              <a:t>Identifikátor klienta MPSV:</a:t>
            </a:r>
          </a:p>
          <a:p>
            <a:pPr lvl="2"/>
            <a:r>
              <a:rPr lang="cs-CZ" dirty="false"/>
              <a:t>Jedná se o číslo přidělované MPSV, které jednoznačně identifikuje osobu.</a:t>
            </a:r>
          </a:p>
          <a:p>
            <a:pPr lvl="1"/>
            <a:r>
              <a:rPr lang="cs-CZ" dirty="false"/>
              <a:t>Zveřejnění certifikátu:</a:t>
            </a:r>
          </a:p>
          <a:p>
            <a:pPr lvl="2"/>
            <a:r>
              <a:rPr lang="cs-CZ" dirty="false"/>
              <a:t>Veřejná část certifikátu bude přístupná uživatelům ke stažení ze stránek </a:t>
            </a:r>
            <a:r>
              <a:rPr lang="cs-CZ" dirty="false" err="true"/>
              <a:t>PostSignum</a:t>
            </a:r>
            <a:r>
              <a:rPr lang="cs-CZ" dirty="false"/>
              <a:t>, např. z důvodu ověření.</a:t>
            </a:r>
          </a:p>
          <a:p>
            <a:pPr lvl="1"/>
            <a:r>
              <a:rPr lang="cs-CZ" dirty="false"/>
              <a:t>Uzavření na dobu neurčitou:</a:t>
            </a:r>
          </a:p>
          <a:p>
            <a:pPr lvl="2"/>
            <a:r>
              <a:rPr lang="cs-CZ" dirty="false"/>
              <a:t>Certifikát bude třeba i při komunikaci s MPSV z pozice příjemce dotace.</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88</a:t>
            </a:fld>
            <a:endParaRPr lang="cs-CZ" dirty="false"/>
          </a:p>
        </p:txBody>
      </p:sp>
      <p:pic>
        <p:nvPicPr>
          <p:cNvPr id="5" name="Grafický objekt 4" descr="Podpis se souvislou výplní">
            <a:extLst>
              <a:ext uri="{FF2B5EF4-FFF2-40B4-BE49-F238E27FC236}">
                <a16:creationId xmlns:a16="http://schemas.microsoft.com/office/drawing/2014/main" id="{314CDE3F-D1D4-C2E3-330F-FD20D5D8EBF3}"/>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64795" y="1412776"/>
            <a:ext cx="914400" cy="914400"/>
          </a:xfrm>
          <a:prstGeom prst="rect">
            <a:avLst/>
          </a:prstGeom>
        </p:spPr>
      </p:pic>
    </p:spTree>
    <p:extLst>
      <p:ext uri="{BB962C8B-B14F-4D97-AF65-F5344CB8AC3E}">
        <p14:creationId xmlns:p14="http://schemas.microsoft.com/office/powerpoint/2010/main" val="16288911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07D72-96AC-4283-8957-9584251641FE}"/>
              </a:ext>
            </a:extLst>
          </p:cNvPr>
          <p:cNvSpPr>
            <a:spLocks noGrp="true"/>
          </p:cNvSpPr>
          <p:nvPr>
            <p:ph type="title"/>
          </p:nvPr>
        </p:nvSpPr>
        <p:spPr/>
        <p:txBody>
          <a:bodyPr/>
          <a:lstStyle/>
          <a:p>
            <a:pPr algn="ctr"/>
            <a:r>
              <a:rPr lang="cs-CZ" sz="2800" dirty="false"/>
              <a:t>Plná moc</a:t>
            </a:r>
          </a:p>
        </p:txBody>
      </p:sp>
      <p:sp>
        <p:nvSpPr>
          <p:cNvPr id="3" name="Zástupný obsah 2">
            <a:extLst>
              <a:ext uri="{FF2B5EF4-FFF2-40B4-BE49-F238E27FC236}">
                <a16:creationId xmlns:a16="http://schemas.microsoft.com/office/drawing/2014/main" id="{926D8094-B568-43AC-9CB8-EFF1F17753E4}"/>
              </a:ext>
            </a:extLst>
          </p:cNvPr>
          <p:cNvSpPr>
            <a:spLocks noGrp="true"/>
          </p:cNvSpPr>
          <p:nvPr>
            <p:ph idx="1"/>
          </p:nvPr>
        </p:nvSpPr>
        <p:spPr>
          <a:xfrm>
            <a:off x="251520" y="1340768"/>
            <a:ext cx="8064000" cy="4320000"/>
          </a:xfrm>
        </p:spPr>
        <p:txBody>
          <a:bodyPr/>
          <a:lstStyle/>
          <a:p>
            <a:pPr marL="0" indent="0">
              <a:buNone/>
            </a:pPr>
            <a:r>
              <a:rPr lang="cs-CZ" sz="2800" dirty="false"/>
              <a:t>Podepisovat žádost může i </a:t>
            </a:r>
            <a:r>
              <a:rPr lang="cs-CZ" sz="2800" b="true" dirty="false"/>
              <a:t>zplnomocněná osoba</a:t>
            </a:r>
            <a:r>
              <a:rPr lang="cs-CZ" sz="2800" dirty="false"/>
              <a:t>:</a:t>
            </a:r>
          </a:p>
          <a:p>
            <a:pPr marL="342900" lvl="0" indent="-342900" algn="just">
              <a:lnSpc>
                <a:spcPct val="107000"/>
              </a:lnSpc>
              <a:spcAft>
                <a:spcPts val="1100"/>
              </a:spcAft>
              <a:buClr>
                <a:srgbClr val="063767"/>
              </a:buClr>
              <a:buFont typeface="Symbol" panose="05050102010706020507" pitchFamily="18" charset="2"/>
              <a:buChar char=""/>
            </a:pPr>
            <a:r>
              <a:rPr lang="cs-CZ" sz="1400" b="true" dirty="false">
                <a:effectLst/>
                <a:latin typeface="Arial" panose="020B0604020202020204" pitchFamily="34" charset="0"/>
                <a:ea typeface="Arial" panose="020B0604020202020204" pitchFamily="34" charset="0"/>
                <a:cs typeface="Times New Roman" panose="02020603050405020304" pitchFamily="18" charset="0"/>
              </a:rPr>
              <a:t>elektronická plná moc </a:t>
            </a:r>
            <a:r>
              <a:rPr lang="cs-CZ" sz="1400" dirty="false">
                <a:effectLst/>
                <a:latin typeface="Arial" panose="020B0604020202020204" pitchFamily="34" charset="0"/>
                <a:ea typeface="Arial" panose="020B0604020202020204" pitchFamily="34" charset="0"/>
                <a:cs typeface="Times New Roman" panose="02020603050405020304" pitchFamily="18" charset="0"/>
              </a:rPr>
              <a:t>– zmocnitel podepíše plnou moc přímo v aplikaci IS KP21+ a zmocněnec, který je na základě plné moci zmocněn k nějakému úkonu, přímo v IS KP21+ potvrdí svým elektronickým podpisem přijetí této plné moci. Podpisy se připojují k souboru, který je třeba vložit do IS KP21+ na záznamu plné moci;</a:t>
            </a:r>
            <a:endParaRPr lang="cs-CZ" sz="1400" dirty="false">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100"/>
              </a:spcAft>
              <a:buClr>
                <a:srgbClr val="063767"/>
              </a:buClr>
              <a:buFont typeface="Symbol" panose="05050102010706020507" pitchFamily="18" charset="2"/>
              <a:buChar char=""/>
            </a:pPr>
            <a:r>
              <a:rPr lang="cs-CZ" sz="1400" b="true" dirty="false">
                <a:effectLst/>
                <a:latin typeface="Arial" panose="020B0604020202020204" pitchFamily="34" charset="0"/>
                <a:ea typeface="Arial" panose="020B0604020202020204" pitchFamily="34" charset="0"/>
                <a:cs typeface="Times New Roman" panose="02020603050405020304" pitchFamily="18" charset="0"/>
              </a:rPr>
              <a:t>úředně/notářsky ověřená papírová plná moc </a:t>
            </a:r>
            <a:r>
              <a:rPr lang="cs-CZ" sz="1400" dirty="false">
                <a:effectLst/>
                <a:latin typeface="Arial" panose="020B0604020202020204" pitchFamily="34" charset="0"/>
                <a:ea typeface="Arial" panose="020B0604020202020204" pitchFamily="34" charset="0"/>
                <a:cs typeface="Times New Roman" panose="02020603050405020304" pitchFamily="18" charset="0"/>
              </a:rPr>
              <a:t>– plnou moc v listinné podobě s úředně/notářsky ověřeným podpisem zmocnitele žadatel naskenuje a vloží k záznamu plné moci v IS KP21+. V IS KP21+ zmocněnec potvrdí připojením svého elektronického podpisu k vloženému dokumentu správnost a přijetí této plné moci. Žadatel musí originál papírové plné moci archivovat a na vyžádání jej ŘO poskytnout. Papírovou plnou mocí může být také vnitřní dokument organizace, ze kterého vyplývá, že organizaci je oprávněn zastupovat např. řídicí pracovník na určité pozici (ze strany zmocnitele postačuje podpis na listině, soubor vložený do IS KP21+ podepisuje elektronicky zmocněnec). ŘO vyžaduje autorizovanou konverzi vnitřního dokumentu organizace do podoby souboru, který se přikládá k záznamu plné moci. Záznam plné moci v IS KP21+ podepisuje elektronicky pouze zmocněnec.</a:t>
            </a:r>
            <a:endParaRPr lang="cs-CZ" sz="1400"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4A2FB4B5-3119-4167-A27E-8FA2311E3668}"/>
              </a:ext>
            </a:extLst>
          </p:cNvPr>
          <p:cNvSpPr>
            <a:spLocks noGrp="true"/>
          </p:cNvSpPr>
          <p:nvPr>
            <p:ph type="sldNum" sz="quarter" idx="12"/>
          </p:nvPr>
        </p:nvSpPr>
        <p:spPr/>
        <p:txBody>
          <a:bodyPr/>
          <a:lstStyle/>
          <a:p>
            <a:fld id="{479BF083-4774-43B1-9AB0-5CC1AC5DD8EE}" type="slidenum">
              <a:rPr lang="cs-CZ" smtClean="false"/>
              <a:pPr/>
              <a:t>89</a:t>
            </a:fld>
            <a:endParaRPr lang="cs-CZ" dirty="false"/>
          </a:p>
        </p:txBody>
      </p:sp>
      <p:pic>
        <p:nvPicPr>
          <p:cNvPr id="6" name="Grafický objekt 5" descr="Smlouva se souvislou výplní">
            <a:extLst>
              <a:ext uri="{FF2B5EF4-FFF2-40B4-BE49-F238E27FC236}">
                <a16:creationId xmlns:a16="http://schemas.microsoft.com/office/drawing/2014/main" id="{AF72BD5D-F020-C810-56D8-8F8B214A63E4}"/>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83075" y="1221640"/>
            <a:ext cx="914400" cy="914400"/>
          </a:xfrm>
          <a:prstGeom prst="rect">
            <a:avLst/>
          </a:prstGeom>
        </p:spPr>
      </p:pic>
    </p:spTree>
    <p:extLst>
      <p:ext uri="{BB962C8B-B14F-4D97-AF65-F5344CB8AC3E}">
        <p14:creationId xmlns:p14="http://schemas.microsoft.com/office/powerpoint/2010/main" val="590767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fontAlgn="base" hangingPunct="false"/>
            <a:r>
              <a:rPr lang="pl-PL" dirty="false"/>
              <a:t>Představení výzVY</a:t>
            </a:r>
            <a:endParaRPr lang="cs-CZ" dirty="false"/>
          </a:p>
        </p:txBody>
      </p:sp>
      <p:sp>
        <p:nvSpPr>
          <p:cNvPr id="3" name="Zástupný symbol pro obsah 2"/>
          <p:cNvSpPr>
            <a:spLocks noGrp="true"/>
          </p:cNvSpPr>
          <p:nvPr>
            <p:ph idx="1"/>
          </p:nvPr>
        </p:nvSpPr>
        <p:spPr>
          <a:xfrm>
            <a:off x="134634" y="1340768"/>
            <a:ext cx="8874732" cy="5103920"/>
          </a:xfrm>
        </p:spPr>
        <p:txBody>
          <a:bodyPr/>
          <a:lstStyle/>
          <a:p>
            <a:pPr marL="0" lvl="2" indent="0">
              <a:lnSpc>
                <a:spcPts val="2880"/>
              </a:lnSpc>
              <a:spcBef>
                <a:spcPts val="600"/>
              </a:spcBef>
              <a:spcAft>
                <a:spcPts val="600"/>
              </a:spcAft>
              <a:buSzPct val="100000"/>
              <a:buNone/>
            </a:pPr>
            <a:r>
              <a:rPr lang="cs-CZ" b="true" dirty="false">
                <a:solidFill>
                  <a:schemeClr val="accent1"/>
                </a:solidFill>
              </a:rPr>
              <a:t>Cílem výzvy není další financování nových dětských skupin provozovatelů, kterým se v minulosti nepodařilo dostát svým závazkům:</a:t>
            </a:r>
          </a:p>
          <a:p>
            <a:pPr marL="0" lvl="2" indent="0">
              <a:lnSpc>
                <a:spcPts val="2880"/>
              </a:lnSpc>
              <a:spcBef>
                <a:spcPts val="600"/>
              </a:spcBef>
              <a:spcAft>
                <a:spcPts val="600"/>
              </a:spcAft>
              <a:buSzPct val="100000"/>
              <a:buNone/>
            </a:pPr>
            <a:r>
              <a:rPr lang="cs-CZ" sz="2000" dirty="false">
                <a:effectLst/>
                <a:latin typeface="Arial" panose="020B0604020202020204" pitchFamily="34" charset="0"/>
                <a:ea typeface="Arial" panose="020B0604020202020204" pitchFamily="34" charset="0"/>
                <a:cs typeface="Times New Roman" panose="02020603050405020304" pitchFamily="18" charset="0"/>
              </a:rPr>
              <a:t>	</a:t>
            </a:r>
            <a:r>
              <a:rPr lang="cs-CZ" sz="2000" dirty="false">
                <a:solidFill>
                  <a:schemeClr val="accent6"/>
                </a:solidFill>
                <a:effectLst/>
                <a:latin typeface="Arial" panose="020B0604020202020204" pitchFamily="34" charset="0"/>
                <a:ea typeface="Arial" panose="020B0604020202020204" pitchFamily="34" charset="0"/>
                <a:cs typeface="Times New Roman" panose="02020603050405020304" pitchFamily="18" charset="0"/>
              </a:rPr>
              <a:t>neuhrazení všech závazků (nevrácení části dotace na výzvu dle § 14f 	rozpočtových pravidel)</a:t>
            </a:r>
          </a:p>
          <a:p>
            <a:pPr marL="0" lvl="2" indent="0">
              <a:lnSpc>
                <a:spcPts val="2880"/>
              </a:lnSpc>
              <a:spcBef>
                <a:spcPts val="600"/>
              </a:spcBef>
              <a:spcAft>
                <a:spcPts val="600"/>
              </a:spcAft>
              <a:buSzPct val="100000"/>
              <a:buNone/>
            </a:pPr>
            <a:r>
              <a:rPr lang="cs-CZ" sz="2000" dirty="false">
                <a:solidFill>
                  <a:schemeClr val="accent6"/>
                </a:solidFill>
                <a:effectLst/>
                <a:latin typeface="Arial" panose="020B0604020202020204" pitchFamily="34" charset="0"/>
                <a:ea typeface="Arial" panose="020B0604020202020204" pitchFamily="34" charset="0"/>
                <a:cs typeface="Times New Roman" panose="02020603050405020304" pitchFamily="18" charset="0"/>
              </a:rPr>
              <a:t>	ukončení projektu ze strany Řídicího orgánu OPZ/OPZ+ pro 	neposkytnutí součinnosti či nesplnění účelu dotace</a:t>
            </a:r>
            <a:r>
              <a:rPr lang="cs-CZ" sz="2000" dirty="false">
                <a:solidFill>
                  <a:schemeClr val="accent6"/>
                </a:solidFill>
                <a:latin typeface="Arial" panose="020B0604020202020204" pitchFamily="34" charset="0"/>
                <a:ea typeface="Arial" panose="020B0604020202020204" pitchFamily="34" charset="0"/>
                <a:cs typeface="Times New Roman" panose="02020603050405020304" pitchFamily="18" charset="0"/>
              </a:rPr>
              <a:t>.</a:t>
            </a:r>
          </a:p>
          <a:p>
            <a:pPr marL="0" lvl="2" indent="0">
              <a:lnSpc>
                <a:spcPts val="2880"/>
              </a:lnSpc>
              <a:spcBef>
                <a:spcPts val="600"/>
              </a:spcBef>
              <a:spcAft>
                <a:spcPts val="600"/>
              </a:spcAft>
              <a:buSzPct val="100000"/>
              <a:buNone/>
            </a:pPr>
            <a:r>
              <a:rPr lang="cs-CZ" dirty="false">
                <a:latin typeface="Arial" panose="020B0604020202020204" pitchFamily="34" charset="0"/>
                <a:ea typeface="Arial" panose="020B0604020202020204" pitchFamily="34" charset="0"/>
                <a:cs typeface="Times New Roman" panose="02020603050405020304" pitchFamily="18" charset="0"/>
              </a:rPr>
              <a:t>	předčasné ukončení jiného projektu OPZ/OPZ+ na základě 	odůvodněné žádosti příjemce se pro účely této výzvy </a:t>
            </a:r>
            <a:r>
              <a:rPr lang="cs-CZ" b="true" dirty="false">
                <a:latin typeface="Arial" panose="020B0604020202020204" pitchFamily="34" charset="0"/>
                <a:ea typeface="Arial" panose="020B0604020202020204" pitchFamily="34" charset="0"/>
                <a:cs typeface="Times New Roman" panose="02020603050405020304" pitchFamily="18" charset="0"/>
              </a:rPr>
              <a:t>nepovažuje</a:t>
            </a:r>
            <a:r>
              <a:rPr lang="cs-CZ" dirty="false">
                <a:latin typeface="Arial" panose="020B0604020202020204" pitchFamily="34" charset="0"/>
                <a:ea typeface="Arial" panose="020B0604020202020204" pitchFamily="34" charset="0"/>
                <a:cs typeface="Times New Roman" panose="02020603050405020304" pitchFamily="18" charset="0"/>
              </a:rPr>
              <a:t> za 	nesplnění závazků</a:t>
            </a:r>
          </a:p>
          <a:p>
            <a:pPr marL="0" lvl="2" indent="0">
              <a:lnSpc>
                <a:spcPts val="2880"/>
              </a:lnSpc>
              <a:spcBef>
                <a:spcPts val="600"/>
              </a:spcBef>
              <a:spcAft>
                <a:spcPts val="600"/>
              </a:spcAft>
              <a:buSzPct val="100000"/>
              <a:buNone/>
            </a:pPr>
            <a:r>
              <a:rPr lang="cs-CZ" dirty="false">
                <a:latin typeface="Arial" panose="020B0604020202020204" pitchFamily="34" charset="0"/>
                <a:ea typeface="Arial" panose="020B0604020202020204" pitchFamily="34" charset="0"/>
                <a:cs typeface="Times New Roman" panose="02020603050405020304" pitchFamily="18" charset="0"/>
              </a:rPr>
              <a:t>	upozorňujeme na možné odlišné podmínky v budoucích	výzvách 	OPZ+ (možná neoprávněnost žadatele, který předčasně ukončí 	projekt v této výzvě)</a:t>
            </a:r>
          </a:p>
          <a:p>
            <a:pPr marL="0" lvl="2" indent="0">
              <a:lnSpc>
                <a:spcPts val="2880"/>
              </a:lnSpc>
              <a:spcBef>
                <a:spcPts val="600"/>
              </a:spcBef>
              <a:spcAft>
                <a:spcPts val="600"/>
              </a:spcAft>
              <a:buSzPct val="100000"/>
              <a:buNone/>
            </a:pPr>
            <a:endParaRPr lang="cs-CZ" dirty="false">
              <a:latin typeface="Arial" panose="020B0604020202020204" pitchFamily="34" charset="0"/>
              <a:ea typeface="Arial" panose="020B0604020202020204" pitchFamily="34" charset="0"/>
              <a:cs typeface="Times New Roman" panose="02020603050405020304" pitchFamily="18" charset="0"/>
            </a:endParaRPr>
          </a:p>
          <a:p>
            <a:pPr marL="594900" lvl="3" indent="-342900">
              <a:lnSpc>
                <a:spcPts val="2880"/>
              </a:lnSpc>
              <a:spcBef>
                <a:spcPts val="600"/>
              </a:spcBef>
              <a:spcAft>
                <a:spcPts val="600"/>
              </a:spcAft>
              <a:buSzPct val="100000"/>
            </a:pPr>
            <a:endParaRPr lang="cs-CZ" dirty="false">
              <a:latin typeface="Arial" panose="020B0604020202020204" pitchFamily="34" charset="0"/>
              <a:ea typeface="Arial" panose="020B0604020202020204" pitchFamily="34" charset="0"/>
              <a:cs typeface="Times New Roman" panose="02020603050405020304" pitchFamily="18" charset="0"/>
            </a:endParaRPr>
          </a:p>
          <a:p>
            <a:pPr lvl="0" algn="just">
              <a:lnSpc>
                <a:spcPct val="107000"/>
              </a:lnSpc>
              <a:spcAft>
                <a:spcPts val="800"/>
              </a:spcAft>
              <a:buFontTx/>
              <a:buChar char="-"/>
            </a:pPr>
            <a:endParaRPr lang="cs-CZ" sz="2000" dirty="false">
              <a:latin typeface="Arial" panose="020B0604020202020204" pitchFamily="34" charset="0"/>
              <a:cs typeface="Times New Roman" panose="02020603050405020304" pitchFamily="18" charset="0"/>
            </a:endParaRPr>
          </a:p>
          <a:p>
            <a:pPr lvl="0" algn="just">
              <a:lnSpc>
                <a:spcPct val="107000"/>
              </a:lnSpc>
              <a:spcAft>
                <a:spcPts val="800"/>
              </a:spcAft>
              <a:buFontTx/>
              <a:buChar char="-"/>
            </a:pPr>
            <a:endParaRPr lang="cs-CZ" dirty="false"/>
          </a:p>
          <a:p>
            <a:pPr lvl="2"/>
            <a:endParaRPr lang="cs-CZ" dirty="false"/>
          </a:p>
          <a:p>
            <a:pPr marL="0" indent="0" fontAlgn="base" hangingPunct="false">
              <a:buNone/>
            </a:pPr>
            <a:endParaRPr lang="cs-CZ" sz="2000" dirty="false"/>
          </a:p>
          <a:p>
            <a:pPr marL="0" indent="0" fontAlgn="base" hangingPunct="false">
              <a:buNone/>
            </a:pPr>
            <a:r>
              <a:rPr lang="cs-CZ" sz="2000" dirty="false"/>
              <a:t> </a:t>
            </a:r>
          </a:p>
          <a:p>
            <a:pPr marL="0" indent="0" fontAlgn="base" hangingPunct="false">
              <a:buNone/>
            </a:pPr>
            <a:r>
              <a:rPr lang="cs-CZ" sz="2000" dirty="false"/>
              <a:t> </a:t>
            </a:r>
          </a:p>
          <a:p>
            <a:pPr fontAlgn="base" hangingPunct="false"/>
            <a:endParaRPr lang="cs-CZ" sz="2000" dirty="false"/>
          </a:p>
          <a:p>
            <a:pPr marL="414000" lvl="1" indent="0">
              <a:buNone/>
            </a:pPr>
            <a:r>
              <a:rPr lang="cs-CZ"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a:t>
            </a:fld>
            <a:endParaRPr lang="cs-CZ" dirty="false"/>
          </a:p>
        </p:txBody>
      </p:sp>
      <p:pic>
        <p:nvPicPr>
          <p:cNvPr id="14" name="Grafický objekt 13" descr="Zaškrtnutí v odznáčku 1 se souvislou výplní">
            <a:extLst>
              <a:ext uri="{FF2B5EF4-FFF2-40B4-BE49-F238E27FC236}">
                <a16:creationId xmlns:a16="http://schemas.microsoft.com/office/drawing/2014/main" id="{6597C655-1754-E92E-7F15-DE58E3E2E649}"/>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58" y="4221088"/>
            <a:ext cx="648072" cy="648072"/>
          </a:xfrm>
          <a:prstGeom prst="rect">
            <a:avLst/>
          </a:prstGeom>
        </p:spPr>
      </p:pic>
      <p:pic>
        <p:nvPicPr>
          <p:cNvPr id="16" name="Grafický objekt 15" descr="Odznak, křížek se souvislou výplní">
            <a:extLst>
              <a:ext uri="{FF2B5EF4-FFF2-40B4-BE49-F238E27FC236}">
                <a16:creationId xmlns:a16="http://schemas.microsoft.com/office/drawing/2014/main" id="{8F58FC13-79EE-6798-594F-261FD019E2C4}"/>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1403" y="2289042"/>
            <a:ext cx="696652" cy="696652"/>
          </a:xfrm>
          <a:prstGeom prst="rect">
            <a:avLst/>
          </a:prstGeom>
        </p:spPr>
      </p:pic>
      <p:pic>
        <p:nvPicPr>
          <p:cNvPr id="17" name="Grafický objekt 16" descr="Odznak, křížek se souvislou výplní">
            <a:extLst>
              <a:ext uri="{FF2B5EF4-FFF2-40B4-BE49-F238E27FC236}">
                <a16:creationId xmlns:a16="http://schemas.microsoft.com/office/drawing/2014/main" id="{75C631A3-4648-BD19-285A-5538821CF5B8}"/>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68" y="3116078"/>
            <a:ext cx="696652" cy="696652"/>
          </a:xfrm>
          <a:prstGeom prst="rect">
            <a:avLst/>
          </a:prstGeom>
        </p:spPr>
      </p:pic>
      <p:pic>
        <p:nvPicPr>
          <p:cNvPr id="19" name="Grafický objekt 18" descr="Vykřičník se souvislou výplní">
            <a:extLst>
              <a:ext uri="{FF2B5EF4-FFF2-40B4-BE49-F238E27FC236}">
                <a16:creationId xmlns:a16="http://schemas.microsoft.com/office/drawing/2014/main" id="{4B4E64DE-9765-205D-1859-0618A96C4F0B}"/>
              </a:ext>
            </a:extLst>
          </p:cNvPr>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1566" y="5517232"/>
            <a:ext cx="576064" cy="576064"/>
          </a:xfrm>
          <a:prstGeom prst="rect">
            <a:avLst/>
          </a:prstGeom>
        </p:spPr>
      </p:pic>
    </p:spTree>
    <p:extLst>
      <p:ext uri="{BB962C8B-B14F-4D97-AF65-F5344CB8AC3E}">
        <p14:creationId xmlns:p14="http://schemas.microsoft.com/office/powerpoint/2010/main" val="36459175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07D72-96AC-4283-8957-9584251641FE}"/>
              </a:ext>
            </a:extLst>
          </p:cNvPr>
          <p:cNvSpPr>
            <a:spLocks noGrp="true"/>
          </p:cNvSpPr>
          <p:nvPr>
            <p:ph type="title"/>
          </p:nvPr>
        </p:nvSpPr>
        <p:spPr/>
        <p:txBody>
          <a:bodyPr/>
          <a:lstStyle/>
          <a:p>
            <a:pPr algn="ctr"/>
            <a:r>
              <a:rPr lang="cs-CZ" sz="2800" dirty="false"/>
              <a:t>Plná moc</a:t>
            </a:r>
          </a:p>
        </p:txBody>
      </p:sp>
      <p:sp>
        <p:nvSpPr>
          <p:cNvPr id="3" name="Zástupný obsah 2">
            <a:extLst>
              <a:ext uri="{FF2B5EF4-FFF2-40B4-BE49-F238E27FC236}">
                <a16:creationId xmlns:a16="http://schemas.microsoft.com/office/drawing/2014/main" id="{926D8094-B568-43AC-9CB8-EFF1F17753E4}"/>
              </a:ext>
            </a:extLst>
          </p:cNvPr>
          <p:cNvSpPr>
            <a:spLocks noGrp="true"/>
          </p:cNvSpPr>
          <p:nvPr>
            <p:ph idx="1"/>
          </p:nvPr>
        </p:nvSpPr>
        <p:spPr>
          <a:xfrm>
            <a:off x="251520" y="1484784"/>
            <a:ext cx="8064000" cy="4320000"/>
          </a:xfrm>
        </p:spPr>
        <p:txBody>
          <a:bodyPr/>
          <a:lstStyle/>
          <a:p>
            <a:r>
              <a:rPr lang="cs-CZ" dirty="false"/>
              <a:t>Plná moc musí být vložena do záložky Plné moci v ISKP21+!</a:t>
            </a:r>
          </a:p>
          <a:p>
            <a:r>
              <a:rPr lang="cs-CZ" dirty="false"/>
              <a:t>K dispozici metodika </a:t>
            </a:r>
            <a:r>
              <a:rPr lang="cs-CZ" b="true" dirty="false"/>
              <a:t>Obecné pokyny k ovládání ISKP21+ a ke komunikaci s technickou podporou OPZ+ </a:t>
            </a:r>
            <a:r>
              <a:rPr lang="cs-CZ" dirty="false">
                <a:hlinkClick r:id="rId2"/>
              </a:rPr>
              <a:t>https://www.esfcr.cz/formulare-a-pokyny-potrebne-v-ramci-pripravy-zadosti-o-podporu-opz-plus/-/dokument/18398046</a:t>
            </a:r>
            <a:r>
              <a:rPr lang="cs-CZ" dirty="false"/>
              <a:t>  - kapitola týkající se plných mocí</a:t>
            </a:r>
          </a:p>
        </p:txBody>
      </p:sp>
      <p:sp>
        <p:nvSpPr>
          <p:cNvPr id="4" name="Zástupný symbol pro číslo snímku 3">
            <a:extLst>
              <a:ext uri="{FF2B5EF4-FFF2-40B4-BE49-F238E27FC236}">
                <a16:creationId xmlns:a16="http://schemas.microsoft.com/office/drawing/2014/main" id="{4A2FB4B5-3119-4167-A27E-8FA2311E3668}"/>
              </a:ext>
            </a:extLst>
          </p:cNvPr>
          <p:cNvSpPr>
            <a:spLocks noGrp="true"/>
          </p:cNvSpPr>
          <p:nvPr>
            <p:ph type="sldNum" sz="quarter" idx="12"/>
          </p:nvPr>
        </p:nvSpPr>
        <p:spPr/>
        <p:txBody>
          <a:bodyPr/>
          <a:lstStyle/>
          <a:p>
            <a:fld id="{479BF083-4774-43B1-9AB0-5CC1AC5DD8EE}" type="slidenum">
              <a:rPr lang="cs-CZ" smtClean="false"/>
              <a:pPr/>
              <a:t>90</a:t>
            </a:fld>
            <a:endParaRPr lang="cs-CZ" dirty="false"/>
          </a:p>
        </p:txBody>
      </p:sp>
      <p:pic>
        <p:nvPicPr>
          <p:cNvPr id="5" name="Grafický objekt 4" descr="Smlouva se souvislou výplní">
            <a:extLst>
              <a:ext uri="{FF2B5EF4-FFF2-40B4-BE49-F238E27FC236}">
                <a16:creationId xmlns:a16="http://schemas.microsoft.com/office/drawing/2014/main" id="{A2B42E52-D08F-5095-BB8C-0A6BF8DB87CC}"/>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6320" y="5085184"/>
            <a:ext cx="914400" cy="914400"/>
          </a:xfrm>
          <a:prstGeom prst="rect">
            <a:avLst/>
          </a:prstGeom>
        </p:spPr>
      </p:pic>
    </p:spTree>
    <p:extLst>
      <p:ext uri="{BB962C8B-B14F-4D97-AF65-F5344CB8AC3E}">
        <p14:creationId xmlns:p14="http://schemas.microsoft.com/office/powerpoint/2010/main" val="20416879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07D72-96AC-4283-8957-9584251641FE}"/>
              </a:ext>
            </a:extLst>
          </p:cNvPr>
          <p:cNvSpPr>
            <a:spLocks noGrp="true"/>
          </p:cNvSpPr>
          <p:nvPr>
            <p:ph type="title"/>
          </p:nvPr>
        </p:nvSpPr>
        <p:spPr/>
        <p:txBody>
          <a:bodyPr/>
          <a:lstStyle/>
          <a:p>
            <a:pPr algn="ctr"/>
            <a:r>
              <a:rPr lang="cs-CZ" sz="2800" dirty="false"/>
              <a:t>Plná moc – nejčastější chyby</a:t>
            </a:r>
          </a:p>
        </p:txBody>
      </p:sp>
      <p:pic>
        <p:nvPicPr>
          <p:cNvPr id="6" name="Zástupný obsah 5">
            <a:extLst>
              <a:ext uri="{FF2B5EF4-FFF2-40B4-BE49-F238E27FC236}">
                <a16:creationId xmlns:a16="http://schemas.microsoft.com/office/drawing/2014/main" id="{410B0BC7-0D24-422B-5368-A43C2C403DF7}"/>
              </a:ext>
            </a:extLst>
          </p:cNvPr>
          <p:cNvPicPr>
            <a:picLocks noGrp="true" noChangeAspect="true"/>
          </p:cNvPicPr>
          <p:nvPr>
            <p:ph idx="1"/>
          </p:nvPr>
        </p:nvPicPr>
        <p:blipFill>
          <a:blip r:embed="rId2"/>
          <a:stretch>
            <a:fillRect/>
          </a:stretch>
        </p:blipFill>
        <p:spPr>
          <a:xfrm>
            <a:off x="24743" y="1772816"/>
            <a:ext cx="9008607" cy="3960440"/>
          </a:xfrm>
        </p:spPr>
      </p:pic>
      <p:sp>
        <p:nvSpPr>
          <p:cNvPr id="4" name="Zástupný symbol pro číslo snímku 3">
            <a:extLst>
              <a:ext uri="{FF2B5EF4-FFF2-40B4-BE49-F238E27FC236}">
                <a16:creationId xmlns:a16="http://schemas.microsoft.com/office/drawing/2014/main" id="{4A2FB4B5-3119-4167-A27E-8FA2311E3668}"/>
              </a:ext>
            </a:extLst>
          </p:cNvPr>
          <p:cNvSpPr>
            <a:spLocks noGrp="true"/>
          </p:cNvSpPr>
          <p:nvPr>
            <p:ph type="sldNum" sz="quarter" idx="12"/>
          </p:nvPr>
        </p:nvSpPr>
        <p:spPr/>
        <p:txBody>
          <a:bodyPr/>
          <a:lstStyle/>
          <a:p>
            <a:fld id="{479BF083-4774-43B1-9AB0-5CC1AC5DD8EE}" type="slidenum">
              <a:rPr lang="cs-CZ" smtClean="false"/>
              <a:pPr/>
              <a:t>91</a:t>
            </a:fld>
            <a:endParaRPr lang="cs-CZ" dirty="false"/>
          </a:p>
        </p:txBody>
      </p:sp>
    </p:spTree>
    <p:extLst>
      <p:ext uri="{BB962C8B-B14F-4D97-AF65-F5344CB8AC3E}">
        <p14:creationId xmlns:p14="http://schemas.microsoft.com/office/powerpoint/2010/main" val="37493903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07D72-96AC-4283-8957-9584251641FE}"/>
              </a:ext>
            </a:extLst>
          </p:cNvPr>
          <p:cNvSpPr>
            <a:spLocks noGrp="true"/>
          </p:cNvSpPr>
          <p:nvPr>
            <p:ph type="title"/>
          </p:nvPr>
        </p:nvSpPr>
        <p:spPr>
          <a:xfrm>
            <a:off x="0" y="0"/>
            <a:ext cx="9144000" cy="1080000"/>
          </a:xfrm>
        </p:spPr>
        <p:txBody>
          <a:bodyPr/>
          <a:lstStyle/>
          <a:p>
            <a:pPr algn="ctr"/>
            <a:r>
              <a:rPr lang="cs-CZ" sz="2800" dirty="false"/>
              <a:t>Monitorovací Indikátory</a:t>
            </a:r>
            <a:br>
              <a:rPr lang="cs-CZ" sz="2800" dirty="false"/>
            </a:br>
            <a:r>
              <a:rPr lang="cs-CZ" sz="2800" dirty="false"/>
              <a:t>v žádosti o podporu</a:t>
            </a:r>
          </a:p>
        </p:txBody>
      </p:sp>
      <p:sp>
        <p:nvSpPr>
          <p:cNvPr id="4" name="Zástupný symbol pro číslo snímku 3">
            <a:extLst>
              <a:ext uri="{FF2B5EF4-FFF2-40B4-BE49-F238E27FC236}">
                <a16:creationId xmlns:a16="http://schemas.microsoft.com/office/drawing/2014/main" id="{4A2FB4B5-3119-4167-A27E-8FA2311E3668}"/>
              </a:ext>
            </a:extLst>
          </p:cNvPr>
          <p:cNvSpPr>
            <a:spLocks noGrp="true"/>
          </p:cNvSpPr>
          <p:nvPr>
            <p:ph type="sldNum" sz="quarter" idx="12"/>
          </p:nvPr>
        </p:nvSpPr>
        <p:spPr/>
        <p:txBody>
          <a:bodyPr/>
          <a:lstStyle/>
          <a:p>
            <a:fld id="{479BF083-4774-43B1-9AB0-5CC1AC5DD8EE}" type="slidenum">
              <a:rPr lang="cs-CZ" smtClean="false"/>
              <a:pPr/>
              <a:t>92</a:t>
            </a:fld>
            <a:endParaRPr lang="cs-CZ" dirty="false"/>
          </a:p>
        </p:txBody>
      </p:sp>
      <p:sp>
        <p:nvSpPr>
          <p:cNvPr id="5" name="Zástupný obsah 4">
            <a:extLst>
              <a:ext uri="{FF2B5EF4-FFF2-40B4-BE49-F238E27FC236}">
                <a16:creationId xmlns:a16="http://schemas.microsoft.com/office/drawing/2014/main" id="{367593BC-710A-87AC-1FC3-0E4C70BBFDDA}"/>
              </a:ext>
            </a:extLst>
          </p:cNvPr>
          <p:cNvSpPr>
            <a:spLocks noGrp="true"/>
          </p:cNvSpPr>
          <p:nvPr>
            <p:ph idx="1"/>
          </p:nvPr>
        </p:nvSpPr>
        <p:spPr/>
        <p:txBody>
          <a:bodyPr/>
          <a:lstStyle/>
          <a:p>
            <a:pPr algn="just">
              <a:lnSpc>
                <a:spcPct val="115000"/>
              </a:lnSpc>
              <a:spcAft>
                <a:spcPts val="1000"/>
              </a:spcAft>
            </a:pPr>
            <a:r>
              <a:rPr lang="cs-CZ" sz="1800" b="true" dirty="false">
                <a:effectLst/>
                <a:latin typeface="Calibri" panose="020F0502020204030204" pitchFamily="34" charset="0"/>
                <a:ea typeface="Calibri" panose="020F0502020204030204" pitchFamily="34" charset="0"/>
                <a:cs typeface="Calibri" panose="020F0502020204030204" pitchFamily="34" charset="0"/>
              </a:rPr>
              <a:t>500 010 </a:t>
            </a:r>
            <a:r>
              <a:rPr lang="cs-CZ" sz="1800" dirty="false">
                <a:effectLst/>
                <a:latin typeface="Calibri" panose="020F0502020204030204" pitchFamily="34" charset="0"/>
                <a:ea typeface="Calibri" panose="020F0502020204030204" pitchFamily="34" charset="0"/>
                <a:cs typeface="Calibri" panose="020F0502020204030204" pitchFamily="34" charset="0"/>
              </a:rPr>
              <a:t>(kapacita), </a:t>
            </a:r>
            <a:r>
              <a:rPr lang="cs-CZ" sz="1800" b="true" dirty="false">
                <a:effectLst/>
                <a:latin typeface="Calibri" panose="020F0502020204030204" pitchFamily="34" charset="0"/>
                <a:ea typeface="Calibri" panose="020F0502020204030204" pitchFamily="34" charset="0"/>
                <a:cs typeface="Calibri" panose="020F0502020204030204" pitchFamily="34" charset="0"/>
              </a:rPr>
              <a:t>600 000 </a:t>
            </a:r>
            <a:r>
              <a:rPr lang="cs-CZ" sz="1800" dirty="false">
                <a:effectLst/>
                <a:latin typeface="Calibri" panose="020F0502020204030204" pitchFamily="34" charset="0"/>
                <a:ea typeface="Calibri" panose="020F0502020204030204" pitchFamily="34" charset="0"/>
                <a:cs typeface="Calibri" panose="020F0502020204030204" pitchFamily="34" charset="0"/>
              </a:rPr>
              <a:t>(min. kapacita), </a:t>
            </a:r>
            <a:r>
              <a:rPr lang="cs-CZ" sz="1800" b="true" dirty="false">
                <a:effectLst/>
                <a:latin typeface="Calibri" panose="020F0502020204030204" pitchFamily="34" charset="0"/>
                <a:ea typeface="Calibri" panose="020F0502020204030204" pitchFamily="34" charset="0"/>
                <a:cs typeface="Calibri" panose="020F0502020204030204" pitchFamily="34" charset="0"/>
              </a:rPr>
              <a:t>501 100</a:t>
            </a:r>
            <a:r>
              <a:rPr lang="cs-CZ" sz="1800" b="true" dirty="false">
                <a:latin typeface="Calibri" panose="020F0502020204030204" pitchFamily="34" charset="0"/>
                <a:ea typeface="Calibri" panose="020F0502020204030204" pitchFamily="34" charset="0"/>
                <a:cs typeface="Calibri" panose="020F0502020204030204" pitchFamily="34" charset="0"/>
              </a:rPr>
              <a:t> </a:t>
            </a:r>
            <a:r>
              <a:rPr lang="cs-CZ" sz="1800" dirty="false">
                <a:latin typeface="Calibri" panose="020F0502020204030204" pitchFamily="34" charset="0"/>
                <a:ea typeface="Calibri" panose="020F0502020204030204" pitchFamily="34" charset="0"/>
                <a:cs typeface="Calibri" panose="020F0502020204030204" pitchFamily="34" charset="0"/>
              </a:rPr>
              <a:t>(min. kapacita)</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false">
                <a:effectLst/>
                <a:latin typeface="Calibri" panose="020F0502020204030204" pitchFamily="34" charset="0"/>
                <a:ea typeface="Calibri" panose="020F0502020204030204" pitchFamily="34" charset="0"/>
                <a:cs typeface="Calibri" panose="020F0502020204030204" pitchFamily="34" charset="0"/>
              </a:rPr>
              <a:t>501 202, 679 001, 101 060 – nepovinná hodnota (může být „0“)</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false">
                <a:effectLst/>
                <a:latin typeface="Calibri" panose="020F0502020204030204" pitchFamily="34" charset="0"/>
                <a:ea typeface="Calibri" panose="020F0502020204030204" pitchFamily="34" charset="0"/>
                <a:cs typeface="Calibri" panose="020F0502020204030204" pitchFamily="34" charset="0"/>
              </a:rPr>
              <a:t>Všechny MI – </a:t>
            </a:r>
            <a:r>
              <a:rPr lang="cs-CZ" sz="1800" b="true" dirty="false">
                <a:effectLst/>
                <a:latin typeface="Calibri" panose="020F0502020204030204" pitchFamily="34" charset="0"/>
                <a:ea typeface="Calibri" panose="020F0502020204030204" pitchFamily="34" charset="0"/>
                <a:cs typeface="Calibri" panose="020F0502020204030204" pitchFamily="34" charset="0"/>
              </a:rPr>
              <a:t>datum dosažení cílové hodnoty </a:t>
            </a:r>
            <a:r>
              <a:rPr lang="cs-CZ" sz="1800" dirty="false">
                <a:effectLst/>
                <a:latin typeface="Calibri" panose="020F0502020204030204" pitchFamily="34" charset="0"/>
                <a:ea typeface="Calibri" panose="020F0502020204030204" pitchFamily="34" charset="0"/>
                <a:cs typeface="Calibri" panose="020F0502020204030204" pitchFamily="34" charset="0"/>
              </a:rPr>
              <a:t>(konec projektu)</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r>
              <a:rPr lang="cs-CZ" sz="1800" dirty="false">
                <a:effectLst/>
                <a:latin typeface="Calibri" panose="020F0502020204030204" pitchFamily="34" charset="0"/>
                <a:ea typeface="Calibri" panose="020F0502020204030204" pitchFamily="34" charset="0"/>
              </a:rPr>
              <a:t>Všechny MI – </a:t>
            </a:r>
            <a:r>
              <a:rPr lang="cs-CZ" sz="1800" b="true" dirty="false">
                <a:effectLst/>
                <a:latin typeface="Calibri" panose="020F0502020204030204" pitchFamily="34" charset="0"/>
                <a:ea typeface="Calibri" panose="020F0502020204030204" pitchFamily="34" charset="0"/>
              </a:rPr>
              <a:t>popis</a:t>
            </a:r>
            <a:r>
              <a:rPr lang="cs-CZ" sz="1800" dirty="false">
                <a:effectLst/>
                <a:latin typeface="Calibri" panose="020F0502020204030204" pitchFamily="34" charset="0"/>
                <a:ea typeface="Calibri" panose="020F0502020204030204" pitchFamily="34" charset="0"/>
              </a:rPr>
              <a:t> (nesmí být – nesledujeme X nerelevantní) – např. doplnit:  </a:t>
            </a:r>
            <a:r>
              <a:rPr lang="cs-CZ" sz="1800" i="true" dirty="false">
                <a:effectLst/>
                <a:latin typeface="Calibri" panose="020F0502020204030204" pitchFamily="34" charset="0"/>
                <a:ea typeface="Calibri" panose="020F0502020204030204" pitchFamily="34" charset="0"/>
              </a:rPr>
              <a:t>Hodnota indikátoru nyní nelze stanovit, budeme sledovat v průběhu projektu</a:t>
            </a:r>
            <a:r>
              <a:rPr lang="cs-CZ" sz="1800" dirty="false">
                <a:effectLst/>
                <a:latin typeface="Calibri" panose="020F0502020204030204" pitchFamily="34" charset="0"/>
                <a:ea typeface="Calibri" panose="020F0502020204030204" pitchFamily="34" charset="0"/>
              </a:rPr>
              <a:t>.</a:t>
            </a:r>
          </a:p>
          <a:p>
            <a:pPr marL="0" indent="0">
              <a:buNone/>
            </a:pPr>
            <a:endParaRPr lang="cs-CZ" sz="1800" dirty="false">
              <a:latin typeface="Calibri" panose="020F0502020204030204" pitchFamily="34" charset="0"/>
            </a:endParaRPr>
          </a:p>
          <a:p>
            <a:pPr marL="0" indent="0">
              <a:buNone/>
            </a:pPr>
            <a:r>
              <a:rPr lang="cs-CZ" sz="1800" dirty="false">
                <a:latin typeface="Calibri" panose="020F0502020204030204" pitchFamily="34" charset="0"/>
              </a:rPr>
              <a:t>Případná úprava je možná před Právním aktem (PM zašle návrh úpravy)</a:t>
            </a:r>
          </a:p>
        </p:txBody>
      </p:sp>
    </p:spTree>
    <p:extLst>
      <p:ext uri="{BB962C8B-B14F-4D97-AF65-F5344CB8AC3E}">
        <p14:creationId xmlns:p14="http://schemas.microsoft.com/office/powerpoint/2010/main" val="16490181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Podpora uživatelů ISKP21+</a:t>
            </a:r>
          </a:p>
        </p:txBody>
      </p:sp>
      <p:sp>
        <p:nvSpPr>
          <p:cNvPr id="3" name="Zástupný symbol pro obsah 2"/>
          <p:cNvSpPr>
            <a:spLocks noGrp="true"/>
          </p:cNvSpPr>
          <p:nvPr>
            <p:ph idx="1"/>
          </p:nvPr>
        </p:nvSpPr>
        <p:spPr>
          <a:xfrm>
            <a:off x="348540" y="1700808"/>
            <a:ext cx="8136456" cy="4113800"/>
          </a:xfrm>
        </p:spPr>
        <p:txBody>
          <a:bodyPr>
            <a:normAutofit/>
          </a:bodyPr>
          <a:lstStyle/>
          <a:p>
            <a:r>
              <a:rPr lang="cs-CZ" sz="2000" dirty="false"/>
              <a:t>Žadatel/příjemce: </a:t>
            </a:r>
            <a:r>
              <a:rPr lang="cs-CZ" sz="2000" i="true" dirty="false">
                <a:hlinkClick r:id="rId3"/>
              </a:rPr>
              <a:t>Pokyny k vyplnění žádosti </a:t>
            </a:r>
            <a:r>
              <a:rPr lang="cs-CZ" sz="2000" dirty="false"/>
              <a:t>– pod odkazem je  </a:t>
            </a:r>
            <a:br>
              <a:rPr lang="cs-CZ" sz="2000" dirty="false"/>
            </a:br>
            <a:r>
              <a:rPr lang="cs-CZ" sz="2000" dirty="false"/>
              <a:t>k dispozici dokument s návody</a:t>
            </a:r>
          </a:p>
          <a:p>
            <a:pPr lvl="1"/>
            <a:r>
              <a:rPr lang="cs-CZ"/>
              <a:t>V </a:t>
            </a:r>
            <a:r>
              <a:rPr lang="cs-CZ" dirty="false"/>
              <a:t>případě technických problémů v IS KP21+ využijte komunikační nástroj, který naleznete na stránkách www.esfcr.cz. Po kliknutí na žlutý symbol "HOTLINE" zvolíte "Technická podpora uživatelům OPZ+" a můžete odeslat svůj dotaz přes tlačítko "Přidat otázku". Pro tento způsob komunikace je nutné mít registraci na portálu www.esfcr.cz.</a:t>
            </a:r>
            <a:r>
              <a:rPr lang="cs-CZ" dirty="false">
                <a:solidFill>
                  <a:srgbClr val="FF0000"/>
                </a:solidFill>
              </a:rPr>
              <a:t> </a:t>
            </a:r>
            <a:r>
              <a:rPr lang="cs-CZ" dirty="false"/>
              <a:t>(dotazy k rozpracovaným žádostem identifikovat s využitím tzv. HASH kódu, který je na záložce Identifikace operace)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93</a:t>
            </a:fld>
            <a:endParaRPr lang="cs-CZ" dirty="false"/>
          </a:p>
        </p:txBody>
      </p:sp>
    </p:spTree>
    <p:extLst>
      <p:ext uri="{BB962C8B-B14F-4D97-AF65-F5344CB8AC3E}">
        <p14:creationId xmlns:p14="http://schemas.microsoft.com/office/powerpoint/2010/main" val="32338850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89D6784-9E65-427D-BF17-32EF71E96D64}"/>
              </a:ext>
            </a:extLst>
          </p:cNvPr>
          <p:cNvSpPr>
            <a:spLocks noGrp="true"/>
          </p:cNvSpPr>
          <p:nvPr>
            <p:ph type="sldNum" sz="quarter" idx="12"/>
          </p:nvPr>
        </p:nvSpPr>
        <p:spPr/>
        <p:txBody>
          <a:bodyPr/>
          <a:lstStyle/>
          <a:p>
            <a:fld id="{479BF083-4774-43B1-9AB0-5CC1AC5DD8EE}" type="slidenum">
              <a:rPr lang="cs-CZ" smtClean="false"/>
              <a:pPr/>
              <a:t>94</a:t>
            </a:fld>
            <a:endParaRPr lang="cs-CZ" dirty="false"/>
          </a:p>
        </p:txBody>
      </p:sp>
      <p:sp>
        <p:nvSpPr>
          <p:cNvPr id="8" name="Nadpis 7">
            <a:extLst>
              <a:ext uri="{FF2B5EF4-FFF2-40B4-BE49-F238E27FC236}">
                <a16:creationId xmlns:a16="http://schemas.microsoft.com/office/drawing/2014/main" id="{BAFDBAE1-EA3C-49AE-894D-C5972E2B042D}"/>
              </a:ext>
            </a:extLst>
          </p:cNvPr>
          <p:cNvSpPr>
            <a:spLocks noGrp="true"/>
          </p:cNvSpPr>
          <p:nvPr>
            <p:ph type="title"/>
          </p:nvPr>
        </p:nvSpPr>
        <p:spPr>
          <a:xfrm>
            <a:off x="755576" y="2636912"/>
            <a:ext cx="7272000" cy="1224000"/>
          </a:xfrm>
        </p:spPr>
        <p:txBody>
          <a:bodyPr/>
          <a:lstStyle/>
          <a:p>
            <a:pPr algn="ctr"/>
            <a:r>
              <a:rPr lang="cs-CZ" dirty="false"/>
              <a:t>Dokumenty</a:t>
            </a:r>
          </a:p>
        </p:txBody>
      </p:sp>
    </p:spTree>
    <p:extLst>
      <p:ext uri="{BB962C8B-B14F-4D97-AF65-F5344CB8AC3E}">
        <p14:creationId xmlns:p14="http://schemas.microsoft.com/office/powerpoint/2010/main" val="11410037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pravidla pro žadatele / příjemce</a:t>
            </a:r>
          </a:p>
        </p:txBody>
      </p:sp>
      <p:sp>
        <p:nvSpPr>
          <p:cNvPr id="3" name="Zástupný symbol pro obsah 2"/>
          <p:cNvSpPr>
            <a:spLocks noGrp="true"/>
          </p:cNvSpPr>
          <p:nvPr>
            <p:ph idx="1"/>
          </p:nvPr>
        </p:nvSpPr>
        <p:spPr>
          <a:xfrm>
            <a:off x="540000" y="1484784"/>
            <a:ext cx="8064000" cy="4779232"/>
          </a:xfrm>
        </p:spPr>
        <p:txBody>
          <a:bodyPr/>
          <a:lstStyle/>
          <a:p>
            <a:r>
              <a:rPr lang="cs-CZ" b="true" dirty="false">
                <a:hlinkClick r:id="rId2"/>
              </a:rPr>
              <a:t>Obecná část pravidel pro žadatele a příjemce v OPZ+</a:t>
            </a:r>
            <a:endParaRPr lang="cs-CZ" dirty="false"/>
          </a:p>
          <a:p>
            <a:r>
              <a:rPr lang="cs-CZ" b="true" dirty="false">
                <a:hlinkClick r:id="rId3"/>
              </a:rPr>
              <a:t>Specifická část pravidel pro žadatele a příjemce </a:t>
            </a:r>
            <a:r>
              <a:rPr lang="cs-CZ" dirty="false"/>
              <a:t>v rámci OPZ+ pro projekty s jednotkovými náklady zaměřené na podporu dětských skupin</a:t>
            </a:r>
          </a:p>
          <a:p>
            <a:r>
              <a:rPr lang="cs-CZ" b="true" dirty="false">
                <a:hlinkClick r:id="rId4"/>
              </a:rPr>
              <a:t>Obecné pokyny k ovládání IS KP21+ </a:t>
            </a:r>
            <a:r>
              <a:rPr lang="cs-CZ" dirty="false"/>
              <a:t>a ke komunikaci s technickou podporou</a:t>
            </a:r>
          </a:p>
          <a:p>
            <a:r>
              <a:rPr lang="cs-CZ" b="true" dirty="false">
                <a:hlinkClick r:id="rId5"/>
              </a:rPr>
              <a:t>Pokyny k vyplnění žádosti o podporu v IS KP21+ </a:t>
            </a:r>
            <a:r>
              <a:rPr lang="cs-CZ" dirty="false"/>
              <a:t>pro projekty s jednotkovými náklady zaměřené na podporu dětských skupin </a:t>
            </a:r>
          </a:p>
          <a:p>
            <a:pPr marL="0" indent="0">
              <a:buNone/>
            </a:pPr>
            <a:r>
              <a:rPr lang="cs-CZ" dirty="false">
                <a:solidFill>
                  <a:srgbClr val="FF0000"/>
                </a:solidFill>
                <a:hlinkClick r:id="rId6">
                  <a:extLst>
                    <a:ext uri="{A12FA001-AC4F-418D-AE19-62706E023703}">
                      <ahyp:hlinkClr xmlns:ahyp="http://schemas.microsoft.com/office/drawing/2018/hyperlinkcolor" val="tx"/>
                    </a:ext>
                  </a:extLst>
                </a:hlinkClick>
              </a:rPr>
              <a:t>https://www.esfcr.cz/dokumenty-opz-plus</a:t>
            </a:r>
            <a:r>
              <a:rPr lang="cs-CZ" dirty="false">
                <a:solidFill>
                  <a:srgbClr val="FF0000"/>
                </a:solidFill>
              </a:rPr>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95</a:t>
            </a:fld>
            <a:endParaRPr lang="cs-CZ" dirty="false">
              <a:solidFill>
                <a:srgbClr val="084A8B"/>
              </a:solidFill>
            </a:endParaRPr>
          </a:p>
        </p:txBody>
      </p:sp>
    </p:spTree>
    <p:extLst>
      <p:ext uri="{BB962C8B-B14F-4D97-AF65-F5344CB8AC3E}">
        <p14:creationId xmlns:p14="http://schemas.microsoft.com/office/powerpoint/2010/main" val="8466342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ESF+ Fórum</a:t>
            </a:r>
          </a:p>
        </p:txBody>
      </p:sp>
      <p:sp>
        <p:nvSpPr>
          <p:cNvPr id="3" name="Zástupný symbol pro obsah 2"/>
          <p:cNvSpPr>
            <a:spLocks noGrp="true"/>
          </p:cNvSpPr>
          <p:nvPr>
            <p:ph idx="1"/>
          </p:nvPr>
        </p:nvSpPr>
        <p:spPr>
          <a:xfrm>
            <a:off x="611560" y="1800000"/>
            <a:ext cx="7992440" cy="4320000"/>
          </a:xfrm>
        </p:spPr>
        <p:txBody>
          <a:bodyPr/>
          <a:lstStyle/>
          <a:p>
            <a:pPr marL="0" indent="0">
              <a:buNone/>
            </a:pPr>
            <a:r>
              <a:rPr lang="cs-CZ" b="true" dirty="false"/>
              <a:t>ESF+ Fórum je určeno pro :</a:t>
            </a:r>
          </a:p>
          <a:p>
            <a:r>
              <a:rPr lang="cs-CZ" dirty="false"/>
              <a:t>Aktuality – informace pro žadatele/příjemce</a:t>
            </a:r>
          </a:p>
          <a:p>
            <a:r>
              <a:rPr lang="cs-CZ" dirty="false"/>
              <a:t>dotazy + diskusi</a:t>
            </a:r>
          </a:p>
          <a:p>
            <a:r>
              <a:rPr lang="cs-CZ" dirty="false"/>
              <a:t>FAQ, typové situace</a:t>
            </a:r>
          </a:p>
          <a:p>
            <a:r>
              <a:rPr lang="cs-CZ" dirty="false"/>
              <a:t>kalkulačka projektu, prezentace ze seminářů apod.</a:t>
            </a:r>
          </a:p>
          <a:p>
            <a:pPr marL="0" indent="0">
              <a:buNone/>
            </a:pPr>
            <a:endParaRPr lang="cs-CZ" dirty="false"/>
          </a:p>
          <a:p>
            <a:pPr marL="0" indent="0">
              <a:buNone/>
            </a:pPr>
            <a:endParaRPr lang="cs-CZ" dirty="false"/>
          </a:p>
          <a:p>
            <a:pPr marL="0" indent="0" algn="ctr">
              <a:buNone/>
            </a:pPr>
            <a:r>
              <a:rPr lang="cs-CZ" dirty="false">
                <a:hlinkClick r:id="rId3"/>
              </a:rPr>
              <a:t>https://www.esfcr.cz/klub-vyzev-na-detske-skupiny-opz-plus</a:t>
            </a:r>
            <a:r>
              <a:rPr lang="cs-CZ"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96</a:t>
            </a:fld>
            <a:endParaRPr lang="cs-CZ" dirty="false">
              <a:solidFill>
                <a:srgbClr val="084A8B"/>
              </a:solidFill>
            </a:endParaRPr>
          </a:p>
        </p:txBody>
      </p:sp>
    </p:spTree>
    <p:extLst>
      <p:ext uri="{BB962C8B-B14F-4D97-AF65-F5344CB8AC3E}">
        <p14:creationId xmlns:p14="http://schemas.microsoft.com/office/powerpoint/2010/main" val="25585117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fontAlgn="base" hangingPunct="false"/>
            <a:r>
              <a:rPr lang="cs-CZ" sz="2800" dirty="false"/>
              <a:t>kontakty</a:t>
            </a:r>
          </a:p>
        </p:txBody>
      </p:sp>
      <p:sp>
        <p:nvSpPr>
          <p:cNvPr id="3" name="Zástupný symbol pro obsah 2"/>
          <p:cNvSpPr>
            <a:spLocks noGrp="true"/>
          </p:cNvSpPr>
          <p:nvPr>
            <p:ph idx="1"/>
          </p:nvPr>
        </p:nvSpPr>
        <p:spPr>
          <a:xfrm>
            <a:off x="361412" y="1241716"/>
            <a:ext cx="8784976" cy="5112568"/>
          </a:xfrm>
        </p:spPr>
        <p:txBody>
          <a:bodyPr/>
          <a:lstStyle/>
          <a:p>
            <a:pPr marL="0" indent="0" fontAlgn="base" hangingPunct="false">
              <a:buNone/>
            </a:pPr>
            <a:endParaRPr lang="cs-CZ" sz="2000" dirty="false"/>
          </a:p>
          <a:p>
            <a:pPr marL="0" indent="0" fontAlgn="base" hangingPunct="false">
              <a:buNone/>
            </a:pPr>
            <a:r>
              <a:rPr lang="cs-CZ" dirty="false"/>
              <a:t>Mgr. Iva Sotolářová	       		</a:t>
            </a:r>
            <a:r>
              <a:rPr lang="cs-CZ" u="sng" dirty="false"/>
              <a:t>iva.sotolarova@mpsv.cz</a:t>
            </a:r>
            <a:r>
              <a:rPr lang="cs-CZ" dirty="false"/>
              <a:t> </a:t>
            </a:r>
          </a:p>
          <a:p>
            <a:pPr marL="0" indent="0" fontAlgn="base" hangingPunct="false">
              <a:buNone/>
            </a:pPr>
            <a:r>
              <a:rPr lang="cs-CZ" dirty="false"/>
              <a:t>Mgr. Jan Živec		           </a:t>
            </a:r>
            <a:r>
              <a:rPr lang="cs-CZ" u="sng" dirty="false"/>
              <a:t>jan.zivec@mpsv.cz</a:t>
            </a:r>
            <a:endParaRPr lang="cs-CZ" dirty="false"/>
          </a:p>
          <a:p>
            <a:pPr marL="0" indent="0" fontAlgn="base" hangingPunct="false">
              <a:buNone/>
            </a:pPr>
            <a:r>
              <a:rPr lang="cs-CZ" dirty="false"/>
              <a:t>Mgr. Linda Prokešová 		</a:t>
            </a:r>
            <a:r>
              <a:rPr lang="cs-CZ" dirty="false">
                <a:hlinkClick r:id="rId3"/>
              </a:rPr>
              <a:t>linda.prokesova@mpsv.cz</a:t>
            </a:r>
            <a:endParaRPr lang="cs-CZ" dirty="false"/>
          </a:p>
          <a:p>
            <a:pPr marL="0" indent="0" fontAlgn="base" hangingPunct="false">
              <a:buNone/>
            </a:pPr>
            <a:r>
              <a:rPr lang="cs-CZ" dirty="false"/>
              <a:t>PhDr. Marie Halatová		</a:t>
            </a:r>
            <a:r>
              <a:rPr lang="cs-CZ" dirty="false">
                <a:hlinkClick r:id="rId4"/>
              </a:rPr>
              <a:t>marie.halatova1@mpsv.cz</a:t>
            </a:r>
            <a:endParaRPr lang="cs-CZ" dirty="false"/>
          </a:p>
          <a:p>
            <a:pPr marL="0" indent="0" fontAlgn="base" hangingPunct="false">
              <a:buNone/>
            </a:pPr>
            <a:endParaRPr lang="cs-CZ" dirty="false"/>
          </a:p>
          <a:p>
            <a:pPr marL="0" indent="0" fontAlgn="base" hangingPunct="false">
              <a:buNone/>
            </a:pPr>
            <a:r>
              <a:rPr lang="cs-CZ" sz="2800" dirty="false"/>
              <a:t>		</a:t>
            </a:r>
            <a:r>
              <a:rPr lang="cs-CZ" dirty="false"/>
              <a:t>	</a:t>
            </a:r>
            <a:r>
              <a:rPr lang="cs-CZ" sz="2800" dirty="false"/>
              <a:t>					</a:t>
            </a:r>
          </a:p>
          <a:p>
            <a:pPr marL="0" indent="0" algn="ctr" fontAlgn="base" hangingPunct="false">
              <a:buNone/>
            </a:pPr>
            <a:r>
              <a:rPr lang="cs-CZ" sz="2800" dirty="false"/>
              <a:t>Děkujeme Vám za pozornost a těšíme se</a:t>
            </a:r>
            <a:br>
              <a:rPr lang="cs-CZ" sz="2800" dirty="false"/>
            </a:br>
            <a:r>
              <a:rPr lang="cs-CZ" sz="2800" dirty="false"/>
              <a:t>na spolupráci</a:t>
            </a:r>
          </a:p>
          <a:p>
            <a:pPr fontAlgn="base" hangingPunct="false"/>
            <a:endParaRPr lang="cs-CZ" sz="2000" dirty="false"/>
          </a:p>
          <a:p>
            <a:pPr marL="414000" lvl="1" indent="0">
              <a:buNone/>
            </a:pPr>
            <a:r>
              <a:rPr lang="cs-CZ"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97</a:t>
            </a:fld>
            <a:endParaRPr lang="cs-CZ" dirty="false"/>
          </a:p>
        </p:txBody>
      </p:sp>
    </p:spTree>
    <p:extLst>
      <p:ext uri="{BB962C8B-B14F-4D97-AF65-F5344CB8AC3E}">
        <p14:creationId xmlns:p14="http://schemas.microsoft.com/office/powerpoint/2010/main" val="3779244821"/>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Props1.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3.xml><?xml version="1.0" encoding="utf-8"?>
<ds:datastoreItem xmlns:ds="http://schemas.openxmlformats.org/officeDocument/2006/customXml" ds:itemID="{93D88155-0E86-4D14-B6AF-C6806AEE9525}">
  <ds:schemaRefs>
    <ds:schemaRef ds:uri="http://purl.org/dc/elements/1.1/"/>
    <ds:schemaRef ds:uri="http://schemas.microsoft.com/office/2006/documentManagement/types"/>
    <ds:schemaRef ds:uri="http://schemas.openxmlformats.org/package/2006/metadata/core-properties"/>
    <ds:schemaRef ds:uri="dfed548f-0517-4d39-90e3-3947398480c0"/>
    <ds:schemaRef ds:uri="http://purl.org/dc/term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Properties xmlns:properties="http://schemas.openxmlformats.org/officeDocument/2006/extended-properties" xmlns:vt="http://schemas.openxmlformats.org/officeDocument/2006/docPropsVTypes">
  <properties:Template>prezentace</properties:Template>
  <properties:Words>7969</properties:Words>
  <properties:PresentationFormat>Předvádění na obrazovce (4:3)</properties:PresentationFormat>
  <properties:Paragraphs>813</properties:Paragraphs>
  <properties:Slides>97</properties:Slides>
  <properties:Notes>38</properties:Notes>
  <properties:TotalTime>8760</properties:TotalTime>
  <properties:HiddenSlides>0</properties:HiddenSlides>
  <properties:MMClips>0</properties:MMClips>
  <properties:ScaleCrop>false</properties:ScaleCrop>
  <properties:HeadingPairs>
    <vt:vector baseType="variant" size="6">
      <vt:variant>
        <vt:lpstr>Použitá písma</vt:lpstr>
      </vt:variant>
      <vt:variant>
        <vt:i4>10</vt:i4>
      </vt:variant>
      <vt:variant>
        <vt:lpstr>Motiv</vt:lpstr>
      </vt:variant>
      <vt:variant>
        <vt:i4>2</vt:i4>
      </vt:variant>
      <vt:variant>
        <vt:lpstr>Nadpisy snímků</vt:lpstr>
      </vt:variant>
      <vt:variant>
        <vt:i4>97</vt:i4>
      </vt:variant>
    </vt:vector>
  </properties:HeadingPairs>
  <properties:TitlesOfParts>
    <vt:vector baseType="lpstr" size="109">
      <vt:lpstr>Arial</vt:lpstr>
      <vt:lpstr>Arial Nova</vt:lpstr>
      <vt:lpstr>Calibri</vt:lpstr>
      <vt:lpstr>Calibri Light</vt:lpstr>
      <vt:lpstr>Courier New</vt:lpstr>
      <vt:lpstr>Roboto Slab</vt:lpstr>
      <vt:lpstr>Symbol</vt:lpstr>
      <vt:lpstr>Trebuchet MS</vt:lpstr>
      <vt:lpstr>Wingdings</vt:lpstr>
      <vt:lpstr>Wingdings 3</vt:lpstr>
      <vt:lpstr>prezentace</vt:lpstr>
      <vt:lpstr>Motiv systému Office</vt:lpstr>
      <vt:lpstr>Seminář pro žadatele  výzva č. 03_23_49  </vt:lpstr>
      <vt:lpstr>Program semináře</vt:lpstr>
      <vt:lpstr>PŘEDSTAVENÍ VÝZvy</vt:lpstr>
      <vt:lpstr>Představení výzvy</vt:lpstr>
      <vt:lpstr>Představení výzvy</vt:lpstr>
      <vt:lpstr>Představení výzVY</vt:lpstr>
      <vt:lpstr>Představení výzvY</vt:lpstr>
      <vt:lpstr>Představení výzvY</vt:lpstr>
      <vt:lpstr>Představení výzVY</vt:lpstr>
      <vt:lpstr>PŘEDSTAVENÍ VÝZVY</vt:lpstr>
      <vt:lpstr>PředstavenÍ VÝZVY</vt:lpstr>
      <vt:lpstr>Představení výzVY</vt:lpstr>
      <vt:lpstr>Představení výzVY</vt:lpstr>
      <vt:lpstr>Hodnocení a výběr projektů</vt:lpstr>
      <vt:lpstr>Proces hodnocení a výběru projektů</vt:lpstr>
      <vt:lpstr>Prezentace aplikace PowerPoint</vt:lpstr>
      <vt:lpstr>Proces hodnocení a výběru projektů</vt:lpstr>
      <vt:lpstr>Online seminář pro žadatele Dětské skupiny  – zákon, zápis do evidence 15. 3. 2023</vt:lpstr>
      <vt:lpstr>Co je dětská skupina</vt:lpstr>
      <vt:lpstr>Počet dětských skupin k 27. 2. 2023</vt:lpstr>
      <vt:lpstr>Hlavní výhody dětských skupin pro rodiče</vt:lpstr>
      <vt:lpstr>Zákon o poskytování služby péče o dítě v DS</vt:lpstr>
      <vt:lpstr>Novela zákona č. 247/2014 Sb. – přechodná období</vt:lpstr>
      <vt:lpstr>Novela zákona č. 247/2014 Sb. – zásadní změny</vt:lpstr>
      <vt:lpstr>Novela zákona č. 247/2014 Sb. – zásadní změny</vt:lpstr>
      <vt:lpstr>Novela zákona č. 247/2014 Sb. – zásadní změny</vt:lpstr>
      <vt:lpstr>Novela zákona č. 247/2014 Sb. – zásadní změny</vt:lpstr>
      <vt:lpstr>Novela zákona č. 247/2014 Sb. – zásadní změny</vt:lpstr>
      <vt:lpstr>Novela zákona č. 247/2014 Sb. – zásadní změny</vt:lpstr>
      <vt:lpstr>Novela zákona č. 247/2014 Sb. – zásadní změny</vt:lpstr>
      <vt:lpstr>Standardy kvality péče o děti v dětských skupinách</vt:lpstr>
      <vt:lpstr>Standardy kvality péče o děti v dětských skupinách</vt:lpstr>
      <vt:lpstr>Standardy kvality péče o děti v dětských skupinách</vt:lpstr>
      <vt:lpstr>Standardy kvality péče o děti v dětských skupinách</vt:lpstr>
      <vt:lpstr>Lex Ukrajina – zákon č. 66/2022 Sb.</vt:lpstr>
      <vt:lpstr>Online seminář pro žadatele Zápis do evidence dětských skupin</vt:lpstr>
      <vt:lpstr>Žádost o udělení oprávnění – evidence poskytovatelů</vt:lpstr>
      <vt:lpstr>Zápis do evidence - požadované dokumenty</vt:lpstr>
      <vt:lpstr>Zápis do evidence - požadované dokumenty</vt:lpstr>
      <vt:lpstr>Zápis do evidence - požadované dokumenty</vt:lpstr>
      <vt:lpstr>Zápis do evidence - požadované dokumenty</vt:lpstr>
      <vt:lpstr>Zápis do evidence - požadované dokumenty</vt:lpstr>
      <vt:lpstr>Zápis do evidence - požadované dokumenty</vt:lpstr>
      <vt:lpstr>Zápis do evidence – způsob podání</vt:lpstr>
      <vt:lpstr>Zápis do evidence – časté nedostatky</vt:lpstr>
      <vt:lpstr>Zápis do evidence – časté nedostatky</vt:lpstr>
      <vt:lpstr>Podpora ze strany MPSV </vt:lpstr>
      <vt:lpstr>Webové stránky projektu PIDS</vt:lpstr>
      <vt:lpstr>Rozcestník kontaktů</vt:lpstr>
      <vt:lpstr>Děkujeme za pozornost</vt:lpstr>
      <vt:lpstr>Jednotky a jednotkové náklady</vt:lpstr>
      <vt:lpstr>Jednotky a jednotkové náklady</vt:lpstr>
      <vt:lpstr>Jednotky a jednotkové náklady</vt:lpstr>
      <vt:lpstr>Jednotky a jednotkové náklady</vt:lpstr>
      <vt:lpstr>Jednotky a jednotkové náklady</vt:lpstr>
      <vt:lpstr>Jednotky a jednotkové náklady</vt:lpstr>
      <vt:lpstr>Jednotky a jednotkové náklady</vt:lpstr>
      <vt:lpstr>Jednotky a jednotkové náklady</vt:lpstr>
      <vt:lpstr>Jednotky a jednotkové náklady</vt:lpstr>
      <vt:lpstr>Jednotky a jednotkové náklady</vt:lpstr>
      <vt:lpstr>Parametry dětských skupin podpořených   z opz+   </vt:lpstr>
      <vt:lpstr>Vymezení služby péče o dítě</vt:lpstr>
      <vt:lpstr>Vymezení služby péče o dítě – omezení týkající se rodičů</vt:lpstr>
      <vt:lpstr>Vymezení služby péče o dítě – omezení týkající se rodičů</vt:lpstr>
      <vt:lpstr>Vymezení služby péče o dítě – omezení týkající se rodičů</vt:lpstr>
      <vt:lpstr>Vymezení služby péče o dítě – omezení týkající se rodičů</vt:lpstr>
      <vt:lpstr>Pečující osoby</vt:lpstr>
      <vt:lpstr>Pečující osoby</vt:lpstr>
      <vt:lpstr>Zastropování poplatků od rodičů</vt:lpstr>
      <vt:lpstr>Veřejná podpora</vt:lpstr>
      <vt:lpstr>Finanční řízení projektů</vt:lpstr>
      <vt:lpstr>princip jednotkových cen a  Účetnictví projektu </vt:lpstr>
      <vt:lpstr>dvojí financování</vt:lpstr>
      <vt:lpstr>příjmy</vt:lpstr>
      <vt:lpstr>Zálohové financování (ex ante)</vt:lpstr>
      <vt:lpstr>Zálohové financování (ex ante)</vt:lpstr>
      <vt:lpstr>Zálohové financování (ex ante)</vt:lpstr>
      <vt:lpstr>Ex post financování (OSS a jejich SPO)</vt:lpstr>
      <vt:lpstr>Kalkulačka k žádosti o podporu</vt:lpstr>
      <vt:lpstr>Kalkulačka k žádosti o podporu</vt:lpstr>
      <vt:lpstr>Informační systém konečného příjemce</vt:lpstr>
      <vt:lpstr>Postup při podávání žádosti</vt:lpstr>
      <vt:lpstr>Postup při podávání žádosti</vt:lpstr>
      <vt:lpstr>POSTUP PŘI PODÁVÁNÍ ŽÁDOSTI</vt:lpstr>
      <vt:lpstr>Postup při podávání žádosti</vt:lpstr>
      <vt:lpstr>Postup při podávání žádosti</vt:lpstr>
      <vt:lpstr>Elektronický podpis</vt:lpstr>
      <vt:lpstr>Elektronický podpis</vt:lpstr>
      <vt:lpstr>Plná moc</vt:lpstr>
      <vt:lpstr>Plná moc</vt:lpstr>
      <vt:lpstr>Plná moc – nejčastější chyby</vt:lpstr>
      <vt:lpstr>Monitorovací Indikátory v žádosti o podporu</vt:lpstr>
      <vt:lpstr>Podpora uživatelů ISKP21+</vt:lpstr>
      <vt:lpstr>Dokumenty</vt:lpstr>
      <vt:lpstr>pravidla pro žadatele / příjemce</vt:lpstr>
      <vt:lpstr>ESF+ Fórum</vt:lpstr>
      <vt:lpstr>kontakty</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2023-03-16T09:29:56Z</dcterms:modified>
  <cp:revision>314</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