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 id="2147483696" r:id="rId5"/>
  </p:sldMasterIdLst>
  <p:notesMasterIdLst>
    <p:notesMasterId r:id="rId103"/>
  </p:notesMasterIdLst>
  <p:sldIdLst>
    <p:sldId id="256" r:id="rId6"/>
    <p:sldId id="354" r:id="rId7"/>
    <p:sldId id="356" r:id="rId8"/>
    <p:sldId id="321" r:id="rId9"/>
    <p:sldId id="358" r:id="rId10"/>
    <p:sldId id="344" r:id="rId11"/>
    <p:sldId id="545" r:id="rId12"/>
    <p:sldId id="595" r:id="rId13"/>
    <p:sldId id="509" r:id="rId14"/>
    <p:sldId id="591" r:id="rId15"/>
    <p:sldId id="559" r:id="rId16"/>
    <p:sldId id="349" r:id="rId17"/>
    <p:sldId id="351" r:id="rId18"/>
    <p:sldId id="486" r:id="rId19"/>
    <p:sldId id="546" r:id="rId20"/>
    <p:sldId id="488" r:id="rId21"/>
    <p:sldId id="489" r:id="rId22"/>
    <p:sldId id="601" r:id="rId23"/>
    <p:sldId id="602" r:id="rId24"/>
    <p:sldId id="603" r:id="rId25"/>
    <p:sldId id="604" r:id="rId26"/>
    <p:sldId id="605" r:id="rId27"/>
    <p:sldId id="606" r:id="rId28"/>
    <p:sldId id="607" r:id="rId29"/>
    <p:sldId id="608" r:id="rId30"/>
    <p:sldId id="609" r:id="rId31"/>
    <p:sldId id="610" r:id="rId32"/>
    <p:sldId id="611" r:id="rId33"/>
    <p:sldId id="612" r:id="rId34"/>
    <p:sldId id="613" r:id="rId35"/>
    <p:sldId id="614" r:id="rId36"/>
    <p:sldId id="615" r:id="rId37"/>
    <p:sldId id="616" r:id="rId38"/>
    <p:sldId id="617" r:id="rId39"/>
    <p:sldId id="618" r:id="rId40"/>
    <p:sldId id="619" r:id="rId41"/>
    <p:sldId id="620" r:id="rId42"/>
    <p:sldId id="621" r:id="rId43"/>
    <p:sldId id="622" r:id="rId44"/>
    <p:sldId id="623" r:id="rId45"/>
    <p:sldId id="624" r:id="rId46"/>
    <p:sldId id="625" r:id="rId47"/>
    <p:sldId id="626" r:id="rId48"/>
    <p:sldId id="627" r:id="rId49"/>
    <p:sldId id="628" r:id="rId50"/>
    <p:sldId id="629" r:id="rId51"/>
    <p:sldId id="630" r:id="rId52"/>
    <p:sldId id="631" r:id="rId53"/>
    <p:sldId id="632" r:id="rId54"/>
    <p:sldId id="633" r:id="rId55"/>
    <p:sldId id="469" r:id="rId56"/>
    <p:sldId id="470" r:id="rId57"/>
    <p:sldId id="471" r:id="rId58"/>
    <p:sldId id="472" r:id="rId59"/>
    <p:sldId id="588" r:id="rId60"/>
    <p:sldId id="475" r:id="rId61"/>
    <p:sldId id="581" r:id="rId62"/>
    <p:sldId id="582" r:id="rId63"/>
    <p:sldId id="583" r:id="rId64"/>
    <p:sldId id="584" r:id="rId65"/>
    <p:sldId id="367" r:id="rId66"/>
    <p:sldId id="547" r:id="rId67"/>
    <p:sldId id="395" r:id="rId68"/>
    <p:sldId id="587" r:id="rId69"/>
    <p:sldId id="592" r:id="rId70"/>
    <p:sldId id="552" r:id="rId71"/>
    <p:sldId id="589" r:id="rId72"/>
    <p:sldId id="544" r:id="rId73"/>
    <p:sldId id="594" r:id="rId74"/>
    <p:sldId id="500" r:id="rId75"/>
    <p:sldId id="490" r:id="rId76"/>
    <p:sldId id="491" r:id="rId77"/>
    <p:sldId id="598" r:id="rId78"/>
    <p:sldId id="493" r:id="rId79"/>
    <p:sldId id="494" r:id="rId80"/>
    <p:sldId id="590" r:id="rId81"/>
    <p:sldId id="593" r:id="rId82"/>
    <p:sldId id="596" r:id="rId83"/>
    <p:sldId id="599" r:id="rId84"/>
    <p:sldId id="600" r:id="rId85"/>
    <p:sldId id="465" r:id="rId86"/>
    <p:sldId id="403" r:id="rId87"/>
    <p:sldId id="556" r:id="rId88"/>
    <p:sldId id="557" r:id="rId89"/>
    <p:sldId id="404" r:id="rId90"/>
    <p:sldId id="548" r:id="rId91"/>
    <p:sldId id="405" r:id="rId92"/>
    <p:sldId id="406" r:id="rId93"/>
    <p:sldId id="558" r:id="rId94"/>
    <p:sldId id="585" r:id="rId95"/>
    <p:sldId id="586" r:id="rId96"/>
    <p:sldId id="597" r:id="rId97"/>
    <p:sldId id="411" r:id="rId98"/>
    <p:sldId id="550" r:id="rId99"/>
    <p:sldId id="482" r:id="rId100"/>
    <p:sldId id="483" r:id="rId101"/>
    <p:sldId id="348" r:id="rId102"/>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008A3E"/>
    <a:srgbClr val="7F7F7F"/>
    <a:srgbClr val="00A2E8"/>
    <a:srgbClr val="8800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Střední styl 3 – zvýraznění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Střední styl 3 – zvýraznění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Střední styl 3 – zvýraznění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CF1AB2-1976-4502-BF36-3FF5EA218861}" styleName="Střední styl 4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řední sty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Tmavý sty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Tmavý styl 1 – zvýraznění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Tmavý styl 1 – zvýraznění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Tmavý styl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Tmavý styl 2 – zvýraznění 3/zvýraznění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Tmavý styl 2 – zvýraznění 5/zvýraznění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yl s motivem 1 – zvýraznění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větlý sty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22884" autoAdjust="false"/>
    <p:restoredTop sz="83905" autoAdjust="false"/>
  </p:normalViewPr>
  <p:slideViewPr>
    <p:cSldViewPr showGuides="true">
      <p:cViewPr varScale="true">
        <p:scale>
          <a:sx n="95" d="100"/>
          <a:sy n="95" d="100"/>
        </p:scale>
        <p:origin x="1662" y="96"/>
      </p:cViewPr>
      <p:guideLst>
        <p:guide orient="horz" pos="913"/>
        <p:guide orient="horz" pos="3884"/>
        <p:guide pos="5420"/>
        <p:guide pos="74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
    <Relationship Target="slides/slide21.xml" Type="http://schemas.openxmlformats.org/officeDocument/2006/relationships/slide" Id="rId26"/>
    <Relationship Target="slides/slide16.xml" Type="http://schemas.openxmlformats.org/officeDocument/2006/relationships/slide" Id="rId21"/>
    <Relationship Target="slides/slide37.xml" Type="http://schemas.openxmlformats.org/officeDocument/2006/relationships/slide" Id="rId42"/>
    <Relationship Target="slides/slide42.xml" Type="http://schemas.openxmlformats.org/officeDocument/2006/relationships/slide" Id="rId47"/>
    <Relationship Target="slides/slide58.xml" Type="http://schemas.openxmlformats.org/officeDocument/2006/relationships/slide" Id="rId63"/>
    <Relationship Target="slides/slide63.xml" Type="http://schemas.openxmlformats.org/officeDocument/2006/relationships/slide" Id="rId68"/>
    <Relationship Target="slides/slide79.xml" Type="http://schemas.openxmlformats.org/officeDocument/2006/relationships/slide" Id="rId84"/>
    <Relationship Target="slides/slide84.xml" Type="http://schemas.openxmlformats.org/officeDocument/2006/relationships/slide" Id="rId89"/>
    <Relationship Target="slides/slide11.xml" Type="http://schemas.openxmlformats.org/officeDocument/2006/relationships/slide" Id="rId16"/>
    <Relationship Target="theme/theme1.xml" Type="http://schemas.openxmlformats.org/officeDocument/2006/relationships/theme" Id="rId107"/>
    <Relationship Target="slides/slide6.xml" Type="http://schemas.openxmlformats.org/officeDocument/2006/relationships/slide" Id="rId11"/>
    <Relationship Target="slides/slide27.xml" Type="http://schemas.openxmlformats.org/officeDocument/2006/relationships/slide" Id="rId32"/>
    <Relationship Target="slides/slide32.xml" Type="http://schemas.openxmlformats.org/officeDocument/2006/relationships/slide" Id="rId37"/>
    <Relationship Target="slides/slide48.xml" Type="http://schemas.openxmlformats.org/officeDocument/2006/relationships/slide" Id="rId53"/>
    <Relationship Target="slides/slide53.xml" Type="http://schemas.openxmlformats.org/officeDocument/2006/relationships/slide" Id="rId58"/>
    <Relationship Target="slides/slide69.xml" Type="http://schemas.openxmlformats.org/officeDocument/2006/relationships/slide" Id="rId74"/>
    <Relationship Target="slides/slide74.xml" Type="http://schemas.openxmlformats.org/officeDocument/2006/relationships/slide" Id="rId79"/>
    <Relationship Target="slides/slide97.xml" Type="http://schemas.openxmlformats.org/officeDocument/2006/relationships/slide" Id="rId102"/>
    <Relationship Target="slideMasters/slideMaster2.xml" Type="http://schemas.openxmlformats.org/officeDocument/2006/relationships/slideMaster" Id="rId5"/>
    <Relationship Target="slides/slide85.xml" Type="http://schemas.openxmlformats.org/officeDocument/2006/relationships/slide" Id="rId90"/>
    <Relationship Target="slides/slide90.xml" Type="http://schemas.openxmlformats.org/officeDocument/2006/relationships/slide" Id="rId95"/>
    <Relationship Target="slides/slide17.xml" Type="http://schemas.openxmlformats.org/officeDocument/2006/relationships/slide" Id="rId22"/>
    <Relationship Target="slides/slide22.xml" Type="http://schemas.openxmlformats.org/officeDocument/2006/relationships/slide" Id="rId27"/>
    <Relationship Target="slides/slide38.xml" Type="http://schemas.openxmlformats.org/officeDocument/2006/relationships/slide" Id="rId43"/>
    <Relationship Target="slides/slide43.xml" Type="http://schemas.openxmlformats.org/officeDocument/2006/relationships/slide" Id="rId48"/>
    <Relationship Target="slides/slide59.xml" Type="http://schemas.openxmlformats.org/officeDocument/2006/relationships/slide" Id="rId64"/>
    <Relationship Target="slides/slide64.xml" Type="http://schemas.openxmlformats.org/officeDocument/2006/relationships/slide" Id="rId69"/>
    <Relationship Target="slides/slide75.xml" Type="http://schemas.openxmlformats.org/officeDocument/2006/relationships/slide" Id="rId80"/>
    <Relationship Target="slides/slide80.xml" Type="http://schemas.openxmlformats.org/officeDocument/2006/relationships/slide" Id="rId85"/>
    <Relationship Target="slides/slide7.xml" Type="http://schemas.openxmlformats.org/officeDocument/2006/relationships/slide" Id="rId12"/>
    <Relationship Target="slides/slide12.xml" Type="http://schemas.openxmlformats.org/officeDocument/2006/relationships/slide" Id="rId17"/>
    <Relationship Target="slides/slide28.xml" Type="http://schemas.openxmlformats.org/officeDocument/2006/relationships/slide" Id="rId33"/>
    <Relationship Target="slides/slide33.xml" Type="http://schemas.openxmlformats.org/officeDocument/2006/relationships/slide" Id="rId38"/>
    <Relationship Target="slides/slide54.xml" Type="http://schemas.openxmlformats.org/officeDocument/2006/relationships/slide" Id="rId59"/>
    <Relationship Target="notesMasters/notesMaster1.xml" Type="http://schemas.openxmlformats.org/officeDocument/2006/relationships/notesMaster" Id="rId103"/>
    <Relationship Target="tableStyles.xml" Type="http://schemas.openxmlformats.org/officeDocument/2006/relationships/tableStyles" Id="rId108"/>
    <Relationship Target="slides/slide15.xml" Type="http://schemas.openxmlformats.org/officeDocument/2006/relationships/slide" Id="rId20"/>
    <Relationship Target="slides/slide36.xml" Type="http://schemas.openxmlformats.org/officeDocument/2006/relationships/slide" Id="rId41"/>
    <Relationship Target="slides/slide49.xml" Type="http://schemas.openxmlformats.org/officeDocument/2006/relationships/slide" Id="rId54"/>
    <Relationship Target="slides/slide57.xml" Type="http://schemas.openxmlformats.org/officeDocument/2006/relationships/slide" Id="rId62"/>
    <Relationship Target="slides/slide65.xml" Type="http://schemas.openxmlformats.org/officeDocument/2006/relationships/slide" Id="rId70"/>
    <Relationship Target="slides/slide70.xml" Type="http://schemas.openxmlformats.org/officeDocument/2006/relationships/slide" Id="rId75"/>
    <Relationship Target="slides/slide78.xml" Type="http://schemas.openxmlformats.org/officeDocument/2006/relationships/slide" Id="rId83"/>
    <Relationship Target="slides/slide83.xml" Type="http://schemas.openxmlformats.org/officeDocument/2006/relationships/slide" Id="rId88"/>
    <Relationship Target="slides/slide86.xml" Type="http://schemas.openxmlformats.org/officeDocument/2006/relationships/slide" Id="rId91"/>
    <Relationship Target="slides/slide91.xml" Type="http://schemas.openxmlformats.org/officeDocument/2006/relationships/slide" Id="rId96"/>
    <Relationship Target="../customXml/item1.xml" Type="http://schemas.openxmlformats.org/officeDocument/2006/relationships/customXml" Id="rId1"/>
    <Relationship Target="slides/slide1.xml" Type="http://schemas.openxmlformats.org/officeDocument/2006/relationships/slide" Id="rId6"/>
    <Relationship Target="slides/slide10.xml" Type="http://schemas.openxmlformats.org/officeDocument/2006/relationships/slide" Id="rId15"/>
    <Relationship Target="slides/slide18.xml" Type="http://schemas.openxmlformats.org/officeDocument/2006/relationships/slide" Id="rId23"/>
    <Relationship Target="slides/slide23.xml" Type="http://schemas.openxmlformats.org/officeDocument/2006/relationships/slide" Id="rId28"/>
    <Relationship Target="slides/slide31.xml" Type="http://schemas.openxmlformats.org/officeDocument/2006/relationships/slide" Id="rId36"/>
    <Relationship Target="slides/slide44.xml" Type="http://schemas.openxmlformats.org/officeDocument/2006/relationships/slide" Id="rId49"/>
    <Relationship Target="slides/slide52.xml" Type="http://schemas.openxmlformats.org/officeDocument/2006/relationships/slide" Id="rId57"/>
    <Relationship Target="viewProps.xml" Type="http://schemas.openxmlformats.org/officeDocument/2006/relationships/viewProps" Id="rId106"/>
    <Relationship Target="slides/slide5.xml" Type="http://schemas.openxmlformats.org/officeDocument/2006/relationships/slide" Id="rId10"/>
    <Relationship Target="slides/slide26.xml" Type="http://schemas.openxmlformats.org/officeDocument/2006/relationships/slide" Id="rId31"/>
    <Relationship Target="slides/slide39.xml" Type="http://schemas.openxmlformats.org/officeDocument/2006/relationships/slide" Id="rId44"/>
    <Relationship Target="slides/slide47.xml" Type="http://schemas.openxmlformats.org/officeDocument/2006/relationships/slide" Id="rId52"/>
    <Relationship Target="slides/slide55.xml" Type="http://schemas.openxmlformats.org/officeDocument/2006/relationships/slide" Id="rId60"/>
    <Relationship Target="slides/slide60.xml" Type="http://schemas.openxmlformats.org/officeDocument/2006/relationships/slide" Id="rId65"/>
    <Relationship Target="slides/slide68.xml" Type="http://schemas.openxmlformats.org/officeDocument/2006/relationships/slide" Id="rId73"/>
    <Relationship Target="slides/slide73.xml" Type="http://schemas.openxmlformats.org/officeDocument/2006/relationships/slide" Id="rId78"/>
    <Relationship Target="slides/slide76.xml" Type="http://schemas.openxmlformats.org/officeDocument/2006/relationships/slide" Id="rId81"/>
    <Relationship Target="slides/slide81.xml" Type="http://schemas.openxmlformats.org/officeDocument/2006/relationships/slide" Id="rId86"/>
    <Relationship Target="slides/slide89.xml" Type="http://schemas.openxmlformats.org/officeDocument/2006/relationships/slide" Id="rId94"/>
    <Relationship Target="slides/slide94.xml" Type="http://schemas.openxmlformats.org/officeDocument/2006/relationships/slide" Id="rId99"/>
    <Relationship Target="slides/slide96.xml" Type="http://schemas.openxmlformats.org/officeDocument/2006/relationships/slide" Id="rId101"/>
    <Relationship Target="slideMasters/slideMaster1.xml" Type="http://schemas.openxmlformats.org/officeDocument/2006/relationships/slideMaster" Id="rId4"/>
    <Relationship Target="slides/slide4.xml" Type="http://schemas.openxmlformats.org/officeDocument/2006/relationships/slide" Id="rId9"/>
    <Relationship Target="slides/slide8.xml" Type="http://schemas.openxmlformats.org/officeDocument/2006/relationships/slide" Id="rId13"/>
    <Relationship Target="slides/slide13.xml" Type="http://schemas.openxmlformats.org/officeDocument/2006/relationships/slide" Id="rId18"/>
    <Relationship Target="slides/slide34.xml" Type="http://schemas.openxmlformats.org/officeDocument/2006/relationships/slide" Id="rId39"/>
    <Relationship Target="slides/slide29.xml" Type="http://schemas.openxmlformats.org/officeDocument/2006/relationships/slide" Id="rId34"/>
    <Relationship Target="slides/slide45.xml" Type="http://schemas.openxmlformats.org/officeDocument/2006/relationships/slide" Id="rId50"/>
    <Relationship Target="slides/slide50.xml" Type="http://schemas.openxmlformats.org/officeDocument/2006/relationships/slide" Id="rId55"/>
    <Relationship Target="slides/slide71.xml" Type="http://schemas.openxmlformats.org/officeDocument/2006/relationships/slide" Id="rId76"/>
    <Relationship Target="slides/slide92.xml" Type="http://schemas.openxmlformats.org/officeDocument/2006/relationships/slide" Id="rId97"/>
    <Relationship Target="commentAuthors.xml" Type="http://schemas.openxmlformats.org/officeDocument/2006/relationships/commentAuthors" Id="rId104"/>
    <Relationship Target="slides/slide2.xml" Type="http://schemas.openxmlformats.org/officeDocument/2006/relationships/slide" Id="rId7"/>
    <Relationship Target="slides/slide66.xml" Type="http://schemas.openxmlformats.org/officeDocument/2006/relationships/slide" Id="rId71"/>
    <Relationship Target="slides/slide87.xml" Type="http://schemas.openxmlformats.org/officeDocument/2006/relationships/slide" Id="rId92"/>
    <Relationship Target="../customXml/item2.xml" Type="http://schemas.openxmlformats.org/officeDocument/2006/relationships/customXml" Id="rId2"/>
    <Relationship Target="slides/slide24.xml" Type="http://schemas.openxmlformats.org/officeDocument/2006/relationships/slide" Id="rId29"/>
    <Relationship Target="slides/slide19.xml" Type="http://schemas.openxmlformats.org/officeDocument/2006/relationships/slide" Id="rId24"/>
    <Relationship Target="slides/slide35.xml" Type="http://schemas.openxmlformats.org/officeDocument/2006/relationships/slide" Id="rId40"/>
    <Relationship Target="slides/slide40.xml" Type="http://schemas.openxmlformats.org/officeDocument/2006/relationships/slide" Id="rId45"/>
    <Relationship Target="slides/slide61.xml" Type="http://schemas.openxmlformats.org/officeDocument/2006/relationships/slide" Id="rId66"/>
    <Relationship Target="slides/slide82.xml" Type="http://schemas.openxmlformats.org/officeDocument/2006/relationships/slide" Id="rId87"/>
    <Relationship Target="slides/slide56.xml" Type="http://schemas.openxmlformats.org/officeDocument/2006/relationships/slide" Id="rId61"/>
    <Relationship Target="slides/slide77.xml" Type="http://schemas.openxmlformats.org/officeDocument/2006/relationships/slide" Id="rId82"/>
    <Relationship Target="slides/slide14.xml" Type="http://schemas.openxmlformats.org/officeDocument/2006/relationships/slide" Id="rId19"/>
    <Relationship Target="slides/slide9.xml" Type="http://schemas.openxmlformats.org/officeDocument/2006/relationships/slide" Id="rId14"/>
    <Relationship Target="slides/slide25.xml" Type="http://schemas.openxmlformats.org/officeDocument/2006/relationships/slide" Id="rId30"/>
    <Relationship Target="slides/slide30.xml" Type="http://schemas.openxmlformats.org/officeDocument/2006/relationships/slide" Id="rId35"/>
    <Relationship Target="slides/slide51.xml" Type="http://schemas.openxmlformats.org/officeDocument/2006/relationships/slide" Id="rId56"/>
    <Relationship Target="slides/slide72.xml" Type="http://schemas.openxmlformats.org/officeDocument/2006/relationships/slide" Id="rId77"/>
    <Relationship Target="slides/slide95.xml" Type="http://schemas.openxmlformats.org/officeDocument/2006/relationships/slide" Id="rId100"/>
    <Relationship Target="presProps.xml" Type="http://schemas.openxmlformats.org/officeDocument/2006/relationships/presProps" Id="rId105"/>
    <Relationship Target="slides/slide3.xml" Type="http://schemas.openxmlformats.org/officeDocument/2006/relationships/slide" Id="rId8"/>
    <Relationship Target="slides/slide46.xml" Type="http://schemas.openxmlformats.org/officeDocument/2006/relationships/slide" Id="rId51"/>
    <Relationship Target="slides/slide67.xml" Type="http://schemas.openxmlformats.org/officeDocument/2006/relationships/slide" Id="rId72"/>
    <Relationship Target="slides/slide88.xml" Type="http://schemas.openxmlformats.org/officeDocument/2006/relationships/slide" Id="rId93"/>
    <Relationship Target="slides/slide93.xml" Type="http://schemas.openxmlformats.org/officeDocument/2006/relationships/slide" Id="rId98"/>
    <Relationship Target="../customXml/item3.xml" Type="http://schemas.openxmlformats.org/officeDocument/2006/relationships/customXml" Id="rId3"/>
    <Relationship Target="slides/slide20.xml" Type="http://schemas.openxmlformats.org/officeDocument/2006/relationships/slide" Id="rId25"/>
    <Relationship Target="slides/slide41.xml" Type="http://schemas.openxmlformats.org/officeDocument/2006/relationships/slide" Id="rId46"/>
    <Relationship Target="slides/slide62.xml" Type="http://schemas.openxmlformats.org/officeDocument/2006/relationships/slide" Id="rId67"/>
</Relationships>

</file>

<file path=ppt/notesMasters/_rels/notesMaster1.xml.rels><?xml version="1.0" encoding="UTF-8" standalone="yes"?>
<Relationships xmlns="http://schemas.openxmlformats.org/package/2006/relationships">
    <Relationship Target="../theme/theme3.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16.03.2023</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72.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81.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93.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96.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97.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482677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3492684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14</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2668337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2851004C-02AA-484A-9004-C9B8E98E9294}" type="slidenum">
              <a:rPr lang="cs-CZ" smtClean="false"/>
              <a:t>18</a:t>
            </a:fld>
            <a:endParaRPr lang="cs-CZ" dirty="false"/>
          </a:p>
        </p:txBody>
      </p:sp>
    </p:spTree>
    <p:extLst>
      <p:ext uri="{BB962C8B-B14F-4D97-AF65-F5344CB8AC3E}">
        <p14:creationId xmlns:p14="http://schemas.microsoft.com/office/powerpoint/2010/main" val="2221456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2851004C-02AA-484A-9004-C9B8E98E9294}" type="slidenum">
              <a:rPr lang="cs-CZ" smtClean="false"/>
              <a:t>36</a:t>
            </a:fld>
            <a:endParaRPr lang="cs-CZ" dirty="false"/>
          </a:p>
        </p:txBody>
      </p:sp>
    </p:spTree>
    <p:extLst>
      <p:ext uri="{BB962C8B-B14F-4D97-AF65-F5344CB8AC3E}">
        <p14:creationId xmlns:p14="http://schemas.microsoft.com/office/powerpoint/2010/main" val="172739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None/>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37</a:t>
            </a:fld>
            <a:endParaRPr lang="cs-CZ"/>
          </a:p>
        </p:txBody>
      </p:sp>
    </p:spTree>
    <p:extLst>
      <p:ext uri="{BB962C8B-B14F-4D97-AF65-F5344CB8AC3E}">
        <p14:creationId xmlns:p14="http://schemas.microsoft.com/office/powerpoint/2010/main" val="3181407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38</a:t>
            </a:fld>
            <a:endParaRPr lang="cs-CZ"/>
          </a:p>
        </p:txBody>
      </p:sp>
    </p:spTree>
    <p:extLst>
      <p:ext uri="{BB962C8B-B14F-4D97-AF65-F5344CB8AC3E}">
        <p14:creationId xmlns:p14="http://schemas.microsoft.com/office/powerpoint/2010/main" val="3464800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39</a:t>
            </a:fld>
            <a:endParaRPr lang="cs-CZ"/>
          </a:p>
        </p:txBody>
      </p:sp>
    </p:spTree>
    <p:extLst>
      <p:ext uri="{BB962C8B-B14F-4D97-AF65-F5344CB8AC3E}">
        <p14:creationId xmlns:p14="http://schemas.microsoft.com/office/powerpoint/2010/main" val="1212968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40</a:t>
            </a:fld>
            <a:endParaRPr lang="cs-CZ"/>
          </a:p>
        </p:txBody>
      </p:sp>
    </p:spTree>
    <p:extLst>
      <p:ext uri="{BB962C8B-B14F-4D97-AF65-F5344CB8AC3E}">
        <p14:creationId xmlns:p14="http://schemas.microsoft.com/office/powerpoint/2010/main" val="4052547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41</a:t>
            </a:fld>
            <a:endParaRPr lang="cs-CZ"/>
          </a:p>
        </p:txBody>
      </p:sp>
    </p:spTree>
    <p:extLst>
      <p:ext uri="{BB962C8B-B14F-4D97-AF65-F5344CB8AC3E}">
        <p14:creationId xmlns:p14="http://schemas.microsoft.com/office/powerpoint/2010/main" val="129586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42</a:t>
            </a:fld>
            <a:endParaRPr lang="cs-CZ"/>
          </a:p>
        </p:txBody>
      </p:sp>
    </p:spTree>
    <p:extLst>
      <p:ext uri="{BB962C8B-B14F-4D97-AF65-F5344CB8AC3E}">
        <p14:creationId xmlns:p14="http://schemas.microsoft.com/office/powerpoint/2010/main" val="958395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43</a:t>
            </a:fld>
            <a:endParaRPr lang="cs-CZ"/>
          </a:p>
        </p:txBody>
      </p:sp>
    </p:spTree>
    <p:extLst>
      <p:ext uri="{BB962C8B-B14F-4D97-AF65-F5344CB8AC3E}">
        <p14:creationId xmlns:p14="http://schemas.microsoft.com/office/powerpoint/2010/main" val="2155959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45</a:t>
            </a:fld>
            <a:endParaRPr lang="cs-CZ"/>
          </a:p>
        </p:txBody>
      </p:sp>
    </p:spTree>
    <p:extLst>
      <p:ext uri="{BB962C8B-B14F-4D97-AF65-F5344CB8AC3E}">
        <p14:creationId xmlns:p14="http://schemas.microsoft.com/office/powerpoint/2010/main" val="290303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46</a:t>
            </a:fld>
            <a:endParaRPr lang="cs-CZ"/>
          </a:p>
        </p:txBody>
      </p:sp>
    </p:spTree>
    <p:extLst>
      <p:ext uri="{BB962C8B-B14F-4D97-AF65-F5344CB8AC3E}">
        <p14:creationId xmlns:p14="http://schemas.microsoft.com/office/powerpoint/2010/main" val="262401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51</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53</a:t>
            </a:fld>
            <a:endParaRPr lang="cs-CZ" dirty="false"/>
          </a:p>
        </p:txBody>
      </p:sp>
    </p:spTree>
    <p:extLst>
      <p:ext uri="{BB962C8B-B14F-4D97-AF65-F5344CB8AC3E}">
        <p14:creationId xmlns:p14="http://schemas.microsoft.com/office/powerpoint/2010/main" val="3250178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61</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69</a:t>
            </a:fld>
            <a:endParaRPr lang="cs-CZ"/>
          </a:p>
        </p:txBody>
      </p:sp>
    </p:spTree>
    <p:extLst>
      <p:ext uri="{BB962C8B-B14F-4D97-AF65-F5344CB8AC3E}">
        <p14:creationId xmlns:p14="http://schemas.microsoft.com/office/powerpoint/2010/main" val="3602642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70</a:t>
            </a:fld>
            <a:endParaRPr lang="cs-CZ" dirty="false"/>
          </a:p>
        </p:txBody>
      </p:sp>
    </p:spTree>
    <p:extLst>
      <p:ext uri="{BB962C8B-B14F-4D97-AF65-F5344CB8AC3E}">
        <p14:creationId xmlns:p14="http://schemas.microsoft.com/office/powerpoint/2010/main" val="29871200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71</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72</a:t>
            </a:fld>
            <a:endParaRPr lang="cs-CZ"/>
          </a:p>
        </p:txBody>
      </p:sp>
    </p:spTree>
    <p:extLst>
      <p:ext uri="{BB962C8B-B14F-4D97-AF65-F5344CB8AC3E}">
        <p14:creationId xmlns:p14="http://schemas.microsoft.com/office/powerpoint/2010/main" val="1185108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73</a:t>
            </a:fld>
            <a:endParaRPr lang="cs-CZ"/>
          </a:p>
        </p:txBody>
      </p:sp>
    </p:spTree>
    <p:extLst>
      <p:ext uri="{BB962C8B-B14F-4D97-AF65-F5344CB8AC3E}">
        <p14:creationId xmlns:p14="http://schemas.microsoft.com/office/powerpoint/2010/main" val="16779918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74</a:t>
            </a:fld>
            <a:endParaRPr lang="cs-CZ"/>
          </a:p>
        </p:txBody>
      </p:sp>
    </p:spTree>
    <p:extLst>
      <p:ext uri="{BB962C8B-B14F-4D97-AF65-F5344CB8AC3E}">
        <p14:creationId xmlns:p14="http://schemas.microsoft.com/office/powerpoint/2010/main" val="2518430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77</a:t>
            </a:fld>
            <a:endParaRPr lang="cs-CZ"/>
          </a:p>
        </p:txBody>
      </p:sp>
    </p:spTree>
    <p:extLst>
      <p:ext uri="{BB962C8B-B14F-4D97-AF65-F5344CB8AC3E}">
        <p14:creationId xmlns:p14="http://schemas.microsoft.com/office/powerpoint/2010/main" val="14515037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050" b="false"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79</a:t>
            </a:fld>
            <a:endParaRPr lang="cs-CZ"/>
          </a:p>
        </p:txBody>
      </p:sp>
    </p:spTree>
    <p:extLst>
      <p:ext uri="{BB962C8B-B14F-4D97-AF65-F5344CB8AC3E}">
        <p14:creationId xmlns:p14="http://schemas.microsoft.com/office/powerpoint/2010/main" val="2488440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81</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93</a:t>
            </a:fld>
            <a:endParaRPr lang="cs-CZ" dirty="false"/>
          </a:p>
        </p:txBody>
      </p:sp>
    </p:spTree>
    <p:extLst>
      <p:ext uri="{BB962C8B-B14F-4D97-AF65-F5344CB8AC3E}">
        <p14:creationId xmlns:p14="http://schemas.microsoft.com/office/powerpoint/2010/main" val="1956902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96</a:t>
            </a:fld>
            <a:endParaRPr lang="cs-CZ" dirty="false">
              <a:solidFill>
                <a:prstClr val="black"/>
              </a:solidFill>
            </a:endParaRPr>
          </a:p>
        </p:txBody>
      </p:sp>
    </p:spTree>
    <p:extLst>
      <p:ext uri="{BB962C8B-B14F-4D97-AF65-F5344CB8AC3E}">
        <p14:creationId xmlns:p14="http://schemas.microsoft.com/office/powerpoint/2010/main" val="17702512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97</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252277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171430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9</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58543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1284407075"/>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1.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2.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3.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4.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5.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6.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7.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8.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9.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0.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1.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 preserve="true">
  <p:cSld name="Úvodní snímek">
    <p:spTree>
      <p:nvGrpSpPr>
        <p:cNvPr id="1" name=""/>
        <p:cNvGrpSpPr/>
        <p:nvPr/>
      </p:nvGrpSpPr>
      <p:grpSpPr>
        <a:xfrm>
          <a:off x="0" y="0"/>
          <a:ext cx="0" cy="0"/>
          <a:chOff x="0" y="0"/>
          <a:chExt cx="0" cy="0"/>
        </a:xfrm>
      </p:grpSpPr>
      <p:sp>
        <p:nvSpPr>
          <p:cNvPr id="2" name="Nadpis 1"/>
          <p:cNvSpPr>
            <a:spLocks noGrp="true"/>
          </p:cNvSpPr>
          <p:nvPr>
            <p:ph type="ctrTitle"/>
          </p:nvPr>
        </p:nvSpPr>
        <p:spPr>
          <a:xfrm>
            <a:off x="685800" y="2130425"/>
            <a:ext cx="7772400" cy="1470025"/>
          </a:xfrm>
        </p:spPr>
        <p:txBody>
          <a:bodyPr/>
          <a:lstStyle/>
          <a:p>
            <a:r>
              <a:rPr lang="cs-CZ"/>
              <a:t>Kliknutím lze upravit styl.</a:t>
            </a:r>
          </a:p>
        </p:txBody>
      </p:sp>
      <p:sp>
        <p:nvSpPr>
          <p:cNvPr id="3" name="Podnadpis 2"/>
          <p:cNvSpPr>
            <a:spLocks noGrp="true"/>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true"/>
          </p:cNvSpPr>
          <p:nvPr>
            <p:ph type="dt" sz="half" idx="10"/>
          </p:nvPr>
        </p:nvSpPr>
        <p:spPr/>
        <p:txBody>
          <a:bodyPr/>
          <a:lstStyle/>
          <a:p>
            <a:fld id="{CBA64D6F-5904-4832-B4E0-E4C7FC6CC42B}" type="datetime1">
              <a:rPr lang="cs-CZ" smtClean="false"/>
              <a:t>16.03.2023</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997954809"/>
      </p:ext>
    </p:extLst>
  </p:cSld>
  <p:clrMapOvr>
    <a:masterClrMapping/>
  </p:clrMapOvr>
</p:sldLayout>
</file>

<file path=ppt/slideLayouts/slideLayout1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Nadpis a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fld id="{C5FDC6AC-6B8A-4AFD-AD58-6075A96295FA}" type="datetime1">
              <a:rPr lang="cs-CZ" smtClean="false"/>
              <a:t>16.03.2023</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770743266"/>
      </p:ext>
    </p:extLst>
  </p:cSld>
  <p:clrMapOvr>
    <a:masterClrMapping/>
  </p:clrMapOvr>
</p:sldLayout>
</file>

<file path=ppt/slideLayouts/slideLayout1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secHead" preserve="true">
  <p:cSld name="Záhlaví části">
    <p:spTree>
      <p:nvGrpSpPr>
        <p:cNvPr id="1" name=""/>
        <p:cNvGrpSpPr/>
        <p:nvPr/>
      </p:nvGrpSpPr>
      <p:grpSpPr>
        <a:xfrm>
          <a:off x="0" y="0"/>
          <a:ext cx="0" cy="0"/>
          <a:chOff x="0" y="0"/>
          <a:chExt cx="0" cy="0"/>
        </a:xfrm>
      </p:grpSpPr>
      <p:sp>
        <p:nvSpPr>
          <p:cNvPr id="2" name="Nadpis 1"/>
          <p:cNvSpPr>
            <a:spLocks noGrp="true"/>
          </p:cNvSpPr>
          <p:nvPr>
            <p:ph type="title"/>
          </p:nvPr>
        </p:nvSpPr>
        <p:spPr>
          <a:xfrm>
            <a:off x="722313" y="4406900"/>
            <a:ext cx="7772400" cy="1362075"/>
          </a:xfrm>
        </p:spPr>
        <p:txBody>
          <a:bodyPr anchor="t"/>
          <a:lstStyle>
            <a:lvl1pPr algn="l">
              <a:defRPr sz="4000" b="true" cap="all"/>
            </a:lvl1pPr>
          </a:lstStyle>
          <a:p>
            <a:r>
              <a:rPr lang="cs-CZ"/>
              <a:t>Kliknutím lze upravit styl.</a:t>
            </a:r>
          </a:p>
        </p:txBody>
      </p:sp>
      <p:sp>
        <p:nvSpPr>
          <p:cNvPr id="3" name="Zástupný symbol pro text 2"/>
          <p:cNvSpPr>
            <a:spLocks noGrp="true"/>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true"/>
          </p:cNvSpPr>
          <p:nvPr>
            <p:ph type="dt" sz="half" idx="10"/>
          </p:nvPr>
        </p:nvSpPr>
        <p:spPr/>
        <p:txBody>
          <a:bodyPr/>
          <a:lstStyle/>
          <a:p>
            <a:fld id="{C96B7CAC-48C8-4912-8AD9-A0C0A0D9EF4E}" type="datetime1">
              <a:rPr lang="cs-CZ" smtClean="false"/>
              <a:t>16.03.2023</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3990372641"/>
      </p:ext>
    </p:extLst>
  </p:cSld>
  <p:clrMapOvr>
    <a:masterClrMapping/>
  </p:clrMapOvr>
</p:sldLayout>
</file>

<file path=ppt/slideLayouts/slideLayout1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Obj" preserve="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true"/>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0"/>
          </p:nvPr>
        </p:nvSpPr>
        <p:spPr/>
        <p:txBody>
          <a:bodyPr/>
          <a:lstStyle/>
          <a:p>
            <a:fld id="{0FC127D8-6E1D-4B26-9FFB-B3985157E8F2}" type="datetime1">
              <a:rPr lang="cs-CZ" smtClean="false"/>
              <a:t>16.03.2023</a:t>
            </a:fld>
            <a:endParaRPr lang="cs-CZ" dirty="false"/>
          </a:p>
        </p:txBody>
      </p:sp>
      <p:sp>
        <p:nvSpPr>
          <p:cNvPr id="6" name="Zástupný symbol pro zápatí 5"/>
          <p:cNvSpPr>
            <a:spLocks noGrp="true"/>
          </p:cNvSpPr>
          <p:nvPr>
            <p:ph type="ftr" sz="quarter" idx="11"/>
          </p:nvPr>
        </p:nvSpPr>
        <p:spPr/>
        <p:txBody>
          <a:bodyPr/>
          <a:lstStyle/>
          <a:p>
            <a:endParaRPr lang="cs-CZ" dirty="false"/>
          </a:p>
        </p:txBody>
      </p:sp>
      <p:sp>
        <p:nvSpPr>
          <p:cNvPr id="7" name="Zástupný symbol pro číslo snímku 6"/>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068125734"/>
      </p:ext>
    </p:extLst>
  </p:cSld>
  <p:clrMapOvr>
    <a:masterClrMapping/>
  </p:clrMapOvr>
</p:sldLayout>
</file>

<file path=ppt/slideLayouts/slideLayout1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TxTwoObj" preserve="true">
  <p:cSld name="Porovnání">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lvl1pPr>
              <a:defRPr/>
            </a:lvl1pPr>
          </a:lstStyle>
          <a:p>
            <a:r>
              <a:rPr lang="cs-CZ"/>
              <a:t>Kliknutím lze upravit styl.</a:t>
            </a:r>
          </a:p>
        </p:txBody>
      </p:sp>
      <p:sp>
        <p:nvSpPr>
          <p:cNvPr id="3" name="Zástupný symbol pro text 2"/>
          <p:cNvSpPr>
            <a:spLocks noGrp="true"/>
          </p:cNvSpPr>
          <p:nvPr>
            <p:ph type="body" idx="1"/>
          </p:nvPr>
        </p:nvSpPr>
        <p:spPr>
          <a:xfrm>
            <a:off x="457200" y="1535113"/>
            <a:ext cx="4040188" cy="639762"/>
          </a:xfrm>
        </p:spPr>
        <p:txBody>
          <a:bodyPr anchor="b"/>
          <a:lstStyle>
            <a:lvl1pPr marL="0" indent="0">
              <a:buNone/>
              <a:defRPr sz="2400" b="true"/>
            </a:lvl1pPr>
            <a:lvl2pPr marL="457200" indent="0">
              <a:buNone/>
              <a:defRPr sz="2000" b="true"/>
            </a:lvl2pPr>
            <a:lvl3pPr marL="914400" indent="0">
              <a:buNone/>
              <a:defRPr sz="1800" b="true"/>
            </a:lvl3pPr>
            <a:lvl4pPr marL="1371600" indent="0">
              <a:buNone/>
              <a:defRPr sz="1600" b="true"/>
            </a:lvl4pPr>
            <a:lvl5pPr marL="1828800" indent="0">
              <a:buNone/>
              <a:defRPr sz="1600" b="true"/>
            </a:lvl5pPr>
            <a:lvl6pPr marL="2286000" indent="0">
              <a:buNone/>
              <a:defRPr sz="1600" b="true"/>
            </a:lvl6pPr>
            <a:lvl7pPr marL="2743200" indent="0">
              <a:buNone/>
              <a:defRPr sz="1600" b="true"/>
            </a:lvl7pPr>
            <a:lvl8pPr marL="3200400" indent="0">
              <a:buNone/>
              <a:defRPr sz="1600" b="true"/>
            </a:lvl8pPr>
            <a:lvl9pPr marL="3657600" indent="0">
              <a:buNone/>
              <a:defRPr sz="1600" b="true"/>
            </a:lvl9pPr>
          </a:lstStyle>
          <a:p>
            <a:pPr lvl="0"/>
            <a:r>
              <a:rPr lang="cs-CZ"/>
              <a:t>Kliknutím lze upravit styly předlohy textu.</a:t>
            </a:r>
          </a:p>
        </p:txBody>
      </p:sp>
      <p:sp>
        <p:nvSpPr>
          <p:cNvPr id="4" name="Zástupný symbol pro obsah 3"/>
          <p:cNvSpPr>
            <a:spLocks noGrp="true"/>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true"/>
          </p:cNvSpPr>
          <p:nvPr>
            <p:ph type="body" sz="quarter" idx="3"/>
          </p:nvPr>
        </p:nvSpPr>
        <p:spPr>
          <a:xfrm>
            <a:off x="4645025" y="1535113"/>
            <a:ext cx="4041775" cy="639762"/>
          </a:xfrm>
        </p:spPr>
        <p:txBody>
          <a:bodyPr anchor="b"/>
          <a:lstStyle>
            <a:lvl1pPr marL="0" indent="0">
              <a:buNone/>
              <a:defRPr sz="2400" b="true"/>
            </a:lvl1pPr>
            <a:lvl2pPr marL="457200" indent="0">
              <a:buNone/>
              <a:defRPr sz="2000" b="true"/>
            </a:lvl2pPr>
            <a:lvl3pPr marL="914400" indent="0">
              <a:buNone/>
              <a:defRPr sz="1800" b="true"/>
            </a:lvl3pPr>
            <a:lvl4pPr marL="1371600" indent="0">
              <a:buNone/>
              <a:defRPr sz="1600" b="true"/>
            </a:lvl4pPr>
            <a:lvl5pPr marL="1828800" indent="0">
              <a:buNone/>
              <a:defRPr sz="1600" b="true"/>
            </a:lvl5pPr>
            <a:lvl6pPr marL="2286000" indent="0">
              <a:buNone/>
              <a:defRPr sz="1600" b="true"/>
            </a:lvl6pPr>
            <a:lvl7pPr marL="2743200" indent="0">
              <a:buNone/>
              <a:defRPr sz="1600" b="true"/>
            </a:lvl7pPr>
            <a:lvl8pPr marL="3200400" indent="0">
              <a:buNone/>
              <a:defRPr sz="1600" b="true"/>
            </a:lvl8pPr>
            <a:lvl9pPr marL="3657600" indent="0">
              <a:buNone/>
              <a:defRPr sz="1600" b="true"/>
            </a:lvl9pPr>
          </a:lstStyle>
          <a:p>
            <a:pPr lvl="0"/>
            <a:r>
              <a:rPr lang="cs-CZ"/>
              <a:t>Kliknutím lze upravit styly předlohy textu.</a:t>
            </a:r>
          </a:p>
        </p:txBody>
      </p:sp>
      <p:sp>
        <p:nvSpPr>
          <p:cNvPr id="6" name="Zástupný symbol pro obsah 5"/>
          <p:cNvSpPr>
            <a:spLocks noGrp="true"/>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true"/>
          </p:cNvSpPr>
          <p:nvPr>
            <p:ph type="dt" sz="half" idx="10"/>
          </p:nvPr>
        </p:nvSpPr>
        <p:spPr/>
        <p:txBody>
          <a:bodyPr/>
          <a:lstStyle/>
          <a:p>
            <a:fld id="{1CF4E4B5-4DA8-46C1-A44C-97A53636A267}" type="datetime1">
              <a:rPr lang="cs-CZ" smtClean="false"/>
              <a:t>16.03.2023</a:t>
            </a:fld>
            <a:endParaRPr lang="cs-CZ" dirty="false"/>
          </a:p>
        </p:txBody>
      </p:sp>
      <p:sp>
        <p:nvSpPr>
          <p:cNvPr id="8" name="Zástupný symbol pro zápatí 7"/>
          <p:cNvSpPr>
            <a:spLocks noGrp="true"/>
          </p:cNvSpPr>
          <p:nvPr>
            <p:ph type="ftr" sz="quarter" idx="11"/>
          </p:nvPr>
        </p:nvSpPr>
        <p:spPr/>
        <p:txBody>
          <a:bodyPr/>
          <a:lstStyle/>
          <a:p>
            <a:endParaRPr lang="cs-CZ" dirty="false"/>
          </a:p>
        </p:txBody>
      </p:sp>
      <p:sp>
        <p:nvSpPr>
          <p:cNvPr id="9" name="Zástupný symbol pro číslo snímku 8"/>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3598595604"/>
      </p:ext>
    </p:extLst>
  </p:cSld>
  <p:clrMapOvr>
    <a:masterClrMapping/>
  </p:clrMapOvr>
</p:sldLayout>
</file>

<file path=ppt/slideLayouts/slideLayout1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Only" preserve="true">
  <p:cSld name="Pouze nadpis">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datum 2"/>
          <p:cNvSpPr>
            <a:spLocks noGrp="true"/>
          </p:cNvSpPr>
          <p:nvPr>
            <p:ph type="dt" sz="half" idx="10"/>
          </p:nvPr>
        </p:nvSpPr>
        <p:spPr/>
        <p:txBody>
          <a:bodyPr/>
          <a:lstStyle/>
          <a:p>
            <a:fld id="{79B98B5F-1D30-44E9-9676-F3ABA7A07F3F}" type="datetime1">
              <a:rPr lang="cs-CZ" smtClean="false"/>
              <a:t>16.03.2023</a:t>
            </a:fld>
            <a:endParaRPr lang="cs-CZ" dirty="false"/>
          </a:p>
        </p:txBody>
      </p:sp>
      <p:sp>
        <p:nvSpPr>
          <p:cNvPr id="4" name="Zástupný symbol pro zápatí 3"/>
          <p:cNvSpPr>
            <a:spLocks noGrp="true"/>
          </p:cNvSpPr>
          <p:nvPr>
            <p:ph type="ftr" sz="quarter" idx="11"/>
          </p:nvPr>
        </p:nvSpPr>
        <p:spPr/>
        <p:txBody>
          <a:bodyPr/>
          <a:lstStyle/>
          <a:p>
            <a:endParaRPr lang="cs-CZ" dirty="false"/>
          </a:p>
        </p:txBody>
      </p:sp>
      <p:sp>
        <p:nvSpPr>
          <p:cNvPr id="5" name="Zástupný symbol pro číslo snímku 4"/>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337388504"/>
      </p:ext>
    </p:extLst>
  </p:cSld>
  <p:clrMapOvr>
    <a:masterClrMapping/>
  </p:clrMapOvr>
</p:sldLayout>
</file>

<file path=ppt/slideLayouts/slideLayout1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blank" preserve="true">
  <p:cSld name="Prázdný">
    <p:spTree>
      <p:nvGrpSpPr>
        <p:cNvPr id="1" name=""/>
        <p:cNvGrpSpPr/>
        <p:nvPr/>
      </p:nvGrpSpPr>
      <p:grpSpPr>
        <a:xfrm>
          <a:off x="0" y="0"/>
          <a:ext cx="0" cy="0"/>
          <a:chOff x="0" y="0"/>
          <a:chExt cx="0" cy="0"/>
        </a:xfrm>
      </p:grpSpPr>
      <p:sp>
        <p:nvSpPr>
          <p:cNvPr id="2" name="Zástupný symbol pro datum 1"/>
          <p:cNvSpPr>
            <a:spLocks noGrp="true"/>
          </p:cNvSpPr>
          <p:nvPr>
            <p:ph type="dt" sz="half" idx="10"/>
          </p:nvPr>
        </p:nvSpPr>
        <p:spPr/>
        <p:txBody>
          <a:bodyPr/>
          <a:lstStyle/>
          <a:p>
            <a:fld id="{F8C6A04C-6ACD-411C-9706-6BE348E32187}" type="datetime1">
              <a:rPr lang="cs-CZ" smtClean="false"/>
              <a:t>16.03.2023</a:t>
            </a:fld>
            <a:endParaRPr lang="cs-CZ" dirty="false"/>
          </a:p>
        </p:txBody>
      </p:sp>
      <p:sp>
        <p:nvSpPr>
          <p:cNvPr id="3" name="Zástupný symbol pro zápatí 2"/>
          <p:cNvSpPr>
            <a:spLocks noGrp="true"/>
          </p:cNvSpPr>
          <p:nvPr>
            <p:ph type="ftr" sz="quarter" idx="11"/>
          </p:nvPr>
        </p:nvSpPr>
        <p:spPr/>
        <p:txBody>
          <a:bodyPr/>
          <a:lstStyle/>
          <a:p>
            <a:endParaRPr lang="cs-CZ" dirty="false"/>
          </a:p>
        </p:txBody>
      </p:sp>
      <p:sp>
        <p:nvSpPr>
          <p:cNvPr id="4" name="Zástupný symbol pro číslo snímku 3"/>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634997344"/>
      </p:ext>
    </p:extLst>
  </p:cSld>
  <p:clrMapOvr>
    <a:masterClrMapping/>
  </p:clrMapOvr>
</p:sldLayout>
</file>

<file path=ppt/slideLayouts/slideLayout1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Tx" preserve="true">
  <p:cSld name="Obsah s titulkem">
    <p:spTree>
      <p:nvGrpSpPr>
        <p:cNvPr id="1" name=""/>
        <p:cNvGrpSpPr/>
        <p:nvPr/>
      </p:nvGrpSpPr>
      <p:grpSpPr>
        <a:xfrm>
          <a:off x="0" y="0"/>
          <a:ext cx="0" cy="0"/>
          <a:chOff x="0" y="0"/>
          <a:chExt cx="0" cy="0"/>
        </a:xfrm>
      </p:grpSpPr>
      <p:sp>
        <p:nvSpPr>
          <p:cNvPr id="2" name="Nadpis 1"/>
          <p:cNvSpPr>
            <a:spLocks noGrp="true"/>
          </p:cNvSpPr>
          <p:nvPr>
            <p:ph type="title"/>
          </p:nvPr>
        </p:nvSpPr>
        <p:spPr>
          <a:xfrm>
            <a:off x="457200" y="273050"/>
            <a:ext cx="3008313" cy="1162050"/>
          </a:xfrm>
        </p:spPr>
        <p:txBody>
          <a:bodyPr anchor="b"/>
          <a:lstStyle>
            <a:lvl1pPr algn="l">
              <a:defRPr sz="2000" b="true"/>
            </a:lvl1pPr>
          </a:lstStyle>
          <a:p>
            <a:r>
              <a:rPr lang="cs-CZ"/>
              <a:t>Kliknutím lze upravit styl.</a:t>
            </a:r>
          </a:p>
        </p:txBody>
      </p:sp>
      <p:sp>
        <p:nvSpPr>
          <p:cNvPr id="3" name="Zástupný symbol pro obsah 2"/>
          <p:cNvSpPr>
            <a:spLocks noGrp="true"/>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true"/>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true"/>
          </p:cNvSpPr>
          <p:nvPr>
            <p:ph type="dt" sz="half" idx="10"/>
          </p:nvPr>
        </p:nvSpPr>
        <p:spPr/>
        <p:txBody>
          <a:bodyPr/>
          <a:lstStyle/>
          <a:p>
            <a:fld id="{AB0CB7D4-078E-49D5-8483-C4888BB1BDB5}" type="datetime1">
              <a:rPr lang="cs-CZ" smtClean="false"/>
              <a:t>16.03.2023</a:t>
            </a:fld>
            <a:endParaRPr lang="cs-CZ" dirty="false"/>
          </a:p>
        </p:txBody>
      </p:sp>
      <p:sp>
        <p:nvSpPr>
          <p:cNvPr id="6" name="Zástupný symbol pro zápatí 5"/>
          <p:cNvSpPr>
            <a:spLocks noGrp="true"/>
          </p:cNvSpPr>
          <p:nvPr>
            <p:ph type="ftr" sz="quarter" idx="11"/>
          </p:nvPr>
        </p:nvSpPr>
        <p:spPr/>
        <p:txBody>
          <a:bodyPr/>
          <a:lstStyle/>
          <a:p>
            <a:endParaRPr lang="cs-CZ" dirty="false"/>
          </a:p>
        </p:txBody>
      </p:sp>
      <p:sp>
        <p:nvSpPr>
          <p:cNvPr id="7" name="Zástupný symbol pro číslo snímku 6"/>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1422767857"/>
      </p:ext>
    </p:extLst>
  </p:cSld>
  <p:clrMapOvr>
    <a:masterClrMapping/>
  </p:clrMapOvr>
</p:sldLayout>
</file>

<file path=ppt/slideLayouts/slideLayout1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picTx" preserve="true">
  <p:cSld name="Obrázek s titulkem">
    <p:spTree>
      <p:nvGrpSpPr>
        <p:cNvPr id="1" name=""/>
        <p:cNvGrpSpPr/>
        <p:nvPr/>
      </p:nvGrpSpPr>
      <p:grpSpPr>
        <a:xfrm>
          <a:off x="0" y="0"/>
          <a:ext cx="0" cy="0"/>
          <a:chOff x="0" y="0"/>
          <a:chExt cx="0" cy="0"/>
        </a:xfrm>
      </p:grpSpPr>
      <p:sp>
        <p:nvSpPr>
          <p:cNvPr id="2" name="Nadpis 1"/>
          <p:cNvSpPr>
            <a:spLocks noGrp="true"/>
          </p:cNvSpPr>
          <p:nvPr>
            <p:ph type="title"/>
          </p:nvPr>
        </p:nvSpPr>
        <p:spPr>
          <a:xfrm>
            <a:off x="1792288" y="4800600"/>
            <a:ext cx="5486400" cy="566738"/>
          </a:xfrm>
        </p:spPr>
        <p:txBody>
          <a:bodyPr anchor="b"/>
          <a:lstStyle>
            <a:lvl1pPr algn="l">
              <a:defRPr sz="2000" b="true"/>
            </a:lvl1pPr>
          </a:lstStyle>
          <a:p>
            <a:r>
              <a:rPr lang="cs-CZ"/>
              <a:t>Kliknutím lze upravit styl.</a:t>
            </a:r>
          </a:p>
        </p:txBody>
      </p:sp>
      <p:sp>
        <p:nvSpPr>
          <p:cNvPr id="3" name="Zástupný symbol pro obrázek 2"/>
          <p:cNvSpPr>
            <a:spLocks noGrp="true"/>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false"/>
          </a:p>
        </p:txBody>
      </p:sp>
      <p:sp>
        <p:nvSpPr>
          <p:cNvPr id="4" name="Zástupný symbol pro text 3"/>
          <p:cNvSpPr>
            <a:spLocks noGrp="true"/>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true"/>
          </p:cNvSpPr>
          <p:nvPr>
            <p:ph type="dt" sz="half" idx="10"/>
          </p:nvPr>
        </p:nvSpPr>
        <p:spPr/>
        <p:txBody>
          <a:bodyPr/>
          <a:lstStyle/>
          <a:p>
            <a:fld id="{C0D3F4F0-35F3-48D8-8D0A-88386EE0AA5D}" type="datetime1">
              <a:rPr lang="cs-CZ" smtClean="false"/>
              <a:t>16.03.2023</a:t>
            </a:fld>
            <a:endParaRPr lang="cs-CZ" dirty="false"/>
          </a:p>
        </p:txBody>
      </p:sp>
      <p:sp>
        <p:nvSpPr>
          <p:cNvPr id="6" name="Zástupný symbol pro zápatí 5"/>
          <p:cNvSpPr>
            <a:spLocks noGrp="true"/>
          </p:cNvSpPr>
          <p:nvPr>
            <p:ph type="ftr" sz="quarter" idx="11"/>
          </p:nvPr>
        </p:nvSpPr>
        <p:spPr/>
        <p:txBody>
          <a:bodyPr/>
          <a:lstStyle/>
          <a:p>
            <a:endParaRPr lang="cs-CZ" dirty="false"/>
          </a:p>
        </p:txBody>
      </p:sp>
      <p:sp>
        <p:nvSpPr>
          <p:cNvPr id="7" name="Zástupný symbol pro číslo snímku 6"/>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430366784"/>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2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x" preserve="true">
  <p:cSld name="Nadpis a svislý text">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svislý text 2"/>
          <p:cNvSpPr>
            <a:spLocks noGrp="true"/>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fld id="{5CB1D5B2-89BC-441A-AD31-86544D5E58FA}" type="datetime1">
              <a:rPr lang="cs-CZ" smtClean="false"/>
              <a:t>16.03.2023</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805350078"/>
      </p:ext>
    </p:extLst>
  </p:cSld>
  <p:clrMapOvr>
    <a:masterClrMapping/>
  </p:clrMapOvr>
</p:sldLayout>
</file>

<file path=ppt/slideLayouts/slideLayout2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itleAndTx" preserve="true">
  <p:cSld name="Svislý nadpis a text">
    <p:spTree>
      <p:nvGrpSpPr>
        <p:cNvPr id="1" name=""/>
        <p:cNvGrpSpPr/>
        <p:nvPr/>
      </p:nvGrpSpPr>
      <p:grpSpPr>
        <a:xfrm>
          <a:off x="0" y="0"/>
          <a:ext cx="0" cy="0"/>
          <a:chOff x="0" y="0"/>
          <a:chExt cx="0" cy="0"/>
        </a:xfrm>
      </p:grpSpPr>
      <p:sp>
        <p:nvSpPr>
          <p:cNvPr id="2" name="Svislý nadpis 1"/>
          <p:cNvSpPr>
            <a:spLocks noGrp="true"/>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true"/>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fld id="{8274D87E-E52A-413B-8EF8-22CE9AFDE489}" type="datetime1">
              <a:rPr lang="cs-CZ" smtClean="false"/>
              <a:t>16.03.2023</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1873056886"/>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_rels/slideMaster2.xml.rels><?xml version="1.0" encoding="UTF-8" standalone="yes"?>
<Relationships xmlns="http://schemas.openxmlformats.org/package/2006/relationships">
    <Relationship Target="../slideLayouts/slideLayout18.xml" Type="http://schemas.openxmlformats.org/officeDocument/2006/relationships/slideLayout" Id="rId8"/>
    <Relationship Target="../slideLayouts/slideLayout13.xml" Type="http://schemas.openxmlformats.org/officeDocument/2006/relationships/slideLayout" Id="rId3"/>
    <Relationship Target="../slideLayouts/slideLayout17.xml" Type="http://schemas.openxmlformats.org/officeDocument/2006/relationships/slideLayout" Id="rId7"/>
    <Relationship Target="../theme/theme2.xml" Type="http://schemas.openxmlformats.org/officeDocument/2006/relationships/theme" Id="rId12"/>
    <Relationship Target="../slideLayouts/slideLayout12.xml" Type="http://schemas.openxmlformats.org/officeDocument/2006/relationships/slideLayout" Id="rId2"/>
    <Relationship Target="../slideLayouts/slideLayout11.xml" Type="http://schemas.openxmlformats.org/officeDocument/2006/relationships/slideLayout" Id="rId1"/>
    <Relationship Target="../slideLayouts/slideLayout16.xml" Type="http://schemas.openxmlformats.org/officeDocument/2006/relationships/slideLayout" Id="rId6"/>
    <Relationship Target="../slideLayouts/slideLayout21.xml" Type="http://schemas.openxmlformats.org/officeDocument/2006/relationships/slideLayout" Id="rId11"/>
    <Relationship Target="../slideLayouts/slideLayout15.xml" Type="http://schemas.openxmlformats.org/officeDocument/2006/relationships/slideLayout" Id="rId5"/>
    <Relationship Target="../slideLayouts/slideLayout20.xml" Type="http://schemas.openxmlformats.org/officeDocument/2006/relationships/slideLayout" Id="rId10"/>
    <Relationship Target="../slideLayouts/slideLayout14.xml" Type="http://schemas.openxmlformats.org/officeDocument/2006/relationships/slideLayout" Id="rId4"/>
    <Relationship Target="../slideLayouts/slideLayout1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Masters/slideMaster2.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true"/>
          </p:cNvSpPr>
          <p:nvPr>
            <p:ph type="title"/>
          </p:nvPr>
        </p:nvSpPr>
        <p:spPr>
          <a:xfrm>
            <a:off x="457200" y="274638"/>
            <a:ext cx="8229600" cy="1143000"/>
          </a:xfrm>
          <a:prstGeom prst="rect">
            <a:avLst/>
          </a:prstGeom>
        </p:spPr>
        <p:txBody>
          <a:bodyPr vert="horz" lIns="91440" tIns="45720" rIns="91440" bIns="45720" rtlCol="false" anchor="ctr">
            <a:normAutofit/>
          </a:bodyPr>
          <a:lstStyle/>
          <a:p>
            <a:r>
              <a:rPr lang="cs-CZ"/>
              <a:t>Kliknutím lze upravit styl.</a:t>
            </a:r>
          </a:p>
        </p:txBody>
      </p:sp>
      <p:sp>
        <p:nvSpPr>
          <p:cNvPr id="3" name="Zástupný symbol pro text 2"/>
          <p:cNvSpPr>
            <a:spLocks noGrp="true"/>
          </p:cNvSpPr>
          <p:nvPr>
            <p:ph type="body" idx="1"/>
          </p:nvPr>
        </p:nvSpPr>
        <p:spPr>
          <a:xfrm>
            <a:off x="457200" y="1600200"/>
            <a:ext cx="8229600" cy="4525963"/>
          </a:xfrm>
          <a:prstGeom prst="rect">
            <a:avLst/>
          </a:prstGeom>
        </p:spPr>
        <p:txBody>
          <a:bodyPr vert="horz" lIns="91440" tIns="45720" rIns="91440" bIns="45720" rtlCol="false">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2"/>
          </p:nvPr>
        </p:nvSpPr>
        <p:spPr>
          <a:xfrm>
            <a:off x="457200" y="6356350"/>
            <a:ext cx="2133600" cy="365125"/>
          </a:xfrm>
          <a:prstGeom prst="rect">
            <a:avLst/>
          </a:prstGeom>
        </p:spPr>
        <p:txBody>
          <a:bodyPr vert="horz" lIns="91440" tIns="45720" rIns="91440" bIns="45720" rtlCol="false" anchor="ctr"/>
          <a:lstStyle>
            <a:lvl1pPr algn="l">
              <a:defRPr sz="1200">
                <a:solidFill>
                  <a:schemeClr val="tx1">
                    <a:tint val="75000"/>
                  </a:schemeClr>
                </a:solidFill>
              </a:defRPr>
            </a:lvl1pPr>
          </a:lstStyle>
          <a:p>
            <a:fld id="{301E82D6-0391-414A-A735-D1560D4F14BE}" type="datetime1">
              <a:rPr lang="cs-CZ" smtClean="false"/>
              <a:t>16.03.2023</a:t>
            </a:fld>
            <a:endParaRPr lang="cs-CZ" dirty="false"/>
          </a:p>
        </p:txBody>
      </p:sp>
      <p:sp>
        <p:nvSpPr>
          <p:cNvPr id="5" name="Zástupný symbol pro zápatí 4"/>
          <p:cNvSpPr>
            <a:spLocks noGrp="true"/>
          </p:cNvSpPr>
          <p:nvPr>
            <p:ph type="ftr" sz="quarter" idx="3"/>
          </p:nvPr>
        </p:nvSpPr>
        <p:spPr>
          <a:xfrm>
            <a:off x="3124200" y="6356350"/>
            <a:ext cx="2895600" cy="365125"/>
          </a:xfrm>
          <a:prstGeom prst="rect">
            <a:avLst/>
          </a:prstGeom>
        </p:spPr>
        <p:txBody>
          <a:bodyPr vert="horz" lIns="91440" tIns="45720" rIns="91440" bIns="45720" rtlCol="false" anchor="ctr"/>
          <a:lstStyle>
            <a:lvl1pPr algn="ctr">
              <a:defRPr sz="1200">
                <a:solidFill>
                  <a:schemeClr val="tx1">
                    <a:tint val="75000"/>
                  </a:schemeClr>
                </a:solidFill>
              </a:defRPr>
            </a:lvl1pPr>
          </a:lstStyle>
          <a:p>
            <a:endParaRPr lang="cs-CZ" dirty="false"/>
          </a:p>
        </p:txBody>
      </p:sp>
      <p:sp>
        <p:nvSpPr>
          <p:cNvPr id="6" name="Zástupný symbol pro číslo snímku 5"/>
          <p:cNvSpPr>
            <a:spLocks noGrp="true"/>
          </p:cNvSpPr>
          <p:nvPr>
            <p:ph type="sldNum" sz="quarter" idx="4"/>
          </p:nvPr>
        </p:nvSpPr>
        <p:spPr>
          <a:xfrm>
            <a:off x="6553200" y="6356350"/>
            <a:ext cx="2133600" cy="365125"/>
          </a:xfrm>
          <a:prstGeom prst="rect">
            <a:avLst/>
          </a:prstGeom>
        </p:spPr>
        <p:txBody>
          <a:bodyPr vert="horz" lIns="91440" tIns="45720" rIns="91440" bIns="45720" rtlCol="false" anchor="ctr"/>
          <a:lstStyle>
            <a:lvl1pPr algn="r">
              <a:defRPr sz="1200">
                <a:solidFill>
                  <a:schemeClr val="tx1">
                    <a:tint val="75000"/>
                  </a:schemeClr>
                </a:solidFill>
              </a:defRPr>
            </a:lvl1p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0820945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false" ftr="false" dt="false"/>
  <p:txStyles>
    <p:titleStyle>
      <a:lvl1pPr algn="ctr" defTabSz="914400" rtl="false" eaLnBrk="true" latinLnBrk="false" hangingPunct="true">
        <a:spcBef>
          <a:spcPct val="0"/>
        </a:spcBef>
        <a:buNone/>
        <a:defRPr sz="4400" kern="1200">
          <a:solidFill>
            <a:schemeClr val="tx1"/>
          </a:solidFill>
          <a:latin typeface="+mj-lt"/>
          <a:ea typeface="+mj-ea"/>
          <a:cs typeface="+mj-cs"/>
        </a:defRPr>
      </a:lvl1pPr>
    </p:titleStyle>
    <p:bodyStyle>
      <a:lvl1pPr marL="342900" indent="-342900" algn="l" defTabSz="914400" rtl="false" eaLnBrk="true" latinLnBrk="false" hangingPunct="true">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false" eaLnBrk="true" latinLnBrk="false" hangingPunct="true">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false" eaLnBrk="true" latinLnBrk="false" hangingPunct="true">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edia/image25.png" Type="http://schemas.openxmlformats.org/officeDocument/2006/relationships/image" Id="rId3"/>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27.svg" Type="http://schemas.openxmlformats.org/officeDocument/2006/relationships/image" Id="rId8"/>
    <Relationship Target="../media/image23.png" Type="http://schemas.openxmlformats.org/officeDocument/2006/relationships/image" Id="rId3"/>
    <Relationship Target="../media/image26.png" Type="http://schemas.openxmlformats.org/officeDocument/2006/relationships/image" Id="rId7"/>
    <Relationship Target="../notesSlides/notesSlide9.xml" Type="http://schemas.openxmlformats.org/officeDocument/2006/relationships/notesSlide" Id="rId2"/>
    <Relationship Target="../slideLayouts/slideLayout2.xml" Type="http://schemas.openxmlformats.org/officeDocument/2006/relationships/slideLayout" Id="rId1"/>
    <Relationship Target="../media/image22.svg" Type="http://schemas.openxmlformats.org/officeDocument/2006/relationships/image" Id="rId6"/>
    <Relationship Target="../media/image21.png" Type="http://schemas.openxmlformats.org/officeDocument/2006/relationships/image" Id="rId5"/>
    <Relationship Target="../media/image24.svg" Type="http://schemas.openxmlformats.org/officeDocument/2006/relationships/image" Id="rId4"/>
</Relationships>

</file>

<file path=ppt/slides/_rels/slide12.xml.rels><?xml version="1.0" encoding="UTF-8" standalone="yes"?>
<Relationships xmlns="http://schemas.openxmlformats.org/package/2006/relationships">
    <Relationship Target="../media/image22.svg" Type="http://schemas.openxmlformats.org/officeDocument/2006/relationships/image" Id="rId8"/>
    <Relationship Target="../media/image28.png" Type="http://schemas.openxmlformats.org/officeDocument/2006/relationships/image" Id="rId3"/>
    <Relationship Target="../media/image21.png" Type="http://schemas.openxmlformats.org/officeDocument/2006/relationships/image" Id="rId7"/>
    <Relationship Target="../notesSlides/notesSlide10.xml" Type="http://schemas.openxmlformats.org/officeDocument/2006/relationships/notesSlide" Id="rId2"/>
    <Relationship Target="../slideLayouts/slideLayout2.xml" Type="http://schemas.openxmlformats.org/officeDocument/2006/relationships/slideLayout" Id="rId1"/>
    <Relationship Target="../media/image31.svg" Type="http://schemas.openxmlformats.org/officeDocument/2006/relationships/image" Id="rId6"/>
    <Relationship Target="../media/image30.png" Type="http://schemas.openxmlformats.org/officeDocument/2006/relationships/image" Id="rId5"/>
    <Relationship Target="../media/image29.svg" Type="http://schemas.openxmlformats.org/officeDocument/2006/relationships/image" Id="rId4"/>
    <Relationship TargetMode="External" Target="https://www.esfcr.cz/pravidla-pro-zadatele-a-prijemce-opz-plus/-/dokument/18068434" Type="http://schemas.openxmlformats.org/officeDocument/2006/relationships/hyperlink" Id="rId9"/>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1.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37.png" Type="http://schemas.openxmlformats.org/officeDocument/2006/relationships/image" Id="rId8"/>
    <Relationship Target="../media/image32.png" Type="http://schemas.openxmlformats.org/officeDocument/2006/relationships/image" Id="rId3"/>
    <Relationship Target="../media/image36.png" Type="http://schemas.openxmlformats.org/officeDocument/2006/relationships/image" Id="rId7"/>
    <Relationship Target="../notesSlides/notesSlide12.xml" Type="http://schemas.openxmlformats.org/officeDocument/2006/relationships/notesSlide" Id="rId2"/>
    <Relationship Target="../slideLayouts/slideLayout2.xml" Type="http://schemas.openxmlformats.org/officeDocument/2006/relationships/slideLayout" Id="rId1"/>
    <Relationship Target="../media/image35.png" Type="http://schemas.openxmlformats.org/officeDocument/2006/relationships/image" Id="rId6"/>
    <Relationship Target="../media/image34.png" Type="http://schemas.openxmlformats.org/officeDocument/2006/relationships/image" Id="rId5"/>
    <Relationship Target="../media/image33.png" Type="http://schemas.openxmlformats.org/officeDocument/2006/relationships/image" Id="rId4"/>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38.jpg" Type="http://schemas.openxmlformats.org/officeDocument/2006/relationships/image" Id="rId3"/>
    <Relationship Target="../notesSlides/notesSlide13.xml" Type="http://schemas.openxmlformats.org/officeDocument/2006/relationships/notesSlide" Id="rId2"/>
    <Relationship Target="../slideLayouts/slideLayout11.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40.jpeg" Type="http://schemas.openxmlformats.org/officeDocument/2006/relationships/image" Id="rId3"/>
    <Relationship Target="../media/image39.jpeg" Type="http://schemas.openxmlformats.org/officeDocument/2006/relationships/image" Id="rId2"/>
    <Relationship Target="../slideLayouts/slideLayout12.xml" Type="http://schemas.openxmlformats.org/officeDocument/2006/relationships/slideLayout" Id="rId1"/>
    <Relationship Target="../media/image38.jpg" Type="http://schemas.openxmlformats.org/officeDocument/2006/relationships/image" Id="rId4"/>
</Relationships>

</file>

<file path=ppt/slides/_rels/slide21.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www.mpsv.cz/detske-skupiny" Type="http://schemas.openxmlformats.org/officeDocument/2006/relationships/hyperlink" Id="rId3"/>
    <Relationship TargetMode="External" Target="http://www.dsmpsv.cz/" Type="http://schemas.openxmlformats.org/officeDocument/2006/relationships/hyperlink" Id="rId2"/>
    <Relationship Target="../slideLayouts/slideLayout12.xml" Type="http://schemas.openxmlformats.org/officeDocument/2006/relationships/slideLayout" Id="rId1"/>
    <Relationship Target="../media/image38.jpg" Type="http://schemas.openxmlformats.org/officeDocument/2006/relationships/image" Id="rId4"/>
</Relationships>

</file>

<file path=ppt/slides/_rels/slide25.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38.jpg" Type="http://schemas.openxmlformats.org/officeDocument/2006/relationships/image" Id="rId3"/>
    <Relationship Target="../media/image41.png" Type="http://schemas.openxmlformats.org/officeDocument/2006/relationships/image" Id="rId2"/>
    <Relationship Target="../slideLayouts/slideLayout12.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38.jpg" Type="http://schemas.openxmlformats.org/officeDocument/2006/relationships/image" Id="rId3"/>
    <Relationship TargetMode="External" Target="http://www.dsmpsv.cz/cs/pro-poskytovatele/on-line-vzdelavani" Type="http://schemas.openxmlformats.org/officeDocument/2006/relationships/hyperlink" Id="rId2"/>
    <Relationship Target="../slideLayouts/slideLayout1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38.jpg" Type="http://schemas.openxmlformats.org/officeDocument/2006/relationships/image" Id="rId3"/>
    <Relationship TargetMode="External" Target="https://www.mpsv.cz/web/cz/metodicke-materialy" Type="http://schemas.openxmlformats.org/officeDocument/2006/relationships/hyperlink" Id="rId2"/>
    <Relationship Target="../slideLayouts/slideLayout1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33.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34.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35.xml.rels><?xml version="1.0" encoding="UTF-8" standalone="yes"?>
<Relationships xmlns="http://schemas.openxmlformats.org/package/2006/relationships">
    <Relationship Target="../media/image38.jpg" Type="http://schemas.openxmlformats.org/officeDocument/2006/relationships/image" Id="rId2"/>
    <Relationship Target="../slideLayouts/slideLayout12.xml" Type="http://schemas.openxmlformats.org/officeDocument/2006/relationships/slideLayout" Id="rId1"/>
</Relationships>

</file>

<file path=ppt/slides/_rels/slide36.xml.rels><?xml version="1.0" encoding="UTF-8" standalone="yes"?>
<Relationships xmlns="http://schemas.openxmlformats.org/package/2006/relationships">
    <Relationship Target="../media/image38.jpg" Type="http://schemas.openxmlformats.org/officeDocument/2006/relationships/image" Id="rId3"/>
    <Relationship Target="../notesSlides/notesSlide14.xml" Type="http://schemas.openxmlformats.org/officeDocument/2006/relationships/notesSlide" Id="rId2"/>
    <Relationship Target="../slideLayouts/slideLayout11.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evidence.mpsv.cz/eEDS/index.php" Type="http://schemas.openxmlformats.org/officeDocument/2006/relationships/hyperlink" Id="rId3"/>
    <Relationship Target="../notesSlides/notesSlide15.xml" Type="http://schemas.openxmlformats.org/officeDocument/2006/relationships/notesSlide" Id="rId2"/>
    <Relationship Target="../slideLayouts/slideLayout12.xml" Type="http://schemas.openxmlformats.org/officeDocument/2006/relationships/slideLayout" Id="rId1"/>
    <Relationship Target="../media/image38.jpg" Type="http://schemas.openxmlformats.org/officeDocument/2006/relationships/image" Id="rId6"/>
    <Relationship TargetMode="External" Target="http://www.dsmpsv.cz/cs/pro-poskytovatele/evidence-detske-skupiny" Type="http://schemas.openxmlformats.org/officeDocument/2006/relationships/hyperlink" Id="rId5"/>
    <Relationship TargetMode="External" Target="http://www.mpsv.cz/web/cz/zadost-o-udeleni-opravneni" Type="http://schemas.openxmlformats.org/officeDocument/2006/relationships/hyperlink" Id="rId4"/>
</Relationships>

</file>

<file path=ppt/slides/_rels/slide38.xml.rels><?xml version="1.0" encoding="UTF-8" standalone="yes"?>
<Relationships xmlns="http://schemas.openxmlformats.org/package/2006/relationships">
    <Relationship Target="../media/image38.jpg" Type="http://schemas.openxmlformats.org/officeDocument/2006/relationships/image" Id="rId3"/>
    <Relationship Target="../notesSlides/notesSlide16.xml" Type="http://schemas.openxmlformats.org/officeDocument/2006/relationships/notesSlide" Id="rId2"/>
    <Relationship Target="../slideLayouts/slideLayout12.xml" Type="http://schemas.openxmlformats.org/officeDocument/2006/relationships/slideLayout" Id="rId1"/>
</Relationships>

</file>

<file path=ppt/slides/_rels/slide39.xml.rels><?xml version="1.0" encoding="UTF-8" standalone="yes"?>
<Relationships xmlns="http://schemas.openxmlformats.org/package/2006/relationships">
    <Relationship TargetMode="External" Target="https://www.mpsv.cz/documents/20142/225508/220295-PB-D%C4%9ATSK%C3%89-SKUPINY-MPSV+p%C5%99ipom%C3%ADnky-REVIZE+MPSV.pdf/7ea6263d-1fee-453a-c170-c8b81719acfd" Type="http://schemas.openxmlformats.org/officeDocument/2006/relationships/hyperlink" Id="rId3"/>
    <Relationship Target="../notesSlides/notesSlide17.xml" Type="http://schemas.openxmlformats.org/officeDocument/2006/relationships/notesSlide" Id="rId2"/>
    <Relationship Target="../slideLayouts/slideLayout12.xml" Type="http://schemas.openxmlformats.org/officeDocument/2006/relationships/slideLayout" Id="rId1"/>
    <Relationship Target="../media/image38.jpg" Type="http://schemas.openxmlformats.org/officeDocument/2006/relationships/image" Id="rId4"/>
</Relationships>

</file>

<file path=ppt/slides/_rels/slide4.xml.rels><?xml version="1.0" encoding="UTF-8" standalone="yes"?>
<Relationships xmlns="http://schemas.openxmlformats.org/package/2006/relationships">
    <Relationship Target="../media/image6.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 Target="../media/image8.png" Type="http://schemas.openxmlformats.org/officeDocument/2006/relationships/image" Id="rId5"/>
    <Relationship Target="../media/image7.svg" Type="http://schemas.openxmlformats.org/officeDocument/2006/relationships/image" Id="rId4"/>
</Relationships>

</file>

<file path=ppt/slides/_rels/slide40.xml.rels><?xml version="1.0" encoding="UTF-8" standalone="yes"?>
<Relationships xmlns="http://schemas.openxmlformats.org/package/2006/relationships">
    <Relationship Target="../media/image38.jpg" Type="http://schemas.openxmlformats.org/officeDocument/2006/relationships/image" Id="rId3"/>
    <Relationship Target="../notesSlides/notesSlide18.xml" Type="http://schemas.openxmlformats.org/officeDocument/2006/relationships/notesSlide" Id="rId2"/>
    <Relationship Target="../slideLayouts/slideLayout12.xml" Type="http://schemas.openxmlformats.org/officeDocument/2006/relationships/slideLayout" Id="rId1"/>
</Relationships>

</file>

<file path=ppt/slides/_rels/slide41.xml.rels><?xml version="1.0" encoding="UTF-8" standalone="yes"?>
<Relationships xmlns="http://schemas.openxmlformats.org/package/2006/relationships">
    <Relationship Target="../media/image38.jpg" Type="http://schemas.openxmlformats.org/officeDocument/2006/relationships/image" Id="rId3"/>
    <Relationship Target="../notesSlides/notesSlide19.xml" Type="http://schemas.openxmlformats.org/officeDocument/2006/relationships/notesSlide" Id="rId2"/>
    <Relationship Target="../slideLayouts/slideLayout12.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38.jpg" Type="http://schemas.openxmlformats.org/officeDocument/2006/relationships/image" Id="rId3"/>
    <Relationship Target="../notesSlides/notesSlide20.xml" Type="http://schemas.openxmlformats.org/officeDocument/2006/relationships/notesSlide" Id="rId2"/>
    <Relationship Target="../slideLayouts/slideLayout12.xml" Type="http://schemas.openxmlformats.org/officeDocument/2006/relationships/slideLayout" Id="rId1"/>
</Relationships>

</file>

<file path=ppt/slides/_rels/slide43.xml.rels><?xml version="1.0" encoding="UTF-8" standalone="yes"?>
<Relationships xmlns="http://schemas.openxmlformats.org/package/2006/relationships">
    <Relationship TargetMode="External" Target="https://www.mpsv.cz/documents/20142/225508/R%C3%A1mcov%C3%BD+popis+-+majetek+finance.pdf/da68da83-99fe-228b-132f-9aa851134a66" Type="http://schemas.openxmlformats.org/officeDocument/2006/relationships/hyperlink" Id="rId3"/>
    <Relationship Target="../notesSlides/notesSlide21.xml" Type="http://schemas.openxmlformats.org/officeDocument/2006/relationships/notesSlide" Id="rId2"/>
    <Relationship Target="../slideLayouts/slideLayout12.xml" Type="http://schemas.openxmlformats.org/officeDocument/2006/relationships/slideLayout" Id="rId1"/>
    <Relationship Target="../media/image38.jpg" Type="http://schemas.openxmlformats.org/officeDocument/2006/relationships/image" Id="rId4"/>
</Relationships>

</file>

<file path=ppt/slides/_rels/slide44.xml.rels><?xml version="1.0" encoding="UTF-8" standalone="yes"?>
<Relationships xmlns="http://schemas.openxmlformats.org/package/2006/relationships">
    <Relationship TargetMode="External" Target="http://www.dsmpsv.cz/images/ke_stazeni/Dokumenty_pro_poskytovatele/%C5%BD%C3%A1dost_o_ud%C4%9Blen%C3%AD_opr%C3%A1vn%C4%9Bn%C3%AD_tiskopis_novela.docx" Type="http://schemas.openxmlformats.org/officeDocument/2006/relationships/hyperlink" Id="rId3"/>
    <Relationship TargetMode="External" Target="http://www.dsmpsv.cz/images/ke_stazeni/Dokumenty_pro_poskytovatele/%C5%BD%C3%A1dost_o_ud%C4%9Blen%C3%AD_opr%C3%A1vn%C4%9Bn%C3%AD_tiskopis_novela.pdf" Type="http://schemas.openxmlformats.org/officeDocument/2006/relationships/hyperlink" Id="rId2"/>
    <Relationship Target="../slideLayouts/slideLayout12.xml" Type="http://schemas.openxmlformats.org/officeDocument/2006/relationships/slideLayout" Id="rId1"/>
    <Relationship Target="../media/image38.jpg" Type="http://schemas.openxmlformats.org/officeDocument/2006/relationships/image" Id="rId5"/>
    <Relationship TargetMode="External" Target="http://evidence.mpsv.cz/eEDS/index.php" Type="http://schemas.openxmlformats.org/officeDocument/2006/relationships/hyperlink" Id="rId4"/>
</Relationships>

</file>

<file path=ppt/slides/_rels/slide45.xml.rels><?xml version="1.0" encoding="UTF-8" standalone="yes"?>
<Relationships xmlns="http://schemas.openxmlformats.org/package/2006/relationships">
    <Relationship Target="../media/image38.jpg" Type="http://schemas.openxmlformats.org/officeDocument/2006/relationships/image" Id="rId3"/>
    <Relationship Target="../notesSlides/notesSlide22.xml" Type="http://schemas.openxmlformats.org/officeDocument/2006/relationships/notesSlide" Id="rId2"/>
    <Relationship Target="../slideLayouts/slideLayout1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38.jpg" Type="http://schemas.openxmlformats.org/officeDocument/2006/relationships/image" Id="rId3"/>
    <Relationship Target="../notesSlides/notesSlide23.xml" Type="http://schemas.openxmlformats.org/officeDocument/2006/relationships/notesSlide" Id="rId2"/>
    <Relationship Target="../slideLayouts/slideLayout12.xml" Type="http://schemas.openxmlformats.org/officeDocument/2006/relationships/slideLayout" Id="rId1"/>
</Relationships>

</file>

<file path=ppt/slides/_rels/slide47.xml.rels><?xml version="1.0" encoding="UTF-8" standalone="yes"?>
<Relationships xmlns="http://schemas.openxmlformats.org/package/2006/relationships">
    <Relationship TargetMode="External" Target="http://www.dsmpsv.cz/cs/pro-poskytovatele/informacni-materialy" Type="http://schemas.openxmlformats.org/officeDocument/2006/relationships/hyperlink" Id="rId3"/>
    <Relationship TargetMode="External" Target="http://www.dsmpsv.cz/cs/pro-poskytovatele/on-line-vzdelavani" Type="http://schemas.openxmlformats.org/officeDocument/2006/relationships/hyperlink" Id="rId2"/>
    <Relationship Target="../slideLayouts/slideLayout12.xml" Type="http://schemas.openxmlformats.org/officeDocument/2006/relationships/slideLayout" Id="rId1"/>
    <Relationship Target="../media/image38.jpg" Type="http://schemas.openxmlformats.org/officeDocument/2006/relationships/image" Id="rId6"/>
    <Relationship TargetMode="External" Target="http://www.dsmpsv.cz/cs/pro-obce/balicek-pro-municipality-k-zrizeni-detske-skupiny-v-obci" Type="http://schemas.openxmlformats.org/officeDocument/2006/relationships/hyperlink" Id="rId5"/>
    <Relationship TargetMode="External" Target="https://www.mpsv.cz/web/cz/metodicke-materialy" Type="http://schemas.openxmlformats.org/officeDocument/2006/relationships/hyperlink" Id="rId4"/>
</Relationships>

</file>

<file path=ppt/slides/_rels/slide48.xml.rels><?xml version="1.0" encoding="UTF-8" standalone="yes"?>
<Relationships xmlns="http://schemas.openxmlformats.org/package/2006/relationships">
    <Relationship Target="../media/image42.png" Type="http://schemas.openxmlformats.org/officeDocument/2006/relationships/image" Id="rId3"/>
    <Relationship TargetMode="External" Target="http://www.dsmpsv.cz/" Type="http://schemas.openxmlformats.org/officeDocument/2006/relationships/hyperlink" Id="rId2"/>
    <Relationship Target="../slideLayouts/slideLayout12.xml" Type="http://schemas.openxmlformats.org/officeDocument/2006/relationships/slideLayout" Id="rId1"/>
    <Relationship Target="../media/image38.jpg" Type="http://schemas.openxmlformats.org/officeDocument/2006/relationships/image" Id="rId4"/>
</Relationships>

</file>

<file path=ppt/slides/_rels/slide49.xml.rels><?xml version="1.0" encoding="UTF-8" standalone="yes"?>
<Relationships xmlns="http://schemas.openxmlformats.org/package/2006/relationships">
    <Relationship Target="../media/image43.png" Type="http://schemas.openxmlformats.org/officeDocument/2006/relationships/image" Id="rId3"/>
    <Relationship TargetMode="External" Target="http://www.dsmpsv.cz/kontakty" Type="http://schemas.openxmlformats.org/officeDocument/2006/relationships/hyperlink" Id="rId2"/>
    <Relationship Target="../slideLayouts/slideLayout12.xml" Type="http://schemas.openxmlformats.org/officeDocument/2006/relationships/slideLayout" Id="rId1"/>
    <Relationship Target="../media/image38.jpg" Type="http://schemas.openxmlformats.org/officeDocument/2006/relationships/image" Id="rId4"/>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ode="External" Target="http://www.mpsv.cz/" Type="http://schemas.openxmlformats.org/officeDocument/2006/relationships/hyperlink" Id="rId3"/>
    <Relationship Target="../media/image44.png" Type="http://schemas.openxmlformats.org/officeDocument/2006/relationships/image" Id="rId2"/>
    <Relationship Target="../slideLayouts/slideLayout12.xml" Type="http://schemas.openxmlformats.org/officeDocument/2006/relationships/slideLayout" Id="rId1"/>
    <Relationship Target="../media/image38.jpg" Type="http://schemas.openxmlformats.org/officeDocument/2006/relationships/image" Id="rId4"/>
</Relationships>

</file>

<file path=ppt/slides/_rels/slide51.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1.xml" Type="http://schemas.openxmlformats.org/officeDocument/2006/relationships/slideLayout" Id="rId1"/>
</Relationships>

</file>

<file path=ppt/slides/_rels/slide5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media/image9.png" Type="http://schemas.openxmlformats.org/officeDocument/2006/relationships/image" Id="rId3"/>
    <Relationship Target="../notesSlides/notesSlide25.xml" Type="http://schemas.openxmlformats.org/officeDocument/2006/relationships/notesSlide" Id="rId2"/>
    <Relationship Target="../slideLayouts/slideLayout2.xml" Type="http://schemas.openxmlformats.org/officeDocument/2006/relationships/slideLayout" Id="rId1"/>
    <Relationship Target="../media/image10.svg" Type="http://schemas.openxmlformats.org/officeDocument/2006/relationships/image" Id="rId4"/>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media/image12.svg" Type="http://schemas.openxmlformats.org/officeDocument/2006/relationships/image" Id="rId3"/>
    <Relationship Target="../media/image11.png" Type="http://schemas.openxmlformats.org/officeDocument/2006/relationships/image" Id="rId2"/>
    <Relationship Target="../slideLayouts/slideLayout2.xml" Type="http://schemas.openxmlformats.org/officeDocument/2006/relationships/slideLayout" Id="rId1"/>
    <Relationship Target="../media/image16.svg" Type="http://schemas.openxmlformats.org/officeDocument/2006/relationships/image" Id="rId5"/>
    <Relationship Target="../media/image15.png" Type="http://schemas.openxmlformats.org/officeDocument/2006/relationships/image" Id="rId4"/>
</Relationships>

</file>

<file path=ppt/slides/_rels/slide57.xml.rels><?xml version="1.0" encoding="UTF-8" standalone="yes"?>
<Relationships xmlns="http://schemas.openxmlformats.org/package/2006/relationships">
    <Relationship Target="../media/image12.svg" Type="http://schemas.openxmlformats.org/officeDocument/2006/relationships/image" Id="rId3"/>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media/image12.svg" Type="http://schemas.openxmlformats.org/officeDocument/2006/relationships/image" Id="rId3"/>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media/image46.svg" Type="http://schemas.openxmlformats.org/officeDocument/2006/relationships/image" Id="rId3"/>
    <Relationship Target="../media/image45.png" Type="http://schemas.openxmlformats.org/officeDocument/2006/relationships/imag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14.svg" Type="http://schemas.openxmlformats.org/officeDocument/2006/relationships/image" Id="rId8"/>
    <Relationship Target="../media/image9.png" Type="http://schemas.openxmlformats.org/officeDocument/2006/relationships/image" Id="rId3"/>
    <Relationship Target="../media/image13.png" Type="http://schemas.openxmlformats.org/officeDocument/2006/relationships/image" Id="rId7"/>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image12.svg" Type="http://schemas.openxmlformats.org/officeDocument/2006/relationships/image" Id="rId6"/>
    <Relationship Target="../media/image11.png" Type="http://schemas.openxmlformats.org/officeDocument/2006/relationships/image" Id="rId5"/>
    <Relationship Target="../media/image16.svg" Type="http://schemas.openxmlformats.org/officeDocument/2006/relationships/image" Id="rId10"/>
    <Relationship Target="../media/image10.svg" Type="http://schemas.openxmlformats.org/officeDocument/2006/relationships/image" Id="rId4"/>
    <Relationship Target="../media/image15.png" Type="http://schemas.openxmlformats.org/officeDocument/2006/relationships/image" Id="rId9"/>
</Relationships>

</file>

<file path=ppt/slides/_rels/slide60.xml.rels><?xml version="1.0" encoding="UTF-8" standalone="yes"?>
<Relationships xmlns="http://schemas.openxmlformats.org/package/2006/relationships">
    <Relationship Target="../media/image48.svg" Type="http://schemas.openxmlformats.org/officeDocument/2006/relationships/image" Id="rId3"/>
    <Relationship Target="../media/image47.png" Type="http://schemas.openxmlformats.org/officeDocument/2006/relationships/image" Id="rId2"/>
    <Relationship Target="../slideLayouts/slideLayout2.xml" Type="http://schemas.openxmlformats.org/officeDocument/2006/relationships/slideLayout" Id="rId1"/>
    <Relationship Target="../media/image50.svg" Type="http://schemas.openxmlformats.org/officeDocument/2006/relationships/image" Id="rId5"/>
    <Relationship Target="../media/image49.png" Type="http://schemas.openxmlformats.org/officeDocument/2006/relationships/image" Id="rId4"/>
</Relationships>

</file>

<file path=ppt/slides/_rels/slide61.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1.xml" Type="http://schemas.openxmlformats.org/officeDocument/2006/relationships/slideLayout" Id="rId1"/>
</Relationships>

</file>

<file path=ppt/slides/_rels/slide6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media/image50.svg" Type="http://schemas.openxmlformats.org/officeDocument/2006/relationships/image" Id="rId3"/>
    <Relationship Target="../media/image49.png" Type="http://schemas.openxmlformats.org/officeDocument/2006/relationships/image" Id="rId2"/>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media/image56.svg" Type="http://schemas.openxmlformats.org/officeDocument/2006/relationships/image" Id="rId8"/>
    <Relationship Target="../media/image51.png" Type="http://schemas.openxmlformats.org/officeDocument/2006/relationships/image" Id="rId3"/>
    <Relationship Target="../media/image55.png" Type="http://schemas.openxmlformats.org/officeDocument/2006/relationships/image" Id="rId7"/>
    <Relationship Target="../notesSlides/notesSlide27.xml" Type="http://schemas.openxmlformats.org/officeDocument/2006/relationships/notesSlide" Id="rId2"/>
    <Relationship Target="../slideLayouts/slideLayout2.xml" Type="http://schemas.openxmlformats.org/officeDocument/2006/relationships/slideLayout" Id="rId1"/>
    <Relationship Target="../media/image54.svg" Type="http://schemas.openxmlformats.org/officeDocument/2006/relationships/image" Id="rId6"/>
    <Relationship Target="../media/image53.png" Type="http://schemas.openxmlformats.org/officeDocument/2006/relationships/image" Id="rId5"/>
    <Relationship Target="../media/image50.svg" Type="http://schemas.openxmlformats.org/officeDocument/2006/relationships/image" Id="rId10"/>
    <Relationship Target="../media/image52.svg" Type="http://schemas.openxmlformats.org/officeDocument/2006/relationships/image" Id="rId4"/>
    <Relationship Target="../media/image49.png" Type="http://schemas.openxmlformats.org/officeDocument/2006/relationships/image" Id="rId9"/>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8.xml" Type="http://schemas.openxmlformats.org/officeDocument/2006/relationships/slideLayout" Id="rId1"/>
</Relationships>

</file>

<file path=ppt/slides/_rels/slide71.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1.xml" Type="http://schemas.openxmlformats.org/officeDocument/2006/relationships/slideLayout" Id="rId1"/>
</Relationships>

</file>

<file path=ppt/slides/_rels/slide72.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media/image23.png" Type="http://schemas.openxmlformats.org/officeDocument/2006/relationships/image" Id="rId3"/>
    <Relationship Target="../notesSlides/notesSlide31.xml" Type="http://schemas.openxmlformats.org/officeDocument/2006/relationships/notesSlide" Id="rId2"/>
    <Relationship Target="../slideLayouts/slideLayout2.xml" Type="http://schemas.openxmlformats.org/officeDocument/2006/relationships/slideLayout" Id="rId1"/>
    <Relationship Target="../media/image22.svg" Type="http://schemas.openxmlformats.org/officeDocument/2006/relationships/image" Id="rId6"/>
    <Relationship Target="../media/image21.png" Type="http://schemas.openxmlformats.org/officeDocument/2006/relationships/image" Id="rId5"/>
    <Relationship Target="../media/image24.svg" Type="http://schemas.openxmlformats.org/officeDocument/2006/relationships/image" Id="rId4"/>
</Relationships>

</file>

<file path=ppt/slides/_rels/slide74.xml.rels><?xml version="1.0" encoding="UTF-8" standalone="yes"?>
<Relationships xmlns="http://schemas.openxmlformats.org/package/2006/relationships">
    <Relationship Target="../media/image23.png" Type="http://schemas.openxmlformats.org/officeDocument/2006/relationships/image" Id="rId3"/>
    <Relationship Target="../notesSlides/notesSlide32.xml" Type="http://schemas.openxmlformats.org/officeDocument/2006/relationships/notesSlide" Id="rId2"/>
    <Relationship Target="../slideLayouts/slideLayout2.xml" Type="http://schemas.openxmlformats.org/officeDocument/2006/relationships/slideLayout" Id="rId1"/>
    <Relationship Target="../media/image24.svg" Type="http://schemas.openxmlformats.org/officeDocument/2006/relationships/image" Id="rId4"/>
</Relationships>

</file>

<file path=ppt/slides/_rels/slide75.xml.rels><?xml version="1.0" encoding="UTF-8" standalone="yes"?>
<Relationships xmlns="http://schemas.openxmlformats.org/package/2006/relationships">
    <Relationship Target="../media/image58.svg" Type="http://schemas.openxmlformats.org/officeDocument/2006/relationships/image" Id="rId3"/>
    <Relationship Target="../media/image57.png" Type="http://schemas.openxmlformats.org/officeDocument/2006/relationships/image" Id="rId2"/>
    <Relationship Target="../slideLayouts/slideLayout2.xml" Type="http://schemas.openxmlformats.org/officeDocument/2006/relationships/slideLayout" Id="rId1"/>
    <Relationship Target="../media/image50.svg" Type="http://schemas.openxmlformats.org/officeDocument/2006/relationships/image" Id="rId5"/>
    <Relationship Target="../media/image49.png" Type="http://schemas.openxmlformats.org/officeDocument/2006/relationships/image" Id="rId4"/>
</Relationships>

</file>

<file path=ppt/slides/_rels/slide76.xml.rels><?xml version="1.0" encoding="UTF-8" standalone="yes"?>
<Relationships xmlns="http://schemas.openxmlformats.org/package/2006/relationships">
    <Relationship Target="../media/image60.svg" Type="http://schemas.openxmlformats.org/officeDocument/2006/relationships/image" Id="rId3"/>
    <Relationship Target="../media/image59.png" Type="http://schemas.openxmlformats.org/officeDocument/2006/relationships/image" Id="rId2"/>
    <Relationship Target="../slideLayouts/slideLayout2.xml" Type="http://schemas.openxmlformats.org/officeDocument/2006/relationships/slideLayout" Id="rId1"/>
    <Relationship Target="../media/image50.svg" Type="http://schemas.openxmlformats.org/officeDocument/2006/relationships/image" Id="rId5"/>
    <Relationship Target="../media/image49.png" Type="http://schemas.openxmlformats.org/officeDocument/2006/relationships/image" Id="rId4"/>
</Relationships>

</file>

<file path=ppt/slides/_rels/slide77.xml.rels><?xml version="1.0" encoding="UTF-8" standalone="yes"?>
<Relationships xmlns="http://schemas.openxmlformats.org/package/2006/relationships">
    <Relationship Target="../media/image57.png" Type="http://schemas.openxmlformats.org/officeDocument/2006/relationships/image" Id="rId3"/>
    <Relationship Target="../notesSlides/notesSlide33.xml" Type="http://schemas.openxmlformats.org/officeDocument/2006/relationships/notesSlide" Id="rId2"/>
    <Relationship Target="../slideLayouts/slideLayout2.xml" Type="http://schemas.openxmlformats.org/officeDocument/2006/relationships/slideLayout" Id="rId1"/>
    <Relationship Target="../media/image60.svg" Type="http://schemas.openxmlformats.org/officeDocument/2006/relationships/image" Id="rId6"/>
    <Relationship Target="../media/image59.png" Type="http://schemas.openxmlformats.org/officeDocument/2006/relationships/image" Id="rId5"/>
    <Relationship Target="../media/image58.svg" Type="http://schemas.openxmlformats.org/officeDocument/2006/relationships/image" Id="rId4"/>
</Relationships>

</file>

<file path=ppt/slides/_rels/slide7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9.xml.rels><?xml version="1.0" encoding="UTF-8" standalone="yes"?>
<Relationships xmlns="http://schemas.openxmlformats.org/package/2006/relationships">
    <Relationship Target="../media/image61.PNG" Type="http://schemas.openxmlformats.org/officeDocument/2006/relationships/image" Id="rId3"/>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17.png" Type="http://schemas.openxmlformats.org/officeDocument/2006/relationships/image"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image18.svg" Type="http://schemas.openxmlformats.org/officeDocument/2006/relationships/image" Id="rId4"/>
</Relationships>

</file>

<file path=ppt/slides/_rels/slide80.xml.rels><?xml version="1.0" encoding="UTF-8" standalone="yes"?>
<Relationships xmlns="http://schemas.openxmlformats.org/package/2006/relationships">
    <Relationship Target="../media/image62.PNG" Type="http://schemas.openxmlformats.org/officeDocument/2006/relationships/image" Id="rId2"/>
    <Relationship Target="../slideLayouts/slideLayout2.xml" Type="http://schemas.openxmlformats.org/officeDocument/2006/relationships/slideLayout" Id="rId1"/>
</Relationships>

</file>

<file path=ppt/slides/_rels/slide81.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1.xml" Type="http://schemas.openxmlformats.org/officeDocument/2006/relationships/slideLayout" Id="rId1"/>
</Relationships>

</file>

<file path=ppt/slides/_rels/slide82.xml.rels><?xml version="1.0" encoding="UTF-8" standalone="yes"?>
<Relationships xmlns="http://schemas.openxmlformats.org/package/2006/relationships">
    <Relationship TargetMode="External" Target="https://iskp21.mssf.cz/" Type="http://schemas.openxmlformats.org/officeDocument/2006/relationships/hyperlink" Id="rId2"/>
    <Relationship Target="../slideLayouts/slideLayout2.xml" Type="http://schemas.openxmlformats.org/officeDocument/2006/relationships/slideLayout" Id="rId1"/>
</Relationships>

</file>

<file path=ppt/slides/_rels/slide8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media/image64.svg" Type="http://schemas.openxmlformats.org/officeDocument/2006/relationships/image" Id="rId3"/>
    <Relationship Target="../media/image63.png" Type="http://schemas.openxmlformats.org/officeDocument/2006/relationships/image" Id="rId2"/>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media/hdphoto1.wdp" Type="http://schemas.microsoft.com/office/2007/relationships/hdphoto" Id="rId3"/>
    <Relationship Target="../media/image65.png" Type="http://schemas.openxmlformats.org/officeDocument/2006/relationships/image" Id="rId2"/>
    <Relationship Target="../slideLayouts/slideLayout2.xml" Type="http://schemas.openxmlformats.org/officeDocument/2006/relationships/slideLayout" Id="rId1"/>
</Relationships>

</file>

<file path=ppt/slides/_rels/slide86.xml.rels><?xml version="1.0" encoding="UTF-8" standalone="yes"?>
<Relationships xmlns="http://schemas.openxmlformats.org/package/2006/relationships">
    <Relationship Target="../media/image66.png" Type="http://schemas.openxmlformats.org/officeDocument/2006/relationships/image" Id="rId2"/>
    <Relationship Target="../slideLayouts/slideLayout2.xml" Type="http://schemas.openxmlformats.org/officeDocument/2006/relationships/slideLayout" Id="rId1"/>
</Relationships>

</file>

<file path=ppt/slides/_rels/slide87.xml.rels><?xml version="1.0" encoding="UTF-8" standalone="yes"?>
<Relationships xmlns="http://schemas.openxmlformats.org/package/2006/relationships">
    <Relationship Target="../media/image68.svg" Type="http://schemas.openxmlformats.org/officeDocument/2006/relationships/image" Id="rId3"/>
    <Relationship Target="../media/image67.png" Type="http://schemas.openxmlformats.org/officeDocument/2006/relationships/image" Id="rId2"/>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media/image68.svg" Type="http://schemas.openxmlformats.org/officeDocument/2006/relationships/image" Id="rId3"/>
    <Relationship Target="../media/image67.png" Type="http://schemas.openxmlformats.org/officeDocument/2006/relationships/image" Id="rId2"/>
    <Relationship Target="../slideLayouts/slideLayout2.xml" Type="http://schemas.openxmlformats.org/officeDocument/2006/relationships/slideLayout" Id="rId1"/>
</Relationships>

</file>

<file path=ppt/slides/_rels/slide89.xml.rels><?xml version="1.0" encoding="UTF-8" standalone="yes"?>
<Relationships xmlns="http://schemas.openxmlformats.org/package/2006/relationships">
    <Relationship Target="../media/image69.svg" Type="http://schemas.openxmlformats.org/officeDocument/2006/relationships/image" Id="rId3"/>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24.svg" Type="http://schemas.openxmlformats.org/officeDocument/2006/relationships/image" Id="rId8"/>
    <Relationship Target="../media/image19.png" Type="http://schemas.openxmlformats.org/officeDocument/2006/relationships/image" Id="rId3"/>
    <Relationship Target="../media/image23.png" Type="http://schemas.openxmlformats.org/officeDocument/2006/relationships/image" Id="rId7"/>
    <Relationship Target="../notesSlides/notesSlide7.xml" Type="http://schemas.openxmlformats.org/officeDocument/2006/relationships/notesSlide" Id="rId2"/>
    <Relationship Target="../slideLayouts/slideLayout2.xml" Type="http://schemas.openxmlformats.org/officeDocument/2006/relationships/slideLayout" Id="rId1"/>
    <Relationship Target="../media/image22.svg" Type="http://schemas.openxmlformats.org/officeDocument/2006/relationships/image" Id="rId6"/>
    <Relationship Target="../media/image21.png" Type="http://schemas.openxmlformats.org/officeDocument/2006/relationships/image" Id="rId5"/>
    <Relationship Target="../media/image20.svg" Type="http://schemas.openxmlformats.org/officeDocument/2006/relationships/image" Id="rId4"/>
</Relationships>

</file>

<file path=ppt/slides/_rels/slide90.xml.rels><?xml version="1.0" encoding="UTF-8" standalone="yes"?>
<Relationships xmlns="http://schemas.openxmlformats.org/package/2006/relationships">
    <Relationship Target="../media/image28.png" Type="http://schemas.openxmlformats.org/officeDocument/2006/relationships/image" Id="rId3"/>
    <Relationship TargetMode="External" Target="https://www.esfcr.cz/formulare-a-pokyny-potrebne-v-ramci-pripravy-zadosti-o-podporu-opz-plus/-/dokument/18398046" Type="http://schemas.openxmlformats.org/officeDocument/2006/relationships/hyperlink" Id="rId2"/>
    <Relationship Target="../slideLayouts/slideLayout2.xml" Type="http://schemas.openxmlformats.org/officeDocument/2006/relationships/slideLayout" Id="rId1"/>
    <Relationship Target="../media/image69.svg" Type="http://schemas.openxmlformats.org/officeDocument/2006/relationships/image" Id="rId4"/>
</Relationships>

</file>

<file path=ppt/slides/_rels/slide91.xml.rels><?xml version="1.0" encoding="UTF-8" standalone="yes"?>
<Relationships xmlns="http://schemas.openxmlformats.org/package/2006/relationships">
    <Relationship Target="../media/image70.png" Type="http://schemas.openxmlformats.org/officeDocument/2006/relationships/image" Id="rId2"/>
    <Relationship Target="../slideLayouts/slideLayout2.xml" Type="http://schemas.openxmlformats.org/officeDocument/2006/relationships/slideLayout" Id="rId1"/>
</Relationships>

</file>

<file path=ppt/slides/_rels/slide9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3.xml.rels><?xml version="1.0" encoding="UTF-8" standalone="yes"?>
<Relationships xmlns="http://schemas.openxmlformats.org/package/2006/relationships">
    <Relationship TargetMode="External" Target="https://www.esfcr.cz/formulare-a-pokyny-potrebne-v-ramci-pripravy-zadosti-o-podporu-opz-plus/-/dokument/19012380" Type="http://schemas.openxmlformats.org/officeDocument/2006/relationships/hyperlink" Id="rId3"/>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94.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95.xml.rels><?xml version="1.0" encoding="UTF-8" standalone="yes"?>
<Relationships xmlns="http://schemas.openxmlformats.org/package/2006/relationships">
    <Relationship TargetMode="External" Target="https://www.esfcr.cz/pravidla-pro-zadatele-a-prijemce-opz-plus/-/dokument/1901183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dokumenty-opz-plus" Type="http://schemas.openxmlformats.org/officeDocument/2006/relationships/hyperlink" Id="rId6"/>
    <Relationship TargetMode="External" Target="https://www.esfcr.cz/formulare-a-pokyny-potrebne-v-ramci-pripravy-zadosti-o-podporu-opz-plus/-/dokument/19012380"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96.xml.rels><?xml version="1.0" encoding="UTF-8" standalone="yes"?>
<Relationships xmlns="http://schemas.openxmlformats.org/package/2006/relationships">
    <Relationship TargetMode="External" Target="https://www.esfcr.cz/klub-vyzev-na-detske-skupiny-opz-plus" Type="http://schemas.openxmlformats.org/officeDocument/2006/relationships/hyperlink" Id="rId3"/>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97.xml.rels><?xml version="1.0" encoding="UTF-8" standalone="yes"?>
<Relationships xmlns="http://schemas.openxmlformats.org/package/2006/relationships">
    <Relationship TargetMode="External" Target="mailto:linda.prokesova@mpsv.cz"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 TargetMode="External" Target="mailto:marie.halatova1@mpsv.cz" Type="http://schemas.openxmlformats.org/officeDocument/2006/relationships/hyperlink" Id="rId4"/>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pro žadatele </a:t>
            </a:r>
            <a:br>
              <a:rPr lang="cs-CZ" sz="4000" b="false" kern="1200" cap="none" dirty="false">
                <a:latin typeface="+mn-lt"/>
                <a:ea typeface="+mn-ea"/>
                <a:cs typeface="+mn-cs"/>
              </a:rPr>
            </a:br>
            <a:r>
              <a:rPr lang="cs-CZ" sz="4000" b="false" kern="1200" cap="none" dirty="false">
                <a:latin typeface="+mn-lt"/>
                <a:ea typeface="+mn-ea"/>
                <a:cs typeface="+mn-cs"/>
              </a:rPr>
              <a:t>výzva č.</a:t>
            </a:r>
            <a:r>
              <a:rPr lang="cs-CZ" sz="1800" dirty="false">
                <a:effectLst/>
                <a:latin typeface="Arial" panose="020B0604020202020204" pitchFamily="34" charset="0"/>
                <a:ea typeface="Calibri" panose="020F0502020204030204" pitchFamily="34" charset="0"/>
              </a:rPr>
              <a:t> </a:t>
            </a:r>
            <a:r>
              <a:rPr lang="cs-CZ" b="false" kern="1200" cap="none" dirty="false">
                <a:latin typeface="+mn-lt"/>
                <a:ea typeface="+mn-ea"/>
                <a:cs typeface="+mn-cs"/>
              </a:rPr>
              <a:t>03_23_49  </a:t>
            </a:r>
          </a:p>
        </p:txBody>
      </p:sp>
      <p:sp>
        <p:nvSpPr>
          <p:cNvPr id="7" name="Zástupný symbol pro text 6"/>
          <p:cNvSpPr>
            <a:spLocks noGrp="true"/>
          </p:cNvSpPr>
          <p:nvPr>
            <p:ph type="body" sz="quarter" idx="14"/>
          </p:nvPr>
        </p:nvSpPr>
        <p:spPr>
          <a:xfrm>
            <a:off x="1619672" y="5132232"/>
            <a:ext cx="7164328" cy="540000"/>
          </a:xfrm>
        </p:spPr>
        <p:txBody>
          <a:bodyPr/>
          <a:lstStyle/>
          <a:p>
            <a:r>
              <a:rPr lang="cs-CZ" sz="2000" dirty="false"/>
              <a:t>15. 3. 2023, on-line</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86997" y="5132232"/>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5">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932208" cy="707886"/>
          </a:xfrm>
          <a:prstGeom prst="rect">
            <a:avLst/>
          </a:prstGeom>
          <a:noFill/>
        </p:spPr>
        <p:txBody>
          <a:bodyPr wrap="square">
            <a:spAutoFit/>
          </a:bodyPr>
          <a:lstStyle/>
          <a:p>
            <a:r>
              <a:rPr lang="cs-CZ" sz="2000" dirty="false"/>
              <a:t>Mgr. Jan Živec, Mgr. Linda Prokešová, PhDr. Marie Halatová, Mgr. Iva Sotolářová</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C9F4F5-C2A3-6398-9E87-7C326D14B0B1}"/>
              </a:ext>
            </a:extLst>
          </p:cNvPr>
          <p:cNvSpPr>
            <a:spLocks noGrp="true"/>
          </p:cNvSpPr>
          <p:nvPr>
            <p:ph type="title"/>
          </p:nvPr>
        </p:nvSpPr>
        <p:spPr/>
        <p:txBody>
          <a:bodyPr/>
          <a:lstStyle/>
          <a:p>
            <a:r>
              <a:rPr lang="cs-CZ" dirty="false"/>
              <a:t>PŘEDSTAVENÍ VÝZVY</a:t>
            </a:r>
          </a:p>
        </p:txBody>
      </p:sp>
      <p:sp>
        <p:nvSpPr>
          <p:cNvPr id="4" name="Zástupný symbol pro číslo snímku 3">
            <a:extLst>
              <a:ext uri="{FF2B5EF4-FFF2-40B4-BE49-F238E27FC236}">
                <a16:creationId xmlns:a16="http://schemas.microsoft.com/office/drawing/2014/main" id="{D5B45CB6-1DCE-9349-6F5B-FCDC716459A8}"/>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10" name="Obrázek 9" descr="Obsah obrázku mapa&#10;&#10;Popis byl vytvořen automaticky">
            <a:extLst>
              <a:ext uri="{FF2B5EF4-FFF2-40B4-BE49-F238E27FC236}">
                <a16:creationId xmlns:a16="http://schemas.microsoft.com/office/drawing/2014/main" id="{92561DF0-211C-B7BE-D4D7-DF4CB091E020}"/>
              </a:ext>
            </a:extLst>
          </p:cNvPr>
          <p:cNvPicPr>
            <a:picLocks noChangeAspect="true"/>
          </p:cNvPicPr>
          <p:nvPr/>
        </p:nvPicPr>
        <p:blipFill>
          <a:blip r:embed="rId3">
            <a:extLst>
              <a:ext uri="{28A0092B-C50C-407E-A947-70E740481C1C}">
                <a14:useLocalDpi xmlns:a14="http://schemas.microsoft.com/office/drawing/2010/main" val="0"/>
              </a:ext>
            </a:extLst>
          </a:blip>
          <a:stretch>
            <a:fillRect/>
          </a:stretch>
        </p:blipFill>
        <p:spPr>
          <a:xfrm>
            <a:off x="1828100" y="2471237"/>
            <a:ext cx="7045900" cy="4050874"/>
          </a:xfrm>
          <a:prstGeom prst="rect">
            <a:avLst/>
          </a:prstGeom>
        </p:spPr>
      </p:pic>
      <p:sp>
        <p:nvSpPr>
          <p:cNvPr id="12" name="TextovéPole 11">
            <a:extLst>
              <a:ext uri="{FF2B5EF4-FFF2-40B4-BE49-F238E27FC236}">
                <a16:creationId xmlns:a16="http://schemas.microsoft.com/office/drawing/2014/main" id="{9FFFC281-0D7B-FE36-07E7-6FF9220EF57C}"/>
              </a:ext>
            </a:extLst>
          </p:cNvPr>
          <p:cNvSpPr txBox="true"/>
          <p:nvPr/>
        </p:nvSpPr>
        <p:spPr>
          <a:xfrm>
            <a:off x="251520" y="1276680"/>
            <a:ext cx="7776864" cy="1569660"/>
          </a:xfrm>
          <a:prstGeom prst="rect">
            <a:avLst/>
          </a:prstGeom>
          <a:noFill/>
        </p:spPr>
        <p:txBody>
          <a:bodyPr wrap="square" rtlCol="false">
            <a:spAutoFit/>
          </a:bodyPr>
          <a:lstStyle/>
          <a:p>
            <a:r>
              <a:rPr lang="cs-CZ" sz="2400" b="true" dirty="false"/>
              <a:t>Kategorie okresů dle potřebnosti nových kapacit DS</a:t>
            </a:r>
          </a:p>
          <a:p>
            <a:pPr lvl="1"/>
            <a:r>
              <a:rPr lang="cs-CZ" sz="2400" dirty="false"/>
              <a:t>A – nejvyšší potřebnost</a:t>
            </a:r>
          </a:p>
          <a:p>
            <a:pPr lvl="1"/>
            <a:r>
              <a:rPr lang="cs-CZ" sz="2400" dirty="false"/>
              <a:t>B – střední potřebnost</a:t>
            </a:r>
          </a:p>
          <a:p>
            <a:pPr lvl="1"/>
            <a:r>
              <a:rPr lang="cs-CZ" sz="2400" dirty="false"/>
              <a:t>C – nižší potřebnost</a:t>
            </a:r>
          </a:p>
        </p:txBody>
      </p:sp>
      <p:sp>
        <p:nvSpPr>
          <p:cNvPr id="13" name="Ovál 12">
            <a:extLst>
              <a:ext uri="{FF2B5EF4-FFF2-40B4-BE49-F238E27FC236}">
                <a16:creationId xmlns:a16="http://schemas.microsoft.com/office/drawing/2014/main" id="{C7CC1B45-994A-B72D-F785-7E3169343B3A}"/>
              </a:ext>
            </a:extLst>
          </p:cNvPr>
          <p:cNvSpPr/>
          <p:nvPr/>
        </p:nvSpPr>
        <p:spPr>
          <a:xfrm>
            <a:off x="374085" y="1726029"/>
            <a:ext cx="288000" cy="288000"/>
          </a:xfrm>
          <a:prstGeom prst="ellipse">
            <a:avLst/>
          </a:prstGeom>
          <a:solidFill>
            <a:srgbClr val="880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4" name="Ovál 13">
            <a:extLst>
              <a:ext uri="{FF2B5EF4-FFF2-40B4-BE49-F238E27FC236}">
                <a16:creationId xmlns:a16="http://schemas.microsoft.com/office/drawing/2014/main" id="{920174D2-EDDA-AC8E-A9CB-42902923D3FF}"/>
              </a:ext>
            </a:extLst>
          </p:cNvPr>
          <p:cNvSpPr/>
          <p:nvPr/>
        </p:nvSpPr>
        <p:spPr>
          <a:xfrm>
            <a:off x="374085" y="2108771"/>
            <a:ext cx="288000" cy="288000"/>
          </a:xfrm>
          <a:prstGeom prst="ellipse">
            <a:avLst/>
          </a:prstGeom>
          <a:solidFill>
            <a:srgbClr val="00A2E8"/>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5" name="Ovál 14">
            <a:extLst>
              <a:ext uri="{FF2B5EF4-FFF2-40B4-BE49-F238E27FC236}">
                <a16:creationId xmlns:a16="http://schemas.microsoft.com/office/drawing/2014/main" id="{C07C94D4-9A05-3D9D-9207-186F8188D7AD}"/>
              </a:ext>
            </a:extLst>
          </p:cNvPr>
          <p:cNvSpPr/>
          <p:nvPr/>
        </p:nvSpPr>
        <p:spPr>
          <a:xfrm>
            <a:off x="374085" y="2471237"/>
            <a:ext cx="288000" cy="288000"/>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2071037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14682-7DD1-4276-A341-8C20DA3A76B8}"/>
              </a:ext>
            </a:extLst>
          </p:cNvPr>
          <p:cNvSpPr>
            <a:spLocks noGrp="true"/>
          </p:cNvSpPr>
          <p:nvPr>
            <p:ph type="title"/>
          </p:nvPr>
        </p:nvSpPr>
        <p:spPr/>
        <p:txBody>
          <a:bodyPr/>
          <a:lstStyle/>
          <a:p>
            <a:r>
              <a:rPr lang="cs-CZ" dirty="false" err="true"/>
              <a:t>PředstavenÍ</a:t>
            </a:r>
            <a:r>
              <a:rPr lang="cs-CZ" dirty="false"/>
              <a:t> VÝZVY</a:t>
            </a:r>
          </a:p>
        </p:txBody>
      </p:sp>
      <p:sp>
        <p:nvSpPr>
          <p:cNvPr id="3" name="Zástupný obsah 2">
            <a:extLst>
              <a:ext uri="{FF2B5EF4-FFF2-40B4-BE49-F238E27FC236}">
                <a16:creationId xmlns:a16="http://schemas.microsoft.com/office/drawing/2014/main" id="{0779B28B-6123-4C2A-819D-A2874B8AA0A8}"/>
              </a:ext>
            </a:extLst>
          </p:cNvPr>
          <p:cNvSpPr>
            <a:spLocks noGrp="true"/>
          </p:cNvSpPr>
          <p:nvPr>
            <p:ph idx="1"/>
          </p:nvPr>
        </p:nvSpPr>
        <p:spPr>
          <a:xfrm>
            <a:off x="1133607" y="1406838"/>
            <a:ext cx="7740393" cy="4536504"/>
          </a:xfrm>
        </p:spPr>
        <p:txBody>
          <a:bodyPr/>
          <a:lstStyle/>
          <a:p>
            <a:pPr marL="0" indent="0">
              <a:buNone/>
            </a:pPr>
            <a:r>
              <a:rPr lang="cs-CZ" dirty="false"/>
              <a:t>Cílená podpora – kde jsou kapacity skutečně potřeba, současně důraz na plnění tzv. Barcelonských cílů</a:t>
            </a:r>
          </a:p>
          <a:p>
            <a:pPr marL="0" indent="0">
              <a:buNone/>
            </a:pPr>
            <a:r>
              <a:rPr lang="cs-CZ" dirty="false"/>
              <a:t>(viz příloha č. 2 výzvy – Odůvodnění zacílení výzvy)</a:t>
            </a:r>
          </a:p>
          <a:p>
            <a:pPr marL="0" indent="0">
              <a:buNone/>
            </a:pPr>
            <a:endParaRPr lang="cs-CZ" dirty="false"/>
          </a:p>
          <a:p>
            <a:pPr marL="0" indent="0">
              <a:buNone/>
            </a:pPr>
            <a:r>
              <a:rPr lang="cs-CZ" dirty="false"/>
              <a:t>Případné </a:t>
            </a:r>
            <a:r>
              <a:rPr lang="cs-CZ" b="true" dirty="false"/>
              <a:t>změny adresy </a:t>
            </a:r>
            <a:r>
              <a:rPr lang="cs-CZ" dirty="false"/>
              <a:t>místa realizace budou projektům povolovány pouze </a:t>
            </a:r>
            <a:r>
              <a:rPr lang="cs-CZ" b="true" dirty="false"/>
              <a:t>před podpisem právního aktu v katastrálním území okresu</a:t>
            </a:r>
            <a:r>
              <a:rPr lang="cs-CZ" dirty="false"/>
              <a:t>, který byl uveden v žádosti o podporu. </a:t>
            </a:r>
          </a:p>
          <a:p>
            <a:pPr marL="0" indent="0">
              <a:buNone/>
            </a:pPr>
            <a:endParaRPr lang="cs-CZ" dirty="false">
              <a:solidFill>
                <a:srgbClr val="C00000"/>
              </a:solidFill>
            </a:endParaRPr>
          </a:p>
          <a:p>
            <a:pPr marL="0" indent="0">
              <a:buNone/>
            </a:pPr>
            <a:r>
              <a:rPr lang="cs-CZ" dirty="false"/>
              <a:t>Změna adresy po podpisu právního aktu </a:t>
            </a:r>
            <a:r>
              <a:rPr lang="cs-CZ" b="true" dirty="false"/>
              <a:t>nebude umožněna</a:t>
            </a:r>
            <a:r>
              <a:rPr lang="cs-CZ" dirty="false"/>
              <a:t>. </a:t>
            </a:r>
          </a:p>
        </p:txBody>
      </p:sp>
      <p:sp>
        <p:nvSpPr>
          <p:cNvPr id="4" name="Zástupný symbol pro číslo snímku 3">
            <a:extLst>
              <a:ext uri="{FF2B5EF4-FFF2-40B4-BE49-F238E27FC236}">
                <a16:creationId xmlns:a16="http://schemas.microsoft.com/office/drawing/2014/main" id="{A58D7E0E-0569-477A-8D8F-8B20104BF7CD}"/>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5" name="Grafický objekt 4" descr="Vykřičník se souvislou výplní">
            <a:extLst>
              <a:ext uri="{FF2B5EF4-FFF2-40B4-BE49-F238E27FC236}">
                <a16:creationId xmlns:a16="http://schemas.microsoft.com/office/drawing/2014/main" id="{CE01486F-FFAE-956B-933C-35634E0C3F5B}"/>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309" y="3680795"/>
            <a:ext cx="600354" cy="600354"/>
          </a:xfrm>
          <a:prstGeom prst="rect">
            <a:avLst/>
          </a:prstGeom>
        </p:spPr>
      </p:pic>
      <p:pic>
        <p:nvPicPr>
          <p:cNvPr id="6" name="Grafický objekt 5" descr="Odznak, křížek se souvislou výplní">
            <a:extLst>
              <a:ext uri="{FF2B5EF4-FFF2-40B4-BE49-F238E27FC236}">
                <a16:creationId xmlns:a16="http://schemas.microsoft.com/office/drawing/2014/main" id="{A4E106CE-DF45-A15F-3408-983D3AE0E96C}"/>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0160" y="5445224"/>
            <a:ext cx="696652" cy="696652"/>
          </a:xfrm>
          <a:prstGeom prst="rect">
            <a:avLst/>
          </a:prstGeom>
        </p:spPr>
      </p:pic>
      <p:pic>
        <p:nvPicPr>
          <p:cNvPr id="8" name="Grafický objekt 7" descr="Mapa s označeným bodem se souvislou výplní">
            <a:extLst>
              <a:ext uri="{FF2B5EF4-FFF2-40B4-BE49-F238E27FC236}">
                <a16:creationId xmlns:a16="http://schemas.microsoft.com/office/drawing/2014/main" id="{A919992C-8D62-2885-6048-C7DCA0ED99BC}"/>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2503" y="1513088"/>
            <a:ext cx="815504" cy="815504"/>
          </a:xfrm>
          <a:prstGeom prst="rect">
            <a:avLst/>
          </a:prstGeom>
        </p:spPr>
      </p:pic>
    </p:spTree>
    <p:extLst>
      <p:ext uri="{BB962C8B-B14F-4D97-AF65-F5344CB8AC3E}">
        <p14:creationId xmlns:p14="http://schemas.microsoft.com/office/powerpoint/2010/main" val="1595017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Představení výzVY</a:t>
            </a:r>
            <a:endParaRPr lang="cs-CZ" dirty="false"/>
          </a:p>
        </p:txBody>
      </p:sp>
      <p:sp>
        <p:nvSpPr>
          <p:cNvPr id="3" name="Zástupný symbol pro obsah 2"/>
          <p:cNvSpPr>
            <a:spLocks noGrp="true"/>
          </p:cNvSpPr>
          <p:nvPr>
            <p:ph idx="1"/>
          </p:nvPr>
        </p:nvSpPr>
        <p:spPr>
          <a:xfrm>
            <a:off x="-24950" y="1315676"/>
            <a:ext cx="8712968" cy="5292568"/>
          </a:xfrm>
        </p:spPr>
        <p:txBody>
          <a:bodyPr numCol="1"/>
          <a:lstStyle/>
          <a:p>
            <a:pPr marL="414000" lvl="1" indent="0">
              <a:buNone/>
            </a:pPr>
            <a:r>
              <a:rPr lang="cs-CZ" dirty="false"/>
              <a:t>Součástí podkladů pro vydání právního aktu je doložení </a:t>
            </a:r>
            <a:r>
              <a:rPr lang="cs-CZ" b="true" dirty="false"/>
              <a:t>dokladu  </a:t>
            </a:r>
            <a:br>
              <a:rPr lang="cs-CZ" b="true" dirty="false"/>
            </a:br>
            <a:r>
              <a:rPr lang="cs-CZ" b="true" dirty="false"/>
              <a:t>o právu užívat objekt nebo prostory</a:t>
            </a:r>
            <a:r>
              <a:rPr lang="cs-CZ" dirty="false"/>
              <a:t>,  z něhož vyplývá oprávnění tento objekt nebo prostory užívat k poskytování služby péče o dítě.</a:t>
            </a:r>
          </a:p>
          <a:p>
            <a:pPr marL="2262600" lvl="5" indent="0">
              <a:buNone/>
            </a:pPr>
            <a:r>
              <a:rPr lang="cs-CZ" dirty="false"/>
              <a:t>Úplný výpis z katastru nemovitostí,</a:t>
            </a:r>
          </a:p>
          <a:p>
            <a:pPr marL="2262600" lvl="5" indent="0">
              <a:buNone/>
            </a:pPr>
            <a:r>
              <a:rPr lang="cs-CZ" dirty="false"/>
              <a:t>Nájemní (podnájemní) smlouva – </a:t>
            </a:r>
            <a:r>
              <a:rPr lang="cs-CZ" dirty="false">
                <a:solidFill>
                  <a:schemeClr val="accent6"/>
                </a:solidFill>
              </a:rPr>
              <a:t>POZOR NA</a:t>
            </a:r>
            <a:br>
              <a:rPr lang="cs-CZ" dirty="false"/>
            </a:br>
            <a:r>
              <a:rPr lang="cs-CZ" b="true" u="sng" dirty="false">
                <a:solidFill>
                  <a:schemeClr val="accent6"/>
                </a:solidFill>
              </a:rPr>
              <a:t>STŘET ZÁJMŮ:</a:t>
            </a:r>
            <a:endParaRPr lang="cs-CZ" b="true" u="sng" dirty="false"/>
          </a:p>
          <a:p>
            <a:pPr marL="666000" lvl="2"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r>
              <a:rPr lang="cs-CZ" dirty="false"/>
              <a:t>Povinnost doložit doklad </a:t>
            </a:r>
            <a:r>
              <a:rPr lang="cs-CZ" b="true" dirty="false"/>
              <a:t>nejpozději do 30 pracovních dnů od zaslání vyrozumění o doporučení projektu k podpoře </a:t>
            </a:r>
            <a:r>
              <a:rPr lang="cs-CZ" dirty="false"/>
              <a:t>pracovníkem ŘO</a:t>
            </a:r>
          </a:p>
          <a:p>
            <a:pPr marL="414000" lvl="1" indent="0">
              <a:buNone/>
            </a:pPr>
            <a:endParaRPr lang="cs-CZ" dirty="false"/>
          </a:p>
          <a:p>
            <a:pPr marL="414000" lvl="1" indent="0">
              <a:buNone/>
            </a:pPr>
            <a:endParaRPr lang="cs-CZ" dirty="false"/>
          </a:p>
          <a:p>
            <a:pPr marL="414000" lvl="1" indent="0">
              <a:buNone/>
            </a:pPr>
            <a:endParaRPr lang="cs-CZ" sz="1700" dirty="false"/>
          </a:p>
          <a:p>
            <a:pPr marL="414000" lvl="1" indent="0">
              <a:buNone/>
            </a:pP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6" name="Grafický objekt 5" descr="Smlouva se souvislou výplní">
            <a:extLst>
              <a:ext uri="{FF2B5EF4-FFF2-40B4-BE49-F238E27FC236}">
                <a16:creationId xmlns:a16="http://schemas.microsoft.com/office/drawing/2014/main" id="{D391A536-0C73-D8F7-11D7-CF375EEAD92E}"/>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7743" y="2350146"/>
            <a:ext cx="1017072" cy="1017072"/>
          </a:xfrm>
          <a:prstGeom prst="rect">
            <a:avLst/>
          </a:prstGeom>
        </p:spPr>
      </p:pic>
      <p:pic>
        <p:nvPicPr>
          <p:cNvPr id="8" name="Grafický objekt 7" descr="Denní kalendář se souvislou výplní">
            <a:extLst>
              <a:ext uri="{FF2B5EF4-FFF2-40B4-BE49-F238E27FC236}">
                <a16:creationId xmlns:a16="http://schemas.microsoft.com/office/drawing/2014/main" id="{05377B28-FEA6-3D32-21CC-7935F65653AF}"/>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9079" y="5280522"/>
            <a:ext cx="914400" cy="914400"/>
          </a:xfrm>
          <a:prstGeom prst="rect">
            <a:avLst/>
          </a:prstGeom>
        </p:spPr>
      </p:pic>
      <p:pic>
        <p:nvPicPr>
          <p:cNvPr id="5" name="Grafický objekt 4" descr="Odznak, křížek se souvislou výplní">
            <a:extLst>
              <a:ext uri="{FF2B5EF4-FFF2-40B4-BE49-F238E27FC236}">
                <a16:creationId xmlns:a16="http://schemas.microsoft.com/office/drawing/2014/main" id="{7EFF73FA-CFDC-49E8-8820-B959FCE0C059}"/>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7953" y="4165471"/>
            <a:ext cx="696652" cy="696652"/>
          </a:xfrm>
          <a:prstGeom prst="rect">
            <a:avLst/>
          </a:prstGeom>
        </p:spPr>
      </p:pic>
      <p:graphicFrame>
        <p:nvGraphicFramePr>
          <p:cNvPr id="7" name="Tabulka 6">
            <a:extLst>
              <a:ext uri="{FF2B5EF4-FFF2-40B4-BE49-F238E27FC236}">
                <a16:creationId xmlns:a16="http://schemas.microsoft.com/office/drawing/2014/main" id="{BD1FB5AD-8D1E-D2E8-FE3E-753B563C64BD}"/>
              </a:ext>
            </a:extLst>
          </p:cNvPr>
          <p:cNvGraphicFramePr>
            <a:graphicFrameLocks noGrp="true"/>
          </p:cNvGraphicFramePr>
          <p:nvPr>
            <p:extLst>
              <p:ext uri="{D42A27DB-BD31-4B8C-83A1-F6EECF244321}">
                <p14:modId xmlns:p14="http://schemas.microsoft.com/office/powerpoint/2010/main" val="322429546"/>
              </p:ext>
            </p:extLst>
          </p:nvPr>
        </p:nvGraphicFramePr>
        <p:xfrm>
          <a:off x="2147422" y="3542538"/>
          <a:ext cx="6636298" cy="1737984"/>
        </p:xfrm>
        <a:graphic>
          <a:graphicData uri="http://schemas.openxmlformats.org/drawingml/2006/table">
            <a:tbl>
              <a:tblPr>
                <a:tableStyleId>{93296810-A885-4BE3-A3E7-6D5BEEA58F35}</a:tableStyleId>
              </a:tblPr>
              <a:tblGrid>
                <a:gridCol w="1397115">
                  <a:extLst>
                    <a:ext uri="{9D8B030D-6E8A-4147-A177-3AD203B41FA5}">
                      <a16:colId xmlns:a16="http://schemas.microsoft.com/office/drawing/2014/main" val="2130723536"/>
                    </a:ext>
                  </a:extLst>
                </a:gridCol>
                <a:gridCol w="5239183">
                  <a:extLst>
                    <a:ext uri="{9D8B030D-6E8A-4147-A177-3AD203B41FA5}">
                      <a16:colId xmlns:a16="http://schemas.microsoft.com/office/drawing/2014/main" val="3161637115"/>
                    </a:ext>
                  </a:extLst>
                </a:gridCol>
              </a:tblGrid>
              <a:tr h="93271">
                <a:tc>
                  <a:txBody>
                    <a:bodyPr/>
                    <a:lstStyle/>
                    <a:p>
                      <a:pPr algn="ctr" fontAlgn="ctr"/>
                      <a:r>
                        <a:rPr lang="cs-CZ" sz="1600" b="true" u="none" strike="noStrike" dirty="false">
                          <a:solidFill>
                            <a:schemeClr val="accent6"/>
                          </a:solidFill>
                          <a:effectLst/>
                        </a:rPr>
                        <a:t>Nájemce</a:t>
                      </a:r>
                      <a:endParaRPr lang="cs-CZ" sz="1600" b="true" i="false" u="none" strike="noStrike" dirty="false">
                        <a:solidFill>
                          <a:schemeClr val="accent6"/>
                        </a:solidFill>
                        <a:effectLst/>
                        <a:latin typeface="Arial" panose="020B0604020202020204" pitchFamily="34" charset="0"/>
                      </a:endParaRPr>
                    </a:p>
                  </a:txBody>
                  <a:tcPr marL="9525" marR="9525" marT="9525" marB="0" anchor="ctr"/>
                </a:tc>
                <a:tc>
                  <a:txBody>
                    <a:bodyPr/>
                    <a:lstStyle/>
                    <a:p>
                      <a:pPr algn="ctr" fontAlgn="ctr"/>
                      <a:r>
                        <a:rPr lang="cs-CZ" sz="1600" b="true" u="none" strike="noStrike" dirty="false">
                          <a:solidFill>
                            <a:schemeClr val="accent6"/>
                          </a:solidFill>
                          <a:effectLst/>
                        </a:rPr>
                        <a:t>Vlastník / pronajímatel / </a:t>
                      </a:r>
                      <a:r>
                        <a:rPr lang="cs-CZ" sz="1600" b="true" u="none" strike="noStrike" dirty="false" err="true">
                          <a:solidFill>
                            <a:schemeClr val="accent6"/>
                          </a:solidFill>
                          <a:effectLst/>
                        </a:rPr>
                        <a:t>podnajímatel</a:t>
                      </a:r>
                      <a:endParaRPr lang="cs-CZ" sz="1600" b="tru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778435334"/>
                  </a:ext>
                </a:extLst>
              </a:tr>
              <a:tr h="293831">
                <a:tc rowSpan="5">
                  <a:txBody>
                    <a:bodyPr/>
                    <a:lstStyle/>
                    <a:p>
                      <a:pPr algn="ctr" fontAlgn="ctr"/>
                      <a:r>
                        <a:rPr lang="cs-CZ" sz="1600" u="none" strike="noStrike" dirty="false">
                          <a:solidFill>
                            <a:schemeClr val="accent6"/>
                          </a:solidFill>
                          <a:effectLst/>
                        </a:rPr>
                        <a:t>Žadatel</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tc>
                  <a:txBody>
                    <a:bodyPr/>
                    <a:lstStyle/>
                    <a:p>
                      <a:pPr algn="ctr" fontAlgn="ctr"/>
                      <a:r>
                        <a:rPr lang="cs-CZ" sz="1600" u="none" strike="noStrike">
                          <a:solidFill>
                            <a:schemeClr val="accent6"/>
                          </a:solidFill>
                          <a:effectLst/>
                        </a:rPr>
                        <a:t>Statutární zástupce žadatele</a:t>
                      </a:r>
                      <a:endParaRPr lang="cs-CZ" sz="1600" b="false" i="false" u="none" strike="noStrik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197970665"/>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Člen statutárního orgánu žadatele</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490939967"/>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Zaměstnanec žadatele</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436207588"/>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Osoba blízká člena statutárního orgánu žadatele</a:t>
                      </a:r>
                    </a:p>
                  </a:txBody>
                  <a:tcPr marL="9525" marR="9525" marT="9525" marB="0" anchor="ctr"/>
                </a:tc>
                <a:extLst>
                  <a:ext uri="{0D108BD9-81ED-4DB2-BD59-A6C34878D82A}">
                    <a16:rowId xmlns:a16="http://schemas.microsoft.com/office/drawing/2014/main" val="4207992386"/>
                  </a:ext>
                </a:extLst>
              </a:tr>
              <a:tr h="309295">
                <a:tc vMerge="true">
                  <a:txBody>
                    <a:bodyPr/>
                    <a:lstStyle/>
                    <a:p>
                      <a:endParaRPr lang="cs-CZ"/>
                    </a:p>
                  </a:txBody>
                  <a:tcPr/>
                </a:tc>
                <a:tc>
                  <a:txBody>
                    <a:bodyPr/>
                    <a:lstStyle/>
                    <a:p>
                      <a:pPr algn="ctr" fontAlgn="ctr"/>
                      <a:r>
                        <a:rPr lang="pl-PL" sz="1600" u="none" strike="noStrike" dirty="false">
                          <a:solidFill>
                            <a:schemeClr val="accent6"/>
                          </a:solidFill>
                          <a:effectLst/>
                        </a:rPr>
                        <a:t> a další, viz </a:t>
                      </a:r>
                      <a:r>
                        <a:rPr lang="pl-PL" sz="1600" u="none" strike="noStrike" dirty="false">
                          <a:solidFill>
                            <a:schemeClr val="accent6"/>
                          </a:solidFill>
                          <a:effectLst/>
                          <a:hlinkClick r:id="rId9">
                            <a:extLst>
                              <a:ext uri="{A12FA001-AC4F-418D-AE19-62706E023703}">
                                <ahyp:hlinkClr xmlns:ahyp="http://schemas.microsoft.com/office/drawing/2018/hyperlinkcolor" val="tx"/>
                              </a:ext>
                            </a:extLst>
                          </a:hlinkClick>
                        </a:rPr>
                        <a:t>Obecná část pravidel OPZ+, kap. 20.1</a:t>
                      </a:r>
                      <a:endParaRPr lang="pl-PL"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97574238"/>
                  </a:ext>
                </a:extLst>
              </a:tr>
            </a:tbl>
          </a:graphicData>
        </a:graphic>
      </p:graphicFrame>
      <p:pic>
        <p:nvPicPr>
          <p:cNvPr id="10" name="Grafický objekt 9" descr="Odznak, křížek se souvislou výplní">
            <a:extLst>
              <a:ext uri="{FF2B5EF4-FFF2-40B4-BE49-F238E27FC236}">
                <a16:creationId xmlns:a16="http://schemas.microsoft.com/office/drawing/2014/main" id="{19F4DED6-3F10-F226-3BD2-F054B75370D1}"/>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3802319"/>
            <a:ext cx="266949" cy="266949"/>
          </a:xfrm>
          <a:prstGeom prst="rect">
            <a:avLst/>
          </a:prstGeom>
        </p:spPr>
      </p:pic>
      <p:pic>
        <p:nvPicPr>
          <p:cNvPr id="11" name="Grafický objekt 10" descr="Odznak, křížek se souvislou výplní">
            <a:extLst>
              <a:ext uri="{FF2B5EF4-FFF2-40B4-BE49-F238E27FC236}">
                <a16:creationId xmlns:a16="http://schemas.microsoft.com/office/drawing/2014/main" id="{D90530E2-C1D6-2D23-F75A-A21578736C68}"/>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099007"/>
            <a:ext cx="266949" cy="266949"/>
          </a:xfrm>
          <a:prstGeom prst="rect">
            <a:avLst/>
          </a:prstGeom>
        </p:spPr>
      </p:pic>
      <p:pic>
        <p:nvPicPr>
          <p:cNvPr id="12" name="Grafický objekt 11" descr="Odznak, křížek se souvislou výplní">
            <a:extLst>
              <a:ext uri="{FF2B5EF4-FFF2-40B4-BE49-F238E27FC236}">
                <a16:creationId xmlns:a16="http://schemas.microsoft.com/office/drawing/2014/main" id="{40A5A39F-BD63-2CF9-DB24-695CF291CDC1}"/>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408014"/>
            <a:ext cx="266949" cy="266949"/>
          </a:xfrm>
          <a:prstGeom prst="rect">
            <a:avLst/>
          </a:prstGeom>
        </p:spPr>
      </p:pic>
      <p:pic>
        <p:nvPicPr>
          <p:cNvPr id="13" name="Grafický objekt 12" descr="Odznak, křížek se souvislou výplní">
            <a:extLst>
              <a:ext uri="{FF2B5EF4-FFF2-40B4-BE49-F238E27FC236}">
                <a16:creationId xmlns:a16="http://schemas.microsoft.com/office/drawing/2014/main" id="{E6489A39-877C-E67A-C190-83B4D21C50A7}"/>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691260"/>
            <a:ext cx="266949" cy="266949"/>
          </a:xfrm>
          <a:prstGeom prst="rect">
            <a:avLst/>
          </a:prstGeom>
        </p:spPr>
      </p:pic>
      <p:pic>
        <p:nvPicPr>
          <p:cNvPr id="14" name="Grafický objekt 13" descr="Odznak, křížek se souvislou výplní">
            <a:extLst>
              <a:ext uri="{FF2B5EF4-FFF2-40B4-BE49-F238E27FC236}">
                <a16:creationId xmlns:a16="http://schemas.microsoft.com/office/drawing/2014/main" id="{9ED1E959-32C5-B345-4D95-D32AD615C730}"/>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985891"/>
            <a:ext cx="266949" cy="266949"/>
          </a:xfrm>
          <a:prstGeom prst="rect">
            <a:avLst/>
          </a:prstGeom>
        </p:spPr>
      </p:pic>
    </p:spTree>
    <p:extLst>
      <p:ext uri="{BB962C8B-B14F-4D97-AF65-F5344CB8AC3E}">
        <p14:creationId xmlns:p14="http://schemas.microsoft.com/office/powerpoint/2010/main" val="3181646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Představení výzVY</a:t>
            </a:r>
            <a:endParaRPr lang="cs-CZ" dirty="false"/>
          </a:p>
        </p:txBody>
      </p:sp>
      <p:sp>
        <p:nvSpPr>
          <p:cNvPr id="3" name="Zástupný symbol pro obsah 2"/>
          <p:cNvSpPr>
            <a:spLocks noGrp="true"/>
          </p:cNvSpPr>
          <p:nvPr>
            <p:ph idx="1"/>
          </p:nvPr>
        </p:nvSpPr>
        <p:spPr>
          <a:xfrm>
            <a:off x="467544" y="1412776"/>
            <a:ext cx="8352928" cy="5112568"/>
          </a:xfrm>
        </p:spPr>
        <p:txBody>
          <a:bodyPr/>
          <a:lstStyle/>
          <a:p>
            <a:pPr marL="0" indent="0" defTabSz="180000">
              <a:lnSpc>
                <a:spcPct val="100000"/>
              </a:lnSpc>
              <a:buNone/>
            </a:pPr>
            <a:r>
              <a:rPr lang="cs-CZ" b="true" dirty="false"/>
              <a:t>Počet míst v dětské skupině: </a:t>
            </a:r>
            <a:r>
              <a:rPr lang="cs-CZ" dirty="false"/>
              <a:t>			</a:t>
            </a:r>
            <a:r>
              <a:rPr lang="cs-CZ" b="true" dirty="false"/>
              <a:t>min. 5 – max. 24</a:t>
            </a:r>
          </a:p>
          <a:p>
            <a:pPr marL="0" indent="0" defTabSz="180000">
              <a:lnSpc>
                <a:spcPct val="100000"/>
              </a:lnSpc>
              <a:buNone/>
            </a:pPr>
            <a:r>
              <a:rPr lang="cs-CZ" b="true" dirty="false"/>
              <a:t>Cílová skupina:	</a:t>
            </a:r>
            <a:r>
              <a:rPr lang="cs-CZ" dirty="false"/>
              <a:t>							</a:t>
            </a:r>
            <a:r>
              <a:rPr lang="cs-CZ" sz="2000" dirty="false"/>
              <a:t>rodiče s malými dětmi</a:t>
            </a:r>
          </a:p>
          <a:p>
            <a:pPr marL="0" indent="0" defTabSz="180000">
              <a:lnSpc>
                <a:spcPct val="100000"/>
              </a:lnSpc>
              <a:buNone/>
            </a:pPr>
            <a:r>
              <a:rPr lang="cs-CZ" b="true" dirty="false"/>
              <a:t>Forma financování: 	</a:t>
            </a:r>
            <a:r>
              <a:rPr lang="cs-CZ" dirty="false"/>
              <a:t>			</a:t>
            </a:r>
            <a:r>
              <a:rPr lang="cs-CZ" sz="2000" dirty="false"/>
              <a:t>ex ante / ex post </a:t>
            </a:r>
          </a:p>
          <a:p>
            <a:pPr marL="0" indent="0" defTabSz="180000">
              <a:lnSpc>
                <a:spcPct val="100000"/>
              </a:lnSpc>
              <a:buNone/>
            </a:pPr>
            <a:endParaRPr lang="cs-CZ" sz="2000" dirty="false"/>
          </a:p>
          <a:p>
            <a:pPr marL="0" indent="0">
              <a:lnSpc>
                <a:spcPct val="100000"/>
              </a:lnSpc>
              <a:buNone/>
            </a:pPr>
            <a:r>
              <a:rPr lang="cs-CZ" b="true" dirty="false"/>
              <a:t>Režim financování	:</a:t>
            </a:r>
            <a:r>
              <a:rPr lang="cs-CZ" sz="2000" dirty="false"/>
              <a:t>		</a:t>
            </a:r>
          </a:p>
          <a:p>
            <a:pPr lvl="1"/>
            <a:r>
              <a:rPr lang="cs-CZ" dirty="false"/>
              <a:t>zjednodušené vykazování způsobilých výdajů na základě dosažených jednotek </a:t>
            </a:r>
          </a:p>
          <a:p>
            <a:pPr lvl="1"/>
            <a:r>
              <a:rPr lang="cs-CZ" dirty="false"/>
              <a:t>ŘO definoval jednotky a k nim odpovídající jednotkové náklady</a:t>
            </a:r>
          </a:p>
          <a:p>
            <a:pPr lvl="1"/>
            <a:r>
              <a:rPr lang="cs-CZ" dirty="false"/>
              <a:t>podle počtu dosažených jednotek je vypočtena výše dotace</a:t>
            </a:r>
            <a:endParaRPr 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3397939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99592" y="3068960"/>
            <a:ext cx="7344816" cy="1368152"/>
          </a:xfrm>
        </p:spPr>
        <p:txBody>
          <a:bodyPr/>
          <a:lstStyle/>
          <a:p>
            <a:pPr algn="ctr"/>
            <a:r>
              <a:rPr lang="cs-CZ" dirty="false"/>
              <a:t>Hodnocení a výběr projektů</a:t>
            </a:r>
            <a:endParaRPr lang="cs-CZ" sz="2800" b="false" dirty="false"/>
          </a:p>
        </p:txBody>
      </p:sp>
    </p:spTree>
    <p:extLst>
      <p:ext uri="{BB962C8B-B14F-4D97-AF65-F5344CB8AC3E}">
        <p14:creationId xmlns:p14="http://schemas.microsoft.com/office/powerpoint/2010/main" val="3333229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9DEE1D-D9FF-4D83-B254-1C3FF556D21B}"/>
              </a:ext>
            </a:extLst>
          </p:cNvPr>
          <p:cNvSpPr>
            <a:spLocks noGrp="true"/>
          </p:cNvSpPr>
          <p:nvPr>
            <p:ph type="title"/>
          </p:nvPr>
        </p:nvSpPr>
        <p:spPr>
          <a:xfrm>
            <a:off x="19879" y="7707"/>
            <a:ext cx="8982709" cy="1080000"/>
          </a:xfrm>
        </p:spPr>
        <p:txBody>
          <a:bodyPr/>
          <a:lstStyle/>
          <a:p>
            <a:r>
              <a:rPr lang="pl-PL" dirty="false"/>
              <a:t>Proces hodnocení a výběru projektů</a:t>
            </a:r>
            <a:endParaRPr lang="cs-CZ" dirty="false"/>
          </a:p>
        </p:txBody>
      </p:sp>
      <p:pic>
        <p:nvPicPr>
          <p:cNvPr id="5" name="Zástupný obsah 4">
            <a:extLst>
              <a:ext uri="{FF2B5EF4-FFF2-40B4-BE49-F238E27FC236}">
                <a16:creationId xmlns:a16="http://schemas.microsoft.com/office/drawing/2014/main" id="{1E3D5E14-9564-4789-B64B-EB77ADDDFC2D}"/>
              </a:ext>
            </a:extLst>
          </p:cNvPr>
          <p:cNvPicPr>
            <a:picLocks noGrp="true" noChangeAspect="true"/>
          </p:cNvPicPr>
          <p:nvPr>
            <p:ph idx="1"/>
          </p:nvPr>
        </p:nvPicPr>
        <p:blipFill>
          <a:blip r:embed="rId3"/>
          <a:stretch>
            <a:fillRect/>
          </a:stretch>
        </p:blipFill>
        <p:spPr>
          <a:xfrm>
            <a:off x="462434" y="2812891"/>
            <a:ext cx="1865538" cy="920576"/>
          </a:xfrm>
          <a:prstGeom prst="rect">
            <a:avLst/>
          </a:prstGeom>
        </p:spPr>
      </p:pic>
      <p:sp>
        <p:nvSpPr>
          <p:cNvPr id="4" name="Zástupný symbol pro číslo snímku 3">
            <a:extLst>
              <a:ext uri="{FF2B5EF4-FFF2-40B4-BE49-F238E27FC236}">
                <a16:creationId xmlns:a16="http://schemas.microsoft.com/office/drawing/2014/main" id="{51831502-D2CF-42CD-90DF-F2055F7DD631}"/>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pic>
        <p:nvPicPr>
          <p:cNvPr id="6" name="Obrázek 5">
            <a:extLst>
              <a:ext uri="{FF2B5EF4-FFF2-40B4-BE49-F238E27FC236}">
                <a16:creationId xmlns:a16="http://schemas.microsoft.com/office/drawing/2014/main" id="{78D5E236-87EC-498E-8B61-AB6101CE2CD6}"/>
              </a:ext>
            </a:extLst>
          </p:cNvPr>
          <p:cNvPicPr>
            <a:picLocks noChangeAspect="true"/>
          </p:cNvPicPr>
          <p:nvPr/>
        </p:nvPicPr>
        <p:blipFill>
          <a:blip r:embed="rId4"/>
          <a:stretch>
            <a:fillRect/>
          </a:stretch>
        </p:blipFill>
        <p:spPr>
          <a:xfrm>
            <a:off x="2867543" y="2802265"/>
            <a:ext cx="2152075" cy="908383"/>
          </a:xfrm>
          <a:prstGeom prst="rect">
            <a:avLst/>
          </a:prstGeom>
        </p:spPr>
      </p:pic>
      <p:pic>
        <p:nvPicPr>
          <p:cNvPr id="7" name="Obrázek 6">
            <a:extLst>
              <a:ext uri="{FF2B5EF4-FFF2-40B4-BE49-F238E27FC236}">
                <a16:creationId xmlns:a16="http://schemas.microsoft.com/office/drawing/2014/main" id="{C3B827A5-C058-4746-9E9C-A48491D9EC0E}"/>
              </a:ext>
            </a:extLst>
          </p:cNvPr>
          <p:cNvPicPr>
            <a:picLocks noChangeAspect="true"/>
          </p:cNvPicPr>
          <p:nvPr/>
        </p:nvPicPr>
        <p:blipFill>
          <a:blip r:embed="rId5"/>
          <a:stretch>
            <a:fillRect/>
          </a:stretch>
        </p:blipFill>
        <p:spPr>
          <a:xfrm>
            <a:off x="5973214" y="2763967"/>
            <a:ext cx="1792379" cy="883997"/>
          </a:xfrm>
          <a:prstGeom prst="rect">
            <a:avLst/>
          </a:prstGeom>
        </p:spPr>
      </p:pic>
      <p:pic>
        <p:nvPicPr>
          <p:cNvPr id="8" name="Obrázek 7">
            <a:extLst>
              <a:ext uri="{FF2B5EF4-FFF2-40B4-BE49-F238E27FC236}">
                <a16:creationId xmlns:a16="http://schemas.microsoft.com/office/drawing/2014/main" id="{04419D8A-040D-4652-A3EE-EBA5C15ED03F}"/>
              </a:ext>
            </a:extLst>
          </p:cNvPr>
          <p:cNvPicPr>
            <a:picLocks noChangeAspect="true"/>
          </p:cNvPicPr>
          <p:nvPr/>
        </p:nvPicPr>
        <p:blipFill>
          <a:blip r:embed="rId6"/>
          <a:stretch>
            <a:fillRect/>
          </a:stretch>
        </p:blipFill>
        <p:spPr>
          <a:xfrm>
            <a:off x="2253210" y="4190025"/>
            <a:ext cx="2462997" cy="432854"/>
          </a:xfrm>
          <a:prstGeom prst="rect">
            <a:avLst/>
          </a:prstGeom>
        </p:spPr>
      </p:pic>
      <p:sp>
        <p:nvSpPr>
          <p:cNvPr id="9" name="TextovéPole 8">
            <a:extLst>
              <a:ext uri="{FF2B5EF4-FFF2-40B4-BE49-F238E27FC236}">
                <a16:creationId xmlns:a16="http://schemas.microsoft.com/office/drawing/2014/main" id="{53D4BE9D-F3B8-476A-AA33-BB9893216E6A}"/>
              </a:ext>
            </a:extLst>
          </p:cNvPr>
          <p:cNvSpPr txBox="true"/>
          <p:nvPr/>
        </p:nvSpPr>
        <p:spPr>
          <a:xfrm>
            <a:off x="5197338" y="4250981"/>
            <a:ext cx="2581036" cy="360040"/>
          </a:xfrm>
          <a:prstGeom prst="rect">
            <a:avLst/>
          </a:prstGeom>
          <a:gradFill flip="none" rotWithShape="true">
            <a:gsLst>
              <a:gs pos="0">
                <a:srgbClr val="C9CEDC"/>
              </a:gs>
              <a:gs pos="0">
                <a:schemeClr val="bg1">
                  <a:lumMod val="90000"/>
                </a:schemeClr>
              </a:gs>
              <a:gs pos="63000">
                <a:schemeClr val="accent1">
                  <a:tint val="44500"/>
                  <a:satMod val="160000"/>
                  <a:alpha val="0"/>
                  <a:lumMod val="64000"/>
                  <a:lumOff val="36000"/>
                </a:schemeClr>
              </a:gs>
              <a:gs pos="100000">
                <a:schemeClr val="accent1">
                  <a:tint val="23500"/>
                  <a:satMod val="160000"/>
                </a:schemeClr>
              </a:gs>
            </a:gsLst>
            <a:lin ang="1800000" scaled="false"/>
            <a:tileRect/>
          </a:gradFill>
        </p:spPr>
        <p:txBody>
          <a:bodyPr wrap="square" rtlCol="false">
            <a:noAutofit/>
          </a:bodyPr>
          <a:lstStyle>
            <a:defPPr>
              <a:defRPr lang="cs-CZ"/>
            </a:defPPr>
          </a:lstStyle>
          <a:p>
            <a:r>
              <a:rPr lang="cs-CZ" sz="1500" b="true" dirty="false"/>
              <a:t>Zpravidla do 3 měsíců</a:t>
            </a:r>
          </a:p>
        </p:txBody>
      </p:sp>
      <p:pic>
        <p:nvPicPr>
          <p:cNvPr id="10" name="Obrázek 9">
            <a:extLst>
              <a:ext uri="{FF2B5EF4-FFF2-40B4-BE49-F238E27FC236}">
                <a16:creationId xmlns:a16="http://schemas.microsoft.com/office/drawing/2014/main" id="{12EE4209-BE01-42B3-B258-3CAE0917F26A}"/>
              </a:ext>
            </a:extLst>
          </p:cNvPr>
          <p:cNvPicPr>
            <a:picLocks noChangeAspect="true"/>
          </p:cNvPicPr>
          <p:nvPr/>
        </p:nvPicPr>
        <p:blipFill>
          <a:blip r:embed="rId7"/>
          <a:stretch>
            <a:fillRect/>
          </a:stretch>
        </p:blipFill>
        <p:spPr>
          <a:xfrm>
            <a:off x="4919238" y="4009111"/>
            <a:ext cx="2956816" cy="158510"/>
          </a:xfrm>
          <a:prstGeom prst="rect">
            <a:avLst/>
          </a:prstGeom>
        </p:spPr>
      </p:pic>
      <p:pic>
        <p:nvPicPr>
          <p:cNvPr id="11" name="Obrázek 10">
            <a:extLst>
              <a:ext uri="{FF2B5EF4-FFF2-40B4-BE49-F238E27FC236}">
                <a16:creationId xmlns:a16="http://schemas.microsoft.com/office/drawing/2014/main" id="{388AE80F-FEE0-43D8-8D6A-6816E8770825}"/>
              </a:ext>
            </a:extLst>
          </p:cNvPr>
          <p:cNvPicPr>
            <a:picLocks noChangeAspect="true"/>
          </p:cNvPicPr>
          <p:nvPr/>
        </p:nvPicPr>
        <p:blipFill>
          <a:blip r:embed="rId7"/>
          <a:stretch>
            <a:fillRect/>
          </a:stretch>
        </p:blipFill>
        <p:spPr>
          <a:xfrm>
            <a:off x="2253210" y="3984562"/>
            <a:ext cx="2760311" cy="147976"/>
          </a:xfrm>
          <a:prstGeom prst="rect">
            <a:avLst/>
          </a:prstGeom>
        </p:spPr>
      </p:pic>
      <p:cxnSp>
        <p:nvCxnSpPr>
          <p:cNvPr id="13" name="Přímá spojnice 12">
            <a:extLst>
              <a:ext uri="{FF2B5EF4-FFF2-40B4-BE49-F238E27FC236}">
                <a16:creationId xmlns:a16="http://schemas.microsoft.com/office/drawing/2014/main" id="{10049775-8010-4B9F-AB7B-EEFF575C3DD6}"/>
              </a:ext>
            </a:extLst>
          </p:cNvPr>
          <p:cNvCxnSpPr/>
          <p:nvPr/>
        </p:nvCxnSpPr>
        <p:spPr>
          <a:xfrm>
            <a:off x="2279768" y="3256457"/>
            <a:ext cx="0" cy="806878"/>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4" name="Obrázek 13">
            <a:extLst>
              <a:ext uri="{FF2B5EF4-FFF2-40B4-BE49-F238E27FC236}">
                <a16:creationId xmlns:a16="http://schemas.microsoft.com/office/drawing/2014/main" id="{FFBF4528-C71F-4151-AAC2-E9E1B13BAAC9}"/>
              </a:ext>
            </a:extLst>
          </p:cNvPr>
          <p:cNvPicPr>
            <a:picLocks noChangeAspect="true"/>
          </p:cNvPicPr>
          <p:nvPr/>
        </p:nvPicPr>
        <p:blipFill>
          <a:blip r:embed="rId8"/>
          <a:stretch>
            <a:fillRect/>
          </a:stretch>
        </p:blipFill>
        <p:spPr>
          <a:xfrm>
            <a:off x="5002084" y="3216789"/>
            <a:ext cx="6097" cy="816935"/>
          </a:xfrm>
          <a:prstGeom prst="rect">
            <a:avLst/>
          </a:prstGeom>
        </p:spPr>
      </p:pic>
      <p:pic>
        <p:nvPicPr>
          <p:cNvPr id="15" name="Obrázek 14">
            <a:extLst>
              <a:ext uri="{FF2B5EF4-FFF2-40B4-BE49-F238E27FC236}">
                <a16:creationId xmlns:a16="http://schemas.microsoft.com/office/drawing/2014/main" id="{FE1D5BC7-A8CA-45BD-9868-1949E4E5EFD9}"/>
              </a:ext>
            </a:extLst>
          </p:cNvPr>
          <p:cNvPicPr>
            <a:picLocks noChangeAspect="true"/>
          </p:cNvPicPr>
          <p:nvPr/>
        </p:nvPicPr>
        <p:blipFill>
          <a:blip r:embed="rId8"/>
          <a:stretch>
            <a:fillRect/>
          </a:stretch>
        </p:blipFill>
        <p:spPr>
          <a:xfrm>
            <a:off x="7778374" y="3315603"/>
            <a:ext cx="6097" cy="816935"/>
          </a:xfrm>
          <a:prstGeom prst="rect">
            <a:avLst/>
          </a:prstGeom>
        </p:spPr>
      </p:pic>
    </p:spTree>
    <p:extLst>
      <p:ext uri="{BB962C8B-B14F-4D97-AF65-F5344CB8AC3E}">
        <p14:creationId xmlns:p14="http://schemas.microsoft.com/office/powerpoint/2010/main" val="2971526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16</a:t>
            </a:fld>
            <a:endParaRPr lang="cs-CZ" dirty="false">
              <a:solidFill>
                <a:srgbClr val="084A8B"/>
              </a:solidFill>
            </a:endParaRPr>
          </a:p>
        </p:txBody>
      </p:sp>
      <p:sp>
        <p:nvSpPr>
          <p:cNvPr id="6" name="Zástupný symbol pro obsah 2"/>
          <p:cNvSpPr>
            <a:spLocks noGrp="true"/>
          </p:cNvSpPr>
          <p:nvPr>
            <p:ph idx="1"/>
          </p:nvPr>
        </p:nvSpPr>
        <p:spPr/>
        <p:txBody>
          <a:bodyPr/>
          <a:lstStyle/>
          <a:p>
            <a:pPr marL="0" indent="0">
              <a:buNone/>
            </a:pPr>
            <a:r>
              <a:rPr lang="cs-CZ" b="true" dirty="false"/>
              <a:t>Kritéria hodnocení přijatelnosti:</a:t>
            </a:r>
            <a:endParaRPr lang="cs-CZ" dirty="false"/>
          </a:p>
          <a:p>
            <a:pPr lvl="1"/>
            <a:r>
              <a:rPr lang="cs-CZ" dirty="false"/>
              <a:t>oprávněnost žadatele</a:t>
            </a:r>
          </a:p>
          <a:p>
            <a:pPr lvl="1"/>
            <a:r>
              <a:rPr lang="cs-CZ" dirty="false"/>
              <a:t>partnerství</a:t>
            </a:r>
          </a:p>
          <a:p>
            <a:pPr lvl="1"/>
            <a:r>
              <a:rPr lang="cs-CZ" dirty="false"/>
              <a:t>cílové skupiny</a:t>
            </a:r>
          </a:p>
          <a:p>
            <a:pPr lvl="1"/>
            <a:r>
              <a:rPr lang="cs-CZ" dirty="false"/>
              <a:t>celkové způsobilé výdaje</a:t>
            </a:r>
          </a:p>
          <a:p>
            <a:pPr lvl="1"/>
            <a:r>
              <a:rPr lang="cs-CZ" dirty="false"/>
              <a:t>aktivity</a:t>
            </a:r>
          </a:p>
          <a:p>
            <a:pPr lvl="1"/>
            <a:r>
              <a:rPr lang="cs-CZ" dirty="false"/>
              <a:t>horizontální principy</a:t>
            </a:r>
          </a:p>
          <a:p>
            <a:pPr lvl="1"/>
            <a:r>
              <a:rPr lang="cs-CZ" dirty="false"/>
              <a:t>trestní bezúhonnost</a:t>
            </a:r>
          </a:p>
          <a:p>
            <a:pPr marL="414000" lvl="1" indent="0">
              <a:buNone/>
            </a:pPr>
            <a:endParaRPr lang="cs-CZ" dirty="false"/>
          </a:p>
          <a:p>
            <a:pPr marL="414000" lvl="1" indent="0">
              <a:buNone/>
            </a:pPr>
            <a:r>
              <a:rPr lang="cs-CZ" dirty="false"/>
              <a:t>	Kritéria přijatelnosti </a:t>
            </a:r>
            <a:r>
              <a:rPr lang="cs-CZ" dirty="false">
                <a:solidFill>
                  <a:srgbClr val="FF0000"/>
                </a:solidFill>
              </a:rPr>
              <a:t>nejsou</a:t>
            </a:r>
            <a:r>
              <a:rPr lang="cs-CZ" dirty="false"/>
              <a:t> opravitelná.</a:t>
            </a:r>
          </a:p>
          <a:p>
            <a:endParaRPr lang="cs-CZ" dirty="false"/>
          </a:p>
        </p:txBody>
      </p:sp>
      <p:sp>
        <p:nvSpPr>
          <p:cNvPr id="7" name="Nadpis 1">
            <a:extLst>
              <a:ext uri="{FF2B5EF4-FFF2-40B4-BE49-F238E27FC236}">
                <a16:creationId xmlns:a16="http://schemas.microsoft.com/office/drawing/2014/main" id="{68DFA2B2-0550-F228-84EF-9BB6D6C8AE90}"/>
              </a:ext>
            </a:extLst>
          </p:cNvPr>
          <p:cNvSpPr txBox="true">
            <a:spLocks/>
          </p:cNvSpPr>
          <p:nvPr/>
        </p:nvSpPr>
        <p:spPr>
          <a:xfrm>
            <a:off x="19879" y="7707"/>
            <a:ext cx="8982709" cy="1080000"/>
          </a:xfrm>
          <a:prstGeom prst="rect">
            <a:avLst/>
          </a:prstGeom>
        </p:spPr>
        <p:txBody>
          <a:bodyPr vert="horz" lIns="36000" tIns="0" rIns="36000" bIns="0" rtlCol="false" anchor="ctr" anchorCtr="false">
            <a:noAutofit/>
          </a:bodyPr>
          <a:lst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a:lstStyle>
          <a:p>
            <a:r>
              <a:rPr lang="pl-PL" dirty="false"/>
              <a:t>Proces hodnocení a výběru projektů</a:t>
            </a:r>
            <a:endParaRPr lang="cs-CZ" dirty="false"/>
          </a:p>
        </p:txBody>
      </p:sp>
    </p:spTree>
    <p:extLst>
      <p:ext uri="{BB962C8B-B14F-4D97-AF65-F5344CB8AC3E}">
        <p14:creationId xmlns:p14="http://schemas.microsoft.com/office/powerpoint/2010/main" val="86566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17</a:t>
            </a:fld>
            <a:endParaRPr lang="cs-CZ" dirty="false">
              <a:solidFill>
                <a:srgbClr val="084A8B"/>
              </a:solidFill>
            </a:endParaRPr>
          </a:p>
        </p:txBody>
      </p:sp>
      <p:sp>
        <p:nvSpPr>
          <p:cNvPr id="8" name="Zástupný symbol pro obsah 2"/>
          <p:cNvSpPr txBox="true">
            <a:spLocks/>
          </p:cNvSpPr>
          <p:nvPr/>
        </p:nvSpPr>
        <p:spPr>
          <a:xfrm>
            <a:off x="539552" y="1772816"/>
            <a:ext cx="7704408" cy="35012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cs-CZ" b="true" dirty="false"/>
              <a:t>Kritéria formálních náležitostí:</a:t>
            </a:r>
            <a:endParaRPr lang="cs-CZ" dirty="false"/>
          </a:p>
          <a:p>
            <a:pPr lvl="1"/>
            <a:r>
              <a:rPr lang="cs-CZ" dirty="false"/>
              <a:t>úplnost a forma žádosti</a:t>
            </a:r>
          </a:p>
          <a:p>
            <a:pPr lvl="1"/>
            <a:r>
              <a:rPr lang="cs-CZ" dirty="false"/>
              <a:t>podpis žádosti</a:t>
            </a:r>
          </a:p>
          <a:p>
            <a:pPr marL="414000" lvl="1" indent="0">
              <a:buNone/>
            </a:pPr>
            <a:endParaRPr lang="cs-CZ" dirty="false"/>
          </a:p>
          <a:p>
            <a:pPr marL="414000" lvl="1" indent="0">
              <a:buNone/>
            </a:pPr>
            <a:r>
              <a:rPr lang="cs-CZ" dirty="false"/>
              <a:t>V případě nedostatků bude žadatel vyzván k opravě prostřednictvím IS KP21+. </a:t>
            </a:r>
          </a:p>
        </p:txBody>
      </p:sp>
      <p:sp>
        <p:nvSpPr>
          <p:cNvPr id="7" name="Nadpis 1">
            <a:extLst>
              <a:ext uri="{FF2B5EF4-FFF2-40B4-BE49-F238E27FC236}">
                <a16:creationId xmlns:a16="http://schemas.microsoft.com/office/drawing/2014/main" id="{C92C15D7-D82C-8D72-471C-3A49D96F6AEC}"/>
              </a:ext>
            </a:extLst>
          </p:cNvPr>
          <p:cNvSpPr>
            <a:spLocks noGrp="true"/>
          </p:cNvSpPr>
          <p:nvPr>
            <p:ph type="title"/>
          </p:nvPr>
        </p:nvSpPr>
        <p:spPr>
          <a:xfrm>
            <a:off x="80645" y="0"/>
            <a:ext cx="8982709" cy="1080000"/>
          </a:xfrm>
        </p:spPr>
        <p:txBody>
          <a:bodyPr/>
          <a:lstStyle/>
          <a:p>
            <a:r>
              <a:rPr lang="pl-PL" dirty="false"/>
              <a:t>Proces hodnocení a výběru projektů</a:t>
            </a:r>
            <a:endParaRPr lang="cs-CZ" dirty="false"/>
          </a:p>
        </p:txBody>
      </p:sp>
    </p:spTree>
    <p:extLst>
      <p:ext uri="{BB962C8B-B14F-4D97-AF65-F5344CB8AC3E}">
        <p14:creationId xmlns:p14="http://schemas.microsoft.com/office/powerpoint/2010/main" val="343795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9" name="Ovál 8"/>
          <p:cNvSpPr/>
          <p:nvPr/>
        </p:nvSpPr>
        <p:spPr>
          <a:xfrm>
            <a:off x="323528" y="4725144"/>
            <a:ext cx="1440160" cy="1440160"/>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a:off x="8468218" y="2505290"/>
            <a:ext cx="1359858" cy="1152128"/>
          </a:xfrm>
          <a:prstGeom prst="chord">
            <a:avLst>
              <a:gd name="adj1" fmla="val 5384523"/>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3" name="Nadpis 2">
            <a:extLst>
              <a:ext uri="{FF2B5EF4-FFF2-40B4-BE49-F238E27FC236}">
                <a16:creationId xmlns:a16="http://schemas.microsoft.com/office/drawing/2014/main" id="{2469E1D1-79E3-4F68-9E1E-C7E366FF206D}"/>
              </a:ext>
            </a:extLst>
          </p:cNvPr>
          <p:cNvSpPr>
            <a:spLocks noGrp="true"/>
          </p:cNvSpPr>
          <p:nvPr>
            <p:ph type="ctrTitle"/>
          </p:nvPr>
        </p:nvSpPr>
        <p:spPr>
          <a:xfrm>
            <a:off x="0" y="2117090"/>
            <a:ext cx="9144000" cy="2495964"/>
          </a:xfrm>
        </p:spPr>
        <p:txBody>
          <a:bodyPr>
            <a:normAutofit fontScale="90000"/>
          </a:bodyPr>
          <a:lstStyle/>
          <a:p>
            <a:r>
              <a:rPr lang="cs-CZ" sz="4400" dirty="false">
                <a:solidFill>
                  <a:schemeClr val="tx2"/>
                </a:solidFill>
              </a:rPr>
              <a:t>Online seminář pro žadatele</a:t>
            </a:r>
            <a:br>
              <a:rPr lang="cs-CZ" dirty="false">
                <a:solidFill>
                  <a:schemeClr val="tx2"/>
                </a:solidFill>
              </a:rPr>
            </a:br>
            <a:r>
              <a:rPr lang="cs-CZ" sz="4400" b="true" dirty="false">
                <a:solidFill>
                  <a:schemeClr val="tx2"/>
                </a:solidFill>
              </a:rPr>
              <a:t>Dětské skupiny </a:t>
            </a:r>
            <a:br>
              <a:rPr lang="cs-CZ" sz="4400" b="true" dirty="false">
                <a:solidFill>
                  <a:schemeClr val="tx2"/>
                </a:solidFill>
              </a:rPr>
            </a:br>
            <a:r>
              <a:rPr lang="cs-CZ" sz="4400" b="true" dirty="false">
                <a:solidFill>
                  <a:schemeClr val="tx2"/>
                </a:solidFill>
              </a:rPr>
              <a:t>– zákon, zápis do evidence</a:t>
            </a:r>
            <a:br>
              <a:rPr lang="cs-CZ" dirty="false">
                <a:solidFill>
                  <a:schemeClr val="tx2"/>
                </a:solidFill>
                <a:highlight>
                  <a:srgbClr val="FFFF00"/>
                </a:highlight>
              </a:rPr>
            </a:br>
            <a:r>
              <a:rPr lang="cs-CZ" sz="4400" dirty="false">
                <a:solidFill>
                  <a:schemeClr val="tx2"/>
                </a:solidFill>
              </a:rPr>
              <a:t>15. 3. 2023</a:t>
            </a:r>
            <a:endParaRPr lang="cs-CZ" dirty="false">
              <a:solidFill>
                <a:schemeClr val="tx2"/>
              </a:solidFill>
            </a:endParaRPr>
          </a:p>
        </p:txBody>
      </p:sp>
      <p:sp>
        <p:nvSpPr>
          <p:cNvPr id="23" name="Podnadpis 22"/>
          <p:cNvSpPr>
            <a:spLocks noGrp="true"/>
          </p:cNvSpPr>
          <p:nvPr>
            <p:ph type="subTitle" idx="1"/>
          </p:nvPr>
        </p:nvSpPr>
        <p:spPr>
          <a:xfrm>
            <a:off x="1371600" y="4788380"/>
            <a:ext cx="6400800" cy="1260139"/>
          </a:xfrm>
        </p:spPr>
        <p:txBody>
          <a:bodyPr>
            <a:normAutofit/>
          </a:bodyPr>
          <a:lstStyle/>
          <a:p>
            <a:r>
              <a:rPr lang="cs-CZ" sz="2200" b="true" dirty="false">
                <a:solidFill>
                  <a:srgbClr val="254061"/>
                </a:solidFill>
              </a:rPr>
              <a:t>Projekt: Podpora a zvyšování kvality služeb v oblasti péče a slaďování pracovního a rodinného života</a:t>
            </a:r>
          </a:p>
          <a:p>
            <a:br>
              <a:rPr lang="cs-CZ" altLang="cs-CZ" sz="300" b="true" dirty="false">
                <a:solidFill>
                  <a:srgbClr val="254061"/>
                </a:solidFill>
                <a:cs typeface="Arial" charset="0"/>
              </a:rPr>
            </a:br>
            <a:r>
              <a:rPr lang="cs-CZ" sz="2200" b="true" dirty="false">
                <a:solidFill>
                  <a:srgbClr val="254061"/>
                </a:solidFill>
                <a:latin typeface="Arial" panose="020B0604020202020204" pitchFamily="34" charset="0"/>
                <a:cs typeface="Arial" panose="020B0604020202020204" pitchFamily="34" charset="0"/>
              </a:rPr>
              <a:t>CZ.03.01.02/00/22_013/0000257</a:t>
            </a:r>
            <a:endParaRPr lang="cs-CZ" sz="2200" b="true" dirty="false">
              <a:solidFill>
                <a:srgbClr val="254061"/>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6" name="Ovál 5"/>
          <p:cNvSpPr/>
          <p:nvPr/>
        </p:nvSpPr>
        <p:spPr>
          <a:xfrm>
            <a:off x="8396210" y="86078"/>
            <a:ext cx="576064" cy="576064"/>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7" name="Ovál 6"/>
          <p:cNvSpPr/>
          <p:nvPr/>
        </p:nvSpPr>
        <p:spPr>
          <a:xfrm>
            <a:off x="291802" y="10356"/>
            <a:ext cx="1080120" cy="1080120"/>
          </a:xfrm>
          <a:prstGeom prst="ellipse">
            <a:avLst/>
          </a:prstGeom>
          <a:solidFill>
            <a:schemeClr val="accent5">
              <a:lumMod val="40000"/>
              <a:lumOff val="60000"/>
              <a:alpha val="50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8" name="Ovál 7"/>
          <p:cNvSpPr/>
          <p:nvPr/>
        </p:nvSpPr>
        <p:spPr>
          <a:xfrm>
            <a:off x="8144182" y="362194"/>
            <a:ext cx="504056" cy="504056"/>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0" name="Ovál 9"/>
          <p:cNvSpPr/>
          <p:nvPr/>
        </p:nvSpPr>
        <p:spPr>
          <a:xfrm>
            <a:off x="147786" y="1460765"/>
            <a:ext cx="1224136" cy="1224136"/>
          </a:xfrm>
          <a:prstGeom prst="ellipse">
            <a:avLst/>
          </a:prstGeom>
          <a:solidFill>
            <a:srgbClr val="8FC3DD">
              <a:alpha val="58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1" name="Tětiva 10"/>
          <p:cNvSpPr/>
          <p:nvPr/>
        </p:nvSpPr>
        <p:spPr>
          <a:xfrm rot="16200000">
            <a:off x="1426228" y="-361189"/>
            <a:ext cx="720080" cy="720080"/>
          </a:xfrm>
          <a:prstGeom prst="chord">
            <a:avLst>
              <a:gd name="adj1" fmla="val 5441031"/>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4" name="Nadpis 1"/>
          <p:cNvSpPr txBox="true">
            <a:spLocks/>
          </p:cNvSpPr>
          <p:nvPr/>
        </p:nvSpPr>
        <p:spPr>
          <a:xfrm>
            <a:off x="-38332" y="1367228"/>
            <a:ext cx="9144000" cy="3425046"/>
          </a:xfrm>
          <a:prstGeom prst="rect">
            <a:avLst/>
          </a:prstGeom>
        </p:spPr>
        <p:txBody>
          <a:bodyPr vert="horz" lIns="91440" tIns="45720" rIns="91440" bIns="45720" rtlCol="false" anchor="ctr">
            <a:normAutofit/>
          </a:bodyPr>
          <a:lstStyle>
            <a:lvl1pPr algn="ctr" defTabSz="914400" rtl="false" eaLnBrk="true" latinLnBrk="false" hangingPunct="true">
              <a:spcBef>
                <a:spcPct val="0"/>
              </a:spcBef>
              <a:buNone/>
              <a:defRPr sz="4400" kern="1200">
                <a:solidFill>
                  <a:schemeClr val="tx1"/>
                </a:solidFill>
                <a:latin typeface="+mj-lt"/>
                <a:ea typeface="+mj-ea"/>
                <a:cs typeface="+mj-cs"/>
              </a:defRPr>
            </a:lvl1pPr>
          </a:lstStyle>
          <a:p>
            <a:endParaRPr lang="cs-CZ" sz="4800" dirty="false">
              <a:solidFill>
                <a:srgbClr val="254061"/>
              </a:solidFill>
              <a:latin typeface="Roboto Slab" panose="020B0604020202020204" charset="0"/>
              <a:ea typeface="Roboto Slab" panose="020B0604020202020204" charset="0"/>
            </a:endParaRPr>
          </a:p>
        </p:txBody>
      </p:sp>
      <p:sp>
        <p:nvSpPr>
          <p:cNvPr id="17" name="Tětiva 16"/>
          <p:cNvSpPr/>
          <p:nvPr/>
        </p:nvSpPr>
        <p:spPr>
          <a:xfrm rot="10800000">
            <a:off x="-756592" y="3702861"/>
            <a:ext cx="1436521"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pic>
        <p:nvPicPr>
          <p:cNvPr id="18" name="Obrázek 17">
            <a:extLst>
              <a:ext uri="{FF2B5EF4-FFF2-40B4-BE49-F238E27FC236}">
                <a16:creationId xmlns:a16="http://schemas.microsoft.com/office/drawing/2014/main" id="{02927969-F3FE-4B0F-B2ED-40DD710531B6}"/>
              </a:ext>
            </a:extLst>
          </p:cNvPr>
          <p:cNvPicPr>
            <a:picLocks noChangeAspect="true"/>
          </p:cNvPicPr>
          <p:nvPr/>
        </p:nvPicPr>
        <p:blipFill rotWithShape="true">
          <a:blip r:embed="rId3">
            <a:extLst>
              <a:ext uri="{28A0092B-C50C-407E-A947-70E740481C1C}">
                <a14:useLocalDpi xmlns:a14="http://schemas.microsoft.com/office/drawing/2010/main" val="0"/>
              </a:ext>
            </a:extLst>
          </a:blip>
          <a:srcRect l="475" t="247" r="19628" b="-8292"/>
          <a:stretch/>
        </p:blipFill>
        <p:spPr>
          <a:xfrm>
            <a:off x="2174747" y="550416"/>
            <a:ext cx="4794506" cy="639327"/>
          </a:xfrm>
          <a:prstGeom prst="rect">
            <a:avLst/>
          </a:prstGeom>
        </p:spPr>
      </p:pic>
    </p:spTree>
    <p:extLst>
      <p:ext uri="{BB962C8B-B14F-4D97-AF65-F5344CB8AC3E}">
        <p14:creationId xmlns:p14="http://schemas.microsoft.com/office/powerpoint/2010/main" val="355693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3200" dirty="false">
                <a:solidFill>
                  <a:schemeClr val="accent1">
                    <a:lumMod val="50000"/>
                  </a:schemeClr>
                </a:solidFill>
              </a:rPr>
              <a:t>Co je dětská skupina</a:t>
            </a:r>
          </a:p>
        </p:txBody>
      </p:sp>
      <p:sp>
        <p:nvSpPr>
          <p:cNvPr id="15" name="Zástupný symbol pro obsah 14"/>
          <p:cNvSpPr>
            <a:spLocks noGrp="true"/>
          </p:cNvSpPr>
          <p:nvPr>
            <p:ph idx="1"/>
          </p:nvPr>
        </p:nvSpPr>
        <p:spPr>
          <a:xfrm>
            <a:off x="107504" y="1412776"/>
            <a:ext cx="8864770" cy="4608511"/>
          </a:xfrm>
        </p:spPr>
        <p:txBody>
          <a:bodyPr>
            <a:noAutofit/>
          </a:bodyPr>
          <a:lstStyle/>
          <a:p>
            <a:pPr algn="just"/>
            <a:r>
              <a:rPr lang="cs-CZ" sz="2400" b="true" i="false" dirty="false">
                <a:effectLst/>
                <a:cs typeface="Calibri" panose="020F0502020204030204" pitchFamily="34" charset="0"/>
              </a:rPr>
              <a:t>Služba péče o dítě předškolního věku </a:t>
            </a:r>
            <a:r>
              <a:rPr lang="cs-CZ" sz="2400" i="false" dirty="false">
                <a:effectLst/>
                <a:cs typeface="Calibri" panose="020F0502020204030204" pitchFamily="34" charset="0"/>
              </a:rPr>
              <a:t>(od 6 měsíců do zahájení povinné školní docházky, pro děti mladší 1 roku zvláštní podmínky).</a:t>
            </a:r>
          </a:p>
          <a:p>
            <a:pPr algn="just"/>
            <a:r>
              <a:rPr lang="cs-CZ" sz="2400" i="false" dirty="false">
                <a:effectLst/>
                <a:cs typeface="Calibri" panose="020F0502020204030204" pitchFamily="34" charset="0"/>
              </a:rPr>
              <a:t>Mimo domov, v kolektivu dětí, pravidelná péče.</a:t>
            </a:r>
          </a:p>
          <a:p>
            <a:pPr algn="just"/>
            <a:r>
              <a:rPr lang="cs-CZ" sz="2400" b="true" i="false" dirty="false">
                <a:effectLst/>
                <a:cs typeface="Calibri" panose="020F0502020204030204" pitchFamily="34" charset="0"/>
              </a:rPr>
              <a:t>Péče zaměřena na zajištění potřeb dětí, výchovu, rozvoj schopností a dovedností, kulturních a hygienických návyků.</a:t>
            </a:r>
          </a:p>
          <a:p>
            <a:pPr algn="just"/>
            <a:r>
              <a:rPr lang="cs-CZ" sz="2400" i="false" dirty="false">
                <a:effectLst/>
                <a:cs typeface="Calibri" panose="020F0502020204030204" pitchFamily="34" charset="0"/>
              </a:rPr>
              <a:t>Maximálně 24 dětí (možnost sdílení míst), nejčastěji 12 dětí.</a:t>
            </a:r>
          </a:p>
          <a:p>
            <a:pPr algn="just"/>
            <a:r>
              <a:rPr lang="cs-CZ" sz="2400" i="false" dirty="false">
                <a:effectLst/>
                <a:cs typeface="Calibri" panose="020F0502020204030204" pitchFamily="34" charset="0"/>
              </a:rPr>
              <a:t>Na neziskové bázi – finančně dostupná.</a:t>
            </a:r>
          </a:p>
          <a:p>
            <a:pPr algn="just"/>
            <a:r>
              <a:rPr lang="cs-CZ" sz="2400" i="false" dirty="false">
                <a:effectLst/>
                <a:cs typeface="Calibri" panose="020F0502020204030204" pitchFamily="34" charset="0"/>
              </a:rPr>
              <a:t>Kvalifikace pečujících osob a další vzdělávání – kvalitní poskytování služeb.</a:t>
            </a:r>
          </a:p>
          <a:p>
            <a:pPr algn="just"/>
            <a:r>
              <a:rPr lang="cs-CZ" sz="2400" b="true" dirty="false">
                <a:cs typeface="Calibri" panose="020F0502020204030204" pitchFamily="34" charset="0"/>
              </a:rPr>
              <a:t>Standardy kvality péče o děti v DS </a:t>
            </a:r>
            <a:r>
              <a:rPr lang="cs-CZ" sz="2400" dirty="false">
                <a:cs typeface="Calibri" panose="020F0502020204030204" pitchFamily="34" charset="0"/>
              </a:rPr>
              <a:t>– za</a:t>
            </a:r>
            <a:r>
              <a:rPr lang="cs-CZ" sz="2400" dirty="false">
                <a:latin typeface="Calibri" panose="020F0502020204030204" pitchFamily="34" charset="0"/>
                <a:cs typeface="Calibri" panose="020F0502020204030204" pitchFamily="34" charset="0"/>
              </a:rPr>
              <a:t>ručení určité úrovně služeb </a:t>
            </a:r>
            <a:br>
              <a:rPr lang="cs-CZ" sz="2400" dirty="false">
                <a:latin typeface="Calibri" panose="020F0502020204030204" pitchFamily="34" charset="0"/>
                <a:cs typeface="Calibri" panose="020F0502020204030204" pitchFamily="34" charset="0"/>
              </a:rPr>
            </a:br>
            <a:r>
              <a:rPr lang="cs-CZ" sz="2400" dirty="false">
                <a:latin typeface="Calibri" panose="020F0502020204030204" pitchFamily="34" charset="0"/>
                <a:cs typeface="Calibri" panose="020F0502020204030204" pitchFamily="34" charset="0"/>
              </a:rPr>
              <a:t>a stálá snaha o zvyšování kvality služby ve všech oblastech.</a:t>
            </a: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19</a:t>
            </a:fld>
            <a:endParaRPr lang="cs-CZ" dirty="false"/>
          </a:p>
        </p:txBody>
      </p:sp>
      <p:pic>
        <p:nvPicPr>
          <p:cNvPr id="3" name="Obrázek 2">
            <a:extLst>
              <a:ext uri="{FF2B5EF4-FFF2-40B4-BE49-F238E27FC236}">
                <a16:creationId xmlns:a16="http://schemas.microsoft.com/office/drawing/2014/main" id="{C7BDA4AA-E24A-64A8-8A49-AB4066282220}"/>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408794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1844824"/>
            <a:ext cx="7775968" cy="4320000"/>
          </a:xfrm>
        </p:spPr>
        <p:txBody>
          <a:bodyPr/>
          <a:lstStyle/>
          <a:p>
            <a:pPr marL="457200" indent="-457200">
              <a:spcBef>
                <a:spcPts val="0"/>
              </a:spcBef>
              <a:buFont typeface="+mj-lt"/>
              <a:buAutoNum type="arabicPeriod"/>
            </a:pPr>
            <a:r>
              <a:rPr lang="cs-CZ" dirty="false"/>
              <a:t>Představení výzvy</a:t>
            </a:r>
          </a:p>
          <a:p>
            <a:pPr marL="457200" indent="-457200">
              <a:spcBef>
                <a:spcPts val="0"/>
              </a:spcBef>
              <a:buFont typeface="+mj-lt"/>
              <a:buAutoNum type="arabicPeriod"/>
            </a:pPr>
            <a:r>
              <a:rPr lang="cs-CZ" dirty="false"/>
              <a:t>Hodnocení a výběr projektů</a:t>
            </a:r>
          </a:p>
          <a:p>
            <a:pPr marL="457200" indent="-457200">
              <a:spcBef>
                <a:spcPts val="0"/>
              </a:spcBef>
              <a:buFont typeface="+mj-lt"/>
              <a:buAutoNum type="arabicPeriod"/>
            </a:pPr>
            <a:r>
              <a:rPr lang="cs-CZ" dirty="false"/>
              <a:t>Podpora implementace dětských skupin</a:t>
            </a:r>
          </a:p>
          <a:p>
            <a:pPr marL="457200" indent="-457200">
              <a:spcBef>
                <a:spcPts val="0"/>
              </a:spcBef>
              <a:buFont typeface="+mj-lt"/>
              <a:buAutoNum type="arabicPeriod"/>
            </a:pPr>
            <a:r>
              <a:rPr lang="cs-CZ" dirty="false"/>
              <a:t>Jednotky a jednotkové náklady</a:t>
            </a:r>
            <a:endParaRPr lang="cs-CZ" sz="1800" dirty="false"/>
          </a:p>
          <a:p>
            <a:pPr marL="457200" indent="-457200">
              <a:spcBef>
                <a:spcPts val="0"/>
              </a:spcBef>
              <a:buFont typeface="+mj-lt"/>
              <a:buAutoNum type="arabicPeriod"/>
            </a:pPr>
            <a:r>
              <a:rPr lang="cs-CZ" dirty="false"/>
              <a:t>Parametry dětské skupiny</a:t>
            </a:r>
          </a:p>
          <a:p>
            <a:pPr marL="457200" indent="-457200">
              <a:spcBef>
                <a:spcPts val="0"/>
              </a:spcBef>
              <a:buFont typeface="+mj-lt"/>
              <a:buAutoNum type="arabicPeriod"/>
            </a:pPr>
            <a:r>
              <a:rPr lang="cs-CZ" dirty="false"/>
              <a:t>Finanční řízení projektu</a:t>
            </a:r>
          </a:p>
          <a:p>
            <a:pPr marL="457200" indent="-457200">
              <a:spcBef>
                <a:spcPts val="0"/>
              </a:spcBef>
              <a:buFont typeface="+mj-lt"/>
              <a:buAutoNum type="arabicPeriod"/>
            </a:pPr>
            <a:r>
              <a:rPr lang="cs-CZ" dirty="false"/>
              <a:t>Informační systém ISKP21+</a:t>
            </a:r>
          </a:p>
          <a:p>
            <a:pPr marL="457200" indent="-457200">
              <a:spcBef>
                <a:spcPts val="0"/>
              </a:spcBef>
              <a:buFont typeface="+mj-lt"/>
              <a:buAutoNum type="arabicPeriod"/>
            </a:pPr>
            <a:r>
              <a:rPr lang="cs-CZ" dirty="false"/>
              <a:t>Dokumenty</a:t>
            </a:r>
          </a:p>
          <a:p>
            <a:pPr marL="457200" indent="-457200">
              <a:spcBef>
                <a:spcPts val="0"/>
              </a:spcBef>
              <a:buFont typeface="+mj-lt"/>
              <a:buAutoNum type="arabicPeriod"/>
            </a:pPr>
            <a:r>
              <a:rPr lang="cs-CZ" dirty="false"/>
              <a:t>Dotazy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3200" dirty="false">
                <a:solidFill>
                  <a:schemeClr val="accent1">
                    <a:lumMod val="50000"/>
                  </a:schemeClr>
                </a:solidFill>
              </a:rPr>
              <a:t>Počet dětských skupin k 27. 2. 2023</a:t>
            </a:r>
          </a:p>
        </p:txBody>
      </p:sp>
      <p:sp>
        <p:nvSpPr>
          <p:cNvPr id="15" name="Zástupný symbol pro obsah 14"/>
          <p:cNvSpPr>
            <a:spLocks noGrp="true"/>
          </p:cNvSpPr>
          <p:nvPr>
            <p:ph idx="1"/>
          </p:nvPr>
        </p:nvSpPr>
        <p:spPr>
          <a:xfrm>
            <a:off x="0" y="1412777"/>
            <a:ext cx="9144000" cy="4784194"/>
          </a:xfrm>
        </p:spPr>
        <p:txBody>
          <a:bodyPr>
            <a:noAutofit/>
          </a:bodyPr>
          <a:lstStyle/>
          <a:p>
            <a:pPr>
              <a:buSzPct val="110000"/>
            </a:pPr>
            <a:r>
              <a:rPr lang="cs-CZ" sz="2800" b="true" dirty="false"/>
              <a:t>Počet DS v ČR:</a:t>
            </a:r>
            <a:r>
              <a:rPr lang="cs-CZ" dirty="false"/>
              <a:t>			 </a:t>
            </a:r>
            <a:r>
              <a:rPr lang="cs-CZ" sz="2800" dirty="false"/>
              <a:t>1 485 </a:t>
            </a:r>
          </a:p>
          <a:p>
            <a:pPr>
              <a:buSzPct val="110000"/>
            </a:pPr>
            <a:r>
              <a:rPr lang="cs-CZ" sz="2800" b="true" dirty="false"/>
              <a:t>Počet míst pro děti v ČR: </a:t>
            </a:r>
            <a:r>
              <a:rPr lang="cs-CZ" dirty="false"/>
              <a:t>	</a:t>
            </a:r>
            <a:r>
              <a:rPr lang="cs-CZ" sz="2800" dirty="false"/>
              <a:t>20 009 </a:t>
            </a:r>
          </a:p>
          <a:p>
            <a:pPr>
              <a:buClr>
                <a:schemeClr val="accent5">
                  <a:lumMod val="75000"/>
                </a:schemeClr>
              </a:buClr>
              <a:buSzPct val="110000"/>
            </a:pPr>
            <a:endParaRPr lang="cs-CZ" sz="28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19" name="Obrázek 18">
            <a:extLst>
              <a:ext uri="{FF2B5EF4-FFF2-40B4-BE49-F238E27FC236}">
                <a16:creationId xmlns:a16="http://schemas.microsoft.com/office/drawing/2014/main" id="{BD9CD3D9-73B2-49E6-90B1-267AA87C82D0}"/>
              </a:ext>
            </a:extLst>
          </p:cNvPr>
          <p:cNvPicPr>
            <a:picLocks noChangeAspect="true"/>
          </p:cNvPicPr>
          <p:nvPr/>
        </p:nvPicPr>
        <p:blipFill>
          <a:blip cstate="print" r:embed="rId2">
            <a:extLst>
              <a:ext uri="{28A0092B-C50C-407E-A947-70E740481C1C}">
                <a14:useLocalDpi xmlns:a14="http://schemas.microsoft.com/office/drawing/2010/main" val="0"/>
              </a:ext>
            </a:extLst>
          </a:blip>
          <a:stretch>
            <a:fillRect/>
          </a:stretch>
        </p:blipFill>
        <p:spPr>
          <a:xfrm>
            <a:off x="238397" y="2852936"/>
            <a:ext cx="4035934" cy="3024000"/>
          </a:xfrm>
          <a:prstGeom prst="rect">
            <a:avLst/>
          </a:prstGeom>
          <a:ln>
            <a:noFill/>
          </a:ln>
          <a:effectLst>
            <a:softEdge rad="112500"/>
          </a:effectLst>
        </p:spPr>
      </p:pic>
      <p:pic>
        <p:nvPicPr>
          <p:cNvPr id="20" name="Obrázek 19">
            <a:extLst>
              <a:ext uri="{FF2B5EF4-FFF2-40B4-BE49-F238E27FC236}">
                <a16:creationId xmlns:a16="http://schemas.microsoft.com/office/drawing/2014/main" id="{ABB3D793-ED87-46A0-84A8-2D19E867D2CF}"/>
              </a:ext>
            </a:extLst>
          </p:cNvPr>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4512728" y="2852936"/>
            <a:ext cx="4459546" cy="3024000"/>
          </a:xfrm>
          <a:prstGeom prst="rect">
            <a:avLst/>
          </a:prstGeom>
          <a:ln>
            <a:noFill/>
          </a:ln>
          <a:effectLst>
            <a:softEdge rad="112500"/>
          </a:effectLst>
        </p:spPr>
      </p:pic>
      <p:pic>
        <p:nvPicPr>
          <p:cNvPr id="2" name="Obrázek 1">
            <a:extLst>
              <a:ext uri="{FF2B5EF4-FFF2-40B4-BE49-F238E27FC236}">
                <a16:creationId xmlns:a16="http://schemas.microsoft.com/office/drawing/2014/main" id="{D16FD9FE-0E04-FDAA-7758-452959F12C10}"/>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096915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3200" dirty="false">
                <a:solidFill>
                  <a:schemeClr val="accent1">
                    <a:lumMod val="50000"/>
                  </a:schemeClr>
                </a:solidFill>
              </a:rPr>
              <a:t>Hlavní výhody dětských skupin pro rodiče</a:t>
            </a:r>
          </a:p>
        </p:txBody>
      </p:sp>
      <p:sp>
        <p:nvSpPr>
          <p:cNvPr id="15" name="Zástupný symbol pro obsah 14"/>
          <p:cNvSpPr>
            <a:spLocks noGrp="true"/>
          </p:cNvSpPr>
          <p:nvPr>
            <p:ph idx="1"/>
          </p:nvPr>
        </p:nvSpPr>
        <p:spPr>
          <a:xfrm>
            <a:off x="107504" y="1412776"/>
            <a:ext cx="8864770" cy="4608511"/>
          </a:xfrm>
        </p:spPr>
        <p:txBody>
          <a:bodyPr>
            <a:noAutofit/>
          </a:bodyPr>
          <a:lstStyle/>
          <a:p>
            <a:pPr algn="just"/>
            <a:r>
              <a:rPr lang="cs-CZ" sz="2400" i="false" dirty="false">
                <a:effectLst/>
                <a:cs typeface="Calibri" panose="020F0502020204030204" pitchFamily="34" charset="0"/>
              </a:rPr>
              <a:t>Přispívají k lepšímu </a:t>
            </a:r>
            <a:r>
              <a:rPr lang="cs-CZ" sz="2400" b="true" i="false" dirty="false">
                <a:effectLst/>
                <a:cs typeface="Calibri" panose="020F0502020204030204" pitchFamily="34" charset="0"/>
              </a:rPr>
              <a:t>sladění pracovního a rodinného života </a:t>
            </a:r>
            <a:r>
              <a:rPr lang="cs-CZ" sz="2400" i="false" dirty="false">
                <a:effectLst/>
                <a:cs typeface="Calibri" panose="020F0502020204030204" pitchFamily="34" charset="0"/>
              </a:rPr>
              <a:t>(díky flexibilitě otevírací doby, která je přizpůsobená potřebám rodičů).</a:t>
            </a:r>
          </a:p>
          <a:p>
            <a:pPr algn="just"/>
            <a:r>
              <a:rPr lang="cs-CZ" sz="2400" b="true" i="false" dirty="false">
                <a:effectLst/>
                <a:cs typeface="Calibri" panose="020F0502020204030204" pitchFamily="34" charset="0"/>
              </a:rPr>
              <a:t>Pomáhají s postupným návratem rodičů do práce</a:t>
            </a:r>
            <a:r>
              <a:rPr lang="cs-CZ" sz="2400" i="false" dirty="false">
                <a:effectLst/>
                <a:cs typeface="Calibri" panose="020F0502020204030204" pitchFamily="34" charset="0"/>
              </a:rPr>
              <a:t>, rodič může dětskou skupinu využít jen ve dnech, kdy to skutečně potřebuje.</a:t>
            </a:r>
          </a:p>
          <a:p>
            <a:pPr algn="just"/>
            <a:r>
              <a:rPr lang="cs-CZ" sz="2400" i="false" dirty="false">
                <a:effectLst/>
                <a:cs typeface="Calibri" panose="020F0502020204030204" pitchFamily="34" charset="0"/>
              </a:rPr>
              <a:t>Díky menšímu kolektivu umožňují </a:t>
            </a:r>
            <a:r>
              <a:rPr lang="cs-CZ" sz="2400" b="true" i="false" dirty="false">
                <a:effectLst/>
                <a:cs typeface="Calibri" panose="020F0502020204030204" pitchFamily="34" charset="0"/>
              </a:rPr>
              <a:t>individuální přístup k dítěti.</a:t>
            </a:r>
          </a:p>
          <a:p>
            <a:pPr algn="just"/>
            <a:r>
              <a:rPr lang="cs-CZ" sz="2400" dirty="false">
                <a:cs typeface="Calibri" panose="020F0502020204030204" pitchFamily="34" charset="0"/>
              </a:rPr>
              <a:t>Pomáhají socializaci a rozvoji dítěte (děti se speciálními potřebami).</a:t>
            </a:r>
            <a:endParaRPr lang="cs-CZ" sz="2400" i="false" dirty="false">
              <a:effectLst/>
              <a:cs typeface="Calibri" panose="020F0502020204030204" pitchFamily="34" charset="0"/>
            </a:endParaRPr>
          </a:p>
          <a:p>
            <a:pPr algn="just"/>
            <a:r>
              <a:rPr lang="cs-CZ" sz="2400" b="true" i="false" dirty="false">
                <a:effectLst/>
                <a:cs typeface="Calibri" panose="020F0502020204030204" pitchFamily="34" charset="0"/>
              </a:rPr>
              <a:t>Usnadňují adaptaci </a:t>
            </a:r>
            <a:r>
              <a:rPr lang="cs-CZ" sz="2400" i="false" dirty="false">
                <a:effectLst/>
                <a:cs typeface="Calibri" panose="020F0502020204030204" pitchFamily="34" charset="0"/>
              </a:rPr>
              <a:t>dítěte díky rodinnému prostředí a širokému věkovému rozpětí v kolektivu.</a:t>
            </a:r>
          </a:p>
          <a:p>
            <a:pPr algn="just"/>
            <a:r>
              <a:rPr lang="cs-CZ" sz="2400" b="true" i="false" dirty="false">
                <a:effectLst/>
                <a:cs typeface="Calibri" panose="020F0502020204030204" pitchFamily="34" charset="0"/>
              </a:rPr>
              <a:t>Jsou flexibilní a finančně dostupné</a:t>
            </a:r>
            <a:r>
              <a:rPr lang="cs-CZ" sz="2400" i="false" dirty="false">
                <a:effectLst/>
                <a:cs typeface="Calibri" panose="020F0502020204030204" pitchFamily="34" charset="0"/>
              </a:rPr>
              <a:t>.</a:t>
            </a:r>
          </a:p>
          <a:p>
            <a:pPr algn="just"/>
            <a:r>
              <a:rPr lang="cs-CZ" sz="2400" i="false" dirty="false">
                <a:effectLst/>
                <a:cs typeface="Calibri" panose="020F0502020204030204" pitchFamily="34" charset="0"/>
              </a:rPr>
              <a:t>Obohacují nabídku služeb péče o děti (zejména děti 1 – 3 roky).</a:t>
            </a:r>
          </a:p>
          <a:p>
            <a:pPr algn="just"/>
            <a:r>
              <a:rPr lang="cs-CZ" sz="2400" i="false" dirty="false">
                <a:effectLst/>
                <a:cs typeface="Calibri" panose="020F0502020204030204" pitchFamily="34" charset="0"/>
              </a:rPr>
              <a:t>Rodiče mohou uhrazené školné uplatnit jako slevu na dani.</a:t>
            </a: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21</a:t>
            </a:fld>
            <a:endParaRPr lang="cs-CZ" dirty="false"/>
          </a:p>
        </p:txBody>
      </p:sp>
      <p:pic>
        <p:nvPicPr>
          <p:cNvPr id="3" name="Obrázek 2">
            <a:extLst>
              <a:ext uri="{FF2B5EF4-FFF2-40B4-BE49-F238E27FC236}">
                <a16:creationId xmlns:a16="http://schemas.microsoft.com/office/drawing/2014/main" id="{CDD90D13-3438-BF7A-6184-C6875238EC5F}"/>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860347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0" y="188640"/>
            <a:ext cx="9144000" cy="936104"/>
          </a:xfrm>
        </p:spPr>
        <p:txBody>
          <a:bodyPr>
            <a:normAutofit/>
          </a:bodyPr>
          <a:lstStyle/>
          <a:p>
            <a:r>
              <a:rPr lang="cs-CZ" sz="3200" dirty="false">
                <a:solidFill>
                  <a:schemeClr val="accent1">
                    <a:lumMod val="50000"/>
                  </a:schemeClr>
                </a:solidFill>
              </a:rPr>
              <a:t>Zákon o poskytování služby péče o dítě v DS</a:t>
            </a:r>
          </a:p>
        </p:txBody>
      </p:sp>
      <p:sp>
        <p:nvSpPr>
          <p:cNvPr id="15" name="Zástupný symbol pro obsah 14"/>
          <p:cNvSpPr>
            <a:spLocks noGrp="true"/>
          </p:cNvSpPr>
          <p:nvPr>
            <p:ph idx="1"/>
          </p:nvPr>
        </p:nvSpPr>
        <p:spPr>
          <a:xfrm>
            <a:off x="107504" y="1412776"/>
            <a:ext cx="8864770" cy="4608511"/>
          </a:xfrm>
        </p:spPr>
        <p:txBody>
          <a:bodyPr>
            <a:noAutofit/>
          </a:bodyPr>
          <a:lstStyle/>
          <a:p>
            <a:pPr marL="0" indent="0" algn="just">
              <a:spcBef>
                <a:spcPts val="200"/>
              </a:spcBef>
              <a:buNone/>
            </a:pPr>
            <a:r>
              <a:rPr lang="cs-CZ" sz="2400" b="true" i="false" dirty="false">
                <a:effectLst/>
                <a:cs typeface="Calibri" panose="020F0502020204030204" pitchFamily="34" charset="0"/>
              </a:rPr>
              <a:t>Zákon č. 247/2014 Sb</a:t>
            </a:r>
            <a:r>
              <a:rPr lang="cs-CZ" sz="2400" i="false" dirty="false">
                <a:effectLst/>
                <a:cs typeface="Calibri" panose="020F0502020204030204" pitchFamily="34" charset="0"/>
              </a:rPr>
              <a:t>. upravuje podmínky, za nichž je poskytována služba péče o dítě v DS, a podmínky pro získání oprávnění </a:t>
            </a:r>
            <a:br>
              <a:rPr lang="cs-CZ" sz="2400" i="false" dirty="false">
                <a:effectLst/>
                <a:cs typeface="Calibri" panose="020F0502020204030204" pitchFamily="34" charset="0"/>
              </a:rPr>
            </a:br>
            <a:r>
              <a:rPr lang="cs-CZ" sz="2400" i="false" dirty="false">
                <a:effectLst/>
                <a:cs typeface="Calibri" panose="020F0502020204030204" pitchFamily="34" charset="0"/>
              </a:rPr>
              <a:t>k poskytování služby.</a:t>
            </a:r>
          </a:p>
          <a:p>
            <a:pPr algn="just">
              <a:spcBef>
                <a:spcPts val="200"/>
              </a:spcBef>
            </a:pPr>
            <a:r>
              <a:rPr lang="cs-CZ" sz="2300" i="false" dirty="false">
                <a:effectLst/>
                <a:cs typeface="Calibri" panose="020F0502020204030204" pitchFamily="34" charset="0"/>
              </a:rPr>
              <a:t>Poskytování služby péče o dítě v DS:</a:t>
            </a:r>
          </a:p>
          <a:p>
            <a:pPr lvl="1" algn="just">
              <a:spcBef>
                <a:spcPts val="200"/>
              </a:spcBef>
            </a:pPr>
            <a:r>
              <a:rPr lang="cs-CZ" sz="2000" i="false" dirty="false">
                <a:effectLst/>
                <a:cs typeface="Calibri" panose="020F0502020204030204" pitchFamily="34" charset="0"/>
              </a:rPr>
              <a:t>poskytovatel, oprávnění, podmínky, standardy kvality péče, úhrada nákladů, počet dětí a pečujících osob, stravování, vnitřní pravidla a plán výchovy </a:t>
            </a:r>
            <a:br>
              <a:rPr lang="cs-CZ" sz="2000" i="false" dirty="false">
                <a:effectLst/>
                <a:cs typeface="Calibri" panose="020F0502020204030204" pitchFamily="34" charset="0"/>
              </a:rPr>
            </a:br>
            <a:r>
              <a:rPr lang="cs-CZ" sz="2000" i="false" dirty="false">
                <a:effectLst/>
                <a:cs typeface="Calibri" panose="020F0502020204030204" pitchFamily="34" charset="0"/>
              </a:rPr>
              <a:t>a péče, evidence dětí, pojištění, smlouva o poskytování péče, přerušení poskytování služby.</a:t>
            </a:r>
          </a:p>
          <a:p>
            <a:pPr algn="just">
              <a:spcBef>
                <a:spcPts val="200"/>
              </a:spcBef>
            </a:pPr>
            <a:r>
              <a:rPr lang="cs-CZ" sz="2300" i="false" dirty="false">
                <a:effectLst/>
                <a:cs typeface="Calibri" panose="020F0502020204030204" pitchFamily="34" charset="0"/>
              </a:rPr>
              <a:t>Technické požadavky na stavby a hygienické požadavky na prostory a provoz.</a:t>
            </a:r>
          </a:p>
          <a:p>
            <a:pPr algn="just">
              <a:spcBef>
                <a:spcPts val="200"/>
              </a:spcBef>
            </a:pPr>
            <a:r>
              <a:rPr lang="cs-CZ" sz="2300" i="false" dirty="false">
                <a:effectLst/>
                <a:cs typeface="Calibri" panose="020F0502020204030204" pitchFamily="34" charset="0"/>
              </a:rPr>
              <a:t>Vznik, změna a zánik oprávnění a evidence poskytovatelů.  </a:t>
            </a:r>
          </a:p>
          <a:p>
            <a:pPr algn="just">
              <a:spcBef>
                <a:spcPts val="200"/>
              </a:spcBef>
            </a:pPr>
            <a:r>
              <a:rPr lang="cs-CZ" sz="2300" dirty="false">
                <a:cs typeface="Calibri" panose="020F0502020204030204" pitchFamily="34" charset="0"/>
              </a:rPr>
              <a:t>Příspěvek na provoz dětské skupiny.</a:t>
            </a:r>
          </a:p>
          <a:p>
            <a:pPr algn="just">
              <a:spcBef>
                <a:spcPts val="200"/>
              </a:spcBef>
            </a:pPr>
            <a:r>
              <a:rPr lang="cs-CZ" sz="2300" i="false" dirty="false">
                <a:effectLst/>
                <a:cs typeface="Calibri" panose="020F0502020204030204" pitchFamily="34" charset="0"/>
              </a:rPr>
              <a:t>Kontrola, přestupky.</a:t>
            </a:r>
          </a:p>
          <a:p>
            <a:pPr algn="just">
              <a:spcBef>
                <a:spcPts val="200"/>
              </a:spcBef>
            </a:pPr>
            <a:endParaRPr lang="cs-CZ" sz="2400" i="false" dirty="false">
              <a:effectLst/>
              <a:cs typeface="Calibri" panose="020F050202020403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22</a:t>
            </a:fld>
            <a:endParaRPr lang="cs-CZ" dirty="false"/>
          </a:p>
        </p:txBody>
      </p:sp>
      <p:pic>
        <p:nvPicPr>
          <p:cNvPr id="3" name="Obrázek 2">
            <a:extLst>
              <a:ext uri="{FF2B5EF4-FFF2-40B4-BE49-F238E27FC236}">
                <a16:creationId xmlns:a16="http://schemas.microsoft.com/office/drawing/2014/main" id="{411DA2A7-6133-FA04-2D4B-BF45A207FE01}"/>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375320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přechodná období</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23</a:t>
            </a:fld>
            <a:endParaRPr lang="cs-CZ" dirty="false"/>
          </a:p>
        </p:txBody>
      </p:sp>
      <p:sp>
        <p:nvSpPr>
          <p:cNvPr id="15" name="Zástupný symbol pro obsah 14"/>
          <p:cNvSpPr>
            <a:spLocks noGrp="true"/>
          </p:cNvSpPr>
          <p:nvPr>
            <p:ph idx="1"/>
          </p:nvPr>
        </p:nvSpPr>
        <p:spPr>
          <a:xfrm>
            <a:off x="251520" y="1412776"/>
            <a:ext cx="8720754" cy="4608511"/>
          </a:xfrm>
        </p:spPr>
        <p:txBody>
          <a:bodyPr>
            <a:normAutofit lnSpcReduction="10000"/>
          </a:bodyPr>
          <a:lstStyle/>
          <a:p>
            <a:pPr marL="0" indent="0" algn="just">
              <a:buNone/>
            </a:pPr>
            <a:r>
              <a:rPr lang="cs-CZ" altLang="cs-CZ" sz="2400" b="true" dirty="false"/>
              <a:t>Účinnost a přechodná období:</a:t>
            </a:r>
          </a:p>
          <a:p>
            <a:pPr algn="just"/>
            <a:r>
              <a:rPr lang="cs-CZ" altLang="cs-CZ" sz="2400" dirty="false"/>
              <a:t>01.10.2021 – účinnost novely zákona</a:t>
            </a:r>
          </a:p>
          <a:p>
            <a:pPr algn="just"/>
            <a:r>
              <a:rPr lang="cs-CZ" altLang="cs-CZ" sz="2400" b="true" dirty="false"/>
              <a:t>Poskytovatel zapsaný od 1. 10. 2021:</a:t>
            </a:r>
          </a:p>
          <a:p>
            <a:pPr lvl="1" algn="just"/>
            <a:r>
              <a:rPr lang="cs-CZ" altLang="cs-CZ" sz="2000" dirty="false"/>
              <a:t>01.07.2022 – podmínky u odborné způsobilosti</a:t>
            </a:r>
          </a:p>
          <a:p>
            <a:pPr algn="just"/>
            <a:r>
              <a:rPr lang="cs-CZ" altLang="cs-CZ" sz="2400" b="true" dirty="false"/>
              <a:t>Poskytovatel zapsaný před 30. 9. 2021:</a:t>
            </a:r>
          </a:p>
          <a:p>
            <a:pPr lvl="1" algn="just"/>
            <a:r>
              <a:rPr lang="cs-CZ" altLang="cs-CZ" sz="2000" dirty="false"/>
              <a:t>01.10.2023 – hygienické podmínky a požární bezpečnost</a:t>
            </a:r>
          </a:p>
          <a:p>
            <a:pPr lvl="1" algn="just"/>
            <a:r>
              <a:rPr lang="cs-CZ" altLang="cs-CZ" sz="2000" dirty="false"/>
              <a:t>01.10.2024 – podmínky u odborné způsobilosti</a:t>
            </a:r>
          </a:p>
          <a:p>
            <a:pPr marL="714375" lvl="1" indent="0" algn="just">
              <a:buNone/>
            </a:pPr>
            <a:r>
              <a:rPr lang="cs-CZ" altLang="cs-CZ" sz="2000" dirty="false"/>
              <a:t>(doplnění odbornosti u vyřazených kvalifikací bez maturity, 1 pečující osoba se  zdravotním vzděláním nebo novou PK Chůva pro děti v dětské skupině)</a:t>
            </a:r>
          </a:p>
          <a:p>
            <a:pPr lvl="1" algn="just"/>
            <a:r>
              <a:rPr lang="cs-CZ" altLang="cs-CZ" sz="2000" dirty="false"/>
              <a:t>01.10.2024 – doplnění „dětská skupina“ do názvu služby</a:t>
            </a:r>
          </a:p>
          <a:p>
            <a:pPr lvl="1" algn="just"/>
            <a:r>
              <a:rPr lang="cs-CZ" altLang="cs-CZ" sz="2000" dirty="false"/>
              <a:t>01.10.2026 – minimálně 20 hod. týdně pečující osoba se vzděláním </a:t>
            </a:r>
            <a:br>
              <a:rPr lang="cs-CZ" altLang="cs-CZ" sz="2000" dirty="false"/>
            </a:br>
            <a:r>
              <a:rPr lang="cs-CZ" altLang="cs-CZ" sz="2000" dirty="false"/>
              <a:t>v pedagogické oblasti v případě péče o děti starší 3 let  (s překryvem </a:t>
            </a:r>
            <a:br>
              <a:rPr lang="cs-CZ" altLang="cs-CZ" sz="2000" dirty="false"/>
            </a:br>
            <a:r>
              <a:rPr lang="cs-CZ" altLang="cs-CZ" sz="2000" dirty="false"/>
              <a:t>do 31.08.)</a:t>
            </a:r>
            <a:endParaRPr lang="cs-CZ" sz="2000" dirty="false"/>
          </a:p>
        </p:txBody>
      </p:sp>
      <p:pic>
        <p:nvPicPr>
          <p:cNvPr id="3" name="Obrázek 2">
            <a:extLst>
              <a:ext uri="{FF2B5EF4-FFF2-40B4-BE49-F238E27FC236}">
                <a16:creationId xmlns:a16="http://schemas.microsoft.com/office/drawing/2014/main" id="{7E2E7211-235F-DBA4-7042-03F488EA5F88}"/>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942103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zásadní změny</a:t>
            </a:r>
          </a:p>
        </p:txBody>
      </p:sp>
      <p:sp>
        <p:nvSpPr>
          <p:cNvPr id="15" name="Zástupný symbol pro obsah 14"/>
          <p:cNvSpPr>
            <a:spLocks noGrp="true"/>
          </p:cNvSpPr>
          <p:nvPr>
            <p:ph idx="1"/>
          </p:nvPr>
        </p:nvSpPr>
        <p:spPr>
          <a:xfrm>
            <a:off x="251520" y="1412776"/>
            <a:ext cx="8720754" cy="4608511"/>
          </a:xfrm>
        </p:spPr>
        <p:txBody>
          <a:bodyPr>
            <a:normAutofit/>
          </a:bodyPr>
          <a:lstStyle/>
          <a:p>
            <a:pPr marL="0" indent="0">
              <a:buNone/>
            </a:pPr>
            <a:r>
              <a:rPr lang="cs-CZ" altLang="cs-CZ" sz="2400" b="true" dirty="false"/>
              <a:t>Zásadní změny:</a:t>
            </a:r>
          </a:p>
          <a:p>
            <a:r>
              <a:rPr lang="cs-CZ" altLang="cs-CZ" sz="2400" dirty="false"/>
              <a:t>název DS musí obsahovat „dětská skupina“,</a:t>
            </a:r>
          </a:p>
          <a:p>
            <a:r>
              <a:rPr lang="cs-CZ" altLang="cs-CZ" sz="2400" dirty="false"/>
              <a:t>věk dětí, pečující osoby a počet dětí,</a:t>
            </a:r>
          </a:p>
          <a:p>
            <a:r>
              <a:rPr lang="cs-CZ" altLang="cs-CZ" sz="2400" dirty="false"/>
              <a:t>kvalifikace pečujících osob a další vzdělávání pečujících osob,</a:t>
            </a:r>
          </a:p>
          <a:p>
            <a:r>
              <a:rPr lang="cs-CZ" altLang="cs-CZ" sz="2400" dirty="false"/>
              <a:t>nová vyhláška k provedení zákona,</a:t>
            </a:r>
          </a:p>
          <a:p>
            <a:r>
              <a:rPr lang="cs-CZ" altLang="cs-CZ" sz="2400" dirty="false"/>
              <a:t>standardy kvality péče o děti v DS,</a:t>
            </a:r>
          </a:p>
          <a:p>
            <a:r>
              <a:rPr lang="cs-CZ" altLang="cs-CZ" sz="2400" dirty="false"/>
              <a:t>příspěvky od rodičů,</a:t>
            </a:r>
          </a:p>
          <a:p>
            <a:r>
              <a:rPr lang="cs-CZ" altLang="cs-CZ" sz="2400" dirty="false"/>
              <a:t>příspěvek na provoz DS,</a:t>
            </a:r>
          </a:p>
          <a:p>
            <a:r>
              <a:rPr lang="cs-CZ" altLang="cs-CZ" sz="2400" dirty="false"/>
              <a:t>zápis do evidence.</a:t>
            </a:r>
          </a:p>
          <a:p>
            <a:pPr marL="0" indent="0">
              <a:buNone/>
            </a:pPr>
            <a:r>
              <a:rPr lang="cs-CZ" altLang="cs-CZ" sz="2400" i="true" dirty="false"/>
              <a:t>Více informací na </a:t>
            </a:r>
            <a:r>
              <a:rPr lang="cs-CZ" altLang="cs-CZ" sz="2400" i="true" dirty="false">
                <a:hlinkClick r:id="rId2"/>
              </a:rPr>
              <a:t>www.dsmpsv.cz</a:t>
            </a:r>
            <a:r>
              <a:rPr lang="cs-CZ" altLang="cs-CZ" sz="2400" i="true" dirty="false"/>
              <a:t> a </a:t>
            </a:r>
            <a:r>
              <a:rPr lang="cs-CZ" altLang="cs-CZ" sz="2400" i="true" dirty="false">
                <a:hlinkClick r:id="rId3"/>
              </a:rPr>
              <a:t>www.mpsv.cz/detske-skupiny</a:t>
            </a:r>
            <a:r>
              <a:rPr lang="cs-CZ" altLang="cs-CZ" sz="2400" i="true" dirty="false"/>
              <a:t> </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24</a:t>
            </a:fld>
            <a:endParaRPr lang="cs-CZ" dirty="false"/>
          </a:p>
        </p:txBody>
      </p:sp>
      <p:pic>
        <p:nvPicPr>
          <p:cNvPr id="3" name="Obrázek 2">
            <a:extLst>
              <a:ext uri="{FF2B5EF4-FFF2-40B4-BE49-F238E27FC236}">
                <a16:creationId xmlns:a16="http://schemas.microsoft.com/office/drawing/2014/main" id="{9028DA15-D38F-24BE-B72A-DF560C034932}"/>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244852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zásadní změny</a:t>
            </a:r>
          </a:p>
        </p:txBody>
      </p:sp>
      <p:sp>
        <p:nvSpPr>
          <p:cNvPr id="15" name="Zástupný symbol pro obsah 14"/>
          <p:cNvSpPr>
            <a:spLocks noGrp="true"/>
          </p:cNvSpPr>
          <p:nvPr>
            <p:ph idx="1"/>
          </p:nvPr>
        </p:nvSpPr>
        <p:spPr>
          <a:xfrm>
            <a:off x="251520" y="1429401"/>
            <a:ext cx="8784976" cy="4579018"/>
          </a:xfrm>
        </p:spPr>
        <p:txBody>
          <a:bodyPr>
            <a:normAutofit/>
          </a:bodyPr>
          <a:lstStyle/>
          <a:p>
            <a:pPr marL="0" indent="0" algn="just">
              <a:buNone/>
            </a:pPr>
            <a:r>
              <a:rPr lang="cs-CZ" altLang="cs-CZ" sz="2400" b="true" dirty="false"/>
              <a:t>Věk dětí:</a:t>
            </a:r>
          </a:p>
          <a:p>
            <a:pPr algn="just">
              <a:tabLst>
                <a:tab pos="2241550" algn="l"/>
              </a:tabLst>
            </a:pPr>
            <a:r>
              <a:rPr lang="cs-CZ" altLang="cs-CZ" sz="2400" dirty="false"/>
              <a:t>Od 6 měsíců do zahájení povinné školní docházky, </a:t>
            </a:r>
          </a:p>
          <a:p>
            <a:pPr lvl="1" algn="just"/>
            <a:r>
              <a:rPr lang="cs-CZ" altLang="cs-CZ" sz="2000" dirty="false"/>
              <a:t>děti do 1 roku věku pouze ve skupině 4 dětí mladších 4 let.</a:t>
            </a:r>
          </a:p>
          <a:p>
            <a:pPr algn="just"/>
            <a:r>
              <a:rPr lang="cs-CZ" altLang="cs-CZ" sz="2400" dirty="false"/>
              <a:t>Věkové rozpětí pro skupinu si poskytovatel určuje sám.</a:t>
            </a:r>
          </a:p>
          <a:p>
            <a:pPr algn="just"/>
            <a:r>
              <a:rPr lang="cs-CZ" altLang="cs-CZ" sz="2400" b="true" dirty="false"/>
              <a:t>Podle věku se rozlišuje: </a:t>
            </a:r>
          </a:p>
          <a:p>
            <a:pPr lvl="1" algn="just"/>
            <a:r>
              <a:rPr lang="cs-CZ" altLang="cs-CZ" sz="2000" dirty="false"/>
              <a:t>strava: do 1. narozenin pouze rodič, u starších dětí dle smlouvy,</a:t>
            </a:r>
          </a:p>
          <a:p>
            <a:pPr lvl="1" algn="just"/>
            <a:r>
              <a:rPr lang="cs-CZ" altLang="cs-CZ" sz="2000" dirty="false"/>
              <a:t>financování: různá výše normativů pro děti ve věku do 31. srpna </a:t>
            </a:r>
            <a:br>
              <a:rPr lang="cs-CZ" altLang="cs-CZ" sz="2000" dirty="false"/>
            </a:br>
            <a:r>
              <a:rPr lang="cs-CZ" altLang="cs-CZ" sz="2000" dirty="false"/>
              <a:t>po 3. narozeninách a pro děti starší,</a:t>
            </a:r>
          </a:p>
          <a:p>
            <a:pPr lvl="1" algn="just"/>
            <a:r>
              <a:rPr lang="cs-CZ" altLang="cs-CZ" sz="2000" dirty="false"/>
              <a:t>u normativu na stravování dětí do 3. narozenin výživové normy dle vyhlášky MPSV, po 3. narozeninách dle vyhlášky o školním stravování,</a:t>
            </a:r>
          </a:p>
          <a:p>
            <a:pPr lvl="1" algn="just"/>
            <a:r>
              <a:rPr lang="cs-CZ" altLang="cs-CZ" sz="2000" dirty="false"/>
              <a:t>osoba s pedagogických vzděláním na 20 hod týdně u dětí ve věku</a:t>
            </a:r>
            <a:br>
              <a:rPr lang="cs-CZ" altLang="cs-CZ" sz="2000" dirty="false"/>
            </a:br>
            <a:r>
              <a:rPr lang="cs-CZ" altLang="cs-CZ" sz="2000" dirty="false"/>
              <a:t>od 1. září po 3. narozeninách.</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25</a:t>
            </a:fld>
            <a:endParaRPr lang="cs-CZ" dirty="false"/>
          </a:p>
        </p:txBody>
      </p:sp>
      <p:pic>
        <p:nvPicPr>
          <p:cNvPr id="3" name="Obrázek 2">
            <a:extLst>
              <a:ext uri="{FF2B5EF4-FFF2-40B4-BE49-F238E27FC236}">
                <a16:creationId xmlns:a16="http://schemas.microsoft.com/office/drawing/2014/main" id="{FD9292D8-5955-458B-7B97-E4DFBB2060CE}"/>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230570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zásadní změny</a:t>
            </a:r>
          </a:p>
        </p:txBody>
      </p:sp>
      <p:sp>
        <p:nvSpPr>
          <p:cNvPr id="15" name="Zástupný symbol pro obsah 14"/>
          <p:cNvSpPr>
            <a:spLocks noGrp="true"/>
          </p:cNvSpPr>
          <p:nvPr>
            <p:ph idx="1"/>
          </p:nvPr>
        </p:nvSpPr>
        <p:spPr>
          <a:xfrm>
            <a:off x="251520" y="1412776"/>
            <a:ext cx="8720754" cy="4608511"/>
          </a:xfrm>
        </p:spPr>
        <p:txBody>
          <a:bodyPr>
            <a:normAutofit/>
          </a:bodyPr>
          <a:lstStyle/>
          <a:p>
            <a:pPr marL="0" indent="0" algn="just">
              <a:buNone/>
            </a:pPr>
            <a:r>
              <a:rPr lang="cs-CZ" altLang="cs-CZ" sz="2400" b="true" dirty="false"/>
              <a:t>Pečující osoby – kvalifikace</a:t>
            </a:r>
          </a:p>
          <a:p>
            <a:pPr algn="just">
              <a:tabLst>
                <a:tab pos="2241550" algn="l"/>
              </a:tabLst>
            </a:pPr>
            <a:r>
              <a:rPr lang="cs-CZ" altLang="cs-CZ" sz="2400" b="true" dirty="false"/>
              <a:t>Zůstává: </a:t>
            </a:r>
          </a:p>
          <a:p>
            <a:pPr lvl="1" algn="just">
              <a:tabLst>
                <a:tab pos="2241550" algn="l"/>
              </a:tabLst>
            </a:pPr>
            <a:r>
              <a:rPr lang="cs-CZ" altLang="cs-CZ" sz="2000" dirty="false"/>
              <a:t>Oblast pedagogická, zdravotní, sociální + profesní kvalifikace Chůva </a:t>
            </a:r>
            <a:br>
              <a:rPr lang="cs-CZ" altLang="cs-CZ" sz="2000" dirty="false"/>
            </a:br>
            <a:r>
              <a:rPr lang="cs-CZ" altLang="cs-CZ" sz="2000" dirty="false"/>
              <a:t>do zahájení povinné školní docházky.</a:t>
            </a:r>
          </a:p>
          <a:p>
            <a:pPr algn="just">
              <a:tabLst>
                <a:tab pos="2241550" algn="l"/>
              </a:tabLst>
            </a:pPr>
            <a:r>
              <a:rPr lang="cs-CZ" altLang="cs-CZ" sz="2400" b="true" dirty="false"/>
              <a:t>Nově:</a:t>
            </a:r>
          </a:p>
          <a:p>
            <a:pPr lvl="1" algn="just">
              <a:tabLst>
                <a:tab pos="2241550" algn="l"/>
              </a:tabLst>
            </a:pPr>
            <a:r>
              <a:rPr lang="cs-CZ" altLang="cs-CZ" sz="2000" dirty="false"/>
              <a:t>Vypuštěny kvalifikace bez maturity (ošetřovatel, pracovník v sociálních službách bez maturity), doplněn asistent pedagoga s maturitní zkouškou.</a:t>
            </a:r>
          </a:p>
          <a:p>
            <a:pPr lvl="1" algn="just">
              <a:tabLst>
                <a:tab pos="2241550" algn="l"/>
              </a:tabLst>
            </a:pPr>
            <a:r>
              <a:rPr lang="cs-CZ" altLang="cs-CZ" sz="2000" dirty="false"/>
              <a:t>Zavedena nová PK Chůva pro děti v dětské skupině.</a:t>
            </a:r>
          </a:p>
          <a:p>
            <a:pPr lvl="1" algn="just">
              <a:tabLst>
                <a:tab pos="2241550" algn="l"/>
              </a:tabLst>
            </a:pPr>
            <a:r>
              <a:rPr lang="cs-CZ" altLang="cs-CZ" sz="2000" dirty="false"/>
              <a:t>Při péči během provozního dne vždy alespoň 1 z pečujících osob má zdravotnické vzdělání nebo novou PK Chůva pro děti v dětské skupině.</a:t>
            </a:r>
          </a:p>
          <a:p>
            <a:pPr lvl="1" algn="just">
              <a:tabLst>
                <a:tab pos="2241550" algn="l"/>
              </a:tabLst>
            </a:pPr>
            <a:r>
              <a:rPr lang="cs-CZ" altLang="cs-CZ" sz="2000" dirty="false"/>
              <a:t>Je-li péče poskytována i dětem starším než 3 roky (k 1. 9.), alespoň 20 hod týdně pečuje také osoba se vzděláním v  pedagogické oblasti dle zákona.</a:t>
            </a:r>
          </a:p>
          <a:p>
            <a:pPr algn="just">
              <a:tabLst>
                <a:tab pos="2241550" algn="l"/>
              </a:tabLst>
            </a:pPr>
            <a:endParaRPr lang="cs-CZ" alt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26</a:t>
            </a:fld>
            <a:endParaRPr lang="cs-CZ" dirty="false"/>
          </a:p>
        </p:txBody>
      </p:sp>
      <p:pic>
        <p:nvPicPr>
          <p:cNvPr id="3" name="Obrázek 2">
            <a:extLst>
              <a:ext uri="{FF2B5EF4-FFF2-40B4-BE49-F238E27FC236}">
                <a16:creationId xmlns:a16="http://schemas.microsoft.com/office/drawing/2014/main" id="{98E527A9-CA68-2EC3-DB9F-51E8E2AC0B8D}"/>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3436020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zásadní změny</a:t>
            </a:r>
          </a:p>
        </p:txBody>
      </p:sp>
      <p:sp>
        <p:nvSpPr>
          <p:cNvPr id="15" name="Zástupný symbol pro obsah 14"/>
          <p:cNvSpPr>
            <a:spLocks noGrp="true"/>
          </p:cNvSpPr>
          <p:nvPr>
            <p:ph idx="1"/>
          </p:nvPr>
        </p:nvSpPr>
        <p:spPr>
          <a:xfrm>
            <a:off x="251520" y="1412776"/>
            <a:ext cx="8720754" cy="4608511"/>
          </a:xfrm>
        </p:spPr>
        <p:txBody>
          <a:bodyPr>
            <a:normAutofit/>
          </a:bodyPr>
          <a:lstStyle/>
          <a:p>
            <a:pPr marL="0" indent="0" algn="just">
              <a:buNone/>
            </a:pPr>
            <a:r>
              <a:rPr lang="cs-CZ" altLang="cs-CZ" sz="2400" b="true" dirty="false"/>
              <a:t>Pečující osoby a počet dětí</a:t>
            </a:r>
          </a:p>
          <a:p>
            <a:pPr marL="0" indent="0" algn="just">
              <a:buNone/>
              <a:tabLst>
                <a:tab pos="2241550" algn="l"/>
              </a:tabLst>
            </a:pPr>
            <a:endParaRPr lang="cs-CZ" altLang="cs-CZ" sz="2400" dirty="false"/>
          </a:p>
          <a:p>
            <a:pPr marL="0" indent="0" algn="just">
              <a:buNone/>
              <a:tabLst>
                <a:tab pos="2241550" algn="l"/>
              </a:tabLst>
            </a:pPr>
            <a:endParaRPr lang="cs-CZ" altLang="cs-CZ" sz="2400" dirty="false"/>
          </a:p>
          <a:p>
            <a:pPr marL="0" indent="0" algn="just">
              <a:buNone/>
              <a:tabLst>
                <a:tab pos="2241550" algn="l"/>
              </a:tabLst>
            </a:pPr>
            <a:endParaRPr lang="cs-CZ" altLang="cs-CZ" sz="2400" dirty="false"/>
          </a:p>
          <a:p>
            <a:pPr marL="342900" lvl="1" indent="-342900" algn="just">
              <a:buFont typeface="Arial" panose="020B0604020202020204" pitchFamily="34" charset="0"/>
              <a:buChar char="•"/>
              <a:tabLst>
                <a:tab pos="2241550" algn="l"/>
              </a:tabLst>
            </a:pPr>
            <a:r>
              <a:rPr lang="cs-CZ" altLang="cs-CZ" sz="2300" dirty="false"/>
              <a:t>Pro počet pečujících osob je rozhodný počet aktuálně současně přítomných dětí.</a:t>
            </a:r>
          </a:p>
          <a:p>
            <a:pPr marL="342900" lvl="1" indent="-342900" algn="just">
              <a:buFont typeface="Arial" panose="020B0604020202020204" pitchFamily="34" charset="0"/>
              <a:buChar char="•"/>
              <a:tabLst>
                <a:tab pos="2241550" algn="l"/>
              </a:tabLst>
            </a:pPr>
            <a:r>
              <a:rPr lang="cs-CZ" altLang="cs-CZ" sz="2300" dirty="false"/>
              <a:t>Poskytovatel je povinen zohlednit zdravotní stav dětí, dobu pobytu dětí v dětské skupině a věk dětí, zejména počet dětí ve věku do 2 let.</a:t>
            </a:r>
          </a:p>
          <a:p>
            <a:pPr marL="342900" lvl="1" indent="-342900" algn="just">
              <a:buFont typeface="Arial" panose="020B0604020202020204" pitchFamily="34" charset="0"/>
              <a:buChar char="•"/>
              <a:tabLst>
                <a:tab pos="2241550" algn="l"/>
              </a:tabLst>
            </a:pPr>
            <a:r>
              <a:rPr lang="cs-CZ" altLang="cs-CZ" sz="2300" dirty="false"/>
              <a:t>Počet dětí nesmí přesáhnout kapacitu zapsanou v evidenci.</a:t>
            </a:r>
          </a:p>
          <a:p>
            <a:pPr marL="342900" lvl="1" indent="-342900" algn="just">
              <a:buFont typeface="Arial" panose="020B0604020202020204" pitchFamily="34" charset="0"/>
              <a:buChar char="•"/>
              <a:tabLst>
                <a:tab pos="2241550" algn="l"/>
              </a:tabLst>
            </a:pPr>
            <a:r>
              <a:rPr lang="cs-CZ" altLang="cs-CZ" sz="2300" dirty="false"/>
              <a:t>V případě dítěte mladšího 1 roku maximálně 4 děti mladší 4 let.</a:t>
            </a:r>
          </a:p>
          <a:p>
            <a:pPr marL="0" indent="0" algn="just">
              <a:buNone/>
              <a:tabLst>
                <a:tab pos="2241550" algn="l"/>
              </a:tabLst>
            </a:pPr>
            <a:endParaRPr lang="cs-CZ" alt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27</a:t>
            </a:fld>
            <a:endParaRPr lang="cs-CZ" dirty="false"/>
          </a:p>
        </p:txBody>
      </p:sp>
      <p:pic>
        <p:nvPicPr>
          <p:cNvPr id="8" name="Obrázek 7">
            <a:extLst>
              <a:ext uri="{FF2B5EF4-FFF2-40B4-BE49-F238E27FC236}">
                <a16:creationId xmlns:a16="http://schemas.microsoft.com/office/drawing/2014/main" id="{C1751963-55DF-42C3-9F54-FF609C2EF972}"/>
              </a:ext>
            </a:extLst>
          </p:cNvPr>
          <p:cNvPicPr>
            <a:picLocks noChangeAspect="true"/>
          </p:cNvPicPr>
          <p:nvPr/>
        </p:nvPicPr>
        <p:blipFill>
          <a:blip r:embed="rId2"/>
          <a:stretch>
            <a:fillRect/>
          </a:stretch>
        </p:blipFill>
        <p:spPr>
          <a:xfrm>
            <a:off x="686556" y="1909469"/>
            <a:ext cx="7370703" cy="1231499"/>
          </a:xfrm>
          <a:prstGeom prst="rect">
            <a:avLst/>
          </a:prstGeom>
        </p:spPr>
      </p:pic>
      <p:pic>
        <p:nvPicPr>
          <p:cNvPr id="3" name="Obrázek 2">
            <a:extLst>
              <a:ext uri="{FF2B5EF4-FFF2-40B4-BE49-F238E27FC236}">
                <a16:creationId xmlns:a16="http://schemas.microsoft.com/office/drawing/2014/main" id="{79B4263E-2E0A-3B56-46F3-449F98425647}"/>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060268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zásadní změny</a:t>
            </a:r>
          </a:p>
        </p:txBody>
      </p:sp>
      <p:sp>
        <p:nvSpPr>
          <p:cNvPr id="15" name="Zástupný symbol pro obsah 14"/>
          <p:cNvSpPr>
            <a:spLocks noGrp="true"/>
          </p:cNvSpPr>
          <p:nvPr>
            <p:ph idx="1"/>
          </p:nvPr>
        </p:nvSpPr>
        <p:spPr>
          <a:xfrm>
            <a:off x="251520" y="1412776"/>
            <a:ext cx="8892480" cy="4608511"/>
          </a:xfrm>
        </p:spPr>
        <p:txBody>
          <a:bodyPr>
            <a:normAutofit fontScale="92500"/>
          </a:bodyPr>
          <a:lstStyle/>
          <a:p>
            <a:pPr marL="0" indent="0" algn="just">
              <a:buNone/>
            </a:pPr>
            <a:r>
              <a:rPr lang="cs-CZ" altLang="cs-CZ" sz="2400" b="true" dirty="false"/>
              <a:t>Pečující osoby – další vzdělávání</a:t>
            </a:r>
          </a:p>
          <a:p>
            <a:pPr marL="0" indent="0" algn="just">
              <a:spcAft>
                <a:spcPts val="400"/>
              </a:spcAft>
              <a:buNone/>
              <a:tabLst>
                <a:tab pos="2241550" algn="l"/>
              </a:tabLst>
            </a:pPr>
            <a:r>
              <a:rPr lang="cs-CZ" altLang="cs-CZ" sz="2400" dirty="false"/>
              <a:t>Poskytovatel je povinen zajistit pečující osobě:</a:t>
            </a:r>
          </a:p>
          <a:p>
            <a:pPr marL="342900" lvl="1" indent="-342900" algn="just">
              <a:lnSpc>
                <a:spcPct val="105000"/>
              </a:lnSpc>
              <a:spcBef>
                <a:spcPts val="0"/>
              </a:spcBef>
              <a:buFont typeface="Arial" panose="020B0604020202020204" pitchFamily="34" charset="0"/>
              <a:buChar char="•"/>
              <a:tabLst>
                <a:tab pos="2241550" algn="l"/>
              </a:tabLst>
            </a:pPr>
            <a:r>
              <a:rPr lang="cs-CZ" altLang="cs-CZ" sz="2300" dirty="false"/>
              <a:t>další vzdělávání v oblasti péče o děti </a:t>
            </a:r>
            <a:r>
              <a:rPr lang="cs-CZ" altLang="cs-CZ" sz="2300" b="true" dirty="false"/>
              <a:t>v rozsahu nejméně 8 hodin </a:t>
            </a:r>
            <a:br>
              <a:rPr lang="cs-CZ" altLang="cs-CZ" sz="2300" b="true" dirty="false"/>
            </a:br>
            <a:r>
              <a:rPr lang="cs-CZ" altLang="cs-CZ" sz="2300" dirty="false"/>
              <a:t>za kalendářní rok,</a:t>
            </a:r>
          </a:p>
          <a:p>
            <a:pPr lvl="1" algn="just">
              <a:tabLst>
                <a:tab pos="2241550" algn="l"/>
              </a:tabLst>
              <a:defRPr/>
            </a:pPr>
            <a:r>
              <a:rPr lang="cs-CZ" altLang="cs-CZ" sz="2200" dirty="false"/>
              <a:t>z toho nejméně jednou za 2 roky kurz první pomoci zaměřený </a:t>
            </a:r>
            <a:br>
              <a:rPr lang="cs-CZ" altLang="cs-CZ" sz="2200" dirty="false"/>
            </a:br>
            <a:r>
              <a:rPr lang="cs-CZ" altLang="cs-CZ" sz="2200" dirty="false"/>
              <a:t>na dětský věk,</a:t>
            </a:r>
          </a:p>
          <a:p>
            <a:pPr lvl="1" algn="just">
              <a:tabLst>
                <a:tab pos="2241550" algn="l"/>
              </a:tabLst>
              <a:defRPr/>
            </a:pPr>
            <a:r>
              <a:rPr lang="cs-CZ" altLang="cs-CZ" sz="2200" dirty="false"/>
              <a:t>kurz ve vzdělávacím zařízení nebo na pracovišti zaměstnavatele,</a:t>
            </a:r>
          </a:p>
          <a:p>
            <a:pPr marL="742950" marR="0" lvl="1" indent="-285750" algn="just" defTabSz="914400" rtl="false" eaLnBrk="true" fontAlgn="auto" latinLnBrk="false" hangingPunct="true">
              <a:lnSpc>
                <a:spcPct val="100000"/>
              </a:lnSpc>
              <a:spcBef>
                <a:spcPct val="20000"/>
              </a:spcBef>
              <a:spcAft>
                <a:spcPts val="600"/>
              </a:spcAft>
              <a:buClrTx/>
              <a:buSzTx/>
              <a:buFont typeface="Arial" panose="020B0604020202020204" pitchFamily="34" charset="0"/>
              <a:buChar char="–"/>
              <a:tabLst>
                <a:tab pos="2241550" algn="l"/>
              </a:tabLst>
              <a:defRPr/>
            </a:pPr>
            <a:r>
              <a:rPr lang="cs-CZ" altLang="cs-CZ" sz="2200" dirty="false"/>
              <a:t>odborná stáž na základě písemné smlouvy mezi poskytovatelem </a:t>
            </a:r>
            <a:br>
              <a:rPr lang="cs-CZ" altLang="cs-CZ" sz="2200" dirty="false"/>
            </a:br>
            <a:r>
              <a:rPr lang="cs-CZ" altLang="cs-CZ" sz="2200" dirty="false"/>
              <a:t>a zařízením zajišťujícím odbornou stáž.</a:t>
            </a:r>
          </a:p>
          <a:p>
            <a:pPr marL="342900" lvl="1" indent="-342900" algn="just">
              <a:lnSpc>
                <a:spcPct val="105000"/>
              </a:lnSpc>
              <a:spcBef>
                <a:spcPts val="0"/>
              </a:spcBef>
              <a:spcAft>
                <a:spcPts val="400"/>
              </a:spcAft>
              <a:buFont typeface="Arial" panose="020B0604020202020204" pitchFamily="34" charset="0"/>
              <a:buChar char="•"/>
              <a:tabLst>
                <a:tab pos="2241550" algn="l"/>
              </a:tabLst>
            </a:pPr>
            <a:r>
              <a:rPr lang="cs-CZ" altLang="cs-CZ" sz="2300" dirty="false"/>
              <a:t>Doklad o absolvování poskytovatel uchovává 3 roky ode dne vystavení.</a:t>
            </a:r>
            <a:endParaRPr lang="cs-CZ" altLang="cs-CZ" sz="2400" dirty="false"/>
          </a:p>
          <a:p>
            <a:pPr marL="342900" lvl="1" indent="-342900">
              <a:lnSpc>
                <a:spcPct val="105000"/>
              </a:lnSpc>
              <a:spcBef>
                <a:spcPts val="0"/>
              </a:spcBef>
              <a:spcAft>
                <a:spcPts val="400"/>
              </a:spcAft>
              <a:buFont typeface="Arial" panose="020B0604020202020204" pitchFamily="34" charset="0"/>
              <a:buChar char="•"/>
              <a:tabLst>
                <a:tab pos="2241550" algn="l"/>
              </a:tabLst>
            </a:pPr>
            <a:r>
              <a:rPr lang="cs-CZ" sz="2300" dirty="false"/>
              <a:t>E-learning a online vzdělávání - ZDARMA</a:t>
            </a:r>
            <a:br>
              <a:rPr lang="cs-CZ" sz="2300" dirty="false"/>
            </a:br>
            <a:r>
              <a:rPr lang="cs-CZ" sz="2300" dirty="false">
                <a:hlinkClick r:id="rId2"/>
              </a:rPr>
              <a:t>Podpora implementace dětských skupin - On-line vzdělávání (dsmpsv.cz)</a:t>
            </a:r>
            <a:endParaRPr lang="cs-CZ" sz="23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28</a:t>
            </a:fld>
            <a:endParaRPr lang="cs-CZ" dirty="false"/>
          </a:p>
        </p:txBody>
      </p:sp>
      <p:pic>
        <p:nvPicPr>
          <p:cNvPr id="3" name="Obrázek 2">
            <a:extLst>
              <a:ext uri="{FF2B5EF4-FFF2-40B4-BE49-F238E27FC236}">
                <a16:creationId xmlns:a16="http://schemas.microsoft.com/office/drawing/2014/main" id="{642FEFAC-2ECD-992B-A1EE-E58BD912C4DC}"/>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330650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zásadní změny</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29</a:t>
            </a:fld>
            <a:endParaRPr lang="cs-CZ" dirty="false"/>
          </a:p>
        </p:txBody>
      </p:sp>
      <p:sp>
        <p:nvSpPr>
          <p:cNvPr id="15" name="Zástupný symbol pro obsah 14"/>
          <p:cNvSpPr>
            <a:spLocks noGrp="true"/>
          </p:cNvSpPr>
          <p:nvPr>
            <p:ph idx="1"/>
          </p:nvPr>
        </p:nvSpPr>
        <p:spPr>
          <a:xfrm>
            <a:off x="251520" y="1292262"/>
            <a:ext cx="8720754" cy="4608511"/>
          </a:xfrm>
        </p:spPr>
        <p:txBody>
          <a:bodyPr>
            <a:noAutofit/>
          </a:bodyPr>
          <a:lstStyle/>
          <a:p>
            <a:pPr marL="0" indent="0" algn="just">
              <a:buNone/>
            </a:pPr>
            <a:r>
              <a:rPr lang="cs-CZ" altLang="cs-CZ" sz="2400" b="true" dirty="false"/>
              <a:t>Vyhláška č. 350/2021 Sb., </a:t>
            </a:r>
            <a:r>
              <a:rPr lang="cs-CZ" altLang="cs-CZ" sz="2400" dirty="false"/>
              <a:t>o provedení některých ustanovení zákona o poskytování služby péče o dítě v dětské skupině a o změně souvisejících zákonů (§ 1 a Příloha č. 1) </a:t>
            </a:r>
            <a:r>
              <a:rPr lang="cs-CZ" altLang="cs-CZ" sz="2400" b="true" dirty="false"/>
              <a:t>obsahuje: </a:t>
            </a:r>
          </a:p>
          <a:p>
            <a:pPr algn="just"/>
            <a:r>
              <a:rPr lang="cs-CZ" altLang="cs-CZ" sz="2200" b="true" dirty="false"/>
              <a:t>ustanovení z hygienické vyhlášky </a:t>
            </a:r>
            <a:r>
              <a:rPr lang="cs-CZ" altLang="cs-CZ" sz="2200" dirty="false"/>
              <a:t>pro dětské skupiny do 12 dětí, která byla zrušena,</a:t>
            </a:r>
          </a:p>
          <a:p>
            <a:pPr algn="just"/>
            <a:r>
              <a:rPr lang="cs-CZ" altLang="cs-CZ" sz="2200" dirty="false"/>
              <a:t>rozsah úklidu po činnostech mimo provozní dobu,</a:t>
            </a:r>
          </a:p>
          <a:p>
            <a:pPr algn="just"/>
            <a:r>
              <a:rPr lang="cs-CZ" altLang="cs-CZ" sz="2200" b="true" dirty="false"/>
              <a:t>obsah kritérií u standardů kvality v oblastech</a:t>
            </a:r>
            <a:r>
              <a:rPr lang="cs-CZ" altLang="cs-CZ" sz="2200" dirty="false"/>
              <a:t>: péče o dítě  a naplňování potřeb dítěte, personální zabezpečení a provozní zabezpečení,</a:t>
            </a:r>
          </a:p>
          <a:p>
            <a:pPr algn="just"/>
            <a:r>
              <a:rPr lang="cs-CZ" altLang="cs-CZ" sz="2200" b="true" dirty="false"/>
              <a:t>výživové normy pro děti ve věku od 1 do 3 let</a:t>
            </a:r>
            <a:r>
              <a:rPr lang="cs-CZ" altLang="cs-CZ" sz="2200" dirty="false"/>
              <a:t>, vztahují se </a:t>
            </a:r>
            <a:br>
              <a:rPr lang="cs-CZ" altLang="cs-CZ" sz="2200" dirty="false"/>
            </a:br>
            <a:r>
              <a:rPr lang="cs-CZ" altLang="cs-CZ" sz="2200" dirty="false"/>
              <a:t>na poskytovatele, který zajišťuje stravu a žádá o příspěvek.</a:t>
            </a:r>
          </a:p>
          <a:p>
            <a:pPr lvl="1" algn="just"/>
            <a:r>
              <a:rPr lang="cs-CZ" altLang="cs-CZ" sz="2000" dirty="false"/>
              <a:t>Poskytovatel může odebírat stravu od dodavatele nebo vařit sám.</a:t>
            </a:r>
          </a:p>
        </p:txBody>
      </p:sp>
      <p:pic>
        <p:nvPicPr>
          <p:cNvPr id="3" name="Obrázek 2">
            <a:extLst>
              <a:ext uri="{FF2B5EF4-FFF2-40B4-BE49-F238E27FC236}">
                <a16:creationId xmlns:a16="http://schemas.microsoft.com/office/drawing/2014/main" id="{6F875750-A401-B0B5-6843-F9AF475D5073}"/>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991250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PŘEDSTAVENÍ </a:t>
            </a:r>
            <a:r>
              <a:rPr lang="cs-CZ" dirty="false" err="true"/>
              <a:t>VÝZvy</a:t>
            </a:r>
            <a:endParaRPr lang="cs-CZ" sz="2800" b="false" dirty="false"/>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Novela zákona č. 247/2014 Sb. – zásadní změny</a:t>
            </a:r>
          </a:p>
        </p:txBody>
      </p:sp>
      <p:sp>
        <p:nvSpPr>
          <p:cNvPr id="15" name="Zástupný symbol pro obsah 14"/>
          <p:cNvSpPr>
            <a:spLocks noGrp="true"/>
          </p:cNvSpPr>
          <p:nvPr>
            <p:ph idx="1"/>
          </p:nvPr>
        </p:nvSpPr>
        <p:spPr>
          <a:xfrm>
            <a:off x="251520" y="1412776"/>
            <a:ext cx="8720754" cy="4608511"/>
          </a:xfrm>
        </p:spPr>
        <p:txBody>
          <a:bodyPr>
            <a:normAutofit fontScale="85000" lnSpcReduction="10000"/>
          </a:bodyPr>
          <a:lstStyle/>
          <a:p>
            <a:pPr marL="0" indent="0" algn="just">
              <a:buNone/>
            </a:pPr>
            <a:r>
              <a:rPr lang="cs-CZ" altLang="cs-CZ" sz="2600" b="true" dirty="false"/>
              <a:t>Příspěvky rodičů</a:t>
            </a:r>
          </a:p>
          <a:p>
            <a:pPr marL="0" indent="0" algn="just">
              <a:buNone/>
            </a:pPr>
            <a:r>
              <a:rPr lang="cs-CZ" altLang="cs-CZ" sz="2600" b="true" dirty="false"/>
              <a:t>Pro finanční dostupnost služby se zavádí strop úhrady  za službu rodičem: </a:t>
            </a:r>
          </a:p>
          <a:p>
            <a:pPr algn="just">
              <a:lnSpc>
                <a:spcPct val="120000"/>
              </a:lnSpc>
              <a:spcBef>
                <a:spcPts val="600"/>
              </a:spcBef>
            </a:pPr>
            <a:r>
              <a:rPr lang="cs-CZ" altLang="cs-CZ" sz="2400" dirty="false"/>
              <a:t>U dětí do 3 let (s překryvem), kde je vyšší normativ.</a:t>
            </a:r>
          </a:p>
          <a:p>
            <a:pPr algn="just">
              <a:lnSpc>
                <a:spcPct val="120000"/>
              </a:lnSpc>
              <a:spcBef>
                <a:spcPts val="600"/>
              </a:spcBef>
            </a:pPr>
            <a:r>
              <a:rPr lang="cs-CZ" altLang="cs-CZ" sz="2400" dirty="false"/>
              <a:t>Pouze v případě, že poskytovatel žádá o státní příspěvek na provoz dětské skupiny.</a:t>
            </a:r>
          </a:p>
          <a:p>
            <a:pPr algn="just">
              <a:lnSpc>
                <a:spcPct val="120000"/>
              </a:lnSpc>
              <a:spcBef>
                <a:spcPts val="600"/>
              </a:spcBef>
            </a:pPr>
            <a:r>
              <a:rPr lang="pl-PL" altLang="cs-CZ" sz="2400" dirty="false"/>
              <a:t>Aktuálně je 4 720 Kč měsíčně (od 1. ledna 2023).</a:t>
            </a:r>
          </a:p>
          <a:p>
            <a:pPr algn="just">
              <a:lnSpc>
                <a:spcPct val="120000"/>
              </a:lnSpc>
              <a:spcBef>
                <a:spcPts val="600"/>
              </a:spcBef>
            </a:pPr>
            <a:r>
              <a:rPr lang="cs-CZ" altLang="cs-CZ" sz="2400" dirty="false"/>
              <a:t>Valorizace nařízením vlády vždy k 1. lednu, pokud dojde k nárůstu úhrnného indexu spotřebitelských cen o 5 %.</a:t>
            </a:r>
          </a:p>
          <a:p>
            <a:pPr marL="0" indent="0" algn="just">
              <a:buNone/>
            </a:pPr>
            <a:r>
              <a:rPr lang="cs-CZ" altLang="cs-CZ" sz="2600" b="true" dirty="false"/>
              <a:t>Úhrada rodičem není omezena:</a:t>
            </a:r>
          </a:p>
          <a:p>
            <a:pPr algn="just">
              <a:lnSpc>
                <a:spcPct val="120000"/>
              </a:lnSpc>
              <a:spcBef>
                <a:spcPts val="600"/>
              </a:spcBef>
            </a:pPr>
            <a:r>
              <a:rPr lang="cs-CZ" altLang="cs-CZ" sz="2400" dirty="false"/>
              <a:t>U dětí do zahájení povinné školní docházky, kde je nižší normativ.</a:t>
            </a:r>
          </a:p>
          <a:p>
            <a:pPr algn="just">
              <a:lnSpc>
                <a:spcPct val="120000"/>
              </a:lnSpc>
              <a:spcBef>
                <a:spcPts val="600"/>
              </a:spcBef>
            </a:pPr>
            <a:r>
              <a:rPr lang="cs-CZ" altLang="cs-CZ" sz="2400" dirty="false"/>
              <a:t>V případě, že poskytovatel nežádá o státní příspěvek na provoz dětské skupiny.</a:t>
            </a:r>
          </a:p>
          <a:p>
            <a:pPr marL="0" indent="0" algn="just">
              <a:buNone/>
            </a:pPr>
            <a:endParaRPr lang="cs-CZ" alt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30</a:t>
            </a:fld>
            <a:endParaRPr lang="cs-CZ" dirty="false"/>
          </a:p>
        </p:txBody>
      </p:sp>
      <p:pic>
        <p:nvPicPr>
          <p:cNvPr id="3" name="Obrázek 2">
            <a:extLst>
              <a:ext uri="{FF2B5EF4-FFF2-40B4-BE49-F238E27FC236}">
                <a16:creationId xmlns:a16="http://schemas.microsoft.com/office/drawing/2014/main" id="{A9C78011-60A6-4422-9CB4-4FA587CCAB83}"/>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599264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fontScale="90000"/>
          </a:bodyPr>
          <a:lstStyle/>
          <a:p>
            <a:r>
              <a:rPr lang="cs-CZ" sz="3200" dirty="false">
                <a:solidFill>
                  <a:schemeClr val="accent1">
                    <a:lumMod val="50000"/>
                  </a:schemeClr>
                </a:solidFill>
              </a:rPr>
              <a:t>Standardy kvality péče o děti v dětských skupinách</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31</a:t>
            </a:fld>
            <a:endParaRPr lang="cs-CZ" dirty="false"/>
          </a:p>
        </p:txBody>
      </p:sp>
      <p:sp>
        <p:nvSpPr>
          <p:cNvPr id="15" name="Zástupný symbol pro obsah 14"/>
          <p:cNvSpPr>
            <a:spLocks noGrp="true"/>
          </p:cNvSpPr>
          <p:nvPr>
            <p:ph idx="1"/>
          </p:nvPr>
        </p:nvSpPr>
        <p:spPr>
          <a:xfrm>
            <a:off x="251520" y="1412776"/>
            <a:ext cx="8720754" cy="4608511"/>
          </a:xfrm>
        </p:spPr>
        <p:txBody>
          <a:bodyPr>
            <a:noAutofit/>
          </a:bodyPr>
          <a:lstStyle/>
          <a:p>
            <a:pPr algn="just"/>
            <a:r>
              <a:rPr lang="cs-CZ" sz="2400" dirty="false">
                <a:latin typeface="Calibri" panose="020F0502020204030204" pitchFamily="34" charset="0"/>
                <a:cs typeface="Calibri" panose="020F0502020204030204" pitchFamily="34" charset="0"/>
              </a:rPr>
              <a:t>Povinnost s cílem zaručit určitou minimální úroveň služeb a stálá </a:t>
            </a:r>
            <a:r>
              <a:rPr lang="cs-CZ" sz="2400" b="true" dirty="false">
                <a:latin typeface="Calibri" panose="020F0502020204030204" pitchFamily="34" charset="0"/>
                <a:cs typeface="Calibri" panose="020F0502020204030204" pitchFamily="34" charset="0"/>
              </a:rPr>
              <a:t>snaha o zvyšování kvality služby ve všech oblastech. </a:t>
            </a:r>
          </a:p>
          <a:p>
            <a:pPr algn="just"/>
            <a:r>
              <a:rPr lang="cs-CZ" sz="2400" dirty="false">
                <a:latin typeface="Calibri" panose="020F0502020204030204" pitchFamily="34" charset="0"/>
                <a:cs typeface="Calibri" panose="020F0502020204030204" pitchFamily="34" charset="0"/>
              </a:rPr>
              <a:t>Splňovat je musí všichni poskytovatelé, povinnost je účinná </a:t>
            </a:r>
            <a:br>
              <a:rPr lang="cs-CZ" sz="2400" dirty="false">
                <a:latin typeface="Calibri" panose="020F0502020204030204" pitchFamily="34" charset="0"/>
                <a:cs typeface="Calibri" panose="020F0502020204030204" pitchFamily="34" charset="0"/>
              </a:rPr>
            </a:br>
            <a:r>
              <a:rPr lang="cs-CZ" sz="2400" dirty="false">
                <a:latin typeface="Calibri" panose="020F0502020204030204" pitchFamily="34" charset="0"/>
                <a:cs typeface="Calibri" panose="020F0502020204030204" pitchFamily="34" charset="0"/>
              </a:rPr>
              <a:t>v souvislosti s novelou, od 1. 10. 2021, plnění kontroluje MPSV.</a:t>
            </a:r>
          </a:p>
          <a:p>
            <a:pPr algn="just"/>
            <a:r>
              <a:rPr lang="cs-CZ" sz="2400" dirty="false">
                <a:latin typeface="Calibri" panose="020F0502020204030204" pitchFamily="34" charset="0"/>
                <a:cs typeface="Calibri" panose="020F0502020204030204" pitchFamily="34" charset="0"/>
              </a:rPr>
              <a:t>Hodnocení kritérií</a:t>
            </a:r>
            <a:r>
              <a:rPr lang="cs-CZ" sz="2000" dirty="false">
                <a:latin typeface="Calibri" panose="020F0502020204030204" pitchFamily="34" charset="0"/>
                <a:cs typeface="Calibri" panose="020F0502020204030204" pitchFamily="34" charset="0"/>
              </a:rPr>
              <a:t> („nesplněno“ / „splněno dobře“ / „splněno výborně“).</a:t>
            </a:r>
          </a:p>
          <a:p>
            <a:pPr algn="just"/>
            <a:r>
              <a:rPr lang="cs-CZ" sz="2400" dirty="false">
                <a:latin typeface="Calibri" panose="020F0502020204030204" pitchFamily="34" charset="0"/>
                <a:cs typeface="Calibri" panose="020F0502020204030204" pitchFamily="34" charset="0"/>
              </a:rPr>
              <a:t>Nedosažení úrovně „dobře“ v některém z kritérií = nápravné opatření ve lhůtě minimálně 7 dní.</a:t>
            </a:r>
          </a:p>
          <a:p>
            <a:pPr algn="just"/>
            <a:r>
              <a:rPr lang="cs-CZ" sz="2400" dirty="false">
                <a:latin typeface="Calibri" panose="020F0502020204030204" pitchFamily="34" charset="0"/>
                <a:cs typeface="Calibri" panose="020F0502020204030204" pitchFamily="34" charset="0"/>
              </a:rPr>
              <a:t>Nesplnění nápravného opatření je přestupkem = sankce, opakované nesplnění nápravných opatření během 3 let = ztráta bezúhonnosti na 3 roky. </a:t>
            </a:r>
          </a:p>
          <a:p>
            <a:pPr algn="just"/>
            <a:r>
              <a:rPr lang="cs-CZ" sz="2400" i="true" dirty="false">
                <a:latin typeface="Calibri" panose="020F0502020204030204" pitchFamily="34" charset="0"/>
                <a:cs typeface="Calibri" panose="020F0502020204030204" pitchFamily="34" charset="0"/>
              </a:rPr>
              <a:t>Metodika: </a:t>
            </a:r>
            <a:r>
              <a:rPr lang="cs-CZ" altLang="cs-CZ" sz="2400" i="true" kern="1200" dirty="false">
                <a:ea typeface="+mn-ea"/>
                <a:cs typeface="+mn-cs"/>
                <a:hlinkClick r:id="rId2"/>
              </a:rPr>
              <a:t>https://www.mpsv.cz/web/cz/metodicke-materialy</a:t>
            </a:r>
            <a:endParaRPr lang="cs-CZ" altLang="cs-CZ" sz="2400" i="true" kern="1200" dirty="false">
              <a:ea typeface="+mn-ea"/>
              <a:cs typeface="+mn-cs"/>
            </a:endParaRPr>
          </a:p>
        </p:txBody>
      </p:sp>
      <p:pic>
        <p:nvPicPr>
          <p:cNvPr id="3" name="Obrázek 2">
            <a:extLst>
              <a:ext uri="{FF2B5EF4-FFF2-40B4-BE49-F238E27FC236}">
                <a16:creationId xmlns:a16="http://schemas.microsoft.com/office/drawing/2014/main" id="{17E3100D-2B66-4E4B-1A12-4DB9BAFC098F}"/>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537204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fontScale="90000"/>
          </a:bodyPr>
          <a:lstStyle/>
          <a:p>
            <a:r>
              <a:rPr lang="cs-CZ" sz="3200" dirty="false">
                <a:solidFill>
                  <a:schemeClr val="accent1">
                    <a:lumMod val="50000"/>
                  </a:schemeClr>
                </a:solidFill>
              </a:rPr>
              <a:t>Standardy kvality péče o děti v dětských skupinách</a:t>
            </a:r>
          </a:p>
        </p:txBody>
      </p:sp>
      <p:sp>
        <p:nvSpPr>
          <p:cNvPr id="15" name="Zástupný symbol pro obsah 14"/>
          <p:cNvSpPr>
            <a:spLocks noGrp="true"/>
          </p:cNvSpPr>
          <p:nvPr>
            <p:ph idx="1"/>
          </p:nvPr>
        </p:nvSpPr>
        <p:spPr>
          <a:xfrm>
            <a:off x="251520" y="1412776"/>
            <a:ext cx="8720754" cy="4608511"/>
          </a:xfrm>
        </p:spPr>
        <p:txBody>
          <a:bodyPr>
            <a:noAutofit/>
          </a:bodyPr>
          <a:lstStyle/>
          <a:p>
            <a:pPr marL="0" indent="0" algn="just">
              <a:buNone/>
            </a:pPr>
            <a:r>
              <a:rPr lang="cs-CZ" sz="2400" b="true" dirty="false">
                <a:latin typeface="Calibri" panose="020F0502020204030204" pitchFamily="34" charset="0"/>
                <a:cs typeface="Calibri" panose="020F0502020204030204" pitchFamily="34" charset="0"/>
              </a:rPr>
              <a:t>Oblast péče o dítě a naplňování potřeb dítěte</a:t>
            </a:r>
          </a:p>
          <a:p>
            <a:pPr algn="just"/>
            <a:r>
              <a:rPr lang="cs-CZ" sz="2400" dirty="false">
                <a:latin typeface="Calibri" panose="020F0502020204030204" pitchFamily="34" charset="0"/>
                <a:cs typeface="Calibri" panose="020F0502020204030204" pitchFamily="34" charset="0"/>
              </a:rPr>
              <a:t>Kvalita plánu výchovy a péče</a:t>
            </a:r>
          </a:p>
          <a:p>
            <a:pPr algn="just"/>
            <a:r>
              <a:rPr lang="pl-PL" sz="2400" dirty="false">
                <a:latin typeface="Calibri" panose="020F0502020204030204" pitchFamily="34" charset="0"/>
                <a:cs typeface="Calibri" panose="020F0502020204030204" pitchFamily="34" charset="0"/>
              </a:rPr>
              <a:t>Postup při adaptaci dítěte na pobyt v dětské skupině</a:t>
            </a:r>
          </a:p>
          <a:p>
            <a:pPr lvl="1" algn="just"/>
            <a:r>
              <a:rPr lang="pl-PL" sz="2000" dirty="false">
                <a:latin typeface="Calibri" panose="020F0502020204030204" pitchFamily="34" charset="0"/>
                <a:cs typeface="Calibri" panose="020F0502020204030204" pitchFamily="34" charset="0"/>
              </a:rPr>
              <a:t>Poskytovatel zpracuje písemně proces nástupu dítěte do dětské skupiny </a:t>
            </a:r>
            <a:br>
              <a:rPr lang="pl-PL" sz="2000" dirty="false">
                <a:latin typeface="Calibri" panose="020F0502020204030204" pitchFamily="34" charset="0"/>
                <a:cs typeface="Calibri" panose="020F0502020204030204" pitchFamily="34" charset="0"/>
              </a:rPr>
            </a:br>
            <a:r>
              <a:rPr lang="pl-PL" sz="2000" dirty="false">
                <a:latin typeface="Calibri" panose="020F0502020204030204" pitchFamily="34" charset="0"/>
                <a:cs typeface="Calibri" panose="020F0502020204030204" pitchFamily="34" charset="0"/>
              </a:rPr>
              <a:t>a podle těchto pravidel postupuje. </a:t>
            </a:r>
          </a:p>
          <a:p>
            <a:pPr algn="just"/>
            <a:r>
              <a:rPr lang="cs-CZ" sz="2400" dirty="false">
                <a:latin typeface="Calibri" panose="020F0502020204030204" pitchFamily="34" charset="0"/>
                <a:cs typeface="Calibri" panose="020F0502020204030204" pitchFamily="34" charset="0"/>
              </a:rPr>
              <a:t>Sledování vývoje dítěte </a:t>
            </a:r>
          </a:p>
          <a:p>
            <a:pPr lvl="1" algn="just"/>
            <a:r>
              <a:rPr lang="cs-CZ" sz="2000" dirty="false">
                <a:latin typeface="Calibri" panose="020F0502020204030204" pitchFamily="34" charset="0"/>
                <a:cs typeface="Calibri" panose="020F0502020204030204" pitchFamily="34" charset="0"/>
              </a:rPr>
              <a:t>Poskytovatel nastaví pozorovací a vyhodnocovací procesy ve vývoji dítěte.</a:t>
            </a:r>
          </a:p>
          <a:p>
            <a:pPr algn="just"/>
            <a:r>
              <a:rPr lang="cs-CZ" sz="2400" dirty="false">
                <a:latin typeface="Calibri" panose="020F0502020204030204" pitchFamily="34" charset="0"/>
                <a:cs typeface="Calibri" panose="020F0502020204030204" pitchFamily="34" charset="0"/>
              </a:rPr>
              <a:t>Komunikace s rodiči dítěte o potřebách a vývoji dítěte </a:t>
            </a:r>
          </a:p>
          <a:p>
            <a:pPr lvl="1" algn="just"/>
            <a:r>
              <a:rPr lang="cs-CZ" sz="2000" kern="1200" dirty="false">
                <a:ea typeface="+mn-ea"/>
                <a:cs typeface="+mn-cs"/>
              </a:rPr>
              <a:t>Pečující osoby průběžně a pravidelně konzultují s rodiči potřeby a vývoj dítěte.</a:t>
            </a:r>
            <a:r>
              <a:rPr lang="cs-CZ" sz="1600" dirty="false"/>
              <a:t> 	</a:t>
            </a:r>
          </a:p>
          <a:p>
            <a:pPr algn="just"/>
            <a:endParaRPr lang="cs-CZ" sz="2400" dirty="false">
              <a:latin typeface="Calibri" panose="020F0502020204030204" pitchFamily="34" charset="0"/>
              <a:cs typeface="Calibri" panose="020F0502020204030204" pitchFamily="34" charset="0"/>
            </a:endParaRPr>
          </a:p>
          <a:p>
            <a:pPr algn="just"/>
            <a:endParaRPr lang="cs-CZ" sz="2400" dirty="false">
              <a:latin typeface="Calibri" panose="020F0502020204030204" pitchFamily="34" charset="0"/>
              <a:cs typeface="Calibri" panose="020F0502020204030204" pitchFamily="34" charset="0"/>
            </a:endParaRPr>
          </a:p>
          <a:p>
            <a:pPr algn="just"/>
            <a:endParaRPr lang="cs-CZ" sz="2400" dirty="false">
              <a:latin typeface="Calibri" panose="020F0502020204030204" pitchFamily="34" charset="0"/>
              <a:cs typeface="Calibri" panose="020F0502020204030204" pitchFamily="34" charset="0"/>
            </a:endParaRPr>
          </a:p>
          <a:p>
            <a:pPr marL="0" indent="0" algn="just">
              <a:buNone/>
            </a:pP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32</a:t>
            </a:fld>
            <a:endParaRPr lang="cs-CZ" dirty="false"/>
          </a:p>
        </p:txBody>
      </p:sp>
      <p:pic>
        <p:nvPicPr>
          <p:cNvPr id="3" name="Obrázek 2">
            <a:extLst>
              <a:ext uri="{FF2B5EF4-FFF2-40B4-BE49-F238E27FC236}">
                <a16:creationId xmlns:a16="http://schemas.microsoft.com/office/drawing/2014/main" id="{E2EC8B4C-4BCF-C657-1311-1EB6CFC14E36}"/>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340441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fontScale="90000"/>
          </a:bodyPr>
          <a:lstStyle/>
          <a:p>
            <a:r>
              <a:rPr lang="cs-CZ" sz="3200" dirty="false">
                <a:solidFill>
                  <a:schemeClr val="accent1">
                    <a:lumMod val="50000"/>
                  </a:schemeClr>
                </a:solidFill>
              </a:rPr>
              <a:t>Standardy kvality péče o děti v dětských skupinách</a:t>
            </a:r>
          </a:p>
        </p:txBody>
      </p:sp>
      <p:sp>
        <p:nvSpPr>
          <p:cNvPr id="15" name="Zástupný symbol pro obsah 14"/>
          <p:cNvSpPr>
            <a:spLocks noGrp="true"/>
          </p:cNvSpPr>
          <p:nvPr>
            <p:ph idx="1"/>
          </p:nvPr>
        </p:nvSpPr>
        <p:spPr>
          <a:xfrm>
            <a:off x="251520" y="1412776"/>
            <a:ext cx="8720754" cy="4608511"/>
          </a:xfrm>
        </p:spPr>
        <p:txBody>
          <a:bodyPr>
            <a:noAutofit/>
          </a:bodyPr>
          <a:lstStyle/>
          <a:p>
            <a:pPr marL="0" indent="0" algn="just">
              <a:buNone/>
            </a:pPr>
            <a:r>
              <a:rPr lang="cs-CZ" sz="2400" b="true" dirty="false">
                <a:latin typeface="Calibri" panose="020F0502020204030204" pitchFamily="34" charset="0"/>
                <a:cs typeface="Calibri" panose="020F0502020204030204" pitchFamily="34" charset="0"/>
              </a:rPr>
              <a:t>Oblast personálního zabezpečení</a:t>
            </a:r>
          </a:p>
          <a:p>
            <a:pPr algn="just"/>
            <a:r>
              <a:rPr lang="pl-PL" sz="2400" dirty="false">
                <a:latin typeface="Calibri" panose="020F0502020204030204" pitchFamily="34" charset="0"/>
                <a:cs typeface="Calibri" panose="020F0502020204030204" pitchFamily="34" charset="0"/>
              </a:rPr>
              <a:t>Péče o zaměstnance</a:t>
            </a:r>
          </a:p>
          <a:p>
            <a:pPr lvl="1" algn="just"/>
            <a:r>
              <a:rPr lang="pl-PL" sz="2000" dirty="false">
                <a:latin typeface="Calibri" panose="020F0502020204030204" pitchFamily="34" charset="0"/>
                <a:cs typeface="Calibri" panose="020F0502020204030204" pitchFamily="34" charset="0"/>
              </a:rPr>
              <a:t>Poskytovatel jasně vymezuje práva a povinnosti v rámci jednotlivých činností zaměstnanců podílejících se na poskytování služby péče o dítě </a:t>
            </a:r>
            <a:br>
              <a:rPr lang="pl-PL" sz="2000" dirty="false">
                <a:latin typeface="Calibri" panose="020F0502020204030204" pitchFamily="34" charset="0"/>
                <a:cs typeface="Calibri" panose="020F0502020204030204" pitchFamily="34" charset="0"/>
              </a:rPr>
            </a:br>
            <a:r>
              <a:rPr lang="pl-PL" sz="2000" dirty="false">
                <a:latin typeface="Calibri" panose="020F0502020204030204" pitchFamily="34" charset="0"/>
                <a:cs typeface="Calibri" panose="020F0502020204030204" pitchFamily="34" charset="0"/>
              </a:rPr>
              <a:t>v dětské skupině. 	</a:t>
            </a:r>
          </a:p>
          <a:p>
            <a:pPr lvl="1" algn="just"/>
            <a:r>
              <a:rPr lang="pl-PL" sz="2000" dirty="false">
                <a:latin typeface="Calibri" panose="020F0502020204030204" pitchFamily="34" charset="0"/>
                <a:cs typeface="Calibri" panose="020F0502020204030204" pitchFamily="34" charset="0"/>
              </a:rPr>
              <a:t>Poskytovatel zajišťuje těmto zaměstnancům podporu, zejména formou evaluace, reflexe, zpětné vazby v kolektivu, psychohygieny nebo supervize.</a:t>
            </a:r>
          </a:p>
          <a:p>
            <a:pPr marL="342900" lvl="1" indent="-342900" algn="just">
              <a:buFont typeface="Arial" panose="020B0604020202020204" pitchFamily="34" charset="0"/>
              <a:buChar char="•"/>
            </a:pPr>
            <a:r>
              <a:rPr lang="cs-CZ" sz="2400" dirty="false">
                <a:latin typeface="Calibri" panose="020F0502020204030204" pitchFamily="34" charset="0"/>
                <a:cs typeface="Calibri" panose="020F0502020204030204" pitchFamily="34" charset="0"/>
              </a:rPr>
              <a:t>Kvalita dalšího vzdělávání pečujících osob </a:t>
            </a:r>
          </a:p>
          <a:p>
            <a:pPr lvl="1" algn="just"/>
            <a:r>
              <a:rPr lang="cs-CZ" sz="2000" kern="1200" dirty="false">
                <a:ea typeface="+mn-ea"/>
                <a:cs typeface="+mn-cs"/>
              </a:rPr>
              <a:t>Poskytovatel zjišťuje potřeby pečujících osob v oblasti dalšího vzdělávání </a:t>
            </a:r>
            <a:br>
              <a:rPr lang="cs-CZ" sz="2000" kern="1200" dirty="false">
                <a:ea typeface="+mn-ea"/>
                <a:cs typeface="+mn-cs"/>
              </a:rPr>
            </a:br>
            <a:r>
              <a:rPr lang="cs-CZ" sz="2000" kern="1200" dirty="false">
                <a:ea typeface="+mn-ea"/>
                <a:cs typeface="+mn-cs"/>
              </a:rPr>
              <a:t>s ohledem na skladbu dětí. </a:t>
            </a:r>
          </a:p>
          <a:p>
            <a:pPr lvl="1" algn="just"/>
            <a:r>
              <a:rPr lang="cs-CZ" sz="2000" kern="1200" dirty="false">
                <a:ea typeface="+mn-ea"/>
                <a:cs typeface="+mn-cs"/>
              </a:rPr>
              <a:t>Pečující osoby se účastní vzdělávání, které směřuje k respektu potřeb dětí </a:t>
            </a:r>
            <a:br>
              <a:rPr lang="cs-CZ" sz="2000" kern="1200" dirty="false">
                <a:ea typeface="+mn-ea"/>
                <a:cs typeface="+mn-cs"/>
              </a:rPr>
            </a:br>
            <a:r>
              <a:rPr lang="cs-CZ" sz="2000" kern="1200" dirty="false">
                <a:ea typeface="+mn-ea"/>
                <a:cs typeface="+mn-cs"/>
              </a:rPr>
              <a:t>a které reaguje na aktuální témata v oblasti výchovy a péče o dítě. </a:t>
            </a:r>
            <a:endParaRPr lang="cs-CZ" sz="2400" dirty="false">
              <a:latin typeface="Calibri" panose="020F0502020204030204" pitchFamily="34" charset="0"/>
              <a:cs typeface="Calibri" panose="020F0502020204030204" pitchFamily="34" charset="0"/>
            </a:endParaRPr>
          </a:p>
          <a:p>
            <a:pPr algn="just"/>
            <a:endParaRPr lang="cs-CZ" sz="2400" dirty="false">
              <a:latin typeface="Calibri" panose="020F0502020204030204" pitchFamily="34" charset="0"/>
              <a:cs typeface="Calibri" panose="020F0502020204030204" pitchFamily="34" charset="0"/>
            </a:endParaRPr>
          </a:p>
          <a:p>
            <a:pPr algn="just"/>
            <a:endParaRPr lang="cs-CZ" sz="2400" dirty="false">
              <a:latin typeface="Calibri" panose="020F0502020204030204" pitchFamily="34" charset="0"/>
              <a:cs typeface="Calibri" panose="020F0502020204030204" pitchFamily="34" charset="0"/>
            </a:endParaRPr>
          </a:p>
          <a:p>
            <a:pPr marL="0" indent="0" algn="just">
              <a:buNone/>
            </a:pP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33</a:t>
            </a:fld>
            <a:endParaRPr lang="cs-CZ" dirty="false"/>
          </a:p>
        </p:txBody>
      </p:sp>
      <p:pic>
        <p:nvPicPr>
          <p:cNvPr id="3" name="Obrázek 2">
            <a:extLst>
              <a:ext uri="{FF2B5EF4-FFF2-40B4-BE49-F238E27FC236}">
                <a16:creationId xmlns:a16="http://schemas.microsoft.com/office/drawing/2014/main" id="{63FEA72C-9C28-15D2-C90A-85483CE77B15}"/>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895211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fontScale="90000"/>
          </a:bodyPr>
          <a:lstStyle/>
          <a:p>
            <a:r>
              <a:rPr lang="cs-CZ" sz="3200" dirty="false">
                <a:solidFill>
                  <a:schemeClr val="accent1">
                    <a:lumMod val="50000"/>
                  </a:schemeClr>
                </a:solidFill>
              </a:rPr>
              <a:t>Standardy kvality péče o děti v dětských skupinách</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34</a:t>
            </a:fld>
            <a:endParaRPr lang="cs-CZ" dirty="false"/>
          </a:p>
        </p:txBody>
      </p:sp>
      <p:sp>
        <p:nvSpPr>
          <p:cNvPr id="15" name="Zástupný symbol pro obsah 14"/>
          <p:cNvSpPr>
            <a:spLocks noGrp="true"/>
          </p:cNvSpPr>
          <p:nvPr>
            <p:ph idx="1"/>
          </p:nvPr>
        </p:nvSpPr>
        <p:spPr>
          <a:xfrm>
            <a:off x="251520" y="1412776"/>
            <a:ext cx="8720754" cy="4608511"/>
          </a:xfrm>
        </p:spPr>
        <p:txBody>
          <a:bodyPr>
            <a:noAutofit/>
          </a:bodyPr>
          <a:lstStyle/>
          <a:p>
            <a:pPr marL="0" indent="0" algn="just">
              <a:buNone/>
            </a:pPr>
            <a:r>
              <a:rPr lang="cs-CZ" sz="2400" b="true" dirty="false">
                <a:latin typeface="Calibri" panose="020F0502020204030204" pitchFamily="34" charset="0"/>
                <a:cs typeface="Calibri" panose="020F0502020204030204" pitchFamily="34" charset="0"/>
              </a:rPr>
              <a:t>Oblast provozního zabezpečení</a:t>
            </a:r>
          </a:p>
          <a:p>
            <a:pPr algn="just"/>
            <a:r>
              <a:rPr lang="pl-PL" sz="2400" dirty="false">
                <a:latin typeface="Calibri" panose="020F0502020204030204" pitchFamily="34" charset="0"/>
                <a:cs typeface="Calibri" panose="020F0502020204030204" pitchFamily="34" charset="0"/>
              </a:rPr>
              <a:t>Dodržování vnitřních pravidel</a:t>
            </a:r>
          </a:p>
          <a:p>
            <a:pPr lvl="1" algn="just"/>
            <a:r>
              <a:rPr lang="pl-PL" sz="2000" dirty="false">
                <a:latin typeface="Calibri" panose="020F0502020204030204" pitchFamily="34" charset="0"/>
                <a:cs typeface="Calibri" panose="020F0502020204030204" pitchFamily="34" charset="0"/>
              </a:rPr>
              <a:t>Poskytovatel zajistí dodržování vnitřních pravidel a plnou informovanost rodičů a veřejnosti o způsobu péče o děti. </a:t>
            </a:r>
          </a:p>
          <a:p>
            <a:pPr marL="342900" lvl="1" indent="-342900" algn="just">
              <a:buFont typeface="Arial" panose="020B0604020202020204" pitchFamily="34" charset="0"/>
              <a:buChar char="•"/>
            </a:pPr>
            <a:r>
              <a:rPr lang="pl-PL" sz="2400" dirty="false">
                <a:latin typeface="Calibri" panose="020F0502020204030204" pitchFamily="34" charset="0"/>
                <a:cs typeface="Calibri" panose="020F0502020204030204" pitchFamily="34" charset="0"/>
              </a:rPr>
              <a:t>Zajištění bezpečnosti dětí </a:t>
            </a:r>
          </a:p>
          <a:p>
            <a:pPr lvl="1" algn="just"/>
            <a:r>
              <a:rPr lang="cs-CZ" sz="2000" dirty="false">
                <a:latin typeface="Calibri" panose="020F0502020204030204" pitchFamily="34" charset="0"/>
                <a:cs typeface="Calibri" panose="020F0502020204030204" pitchFamily="34" charset="0"/>
              </a:rPr>
              <a:t>Poskytovatel dostatečně zajistí bezpečné prostředí z hlediska předcházení úrazu dětí a pečujících osob. 	</a:t>
            </a:r>
          </a:p>
          <a:p>
            <a:pPr lvl="1" algn="just"/>
            <a:r>
              <a:rPr lang="cs-CZ" sz="2000" dirty="false">
                <a:latin typeface="Calibri" panose="020F0502020204030204" pitchFamily="34" charset="0"/>
                <a:cs typeface="Calibri" panose="020F0502020204030204" pitchFamily="34" charset="0"/>
              </a:rPr>
              <a:t>Poskytovatel zohlední věkové složení dětí a počet pečujících osob k zajištění bezpečného prostředí, zejména v době stravování. </a:t>
            </a:r>
          </a:p>
          <a:p>
            <a:pPr algn="just"/>
            <a:r>
              <a:rPr lang="cs-CZ" sz="2400" dirty="false">
                <a:latin typeface="Calibri" panose="020F0502020204030204" pitchFamily="34" charset="0"/>
                <a:cs typeface="Calibri" panose="020F0502020204030204" pitchFamily="34" charset="0"/>
              </a:rPr>
              <a:t>Řešení mimořádných situací </a:t>
            </a:r>
          </a:p>
          <a:p>
            <a:pPr lvl="1" algn="just"/>
            <a:r>
              <a:rPr lang="cs-CZ" sz="2000" dirty="false">
                <a:latin typeface="Calibri" panose="020F0502020204030204" pitchFamily="34" charset="0"/>
                <a:cs typeface="Calibri" panose="020F0502020204030204" pitchFamily="34" charset="0"/>
              </a:rPr>
              <a:t>Poskytovatel písemně zpracuje základní rizikové a nouzové situace, které mohou nastat v souvislosti s poskytováním služby, a všechny zaměstnance prokazatelně seznámí s postupy při jejich řešení. 	</a:t>
            </a:r>
          </a:p>
        </p:txBody>
      </p:sp>
      <p:pic>
        <p:nvPicPr>
          <p:cNvPr id="3" name="Obrázek 2">
            <a:extLst>
              <a:ext uri="{FF2B5EF4-FFF2-40B4-BE49-F238E27FC236}">
                <a16:creationId xmlns:a16="http://schemas.microsoft.com/office/drawing/2014/main" id="{C4987443-76D8-6569-D296-84E1EC606080}"/>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406216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4000" dirty="false">
                <a:solidFill>
                  <a:schemeClr val="accent5">
                    <a:lumMod val="50000"/>
                  </a:schemeClr>
                </a:solidFill>
              </a:rPr>
              <a:t>Lex Ukrajina – zákon č. 66/2022 Sb.</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2" name="Zástupný symbol pro číslo snímku 1"/>
          <p:cNvSpPr>
            <a:spLocks noGrp="true"/>
          </p:cNvSpPr>
          <p:nvPr>
            <p:ph type="sldNum" sz="quarter" idx="12"/>
          </p:nvPr>
        </p:nvSpPr>
        <p:spPr/>
        <p:txBody>
          <a:bodyPr/>
          <a:lstStyle/>
          <a:p>
            <a:fld id="{EF29956C-866F-4493-8F9C-A5006B7E37B2}" type="slidenum">
              <a:rPr lang="cs-CZ" smtClean="false"/>
              <a:t>35</a:t>
            </a:fld>
            <a:endParaRPr lang="cs-CZ"/>
          </a:p>
        </p:txBody>
      </p:sp>
      <p:sp>
        <p:nvSpPr>
          <p:cNvPr id="20" name="Zástupný symbol pro obsah 14">
            <a:extLst>
              <a:ext uri="{FF2B5EF4-FFF2-40B4-BE49-F238E27FC236}">
                <a16:creationId xmlns:a16="http://schemas.microsoft.com/office/drawing/2014/main" id="{5AEC1058-07DD-498A-97D7-5EDB861DFF91}"/>
              </a:ext>
            </a:extLst>
          </p:cNvPr>
          <p:cNvSpPr txBox="true">
            <a:spLocks/>
          </p:cNvSpPr>
          <p:nvPr/>
        </p:nvSpPr>
        <p:spPr>
          <a:xfrm>
            <a:off x="251520" y="1305268"/>
            <a:ext cx="8720754" cy="4655344"/>
          </a:xfrm>
          <a:prstGeom prst="rect">
            <a:avLst/>
          </a:prstGeom>
        </p:spPr>
        <p:txBody>
          <a:bodyPr vert="horz" lIns="91440" tIns="45720" rIns="91440" bIns="45720" rtlCol="false">
            <a:noAutofit/>
          </a:bodyPr>
          <a:lstStyle>
            <a:lvl1pPr marL="342900" indent="-342900" algn="l" defTabSz="914400" rtl="false" eaLnBrk="true" latinLnBrk="false" hangingPunct="true">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false" eaLnBrk="true" latinLnBrk="false" hangingPunct="true">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false" eaLnBrk="true" latinLnBrk="false" hangingPunct="true">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SzPct val="110000"/>
            </a:pPr>
            <a:r>
              <a:rPr lang="cs-CZ" sz="1800" dirty="false">
                <a:solidFill>
                  <a:prstClr val="black"/>
                </a:solidFill>
              </a:rPr>
              <a:t>Provedení nezbytných změn v zákoně o DS – cíl je pomoci adaptovat a začlenit rodiče (cizince se zvláštní ochranou) a jejich děti.</a:t>
            </a:r>
          </a:p>
          <a:p>
            <a:pPr algn="just">
              <a:buSzPct val="110000"/>
            </a:pPr>
            <a:r>
              <a:rPr lang="cs-CZ" sz="1800" dirty="false">
                <a:solidFill>
                  <a:prstClr val="black"/>
                </a:solidFill>
              </a:rPr>
              <a:t>Platnost zákona je časově omezena.</a:t>
            </a:r>
          </a:p>
          <a:p>
            <a:pPr algn="just">
              <a:buSzPct val="110000"/>
            </a:pPr>
            <a:r>
              <a:rPr lang="cs-CZ" sz="1800" b="true" dirty="false">
                <a:solidFill>
                  <a:prstClr val="black"/>
                </a:solidFill>
              </a:rPr>
              <a:t>Úpravy:</a:t>
            </a:r>
          </a:p>
          <a:p>
            <a:pPr lvl="1" algn="just">
              <a:spcBef>
                <a:spcPts val="0"/>
              </a:spcBef>
              <a:buSzPct val="110000"/>
              <a:tabLst>
                <a:tab pos="2241550" algn="l"/>
              </a:tabLst>
            </a:pPr>
            <a:r>
              <a:rPr lang="cs-CZ" sz="1600" dirty="false"/>
              <a:t>Rodič dítěte (cizince s dočasnou ochranou) nebude muset prokazovat vazbu na trh práce pro účely evidence dětí v DS, přesto bude náležet příspěvek na místo obsazené tímto dítětem.</a:t>
            </a:r>
          </a:p>
          <a:p>
            <a:pPr lvl="1" algn="just">
              <a:spcBef>
                <a:spcPts val="0"/>
              </a:spcBef>
              <a:buSzPct val="110000"/>
              <a:tabLst>
                <a:tab pos="2241550" algn="l"/>
              </a:tabLst>
            </a:pPr>
            <a:r>
              <a:rPr lang="cs-CZ" sz="1600" dirty="false"/>
              <a:t>Za rodiče se považuje i osoba, které bylo dítě svěřené do péče rozhodnutím příslušného orgánu nebo rodiče dítěte.</a:t>
            </a:r>
          </a:p>
          <a:p>
            <a:pPr lvl="1" algn="just">
              <a:spcBef>
                <a:spcPts val="0"/>
              </a:spcBef>
              <a:buSzPct val="110000"/>
              <a:tabLst>
                <a:tab pos="2241550" algn="l"/>
              </a:tabLst>
            </a:pPr>
            <a:r>
              <a:rPr lang="cs-CZ" sz="1600" dirty="false"/>
              <a:t>Možnost poskytovat služby péče o dítě v dětské skupině, aniž by poskytovatel – zaměstnavatel byl zaměstnavatelem osoby s dočasnou ochranou.</a:t>
            </a:r>
          </a:p>
          <a:p>
            <a:pPr lvl="1" algn="just">
              <a:spcBef>
                <a:spcPts val="0"/>
              </a:spcBef>
              <a:buSzPct val="110000"/>
              <a:tabLst>
                <a:tab pos="2241550" algn="l"/>
              </a:tabLst>
            </a:pPr>
            <a:r>
              <a:rPr lang="cs-CZ" sz="1600" dirty="false"/>
              <a:t>Možnost cizince s dočasnou ochranou vykonávat činnost, kterou se uskutečňuje výchova </a:t>
            </a:r>
            <a:br>
              <a:rPr lang="cs-CZ" sz="1600" dirty="false"/>
            </a:br>
            <a:r>
              <a:rPr lang="cs-CZ" sz="1600" dirty="false"/>
              <a:t>a péče o dítě v dětské skupině, za podmínek doložení vzdělání, bezúhonnosti a praxe čestným prohlášením s cílem zajistit přítomnost jazykově vybavené osoby pro případ, že budou dětskou skupinu navštěvovat děti s ukrajinským mateřským jazykem; cizinec s dočasnou ochranou musí vždy pracovat společně s pečující osobou a pro účely splnění podmínky potřebného počtu pečujících osob se považuje za pečující osobu.</a:t>
            </a:r>
          </a:p>
          <a:p>
            <a:pPr lvl="1" algn="just">
              <a:spcBef>
                <a:spcPts val="0"/>
              </a:spcBef>
              <a:buSzPct val="110000"/>
              <a:tabLst>
                <a:tab pos="2241550" algn="l"/>
              </a:tabLst>
            </a:pPr>
            <a:r>
              <a:rPr lang="cs-CZ" sz="1600" dirty="false"/>
              <a:t>Zajištění možnosti financování – podat žádost o příspěvek kdykoli během tohoto roku.</a:t>
            </a:r>
          </a:p>
        </p:txBody>
      </p:sp>
      <p:pic>
        <p:nvPicPr>
          <p:cNvPr id="3" name="Obrázek 2">
            <a:extLst>
              <a:ext uri="{FF2B5EF4-FFF2-40B4-BE49-F238E27FC236}">
                <a16:creationId xmlns:a16="http://schemas.microsoft.com/office/drawing/2014/main" id="{FF17E428-30B8-B7EC-5C6A-D6186227F13C}"/>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114286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a:off x="8468218" y="2505290"/>
            <a:ext cx="1359858" cy="1152128"/>
          </a:xfrm>
          <a:prstGeom prst="chord">
            <a:avLst>
              <a:gd name="adj1" fmla="val 5384523"/>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3" name="Nadpis 2">
            <a:extLst>
              <a:ext uri="{FF2B5EF4-FFF2-40B4-BE49-F238E27FC236}">
                <a16:creationId xmlns:a16="http://schemas.microsoft.com/office/drawing/2014/main" id="{2469E1D1-79E3-4F68-9E1E-C7E366FF206D}"/>
              </a:ext>
            </a:extLst>
          </p:cNvPr>
          <p:cNvSpPr>
            <a:spLocks noGrp="true"/>
          </p:cNvSpPr>
          <p:nvPr>
            <p:ph type="ctrTitle"/>
          </p:nvPr>
        </p:nvSpPr>
        <p:spPr>
          <a:xfrm>
            <a:off x="0" y="2130425"/>
            <a:ext cx="9144000" cy="1891353"/>
          </a:xfrm>
        </p:spPr>
        <p:txBody>
          <a:bodyPr>
            <a:noAutofit/>
          </a:bodyPr>
          <a:lstStyle/>
          <a:p>
            <a:r>
              <a:rPr lang="cs-CZ" sz="3600" dirty="false">
                <a:solidFill>
                  <a:schemeClr val="tx2"/>
                </a:solidFill>
              </a:rPr>
              <a:t>Online seminář pro žadatele</a:t>
            </a:r>
            <a:br>
              <a:rPr lang="cs-CZ" sz="3600" dirty="false">
                <a:solidFill>
                  <a:schemeClr val="tx2"/>
                </a:solidFill>
              </a:rPr>
            </a:br>
            <a:r>
              <a:rPr lang="pt-BR" sz="3600" b="true" dirty="false">
                <a:solidFill>
                  <a:schemeClr val="tx2"/>
                </a:solidFill>
              </a:rPr>
              <a:t>Zápis do evidence dětských skupin</a:t>
            </a:r>
            <a:endParaRPr lang="cs-CZ" sz="3600" b="true" dirty="false">
              <a:solidFill>
                <a:schemeClr val="tx2"/>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6" name="Ovál 5"/>
          <p:cNvSpPr/>
          <p:nvPr/>
        </p:nvSpPr>
        <p:spPr>
          <a:xfrm>
            <a:off x="8396210" y="86078"/>
            <a:ext cx="576064" cy="576064"/>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7" name="Ovál 6"/>
          <p:cNvSpPr/>
          <p:nvPr/>
        </p:nvSpPr>
        <p:spPr>
          <a:xfrm>
            <a:off x="291802" y="10356"/>
            <a:ext cx="1080120" cy="1080120"/>
          </a:xfrm>
          <a:prstGeom prst="ellipse">
            <a:avLst/>
          </a:prstGeom>
          <a:solidFill>
            <a:schemeClr val="accent5">
              <a:lumMod val="40000"/>
              <a:lumOff val="60000"/>
              <a:alpha val="50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8" name="Ovál 7"/>
          <p:cNvSpPr/>
          <p:nvPr/>
        </p:nvSpPr>
        <p:spPr>
          <a:xfrm>
            <a:off x="8144182" y="362194"/>
            <a:ext cx="504056" cy="504056"/>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9" name="Ovál 8"/>
          <p:cNvSpPr/>
          <p:nvPr/>
        </p:nvSpPr>
        <p:spPr>
          <a:xfrm>
            <a:off x="420620" y="4613054"/>
            <a:ext cx="1440160" cy="1440160"/>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0" name="Ovál 9"/>
          <p:cNvSpPr/>
          <p:nvPr/>
        </p:nvSpPr>
        <p:spPr>
          <a:xfrm>
            <a:off x="147786" y="1460765"/>
            <a:ext cx="1224136" cy="1224136"/>
          </a:xfrm>
          <a:prstGeom prst="ellipse">
            <a:avLst/>
          </a:prstGeom>
          <a:solidFill>
            <a:srgbClr val="8FC3DD">
              <a:alpha val="58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1" name="Tětiva 10"/>
          <p:cNvSpPr/>
          <p:nvPr/>
        </p:nvSpPr>
        <p:spPr>
          <a:xfrm rot="16200000">
            <a:off x="1426228" y="-361189"/>
            <a:ext cx="720080" cy="720080"/>
          </a:xfrm>
          <a:prstGeom prst="chord">
            <a:avLst>
              <a:gd name="adj1" fmla="val 5441031"/>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4" name="Nadpis 1"/>
          <p:cNvSpPr txBox="true">
            <a:spLocks/>
          </p:cNvSpPr>
          <p:nvPr/>
        </p:nvSpPr>
        <p:spPr>
          <a:xfrm>
            <a:off x="-38332" y="1367228"/>
            <a:ext cx="9144000" cy="3425046"/>
          </a:xfrm>
          <a:prstGeom prst="rect">
            <a:avLst/>
          </a:prstGeom>
        </p:spPr>
        <p:txBody>
          <a:bodyPr vert="horz" lIns="91440" tIns="45720" rIns="91440" bIns="45720" rtlCol="false" anchor="ctr">
            <a:normAutofit/>
          </a:bodyPr>
          <a:lstStyle>
            <a:lvl1pPr algn="ctr" defTabSz="914400" rtl="false" eaLnBrk="true" latinLnBrk="false" hangingPunct="true">
              <a:spcBef>
                <a:spcPct val="0"/>
              </a:spcBef>
              <a:buNone/>
              <a:defRPr sz="4400" kern="1200">
                <a:solidFill>
                  <a:schemeClr val="tx1"/>
                </a:solidFill>
                <a:latin typeface="+mj-lt"/>
                <a:ea typeface="+mj-ea"/>
                <a:cs typeface="+mj-cs"/>
              </a:defRPr>
            </a:lvl1pPr>
          </a:lstStyle>
          <a:p>
            <a:endParaRPr lang="cs-CZ" sz="4800" dirty="false">
              <a:solidFill>
                <a:srgbClr val="254061"/>
              </a:solidFill>
              <a:latin typeface="Roboto Slab" panose="020B0604020202020204" charset="0"/>
              <a:ea typeface="Roboto Slab" panose="020B0604020202020204" charset="0"/>
            </a:endParaRPr>
          </a:p>
        </p:txBody>
      </p:sp>
      <p:sp>
        <p:nvSpPr>
          <p:cNvPr id="17" name="Tětiva 16"/>
          <p:cNvSpPr/>
          <p:nvPr/>
        </p:nvSpPr>
        <p:spPr>
          <a:xfrm rot="10800000">
            <a:off x="-756592" y="3702861"/>
            <a:ext cx="1436521"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pic>
        <p:nvPicPr>
          <p:cNvPr id="14" name="Obrázek 13">
            <a:extLst>
              <a:ext uri="{FF2B5EF4-FFF2-40B4-BE49-F238E27FC236}">
                <a16:creationId xmlns:a16="http://schemas.microsoft.com/office/drawing/2014/main" id="{F6ED00F0-E695-00AF-2110-A59158E5A049}"/>
              </a:ext>
            </a:extLst>
          </p:cNvPr>
          <p:cNvPicPr>
            <a:picLocks noChangeAspect="true"/>
          </p:cNvPicPr>
          <p:nvPr/>
        </p:nvPicPr>
        <p:blipFill rotWithShape="true">
          <a:blip r:embed="rId3">
            <a:extLst>
              <a:ext uri="{28A0092B-C50C-407E-A947-70E740481C1C}">
                <a14:useLocalDpi xmlns:a14="http://schemas.microsoft.com/office/drawing/2010/main" val="0"/>
              </a:ext>
            </a:extLst>
          </a:blip>
          <a:srcRect l="475" t="247" r="19628" b="-8292"/>
          <a:stretch/>
        </p:blipFill>
        <p:spPr>
          <a:xfrm>
            <a:off x="2174747" y="550416"/>
            <a:ext cx="4794506" cy="639327"/>
          </a:xfrm>
          <a:prstGeom prst="rect">
            <a:avLst/>
          </a:prstGeom>
        </p:spPr>
      </p:pic>
      <p:sp>
        <p:nvSpPr>
          <p:cNvPr id="18" name="Podnadpis 22">
            <a:extLst>
              <a:ext uri="{FF2B5EF4-FFF2-40B4-BE49-F238E27FC236}">
                <a16:creationId xmlns:a16="http://schemas.microsoft.com/office/drawing/2014/main" id="{4F3B8A7E-4510-2232-1250-14D917296B4A}"/>
              </a:ext>
            </a:extLst>
          </p:cNvPr>
          <p:cNvSpPr>
            <a:spLocks noGrp="true"/>
          </p:cNvSpPr>
          <p:nvPr>
            <p:ph type="subTitle" idx="1"/>
          </p:nvPr>
        </p:nvSpPr>
        <p:spPr>
          <a:xfrm>
            <a:off x="1371600" y="4788380"/>
            <a:ext cx="6400800" cy="1260139"/>
          </a:xfrm>
        </p:spPr>
        <p:txBody>
          <a:bodyPr>
            <a:normAutofit/>
          </a:bodyPr>
          <a:lstStyle/>
          <a:p>
            <a:r>
              <a:rPr lang="cs-CZ" sz="2200" b="true" dirty="false">
                <a:solidFill>
                  <a:srgbClr val="254061"/>
                </a:solidFill>
              </a:rPr>
              <a:t>Projekt: Podpora a zvyšování kvality služeb v oblasti péče a slaďování pracovního a rodinného života</a:t>
            </a:r>
          </a:p>
          <a:p>
            <a:br>
              <a:rPr lang="cs-CZ" altLang="cs-CZ" sz="300" b="true" dirty="false">
                <a:solidFill>
                  <a:srgbClr val="254061"/>
                </a:solidFill>
                <a:cs typeface="Arial" charset="0"/>
              </a:rPr>
            </a:br>
            <a:r>
              <a:rPr lang="cs-CZ" sz="2200" b="true" dirty="false">
                <a:solidFill>
                  <a:srgbClr val="254061"/>
                </a:solidFill>
                <a:latin typeface="Arial" panose="020B0604020202020204" pitchFamily="34" charset="0"/>
                <a:cs typeface="Arial" panose="020B0604020202020204" pitchFamily="34" charset="0"/>
              </a:rPr>
              <a:t>CZ.03.01.02/00/22_013/0000257</a:t>
            </a:r>
            <a:endParaRPr lang="cs-CZ" sz="2200" b="true" dirty="false">
              <a:solidFill>
                <a:srgbClr val="254061"/>
              </a:solidFill>
            </a:endParaRPr>
          </a:p>
        </p:txBody>
      </p:sp>
    </p:spTree>
    <p:extLst>
      <p:ext uri="{BB962C8B-B14F-4D97-AF65-F5344CB8AC3E}">
        <p14:creationId xmlns:p14="http://schemas.microsoft.com/office/powerpoint/2010/main" val="3411348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107504" y="188640"/>
            <a:ext cx="8864770" cy="936104"/>
          </a:xfrm>
        </p:spPr>
        <p:txBody>
          <a:bodyPr>
            <a:noAutofit/>
          </a:bodyPr>
          <a:lstStyle/>
          <a:p>
            <a:r>
              <a:rPr lang="cs-CZ" sz="3100" dirty="false">
                <a:solidFill>
                  <a:schemeClr val="tx2">
                    <a:lumMod val="75000"/>
                  </a:schemeClr>
                </a:solidFill>
              </a:rPr>
              <a:t>Žádost o udělení oprávnění – evidence poskytovatelů</a:t>
            </a:r>
          </a:p>
        </p:txBody>
      </p:sp>
      <p:sp>
        <p:nvSpPr>
          <p:cNvPr id="15" name="Zástupný symbol pro obsah 14"/>
          <p:cNvSpPr>
            <a:spLocks noGrp="true"/>
          </p:cNvSpPr>
          <p:nvPr>
            <p:ph idx="1"/>
          </p:nvPr>
        </p:nvSpPr>
        <p:spPr>
          <a:xfrm>
            <a:off x="251520" y="1398111"/>
            <a:ext cx="8720754" cy="4608511"/>
          </a:xfrm>
        </p:spPr>
        <p:txBody>
          <a:bodyPr>
            <a:normAutofit/>
          </a:bodyPr>
          <a:lstStyle/>
          <a:p>
            <a:pPr marL="0" indent="0" algn="just">
              <a:buNone/>
            </a:pPr>
            <a:r>
              <a:rPr lang="cs-CZ" sz="2400" dirty="false"/>
              <a:t>Poskytovat službu péče o dítě v dětské skupině lze jen na základě oprávnění k poskytování. Toto oprávnění vzniká dnem zápisu do evidence poskytovatelů. </a:t>
            </a:r>
          </a:p>
          <a:p>
            <a:r>
              <a:rPr lang="cs-CZ" sz="2400" dirty="false"/>
              <a:t>Informace, odkazy pro elektronické podání i</a:t>
            </a:r>
            <a:r>
              <a:rPr lang="cs-CZ" sz="2400" dirty="false">
                <a:cs typeface="Calibri" panose="020F0502020204030204" pitchFamily="34" charset="0"/>
              </a:rPr>
              <a:t> </a:t>
            </a:r>
            <a:r>
              <a:rPr lang="cs-CZ" sz="2400" dirty="false"/>
              <a:t>tiskopisy pro papírové podání naleznete na </a:t>
            </a:r>
            <a:r>
              <a:rPr lang="cs-CZ" sz="2400" dirty="false">
                <a:solidFill>
                  <a:srgbClr val="09509C"/>
                </a:solidFill>
                <a:hlinkClick r:id="rId3">
                  <a:extLst>
                    <a:ext uri="{A12FA001-AC4F-418D-AE19-62706E023703}">
                      <ahyp:hlinkClr xmlns:ahyp="http://schemas.microsoft.com/office/drawing/2018/hyperlinkcolor" val="tx"/>
                    </a:ext>
                  </a:extLst>
                </a:hlinkClick>
              </a:rPr>
              <a:t>http://evidence.mpsv.cz/eEDS/index.php</a:t>
            </a:r>
            <a:r>
              <a:rPr lang="cs-CZ" sz="2400" dirty="false">
                <a:solidFill>
                  <a:srgbClr val="09509C"/>
                </a:solidFill>
              </a:rPr>
              <a:t> </a:t>
            </a:r>
          </a:p>
          <a:p>
            <a:r>
              <a:rPr lang="cs-CZ" sz="2400" dirty="false"/>
              <a:t>Další informace k žádosti o zápis do evidence poskytovatelů zde:</a:t>
            </a:r>
            <a:br>
              <a:rPr lang="cs-CZ" sz="2400" dirty="false"/>
            </a:br>
            <a:r>
              <a:rPr lang="cs-CZ" sz="2400" dirty="false">
                <a:solidFill>
                  <a:srgbClr val="09509C"/>
                </a:solidFill>
                <a:hlinkClick r:id="rId4">
                  <a:extLst>
                    <a:ext uri="{A12FA001-AC4F-418D-AE19-62706E023703}">
                      <ahyp:hlinkClr xmlns:ahyp="http://schemas.microsoft.com/office/drawing/2018/hyperlinkcolor" val="tx"/>
                    </a:ext>
                  </a:extLst>
                </a:hlinkClick>
              </a:rPr>
              <a:t>www.mpsv.cz/web/cz/zadost-o-udeleni-opravneni</a:t>
            </a:r>
            <a:endParaRPr lang="cs-CZ" sz="2400" dirty="false">
              <a:solidFill>
                <a:srgbClr val="09509C"/>
              </a:solidFill>
            </a:endParaRPr>
          </a:p>
          <a:p>
            <a:r>
              <a:rPr lang="cs-CZ" sz="2400" dirty="false"/>
              <a:t>Postup jak podat žádost a oznámit změny zde: </a:t>
            </a:r>
            <a:br>
              <a:rPr lang="cs-CZ" sz="2400" dirty="false"/>
            </a:br>
            <a:r>
              <a:rPr lang="cs-CZ" sz="2400" dirty="false">
                <a:solidFill>
                  <a:srgbClr val="09509C"/>
                </a:solidFill>
                <a:hlinkClick r:id="rId5">
                  <a:extLst>
                    <a:ext uri="{A12FA001-AC4F-418D-AE19-62706E023703}">
                      <ahyp:hlinkClr xmlns:ahyp="http://schemas.microsoft.com/office/drawing/2018/hyperlinkcolor" val="tx"/>
                    </a:ext>
                  </a:extLst>
                </a:hlinkClick>
              </a:rPr>
              <a:t>Podpora implementace dětských skupin - Evidence dětské skupiny (dsmpsv.cz)</a:t>
            </a:r>
            <a:endParaRPr lang="cs-CZ" sz="2400" dirty="false">
              <a:solidFill>
                <a:srgbClr val="09509C"/>
              </a:solidFill>
            </a:endParaRPr>
          </a:p>
          <a:p>
            <a:pPr marL="0" indent="0">
              <a:buNone/>
            </a:pP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37</a:t>
            </a:fld>
            <a:endParaRPr lang="cs-CZ"/>
          </a:p>
        </p:txBody>
      </p:sp>
      <p:pic>
        <p:nvPicPr>
          <p:cNvPr id="3" name="Obrázek 2">
            <a:extLst>
              <a:ext uri="{FF2B5EF4-FFF2-40B4-BE49-F238E27FC236}">
                <a16:creationId xmlns:a16="http://schemas.microsoft.com/office/drawing/2014/main" id="{A43B03AA-F1D0-440E-8F26-2F020B06418A}"/>
              </a:ext>
            </a:extLst>
          </p:cNvPr>
          <p:cNvPicPr>
            <a:picLocks noChangeAspect="true"/>
          </p:cNvPicPr>
          <p:nvPr/>
        </p:nvPicPr>
        <p:blipFill rotWithShape="true">
          <a:blip r:embed="rId6">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737555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požadované dokumenty</a:t>
            </a:r>
          </a:p>
        </p:txBody>
      </p:sp>
      <p:sp>
        <p:nvSpPr>
          <p:cNvPr id="15" name="Zástupný symbol pro obsah 14"/>
          <p:cNvSpPr>
            <a:spLocks noGrp="true"/>
          </p:cNvSpPr>
          <p:nvPr>
            <p:ph idx="1"/>
          </p:nvPr>
        </p:nvSpPr>
        <p:spPr>
          <a:xfrm>
            <a:off x="397267" y="1560627"/>
            <a:ext cx="8349465" cy="4608511"/>
          </a:xfrm>
        </p:spPr>
        <p:txBody>
          <a:bodyPr>
            <a:noAutofit/>
          </a:bodyPr>
          <a:lstStyle/>
          <a:p>
            <a:pPr marL="0" indent="0">
              <a:buNone/>
            </a:pPr>
            <a:r>
              <a:rPr lang="cs-CZ" sz="2000" dirty="false">
                <a:latin typeface="+mj-lt"/>
                <a:cs typeface="Arial" panose="020B0604020202020204" pitchFamily="34" charset="0"/>
              </a:rPr>
              <a:t>Formulář: </a:t>
            </a:r>
            <a:r>
              <a:rPr lang="cs-CZ" sz="2000" b="true" dirty="false">
                <a:latin typeface="+mj-lt"/>
                <a:cs typeface="Arial" panose="020B0604020202020204" pitchFamily="34" charset="0"/>
              </a:rPr>
              <a:t>Žádost o udělení oprávnění poskytování služby péče o</a:t>
            </a:r>
            <a:r>
              <a:rPr lang="cs-CZ" sz="2000" b="true" dirty="false">
                <a:latin typeface="+mj-lt"/>
                <a:cs typeface="Calibri" panose="020F0502020204030204" pitchFamily="34" charset="0"/>
              </a:rPr>
              <a:t> </a:t>
            </a:r>
            <a:r>
              <a:rPr lang="cs-CZ" sz="2000" b="true" dirty="false">
                <a:latin typeface="+mj-lt"/>
                <a:cs typeface="Arial" panose="020B0604020202020204" pitchFamily="34" charset="0"/>
              </a:rPr>
              <a:t>dítě v DS</a:t>
            </a:r>
          </a:p>
          <a:p>
            <a:pPr marL="0" indent="0">
              <a:buNone/>
            </a:pPr>
            <a:r>
              <a:rPr lang="cs-CZ" sz="2000" dirty="false">
                <a:latin typeface="+mj-lt"/>
                <a:cs typeface="Arial" panose="020B0604020202020204" pitchFamily="34" charset="0"/>
              </a:rPr>
              <a:t>K žádosti o zápis je nutné přiložit </a:t>
            </a:r>
            <a:r>
              <a:rPr lang="cs-CZ" sz="2000" b="true" dirty="false">
                <a:latin typeface="+mj-lt"/>
                <a:cs typeface="Arial" panose="020B0604020202020204" pitchFamily="34" charset="0"/>
              </a:rPr>
              <a:t>originál nebo výstup z autorizované konverze </a:t>
            </a:r>
            <a:r>
              <a:rPr lang="cs-CZ" sz="2000" dirty="false">
                <a:latin typeface="+mj-lt"/>
                <a:cs typeface="Arial" panose="020B0604020202020204" pitchFamily="34" charset="0"/>
              </a:rPr>
              <a:t>těchto dokumentů: </a:t>
            </a:r>
          </a:p>
          <a:p>
            <a:pPr marL="514350" indent="-514350" algn="just">
              <a:spcBef>
                <a:spcPts val="200"/>
              </a:spcBef>
              <a:buFont typeface="+mj-lt"/>
              <a:buAutoNum type="arabicPeriod"/>
              <a:tabLst>
                <a:tab pos="135255" algn="l"/>
              </a:tabLst>
            </a:pPr>
            <a:r>
              <a:rPr lang="cs-CZ" sz="1900" b="true" dirty="false">
                <a:latin typeface="+mj-lt"/>
                <a:cs typeface="Arial" panose="020B0604020202020204" pitchFamily="34" charset="0"/>
              </a:rPr>
              <a:t>Doklad o vlastnickém nebo jiném právu k objektu nebo prostorám</a:t>
            </a:r>
            <a:r>
              <a:rPr lang="cs-CZ" sz="1900" dirty="false">
                <a:latin typeface="+mj-lt"/>
                <a:cs typeface="Arial" panose="020B0604020202020204" pitchFamily="34" charset="0"/>
              </a:rPr>
              <a:t>, z něhož vyplývá oprávnění tento objekt nebo prostory užívat k poskytování služby péče o dítě v dětské skupině.</a:t>
            </a:r>
          </a:p>
          <a:p>
            <a:pPr lvl="1" algn="just">
              <a:spcBef>
                <a:spcPts val="200"/>
              </a:spcBef>
              <a:tabLst>
                <a:tab pos="135255" algn="l"/>
              </a:tabLst>
            </a:pPr>
            <a:r>
              <a:rPr lang="cs-CZ" sz="1900" dirty="false">
                <a:latin typeface="+mj-lt"/>
                <a:cs typeface="Arial" panose="020B0604020202020204" pitchFamily="34" charset="0"/>
              </a:rPr>
              <a:t>V předmětu/účelu nájemní smlouvy je ze zákona vyžadováno </a:t>
            </a:r>
            <a:r>
              <a:rPr lang="cs-CZ" sz="1900" b="true" dirty="false">
                <a:latin typeface="+mj-lt"/>
                <a:cs typeface="Arial" panose="020B0604020202020204" pitchFamily="34" charset="0"/>
              </a:rPr>
              <a:t>„provozování dětské skupiny“. </a:t>
            </a:r>
            <a:r>
              <a:rPr lang="cs-CZ" sz="1900" dirty="false">
                <a:latin typeface="+mj-lt"/>
                <a:cs typeface="Arial" panose="020B0604020202020204" pitchFamily="34" charset="0"/>
              </a:rPr>
              <a:t>S ohledem na povinnost poskytovatele informovat rodiče i MPSV o ukončení činnosti dětské skupiny 3 měsíce předem – ve smyslu § 19 odst. 2 písm. d) a § 19 odst. 5, je vyžadováno, aby </a:t>
            </a:r>
            <a:r>
              <a:rPr lang="cs-CZ" sz="1900" b="true" dirty="false">
                <a:latin typeface="+mj-lt"/>
                <a:cs typeface="Arial" panose="020B0604020202020204" pitchFamily="34" charset="0"/>
              </a:rPr>
              <a:t>výpovědní doba u nájemní smlouvy byla nejméně 3 měsíce.</a:t>
            </a:r>
            <a:endParaRPr lang="cs-CZ" sz="1900" dirty="false">
              <a:latin typeface="+mj-lt"/>
              <a:cs typeface="Arial" panose="020B0604020202020204" pitchFamily="34" charset="0"/>
            </a:endParaRPr>
          </a:p>
          <a:p>
            <a:pPr lvl="1" algn="just">
              <a:spcBef>
                <a:spcPts val="200"/>
              </a:spcBef>
              <a:tabLst>
                <a:tab pos="135255" algn="l"/>
              </a:tabLst>
            </a:pPr>
            <a:r>
              <a:rPr lang="cs-CZ" sz="1900" dirty="false">
                <a:solidFill>
                  <a:srgbClr val="000000"/>
                </a:solidFill>
                <a:ea typeface="Times New Roman" panose="02020603050405020304" pitchFamily="18" charset="0"/>
                <a:cs typeface="Arial" panose="020B0604020202020204" pitchFamily="34" charset="0"/>
              </a:rPr>
              <a:t>U nájemní smlouvy musí být </a:t>
            </a:r>
            <a:r>
              <a:rPr lang="cs-CZ" sz="1900" b="true" dirty="false">
                <a:solidFill>
                  <a:srgbClr val="000000"/>
                </a:solidFill>
                <a:ea typeface="Times New Roman" panose="02020603050405020304" pitchFamily="18" charset="0"/>
                <a:cs typeface="Arial" panose="020B0604020202020204" pitchFamily="34" charset="0"/>
              </a:rPr>
              <a:t>podpisy všech vlastníků </a:t>
            </a:r>
            <a:r>
              <a:rPr lang="cs-CZ" sz="1900" dirty="false">
                <a:solidFill>
                  <a:srgbClr val="000000"/>
                </a:solidFill>
                <a:ea typeface="Times New Roman" panose="02020603050405020304" pitchFamily="18" charset="0"/>
                <a:cs typeface="Arial" panose="020B0604020202020204" pitchFamily="34" charset="0"/>
              </a:rPr>
              <a:t>dle výpisu z katastru nemovitostí.</a:t>
            </a:r>
            <a:endParaRPr lang="cs-CZ" sz="1900" dirty="false">
              <a:latin typeface="+mj-lt"/>
              <a:cs typeface="Arial" panose="020B0604020202020204" pitchFamily="34" charset="0"/>
            </a:endParaRPr>
          </a:p>
          <a:p>
            <a:pPr lvl="1" algn="just">
              <a:spcBef>
                <a:spcPts val="200"/>
              </a:spcBef>
              <a:tabLst>
                <a:tab pos="135255" algn="l"/>
              </a:tabLst>
            </a:pPr>
            <a:r>
              <a:rPr lang="cs-CZ" sz="1900" dirty="false">
                <a:latin typeface="+mj-lt"/>
                <a:cs typeface="Arial" panose="020B0604020202020204" pitchFamily="34" charset="0"/>
              </a:rPr>
              <a:t>Pokud se jedná o podnájemní smlouvu, tak doložte </a:t>
            </a:r>
            <a:r>
              <a:rPr lang="cs-CZ" sz="1900" b="true" dirty="false">
                <a:latin typeface="+mj-lt"/>
                <a:cs typeface="Arial" panose="020B0604020202020204" pitchFamily="34" charset="0"/>
              </a:rPr>
              <a:t>souhlas vlastníka s provozováním dětské skupiny.</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38</a:t>
            </a:fld>
            <a:endParaRPr lang="cs-CZ"/>
          </a:p>
        </p:txBody>
      </p:sp>
      <p:pic>
        <p:nvPicPr>
          <p:cNvPr id="3" name="Obrázek 2">
            <a:extLst>
              <a:ext uri="{FF2B5EF4-FFF2-40B4-BE49-F238E27FC236}">
                <a16:creationId xmlns:a16="http://schemas.microsoft.com/office/drawing/2014/main" id="{4AA3D32D-CD36-8AD5-24FD-95D94A770A98}"/>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7301781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9" name="Tětiva 18">
            <a:extLst>
              <a:ext uri="{FF2B5EF4-FFF2-40B4-BE49-F238E27FC236}">
                <a16:creationId xmlns:a16="http://schemas.microsoft.com/office/drawing/2014/main" id="{0E31C920-2A6E-4190-AE28-789573B286F4}"/>
              </a:ext>
            </a:extLst>
          </p:cNvPr>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352746" y="1269497"/>
            <a:ext cx="8438508" cy="5039823"/>
          </a:xfrm>
        </p:spPr>
        <p:txBody>
          <a:bodyPr>
            <a:noAutofit/>
          </a:bodyPr>
          <a:lstStyle/>
          <a:p>
            <a:pPr marL="457200" indent="-457200" algn="just">
              <a:lnSpc>
                <a:spcPct val="120000"/>
              </a:lnSpc>
              <a:buFont typeface="+mj-lt"/>
              <a:buAutoNum type="arabicPeriod" startAt="2"/>
            </a:pPr>
            <a:r>
              <a:rPr lang="cs-CZ" sz="2000" b="true" dirty="false">
                <a:solidFill>
                  <a:srgbClr val="000000"/>
                </a:solidFill>
                <a:latin typeface="+mj-lt"/>
                <a:ea typeface="Times New Roman" panose="02020603050405020304" pitchFamily="18" charset="0"/>
                <a:cs typeface="Arial" panose="020B0604020202020204" pitchFamily="34" charset="0"/>
              </a:rPr>
              <a:t>Doklad prokazující splnění požadavků požární ochrany.</a:t>
            </a:r>
          </a:p>
          <a:p>
            <a:pPr lvl="1" algn="just"/>
            <a:r>
              <a:rPr lang="cs-CZ" sz="1900" dirty="false">
                <a:solidFill>
                  <a:srgbClr val="000000"/>
                </a:solidFill>
                <a:ea typeface="Times New Roman" panose="02020603050405020304" pitchFamily="18" charset="0"/>
                <a:cs typeface="Arial" panose="020B0604020202020204" pitchFamily="34" charset="0"/>
              </a:rPr>
              <a:t>P</a:t>
            </a:r>
            <a:r>
              <a:rPr lang="cs-CZ" sz="1900" dirty="false">
                <a:ea typeface="Calibri" panose="020F0502020204030204" pitchFamily="34" charset="0"/>
                <a:cs typeface="Arial" panose="020B0604020202020204" pitchFamily="34" charset="0"/>
              </a:rPr>
              <a:t>rokazuje se splnění požadavků požární ochrany dokladem, a to </a:t>
            </a:r>
            <a:r>
              <a:rPr lang="cs-CZ" sz="1900" b="true" dirty="false">
                <a:ea typeface="Calibri" panose="020F0502020204030204" pitchFamily="34" charset="0"/>
                <a:cs typeface="Arial" panose="020B0604020202020204" pitchFamily="34" charset="0"/>
              </a:rPr>
              <a:t>požárně bezpečnostním řešením </a:t>
            </a:r>
            <a:r>
              <a:rPr lang="cs-CZ" sz="1900" dirty="false">
                <a:ea typeface="Calibri" panose="020F0502020204030204" pitchFamily="34" charset="0"/>
                <a:cs typeface="Arial" panose="020B0604020202020204" pitchFamily="34" charset="0"/>
              </a:rPr>
              <a:t>nebo</a:t>
            </a:r>
            <a:r>
              <a:rPr lang="cs-CZ" sz="1900" b="true" dirty="false">
                <a:ea typeface="Calibri" panose="020F0502020204030204" pitchFamily="34" charset="0"/>
                <a:cs typeface="Arial" panose="020B0604020202020204" pitchFamily="34" charset="0"/>
              </a:rPr>
              <a:t> obdobným dokumentem </a:t>
            </a:r>
            <a:r>
              <a:rPr lang="cs-CZ" sz="1900" dirty="false">
                <a:ea typeface="Calibri" panose="020F0502020204030204" pitchFamily="34" charset="0"/>
                <a:cs typeface="Arial" panose="020B0604020202020204" pitchFamily="34" charset="0"/>
              </a:rPr>
              <a:t>vypracovaným v souladu s ustanovením </a:t>
            </a:r>
            <a:r>
              <a:rPr lang="cs-CZ" sz="1900" b="true" dirty="false">
                <a:ea typeface="Calibri" panose="020F0502020204030204" pitchFamily="34" charset="0"/>
                <a:cs typeface="Arial" panose="020B0604020202020204" pitchFamily="34" charset="0"/>
              </a:rPr>
              <a:t>§ 41 odst. 2 vyhlášky č. 246/2001 Sb</a:t>
            </a:r>
            <a:r>
              <a:rPr lang="cs-CZ" sz="1900" dirty="false">
                <a:ea typeface="Calibri" panose="020F0502020204030204" pitchFamily="34" charset="0"/>
                <a:cs typeface="Arial" panose="020B0604020202020204" pitchFamily="34" charset="0"/>
              </a:rPr>
              <a:t>., </a:t>
            </a:r>
            <a:br>
              <a:rPr lang="cs-CZ" sz="1900" dirty="false">
                <a:ea typeface="Calibri" panose="020F0502020204030204" pitchFamily="34" charset="0"/>
                <a:cs typeface="Arial" panose="020B0604020202020204" pitchFamily="34" charset="0"/>
              </a:rPr>
            </a:br>
            <a:r>
              <a:rPr lang="cs-CZ" sz="1900" dirty="false">
                <a:ea typeface="Calibri" panose="020F0502020204030204" pitchFamily="34" charset="0"/>
                <a:cs typeface="Arial" panose="020B0604020202020204" pitchFamily="34" charset="0"/>
              </a:rPr>
              <a:t>o stanovení podmínek požární bezpečnosti a výkonu státního požárního dozoru (vyhláška o požární prevenci), ve znění pozdějších předpisů. </a:t>
            </a:r>
          </a:p>
          <a:p>
            <a:pPr marL="714375" lvl="1" indent="6350" algn="just">
              <a:buNone/>
            </a:pPr>
            <a:r>
              <a:rPr lang="cs-CZ" sz="1900" dirty="false">
                <a:latin typeface="Calibri" panose="020F0502020204030204" pitchFamily="34" charset="0"/>
                <a:cs typeface="Calibri" panose="020F0502020204030204" pitchFamily="34" charset="0"/>
              </a:rPr>
              <a:t>V rámci tohoto „požárně bezpečnostního řešení“ je nutné provést </a:t>
            </a:r>
            <a:r>
              <a:rPr lang="cs-CZ" sz="1900" b="true" dirty="false">
                <a:latin typeface="Calibri" panose="020F0502020204030204" pitchFamily="34" charset="0"/>
                <a:cs typeface="Calibri" panose="020F0502020204030204" pitchFamily="34" charset="0"/>
              </a:rPr>
              <a:t>zhodnocení konkrétních podmínek </a:t>
            </a:r>
            <a:r>
              <a:rPr lang="cs-CZ" sz="1900" dirty="false">
                <a:latin typeface="Calibri" panose="020F0502020204030204" pitchFamily="34" charset="0"/>
                <a:cs typeface="Calibri" panose="020F0502020204030204" pitchFamily="34" charset="0"/>
              </a:rPr>
              <a:t>dané služby péče o dítě v dětské skupině a souvisejících prostor ve stavbě, ve které je dětská skupina umístěna </a:t>
            </a:r>
            <a:br>
              <a:rPr lang="cs-CZ" sz="1900" dirty="false">
                <a:latin typeface="Calibri" panose="020F0502020204030204" pitchFamily="34" charset="0"/>
                <a:cs typeface="Calibri" panose="020F0502020204030204" pitchFamily="34" charset="0"/>
              </a:rPr>
            </a:br>
            <a:r>
              <a:rPr lang="cs-CZ" sz="1900" dirty="false">
                <a:latin typeface="Calibri" panose="020F0502020204030204" pitchFamily="34" charset="0"/>
                <a:cs typeface="Calibri" panose="020F0502020204030204" pitchFamily="34" charset="0"/>
              </a:rPr>
              <a:t>a prokázání, že stav stavby a prostor dětské skupiny splňuje podmínky požární ochrany v době podání žádosti o zápis do evidence. </a:t>
            </a:r>
          </a:p>
          <a:p>
            <a:pPr marL="714375" lvl="1" indent="0" algn="just">
              <a:buNone/>
            </a:pPr>
            <a:r>
              <a:rPr lang="cs-CZ" sz="1900" b="true" dirty="false">
                <a:cs typeface="Calibri" panose="020F0502020204030204" pitchFamily="34" charset="0"/>
              </a:rPr>
              <a:t>Přehled požadavků požární ochrany při poskytování služby péče </a:t>
            </a:r>
            <a:br>
              <a:rPr lang="cs-CZ" sz="1900" b="true" dirty="false">
                <a:cs typeface="Calibri" panose="020F0502020204030204" pitchFamily="34" charset="0"/>
              </a:rPr>
            </a:br>
            <a:r>
              <a:rPr lang="cs-CZ" sz="1900" b="true" dirty="false">
                <a:cs typeface="Calibri" panose="020F0502020204030204" pitchFamily="34" charset="0"/>
              </a:rPr>
              <a:t>o dítě v dětské skupině z hlediska požární bezpečnosti staveb (PODMÍNKY POŽÁRNÍ BEZPEČNOSTI DĚTSKÝCH SKUPIN) ke dni 1.8.2022 </a:t>
            </a:r>
            <a:r>
              <a:rPr lang="cs-CZ" sz="1900" dirty="false">
                <a:cs typeface="Calibri" panose="020F0502020204030204" pitchFamily="34" charset="0"/>
              </a:rPr>
              <a:t>(ke stažení </a:t>
            </a:r>
            <a:r>
              <a:rPr lang="cs-CZ" sz="1900" dirty="false">
                <a:solidFill>
                  <a:schemeClr val="tx2">
                    <a:lumMod val="75000"/>
                  </a:schemeClr>
                </a:solidFill>
                <a:hlinkClick r:id="rId3">
                  <a:extLst>
                    <a:ext uri="{A12FA001-AC4F-418D-AE19-62706E023703}">
                      <ahyp:hlinkClr xmlns:ahyp="http://schemas.microsoft.com/office/drawing/2018/hyperlinkcolor" val="tx"/>
                    </a:ext>
                  </a:extLst>
                </a:hlinkClick>
              </a:rPr>
              <a:t>220295-PB-DĚTSKÉ-SKUPINY-MPSV připomínky-REVIZE MPSV</a:t>
            </a:r>
            <a:r>
              <a:rPr lang="cs-CZ" sz="1900" dirty="false"/>
              <a:t>)</a:t>
            </a:r>
            <a:endParaRPr lang="cs-CZ" sz="1900" dirty="false">
              <a:latin typeface="Calibri" panose="020F0502020204030204" pitchFamily="34" charset="0"/>
              <a:cs typeface="Calibri" panose="020F0502020204030204" pitchFamily="34" charset="0"/>
            </a:endParaRPr>
          </a:p>
          <a:p>
            <a:pPr lvl="1" algn="just"/>
            <a:endParaRPr lang="cs-CZ" sz="1900" dirty="false">
              <a:ea typeface="Calibri" panose="020F0502020204030204" pitchFamily="34" charset="0"/>
              <a:cs typeface="Arial" panose="020B060402020202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87335" y="3025139"/>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39</a:t>
            </a:fld>
            <a:endParaRPr lang="cs-CZ"/>
          </a:p>
        </p:txBody>
      </p:sp>
      <p:pic>
        <p:nvPicPr>
          <p:cNvPr id="3" name="Obrázek 2">
            <a:extLst>
              <a:ext uri="{FF2B5EF4-FFF2-40B4-BE49-F238E27FC236}">
                <a16:creationId xmlns:a16="http://schemas.microsoft.com/office/drawing/2014/main" id="{61F35DAF-AB81-8EEA-3078-06DBBB9E1D31}"/>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8" name="Nadpis 13">
            <a:extLst>
              <a:ext uri="{FF2B5EF4-FFF2-40B4-BE49-F238E27FC236}">
                <a16:creationId xmlns:a16="http://schemas.microsoft.com/office/drawing/2014/main" id="{9B3E74A7-C846-36D8-88D3-59521627EFE8}"/>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požadované dokumenty</a:t>
            </a:r>
          </a:p>
        </p:txBody>
      </p:sp>
    </p:spTree>
    <p:extLst>
      <p:ext uri="{BB962C8B-B14F-4D97-AF65-F5344CB8AC3E}">
        <p14:creationId xmlns:p14="http://schemas.microsoft.com/office/powerpoint/2010/main" val="4197187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fontAlgn="base" hangingPunct="false"/>
            <a:r>
              <a:rPr lang="pl-PL" dirty="false"/>
              <a:t>Představení výzvy</a:t>
            </a:r>
            <a:endParaRPr lang="cs-CZ" dirty="false"/>
          </a:p>
        </p:txBody>
      </p:sp>
      <p:sp>
        <p:nvSpPr>
          <p:cNvPr id="3" name="Zástupný symbol pro obsah 2"/>
          <p:cNvSpPr>
            <a:spLocks noGrp="true"/>
          </p:cNvSpPr>
          <p:nvPr>
            <p:ph idx="1"/>
          </p:nvPr>
        </p:nvSpPr>
        <p:spPr>
          <a:xfrm>
            <a:off x="431088" y="1295400"/>
            <a:ext cx="8208912" cy="5400600"/>
          </a:xfrm>
        </p:spPr>
        <p:txBody>
          <a:bodyPr/>
          <a:lstStyle/>
          <a:p>
            <a:pPr marL="0" indent="0">
              <a:lnSpc>
                <a:spcPct val="100000"/>
              </a:lnSpc>
              <a:buNone/>
            </a:pPr>
            <a:r>
              <a:rPr lang="cs-CZ" sz="2800" b="true" dirty="false"/>
              <a:t>03_23_049 - Vybudování dětských skupin (1)</a:t>
            </a:r>
            <a:br>
              <a:rPr lang="cs-CZ" sz="2400" b="true" dirty="false"/>
            </a:br>
            <a:br>
              <a:rPr lang="cs-CZ" dirty="false"/>
            </a:br>
            <a:r>
              <a:rPr lang="cs-CZ" dirty="false"/>
              <a:t>	</a:t>
            </a:r>
            <a:r>
              <a:rPr lang="cs-CZ" b="true" u="sng" dirty="false"/>
              <a:t>Celková alokace: 300 000 000 Kč</a:t>
            </a:r>
          </a:p>
          <a:p>
            <a:pPr lvl="4">
              <a:lnSpc>
                <a:spcPct val="100000"/>
              </a:lnSpc>
              <a:buClr>
                <a:srgbClr val="880015"/>
              </a:buClr>
            </a:pPr>
            <a:r>
              <a:rPr lang="cs-CZ" dirty="false"/>
              <a:t>Kategorie okresů </a:t>
            </a:r>
            <a:r>
              <a:rPr lang="cs-CZ" b="true" dirty="false">
                <a:solidFill>
                  <a:srgbClr val="880015"/>
                </a:solidFill>
              </a:rPr>
              <a:t>A</a:t>
            </a:r>
            <a:r>
              <a:rPr lang="cs-CZ" dirty="false"/>
              <a:t>: 131 335 378 Kč</a:t>
            </a:r>
          </a:p>
          <a:p>
            <a:pPr lvl="4">
              <a:lnSpc>
                <a:spcPct val="100000"/>
              </a:lnSpc>
              <a:buClr>
                <a:srgbClr val="00A2E8"/>
              </a:buClr>
            </a:pPr>
            <a:r>
              <a:rPr lang="cs-CZ" dirty="false"/>
              <a:t>Kategorie okresů </a:t>
            </a:r>
            <a:r>
              <a:rPr lang="cs-CZ" b="true" dirty="false">
                <a:solidFill>
                  <a:srgbClr val="00A2E8"/>
                </a:solidFill>
              </a:rPr>
              <a:t>B</a:t>
            </a:r>
            <a:r>
              <a:rPr lang="cs-CZ" dirty="false"/>
              <a:t>: 147 042 289 Kč</a:t>
            </a:r>
          </a:p>
          <a:p>
            <a:pPr lvl="4">
              <a:lnSpc>
                <a:spcPct val="100000"/>
              </a:lnSpc>
              <a:buClr>
                <a:srgbClr val="7F7F7F"/>
              </a:buClr>
            </a:pPr>
            <a:r>
              <a:rPr lang="cs-CZ" dirty="false"/>
              <a:t>Kategorie okresů </a:t>
            </a:r>
            <a:r>
              <a:rPr lang="cs-CZ" b="true" dirty="false">
                <a:solidFill>
                  <a:srgbClr val="7F7F7F"/>
                </a:solidFill>
              </a:rPr>
              <a:t>C</a:t>
            </a:r>
            <a:r>
              <a:rPr lang="cs-CZ" dirty="false"/>
              <a:t>:   21 622 333 Kč</a:t>
            </a:r>
          </a:p>
          <a:p>
            <a:pPr marL="0" indent="0">
              <a:lnSpc>
                <a:spcPct val="200000"/>
              </a:lnSpc>
              <a:buNone/>
            </a:pPr>
            <a:r>
              <a:rPr lang="cs-CZ" sz="1800" b="true" dirty="false"/>
              <a:t>Priorita 1: </a:t>
            </a:r>
            <a:r>
              <a:rPr lang="cs-CZ" sz="1800" dirty="false"/>
              <a:t>Budoucnost práce</a:t>
            </a:r>
          </a:p>
          <a:p>
            <a:pPr marL="0" indent="0">
              <a:buNone/>
            </a:pPr>
            <a:r>
              <a:rPr lang="cs-CZ" sz="1800" b="true" dirty="false"/>
              <a:t>Specifický cíl 1.2: </a:t>
            </a:r>
            <a:r>
              <a:rPr lang="cs-CZ" sz="1800" dirty="false"/>
              <a:t>Prosazovat genderově vyváženou účast na trhu práce, rovné pracovní podmínky a lepší rovnováhu mezi prací a osobním životem, mimo jiné pomocí přístupu k cenově dostupné péči o děti a péči o závislé osoby</a:t>
            </a:r>
          </a:p>
          <a:p>
            <a:pPr marL="0" indent="0">
              <a:buNone/>
            </a:pPr>
            <a:r>
              <a:rPr lang="cs-CZ" sz="1800" b="true" dirty="false"/>
              <a:t>Vyhlašovatel výzvy: </a:t>
            </a:r>
            <a:r>
              <a:rPr lang="cs-CZ" sz="1800" dirty="false"/>
              <a:t>MPSV, Odbor realizace programů ESF – veřejná správa, sociální inovace a rovné příležitosti</a:t>
            </a:r>
          </a:p>
          <a:p>
            <a:pPr marL="0" lvl="2" indent="0">
              <a:lnSpc>
                <a:spcPts val="2880"/>
              </a:lnSpc>
              <a:spcBef>
                <a:spcPts val="600"/>
              </a:spcBef>
              <a:spcAft>
                <a:spcPts val="600"/>
              </a:spcAft>
              <a:buSzPct val="100000"/>
              <a:buNone/>
            </a:pPr>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6" name="Grafický objekt 5" descr="Mince se souvislou výplní">
            <a:extLst>
              <a:ext uri="{FF2B5EF4-FFF2-40B4-BE49-F238E27FC236}">
                <a16:creationId xmlns:a16="http://schemas.microsoft.com/office/drawing/2014/main" id="{B74DB460-88EB-4CBC-AC35-641C790C0097}"/>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8919" y="2627691"/>
            <a:ext cx="817240" cy="817240"/>
          </a:xfrm>
          <a:prstGeom prst="rect">
            <a:avLst/>
          </a:prstGeom>
        </p:spPr>
      </p:pic>
      <p:pic>
        <p:nvPicPr>
          <p:cNvPr id="7" name="Obrázek 6" descr="Obsah obrázku mapa&#10;&#10;Popis byl vytvořen automaticky">
            <a:extLst>
              <a:ext uri="{FF2B5EF4-FFF2-40B4-BE49-F238E27FC236}">
                <a16:creationId xmlns:a16="http://schemas.microsoft.com/office/drawing/2014/main" id="{9F4BF54F-2C1C-15CC-022D-537246A7D8F6}"/>
              </a:ext>
            </a:extLst>
          </p:cNvPr>
          <p:cNvPicPr>
            <a:picLocks noChangeAspect="true"/>
          </p:cNvPicPr>
          <p:nvPr/>
        </p:nvPicPr>
        <p:blipFill>
          <a:blip cstate="print" r:embed="rId5">
            <a:extLst>
              <a:ext uri="{28A0092B-C50C-407E-A947-70E740481C1C}">
                <a14:useLocalDpi xmlns:a14="http://schemas.microsoft.com/office/drawing/2010/main" val="0"/>
              </a:ext>
            </a:extLst>
          </a:blip>
          <a:stretch>
            <a:fillRect/>
          </a:stretch>
        </p:blipFill>
        <p:spPr>
          <a:xfrm>
            <a:off x="6304639" y="2348880"/>
            <a:ext cx="2340625" cy="1345687"/>
          </a:xfrm>
          <a:prstGeom prst="rect">
            <a:avLst/>
          </a:prstGeom>
        </p:spPr>
      </p:pic>
    </p:spTree>
    <p:extLst>
      <p:ext uri="{BB962C8B-B14F-4D97-AF65-F5344CB8AC3E}">
        <p14:creationId xmlns:p14="http://schemas.microsoft.com/office/powerpoint/2010/main" val="199079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9" name="Tětiva 18">
            <a:extLst>
              <a:ext uri="{FF2B5EF4-FFF2-40B4-BE49-F238E27FC236}">
                <a16:creationId xmlns:a16="http://schemas.microsoft.com/office/drawing/2014/main" id="{0E31C920-2A6E-4190-AE28-789573B286F4}"/>
              </a:ext>
            </a:extLst>
          </p:cNvPr>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352746" y="1269497"/>
            <a:ext cx="8438508" cy="5039823"/>
          </a:xfrm>
        </p:spPr>
        <p:txBody>
          <a:bodyPr>
            <a:noAutofit/>
          </a:bodyPr>
          <a:lstStyle/>
          <a:p>
            <a:pPr marL="457200" indent="-457200" algn="just">
              <a:lnSpc>
                <a:spcPct val="120000"/>
              </a:lnSpc>
              <a:buFont typeface="+mj-lt"/>
              <a:buAutoNum type="arabicPeriod" startAt="2"/>
            </a:pPr>
            <a:r>
              <a:rPr lang="cs-CZ" sz="2000" b="true" dirty="false">
                <a:solidFill>
                  <a:srgbClr val="000000"/>
                </a:solidFill>
                <a:latin typeface="+mj-lt"/>
                <a:ea typeface="Times New Roman" panose="02020603050405020304" pitchFamily="18" charset="0"/>
                <a:cs typeface="Arial" panose="020B0604020202020204" pitchFamily="34" charset="0"/>
              </a:rPr>
              <a:t>Doklad prokazující splnění požadavků požární ochrany.</a:t>
            </a:r>
          </a:p>
          <a:p>
            <a:pPr lvl="1" algn="just"/>
            <a:r>
              <a:rPr lang="cs-CZ" sz="2000" b="true" dirty="false">
                <a:ea typeface="Calibri" panose="020F0502020204030204" pitchFamily="34" charset="0"/>
                <a:cs typeface="Arial" panose="020B0604020202020204" pitchFamily="34" charset="0"/>
              </a:rPr>
              <a:t>Požárně bezpečnostní řešení nebo obdobný dokument je oprávněna vypracovat pouze osoba, které byla udělena autorizace pro požární bezpečnost staveb podle zákona č. 360/1992 Sb</a:t>
            </a:r>
            <a:r>
              <a:rPr lang="cs-CZ" sz="2000" dirty="false">
                <a:ea typeface="Calibri" panose="020F0502020204030204" pitchFamily="34" charset="0"/>
                <a:cs typeface="Arial" panose="020B0604020202020204" pitchFamily="34" charset="0"/>
              </a:rPr>
              <a:t>., o výkonu povolání autorizovaných architektů a</a:t>
            </a:r>
            <a:r>
              <a:rPr lang="cs-CZ" sz="2000" dirty="false">
                <a:ea typeface="Calibri" panose="020F0502020204030204" pitchFamily="34" charset="0"/>
                <a:cs typeface="Calibri" panose="020F0502020204030204" pitchFamily="34" charset="0"/>
              </a:rPr>
              <a:t> </a:t>
            </a:r>
            <a:r>
              <a:rPr lang="cs-CZ" sz="2000" dirty="false">
                <a:ea typeface="Calibri" panose="020F0502020204030204" pitchFamily="34" charset="0"/>
                <a:cs typeface="Arial" panose="020B0604020202020204" pitchFamily="34" charset="0"/>
              </a:rPr>
              <a:t>o výkonu povolání autorizovaných inženýrů a  techniků činných ve výstavbě, v platném znění. </a:t>
            </a:r>
          </a:p>
          <a:p>
            <a:pPr marL="714375" lvl="1" indent="0" algn="just">
              <a:buNone/>
            </a:pPr>
            <a:r>
              <a:rPr lang="cs-CZ" sz="2000" dirty="false">
                <a:ea typeface="Calibri" panose="020F0502020204030204" pitchFamily="34" charset="0"/>
                <a:cs typeface="Arial" panose="020B0604020202020204" pitchFamily="34" charset="0"/>
              </a:rPr>
              <a:t>Osoba, která zpracuje požárně bezpečnostní řešení musí mít tzv. „kulaté razítko“ podle zákona o autorizaci. Je optimální, aby tzv. kategorizace stavby (stavby, v níž bude provozována dětská skupina) byla součástí požárně bezpečnostní řešení.</a:t>
            </a:r>
          </a:p>
          <a:p>
            <a:pPr lvl="1" algn="just"/>
            <a:r>
              <a:rPr lang="cs-CZ" sz="2000" dirty="false">
                <a:ea typeface="Calibri" panose="020F0502020204030204" pitchFamily="34" charset="0"/>
                <a:cs typeface="Arial" panose="020B0604020202020204" pitchFamily="34" charset="0"/>
              </a:rPr>
              <a:t>Dále se splnění požadavků požární ochrany prokazuje </a:t>
            </a:r>
            <a:r>
              <a:rPr lang="cs-CZ" sz="2000" b="true" dirty="false">
                <a:ea typeface="Calibri" panose="020F0502020204030204" pitchFamily="34" charset="0"/>
                <a:cs typeface="Arial" panose="020B0604020202020204" pitchFamily="34" charset="0"/>
              </a:rPr>
              <a:t>závazným stanoviskem místně příslušného Hasičského záchranného sboru kraje</a:t>
            </a:r>
            <a:r>
              <a:rPr lang="cs-CZ" sz="2000" dirty="false">
                <a:ea typeface="Calibri" panose="020F0502020204030204" pitchFamily="34" charset="0"/>
                <a:cs typeface="Arial" panose="020B0604020202020204" pitchFamily="34" charset="0"/>
              </a:rPr>
              <a:t>, jako dotčeného orgánu na úseku požární ochrany u </a:t>
            </a:r>
            <a:r>
              <a:rPr lang="cs-CZ" sz="2000" b="true" dirty="false">
                <a:ea typeface="Calibri" panose="020F0502020204030204" pitchFamily="34" charset="0"/>
                <a:cs typeface="Arial" panose="020B0604020202020204" pitchFamily="34" charset="0"/>
              </a:rPr>
              <a:t>staveb kategorie </a:t>
            </a:r>
            <a:br>
              <a:rPr lang="cs-CZ" sz="2000" b="true" dirty="false">
                <a:ea typeface="Calibri" panose="020F0502020204030204" pitchFamily="34" charset="0"/>
                <a:cs typeface="Arial" panose="020B0604020202020204" pitchFamily="34" charset="0"/>
              </a:rPr>
            </a:br>
            <a:r>
              <a:rPr lang="cs-CZ" sz="2000" b="true" dirty="false">
                <a:ea typeface="Calibri" panose="020F0502020204030204" pitchFamily="34" charset="0"/>
                <a:cs typeface="Arial" panose="020B0604020202020204" pitchFamily="34" charset="0"/>
              </a:rPr>
              <a:t>II a III. </a:t>
            </a:r>
            <a:r>
              <a:rPr lang="cs-CZ" sz="2000" dirty="false">
                <a:ea typeface="Calibri" panose="020F0502020204030204" pitchFamily="34" charset="0"/>
                <a:cs typeface="Arial" panose="020B0604020202020204" pitchFamily="34" charset="0"/>
              </a:rPr>
              <a:t>Až vydáním souhlasného závazného stanoviska je potvrzena správnost posouzení a návrhu požární bezpečnosti dětské skupiny. </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87335" y="3025139"/>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40</a:t>
            </a:fld>
            <a:endParaRPr lang="cs-CZ"/>
          </a:p>
        </p:txBody>
      </p:sp>
      <p:pic>
        <p:nvPicPr>
          <p:cNvPr id="3" name="Obrázek 2">
            <a:extLst>
              <a:ext uri="{FF2B5EF4-FFF2-40B4-BE49-F238E27FC236}">
                <a16:creationId xmlns:a16="http://schemas.microsoft.com/office/drawing/2014/main" id="{61F35DAF-AB81-8EEA-3078-06DBBB9E1D31}"/>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8" name="Nadpis 13">
            <a:extLst>
              <a:ext uri="{FF2B5EF4-FFF2-40B4-BE49-F238E27FC236}">
                <a16:creationId xmlns:a16="http://schemas.microsoft.com/office/drawing/2014/main" id="{857BD78A-41BF-5F63-C251-E64E7B2BD83F}"/>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požadované dokumenty</a:t>
            </a:r>
          </a:p>
        </p:txBody>
      </p:sp>
    </p:spTree>
    <p:extLst>
      <p:ext uri="{BB962C8B-B14F-4D97-AF65-F5344CB8AC3E}">
        <p14:creationId xmlns:p14="http://schemas.microsoft.com/office/powerpoint/2010/main" val="2323668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539552" y="1429400"/>
            <a:ext cx="8147248" cy="4608511"/>
          </a:xfrm>
        </p:spPr>
        <p:txBody>
          <a:bodyPr>
            <a:normAutofit/>
          </a:bodyPr>
          <a:lstStyle/>
          <a:p>
            <a:pPr marL="457200" indent="-457200" algn="just">
              <a:spcAft>
                <a:spcPts val="600"/>
              </a:spcAft>
              <a:buFont typeface="+mj-lt"/>
              <a:buAutoNum type="arabicPeriod" startAt="3"/>
              <a:tabLst>
                <a:tab pos="135255" algn="l"/>
                <a:tab pos="342900" algn="l"/>
              </a:tabLst>
            </a:pPr>
            <a:r>
              <a:rPr lang="cs-CZ" sz="2000" b="true" dirty="false">
                <a:solidFill>
                  <a:srgbClr val="000000"/>
                </a:solidFill>
                <a:latin typeface="+mj-lt"/>
                <a:ea typeface="Times New Roman" panose="02020603050405020304" pitchFamily="18" charset="0"/>
                <a:cs typeface="Times New Roman" panose="02020603050405020304" pitchFamily="18" charset="0"/>
              </a:rPr>
              <a:t>Závazné stanovisko krajské hygienické stanice (KHS) o</a:t>
            </a:r>
            <a:r>
              <a:rPr lang="cs-CZ" sz="2000" b="true" dirty="false">
                <a:solidFill>
                  <a:srgbClr val="000000"/>
                </a:solidFill>
                <a:latin typeface="+mj-lt"/>
                <a:ea typeface="Times New Roman" panose="02020603050405020304" pitchFamily="18" charset="0"/>
                <a:cs typeface="Calibri" panose="020F0502020204030204" pitchFamily="34" charset="0"/>
              </a:rPr>
              <a:t> </a:t>
            </a:r>
            <a:r>
              <a:rPr lang="cs-CZ" sz="2000" b="true" dirty="false">
                <a:solidFill>
                  <a:srgbClr val="000000"/>
                </a:solidFill>
                <a:latin typeface="+mj-lt"/>
                <a:ea typeface="Times New Roman" panose="02020603050405020304" pitchFamily="18" charset="0"/>
                <a:cs typeface="Times New Roman" panose="02020603050405020304" pitchFamily="18" charset="0"/>
              </a:rPr>
              <a:t>splnění hygienických požadavků na stravování, prostory a provoz, v</a:t>
            </a:r>
            <a:r>
              <a:rPr lang="cs-CZ" sz="2000" b="true" dirty="false">
                <a:solidFill>
                  <a:srgbClr val="000000"/>
                </a:solidFill>
                <a:latin typeface="+mj-lt"/>
                <a:ea typeface="Times New Roman" panose="02020603050405020304" pitchFamily="18" charset="0"/>
                <a:cs typeface="Calibri" panose="020F0502020204030204" pitchFamily="34" charset="0"/>
              </a:rPr>
              <a:t> </a:t>
            </a:r>
            <a:r>
              <a:rPr lang="cs-CZ" sz="2000" b="true" dirty="false">
                <a:solidFill>
                  <a:srgbClr val="000000"/>
                </a:solidFill>
                <a:latin typeface="+mj-lt"/>
                <a:ea typeface="Times New Roman" panose="02020603050405020304" pitchFamily="18" charset="0"/>
                <a:cs typeface="Times New Roman" panose="02020603050405020304" pitchFamily="18" charset="0"/>
              </a:rPr>
              <a:t>nichž bude poskytována služba péče o dítě v</a:t>
            </a:r>
            <a:r>
              <a:rPr lang="cs-CZ" sz="2000" b="true" dirty="false">
                <a:solidFill>
                  <a:srgbClr val="000000"/>
                </a:solidFill>
                <a:latin typeface="+mj-lt"/>
                <a:ea typeface="Times New Roman" panose="02020603050405020304" pitchFamily="18" charset="0"/>
                <a:cs typeface="Calibri" panose="020F0502020204030204" pitchFamily="34" charset="0"/>
              </a:rPr>
              <a:t> </a:t>
            </a:r>
            <a:r>
              <a:rPr lang="cs-CZ" sz="2000" b="true" dirty="false">
                <a:solidFill>
                  <a:srgbClr val="000000"/>
                </a:solidFill>
                <a:latin typeface="+mj-lt"/>
                <a:ea typeface="Times New Roman" panose="02020603050405020304" pitchFamily="18" charset="0"/>
                <a:cs typeface="Times New Roman" panose="02020603050405020304" pitchFamily="18" charset="0"/>
              </a:rPr>
              <a:t>dětské skupině.</a:t>
            </a:r>
          </a:p>
          <a:p>
            <a:pPr lvl="1" algn="just">
              <a:spcAft>
                <a:spcPts val="600"/>
              </a:spcAft>
              <a:tabLst>
                <a:tab pos="135255" algn="l"/>
                <a:tab pos="342900" algn="l"/>
              </a:tabLst>
            </a:pPr>
            <a:r>
              <a:rPr lang="cs-CZ" sz="2000" dirty="false">
                <a:solidFill>
                  <a:srgbClr val="000000"/>
                </a:solidFill>
                <a:latin typeface="+mj-lt"/>
                <a:ea typeface="Times New Roman" panose="02020603050405020304" pitchFamily="18" charset="0"/>
                <a:cs typeface="Arial" panose="020B0604020202020204" pitchFamily="34" charset="0"/>
              </a:rPr>
              <a:t>Vyžadováno je Závazné stanovisko KHS ve smyslu § 15 a § 16 odst. 4 písm. c) „</a:t>
            </a:r>
            <a:r>
              <a:rPr lang="cs-CZ" sz="2000" b="true" dirty="false">
                <a:solidFill>
                  <a:srgbClr val="000000"/>
                </a:solidFill>
                <a:latin typeface="+mj-lt"/>
                <a:ea typeface="Times New Roman" panose="02020603050405020304" pitchFamily="18" charset="0"/>
                <a:cs typeface="Arial" panose="020B0604020202020204" pitchFamily="34" charset="0"/>
              </a:rPr>
              <a:t>o splnění hygienických požadavků na stravování, prostory a provoz, v nichž bude poskytována služba péče o dítě v dětské skupině“ </a:t>
            </a:r>
            <a:r>
              <a:rPr lang="cs-CZ" sz="2000" dirty="false">
                <a:solidFill>
                  <a:srgbClr val="000000"/>
                </a:solidFill>
                <a:latin typeface="+mj-lt"/>
                <a:ea typeface="Times New Roman" panose="02020603050405020304" pitchFamily="18" charset="0"/>
                <a:cs typeface="Arial" panose="020B0604020202020204" pitchFamily="34" charset="0"/>
              </a:rPr>
              <a:t>(včetně kapacity). </a:t>
            </a:r>
          </a:p>
          <a:p>
            <a:pPr marL="741600" lvl="1" indent="0" algn="just">
              <a:spcAft>
                <a:spcPts val="600"/>
              </a:spcAft>
              <a:buNone/>
              <a:tabLst>
                <a:tab pos="135255" algn="l"/>
                <a:tab pos="342900" algn="l"/>
              </a:tabLst>
            </a:pPr>
            <a:r>
              <a:rPr lang="cs-CZ" sz="2000" dirty="false">
                <a:solidFill>
                  <a:srgbClr val="000000"/>
                </a:solidFill>
                <a:latin typeface="+mj-lt"/>
                <a:ea typeface="Times New Roman" panose="02020603050405020304" pitchFamily="18" charset="0"/>
                <a:cs typeface="Arial" panose="020B0604020202020204" pitchFamily="34" charset="0"/>
              </a:rPr>
              <a:t>Žádné jiné stanovisko KHS, např. stanovisko se změnou užívání prostor, kolaudační souhlas a souhlas s projektovou dokumentací nemůže být pro zápis do evidence dětských skupin MPSV akceptováno.</a:t>
            </a:r>
            <a:endParaRPr lang="cs-CZ" sz="2000" dirty="false">
              <a:latin typeface="+mj-lt"/>
              <a:ea typeface="Calibri" panose="020F0502020204030204" pitchFamily="34" charset="0"/>
              <a:cs typeface="Arial" panose="020B060402020202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87335" y="3025139"/>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41</a:t>
            </a:fld>
            <a:endParaRPr lang="cs-CZ"/>
          </a:p>
        </p:txBody>
      </p:sp>
      <p:sp>
        <p:nvSpPr>
          <p:cNvPr id="19" name="Tětiva 18">
            <a:extLst>
              <a:ext uri="{FF2B5EF4-FFF2-40B4-BE49-F238E27FC236}">
                <a16:creationId xmlns:a16="http://schemas.microsoft.com/office/drawing/2014/main" id="{26C3C7F4-A4C6-4E57-B9A3-A3F5FA7B5DB8}"/>
              </a:ext>
            </a:extLst>
          </p:cNvPr>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pic>
        <p:nvPicPr>
          <p:cNvPr id="3" name="Obrázek 2">
            <a:extLst>
              <a:ext uri="{FF2B5EF4-FFF2-40B4-BE49-F238E27FC236}">
                <a16:creationId xmlns:a16="http://schemas.microsoft.com/office/drawing/2014/main" id="{194B037C-6EB5-17DC-CC79-F86ACBBDC86A}"/>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8" name="Nadpis 13">
            <a:extLst>
              <a:ext uri="{FF2B5EF4-FFF2-40B4-BE49-F238E27FC236}">
                <a16:creationId xmlns:a16="http://schemas.microsoft.com/office/drawing/2014/main" id="{5D5B4E7A-E1E8-7172-5644-EBB0E735A4F3}"/>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požadované dokumenty</a:t>
            </a:r>
          </a:p>
        </p:txBody>
      </p:sp>
    </p:spTree>
    <p:extLst>
      <p:ext uri="{BB962C8B-B14F-4D97-AF65-F5344CB8AC3E}">
        <p14:creationId xmlns:p14="http://schemas.microsoft.com/office/powerpoint/2010/main" val="961616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539552" y="1429400"/>
            <a:ext cx="8147248" cy="4608511"/>
          </a:xfrm>
        </p:spPr>
        <p:txBody>
          <a:bodyPr>
            <a:noAutofit/>
          </a:bodyPr>
          <a:lstStyle/>
          <a:p>
            <a:pPr marL="514800" indent="-514800" algn="just">
              <a:spcAft>
                <a:spcPts val="600"/>
              </a:spcAft>
              <a:buFont typeface="+mj-lt"/>
              <a:buAutoNum type="arabicPeriod" startAt="4"/>
              <a:tabLst>
                <a:tab pos="135255" algn="l"/>
                <a:tab pos="342900" algn="l"/>
              </a:tabLst>
            </a:pPr>
            <a:r>
              <a:rPr lang="cs-CZ" sz="2000" b="true" dirty="false">
                <a:solidFill>
                  <a:srgbClr val="000000"/>
                </a:solidFill>
                <a:latin typeface="+mj-lt"/>
                <a:ea typeface="Times New Roman" panose="02020603050405020304" pitchFamily="18" charset="0"/>
                <a:cs typeface="Arial" panose="020B0604020202020204" pitchFamily="34" charset="0"/>
              </a:rPr>
              <a:t>Smlouva o pojištění odpovědnosti za újmu nebo potvrzení o</a:t>
            </a:r>
            <a:r>
              <a:rPr lang="cs-CZ" sz="2000" b="true" dirty="false">
                <a:solidFill>
                  <a:srgbClr val="000000"/>
                </a:solidFill>
                <a:latin typeface="+mj-lt"/>
                <a:ea typeface="Times New Roman" panose="02020603050405020304" pitchFamily="18" charset="0"/>
                <a:cs typeface="Calibri" panose="020F0502020204030204" pitchFamily="34" charset="0"/>
              </a:rPr>
              <a:t> </a:t>
            </a:r>
            <a:r>
              <a:rPr lang="cs-CZ" sz="2000" b="true" dirty="false">
                <a:solidFill>
                  <a:srgbClr val="000000"/>
                </a:solidFill>
                <a:latin typeface="+mj-lt"/>
                <a:ea typeface="Times New Roman" panose="02020603050405020304" pitchFamily="18" charset="0"/>
                <a:cs typeface="Arial" panose="020B0604020202020204" pitchFamily="34" charset="0"/>
              </a:rPr>
              <a:t>uzavření smlouvy o pojištění odpovědnosti za újmu, které vystaví pojišťovna.</a:t>
            </a:r>
          </a:p>
          <a:p>
            <a:pPr lvl="1" algn="just">
              <a:spcAft>
                <a:spcPts val="600"/>
              </a:spcAft>
              <a:tabLst>
                <a:tab pos="135255" algn="l"/>
                <a:tab pos="342900" algn="l"/>
              </a:tabLst>
            </a:pPr>
            <a:r>
              <a:rPr lang="cs-CZ" sz="2000" dirty="false">
                <a:solidFill>
                  <a:srgbClr val="000000"/>
                </a:solidFill>
                <a:latin typeface="+mj-lt"/>
                <a:ea typeface="Times New Roman" panose="02020603050405020304" pitchFamily="18" charset="0"/>
                <a:cs typeface="Arial" panose="020B0604020202020204" pitchFamily="34" charset="0"/>
              </a:rPr>
              <a:t>Vyžadováno je </a:t>
            </a:r>
            <a:r>
              <a:rPr lang="cs-CZ" sz="2000" b="true" dirty="false">
                <a:solidFill>
                  <a:srgbClr val="000000"/>
                </a:solidFill>
                <a:latin typeface="+mj-lt"/>
                <a:ea typeface="Times New Roman" panose="02020603050405020304" pitchFamily="18" charset="0"/>
                <a:cs typeface="Arial" panose="020B0604020202020204" pitchFamily="34" charset="0"/>
              </a:rPr>
              <a:t>„pojištění odpovědnosti za újmu způsobenou při poskytování služby péče o dítě v dětské skupině“ </a:t>
            </a:r>
            <a:r>
              <a:rPr lang="cs-CZ" sz="2000" dirty="false">
                <a:solidFill>
                  <a:srgbClr val="000000"/>
                </a:solidFill>
                <a:latin typeface="+mj-lt"/>
                <a:ea typeface="Times New Roman" panose="02020603050405020304" pitchFamily="18" charset="0"/>
                <a:cs typeface="Arial" panose="020B0604020202020204" pitchFamily="34" charset="0"/>
              </a:rPr>
              <a:t>ve smyslu § 12.</a:t>
            </a:r>
            <a:endParaRPr lang="cs-CZ" sz="2000" dirty="false">
              <a:latin typeface="+mj-lt"/>
              <a:ea typeface="Calibri" panose="020F0502020204030204" pitchFamily="34" charset="0"/>
              <a:cs typeface="Arial" panose="020B0604020202020204" pitchFamily="34" charset="0"/>
            </a:endParaRPr>
          </a:p>
          <a:p>
            <a:pPr marL="514800" indent="-514800" algn="just">
              <a:spcAft>
                <a:spcPts val="600"/>
              </a:spcAft>
              <a:buFont typeface="+mj-lt"/>
              <a:buAutoNum type="arabicPeriod" startAt="4"/>
              <a:tabLst>
                <a:tab pos="135255" algn="l"/>
                <a:tab pos="342900" algn="l"/>
              </a:tabLst>
            </a:pPr>
            <a:r>
              <a:rPr lang="cs-CZ" sz="2000" dirty="false">
                <a:solidFill>
                  <a:srgbClr val="000000"/>
                </a:solidFill>
                <a:latin typeface="+mj-lt"/>
                <a:ea typeface="Times New Roman" panose="02020603050405020304" pitchFamily="18" charset="0"/>
                <a:cs typeface="Arial" panose="020B0604020202020204" pitchFamily="34" charset="0"/>
              </a:rPr>
              <a:t>V případě, že žadatel je fyzická osoba (občan ČR i cizinec) nebo právnická osoba se sídlem v zahraničí ve smyslu § 5a odst. 3, musí žadatel předložit </a:t>
            </a:r>
            <a:r>
              <a:rPr lang="cs-CZ" sz="2000" b="true" dirty="false">
                <a:solidFill>
                  <a:srgbClr val="000000"/>
                </a:solidFill>
                <a:latin typeface="+mj-lt"/>
                <a:ea typeface="Times New Roman" panose="02020603050405020304" pitchFamily="18" charset="0"/>
                <a:cs typeface="Arial" panose="020B0604020202020204" pitchFamily="34" charset="0"/>
              </a:rPr>
              <a:t>výpis z rejstříku trestů nebo doklad obdobný výpisu z rejstříku trestů vydaný státem jehož je občanem</a:t>
            </a:r>
            <a:r>
              <a:rPr lang="cs-CZ" sz="2000" dirty="false">
                <a:solidFill>
                  <a:srgbClr val="000000"/>
                </a:solidFill>
                <a:latin typeface="+mj-lt"/>
                <a:ea typeface="Times New Roman" panose="02020603050405020304" pitchFamily="18" charset="0"/>
                <a:cs typeface="Arial" panose="020B0604020202020204" pitchFamily="34" charset="0"/>
              </a:rPr>
              <a:t>.</a:t>
            </a:r>
          </a:p>
          <a:p>
            <a:pPr marL="514800" indent="0" algn="just">
              <a:spcAft>
                <a:spcPts val="600"/>
              </a:spcAft>
              <a:buNone/>
              <a:tabLst>
                <a:tab pos="135255" algn="l"/>
                <a:tab pos="342900" algn="l"/>
              </a:tabLst>
            </a:pPr>
            <a:r>
              <a:rPr lang="cs-CZ" sz="2000" dirty="false">
                <a:solidFill>
                  <a:srgbClr val="000000"/>
                </a:solidFill>
                <a:latin typeface="+mj-lt"/>
                <a:ea typeface="Times New Roman" panose="02020603050405020304" pitchFamily="18" charset="0"/>
                <a:cs typeface="Arial" panose="020B0604020202020204" pitchFamily="34" charset="0"/>
              </a:rPr>
              <a:t>V případě že je žadatel právnická osoba, předkládá se výpis z rejstříku trestů všech </a:t>
            </a:r>
            <a:r>
              <a:rPr lang="cs-CZ" sz="2000" b="true" dirty="false">
                <a:solidFill>
                  <a:srgbClr val="000000"/>
                </a:solidFill>
                <a:latin typeface="+mj-lt"/>
                <a:ea typeface="Times New Roman" panose="02020603050405020304" pitchFamily="18" charset="0"/>
                <a:cs typeface="Arial" panose="020B0604020202020204" pitchFamily="34" charset="0"/>
              </a:rPr>
              <a:t>členů jejího statutárního orgánu</a:t>
            </a:r>
            <a:r>
              <a:rPr lang="cs-CZ" sz="2000" dirty="false">
                <a:solidFill>
                  <a:srgbClr val="000000"/>
                </a:solidFill>
                <a:latin typeface="+mj-lt"/>
                <a:ea typeface="Times New Roman" panose="02020603050405020304" pitchFamily="18" charset="0"/>
                <a:cs typeface="Arial" panose="020B0604020202020204" pitchFamily="34" charset="0"/>
              </a:rPr>
              <a:t> ve smyslu § 5 odst. 1 písm. a). </a:t>
            </a:r>
          </a:p>
          <a:p>
            <a:pPr marL="514800" indent="0" algn="just">
              <a:spcAft>
                <a:spcPts val="600"/>
              </a:spcAft>
              <a:buNone/>
              <a:tabLst>
                <a:tab pos="135255" algn="l"/>
                <a:tab pos="342900" algn="l"/>
              </a:tabLst>
            </a:pPr>
            <a:r>
              <a:rPr lang="cs-CZ" sz="2000" b="true" dirty="false">
                <a:solidFill>
                  <a:srgbClr val="000000"/>
                </a:solidFill>
                <a:latin typeface="+mj-lt"/>
                <a:ea typeface="Times New Roman" panose="02020603050405020304" pitchFamily="18" charset="0"/>
                <a:cs typeface="Arial" panose="020B0604020202020204" pitchFamily="34" charset="0"/>
              </a:rPr>
              <a:t>Výpis z rejstříku trestu nesmí být starší 3 měsíců.</a:t>
            </a:r>
            <a:endParaRPr lang="cs-CZ" sz="2000" dirty="false">
              <a:latin typeface="+mj-lt"/>
              <a:ea typeface="Calibri" panose="020F0502020204030204" pitchFamily="34" charset="0"/>
              <a:cs typeface="Arial" panose="020B060402020202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87335" y="3025139"/>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42</a:t>
            </a:fld>
            <a:endParaRPr lang="cs-CZ"/>
          </a:p>
        </p:txBody>
      </p:sp>
      <p:sp>
        <p:nvSpPr>
          <p:cNvPr id="19" name="Tětiva 18">
            <a:extLst>
              <a:ext uri="{FF2B5EF4-FFF2-40B4-BE49-F238E27FC236}">
                <a16:creationId xmlns:a16="http://schemas.microsoft.com/office/drawing/2014/main" id="{F4BE922C-B905-4442-BDDB-F87A97742D78}"/>
              </a:ext>
            </a:extLst>
          </p:cNvPr>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pic>
        <p:nvPicPr>
          <p:cNvPr id="3" name="Obrázek 2">
            <a:extLst>
              <a:ext uri="{FF2B5EF4-FFF2-40B4-BE49-F238E27FC236}">
                <a16:creationId xmlns:a16="http://schemas.microsoft.com/office/drawing/2014/main" id="{85E992A3-8850-2444-A203-5FCB3340C3F4}"/>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8" name="Nadpis 13">
            <a:extLst>
              <a:ext uri="{FF2B5EF4-FFF2-40B4-BE49-F238E27FC236}">
                <a16:creationId xmlns:a16="http://schemas.microsoft.com/office/drawing/2014/main" id="{35CC093F-DAFC-6021-2E82-12EAA15378B6}"/>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požadované dokumenty</a:t>
            </a:r>
          </a:p>
        </p:txBody>
      </p:sp>
    </p:spTree>
    <p:extLst>
      <p:ext uri="{BB962C8B-B14F-4D97-AF65-F5344CB8AC3E}">
        <p14:creationId xmlns:p14="http://schemas.microsoft.com/office/powerpoint/2010/main" val="589638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457200" y="1298215"/>
            <a:ext cx="8147248" cy="4723073"/>
          </a:xfrm>
        </p:spPr>
        <p:txBody>
          <a:bodyPr>
            <a:noAutofit/>
          </a:bodyPr>
          <a:lstStyle/>
          <a:p>
            <a:pPr marL="514800" indent="-514800" algn="just">
              <a:spcAft>
                <a:spcPts val="600"/>
              </a:spcAft>
              <a:buFont typeface="+mj-lt"/>
              <a:buAutoNum type="arabicPeriod" startAt="6"/>
            </a:pPr>
            <a:r>
              <a:rPr lang="cs-CZ" sz="2000" b="true" dirty="false">
                <a:solidFill>
                  <a:srgbClr val="000000"/>
                </a:solidFill>
                <a:ea typeface="Times New Roman" panose="02020603050405020304" pitchFamily="18" charset="0"/>
                <a:cs typeface="Arial" panose="020B0604020202020204" pitchFamily="34" charset="0"/>
              </a:rPr>
              <a:t>Rámcový popis majetkového zajištění a financování poskytování služby péče o dítě v dětské skupině</a:t>
            </a:r>
            <a:r>
              <a:rPr lang="cs-CZ" sz="2000" dirty="false">
                <a:solidFill>
                  <a:srgbClr val="000000"/>
                </a:solidFill>
                <a:ea typeface="Times New Roman" panose="02020603050405020304" pitchFamily="18" charset="0"/>
                <a:cs typeface="Arial" panose="020B0604020202020204" pitchFamily="34" charset="0"/>
              </a:rPr>
              <a:t> (podepsaný, netřeba autorizovaná konverze). Doporučení naleznete na webových stránkách MPSV, </a:t>
            </a:r>
            <a:r>
              <a:rPr lang="cs-CZ" sz="2000" dirty="false">
                <a:solidFill>
                  <a:schemeClr val="tx2">
                    <a:lumMod val="75000"/>
                  </a:schemeClr>
                </a:solidFill>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zde</a:t>
            </a:r>
            <a:r>
              <a:rPr lang="cs-CZ" sz="2000" dirty="false">
                <a:solidFill>
                  <a:schemeClr val="tx2">
                    <a:lumMod val="75000"/>
                  </a:schemeClr>
                </a:solidFill>
                <a:ea typeface="Times New Roman" panose="02020603050405020304" pitchFamily="18" charset="0"/>
                <a:cs typeface="Arial" panose="020B0604020202020204" pitchFamily="34" charset="0"/>
              </a:rPr>
              <a:t>.</a:t>
            </a:r>
          </a:p>
          <a:p>
            <a:pPr marL="514800" indent="-514800" algn="just">
              <a:spcAft>
                <a:spcPts val="600"/>
              </a:spcAft>
              <a:buFont typeface="+mj-lt"/>
              <a:buAutoNum type="arabicPeriod" startAt="6"/>
            </a:pPr>
            <a:r>
              <a:rPr lang="cs-CZ" sz="2000" dirty="false">
                <a:solidFill>
                  <a:srgbClr val="000000"/>
                </a:solidFill>
                <a:cs typeface="Arial" panose="020B0604020202020204" pitchFamily="34" charset="0"/>
              </a:rPr>
              <a:t>Státní příspěvkové organizace nebo příspěvkové organizace zřízené územním samosprávním celkem dokládají </a:t>
            </a:r>
            <a:r>
              <a:rPr lang="cs-CZ" sz="2000" b="true" dirty="false">
                <a:solidFill>
                  <a:srgbClr val="000000"/>
                </a:solidFill>
                <a:cs typeface="Arial" panose="020B0604020202020204" pitchFamily="34" charset="0"/>
              </a:rPr>
              <a:t>souhlas zřizovatele nebo toho, kdo vůči ní plní funkci zřizovatele podle rozpočtových pravidel, </a:t>
            </a:r>
            <a:r>
              <a:rPr lang="cs-CZ" sz="2000" dirty="false">
                <a:solidFill>
                  <a:srgbClr val="000000"/>
                </a:solidFill>
                <a:cs typeface="Arial" panose="020B0604020202020204" pitchFamily="34" charset="0"/>
              </a:rPr>
              <a:t>s žádostí o udělení oprávnění (§ 5 odst. 1 písm. g).</a:t>
            </a:r>
          </a:p>
          <a:p>
            <a:pPr marL="514800" indent="-514800" algn="just">
              <a:spcAft>
                <a:spcPts val="600"/>
              </a:spcAft>
              <a:buFont typeface="+mj-lt"/>
              <a:buAutoNum type="arabicPeriod" startAt="6"/>
            </a:pPr>
            <a:endParaRPr lang="cs-CZ" sz="2000" dirty="false">
              <a:solidFill>
                <a:schemeClr val="tx2">
                  <a:lumMod val="75000"/>
                </a:schemeClr>
              </a:solidFill>
              <a:ea typeface="Times New Roman" panose="02020603050405020304" pitchFamily="18" charset="0"/>
              <a:cs typeface="Arial" panose="020B0604020202020204" pitchFamily="34" charset="0"/>
            </a:endParaRPr>
          </a:p>
          <a:p>
            <a:pPr marL="457200" lvl="1" indent="0" algn="just">
              <a:lnSpc>
                <a:spcPct val="107000"/>
              </a:lnSpc>
              <a:spcAft>
                <a:spcPts val="600"/>
              </a:spcAft>
              <a:buNone/>
            </a:pPr>
            <a:endParaRPr lang="cs-CZ" sz="2000" dirty="false">
              <a:ea typeface="Calibri" panose="020F0502020204030204" pitchFamily="34" charset="0"/>
              <a:cs typeface="Times New Roman" panose="02020603050405020304" pitchFamily="18"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87335" y="3025139"/>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43</a:t>
            </a:fld>
            <a:endParaRPr lang="cs-CZ"/>
          </a:p>
        </p:txBody>
      </p:sp>
      <p:sp>
        <p:nvSpPr>
          <p:cNvPr id="19" name="Tětiva 18">
            <a:extLst>
              <a:ext uri="{FF2B5EF4-FFF2-40B4-BE49-F238E27FC236}">
                <a16:creationId xmlns:a16="http://schemas.microsoft.com/office/drawing/2014/main" id="{AACCBB8A-5616-4A3A-B596-248C290724E4}"/>
              </a:ext>
            </a:extLst>
          </p:cNvPr>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pic>
        <p:nvPicPr>
          <p:cNvPr id="3" name="Obrázek 2">
            <a:extLst>
              <a:ext uri="{FF2B5EF4-FFF2-40B4-BE49-F238E27FC236}">
                <a16:creationId xmlns:a16="http://schemas.microsoft.com/office/drawing/2014/main" id="{E321C510-39B5-E806-6916-D9430BA64C74}"/>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9" name="Nadpis 13">
            <a:extLst>
              <a:ext uri="{FF2B5EF4-FFF2-40B4-BE49-F238E27FC236}">
                <a16:creationId xmlns:a16="http://schemas.microsoft.com/office/drawing/2014/main" id="{9826FF0E-E07D-D476-D320-D56BF0BAB8A0}"/>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požadované dokumenty</a:t>
            </a:r>
          </a:p>
        </p:txBody>
      </p:sp>
    </p:spTree>
    <p:extLst>
      <p:ext uri="{BB962C8B-B14F-4D97-AF65-F5344CB8AC3E}">
        <p14:creationId xmlns:p14="http://schemas.microsoft.com/office/powerpoint/2010/main" val="29653845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251520" y="1412776"/>
            <a:ext cx="8720754" cy="4608511"/>
          </a:xfrm>
        </p:spPr>
        <p:txBody>
          <a:bodyPr>
            <a:normAutofit/>
          </a:bodyPr>
          <a:lstStyle/>
          <a:p>
            <a:pPr marL="0" indent="0" algn="just">
              <a:buNone/>
            </a:pPr>
            <a:r>
              <a:rPr lang="cs-CZ" sz="2200" dirty="false">
                <a:solidFill>
                  <a:srgbClr val="000000"/>
                </a:solidFill>
              </a:rPr>
              <a:t>Formulář Žádost o udělení oprávnění k poskytování služby péče </a:t>
            </a:r>
            <a:br>
              <a:rPr lang="cs-CZ" sz="2200" dirty="false">
                <a:solidFill>
                  <a:srgbClr val="000000"/>
                </a:solidFill>
              </a:rPr>
            </a:br>
            <a:r>
              <a:rPr lang="cs-CZ" sz="2200" dirty="false">
                <a:solidFill>
                  <a:srgbClr val="000000"/>
                </a:solidFill>
              </a:rPr>
              <a:t>o dítě v dětské skupině - </a:t>
            </a:r>
            <a:r>
              <a:rPr lang="cs-CZ" sz="2200" dirty="false">
                <a:solidFill>
                  <a:srgbClr val="0053A0"/>
                </a:solidFill>
                <a:hlinkClick r:id="rId2"/>
              </a:rPr>
              <a:t>v </a:t>
            </a:r>
            <a:r>
              <a:rPr lang="cs-CZ" sz="2200" dirty="false" err="true">
                <a:solidFill>
                  <a:srgbClr val="0053A0"/>
                </a:solidFill>
                <a:hlinkClick r:id="rId2"/>
              </a:rPr>
              <a:t>pdf</a:t>
            </a:r>
            <a:r>
              <a:rPr lang="cs-CZ" sz="2200" dirty="false">
                <a:solidFill>
                  <a:srgbClr val="000000"/>
                </a:solidFill>
              </a:rPr>
              <a:t>, </a:t>
            </a:r>
            <a:r>
              <a:rPr lang="cs-CZ" sz="2200" dirty="false">
                <a:solidFill>
                  <a:srgbClr val="0053A0"/>
                </a:solidFill>
                <a:hlinkClick r:id="rId3"/>
              </a:rPr>
              <a:t>ve </a:t>
            </a:r>
            <a:r>
              <a:rPr lang="cs-CZ" sz="2200" dirty="false" err="true">
                <a:solidFill>
                  <a:srgbClr val="0053A0"/>
                </a:solidFill>
                <a:hlinkClick r:id="rId3"/>
              </a:rPr>
              <a:t>word</a:t>
            </a:r>
            <a:endParaRPr lang="cs-CZ" altLang="cs-CZ" sz="2200" dirty="false"/>
          </a:p>
          <a:p>
            <a:pPr marL="0" indent="0" algn="just">
              <a:buNone/>
            </a:pPr>
            <a:r>
              <a:rPr lang="cs-CZ" altLang="cs-CZ" sz="2200" b="true" dirty="false"/>
              <a:t>Možnosti podání žádosti:</a:t>
            </a:r>
          </a:p>
          <a:p>
            <a:pPr marL="358775" lvl="1" algn="just">
              <a:spcAft>
                <a:spcPts val="300"/>
              </a:spcAft>
              <a:tabLst>
                <a:tab pos="135255" algn="l"/>
                <a:tab pos="342900" algn="l"/>
              </a:tabLst>
              <a:defRPr/>
            </a:pPr>
            <a:r>
              <a:rPr lang="cs-CZ" altLang="cs-CZ" sz="2000" b="true" dirty="false"/>
              <a:t>Elektronicky (dokumenty obsahující </a:t>
            </a:r>
            <a:r>
              <a:rPr lang="cs-CZ" sz="2000" b="true" dirty="false">
                <a:solidFill>
                  <a:srgbClr val="000000"/>
                </a:solidFill>
                <a:ea typeface="Times New Roman" panose="02020603050405020304" pitchFamily="18" charset="0"/>
                <a:cs typeface="Arial" panose="020B0604020202020204" pitchFamily="34" charset="0"/>
              </a:rPr>
              <a:t>elektronický podpis osoby, která dokument vydala, nebo </a:t>
            </a:r>
            <a:r>
              <a:rPr lang="cs-CZ" altLang="cs-CZ" sz="2000" b="true" dirty="false"/>
              <a:t>formou autorizované konverze dokumentů)</a:t>
            </a:r>
          </a:p>
          <a:p>
            <a:pPr marL="742950" lvl="2" indent="-342900" algn="just">
              <a:tabLst>
                <a:tab pos="2241550" algn="l"/>
              </a:tabLst>
            </a:pPr>
            <a:r>
              <a:rPr lang="cs-CZ" altLang="cs-CZ" sz="2000" dirty="false"/>
              <a:t>zaslat prostřednictvím datové schránky MPSV: sc9aavg </a:t>
            </a:r>
            <a:br>
              <a:rPr lang="cs-CZ" altLang="cs-CZ" sz="2000" dirty="false"/>
            </a:br>
            <a:r>
              <a:rPr lang="cs-CZ" altLang="cs-CZ" sz="2000" dirty="false"/>
              <a:t>(do poznámky uvést evidence dětských skupin) nebo</a:t>
            </a:r>
          </a:p>
          <a:p>
            <a:pPr marL="742950" lvl="2" indent="-342900" algn="just">
              <a:tabLst>
                <a:tab pos="2241550" algn="l"/>
              </a:tabLst>
            </a:pPr>
            <a:r>
              <a:rPr lang="cs-CZ" altLang="cs-CZ" sz="2000" dirty="false"/>
              <a:t>nahrát dokumenty </a:t>
            </a:r>
            <a:r>
              <a:rPr lang="cs-CZ" sz="2000" u="sng" dirty="false">
                <a:solidFill>
                  <a:srgbClr val="0053A0"/>
                </a:solidFill>
                <a:hlinkClick r:id="rId4"/>
              </a:rPr>
              <a:t>do elektronické evidence dětských skupin e-EDS </a:t>
            </a:r>
            <a:endParaRPr lang="cs-CZ" sz="2000" dirty="false">
              <a:solidFill>
                <a:srgbClr val="0053A0"/>
              </a:solidFill>
            </a:endParaRPr>
          </a:p>
          <a:p>
            <a:pPr marL="358775" lvl="1" algn="just">
              <a:spcAft>
                <a:spcPts val="300"/>
              </a:spcAft>
              <a:tabLst>
                <a:tab pos="135255" algn="l"/>
                <a:tab pos="342900" algn="l"/>
              </a:tabLst>
              <a:defRPr/>
            </a:pPr>
            <a:r>
              <a:rPr lang="cs-CZ" altLang="cs-CZ" sz="2000" b="true" dirty="false"/>
              <a:t>V listinné podobě (originály nebo ověřené kopie):</a:t>
            </a:r>
          </a:p>
          <a:p>
            <a:pPr marL="742950" lvl="2" indent="-342900" algn="just">
              <a:tabLst>
                <a:tab pos="2241550" algn="l"/>
              </a:tabLst>
            </a:pPr>
            <a:r>
              <a:rPr lang="cs-CZ" altLang="cs-CZ" sz="2000" dirty="false"/>
              <a:t>zaslat poštou na adresu Ministerstva práce a sociálních věcí, Evidence dětských skupin, Na Poříčním právu 1, 12801 Praha 2 nebo</a:t>
            </a:r>
          </a:p>
          <a:p>
            <a:pPr marL="742950" lvl="2" indent="-342900" algn="just">
              <a:tabLst>
                <a:tab pos="2241550" algn="l"/>
              </a:tabLst>
            </a:pPr>
            <a:r>
              <a:rPr lang="cs-CZ" altLang="cs-CZ" sz="2000" dirty="false"/>
              <a:t>donést osobně na podatelnu MPSV na výše uvedenou adresu.</a:t>
            </a:r>
            <a:endParaRPr lang="cs-CZ" altLang="cs-CZ" sz="2400" dirty="false">
              <a:solidFill>
                <a:srgbClr val="0053A0"/>
              </a:solidFill>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44</a:t>
            </a:fld>
            <a:endParaRPr lang="cs-CZ" dirty="false"/>
          </a:p>
        </p:txBody>
      </p:sp>
      <p:sp>
        <p:nvSpPr>
          <p:cNvPr id="7" name="Nadpis 13">
            <a:extLst>
              <a:ext uri="{FF2B5EF4-FFF2-40B4-BE49-F238E27FC236}">
                <a16:creationId xmlns:a16="http://schemas.microsoft.com/office/drawing/2014/main" id="{8F923706-07EF-11BD-7F2F-2D10ABD268B0}"/>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způsob podání</a:t>
            </a:r>
          </a:p>
        </p:txBody>
      </p:sp>
      <p:pic>
        <p:nvPicPr>
          <p:cNvPr id="8" name="Obrázek 7">
            <a:extLst>
              <a:ext uri="{FF2B5EF4-FFF2-40B4-BE49-F238E27FC236}">
                <a16:creationId xmlns:a16="http://schemas.microsoft.com/office/drawing/2014/main" id="{10D8D24C-AD3F-FE75-A03B-BD6567B9F809}"/>
              </a:ext>
            </a:extLst>
          </p:cNvPr>
          <p:cNvPicPr>
            <a:picLocks noChangeAspect="true"/>
          </p:cNvPicPr>
          <p:nvPr/>
        </p:nvPicPr>
        <p:blipFill rotWithShape="true">
          <a:blip r:embed="rId5">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664329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9" name="Tětiva 18">
            <a:extLst>
              <a:ext uri="{FF2B5EF4-FFF2-40B4-BE49-F238E27FC236}">
                <a16:creationId xmlns:a16="http://schemas.microsoft.com/office/drawing/2014/main" id="{E4E5D14B-E404-4A8B-9455-C317DE4B70DA}"/>
              </a:ext>
            </a:extLst>
          </p:cNvPr>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498376" y="1214736"/>
            <a:ext cx="8147248" cy="4950568"/>
          </a:xfrm>
        </p:spPr>
        <p:txBody>
          <a:bodyPr>
            <a:noAutofit/>
          </a:bodyPr>
          <a:lstStyle/>
          <a:p>
            <a:pPr marL="514800" indent="-514800" algn="just">
              <a:spcAft>
                <a:spcPts val="200"/>
              </a:spcAft>
              <a:buFont typeface="+mj-lt"/>
              <a:buAutoNum type="arabicPeriod"/>
            </a:pPr>
            <a:r>
              <a:rPr lang="cs-CZ" sz="1850" dirty="false">
                <a:solidFill>
                  <a:srgbClr val="000000"/>
                </a:solidFill>
                <a:ea typeface="Times New Roman" panose="02020603050405020304" pitchFamily="18" charset="0"/>
                <a:cs typeface="Arial" panose="020B0604020202020204" pitchFamily="34" charset="0"/>
              </a:rPr>
              <a:t>Skeny a fotografie originálů dokumentů nejsou originály, pouze prosté kopie.</a:t>
            </a:r>
          </a:p>
          <a:p>
            <a:pPr marL="514800" indent="-514800" algn="just">
              <a:spcAft>
                <a:spcPts val="200"/>
              </a:spcAft>
              <a:buFont typeface="+mj-lt"/>
              <a:buAutoNum type="arabicPeriod"/>
            </a:pPr>
            <a:r>
              <a:rPr lang="cs-CZ" sz="1850" dirty="false">
                <a:solidFill>
                  <a:srgbClr val="000000"/>
                </a:solidFill>
                <a:ea typeface="Times New Roman" panose="02020603050405020304" pitchFamily="18" charset="0"/>
                <a:cs typeface="Arial" panose="020B0604020202020204" pitchFamily="34" charset="0"/>
              </a:rPr>
              <a:t>Potvrzení o uložení konvertovaného dokumentu „šatní lístek“ – nezasílejte, zašlete předmětný dokument. MPSV není oprávněno k</a:t>
            </a:r>
            <a:r>
              <a:rPr lang="cs-CZ" sz="1850" dirty="false">
                <a:solidFill>
                  <a:srgbClr val="000000"/>
                </a:solidFill>
                <a:ea typeface="Times New Roman" panose="02020603050405020304" pitchFamily="18" charset="0"/>
                <a:cs typeface="Calibri" panose="020F0502020204030204" pitchFamily="34" charset="0"/>
              </a:rPr>
              <a:t> </a:t>
            </a:r>
            <a:r>
              <a:rPr lang="cs-CZ" sz="1850" dirty="false">
                <a:solidFill>
                  <a:srgbClr val="000000"/>
                </a:solidFill>
                <a:ea typeface="Times New Roman" panose="02020603050405020304" pitchFamily="18" charset="0"/>
                <a:cs typeface="Arial" panose="020B0604020202020204" pitchFamily="34" charset="0"/>
              </a:rPr>
              <a:t>vyzvedávání dokumentů na cizím uložišti (Úschovna, </a:t>
            </a:r>
            <a:r>
              <a:rPr lang="cs-CZ" sz="1850" dirty="false">
                <a:effectLst/>
                <a:ea typeface="Times New Roman" panose="02020603050405020304" pitchFamily="18" charset="0"/>
                <a:cs typeface="Arial" panose="020B0604020202020204" pitchFamily="34" charset="0"/>
              </a:rPr>
              <a:t>Czech POINT).</a:t>
            </a:r>
            <a:r>
              <a:rPr lang="cs-CZ" sz="1850" dirty="false">
                <a:solidFill>
                  <a:srgbClr val="000000"/>
                </a:solidFill>
                <a:ea typeface="Times New Roman" panose="02020603050405020304" pitchFamily="18" charset="0"/>
                <a:cs typeface="Arial" panose="020B0604020202020204" pitchFamily="34" charset="0"/>
              </a:rPr>
              <a:t> </a:t>
            </a:r>
          </a:p>
          <a:p>
            <a:pPr marL="514800" indent="-514800" algn="just">
              <a:spcAft>
                <a:spcPts val="200"/>
              </a:spcAft>
              <a:buFont typeface="+mj-lt"/>
              <a:buAutoNum type="arabicPeriod"/>
            </a:pPr>
            <a:r>
              <a:rPr lang="cs-CZ" sz="1850" dirty="false">
                <a:solidFill>
                  <a:srgbClr val="000000"/>
                </a:solidFill>
                <a:ea typeface="Times New Roman" panose="02020603050405020304" pitchFamily="18" charset="0"/>
                <a:cs typeface="Arial" panose="020B0604020202020204" pitchFamily="34" charset="0"/>
              </a:rPr>
              <a:t>Chybí podpis žádosti a rámcového popisu majetkového zajištění </a:t>
            </a:r>
            <a:br>
              <a:rPr lang="cs-CZ" sz="1850" dirty="false">
                <a:solidFill>
                  <a:srgbClr val="000000"/>
                </a:solidFill>
                <a:ea typeface="Times New Roman" panose="02020603050405020304" pitchFamily="18" charset="0"/>
                <a:cs typeface="Arial" panose="020B0604020202020204" pitchFamily="34" charset="0"/>
              </a:rPr>
            </a:br>
            <a:r>
              <a:rPr lang="cs-CZ" sz="1850" dirty="false">
                <a:solidFill>
                  <a:srgbClr val="000000"/>
                </a:solidFill>
                <a:ea typeface="Times New Roman" panose="02020603050405020304" pitchFamily="18" charset="0"/>
                <a:cs typeface="Arial" panose="020B0604020202020204" pitchFamily="34" charset="0"/>
              </a:rPr>
              <a:t>a financování služby péče o dítě v DS.</a:t>
            </a:r>
          </a:p>
          <a:p>
            <a:pPr marL="514800" indent="-514800" algn="just">
              <a:spcAft>
                <a:spcPts val="200"/>
              </a:spcAft>
              <a:buFont typeface="+mj-lt"/>
              <a:buAutoNum type="arabicPeriod"/>
            </a:pPr>
            <a:r>
              <a:rPr lang="cs-CZ" sz="1850" dirty="false">
                <a:solidFill>
                  <a:srgbClr val="000000"/>
                </a:solidFill>
                <a:ea typeface="Times New Roman" panose="02020603050405020304" pitchFamily="18" charset="0"/>
                <a:cs typeface="Arial" panose="020B0604020202020204" pitchFamily="34" charset="0"/>
              </a:rPr>
              <a:t>Nájemní smlouva – chybí účel provozování dětské skupiny, nejméně tříměsíční výpovědní lhůta, podpisy všech vlastníků dle výpisu z katastru nemovitostí.</a:t>
            </a:r>
          </a:p>
          <a:p>
            <a:pPr marL="514800" indent="-514800" algn="just">
              <a:spcAft>
                <a:spcPts val="200"/>
              </a:spcAft>
              <a:buFont typeface="+mj-lt"/>
              <a:buAutoNum type="arabicPeriod"/>
            </a:pPr>
            <a:r>
              <a:rPr lang="cs-CZ" sz="1850" dirty="false">
                <a:solidFill>
                  <a:srgbClr val="000000"/>
                </a:solidFill>
                <a:ea typeface="Times New Roman" panose="02020603050405020304" pitchFamily="18" charset="0"/>
                <a:cs typeface="Arial" panose="020B0604020202020204" pitchFamily="34" charset="0"/>
              </a:rPr>
              <a:t>Podnájemní smlouva – chybí souhlas vlastníka nemovitosti s podnájmem a s poskytováním služby péče o dítě.</a:t>
            </a:r>
          </a:p>
          <a:p>
            <a:pPr marL="514800" indent="-514800" algn="just">
              <a:spcAft>
                <a:spcPts val="200"/>
              </a:spcAft>
              <a:buFont typeface="+mj-lt"/>
              <a:buAutoNum type="arabicPeriod"/>
            </a:pPr>
            <a:r>
              <a:rPr lang="cs-CZ" sz="1850" dirty="false">
                <a:solidFill>
                  <a:srgbClr val="000000"/>
                </a:solidFill>
                <a:ea typeface="Times New Roman" panose="02020603050405020304" pitchFamily="18" charset="0"/>
                <a:cs typeface="Arial" panose="020B0604020202020204" pitchFamily="34" charset="0"/>
              </a:rPr>
              <a:t>Závazné stanovisko KHS o splnění hygienických požadavků na stravování, prostory a provoz, v nichž bude poskytována služba péče o</a:t>
            </a:r>
            <a:r>
              <a:rPr lang="cs-CZ" sz="1850" dirty="false">
                <a:solidFill>
                  <a:srgbClr val="000000"/>
                </a:solidFill>
                <a:ea typeface="Times New Roman" panose="02020603050405020304" pitchFamily="18" charset="0"/>
                <a:cs typeface="Calibri" panose="020F0502020204030204" pitchFamily="34" charset="0"/>
              </a:rPr>
              <a:t> </a:t>
            </a:r>
            <a:r>
              <a:rPr lang="cs-CZ" sz="1850" dirty="false">
                <a:solidFill>
                  <a:srgbClr val="000000"/>
                </a:solidFill>
                <a:ea typeface="Times New Roman" panose="02020603050405020304" pitchFamily="18" charset="0"/>
                <a:cs typeface="Arial" panose="020B0604020202020204" pitchFamily="34" charset="0"/>
              </a:rPr>
              <a:t>dítě v dětské skupině – není platné stanovisko ke kolaudaci atp.</a:t>
            </a:r>
          </a:p>
          <a:p>
            <a:pPr marL="514800" indent="-514800" algn="just">
              <a:spcAft>
                <a:spcPts val="200"/>
              </a:spcAft>
              <a:buFont typeface="+mj-lt"/>
              <a:buAutoNum type="arabicPeriod"/>
            </a:pPr>
            <a:r>
              <a:rPr lang="cs-CZ" sz="1850" dirty="false">
                <a:solidFill>
                  <a:srgbClr val="000000"/>
                </a:solidFill>
                <a:ea typeface="Times New Roman" panose="02020603050405020304" pitchFamily="18" charset="0"/>
                <a:cs typeface="Arial" panose="020B0604020202020204" pitchFamily="34" charset="0"/>
              </a:rPr>
              <a:t>Pojistná smlouva/potvrzení o pojištění – chybí odpovědnost za újmu, explicitní uvedení, že je pojištěná dětská skupina dle zákona č. 247/2014 Sb.</a:t>
            </a:r>
          </a:p>
          <a:p>
            <a:pPr marL="514800" indent="-514800" algn="just">
              <a:spcAft>
                <a:spcPts val="200"/>
              </a:spcAft>
              <a:buFont typeface="+mj-lt"/>
              <a:buAutoNum type="arabicPeriod"/>
            </a:pPr>
            <a:endParaRPr lang="cs-CZ" sz="1850" dirty="false">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87335" y="3025139"/>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45</a:t>
            </a:fld>
            <a:endParaRPr lang="cs-CZ"/>
          </a:p>
        </p:txBody>
      </p:sp>
      <p:pic>
        <p:nvPicPr>
          <p:cNvPr id="3" name="Obrázek 2">
            <a:extLst>
              <a:ext uri="{FF2B5EF4-FFF2-40B4-BE49-F238E27FC236}">
                <a16:creationId xmlns:a16="http://schemas.microsoft.com/office/drawing/2014/main" id="{CE86F86D-75AF-7B53-B755-721E8770163F}"/>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8" name="Nadpis 13">
            <a:extLst>
              <a:ext uri="{FF2B5EF4-FFF2-40B4-BE49-F238E27FC236}">
                <a16:creationId xmlns:a16="http://schemas.microsoft.com/office/drawing/2014/main" id="{658C2DDB-73DE-A328-0801-78C7394AFF06}"/>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časté nedostatky</a:t>
            </a:r>
          </a:p>
        </p:txBody>
      </p:sp>
    </p:spTree>
    <p:extLst>
      <p:ext uri="{BB962C8B-B14F-4D97-AF65-F5344CB8AC3E}">
        <p14:creationId xmlns:p14="http://schemas.microsoft.com/office/powerpoint/2010/main" val="1976066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498376" y="1190204"/>
            <a:ext cx="8147248" cy="4543052"/>
          </a:xfrm>
        </p:spPr>
        <p:txBody>
          <a:bodyPr>
            <a:noAutofit/>
          </a:bodyPr>
          <a:lstStyle/>
          <a:p>
            <a:pPr marL="514800" indent="-514800" algn="just">
              <a:spcAft>
                <a:spcPts val="300"/>
              </a:spcAft>
              <a:buFont typeface="+mj-lt"/>
              <a:buAutoNum type="arabicPeriod" startAt="8"/>
            </a:pPr>
            <a:r>
              <a:rPr lang="cs-CZ" sz="2000" dirty="false">
                <a:solidFill>
                  <a:srgbClr val="000000"/>
                </a:solidFill>
                <a:ea typeface="Times New Roman" panose="02020603050405020304" pitchFamily="18" charset="0"/>
                <a:cs typeface="Arial" panose="020B0604020202020204" pitchFamily="34" charset="0"/>
              </a:rPr>
              <a:t>Výpis z rejstříku trestů FO – nesmí být starší 3 měsíců.</a:t>
            </a:r>
          </a:p>
          <a:p>
            <a:pPr marL="514800" indent="-514800" algn="just">
              <a:spcAft>
                <a:spcPts val="300"/>
              </a:spcAft>
              <a:buFont typeface="+mj-lt"/>
              <a:buAutoNum type="arabicPeriod" startAt="8"/>
            </a:pPr>
            <a:r>
              <a:rPr lang="cs-CZ" sz="2000" dirty="false">
                <a:solidFill>
                  <a:srgbClr val="000000"/>
                </a:solidFill>
                <a:ea typeface="Times New Roman" panose="02020603050405020304" pitchFamily="18" charset="0"/>
                <a:cs typeface="Arial" panose="020B0604020202020204" pitchFamily="34" charset="0"/>
              </a:rPr>
              <a:t>Příspěvkové organizace – chybí souhlas zřizovatele s žádostí o udělení oprávnění.</a:t>
            </a:r>
          </a:p>
          <a:p>
            <a:pPr marL="514800" indent="-514800" algn="just">
              <a:spcAft>
                <a:spcPts val="300"/>
              </a:spcAft>
              <a:buFont typeface="+mj-lt"/>
              <a:buAutoNum type="arabicPeriod" startAt="8"/>
            </a:pPr>
            <a:r>
              <a:rPr lang="cs-CZ" sz="2000" dirty="false">
                <a:solidFill>
                  <a:srgbClr val="000000"/>
                </a:solidFill>
                <a:ea typeface="Times New Roman" panose="02020603050405020304" pitchFamily="18" charset="0"/>
                <a:cs typeface="Arial" panose="020B0604020202020204" pitchFamily="34" charset="0"/>
              </a:rPr>
              <a:t>Platnost a účinnost smluv – musí být platné a účinné v době žádosti a</a:t>
            </a:r>
            <a:r>
              <a:rPr lang="cs-CZ" sz="2000" dirty="false">
                <a:solidFill>
                  <a:srgbClr val="000000"/>
                </a:solidFill>
                <a:ea typeface="Times New Roman" panose="02020603050405020304" pitchFamily="18" charset="0"/>
                <a:cs typeface="Calibri" panose="020F0502020204030204" pitchFamily="34" charset="0"/>
              </a:rPr>
              <a:t> </a:t>
            </a:r>
            <a:r>
              <a:rPr lang="cs-CZ" sz="2000" dirty="false">
                <a:solidFill>
                  <a:srgbClr val="000000"/>
                </a:solidFill>
                <a:ea typeface="Times New Roman" panose="02020603050405020304" pitchFamily="18" charset="0"/>
                <a:cs typeface="Arial" panose="020B0604020202020204" pitchFamily="34" charset="0"/>
              </a:rPr>
              <a:t>zápisu do evidence MPSV/udělení oprávnění.</a:t>
            </a:r>
          </a:p>
          <a:p>
            <a:pPr marL="514800" indent="-514800" algn="just">
              <a:spcAft>
                <a:spcPts val="300"/>
              </a:spcAft>
              <a:buFont typeface="+mj-lt"/>
              <a:buAutoNum type="arabicPeriod" startAt="8"/>
            </a:pPr>
            <a:r>
              <a:rPr lang="cs-CZ" sz="2000" dirty="false">
                <a:solidFill>
                  <a:srgbClr val="000000"/>
                </a:solidFill>
                <a:ea typeface="Times New Roman" panose="02020603050405020304" pitchFamily="18" charset="0"/>
                <a:cs typeface="Arial" panose="020B0604020202020204" pitchFamily="34" charset="0"/>
              </a:rPr>
              <a:t>Chybí  přílohy, které jsou uvedeny jako nedílné součásti smluv.</a:t>
            </a:r>
          </a:p>
          <a:p>
            <a:pPr marL="514800" indent="-514800" algn="just">
              <a:spcAft>
                <a:spcPts val="200"/>
              </a:spcAft>
              <a:buFont typeface="+mj-lt"/>
              <a:buAutoNum type="arabicPeriod" startAt="8"/>
            </a:pPr>
            <a:r>
              <a:rPr lang="cs-CZ" sz="2000" dirty="false">
                <a:solidFill>
                  <a:srgbClr val="000000"/>
                </a:solidFill>
                <a:ea typeface="Times New Roman" panose="02020603050405020304" pitchFamily="18" charset="0"/>
                <a:cs typeface="Arial" panose="020B0604020202020204" pitchFamily="34" charset="0"/>
              </a:rPr>
              <a:t>Doklad požární ochrany</a:t>
            </a:r>
          </a:p>
          <a:p>
            <a:pPr lvl="1" algn="just">
              <a:spcBef>
                <a:spcPts val="200"/>
              </a:spcBef>
            </a:pPr>
            <a:r>
              <a:rPr lang="cs-CZ" sz="2000" dirty="false">
                <a:solidFill>
                  <a:srgbClr val="000000"/>
                </a:solidFill>
                <a:ea typeface="Times New Roman" panose="02020603050405020304" pitchFamily="18" charset="0"/>
                <a:cs typeface="Arial" panose="020B0604020202020204" pitchFamily="34" charset="0"/>
              </a:rPr>
              <a:t>není vystavený za účelem posouzení provozu DS,</a:t>
            </a:r>
          </a:p>
          <a:p>
            <a:pPr lvl="1" algn="just">
              <a:spcBef>
                <a:spcPts val="200"/>
              </a:spcBef>
            </a:pPr>
            <a:r>
              <a:rPr lang="cs-CZ" sz="2000" dirty="false">
                <a:solidFill>
                  <a:srgbClr val="000000"/>
                </a:solidFill>
                <a:ea typeface="Times New Roman" panose="02020603050405020304" pitchFamily="18" charset="0"/>
                <a:cs typeface="Arial" panose="020B0604020202020204" pitchFamily="34" charset="0"/>
              </a:rPr>
              <a:t>chybí kapacita DS, posouzení únikových cest, kategorizace stavby, evakuace osob vyžadujících asistenci dalších osob včetně počtu pečujících osob,</a:t>
            </a:r>
          </a:p>
          <a:p>
            <a:pPr lvl="1" algn="just">
              <a:spcBef>
                <a:spcPts val="200"/>
              </a:spcBef>
            </a:pPr>
            <a:r>
              <a:rPr lang="cs-CZ" sz="2000" dirty="false">
                <a:solidFill>
                  <a:srgbClr val="000000"/>
                </a:solidFill>
                <a:ea typeface="Times New Roman" panose="02020603050405020304" pitchFamily="18" charset="0"/>
                <a:cs typeface="Arial" panose="020B0604020202020204" pitchFamily="34" charset="0"/>
              </a:rPr>
              <a:t>není zpracovaný autorizovanou osobou pro požární bezpečnost staveb s „kulatým razítkem“.</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87335" y="3025139"/>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46</a:t>
            </a:fld>
            <a:endParaRPr lang="cs-CZ"/>
          </a:p>
        </p:txBody>
      </p:sp>
      <p:sp>
        <p:nvSpPr>
          <p:cNvPr id="19" name="Tětiva 18">
            <a:extLst>
              <a:ext uri="{FF2B5EF4-FFF2-40B4-BE49-F238E27FC236}">
                <a16:creationId xmlns:a16="http://schemas.microsoft.com/office/drawing/2014/main" id="{43DCB35F-A4C1-4856-89C2-9AE56AC4BE88}"/>
              </a:ext>
            </a:extLst>
          </p:cNvPr>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pic>
        <p:nvPicPr>
          <p:cNvPr id="3" name="Obrázek 2">
            <a:extLst>
              <a:ext uri="{FF2B5EF4-FFF2-40B4-BE49-F238E27FC236}">
                <a16:creationId xmlns:a16="http://schemas.microsoft.com/office/drawing/2014/main" id="{FF56AD26-A8A7-4A7A-601F-6DD991FF5C81}"/>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8" name="Nadpis 13">
            <a:extLst>
              <a:ext uri="{FF2B5EF4-FFF2-40B4-BE49-F238E27FC236}">
                <a16:creationId xmlns:a16="http://schemas.microsoft.com/office/drawing/2014/main" id="{C9EAC50D-80E7-2E0F-B87E-431284925790}"/>
              </a:ext>
            </a:extLst>
          </p:cNvPr>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Zápis do evidence – časté nedostatky</a:t>
            </a:r>
          </a:p>
        </p:txBody>
      </p:sp>
    </p:spTree>
    <p:extLst>
      <p:ext uri="{BB962C8B-B14F-4D97-AF65-F5344CB8AC3E}">
        <p14:creationId xmlns:p14="http://schemas.microsoft.com/office/powerpoint/2010/main" val="24696029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0" y="188640"/>
            <a:ext cx="9144000" cy="936104"/>
          </a:xfrm>
        </p:spPr>
        <p:txBody>
          <a:bodyPr>
            <a:normAutofit/>
          </a:bodyPr>
          <a:lstStyle/>
          <a:p>
            <a:r>
              <a:rPr lang="pl-PL" sz="3600" dirty="false">
                <a:solidFill>
                  <a:schemeClr val="accent1">
                    <a:lumMod val="50000"/>
                  </a:schemeClr>
                </a:solidFill>
              </a:rPr>
              <a:t>Podpora ze strany MPSV </a:t>
            </a:r>
          </a:p>
        </p:txBody>
      </p:sp>
      <p:sp>
        <p:nvSpPr>
          <p:cNvPr id="15" name="Zástupný symbol pro obsah 14"/>
          <p:cNvSpPr>
            <a:spLocks noGrp="true"/>
          </p:cNvSpPr>
          <p:nvPr>
            <p:ph idx="1"/>
          </p:nvPr>
        </p:nvSpPr>
        <p:spPr>
          <a:xfrm>
            <a:off x="251520" y="1412776"/>
            <a:ext cx="8892480" cy="4608511"/>
          </a:xfrm>
        </p:spPr>
        <p:txBody>
          <a:bodyPr>
            <a:noAutofit/>
          </a:bodyPr>
          <a:lstStyle/>
          <a:p>
            <a:pPr marL="0" indent="0" algn="just">
              <a:buClr>
                <a:schemeClr val="accent5">
                  <a:lumMod val="75000"/>
                </a:schemeClr>
              </a:buClr>
              <a:buSzPct val="110000"/>
              <a:buNone/>
            </a:pPr>
            <a:r>
              <a:rPr lang="cs-CZ" sz="2400" b="true" dirty="false"/>
              <a:t>Možnosti podpory:</a:t>
            </a:r>
          </a:p>
          <a:p>
            <a:pPr algn="just">
              <a:buSzPct val="110000"/>
            </a:pPr>
            <a:r>
              <a:rPr lang="cs-CZ" sz="2400" dirty="false"/>
              <a:t>Finanční podpora budování a provoz dětských skupin</a:t>
            </a:r>
          </a:p>
          <a:p>
            <a:pPr>
              <a:buSzPct val="110000"/>
            </a:pPr>
            <a:r>
              <a:rPr lang="cs-CZ" sz="2400" dirty="false"/>
              <a:t>Metodická pomoc a podpora, konzultace a poradenství </a:t>
            </a:r>
          </a:p>
          <a:p>
            <a:pPr>
              <a:buSzPct val="110000"/>
            </a:pPr>
            <a:r>
              <a:rPr lang="cs-CZ" sz="2400" dirty="false"/>
              <a:t>E-learning a online vzdělávání</a:t>
            </a:r>
            <a:br>
              <a:rPr lang="cs-CZ" sz="2400" dirty="false"/>
            </a:br>
            <a:r>
              <a:rPr lang="cs-CZ" sz="2100" dirty="false">
                <a:hlinkClick r:id="rId2"/>
              </a:rPr>
              <a:t>Podpora implementace dětských skupin - On-line vzdělávání (dsmpsv.cz)</a:t>
            </a:r>
            <a:endParaRPr lang="cs-CZ" sz="2100" dirty="false"/>
          </a:p>
          <a:p>
            <a:pPr>
              <a:buSzPct val="110000"/>
            </a:pPr>
            <a:r>
              <a:rPr lang="cs-CZ" sz="2400" dirty="false"/>
              <a:t>Vydané informační a metodické materiály</a:t>
            </a:r>
            <a:br>
              <a:rPr lang="cs-CZ" sz="2400" dirty="false"/>
            </a:br>
            <a:r>
              <a:rPr lang="cs-CZ" sz="2100" dirty="false">
                <a:hlinkClick r:id="rId3"/>
              </a:rPr>
              <a:t>Podpora implementace dětských skupin - Informační materiály (dsmpsv.cz)</a:t>
            </a:r>
            <a:endParaRPr lang="cs-CZ" sz="2100" dirty="false"/>
          </a:p>
          <a:p>
            <a:pPr marL="358775" indent="0">
              <a:buSzPct val="110000"/>
              <a:buNone/>
            </a:pPr>
            <a:r>
              <a:rPr lang="cs-CZ" sz="2100" dirty="false">
                <a:hlinkClick r:id="rId4"/>
              </a:rPr>
              <a:t>Metodické materiály (mpsv.cz)</a:t>
            </a:r>
            <a:endParaRPr lang="cs-CZ" sz="2100" dirty="false"/>
          </a:p>
          <a:p>
            <a:pPr>
              <a:buSzPct val="110000"/>
            </a:pPr>
            <a:r>
              <a:rPr lang="cs-CZ" sz="2400" dirty="false"/>
              <a:t>Balíček pro municipality </a:t>
            </a:r>
            <a:br>
              <a:rPr lang="cs-CZ" sz="2400" dirty="false"/>
            </a:br>
            <a:r>
              <a:rPr lang="cs-CZ" sz="2000" dirty="false">
                <a:hlinkClick r:id="rId5"/>
              </a:rPr>
              <a:t>Podpora implementace dětských skupin - Balíček pro municipality k zřízení dětské skupiny v obci (dsmpsv.cz)</a:t>
            </a:r>
            <a:endParaRPr lang="cs-CZ" sz="3600" dirty="false"/>
          </a:p>
          <a:p>
            <a:pPr algn="just">
              <a:buSzPct val="110000"/>
            </a:pPr>
            <a:r>
              <a:rPr lang="cs-CZ" sz="2400" dirty="false"/>
              <a:t>Vše zdarma</a:t>
            </a:r>
          </a:p>
          <a:p>
            <a:pPr algn="just">
              <a:buSzPct val="110000"/>
            </a:pP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24744"/>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0" name="Zástupný symbol pro číslo snímku 1">
            <a:extLst>
              <a:ext uri="{FF2B5EF4-FFF2-40B4-BE49-F238E27FC236}">
                <a16:creationId xmlns:a16="http://schemas.microsoft.com/office/drawing/2014/main" id="{74C48A14-8C00-4A00-B76F-4A048381231C}"/>
              </a:ext>
            </a:extLst>
          </p:cNvPr>
          <p:cNvSpPr>
            <a:spLocks noGrp="true"/>
          </p:cNvSpPr>
          <p:nvPr>
            <p:ph type="sldNum" sz="quarter" idx="12"/>
          </p:nvPr>
        </p:nvSpPr>
        <p:spPr>
          <a:xfrm>
            <a:off x="6553200" y="6356350"/>
            <a:ext cx="2133600" cy="365125"/>
          </a:xfrm>
        </p:spPr>
        <p:txBody>
          <a:bodyPr/>
          <a:lstStyle/>
          <a:p>
            <a:fld id="{EF29956C-866F-4493-8F9C-A5006B7E37B2}" type="slidenum">
              <a:rPr lang="cs-CZ" smtClean="false"/>
              <a:t>47</a:t>
            </a:fld>
            <a:endParaRPr lang="cs-CZ" dirty="false"/>
          </a:p>
        </p:txBody>
      </p:sp>
      <p:pic>
        <p:nvPicPr>
          <p:cNvPr id="2" name="Obrázek 1">
            <a:extLst>
              <a:ext uri="{FF2B5EF4-FFF2-40B4-BE49-F238E27FC236}">
                <a16:creationId xmlns:a16="http://schemas.microsoft.com/office/drawing/2014/main" id="{DB7A7DF9-1958-711A-0843-E5B9044E05A0}"/>
              </a:ext>
            </a:extLst>
          </p:cNvPr>
          <p:cNvPicPr>
            <a:picLocks noChangeAspect="true"/>
          </p:cNvPicPr>
          <p:nvPr/>
        </p:nvPicPr>
        <p:blipFill rotWithShape="true">
          <a:blip r:embed="rId6">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3358390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0" y="1412776"/>
            <a:ext cx="9144000" cy="4608511"/>
          </a:xfrm>
        </p:spPr>
        <p:txBody>
          <a:bodyPr>
            <a:normAutofit/>
          </a:bodyPr>
          <a:lstStyle/>
          <a:p>
            <a:pPr marL="0" indent="0" algn="ctr">
              <a:buNone/>
            </a:pPr>
            <a:r>
              <a:rPr lang="pl-PL" sz="3600" b="true" dirty="false">
                <a:latin typeface="Calibri" panose="020F0502020204030204" pitchFamily="34" charset="0"/>
                <a:cs typeface="Calibri" panose="020F0502020204030204" pitchFamily="34" charset="0"/>
                <a:hlinkClick r:id="rId2"/>
              </a:rPr>
              <a:t>www.dsmpsv.cz</a:t>
            </a:r>
            <a:r>
              <a:rPr lang="pl-PL" sz="3600" b="true" dirty="false">
                <a:latin typeface="Calibri" panose="020F0502020204030204" pitchFamily="34" charset="0"/>
                <a:cs typeface="Calibri" panose="020F0502020204030204" pitchFamily="34" charset="0"/>
              </a:rPr>
              <a:t> </a:t>
            </a: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buNone/>
            </a:pPr>
            <a:endParaRPr lang="cs-CZ"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14" name="Obrázek 13">
            <a:extLst>
              <a:ext uri="{FF2B5EF4-FFF2-40B4-BE49-F238E27FC236}">
                <a16:creationId xmlns:a16="http://schemas.microsoft.com/office/drawing/2014/main" id="{4A08DBB5-F96B-459D-B860-5AC5AFFAD2FC}"/>
              </a:ext>
            </a:extLst>
          </p:cNvPr>
          <p:cNvPicPr>
            <a:picLocks noChangeAspect="true"/>
          </p:cNvPicPr>
          <p:nvPr/>
        </p:nvPicPr>
        <p:blipFill>
          <a:blip r:embed="rId3"/>
          <a:stretch>
            <a:fillRect/>
          </a:stretch>
        </p:blipFill>
        <p:spPr>
          <a:xfrm>
            <a:off x="1138798" y="2173201"/>
            <a:ext cx="6840000" cy="3252256"/>
          </a:xfrm>
          <a:prstGeom prst="rect">
            <a:avLst/>
          </a:prstGeom>
        </p:spPr>
      </p:pic>
      <p:sp>
        <p:nvSpPr>
          <p:cNvPr id="19" name="Nadpis 13">
            <a:extLst>
              <a:ext uri="{FF2B5EF4-FFF2-40B4-BE49-F238E27FC236}">
                <a16:creationId xmlns:a16="http://schemas.microsoft.com/office/drawing/2014/main" id="{4C88F6B9-FABC-4AD3-B200-BD17443C3C5F}"/>
              </a:ext>
            </a:extLst>
          </p:cNvPr>
          <p:cNvSpPr>
            <a:spLocks noGrp="true"/>
          </p:cNvSpPr>
          <p:nvPr>
            <p:ph type="title"/>
          </p:nvPr>
        </p:nvSpPr>
        <p:spPr>
          <a:xfrm>
            <a:off x="0" y="188640"/>
            <a:ext cx="9144000" cy="936104"/>
          </a:xfrm>
        </p:spPr>
        <p:txBody>
          <a:bodyPr>
            <a:normAutofit/>
          </a:bodyPr>
          <a:lstStyle/>
          <a:p>
            <a:r>
              <a:rPr lang="cs-CZ" sz="3200" dirty="false">
                <a:solidFill>
                  <a:schemeClr val="accent1">
                    <a:lumMod val="50000"/>
                  </a:schemeClr>
                </a:solidFill>
              </a:rPr>
              <a:t>Webové stránky projektu PIDS</a:t>
            </a:r>
          </a:p>
        </p:txBody>
      </p:sp>
      <p:sp>
        <p:nvSpPr>
          <p:cNvPr id="20" name="Ovál 19">
            <a:extLst>
              <a:ext uri="{FF2B5EF4-FFF2-40B4-BE49-F238E27FC236}">
                <a16:creationId xmlns:a16="http://schemas.microsoft.com/office/drawing/2014/main" id="{2014A2BB-A0DA-4E32-A7FC-71700CD4C6A4}"/>
              </a:ext>
            </a:extLst>
          </p:cNvPr>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2" name="Obrázek 1">
            <a:extLst>
              <a:ext uri="{FF2B5EF4-FFF2-40B4-BE49-F238E27FC236}">
                <a16:creationId xmlns:a16="http://schemas.microsoft.com/office/drawing/2014/main" id="{3CDC4421-FCD4-378D-C250-26CE1011A119}"/>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41966710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0" y="1412776"/>
            <a:ext cx="9144000" cy="4608511"/>
          </a:xfrm>
        </p:spPr>
        <p:txBody>
          <a:bodyPr>
            <a:normAutofit/>
          </a:bodyPr>
          <a:lstStyle/>
          <a:p>
            <a:pPr marL="0" indent="0" algn="ctr">
              <a:buNone/>
            </a:pPr>
            <a:r>
              <a:rPr lang="pl-PL" sz="3600" b="true" dirty="false">
                <a:latin typeface="Calibri" panose="020F0502020204030204" pitchFamily="34" charset="0"/>
                <a:cs typeface="Calibri" panose="020F0502020204030204" pitchFamily="34" charset="0"/>
                <a:hlinkClick r:id="rId2"/>
              </a:rPr>
              <a:t>www.dsmpsv.cz/kontakty</a:t>
            </a:r>
            <a:r>
              <a:rPr lang="pl-PL" sz="3600" b="true" dirty="false">
                <a:latin typeface="Calibri" panose="020F0502020204030204" pitchFamily="34" charset="0"/>
                <a:cs typeface="Calibri" panose="020F0502020204030204" pitchFamily="34" charset="0"/>
              </a:rPr>
              <a:t> </a:t>
            </a: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buNone/>
            </a:pPr>
            <a:endParaRPr lang="cs-CZ" dirty="false"/>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9" name="Nadpis 13">
            <a:extLst>
              <a:ext uri="{FF2B5EF4-FFF2-40B4-BE49-F238E27FC236}">
                <a16:creationId xmlns:a16="http://schemas.microsoft.com/office/drawing/2014/main" id="{4C88F6B9-FABC-4AD3-B200-BD17443C3C5F}"/>
              </a:ext>
            </a:extLst>
          </p:cNvPr>
          <p:cNvSpPr>
            <a:spLocks noGrp="true"/>
          </p:cNvSpPr>
          <p:nvPr>
            <p:ph type="title"/>
          </p:nvPr>
        </p:nvSpPr>
        <p:spPr>
          <a:xfrm>
            <a:off x="0" y="188640"/>
            <a:ext cx="9167620" cy="936104"/>
          </a:xfrm>
        </p:spPr>
        <p:txBody>
          <a:bodyPr>
            <a:normAutofit/>
          </a:bodyPr>
          <a:lstStyle/>
          <a:p>
            <a:r>
              <a:rPr lang="cs-CZ" sz="3200" dirty="false">
                <a:solidFill>
                  <a:schemeClr val="accent1">
                    <a:lumMod val="50000"/>
                  </a:schemeClr>
                </a:solidFill>
              </a:rPr>
              <a:t>Rozcestník kontaktů</a:t>
            </a:r>
          </a:p>
        </p:txBody>
      </p:sp>
      <p:sp>
        <p:nvSpPr>
          <p:cNvPr id="20" name="Ovál 19">
            <a:extLst>
              <a:ext uri="{FF2B5EF4-FFF2-40B4-BE49-F238E27FC236}">
                <a16:creationId xmlns:a16="http://schemas.microsoft.com/office/drawing/2014/main" id="{2014A2BB-A0DA-4E32-A7FC-71700CD4C6A4}"/>
              </a:ext>
            </a:extLst>
          </p:cNvPr>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pic>
        <p:nvPicPr>
          <p:cNvPr id="3" name="Obrázek 2">
            <a:extLst>
              <a:ext uri="{FF2B5EF4-FFF2-40B4-BE49-F238E27FC236}">
                <a16:creationId xmlns:a16="http://schemas.microsoft.com/office/drawing/2014/main" id="{5C936C0C-C473-4463-A733-3047DEAFDAF1}"/>
              </a:ext>
            </a:extLst>
          </p:cNvPr>
          <p:cNvPicPr>
            <a:picLocks noChangeAspect="true"/>
          </p:cNvPicPr>
          <p:nvPr/>
        </p:nvPicPr>
        <p:blipFill rotWithShape="true">
          <a:blip r:embed="rId3"/>
          <a:srcRect l="19288" t="33201" r="19288" b="21036"/>
          <a:stretch/>
        </p:blipFill>
        <p:spPr>
          <a:xfrm>
            <a:off x="-23621" y="2051856"/>
            <a:ext cx="9191241" cy="3852000"/>
          </a:xfrm>
          <a:prstGeom prst="rect">
            <a:avLst/>
          </a:prstGeom>
        </p:spPr>
      </p:pic>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2" name="Obrázek 1">
            <a:extLst>
              <a:ext uri="{FF2B5EF4-FFF2-40B4-BE49-F238E27FC236}">
                <a16:creationId xmlns:a16="http://schemas.microsoft.com/office/drawing/2014/main" id="{800A22BC-9E36-818A-3238-6656F325BA72}"/>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467157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0" y="0"/>
            <a:ext cx="9144000" cy="1080000"/>
          </a:xfrm>
        </p:spPr>
        <p:txBody>
          <a:bodyPr/>
          <a:lstStyle/>
          <a:p>
            <a:r>
              <a:rPr lang="pl-PL" dirty="false"/>
              <a:t>Představení výzvy</a:t>
            </a:r>
            <a:endParaRPr lang="cs-CZ" cap="none" dirty="false"/>
          </a:p>
        </p:txBody>
      </p:sp>
      <p:sp>
        <p:nvSpPr>
          <p:cNvPr id="3" name="Zástupný symbol pro obsah 2"/>
          <p:cNvSpPr>
            <a:spLocks noGrp="true"/>
          </p:cNvSpPr>
          <p:nvPr>
            <p:ph idx="1"/>
          </p:nvPr>
        </p:nvSpPr>
        <p:spPr>
          <a:xfrm>
            <a:off x="323528" y="1412776"/>
            <a:ext cx="8712968" cy="5103224"/>
          </a:xfrm>
        </p:spPr>
        <p:txBody>
          <a:bodyPr/>
          <a:lstStyle/>
          <a:p>
            <a:pPr marL="0" indent="0">
              <a:buNone/>
            </a:pPr>
            <a:r>
              <a:rPr lang="cs-CZ" b="true" dirty="false"/>
              <a:t>Vyhlášení výzvy: 10. 3. 2023</a:t>
            </a:r>
          </a:p>
          <a:p>
            <a:pPr marL="0" indent="0">
              <a:buNone/>
            </a:pPr>
            <a:r>
              <a:rPr lang="cs-CZ" b="true" dirty="false"/>
              <a:t>Příjem projektových žádostí od:</a:t>
            </a:r>
            <a:r>
              <a:rPr lang="cs-CZ" dirty="false"/>
              <a:t> </a:t>
            </a:r>
            <a:r>
              <a:rPr lang="cs-CZ" b="true" dirty="false"/>
              <a:t>17. 3. 2023</a:t>
            </a:r>
          </a:p>
          <a:p>
            <a:pPr marL="0" indent="0">
              <a:buNone/>
            </a:pPr>
            <a:r>
              <a:rPr lang="cs-CZ" b="true" dirty="false"/>
              <a:t>Ukončení příjmu projektových žádostí:</a:t>
            </a:r>
            <a:r>
              <a:rPr lang="cs-CZ" dirty="false"/>
              <a:t> </a:t>
            </a:r>
            <a:r>
              <a:rPr lang="cs-CZ" b="true" dirty="false">
                <a:solidFill>
                  <a:srgbClr val="FF0000"/>
                </a:solidFill>
              </a:rPr>
              <a:t>30. 9. 2023</a:t>
            </a:r>
          </a:p>
          <a:p>
            <a:pPr marL="0" indent="0" fontAlgn="base">
              <a:buNone/>
            </a:pPr>
            <a:endParaRPr lang="cs-CZ" dirty="false"/>
          </a:p>
          <a:p>
            <a:pPr marL="0" indent="0" fontAlgn="base">
              <a:buNone/>
            </a:pPr>
            <a:r>
              <a:rPr lang="cs-CZ" dirty="false"/>
              <a:t>Aktivita </a:t>
            </a:r>
            <a:r>
              <a:rPr lang="cs-CZ" b="true" dirty="false"/>
              <a:t>Vytvoření dětské skupiny </a:t>
            </a:r>
            <a:r>
              <a:rPr lang="cs-CZ" dirty="false"/>
              <a:t>– max. 12 měsíců</a:t>
            </a:r>
          </a:p>
          <a:p>
            <a:pPr marL="0" indent="0" fontAlgn="base">
              <a:buNone/>
            </a:pPr>
            <a:r>
              <a:rPr lang="cs-CZ" dirty="false"/>
              <a:t>Aktivita </a:t>
            </a:r>
            <a:r>
              <a:rPr lang="cs-CZ" b="true" dirty="false"/>
              <a:t>Provoz Dětské skupiny </a:t>
            </a:r>
            <a:r>
              <a:rPr lang="cs-CZ" dirty="false"/>
              <a:t>– vždy 12 měsíců</a:t>
            </a:r>
          </a:p>
          <a:p>
            <a:pPr marL="0" indent="0" fontAlgn="base">
              <a:buNone/>
            </a:pPr>
            <a:r>
              <a:rPr lang="cs-CZ" dirty="false"/>
              <a:t>– aktivity na sebe musí navazovat</a:t>
            </a:r>
          </a:p>
          <a:p>
            <a:pPr marL="0" indent="0" fontAlgn="base">
              <a:buNone/>
            </a:pPr>
            <a:endParaRPr lang="cs-CZ" b="true" dirty="false"/>
          </a:p>
          <a:p>
            <a:pPr marL="0" indent="0" fontAlgn="base">
              <a:buNone/>
            </a:pPr>
            <a:r>
              <a:rPr lang="cs-CZ" b="true" dirty="false"/>
              <a:t>Ukončení fyzické realizace projektu nejpozději </a:t>
            </a:r>
            <a:r>
              <a:rPr lang="cs-CZ" b="true" dirty="false">
                <a:solidFill>
                  <a:srgbClr val="FF0000"/>
                </a:solidFill>
              </a:rPr>
              <a:t>31. 12. 2025</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a:t>
            </a:fld>
            <a:endParaRPr lang="cs-CZ" dirty="false">
              <a:solidFill>
                <a:srgbClr val="084A8B"/>
              </a:solidFill>
            </a:endParaRPr>
          </a:p>
        </p:txBody>
      </p:sp>
    </p:spTree>
    <p:extLst>
      <p:ext uri="{BB962C8B-B14F-4D97-AF65-F5344CB8AC3E}">
        <p14:creationId xmlns:p14="http://schemas.microsoft.com/office/powerpoint/2010/main" val="2572305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A8370A2-EF27-40D0-B91D-A22E82E1BB38}"/>
              </a:ext>
            </a:extLst>
          </p:cNvPr>
          <p:cNvPicPr>
            <a:picLocks noChangeAspect="true"/>
          </p:cNvPicPr>
          <p:nvPr/>
        </p:nvPicPr>
        <p:blipFill rotWithShape="true">
          <a:blip r:embed="rId2"/>
          <a:srcRect l="10001" t="10232" r="12154" b="18261"/>
          <a:stretch/>
        </p:blipFill>
        <p:spPr>
          <a:xfrm>
            <a:off x="995146" y="2179450"/>
            <a:ext cx="6967205" cy="3600000"/>
          </a:xfrm>
          <a:prstGeom prst="rect">
            <a:avLst/>
          </a:prstGeom>
        </p:spPr>
      </p:pic>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10542" y="1445746"/>
            <a:ext cx="9144000" cy="4608511"/>
          </a:xfrm>
        </p:spPr>
        <p:txBody>
          <a:bodyPr>
            <a:normAutofit/>
          </a:bodyPr>
          <a:lstStyle/>
          <a:p>
            <a:pPr marL="0" indent="0" algn="ctr">
              <a:buNone/>
            </a:pPr>
            <a:r>
              <a:rPr lang="pl-PL" sz="3600" b="true" dirty="false">
                <a:latin typeface="Calibri" panose="020F0502020204030204" pitchFamily="34" charset="0"/>
                <a:cs typeface="Calibri" panose="020F0502020204030204" pitchFamily="34" charset="0"/>
                <a:hlinkClick r:id="rId3"/>
              </a:rPr>
              <a:t>www.mpsv.cz/detske-skupiny</a:t>
            </a:r>
            <a:r>
              <a:rPr lang="pl-PL" sz="3600" b="true" dirty="false">
                <a:latin typeface="Calibri" panose="020F0502020204030204" pitchFamily="34" charset="0"/>
                <a:cs typeface="Calibri" panose="020F0502020204030204" pitchFamily="34" charset="0"/>
              </a:rPr>
              <a:t> </a:t>
            </a: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buNone/>
            </a:pPr>
            <a:endParaRPr lang="cs-CZ"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9" name="Nadpis 13">
            <a:extLst>
              <a:ext uri="{FF2B5EF4-FFF2-40B4-BE49-F238E27FC236}">
                <a16:creationId xmlns:a16="http://schemas.microsoft.com/office/drawing/2014/main" id="{4C88F6B9-FABC-4AD3-B200-BD17443C3C5F}"/>
              </a:ext>
            </a:extLst>
          </p:cNvPr>
          <p:cNvSpPr>
            <a:spLocks noGrp="true"/>
          </p:cNvSpPr>
          <p:nvPr>
            <p:ph type="title"/>
          </p:nvPr>
        </p:nvSpPr>
        <p:spPr>
          <a:xfrm>
            <a:off x="457200" y="188640"/>
            <a:ext cx="8229600" cy="936104"/>
          </a:xfrm>
        </p:spPr>
        <p:txBody>
          <a:bodyPr/>
          <a:lstStyle/>
          <a:p>
            <a:r>
              <a:rPr lang="cs-CZ" sz="3200" dirty="false">
                <a:solidFill>
                  <a:schemeClr val="accent1">
                    <a:lumMod val="50000"/>
                  </a:schemeClr>
                </a:solidFill>
              </a:rPr>
              <a:t>Děkujeme za pozornost</a:t>
            </a:r>
          </a:p>
        </p:txBody>
      </p:sp>
      <p:sp>
        <p:nvSpPr>
          <p:cNvPr id="20" name="Ovál 19">
            <a:extLst>
              <a:ext uri="{FF2B5EF4-FFF2-40B4-BE49-F238E27FC236}">
                <a16:creationId xmlns:a16="http://schemas.microsoft.com/office/drawing/2014/main" id="{2014A2BB-A0DA-4E32-A7FC-71700CD4C6A4}"/>
              </a:ext>
            </a:extLst>
          </p:cNvPr>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2" name="Obrázek 1">
            <a:extLst>
              <a:ext uri="{FF2B5EF4-FFF2-40B4-BE49-F238E27FC236}">
                <a16:creationId xmlns:a16="http://schemas.microsoft.com/office/drawing/2014/main" id="{2A62E494-C2F0-4120-854A-90E6D9BE7E97}"/>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40851984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344816" cy="1440160"/>
          </a:xfrm>
        </p:spPr>
        <p:txBody>
          <a:bodyPr/>
          <a:lstStyle/>
          <a:p>
            <a:pPr algn="ctr"/>
            <a:r>
              <a:rPr lang="cs-CZ" dirty="false"/>
              <a:t>Jednotky a jednotkové náklady</a:t>
            </a:r>
            <a:endParaRPr lang="cs-CZ" sz="2800" b="false" dirty="false"/>
          </a:p>
        </p:txBody>
      </p:sp>
    </p:spTree>
    <p:extLst>
      <p:ext uri="{BB962C8B-B14F-4D97-AF65-F5344CB8AC3E}">
        <p14:creationId xmlns:p14="http://schemas.microsoft.com/office/powerpoint/2010/main" val="10096804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52</a:t>
            </a:fld>
            <a:endParaRPr lang="cs-CZ" dirty="false">
              <a:solidFill>
                <a:srgbClr val="084A8B"/>
              </a:solidFill>
            </a:endParaRPr>
          </a:p>
        </p:txBody>
      </p:sp>
      <p:sp>
        <p:nvSpPr>
          <p:cNvPr id="7" name="Obdélník 6"/>
          <p:cNvSpPr/>
          <p:nvPr/>
        </p:nvSpPr>
        <p:spPr>
          <a:xfrm>
            <a:off x="339997" y="1394173"/>
            <a:ext cx="8496944" cy="523220"/>
          </a:xfrm>
          <a:prstGeom prst="rect">
            <a:avLst/>
          </a:prstGeom>
        </p:spPr>
        <p:txBody>
          <a:bodyPr wrap="square">
            <a:spAutoFit/>
          </a:bodyPr>
          <a:lstStyle/>
          <a:p>
            <a:pPr algn="ctr"/>
            <a:r>
              <a:rPr lang="cs-CZ" sz="2800" b="true" dirty="false">
                <a:solidFill>
                  <a:srgbClr val="084A8B"/>
                </a:solidFill>
              </a:rPr>
              <a:t>Přehled jednotek na podporu zařízení péče o děti</a:t>
            </a:r>
          </a:p>
        </p:txBody>
      </p:sp>
      <p:graphicFrame>
        <p:nvGraphicFramePr>
          <p:cNvPr id="3" name="Tabulka 2">
            <a:extLst>
              <a:ext uri="{FF2B5EF4-FFF2-40B4-BE49-F238E27FC236}">
                <a16:creationId xmlns:a16="http://schemas.microsoft.com/office/drawing/2014/main" id="{9792A3C3-664A-FB7E-B366-39A021461B88}"/>
              </a:ext>
            </a:extLst>
          </p:cNvPr>
          <p:cNvGraphicFramePr>
            <a:graphicFrameLocks noGrp="true"/>
          </p:cNvGraphicFramePr>
          <p:nvPr>
            <p:extLst>
              <p:ext uri="{D42A27DB-BD31-4B8C-83A1-F6EECF244321}">
                <p14:modId xmlns:p14="http://schemas.microsoft.com/office/powerpoint/2010/main" val="930597311"/>
              </p:ext>
            </p:extLst>
          </p:nvPr>
        </p:nvGraphicFramePr>
        <p:xfrm>
          <a:off x="413772" y="2156414"/>
          <a:ext cx="8316456" cy="4182519"/>
        </p:xfrm>
        <a:graphic>
          <a:graphicData uri="http://schemas.openxmlformats.org/drawingml/2006/table">
            <a:tbl>
              <a:tblPr>
                <a:tableStyleId>{616DA210-FB5B-4158-B5E0-FEB733F419BA}</a:tableStyleId>
              </a:tblPr>
              <a:tblGrid>
                <a:gridCol w="1493932">
                  <a:extLst>
                    <a:ext uri="{9D8B030D-6E8A-4147-A177-3AD203B41FA5}">
                      <a16:colId xmlns:a16="http://schemas.microsoft.com/office/drawing/2014/main" val="2199394949"/>
                    </a:ext>
                  </a:extLst>
                </a:gridCol>
                <a:gridCol w="2736304">
                  <a:extLst>
                    <a:ext uri="{9D8B030D-6E8A-4147-A177-3AD203B41FA5}">
                      <a16:colId xmlns:a16="http://schemas.microsoft.com/office/drawing/2014/main" val="3133172935"/>
                    </a:ext>
                  </a:extLst>
                </a:gridCol>
                <a:gridCol w="1944216">
                  <a:extLst>
                    <a:ext uri="{9D8B030D-6E8A-4147-A177-3AD203B41FA5}">
                      <a16:colId xmlns:a16="http://schemas.microsoft.com/office/drawing/2014/main" val="145030502"/>
                    </a:ext>
                  </a:extLst>
                </a:gridCol>
                <a:gridCol w="2142004">
                  <a:extLst>
                    <a:ext uri="{9D8B030D-6E8A-4147-A177-3AD203B41FA5}">
                      <a16:colId xmlns:a16="http://schemas.microsoft.com/office/drawing/2014/main" val="545861327"/>
                    </a:ext>
                  </a:extLst>
                </a:gridCol>
              </a:tblGrid>
              <a:tr h="523044">
                <a:tc>
                  <a:txBody>
                    <a:bodyPr/>
                    <a:lstStyle/>
                    <a:p>
                      <a:pPr algn="ctr" fontAlgn="ctr"/>
                      <a:r>
                        <a:rPr lang="cs-CZ" sz="1400" b="false" u="none" strike="noStrike" dirty="false">
                          <a:effectLst/>
                          <a:latin typeface="+mj-lt"/>
                        </a:rPr>
                        <a:t>Aktivita</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Název jednotky</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Cena jednotky (2023)</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Konstrukce jednotkového nákladu</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2321470611"/>
                  </a:ext>
                </a:extLst>
              </a:tr>
              <a:tr h="969326">
                <a:tc>
                  <a:txBody>
                    <a:bodyPr/>
                    <a:lstStyle/>
                    <a:p>
                      <a:pPr algn="ctr" fontAlgn="ctr"/>
                      <a:r>
                        <a:rPr lang="cs-CZ" sz="1400" b="false" u="none" strike="noStrike" dirty="false">
                          <a:effectLst/>
                          <a:latin typeface="+mj-lt"/>
                        </a:rPr>
                        <a:t>Vytvoření dětské skupiny</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Vytvořené místo v dětské skupině</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47 561,- Kč (bez DPH)</a:t>
                      </a:r>
                    </a:p>
                    <a:p>
                      <a:pPr algn="ctr" fontAlgn="ctr"/>
                      <a:r>
                        <a:rPr lang="cs-CZ" sz="1400" b="false" u="none" strike="noStrike" dirty="false">
                          <a:effectLst/>
                          <a:latin typeface="+mj-lt"/>
                        </a:rPr>
                        <a:t>nebo</a:t>
                      </a:r>
                      <a:br>
                        <a:rPr lang="cs-CZ" sz="1400" b="false" u="none" strike="noStrike" dirty="false">
                          <a:effectLst/>
                          <a:latin typeface="+mj-lt"/>
                        </a:rPr>
                      </a:br>
                      <a:r>
                        <a:rPr lang="cs-CZ" sz="1400" b="false" u="none" strike="noStrike" dirty="false">
                          <a:effectLst/>
                          <a:latin typeface="+mj-lt"/>
                        </a:rPr>
                        <a:t>56 241,- Kč (vč. DPH) </a:t>
                      </a:r>
                      <a:endParaRPr lang="cs-CZ" sz="1400" b="false" i="false" u="none" strike="noStrike" dirty="false">
                        <a:solidFill>
                          <a:srgbClr val="000000"/>
                        </a:solidFill>
                        <a:effectLst/>
                        <a:latin typeface="+mj-lt"/>
                      </a:endParaRPr>
                    </a:p>
                  </a:txBody>
                  <a:tcPr marL="0" marR="0" marT="0" marB="0" anchor="ctr"/>
                </a:tc>
                <a:tc>
                  <a:txBody>
                    <a:bodyPr/>
                    <a:lstStyle/>
                    <a:p>
                      <a:pPr marL="0" algn="ctr" defTabSz="914400" rtl="false" eaLnBrk="true" fontAlgn="ctr" latinLnBrk="false" hangingPunct="true"/>
                      <a:r>
                        <a:rPr lang="cs-CZ" sz="1400" b="false" u="none" strike="noStrike" kern="1200" dirty="false">
                          <a:solidFill>
                            <a:schemeClr val="tx1"/>
                          </a:solidFill>
                          <a:effectLst/>
                          <a:latin typeface="+mj-lt"/>
                          <a:ea typeface="+mn-ea"/>
                          <a:cs typeface="+mn-cs"/>
                        </a:rPr>
                        <a:t>Náklady na vytvoření jednoho místa v dětské skupině</a:t>
                      </a:r>
                    </a:p>
                  </a:txBody>
                  <a:tcPr marL="0" marR="0" marT="0" marB="0" anchor="ctr"/>
                </a:tc>
                <a:extLst>
                  <a:ext uri="{0D108BD9-81ED-4DB2-BD59-A6C34878D82A}">
                    <a16:rowId xmlns:a16="http://schemas.microsoft.com/office/drawing/2014/main" val="1868621625"/>
                  </a:ext>
                </a:extLst>
              </a:tr>
              <a:tr h="673580">
                <a:tc rowSpan="4">
                  <a:txBody>
                    <a:bodyPr/>
                    <a:lstStyle/>
                    <a:p>
                      <a:pPr algn="ctr" fontAlgn="ctr"/>
                      <a:r>
                        <a:rPr lang="cs-CZ" sz="1400" b="false" u="none" strike="noStrike" dirty="false">
                          <a:effectLst/>
                          <a:latin typeface="+mj-lt"/>
                        </a:rPr>
                        <a:t>Provoz dětské skupiny</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Obsazené místo v dětské skupině za půlden pro mladší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253,71 Kč </a:t>
                      </a:r>
                      <a:endParaRPr lang="cs-CZ" sz="1400" b="false" i="false" u="none" strike="noStrike" dirty="false">
                        <a:solidFill>
                          <a:srgbClr val="000000"/>
                        </a:solidFill>
                        <a:effectLst/>
                        <a:latin typeface="+mj-lt"/>
                      </a:endParaRPr>
                    </a:p>
                  </a:txBody>
                  <a:tcPr marL="0" marR="0" marT="0" marB="0" anchor="ctr"/>
                </a:tc>
                <a:tc rowSpan="4">
                  <a:txBody>
                    <a:bodyPr/>
                    <a:lstStyle/>
                    <a:p>
                      <a:pPr marL="0" algn="ctr" defTabSz="914400" rtl="false" eaLnBrk="true" fontAlgn="ctr" latinLnBrk="false" hangingPunct="true"/>
                      <a:r>
                        <a:rPr lang="cs-CZ" sz="1400" b="false" u="none" strike="noStrike" kern="1200" dirty="false">
                          <a:solidFill>
                            <a:schemeClr val="tx1"/>
                          </a:solidFill>
                          <a:effectLst/>
                          <a:latin typeface="+mj-lt"/>
                          <a:ea typeface="+mn-ea"/>
                          <a:cs typeface="+mn-cs"/>
                        </a:rPr>
                        <a:t>Příspěvek na půlden provozu obsazeného místa/na stravování na obsazeném místě</a:t>
                      </a:r>
                    </a:p>
                  </a:txBody>
                  <a:tcPr marL="0" marR="0" marT="0" marB="0" anchor="ctr"/>
                </a:tc>
                <a:extLst>
                  <a:ext uri="{0D108BD9-81ED-4DB2-BD59-A6C34878D82A}">
                    <a16:rowId xmlns:a16="http://schemas.microsoft.com/office/drawing/2014/main" val="1290998873"/>
                  </a:ext>
                </a:extLst>
              </a:tr>
              <a:tr h="673580">
                <a:tc vMerge="true">
                  <a:txBody>
                    <a:bodyPr/>
                    <a:lstStyle/>
                    <a:p>
                      <a:endParaRPr lang="cs-CZ"/>
                    </a:p>
                  </a:txBody>
                  <a:tcPr/>
                </a:tc>
                <a:tc>
                  <a:txBody>
                    <a:bodyPr/>
                    <a:lstStyle/>
                    <a:p>
                      <a:pPr algn="ctr" fontAlgn="ctr"/>
                      <a:r>
                        <a:rPr lang="cs-CZ" sz="1400" b="false" u="none" strike="noStrike" dirty="false">
                          <a:effectLst/>
                          <a:latin typeface="+mj-lt"/>
                        </a:rPr>
                        <a:t>Obsazené místo v dětské skupině za půlden pro starší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149,24 Kč </a:t>
                      </a:r>
                      <a:endParaRPr lang="cs-CZ" sz="1400" b="false" i="false" u="none" strike="noStrike" dirty="false">
                        <a:solidFill>
                          <a:srgbClr val="000000"/>
                        </a:solidFill>
                        <a:effectLst/>
                        <a:latin typeface="+mj-lt"/>
                      </a:endParaRPr>
                    </a:p>
                  </a:txBody>
                  <a:tcPr marL="0" marR="0" marT="0" marB="0" anchor="ctr"/>
                </a:tc>
                <a:tc vMerge="true">
                  <a:txBody>
                    <a:bodyPr/>
                    <a:lstStyle/>
                    <a:p>
                      <a:pPr algn="ctr" fontAlgn="ctr"/>
                      <a:r>
                        <a:rPr lang="cs-CZ" sz="1400" b="false" u="none" strike="noStrike" dirty="false">
                          <a:effectLst/>
                          <a:latin typeface="+mj-lt"/>
                        </a:rPr>
                        <a:t>                       149,24 Kč </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42301893"/>
                  </a:ext>
                </a:extLst>
              </a:tr>
              <a:tr h="510288">
                <a:tc vMerge="true">
                  <a:txBody>
                    <a:bodyPr/>
                    <a:lstStyle/>
                    <a:p>
                      <a:endParaRPr lang="cs-CZ"/>
                    </a:p>
                  </a:txBody>
                  <a:tcPr/>
                </a:tc>
                <a:tc>
                  <a:txBody>
                    <a:bodyPr/>
                    <a:lstStyle/>
                    <a:p>
                      <a:pPr algn="ctr" fontAlgn="ctr"/>
                      <a:r>
                        <a:rPr lang="cs-CZ" sz="1400" b="false" u="none" strike="noStrike" dirty="false">
                          <a:effectLst/>
                          <a:latin typeface="+mj-lt"/>
                        </a:rPr>
                        <a:t>Stravování v dětské skupině za půlden pro mladší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11,77 Kč </a:t>
                      </a:r>
                      <a:endParaRPr lang="cs-CZ" sz="1400" b="false" i="false" u="none" strike="noStrike" dirty="false">
                        <a:solidFill>
                          <a:srgbClr val="000000"/>
                        </a:solidFill>
                        <a:effectLst/>
                        <a:latin typeface="+mj-lt"/>
                      </a:endParaRPr>
                    </a:p>
                  </a:txBody>
                  <a:tcPr marL="0" marR="0" marT="0" marB="0" anchor="ctr"/>
                </a:tc>
                <a:tc vMerge="true">
                  <a:txBody>
                    <a:bodyPr/>
                    <a:lstStyle/>
                    <a:p>
                      <a:pPr algn="ctr" fontAlgn="ctr"/>
                      <a:r>
                        <a:rPr lang="cs-CZ" sz="1400" b="false" u="none" strike="noStrike" dirty="false">
                          <a:effectLst/>
                          <a:latin typeface="+mj-lt"/>
                        </a:rPr>
                        <a:t>                         11,77 Kč </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3173796332"/>
                  </a:ext>
                </a:extLst>
              </a:tr>
              <a:tr h="832701">
                <a:tc vMerge="true">
                  <a:txBody>
                    <a:bodyPr/>
                    <a:lstStyle/>
                    <a:p>
                      <a:endParaRPr lang="cs-CZ"/>
                    </a:p>
                  </a:txBody>
                  <a:tcPr/>
                </a:tc>
                <a:tc>
                  <a:txBody>
                    <a:bodyPr/>
                    <a:lstStyle/>
                    <a:p>
                      <a:pPr algn="ctr" fontAlgn="ctr"/>
                      <a:r>
                        <a:rPr lang="cs-CZ" sz="1400" b="false" u="none" strike="noStrike" dirty="false">
                          <a:effectLst/>
                          <a:latin typeface="+mj-lt"/>
                        </a:rPr>
                        <a:t>Stravování v dětské skupině za půlden pro starší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6,93 Kč </a:t>
                      </a:r>
                      <a:endParaRPr lang="cs-CZ" sz="1400" b="false" i="false" u="none" strike="noStrike" dirty="false">
                        <a:solidFill>
                          <a:srgbClr val="000000"/>
                        </a:solidFill>
                        <a:effectLst/>
                        <a:latin typeface="+mj-lt"/>
                      </a:endParaRPr>
                    </a:p>
                  </a:txBody>
                  <a:tcPr marL="0" marR="0" marT="0" marB="0" anchor="ctr"/>
                </a:tc>
                <a:tc vMerge="true">
                  <a:txBody>
                    <a:bodyPr/>
                    <a:lstStyle/>
                    <a:p>
                      <a:pPr algn="ctr" fontAlgn="ctr"/>
                      <a:r>
                        <a:rPr lang="cs-CZ" sz="1400" b="false" u="none" strike="noStrike" dirty="false">
                          <a:effectLst/>
                          <a:latin typeface="+mj-lt"/>
                        </a:rPr>
                        <a:t>                           6,93 Kč </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3042810324"/>
                  </a:ext>
                </a:extLst>
              </a:tr>
            </a:tbl>
          </a:graphicData>
        </a:graphic>
      </p:graphicFrame>
    </p:spTree>
    <p:extLst>
      <p:ext uri="{BB962C8B-B14F-4D97-AF65-F5344CB8AC3E}">
        <p14:creationId xmlns:p14="http://schemas.microsoft.com/office/powerpoint/2010/main" val="22374438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179512" y="1504135"/>
            <a:ext cx="8659116" cy="4992393"/>
          </a:xfrm>
        </p:spPr>
        <p:txBody>
          <a:bodyPr/>
          <a:lstStyle/>
          <a:p>
            <a:pPr marL="0" indent="0" algn="ctr">
              <a:buNone/>
            </a:pPr>
            <a:r>
              <a:rPr lang="cs-CZ" sz="3200" b="true" dirty="false"/>
              <a:t>Vytvořené místo v zařízení péče o děti (DS)</a:t>
            </a:r>
          </a:p>
          <a:p>
            <a:pPr lvl="1" algn="just">
              <a:lnSpc>
                <a:spcPct val="100000"/>
              </a:lnSpc>
              <a:spcBef>
                <a:spcPts val="0"/>
              </a:spcBef>
              <a:buFont typeface="Courier New" panose="02070309020205020404" pitchFamily="49" charset="0"/>
              <a:buChar char="o"/>
            </a:pPr>
            <a:endParaRPr lang="cs-CZ" sz="2400" dirty="false"/>
          </a:p>
          <a:p>
            <a:pPr lvl="1" algn="just">
              <a:lnSpc>
                <a:spcPct val="100000"/>
              </a:lnSpc>
              <a:spcBef>
                <a:spcPts val="0"/>
              </a:spcBef>
              <a:buFont typeface="Courier New" panose="02070309020205020404" pitchFamily="49" charset="0"/>
              <a:buChar char="o"/>
            </a:pPr>
            <a:r>
              <a:rPr lang="cs-CZ" sz="2400" dirty="false"/>
              <a:t>podpora vzniku nové dětské skupiny dle zákona č. 247/2014 Sb., </a:t>
            </a:r>
            <a:r>
              <a:rPr lang="cs-CZ" sz="2400" b="true" dirty="false"/>
              <a:t>nikoli </a:t>
            </a:r>
            <a:r>
              <a:rPr lang="cs-CZ" sz="2400" dirty="false"/>
              <a:t>na rozšíření kapacity již existující dětské skupiny nebo na transformaci (přeměnu) existujícího zařízení péče o děti na dětskou skupinu dle zákona č. 247/2014 Sb.</a:t>
            </a:r>
          </a:p>
          <a:p>
            <a:pPr lvl="1" algn="just">
              <a:lnSpc>
                <a:spcPct val="100000"/>
              </a:lnSpc>
              <a:spcBef>
                <a:spcPts val="0"/>
              </a:spcBef>
              <a:buFont typeface="Courier New" panose="02070309020205020404" pitchFamily="49" charset="0"/>
              <a:buChar char="o"/>
            </a:pPr>
            <a:r>
              <a:rPr lang="cs-CZ" sz="2400" dirty="false"/>
              <a:t>Délka 1 – 12 měsíců</a:t>
            </a:r>
          </a:p>
          <a:p>
            <a:pPr lvl="1" algn="just">
              <a:lnSpc>
                <a:spcPct val="100000"/>
              </a:lnSpc>
              <a:spcBef>
                <a:spcPts val="0"/>
              </a:spcBef>
              <a:buFont typeface="Courier New" panose="02070309020205020404" pitchFamily="49" charset="0"/>
              <a:buChar char="o"/>
            </a:pPr>
            <a:r>
              <a:rPr lang="cs-CZ" sz="2400" dirty="false"/>
              <a:t>vytvořená místa tvoří kapacitu dětské skupiny </a:t>
            </a:r>
          </a:p>
          <a:p>
            <a:pPr marL="0" indent="0">
              <a:lnSpc>
                <a:spcPct val="100000"/>
              </a:lnSpc>
              <a:spcBef>
                <a:spcPts val="0"/>
              </a:spcBef>
              <a:buNone/>
            </a:pPr>
            <a:endParaRPr lang="cs-CZ" dirty="false"/>
          </a:p>
          <a:p>
            <a:r>
              <a:rPr lang="cs-CZ" b="true" dirty="false"/>
              <a:t>Na tuto fázi projektu jsou navázány jednotky:</a:t>
            </a:r>
          </a:p>
          <a:p>
            <a:pPr lvl="1">
              <a:lnSpc>
                <a:spcPct val="100000"/>
              </a:lnSpc>
              <a:spcBef>
                <a:spcPts val="0"/>
              </a:spcBef>
              <a:buFont typeface="Courier New" panose="02070309020205020404" pitchFamily="49" charset="0"/>
              <a:buChar char="o"/>
            </a:pPr>
            <a:r>
              <a:rPr lang="cs-CZ" sz="2400" dirty="false"/>
              <a:t>„Vytvořené místo v dětské skupině“</a:t>
            </a:r>
          </a:p>
          <a:p>
            <a:pPr marL="414000" lvl="1" indent="0">
              <a:lnSpc>
                <a:spcPct val="100000"/>
              </a:lnSpc>
              <a:spcBef>
                <a:spcPts val="0"/>
              </a:spcBef>
              <a:buNone/>
            </a:pPr>
            <a:br>
              <a:rPr lang="cs-CZ" sz="2400" dirty="false"/>
            </a:br>
            <a:endParaRPr lang="cs-CZ" sz="2400" dirty="false"/>
          </a:p>
          <a:p>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53</a:t>
            </a:fld>
            <a:endParaRPr lang="cs-CZ" dirty="false">
              <a:solidFill>
                <a:srgbClr val="084A8B"/>
              </a:solidFill>
            </a:endParaRPr>
          </a:p>
        </p:txBody>
      </p:sp>
      <p:pic>
        <p:nvPicPr>
          <p:cNvPr id="5" name="Grafický objekt 4" descr="Renovace (dům s ohňostrojem) se souvislou výplní">
            <a:extLst>
              <a:ext uri="{FF2B5EF4-FFF2-40B4-BE49-F238E27FC236}">
                <a16:creationId xmlns:a16="http://schemas.microsoft.com/office/drawing/2014/main" id="{89068697-AE07-C751-AB36-EE3A1FF77354}"/>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98591" y="4530409"/>
            <a:ext cx="1265897" cy="1265897"/>
          </a:xfrm>
          <a:prstGeom prst="rect">
            <a:avLst/>
          </a:prstGeom>
        </p:spPr>
      </p:pic>
    </p:spTree>
    <p:extLst>
      <p:ext uri="{BB962C8B-B14F-4D97-AF65-F5344CB8AC3E}">
        <p14:creationId xmlns:p14="http://schemas.microsoft.com/office/powerpoint/2010/main" val="26919060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539552" y="1340768"/>
            <a:ext cx="8208912" cy="5184576"/>
          </a:xfrm>
        </p:spPr>
        <p:txBody>
          <a:bodyPr>
            <a:normAutofit/>
          </a:bodyPr>
          <a:lstStyle/>
          <a:p>
            <a:pPr marL="0" indent="0">
              <a:buNone/>
            </a:pPr>
            <a:r>
              <a:rPr lang="cs-CZ" b="true" dirty="false"/>
              <a:t>V jednotce je zahrnut příspěvek na:</a:t>
            </a:r>
          </a:p>
          <a:p>
            <a:pPr lvl="1">
              <a:lnSpc>
                <a:spcPct val="100000"/>
              </a:lnSpc>
              <a:spcBef>
                <a:spcPts val="0"/>
              </a:spcBef>
              <a:buFont typeface="Courier New" panose="02070309020205020404" pitchFamily="49" charset="0"/>
              <a:buChar char="o"/>
            </a:pPr>
            <a:r>
              <a:rPr lang="cs-CZ" sz="1600" dirty="false"/>
              <a:t>pořízení vybavení, herních a didaktických potřeb</a:t>
            </a:r>
          </a:p>
          <a:p>
            <a:pPr lvl="1">
              <a:lnSpc>
                <a:spcPct val="100000"/>
              </a:lnSpc>
              <a:spcBef>
                <a:spcPts val="0"/>
              </a:spcBef>
              <a:buFont typeface="Courier New" panose="02070309020205020404" pitchFamily="49" charset="0"/>
              <a:buChar char="o"/>
            </a:pPr>
            <a:r>
              <a:rPr lang="cs-CZ" sz="1600" dirty="false"/>
              <a:t>příprava provozu (energie, reklama, nájem apod.)</a:t>
            </a:r>
          </a:p>
          <a:p>
            <a:pPr lvl="1">
              <a:lnSpc>
                <a:spcPct val="100000"/>
              </a:lnSpc>
              <a:spcBef>
                <a:spcPts val="0"/>
              </a:spcBef>
              <a:buFont typeface="Courier New" panose="02070309020205020404" pitchFamily="49" charset="0"/>
              <a:buChar char="o"/>
            </a:pPr>
            <a:r>
              <a:rPr lang="cs-CZ" sz="1600" dirty="false"/>
              <a:t>pořízení prostředků požárně bezpečnostního řešení</a:t>
            </a:r>
          </a:p>
          <a:p>
            <a:pPr lvl="1">
              <a:lnSpc>
                <a:spcPct val="100000"/>
              </a:lnSpc>
              <a:spcBef>
                <a:spcPts val="0"/>
              </a:spcBef>
              <a:buFont typeface="Courier New" panose="02070309020205020404" pitchFamily="49" charset="0"/>
              <a:buChar char="o"/>
            </a:pPr>
            <a:r>
              <a:rPr lang="cs-CZ" sz="1600" dirty="false"/>
              <a:t>řízení projektové fáze zaměřené na vybudování dětské skupiny</a:t>
            </a:r>
          </a:p>
          <a:p>
            <a:pPr lvl="1">
              <a:lnSpc>
                <a:spcPct val="100000"/>
              </a:lnSpc>
              <a:spcBef>
                <a:spcPts val="0"/>
              </a:spcBef>
              <a:buFont typeface="Courier New" panose="02070309020205020404" pitchFamily="49" charset="0"/>
              <a:buChar char="o"/>
            </a:pPr>
            <a:endParaRPr lang="cs-CZ" dirty="false"/>
          </a:p>
          <a:p>
            <a:pPr marL="0" indent="0">
              <a:buNone/>
            </a:pPr>
            <a:r>
              <a:rPr lang="cs-CZ" dirty="false">
                <a:solidFill>
                  <a:srgbClr val="FF0000"/>
                </a:solidFill>
              </a:rPr>
              <a:t>Po skončení fáze vybudování je ověřován:</a:t>
            </a:r>
          </a:p>
          <a:p>
            <a:pPr lvl="1">
              <a:lnSpc>
                <a:spcPct val="100000"/>
              </a:lnSpc>
              <a:spcBef>
                <a:spcPts val="0"/>
              </a:spcBef>
              <a:buFont typeface="Courier New" panose="02070309020205020404" pitchFamily="49" charset="0"/>
              <a:buChar char="o"/>
            </a:pPr>
            <a:r>
              <a:rPr lang="cs-CZ" sz="1800" b="true" dirty="false"/>
              <a:t>zápis do evidence poskytovatelů služby péče o dítě </a:t>
            </a:r>
            <a:r>
              <a:rPr lang="cs-CZ" sz="1800" dirty="false"/>
              <a:t>v dětské skupině dle zákona č. 247/2014 Sb., o poskytování služby péče o děti v dětské skupině</a:t>
            </a:r>
          </a:p>
          <a:p>
            <a:pPr>
              <a:lnSpc>
                <a:spcPct val="100000"/>
              </a:lnSpc>
              <a:spcBef>
                <a:spcPts val="0"/>
              </a:spcBef>
              <a:buFont typeface="Courier New" panose="02070309020205020404" pitchFamily="49" charset="0"/>
              <a:buChar char="o"/>
            </a:pPr>
            <a:endParaRPr lang="cs-CZ" sz="1600" dirty="false"/>
          </a:p>
          <a:p>
            <a:pPr marL="0" indent="0">
              <a:lnSpc>
                <a:spcPct val="100000"/>
              </a:lnSpc>
              <a:spcBef>
                <a:spcPts val="0"/>
              </a:spcBef>
              <a:buNone/>
            </a:pPr>
            <a:r>
              <a:rPr lang="cs-CZ" sz="1800" dirty="false"/>
              <a:t>Pro každé místo musí existovat </a:t>
            </a:r>
            <a:r>
              <a:rPr lang="cs-CZ" sz="1800" dirty="false">
                <a:solidFill>
                  <a:schemeClr val="accent3">
                    <a:lumMod val="50000"/>
                  </a:schemeClr>
                </a:solidFill>
              </a:rPr>
              <a:t>židle, prostor pro práci u stolu, postel/lehátko</a:t>
            </a:r>
            <a:r>
              <a:rPr lang="cs-CZ" sz="1800" dirty="false"/>
              <a:t>.</a:t>
            </a:r>
          </a:p>
          <a:p>
            <a:pPr marL="0" indent="0">
              <a:lnSpc>
                <a:spcPct val="100000"/>
              </a:lnSpc>
              <a:spcBef>
                <a:spcPts val="0"/>
              </a:spcBef>
              <a:buNone/>
            </a:pPr>
            <a:r>
              <a:rPr lang="cs-CZ" sz="1800" dirty="false"/>
              <a:t>Kapacita uvedená v žádosti by měla odpovídat kapacitě uvedené v evidenci dětských skupin.</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54</a:t>
            </a:fld>
            <a:endParaRPr lang="cs-CZ" dirty="false">
              <a:solidFill>
                <a:srgbClr val="084A8B"/>
              </a:solidFill>
            </a:endParaRPr>
          </a:p>
        </p:txBody>
      </p:sp>
    </p:spTree>
    <p:extLst>
      <p:ext uri="{BB962C8B-B14F-4D97-AF65-F5344CB8AC3E}">
        <p14:creationId xmlns:p14="http://schemas.microsoft.com/office/powerpoint/2010/main" val="16228095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539552" y="1340768"/>
            <a:ext cx="8208912" cy="5184576"/>
          </a:xfrm>
        </p:spPr>
        <p:txBody>
          <a:bodyPr>
            <a:normAutofit fontScale="92500"/>
          </a:bodyPr>
          <a:lstStyle/>
          <a:p>
            <a:r>
              <a:rPr lang="cs-CZ" dirty="false"/>
              <a:t>Obecně platí, že tentýž žadatel může získat podporu z OPZ+ </a:t>
            </a:r>
            <a:r>
              <a:rPr lang="cs-CZ" b="true" dirty="false"/>
              <a:t>pouze jednou </a:t>
            </a:r>
            <a:r>
              <a:rPr lang="cs-CZ" dirty="false"/>
              <a:t>na vytvoření nové dětské skupiny ve shodných prostorách.</a:t>
            </a:r>
          </a:p>
          <a:p>
            <a:r>
              <a:rPr lang="cs-CZ" dirty="false"/>
              <a:t>Z OPZ+ není možné podpořit vytvoření nové dětské skupiny v prostorách, ve kterých bylo </a:t>
            </a:r>
            <a:r>
              <a:rPr lang="cs-CZ" b="true" dirty="false"/>
              <a:t>v posledních 6 měsících před podáním žádosti o podporu provozováno jiné zařízení péče o děti </a:t>
            </a:r>
            <a:r>
              <a:rPr lang="cs-CZ" dirty="false"/>
              <a:t>bez ohledu na subjekt provozovatele.</a:t>
            </a:r>
          </a:p>
          <a:p>
            <a:r>
              <a:rPr lang="cs-CZ" dirty="false"/>
              <a:t>Z OPZ+ není možné podpořit vytvoření nové dětské skupiny v prostorách, ve kterých bylo </a:t>
            </a:r>
            <a:r>
              <a:rPr lang="cs-CZ" b="true" dirty="false"/>
              <a:t>v posledních 12 měsících před podáním žádosti o podporu provozováno jiné zařízení péče o děti, </a:t>
            </a:r>
            <a:r>
              <a:rPr lang="cs-CZ" dirty="false"/>
              <a:t>jestliže bylo jeho vytvoření podpořeno z Operačního programu Zaměstnanost nebo z OPZ+, (ledaže jde o jiné prostory a zvýšení celkové kapacity na dané adrese)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55</a:t>
            </a:fld>
            <a:endParaRPr lang="cs-CZ" dirty="false">
              <a:solidFill>
                <a:srgbClr val="084A8B"/>
              </a:solidFill>
            </a:endParaRPr>
          </a:p>
        </p:txBody>
      </p:sp>
    </p:spTree>
    <p:extLst>
      <p:ext uri="{BB962C8B-B14F-4D97-AF65-F5344CB8AC3E}">
        <p14:creationId xmlns:p14="http://schemas.microsoft.com/office/powerpoint/2010/main" val="22755386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539552" y="1628800"/>
            <a:ext cx="7919984" cy="4887200"/>
          </a:xfrm>
        </p:spPr>
        <p:txBody>
          <a:bodyPr/>
          <a:lstStyle/>
          <a:p>
            <a:pPr marL="0" lvl="2" indent="0" algn="ctr">
              <a:lnSpc>
                <a:spcPts val="2880"/>
              </a:lnSpc>
              <a:spcBef>
                <a:spcPts val="600"/>
              </a:spcBef>
              <a:spcAft>
                <a:spcPts val="600"/>
              </a:spcAft>
              <a:buSzPct val="100000"/>
              <a:buNone/>
            </a:pPr>
            <a:r>
              <a:rPr lang="cs-CZ" sz="3200" b="true" dirty="false"/>
              <a:t>Provoz dětské skupiny</a:t>
            </a:r>
          </a:p>
          <a:p>
            <a:pPr marL="936000" lvl="4" indent="-432000">
              <a:lnSpc>
                <a:spcPct val="100000"/>
              </a:lnSpc>
              <a:spcBef>
                <a:spcPts val="0"/>
              </a:spcBef>
              <a:spcAft>
                <a:spcPts val="600"/>
              </a:spcAft>
              <a:buSzPct val="100000"/>
              <a:buFont typeface="Courier New" panose="02070309020205020404" pitchFamily="49" charset="0"/>
              <a:buChar char="o"/>
            </a:pPr>
            <a:endParaRPr lang="cs-CZ" sz="1800" dirty="false"/>
          </a:p>
          <a:p>
            <a:pPr marL="504000" lvl="4" indent="0">
              <a:lnSpc>
                <a:spcPct val="100000"/>
              </a:lnSpc>
              <a:spcBef>
                <a:spcPts val="0"/>
              </a:spcBef>
              <a:spcAft>
                <a:spcPts val="600"/>
              </a:spcAft>
              <a:buSzPct val="100000"/>
              <a:buNone/>
            </a:pPr>
            <a:endParaRPr lang="cs-CZ" sz="1800" dirty="false"/>
          </a:p>
          <a:p>
            <a:pPr marL="504000" lvl="4" indent="0">
              <a:lnSpc>
                <a:spcPct val="100000"/>
              </a:lnSpc>
              <a:spcBef>
                <a:spcPts val="0"/>
              </a:spcBef>
              <a:spcAft>
                <a:spcPts val="600"/>
              </a:spcAft>
              <a:buSzPct val="100000"/>
              <a:buNone/>
            </a:pPr>
            <a:endParaRPr lang="cs-CZ" sz="1800" dirty="false"/>
          </a:p>
          <a:p>
            <a:pPr marL="504000" lvl="4" indent="0" algn="ctr">
              <a:lnSpc>
                <a:spcPct val="100000"/>
              </a:lnSpc>
              <a:spcBef>
                <a:spcPts val="0"/>
              </a:spcBef>
              <a:spcAft>
                <a:spcPts val="600"/>
              </a:spcAft>
              <a:buSzPct val="100000"/>
              <a:buNone/>
            </a:pPr>
            <a:r>
              <a:rPr lang="cs-CZ" sz="1800" dirty="false"/>
              <a:t>U výzvy č. 049 je délka aktivity “Provoz dětské skupiny“ je stanovena </a:t>
            </a:r>
            <a:r>
              <a:rPr lang="cs-CZ" sz="1800" b="true" dirty="false"/>
              <a:t>vždy na 12 měsíců.</a:t>
            </a:r>
            <a:endParaRPr lang="cs-CZ" sz="1800" dirty="false"/>
          </a:p>
          <a:p>
            <a:pPr marL="504000" lvl="4" indent="0">
              <a:lnSpc>
                <a:spcPct val="100000"/>
              </a:lnSpc>
              <a:spcBef>
                <a:spcPts val="0"/>
              </a:spcBef>
              <a:spcAft>
                <a:spcPts val="600"/>
              </a:spcAft>
              <a:buSzPct val="100000"/>
              <a:buNone/>
            </a:pPr>
            <a:endParaRPr lang="cs-CZ" sz="18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56</a:t>
            </a:fld>
            <a:endParaRPr lang="cs-CZ" dirty="false">
              <a:solidFill>
                <a:srgbClr val="084A8B"/>
              </a:solidFill>
            </a:endParaRPr>
          </a:p>
        </p:txBody>
      </p:sp>
      <p:pic>
        <p:nvPicPr>
          <p:cNvPr id="5" name="Grafický objekt 4" descr="Děti se souvislou výplní">
            <a:extLst>
              <a:ext uri="{FF2B5EF4-FFF2-40B4-BE49-F238E27FC236}">
                <a16:creationId xmlns:a16="http://schemas.microsoft.com/office/drawing/2014/main" id="{B229594F-B18A-831A-612E-B30F156FC332}"/>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97620" y="4139101"/>
            <a:ext cx="1558626" cy="1558626"/>
          </a:xfrm>
          <a:prstGeom prst="rect">
            <a:avLst/>
          </a:prstGeom>
        </p:spPr>
      </p:pic>
      <p:pic>
        <p:nvPicPr>
          <p:cNvPr id="6" name="Grafický objekt 5" descr="Otáčecí kalendář se souvislou výplní">
            <a:extLst>
              <a:ext uri="{FF2B5EF4-FFF2-40B4-BE49-F238E27FC236}">
                <a16:creationId xmlns:a16="http://schemas.microsoft.com/office/drawing/2014/main" id="{442FEC8A-BE49-86A8-D13E-AED6980BF253}"/>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13789" y="4360574"/>
            <a:ext cx="1115680" cy="1115680"/>
          </a:xfrm>
          <a:prstGeom prst="rect">
            <a:avLst/>
          </a:prstGeom>
        </p:spPr>
      </p:pic>
      <p:sp>
        <p:nvSpPr>
          <p:cNvPr id="7" name="TextovéPole 6">
            <a:extLst>
              <a:ext uri="{FF2B5EF4-FFF2-40B4-BE49-F238E27FC236}">
                <a16:creationId xmlns:a16="http://schemas.microsoft.com/office/drawing/2014/main" id="{018A4CC7-8AE5-57DE-37BB-3504F7C47143}"/>
              </a:ext>
            </a:extLst>
          </p:cNvPr>
          <p:cNvSpPr txBox="true"/>
          <p:nvPr/>
        </p:nvSpPr>
        <p:spPr>
          <a:xfrm>
            <a:off x="3598706" y="4863990"/>
            <a:ext cx="613997" cy="400110"/>
          </a:xfrm>
          <a:prstGeom prst="rect">
            <a:avLst/>
          </a:prstGeom>
          <a:noFill/>
        </p:spPr>
        <p:txBody>
          <a:bodyPr wrap="square" rtlCol="false">
            <a:spAutoFit/>
          </a:bodyPr>
          <a:lstStyle/>
          <a:p>
            <a:r>
              <a:rPr lang="cs-CZ" sz="2000" b="true" dirty="false">
                <a:latin typeface="Arial Nova" panose="020B0504020202020204" pitchFamily="34" charset="0"/>
              </a:rPr>
              <a:t>1 r</a:t>
            </a:r>
          </a:p>
        </p:txBody>
      </p:sp>
    </p:spTree>
    <p:extLst>
      <p:ext uri="{BB962C8B-B14F-4D97-AF65-F5344CB8AC3E}">
        <p14:creationId xmlns:p14="http://schemas.microsoft.com/office/powerpoint/2010/main" val="42002272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467992" y="1241716"/>
            <a:ext cx="8208016" cy="5112568"/>
          </a:xfrm>
        </p:spPr>
        <p:txBody>
          <a:bodyPr/>
          <a:lstStyle/>
          <a:p>
            <a:pPr marL="0" indent="0">
              <a:buNone/>
            </a:pPr>
            <a:r>
              <a:rPr lang="cs-CZ" b="true" dirty="false"/>
              <a:t>Obsazené místo v dětské skupině za půlden pro mladší/starší děti</a:t>
            </a:r>
            <a:endParaRPr lang="cs-CZ" dirty="false"/>
          </a:p>
          <a:p>
            <a:pPr marL="0" indent="0">
              <a:buNone/>
            </a:pPr>
            <a:r>
              <a:rPr lang="cs-CZ" sz="1800" dirty="false"/>
              <a:t>Z hlediska věku dítěte, které obsazuje kapacitní místo, se rozlišují jednotky:</a:t>
            </a:r>
          </a:p>
          <a:p>
            <a:pPr marL="0" indent="0">
              <a:buNone/>
            </a:pPr>
            <a:r>
              <a:rPr lang="cs-CZ" sz="1800" dirty="false"/>
              <a:t>• </a:t>
            </a:r>
            <a:r>
              <a:rPr lang="cs-CZ" sz="1800" b="true" dirty="false"/>
              <a:t>Obsazené místo v dětské skupině za půlden pro mladší děti </a:t>
            </a:r>
            <a:r>
              <a:rPr lang="cs-CZ" sz="1800" dirty="false"/>
              <a:t>– určená pro děti ve věku od 6 měsíců do 31. srpna po dosažení 3. roku věku a </a:t>
            </a:r>
          </a:p>
          <a:p>
            <a:pPr marL="0" indent="0">
              <a:buNone/>
            </a:pPr>
            <a:r>
              <a:rPr lang="cs-CZ" sz="1800" dirty="false"/>
              <a:t>• </a:t>
            </a:r>
            <a:r>
              <a:rPr lang="cs-CZ" sz="1800" b="true" dirty="false"/>
              <a:t>Obsazené místo v dětské skupině za půlden pro starší děti </a:t>
            </a:r>
            <a:r>
              <a:rPr lang="cs-CZ" sz="1800" dirty="false"/>
              <a:t>– relevantní pro děti ve věku od 1. září po dosažení 3. roku věku do zahájení povinné školní docházky.</a:t>
            </a:r>
          </a:p>
          <a:p>
            <a:r>
              <a:rPr lang="cs-CZ" sz="1800" dirty="false"/>
              <a:t>Pro účel vykazování je půlden obsazeného kapacitního místa stanoven jako alespoň </a:t>
            </a:r>
            <a:r>
              <a:rPr lang="cs-CZ" sz="1800" b="true" dirty="false"/>
              <a:t>3 souvislé hodiny</a:t>
            </a:r>
            <a:r>
              <a:rPr lang="cs-CZ" sz="1800" dirty="false"/>
              <a:t> během provozního dne. V případě, že je kapacitní místo obsazeno </a:t>
            </a:r>
            <a:r>
              <a:rPr lang="cs-CZ" sz="1800" b="true" dirty="false"/>
              <a:t>alespoň 5 hodin </a:t>
            </a:r>
            <a:r>
              <a:rPr lang="cs-CZ" sz="1800" dirty="false"/>
              <a:t>během provozního dne (přičemž další hodiny po prvních třech již nemusí být souvislé), jsou dosaženy dva půldny.</a:t>
            </a:r>
          </a:p>
          <a:p>
            <a:pPr marL="0" indent="0">
              <a:buNone/>
            </a:pPr>
            <a:endParaRPr lang="cs-CZ" sz="1600" dirty="false"/>
          </a:p>
          <a:p>
            <a:pPr marL="0" indent="0">
              <a:buNone/>
            </a:pPr>
            <a:endParaRPr lang="cs-CZ" sz="16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57</a:t>
            </a:fld>
            <a:endParaRPr lang="cs-CZ" dirty="false">
              <a:solidFill>
                <a:srgbClr val="084A8B"/>
              </a:solidFill>
            </a:endParaRPr>
          </a:p>
        </p:txBody>
      </p:sp>
      <p:pic>
        <p:nvPicPr>
          <p:cNvPr id="5" name="Grafický objekt 4" descr="Děti se souvislou výplní">
            <a:extLst>
              <a:ext uri="{FF2B5EF4-FFF2-40B4-BE49-F238E27FC236}">
                <a16:creationId xmlns:a16="http://schemas.microsoft.com/office/drawing/2014/main" id="{C27CDD30-943B-7906-3894-35BACCE354DB}"/>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8054" y="1241716"/>
            <a:ext cx="794460" cy="794460"/>
          </a:xfrm>
          <a:prstGeom prst="rect">
            <a:avLst/>
          </a:prstGeom>
        </p:spPr>
      </p:pic>
    </p:spTree>
    <p:extLst>
      <p:ext uri="{BB962C8B-B14F-4D97-AF65-F5344CB8AC3E}">
        <p14:creationId xmlns:p14="http://schemas.microsoft.com/office/powerpoint/2010/main" val="18555087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467992" y="1241716"/>
            <a:ext cx="8208016" cy="5112568"/>
          </a:xfrm>
        </p:spPr>
        <p:txBody>
          <a:bodyPr/>
          <a:lstStyle/>
          <a:p>
            <a:pPr marL="0" indent="0">
              <a:buNone/>
            </a:pPr>
            <a:r>
              <a:rPr lang="cs-CZ" b="true" dirty="false"/>
              <a:t>Obsazené místo v dětské skupině za půlden pro mladší/starší děti</a:t>
            </a:r>
            <a:endParaRPr lang="cs-CZ" dirty="false"/>
          </a:p>
          <a:p>
            <a:r>
              <a:rPr lang="cs-CZ" sz="1800" dirty="false"/>
              <a:t>Obsazenost </a:t>
            </a:r>
            <a:r>
              <a:rPr lang="cs-CZ" sz="1800" b="true" dirty="false"/>
              <a:t>se prokazuje na základě údajů ze smlouvy o péči</a:t>
            </a:r>
            <a:r>
              <a:rPr lang="cs-CZ" sz="1800" dirty="false"/>
              <a:t> uzavřené mezi poskytovatelem a rodičem dítěte, pokud jsou ve smlouvě o péči </a:t>
            </a:r>
            <a:r>
              <a:rPr lang="cs-CZ" sz="1800" b="true" dirty="false"/>
              <a:t>uvedeny dny a přesná doba</a:t>
            </a:r>
            <a:r>
              <a:rPr lang="cs-CZ" sz="1800" dirty="false"/>
              <a:t>, kdy dítě obsazuje kapacitní místo. Dítě obsazuje kapacitní místo v konkrétní dny a časové rozmezí uvedené ve smlouvě o péči i po dobu své nepřítomnosti. Celkový počet zapsaných dětí se smlouvou o péči s uvedenými dny a dobou obsazení nemůže být vyšší než kapacita.</a:t>
            </a:r>
          </a:p>
          <a:p>
            <a:r>
              <a:rPr lang="cs-CZ" sz="1800" dirty="false"/>
              <a:t>Pokud ve smlouvě o péči </a:t>
            </a:r>
            <a:r>
              <a:rPr lang="cs-CZ" sz="1800" b="true" dirty="false"/>
              <a:t>nejsou uvedeny konkrétní dny a časové rozmezí</a:t>
            </a:r>
            <a:r>
              <a:rPr lang="cs-CZ" sz="1800" dirty="false"/>
              <a:t>, je příjemce povinen pro účely prokázání obsazenosti kapacitního místa doložit </a:t>
            </a:r>
            <a:r>
              <a:rPr lang="cs-CZ" sz="1800" b="true" dirty="false"/>
              <a:t>denní docházku dítěte.</a:t>
            </a:r>
          </a:p>
          <a:p>
            <a:endParaRPr lang="cs-CZ" sz="1800" b="true" dirty="false"/>
          </a:p>
          <a:p>
            <a:pPr marL="0" indent="0">
              <a:buNone/>
            </a:pPr>
            <a:endParaRPr lang="cs-CZ" sz="1600" b="true" dirty="false"/>
          </a:p>
          <a:p>
            <a:pPr marL="0" indent="0">
              <a:buNone/>
            </a:pPr>
            <a:endParaRPr lang="cs-CZ" sz="1600" b="true" dirty="false"/>
          </a:p>
          <a:p>
            <a:pPr marL="0" indent="0">
              <a:buNone/>
            </a:pPr>
            <a:endParaRPr lang="cs-CZ" sz="16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58</a:t>
            </a:fld>
            <a:endParaRPr lang="cs-CZ" dirty="false">
              <a:solidFill>
                <a:srgbClr val="084A8B"/>
              </a:solidFill>
            </a:endParaRPr>
          </a:p>
        </p:txBody>
      </p:sp>
      <p:pic>
        <p:nvPicPr>
          <p:cNvPr id="5" name="Grafický objekt 4" descr="Děti se souvislou výplní">
            <a:extLst>
              <a:ext uri="{FF2B5EF4-FFF2-40B4-BE49-F238E27FC236}">
                <a16:creationId xmlns:a16="http://schemas.microsoft.com/office/drawing/2014/main" id="{76A038BA-748A-1224-5766-7A676413DFA5}"/>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0978" y="1241716"/>
            <a:ext cx="794460" cy="794460"/>
          </a:xfrm>
          <a:prstGeom prst="rect">
            <a:avLst/>
          </a:prstGeom>
        </p:spPr>
      </p:pic>
    </p:spTree>
    <p:extLst>
      <p:ext uri="{BB962C8B-B14F-4D97-AF65-F5344CB8AC3E}">
        <p14:creationId xmlns:p14="http://schemas.microsoft.com/office/powerpoint/2010/main" val="34645049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179512" y="1403432"/>
            <a:ext cx="8784976" cy="5112568"/>
          </a:xfrm>
        </p:spPr>
        <p:txBody>
          <a:bodyPr/>
          <a:lstStyle/>
          <a:p>
            <a:pPr marL="0" indent="0">
              <a:buNone/>
            </a:pPr>
            <a:r>
              <a:rPr lang="cs-CZ" b="true" dirty="false"/>
              <a:t>Stravování v dětské skupině za půlden pro mladší/starší děti</a:t>
            </a:r>
          </a:p>
          <a:p>
            <a:r>
              <a:rPr lang="cs-CZ" sz="1600" dirty="false"/>
              <a:t>O jednotku není možné žádat samostatně, ale </a:t>
            </a:r>
            <a:r>
              <a:rPr lang="cs-CZ" sz="1600" b="true" dirty="false"/>
              <a:t>pouze vždy společně s jednotkami „Obsazené místo v dětské skupině za půlden pro mladší děti/ Obsazené místo v dětské skupině za půlden pro starší děti“. </a:t>
            </a:r>
            <a:r>
              <a:rPr lang="cs-CZ" sz="1600" dirty="false"/>
              <a:t>Dosažení jednotky dle věku dítěte je vyhodnocováno na základě </a:t>
            </a:r>
            <a:r>
              <a:rPr lang="cs-CZ" sz="1600" b="true" dirty="false"/>
              <a:t>smlouvy</a:t>
            </a:r>
            <a:r>
              <a:rPr lang="cs-CZ" sz="1600" dirty="false"/>
              <a:t> o poskytování služby péče o dítě v dětské skupině uzavřené mezi poskytovatelem a rodičem dítě – tedy </a:t>
            </a:r>
            <a:r>
              <a:rPr lang="cs-CZ" sz="1600" b="true" dirty="false"/>
              <a:t>musí být ve smlouvě uvedeno</a:t>
            </a:r>
          </a:p>
          <a:p>
            <a:r>
              <a:rPr lang="cs-CZ" sz="1600" dirty="false"/>
              <a:t>Zajištění stravy nelze kombinovat (nelze mít např. oběd zajištěný provozovatelem a svačinu rodičem)</a:t>
            </a:r>
            <a:endParaRPr lang="cs-CZ" sz="2000" dirty="false"/>
          </a:p>
          <a:p>
            <a:pPr>
              <a:lnSpc>
                <a:spcPct val="150000"/>
              </a:lnSpc>
            </a:pPr>
            <a:r>
              <a:rPr lang="cs-CZ" sz="1600" dirty="false"/>
              <a:t>Z hlediska věku dítěte, na které je čerpána podpora na stravování, se rozlišují jednotky: </a:t>
            </a:r>
          </a:p>
          <a:p>
            <a:pPr lvl="1">
              <a:lnSpc>
                <a:spcPct val="150000"/>
              </a:lnSpc>
            </a:pPr>
            <a:r>
              <a:rPr lang="cs-CZ" sz="1600" b="true" dirty="false"/>
              <a:t>Stravování v dětské skupině za půlden pro mladší děti</a:t>
            </a:r>
          </a:p>
          <a:p>
            <a:pPr lvl="1">
              <a:lnSpc>
                <a:spcPct val="150000"/>
              </a:lnSpc>
            </a:pPr>
            <a:r>
              <a:rPr lang="cs-CZ" sz="1600" b="true" dirty="false"/>
              <a:t>Stravování v dětské skupině za půlden pro starší děti</a:t>
            </a:r>
            <a:endParaRPr lang="cs-CZ" sz="16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59</a:t>
            </a:fld>
            <a:endParaRPr lang="cs-CZ" dirty="false">
              <a:solidFill>
                <a:srgbClr val="084A8B"/>
              </a:solidFill>
            </a:endParaRPr>
          </a:p>
        </p:txBody>
      </p:sp>
      <p:pic>
        <p:nvPicPr>
          <p:cNvPr id="6" name="Grafický objekt 5" descr="Bezpečnost potravin se souvislou výplní">
            <a:extLst>
              <a:ext uri="{FF2B5EF4-FFF2-40B4-BE49-F238E27FC236}">
                <a16:creationId xmlns:a16="http://schemas.microsoft.com/office/drawing/2014/main" id="{9BD4805F-D7C0-C143-363C-152C515FA2C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56407" y="5719753"/>
            <a:ext cx="914400" cy="914400"/>
          </a:xfrm>
          <a:prstGeom prst="rect">
            <a:avLst/>
          </a:prstGeom>
        </p:spPr>
      </p:pic>
    </p:spTree>
    <p:extLst>
      <p:ext uri="{BB962C8B-B14F-4D97-AF65-F5344CB8AC3E}">
        <p14:creationId xmlns:p14="http://schemas.microsoft.com/office/powerpoint/2010/main" val="214226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dirty="false"/>
              <a:t>Představení výzVY</a:t>
            </a:r>
            <a:endParaRPr lang="cs-CZ" dirty="false"/>
          </a:p>
        </p:txBody>
      </p:sp>
      <p:sp>
        <p:nvSpPr>
          <p:cNvPr id="3" name="Zástupný symbol pro obsah 2"/>
          <p:cNvSpPr>
            <a:spLocks noGrp="true"/>
          </p:cNvSpPr>
          <p:nvPr>
            <p:ph idx="1"/>
          </p:nvPr>
        </p:nvSpPr>
        <p:spPr>
          <a:xfrm>
            <a:off x="113429" y="1462207"/>
            <a:ext cx="8964488" cy="4955105"/>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400" b="true" dirty="false"/>
              <a:t>Věcné zaměření výzvy</a:t>
            </a:r>
          </a:p>
          <a:p>
            <a:pPr marL="432000" lvl="2" indent="-432000">
              <a:lnSpc>
                <a:spcPts val="2880"/>
              </a:lnSpc>
              <a:spcBef>
                <a:spcPts val="600"/>
              </a:spcBef>
              <a:spcAft>
                <a:spcPts val="600"/>
              </a:spcAft>
              <a:buSzPct val="100000"/>
              <a:buFont typeface="Wingdings" panose="05000000000000000000" pitchFamily="2" charset="2"/>
              <a:buChar char=""/>
            </a:pPr>
            <a:endParaRPr lang="cs-CZ" sz="2400" b="true" dirty="false"/>
          </a:p>
          <a:p>
            <a:pPr marL="0" lvl="2" indent="0">
              <a:lnSpc>
                <a:spcPts val="2880"/>
              </a:lnSpc>
              <a:spcBef>
                <a:spcPts val="600"/>
              </a:spcBef>
              <a:spcAft>
                <a:spcPts val="600"/>
              </a:spcAft>
              <a:buSzPct val="100000"/>
              <a:buNone/>
            </a:pPr>
            <a:endParaRPr lang="cs-CZ" sz="2400" b="true" dirty="false"/>
          </a:p>
          <a:p>
            <a:pPr marL="414000" lvl="1" indent="0">
              <a:buNone/>
            </a:pPr>
            <a:endParaRPr lang="cs-CZ" dirty="false"/>
          </a:p>
          <a:p>
            <a:pPr marL="414000" lvl="1" indent="0">
              <a:buNone/>
            </a:pPr>
            <a:r>
              <a:rPr lang="cs-CZ" dirty="false"/>
              <a:t>Vytvoření a následný roční provoz dětské skupiny poskytujících pravidelnou péči o dítě od 6 měsíců věku do zahájení povinné školní docházky za účelem zapojení rodičů do pracovního procesu dle </a:t>
            </a:r>
            <a:r>
              <a:rPr lang="cs-CZ" b="true" dirty="false"/>
              <a:t>Zákona č. 247/2014 Sb., </a:t>
            </a:r>
            <a:r>
              <a:rPr lang="cs-CZ" dirty="false"/>
              <a:t>Zákon o poskytování služby péče o dítě v dětské skupině a o změně souvisejících zákonů (v novelizovaném znění)</a:t>
            </a:r>
          </a:p>
          <a:p>
            <a:pPr lvl="1"/>
            <a:endParaRPr lang="cs-CZ" dirty="false"/>
          </a:p>
          <a:p>
            <a:pPr marL="432000" lvl="2" indent="-432000">
              <a:lnSpc>
                <a:spcPts val="2880"/>
              </a:lnSpc>
              <a:spcBef>
                <a:spcPts val="600"/>
              </a:spcBef>
              <a:spcAft>
                <a:spcPts val="600"/>
              </a:spcAft>
              <a:buSzPct val="100000"/>
              <a:buFont typeface="Wingdings" panose="05000000000000000000" pitchFamily="2" charset="2"/>
              <a:buChar char=""/>
            </a:pPr>
            <a:r>
              <a:rPr lang="cs-CZ" sz="2400" b="true" dirty="false"/>
              <a:t>Podporovány budou dětské skupiny pro veřejnost i podnikové dětské skupiny</a:t>
            </a:r>
            <a:endParaRPr lang="cs-CZ" dirty="false"/>
          </a:p>
          <a:p>
            <a:pPr lvl="2"/>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pic>
        <p:nvPicPr>
          <p:cNvPr id="6" name="Grafický objekt 5" descr="Renovace (dům s ohňostrojem) se souvislou výplní">
            <a:extLst>
              <a:ext uri="{FF2B5EF4-FFF2-40B4-BE49-F238E27FC236}">
                <a16:creationId xmlns:a16="http://schemas.microsoft.com/office/drawing/2014/main" id="{38EFD4B7-A3AC-219C-0F2B-3B541A1EE612}"/>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11760" y="2132856"/>
            <a:ext cx="1075082" cy="1075082"/>
          </a:xfrm>
          <a:prstGeom prst="rect">
            <a:avLst/>
          </a:prstGeom>
        </p:spPr>
      </p:pic>
      <p:pic>
        <p:nvPicPr>
          <p:cNvPr id="8" name="Grafický objekt 7" descr="Děti se souvislou výplní">
            <a:extLst>
              <a:ext uri="{FF2B5EF4-FFF2-40B4-BE49-F238E27FC236}">
                <a16:creationId xmlns:a16="http://schemas.microsoft.com/office/drawing/2014/main" id="{9C78906C-FC71-62D8-79C9-9D6BCEC4E00D}"/>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43181" y="2132856"/>
            <a:ext cx="1245043" cy="1245043"/>
          </a:xfrm>
          <a:prstGeom prst="rect">
            <a:avLst/>
          </a:prstGeom>
        </p:spPr>
      </p:pic>
      <p:pic>
        <p:nvPicPr>
          <p:cNvPr id="10" name="Grafický objekt 9" descr="Přičíst se souvislou výplní">
            <a:extLst>
              <a:ext uri="{FF2B5EF4-FFF2-40B4-BE49-F238E27FC236}">
                <a16:creationId xmlns:a16="http://schemas.microsoft.com/office/drawing/2014/main" id="{8F808EFC-9E82-9F10-9A8E-52A40B4959C9}"/>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3110" y="2441797"/>
            <a:ext cx="457200" cy="457200"/>
          </a:xfrm>
          <a:prstGeom prst="rect">
            <a:avLst/>
          </a:prstGeom>
        </p:spPr>
      </p:pic>
      <p:pic>
        <p:nvPicPr>
          <p:cNvPr id="12" name="Grafický objekt 11" descr="Otáčecí kalendář se souvislou výplní">
            <a:extLst>
              <a:ext uri="{FF2B5EF4-FFF2-40B4-BE49-F238E27FC236}">
                <a16:creationId xmlns:a16="http://schemas.microsoft.com/office/drawing/2014/main" id="{17123039-EE59-D5BE-B9EB-3033A09518F5}"/>
              </a:ext>
            </a:extLst>
          </p:cNvPr>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28781" y="2213652"/>
            <a:ext cx="914400" cy="914400"/>
          </a:xfrm>
          <a:prstGeom prst="rect">
            <a:avLst/>
          </a:prstGeom>
        </p:spPr>
      </p:pic>
      <p:sp>
        <p:nvSpPr>
          <p:cNvPr id="13" name="TextovéPole 12">
            <a:extLst>
              <a:ext uri="{FF2B5EF4-FFF2-40B4-BE49-F238E27FC236}">
                <a16:creationId xmlns:a16="http://schemas.microsoft.com/office/drawing/2014/main" id="{8DDA88CD-D7B8-321F-1752-23AC0AA92467}"/>
              </a:ext>
            </a:extLst>
          </p:cNvPr>
          <p:cNvSpPr txBox="true"/>
          <p:nvPr/>
        </p:nvSpPr>
        <p:spPr>
          <a:xfrm>
            <a:off x="4609765" y="2579883"/>
            <a:ext cx="552431" cy="400110"/>
          </a:xfrm>
          <a:prstGeom prst="rect">
            <a:avLst/>
          </a:prstGeom>
          <a:noFill/>
        </p:spPr>
        <p:txBody>
          <a:bodyPr wrap="square" rtlCol="false">
            <a:spAutoFit/>
          </a:bodyPr>
          <a:lstStyle/>
          <a:p>
            <a:r>
              <a:rPr lang="cs-CZ" sz="2000" b="true" dirty="false">
                <a:latin typeface="Arial Nova" panose="020B0504020202020204" pitchFamily="34" charset="0"/>
              </a:rPr>
              <a:t>1 r</a:t>
            </a:r>
          </a:p>
        </p:txBody>
      </p:sp>
    </p:spTree>
    <p:extLst>
      <p:ext uri="{BB962C8B-B14F-4D97-AF65-F5344CB8AC3E}">
        <p14:creationId xmlns:p14="http://schemas.microsoft.com/office/powerpoint/2010/main" val="25934161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441746" y="1572881"/>
            <a:ext cx="8424000" cy="4855022"/>
          </a:xfrm>
        </p:spPr>
        <p:txBody>
          <a:bodyPr/>
          <a:lstStyle/>
          <a:p>
            <a:pPr marL="0" lvl="2" indent="0" algn="ctr">
              <a:lnSpc>
                <a:spcPts val="2880"/>
              </a:lnSpc>
              <a:spcBef>
                <a:spcPts val="600"/>
              </a:spcBef>
              <a:spcAft>
                <a:spcPts val="600"/>
              </a:spcAft>
              <a:buSzPct val="100000"/>
              <a:buNone/>
            </a:pPr>
            <a:r>
              <a:rPr lang="cs-CZ" sz="3200" b="true" dirty="false"/>
              <a:t>Navýšení jednotkových nákladů</a:t>
            </a:r>
          </a:p>
          <a:p>
            <a:pPr algn="just"/>
            <a:endParaRPr lang="cs-CZ" sz="1800" dirty="false"/>
          </a:p>
          <a:p>
            <a:pPr algn="just"/>
            <a:r>
              <a:rPr lang="cs-CZ" sz="1800" dirty="false"/>
              <a:t>Jedná se o pomocnou komponentu v MS2021+ určenou výhradně pro navýšení jednotkových nákladů jednotek v aktivitě „Provoz dětské skupiny“ v průběhu realizace projektu v závislosti na vyhlášení částek jednotkových nákladů pro daný rok </a:t>
            </a:r>
          </a:p>
          <a:p>
            <a:pPr algn="just"/>
            <a:r>
              <a:rPr lang="cs-CZ" sz="1800" b="true" dirty="false"/>
              <a:t>Maximálně ve výši 30% celkových způsobilých výdajů na aktivitu Provoz dětské skupiny</a:t>
            </a:r>
          </a:p>
          <a:p>
            <a:pPr algn="just"/>
            <a:r>
              <a:rPr lang="cs-CZ" sz="1800" dirty="false"/>
              <a:t>Žádosti o změnu v průběhu realizace projektu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60</a:t>
            </a:fld>
            <a:endParaRPr lang="cs-CZ" dirty="false">
              <a:solidFill>
                <a:srgbClr val="084A8B"/>
              </a:solidFill>
            </a:endParaRPr>
          </a:p>
        </p:txBody>
      </p:sp>
      <p:pic>
        <p:nvPicPr>
          <p:cNvPr id="7" name="Grafický objekt 6" descr="Pruhový graf se vzestupným trendem se souvislou výplní">
            <a:extLst>
              <a:ext uri="{FF2B5EF4-FFF2-40B4-BE49-F238E27FC236}">
                <a16:creationId xmlns:a16="http://schemas.microsoft.com/office/drawing/2014/main" id="{497772E6-94CF-2530-B50F-976819A4D7B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44208" y="4919498"/>
            <a:ext cx="1508405" cy="1508405"/>
          </a:xfrm>
          <a:prstGeom prst="rect">
            <a:avLst/>
          </a:prstGeom>
        </p:spPr>
      </p:pic>
      <p:pic>
        <p:nvPicPr>
          <p:cNvPr id="5" name="Grafický objekt 4" descr="Nový se souvislou výplní">
            <a:extLst>
              <a:ext uri="{FF2B5EF4-FFF2-40B4-BE49-F238E27FC236}">
                <a16:creationId xmlns:a16="http://schemas.microsoft.com/office/drawing/2014/main" id="{8F301707-FB08-F475-0BC7-F5E5509CCC4C}"/>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12360" y="1294577"/>
            <a:ext cx="540060" cy="540060"/>
          </a:xfrm>
          <a:prstGeom prst="rect">
            <a:avLst/>
          </a:prstGeom>
        </p:spPr>
      </p:pic>
      <p:sp>
        <p:nvSpPr>
          <p:cNvPr id="6" name="TextovéPole 5">
            <a:extLst>
              <a:ext uri="{FF2B5EF4-FFF2-40B4-BE49-F238E27FC236}">
                <a16:creationId xmlns:a16="http://schemas.microsoft.com/office/drawing/2014/main" id="{61EA71EE-7126-77AF-0C9D-57D2DF43F8E3}"/>
              </a:ext>
            </a:extLst>
          </p:cNvPr>
          <p:cNvSpPr txBox="true"/>
          <p:nvPr/>
        </p:nvSpPr>
        <p:spPr>
          <a:xfrm>
            <a:off x="8086696" y="1140688"/>
            <a:ext cx="859531" cy="523220"/>
          </a:xfrm>
          <a:prstGeom prst="rect">
            <a:avLst/>
          </a:prstGeom>
          <a:noFill/>
        </p:spPr>
        <p:txBody>
          <a:bodyPr wrap="square" rtlCol="false">
            <a:spAutoFit/>
          </a:bodyPr>
          <a:lstStyle/>
          <a:p>
            <a:r>
              <a:rPr lang="cs-CZ" sz="1400" b="true" dirty="false"/>
              <a:t>novinka</a:t>
            </a:r>
          </a:p>
          <a:p>
            <a:r>
              <a:rPr lang="cs-CZ" sz="1400" b="true" dirty="false"/>
              <a:t>   OPZ+</a:t>
            </a:r>
          </a:p>
        </p:txBody>
      </p:sp>
    </p:spTree>
    <p:extLst>
      <p:ext uri="{BB962C8B-B14F-4D97-AF65-F5344CB8AC3E}">
        <p14:creationId xmlns:p14="http://schemas.microsoft.com/office/powerpoint/2010/main" val="9715585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592288"/>
          </a:xfrm>
        </p:spPr>
        <p:txBody>
          <a:bodyPr/>
          <a:lstStyle/>
          <a:p>
            <a:pPr algn="ctr"/>
            <a:r>
              <a:rPr lang="cs-CZ" dirty="false"/>
              <a:t>Parametry</a:t>
            </a:r>
            <a:r>
              <a:rPr lang="cs-CZ" baseline="0" dirty="false"/>
              <a:t> </a:t>
            </a:r>
            <a:r>
              <a:rPr lang="cs-CZ" dirty="false"/>
              <a:t>dětských skupin</a:t>
            </a:r>
            <a:r>
              <a:rPr lang="cs-CZ" baseline="0" dirty="false"/>
              <a:t> podpořených  </a:t>
            </a:r>
            <a:br>
              <a:rPr lang="cs-CZ" baseline="0" dirty="false"/>
            </a:br>
            <a:r>
              <a:rPr lang="cs-CZ" baseline="0" dirty="false"/>
              <a:t>z </a:t>
            </a:r>
            <a:r>
              <a:rPr lang="cs-CZ" baseline="0" dirty="false" err="true"/>
              <a:t>opz</a:t>
            </a:r>
            <a:r>
              <a:rPr lang="cs-CZ" baseline="0" dirty="false"/>
              <a:t>+ </a:t>
            </a:r>
            <a:br>
              <a:rPr lang="cs-CZ" baseline="0" dirty="false"/>
            </a:br>
            <a:br>
              <a:rPr lang="cs-CZ" b="false" baseline="0" dirty="false"/>
            </a:br>
            <a:endParaRPr lang="cs-CZ" sz="3200" b="false" cap="none" dirty="false"/>
          </a:p>
        </p:txBody>
      </p:sp>
    </p:spTree>
    <p:extLst>
      <p:ext uri="{BB962C8B-B14F-4D97-AF65-F5344CB8AC3E}">
        <p14:creationId xmlns:p14="http://schemas.microsoft.com/office/powerpoint/2010/main" val="29479804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1CD195-513F-443E-B5E3-1B5209F2EFB4}"/>
              </a:ext>
            </a:extLst>
          </p:cNvPr>
          <p:cNvSpPr>
            <a:spLocks noGrp="true"/>
          </p:cNvSpPr>
          <p:nvPr>
            <p:ph type="title"/>
          </p:nvPr>
        </p:nvSpPr>
        <p:spPr>
          <a:xfrm>
            <a:off x="107504" y="0"/>
            <a:ext cx="9000496" cy="1080000"/>
          </a:xfrm>
        </p:spPr>
        <p:txBody>
          <a:bodyPr/>
          <a:lstStyle/>
          <a:p>
            <a:r>
              <a:rPr lang="cs-CZ" dirty="false"/>
              <a:t>Vymezení služby péče o dítě</a:t>
            </a:r>
          </a:p>
        </p:txBody>
      </p:sp>
      <p:sp>
        <p:nvSpPr>
          <p:cNvPr id="3" name="Zástupný obsah 2">
            <a:extLst>
              <a:ext uri="{FF2B5EF4-FFF2-40B4-BE49-F238E27FC236}">
                <a16:creationId xmlns:a16="http://schemas.microsoft.com/office/drawing/2014/main" id="{51950D9C-EAEA-4DA6-8562-2AC3434916F0}"/>
              </a:ext>
            </a:extLst>
          </p:cNvPr>
          <p:cNvSpPr>
            <a:spLocks noGrp="true"/>
          </p:cNvSpPr>
          <p:nvPr>
            <p:ph idx="1"/>
          </p:nvPr>
        </p:nvSpPr>
        <p:spPr>
          <a:xfrm>
            <a:off x="390822" y="1484784"/>
            <a:ext cx="8064000" cy="4320000"/>
          </a:xfrm>
        </p:spPr>
        <p:txBody>
          <a:bodyPr/>
          <a:lstStyle/>
          <a:p>
            <a:r>
              <a:rPr lang="cs-CZ" dirty="false"/>
              <a:t>Vymezení služby péče o dítě</a:t>
            </a:r>
          </a:p>
          <a:p>
            <a:r>
              <a:rPr lang="cs-CZ" dirty="false"/>
              <a:t>Pečující osoba</a:t>
            </a:r>
          </a:p>
          <a:p>
            <a:r>
              <a:rPr lang="cs-CZ" dirty="false"/>
              <a:t>Hygienické požadavky na prostor a provoz, Stravování</a:t>
            </a:r>
          </a:p>
          <a:p>
            <a:r>
              <a:rPr lang="cs-CZ" dirty="false"/>
              <a:t>Evidence dětí</a:t>
            </a:r>
          </a:p>
          <a:p>
            <a:r>
              <a:rPr lang="cs-CZ" dirty="false"/>
              <a:t>Omezení týkající se rodičů</a:t>
            </a:r>
          </a:p>
          <a:p>
            <a:r>
              <a:rPr lang="cs-CZ" dirty="false"/>
              <a:t>Kapacita dětské skupiny, vnitřní pravidla zařízení a plán výchovy a péče</a:t>
            </a:r>
          </a:p>
          <a:p>
            <a:pPr algn="just"/>
            <a:r>
              <a:rPr lang="cs-CZ" dirty="false"/>
              <a:t>Vše je uvedeno ve „</a:t>
            </a:r>
            <a:r>
              <a:rPr lang="cs-CZ" b="true" dirty="false"/>
              <a:t>Specifické části pravidel pro žadatele a příjemce v rámci OPZ+ pro projekty   </a:t>
            </a:r>
            <a:br>
              <a:rPr lang="cs-CZ" b="true" dirty="false"/>
            </a:br>
            <a:r>
              <a:rPr lang="cs-CZ" b="true" dirty="false"/>
              <a:t>s jednotkovými náklady zaměřené na podporu dětských skupin</a:t>
            </a:r>
            <a:endParaRPr lang="cs-CZ" dirty="false"/>
          </a:p>
          <a:p>
            <a:endParaRPr lang="cs-CZ" dirty="false"/>
          </a:p>
        </p:txBody>
      </p:sp>
      <p:sp>
        <p:nvSpPr>
          <p:cNvPr id="4" name="Zástupný symbol pro číslo snímku 3">
            <a:extLst>
              <a:ext uri="{FF2B5EF4-FFF2-40B4-BE49-F238E27FC236}">
                <a16:creationId xmlns:a16="http://schemas.microsoft.com/office/drawing/2014/main" id="{9169CB27-22A7-4FCD-BC72-285341F49F0F}"/>
              </a:ext>
            </a:extLst>
          </p:cNvPr>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1807311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0" y="0"/>
            <a:ext cx="9108000" cy="1080000"/>
          </a:xfrm>
        </p:spPr>
        <p:txBody>
          <a:bodyPr/>
          <a:lstStyle/>
          <a:p>
            <a:r>
              <a:rPr lang="cs-CZ" dirty="false"/>
              <a:t>Vymezení služby péče o dítě – omezení týkající se rodičů</a:t>
            </a:r>
          </a:p>
        </p:txBody>
      </p:sp>
      <p:sp>
        <p:nvSpPr>
          <p:cNvPr id="3" name="Zástupný symbol pro obsah 2"/>
          <p:cNvSpPr>
            <a:spLocks noGrp="true"/>
          </p:cNvSpPr>
          <p:nvPr>
            <p:ph idx="1"/>
          </p:nvPr>
        </p:nvSpPr>
        <p:spPr>
          <a:xfrm>
            <a:off x="395536" y="1440000"/>
            <a:ext cx="8064000" cy="5076000"/>
          </a:xfrm>
        </p:spPr>
        <p:txBody>
          <a:bodyPr/>
          <a:lstStyle/>
          <a:p>
            <a:r>
              <a:rPr lang="cs-CZ" b="true" dirty="false"/>
              <a:t>Do DS smí docházet pouze děti, jejichž rodičům umístění dítěte do podpořené dětské skupiny pomůže s jejich uplatněním na trhu práce.</a:t>
            </a:r>
          </a:p>
          <a:p>
            <a:pPr lvl="1"/>
            <a:r>
              <a:rPr lang="cs-CZ" dirty="false"/>
              <a:t>Minimálně jeden z rodičů je zaměstnán, nebo vykonává podnikatelskou činnost, nebo studuje, nebo pokud je nezaměstnaný, tak si zaměstnání hledá (registrace na ÚP). </a:t>
            </a:r>
          </a:p>
          <a:p>
            <a:r>
              <a:rPr lang="cs-CZ" b="true" dirty="false"/>
              <a:t>Podmínka musí být splněna po celou dobu docházky dítěte do dětské skupiny. </a:t>
            </a:r>
          </a:p>
          <a:p>
            <a:r>
              <a:rPr lang="cs-CZ" b="true" dirty="false"/>
              <a:t>Podmínku lze naplnit i tak, že je rodič registrován na ÚP (jako uchazeč, nikoliv zájemce!)</a:t>
            </a:r>
          </a:p>
          <a:p>
            <a:r>
              <a:rPr lang="cs-CZ" b="true" dirty="false"/>
              <a:t>Podmínky platí i pro rodiče dětí uprchlíků z Ukrajiny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36038899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9000496" cy="1080000"/>
          </a:xfrm>
        </p:spPr>
        <p:txBody>
          <a:bodyPr/>
          <a:lstStyle/>
          <a:p>
            <a:r>
              <a:rPr lang="cs-CZ" dirty="false"/>
              <a:t>Vymezení služby péče o dítě – omezení týkající se rodičů</a:t>
            </a:r>
          </a:p>
        </p:txBody>
      </p:sp>
      <p:sp>
        <p:nvSpPr>
          <p:cNvPr id="3" name="Zástupný symbol pro obsah 2"/>
          <p:cNvSpPr>
            <a:spLocks noGrp="true"/>
          </p:cNvSpPr>
          <p:nvPr>
            <p:ph idx="1"/>
          </p:nvPr>
        </p:nvSpPr>
        <p:spPr>
          <a:xfrm>
            <a:off x="540000" y="1484784"/>
            <a:ext cx="8064000" cy="5031216"/>
          </a:xfrm>
        </p:spPr>
        <p:txBody>
          <a:bodyPr/>
          <a:lstStyle/>
          <a:p>
            <a:r>
              <a:rPr lang="cs-CZ" sz="2400" dirty="false"/>
              <a:t>Žadatel v žádosti o podporu uvede, zda se jedná o dětskou skupinu, do které mohou své děti umisťovat </a:t>
            </a:r>
            <a:r>
              <a:rPr lang="cs-CZ" sz="2400" b="true" dirty="false"/>
              <a:t>pouze zaměstnanci určitého subjektu či subjektů </a:t>
            </a:r>
            <a:r>
              <a:rPr lang="cs-CZ" sz="2400" dirty="false"/>
              <a:t>(příjemce a jeho projektoví partneři), anebo o dětskou skupinu, která své </a:t>
            </a:r>
            <a:r>
              <a:rPr lang="cs-CZ" sz="2400" b="true" dirty="false"/>
              <a:t>služby poskytují široké veřejnosti</a:t>
            </a:r>
            <a:r>
              <a:rPr lang="cs-CZ" sz="2400" dirty="false"/>
              <a:t>. </a:t>
            </a:r>
            <a:r>
              <a:rPr lang="cs-CZ" sz="2400" dirty="false">
                <a:solidFill>
                  <a:srgbClr val="FF0000"/>
                </a:solidFill>
              </a:rPr>
              <a:t>V průběhu realizace projektu není možné tento parametr změnit</a:t>
            </a:r>
            <a:r>
              <a:rPr lang="cs-CZ" sz="2400" dirty="false"/>
              <a:t>.</a:t>
            </a:r>
          </a:p>
          <a:p>
            <a:endParaRPr lang="cs-CZ" b="true" dirty="false"/>
          </a:p>
          <a:p>
            <a:pPr marL="0" indent="0" algn="ctr">
              <a:buNone/>
            </a:pPr>
            <a:r>
              <a:rPr lang="cs-CZ" b="true" dirty="false"/>
              <a:t>DS pro veřejnost x podniková DS</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spTree>
    <p:extLst>
      <p:ext uri="{BB962C8B-B14F-4D97-AF65-F5344CB8AC3E}">
        <p14:creationId xmlns:p14="http://schemas.microsoft.com/office/powerpoint/2010/main" val="11096650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symbol pro obsah 2"/>
          <p:cNvSpPr>
            <a:spLocks noGrp="true"/>
          </p:cNvSpPr>
          <p:nvPr>
            <p:ph idx="1"/>
          </p:nvPr>
        </p:nvSpPr>
        <p:spPr>
          <a:xfrm>
            <a:off x="467544" y="1484784"/>
            <a:ext cx="8064000" cy="4752528"/>
          </a:xfrm>
        </p:spPr>
        <p:txBody>
          <a:bodyPr/>
          <a:lstStyle/>
          <a:p>
            <a:r>
              <a:rPr lang="cs-CZ" b="true" dirty="false"/>
              <a:t>1) dětské skupiny pro veřejnost</a:t>
            </a:r>
          </a:p>
          <a:p>
            <a:pPr lvl="1"/>
            <a:r>
              <a:rPr lang="cs-CZ" b="true" dirty="false"/>
              <a:t>Doklad u zaměstnaného rodiče: </a:t>
            </a:r>
            <a:r>
              <a:rPr lang="cs-CZ" dirty="false"/>
              <a:t>dokument o pracovněprávním vztahu (potvrzení zaměstnavatele o existenci pracovněprávního vztahu, pracovní smlouva, dohoda o pracovní činnosti, dohoda o provedení práce). </a:t>
            </a:r>
          </a:p>
          <a:p>
            <a:pPr lvl="1"/>
            <a:r>
              <a:rPr lang="cs-CZ" b="true" dirty="false"/>
              <a:t>Doklad u rodiče vykonávajícího podnikatelskou činnost: </a:t>
            </a:r>
            <a:r>
              <a:rPr lang="cs-CZ" dirty="false"/>
              <a:t>čestné prohlášení rodiče o povinnosti platit zálohy na pojistném na důchodové pojištění a příspěvek na státní politiku zaměstnanosti</a:t>
            </a:r>
          </a:p>
          <a:p>
            <a:pPr lvl="1"/>
            <a:r>
              <a:rPr lang="cs-CZ" b="true" dirty="false"/>
              <a:t>Doklad u nezaměstnaného rodiče: </a:t>
            </a:r>
            <a:r>
              <a:rPr lang="cs-CZ" dirty="false"/>
              <a:t>potvrzení z úřadu práce o zařazení v evidenci uchazečů o zaměstnání. </a:t>
            </a:r>
          </a:p>
          <a:p>
            <a:pPr lvl="1"/>
            <a:r>
              <a:rPr lang="cs-CZ" b="true" dirty="false"/>
              <a:t>Doklad u rodiče, který je žákem či studentem: </a:t>
            </a:r>
            <a:r>
              <a:rPr lang="cs-CZ" dirty="false"/>
              <a:t>potvrzení školy o denní formě studia. </a:t>
            </a:r>
          </a:p>
          <a:p>
            <a:pPr marL="0" indent="0" algn="just">
              <a:buNone/>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pic>
        <p:nvPicPr>
          <p:cNvPr id="6" name="Grafický objekt 5" descr="Nový se souvislou výplní">
            <a:extLst>
              <a:ext uri="{FF2B5EF4-FFF2-40B4-BE49-F238E27FC236}">
                <a16:creationId xmlns:a16="http://schemas.microsoft.com/office/drawing/2014/main" id="{D307D525-3E35-5E02-7E99-A6C38712B105}"/>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11433" y="3158970"/>
            <a:ext cx="540060" cy="540060"/>
          </a:xfrm>
          <a:prstGeom prst="rect">
            <a:avLst/>
          </a:prstGeom>
        </p:spPr>
      </p:pic>
      <p:sp>
        <p:nvSpPr>
          <p:cNvPr id="8" name="TextovéPole 7">
            <a:extLst>
              <a:ext uri="{FF2B5EF4-FFF2-40B4-BE49-F238E27FC236}">
                <a16:creationId xmlns:a16="http://schemas.microsoft.com/office/drawing/2014/main" id="{F715B30B-7FB6-2D00-E05E-F2F5A0CD899E}"/>
              </a:ext>
            </a:extLst>
          </p:cNvPr>
          <p:cNvSpPr txBox="true"/>
          <p:nvPr/>
        </p:nvSpPr>
        <p:spPr>
          <a:xfrm>
            <a:off x="8285769" y="3005081"/>
            <a:ext cx="859531" cy="523220"/>
          </a:xfrm>
          <a:prstGeom prst="rect">
            <a:avLst/>
          </a:prstGeom>
          <a:noFill/>
        </p:spPr>
        <p:txBody>
          <a:bodyPr wrap="none" rtlCol="false">
            <a:spAutoFit/>
          </a:bodyPr>
          <a:lstStyle/>
          <a:p>
            <a:r>
              <a:rPr lang="cs-CZ" sz="1400" b="true" dirty="false"/>
              <a:t>novinka</a:t>
            </a:r>
          </a:p>
          <a:p>
            <a:r>
              <a:rPr lang="cs-CZ" sz="1400" b="true" dirty="false"/>
              <a:t>   OPZ+</a:t>
            </a:r>
          </a:p>
        </p:txBody>
      </p:sp>
      <p:sp>
        <p:nvSpPr>
          <p:cNvPr id="12" name="Nadpis 1">
            <a:extLst>
              <a:ext uri="{FF2B5EF4-FFF2-40B4-BE49-F238E27FC236}">
                <a16:creationId xmlns:a16="http://schemas.microsoft.com/office/drawing/2014/main" id="{341084A8-D077-6D1B-7220-F186F29F88F0}"/>
              </a:ext>
            </a:extLst>
          </p:cNvPr>
          <p:cNvSpPr>
            <a:spLocks noGrp="true"/>
          </p:cNvSpPr>
          <p:nvPr>
            <p:ph type="title"/>
          </p:nvPr>
        </p:nvSpPr>
        <p:spPr>
          <a:xfrm>
            <a:off x="360363" y="0"/>
            <a:ext cx="8747637" cy="1079500"/>
          </a:xfrm>
        </p:spPr>
        <p:txBody>
          <a:bodyPr/>
          <a:lstStyle/>
          <a:p>
            <a:r>
              <a:rPr lang="cs-CZ" dirty="false"/>
              <a:t>Vymezení služby péče o dítě – omezení týkající se rodičů</a:t>
            </a:r>
          </a:p>
        </p:txBody>
      </p:sp>
    </p:spTree>
    <p:extLst>
      <p:ext uri="{BB962C8B-B14F-4D97-AF65-F5344CB8AC3E}">
        <p14:creationId xmlns:p14="http://schemas.microsoft.com/office/powerpoint/2010/main" val="39147280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8856984" cy="1080000"/>
          </a:xfrm>
        </p:spPr>
        <p:txBody>
          <a:bodyPr/>
          <a:lstStyle/>
          <a:p>
            <a:r>
              <a:rPr lang="cs-CZ" dirty="false"/>
              <a:t>Vymezení služby péče o dítě – omezení týkající se rodičů</a:t>
            </a:r>
          </a:p>
        </p:txBody>
      </p:sp>
      <p:sp>
        <p:nvSpPr>
          <p:cNvPr id="3" name="Zástupný symbol pro obsah 2"/>
          <p:cNvSpPr>
            <a:spLocks noGrp="true"/>
          </p:cNvSpPr>
          <p:nvPr>
            <p:ph idx="1"/>
          </p:nvPr>
        </p:nvSpPr>
        <p:spPr>
          <a:xfrm>
            <a:off x="467544" y="1484784"/>
            <a:ext cx="8100448" cy="4906891"/>
          </a:xfrm>
        </p:spPr>
        <p:txBody>
          <a:bodyPr/>
          <a:lstStyle/>
          <a:p>
            <a:r>
              <a:rPr lang="cs-CZ" b="true" dirty="false"/>
              <a:t>2) podniková dětská skupina </a:t>
            </a:r>
          </a:p>
          <a:p>
            <a:pPr lvl="1"/>
            <a:r>
              <a:rPr lang="cs-CZ" b="true" dirty="false"/>
              <a:t>provozovatelem je zaměstnavatel rodiče: </a:t>
            </a:r>
            <a:r>
              <a:rPr lang="cs-CZ" dirty="false"/>
              <a:t>dokladem je dokument dokládající pracovněprávní vztah rodiče (pracovní smlouva, dohoda o pracovní činnosti, dohoda o provedení práce).</a:t>
            </a:r>
          </a:p>
          <a:p>
            <a:pPr lvl="1"/>
            <a:r>
              <a:rPr lang="cs-CZ" b="true" dirty="false"/>
              <a:t>provozovatel poskytuje službu na základě partnerství uzavřené se zaměstnavatelem rodiče, kde je uveden:</a:t>
            </a:r>
          </a:p>
          <a:p>
            <a:pPr lvl="3">
              <a:buFont typeface="Arial" panose="020B0604020202020204" pitchFamily="34" charset="0"/>
              <a:buChar char="•"/>
            </a:pPr>
            <a:r>
              <a:rPr lang="cs-CZ" dirty="false"/>
              <a:t>souhlas s poskytováním služby péče o dítě v dětské skupině,</a:t>
            </a:r>
          </a:p>
          <a:p>
            <a:pPr lvl="3">
              <a:buFont typeface="Arial" panose="020B0604020202020204" pitchFamily="34" charset="0"/>
              <a:buChar char="•"/>
            </a:pPr>
            <a:r>
              <a:rPr lang="cs-CZ" dirty="false"/>
              <a:t>informace o pracovněprávním vztahu rodiče k danému zaměstnavateli.</a:t>
            </a:r>
          </a:p>
          <a:p>
            <a:pPr lvl="1"/>
            <a:r>
              <a:rPr lang="cs-CZ" b="true" dirty="false"/>
              <a:t>Výjimka pro rodiče dítěte s dočasnou ochranou:</a:t>
            </a:r>
            <a:br>
              <a:rPr lang="cs-CZ" b="true" dirty="false"/>
            </a:br>
            <a:r>
              <a:rPr lang="cs-CZ" dirty="false"/>
              <a:t>provozovatel nemusí být jejich zaměstnavatelem</a:t>
            </a:r>
          </a:p>
          <a:p>
            <a:pPr marL="918000" lvl="3" indent="0">
              <a:buNone/>
            </a:pPr>
            <a:endParaRPr lang="cs-CZ" dirty="false"/>
          </a:p>
          <a:p>
            <a:pPr marL="0" indent="0" algn="just">
              <a:buNone/>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17260520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Pečující osoby</a:t>
            </a:r>
          </a:p>
        </p:txBody>
      </p:sp>
      <p:sp>
        <p:nvSpPr>
          <p:cNvPr id="3" name="Zástupný symbol pro obsah 2"/>
          <p:cNvSpPr>
            <a:spLocks noGrp="true"/>
          </p:cNvSpPr>
          <p:nvPr>
            <p:ph idx="1"/>
          </p:nvPr>
        </p:nvSpPr>
        <p:spPr>
          <a:xfrm>
            <a:off x="107504" y="1399602"/>
            <a:ext cx="8748000" cy="5078625"/>
          </a:xfrm>
        </p:spPr>
        <p:txBody>
          <a:bodyPr/>
          <a:lstStyle/>
          <a:p>
            <a:pPr algn="just">
              <a:buFont typeface="Courier New" panose="02070309020205020404" pitchFamily="49" charset="0"/>
              <a:buChar char="o"/>
            </a:pPr>
            <a:r>
              <a:rPr lang="cs-CZ" sz="1800" dirty="false"/>
              <a:t>Pečující osoba musí mít </a:t>
            </a:r>
            <a:r>
              <a:rPr lang="cs-CZ" sz="1800" b="true" dirty="false"/>
              <a:t>pracovněprávní vztah k provozovateli </a:t>
            </a:r>
          </a:p>
          <a:p>
            <a:pPr algn="just">
              <a:buFont typeface="Courier New" panose="02070309020205020404" pitchFamily="49" charset="0"/>
              <a:buChar char="o"/>
            </a:pPr>
            <a:r>
              <a:rPr lang="cs-CZ" sz="1800" dirty="false"/>
              <a:t>Poskytovatel je po celou dobu provozu dětské skupiny povinen zajistit při poskytování služby péče o dítě v dětské skupině, aby činnost, kterou se uskutečňuje výchova a péče o dítě, byla vykonávána </a:t>
            </a:r>
            <a:r>
              <a:rPr lang="cs-CZ" sz="1800" b="true" dirty="false"/>
              <a:t>alespoň jednou pečující osobou s odbornou způsobilostí podle § 5 odst. 4 písm. a), e) nebo f) zákona č. 247/2014 Sb.</a:t>
            </a:r>
          </a:p>
          <a:p>
            <a:pPr algn="just">
              <a:buFont typeface="Courier New" panose="02070309020205020404" pitchFamily="49" charset="0"/>
              <a:buChar char="o"/>
            </a:pPr>
            <a:r>
              <a:rPr lang="cs-CZ" sz="1800" dirty="false"/>
              <a:t>Bez ohledu na režim/typ podporované dětské skupiny platí, že pro: </a:t>
            </a:r>
          </a:p>
          <a:p>
            <a:pPr lvl="1" algn="just">
              <a:buFont typeface="Courier New" panose="02070309020205020404" pitchFamily="49" charset="0"/>
              <a:buChar char="o"/>
            </a:pPr>
            <a:r>
              <a:rPr lang="cs-CZ" sz="1800" dirty="false"/>
              <a:t>DS s kapacitou </a:t>
            </a:r>
            <a:r>
              <a:rPr lang="cs-CZ" sz="1800" b="true" dirty="false"/>
              <a:t>nejvíce 6 dětí </a:t>
            </a:r>
            <a:r>
              <a:rPr lang="cs-CZ" sz="1800" dirty="false"/>
              <a:t>je minimální počet pečujících osob </a:t>
            </a:r>
            <a:r>
              <a:rPr lang="cs-CZ" sz="1800" b="true" dirty="false"/>
              <a:t>1</a:t>
            </a:r>
          </a:p>
          <a:p>
            <a:pPr lvl="1" algn="just">
              <a:buFont typeface="Courier New" panose="02070309020205020404" pitchFamily="49" charset="0"/>
              <a:buChar char="o"/>
            </a:pPr>
            <a:r>
              <a:rPr lang="cs-CZ" sz="1800" dirty="false"/>
              <a:t>DS s kapacitou </a:t>
            </a:r>
            <a:r>
              <a:rPr lang="cs-CZ" sz="1800" b="true" dirty="false"/>
              <a:t>7 až 12 dětí </a:t>
            </a:r>
            <a:r>
              <a:rPr lang="cs-CZ" sz="1800" dirty="false"/>
              <a:t>je minimální počet pečujících osob </a:t>
            </a:r>
            <a:r>
              <a:rPr lang="cs-CZ" sz="1800" b="true" dirty="false"/>
              <a:t>2</a:t>
            </a:r>
          </a:p>
          <a:p>
            <a:pPr lvl="1" algn="just">
              <a:buFont typeface="Courier New" panose="02070309020205020404" pitchFamily="49" charset="0"/>
              <a:buChar char="o"/>
            </a:pPr>
            <a:r>
              <a:rPr lang="cs-CZ" sz="1800" dirty="false"/>
              <a:t>DS s kapacitou </a:t>
            </a:r>
            <a:r>
              <a:rPr lang="cs-CZ" sz="1800" b="true" dirty="false"/>
              <a:t>13 až 24 dětí </a:t>
            </a:r>
            <a:r>
              <a:rPr lang="cs-CZ" sz="1800" dirty="false"/>
              <a:t>je minimální počet pečujících osob </a:t>
            </a:r>
            <a:r>
              <a:rPr lang="cs-CZ" sz="1800" b="true" dirty="false"/>
              <a:t>3</a:t>
            </a:r>
            <a:r>
              <a:rPr lang="cs-CZ" sz="1800" dirty="false"/>
              <a:t>.</a:t>
            </a:r>
          </a:p>
          <a:p>
            <a:pPr algn="just">
              <a:buFont typeface="Courier New" panose="02070309020205020404" pitchFamily="49" charset="0"/>
              <a:buChar char="o"/>
            </a:pPr>
            <a:r>
              <a:rPr lang="cs-CZ" sz="1800" dirty="false"/>
              <a:t>Povinnost mít uzavřeny pracovněprávní vztahy minimálně v objemu úvazků odpovídajícím kapacitě DS (např. pro DS s kapacitou 12 min. 2,0 úvazků)</a:t>
            </a:r>
          </a:p>
          <a:p>
            <a:pPr marL="0" indent="0" algn="just">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4178956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Pečující osoby</a:t>
            </a:r>
          </a:p>
        </p:txBody>
      </p:sp>
      <p:sp>
        <p:nvSpPr>
          <p:cNvPr id="3" name="Zástupný symbol pro obsah 2"/>
          <p:cNvSpPr>
            <a:spLocks noGrp="true"/>
          </p:cNvSpPr>
          <p:nvPr>
            <p:ph idx="1"/>
          </p:nvPr>
        </p:nvSpPr>
        <p:spPr>
          <a:xfrm>
            <a:off x="360000" y="1259416"/>
            <a:ext cx="8064000" cy="5256584"/>
          </a:xfrm>
        </p:spPr>
        <p:txBody>
          <a:bodyPr/>
          <a:lstStyle/>
          <a:p>
            <a:pPr algn="just">
              <a:buFont typeface="Courier New" panose="02070309020205020404" pitchFamily="49" charset="0"/>
              <a:buChar char="o"/>
            </a:pPr>
            <a:r>
              <a:rPr lang="cs-CZ" sz="1600" dirty="false"/>
              <a:t>Příjemce je povinen doložit </a:t>
            </a:r>
            <a:r>
              <a:rPr lang="cs-CZ" sz="1600" b="true" dirty="false"/>
              <a:t>splnění kvalifikačních předpokladů pečujících osob</a:t>
            </a:r>
            <a:r>
              <a:rPr lang="cs-CZ" sz="1600" dirty="false"/>
              <a:t>. Plná svéprávnost se dokládá existencí pracovněprávního vztahu pečující osoby k provozovateli dětské skupiny (tj. pracovní smlouvou, dohodou o pracovní činnosti, nebo dohodou o provedení práce).</a:t>
            </a:r>
          </a:p>
          <a:p>
            <a:pPr algn="just">
              <a:buFont typeface="Courier New" panose="02070309020205020404" pitchFamily="49" charset="0"/>
              <a:buChar char="o"/>
            </a:pPr>
            <a:r>
              <a:rPr lang="cs-CZ" sz="1600" b="true" dirty="false"/>
              <a:t>Dokladem o zdravotní způsobilosti je lékařský posudek o zdravotní způsobilosti k výkonu práce péče o děti </a:t>
            </a:r>
            <a:r>
              <a:rPr lang="cs-CZ" sz="1600" dirty="false"/>
              <a:t>s platností 2 roky ode dne jeho vystavení. Lékařský posudek musí být vystaven nejpozději v den, kdy pečující osoba zahájila svou činnost jakožto pečující osoba.</a:t>
            </a:r>
          </a:p>
          <a:p>
            <a:pPr algn="just">
              <a:buFont typeface="Courier New" panose="02070309020205020404" pitchFamily="49" charset="0"/>
              <a:buChar char="o"/>
            </a:pPr>
            <a:r>
              <a:rPr lang="cs-CZ" sz="1600" b="true" dirty="false"/>
              <a:t>Bezúhonnost je doložena výpisem z Rejstříku trestů pro každou pečující osobu</a:t>
            </a:r>
            <a:r>
              <a:rPr lang="cs-CZ" sz="1600" dirty="false"/>
              <a:t>. Výpis z Rejstříku trestů nesmí být starší než 3 měsíce před datem, kdy pečující osoba zahájila svou činnost jakožto pečující osoba.</a:t>
            </a:r>
          </a:p>
          <a:p>
            <a:pPr algn="just">
              <a:buFont typeface="Courier New" panose="02070309020205020404" pitchFamily="49" charset="0"/>
              <a:buChar char="o"/>
            </a:pPr>
            <a:r>
              <a:rPr lang="cs-CZ" sz="1600" b="true" dirty="false"/>
              <a:t>Dokladem o odborné způsobilosti je dokument dokládající dosažené vzdělávání/kvalifikaci pečující osoby.</a:t>
            </a:r>
            <a:endParaRPr lang="cs-CZ" sz="20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29856513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err="true"/>
              <a:t>Zastropování</a:t>
            </a:r>
            <a:r>
              <a:rPr lang="cs-CZ" dirty="false"/>
              <a:t> poplatků od rodičů</a:t>
            </a:r>
          </a:p>
        </p:txBody>
      </p:sp>
      <p:sp>
        <p:nvSpPr>
          <p:cNvPr id="3" name="Zástupný symbol pro obsah 2"/>
          <p:cNvSpPr>
            <a:spLocks noGrp="true"/>
          </p:cNvSpPr>
          <p:nvPr>
            <p:ph idx="1"/>
          </p:nvPr>
        </p:nvSpPr>
        <p:spPr>
          <a:xfrm>
            <a:off x="2231288" y="1628800"/>
            <a:ext cx="6408712" cy="4464496"/>
          </a:xfrm>
        </p:spPr>
        <p:txBody>
          <a:bodyPr/>
          <a:lstStyle/>
          <a:p>
            <a:pPr algn="just"/>
            <a:r>
              <a:rPr lang="cs-CZ" sz="2800" b="true" dirty="false"/>
              <a:t>Mladší děti</a:t>
            </a:r>
          </a:p>
          <a:p>
            <a:pPr lvl="1" algn="just"/>
            <a:r>
              <a:rPr lang="cs-CZ" dirty="false"/>
              <a:t>od 6 měsíců do 31. 8. po dosažení 3. roku věku</a:t>
            </a:r>
          </a:p>
          <a:p>
            <a:pPr lvl="1" algn="just"/>
            <a:r>
              <a:rPr lang="cs-CZ" b="true" dirty="false"/>
              <a:t>Max. 4 720 Kč / měsíc</a:t>
            </a:r>
          </a:p>
          <a:p>
            <a:pPr lvl="1" algn="just"/>
            <a:endParaRPr lang="cs-CZ" b="true" dirty="false"/>
          </a:p>
          <a:p>
            <a:pPr algn="just"/>
            <a:r>
              <a:rPr lang="cs-CZ" sz="2800" b="true" dirty="false"/>
              <a:t>Starší děti</a:t>
            </a:r>
          </a:p>
          <a:p>
            <a:pPr lvl="1" algn="just"/>
            <a:r>
              <a:rPr lang="cs-CZ" dirty="false"/>
              <a:t>Od 1. 9. po dosažení 3. roku věku do zahájení povinné školní docházky</a:t>
            </a:r>
          </a:p>
          <a:p>
            <a:pPr lvl="1" algn="just"/>
            <a:r>
              <a:rPr lang="cs-CZ" b="true" dirty="false"/>
              <a:t>Max. 5 760 / měsíc</a:t>
            </a:r>
          </a:p>
          <a:p>
            <a:pPr lvl="1" algn="just"/>
            <a:r>
              <a:rPr lang="cs-CZ" dirty="false"/>
              <a:t>Rozdíl oproti podmínkám státního příspěvku, kde pro starší děti strop není, ale používá se režim de minimis pro SOHZ – pro DS v OPZ+ toto neplatí! Proto strop i u starších dětí.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pic>
        <p:nvPicPr>
          <p:cNvPr id="6" name="Grafický objekt 5" descr="Mince se souvislou výplní">
            <a:extLst>
              <a:ext uri="{FF2B5EF4-FFF2-40B4-BE49-F238E27FC236}">
                <a16:creationId xmlns:a16="http://schemas.microsoft.com/office/drawing/2014/main" id="{75301CF8-92D4-1D6D-659D-90D59BB3DACA}"/>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8074" y="1836090"/>
            <a:ext cx="792088" cy="792088"/>
          </a:xfrm>
          <a:prstGeom prst="rect">
            <a:avLst/>
          </a:prstGeom>
        </p:spPr>
      </p:pic>
      <p:pic>
        <p:nvPicPr>
          <p:cNvPr id="8" name="Grafický objekt 7" descr="Mince se souvislou výplní">
            <a:extLst>
              <a:ext uri="{FF2B5EF4-FFF2-40B4-BE49-F238E27FC236}">
                <a16:creationId xmlns:a16="http://schemas.microsoft.com/office/drawing/2014/main" id="{4EF80A5B-4882-D2BA-A4CE-DC2DCC2323FB}"/>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8074" y="4140564"/>
            <a:ext cx="792088" cy="792088"/>
          </a:xfrm>
          <a:prstGeom prst="rect">
            <a:avLst/>
          </a:prstGeom>
        </p:spPr>
      </p:pic>
      <p:pic>
        <p:nvPicPr>
          <p:cNvPr id="10" name="Grafický objekt 9" descr="Školák se souvislou výplní">
            <a:extLst>
              <a:ext uri="{FF2B5EF4-FFF2-40B4-BE49-F238E27FC236}">
                <a16:creationId xmlns:a16="http://schemas.microsoft.com/office/drawing/2014/main" id="{C92C792D-293A-30DE-A20F-C7DFD8F6F155}"/>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3608" y="4176357"/>
            <a:ext cx="914400" cy="914400"/>
          </a:xfrm>
          <a:prstGeom prst="rect">
            <a:avLst/>
          </a:prstGeom>
        </p:spPr>
      </p:pic>
      <p:pic>
        <p:nvPicPr>
          <p:cNvPr id="12" name="Grafický objekt 11" descr="Miminko se souvislou výplní">
            <a:extLst>
              <a:ext uri="{FF2B5EF4-FFF2-40B4-BE49-F238E27FC236}">
                <a16:creationId xmlns:a16="http://schemas.microsoft.com/office/drawing/2014/main" id="{55D2EDD4-425B-AC85-6B8E-6B383443C73B}"/>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43608" y="1988016"/>
            <a:ext cx="914400" cy="914400"/>
          </a:xfrm>
          <a:prstGeom prst="rect">
            <a:avLst/>
          </a:prstGeom>
        </p:spPr>
      </p:pic>
      <p:pic>
        <p:nvPicPr>
          <p:cNvPr id="5" name="Grafický objekt 4" descr="Nový se souvislou výplní">
            <a:extLst>
              <a:ext uri="{FF2B5EF4-FFF2-40B4-BE49-F238E27FC236}">
                <a16:creationId xmlns:a16="http://schemas.microsoft.com/office/drawing/2014/main" id="{B346C3EA-91B6-5A1F-8387-BF7D50D249AA}"/>
              </a:ext>
            </a:extLst>
          </p:cNvPr>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099940" y="1300008"/>
            <a:ext cx="540060" cy="540060"/>
          </a:xfrm>
          <a:prstGeom prst="rect">
            <a:avLst/>
          </a:prstGeom>
        </p:spPr>
      </p:pic>
      <p:sp>
        <p:nvSpPr>
          <p:cNvPr id="7" name="TextovéPole 6">
            <a:extLst>
              <a:ext uri="{FF2B5EF4-FFF2-40B4-BE49-F238E27FC236}">
                <a16:creationId xmlns:a16="http://schemas.microsoft.com/office/drawing/2014/main" id="{F411EB92-39C4-F590-62A1-04D3AB096F88}"/>
              </a:ext>
            </a:extLst>
          </p:cNvPr>
          <p:cNvSpPr txBox="true"/>
          <p:nvPr/>
        </p:nvSpPr>
        <p:spPr>
          <a:xfrm>
            <a:off x="8374276" y="1146119"/>
            <a:ext cx="859531" cy="523220"/>
          </a:xfrm>
          <a:prstGeom prst="rect">
            <a:avLst/>
          </a:prstGeom>
          <a:noFill/>
        </p:spPr>
        <p:txBody>
          <a:bodyPr wrap="none" rtlCol="false">
            <a:spAutoFit/>
          </a:bodyPr>
          <a:lstStyle/>
          <a:p>
            <a:r>
              <a:rPr lang="cs-CZ" sz="1400" b="true" dirty="false"/>
              <a:t>novinka</a:t>
            </a:r>
          </a:p>
          <a:p>
            <a:r>
              <a:rPr lang="cs-CZ" sz="1400" b="true" dirty="false"/>
              <a:t>   OPZ+</a:t>
            </a:r>
          </a:p>
        </p:txBody>
      </p:sp>
    </p:spTree>
    <p:extLst>
      <p:ext uri="{BB962C8B-B14F-4D97-AF65-F5344CB8AC3E}">
        <p14:creationId xmlns:p14="http://schemas.microsoft.com/office/powerpoint/2010/main" val="695637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Představení výzvY</a:t>
            </a:r>
            <a:endParaRPr lang="cs-CZ" dirty="false"/>
          </a:p>
        </p:txBody>
      </p:sp>
      <p:sp>
        <p:nvSpPr>
          <p:cNvPr id="3" name="Zástupný symbol pro obsah 2"/>
          <p:cNvSpPr>
            <a:spLocks noGrp="true"/>
          </p:cNvSpPr>
          <p:nvPr>
            <p:ph idx="1"/>
          </p:nvPr>
        </p:nvSpPr>
        <p:spPr/>
        <p:txBody>
          <a:bodyPr/>
          <a:lstStyle/>
          <a:p>
            <a:pPr marL="0" indent="0">
              <a:buNone/>
            </a:pPr>
            <a:r>
              <a:rPr lang="cs-CZ" dirty="false"/>
              <a:t>Žadatelem</a:t>
            </a:r>
            <a:r>
              <a:rPr lang="cs-CZ" baseline="0" dirty="false"/>
              <a:t> o podporu z OPZ+ může být POUZE ten, kdo bude dětskou skupinu přímo provozovat.</a:t>
            </a:r>
          </a:p>
          <a:p>
            <a:pPr algn="just"/>
            <a:r>
              <a:rPr lang="cs-CZ" baseline="0" dirty="false"/>
              <a:t>osoba (právnická nebo fyzická), která je registrovaným subjektem v ČR, tj. osoba, která má vlastní identifikační číslo (tzv. IČO někdy také IČ); </a:t>
            </a:r>
          </a:p>
          <a:p>
            <a:pPr algn="just"/>
            <a:r>
              <a:rPr lang="cs-CZ" baseline="0" dirty="false"/>
              <a:t>osoba, která má aktivní datovou schránku; </a:t>
            </a:r>
          </a:p>
          <a:p>
            <a:pPr algn="just"/>
            <a:r>
              <a:rPr lang="cs-CZ" baseline="0" dirty="false"/>
              <a:t>osoba, která nepatří mezi subjekty, které se nemohou výzvy účastnit z důvodů insolvence, pokut, dluhu atp. </a:t>
            </a:r>
          </a:p>
          <a:p>
            <a:endParaRPr lang="cs-CZ" baseline="0" dirty="false"/>
          </a:p>
          <a:p>
            <a:pPr lvl="6"/>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3777620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Veřejná podpora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
        <p:nvSpPr>
          <p:cNvPr id="5" name="Zástupný symbol pro obsah 4"/>
          <p:cNvSpPr>
            <a:spLocks noGrp="true"/>
          </p:cNvSpPr>
          <p:nvPr>
            <p:ph idx="13"/>
          </p:nvPr>
        </p:nvSpPr>
        <p:spPr>
          <a:xfrm>
            <a:off x="611560" y="1556792"/>
            <a:ext cx="7992440" cy="4680520"/>
          </a:xfrm>
        </p:spPr>
        <p:txBody>
          <a:bodyPr/>
          <a:lstStyle/>
          <a:p>
            <a:pPr marL="0" lvl="1" indent="0">
              <a:lnSpc>
                <a:spcPts val="2880"/>
              </a:lnSpc>
              <a:spcBef>
                <a:spcPts val="600"/>
              </a:spcBef>
              <a:spcAft>
                <a:spcPts val="0"/>
              </a:spcAft>
              <a:buSzPct val="100000"/>
              <a:buNone/>
            </a:pPr>
            <a:r>
              <a:rPr lang="cs-CZ" sz="2400" b="true" dirty="false"/>
              <a:t>Informace o podmínkách veřejné podpory</a:t>
            </a:r>
          </a:p>
          <a:p>
            <a:pPr>
              <a:lnSpc>
                <a:spcPct val="100000"/>
              </a:lnSpc>
              <a:spcBef>
                <a:spcPts val="0"/>
              </a:spcBef>
              <a:buFont typeface="Courier New" panose="02070309020205020404" pitchFamily="49" charset="0"/>
              <a:buChar char="o"/>
            </a:pPr>
            <a:endParaRPr lang="cs-CZ" sz="1400" dirty="false"/>
          </a:p>
          <a:p>
            <a:pPr>
              <a:lnSpc>
                <a:spcPct val="100000"/>
              </a:lnSpc>
              <a:spcBef>
                <a:spcPts val="1200"/>
              </a:spcBef>
              <a:buFont typeface="Courier New" panose="02070309020205020404" pitchFamily="49" charset="0"/>
              <a:buChar char="o"/>
            </a:pPr>
            <a:r>
              <a:rPr lang="cs-CZ" dirty="false"/>
              <a:t>Poskytnutí podpory z OPZ+ pro projekty na základě této výzvy může zakládat jen podporu de minimis.</a:t>
            </a:r>
          </a:p>
          <a:p>
            <a:pPr>
              <a:lnSpc>
                <a:spcPct val="100000"/>
              </a:lnSpc>
              <a:spcBef>
                <a:spcPts val="1200"/>
              </a:spcBef>
              <a:buFont typeface="Courier New" panose="02070309020205020404" pitchFamily="49" charset="0"/>
              <a:buChar char="o"/>
            </a:pPr>
            <a:r>
              <a:rPr lang="cs-CZ" dirty="false"/>
              <a:t>Pouze u projektů, které neposkytují službu péče o děti pro veřejnost (tzn. </a:t>
            </a:r>
            <a:r>
              <a:rPr lang="cs-CZ" b="true" u="sng" dirty="false"/>
              <a:t>u podnikových DS</a:t>
            </a:r>
            <a:r>
              <a:rPr lang="cs-CZ" dirty="false"/>
              <a:t>)</a:t>
            </a:r>
            <a:endParaRPr lang="cs-CZ" sz="2800" dirty="false"/>
          </a:p>
          <a:p>
            <a:pPr>
              <a:lnSpc>
                <a:spcPct val="100000"/>
              </a:lnSpc>
              <a:spcBef>
                <a:spcPts val="1200"/>
              </a:spcBef>
              <a:buFont typeface="Courier New" panose="02070309020205020404" pitchFamily="49" charset="0"/>
              <a:buChar char="o"/>
            </a:pPr>
            <a:r>
              <a:rPr lang="cs-CZ" dirty="false"/>
              <a:t>Informace o veřejné podpoře (včetně podpory de minimis) jsou k dispozici v Obecné části pravidel pro žadatele a příjemce v rámci Operačního programu Zaměstnanost plus.</a:t>
            </a:r>
          </a:p>
          <a:p>
            <a:pPr marL="0" indent="0">
              <a:buNone/>
            </a:pPr>
            <a:endParaRPr lang="cs-CZ" dirty="false"/>
          </a:p>
        </p:txBody>
      </p:sp>
    </p:spTree>
    <p:extLst>
      <p:ext uri="{BB962C8B-B14F-4D97-AF65-F5344CB8AC3E}">
        <p14:creationId xmlns:p14="http://schemas.microsoft.com/office/powerpoint/2010/main" val="42344140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Finanční řízení projektů</a:t>
            </a:r>
            <a:endParaRPr lang="cs-CZ" sz="2800" b="false" dirty="false"/>
          </a:p>
        </p:txBody>
      </p:sp>
    </p:spTree>
    <p:extLst>
      <p:ext uri="{BB962C8B-B14F-4D97-AF65-F5344CB8AC3E}">
        <p14:creationId xmlns:p14="http://schemas.microsoft.com/office/powerpoint/2010/main" val="41797160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princip jednotkových cen</a:t>
            </a:r>
            <a:br>
              <a:rPr lang="cs-CZ" sz="2800" dirty="false"/>
            </a:br>
            <a:r>
              <a:rPr lang="cs-CZ" sz="2800" dirty="false"/>
              <a:t>a  Účetnictví projektu </a:t>
            </a:r>
          </a:p>
        </p:txBody>
      </p:sp>
      <p:sp>
        <p:nvSpPr>
          <p:cNvPr id="3" name="Zástupný symbol pro obsah 2"/>
          <p:cNvSpPr>
            <a:spLocks noGrp="true"/>
          </p:cNvSpPr>
          <p:nvPr>
            <p:ph idx="1"/>
          </p:nvPr>
        </p:nvSpPr>
        <p:spPr>
          <a:xfrm>
            <a:off x="360000" y="1467234"/>
            <a:ext cx="8424000" cy="4779912"/>
          </a:xfrm>
        </p:spPr>
        <p:txBody>
          <a:bodyPr/>
          <a:lstStyle/>
          <a:p>
            <a:pPr>
              <a:lnSpc>
                <a:spcPct val="150000"/>
              </a:lnSpc>
            </a:pPr>
            <a:r>
              <a:rPr lang="cs-CZ" sz="2000" dirty="false"/>
              <a:t>Způsobilé výdaje </a:t>
            </a:r>
            <a:r>
              <a:rPr lang="cs-CZ" sz="2000" b="true" dirty="false"/>
              <a:t>nejsou</a:t>
            </a:r>
            <a:r>
              <a:rPr lang="cs-CZ" sz="2000" dirty="false"/>
              <a:t> dokladovány účetními doklady.</a:t>
            </a:r>
          </a:p>
          <a:p>
            <a:pPr>
              <a:lnSpc>
                <a:spcPct val="150000"/>
              </a:lnSpc>
            </a:pPr>
            <a:r>
              <a:rPr lang="cs-CZ" sz="2000" dirty="false"/>
              <a:t>Není potřeba samostatného bankovního účtu.</a:t>
            </a:r>
          </a:p>
          <a:p>
            <a:pPr>
              <a:lnSpc>
                <a:spcPct val="150000"/>
              </a:lnSpc>
            </a:pPr>
            <a:r>
              <a:rPr lang="cs-CZ" sz="2000" dirty="false"/>
              <a:t>Dle zákona o DS je však poskytovatel povinen vést účetní záznamy týkající se poskytování služby péče o dítě v DS odděleně od ostatních účetních záznamů</a:t>
            </a:r>
          </a:p>
          <a:p>
            <a:pPr>
              <a:lnSpc>
                <a:spcPct val="150000"/>
              </a:lnSpc>
            </a:pPr>
            <a:r>
              <a:rPr lang="cs-CZ" sz="2000" dirty="false"/>
              <a:t>Výše způsobilých výdajů se počítá na základě počtu dosažených jednotek a k nim stanovených jednotkových nákladů.</a:t>
            </a:r>
          </a:p>
          <a:p>
            <a:pPr>
              <a:lnSpc>
                <a:spcPct val="150000"/>
              </a:lnSpc>
            </a:pPr>
            <a:r>
              <a:rPr lang="cs-CZ" sz="2000" dirty="false"/>
              <a:t>Pokud bylo jednotek dosaženo v době realizace projektu, má se za to, že také výdaje jsou z hlediska času způsobilé.</a:t>
            </a:r>
          </a:p>
          <a:p>
            <a:pPr marL="486000" lvl="2" indent="0">
              <a:lnSpc>
                <a:spcPct val="100000"/>
              </a:lnSpc>
              <a:buNone/>
            </a:pPr>
            <a:endParaRPr lang="cs-CZ" dirty="false"/>
          </a:p>
          <a:p>
            <a:pPr>
              <a:lnSpc>
                <a:spcPct val="100000"/>
              </a:lnSpc>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14996369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dvojí financování</a:t>
            </a:r>
          </a:p>
        </p:txBody>
      </p:sp>
      <p:sp>
        <p:nvSpPr>
          <p:cNvPr id="3" name="Zástupný symbol pro obsah 2"/>
          <p:cNvSpPr>
            <a:spLocks noGrp="true"/>
          </p:cNvSpPr>
          <p:nvPr>
            <p:ph idx="1"/>
          </p:nvPr>
        </p:nvSpPr>
        <p:spPr>
          <a:xfrm>
            <a:off x="331556" y="1376048"/>
            <a:ext cx="8604488" cy="5139952"/>
          </a:xfrm>
        </p:spPr>
        <p:txBody>
          <a:bodyPr/>
          <a:lstStyle/>
          <a:p>
            <a:pPr marL="486000" lvl="2" indent="0">
              <a:lnSpc>
                <a:spcPct val="100000"/>
              </a:lnSpc>
              <a:buNone/>
            </a:pPr>
            <a:r>
              <a:rPr lang="cs-CZ" dirty="false"/>
              <a:t>Příjemce není oprávněn čerpat prostředky na aktivity projektu z jiných finančních nástrojů EU, národních programů či programů územních samospráv.</a:t>
            </a:r>
          </a:p>
          <a:p>
            <a:pPr marL="486000" lvl="2" indent="0">
              <a:lnSpc>
                <a:spcPct val="100000"/>
              </a:lnSpc>
              <a:buNone/>
            </a:pPr>
            <a:r>
              <a:rPr lang="cs-CZ" u="sng" dirty="false"/>
              <a:t>Např.:</a:t>
            </a:r>
          </a:p>
          <a:p>
            <a:pPr marL="486000" lvl="2" indent="0">
              <a:lnSpc>
                <a:spcPct val="100000"/>
              </a:lnSpc>
              <a:buNone/>
            </a:pPr>
            <a:r>
              <a:rPr lang="cs-CZ" dirty="false"/>
              <a:t>Podporu z OPZ+ </a:t>
            </a:r>
            <a:r>
              <a:rPr lang="cs-CZ" b="true" dirty="false"/>
              <a:t>není možné kombinovat s čerpáním příspěvku na provoz dětské skupiny ze státního rozpočtu </a:t>
            </a:r>
            <a:r>
              <a:rPr lang="cs-CZ" dirty="false"/>
              <a:t>dle § 20a – 20l zákona č. 247/2014 Sb.</a:t>
            </a:r>
          </a:p>
          <a:p>
            <a:pPr marL="486000" lvl="2" indent="0">
              <a:lnSpc>
                <a:spcPct val="100000"/>
              </a:lnSpc>
              <a:buNone/>
            </a:pPr>
            <a:r>
              <a:rPr lang="cs-CZ" dirty="false"/>
              <a:t>Není možné čerpat příspěvky na zřízení nebo vyhrazení společensky účelného pracovního místa, které poskytuje Úřad práce ČR.</a:t>
            </a:r>
          </a:p>
          <a:p>
            <a:pPr marL="486000" lvl="2" indent="0">
              <a:lnSpc>
                <a:spcPct val="100000"/>
              </a:lnSpc>
              <a:buNone/>
            </a:pPr>
            <a:r>
              <a:rPr lang="cs-CZ" dirty="false"/>
              <a:t>Není možná ani kombinace aktivity Vytvoření s podporou na vybudování DS z NPO, IROP apod.</a:t>
            </a:r>
          </a:p>
          <a:p>
            <a:pPr marL="486000" lvl="2" indent="0">
              <a:lnSpc>
                <a:spcPct val="100000"/>
              </a:lnSpc>
              <a:buNone/>
            </a:pPr>
            <a:r>
              <a:rPr lang="cs-CZ" dirty="false"/>
              <a:t>Riziko dvojího financování i u mimořádných dotačních titulů </a:t>
            </a:r>
            <a:br>
              <a:rPr lang="cs-CZ" dirty="false"/>
            </a:br>
            <a:r>
              <a:rPr lang="cs-CZ" dirty="false"/>
              <a:t>(např. </a:t>
            </a:r>
            <a:r>
              <a:rPr lang="pl-PL" dirty="false"/>
              <a:t>dotace na dočasné aktivity na podporu rodin z Ukrajiny s dětmi – zákaz čerpání podpory personálních kapacit pro DS s cizinci s dočasnou ochranou)</a:t>
            </a:r>
            <a:endParaRPr lang="cs-CZ" dirty="false"/>
          </a:p>
          <a:p>
            <a:pPr marL="486000" lvl="2" indent="0">
              <a:lnSpc>
                <a:spcPct val="100000"/>
              </a:lnSpc>
              <a:buNone/>
            </a:pPr>
            <a:endParaRPr lang="cs-CZ" dirty="false"/>
          </a:p>
          <a:p>
            <a:pPr marL="486000" lvl="2" indent="0">
              <a:lnSpc>
                <a:spcPct val="100000"/>
              </a:lnSpc>
              <a:buNone/>
            </a:pPr>
            <a:endParaRPr lang="cs-CZ" dirty="false"/>
          </a:p>
          <a:p>
            <a:pPr>
              <a:lnSpc>
                <a:spcPct val="100000"/>
              </a:lnSpc>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73</a:t>
            </a:fld>
            <a:endParaRPr lang="cs-CZ" dirty="false"/>
          </a:p>
        </p:txBody>
      </p:sp>
      <p:pic>
        <p:nvPicPr>
          <p:cNvPr id="5" name="Grafický objekt 4" descr="Vykřičník se souvislou výplní">
            <a:extLst>
              <a:ext uri="{FF2B5EF4-FFF2-40B4-BE49-F238E27FC236}">
                <a16:creationId xmlns:a16="http://schemas.microsoft.com/office/drawing/2014/main" id="{D1A77364-72CD-819D-EE25-BEFC9AE0929B}"/>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823" y="1484784"/>
            <a:ext cx="600354" cy="600354"/>
          </a:xfrm>
          <a:prstGeom prst="rect">
            <a:avLst/>
          </a:prstGeom>
        </p:spPr>
      </p:pic>
      <p:pic>
        <p:nvPicPr>
          <p:cNvPr id="6" name="Grafický objekt 5" descr="Odznak, křížek se souvislou výplní">
            <a:extLst>
              <a:ext uri="{FF2B5EF4-FFF2-40B4-BE49-F238E27FC236}">
                <a16:creationId xmlns:a16="http://schemas.microsoft.com/office/drawing/2014/main" id="{E27A36DD-D59C-C793-14A2-6D3CA1AD71C5}"/>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600" y="2914485"/>
            <a:ext cx="480017" cy="480017"/>
          </a:xfrm>
          <a:prstGeom prst="rect">
            <a:avLst/>
          </a:prstGeom>
        </p:spPr>
      </p:pic>
      <p:pic>
        <p:nvPicPr>
          <p:cNvPr id="7" name="Grafický objekt 6" descr="Odznak, křížek se souvislou výplní">
            <a:extLst>
              <a:ext uri="{FF2B5EF4-FFF2-40B4-BE49-F238E27FC236}">
                <a16:creationId xmlns:a16="http://schemas.microsoft.com/office/drawing/2014/main" id="{7823B2FF-057C-3511-48EB-2249D29CC63E}"/>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599" y="3743832"/>
            <a:ext cx="480017" cy="480017"/>
          </a:xfrm>
          <a:prstGeom prst="rect">
            <a:avLst/>
          </a:prstGeom>
        </p:spPr>
      </p:pic>
      <p:pic>
        <p:nvPicPr>
          <p:cNvPr id="8" name="Grafický objekt 7" descr="Odznak, křížek se souvislou výplní">
            <a:extLst>
              <a:ext uri="{FF2B5EF4-FFF2-40B4-BE49-F238E27FC236}">
                <a16:creationId xmlns:a16="http://schemas.microsoft.com/office/drawing/2014/main" id="{F6C434E0-56E4-AD15-BF2A-083A2567814D}"/>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5383" y="4519897"/>
            <a:ext cx="480017" cy="480017"/>
          </a:xfrm>
          <a:prstGeom prst="rect">
            <a:avLst/>
          </a:prstGeom>
        </p:spPr>
      </p:pic>
      <p:pic>
        <p:nvPicPr>
          <p:cNvPr id="9" name="Grafický objekt 8" descr="Odznak, křížek se souvislou výplní">
            <a:extLst>
              <a:ext uri="{FF2B5EF4-FFF2-40B4-BE49-F238E27FC236}">
                <a16:creationId xmlns:a16="http://schemas.microsoft.com/office/drawing/2014/main" id="{FA47E211-5203-ABC3-6913-0CA3DA16C892}"/>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599" y="5481952"/>
            <a:ext cx="480017" cy="480017"/>
          </a:xfrm>
          <a:prstGeom prst="rect">
            <a:avLst/>
          </a:prstGeom>
        </p:spPr>
      </p:pic>
    </p:spTree>
    <p:extLst>
      <p:ext uri="{BB962C8B-B14F-4D97-AF65-F5344CB8AC3E}">
        <p14:creationId xmlns:p14="http://schemas.microsoft.com/office/powerpoint/2010/main" val="1247269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příjmy</a:t>
            </a:r>
          </a:p>
        </p:txBody>
      </p:sp>
      <p:sp>
        <p:nvSpPr>
          <p:cNvPr id="3" name="Zástupný symbol pro obsah 2"/>
          <p:cNvSpPr>
            <a:spLocks noGrp="true"/>
          </p:cNvSpPr>
          <p:nvPr>
            <p:ph idx="1"/>
          </p:nvPr>
        </p:nvSpPr>
        <p:spPr>
          <a:xfrm>
            <a:off x="540000" y="1979496"/>
            <a:ext cx="8064000" cy="4536504"/>
          </a:xfrm>
        </p:spPr>
        <p:txBody>
          <a:bodyPr/>
          <a:lstStyle/>
          <a:p>
            <a:r>
              <a:rPr lang="cs-CZ" dirty="false"/>
              <a:t>Příjemce (ani případní partneři) nemají povinnost vést účetnictví či daňovou evidenci projektu tak, aby případné projektové příjmy byly vedeny s jednoznačnou vazbou na projekt. Případné příjmy se pro účely OPZ+, obdobně jako výdaje, nedokládají a příjemce nemá povinnost o nich poskytovatele informovat.</a:t>
            </a:r>
          </a:p>
          <a:p>
            <a:pPr marL="0" indent="0">
              <a:buNone/>
            </a:pPr>
            <a:r>
              <a:rPr lang="cs-CZ" dirty="false"/>
              <a:t>	</a:t>
            </a:r>
            <a:r>
              <a:rPr lang="cs-CZ" sz="2400" dirty="false"/>
              <a:t>(netýká se pravidla o maximální výši poplatků od 	rodičů, které je nutné dodržovat a ŘO je ověřuje)</a:t>
            </a:r>
          </a:p>
          <a:p>
            <a:pPr marL="0" indent="0">
              <a:buNone/>
            </a:pPr>
            <a:endParaRPr lang="cs-CZ" dirty="false"/>
          </a:p>
          <a:p>
            <a:pPr marL="0" indent="0">
              <a:buNone/>
            </a:pPr>
            <a:endParaRPr lang="cs-CZ"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74</a:t>
            </a:fld>
            <a:endParaRPr lang="cs-CZ" dirty="false"/>
          </a:p>
        </p:txBody>
      </p:sp>
      <p:pic>
        <p:nvPicPr>
          <p:cNvPr id="5" name="Grafický objekt 4" descr="Vykřičník se souvislou výplní">
            <a:extLst>
              <a:ext uri="{FF2B5EF4-FFF2-40B4-BE49-F238E27FC236}">
                <a16:creationId xmlns:a16="http://schemas.microsoft.com/office/drawing/2014/main" id="{B850FA54-DA3F-3418-AB87-EEA9D3F981CA}"/>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7584" y="4365104"/>
            <a:ext cx="600354" cy="600354"/>
          </a:xfrm>
          <a:prstGeom prst="rect">
            <a:avLst/>
          </a:prstGeom>
        </p:spPr>
      </p:pic>
    </p:spTree>
    <p:extLst>
      <p:ext uri="{BB962C8B-B14F-4D97-AF65-F5344CB8AC3E}">
        <p14:creationId xmlns:p14="http://schemas.microsoft.com/office/powerpoint/2010/main" val="24227030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Zálohové financování (ex ante)</a:t>
            </a:r>
          </a:p>
        </p:txBody>
      </p:sp>
      <p:sp>
        <p:nvSpPr>
          <p:cNvPr id="3" name="Zástupný symbol pro obsah 2"/>
          <p:cNvSpPr>
            <a:spLocks noGrp="true"/>
          </p:cNvSpPr>
          <p:nvPr>
            <p:ph idx="1"/>
          </p:nvPr>
        </p:nvSpPr>
        <p:spPr>
          <a:xfrm>
            <a:off x="300695" y="1466815"/>
            <a:ext cx="8064000" cy="4536504"/>
          </a:xfrm>
        </p:spPr>
        <p:txBody>
          <a:bodyPr/>
          <a:lstStyle/>
          <a:p>
            <a:r>
              <a:rPr lang="cs-CZ" dirty="false"/>
              <a:t>Příjemci je za podmínky odpovídajícího průběžného prokazování dosažených jednotek poskytována podpora zálohově, tj. před dosažením jednotky ze strany příjemce, a to až do výše 100 % schválené podpory z prostředků OPZ+:</a:t>
            </a:r>
          </a:p>
          <a:p>
            <a:pPr marL="0" indent="0">
              <a:buNone/>
            </a:pPr>
            <a:endParaRPr lang="cs-CZ" dirty="false"/>
          </a:p>
          <a:p>
            <a:pPr marL="0" indent="0">
              <a:buNone/>
            </a:pPr>
            <a:r>
              <a:rPr lang="pl-PL" b="true" dirty="false"/>
              <a:t>Projekty s celkovými způsobilými výdaji do 5 mil. Kč:</a:t>
            </a:r>
          </a:p>
          <a:p>
            <a:pPr marL="0" indent="0">
              <a:buNone/>
            </a:pPr>
            <a:r>
              <a:rPr lang="cs-CZ" sz="1800" dirty="false"/>
              <a:t>Příjemcům, jejichž celkový rozpočet nepřesáhne 5 mil. Kč, je poskytnuta jedna zálohová platba ve výši </a:t>
            </a:r>
            <a:r>
              <a:rPr lang="cs-CZ" sz="1800" u="sng" dirty="false"/>
              <a:t>100 % způsobilých výdajů projektu. </a:t>
            </a:r>
            <a:r>
              <a:rPr lang="cs-CZ" sz="1800" dirty="false"/>
              <a:t>Výše zálohové platby vychází z počtu jednotek, které mají být dosaženy v průběhu realizace projektu, a jejich jednotkových nákladů. </a:t>
            </a:r>
            <a:endParaRPr lang="pl-PL" sz="1800" b="true" dirty="false"/>
          </a:p>
          <a:p>
            <a:pPr marL="0" indent="0">
              <a:buNone/>
            </a:pPr>
            <a:endParaRPr lang="cs-CZ"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75</a:t>
            </a:fld>
            <a:endParaRPr lang="cs-CZ" dirty="false"/>
          </a:p>
        </p:txBody>
      </p:sp>
      <p:pic>
        <p:nvPicPr>
          <p:cNvPr id="5" name="Grafický objekt 4" descr="Šipka dolů se souvislou výplní">
            <a:extLst>
              <a:ext uri="{FF2B5EF4-FFF2-40B4-BE49-F238E27FC236}">
                <a16:creationId xmlns:a16="http://schemas.microsoft.com/office/drawing/2014/main" id="{BE5ACE08-9DD6-5AC1-09F7-675A613FBB9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00091" y="3933056"/>
            <a:ext cx="529208" cy="529208"/>
          </a:xfrm>
          <a:prstGeom prst="rect">
            <a:avLst/>
          </a:prstGeom>
        </p:spPr>
      </p:pic>
      <p:pic>
        <p:nvPicPr>
          <p:cNvPr id="6" name="Grafický objekt 5" descr="Nový se souvislou výplní">
            <a:extLst>
              <a:ext uri="{FF2B5EF4-FFF2-40B4-BE49-F238E27FC236}">
                <a16:creationId xmlns:a16="http://schemas.microsoft.com/office/drawing/2014/main" id="{E18A10E9-B023-3154-8F0F-553761CF320B}"/>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83095" y="3392674"/>
            <a:ext cx="540060" cy="540060"/>
          </a:xfrm>
          <a:prstGeom prst="rect">
            <a:avLst/>
          </a:prstGeom>
        </p:spPr>
      </p:pic>
      <p:sp>
        <p:nvSpPr>
          <p:cNvPr id="7" name="TextovéPole 6">
            <a:extLst>
              <a:ext uri="{FF2B5EF4-FFF2-40B4-BE49-F238E27FC236}">
                <a16:creationId xmlns:a16="http://schemas.microsoft.com/office/drawing/2014/main" id="{0F17E5AF-0CDA-1D04-E4FC-1E70B1FEA2CA}"/>
              </a:ext>
            </a:extLst>
          </p:cNvPr>
          <p:cNvSpPr txBox="true"/>
          <p:nvPr/>
        </p:nvSpPr>
        <p:spPr>
          <a:xfrm>
            <a:off x="7957431" y="3238785"/>
            <a:ext cx="859531" cy="523220"/>
          </a:xfrm>
          <a:prstGeom prst="rect">
            <a:avLst/>
          </a:prstGeom>
          <a:noFill/>
        </p:spPr>
        <p:txBody>
          <a:bodyPr wrap="none" rtlCol="false">
            <a:spAutoFit/>
          </a:bodyPr>
          <a:lstStyle/>
          <a:p>
            <a:r>
              <a:rPr lang="cs-CZ" sz="1400" b="true" dirty="false"/>
              <a:t>novinka</a:t>
            </a:r>
          </a:p>
          <a:p>
            <a:r>
              <a:rPr lang="cs-CZ" sz="1400" b="true" dirty="false"/>
              <a:t>   OPZ+</a:t>
            </a:r>
          </a:p>
        </p:txBody>
      </p:sp>
    </p:spTree>
    <p:extLst>
      <p:ext uri="{BB962C8B-B14F-4D97-AF65-F5344CB8AC3E}">
        <p14:creationId xmlns:p14="http://schemas.microsoft.com/office/powerpoint/2010/main" val="22297136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Zálohové financování (ex ante)</a:t>
            </a:r>
          </a:p>
        </p:txBody>
      </p:sp>
      <p:sp>
        <p:nvSpPr>
          <p:cNvPr id="3" name="Zástupný symbol pro obsah 2"/>
          <p:cNvSpPr>
            <a:spLocks noGrp="true"/>
          </p:cNvSpPr>
          <p:nvPr>
            <p:ph idx="1"/>
          </p:nvPr>
        </p:nvSpPr>
        <p:spPr>
          <a:xfrm>
            <a:off x="332988" y="2126679"/>
            <a:ext cx="8064000" cy="4176464"/>
          </a:xfrm>
        </p:spPr>
        <p:txBody>
          <a:bodyPr/>
          <a:lstStyle/>
          <a:p>
            <a:pPr marL="0" indent="0">
              <a:buNone/>
            </a:pPr>
            <a:r>
              <a:rPr lang="pl-PL" b="true" dirty="false"/>
              <a:t>Projekty s celkovými způsobilými výdaji nad 5 mil. Kč:</a:t>
            </a:r>
            <a:endParaRPr lang="cs-CZ" dirty="false"/>
          </a:p>
          <a:p>
            <a:pPr marL="0" indent="0">
              <a:buNone/>
            </a:pPr>
            <a:r>
              <a:rPr lang="cs-CZ" sz="2000" dirty="false"/>
              <a:t>Výše první zálohové platby vychází z předpokládaného počtu jednotek a jejich jednotkových nákladů, které mají být dosaženy během období od zahájení realizace projektu až do konce 2. měsíce následujícího po nejzazším termínu pro předložení první zprávy o realizaci. Přesná výše zálohy je stanovena v právním aktu. </a:t>
            </a:r>
          </a:p>
          <a:p>
            <a:pPr marL="0" indent="0">
              <a:buNone/>
            </a:pPr>
            <a:r>
              <a:rPr lang="cs-CZ" sz="2000" b="true" dirty="false"/>
              <a:t>Výše 1. zálohy smí dosáhnout nejvýše 30 % způsobilých výdajů projektu, další zálohové platby ve výši vyúčtování.</a:t>
            </a:r>
          </a:p>
          <a:p>
            <a:pPr marL="0" indent="0">
              <a:buNone/>
            </a:pPr>
            <a:endParaRPr lang="cs-CZ" sz="20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76</a:t>
            </a:fld>
            <a:endParaRPr lang="cs-CZ" dirty="false"/>
          </a:p>
        </p:txBody>
      </p:sp>
      <p:pic>
        <p:nvPicPr>
          <p:cNvPr id="5" name="Grafický objekt 4" descr="Šipka nahoru se souvislou výplní">
            <a:extLst>
              <a:ext uri="{FF2B5EF4-FFF2-40B4-BE49-F238E27FC236}">
                <a16:creationId xmlns:a16="http://schemas.microsoft.com/office/drawing/2014/main" id="{6FEA3C85-DCF5-F5D9-69D8-D2B64FF60EED}"/>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2384" y="1976733"/>
            <a:ext cx="529208" cy="529208"/>
          </a:xfrm>
          <a:prstGeom prst="rect">
            <a:avLst/>
          </a:prstGeom>
        </p:spPr>
      </p:pic>
      <p:pic>
        <p:nvPicPr>
          <p:cNvPr id="6" name="Grafický objekt 5" descr="Nový se souvislou výplní">
            <a:extLst>
              <a:ext uri="{FF2B5EF4-FFF2-40B4-BE49-F238E27FC236}">
                <a16:creationId xmlns:a16="http://schemas.microsoft.com/office/drawing/2014/main" id="{6F708ED9-D6FD-5E93-AA94-19638E11C3C1}"/>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59990" y="1338283"/>
            <a:ext cx="540060" cy="540060"/>
          </a:xfrm>
          <a:prstGeom prst="rect">
            <a:avLst/>
          </a:prstGeom>
        </p:spPr>
      </p:pic>
      <p:sp>
        <p:nvSpPr>
          <p:cNvPr id="7" name="TextovéPole 6">
            <a:extLst>
              <a:ext uri="{FF2B5EF4-FFF2-40B4-BE49-F238E27FC236}">
                <a16:creationId xmlns:a16="http://schemas.microsoft.com/office/drawing/2014/main" id="{EB04055E-7885-3BF1-B229-9C7D9B801889}"/>
              </a:ext>
            </a:extLst>
          </p:cNvPr>
          <p:cNvSpPr txBox="true"/>
          <p:nvPr/>
        </p:nvSpPr>
        <p:spPr>
          <a:xfrm>
            <a:off x="8334326" y="1184394"/>
            <a:ext cx="859531" cy="523220"/>
          </a:xfrm>
          <a:prstGeom prst="rect">
            <a:avLst/>
          </a:prstGeom>
          <a:noFill/>
        </p:spPr>
        <p:txBody>
          <a:bodyPr wrap="none" rtlCol="false">
            <a:spAutoFit/>
          </a:bodyPr>
          <a:lstStyle/>
          <a:p>
            <a:r>
              <a:rPr lang="cs-CZ" sz="1400" b="true" dirty="false"/>
              <a:t>novinka</a:t>
            </a:r>
          </a:p>
          <a:p>
            <a:r>
              <a:rPr lang="cs-CZ" sz="1400" b="true" dirty="false"/>
              <a:t>   OPZ+</a:t>
            </a:r>
          </a:p>
        </p:txBody>
      </p:sp>
    </p:spTree>
    <p:extLst>
      <p:ext uri="{BB962C8B-B14F-4D97-AF65-F5344CB8AC3E}">
        <p14:creationId xmlns:p14="http://schemas.microsoft.com/office/powerpoint/2010/main" val="28402438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Zálohové financování (ex ante)</a:t>
            </a:r>
          </a:p>
        </p:txBody>
      </p:sp>
      <p:sp>
        <p:nvSpPr>
          <p:cNvPr id="3" name="Zástupný symbol pro obsah 2"/>
          <p:cNvSpPr>
            <a:spLocks noGrp="true"/>
          </p:cNvSpPr>
          <p:nvPr>
            <p:ph idx="1"/>
          </p:nvPr>
        </p:nvSpPr>
        <p:spPr>
          <a:xfrm>
            <a:off x="5464673" y="1667971"/>
            <a:ext cx="2592288" cy="504056"/>
          </a:xfrm>
        </p:spPr>
        <p:txBody>
          <a:bodyPr/>
          <a:lstStyle/>
          <a:p>
            <a:pPr marL="0" indent="0">
              <a:buNone/>
            </a:pPr>
            <a:r>
              <a:rPr lang="cs-CZ" b="true" dirty="false"/>
              <a:t>CZV nad 5 mil. Kč</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77</a:t>
            </a:fld>
            <a:endParaRPr lang="cs-CZ" dirty="false"/>
          </a:p>
        </p:txBody>
      </p:sp>
      <p:sp>
        <p:nvSpPr>
          <p:cNvPr id="5" name="Zástupný symbol pro obsah 2">
            <a:extLst>
              <a:ext uri="{FF2B5EF4-FFF2-40B4-BE49-F238E27FC236}">
                <a16:creationId xmlns:a16="http://schemas.microsoft.com/office/drawing/2014/main" id="{04CC3F4F-C379-C0DB-C22C-17D0390C5E6F}"/>
              </a:ext>
            </a:extLst>
          </p:cNvPr>
          <p:cNvSpPr txBox="true">
            <a:spLocks/>
          </p:cNvSpPr>
          <p:nvPr/>
        </p:nvSpPr>
        <p:spPr>
          <a:xfrm>
            <a:off x="1087039" y="1628800"/>
            <a:ext cx="2592289" cy="50405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cs-CZ" b="true" dirty="false"/>
              <a:t>CZV do 5 mil. Kč</a:t>
            </a:r>
          </a:p>
        </p:txBody>
      </p:sp>
      <p:graphicFrame>
        <p:nvGraphicFramePr>
          <p:cNvPr id="16" name="Tabulka 15">
            <a:extLst>
              <a:ext uri="{FF2B5EF4-FFF2-40B4-BE49-F238E27FC236}">
                <a16:creationId xmlns:a16="http://schemas.microsoft.com/office/drawing/2014/main" id="{94788785-F8C1-9758-BC95-1A2EE2111A4D}"/>
              </a:ext>
            </a:extLst>
          </p:cNvPr>
          <p:cNvGraphicFramePr>
            <a:graphicFrameLocks noGrp="true"/>
          </p:cNvGraphicFramePr>
          <p:nvPr>
            <p:extLst>
              <p:ext uri="{D42A27DB-BD31-4B8C-83A1-F6EECF244321}">
                <p14:modId xmlns:p14="http://schemas.microsoft.com/office/powerpoint/2010/main" val="981355070"/>
              </p:ext>
            </p:extLst>
          </p:nvPr>
        </p:nvGraphicFramePr>
        <p:xfrm>
          <a:off x="4596981" y="2237261"/>
          <a:ext cx="4485036" cy="2408211"/>
        </p:xfrm>
        <a:graphic>
          <a:graphicData uri="http://schemas.openxmlformats.org/drawingml/2006/table">
            <a:tbl>
              <a:tblPr>
                <a:tableStyleId>{8EC20E35-A176-4012-BC5E-935CFFF8708E}</a:tableStyleId>
              </a:tblPr>
              <a:tblGrid>
                <a:gridCol w="2005648">
                  <a:extLst>
                    <a:ext uri="{9D8B030D-6E8A-4147-A177-3AD203B41FA5}">
                      <a16:colId xmlns:a16="http://schemas.microsoft.com/office/drawing/2014/main" val="2810873384"/>
                    </a:ext>
                  </a:extLst>
                </a:gridCol>
                <a:gridCol w="2479388">
                  <a:extLst>
                    <a:ext uri="{9D8B030D-6E8A-4147-A177-3AD203B41FA5}">
                      <a16:colId xmlns:a16="http://schemas.microsoft.com/office/drawing/2014/main" val="1359307852"/>
                    </a:ext>
                  </a:extLst>
                </a:gridCol>
              </a:tblGrid>
              <a:tr h="441663">
                <a:tc>
                  <a:txBody>
                    <a:bodyPr/>
                    <a:lstStyle/>
                    <a:p>
                      <a:pPr algn="ctr" fontAlgn="ctr"/>
                      <a:r>
                        <a:rPr lang="cs-CZ" sz="1300" b="true" u="none" strike="noStrike" dirty="false">
                          <a:effectLst/>
                        </a:rPr>
                        <a:t>1. záloha</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30% CZV</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56067214"/>
                  </a:ext>
                </a:extLst>
              </a:tr>
              <a:tr h="487520">
                <a:tc>
                  <a:txBody>
                    <a:bodyPr/>
                    <a:lstStyle/>
                    <a:p>
                      <a:pPr algn="ctr" fontAlgn="ctr"/>
                      <a:r>
                        <a:rPr lang="cs-CZ" sz="1300" b="true" u="none" strike="noStrike" dirty="false">
                          <a:effectLst/>
                        </a:rPr>
                        <a:t>1.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Vytvoření + 1.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5868109"/>
                  </a:ext>
                </a:extLst>
              </a:tr>
              <a:tr h="510977">
                <a:tc>
                  <a:txBody>
                    <a:bodyPr/>
                    <a:lstStyle/>
                    <a:p>
                      <a:pPr algn="ctr" fontAlgn="ctr"/>
                      <a:r>
                        <a:rPr lang="cs-CZ" sz="1300" b="true" u="none" strike="noStrike" dirty="false">
                          <a:effectLst/>
                        </a:rPr>
                        <a:t>2.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2. - 4.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58139612"/>
                  </a:ext>
                </a:extLst>
              </a:tr>
              <a:tr h="504056">
                <a:tc>
                  <a:txBody>
                    <a:bodyPr/>
                    <a:lstStyle/>
                    <a:p>
                      <a:pPr algn="ctr" fontAlgn="ctr"/>
                      <a:r>
                        <a:rPr lang="cs-CZ" sz="1300" b="true" u="none" strike="noStrike" dirty="false">
                          <a:effectLst/>
                        </a:rPr>
                        <a:t>3.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5. - 8.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71974911"/>
                  </a:ext>
                </a:extLst>
              </a:tr>
              <a:tr h="463995">
                <a:tc>
                  <a:txBody>
                    <a:bodyPr/>
                    <a:lstStyle/>
                    <a:p>
                      <a:pPr algn="ctr" fontAlgn="ctr"/>
                      <a:r>
                        <a:rPr lang="cs-CZ" sz="1300" b="true" u="none" strike="noStrike" dirty="false">
                          <a:effectLst/>
                        </a:rPr>
                        <a:t>4.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9. - 12.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47843497"/>
                  </a:ext>
                </a:extLst>
              </a:tr>
            </a:tbl>
          </a:graphicData>
        </a:graphic>
      </p:graphicFrame>
      <p:graphicFrame>
        <p:nvGraphicFramePr>
          <p:cNvPr id="17" name="Tabulka 16">
            <a:extLst>
              <a:ext uri="{FF2B5EF4-FFF2-40B4-BE49-F238E27FC236}">
                <a16:creationId xmlns:a16="http://schemas.microsoft.com/office/drawing/2014/main" id="{727F4E78-6E71-D483-09A1-2E2F5687CC39}"/>
              </a:ext>
            </a:extLst>
          </p:cNvPr>
          <p:cNvGraphicFramePr>
            <a:graphicFrameLocks noGrp="true"/>
          </p:cNvGraphicFramePr>
          <p:nvPr>
            <p:extLst>
              <p:ext uri="{D42A27DB-BD31-4B8C-83A1-F6EECF244321}">
                <p14:modId xmlns:p14="http://schemas.microsoft.com/office/powerpoint/2010/main" val="4113956523"/>
              </p:ext>
            </p:extLst>
          </p:nvPr>
        </p:nvGraphicFramePr>
        <p:xfrm>
          <a:off x="18552" y="2237261"/>
          <a:ext cx="4291322" cy="1440159"/>
        </p:xfrm>
        <a:graphic>
          <a:graphicData uri="http://schemas.openxmlformats.org/drawingml/2006/table">
            <a:tbl>
              <a:tblPr>
                <a:tableStyleId>{6E25E649-3F16-4E02-A733-19D2CDBF48F0}</a:tableStyleId>
              </a:tblPr>
              <a:tblGrid>
                <a:gridCol w="1919021">
                  <a:extLst>
                    <a:ext uri="{9D8B030D-6E8A-4147-A177-3AD203B41FA5}">
                      <a16:colId xmlns:a16="http://schemas.microsoft.com/office/drawing/2014/main" val="1551714046"/>
                    </a:ext>
                  </a:extLst>
                </a:gridCol>
                <a:gridCol w="2372301">
                  <a:extLst>
                    <a:ext uri="{9D8B030D-6E8A-4147-A177-3AD203B41FA5}">
                      <a16:colId xmlns:a16="http://schemas.microsoft.com/office/drawing/2014/main" val="1340119763"/>
                    </a:ext>
                  </a:extLst>
                </a:gridCol>
              </a:tblGrid>
              <a:tr h="426964">
                <a:tc>
                  <a:txBody>
                    <a:bodyPr/>
                    <a:lstStyle/>
                    <a:p>
                      <a:pPr algn="ctr" fontAlgn="ctr"/>
                      <a:r>
                        <a:rPr lang="cs-CZ" sz="1300" b="true" u="none" strike="noStrike" dirty="false">
                          <a:effectLst/>
                        </a:rPr>
                        <a:t>1. záloha</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100% CZV</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4599231"/>
                  </a:ext>
                </a:extLst>
              </a:tr>
              <a:tr h="498126">
                <a:tc>
                  <a:txBody>
                    <a:bodyPr/>
                    <a:lstStyle/>
                    <a:p>
                      <a:pPr algn="ctr" fontAlgn="ctr"/>
                      <a:r>
                        <a:rPr lang="cs-CZ" sz="1300" b="true" u="none" strike="noStrike" dirty="false">
                          <a:effectLst/>
                        </a:rPr>
                        <a:t>1.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Vytvoření + 1.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85692290"/>
                  </a:ext>
                </a:extLst>
              </a:tr>
              <a:tr h="515069">
                <a:tc>
                  <a:txBody>
                    <a:bodyPr/>
                    <a:lstStyle/>
                    <a:p>
                      <a:pPr algn="ctr" fontAlgn="ctr"/>
                      <a:r>
                        <a:rPr lang="cs-CZ" sz="1300" b="true" u="none" strike="noStrike" dirty="false">
                          <a:effectLst/>
                        </a:rPr>
                        <a:t>2.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2. - 12.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05726225"/>
                  </a:ext>
                </a:extLst>
              </a:tr>
            </a:tbl>
          </a:graphicData>
        </a:graphic>
      </p:graphicFrame>
      <p:sp>
        <p:nvSpPr>
          <p:cNvPr id="19" name="TextovéPole 18">
            <a:extLst>
              <a:ext uri="{FF2B5EF4-FFF2-40B4-BE49-F238E27FC236}">
                <a16:creationId xmlns:a16="http://schemas.microsoft.com/office/drawing/2014/main" id="{18DA60B3-59B0-1831-EDAA-1AC88C1505E5}"/>
              </a:ext>
            </a:extLst>
          </p:cNvPr>
          <p:cNvSpPr txBox="true"/>
          <p:nvPr/>
        </p:nvSpPr>
        <p:spPr>
          <a:xfrm>
            <a:off x="360000" y="5324675"/>
            <a:ext cx="8716746" cy="1200329"/>
          </a:xfrm>
          <a:prstGeom prst="rect">
            <a:avLst/>
          </a:prstGeom>
          <a:noFill/>
        </p:spPr>
        <p:txBody>
          <a:bodyPr wrap="square">
            <a:spAutoFit/>
          </a:bodyPr>
          <a:lstStyle/>
          <a:p>
            <a:pPr marL="0" indent="0">
              <a:buNone/>
            </a:pPr>
            <a:r>
              <a:rPr lang="cs-CZ" sz="1800" dirty="false"/>
              <a:t>Z důvodu </a:t>
            </a:r>
            <a:r>
              <a:rPr lang="cs-CZ" dirty="false"/>
              <a:t>l</a:t>
            </a:r>
            <a:r>
              <a:rPr lang="cs-CZ" sz="1800" dirty="false"/>
              <a:t>imitu stanoveného v metodickém pokynu pro finanční toky spolufinancované z evropských fondů u projektů nad 5 mil. Kč není možné držet zálohy vyšší než 30% CZV projektu – pro zajištění plynulého čerpání dotace u projektů nad 5 mil. Kč 4 monitorovací období (4xZoR)</a:t>
            </a:r>
          </a:p>
        </p:txBody>
      </p:sp>
      <p:pic>
        <p:nvPicPr>
          <p:cNvPr id="21" name="Grafický objekt 20" descr="Šipka dolů se souvislou výplní">
            <a:extLst>
              <a:ext uri="{FF2B5EF4-FFF2-40B4-BE49-F238E27FC236}">
                <a16:creationId xmlns:a16="http://schemas.microsoft.com/office/drawing/2014/main" id="{577AAB72-8202-3FB8-B3CE-D1C618B420CA}"/>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5868" y="1582319"/>
            <a:ext cx="529208" cy="529208"/>
          </a:xfrm>
          <a:prstGeom prst="rect">
            <a:avLst/>
          </a:prstGeom>
        </p:spPr>
      </p:pic>
      <p:pic>
        <p:nvPicPr>
          <p:cNvPr id="23" name="Grafický objekt 22" descr="Šipka nahoru se souvislou výplní">
            <a:extLst>
              <a:ext uri="{FF2B5EF4-FFF2-40B4-BE49-F238E27FC236}">
                <a16:creationId xmlns:a16="http://schemas.microsoft.com/office/drawing/2014/main" id="{DFC1281D-FCE8-CF55-283E-167C789CF417}"/>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40657" y="1582319"/>
            <a:ext cx="529208" cy="529208"/>
          </a:xfrm>
          <a:prstGeom prst="rect">
            <a:avLst/>
          </a:prstGeom>
        </p:spPr>
      </p:pic>
      <p:cxnSp>
        <p:nvCxnSpPr>
          <p:cNvPr id="7" name="Přímá spojnice 6">
            <a:extLst>
              <a:ext uri="{FF2B5EF4-FFF2-40B4-BE49-F238E27FC236}">
                <a16:creationId xmlns:a16="http://schemas.microsoft.com/office/drawing/2014/main" id="{013DD16D-8FAB-DD69-425B-333D9C1820C5}"/>
              </a:ext>
            </a:extLst>
          </p:cNvPr>
          <p:cNvCxnSpPr>
            <a:cxnSpLocks/>
          </p:cNvCxnSpPr>
          <p:nvPr/>
        </p:nvCxnSpPr>
        <p:spPr>
          <a:xfrm>
            <a:off x="4427984" y="1484784"/>
            <a:ext cx="0" cy="3214833"/>
          </a:xfrm>
          <a:prstGeom prst="line">
            <a:avLst/>
          </a:prstGeom>
          <a:ln w="19050"/>
        </p:spPr>
        <p:style>
          <a:lnRef idx="1">
            <a:schemeClr val="dk1"/>
          </a:lnRef>
          <a:fillRef idx="0">
            <a:schemeClr val="dk1"/>
          </a:fillRef>
          <a:effectRef idx="0">
            <a:schemeClr val="dk1"/>
          </a:effectRef>
          <a:fontRef idx="minor">
            <a:schemeClr val="tx1"/>
          </a:fontRef>
        </p:style>
      </p:cxnSp>
      <p:sp>
        <p:nvSpPr>
          <p:cNvPr id="12" name="TextovéPole 11">
            <a:extLst>
              <a:ext uri="{FF2B5EF4-FFF2-40B4-BE49-F238E27FC236}">
                <a16:creationId xmlns:a16="http://schemas.microsoft.com/office/drawing/2014/main" id="{C7D26126-64D4-3CD7-F644-6042DF487AF0}"/>
              </a:ext>
            </a:extLst>
          </p:cNvPr>
          <p:cNvSpPr txBox="true"/>
          <p:nvPr/>
        </p:nvSpPr>
        <p:spPr>
          <a:xfrm>
            <a:off x="5831049" y="4771206"/>
            <a:ext cx="1997663" cy="307777"/>
          </a:xfrm>
          <a:prstGeom prst="rect">
            <a:avLst/>
          </a:prstGeom>
          <a:noFill/>
        </p:spPr>
        <p:txBody>
          <a:bodyPr wrap="none" rtlCol="false">
            <a:spAutoFit/>
          </a:bodyPr>
          <a:lstStyle/>
          <a:p>
            <a:r>
              <a:rPr lang="cs-CZ" sz="1400" b="true" dirty="false"/>
              <a:t>* záloha = vyúčtování</a:t>
            </a:r>
          </a:p>
        </p:txBody>
      </p:sp>
    </p:spTree>
    <p:extLst>
      <p:ext uri="{BB962C8B-B14F-4D97-AF65-F5344CB8AC3E}">
        <p14:creationId xmlns:p14="http://schemas.microsoft.com/office/powerpoint/2010/main" val="6564379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Ex post financování (OSS a jejich SPO)</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78</a:t>
            </a:fld>
            <a:endParaRPr lang="cs-CZ" dirty="false"/>
          </a:p>
        </p:txBody>
      </p:sp>
      <p:sp>
        <p:nvSpPr>
          <p:cNvPr id="5" name="Zástupný symbol pro obsah 2">
            <a:extLst>
              <a:ext uri="{FF2B5EF4-FFF2-40B4-BE49-F238E27FC236}">
                <a16:creationId xmlns:a16="http://schemas.microsoft.com/office/drawing/2014/main" id="{04CC3F4F-C379-C0DB-C22C-17D0390C5E6F}"/>
              </a:ext>
            </a:extLst>
          </p:cNvPr>
          <p:cNvSpPr txBox="true">
            <a:spLocks/>
          </p:cNvSpPr>
          <p:nvPr/>
        </p:nvSpPr>
        <p:spPr>
          <a:xfrm>
            <a:off x="1241864" y="1600379"/>
            <a:ext cx="6660272" cy="75408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cs-CZ" b="true" dirty="false"/>
              <a:t>Pro všechny projekty financované ex post (bez ohledu na CZV projektu) platí:</a:t>
            </a:r>
          </a:p>
        </p:txBody>
      </p:sp>
      <p:graphicFrame>
        <p:nvGraphicFramePr>
          <p:cNvPr id="17" name="Tabulka 16">
            <a:extLst>
              <a:ext uri="{FF2B5EF4-FFF2-40B4-BE49-F238E27FC236}">
                <a16:creationId xmlns:a16="http://schemas.microsoft.com/office/drawing/2014/main" id="{727F4E78-6E71-D483-09A1-2E2F5687CC39}"/>
              </a:ext>
            </a:extLst>
          </p:cNvPr>
          <p:cNvGraphicFramePr>
            <a:graphicFrameLocks noGrp="true"/>
          </p:cNvGraphicFramePr>
          <p:nvPr>
            <p:extLst>
              <p:ext uri="{D42A27DB-BD31-4B8C-83A1-F6EECF244321}">
                <p14:modId xmlns:p14="http://schemas.microsoft.com/office/powerpoint/2010/main" val="499856222"/>
              </p:ext>
            </p:extLst>
          </p:nvPr>
        </p:nvGraphicFramePr>
        <p:xfrm>
          <a:off x="1619672" y="2874842"/>
          <a:ext cx="5688632" cy="2088232"/>
        </p:xfrm>
        <a:graphic>
          <a:graphicData uri="http://schemas.openxmlformats.org/drawingml/2006/table">
            <a:tbl>
              <a:tblPr>
                <a:tableStyleId>{6E25E649-3F16-4E02-A733-19D2CDBF48F0}</a:tableStyleId>
              </a:tblPr>
              <a:tblGrid>
                <a:gridCol w="2577277">
                  <a:extLst>
                    <a:ext uri="{9D8B030D-6E8A-4147-A177-3AD203B41FA5}">
                      <a16:colId xmlns:a16="http://schemas.microsoft.com/office/drawing/2014/main" val="1551714046"/>
                    </a:ext>
                  </a:extLst>
                </a:gridCol>
                <a:gridCol w="3111355">
                  <a:extLst>
                    <a:ext uri="{9D8B030D-6E8A-4147-A177-3AD203B41FA5}">
                      <a16:colId xmlns:a16="http://schemas.microsoft.com/office/drawing/2014/main" val="1340119763"/>
                    </a:ext>
                  </a:extLst>
                </a:gridCol>
              </a:tblGrid>
              <a:tr h="619098">
                <a:tc>
                  <a:txBody>
                    <a:bodyPr/>
                    <a:lstStyle/>
                    <a:p>
                      <a:pPr algn="ctr" fontAlgn="ctr"/>
                      <a:r>
                        <a:rPr lang="cs-CZ" sz="1600" b="true" u="none" strike="noStrike" kern="1200" dirty="false">
                          <a:solidFill>
                            <a:schemeClr val="dk1"/>
                          </a:solidFill>
                          <a:effectLst/>
                          <a:latin typeface="+mn-lt"/>
                          <a:ea typeface="+mn-ea"/>
                          <a:cs typeface="+mn-cs"/>
                        </a:rPr>
                        <a:t>Bez zálohové platby</a:t>
                      </a:r>
                    </a:p>
                  </a:txBody>
                  <a:tcPr marL="9525" marR="9525" marT="9525" marB="0" anchor="ctr"/>
                </a:tc>
                <a:tc>
                  <a:txBody>
                    <a:bodyPr/>
                    <a:lstStyle/>
                    <a:p>
                      <a:pPr algn="ctr" fontAlgn="ctr"/>
                      <a:endParaRPr lang="cs-CZ" sz="1600" b="true" u="none" strike="noStrike" kern="1200" dirty="false">
                        <a:solidFill>
                          <a:schemeClr val="dk1"/>
                        </a:solidFill>
                        <a:effectLst/>
                        <a:latin typeface="+mn-lt"/>
                        <a:ea typeface="+mn-ea"/>
                        <a:cs typeface="+mn-cs"/>
                      </a:endParaRPr>
                    </a:p>
                  </a:txBody>
                  <a:tcPr marL="9525" marR="9525" marT="9525" marB="0" anchor="ctr"/>
                </a:tc>
                <a:extLst>
                  <a:ext uri="{0D108BD9-81ED-4DB2-BD59-A6C34878D82A}">
                    <a16:rowId xmlns:a16="http://schemas.microsoft.com/office/drawing/2014/main" val="1074599231"/>
                  </a:ext>
                </a:extLst>
              </a:tr>
              <a:tr h="722283">
                <a:tc>
                  <a:txBody>
                    <a:bodyPr/>
                    <a:lstStyle/>
                    <a:p>
                      <a:pPr algn="ctr" fontAlgn="ctr"/>
                      <a:r>
                        <a:rPr lang="cs-CZ" sz="1600" b="true" u="none" strike="noStrike" dirty="false">
                          <a:effectLst/>
                        </a:rPr>
                        <a:t>1. monitorovací období</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600" b="true" u="none" strike="noStrike" dirty="false">
                          <a:effectLst/>
                        </a:rPr>
                        <a:t>Vytvoření + 1. měsíc provozu</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85692290"/>
                  </a:ext>
                </a:extLst>
              </a:tr>
              <a:tr h="746851">
                <a:tc>
                  <a:txBody>
                    <a:bodyPr/>
                    <a:lstStyle/>
                    <a:p>
                      <a:pPr algn="ctr" fontAlgn="ctr"/>
                      <a:r>
                        <a:rPr lang="cs-CZ" sz="1600" b="true" u="none" strike="noStrike" dirty="false">
                          <a:effectLst/>
                        </a:rPr>
                        <a:t>2. monitorovací období</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600" b="true" u="none" strike="noStrike" dirty="false">
                          <a:effectLst/>
                        </a:rPr>
                        <a:t>2. - 12. měsíc provozu</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05726225"/>
                  </a:ext>
                </a:extLst>
              </a:tr>
            </a:tbl>
          </a:graphicData>
        </a:graphic>
      </p:graphicFrame>
    </p:spTree>
    <p:extLst>
      <p:ext uri="{BB962C8B-B14F-4D97-AF65-F5344CB8AC3E}">
        <p14:creationId xmlns:p14="http://schemas.microsoft.com/office/powerpoint/2010/main" val="18466868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479D8-A58B-F670-A6F0-76A390081391}"/>
              </a:ext>
            </a:extLst>
          </p:cNvPr>
          <p:cNvSpPr>
            <a:spLocks noGrp="true"/>
          </p:cNvSpPr>
          <p:nvPr>
            <p:ph type="title"/>
          </p:nvPr>
        </p:nvSpPr>
        <p:spPr/>
        <p:txBody>
          <a:bodyPr/>
          <a:lstStyle/>
          <a:p>
            <a:r>
              <a:rPr lang="cs-CZ" dirty="false"/>
              <a:t>Kalkulačka k žádosti o podporu</a:t>
            </a:r>
          </a:p>
        </p:txBody>
      </p:sp>
      <p:sp>
        <p:nvSpPr>
          <p:cNvPr id="4" name="Zástupný symbol pro číslo snímku 3">
            <a:extLst>
              <a:ext uri="{FF2B5EF4-FFF2-40B4-BE49-F238E27FC236}">
                <a16:creationId xmlns:a16="http://schemas.microsoft.com/office/drawing/2014/main" id="{B37D7355-9027-7D24-3B8B-A291B06B420F}"/>
              </a:ext>
            </a:extLst>
          </p:cNvPr>
          <p:cNvSpPr>
            <a:spLocks noGrp="true"/>
          </p:cNvSpPr>
          <p:nvPr>
            <p:ph type="sldNum" sz="quarter" idx="12"/>
          </p:nvPr>
        </p:nvSpPr>
        <p:spPr/>
        <p:txBody>
          <a:bodyPr/>
          <a:lstStyle/>
          <a:p>
            <a:fld id="{479BF083-4774-43B1-9AB0-5CC1AC5DD8EE}" type="slidenum">
              <a:rPr lang="cs-CZ" smtClean="false"/>
              <a:pPr/>
              <a:t>79</a:t>
            </a:fld>
            <a:endParaRPr lang="cs-CZ" dirty="false"/>
          </a:p>
        </p:txBody>
      </p:sp>
      <p:pic>
        <p:nvPicPr>
          <p:cNvPr id="6" name="Obrázek 5" descr="Obsah obrázku stůl&#10;&#10;Popis byl vytvořen automaticky">
            <a:extLst>
              <a:ext uri="{FF2B5EF4-FFF2-40B4-BE49-F238E27FC236}">
                <a16:creationId xmlns:a16="http://schemas.microsoft.com/office/drawing/2014/main" id="{46913C7B-AC3A-1974-097D-02D09043FF68}"/>
              </a:ext>
            </a:extLst>
          </p:cNvPr>
          <p:cNvPicPr>
            <a:picLocks noChangeAspect="true"/>
          </p:cNvPicPr>
          <p:nvPr/>
        </p:nvPicPr>
        <p:blipFill>
          <a:blip r:embed="rId3">
            <a:extLst>
              <a:ext uri="{28A0092B-C50C-407E-A947-70E740481C1C}">
                <a14:useLocalDpi xmlns:a14="http://schemas.microsoft.com/office/drawing/2010/main" val="0"/>
              </a:ext>
            </a:extLst>
          </a:blip>
          <a:stretch>
            <a:fillRect/>
          </a:stretch>
        </p:blipFill>
        <p:spPr>
          <a:xfrm>
            <a:off x="360000" y="1228105"/>
            <a:ext cx="8424000" cy="5377895"/>
          </a:xfrm>
          <a:prstGeom prst="rect">
            <a:avLst/>
          </a:prstGeom>
        </p:spPr>
      </p:pic>
    </p:spTree>
    <p:extLst>
      <p:ext uri="{BB962C8B-B14F-4D97-AF65-F5344CB8AC3E}">
        <p14:creationId xmlns:p14="http://schemas.microsoft.com/office/powerpoint/2010/main" val="2531968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Představení výzvY</a:t>
            </a:r>
            <a:endParaRPr lang="cs-CZ" dirty="false"/>
          </a:p>
        </p:txBody>
      </p:sp>
      <p:sp>
        <p:nvSpPr>
          <p:cNvPr id="3" name="Zástupný symbol pro obsah 2"/>
          <p:cNvSpPr>
            <a:spLocks noGrp="true"/>
          </p:cNvSpPr>
          <p:nvPr>
            <p:ph idx="1"/>
          </p:nvPr>
        </p:nvSpPr>
        <p:spPr>
          <a:xfrm>
            <a:off x="180000" y="1402325"/>
            <a:ext cx="8784000" cy="5184576"/>
          </a:xfrm>
        </p:spPr>
        <p:txBody>
          <a:bodyPr/>
          <a:lstStyle/>
          <a:p>
            <a:pPr>
              <a:lnSpc>
                <a:spcPct val="100000"/>
              </a:lnSpc>
              <a:spcAft>
                <a:spcPts val="8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Oprávnění žadatelé:</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kraje, obce a jimi zřizované organizace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dobrovolné svazky obcí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poradenské a vzdělávací instituce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veřejné výzkumné instituce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nestátní neziskové organizace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profesní a podnikatelská sdružení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obchodní korporace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OSVČ</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státní podniky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právnické osoby vykonávající podnikatelskou činnost zřízené zvláštním zákonem</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školy a školská zařízení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vysoké školy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576900" lvl="1" indent="-342900" algn="just">
              <a:lnSpc>
                <a:spcPct val="100000"/>
              </a:lnSpc>
              <a:spcAft>
                <a:spcPts val="11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OSS a jimi zřizované příspěvkové organizace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0000"/>
              </a:lnSpc>
              <a:buNone/>
            </a:pPr>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7" name="Grafický objekt 6" descr="Uživatel se souvislou výplní">
            <a:extLst>
              <a:ext uri="{FF2B5EF4-FFF2-40B4-BE49-F238E27FC236}">
                <a16:creationId xmlns:a16="http://schemas.microsoft.com/office/drawing/2014/main" id="{25E39D27-EFE0-F6C0-7F5D-FEECE387E624}"/>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56830" y="1556792"/>
            <a:ext cx="1008112" cy="1008112"/>
          </a:xfrm>
          <a:prstGeom prst="rect">
            <a:avLst/>
          </a:prstGeom>
        </p:spPr>
      </p:pic>
      <p:pic>
        <p:nvPicPr>
          <p:cNvPr id="8" name="Grafický objekt 7" descr="Uživatel se souvislou výplní">
            <a:extLst>
              <a:ext uri="{FF2B5EF4-FFF2-40B4-BE49-F238E27FC236}">
                <a16:creationId xmlns:a16="http://schemas.microsoft.com/office/drawing/2014/main" id="{8EAD05AE-11BA-FA24-AE50-B60CCE427C13}"/>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53716" y="1556792"/>
            <a:ext cx="1008112" cy="1008112"/>
          </a:xfrm>
          <a:prstGeom prst="rect">
            <a:avLst/>
          </a:prstGeom>
        </p:spPr>
      </p:pic>
    </p:spTree>
    <p:extLst>
      <p:ext uri="{BB962C8B-B14F-4D97-AF65-F5344CB8AC3E}">
        <p14:creationId xmlns:p14="http://schemas.microsoft.com/office/powerpoint/2010/main" val="8443976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479D8-A58B-F670-A6F0-76A390081391}"/>
              </a:ext>
            </a:extLst>
          </p:cNvPr>
          <p:cNvSpPr>
            <a:spLocks noGrp="true"/>
          </p:cNvSpPr>
          <p:nvPr>
            <p:ph type="title"/>
          </p:nvPr>
        </p:nvSpPr>
        <p:spPr/>
        <p:txBody>
          <a:bodyPr/>
          <a:lstStyle/>
          <a:p>
            <a:r>
              <a:rPr lang="cs-CZ" dirty="false"/>
              <a:t>Kalkulačka k žádosti o podporu</a:t>
            </a:r>
          </a:p>
        </p:txBody>
      </p:sp>
      <p:sp>
        <p:nvSpPr>
          <p:cNvPr id="4" name="Zástupný symbol pro číslo snímku 3">
            <a:extLst>
              <a:ext uri="{FF2B5EF4-FFF2-40B4-BE49-F238E27FC236}">
                <a16:creationId xmlns:a16="http://schemas.microsoft.com/office/drawing/2014/main" id="{B37D7355-9027-7D24-3B8B-A291B06B420F}"/>
              </a:ext>
            </a:extLst>
          </p:cNvPr>
          <p:cNvSpPr>
            <a:spLocks noGrp="true"/>
          </p:cNvSpPr>
          <p:nvPr>
            <p:ph type="sldNum" sz="quarter" idx="12"/>
          </p:nvPr>
        </p:nvSpPr>
        <p:spPr/>
        <p:txBody>
          <a:bodyPr/>
          <a:lstStyle/>
          <a:p>
            <a:fld id="{479BF083-4774-43B1-9AB0-5CC1AC5DD8EE}" type="slidenum">
              <a:rPr lang="cs-CZ" smtClean="false"/>
              <a:pPr/>
              <a:t>80</a:t>
            </a:fld>
            <a:endParaRPr lang="cs-CZ" dirty="false"/>
          </a:p>
        </p:txBody>
      </p:sp>
      <p:pic>
        <p:nvPicPr>
          <p:cNvPr id="5" name="Obrázek 4" descr="Obsah obrázku stůl&#10;&#10;Popis byl vytvořen automaticky">
            <a:extLst>
              <a:ext uri="{FF2B5EF4-FFF2-40B4-BE49-F238E27FC236}">
                <a16:creationId xmlns:a16="http://schemas.microsoft.com/office/drawing/2014/main" id="{2F78E82A-1748-FE0A-A58C-3F7BD5D8DC61}"/>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1115616" y="2132856"/>
            <a:ext cx="6753837" cy="3096344"/>
          </a:xfrm>
          <a:prstGeom prst="rect">
            <a:avLst/>
          </a:prstGeom>
        </p:spPr>
      </p:pic>
    </p:spTree>
    <p:extLst>
      <p:ext uri="{BB962C8B-B14F-4D97-AF65-F5344CB8AC3E}">
        <p14:creationId xmlns:p14="http://schemas.microsoft.com/office/powerpoint/2010/main" val="2582112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1440160"/>
          </a:xfrm>
        </p:spPr>
        <p:txBody>
          <a:bodyPr/>
          <a:lstStyle/>
          <a:p>
            <a:pPr algn="ctr"/>
            <a:r>
              <a:rPr lang="cs-CZ" dirty="false"/>
              <a:t>Informační systém konečného příjemce</a:t>
            </a:r>
            <a:endParaRPr lang="cs-CZ" sz="2800" b="false" dirty="false"/>
          </a:p>
        </p:txBody>
      </p:sp>
    </p:spTree>
    <p:extLst>
      <p:ext uri="{BB962C8B-B14F-4D97-AF65-F5344CB8AC3E}">
        <p14:creationId xmlns:p14="http://schemas.microsoft.com/office/powerpoint/2010/main" val="15336428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Postup při podávání žádosti</a:t>
            </a:r>
          </a:p>
        </p:txBody>
      </p:sp>
      <p:sp>
        <p:nvSpPr>
          <p:cNvPr id="3" name="Zástupný symbol pro obsah 2"/>
          <p:cNvSpPr>
            <a:spLocks noGrp="true"/>
          </p:cNvSpPr>
          <p:nvPr>
            <p:ph idx="1"/>
          </p:nvPr>
        </p:nvSpPr>
        <p:spPr>
          <a:xfrm>
            <a:off x="540000" y="1800000"/>
            <a:ext cx="8100000" cy="4716000"/>
          </a:xfrm>
        </p:spPr>
        <p:txBody>
          <a:bodyPr/>
          <a:lstStyle/>
          <a:p>
            <a:r>
              <a:rPr lang="cs-CZ" dirty="false"/>
              <a:t>Zřízení elektronického podpisu a datové schránky</a:t>
            </a:r>
          </a:p>
          <a:p>
            <a:r>
              <a:rPr lang="cs-CZ" dirty="false"/>
              <a:t>Registrace do systému IS KP2021+ </a:t>
            </a:r>
            <a:r>
              <a:rPr lang="cs-CZ" dirty="false">
                <a:hlinkClick r:id="rId2"/>
              </a:rPr>
              <a:t>https://iskp21.mssf.cz/</a:t>
            </a:r>
            <a:r>
              <a:rPr lang="cs-CZ" dirty="false"/>
              <a:t>  - registrace NIA (Národní </a:t>
            </a:r>
            <a:r>
              <a:rPr lang="cs-CZ" dirty="false" err="true"/>
              <a:t>identitní</a:t>
            </a:r>
            <a:r>
              <a:rPr lang="cs-CZ" dirty="false"/>
              <a:t> autorita) slouží pro identifikaci a autentizaci registrovaných osob. Umožňuje zaručené prokazovaní totožnosti při přihlašování k online službám. </a:t>
            </a:r>
            <a:r>
              <a:rPr lang="cs-CZ" b="true" dirty="false">
                <a:solidFill>
                  <a:srgbClr val="FF0000"/>
                </a:solidFill>
              </a:rPr>
              <a:t>V rámci OPZ+ je toto preferovaná varianta registrace do IS KP21+</a:t>
            </a:r>
          </a:p>
          <a:p>
            <a:r>
              <a:rPr lang="cs-CZ" dirty="false"/>
              <a:t>Vyplnění elektronické verze žádosti </a:t>
            </a:r>
          </a:p>
          <a:p>
            <a:r>
              <a:rPr lang="cs-CZ" dirty="false"/>
              <a:t>Finalizace elektronické verze žádosti</a:t>
            </a:r>
          </a:p>
          <a:p>
            <a:r>
              <a:rPr lang="cs-CZ" dirty="false"/>
              <a:t>Odeslání elektronické verze žádosti</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82</a:t>
            </a:fld>
            <a:endParaRPr lang="cs-CZ" dirty="false"/>
          </a:p>
        </p:txBody>
      </p:sp>
    </p:spTree>
    <p:extLst>
      <p:ext uri="{BB962C8B-B14F-4D97-AF65-F5344CB8AC3E}">
        <p14:creationId xmlns:p14="http://schemas.microsoft.com/office/powerpoint/2010/main" val="27144736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B4B5F2-23D6-419F-A430-D140EA5F4F5A}"/>
              </a:ext>
            </a:extLst>
          </p:cNvPr>
          <p:cNvSpPr>
            <a:spLocks noGrp="true"/>
          </p:cNvSpPr>
          <p:nvPr>
            <p:ph type="title"/>
          </p:nvPr>
        </p:nvSpPr>
        <p:spPr/>
        <p:txBody>
          <a:bodyPr/>
          <a:lstStyle/>
          <a:p>
            <a:pPr algn="ctr"/>
            <a:r>
              <a:rPr lang="cs-CZ" sz="2800" dirty="false"/>
              <a:t>Postup při podávání žádosti</a:t>
            </a:r>
          </a:p>
        </p:txBody>
      </p:sp>
      <p:sp>
        <p:nvSpPr>
          <p:cNvPr id="3" name="Zástupný obsah 2">
            <a:extLst>
              <a:ext uri="{FF2B5EF4-FFF2-40B4-BE49-F238E27FC236}">
                <a16:creationId xmlns:a16="http://schemas.microsoft.com/office/drawing/2014/main" id="{A1DA058B-3F04-494D-8B63-A6E4DB50E6B7}"/>
              </a:ext>
            </a:extLst>
          </p:cNvPr>
          <p:cNvSpPr>
            <a:spLocks noGrp="true"/>
          </p:cNvSpPr>
          <p:nvPr>
            <p:ph idx="1"/>
          </p:nvPr>
        </p:nvSpPr>
        <p:spPr>
          <a:xfrm>
            <a:off x="467544" y="1647346"/>
            <a:ext cx="8064000" cy="4320000"/>
          </a:xfrm>
        </p:spPr>
        <p:txBody>
          <a:bodyPr/>
          <a:lstStyle/>
          <a:p>
            <a:pPr marL="0" indent="0">
              <a:buNone/>
            </a:pPr>
            <a:r>
              <a:rPr lang="cs-CZ" b="true" dirty="false"/>
              <a:t>Šablona žádosti v ISKP21+ – </a:t>
            </a:r>
            <a:r>
              <a:rPr lang="cs-CZ" dirty="false"/>
              <a:t>Částečně předvyplněná </a:t>
            </a:r>
            <a:endParaRPr lang="cs-CZ" b="true" dirty="false"/>
          </a:p>
          <a:p>
            <a:r>
              <a:rPr lang="cs-CZ" b="true" dirty="false"/>
              <a:t>záložka Projekt</a:t>
            </a:r>
            <a:r>
              <a:rPr lang="cs-CZ" dirty="false"/>
              <a:t> – je nutné doplnit anotaci a základní informace</a:t>
            </a:r>
          </a:p>
          <a:p>
            <a:r>
              <a:rPr lang="cs-CZ" b="true" dirty="false"/>
              <a:t>záložka Popis projektu </a:t>
            </a:r>
            <a:r>
              <a:rPr lang="cs-CZ" dirty="false"/>
              <a:t>– část se plní automaticky, část musí žadatel doplnit (tam, kde je to relevantní) </a:t>
            </a:r>
          </a:p>
          <a:p>
            <a:r>
              <a:rPr lang="cs-CZ" dirty="false"/>
              <a:t>Záložka </a:t>
            </a:r>
            <a:r>
              <a:rPr lang="cs-CZ" b="true" dirty="false"/>
              <a:t>Subjekty projektu – Adresy- </a:t>
            </a:r>
            <a:r>
              <a:rPr lang="cs-CZ" dirty="false"/>
              <a:t>je nutné doplnit adresu oficiální (sídlo organizace) a </a:t>
            </a:r>
            <a:r>
              <a:rPr lang="cs-CZ" b="true" dirty="false"/>
              <a:t>adresu místa realizace </a:t>
            </a:r>
            <a:r>
              <a:rPr lang="cs-CZ" dirty="false"/>
              <a:t>(stěžejní pro řazení do skupin alokací)</a:t>
            </a:r>
            <a:endParaRPr lang="cs-CZ" b="true" dirty="false"/>
          </a:p>
          <a:p>
            <a:r>
              <a:rPr lang="cs-CZ" dirty="false"/>
              <a:t>Podle</a:t>
            </a:r>
            <a:r>
              <a:rPr lang="cs-CZ" i="true" dirty="false"/>
              <a:t> Pokynů </a:t>
            </a:r>
            <a:r>
              <a:rPr lang="cs-CZ" dirty="false"/>
              <a:t>vyplnit všechny relevantní záložky</a:t>
            </a:r>
          </a:p>
        </p:txBody>
      </p:sp>
      <p:sp>
        <p:nvSpPr>
          <p:cNvPr id="4" name="Zástupný symbol pro číslo snímku 3">
            <a:extLst>
              <a:ext uri="{FF2B5EF4-FFF2-40B4-BE49-F238E27FC236}">
                <a16:creationId xmlns:a16="http://schemas.microsoft.com/office/drawing/2014/main" id="{DD4B6F20-827F-49B5-8153-20113BB039FA}"/>
              </a:ext>
            </a:extLst>
          </p:cNvPr>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37473637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F136A6-DF56-4BBB-B297-D76B2E6DB888}"/>
              </a:ext>
            </a:extLst>
          </p:cNvPr>
          <p:cNvSpPr>
            <a:spLocks noGrp="true"/>
          </p:cNvSpPr>
          <p:nvPr>
            <p:ph type="title"/>
          </p:nvPr>
        </p:nvSpPr>
        <p:spPr/>
        <p:txBody>
          <a:bodyPr/>
          <a:lstStyle/>
          <a:p>
            <a:pPr algn="ctr"/>
            <a:r>
              <a:rPr lang="cs-CZ" sz="2800" dirty="false"/>
              <a:t>POSTUP PŘI PODÁVÁNÍ ŽÁDOSTI</a:t>
            </a:r>
          </a:p>
        </p:txBody>
      </p:sp>
      <p:sp>
        <p:nvSpPr>
          <p:cNvPr id="3" name="Zástupný obsah 2">
            <a:extLst>
              <a:ext uri="{FF2B5EF4-FFF2-40B4-BE49-F238E27FC236}">
                <a16:creationId xmlns:a16="http://schemas.microsoft.com/office/drawing/2014/main" id="{E0F3E557-E243-42EF-A4CF-607E6EE9F82F}"/>
              </a:ext>
            </a:extLst>
          </p:cNvPr>
          <p:cNvSpPr>
            <a:spLocks noGrp="true"/>
          </p:cNvSpPr>
          <p:nvPr>
            <p:ph idx="1"/>
          </p:nvPr>
        </p:nvSpPr>
        <p:spPr/>
        <p:txBody>
          <a:bodyPr/>
          <a:lstStyle/>
          <a:p>
            <a:pPr marL="0" indent="0">
              <a:buNone/>
            </a:pPr>
            <a:r>
              <a:rPr lang="cs-CZ" b="true" dirty="false">
                <a:solidFill>
                  <a:srgbClr val="C00000"/>
                </a:solidFill>
              </a:rPr>
              <a:t>Nezapomenout přílohy! :</a:t>
            </a:r>
          </a:p>
          <a:p>
            <a:pPr marL="0" indent="0">
              <a:buNone/>
            </a:pPr>
            <a:r>
              <a:rPr lang="cs-CZ" dirty="false"/>
              <a:t>podle typu žadatele:</a:t>
            </a:r>
          </a:p>
          <a:p>
            <a:pPr marL="342900" lvl="0" indent="-342900" algn="just">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Žadatel o podporu, který je evidující osobou podle zákona č. 37/2021 Sb., o evidenci skutečných majitelů, musí dodat </a:t>
            </a:r>
            <a:r>
              <a:rPr lang="cs-CZ" sz="1800" b="true" dirty="false">
                <a:effectLst/>
                <a:latin typeface="Arial" panose="020B0604020202020204" pitchFamily="34" charset="0"/>
                <a:ea typeface="Calibri" panose="020F0502020204030204" pitchFamily="34" charset="0"/>
                <a:cs typeface="Arial" panose="020B0604020202020204" pitchFamily="34" charset="0"/>
              </a:rPr>
              <a:t>údaje o svém skutečném majiteli, a to ve formě úplného výpisu platných údajů</a:t>
            </a:r>
            <a:r>
              <a:rPr lang="cs-CZ" sz="1800" dirty="false">
                <a:effectLst/>
                <a:latin typeface="Arial" panose="020B0604020202020204" pitchFamily="34" charset="0"/>
                <a:ea typeface="Calibri" panose="020F0502020204030204" pitchFamily="34" charset="0"/>
                <a:cs typeface="Arial" panose="020B0604020202020204" pitchFamily="34" charset="0"/>
              </a:rPr>
              <a:t> a údajů, které byly vymazány bez náhrady nebo s nahrazením novými údaji, který přiloží k žádosti o podporu.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Žadatel o podporu, který je obchodní společností či družstvem a jehož majetek je vložen nebo částečně vložen do svěřenského fondu, je povinen doložit k žádosti o podporu </a:t>
            </a:r>
            <a:r>
              <a:rPr lang="cs-CZ" sz="1800" b="true" dirty="false">
                <a:effectLst/>
                <a:latin typeface="Arial" panose="020B0604020202020204" pitchFamily="34" charset="0"/>
                <a:ea typeface="Calibri" panose="020F0502020204030204" pitchFamily="34" charset="0"/>
                <a:cs typeface="Arial" panose="020B0604020202020204" pitchFamily="34" charset="0"/>
              </a:rPr>
              <a:t>statut tohoto svěřenského fondu.</a:t>
            </a:r>
            <a:r>
              <a:rPr lang="cs-CZ" sz="1800" b="true"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BA3B7363-CB62-4F0C-9AB1-AF7E33AEE5FA}"/>
              </a:ext>
            </a:extLst>
          </p:cNvPr>
          <p:cNvSpPr>
            <a:spLocks noGrp="true"/>
          </p:cNvSpPr>
          <p:nvPr>
            <p:ph type="sldNum" sz="quarter" idx="12"/>
          </p:nvPr>
        </p:nvSpPr>
        <p:spPr/>
        <p:txBody>
          <a:bodyPr/>
          <a:lstStyle/>
          <a:p>
            <a:fld id="{479BF083-4774-43B1-9AB0-5CC1AC5DD8EE}" type="slidenum">
              <a:rPr lang="cs-CZ" smtClean="false"/>
              <a:pPr/>
              <a:t>84</a:t>
            </a:fld>
            <a:endParaRPr lang="cs-CZ" dirty="false"/>
          </a:p>
        </p:txBody>
      </p:sp>
      <p:pic>
        <p:nvPicPr>
          <p:cNvPr id="6" name="Grafický objekt 5" descr="Dokument se souvislou výplní">
            <a:extLst>
              <a:ext uri="{FF2B5EF4-FFF2-40B4-BE49-F238E27FC236}">
                <a16:creationId xmlns:a16="http://schemas.microsoft.com/office/drawing/2014/main" id="{D43E4E24-8479-2C42-1746-41D90403599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9648" y="1484784"/>
            <a:ext cx="1080120" cy="1080120"/>
          </a:xfrm>
          <a:prstGeom prst="rect">
            <a:avLst/>
          </a:prstGeom>
        </p:spPr>
      </p:pic>
    </p:spTree>
    <p:extLst>
      <p:ext uri="{BB962C8B-B14F-4D97-AF65-F5344CB8AC3E}">
        <p14:creationId xmlns:p14="http://schemas.microsoft.com/office/powerpoint/2010/main" val="41275380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Postup při podávání žádosti</a:t>
            </a:r>
          </a:p>
        </p:txBody>
      </p:sp>
      <p:sp>
        <p:nvSpPr>
          <p:cNvPr id="3" name="Zástupný symbol pro obsah 2"/>
          <p:cNvSpPr>
            <a:spLocks noGrp="true"/>
          </p:cNvSpPr>
          <p:nvPr>
            <p:ph idx="1"/>
          </p:nvPr>
        </p:nvSpPr>
        <p:spPr/>
        <p:txBody>
          <a:bodyPr/>
          <a:lstStyle/>
          <a:p>
            <a:r>
              <a:rPr lang="cs-CZ" dirty="false"/>
              <a:t>POZOR! Veškeré žádosti se zasílají jen v elektronické podobě prostřednictvím IS KP21+</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85</a:t>
            </a:fld>
            <a:endParaRPr lang="cs-CZ" dirty="false"/>
          </a:p>
        </p:txBody>
      </p:sp>
      <p:pic>
        <p:nvPicPr>
          <p:cNvPr id="5" name="Obrázek 4"/>
          <p:cNvPicPr>
            <a:picLocks noChangeAspect="true"/>
          </p:cNvPicPr>
          <p:nvPr/>
        </p:nvPicPr>
        <p:blipFill>
          <a:blip cstate="print" r:embed="rId2">
            <a:extLst>
              <a:ext uri="{BEBA8EAE-BF5A-486C-A8C5-ECC9F3942E4B}">
                <a14:imgProps xmlns:a14="http://schemas.microsoft.com/office/drawing/2010/main">
                  <a14:imgLayer r:embed="rId3">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3059832" y="2924944"/>
            <a:ext cx="3366120" cy="3366120"/>
          </a:xfrm>
          <a:prstGeom prst="rect">
            <a:avLst/>
          </a:prstGeom>
        </p:spPr>
      </p:pic>
    </p:spTree>
    <p:extLst>
      <p:ext uri="{BB962C8B-B14F-4D97-AF65-F5344CB8AC3E}">
        <p14:creationId xmlns:p14="http://schemas.microsoft.com/office/powerpoint/2010/main" val="34593611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60C826-C713-41C7-8F4B-4A4E173F4AC5}"/>
              </a:ext>
            </a:extLst>
          </p:cNvPr>
          <p:cNvSpPr>
            <a:spLocks noGrp="true"/>
          </p:cNvSpPr>
          <p:nvPr>
            <p:ph type="title"/>
          </p:nvPr>
        </p:nvSpPr>
        <p:spPr/>
        <p:txBody>
          <a:bodyPr/>
          <a:lstStyle/>
          <a:p>
            <a:pPr algn="ctr"/>
            <a:r>
              <a:rPr lang="cs-CZ" sz="2800" dirty="false"/>
              <a:t>Postup při podávání žádosti</a:t>
            </a:r>
          </a:p>
        </p:txBody>
      </p:sp>
      <p:sp>
        <p:nvSpPr>
          <p:cNvPr id="3" name="Zástupný obsah 2">
            <a:extLst>
              <a:ext uri="{FF2B5EF4-FFF2-40B4-BE49-F238E27FC236}">
                <a16:creationId xmlns:a16="http://schemas.microsoft.com/office/drawing/2014/main" id="{E226EB9A-6CD6-4756-9A88-14AF01AC401A}"/>
              </a:ext>
            </a:extLst>
          </p:cNvPr>
          <p:cNvSpPr>
            <a:spLocks noGrp="true"/>
          </p:cNvSpPr>
          <p:nvPr>
            <p:ph idx="1"/>
          </p:nvPr>
        </p:nvSpPr>
        <p:spPr/>
        <p:txBody>
          <a:bodyPr/>
          <a:lstStyle/>
          <a:p>
            <a:r>
              <a:rPr lang="pl-PL" dirty="false"/>
              <a:t>Jak poznáte, že žádost je podána na ŘO?</a:t>
            </a:r>
          </a:p>
          <a:p>
            <a:pPr lvl="1">
              <a:lnSpc>
                <a:spcPct val="100000"/>
              </a:lnSpc>
            </a:pPr>
            <a:r>
              <a:rPr lang="cs-CZ" sz="2400" dirty="false"/>
              <a:t>Stav žádosti je </a:t>
            </a:r>
            <a:r>
              <a:rPr lang="cs-CZ" sz="2400" b="true" dirty="false"/>
              <a:t>zaregistrovaná</a:t>
            </a:r>
          </a:p>
          <a:p>
            <a:pPr lvl="1">
              <a:lnSpc>
                <a:spcPct val="100000"/>
              </a:lnSpc>
            </a:pPr>
            <a:r>
              <a:rPr lang="cs-CZ" sz="2400" dirty="false"/>
              <a:t>Je přiděleno registrační číslo projektu CZ.03.1.51/0.0/0.0/23_49/0001234</a:t>
            </a:r>
          </a:p>
          <a:p>
            <a:pPr lvl="1">
              <a:lnSpc>
                <a:spcPct val="100000"/>
              </a:lnSpc>
            </a:pPr>
            <a:r>
              <a:rPr lang="cs-CZ" sz="2400" dirty="false"/>
              <a:t>Podepsaná žádost </a:t>
            </a:r>
          </a:p>
          <a:p>
            <a:pPr marL="0" indent="0">
              <a:buNone/>
            </a:pPr>
            <a:endParaRPr lang="cs-CZ" dirty="false"/>
          </a:p>
        </p:txBody>
      </p:sp>
      <p:sp>
        <p:nvSpPr>
          <p:cNvPr id="4" name="Zástupný symbol pro číslo snímku 3">
            <a:extLst>
              <a:ext uri="{FF2B5EF4-FFF2-40B4-BE49-F238E27FC236}">
                <a16:creationId xmlns:a16="http://schemas.microsoft.com/office/drawing/2014/main" id="{351E2262-7A92-4A78-B7E2-59B38B328CA2}"/>
              </a:ext>
            </a:extLst>
          </p:cNvPr>
          <p:cNvSpPr>
            <a:spLocks noGrp="true"/>
          </p:cNvSpPr>
          <p:nvPr>
            <p:ph type="sldNum" sz="quarter" idx="12"/>
          </p:nvPr>
        </p:nvSpPr>
        <p:spPr/>
        <p:txBody>
          <a:bodyPr/>
          <a:lstStyle/>
          <a:p>
            <a:fld id="{479BF083-4774-43B1-9AB0-5CC1AC5DD8EE}" type="slidenum">
              <a:rPr lang="cs-CZ" smtClean="false"/>
              <a:pPr/>
              <a:t>86</a:t>
            </a:fld>
            <a:endParaRPr lang="cs-CZ" dirty="false"/>
          </a:p>
        </p:txBody>
      </p:sp>
      <p:pic>
        <p:nvPicPr>
          <p:cNvPr id="5" name="Obrázek 4">
            <a:extLst>
              <a:ext uri="{FF2B5EF4-FFF2-40B4-BE49-F238E27FC236}">
                <a16:creationId xmlns:a16="http://schemas.microsoft.com/office/drawing/2014/main" id="{135CF6C4-42D3-4C55-9C1D-BA130FB7983B}"/>
              </a:ext>
            </a:extLst>
          </p:cNvPr>
          <p:cNvPicPr>
            <a:picLocks noChangeAspect="true"/>
          </p:cNvPicPr>
          <p:nvPr/>
        </p:nvPicPr>
        <p:blipFill>
          <a:blip r:embed="rId2"/>
          <a:stretch>
            <a:fillRect/>
          </a:stretch>
        </p:blipFill>
        <p:spPr>
          <a:xfrm>
            <a:off x="3851920" y="3527146"/>
            <a:ext cx="304826" cy="432854"/>
          </a:xfrm>
          <a:prstGeom prst="rect">
            <a:avLst/>
          </a:prstGeom>
        </p:spPr>
      </p:pic>
    </p:spTree>
    <p:extLst>
      <p:ext uri="{BB962C8B-B14F-4D97-AF65-F5344CB8AC3E}">
        <p14:creationId xmlns:p14="http://schemas.microsoft.com/office/powerpoint/2010/main" val="20660258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Elektronický podpis</a:t>
            </a:r>
          </a:p>
        </p:txBody>
      </p:sp>
      <p:sp>
        <p:nvSpPr>
          <p:cNvPr id="3" name="Zástupný symbol pro obsah 2"/>
          <p:cNvSpPr>
            <a:spLocks noGrp="true"/>
          </p:cNvSpPr>
          <p:nvPr>
            <p:ph idx="1"/>
          </p:nvPr>
        </p:nvSpPr>
        <p:spPr/>
        <p:txBody>
          <a:bodyPr/>
          <a:lstStyle/>
          <a:p>
            <a:r>
              <a:rPr lang="cs-CZ" dirty="false"/>
              <a:t>Elektronický podpis pro účely MPSV = kvalifikovaný certifikát</a:t>
            </a:r>
          </a:p>
          <a:p>
            <a:r>
              <a:rPr lang="cs-CZ" dirty="false"/>
              <a:t>Platnost 1 rok</a:t>
            </a:r>
          </a:p>
          <a:p>
            <a:r>
              <a:rPr lang="cs-CZ" dirty="false"/>
              <a:t>Poskytovatelé:</a:t>
            </a:r>
          </a:p>
          <a:p>
            <a:pPr lvl="1"/>
            <a:r>
              <a:rPr lang="cs-CZ" dirty="false" err="true"/>
              <a:t>PostSignum</a:t>
            </a:r>
            <a:r>
              <a:rPr lang="cs-CZ" dirty="false"/>
              <a:t> České pošty (Czech Point)</a:t>
            </a:r>
          </a:p>
          <a:p>
            <a:pPr lvl="1"/>
            <a:r>
              <a:rPr lang="cs-CZ" dirty="false"/>
              <a:t>První certifikační autorita</a:t>
            </a:r>
          </a:p>
          <a:p>
            <a:pPr lvl="1"/>
            <a:r>
              <a:rPr lang="cs-CZ" dirty="false" err="true"/>
              <a:t>eIdentity</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87</a:t>
            </a:fld>
            <a:endParaRPr lang="cs-CZ" dirty="false"/>
          </a:p>
        </p:txBody>
      </p:sp>
      <p:pic>
        <p:nvPicPr>
          <p:cNvPr id="6" name="Grafický objekt 5" descr="Podpis se souvislou výplní">
            <a:extLst>
              <a:ext uri="{FF2B5EF4-FFF2-40B4-BE49-F238E27FC236}">
                <a16:creationId xmlns:a16="http://schemas.microsoft.com/office/drawing/2014/main" id="{CE7C62B6-D224-D221-26F3-C83773F90A46}"/>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20272" y="4797152"/>
            <a:ext cx="914400" cy="914400"/>
          </a:xfrm>
          <a:prstGeom prst="rect">
            <a:avLst/>
          </a:prstGeom>
        </p:spPr>
      </p:pic>
    </p:spTree>
    <p:extLst>
      <p:ext uri="{BB962C8B-B14F-4D97-AF65-F5344CB8AC3E}">
        <p14:creationId xmlns:p14="http://schemas.microsoft.com/office/powerpoint/2010/main" val="18747050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Elektronický podpis</a:t>
            </a:r>
          </a:p>
        </p:txBody>
      </p:sp>
      <p:sp>
        <p:nvSpPr>
          <p:cNvPr id="3" name="Zástupný symbol pro obsah 2"/>
          <p:cNvSpPr>
            <a:spLocks noGrp="true"/>
          </p:cNvSpPr>
          <p:nvPr>
            <p:ph idx="1"/>
          </p:nvPr>
        </p:nvSpPr>
        <p:spPr>
          <a:xfrm>
            <a:off x="540000" y="1654024"/>
            <a:ext cx="8064000" cy="4320000"/>
          </a:xfrm>
        </p:spPr>
        <p:txBody>
          <a:bodyPr/>
          <a:lstStyle/>
          <a:p>
            <a:r>
              <a:rPr lang="cs-CZ" dirty="false"/>
              <a:t>Co mám požadovat?</a:t>
            </a:r>
          </a:p>
          <a:p>
            <a:pPr lvl="1"/>
            <a:r>
              <a:rPr lang="cs-CZ" dirty="false"/>
              <a:t>Kvalifikovaný osobní certifikát:</a:t>
            </a:r>
          </a:p>
          <a:p>
            <a:pPr lvl="2"/>
            <a:r>
              <a:rPr lang="cs-CZ" dirty="false"/>
              <a:t>Slouží zejména pro komunikaci se státní správou.</a:t>
            </a:r>
          </a:p>
          <a:p>
            <a:pPr lvl="1"/>
            <a:r>
              <a:rPr lang="cs-CZ" dirty="false"/>
              <a:t>Identifikátor klienta MPSV:</a:t>
            </a:r>
          </a:p>
          <a:p>
            <a:pPr lvl="2"/>
            <a:r>
              <a:rPr lang="cs-CZ" dirty="false"/>
              <a:t>Jedná se o číslo přidělované MPSV, které jednoznačně identifikuje osobu.</a:t>
            </a:r>
          </a:p>
          <a:p>
            <a:pPr lvl="1"/>
            <a:r>
              <a:rPr lang="cs-CZ" dirty="false"/>
              <a:t>Zveřejnění certifikátu:</a:t>
            </a:r>
          </a:p>
          <a:p>
            <a:pPr lvl="2"/>
            <a:r>
              <a:rPr lang="cs-CZ" dirty="false"/>
              <a:t>Veřejná část certifikátu bude přístupná uživatelům ke stažení ze stránek </a:t>
            </a:r>
            <a:r>
              <a:rPr lang="cs-CZ" dirty="false" err="true"/>
              <a:t>PostSignum</a:t>
            </a:r>
            <a:r>
              <a:rPr lang="cs-CZ" dirty="false"/>
              <a:t>, např. z důvodu ověření.</a:t>
            </a:r>
          </a:p>
          <a:p>
            <a:pPr lvl="1"/>
            <a:r>
              <a:rPr lang="cs-CZ" dirty="false"/>
              <a:t>Uzavření na dobu neurčitou:</a:t>
            </a:r>
          </a:p>
          <a:p>
            <a:pPr lvl="2"/>
            <a:r>
              <a:rPr lang="cs-CZ" dirty="false"/>
              <a:t>Certifikát bude třeba i při komunikaci s MPSV z pozice příjemce dotace.</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88</a:t>
            </a:fld>
            <a:endParaRPr lang="cs-CZ" dirty="false"/>
          </a:p>
        </p:txBody>
      </p:sp>
      <p:pic>
        <p:nvPicPr>
          <p:cNvPr id="5" name="Grafický objekt 4" descr="Podpis se souvislou výplní">
            <a:extLst>
              <a:ext uri="{FF2B5EF4-FFF2-40B4-BE49-F238E27FC236}">
                <a16:creationId xmlns:a16="http://schemas.microsoft.com/office/drawing/2014/main" id="{314CDE3F-D1D4-C2E3-330F-FD20D5D8EBF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64795" y="1412776"/>
            <a:ext cx="914400" cy="914400"/>
          </a:xfrm>
          <a:prstGeom prst="rect">
            <a:avLst/>
          </a:prstGeom>
        </p:spPr>
      </p:pic>
    </p:spTree>
    <p:extLst>
      <p:ext uri="{BB962C8B-B14F-4D97-AF65-F5344CB8AC3E}">
        <p14:creationId xmlns:p14="http://schemas.microsoft.com/office/powerpoint/2010/main" val="16288911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cs-CZ" sz="2800" dirty="false"/>
              <a:t>Plná moc</a:t>
            </a:r>
          </a:p>
        </p:txBody>
      </p:sp>
      <p:sp>
        <p:nvSpPr>
          <p:cNvPr id="3" name="Zástupný obsah 2">
            <a:extLst>
              <a:ext uri="{FF2B5EF4-FFF2-40B4-BE49-F238E27FC236}">
                <a16:creationId xmlns:a16="http://schemas.microsoft.com/office/drawing/2014/main" id="{926D8094-B568-43AC-9CB8-EFF1F17753E4}"/>
              </a:ext>
            </a:extLst>
          </p:cNvPr>
          <p:cNvSpPr>
            <a:spLocks noGrp="true"/>
          </p:cNvSpPr>
          <p:nvPr>
            <p:ph idx="1"/>
          </p:nvPr>
        </p:nvSpPr>
        <p:spPr>
          <a:xfrm>
            <a:off x="251520" y="1340768"/>
            <a:ext cx="8064000" cy="4320000"/>
          </a:xfrm>
        </p:spPr>
        <p:txBody>
          <a:bodyPr/>
          <a:lstStyle/>
          <a:p>
            <a:pPr marL="0" indent="0">
              <a:buNone/>
            </a:pPr>
            <a:r>
              <a:rPr lang="cs-CZ" sz="2800" dirty="false"/>
              <a:t>Podepisovat žádost může i </a:t>
            </a:r>
            <a:r>
              <a:rPr lang="cs-CZ" sz="2800" b="true" dirty="false"/>
              <a:t>zplnomocněná osoba</a:t>
            </a:r>
            <a:r>
              <a:rPr lang="cs-CZ" sz="2800" dirty="false"/>
              <a:t>:</a:t>
            </a:r>
          </a:p>
          <a:p>
            <a:pPr marL="342900" lvl="0" indent="-342900" algn="just">
              <a:lnSpc>
                <a:spcPct val="107000"/>
              </a:lnSpc>
              <a:spcAft>
                <a:spcPts val="1100"/>
              </a:spcAft>
              <a:buClr>
                <a:srgbClr val="063767"/>
              </a:buClr>
              <a:buFont typeface="Symbol" panose="05050102010706020507" pitchFamily="18" charset="2"/>
              <a:buChar char=""/>
            </a:pPr>
            <a:r>
              <a:rPr lang="cs-CZ" sz="1400" b="true" dirty="false">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400" dirty="false">
                <a:effectLst/>
                <a:latin typeface="Arial" panose="020B0604020202020204" pitchFamily="34" charset="0"/>
                <a:ea typeface="Arial" panose="020B0604020202020204" pitchFamily="34" charset="0"/>
                <a:cs typeface="Times New Roman" panose="02020603050405020304" pitchFamily="18" charset="0"/>
              </a:rPr>
              <a:t>– zmocnitel podepíše plnou moc přímo v aplikaci IS KP21+ a zmocněnec, který je na základě plné moci zmocněn k nějakému úkonu, přímo v IS KP21+ potvrdí svým elektronickým podpisem přijetí této plné moci. Podpisy se připojují k souboru, který je třeba vložit do IS KP21+ na záznamu plné moci;</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100"/>
              </a:spcAft>
              <a:buClr>
                <a:srgbClr val="063767"/>
              </a:buClr>
              <a:buFont typeface="Symbol" panose="05050102010706020507" pitchFamily="18" charset="2"/>
              <a:buChar char=""/>
            </a:pPr>
            <a:r>
              <a:rPr lang="cs-CZ" sz="1400" b="true" dirty="false">
                <a:effectLst/>
                <a:latin typeface="Arial" panose="020B0604020202020204" pitchFamily="34" charset="0"/>
                <a:ea typeface="Arial" panose="020B0604020202020204" pitchFamily="34" charset="0"/>
                <a:cs typeface="Times New Roman" panose="02020603050405020304" pitchFamily="18" charset="0"/>
              </a:rPr>
              <a:t>úředně/notářsky ověřená papírová plná moc </a:t>
            </a:r>
            <a:r>
              <a:rPr lang="cs-CZ" sz="1400" dirty="false">
                <a:effectLst/>
                <a:latin typeface="Arial" panose="020B0604020202020204" pitchFamily="34" charset="0"/>
                <a:ea typeface="Arial" panose="020B0604020202020204" pitchFamily="34" charset="0"/>
                <a:cs typeface="Times New Roman" panose="02020603050405020304" pitchFamily="18" charset="0"/>
              </a:rPr>
              <a:t>– plnou moc v listinné podobě s úředně/notářsky ověřeným podpisem zmocnitele žadatel naskenuje a vloží k záznamu plné moci v IS KP21+. V IS KP21+ zmocněnec potvrdí připojením svého elektronického podpisu k vloženému dokumentu správnost a přijetí této plné moci. Žadatel musí originál papírové plné moci archivovat a na vyžádání jej ŘO poskytnout. 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89</a:t>
            </a:fld>
            <a:endParaRPr lang="cs-CZ" dirty="false"/>
          </a:p>
        </p:txBody>
      </p:sp>
      <p:pic>
        <p:nvPicPr>
          <p:cNvPr id="6" name="Grafický objekt 5" descr="Smlouva se souvislou výplní">
            <a:extLst>
              <a:ext uri="{FF2B5EF4-FFF2-40B4-BE49-F238E27FC236}">
                <a16:creationId xmlns:a16="http://schemas.microsoft.com/office/drawing/2014/main" id="{AF72BD5D-F020-C810-56D8-8F8B214A63E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3075" y="1221640"/>
            <a:ext cx="914400" cy="914400"/>
          </a:xfrm>
          <a:prstGeom prst="rect">
            <a:avLst/>
          </a:prstGeom>
        </p:spPr>
      </p:pic>
    </p:spTree>
    <p:extLst>
      <p:ext uri="{BB962C8B-B14F-4D97-AF65-F5344CB8AC3E}">
        <p14:creationId xmlns:p14="http://schemas.microsoft.com/office/powerpoint/2010/main" val="590767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dirty="false"/>
              <a:t>Představení výzVY</a:t>
            </a:r>
            <a:endParaRPr lang="cs-CZ" dirty="false"/>
          </a:p>
        </p:txBody>
      </p:sp>
      <p:sp>
        <p:nvSpPr>
          <p:cNvPr id="3" name="Zástupný symbol pro obsah 2"/>
          <p:cNvSpPr>
            <a:spLocks noGrp="true"/>
          </p:cNvSpPr>
          <p:nvPr>
            <p:ph idx="1"/>
          </p:nvPr>
        </p:nvSpPr>
        <p:spPr>
          <a:xfrm>
            <a:off x="134634" y="1340768"/>
            <a:ext cx="8874732" cy="5103920"/>
          </a:xfrm>
        </p:spPr>
        <p:txBody>
          <a:bodyPr/>
          <a:lstStyle/>
          <a:p>
            <a:pPr marL="0" lvl="2" indent="0">
              <a:lnSpc>
                <a:spcPts val="2880"/>
              </a:lnSpc>
              <a:spcBef>
                <a:spcPts val="600"/>
              </a:spcBef>
              <a:spcAft>
                <a:spcPts val="600"/>
              </a:spcAft>
              <a:buSzPct val="100000"/>
              <a:buNone/>
            </a:pPr>
            <a:r>
              <a:rPr lang="cs-CZ" b="true" dirty="false">
                <a:solidFill>
                  <a:schemeClr val="accent1"/>
                </a:solidFill>
              </a:rPr>
              <a:t>Cílem výzvy není další financování nových dětských skupin provozovatelů, kterým se v minulosti nepodařilo dostát svým závazkům:</a:t>
            </a:r>
          </a:p>
          <a:p>
            <a:pPr marL="0" lvl="2" indent="0">
              <a:lnSpc>
                <a:spcPts val="2880"/>
              </a:lnSpc>
              <a:spcBef>
                <a:spcPts val="600"/>
              </a:spcBef>
              <a:spcAft>
                <a:spcPts val="600"/>
              </a:spcAft>
              <a:buSzPct val="100000"/>
              <a:buNone/>
            </a:pPr>
            <a:r>
              <a:rPr lang="cs-CZ" sz="2000" dirty="false">
                <a:effectLst/>
                <a:latin typeface="Arial" panose="020B0604020202020204" pitchFamily="34" charset="0"/>
                <a:ea typeface="Arial" panose="020B0604020202020204" pitchFamily="34" charset="0"/>
                <a:cs typeface="Times New Roman" panose="02020603050405020304" pitchFamily="18" charset="0"/>
              </a:rPr>
              <a:t>	</a:t>
            </a:r>
            <a:r>
              <a:rPr lang="cs-CZ" sz="2000" dirty="false">
                <a:solidFill>
                  <a:schemeClr val="accent6"/>
                </a:solidFill>
                <a:effectLst/>
                <a:latin typeface="Arial" panose="020B0604020202020204" pitchFamily="34" charset="0"/>
                <a:ea typeface="Arial" panose="020B0604020202020204" pitchFamily="34" charset="0"/>
                <a:cs typeface="Times New Roman" panose="02020603050405020304" pitchFamily="18" charset="0"/>
              </a:rPr>
              <a:t>neuhrazení všech závazků (nevrácení části dotace na výzvu dle § 14f 	rozpočtových pravidel)</a:t>
            </a:r>
          </a:p>
          <a:p>
            <a:pPr marL="0" lvl="2" indent="0">
              <a:lnSpc>
                <a:spcPts val="2880"/>
              </a:lnSpc>
              <a:spcBef>
                <a:spcPts val="600"/>
              </a:spcBef>
              <a:spcAft>
                <a:spcPts val="600"/>
              </a:spcAft>
              <a:buSzPct val="100000"/>
              <a:buNone/>
            </a:pPr>
            <a:r>
              <a:rPr lang="cs-CZ" sz="2000" dirty="false">
                <a:solidFill>
                  <a:schemeClr val="accent6"/>
                </a:solidFill>
                <a:effectLst/>
                <a:latin typeface="Arial" panose="020B0604020202020204" pitchFamily="34" charset="0"/>
                <a:ea typeface="Arial" panose="020B0604020202020204" pitchFamily="34" charset="0"/>
                <a:cs typeface="Times New Roman" panose="02020603050405020304" pitchFamily="18" charset="0"/>
              </a:rPr>
              <a:t>	ukončení projektu ze strany Řídicího orgánu OPZ/OPZ+ pro 	neposkytnutí součinnosti či nesplnění účelu dotace</a:t>
            </a:r>
            <a:r>
              <a:rPr lang="cs-CZ" sz="2000" dirty="false">
                <a:solidFill>
                  <a:schemeClr val="accent6"/>
                </a:solidFill>
                <a:latin typeface="Arial" panose="020B0604020202020204" pitchFamily="34" charset="0"/>
                <a:ea typeface="Arial" panose="020B0604020202020204" pitchFamily="34" charset="0"/>
                <a:cs typeface="Times New Roman" panose="02020603050405020304" pitchFamily="18" charset="0"/>
              </a:rPr>
              <a:t>.</a:t>
            </a:r>
          </a:p>
          <a:p>
            <a:pPr marL="0" lvl="2" indent="0">
              <a:lnSpc>
                <a:spcPts val="2880"/>
              </a:lnSpc>
              <a:spcBef>
                <a:spcPts val="600"/>
              </a:spcBef>
              <a:spcAft>
                <a:spcPts val="600"/>
              </a:spcAft>
              <a:buSzPct val="100000"/>
              <a:buNone/>
            </a:pPr>
            <a:r>
              <a:rPr lang="cs-CZ" dirty="false">
                <a:latin typeface="Arial" panose="020B0604020202020204" pitchFamily="34" charset="0"/>
                <a:ea typeface="Arial" panose="020B0604020202020204" pitchFamily="34" charset="0"/>
                <a:cs typeface="Times New Roman" panose="02020603050405020304" pitchFamily="18" charset="0"/>
              </a:rPr>
              <a:t>	předčasné ukončení jiného projektu OPZ/OPZ+ na základě 	odůvodněné žádosti příjemce se pro účely této výzvy </a:t>
            </a:r>
            <a:r>
              <a:rPr lang="cs-CZ" b="true" dirty="false">
                <a:latin typeface="Arial" panose="020B0604020202020204" pitchFamily="34" charset="0"/>
                <a:ea typeface="Arial" panose="020B0604020202020204" pitchFamily="34" charset="0"/>
                <a:cs typeface="Times New Roman" panose="02020603050405020304" pitchFamily="18" charset="0"/>
              </a:rPr>
              <a:t>nepovažuje</a:t>
            </a:r>
            <a:r>
              <a:rPr lang="cs-CZ" dirty="false">
                <a:latin typeface="Arial" panose="020B0604020202020204" pitchFamily="34" charset="0"/>
                <a:ea typeface="Arial" panose="020B0604020202020204" pitchFamily="34" charset="0"/>
                <a:cs typeface="Times New Roman" panose="02020603050405020304" pitchFamily="18" charset="0"/>
              </a:rPr>
              <a:t> za 	nesplnění závazků</a:t>
            </a:r>
          </a:p>
          <a:p>
            <a:pPr marL="0" lvl="2" indent="0">
              <a:lnSpc>
                <a:spcPts val="2880"/>
              </a:lnSpc>
              <a:spcBef>
                <a:spcPts val="600"/>
              </a:spcBef>
              <a:spcAft>
                <a:spcPts val="600"/>
              </a:spcAft>
              <a:buSzPct val="100000"/>
              <a:buNone/>
            </a:pPr>
            <a:r>
              <a:rPr lang="cs-CZ" dirty="false">
                <a:latin typeface="Arial" panose="020B0604020202020204" pitchFamily="34" charset="0"/>
                <a:ea typeface="Arial" panose="020B0604020202020204" pitchFamily="34" charset="0"/>
                <a:cs typeface="Times New Roman" panose="02020603050405020304" pitchFamily="18" charset="0"/>
              </a:rPr>
              <a:t>	upozorňujeme na možné odlišné podmínky v budoucích	výzvách 	OPZ+ (možná neoprávněnost žadatele, který předčasně ukončí 	projekt v této výzvě)</a:t>
            </a:r>
          </a:p>
          <a:p>
            <a:pPr marL="0" lvl="2" indent="0">
              <a:lnSpc>
                <a:spcPts val="2880"/>
              </a:lnSpc>
              <a:spcBef>
                <a:spcPts val="600"/>
              </a:spcBef>
              <a:spcAft>
                <a:spcPts val="600"/>
              </a:spcAft>
              <a:buSzPct val="100000"/>
              <a:buNone/>
            </a:pPr>
            <a:endParaRPr lang="cs-CZ" dirty="false">
              <a:latin typeface="Arial" panose="020B0604020202020204" pitchFamily="34" charset="0"/>
              <a:ea typeface="Arial" panose="020B0604020202020204" pitchFamily="34" charset="0"/>
              <a:cs typeface="Times New Roman" panose="02020603050405020304" pitchFamily="18" charset="0"/>
            </a:endParaRPr>
          </a:p>
          <a:p>
            <a:pPr marL="594900" lvl="3" indent="-342900">
              <a:lnSpc>
                <a:spcPts val="2880"/>
              </a:lnSpc>
              <a:spcBef>
                <a:spcPts val="600"/>
              </a:spcBef>
              <a:spcAft>
                <a:spcPts val="600"/>
              </a:spcAft>
              <a:buSzPct val="100000"/>
            </a:pPr>
            <a:endParaRPr lang="cs-CZ" dirty="false">
              <a:latin typeface="Arial" panose="020B0604020202020204" pitchFamily="34" charset="0"/>
              <a:ea typeface="Arial" panose="020B0604020202020204" pitchFamily="34" charset="0"/>
              <a:cs typeface="Times New Roman" panose="02020603050405020304" pitchFamily="18" charset="0"/>
            </a:endParaRPr>
          </a:p>
          <a:p>
            <a:pPr lvl="0" algn="just">
              <a:lnSpc>
                <a:spcPct val="107000"/>
              </a:lnSpc>
              <a:spcAft>
                <a:spcPts val="800"/>
              </a:spcAft>
              <a:buFontTx/>
              <a:buChar char="-"/>
            </a:pPr>
            <a:endParaRPr lang="cs-CZ" sz="2000" dirty="false">
              <a:latin typeface="Arial" panose="020B0604020202020204" pitchFamily="34" charset="0"/>
              <a:cs typeface="Times New Roman" panose="02020603050405020304" pitchFamily="18" charset="0"/>
            </a:endParaRPr>
          </a:p>
          <a:p>
            <a:pPr lvl="0" algn="just">
              <a:lnSpc>
                <a:spcPct val="107000"/>
              </a:lnSpc>
              <a:spcAft>
                <a:spcPts val="800"/>
              </a:spcAft>
              <a:buFontTx/>
              <a:buChar char="-"/>
            </a:pPr>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14" name="Grafický objekt 13" descr="Zaškrtnutí v odznáčku 1 se souvislou výplní">
            <a:extLst>
              <a:ext uri="{FF2B5EF4-FFF2-40B4-BE49-F238E27FC236}">
                <a16:creationId xmlns:a16="http://schemas.microsoft.com/office/drawing/2014/main" id="{6597C655-1754-E92E-7F15-DE58E3E2E649}"/>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9558" y="4221088"/>
            <a:ext cx="648072" cy="648072"/>
          </a:xfrm>
          <a:prstGeom prst="rect">
            <a:avLst/>
          </a:prstGeom>
        </p:spPr>
      </p:pic>
      <p:pic>
        <p:nvPicPr>
          <p:cNvPr id="16" name="Grafický objekt 15" descr="Odznak, křížek se souvislou výplní">
            <a:extLst>
              <a:ext uri="{FF2B5EF4-FFF2-40B4-BE49-F238E27FC236}">
                <a16:creationId xmlns:a16="http://schemas.microsoft.com/office/drawing/2014/main" id="{8F58FC13-79EE-6798-594F-261FD019E2C4}"/>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1403" y="2289042"/>
            <a:ext cx="696652" cy="696652"/>
          </a:xfrm>
          <a:prstGeom prst="rect">
            <a:avLst/>
          </a:prstGeom>
        </p:spPr>
      </p:pic>
      <p:pic>
        <p:nvPicPr>
          <p:cNvPr id="17" name="Grafický objekt 16" descr="Odznak, křížek se souvislou výplní">
            <a:extLst>
              <a:ext uri="{FF2B5EF4-FFF2-40B4-BE49-F238E27FC236}">
                <a16:creationId xmlns:a16="http://schemas.microsoft.com/office/drawing/2014/main" id="{75C631A3-4648-BD19-285A-5538821CF5B8}"/>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5268" y="3116078"/>
            <a:ext cx="696652" cy="696652"/>
          </a:xfrm>
          <a:prstGeom prst="rect">
            <a:avLst/>
          </a:prstGeom>
        </p:spPr>
      </p:pic>
      <p:pic>
        <p:nvPicPr>
          <p:cNvPr id="19" name="Grafický objekt 18" descr="Vykřičník se souvislou výplní">
            <a:extLst>
              <a:ext uri="{FF2B5EF4-FFF2-40B4-BE49-F238E27FC236}">
                <a16:creationId xmlns:a16="http://schemas.microsoft.com/office/drawing/2014/main" id="{4B4E64DE-9765-205D-1859-0618A96C4F0B}"/>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1566" y="5517232"/>
            <a:ext cx="576064" cy="576064"/>
          </a:xfrm>
          <a:prstGeom prst="rect">
            <a:avLst/>
          </a:prstGeom>
        </p:spPr>
      </p:pic>
    </p:spTree>
    <p:extLst>
      <p:ext uri="{BB962C8B-B14F-4D97-AF65-F5344CB8AC3E}">
        <p14:creationId xmlns:p14="http://schemas.microsoft.com/office/powerpoint/2010/main" val="36459175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cs-CZ" sz="2800" dirty="false"/>
              <a:t>Plná moc</a:t>
            </a:r>
          </a:p>
        </p:txBody>
      </p:sp>
      <p:sp>
        <p:nvSpPr>
          <p:cNvPr id="3" name="Zástupný obsah 2">
            <a:extLst>
              <a:ext uri="{FF2B5EF4-FFF2-40B4-BE49-F238E27FC236}">
                <a16:creationId xmlns:a16="http://schemas.microsoft.com/office/drawing/2014/main" id="{926D8094-B568-43AC-9CB8-EFF1F17753E4}"/>
              </a:ext>
            </a:extLst>
          </p:cNvPr>
          <p:cNvSpPr>
            <a:spLocks noGrp="true"/>
          </p:cNvSpPr>
          <p:nvPr>
            <p:ph idx="1"/>
          </p:nvPr>
        </p:nvSpPr>
        <p:spPr>
          <a:xfrm>
            <a:off x="251520" y="1484784"/>
            <a:ext cx="8064000" cy="4320000"/>
          </a:xfrm>
        </p:spPr>
        <p:txBody>
          <a:bodyPr/>
          <a:lstStyle/>
          <a:p>
            <a:r>
              <a:rPr lang="cs-CZ" dirty="false"/>
              <a:t>Plná moc musí být vložena do záložky Plné moci v ISKP21+!</a:t>
            </a:r>
          </a:p>
          <a:p>
            <a:r>
              <a:rPr lang="cs-CZ" dirty="false"/>
              <a:t>K dispozici metodika </a:t>
            </a:r>
            <a:r>
              <a:rPr lang="cs-CZ" b="true" dirty="false"/>
              <a:t>Obecné pokyny k ovládání ISKP21+ a ke komunikaci s technickou podporou OPZ+ </a:t>
            </a:r>
            <a:r>
              <a:rPr lang="cs-CZ" dirty="false">
                <a:hlinkClick r:id="rId2"/>
              </a:rPr>
              <a:t>https://www.esfcr.cz/formulare-a-pokyny-potrebne-v-ramci-pripravy-zadosti-o-podporu-opz-plus/-/dokument/18398046</a:t>
            </a:r>
            <a:r>
              <a:rPr lang="cs-CZ" dirty="false"/>
              <a:t>  - kapitola týkající se plných mocí</a:t>
            </a:r>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90</a:t>
            </a:fld>
            <a:endParaRPr lang="cs-CZ" dirty="false"/>
          </a:p>
        </p:txBody>
      </p:sp>
      <p:pic>
        <p:nvPicPr>
          <p:cNvPr id="5" name="Grafický objekt 4" descr="Smlouva se souvislou výplní">
            <a:extLst>
              <a:ext uri="{FF2B5EF4-FFF2-40B4-BE49-F238E27FC236}">
                <a16:creationId xmlns:a16="http://schemas.microsoft.com/office/drawing/2014/main" id="{A2B42E52-D08F-5095-BB8C-0A6BF8DB87CC}"/>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26320" y="5085184"/>
            <a:ext cx="914400" cy="914400"/>
          </a:xfrm>
          <a:prstGeom prst="rect">
            <a:avLst/>
          </a:prstGeom>
        </p:spPr>
      </p:pic>
    </p:spTree>
    <p:extLst>
      <p:ext uri="{BB962C8B-B14F-4D97-AF65-F5344CB8AC3E}">
        <p14:creationId xmlns:p14="http://schemas.microsoft.com/office/powerpoint/2010/main" val="20416879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cs-CZ" sz="2800" dirty="false"/>
              <a:t>Plná moc – nejčastější chyby</a:t>
            </a:r>
          </a:p>
        </p:txBody>
      </p:sp>
      <p:pic>
        <p:nvPicPr>
          <p:cNvPr id="6" name="Zástupný obsah 5">
            <a:extLst>
              <a:ext uri="{FF2B5EF4-FFF2-40B4-BE49-F238E27FC236}">
                <a16:creationId xmlns:a16="http://schemas.microsoft.com/office/drawing/2014/main" id="{410B0BC7-0D24-422B-5368-A43C2C403DF7}"/>
              </a:ext>
            </a:extLst>
          </p:cNvPr>
          <p:cNvPicPr>
            <a:picLocks noGrp="true" noChangeAspect="true"/>
          </p:cNvPicPr>
          <p:nvPr>
            <p:ph idx="1"/>
          </p:nvPr>
        </p:nvPicPr>
        <p:blipFill>
          <a:blip r:embed="rId2"/>
          <a:stretch>
            <a:fillRect/>
          </a:stretch>
        </p:blipFill>
        <p:spPr>
          <a:xfrm>
            <a:off x="24743" y="1772816"/>
            <a:ext cx="9008607" cy="3960440"/>
          </a:xfrm>
        </p:spPr>
      </p:pic>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91</a:t>
            </a:fld>
            <a:endParaRPr lang="cs-CZ" dirty="false"/>
          </a:p>
        </p:txBody>
      </p:sp>
    </p:spTree>
    <p:extLst>
      <p:ext uri="{BB962C8B-B14F-4D97-AF65-F5344CB8AC3E}">
        <p14:creationId xmlns:p14="http://schemas.microsoft.com/office/powerpoint/2010/main" val="374939031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a:xfrm>
            <a:off x="0" y="0"/>
            <a:ext cx="9144000" cy="1080000"/>
          </a:xfrm>
        </p:spPr>
        <p:txBody>
          <a:bodyPr/>
          <a:lstStyle/>
          <a:p>
            <a:pPr algn="ctr"/>
            <a:r>
              <a:rPr lang="cs-CZ" sz="2800" dirty="false"/>
              <a:t>Monitorovací Indikátory</a:t>
            </a:r>
            <a:br>
              <a:rPr lang="cs-CZ" sz="2800" dirty="false"/>
            </a:br>
            <a:r>
              <a:rPr lang="cs-CZ" sz="2800" dirty="false"/>
              <a:t>v žádosti o podporu</a:t>
            </a:r>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92</a:t>
            </a:fld>
            <a:endParaRPr lang="cs-CZ" dirty="false"/>
          </a:p>
        </p:txBody>
      </p:sp>
      <p:sp>
        <p:nvSpPr>
          <p:cNvPr id="5" name="Zástupný obsah 4">
            <a:extLst>
              <a:ext uri="{FF2B5EF4-FFF2-40B4-BE49-F238E27FC236}">
                <a16:creationId xmlns:a16="http://schemas.microsoft.com/office/drawing/2014/main" id="{367593BC-710A-87AC-1FC3-0E4C70BBFDDA}"/>
              </a:ext>
            </a:extLst>
          </p:cNvPr>
          <p:cNvSpPr>
            <a:spLocks noGrp="true"/>
          </p:cNvSpPr>
          <p:nvPr>
            <p:ph idx="1"/>
          </p:nvPr>
        </p:nvSpPr>
        <p:spPr/>
        <p:txBody>
          <a:bodyPr/>
          <a:lstStyle/>
          <a:p>
            <a:pPr algn="just">
              <a:lnSpc>
                <a:spcPct val="115000"/>
              </a:lnSpc>
              <a:spcAft>
                <a:spcPts val="1000"/>
              </a:spcAft>
            </a:pPr>
            <a:r>
              <a:rPr lang="cs-CZ" sz="1800" b="true" dirty="false">
                <a:effectLst/>
                <a:latin typeface="Calibri" panose="020F0502020204030204" pitchFamily="34" charset="0"/>
                <a:ea typeface="Calibri" panose="020F0502020204030204" pitchFamily="34" charset="0"/>
                <a:cs typeface="Calibri" panose="020F0502020204030204" pitchFamily="34" charset="0"/>
              </a:rPr>
              <a:t>500 010 </a:t>
            </a:r>
            <a:r>
              <a:rPr lang="cs-CZ" sz="1800" dirty="false">
                <a:effectLst/>
                <a:latin typeface="Calibri" panose="020F0502020204030204" pitchFamily="34" charset="0"/>
                <a:ea typeface="Calibri" panose="020F0502020204030204" pitchFamily="34" charset="0"/>
                <a:cs typeface="Calibri" panose="020F0502020204030204" pitchFamily="34" charset="0"/>
              </a:rPr>
              <a:t>(kapacita), </a:t>
            </a:r>
            <a:r>
              <a:rPr lang="cs-CZ" sz="1800" b="true" dirty="false">
                <a:effectLst/>
                <a:latin typeface="Calibri" panose="020F0502020204030204" pitchFamily="34" charset="0"/>
                <a:ea typeface="Calibri" panose="020F0502020204030204" pitchFamily="34" charset="0"/>
                <a:cs typeface="Calibri" panose="020F0502020204030204" pitchFamily="34" charset="0"/>
              </a:rPr>
              <a:t>600 000 </a:t>
            </a:r>
            <a:r>
              <a:rPr lang="cs-CZ" sz="1800" dirty="false">
                <a:effectLst/>
                <a:latin typeface="Calibri" panose="020F0502020204030204" pitchFamily="34" charset="0"/>
                <a:ea typeface="Calibri" panose="020F0502020204030204" pitchFamily="34" charset="0"/>
                <a:cs typeface="Calibri" panose="020F0502020204030204" pitchFamily="34" charset="0"/>
              </a:rPr>
              <a:t>(min. kapacita), </a:t>
            </a:r>
            <a:r>
              <a:rPr lang="cs-CZ" sz="1800" b="true" dirty="false">
                <a:effectLst/>
                <a:latin typeface="Calibri" panose="020F0502020204030204" pitchFamily="34" charset="0"/>
                <a:ea typeface="Calibri" panose="020F0502020204030204" pitchFamily="34" charset="0"/>
                <a:cs typeface="Calibri" panose="020F0502020204030204" pitchFamily="34" charset="0"/>
              </a:rPr>
              <a:t>501 100</a:t>
            </a:r>
            <a:r>
              <a:rPr lang="cs-CZ" sz="1800" b="true" dirty="false">
                <a:latin typeface="Calibri" panose="020F0502020204030204" pitchFamily="34" charset="0"/>
                <a:ea typeface="Calibri" panose="020F0502020204030204" pitchFamily="34" charset="0"/>
                <a:cs typeface="Calibri" panose="020F0502020204030204" pitchFamily="34" charset="0"/>
              </a:rPr>
              <a:t> </a:t>
            </a:r>
            <a:r>
              <a:rPr lang="cs-CZ" sz="1800" dirty="false">
                <a:latin typeface="Calibri" panose="020F0502020204030204" pitchFamily="34" charset="0"/>
                <a:ea typeface="Calibri" panose="020F0502020204030204" pitchFamily="34" charset="0"/>
                <a:cs typeface="Calibri" panose="020F0502020204030204" pitchFamily="34" charset="0"/>
              </a:rPr>
              <a:t>(min. kapacita)</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false">
                <a:effectLst/>
                <a:latin typeface="Calibri" panose="020F0502020204030204" pitchFamily="34" charset="0"/>
                <a:ea typeface="Calibri" panose="020F0502020204030204" pitchFamily="34" charset="0"/>
                <a:cs typeface="Calibri" panose="020F0502020204030204" pitchFamily="34" charset="0"/>
              </a:rPr>
              <a:t>501 202, 679 001, 101 060 – nepovinná hodnota (může být „0“)</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false">
                <a:effectLst/>
                <a:latin typeface="Calibri" panose="020F0502020204030204" pitchFamily="34" charset="0"/>
                <a:ea typeface="Calibri" panose="020F0502020204030204" pitchFamily="34" charset="0"/>
                <a:cs typeface="Calibri" panose="020F0502020204030204" pitchFamily="34" charset="0"/>
              </a:rPr>
              <a:t>Všechny MI – </a:t>
            </a:r>
            <a:r>
              <a:rPr lang="cs-CZ" sz="1800" b="true" dirty="false">
                <a:effectLst/>
                <a:latin typeface="Calibri" panose="020F0502020204030204" pitchFamily="34" charset="0"/>
                <a:ea typeface="Calibri" panose="020F0502020204030204" pitchFamily="34" charset="0"/>
                <a:cs typeface="Calibri" panose="020F0502020204030204" pitchFamily="34" charset="0"/>
              </a:rPr>
              <a:t>datum dosažení cílové hodnoty </a:t>
            </a:r>
            <a:r>
              <a:rPr lang="cs-CZ" sz="1800" dirty="false">
                <a:effectLst/>
                <a:latin typeface="Calibri" panose="020F0502020204030204" pitchFamily="34" charset="0"/>
                <a:ea typeface="Calibri" panose="020F0502020204030204" pitchFamily="34" charset="0"/>
                <a:cs typeface="Calibri" panose="020F0502020204030204" pitchFamily="34" charset="0"/>
              </a:rPr>
              <a:t>(konec projektu)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effectLst/>
                <a:latin typeface="Calibri" panose="020F0502020204030204" pitchFamily="34" charset="0"/>
                <a:ea typeface="Calibri" panose="020F0502020204030204" pitchFamily="34" charset="0"/>
              </a:rPr>
              <a:t>Všechny MI – </a:t>
            </a:r>
            <a:r>
              <a:rPr lang="cs-CZ" sz="1800" b="true" dirty="false">
                <a:effectLst/>
                <a:latin typeface="Calibri" panose="020F0502020204030204" pitchFamily="34" charset="0"/>
                <a:ea typeface="Calibri" panose="020F0502020204030204" pitchFamily="34" charset="0"/>
              </a:rPr>
              <a:t>popis</a:t>
            </a:r>
            <a:r>
              <a:rPr lang="cs-CZ" sz="1800" dirty="false">
                <a:effectLst/>
                <a:latin typeface="Calibri" panose="020F0502020204030204" pitchFamily="34" charset="0"/>
                <a:ea typeface="Calibri" panose="020F0502020204030204" pitchFamily="34" charset="0"/>
              </a:rPr>
              <a:t> (nesmí být – nesledujeme X nerelevantní) – např. doplnit:  </a:t>
            </a:r>
            <a:r>
              <a:rPr lang="cs-CZ" sz="1800" i="true" dirty="false">
                <a:effectLst/>
                <a:latin typeface="Calibri" panose="020F0502020204030204" pitchFamily="34" charset="0"/>
                <a:ea typeface="Calibri" panose="020F0502020204030204" pitchFamily="34" charset="0"/>
              </a:rPr>
              <a:t>Hodnota indikátoru nyní nelze stanovit, budeme sledovat v průběhu projektu</a:t>
            </a:r>
            <a:r>
              <a:rPr lang="cs-CZ" sz="1800" dirty="false">
                <a:effectLst/>
                <a:latin typeface="Calibri" panose="020F0502020204030204" pitchFamily="34" charset="0"/>
                <a:ea typeface="Calibri" panose="020F0502020204030204" pitchFamily="34" charset="0"/>
              </a:rPr>
              <a:t>.</a:t>
            </a:r>
          </a:p>
          <a:p>
            <a:pPr marL="0" indent="0">
              <a:buNone/>
            </a:pPr>
            <a:endParaRPr lang="cs-CZ" sz="1800" dirty="false">
              <a:latin typeface="Calibri" panose="020F0502020204030204" pitchFamily="34" charset="0"/>
            </a:endParaRPr>
          </a:p>
          <a:p>
            <a:pPr marL="0" indent="0">
              <a:buNone/>
            </a:pPr>
            <a:r>
              <a:rPr lang="cs-CZ" sz="1800" dirty="false">
                <a:latin typeface="Calibri" panose="020F0502020204030204" pitchFamily="34" charset="0"/>
              </a:rPr>
              <a:t>Případná úprava je možná před Právním aktem (PM zašle návrh úpravy)</a:t>
            </a:r>
          </a:p>
        </p:txBody>
      </p:sp>
    </p:spTree>
    <p:extLst>
      <p:ext uri="{BB962C8B-B14F-4D97-AF65-F5344CB8AC3E}">
        <p14:creationId xmlns:p14="http://schemas.microsoft.com/office/powerpoint/2010/main" val="16490181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Podpora uživatelů ISKP21+</a:t>
            </a:r>
          </a:p>
        </p:txBody>
      </p:sp>
      <p:sp>
        <p:nvSpPr>
          <p:cNvPr id="3" name="Zástupný symbol pro obsah 2"/>
          <p:cNvSpPr>
            <a:spLocks noGrp="true"/>
          </p:cNvSpPr>
          <p:nvPr>
            <p:ph idx="1"/>
          </p:nvPr>
        </p:nvSpPr>
        <p:spPr>
          <a:xfrm>
            <a:off x="348540" y="1700808"/>
            <a:ext cx="8136456" cy="4113800"/>
          </a:xfrm>
        </p:spPr>
        <p:txBody>
          <a:bodyPr>
            <a:normAutofit/>
          </a:bodyPr>
          <a:lstStyle/>
          <a:p>
            <a:r>
              <a:rPr lang="cs-CZ" sz="2000" dirty="false"/>
              <a:t>Žadatel/příjemce: </a:t>
            </a:r>
            <a:r>
              <a:rPr lang="cs-CZ" sz="2000" i="true" dirty="false">
                <a:hlinkClick r:id="rId3"/>
              </a:rPr>
              <a:t>Pokyny k vyplnění žádosti </a:t>
            </a:r>
            <a:r>
              <a:rPr lang="cs-CZ" sz="2000" dirty="false"/>
              <a:t>– pod odkazem je  </a:t>
            </a:r>
            <a:br>
              <a:rPr lang="cs-CZ" sz="2000" dirty="false"/>
            </a:br>
            <a:r>
              <a:rPr lang="cs-CZ" sz="2000" dirty="false"/>
              <a:t>k dispozici dokument s návody</a:t>
            </a:r>
          </a:p>
          <a:p>
            <a:pPr lvl="1"/>
            <a:r>
              <a:rPr lang="cs-CZ"/>
              <a:t>V </a:t>
            </a:r>
            <a:r>
              <a:rPr lang="cs-CZ" dirty="false"/>
              <a:t>případě technických problémů v IS KP21+ využijte komunikační nástroj, který naleznete na stránkách www.esfcr.cz. Po kliknutí na žlutý symbol "HOTLINE" zvolíte "Technická podpora uživatelům OPZ+" a můžete odeslat svůj dotaz přes tlačítko "Přidat otázku". Pro tento způsob komunikace je nutné mít registraci na portálu www.esfcr.cz.</a:t>
            </a:r>
            <a:r>
              <a:rPr lang="cs-CZ" dirty="false">
                <a:solidFill>
                  <a:srgbClr val="FF0000"/>
                </a:solidFill>
              </a:rPr>
              <a:t> </a:t>
            </a:r>
            <a:r>
              <a:rPr lang="cs-CZ" dirty="false"/>
              <a:t>(dotazy k rozpracovaným žádostem identifikovat s využitím tzv. HASH kódu, který je na záložce Identifikace operace)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93</a:t>
            </a:fld>
            <a:endParaRPr lang="cs-CZ" dirty="false"/>
          </a:p>
        </p:txBody>
      </p:sp>
    </p:spTree>
    <p:extLst>
      <p:ext uri="{BB962C8B-B14F-4D97-AF65-F5344CB8AC3E}">
        <p14:creationId xmlns:p14="http://schemas.microsoft.com/office/powerpoint/2010/main" val="32338850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A89D6784-9E65-427D-BF17-32EF71E96D64}"/>
              </a:ext>
            </a:extLst>
          </p:cNvPr>
          <p:cNvSpPr>
            <a:spLocks noGrp="true"/>
          </p:cNvSpPr>
          <p:nvPr>
            <p:ph type="sldNum" sz="quarter" idx="12"/>
          </p:nvPr>
        </p:nvSpPr>
        <p:spPr/>
        <p:txBody>
          <a:bodyPr/>
          <a:lstStyle/>
          <a:p>
            <a:fld id="{479BF083-4774-43B1-9AB0-5CC1AC5DD8EE}" type="slidenum">
              <a:rPr lang="cs-CZ" smtClean="false"/>
              <a:pPr/>
              <a:t>94</a:t>
            </a:fld>
            <a:endParaRPr lang="cs-CZ" dirty="false"/>
          </a:p>
        </p:txBody>
      </p:sp>
      <p:sp>
        <p:nvSpPr>
          <p:cNvPr id="8" name="Nadpis 7">
            <a:extLst>
              <a:ext uri="{FF2B5EF4-FFF2-40B4-BE49-F238E27FC236}">
                <a16:creationId xmlns:a16="http://schemas.microsoft.com/office/drawing/2014/main" id="{BAFDBAE1-EA3C-49AE-894D-C5972E2B042D}"/>
              </a:ext>
            </a:extLst>
          </p:cNvPr>
          <p:cNvSpPr>
            <a:spLocks noGrp="true"/>
          </p:cNvSpPr>
          <p:nvPr>
            <p:ph type="title"/>
          </p:nvPr>
        </p:nvSpPr>
        <p:spPr>
          <a:xfrm>
            <a:off x="755576" y="2636912"/>
            <a:ext cx="7272000" cy="1224000"/>
          </a:xfrm>
        </p:spPr>
        <p:txBody>
          <a:bodyPr/>
          <a:lstStyle/>
          <a:p>
            <a:pPr algn="ctr"/>
            <a:r>
              <a:rPr lang="cs-CZ" dirty="false"/>
              <a:t>Dokumenty</a:t>
            </a:r>
          </a:p>
        </p:txBody>
      </p:sp>
    </p:spTree>
    <p:extLst>
      <p:ext uri="{BB962C8B-B14F-4D97-AF65-F5344CB8AC3E}">
        <p14:creationId xmlns:p14="http://schemas.microsoft.com/office/powerpoint/2010/main" val="11410037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pravidla pro žadatele / příjemce</a:t>
            </a:r>
          </a:p>
        </p:txBody>
      </p:sp>
      <p:sp>
        <p:nvSpPr>
          <p:cNvPr id="3" name="Zástupný symbol pro obsah 2"/>
          <p:cNvSpPr>
            <a:spLocks noGrp="true"/>
          </p:cNvSpPr>
          <p:nvPr>
            <p:ph idx="1"/>
          </p:nvPr>
        </p:nvSpPr>
        <p:spPr>
          <a:xfrm>
            <a:off x="540000" y="1484784"/>
            <a:ext cx="8064000" cy="4779232"/>
          </a:xfrm>
        </p:spPr>
        <p:txBody>
          <a:bodyPr/>
          <a:lstStyle/>
          <a:p>
            <a:r>
              <a:rPr lang="cs-CZ" b="true" dirty="false">
                <a:hlinkClick r:id="rId2"/>
              </a:rPr>
              <a:t>Obecná část pravidel pro žadatele a příjemce v OPZ+</a:t>
            </a:r>
            <a:endParaRPr lang="cs-CZ" dirty="false"/>
          </a:p>
          <a:p>
            <a:r>
              <a:rPr lang="cs-CZ" b="true" dirty="false">
                <a:hlinkClick r:id="rId3"/>
              </a:rPr>
              <a:t>Specifická část pravidel pro žadatele a příjemce </a:t>
            </a:r>
            <a:r>
              <a:rPr lang="cs-CZ" dirty="false"/>
              <a:t>v rámci OPZ+ pro projekty s jednotkovými náklady zaměřené na podporu dětských skupin</a:t>
            </a:r>
          </a:p>
          <a:p>
            <a:r>
              <a:rPr lang="cs-CZ" b="true" dirty="false">
                <a:hlinkClick r:id="rId4"/>
              </a:rPr>
              <a:t>Obecné pokyny k ovládání IS KP21+ </a:t>
            </a:r>
            <a:r>
              <a:rPr lang="cs-CZ" dirty="false"/>
              <a:t>a ke komunikaci s technickou podporou</a:t>
            </a:r>
          </a:p>
          <a:p>
            <a:r>
              <a:rPr lang="cs-CZ" b="true" dirty="false">
                <a:hlinkClick r:id="rId5"/>
              </a:rPr>
              <a:t>Pokyny k vyplnění žádosti o podporu v IS KP21+ </a:t>
            </a:r>
            <a:r>
              <a:rPr lang="cs-CZ" dirty="false"/>
              <a:t>pro projekty s jednotkovými náklady zaměřené na podporu dětských skupin </a:t>
            </a:r>
          </a:p>
          <a:p>
            <a:pPr marL="0" indent="0">
              <a:buNone/>
            </a:pPr>
            <a:r>
              <a:rPr lang="cs-CZ" dirty="false">
                <a:solidFill>
                  <a:srgbClr val="FF0000"/>
                </a:solidFill>
                <a:hlinkClick r:id="rId6">
                  <a:extLst>
                    <a:ext uri="{A12FA001-AC4F-418D-AE19-62706E023703}">
                      <ahyp:hlinkClr xmlns:ahyp="http://schemas.microsoft.com/office/drawing/2018/hyperlinkcolor" val="tx"/>
                    </a:ext>
                  </a:extLst>
                </a:hlinkClick>
              </a:rPr>
              <a:t>https://www.esfcr.cz/dokumenty-opz-plus</a:t>
            </a:r>
            <a:r>
              <a:rPr lang="cs-CZ" dirty="false">
                <a:solidFill>
                  <a:srgbClr val="FF0000"/>
                </a:solidFill>
              </a:rPr>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95</a:t>
            </a:fld>
            <a:endParaRPr lang="cs-CZ" dirty="false">
              <a:solidFill>
                <a:srgbClr val="084A8B"/>
              </a:solidFill>
            </a:endParaRPr>
          </a:p>
        </p:txBody>
      </p:sp>
    </p:spTree>
    <p:extLst>
      <p:ext uri="{BB962C8B-B14F-4D97-AF65-F5344CB8AC3E}">
        <p14:creationId xmlns:p14="http://schemas.microsoft.com/office/powerpoint/2010/main" val="8466342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ESF+ Fórum</a:t>
            </a:r>
          </a:p>
        </p:txBody>
      </p:sp>
      <p:sp>
        <p:nvSpPr>
          <p:cNvPr id="3" name="Zástupný symbol pro obsah 2"/>
          <p:cNvSpPr>
            <a:spLocks noGrp="true"/>
          </p:cNvSpPr>
          <p:nvPr>
            <p:ph idx="1"/>
          </p:nvPr>
        </p:nvSpPr>
        <p:spPr>
          <a:xfrm>
            <a:off x="611560" y="1800000"/>
            <a:ext cx="7992440" cy="4320000"/>
          </a:xfrm>
        </p:spPr>
        <p:txBody>
          <a:bodyPr/>
          <a:lstStyle/>
          <a:p>
            <a:pPr marL="0" indent="0">
              <a:buNone/>
            </a:pPr>
            <a:r>
              <a:rPr lang="cs-CZ" b="true" dirty="false"/>
              <a:t>ESF+ Fórum je určeno pro :</a:t>
            </a:r>
          </a:p>
          <a:p>
            <a:r>
              <a:rPr lang="cs-CZ" dirty="false"/>
              <a:t>Aktuality – informace pro žadatele/příjemce</a:t>
            </a:r>
          </a:p>
          <a:p>
            <a:r>
              <a:rPr lang="cs-CZ" dirty="false"/>
              <a:t>dotazy + diskusi</a:t>
            </a:r>
          </a:p>
          <a:p>
            <a:r>
              <a:rPr lang="cs-CZ" dirty="false"/>
              <a:t>FAQ, typové situace</a:t>
            </a:r>
          </a:p>
          <a:p>
            <a:r>
              <a:rPr lang="cs-CZ" dirty="false"/>
              <a:t>kalkulačka projektu, prezentace ze seminářů apod.</a:t>
            </a:r>
          </a:p>
          <a:p>
            <a:pPr marL="0" indent="0">
              <a:buNone/>
            </a:pPr>
            <a:endParaRPr lang="cs-CZ" dirty="false"/>
          </a:p>
          <a:p>
            <a:pPr marL="0" indent="0">
              <a:buNone/>
            </a:pPr>
            <a:endParaRPr lang="cs-CZ" dirty="false"/>
          </a:p>
          <a:p>
            <a:pPr marL="0" indent="0" algn="ctr">
              <a:buNone/>
            </a:pPr>
            <a:r>
              <a:rPr lang="cs-CZ" dirty="false">
                <a:hlinkClick r:id="rId3"/>
              </a:rPr>
              <a:t>https://www.esfcr.cz/klub-vyzev-na-detske-skupiny-opz-plus</a:t>
            </a: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96</a:t>
            </a:fld>
            <a:endParaRPr lang="cs-CZ" dirty="false">
              <a:solidFill>
                <a:srgbClr val="084A8B"/>
              </a:solidFill>
            </a:endParaRPr>
          </a:p>
        </p:txBody>
      </p:sp>
    </p:spTree>
    <p:extLst>
      <p:ext uri="{BB962C8B-B14F-4D97-AF65-F5344CB8AC3E}">
        <p14:creationId xmlns:p14="http://schemas.microsoft.com/office/powerpoint/2010/main" val="25585117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fontAlgn="base" hangingPunct="false"/>
            <a:r>
              <a:rPr lang="cs-CZ" sz="2800" dirty="false"/>
              <a:t>kontakty</a:t>
            </a:r>
          </a:p>
        </p:txBody>
      </p:sp>
      <p:sp>
        <p:nvSpPr>
          <p:cNvPr id="3" name="Zástupný symbol pro obsah 2"/>
          <p:cNvSpPr>
            <a:spLocks noGrp="true"/>
          </p:cNvSpPr>
          <p:nvPr>
            <p:ph idx="1"/>
          </p:nvPr>
        </p:nvSpPr>
        <p:spPr>
          <a:xfrm>
            <a:off x="361412" y="1241716"/>
            <a:ext cx="8784976" cy="5112568"/>
          </a:xfrm>
        </p:spPr>
        <p:txBody>
          <a:bodyPr/>
          <a:lstStyle/>
          <a:p>
            <a:pPr marL="0" indent="0" fontAlgn="base" hangingPunct="false">
              <a:buNone/>
            </a:pPr>
            <a:endParaRPr lang="cs-CZ" sz="2000" dirty="false"/>
          </a:p>
          <a:p>
            <a:pPr marL="0" indent="0" fontAlgn="base" hangingPunct="false">
              <a:buNone/>
            </a:pPr>
            <a:r>
              <a:rPr lang="cs-CZ" dirty="false"/>
              <a:t>Mgr. Iva Sotolářová	       		</a:t>
            </a:r>
            <a:r>
              <a:rPr lang="cs-CZ" u="sng" dirty="false"/>
              <a:t>iva.sotolarova@mpsv.cz</a:t>
            </a:r>
            <a:r>
              <a:rPr lang="cs-CZ" dirty="false"/>
              <a:t> </a:t>
            </a:r>
          </a:p>
          <a:p>
            <a:pPr marL="0" indent="0" fontAlgn="base" hangingPunct="false">
              <a:buNone/>
            </a:pPr>
            <a:r>
              <a:rPr lang="cs-CZ" dirty="false"/>
              <a:t>Mgr. Jan Živec		           </a:t>
            </a:r>
            <a:r>
              <a:rPr lang="cs-CZ" u="sng" dirty="false"/>
              <a:t>jan.zivec@mpsv.cz</a:t>
            </a:r>
            <a:endParaRPr lang="cs-CZ" dirty="false"/>
          </a:p>
          <a:p>
            <a:pPr marL="0" indent="0" fontAlgn="base" hangingPunct="false">
              <a:buNone/>
            </a:pPr>
            <a:r>
              <a:rPr lang="cs-CZ" dirty="false"/>
              <a:t>Mgr. Linda Prokešová 		</a:t>
            </a:r>
            <a:r>
              <a:rPr lang="cs-CZ" dirty="false">
                <a:hlinkClick r:id="rId3"/>
              </a:rPr>
              <a:t>linda.prokesova@mpsv.cz</a:t>
            </a:r>
            <a:endParaRPr lang="cs-CZ" dirty="false"/>
          </a:p>
          <a:p>
            <a:pPr marL="0" indent="0" fontAlgn="base" hangingPunct="false">
              <a:buNone/>
            </a:pPr>
            <a:r>
              <a:rPr lang="cs-CZ" dirty="false"/>
              <a:t>PhDr. Marie Halatová		</a:t>
            </a:r>
            <a:r>
              <a:rPr lang="cs-CZ" dirty="false">
                <a:hlinkClick r:id="rId4"/>
              </a:rPr>
              <a:t>marie.halatova1@mpsv.cz</a:t>
            </a:r>
            <a:endParaRPr lang="cs-CZ" dirty="false"/>
          </a:p>
          <a:p>
            <a:pPr marL="0" indent="0" fontAlgn="base" hangingPunct="false">
              <a:buNone/>
            </a:pPr>
            <a:endParaRPr lang="cs-CZ" dirty="false"/>
          </a:p>
          <a:p>
            <a:pPr marL="0" indent="0" fontAlgn="base" hangingPunct="false">
              <a:buNone/>
            </a:pPr>
            <a:r>
              <a:rPr lang="cs-CZ" sz="2800" dirty="false"/>
              <a:t>		</a:t>
            </a:r>
            <a:r>
              <a:rPr lang="cs-CZ" dirty="false"/>
              <a:t>	</a:t>
            </a:r>
            <a:r>
              <a:rPr lang="cs-CZ" sz="2800" dirty="false"/>
              <a:t>					</a:t>
            </a:r>
          </a:p>
          <a:p>
            <a:pPr marL="0" indent="0" algn="ctr" fontAlgn="base" hangingPunct="false">
              <a:buNone/>
            </a:pPr>
            <a:r>
              <a:rPr lang="cs-CZ" sz="2800" dirty="false"/>
              <a:t>Děkujeme Vám za pozornost a těšíme se</a:t>
            </a:r>
            <a:br>
              <a:rPr lang="cs-CZ" sz="2800" dirty="false"/>
            </a:br>
            <a:r>
              <a:rPr lang="cs-CZ" sz="2800" dirty="false"/>
              <a:t>na spolupráci</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97</a:t>
            </a:fld>
            <a:endParaRPr lang="cs-CZ" dirty="false"/>
          </a:p>
        </p:txBody>
      </p:sp>
    </p:spTree>
    <p:extLst>
      <p:ext uri="{BB962C8B-B14F-4D97-AF65-F5344CB8AC3E}">
        <p14:creationId xmlns:p14="http://schemas.microsoft.com/office/powerpoint/2010/main" val="3779244821"/>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purl.org/dc/elements/1.1/"/>
    <ds:schemaRef ds:uri="http://schemas.microsoft.com/office/2006/documentManagement/types"/>
    <ds:schemaRef ds:uri="http://schemas.openxmlformats.org/package/2006/metadata/core-properties"/>
    <ds:schemaRef ds:uri="dfed548f-0517-4d39-90e3-3947398480c0"/>
    <ds:schemaRef ds:uri="http://purl.org/dc/terms/"/>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7969</properties:Words>
  <properties:PresentationFormat>Předvádění na obrazovce (4:3)</properties:PresentationFormat>
  <properties:Paragraphs>813</properties:Paragraphs>
  <properties:Slides>97</properties:Slides>
  <properties:Notes>38</properties:Notes>
  <properties:TotalTime>8760</properties:TotalTime>
  <properties:HiddenSlides>0</properties:HiddenSlides>
  <properties:MMClips>0</properties:MMClips>
  <properties:ScaleCrop>false</properties:ScaleCrop>
  <properties:HeadingPairs>
    <vt:vector baseType="variant" size="6">
      <vt:variant>
        <vt:lpstr>Použitá písma</vt:lpstr>
      </vt:variant>
      <vt:variant>
        <vt:i4>10</vt:i4>
      </vt:variant>
      <vt:variant>
        <vt:lpstr>Motiv</vt:lpstr>
      </vt:variant>
      <vt:variant>
        <vt:i4>2</vt:i4>
      </vt:variant>
      <vt:variant>
        <vt:lpstr>Nadpisy snímků</vt:lpstr>
      </vt:variant>
      <vt:variant>
        <vt:i4>97</vt:i4>
      </vt:variant>
    </vt:vector>
  </properties:HeadingPairs>
  <properties:TitlesOfParts>
    <vt:vector baseType="lpstr" size="109">
      <vt:lpstr>Arial</vt:lpstr>
      <vt:lpstr>Arial Nova</vt:lpstr>
      <vt:lpstr>Calibri</vt:lpstr>
      <vt:lpstr>Calibri Light</vt:lpstr>
      <vt:lpstr>Courier New</vt:lpstr>
      <vt:lpstr>Roboto Slab</vt:lpstr>
      <vt:lpstr>Symbol</vt:lpstr>
      <vt:lpstr>Trebuchet MS</vt:lpstr>
      <vt:lpstr>Wingdings</vt:lpstr>
      <vt:lpstr>Wingdings 3</vt:lpstr>
      <vt:lpstr>prezentace</vt:lpstr>
      <vt:lpstr>Motiv systému Office</vt:lpstr>
      <vt:lpstr>Seminář pro žadatele  výzva č. 03_23_49  </vt:lpstr>
      <vt:lpstr>Program semináře</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Hodnocení a výběr projektů</vt:lpstr>
      <vt:lpstr>Proces hodnocení a výběru projektů</vt:lpstr>
      <vt:lpstr>Prezentace aplikace PowerPoint</vt:lpstr>
      <vt:lpstr>Proces hodnocení a výběru projektů</vt:lpstr>
      <vt:lpstr>Online seminář pro žadatele Dětské skupiny  – zákon, zápis do evidence 15. 3. 2023</vt:lpstr>
      <vt:lpstr>Co je dětská skupina</vt:lpstr>
      <vt:lpstr>Počet dětských skupin k 27. 2. 2023</vt:lpstr>
      <vt:lpstr>Hlavní výhody dětských skupin pro rodiče</vt:lpstr>
      <vt:lpstr>Zákon o poskytování služby péče o dítě v DS</vt:lpstr>
      <vt:lpstr>Novela zákona č. 247/2014 Sb. – přechodná období</vt:lpstr>
      <vt:lpstr>Novela zákona č. 247/2014 Sb. – zásadní změny</vt:lpstr>
      <vt:lpstr>Novela zákona č. 247/2014 Sb. – zásadní změny</vt:lpstr>
      <vt:lpstr>Novela zákona č. 247/2014 Sb. – zásadní změny</vt:lpstr>
      <vt:lpstr>Novela zákona č. 247/2014 Sb. – zásadní změny</vt:lpstr>
      <vt:lpstr>Novela zákona č. 247/2014 Sb. – zásadní změny</vt:lpstr>
      <vt:lpstr>Novela zákona č. 247/2014 Sb. – zásadní změny</vt:lpstr>
      <vt:lpstr>Novela zákona č. 247/2014 Sb. – zásadní změny</vt:lpstr>
      <vt:lpstr>Standardy kvality péče o děti v dětských skupinách</vt:lpstr>
      <vt:lpstr>Standardy kvality péče o děti v dětských skupinách</vt:lpstr>
      <vt:lpstr>Standardy kvality péče o děti v dětských skupinách</vt:lpstr>
      <vt:lpstr>Standardy kvality péče o děti v dětských skupinách</vt:lpstr>
      <vt:lpstr>Lex Ukrajina – zákon č. 66/2022 Sb.</vt:lpstr>
      <vt:lpstr>Online seminář pro žadatele Zápis do evidence dětských skupin</vt:lpstr>
      <vt:lpstr>Žádost o udělení oprávnění – evidence poskytovatelů</vt:lpstr>
      <vt:lpstr>Zápis do evidence - požadované dokumenty</vt:lpstr>
      <vt:lpstr>Zápis do evidence - požadované dokumenty</vt:lpstr>
      <vt:lpstr>Zápis do evidence - požadované dokumenty</vt:lpstr>
      <vt:lpstr>Zápis do evidence - požadované dokumenty</vt:lpstr>
      <vt:lpstr>Zápis do evidence - požadované dokumenty</vt:lpstr>
      <vt:lpstr>Zápis do evidence - požadované dokumenty</vt:lpstr>
      <vt:lpstr>Zápis do evidence – způsob podání</vt:lpstr>
      <vt:lpstr>Zápis do evidence – časté nedostatky</vt:lpstr>
      <vt:lpstr>Zápis do evidence – časté nedostatky</vt:lpstr>
      <vt:lpstr>Podpora ze strany MPSV </vt:lpstr>
      <vt:lpstr>Webové stránky projektu PIDS</vt:lpstr>
      <vt:lpstr>Rozcestník kontaktů</vt:lpstr>
      <vt:lpstr>Děkujeme za pozornost</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Parametry dětských skupin podpořených   z opz+   </vt:lpstr>
      <vt:lpstr>Vymezení služby péče o dítě</vt:lpstr>
      <vt:lpstr>Vymezení služby péče o dítě – omezení týkající se rodičů</vt:lpstr>
      <vt:lpstr>Vymezení služby péče o dítě – omezení týkající se rodičů</vt:lpstr>
      <vt:lpstr>Vymezení služby péče o dítě – omezení týkající se rodičů</vt:lpstr>
      <vt:lpstr>Vymezení služby péče o dítě – omezení týkající se rodičů</vt:lpstr>
      <vt:lpstr>Pečující osoby</vt:lpstr>
      <vt:lpstr>Pečující osoby</vt:lpstr>
      <vt:lpstr>Zastropování poplatků od rodičů</vt:lpstr>
      <vt:lpstr>Veřejná podpora</vt:lpstr>
      <vt:lpstr>Finanční řízení projektů</vt:lpstr>
      <vt:lpstr>princip jednotkových cen a  Účetnictví projektu </vt:lpstr>
      <vt:lpstr>dvojí financování</vt:lpstr>
      <vt:lpstr>příjmy</vt:lpstr>
      <vt:lpstr>Zálohové financování (ex ante)</vt:lpstr>
      <vt:lpstr>Zálohové financování (ex ante)</vt:lpstr>
      <vt:lpstr>Zálohové financování (ex ante)</vt:lpstr>
      <vt:lpstr>Ex post financování (OSS a jejich SPO)</vt:lpstr>
      <vt:lpstr>Kalkulačka k žádosti o podporu</vt:lpstr>
      <vt:lpstr>Kalkulačka k žádosti o podporu</vt:lpstr>
      <vt:lpstr>Informační systém konečného příjemce</vt:lpstr>
      <vt:lpstr>Postup při podávání žádosti</vt:lpstr>
      <vt:lpstr>Postup při podávání žádosti</vt:lpstr>
      <vt:lpstr>POSTUP PŘI PODÁVÁNÍ ŽÁDOSTI</vt:lpstr>
      <vt:lpstr>Postup při podávání žádosti</vt:lpstr>
      <vt:lpstr>Postup při podávání žádosti</vt:lpstr>
      <vt:lpstr>Elektronický podpis</vt:lpstr>
      <vt:lpstr>Elektronický podpis</vt:lpstr>
      <vt:lpstr>Plná moc</vt:lpstr>
      <vt:lpstr>Plná moc</vt:lpstr>
      <vt:lpstr>Plná moc – nejčastější chyby</vt:lpstr>
      <vt:lpstr>Monitorovací Indikátory v žádosti o podporu</vt:lpstr>
      <vt:lpstr>Podpora uživatelů ISKP21+</vt:lpstr>
      <vt:lpstr>Dokumenty</vt:lpstr>
      <vt:lpstr>pravidla pro žadatele / příjemce</vt:lpstr>
      <vt:lpstr>ESF+ Fórum</vt:lpstr>
      <vt:lpstr>kontakty</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2023-03-16T09:29:56Z</dcterms:modified>
  <cp:revision>314</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