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35"/>
  </p:notesMasterIdLst>
  <p:sldIdLst>
    <p:sldId id="1715" r:id="rId5"/>
    <p:sldId id="270" r:id="rId6"/>
    <p:sldId id="502" r:id="rId7"/>
    <p:sldId id="500" r:id="rId8"/>
    <p:sldId id="285" r:id="rId9"/>
    <p:sldId id="679" r:id="rId10"/>
    <p:sldId id="680" r:id="rId11"/>
    <p:sldId id="683" r:id="rId12"/>
    <p:sldId id="684" r:id="rId13"/>
    <p:sldId id="685" r:id="rId14"/>
    <p:sldId id="1692" r:id="rId15"/>
    <p:sldId id="1694" r:id="rId16"/>
    <p:sldId id="1695" r:id="rId17"/>
    <p:sldId id="1698" r:id="rId18"/>
    <p:sldId id="1697" r:id="rId19"/>
    <p:sldId id="1696" r:id="rId20"/>
    <p:sldId id="698" r:id="rId21"/>
    <p:sldId id="701" r:id="rId22"/>
    <p:sldId id="598" r:id="rId23"/>
    <p:sldId id="658" r:id="rId24"/>
    <p:sldId id="659" r:id="rId25"/>
    <p:sldId id="660" r:id="rId26"/>
    <p:sldId id="713" r:id="rId27"/>
    <p:sldId id="662" r:id="rId28"/>
    <p:sldId id="602" r:id="rId29"/>
    <p:sldId id="663" r:id="rId30"/>
    <p:sldId id="1714" r:id="rId31"/>
    <p:sldId id="664" r:id="rId32"/>
    <p:sldId id="1701" r:id="rId33"/>
    <p:sldId id="568" r:id="rId34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89744" autoAdjust="false"/>
  </p:normalViewPr>
  <p:slideViewPr>
    <p:cSldViewPr showGuides="true">
      <p:cViewPr varScale="true">
        <p:scale>
          <a:sx n="57" d="100"/>
          <a:sy n="57" d="100"/>
        </p:scale>
        <p:origin x="768" y="3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tableStyles.xml" Type="http://schemas.openxmlformats.org/officeDocument/2006/relationships/tableStyles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theme/theme1.xml" Type="http://schemas.openxmlformats.org/officeDocument/2006/relationships/theme" Id="rId38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slides/slide25.xml" Type="http://schemas.openxmlformats.org/officeDocument/2006/relationships/slide" Id="rId29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viewProps.xml" Type="http://schemas.openxmlformats.org/officeDocument/2006/relationships/viewProps" Id="rId37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presProps.xml" Type="http://schemas.openxmlformats.org/officeDocument/2006/relationships/presProps" Id="rId36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notesMasters/notesMaster1.xml" Type="http://schemas.openxmlformats.org/officeDocument/2006/relationships/notesMaster" Id="rId35"/>
    <Relationship Target="slides/slide4.xml" Type="http://schemas.openxmlformats.org/officeDocument/2006/relationships/slide" Id="rId8"/>
    <Relationship Target="../customXml/item3.xml" Type="http://schemas.openxmlformats.org/officeDocument/2006/relationships/customXml" Id="rId3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06.03.2023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false" lang="cs-CZ" sz="1200" b="false" i="false" u="none" strike="noStrike" kern="1200" cap="none" spc="0" normalizeH="false" baseline="0" noProof="false" dirty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4449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8580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6</a:t>
            </a:fld>
            <a:endParaRPr lang="cs-CZ" dirty="fal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7255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8818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4" y="260648"/>
            <a:ext cx="2649671" cy="792956"/>
          </a:xfrm>
          <a:prstGeom prst="rect">
            <a:avLst/>
          </a:prstGeom>
        </p:spPr>
      </p:pic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7380"/>
            <a:ext cx="8404430" cy="1524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5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5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5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slideLayouts/slideLayout5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9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10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media/hdphoto1.wdp" Type="http://schemas.microsoft.com/office/2007/relationships/hdphoto" Id="rId3"/>
    <Relationship Target="../media/image3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Mode="External" Target="https://www.esfcr.cz/monitorovani-podporenych-osob-opz-plus/-/dokument/18069669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8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2996952"/>
            <a:ext cx="7272808" cy="1944216"/>
          </a:xfrm>
        </p:spPr>
        <p:txBody>
          <a:bodyPr/>
          <a:lstStyle/>
          <a:p>
            <a:pPr algn="ctr"/>
            <a:r>
              <a:rPr lang="cs-CZ"/>
              <a:t>Vybrané Zjednodušené </a:t>
            </a:r>
            <a:r>
              <a:rPr lang="cs-CZ" dirty="false"/>
              <a:t>Informace pro příjemce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2748817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IDENTIFIKACE PROBLÉMU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vyplňují se informace o případných problémech, které se vyskytly v realizaci projektu v průběhu období, za které je tato </a:t>
            </a:r>
            <a:r>
              <a:rPr lang="cs-CZ" dirty="false" err="true"/>
              <a:t>ZoR</a:t>
            </a:r>
            <a:r>
              <a:rPr lang="cs-CZ" dirty="false"/>
              <a:t> vykazována (IDENTIFIKACE, POPIS, ŘEŠENÍ)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92597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A75E665-0364-2D68-2857-B2891084887D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r>
              <a:rPr lang="cs-CZ" dirty="false"/>
              <a:t>Dokladování výdajů – mobilita mládeže</a:t>
            </a:r>
            <a:endParaRPr lang="en-US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EC09D41-8F1D-81A8-A740-180CD70A530F}"/>
              </a:ext>
            </a:extLst>
          </p:cNvPr>
          <p:cNvSpPr>
            <a:spLocks noGrp="true"/>
          </p:cNvSpPr>
          <p:nvPr>
            <p:ph type="sldNum" sz="quarter" idx="15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11</a:t>
            </a:fld>
            <a:endParaRPr lang="cs-CZ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42234DB0-5477-B7CC-0344-50B230C04F17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4268264360"/>
              </p:ext>
            </p:extLst>
          </p:nvPr>
        </p:nvGraphicFramePr>
        <p:xfrm>
          <a:off x="539999" y="1499200"/>
          <a:ext cx="8064001" cy="445008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07665">
                  <a:extLst>
                    <a:ext uri="{9D8B030D-6E8A-4147-A177-3AD203B41FA5}">
                      <a16:colId xmlns:a16="http://schemas.microsoft.com/office/drawing/2014/main" val="2296137451"/>
                    </a:ext>
                  </a:extLst>
                </a:gridCol>
                <a:gridCol w="3811872">
                  <a:extLst>
                    <a:ext uri="{9D8B030D-6E8A-4147-A177-3AD203B41FA5}">
                      <a16:colId xmlns:a16="http://schemas.microsoft.com/office/drawing/2014/main" val="3177025558"/>
                    </a:ext>
                  </a:extLst>
                </a:gridCol>
                <a:gridCol w="3244464">
                  <a:extLst>
                    <a:ext uri="{9D8B030D-6E8A-4147-A177-3AD203B41FA5}">
                      <a16:colId xmlns:a16="http://schemas.microsoft.com/office/drawing/2014/main" val="4094931719"/>
                    </a:ext>
                  </a:extLst>
                </a:gridCol>
              </a:tblGrid>
              <a:tr h="16426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</a:rPr>
                        <a:t>Název jednotky </a:t>
                      </a:r>
                      <a:endParaRPr lang="cs-CZ" sz="1600" b="true" dirty="fals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</a:rPr>
                        <a:t>Doklady předkládané jako příloha zprávy o realizaci projektu</a:t>
                      </a:r>
                      <a:endParaRPr lang="cs-CZ" sz="1600" b="true" dirty="fals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</a:rPr>
                        <a:t>Ověření při kontrole projektu na místě </a:t>
                      </a:r>
                      <a:endParaRPr lang="cs-CZ" sz="1600" b="true" dirty="fals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extLst>
                  <a:ext uri="{0D108BD9-81ED-4DB2-BD59-A6C34878D82A}">
                    <a16:rowId xmlns:a16="http://schemas.microsoft.com/office/drawing/2014/main" val="3134011863"/>
                  </a:ext>
                </a:extLst>
              </a:tr>
              <a:tr h="1621427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</a:rPr>
                        <a:t>Mobilita mládeže</a:t>
                      </a:r>
                      <a:endParaRPr lang="cs-CZ" sz="16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tc>
                  <a:txBody>
                    <a:bodyPr/>
                    <a:lstStyle/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sken dohody mezi účastníkem a příjemcem o vstupu do projektu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skeny prezenčních listin za každou aktivitu projektu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sken Individuálního vzdělávacího a rozvojového plánu pro každého účastníka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tabulka se souhrnným přehledem dosažených jednotek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dokument(y) pro ověření způsobilosti cílové skupiny v rozsahu Monitorovacího listu podpořené osoby</a:t>
                      </a:r>
                      <a:endParaRPr lang="cs-CZ" sz="16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tc>
                  <a:txBody>
                    <a:bodyPr/>
                    <a:lstStyle/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originál dohody mezi účastníkem a příjemcem o vstupu do projektu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originály prezenčních listin za každou aktivitu projektu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originál Individuálního vzdělávacího a rozvojového plánu pro každého účastníka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originály dokumentace k uskutečněným akcím projektu pro cílovou skupinu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dokument(y) pro ověření způsobilosti cílové skupiny nad rámec Monitorovacího listu podpořené osoby</a:t>
                      </a:r>
                      <a:endParaRPr lang="cs-CZ" sz="16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extLst>
                  <a:ext uri="{0D108BD9-81ED-4DB2-BD59-A6C34878D82A}">
                    <a16:rowId xmlns:a16="http://schemas.microsoft.com/office/drawing/2014/main" val="3475065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702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9A28B627-D8B5-AF4E-4116-6B32FE411EB0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r>
              <a:rPr lang="cs-CZ" dirty="false"/>
              <a:t>Dokladování výdajů – Příplatek za zahraniční stáž</a:t>
            </a:r>
            <a:endParaRPr lang="en-US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15D606A-A591-8AF5-1958-EE3D0BF9222E}"/>
              </a:ext>
            </a:extLst>
          </p:cNvPr>
          <p:cNvSpPr>
            <a:spLocks noGrp="true"/>
          </p:cNvSpPr>
          <p:nvPr>
            <p:ph type="sldNum" sz="quarter" idx="15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12</a:t>
            </a:fld>
            <a:endParaRPr lang="cs-CZ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A5418FC5-7438-669D-FB67-8D96F981D9E3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585457028"/>
              </p:ext>
            </p:extLst>
          </p:nvPr>
        </p:nvGraphicFramePr>
        <p:xfrm>
          <a:off x="540000" y="2276872"/>
          <a:ext cx="8064001" cy="28194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554375">
                  <a:extLst>
                    <a:ext uri="{9D8B030D-6E8A-4147-A177-3AD203B41FA5}">
                      <a16:colId xmlns:a16="http://schemas.microsoft.com/office/drawing/2014/main" val="2711142744"/>
                    </a:ext>
                  </a:extLst>
                </a:gridCol>
                <a:gridCol w="3265162">
                  <a:extLst>
                    <a:ext uri="{9D8B030D-6E8A-4147-A177-3AD203B41FA5}">
                      <a16:colId xmlns:a16="http://schemas.microsoft.com/office/drawing/2014/main" val="2130918747"/>
                    </a:ext>
                  </a:extLst>
                </a:gridCol>
                <a:gridCol w="3244464">
                  <a:extLst>
                    <a:ext uri="{9D8B030D-6E8A-4147-A177-3AD203B41FA5}">
                      <a16:colId xmlns:a16="http://schemas.microsoft.com/office/drawing/2014/main" val="14718289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Název jednotky </a:t>
                      </a:r>
                      <a:endParaRPr lang="cs-CZ" sz="1800" b="true" dirty="fals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Doklady předkládané jako příloha zprávy o realizaci projektu</a:t>
                      </a:r>
                      <a:endParaRPr lang="cs-CZ" sz="1800" b="tru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Ověření při kontrole projektu na místě </a:t>
                      </a:r>
                      <a:endParaRPr lang="cs-CZ" sz="1800" b="tru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extLst>
                  <a:ext uri="{0D108BD9-81ED-4DB2-BD59-A6C34878D82A}">
                    <a16:rowId xmlns:a16="http://schemas.microsoft.com/office/drawing/2014/main" val="800398613"/>
                  </a:ext>
                </a:extLst>
              </a:tr>
              <a:tr h="627906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Příplatek za zahraniční stáž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tc>
                  <a:txBody>
                    <a:bodyPr/>
                    <a:lstStyle/>
                    <a:p>
                      <a:pPr marL="5143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(nad rámec dokladů potřebných k doložení jednotky „Mobilita mládeže“)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800" dirty="false">
                          <a:effectLst/>
                        </a:rPr>
                        <a:t>sken dokladu potvrzujícího, ve které zemi EU se konala zahraniční stáž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tc>
                  <a:txBody>
                    <a:bodyPr/>
                    <a:lstStyle/>
                    <a:p>
                      <a:pPr marL="5143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(nad rámec dokladů potřebných k doložení jednotky „Mobilita mládeže“)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800" dirty="false">
                          <a:effectLst/>
                        </a:rPr>
                        <a:t>originál dokladu potvrzujícího, ve které zemi EU se konala zahraniční stáž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09" marR="18109" marT="0" marB="0"/>
                </a:tc>
                <a:extLst>
                  <a:ext uri="{0D108BD9-81ED-4DB2-BD59-A6C34878D82A}">
                    <a16:rowId xmlns:a16="http://schemas.microsoft.com/office/drawing/2014/main" val="4293312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733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BBF07EF7-B662-0930-76BB-96B6ECC68A70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r>
              <a:rPr lang="cs-CZ" dirty="false"/>
              <a:t>Dokladování výdajů - Kapesné</a:t>
            </a:r>
            <a:endParaRPr lang="en-US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1D7394-0CF6-B802-FB0F-80278FE8D27D}"/>
              </a:ext>
            </a:extLst>
          </p:cNvPr>
          <p:cNvSpPr>
            <a:spLocks noGrp="true"/>
          </p:cNvSpPr>
          <p:nvPr>
            <p:ph type="sldNum" sz="quarter" idx="15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13</a:t>
            </a:fld>
            <a:endParaRPr lang="cs-CZ"/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AF984D08-22A0-D456-537E-83D96B270E35}"/>
              </a:ext>
            </a:extLst>
          </p:cNvPr>
          <p:cNvGraphicFramePr>
            <a:graphicFrameLocks noGrp="true"/>
          </p:cNvGraphicFramePr>
          <p:nvPr>
            <p:ph idx="10"/>
            <p:extLst>
              <p:ext uri="{D42A27DB-BD31-4B8C-83A1-F6EECF244321}">
                <p14:modId xmlns:p14="http://schemas.microsoft.com/office/powerpoint/2010/main" val="885286979"/>
              </p:ext>
            </p:extLst>
          </p:nvPr>
        </p:nvGraphicFramePr>
        <p:xfrm>
          <a:off x="540000" y="1988840"/>
          <a:ext cx="8064002" cy="38100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552339">
                  <a:extLst>
                    <a:ext uri="{9D8B030D-6E8A-4147-A177-3AD203B41FA5}">
                      <a16:colId xmlns:a16="http://schemas.microsoft.com/office/drawing/2014/main" val="335367688"/>
                    </a:ext>
                  </a:extLst>
                </a:gridCol>
                <a:gridCol w="3266199">
                  <a:extLst>
                    <a:ext uri="{9D8B030D-6E8A-4147-A177-3AD203B41FA5}">
                      <a16:colId xmlns:a16="http://schemas.microsoft.com/office/drawing/2014/main" val="1215077364"/>
                    </a:ext>
                  </a:extLst>
                </a:gridCol>
                <a:gridCol w="3245464">
                  <a:extLst>
                    <a:ext uri="{9D8B030D-6E8A-4147-A177-3AD203B41FA5}">
                      <a16:colId xmlns:a16="http://schemas.microsoft.com/office/drawing/2014/main" val="53251162"/>
                    </a:ext>
                  </a:extLst>
                </a:gridCol>
              </a:tblGrid>
              <a:tr h="16455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Název jednotky </a:t>
                      </a:r>
                      <a:endParaRPr lang="cs-CZ" sz="1600" b="tru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728" marR="15728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Doklady předkládané jako příloha zprávy o realizaci projektu</a:t>
                      </a:r>
                      <a:endParaRPr lang="cs-CZ" sz="1600" b="tru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728" marR="15728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>
                          <a:effectLst/>
                        </a:rPr>
                        <a:t>Ověření při kontrole projektu na místě </a:t>
                      </a:r>
                      <a:endParaRPr lang="cs-CZ" sz="1600" b="true">
                        <a:solidFill>
                          <a:srgbClr val="084A8B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728" marR="15728" marT="0" marB="0"/>
                </a:tc>
                <a:extLst>
                  <a:ext uri="{0D108BD9-81ED-4DB2-BD59-A6C34878D82A}">
                    <a16:rowId xmlns:a16="http://schemas.microsoft.com/office/drawing/2014/main" val="435678558"/>
                  </a:ext>
                </a:extLst>
              </a:tr>
              <a:tr h="1226217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</a:rPr>
                        <a:t>Kapesné</a:t>
                      </a:r>
                      <a:endParaRPr lang="cs-CZ" sz="16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728" marR="15728" marT="0" marB="0"/>
                </a:tc>
                <a:tc>
                  <a:txBody>
                    <a:bodyPr/>
                    <a:lstStyle/>
                    <a:p>
                      <a:pPr marL="5143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</a:rPr>
                        <a:t>(nad rámec dokladů potřebných k doložení jednotky „Mobilita mládeže“)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sken dokladu potvrzujícího, ve které zemi EU se konala zahraniční stáž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sken dokladu potvrzujícího, že příjemce vyplatil účastníkovi projektu částku odpovídající součinu výše jednotky kapesné a vykazovaného počtu jednotek za daného účastníka</a:t>
                      </a:r>
                      <a:endParaRPr lang="cs-CZ" sz="16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728" marR="15728" marT="0" marB="0"/>
                </a:tc>
                <a:tc>
                  <a:txBody>
                    <a:bodyPr/>
                    <a:lstStyle/>
                    <a:p>
                      <a:pPr marL="5143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</a:rPr>
                        <a:t>(nad rámec dokladů potřebných k doložení jednotky „Mobilita mládeže“)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originál dokladu potvrzujícího, ve které zemi EU se konala zahraniční stáž</a:t>
                      </a:r>
                    </a:p>
                    <a:p>
                      <a:pPr marL="342900" marR="36195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84A8B"/>
                        </a:buClr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false">
                          <a:effectLst/>
                        </a:rPr>
                        <a:t>originál dokladu potvrzujícího, že příjemce vyplatil účastníkovi projektu částku odpovídající součinu výše jednotky kapesné a vykazovaného počtu jednotek za daného účastníka</a:t>
                      </a:r>
                      <a:endParaRPr lang="cs-CZ" sz="16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728" marR="15728" marT="0" marB="0"/>
                </a:tc>
                <a:extLst>
                  <a:ext uri="{0D108BD9-81ED-4DB2-BD59-A6C34878D82A}">
                    <a16:rowId xmlns:a16="http://schemas.microsoft.com/office/drawing/2014/main" val="1846320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985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64380-C890-CD41-77FA-B02837ECDFC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Vzory a podpůrné dokumenty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27EC3F-7C4A-0094-63DB-691CCB0DC8B0}"/>
              </a:ext>
            </a:extLst>
          </p:cNvPr>
          <p:cNvSpPr>
            <a:spLocks noGrp="true"/>
          </p:cNvSpPr>
          <p:nvPr>
            <p:ph idx="10"/>
          </p:nvPr>
        </p:nvSpPr>
        <p:spPr>
          <a:xfrm>
            <a:off x="540000" y="1412776"/>
            <a:ext cx="8064000" cy="3744000"/>
          </a:xfrm>
        </p:spPr>
        <p:txBody>
          <a:bodyPr/>
          <a:lstStyle/>
          <a:p>
            <a:r>
              <a:rPr lang="cs-CZ" sz="2200" dirty="false"/>
              <a:t>Náležitosti dokumentů jako je např. </a:t>
            </a:r>
            <a:r>
              <a:rPr lang="cs-CZ" sz="2200" b="true" dirty="false"/>
              <a:t>Dohoda o vstupu do projektu </a:t>
            </a:r>
            <a:r>
              <a:rPr lang="cs-CZ" sz="2200" dirty="false"/>
              <a:t>či </a:t>
            </a:r>
            <a:r>
              <a:rPr lang="cs-CZ" sz="2200" b="true" dirty="false"/>
              <a:t>prezenční listiny </a:t>
            </a:r>
            <a:r>
              <a:rPr lang="cs-CZ" sz="2200" dirty="false"/>
              <a:t>jsou stanoveny ve </a:t>
            </a:r>
            <a:r>
              <a:rPr lang="cs-CZ" sz="2200" b="true" dirty="false"/>
              <a:t>Specifické části pravidel pro žadatele a příjemce v rámci OPZ+ pro projekty s jednotkovými náklady zaměřené na podporu mezinárodní mobility znevýhodněné mládeže</a:t>
            </a:r>
          </a:p>
          <a:p>
            <a:r>
              <a:rPr lang="cs-CZ" sz="2200" b="true" dirty="false"/>
              <a:t>Prezenční listiny</a:t>
            </a:r>
            <a:r>
              <a:rPr lang="cs-CZ" sz="2200" dirty="false"/>
              <a:t>, na základě kterých budou vypláceny jednotky, musí splňovat požadavky uvedené ve Specifických pravidlech!</a:t>
            </a:r>
          </a:p>
          <a:p>
            <a:r>
              <a:rPr lang="cs-CZ" sz="2200" dirty="false"/>
              <a:t>Na webových stránkách výzvy budou k dispozici ke stažení:</a:t>
            </a:r>
          </a:p>
          <a:p>
            <a:pPr lvl="1"/>
            <a:r>
              <a:rPr lang="cs-CZ" dirty="false"/>
              <a:t>Vzor Dohody o vstupu do projektu</a:t>
            </a:r>
          </a:p>
          <a:p>
            <a:pPr lvl="1"/>
            <a:r>
              <a:rPr lang="cs-CZ" dirty="false"/>
              <a:t>Profil účastníka</a:t>
            </a:r>
          </a:p>
          <a:p>
            <a:pPr lvl="1"/>
            <a:r>
              <a:rPr lang="cs-CZ" dirty="false"/>
              <a:t>Vzory prezenčních listin pro povinné aktivity</a:t>
            </a:r>
          </a:p>
          <a:p>
            <a:pPr lvl="1"/>
            <a:r>
              <a:rPr lang="cs-CZ" dirty="false"/>
              <a:t>Kalkulačka </a:t>
            </a:r>
            <a:r>
              <a:rPr lang="cs-CZ" dirty="false" err="true"/>
              <a:t>ZoR</a:t>
            </a:r>
            <a:r>
              <a:rPr lang="cs-CZ" dirty="false"/>
              <a:t> s evidencí akcí</a:t>
            </a:r>
          </a:p>
          <a:p>
            <a:pPr lvl="1"/>
            <a:endParaRPr lang="cs-CZ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C063DAB-A25B-2587-5B0D-CE56913FF3CA}"/>
              </a:ext>
            </a:extLst>
          </p:cNvPr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40054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CA1DE26B-4ED7-940D-914C-92FB6A20E195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/>
          <a:lstStyle/>
          <a:p>
            <a:r>
              <a:rPr lang="cs-CZ" dirty="false"/>
              <a:t>Pomůcka - Kalkulačka pro </a:t>
            </a:r>
            <a:r>
              <a:rPr lang="cs-CZ" dirty="false" err="true"/>
              <a:t>ZoR</a:t>
            </a:r>
            <a:endParaRPr lang="en-US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05FEC11-04B4-3705-48C4-385DF2B106B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15</a:t>
            </a:fld>
            <a:endParaRPr lang="cs-CZ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E34A232E-8DE9-3B96-873A-18CF63E8800B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905257831"/>
              </p:ext>
            </p:extLst>
          </p:nvPr>
        </p:nvGraphicFramePr>
        <p:xfrm>
          <a:off x="965650" y="3429000"/>
          <a:ext cx="7212705" cy="2498318"/>
        </p:xfrm>
        <a:graphic>
          <a:graphicData uri="http://schemas.openxmlformats.org/drawingml/2006/table">
            <a:tbl>
              <a:tblPr/>
              <a:tblGrid>
                <a:gridCol w="778641">
                  <a:extLst>
                    <a:ext uri="{9D8B030D-6E8A-4147-A177-3AD203B41FA5}">
                      <a16:colId xmlns:a16="http://schemas.microsoft.com/office/drawing/2014/main" val="862580425"/>
                    </a:ext>
                  </a:extLst>
                </a:gridCol>
                <a:gridCol w="811596">
                  <a:extLst>
                    <a:ext uri="{9D8B030D-6E8A-4147-A177-3AD203B41FA5}">
                      <a16:colId xmlns:a16="http://schemas.microsoft.com/office/drawing/2014/main" val="3371232384"/>
                    </a:ext>
                  </a:extLst>
                </a:gridCol>
                <a:gridCol w="622637">
                  <a:extLst>
                    <a:ext uri="{9D8B030D-6E8A-4147-A177-3AD203B41FA5}">
                      <a16:colId xmlns:a16="http://schemas.microsoft.com/office/drawing/2014/main" val="2855484634"/>
                    </a:ext>
                  </a:extLst>
                </a:gridCol>
                <a:gridCol w="601495">
                  <a:extLst>
                    <a:ext uri="{9D8B030D-6E8A-4147-A177-3AD203B41FA5}">
                      <a16:colId xmlns:a16="http://schemas.microsoft.com/office/drawing/2014/main" val="2032961621"/>
                    </a:ext>
                  </a:extLst>
                </a:gridCol>
                <a:gridCol w="586695">
                  <a:extLst>
                    <a:ext uri="{9D8B030D-6E8A-4147-A177-3AD203B41FA5}">
                      <a16:colId xmlns:a16="http://schemas.microsoft.com/office/drawing/2014/main" val="922921291"/>
                    </a:ext>
                  </a:extLst>
                </a:gridCol>
                <a:gridCol w="609098">
                  <a:extLst>
                    <a:ext uri="{9D8B030D-6E8A-4147-A177-3AD203B41FA5}">
                      <a16:colId xmlns:a16="http://schemas.microsoft.com/office/drawing/2014/main" val="385128090"/>
                    </a:ext>
                  </a:extLst>
                </a:gridCol>
                <a:gridCol w="401880">
                  <a:extLst>
                    <a:ext uri="{9D8B030D-6E8A-4147-A177-3AD203B41FA5}">
                      <a16:colId xmlns:a16="http://schemas.microsoft.com/office/drawing/2014/main" val="757761259"/>
                    </a:ext>
                  </a:extLst>
                </a:gridCol>
                <a:gridCol w="601495">
                  <a:extLst>
                    <a:ext uri="{9D8B030D-6E8A-4147-A177-3AD203B41FA5}">
                      <a16:colId xmlns:a16="http://schemas.microsoft.com/office/drawing/2014/main" val="2686160953"/>
                    </a:ext>
                  </a:extLst>
                </a:gridCol>
                <a:gridCol w="586695">
                  <a:extLst>
                    <a:ext uri="{9D8B030D-6E8A-4147-A177-3AD203B41FA5}">
                      <a16:colId xmlns:a16="http://schemas.microsoft.com/office/drawing/2014/main" val="1542777919"/>
                    </a:ext>
                  </a:extLst>
                </a:gridCol>
                <a:gridCol w="609098">
                  <a:extLst>
                    <a:ext uri="{9D8B030D-6E8A-4147-A177-3AD203B41FA5}">
                      <a16:colId xmlns:a16="http://schemas.microsoft.com/office/drawing/2014/main" val="556983182"/>
                    </a:ext>
                  </a:extLst>
                </a:gridCol>
                <a:gridCol w="401880">
                  <a:extLst>
                    <a:ext uri="{9D8B030D-6E8A-4147-A177-3AD203B41FA5}">
                      <a16:colId xmlns:a16="http://schemas.microsoft.com/office/drawing/2014/main" val="720145958"/>
                    </a:ext>
                  </a:extLst>
                </a:gridCol>
                <a:gridCol w="601495">
                  <a:extLst>
                    <a:ext uri="{9D8B030D-6E8A-4147-A177-3AD203B41FA5}">
                      <a16:colId xmlns:a16="http://schemas.microsoft.com/office/drawing/2014/main" val="3518343246"/>
                    </a:ext>
                  </a:extLst>
                </a:gridCol>
              </a:tblGrid>
              <a:tr h="24609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Vyskočil Marek</a:t>
                      </a:r>
                      <a:endParaRPr lang="cs-CZ" sz="15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112" marR="76112" marT="38056" marB="3805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Novák Jan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112" marR="76112" marT="38056" marB="3805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dgdfg 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112" marR="76112" marT="38056" marB="3805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619419"/>
                  </a:ext>
                </a:extLst>
              </a:tr>
              <a:tr h="177912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Aktivita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Akce</a:t>
                      </a:r>
                      <a:endParaRPr lang="cs-CZ" sz="15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Poznámka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Aktivita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Akce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Poznámka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Aktivita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Akce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tru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Poznámka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960305"/>
                  </a:ext>
                </a:extLst>
              </a:tr>
              <a:tr h="596527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01.01.2023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Přípravná_fáze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kombinace akcí (uvést do poznámky)</a:t>
                      </a:r>
                      <a:endParaRPr lang="pl-PL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78058"/>
                  </a:ext>
                </a:extLst>
              </a:tr>
              <a:tr h="177912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02.01.2023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181121"/>
                  </a:ext>
                </a:extLst>
              </a:tr>
              <a:tr h="177912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03.01.2023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396512"/>
                  </a:ext>
                </a:extLst>
              </a:tr>
              <a:tr h="177912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04.01.2023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757895"/>
                  </a:ext>
                </a:extLst>
              </a:tr>
              <a:tr h="177912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05.01.2023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261105"/>
                  </a:ext>
                </a:extLst>
              </a:tr>
              <a:tr h="177912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06.01.2023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377486"/>
                  </a:ext>
                </a:extLst>
              </a:tr>
              <a:tr h="177912"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07.01.2023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5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9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5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28" marR="7928" marT="79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489593"/>
                  </a:ext>
                </a:extLst>
              </a:tr>
            </a:tbl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id="{196A4642-671E-230A-0E71-F76975846391}"/>
              </a:ext>
            </a:extLst>
          </p:cNvPr>
          <p:cNvSpPr txBox="true"/>
          <p:nvPr/>
        </p:nvSpPr>
        <p:spPr>
          <a:xfrm>
            <a:off x="965650" y="1484784"/>
            <a:ext cx="7056784" cy="1477328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false"/>
              <a:t>Bude k dispozici na webové stránce výzvy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false"/>
              <a:t>Příjemce bude zadávat do kalendáře absolvované aktivity za sledované období pro jednotlivé účastníky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false"/>
              <a:t>Výběr aktivit z </a:t>
            </a:r>
            <a:r>
              <a:rPr lang="cs-CZ" dirty="false" err="true"/>
              <a:t>rozvíratelného</a:t>
            </a:r>
            <a:r>
              <a:rPr lang="cs-CZ" dirty="false"/>
              <a:t> menu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47882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21F39C6F-7671-4038-C9CD-80FF8D446F52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/>
          </a:bodyPr>
          <a:lstStyle/>
          <a:p>
            <a:r>
              <a:rPr lang="cs-CZ" dirty="false"/>
              <a:t>Kalkulačka PRO ZOR</a:t>
            </a:r>
            <a:endParaRPr lang="en-US" dirty="false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C808C5B-BC1E-397A-2DCB-DBA084F6A94D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79BF083-4774-43B1-9AB0-5CC1AC5DD8EE}" type="slidenum">
              <a:rPr lang="cs-CZ" smtClean="false"/>
              <a:pPr>
                <a:spcAft>
                  <a:spcPts val="600"/>
                </a:spcAft>
              </a:pPr>
              <a:t>16</a:t>
            </a:fld>
            <a:endParaRPr lang="cs-CZ"/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58E4CFAF-8EF9-652F-EFFB-599FC7530027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821904856"/>
              </p:ext>
            </p:extLst>
          </p:nvPr>
        </p:nvGraphicFramePr>
        <p:xfrm>
          <a:off x="584471" y="2166146"/>
          <a:ext cx="7975061" cy="4359198"/>
        </p:xfrm>
        <a:graphic>
          <a:graphicData uri="http://schemas.openxmlformats.org/drawingml/2006/table">
            <a:tbl>
              <a:tblPr/>
              <a:tblGrid>
                <a:gridCol w="1963961">
                  <a:extLst>
                    <a:ext uri="{9D8B030D-6E8A-4147-A177-3AD203B41FA5}">
                      <a16:colId xmlns:a16="http://schemas.microsoft.com/office/drawing/2014/main" val="917357255"/>
                    </a:ext>
                  </a:extLst>
                </a:gridCol>
                <a:gridCol w="1334493">
                  <a:extLst>
                    <a:ext uri="{9D8B030D-6E8A-4147-A177-3AD203B41FA5}">
                      <a16:colId xmlns:a16="http://schemas.microsoft.com/office/drawing/2014/main" val="3580759940"/>
                    </a:ext>
                  </a:extLst>
                </a:gridCol>
                <a:gridCol w="956513">
                  <a:extLst>
                    <a:ext uri="{9D8B030D-6E8A-4147-A177-3AD203B41FA5}">
                      <a16:colId xmlns:a16="http://schemas.microsoft.com/office/drawing/2014/main" val="3934282849"/>
                    </a:ext>
                  </a:extLst>
                </a:gridCol>
                <a:gridCol w="756049">
                  <a:extLst>
                    <a:ext uri="{9D8B030D-6E8A-4147-A177-3AD203B41FA5}">
                      <a16:colId xmlns:a16="http://schemas.microsoft.com/office/drawing/2014/main" val="382662306"/>
                    </a:ext>
                  </a:extLst>
                </a:gridCol>
                <a:gridCol w="1001583">
                  <a:extLst>
                    <a:ext uri="{9D8B030D-6E8A-4147-A177-3AD203B41FA5}">
                      <a16:colId xmlns:a16="http://schemas.microsoft.com/office/drawing/2014/main" val="3212220421"/>
                    </a:ext>
                  </a:extLst>
                </a:gridCol>
                <a:gridCol w="1005949">
                  <a:extLst>
                    <a:ext uri="{9D8B030D-6E8A-4147-A177-3AD203B41FA5}">
                      <a16:colId xmlns:a16="http://schemas.microsoft.com/office/drawing/2014/main" val="353302399"/>
                    </a:ext>
                  </a:extLst>
                </a:gridCol>
                <a:gridCol w="956513">
                  <a:extLst>
                    <a:ext uri="{9D8B030D-6E8A-4147-A177-3AD203B41FA5}">
                      <a16:colId xmlns:a16="http://schemas.microsoft.com/office/drawing/2014/main" val="1442640589"/>
                    </a:ext>
                  </a:extLst>
                </a:gridCol>
              </a:tblGrid>
              <a:tr h="16093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Registrační číslo projektu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790982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Název projektu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998211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Název příjemce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4664218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Realizace projektu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Od: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01.01.2023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Do: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31.12.2023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937601"/>
                  </a:ext>
                </a:extLst>
              </a:tr>
              <a:tr h="160939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Země EU, ve které se koná zahraniční stáž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Finsko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500015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Sledované období (od)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Od: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01.01.2023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Do: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10.01.2023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969738"/>
                  </a:ext>
                </a:extLst>
              </a:tr>
              <a:tr h="215387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1304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Výpočet za sledované období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196796"/>
                  </a:ext>
                </a:extLst>
              </a:tr>
              <a:tr h="21538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32591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Jednotky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Počet dosažených jednotek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Jednotková cena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Celkem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825980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Mobilita mládeže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1 089,70 Kč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1 089,70 Kč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35816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Příplatek za zahraniční stáž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404,91 Kč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 Kč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246881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Kapesné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961,15 Kč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 Kč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8351286"/>
                  </a:ext>
                </a:extLst>
              </a:tr>
              <a:tr h="21538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231558"/>
                  </a:ext>
                </a:extLst>
              </a:tr>
              <a:tr h="160939"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Celkové způsobilé výdaje v aktuální ZoR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1 089,70 Kč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661962"/>
                  </a:ext>
                </a:extLst>
              </a:tr>
              <a:tr h="160939"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Procento vlastního financování dle právního aktu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OK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603567"/>
                  </a:ext>
                </a:extLst>
              </a:tr>
              <a:tr h="160939"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Výdaje připadající na veřejné prostředky (ČÁSTKA K PROPLACENÍ)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1 089,70 Kč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611739"/>
                  </a:ext>
                </a:extLst>
              </a:tr>
              <a:tr h="215387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508694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Aktivita projektu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Přípravná fáze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Aktivita projektu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tru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Zahraniční stáž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353831"/>
                  </a:ext>
                </a:extLst>
              </a:tr>
              <a:tr h="160939">
                <a:tc grid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Údaje o osobách z cílové skupiny projektu</a:t>
                      </a:r>
                      <a:endParaRPr lang="pl-PL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Počet dní účasti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Údaje o osobách z cílové skupiny projektu</a:t>
                      </a:r>
                      <a:endParaRPr lang="pl-PL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Počet dní účasti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480" marR="52480" marT="26240" marB="2624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709333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Příjmení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Jméno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Příjmení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Jméno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218402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Vyskočil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Marek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216019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Novák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607167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dgdfg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731650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aaa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4264557"/>
                  </a:ext>
                </a:extLst>
              </a:tr>
              <a:tr h="1139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600" b="false" i="false" u="none" strike="noStrike" dirty="fals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cs-CZ" sz="1000" b="false" i="false" u="none" strike="noStrike" dirty="fals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67" marR="5467" marT="546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435090"/>
                  </a:ext>
                </a:extLst>
              </a:tr>
            </a:tbl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id="{56F9549A-0CDA-2009-ACA9-49F2CC551369}"/>
              </a:ext>
            </a:extLst>
          </p:cNvPr>
          <p:cNvSpPr txBox="true"/>
          <p:nvPr/>
        </p:nvSpPr>
        <p:spPr>
          <a:xfrm>
            <a:off x="360000" y="1196752"/>
            <a:ext cx="8424000" cy="92333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dirty="false"/>
              <a:t>Na svodném listu se pak automaticky propíše součet jednotek za jednotlivé účastníky a celkový počet jednotek za aktivity v daném období a vyčíslí se celkové způsobilé výdaje v aktuální </a:t>
            </a:r>
            <a:r>
              <a:rPr lang="cs-CZ" dirty="false" err="true"/>
              <a:t>ZoR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05521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Finalizace </a:t>
            </a:r>
            <a:r>
              <a:rPr lang="cs-CZ" dirty="false" err="true"/>
              <a:t>ZoR</a:t>
            </a:r>
            <a:r>
              <a:rPr lang="cs-CZ" dirty="false"/>
              <a:t>	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err="true"/>
              <a:t>ZoR</a:t>
            </a:r>
            <a:r>
              <a:rPr lang="cs-CZ" dirty="false"/>
              <a:t> musí být finalizována </a:t>
            </a:r>
            <a:r>
              <a:rPr lang="cs-CZ" b="true" u="sng" dirty="false"/>
              <a:t>až po finalizaci žádosti o platbu.</a:t>
            </a:r>
          </a:p>
          <a:p>
            <a:endParaRPr lang="cs-CZ" dirty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  <p:pic>
        <p:nvPicPr>
          <p:cNvPr id="5" name="Obrázek 4"/>
          <p:cNvPicPr>
            <a:picLocks noChangeAspect="true"/>
          </p:cNvPicPr>
          <p:nvPr/>
        </p:nvPicPr>
        <p:blipFill>
          <a:blip cstate="print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b="98833" l="10000" r="90000" t="1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204864"/>
            <a:ext cx="1368152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534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Žádost o platbu (ŽOP) s vyúčtováním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320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cs-CZ" sz="2800" dirty="false"/>
              <a:t>je nedílnou součástí zprávy o realizaci</a:t>
            </a:r>
          </a:p>
          <a:p>
            <a:pPr>
              <a:lnSpc>
                <a:spcPct val="120000"/>
              </a:lnSpc>
            </a:pPr>
            <a:r>
              <a:rPr lang="cs-CZ" sz="2800" dirty="false"/>
              <a:t>musí být finalizována a podepsána </a:t>
            </a:r>
            <a:br>
              <a:rPr lang="cs-CZ" sz="2800" dirty="false"/>
            </a:br>
            <a:r>
              <a:rPr lang="cs-CZ" sz="2800" dirty="false"/>
              <a:t>před finalizací </a:t>
            </a:r>
            <a:r>
              <a:rPr lang="cs-CZ" sz="2800" dirty="false" err="true"/>
              <a:t>ZoR</a:t>
            </a:r>
            <a:endParaRPr lang="cs-CZ" sz="2800" dirty="false"/>
          </a:p>
          <a:p>
            <a:pPr>
              <a:lnSpc>
                <a:spcPct val="120000"/>
              </a:lnSpc>
            </a:pPr>
            <a:r>
              <a:rPr lang="cs-CZ" sz="2800" dirty="false"/>
              <a:t>u ex ante: 1. ŽoP již schválena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>
          <a:xfrm>
            <a:off x="8640000" y="6525344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99586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br>
              <a:rPr lang="cs-CZ" dirty="false"/>
            </a:br>
            <a:r>
              <a:rPr lang="cs-CZ" dirty="false"/>
              <a:t>IS ESF</a:t>
            </a:r>
            <a:br>
              <a:rPr lang="cs-CZ" dirty="false"/>
            </a:br>
            <a:br>
              <a:rPr lang="cs-CZ" dirty="false"/>
            </a:br>
            <a:br>
              <a:rPr lang="cs-CZ" b="false" baseline="0" dirty="false"/>
            </a:br>
            <a:endParaRPr lang="cs-CZ" sz="3200" b="false" cap="none" dirty="false"/>
          </a:p>
        </p:txBody>
      </p:sp>
    </p:spTree>
    <p:extLst>
      <p:ext uri="{BB962C8B-B14F-4D97-AF65-F5344CB8AC3E}">
        <p14:creationId xmlns:p14="http://schemas.microsoft.com/office/powerpoint/2010/main" val="423294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obsah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Zástupný symbol pro obsah 5">
            <a:extLst>
              <a:ext uri="{FF2B5EF4-FFF2-40B4-BE49-F238E27FC236}">
                <a16:creationId xmlns:a16="http://schemas.microsoft.com/office/drawing/2014/main" id="{655A6AEA-4DB0-4F29-B972-6F44F7D0923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683568" y="1772816"/>
            <a:ext cx="7920682" cy="4743184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Publicita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Zpráva o realizaci a žádost o platbu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IS ESF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dirty="false"/>
              <a:t>Změny projektu</a:t>
            </a:r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Monitorování podpořených </a:t>
            </a:r>
            <a:br>
              <a:rPr lang="cs-CZ" dirty="false"/>
            </a:br>
            <a:r>
              <a:rPr lang="cs-CZ" dirty="false"/>
              <a:t>osob v IS ESF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424488" cy="4725344"/>
          </a:xfrm>
        </p:spPr>
        <p:txBody>
          <a:bodyPr/>
          <a:lstStyle/>
          <a:p>
            <a:r>
              <a:rPr lang="cs-CZ" dirty="false"/>
              <a:t>Pro vstup do systému je nutná registrace na </a:t>
            </a:r>
            <a:r>
              <a:rPr lang="cs-CZ" dirty="false">
                <a:hlinkClick r:id="rId2"/>
              </a:rPr>
              <a:t>www.esfcr.cz</a:t>
            </a:r>
            <a:r>
              <a:rPr lang="cs-CZ" dirty="false"/>
              <a:t>. </a:t>
            </a:r>
          </a:p>
          <a:p>
            <a:r>
              <a:rPr lang="cs-CZ" dirty="false"/>
              <a:t>Notifikace o zřízení účtu zástupce příjemce (kontaktní osoba žadatele) bude/byla zaslána e-mailem.</a:t>
            </a:r>
          </a:p>
          <a:p>
            <a:r>
              <a:rPr lang="cs-CZ" dirty="false"/>
              <a:t>Aktivační kód bude/byl zaslán do datové schránky uvedené v žádosti. </a:t>
            </a:r>
          </a:p>
          <a:p>
            <a:r>
              <a:rPr lang="cs-CZ" dirty="false"/>
              <a:t>Přístup zřízený řídicím orgánem – kontaktní osoby. </a:t>
            </a:r>
            <a:br>
              <a:rPr lang="cs-CZ" dirty="false"/>
            </a:br>
            <a:r>
              <a:rPr lang="cs-CZ" dirty="false"/>
              <a:t>Další přístupy zřizuje kontaktní osoba sama.</a:t>
            </a:r>
          </a:p>
          <a:p>
            <a:r>
              <a:rPr lang="cs-CZ" b="true" dirty="false"/>
              <a:t>Pokyny pro příjemce pro práci s IS ESF 2021+ </a:t>
            </a:r>
            <a:r>
              <a:rPr lang="cs-CZ" dirty="false"/>
              <a:t>jsou ke stažení na </a:t>
            </a:r>
            <a:r>
              <a:rPr lang="cs-CZ" b="true" dirty="false"/>
              <a:t>úvodní stránce</a:t>
            </a:r>
            <a:r>
              <a:rPr lang="cs-CZ" dirty="false"/>
              <a:t>, připravena je také podrobná nápověda pro uživatele, která je součástí samotné aplikace. Online podpora je zajištěna pomocí klubů fóra.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09617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Monitorování podpořených </a:t>
            </a:r>
            <a:br>
              <a:rPr lang="cs-CZ" dirty="false"/>
            </a:br>
            <a:r>
              <a:rPr lang="cs-CZ" dirty="false"/>
              <a:t>osob v IS ESF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49512" y="1435328"/>
            <a:ext cx="8424488" cy="4725344"/>
          </a:xfrm>
        </p:spPr>
        <p:txBody>
          <a:bodyPr/>
          <a:lstStyle/>
          <a:p>
            <a:r>
              <a:rPr lang="cs-CZ" dirty="false"/>
              <a:t>Do systému se zapisují účastníci (identifikace dle jména, příjmení, data narození a adresy trvalého pobytu) a dále také detaily o tom, jakých podpor v rámci projektu daná osoba využila a v jakém rozsahu (v počtu hodin, příp. dnů, jednotka se liší podle kategorie využité podpory).</a:t>
            </a:r>
          </a:p>
          <a:p>
            <a:r>
              <a:rPr lang="cs-CZ" dirty="false"/>
              <a:t>Typy podpory:</a:t>
            </a:r>
          </a:p>
          <a:p>
            <a:pPr lvl="1"/>
            <a:r>
              <a:rPr lang="cs-CZ" dirty="false"/>
              <a:t>Vzdělávání – jednotka 60 min.</a:t>
            </a:r>
          </a:p>
          <a:p>
            <a:pPr lvl="1"/>
            <a:r>
              <a:rPr lang="cs-CZ" dirty="false"/>
              <a:t>Podpora základních kompetencí pro nalezení pracovního uplatnění – jednotka – 60 min.</a:t>
            </a:r>
          </a:p>
          <a:p>
            <a:r>
              <a:rPr lang="cs-CZ" dirty="false"/>
              <a:t>Specifickou podporou jsou absolvované stáže. Jednotkou rozsahu pro stáže je „délka stáže v měsících“. 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97762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Monitorování podpořených </a:t>
            </a:r>
            <a:br>
              <a:rPr lang="cs-CZ" dirty="false"/>
            </a:br>
            <a:r>
              <a:rPr lang="cs-CZ" dirty="false"/>
              <a:t>osob v IS ESF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424488" cy="495920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Ve zprávách o realizaci projektu musí být uvedené dosažené hodnoty indikátorů týkajících se osob. Hodnoty se načítají z IS ESF, ale příjemce musí provést několik kroků, aby došlo k načtení: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zaevidování podpořené osoby do IS ESF,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zadání podpory ke každé z podpořených osob,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schválení seznamu podpořených osob,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přepnutí na záložku seznam projektů – vypočítat indikátory.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r>
              <a:rPr lang="cs-CZ" dirty="false"/>
              <a:t>Vzory a pokyny k monitorování podpořených osob</a:t>
            </a:r>
            <a:endParaRPr lang="cs-CZ" dirty="false">
              <a:hlinkClick r:id="" action="ppaction://noaction"/>
            </a:endParaRPr>
          </a:p>
          <a:p>
            <a:pPr lvl="1"/>
            <a:r>
              <a:rPr lang="cs-CZ" dirty="false">
                <a:hlinkClick r:id="" action="ppaction://noaction"/>
              </a:rPr>
              <a:t>Monitorovací </a:t>
            </a:r>
            <a:r>
              <a:rPr lang="cs-CZ" dirty="false">
                <a:hlinkClick r:id="rId2"/>
              </a:rPr>
              <a:t>list podpořené osoby</a:t>
            </a:r>
            <a:endParaRPr lang="cs-CZ" dirty="false"/>
          </a:p>
          <a:p>
            <a:pPr lvl="1"/>
            <a:r>
              <a:rPr lang="pl-PL" dirty="false"/>
              <a:t>Pokyny pro evidenci rozsahu a typu podpory jednotlivým podpořeným osobám</a:t>
            </a:r>
          </a:p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495743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Monitorování podpořených </a:t>
            </a:r>
            <a:br>
              <a:rPr lang="cs-CZ" dirty="false"/>
            </a:br>
            <a:r>
              <a:rPr lang="cs-CZ" dirty="false"/>
              <a:t>osob v IS ESF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424488" cy="453650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Příjemce sám nerozlišuje bagatelní a nebagatelní podporu. Rozlišení provádí systém IS ESF.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Podporu ke každému účastníkovi projektu je třeba </a:t>
            </a:r>
            <a:br>
              <a:rPr lang="cs-CZ" dirty="false"/>
            </a:br>
            <a:r>
              <a:rPr lang="cs-CZ" dirty="false"/>
              <a:t>do systému zanášet maximálně v intervalech dle délky monitorovacího období.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Do systému se uvádí každý ukončený typ podpory, </a:t>
            </a:r>
            <a:br>
              <a:rPr lang="cs-CZ" dirty="false"/>
            </a:br>
            <a:r>
              <a:rPr lang="cs-CZ" dirty="false"/>
              <a:t>byť by účastník v projektu dále pokračoval.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„Datum do“ na záložce se specifikací podpory: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datum ukončení uváděné podpory, byť by účastník v projektu dále pokračoval, je-li podpora ukončena v průběhu monitorovacího období,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false"/>
              <a:t>datum konce monitorovacího období, není-li podpora v průběhu monitorovacího období ukončena.</a:t>
            </a:r>
            <a:endParaRPr lang="pl-PL" dirty="false"/>
          </a:p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35545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br>
              <a:rPr lang="cs-CZ" dirty="false"/>
            </a:br>
            <a:r>
              <a:rPr lang="cs-CZ" dirty="false"/>
              <a:t>Změny projektu (podstatné a nepodstatné) </a:t>
            </a:r>
            <a:br>
              <a:rPr lang="cs-CZ" dirty="false"/>
            </a:br>
            <a:br>
              <a:rPr lang="cs-CZ" b="false" baseline="0" dirty="false"/>
            </a:br>
            <a:endParaRPr lang="cs-CZ" sz="3200" b="false" cap="none" dirty="false"/>
          </a:p>
        </p:txBody>
      </p:sp>
    </p:spTree>
    <p:extLst>
      <p:ext uri="{BB962C8B-B14F-4D97-AF65-F5344CB8AC3E}">
        <p14:creationId xmlns:p14="http://schemas.microsoft.com/office/powerpoint/2010/main" val="21019548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false" dirty="false"/>
              <a:t>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60000" y="1340768"/>
            <a:ext cx="8424936" cy="535523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200" b="true" dirty="false"/>
              <a:t>Podstatné změny</a:t>
            </a:r>
          </a:p>
          <a:p>
            <a:pPr lvl="1"/>
            <a:r>
              <a:rPr lang="cs-CZ" sz="1800" dirty="false"/>
              <a:t>změny vyžadující vydání změnového právního aktu</a:t>
            </a:r>
          </a:p>
          <a:p>
            <a:pPr lvl="1"/>
            <a:r>
              <a:rPr lang="cs-CZ" sz="1800" dirty="false"/>
              <a:t>změny nevyžadující vydání změnového právního aktu</a:t>
            </a:r>
          </a:p>
          <a:p>
            <a:pPr marL="0" lvl="2" indent="0">
              <a:lnSpc>
                <a:spcPts val="288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cs-CZ" sz="1800" dirty="false"/>
              <a:t>ŘO má na posouzení změny </a:t>
            </a:r>
            <a:r>
              <a:rPr lang="cs-CZ" sz="1800" b="true" dirty="false"/>
              <a:t>20 pracovních dnů </a:t>
            </a:r>
            <a:r>
              <a:rPr lang="cs-CZ" sz="1800" dirty="false"/>
              <a:t>(od předložení žádosti o změnu). </a:t>
            </a:r>
            <a:r>
              <a:rPr lang="cs-CZ" sz="1800" b="true" dirty="false"/>
              <a:t>Změna nesmí být provedena před schválením ze strany ŘO, resp. před vydáním změnového právního aktu.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200" b="true" dirty="false"/>
              <a:t>Nepodstatné změny – nevyžadují změnu právního aktu</a:t>
            </a:r>
          </a:p>
          <a:p>
            <a:pPr lvl="1"/>
            <a:r>
              <a:rPr lang="cs-CZ" sz="1800" dirty="false"/>
              <a:t>změny, o kterých je potřeba informovat ŘO bez zbytečného prodlení od data provedení změny</a:t>
            </a:r>
          </a:p>
          <a:p>
            <a:pPr lvl="1"/>
            <a:r>
              <a:rPr lang="cs-CZ" sz="1800" dirty="false"/>
              <a:t>změny, o kterých je potřeba informovat ŘO min. 10 pracovních dnů před podáním plánované </a:t>
            </a:r>
            <a:r>
              <a:rPr lang="cs-CZ" sz="1800" dirty="false" err="true"/>
              <a:t>ZoR</a:t>
            </a:r>
            <a:r>
              <a:rPr lang="cs-CZ" sz="1800" dirty="false"/>
              <a:t>/</a:t>
            </a:r>
            <a:r>
              <a:rPr lang="cs-CZ" sz="1800" dirty="false" err="true"/>
              <a:t>ŽoP</a:t>
            </a:r>
            <a:endParaRPr lang="cs-CZ" sz="1800" dirty="false"/>
          </a:p>
          <a:p>
            <a:pPr lvl="1"/>
            <a:r>
              <a:rPr lang="cs-CZ" sz="1800" dirty="false"/>
              <a:t>změny, o kterých je potřeba informovat ŘO spolu se zprávou o realizaci projektu </a:t>
            </a:r>
          </a:p>
          <a:p>
            <a:pPr marL="432000" lvl="2" indent="-432000">
              <a:lnSpc>
                <a:spcPts val="288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200" b="true" dirty="false"/>
              <a:t>Změny v osobě příjemce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dirty="false"/>
          </a:p>
          <a:p>
            <a:pPr marL="342900" lvl="2" indent="-3429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Tx/>
              <a:buChar char="-"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592405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351992" cy="5328592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/>
              <a:t>Informovat ŘO bez zbytečného prodlení od data provedení změny:</a:t>
            </a:r>
          </a:p>
          <a:p>
            <a:pPr lvl="1"/>
            <a:r>
              <a:rPr lang="cs-CZ" sz="1800" dirty="false"/>
              <a:t>kontaktní osoby projektu či adresy pro doručení,</a:t>
            </a:r>
          </a:p>
          <a:p>
            <a:pPr lvl="1"/>
            <a:r>
              <a:rPr lang="cs-CZ" sz="1800" dirty="false"/>
              <a:t>sídla příjemce podpory,</a:t>
            </a:r>
          </a:p>
          <a:p>
            <a:pPr lvl="1"/>
            <a:r>
              <a:rPr lang="cs-CZ" sz="1800" dirty="false"/>
              <a:t>osob statutárního orgánu příjemce,</a:t>
            </a:r>
          </a:p>
          <a:p>
            <a:pPr lvl="1"/>
            <a:r>
              <a:rPr lang="cs-CZ" sz="1800" dirty="false"/>
              <a:t>názvu příjemce (součástí nesmí být převod/přechod práv a povinností příjemce z právního aktu).</a:t>
            </a:r>
          </a:p>
          <a:p>
            <a:r>
              <a:rPr lang="cs-CZ" sz="2000" b="true" dirty="false"/>
              <a:t>Informovat ŘO min. 10 pracovních dnů před </a:t>
            </a:r>
            <a:r>
              <a:rPr lang="cs-CZ" sz="2000" b="true" dirty="false" err="true"/>
              <a:t>ZoR</a:t>
            </a:r>
            <a:r>
              <a:rPr lang="cs-CZ" sz="2000" b="true" dirty="false"/>
              <a:t>/</a:t>
            </a:r>
            <a:r>
              <a:rPr lang="cs-CZ" sz="2000" b="true" dirty="false" err="true"/>
              <a:t>ŽoP</a:t>
            </a:r>
            <a:r>
              <a:rPr lang="cs-CZ" sz="2000" b="true" dirty="false"/>
              <a:t>:</a:t>
            </a:r>
          </a:p>
          <a:p>
            <a:pPr lvl="1"/>
            <a:r>
              <a:rPr lang="cs-CZ" sz="1800" dirty="false"/>
              <a:t>změna rozpočtu projektu (přesun prostředků mezi aktivitami)</a:t>
            </a:r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/>
              <a:t>Informovat ŘO spolu se zprávou o realizaci projektu: </a:t>
            </a:r>
          </a:p>
          <a:p>
            <a:pPr lvl="1"/>
            <a:r>
              <a:rPr lang="cs-CZ" sz="1800" dirty="false"/>
              <a:t>úprava postupu realizace či způsobu provádění nepovinných akcí</a:t>
            </a:r>
          </a:p>
          <a:p>
            <a:pPr lvl="1"/>
            <a:r>
              <a:rPr lang="cs-CZ" sz="1800" dirty="false"/>
              <a:t>změny v termínech zahájení a ukončení aktivit projektu, nedojde-li ke změně v délce aktivit, ani ke změně termínu ukončení realizace projektu.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sp>
        <p:nvSpPr>
          <p:cNvPr id="6" name="Nadpis 5"/>
          <p:cNvSpPr>
            <a:spLocks noGrp="true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false" dirty="false"/>
              <a:t>Nepodstatné změny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01154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CE6036-F667-87D8-A528-F049E34043B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Změna rozpočtu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E5A4D7-C2CA-405D-B87D-95AF58E2228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cs-CZ" sz="2200" b="true" dirty="false"/>
              <a:t>přesun prostředků mezi aktivitami </a:t>
            </a:r>
            <a:r>
              <a:rPr lang="cs-CZ" sz="2200" dirty="false"/>
              <a:t>v podobě přesunu plánovaného počtu jednotek, mezi stávajícími aktivitami projektu, případně přesunu plánovaného počtu jednotek uvnitř aktivity „Zahraniční stáž“.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cs-CZ" sz="2200" dirty="false"/>
              <a:t>Dojde-li při provádění změn k tomu, že část prostředků z rozpočtu projektu nebude možné alokovat na některou z aktivit, založí příjemce na projektu novou (pomocnou) aktivitu </a:t>
            </a:r>
            <a:r>
              <a:rPr lang="cs-CZ" sz="2200" b="true" dirty="false"/>
              <a:t>„Zůstatek po změnách“</a:t>
            </a:r>
            <a:r>
              <a:rPr lang="cs-CZ" sz="2200" dirty="false"/>
              <a:t>, do které tyto zbývající prostředky převede.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cs-CZ" sz="2200" dirty="false"/>
              <a:t>V průběhu realizace projektu je možné prostředky z aktivity „Zůstatek po změnách “ využít na navýšení rozpočtu některé z aktivit projektu, a to v souladu s pravidly pro provádění změn.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6EDBF8-F652-58DE-0091-6610EAF4954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951694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556792"/>
            <a:ext cx="8712968" cy="4824536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true" dirty="false"/>
              <a:t>Nevyžadující vydání změnového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změna bankovního účtu;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změna ve vymezení sledovaných období (pokud se nemění termín ukončení realizace projektu);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změna v délce aktivit, nedojde-li ke zkrácení aktivity „Zahraniční stáž“ pod 30 % součtu trvání všech tří povinných aktivit projektu a ani ke změně termínu ukončení realizace projektu 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úprava postupu realizace povinných akcí v rámci aktivit projektu, která neovlivní cíle 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změna ve způsobu provádění povinných akcí v rámci aktivit projektu, která nemá negativní dopad na plnění cílů projektu; jedná se zejména o technické aspekty, jako jsou načasování provádění akcí, rozfázování provádění akce a forma provádění akce.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  <p:sp>
        <p:nvSpPr>
          <p:cNvPr id="6" name="Nadpis 5"/>
          <p:cNvSpPr>
            <a:spLocks noGrp="true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false" dirty="false"/>
              <a:t>Podstatné Změny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192769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484784"/>
            <a:ext cx="8712968" cy="2448272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true" dirty="false"/>
              <a:t>Vyžadující vydání změnového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změna plánovaných výstupů a výsledků projektu (tj. cílových hodnot indikátorů);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změna termínu ukončení realizace 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nahrazení partnera projektu jiným subjektem/jinými subjekty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sz="1800" dirty="false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false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  <p:sp>
        <p:nvSpPr>
          <p:cNvPr id="6" name="Nadpis 5"/>
          <p:cNvSpPr>
            <a:spLocks noGrp="true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false" dirty="false"/>
              <a:t>Podstatné Změny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1674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2996952"/>
            <a:ext cx="7272808" cy="1944216"/>
          </a:xfrm>
        </p:spPr>
        <p:txBody>
          <a:bodyPr/>
          <a:lstStyle/>
          <a:p>
            <a:pPr algn="ctr"/>
            <a:r>
              <a:rPr lang="cs-CZ" dirty="false"/>
              <a:t>Informační </a:t>
            </a:r>
            <a:br>
              <a:rPr lang="cs-CZ" dirty="false"/>
            </a:br>
            <a:r>
              <a:rPr lang="cs-CZ" dirty="false"/>
              <a:t>a komunikační opatření (publicita)</a:t>
            </a: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8072287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Podstatné a nepodstatné</a:t>
            </a:r>
            <a:br>
              <a:rPr lang="cs-CZ" dirty="false"/>
            </a:br>
            <a:r>
              <a:rPr lang="cs-CZ" dirty="false"/>
              <a:t>změny v osobě příjemce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000" cy="4968552"/>
          </a:xfrm>
        </p:spPr>
        <p:txBody>
          <a:bodyPr/>
          <a:lstStyle/>
          <a:p>
            <a:pPr marL="0" indent="0">
              <a:buNone/>
            </a:pPr>
            <a:endParaRPr lang="cs-CZ" dirty="false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false"/>
              <a:t>změna právní formy příjemce podpory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false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false"/>
              <a:t>přeměna obchodní společnosti nebo družstva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false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false"/>
              <a:t>slučování, splývání a rozdělování školských právnických osob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false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false"/>
              <a:t>změna příjemce ze zákona, kdy od určitého data dojde k jeho přejmenování či změně právní formy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false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false"/>
              <a:t>změna příjemce, kdy na základě změny zákona, usnesení vlády apod. dojde od určitého data k přenosu agendy, které se projekt týká, z jednoho subjektu na jiný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5700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Povinný plakát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alespoň 1 povinný plakát min. A3 s informacemi </a:t>
            </a:r>
            <a:br>
              <a:rPr lang="cs-CZ" dirty="false"/>
            </a:br>
            <a:r>
              <a:rPr lang="cs-CZ" dirty="false"/>
              <a:t>o projektu – využít je třeba el. šablonu z </a:t>
            </a:r>
            <a:r>
              <a:rPr lang="cs-CZ" dirty="false">
                <a:hlinkClick r:id="rId2"/>
              </a:rPr>
              <a:t>www.esfcr.cz</a:t>
            </a:r>
            <a:r>
              <a:rPr lang="cs-CZ" dirty="false"/>
              <a:t> </a:t>
            </a:r>
          </a:p>
          <a:p>
            <a:r>
              <a:rPr lang="cs-CZ" dirty="false"/>
              <a:t>po celou dobu realizace projektu</a:t>
            </a:r>
          </a:p>
          <a:p>
            <a:r>
              <a:rPr lang="cs-CZ" dirty="false"/>
              <a:t>v místě realizace projektu snadno viditelném </a:t>
            </a:r>
            <a:br>
              <a:rPr lang="cs-CZ" dirty="false"/>
            </a:br>
            <a:r>
              <a:rPr lang="cs-CZ" dirty="false"/>
              <a:t>pro veřejnost (např. vstupní prostory budovy)</a:t>
            </a:r>
          </a:p>
          <a:p>
            <a:pPr lvl="1"/>
            <a:r>
              <a:rPr lang="cs-CZ" dirty="false"/>
              <a:t>Pokud je projekt realizován na více místech, bude plakát umístěn na všech těchto místech.</a:t>
            </a:r>
          </a:p>
          <a:p>
            <a:pPr lvl="1"/>
            <a:r>
              <a:rPr lang="cs-CZ" dirty="false"/>
              <a:t>Pokud nelze umístit plakát v místě realizace projektu, </a:t>
            </a:r>
            <a:br>
              <a:rPr lang="cs-CZ" dirty="false"/>
            </a:br>
            <a:r>
              <a:rPr lang="cs-CZ" dirty="false"/>
              <a:t>bude umístěn v sídle příjemce.</a:t>
            </a:r>
          </a:p>
          <a:p>
            <a:pPr lvl="1"/>
            <a:r>
              <a:rPr lang="cs-CZ" dirty="false"/>
              <a:t>Pokud příjemce realizuje více projektů OPZ v jednom místě, </a:t>
            </a:r>
            <a:br>
              <a:rPr lang="cs-CZ" dirty="false"/>
            </a:br>
            <a:r>
              <a:rPr lang="cs-CZ" dirty="false"/>
              <a:t>je možné pro všechny tyto projekty umístit pouze jeden plakát.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5750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VIZUÁLNÍ IDENTITA - použití</a:t>
            </a:r>
          </a:p>
        </p:txBody>
      </p:sp>
      <p:sp>
        <p:nvSpPr>
          <p:cNvPr id="6" name="Zástupný symbol pro obsah 5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plakát, billboard, permanentní billboard nebo stálá pamětní deska;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webové stránky, microsity, sociální média informující o projektu;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propagační tiskoviny (brožury, letáky, plakáty, publikace, školicí materiály) a propagační předměty;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propagační audiovizuální materiály (reklamní spoty, </a:t>
            </a:r>
            <a:r>
              <a:rPr lang="cs-CZ" sz="1200" dirty="false" err="true"/>
              <a:t>product</a:t>
            </a:r>
            <a:r>
              <a:rPr lang="cs-CZ" sz="1200" dirty="false"/>
              <a:t> </a:t>
            </a:r>
            <a:r>
              <a:rPr lang="cs-CZ" sz="1200" dirty="false" err="true"/>
              <a:t>placement</a:t>
            </a:r>
            <a:r>
              <a:rPr lang="cs-CZ" sz="1200" dirty="false"/>
              <a:t>, sponzorské vzkazy, reportáže, pořady);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inzerce (internet, tisk, </a:t>
            </a:r>
            <a:r>
              <a:rPr lang="cs-CZ" sz="1200" dirty="false" err="true"/>
              <a:t>outdoor</a:t>
            </a:r>
            <a:r>
              <a:rPr lang="cs-CZ" sz="1200" dirty="false"/>
              <a:t>);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soutěže (s výjimkou cen do soutěží);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komunikační akce (semináře, workshopy, konference, tiskové konference, výstavy, veletrhy);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PR výstupy při jejich distribuci (tiskové zprávy, informace pro média);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dokumenty určené pro veřejnost či cílové skupiny projektu (vstupní, výstupní/závěrečné zprávy, analýzy, certifikáty, prezenční listiny apod.).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  <p:sp>
        <p:nvSpPr>
          <p:cNvPr id="7" name="Zástupný symbol pro obsah 6"/>
          <p:cNvSpPr>
            <a:spLocks noGrp="true"/>
          </p:cNvSpPr>
          <p:nvPr>
            <p:ph idx="13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interní dokumenty;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archivační šanony;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elektronická i listinná komunikace;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pracovní smlouvy;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dokumentace k zakázkám;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veškeré smlouvy s dodavateli;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smlouvy mezi příjemcem či partnerem a dalším subjektem (nikoli dodavatelem), jejichž předmětem je zapojení cílové skupiny do projektu, kdy žádná ze smluvních stran není cílovou skupinou;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účetní doklady vztahující se k výdajům projektu;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vybavení pořízené z prostředků projektu (s výjimkou propagačních předmětů);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neplacené PR články a převzaté PR výstupy (např. médii);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ceny do soutěží;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sz="1200" dirty="false"/>
              <a:t>výstupy, kde to není technicky možné (např. strojově generované objednávky, faktury).</a:t>
            </a:r>
          </a:p>
        </p:txBody>
      </p:sp>
      <p:sp>
        <p:nvSpPr>
          <p:cNvPr id="8" name="TextovéPole 7"/>
          <p:cNvSpPr txBox="true"/>
          <p:nvPr/>
        </p:nvSpPr>
        <p:spPr>
          <a:xfrm>
            <a:off x="467544" y="1372126"/>
            <a:ext cx="1368152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b="true" dirty="false"/>
              <a:t>ANO</a:t>
            </a:r>
          </a:p>
        </p:txBody>
      </p:sp>
      <p:sp>
        <p:nvSpPr>
          <p:cNvPr id="9" name="TextovéPole 8"/>
          <p:cNvSpPr txBox="true"/>
          <p:nvPr/>
        </p:nvSpPr>
        <p:spPr>
          <a:xfrm>
            <a:off x="4529708" y="1372126"/>
            <a:ext cx="1368152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b="true" dirty="false"/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429207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2636912"/>
            <a:ext cx="7272808" cy="1656184"/>
          </a:xfrm>
        </p:spPr>
        <p:txBody>
          <a:bodyPr/>
          <a:lstStyle/>
          <a:p>
            <a:pPr algn="ctr"/>
            <a:r>
              <a:rPr lang="cs-CZ" dirty="false"/>
              <a:t>zpráva </a:t>
            </a:r>
            <a:br>
              <a:rPr lang="cs-CZ" dirty="false"/>
            </a:br>
            <a:r>
              <a:rPr lang="cs-CZ" dirty="false"/>
              <a:t>o realizaci a žádost o platbu (</a:t>
            </a:r>
            <a:r>
              <a:rPr lang="cs-CZ" dirty="false" err="true"/>
              <a:t>ZoR</a:t>
            </a:r>
            <a:r>
              <a:rPr lang="cs-CZ" dirty="false"/>
              <a:t>/</a:t>
            </a:r>
            <a:r>
              <a:rPr lang="cs-CZ" dirty="false" err="true"/>
              <a:t>ŽoP</a:t>
            </a:r>
            <a:r>
              <a:rPr lang="cs-CZ" dirty="false"/>
              <a:t>) </a:t>
            </a:r>
            <a:br>
              <a:rPr lang="cs-CZ" dirty="false"/>
            </a:br>
            <a:r>
              <a:rPr lang="cs-CZ" dirty="false"/>
              <a:t>V IS KP21+</a:t>
            </a:r>
            <a:br>
              <a:rPr lang="cs-CZ" sz="3200" dirty="false"/>
            </a:br>
            <a:br>
              <a:rPr lang="cs-CZ" dirty="false"/>
            </a:br>
            <a:endParaRPr lang="cs-CZ" sz="2800" b="false" dirty="false"/>
          </a:p>
        </p:txBody>
      </p:sp>
    </p:spTree>
    <p:extLst>
      <p:ext uri="{BB962C8B-B14F-4D97-AF65-F5344CB8AC3E}">
        <p14:creationId xmlns:p14="http://schemas.microsoft.com/office/powerpoint/2010/main" val="297471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604488" cy="1080000"/>
          </a:xfrm>
        </p:spPr>
        <p:txBody>
          <a:bodyPr/>
          <a:lstStyle/>
          <a:p>
            <a:r>
              <a:rPr lang="cs-CZ" dirty="false"/>
              <a:t>Založení zprávy o realizaci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Zpráva o realizaci a žádost o platbu  (</a:t>
            </a:r>
            <a:r>
              <a:rPr lang="cs-CZ" dirty="false" err="true"/>
              <a:t>ZoR</a:t>
            </a:r>
            <a:r>
              <a:rPr lang="cs-CZ" dirty="false"/>
              <a:t>/</a:t>
            </a:r>
            <a:r>
              <a:rPr lang="cs-CZ" dirty="false" err="true"/>
              <a:t>ŽoP</a:t>
            </a:r>
            <a:r>
              <a:rPr lang="cs-CZ" dirty="false"/>
              <a:t>)</a:t>
            </a:r>
            <a:br>
              <a:rPr lang="cs-CZ" dirty="false"/>
            </a:br>
            <a:r>
              <a:rPr lang="cs-CZ" dirty="false"/>
              <a:t>se podávají do konce měsíce následujícího po konci monitorovacího období (závěrečná </a:t>
            </a:r>
            <a:r>
              <a:rPr lang="cs-CZ" dirty="false" err="true"/>
              <a:t>ZoR</a:t>
            </a:r>
            <a:r>
              <a:rPr lang="cs-CZ" dirty="false"/>
              <a:t>/</a:t>
            </a:r>
            <a:r>
              <a:rPr lang="cs-CZ" dirty="false" err="true"/>
              <a:t>ŽoP</a:t>
            </a:r>
            <a:r>
              <a:rPr lang="cs-CZ" dirty="false"/>
              <a:t> </a:t>
            </a:r>
            <a:br>
              <a:rPr lang="cs-CZ" dirty="false"/>
            </a:br>
            <a:r>
              <a:rPr lang="cs-CZ" dirty="false"/>
              <a:t>do 2 měsíců).</a:t>
            </a:r>
          </a:p>
          <a:p>
            <a:pPr marL="0" indent="0">
              <a:buNone/>
            </a:pPr>
            <a:endParaRPr lang="cs-CZ" dirty="false"/>
          </a:p>
          <a:p>
            <a:r>
              <a:rPr lang="cs-CZ" dirty="false"/>
              <a:t>pokyny pro vyplnění zprávy o realizaci na www.esfcr.cz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60368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indikátory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38000"/>
            <a:ext cx="8064000" cy="4320000"/>
          </a:xfrm>
        </p:spPr>
        <p:txBody>
          <a:bodyPr/>
          <a:lstStyle/>
          <a:p>
            <a:r>
              <a:rPr lang="cs-CZ" dirty="false"/>
              <a:t>NEVYKAZOVAT</a:t>
            </a:r>
          </a:p>
          <a:p>
            <a:pPr lvl="1"/>
            <a:r>
              <a:rPr lang="cs-CZ" dirty="false"/>
              <a:t>změny hodnot u indikátorů týkajících se </a:t>
            </a:r>
            <a:r>
              <a:rPr lang="cs-CZ" b="true" u="sng" dirty="false"/>
              <a:t>PODPOŘENÝCH OSOB, </a:t>
            </a:r>
            <a:r>
              <a:rPr lang="cs-CZ" dirty="false"/>
              <a:t>ta se načtou z informačního systému IS ESF</a:t>
            </a:r>
          </a:p>
          <a:p>
            <a:pPr marL="414000" lvl="1" indent="0">
              <a:buNone/>
            </a:pPr>
            <a:endParaRPr lang="cs-CZ" dirty="false"/>
          </a:p>
          <a:p>
            <a:pPr lvl="1"/>
            <a:r>
              <a:rPr lang="cs-CZ" dirty="false"/>
              <a:t>Změny se vykazují přírůstkově, tj. o kolik narostla dosažená hodnota v daném období, dosaženou kumulativní hodnotu </a:t>
            </a:r>
            <a:br>
              <a:rPr lang="cs-CZ" dirty="false"/>
            </a:br>
            <a:r>
              <a:rPr lang="cs-CZ" dirty="false"/>
              <a:t>i procento plnění počítá systém.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7348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HORIZONTÁLNÍ PRINCIPY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Popis plnění vlivu se </a:t>
            </a:r>
            <a:r>
              <a:rPr lang="cs-CZ" b="true" u="sng" dirty="false"/>
              <a:t>NEVYPLŇUJE</a:t>
            </a:r>
            <a:r>
              <a:rPr lang="cs-CZ" dirty="false"/>
              <a:t>:</a:t>
            </a:r>
          </a:p>
          <a:p>
            <a:pPr lvl="1"/>
            <a:r>
              <a:rPr lang="cs-CZ" dirty="false"/>
              <a:t>u horizontálních principů, kde je uveden neutrální vliv.</a:t>
            </a:r>
          </a:p>
          <a:p>
            <a:pPr lvl="1"/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false"/>
              <a:t>Popis plnění vlivu se </a:t>
            </a:r>
            <a:r>
              <a:rPr lang="cs-CZ" sz="2400" b="true" u="sng" dirty="false"/>
              <a:t>VYPLŇUJE</a:t>
            </a:r>
            <a:r>
              <a:rPr lang="cs-CZ" sz="2400" dirty="false"/>
              <a:t> pomocí tlačítka vykázat změnu/přírůstek:</a:t>
            </a:r>
          </a:p>
          <a:p>
            <a:pPr lvl="1"/>
            <a:r>
              <a:rPr lang="cs-CZ" dirty="false"/>
              <a:t>u horizontálních principů se zvolenou variantou „Cílené zaměření na horizontální princip“ nebo „Pozitivní vliv na horizontální princip“.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42533186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Props1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D88155-0E86-4D14-B6AF-C6806AEE9525}">
  <ds:schemaRefs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dfed548f-0517-4d39-90e3-3947398480c0"/>
    <ds:schemaRef ds:uri="http://schemas.microsoft.com/office/2006/metadata/propertie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2326</properties:Words>
  <properties:PresentationFormat>Předvádění na obrazovce (4:3)</properties:PresentationFormat>
  <properties:Paragraphs>401</properties:Paragraphs>
  <properties:Slides>30</properties:Slides>
  <properties:Notes>10</properties:Notes>
  <properties:TotalTime>3076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properties:HeadingPairs>
  <properties:TitlesOfParts>
    <vt:vector baseType="lpstr" size="37">
      <vt:lpstr>Arial</vt:lpstr>
      <vt:lpstr>Calibri</vt:lpstr>
      <vt:lpstr>Courier New</vt:lpstr>
      <vt:lpstr>Symbol</vt:lpstr>
      <vt:lpstr>Wingdings</vt:lpstr>
      <vt:lpstr>Wingdings 3</vt:lpstr>
      <vt:lpstr>prezentace</vt:lpstr>
      <vt:lpstr>Vybrané Zjednodušené Informace pro příjemce</vt:lpstr>
      <vt:lpstr>obsah</vt:lpstr>
      <vt:lpstr>Informační  a komunikační opatření (publicita)</vt:lpstr>
      <vt:lpstr>Povinný plakát</vt:lpstr>
      <vt:lpstr>VIZUÁLNÍ IDENTITA - použití</vt:lpstr>
      <vt:lpstr>zpráva  o realizaci a žádost o platbu (ZoR/ŽoP)  V IS KP21+  </vt:lpstr>
      <vt:lpstr>Založení zprávy o realizaci</vt:lpstr>
      <vt:lpstr>indikátory</vt:lpstr>
      <vt:lpstr>HORIZONTÁLNÍ PRINCIPY</vt:lpstr>
      <vt:lpstr>IDENTIFIKACE PROBLÉMU</vt:lpstr>
      <vt:lpstr>Dokladování výdajů – mobilita mládeže</vt:lpstr>
      <vt:lpstr>Dokladování výdajů – Příplatek za zahraniční stáž</vt:lpstr>
      <vt:lpstr>Dokladování výdajů - Kapesné</vt:lpstr>
      <vt:lpstr>Vzory a podpůrné dokumenty</vt:lpstr>
      <vt:lpstr>Pomůcka - Kalkulačka pro ZoR</vt:lpstr>
      <vt:lpstr>Kalkulačka PRO ZOR</vt:lpstr>
      <vt:lpstr>Finalizace ZoR </vt:lpstr>
      <vt:lpstr>Žádost o platbu (ŽOP) s vyúčtováním</vt:lpstr>
      <vt:lpstr> IS ESF   </vt:lpstr>
      <vt:lpstr>Monitorování podpořených  osob v IS ESF</vt:lpstr>
      <vt:lpstr>Monitorování podpořených  osob v IS ESF</vt:lpstr>
      <vt:lpstr>Monitorování podpořených  osob v IS ESF</vt:lpstr>
      <vt:lpstr>Monitorování podpořených  osob v IS ESF</vt:lpstr>
      <vt:lpstr> Změny projektu (podstatné a nepodstatné)   </vt:lpstr>
      <vt:lpstr>Změny projektu</vt:lpstr>
      <vt:lpstr>Nepodstatné změny</vt:lpstr>
      <vt:lpstr>Změna rozpočtu</vt:lpstr>
      <vt:lpstr>Podstatné Změny</vt:lpstr>
      <vt:lpstr>Podstatné Změny</vt:lpstr>
      <vt:lpstr>Podstatné a nepodstatné změny v osobě příjemce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2023-03-06T10:30:40Z</dcterms:modified>
  <cp:revision>214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