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  <p:sldMasterId id="2147483683" r:id="rId5"/>
  </p:sldMasterIdLst>
  <p:notesMasterIdLst>
    <p:notesMasterId r:id="rId59"/>
  </p:notesMasterIdLst>
  <p:sldIdLst>
    <p:sldId id="1194" r:id="rId6"/>
    <p:sldId id="1283" r:id="rId7"/>
    <p:sldId id="1285" r:id="rId8"/>
    <p:sldId id="1286" r:id="rId9"/>
    <p:sldId id="281" r:id="rId10"/>
    <p:sldId id="1282" r:id="rId11"/>
    <p:sldId id="1258" r:id="rId12"/>
    <p:sldId id="1287" r:id="rId13"/>
    <p:sldId id="1220" r:id="rId14"/>
    <p:sldId id="1228" r:id="rId15"/>
    <p:sldId id="1278" r:id="rId16"/>
    <p:sldId id="1264" r:id="rId17"/>
    <p:sldId id="1279" r:id="rId18"/>
    <p:sldId id="1284" r:id="rId19"/>
    <p:sldId id="1260" r:id="rId20"/>
    <p:sldId id="1262" r:id="rId21"/>
    <p:sldId id="1265" r:id="rId22"/>
    <p:sldId id="1267" r:id="rId23"/>
    <p:sldId id="1268" r:id="rId24"/>
    <p:sldId id="1269" r:id="rId25"/>
    <p:sldId id="1270" r:id="rId26"/>
    <p:sldId id="1271" r:id="rId27"/>
    <p:sldId id="1273" r:id="rId28"/>
    <p:sldId id="1274" r:id="rId29"/>
    <p:sldId id="1275" r:id="rId30"/>
    <p:sldId id="1280" r:id="rId31"/>
    <p:sldId id="1281" r:id="rId32"/>
    <p:sldId id="1272" r:id="rId33"/>
    <p:sldId id="1227" r:id="rId34"/>
    <p:sldId id="256" r:id="rId35"/>
    <p:sldId id="258" r:id="rId36"/>
    <p:sldId id="262" r:id="rId37"/>
    <p:sldId id="259" r:id="rId38"/>
    <p:sldId id="260" r:id="rId39"/>
    <p:sldId id="261" r:id="rId40"/>
    <p:sldId id="263" r:id="rId41"/>
    <p:sldId id="264" r:id="rId42"/>
    <p:sldId id="266" r:id="rId43"/>
    <p:sldId id="267" r:id="rId44"/>
    <p:sldId id="269" r:id="rId45"/>
    <p:sldId id="271" r:id="rId46"/>
    <p:sldId id="272" r:id="rId47"/>
    <p:sldId id="273" r:id="rId48"/>
    <p:sldId id="270" r:id="rId49"/>
    <p:sldId id="284" r:id="rId50"/>
    <p:sldId id="282" r:id="rId51"/>
    <p:sldId id="274" r:id="rId52"/>
    <p:sldId id="275" r:id="rId53"/>
    <p:sldId id="276" r:id="rId54"/>
    <p:sldId id="277" r:id="rId55"/>
    <p:sldId id="280" r:id="rId56"/>
    <p:sldId id="283" r:id="rId57"/>
    <p:sldId id="279" r:id="rId58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7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Sogelová Adéla Ing. (MPSV)" initials="SAI(" lastIdx="2" clrIdx="0">
    <p:extLst>
      <p:ext uri="{19B8F6BF-5375-455C-9EA6-DF929625EA0E}">
        <p15:presenceInfo xmlns:p15="http://schemas.microsoft.com/office/powerpoint/2012/main" providerId="AD" userId="S::adela.sogelova@mpsv.cz::0cc913ad-974d-4e89-99f8-0442c936bd61"/>
      </p:ext>
    </p:extLst>
  </p:cmAuthor>
  <p:cmAuthor id="2" name="Bořecká Lenka Mgr. (MPSV)" initials="BLM(" lastIdx="1" clrIdx="1">
    <p:extLst>
      <p:ext uri="{19B8F6BF-5375-455C-9EA6-DF929625EA0E}">
        <p15:presenceInfo xmlns:p15="http://schemas.microsoft.com/office/powerpoint/2012/main" providerId="AD" userId="S::lenka.borecka@mpsv.cz::3d3d03b6-7331-4d2b-a6cb-ed2575c5b078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5620"/>
    <p:restoredTop sz="68999" autoAdjust="false"/>
  </p:normalViewPr>
  <p:slideViewPr>
    <p:cSldViewPr snapToGrid="false">
      <p:cViewPr varScale="true">
        <p:scale>
          <a:sx n="87" d="100"/>
          <a:sy n="87" d="100"/>
        </p:scale>
        <p:origin x="2304" y="90"/>
      </p:cViewPr>
      <p:guideLst>
        <p:guide orient="horz" pos="913"/>
        <p:guide orient="horz" pos="3884"/>
        <p:guide pos="5420"/>
        <p:guide pos="7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
    <Relationship Target="slides/slide8.xml" Type="http://schemas.openxmlformats.org/officeDocument/2006/relationships/slide" Id="rId13"/>
    <Relationship Target="slides/slide13.xml" Type="http://schemas.openxmlformats.org/officeDocument/2006/relationships/slide" Id="rId18"/>
    <Relationship Target="slides/slide21.xml" Type="http://schemas.openxmlformats.org/officeDocument/2006/relationships/slide" Id="rId26"/>
    <Relationship Target="slides/slide34.xml" Type="http://schemas.openxmlformats.org/officeDocument/2006/relationships/slide" Id="rId39"/>
    <Relationship Target="slides/slide16.xml" Type="http://schemas.openxmlformats.org/officeDocument/2006/relationships/slide" Id="rId21"/>
    <Relationship Target="slides/slide29.xml" Type="http://schemas.openxmlformats.org/officeDocument/2006/relationships/slide" Id="rId34"/>
    <Relationship Target="slides/slide37.xml" Type="http://schemas.openxmlformats.org/officeDocument/2006/relationships/slide" Id="rId42"/>
    <Relationship Target="slides/slide42.xml" Type="http://schemas.openxmlformats.org/officeDocument/2006/relationships/slide" Id="rId47"/>
    <Relationship Target="slides/slide45.xml" Type="http://schemas.openxmlformats.org/officeDocument/2006/relationships/slide" Id="rId50"/>
    <Relationship Target="slides/slide50.xml" Type="http://schemas.openxmlformats.org/officeDocument/2006/relationships/slide" Id="rId55"/>
    <Relationship Target="theme/theme1.xml" Type="http://schemas.openxmlformats.org/officeDocument/2006/relationships/theme" Id="rId63"/>
    <Relationship Target="slides/slide2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1.xml" Type="http://schemas.openxmlformats.org/officeDocument/2006/relationships/slide" Id="rId16"/>
    <Relationship Target="slides/slide24.xml" Type="http://schemas.openxmlformats.org/officeDocument/2006/relationships/slide" Id="rId29"/>
    <Relationship Target="slides/slide6.xml" Type="http://schemas.openxmlformats.org/officeDocument/2006/relationships/slide" Id="rId11"/>
    <Relationship Target="slides/slide19.xml" Type="http://schemas.openxmlformats.org/officeDocument/2006/relationships/slide" Id="rId24"/>
    <Relationship Target="slides/slide27.xml" Type="http://schemas.openxmlformats.org/officeDocument/2006/relationships/slide" Id="rId32"/>
    <Relationship Target="slides/slide32.xml" Type="http://schemas.openxmlformats.org/officeDocument/2006/relationships/slide" Id="rId37"/>
    <Relationship Target="slides/slide35.xml" Type="http://schemas.openxmlformats.org/officeDocument/2006/relationships/slide" Id="rId40"/>
    <Relationship Target="slides/slide40.xml" Type="http://schemas.openxmlformats.org/officeDocument/2006/relationships/slide" Id="rId45"/>
    <Relationship Target="slides/slide48.xml" Type="http://schemas.openxmlformats.org/officeDocument/2006/relationships/slide" Id="rId53"/>
    <Relationship Target="slides/slide53.xml" Type="http://schemas.openxmlformats.org/officeDocument/2006/relationships/slide" Id="rId58"/>
    <Relationship Target="slideMasters/slideMaster2.xml" Type="http://schemas.openxmlformats.org/officeDocument/2006/relationships/slideMaster" Id="rId5"/>
    <Relationship Target="presProps.xml" Type="http://schemas.openxmlformats.org/officeDocument/2006/relationships/presProps" Id="rId61"/>
    <Relationship Target="slides/slide14.xml" Type="http://schemas.openxmlformats.org/officeDocument/2006/relationships/slide" Id="rId19"/>
    <Relationship Target="slides/slide9.xml" Type="http://schemas.openxmlformats.org/officeDocument/2006/relationships/slide" Id="rId14"/>
    <Relationship Target="slides/slide17.xml" Type="http://schemas.openxmlformats.org/officeDocument/2006/relationships/slide" Id="rId22"/>
    <Relationship Target="slides/slide22.xml" Type="http://schemas.openxmlformats.org/officeDocument/2006/relationships/slide" Id="rId27"/>
    <Relationship Target="slides/slide25.xml" Type="http://schemas.openxmlformats.org/officeDocument/2006/relationships/slide" Id="rId30"/>
    <Relationship Target="slides/slide30.xml" Type="http://schemas.openxmlformats.org/officeDocument/2006/relationships/slide" Id="rId35"/>
    <Relationship Target="slides/slide38.xml" Type="http://schemas.openxmlformats.org/officeDocument/2006/relationships/slide" Id="rId43"/>
    <Relationship Target="slides/slide43.xml" Type="http://schemas.openxmlformats.org/officeDocument/2006/relationships/slide" Id="rId48"/>
    <Relationship Target="slides/slide51.xml" Type="http://schemas.openxmlformats.org/officeDocument/2006/relationships/slide" Id="rId56"/>
    <Relationship Target="tableStyles.xml" Type="http://schemas.openxmlformats.org/officeDocument/2006/relationships/tableStyles" Id="rId64"/>
    <Relationship Target="slides/slide3.xml" Type="http://schemas.openxmlformats.org/officeDocument/2006/relationships/slide" Id="rId8"/>
    <Relationship Target="slides/slide46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7.xml" Type="http://schemas.openxmlformats.org/officeDocument/2006/relationships/slide" Id="rId12"/>
    <Relationship Target="slides/slide12.xml" Type="http://schemas.openxmlformats.org/officeDocument/2006/relationships/slide" Id="rId17"/>
    <Relationship Target="slides/slide20.xml" Type="http://schemas.openxmlformats.org/officeDocument/2006/relationships/slide" Id="rId25"/>
    <Relationship Target="slides/slide28.xml" Type="http://schemas.openxmlformats.org/officeDocument/2006/relationships/slide" Id="rId33"/>
    <Relationship Target="slides/slide33.xml" Type="http://schemas.openxmlformats.org/officeDocument/2006/relationships/slide" Id="rId38"/>
    <Relationship Target="slides/slide41.xml" Type="http://schemas.openxmlformats.org/officeDocument/2006/relationships/slide" Id="rId46"/>
    <Relationship Target="notesMasters/notesMaster1.xml" Type="http://schemas.openxmlformats.org/officeDocument/2006/relationships/notesMaster" Id="rId59"/>
    <Relationship Target="slides/slide15.xml" Type="http://schemas.openxmlformats.org/officeDocument/2006/relationships/slide" Id="rId20"/>
    <Relationship Target="slides/slide36.xml" Type="http://schemas.openxmlformats.org/officeDocument/2006/relationships/slide" Id="rId41"/>
    <Relationship Target="slides/slide49.xml" Type="http://schemas.openxmlformats.org/officeDocument/2006/relationships/slide" Id="rId54"/>
    <Relationship Target="viewProps.xml" Type="http://schemas.openxmlformats.org/officeDocument/2006/relationships/viewProps" Id="rId62"/>
    <Relationship Target="../customXml/item1.xml" Type="http://schemas.openxmlformats.org/officeDocument/2006/relationships/customXml" Id="rId1"/>
    <Relationship Target="slides/slide1.xml" Type="http://schemas.openxmlformats.org/officeDocument/2006/relationships/slide" Id="rId6"/>
    <Relationship Target="slides/slide10.xml" Type="http://schemas.openxmlformats.org/officeDocument/2006/relationships/slide" Id="rId15"/>
    <Relationship Target="slides/slide18.xml" Type="http://schemas.openxmlformats.org/officeDocument/2006/relationships/slide" Id="rId23"/>
    <Relationship Target="slides/slide23.xml" Type="http://schemas.openxmlformats.org/officeDocument/2006/relationships/slide" Id="rId28"/>
    <Relationship Target="slides/slide31.xml" Type="http://schemas.openxmlformats.org/officeDocument/2006/relationships/slide" Id="rId36"/>
    <Relationship Target="slides/slide44.xml" Type="http://schemas.openxmlformats.org/officeDocument/2006/relationships/slide" Id="rId49"/>
    <Relationship Target="slides/slide52.xml" Type="http://schemas.openxmlformats.org/officeDocument/2006/relationships/slide" Id="rId57"/>
    <Relationship Target="slides/slide5.xml" Type="http://schemas.openxmlformats.org/officeDocument/2006/relationships/slide" Id="rId10"/>
    <Relationship Target="slides/slide26.xml" Type="http://schemas.openxmlformats.org/officeDocument/2006/relationships/slide" Id="rId31"/>
    <Relationship Target="slides/slide39.xml" Type="http://schemas.openxmlformats.org/officeDocument/2006/relationships/slide" Id="rId44"/>
    <Relationship Target="slides/slide47.xml" Type="http://schemas.openxmlformats.org/officeDocument/2006/relationships/slide" Id="rId52"/>
    <Relationship Target="commentAuthors.xml" Type="http://schemas.openxmlformats.org/officeDocument/2006/relationships/commentAuthors" Id="rId60"/>
    <Relationship Target="slideMasters/slideMaster1.xml" Type="http://schemas.openxmlformats.org/officeDocument/2006/relationships/slideMaster" Id="rId4"/>
    <Relationship Target="slides/slide4.xml" Type="http://schemas.openxmlformats.org/officeDocument/2006/relationships/slide" Id="rId9"/>
</Relationships>

</file>

<file path=ppt/notesMasters/_rels/notes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655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U „zaměstnatelnosti“:</a:t>
            </a:r>
          </a:p>
          <a:p>
            <a:endParaRPr lang="cs-CZ" dirty="false"/>
          </a:p>
          <a:p>
            <a:r>
              <a:rPr lang="cs-CZ" dirty="false"/>
              <a:t>Kolik různých zaměstnavatelů v rámci projektu podpořeným osobám nabídlo práci, stáž či nějakou formu pracovní praxe? Uveďte počet u jednotlivých kategorií organizací. </a:t>
            </a:r>
          </a:p>
          <a:p>
            <a:endParaRPr lang="cs-CZ" dirty="false"/>
          </a:p>
          <a:p>
            <a:r>
              <a:rPr lang="cs-CZ" dirty="false"/>
              <a:t>podnikatelské subjekty</a:t>
            </a:r>
          </a:p>
          <a:p>
            <a:r>
              <a:rPr lang="cs-CZ" dirty="false"/>
              <a:t>neziskové subjekty</a:t>
            </a:r>
          </a:p>
          <a:p>
            <a:r>
              <a:rPr lang="cs-CZ" dirty="false"/>
              <a:t>veřejné subjekty (včetně příspěvkových organizací) </a:t>
            </a:r>
          </a:p>
          <a:p>
            <a:endParaRPr lang="cs-CZ" dirty="false"/>
          </a:p>
          <a:p>
            <a:r>
              <a:rPr lang="cs-CZ" dirty="false"/>
              <a:t>Rozřaďte spolupracují podnikatelské subjekty do kategorií dle velikosti. </a:t>
            </a:r>
          </a:p>
          <a:p>
            <a:endParaRPr lang="cs-CZ" dirty="false"/>
          </a:p>
          <a:p>
            <a:r>
              <a:rPr lang="cs-CZ" dirty="false"/>
              <a:t>OSVČ</a:t>
            </a:r>
          </a:p>
          <a:p>
            <a:r>
              <a:rPr lang="cs-CZ" dirty="false"/>
              <a:t>mikro podnik (do 10 zaměstnanců)</a:t>
            </a:r>
          </a:p>
          <a:p>
            <a:r>
              <a:rPr lang="cs-CZ" dirty="false"/>
              <a:t>malý podnik (11-49 zaměstnanců)</a:t>
            </a:r>
          </a:p>
          <a:p>
            <a:r>
              <a:rPr lang="cs-CZ" dirty="false"/>
              <a:t>střední podnik (50-249 zaměstnanců)</a:t>
            </a:r>
          </a:p>
          <a:p>
            <a:r>
              <a:rPr lang="cs-CZ" dirty="false"/>
              <a:t>velký podnik (250 a více zaměstnanců)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455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048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970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459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579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439009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1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6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 showMasterSp="fals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true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0CD1878-7C3D-4840-A498-BBE2B26A62C7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200C1F2-15EE-43C4-A2DF-A15DE80E2AFC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8931965"/>
      </p:ext>
    </p:extLst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446017"/>
      </p:ext>
    </p:extLst>
  </p:cSld>
  <p:clrMapOvr>
    <a:masterClrMapping/>
  </p:clrMapOvr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3000" b="false" cap="non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75647"/>
      </p:ext>
    </p:extLst>
  </p:cSld>
  <p:clrMapOvr>
    <a:masterClrMapping/>
  </p:clrMapOvr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49246"/>
      </p:ext>
    </p:extLst>
  </p:cSld>
  <p:clrMapOvr>
    <a:masterClrMapping/>
  </p:clrMapOvr>
</p:sldLayout>
</file>

<file path=ppt/slideLayouts/slideLayout1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false"/>
            </a:lvl1pPr>
            <a:lvl2pPr marL="342900" indent="0">
              <a:buNone/>
              <a:defRPr sz="1500" b="true"/>
            </a:lvl2pPr>
            <a:lvl3pPr marL="685800" indent="0">
              <a:buNone/>
              <a:defRPr sz="1350" b="true"/>
            </a:lvl3pPr>
            <a:lvl4pPr marL="1028700" indent="0">
              <a:buNone/>
              <a:defRPr sz="1200" b="true"/>
            </a:lvl4pPr>
            <a:lvl5pPr marL="1371600" indent="0">
              <a:buNone/>
              <a:defRPr sz="1200" b="true"/>
            </a:lvl5pPr>
            <a:lvl6pPr marL="1714500" indent="0">
              <a:buNone/>
              <a:defRPr sz="1200" b="true"/>
            </a:lvl6pPr>
            <a:lvl7pPr marL="2057400" indent="0">
              <a:buNone/>
              <a:defRPr sz="1200" b="true"/>
            </a:lvl7pPr>
            <a:lvl8pPr marL="2400300" indent="0">
              <a:buNone/>
              <a:defRPr sz="1200" b="true"/>
            </a:lvl8pPr>
            <a:lvl9pPr marL="2743200" indent="0">
              <a:buNone/>
              <a:defRPr sz="12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false"/>
            </a:lvl1pPr>
            <a:lvl2pPr marL="342900" indent="0">
              <a:buNone/>
              <a:defRPr sz="1500" b="true"/>
            </a:lvl2pPr>
            <a:lvl3pPr marL="685800" indent="0">
              <a:buNone/>
              <a:defRPr sz="1350" b="true"/>
            </a:lvl3pPr>
            <a:lvl4pPr marL="1028700" indent="0">
              <a:buNone/>
              <a:defRPr sz="1200" b="true"/>
            </a:lvl4pPr>
            <a:lvl5pPr marL="1371600" indent="0">
              <a:buNone/>
              <a:defRPr sz="1200" b="true"/>
            </a:lvl5pPr>
            <a:lvl6pPr marL="1714500" indent="0">
              <a:buNone/>
              <a:defRPr sz="1200" b="true"/>
            </a:lvl6pPr>
            <a:lvl7pPr marL="2057400" indent="0">
              <a:buNone/>
              <a:defRPr sz="1200" b="true"/>
            </a:lvl7pPr>
            <a:lvl8pPr marL="2400300" indent="0">
              <a:buNone/>
              <a:defRPr sz="1200" b="true"/>
            </a:lvl8pPr>
            <a:lvl9pPr marL="2743200" indent="0">
              <a:buNone/>
              <a:defRPr sz="12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0CD1878-7C3D-4840-A498-BBE2B26A62C7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200C1F2-15EE-43C4-A2DF-A15DE80E2AFC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0089401"/>
      </p:ext>
    </p:extLst>
  </p:cSld>
  <p:clrMapOvr>
    <a:masterClrMapping/>
  </p:clrMapOvr>
</p:sldLayout>
</file>

<file path=ppt/slideLayouts/slideLayout1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7556779"/>
      </p:ext>
    </p:extLst>
  </p:cSld>
  <p:clrMapOvr>
    <a:masterClrMapping/>
  </p:clrMapOvr>
</p:sldLayout>
</file>

<file path=ppt/slideLayouts/slideLayout1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0CD1878-7C3D-4840-A498-BBE2B26A62C7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200C1F2-15EE-43C4-A2DF-A15DE80E2AFC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764865"/>
      </p:ext>
    </p:extLst>
  </p:cSld>
  <p:clrMapOvr>
    <a:masterClrMapping/>
  </p:clrMapOvr>
</p:sldLayout>
</file>

<file path=ppt/slideLayouts/slideLayout1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465144"/>
      </p:ext>
    </p:extLst>
  </p:cSld>
  <p:clrMapOvr>
    <a:masterClrMapping/>
  </p:clrMapOvr>
</p:sldLayout>
</file>

<file path=ppt/slideLayouts/slideLayout1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1800" b="fals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1342118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3300" b="false" cap="non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457994"/>
      </p:ext>
    </p:extLst>
  </p:cSld>
  <p:clrMapOvr>
    <a:masterClrMapping/>
  </p:clrMapOvr>
</p:sldLayout>
</file>

<file path=ppt/slideLayouts/slideLayout2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false" cap="non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23" name="Text Placeholder 9"/>
          <p:cNvSpPr>
            <a:spLocks noGrp="true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  <p:sp>
        <p:nvSpPr>
          <p:cNvPr id="20" name="TextBox 19"/>
          <p:cNvSpPr txBox="true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false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true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false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6479252"/>
      </p:ext>
    </p:extLst>
  </p:cSld>
  <p:clrMapOvr>
    <a:masterClrMapping/>
  </p:clrMapOvr>
</p:sldLayout>
</file>

<file path=ppt/slideLayouts/slideLayout2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false" cap="non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955100"/>
      </p:ext>
    </p:extLst>
  </p:cSld>
  <p:clrMapOvr>
    <a:masterClrMapping/>
  </p:clrMapOvr>
</p:sldLayout>
</file>

<file path=ppt/slideLayouts/slideLayout2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false" cap="non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23" name="Text Placeholder 9"/>
          <p:cNvSpPr>
            <a:spLocks noGrp="true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  <p:sp>
        <p:nvSpPr>
          <p:cNvPr id="24" name="TextBox 23"/>
          <p:cNvSpPr txBox="true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false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true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false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3650773"/>
      </p:ext>
    </p:extLst>
  </p:cSld>
  <p:clrMapOvr>
    <a:masterClrMapping/>
  </p:clrMapOvr>
</p:sldLayout>
</file>

<file path=ppt/slideLayouts/slideLayout2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3300" b="false" cap="non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23" name="Text Placeholder 9"/>
          <p:cNvSpPr>
            <a:spLocks noGrp="true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411890"/>
      </p:ext>
    </p:extLst>
  </p:cSld>
  <p:clrMapOvr>
    <a:masterClrMapping/>
  </p:clrMapOvr>
</p:sldLayout>
</file>

<file path=ppt/slideLayouts/slideLayout2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009041"/>
      </p:ext>
    </p:extLst>
  </p:cSld>
  <p:clrMapOvr>
    <a:masterClrMapping/>
  </p:clrMapOvr>
</p:sldLayout>
</file>

<file path=ppt/slideLayouts/slideLayout2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D1CB64B-C1E0-4375-901A-BA7343E13A30}" type="datetimeFigureOut">
              <a:rPr lang="cs-CZ" smtClean="false"/>
              <a:t>11.03.2024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3EFA2E8B-A362-471E-9BEC-7F60938856A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1957354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_rels/slideMaster2.xml.rels><?xml version="1.0" encoding="UTF-8" standalone="yes"?>
<Relationships xmlns="http://schemas.openxmlformats.org/package/2006/relationships">
    <Relationship Target="../slideLayouts/slideLayout18.xml" Type="http://schemas.openxmlformats.org/officeDocument/2006/relationships/slideLayout" Id="rId8"/>
    <Relationship Target="../slideLayouts/slideLayout23.xml" Type="http://schemas.openxmlformats.org/officeDocument/2006/relationships/slideLayout" Id="rId13"/>
    <Relationship Target="../slideLayouts/slideLayout13.xml" Type="http://schemas.openxmlformats.org/officeDocument/2006/relationships/slideLayout" Id="rId3"/>
    <Relationship Target="../slideLayouts/slideLayout17.xml" Type="http://schemas.openxmlformats.org/officeDocument/2006/relationships/slideLayout" Id="rId7"/>
    <Relationship Target="../slideLayouts/slideLayout22.xml" Type="http://schemas.openxmlformats.org/officeDocument/2006/relationships/slideLayout" Id="rId12"/>
    <Relationship Target="../theme/theme2.xml" Type="http://schemas.openxmlformats.org/officeDocument/2006/relationships/theme" Id="rId17"/>
    <Relationship Target="../slideLayouts/slideLayout12.xml" Type="http://schemas.openxmlformats.org/officeDocument/2006/relationships/slideLayout" Id="rId2"/>
    <Relationship Target="../slideLayouts/slideLayout26.xml" Type="http://schemas.openxmlformats.org/officeDocument/2006/relationships/slideLayout" Id="rId16"/>
    <Relationship Target="../slideLayouts/slideLayout11.xml" Type="http://schemas.openxmlformats.org/officeDocument/2006/relationships/slideLayout" Id="rId1"/>
    <Relationship Target="../slideLayouts/slideLayout16.xml" Type="http://schemas.openxmlformats.org/officeDocument/2006/relationships/slideLayout" Id="rId6"/>
    <Relationship Target="../slideLayouts/slideLayout21.xml" Type="http://schemas.openxmlformats.org/officeDocument/2006/relationships/slideLayout" Id="rId11"/>
    <Relationship Target="../slideLayouts/slideLayout15.xml" Type="http://schemas.openxmlformats.org/officeDocument/2006/relationships/slideLayout" Id="rId5"/>
    <Relationship Target="../slideLayouts/slideLayout25.xml" Type="http://schemas.openxmlformats.org/officeDocument/2006/relationships/slideLayout" Id="rId15"/>
    <Relationship Target="../slideLayouts/slideLayout20.xml" Type="http://schemas.openxmlformats.org/officeDocument/2006/relationships/slideLayout" Id="rId10"/>
    <Relationship Target="../slideLayouts/slideLayout14.xml" Type="http://schemas.openxmlformats.org/officeDocument/2006/relationships/slideLayout" Id="rId4"/>
    <Relationship Target="../slideLayouts/slideLayout19.xml" Type="http://schemas.openxmlformats.org/officeDocument/2006/relationships/slideLayout" Id="rId9"/>
    <Relationship Target="../slideLayouts/slideLayout24.xml" Type="http://schemas.openxmlformats.org/officeDocument/2006/relationships/slideLayout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true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false" anchor="t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false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false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5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</p:sldLayoutIdLst>
  <p:txStyles>
    <p:titleStyle>
      <a:lvl1pPr algn="l" defTabSz="342900" rtl="false" eaLnBrk="true" latinLnBrk="false" hangingPunct="true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true" hangingPunct="true">
        <a:defRPr>
          <a:solidFill>
            <a:schemeClr val="tx2"/>
          </a:solidFill>
        </a:defRPr>
      </a:lvl2pPr>
      <a:lvl3pPr eaLnBrk="true" hangingPunct="true">
        <a:defRPr>
          <a:solidFill>
            <a:schemeClr val="tx2"/>
          </a:solidFill>
        </a:defRPr>
      </a:lvl3pPr>
      <a:lvl4pPr eaLnBrk="true" hangingPunct="true">
        <a:defRPr>
          <a:solidFill>
            <a:schemeClr val="tx2"/>
          </a:solidFill>
        </a:defRPr>
      </a:lvl4pPr>
      <a:lvl5pPr eaLnBrk="true" hangingPunct="true">
        <a:defRPr>
          <a:solidFill>
            <a:schemeClr val="tx2"/>
          </a:solidFill>
        </a:defRPr>
      </a:lvl5pPr>
      <a:lvl6pPr eaLnBrk="true" hangingPunct="true">
        <a:defRPr>
          <a:solidFill>
            <a:schemeClr val="tx2"/>
          </a:solidFill>
        </a:defRPr>
      </a:lvl6pPr>
      <a:lvl7pPr eaLnBrk="true" hangingPunct="true">
        <a:defRPr>
          <a:solidFill>
            <a:schemeClr val="tx2"/>
          </a:solidFill>
        </a:defRPr>
      </a:lvl7pPr>
      <a:lvl8pPr eaLnBrk="true" hangingPunct="true">
        <a:defRPr>
          <a:solidFill>
            <a:schemeClr val="tx2"/>
          </a:solidFill>
        </a:defRPr>
      </a:lvl8pPr>
      <a:lvl9pPr eaLnBrk="true" hangingPunct="true">
        <a:defRPr>
          <a:solidFill>
            <a:schemeClr val="tx2"/>
          </a:solidFill>
        </a:defRPr>
      </a:lvl9pPr>
    </p:titleStyle>
    <p:bodyStyle>
      <a:lvl1pPr marL="257175" indent="-257175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false" eaLnBrk="true" latinLnBrk="false" hangingPunct="true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false" eaLnBrk="true" latinLnBrk="false" hangingPunct="true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www.esfcr.cz/klub-vyzvy-018-podpora-socialniho-zaclenovani-ve-vyloucenych-lokalitach/-/dokument/19079010" Type="http://schemas.openxmlformats.org/officeDocument/2006/relationships/hyperlink" Id="rId3"/>
    <Relationship TargetMode="External" Target="https://www.esfcr.cz/prehled-vyzev-opz-plus/-/asset_publisher/SfUza2tXdZGm/content/podpora-socialniho-zaclenovani-ve-vyloucenych-lokalitach-1-?inheritRedirect=false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="../media/image7.svg" Type="http://schemas.openxmlformats.org/officeDocument/2006/relationships/image" Id="rId5"/>
    <Relationship Target="../media/image5.png" Type="http://schemas.openxmlformats.org/officeDocument/2006/relationships/image" Id="rId4"/>
</Relationships>

</file>

<file path=ppt/slides/_rels/slide12.xml.rels><?xml version="1.0" encoding="UTF-8" standalone="yes"?>
<Relationships xmlns="http://schemas.openxmlformats.org/package/2006/relationships">
    <Relationship TargetMode="External" Target="https://pruzkumy.esfcr.cz/index.php/553132" Type="http://schemas.openxmlformats.org/officeDocument/2006/relationships/hyperlink" Id="rId3"/>
    <Relationship TargetMode="External" Target="https://pruzkumy.esfcr.cz/index.php/476575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3"/>
    <Relationship TargetMode="External" Target="https://1url.cz/6rscA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="../media/image7.svg" Type="http://schemas.openxmlformats.org/officeDocument/2006/relationships/image" Id="rId4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mailto:ondrej.vrba@mpsv.cz" Type="http://schemas.openxmlformats.org/officeDocument/2006/relationships/hyperlink" Id="rId3"/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6.svg" Type="http://schemas.openxmlformats.org/officeDocument/2006/relationships/image" Id="rId6"/>
    <Relationship Target="../media/image5.png" Type="http://schemas.openxmlformats.org/officeDocument/2006/relationships/image" Id="rId5"/>
    <Relationship TargetMode="External" Target="mailto:ondej.vrba@mpsv.cz" Type="http://schemas.openxmlformats.org/officeDocument/2006/relationships/hyperlink" Id="rId4"/>
</Relationships>

</file>

<file path=ppt/slides/_rels/slide29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s://pruzkumy.esfcr.cz/index.php/476575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media/image9.png" Type="http://schemas.openxmlformats.org/officeDocument/2006/relationships/image" Id="rId3"/>
    <Relationship Target="../media/image8.jpeg" Type="http://schemas.openxmlformats.org/officeDocument/2006/relationships/image" Id="rId2"/>
    <Relationship Target="../slideLayouts/slideLayout11.xml" Type="http://schemas.openxmlformats.org/officeDocument/2006/relationships/slideLayout" Id="rId1"/>
    <Relationship Target="../media/image10.jpeg" Type="http://schemas.openxmlformats.org/officeDocument/2006/relationships/image" Id="rId4"/>
</Relationships>

</file>

<file path=ppt/slides/_rels/slide31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media/image11.emf" Type="http://schemas.openxmlformats.org/officeDocument/2006/relationships/image" Id="rId2"/>
    <Relationship Target="../slideLayouts/slideLayout15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pruzkumy.esfcr.cz/index.php/553132" Type="http://schemas.openxmlformats.org/officeDocument/2006/relationships/hyperlink" Id="rId3"/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Mode="External" Target="https://1url.cz/UuRod" Type="http://schemas.openxmlformats.org/officeDocument/2006/relationships/hyperlink" Id="rId2"/>
    <Relationship Target="../slideLayouts/slideLayout1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s://www.esfcr.cz/vyzva-018-opz-plus" Type="http://schemas.openxmlformats.org/officeDocument/2006/relationships/hyperlink" Id="rId3"/>
    <Relationship TargetMode="External" Target="https://www.esfcr.cz/technicka_podpora_opzplus" Type="http://schemas.openxmlformats.org/officeDocument/2006/relationships/hyperlink" Id="rId7"/>
    <Relationship TargetMode="External" Target="https://www.esfcr.cz/documents/21802/18670518/Pokyny+ke+spolupr%C3%A1ci+na+evaluaci+-+soci%C3%A1ln%C3%AD+za%C4%8Dle%C5%88ov%C3%A1n%C3%AD+ve+vylou%C4%8Den%C3%BDch+lokalit%C3%A1ch/99b89daf-0a7b-42cb-998b-c5085fe3002d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technicka-podpora" Type="http://schemas.openxmlformats.org/officeDocument/2006/relationships/hyperlink" Id="rId6"/>
    <Relationship TargetMode="External" Target="http://www.esfcr.cz/" Type="http://schemas.openxmlformats.org/officeDocument/2006/relationships/hyperlink" Id="rId5"/>
    <Relationship TargetMode="External" Target="https://www.esfcr.cz/klub-vyzvy-018-podpora-socialniho-zaclenovani-ve-vyloucenych-lokalitach" Type="http://schemas.openxmlformats.org/officeDocument/2006/relationships/hyperlink" Id="rId4"/>
</Relationships>

</file>

<file path=ppt/slides/_rels/slide50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Mode="External" Target="https://www.esfcr.cz/monitorovani-podporenych-osob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20362783" Type="http://schemas.openxmlformats.org/officeDocument/2006/relationships/hyperlink" Id="rId3"/>
    <Relationship TargetMode="External" Target="https://www.esfcr.cz/monitorovani-podporenych-osob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20349056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documents/21802/18670518/informace+o+detailn%C3%ADm+sledov%C3%A1n%C3%AD+podpor+ve+v%C3%BDzv%C4%9B+03_22_018.pdf/56d8c09e-381c-4c38-b81b-97a79d226d89" Type="http://schemas.openxmlformats.org/officeDocument/2006/relationships/hyperlink" Id="rId4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6.svg" Type="http://schemas.openxmlformats.org/officeDocument/2006/relationships/image" Id="rId3"/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mailto:petra.peterkova@mpsv.cz" Type="http://schemas.openxmlformats.org/officeDocument/2006/relationships/hyperlink" Id="rId8"/>
    <Relationship TargetMode="External" Target="mailto:petra.ulrichova@mpsv.cz" Type="http://schemas.openxmlformats.org/officeDocument/2006/relationships/hyperlink" Id="rId13"/>
    <Relationship TargetMode="External" Target="mailto:sarka.mullerova@mpsv.cz" Type="http://schemas.openxmlformats.org/officeDocument/2006/relationships/hyperlink" Id="rId3"/>
    <Relationship TargetMode="External" Target="mailto:jakub.slavka@mpsv.cz" Type="http://schemas.openxmlformats.org/officeDocument/2006/relationships/hyperlink" Id="rId7"/>
    <Relationship TargetMode="External" Target="mailto:katerina.jechova@mpsv.cz" Type="http://schemas.openxmlformats.org/officeDocument/2006/relationships/hyperlink" Id="rId12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tereza.havelkova@mpsv.cz" Type="http://schemas.openxmlformats.org/officeDocument/2006/relationships/hyperlink" Id="rId6"/>
    <Relationship TargetMode="External" Target="mailto:monika.hamplova@mpsv.cz" Type="http://schemas.openxmlformats.org/officeDocument/2006/relationships/hyperlink" Id="rId11"/>
    <Relationship TargetMode="External" Target="mailto:gabriela.hubackova@mpsv.cz" Type="http://schemas.openxmlformats.org/officeDocument/2006/relationships/hyperlink" Id="rId5"/>
    <Relationship TargetMode="External" Target="mailto:jana.spurna1@mpsv.cz" Type="http://schemas.openxmlformats.org/officeDocument/2006/relationships/hyperlink" Id="rId15"/>
    <Relationship TargetMode="External" Target="mailto:zdena.marchalinova@mpsv.cz" Type="http://schemas.openxmlformats.org/officeDocument/2006/relationships/hyperlink" Id="rId10"/>
    <Relationship TargetMode="External" Target="mailto:gabriela.bartesova@mpsv.cz" Type="http://schemas.openxmlformats.org/officeDocument/2006/relationships/hyperlink" Id="rId4"/>
    <Relationship TargetMode="External" Target="mailto:eliska.kirchnerova@mpsv.cz" Type="http://schemas.openxmlformats.org/officeDocument/2006/relationships/hyperlink" Id="rId9"/>
    <Relationship TargetMode="External" Target="mailto:gabriela.merinska@mpsv.cz" Type="http://schemas.openxmlformats.org/officeDocument/2006/relationships/hyperlink" Id="rId1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Seminář k monitoringu </a:t>
            </a:r>
            <a:br>
              <a:rPr lang="cs-CZ" b="false" kern="1200" cap="none" dirty="false">
                <a:latin typeface="+mn-lt"/>
                <a:ea typeface="+mn-ea"/>
                <a:cs typeface="+mn-cs"/>
              </a:rPr>
            </a:br>
            <a:r>
              <a:rPr lang="cs-CZ" b="false" kern="1200" cap="none" dirty="false">
                <a:latin typeface="+mn-lt"/>
                <a:ea typeface="+mn-ea"/>
                <a:cs typeface="+mn-cs"/>
              </a:rPr>
              <a:t>výzva </a:t>
            </a:r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č.</a:t>
            </a:r>
            <a:r>
              <a:rPr lang="cs-CZ" b="false" kern="1200" cap="none" dirty="false">
                <a:latin typeface="+mn-lt"/>
                <a:ea typeface="+mn-ea"/>
                <a:cs typeface="+mn-cs"/>
              </a:rPr>
              <a:t> 03_22_018  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6" name="Zástupný symbol pro obrázek 14">
            <a:extLst>
              <a:ext uri="{FF2B5EF4-FFF2-40B4-BE49-F238E27FC236}">
                <a16:creationId xmlns:a16="http://schemas.microsoft.com/office/drawing/2014/main" id="{A09DDA7F-D4B2-4106-AA2D-AE5D2963AF66}"/>
              </a:ext>
            </a:extLst>
          </p:cNvPr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8057913-AD93-47CE-97D1-D182B0D8C21C}"/>
              </a:ext>
            </a:extLst>
          </p:cNvPr>
          <p:cNvSpPr txBox="true"/>
          <p:nvPr/>
        </p:nvSpPr>
        <p:spPr>
          <a:xfrm>
            <a:off x="1512000" y="4174934"/>
            <a:ext cx="4860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false"/>
              <a:t>Šárka Müllerová, Gabriela Bartesová, Gabriela Hubáčková, Tereza Havelková. Ondřej Vrba</a:t>
            </a:r>
          </a:p>
        </p:txBody>
      </p:sp>
    </p:spTree>
    <p:extLst>
      <p:ext uri="{BB962C8B-B14F-4D97-AF65-F5344CB8AC3E}">
        <p14:creationId xmlns:p14="http://schemas.microsoft.com/office/powerpoint/2010/main" val="3340593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5599"/>
            <a:ext cx="8064000" cy="4396175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4000" b="true" dirty="false">
                <a:cs typeface="Arial"/>
              </a:rPr>
              <a:t>POKYNY KE SBĚRU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4000" b="true" dirty="false">
                <a:cs typeface="Arial"/>
              </a:rPr>
              <a:t>DAT A MONITORINGU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116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131728-BBCC-4334-A823-1A1841F9A9B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POKYNY ke spolupráci na evaluaci a monitoringu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B846B0-2AAC-4C2B-8CD4-D63AA77922F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505527"/>
            <a:ext cx="8064000" cy="4614473"/>
          </a:xfrm>
        </p:spPr>
        <p:txBody>
          <a:bodyPr/>
          <a:lstStyle/>
          <a:p>
            <a:pPr marL="1347788" lvl="1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cs-CZ" b="true" dirty="false"/>
              <a:t>Dokument Pokyny ke spolupráci na evaluaci výzev OPZ+ zaměřených na sociální začleňování (zkráceně též „Pokyny“) zveřejněná </a:t>
            </a:r>
            <a:r>
              <a:rPr lang="cs-CZ" b="true" dirty="false">
                <a:hlinkClick r:id="rId2"/>
              </a:rPr>
              <a:t>na stránce výzvy 018</a:t>
            </a:r>
            <a:r>
              <a:rPr lang="cs-CZ" b="true" dirty="false"/>
              <a:t> nebo </a:t>
            </a:r>
            <a:r>
              <a:rPr lang="cs-CZ" b="true" dirty="false">
                <a:hlinkClick r:id="rId3"/>
              </a:rPr>
              <a:t>v dokumentech diskusního klubu</a:t>
            </a:r>
            <a:r>
              <a:rPr lang="cs-CZ" b="true" dirty="false"/>
              <a:t>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Úkoly a požadavky se odvíjí od toho, která z podporovaných témat jsou řešena v rámci daného projektu. Ke každému z témat se váží jiné evaluační pokyny.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Pokud projekt řeší pouze jedno téma, je třeba naplnit evaluační požadavky k tomuto tématu. Pokud projekt řeší témat více, je třeba naplnit evaluační požadavky ke všem těmto tématům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7EE0694-3AE1-4E68-AD68-C74C4EA62C4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/>
          </a:p>
        </p:txBody>
      </p:sp>
      <p:pic>
        <p:nvPicPr>
          <p:cNvPr id="5" name="Grafický objekt 4" descr="Vykřičník se souvislou výplní">
            <a:extLst>
              <a:ext uri="{FF2B5EF4-FFF2-40B4-BE49-F238E27FC236}">
                <a16:creationId xmlns:a16="http://schemas.microsoft.com/office/drawing/2014/main" id="{902D199C-D085-4995-915A-968659771913}"/>
              </a:ext>
            </a:extLst>
          </p:cNvPr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0000" y="1795842"/>
            <a:ext cx="1270631" cy="1270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150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68245-D0D6-3E49-882E-9EA77E2DCFA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Průběžný monitoring a</a:t>
            </a:r>
            <a:br>
              <a:rPr lang="cs-CZ" dirty="false">
                <a:cs typeface="Arial"/>
              </a:rPr>
            </a:br>
            <a:r>
              <a:rPr lang="cs-CZ" dirty="false">
                <a:cs typeface="Arial"/>
              </a:rPr>
              <a:t>dotazník k závěrečné zprávě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0463A-E6F1-3195-F1AC-11CD118A7F0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77380"/>
            <a:ext cx="8064000" cy="5075853"/>
          </a:xfrm>
        </p:spPr>
        <p:txBody>
          <a:bodyPr vert="horz" lIns="0" tIns="0" rIns="0" bIns="0" rtlCol="false" anchor="t">
            <a:noAutofit/>
          </a:bodyPr>
          <a:lstStyle/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Před každou podávanou zprávou o realizaci (</a:t>
            </a:r>
            <a:r>
              <a:rPr lang="cs-CZ" dirty="false" err="true"/>
              <a:t>ZoR</a:t>
            </a:r>
            <a:r>
              <a:rPr lang="cs-CZ" dirty="false"/>
              <a:t>) je nutné průběžné výsledky (v závěrečné </a:t>
            </a:r>
            <a:r>
              <a:rPr lang="cs-CZ" dirty="false" err="true"/>
              <a:t>ZoR</a:t>
            </a:r>
            <a:r>
              <a:rPr lang="cs-CZ" dirty="false"/>
              <a:t> konečné výsledky) zapsat do online formuláře: 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Průběžný monitoring projektů výzev OPZ+ na sociální začleňování:</a:t>
            </a:r>
            <a:r>
              <a:rPr lang="cs-CZ" dirty="false"/>
              <a:t> </a:t>
            </a:r>
            <a:r>
              <a:rPr lang="cs-CZ" dirty="false">
                <a:hlinkClick r:id="rId2"/>
              </a:rPr>
              <a:t>https://pruzkumy.esfcr.cz/index.php/476575 </a:t>
            </a:r>
            <a:endParaRPr lang="cs-CZ" dirty="false"/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Po vyplnění formuláře je možné zapsané hodnoty exportovat jako dokument PDF. Ten následně přiložíte jako přílohu do Vaší aktuální zprávy o realizaci projektu.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Dotazník přikládaný k závěrečné zprávě o realizaci projektu: </a:t>
            </a:r>
            <a:r>
              <a:rPr lang="cs-CZ" dirty="false">
                <a:hlinkClick r:id="rId3"/>
              </a:rPr>
              <a:t>https://pruzkumy.esfcr.cz/index.php/553132</a:t>
            </a:r>
            <a:endParaRPr lang="cs-CZ" dirty="false"/>
          </a:p>
          <a:p>
            <a:pPr marL="431800" indent="-431800"/>
            <a:endParaRPr lang="cs-CZ" dirty="false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932AF-6A08-F761-B6C5-7533AF3B321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93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1D031D-0FC4-6CA4-EAF0-AB6E05361C8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ONLINE FORMULÁŘ Monitoringu – důležité upozornění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3AAE5D-01CB-5141-DB7D-A7D5049BE550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b="true" dirty="false"/>
              <a:t>Do online formuláře před každou </a:t>
            </a:r>
            <a:r>
              <a:rPr lang="cs-CZ" sz="2000" b="true" dirty="false" err="true"/>
              <a:t>ZoR</a:t>
            </a:r>
            <a:r>
              <a:rPr lang="cs-CZ" sz="2000" b="true" dirty="false"/>
              <a:t> se u jednotlivých indikátorů vyplňuje hodnota kumulativního (celkového) součtu od začátku projektu. </a:t>
            </a:r>
            <a:r>
              <a:rPr lang="cs-CZ" sz="2000" dirty="false"/>
              <a:t>(Pokud např. během 1. období realizace indikátor dosáhl hodnoty 10 a za 2. období byl přírůstek dalších 20, při druhé </a:t>
            </a:r>
            <a:r>
              <a:rPr lang="cs-CZ" sz="2000" dirty="false" err="true"/>
              <a:t>ZoR</a:t>
            </a:r>
            <a:r>
              <a:rPr lang="cs-CZ" sz="2000" dirty="false"/>
              <a:t> vyplníte hodnotu 30.)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764F367-ED0B-9A19-79EE-A841FA21ABE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642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5599"/>
            <a:ext cx="8064000" cy="4396175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4000" b="true" cap="small" dirty="false">
                <a:cs typeface="Arial"/>
              </a:rPr>
              <a:t>Typologie podpor u jednotlivých aktivit a dotazník pro CS k podpoře  zaměstnatelnosti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4000" b="true" dirty="false">
              <a:cs typeface="Arial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081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22360-2C4A-CFEA-79AF-693B1F47BE0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1) Podpora komunitní práce (KP)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3AA85-F9AF-562B-5290-7EC1F509285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75984"/>
            <a:ext cx="8064000" cy="5140016"/>
          </a:xfrm>
        </p:spPr>
        <p:txBody>
          <a:bodyPr vert="horz" lIns="0" tIns="0" rIns="0" bIns="0" rtlCol="false" anchor="t">
            <a:noAutofit/>
          </a:bodyPr>
          <a:lstStyle/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cs-CZ" sz="1800" dirty="false"/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Informace nejsou součástí tohoto semináře, protože se jedná o rozsáhlý sběr dat s metodickou podporou pracovníků Agentury pro sociální začleňování jako je průběžný monitoring a závěrečná evaluace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Upozornění</a:t>
            </a:r>
            <a:r>
              <a:rPr lang="cs-CZ" dirty="false"/>
              <a:t>: v rámci komunitní práce je průběžný monitoring více rozpracován oproti jiným aktivitám ve výzvě 18, průběžný monitoring má dvě části - část A1 a A2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V případě dotazů týkajících se evaluace a monitoringu komunitní práce kontaktujte pana </a:t>
            </a:r>
            <a:r>
              <a:rPr lang="cs-CZ" dirty="false" err="true"/>
              <a:t>Kandlera</a:t>
            </a:r>
            <a:r>
              <a:rPr lang="cs-CZ" dirty="false"/>
              <a:t> z ASZ: michal.kandler@mmr.cz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877F63-D6F6-67AA-DEFC-5F3666981E7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8038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D0B7A-AD72-9B8E-8168-1CCB9AD9561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2) </a:t>
            </a:r>
            <a:r>
              <a:rPr lang="en-US" dirty="false">
                <a:cs typeface="Arial"/>
              </a:rPr>
              <a:t>PODPORA SOCIÁLNÍCH SLUŽEB</a:t>
            </a:r>
            <a:endParaRPr lang="en-US" dirty="fal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56CC6-34F4-3C9F-6458-D1023E3EB41A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V rámci tohoto řešeného tématu předpokládáme především využití těchto typů  podpor z číselníku: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Využití sociální práce </a:t>
            </a:r>
            <a:r>
              <a:rPr lang="cs-CZ" dirty="false"/>
              <a:t>(např. ambulantní, terénní činnosti) 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Využití sociálních služeb </a:t>
            </a:r>
            <a:r>
              <a:rPr lang="cs-CZ" dirty="false"/>
              <a:t>(pouze pobytové služby)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Využití podpory pracovníky v přímé práci s CS </a:t>
            </a:r>
            <a:r>
              <a:rPr lang="cs-CZ" dirty="false"/>
              <a:t>(poradenství, vzdělávání, supervize apod.) </a:t>
            </a:r>
            <a:r>
              <a:rPr lang="cs-CZ" i="true" dirty="false"/>
              <a:t>- slouží pro evidenci podpory členů realizačního týmu či pracovníků pomáhajících profesí, ne cílové skupiny osob se znevýhodněním</a:t>
            </a:r>
            <a:endParaRPr lang="cs-CZ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2567F-AAAC-C6E9-0126-ED13FA6F02B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818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D2679-D32B-51FF-D81D-D433AA2DEB5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000" dirty="false">
                <a:cs typeface="Arial"/>
              </a:rPr>
              <a:t>3) Podpora ohrožených rodin s dětmi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2A2A0-53A5-84B8-D42B-B75A105A6BBD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V rámci tohoto řešeného tématu předpokládáme především využití těchto typů podpor z číselníku: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Využití prorodinných opatření a poskytnutí podpory rodin s dětmi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Využití podpory pracovníky v přímé práci s CS </a:t>
            </a:r>
            <a:r>
              <a:rPr lang="cs-CZ" dirty="false"/>
              <a:t>(poradenství, vzdělávání, supervize apod.) </a:t>
            </a:r>
            <a:r>
              <a:rPr lang="cs-CZ" i="true" dirty="false"/>
              <a:t>- slouží pro evidenci podpory členů realizačního týmu či pracovníků pomáhajících profesí, ne cílové skupiny osob se znevýhodněním</a:t>
            </a:r>
            <a:endParaRPr lang="cs-CZ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D06FB-420D-3044-7B38-55A640850A0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4110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20FCB-4E6C-B666-4007-670D011B9D4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562266" cy="1080000"/>
          </a:xfrm>
        </p:spPr>
        <p:txBody>
          <a:bodyPr/>
          <a:lstStyle/>
          <a:p>
            <a:r>
              <a:rPr lang="cs-CZ" sz="2400" dirty="false">
                <a:cs typeface="Arial"/>
              </a:rPr>
              <a:t>4) Podpora prevence kriminality, bezpečnosti a veřejného pořádku a podpora služeb pro osoby závislé či závislostí ohrožené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EB53F-B53A-DD39-2727-848CC451CAE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03200" y="1504436"/>
            <a:ext cx="8400800" cy="5090328"/>
          </a:xfrm>
        </p:spPr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900" dirty="false"/>
              <a:t>V rámci tohoto řešeného tématu předpokládáme především využití těchto typů podpor z číselníku: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900" b="true" dirty="false"/>
              <a:t>Poskytnutí podpory v oblasti prevence kriminality a bezpečnosti</a:t>
            </a:r>
          </a:p>
          <a:p>
            <a:pPr marL="1009650" lvl="2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900" dirty="false"/>
              <a:t>Evidujte podporu na úrovni pozic asistenta prevence kriminality či domovníka-preventisty. Využijte přepočet: působení po celý měsíc na plný 1,0 úvazek = 15 hodin podpory. V případě kratšího úvazku nutné provést poměrný přepočet.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900" b="true" dirty="false"/>
              <a:t>Využití podpory pracovníky v přímé práci s CS </a:t>
            </a:r>
            <a:r>
              <a:rPr lang="cs-CZ" sz="1900" dirty="false"/>
              <a:t>(poradenství, vzdělávání, supervize apod.) </a:t>
            </a:r>
            <a:r>
              <a:rPr lang="cs-CZ" sz="1900" i="true" dirty="false"/>
              <a:t>- slouží pro evidenci podpory členů realizačního týmu či pracovníků pomáhajících profesí, ne cílové skupiny osob se znevýhodněním</a:t>
            </a:r>
            <a:endParaRPr lang="cs-CZ" sz="1900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9EE478-CECB-C8BD-7E7D-27865B203F2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2975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F12D3-50B9-4D82-8B00-5F190FB41046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59999" y="0"/>
            <a:ext cx="8553091" cy="1080000"/>
          </a:xfrm>
        </p:spPr>
        <p:txBody>
          <a:bodyPr/>
          <a:lstStyle/>
          <a:p>
            <a:r>
              <a:rPr lang="cs-CZ" sz="2800" dirty="false">
                <a:cs typeface="Arial"/>
              </a:rPr>
              <a:t>5) Podpora řešení dluhové problematiky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7EFCE-FFE0-77B7-7920-966703FB06C3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V rámci tohoto řešeného tématu předpokládáme především využití těchto typů podpor z číselníku: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Využití aktivit k řešení zadluženosti či předluženosti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/>
              <a:t>Využití podpory pracovníky v přímé práci s CS</a:t>
            </a:r>
            <a:r>
              <a:rPr lang="cs-CZ" dirty="false"/>
              <a:t> (poradenství, vzdělávání, supervize apod.) </a:t>
            </a:r>
            <a:r>
              <a:rPr lang="cs-CZ" i="true" dirty="false"/>
              <a:t>- slouží pro evidenci podpory členů realizačního týmu či pracovníků pomáhajících profesí, ne cílové skupiny osob se znevýhodněním</a:t>
            </a:r>
            <a:endParaRPr lang="cs-CZ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A71C6-D469-4EA8-FCD5-FA244C0D06A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36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980" y="1787856"/>
            <a:ext cx="8784040" cy="4785797"/>
          </a:xfrm>
        </p:spPr>
        <p:txBody>
          <a:bodyPr vert="horz" lIns="0" tIns="0" rIns="0" bIns="0" rtlCol="false" anchor="t">
            <a:noAutofit/>
          </a:bodyPr>
          <a:lstStyle/>
          <a:p>
            <a:pPr marL="0" lvl="1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pl-PL" dirty="false"/>
              <a:t>1) </a:t>
            </a:r>
            <a:r>
              <a:rPr lang="pl-PL" b="true" u="sng" dirty="false"/>
              <a:t>Vykazování účastníků, plnění indikátorů, typologie podpor 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dirty="false"/>
              <a:t>Týká se vyplňování hodnot jednotlivých </a:t>
            </a:r>
            <a:r>
              <a:rPr lang="pl-PL" u="sng" dirty="false"/>
              <a:t>závazkových indikátorů </a:t>
            </a:r>
            <a:r>
              <a:rPr lang="pl-PL" dirty="false"/>
              <a:t>i indikátorů, které se plní až v průběhu realizace a nejsou stanoveny hodnotou v rámci právního aktu. 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dirty="false"/>
              <a:t>Hodnota indikátoru se načítá z jednotlivých poskytnutých podpor (viz. typologie podpor) u každé podpořené osoby. Hodnoty indikátorů se průběžně vykazují od  první Zprávy o realizaci (dále ZoR) za každé monitorovací období, plní se kumulativně.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14487184-51F7-49BD-82AC-A3718E72227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Co a kde vykazovat</a:t>
            </a:r>
          </a:p>
        </p:txBody>
      </p:sp>
    </p:spTree>
    <p:extLst>
      <p:ext uri="{BB962C8B-B14F-4D97-AF65-F5344CB8AC3E}">
        <p14:creationId xmlns:p14="http://schemas.microsoft.com/office/powerpoint/2010/main" val="1156225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C63D8-6F43-9C16-F3A2-7208D4C669D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6) Podpora zaměstnatelnosti osob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A88D9-6038-7D20-8E4B-F4C182FE237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513673"/>
            <a:ext cx="8064000" cy="4320000"/>
          </a:xfrm>
        </p:spPr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V rámci tohoto řešeného tématu předpokládáme především využití těchto kategorií podpor z číselníku (konkrétní typy podpor viz instrukce):</a:t>
            </a:r>
          </a:p>
          <a:p>
            <a:pPr marL="75787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b="true" dirty="false"/>
              <a:t>Podpora základních kompetencí pro nalezení pracovního uplatnění</a:t>
            </a:r>
          </a:p>
          <a:p>
            <a:pPr marL="75787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b="true" dirty="false"/>
              <a:t>Rekvalifikace, Kariérové poradenství, diagnostika, podpora během zaměstnání</a:t>
            </a:r>
          </a:p>
          <a:p>
            <a:pPr marL="75787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b="true" dirty="false"/>
              <a:t>Podpora pracovního uplatnění </a:t>
            </a:r>
          </a:p>
          <a:p>
            <a:pPr marL="75787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b="true" dirty="false"/>
              <a:t>Podpora v oblasti sociálního začleňování</a:t>
            </a:r>
            <a:r>
              <a:rPr lang="cs-CZ" dirty="false"/>
              <a:t> </a:t>
            </a:r>
            <a:r>
              <a:rPr lang="cs-CZ" i="true" dirty="false"/>
              <a:t>- slouží pro evidenci podpory členů realizačního týmu či pracovníků pomáhajících profesí, ne cílové skupiny osob se znevýhodněním</a:t>
            </a:r>
            <a:endParaRPr lang="cs-CZ" b="true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204E1-D587-9707-0639-35FD82B90F0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0732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D64A-EB4D-9CC3-8849-9995171F690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6) Dotazník pro CS v podpoře zaměstnatelnosti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C0DD6-0E5F-5AA6-9F0A-0CB67C7BB2C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968187" y="1147199"/>
            <a:ext cx="7480151" cy="5621153"/>
          </a:xfrm>
        </p:spPr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Žádáme o předložení papírového formuláře dotazníku (odkazy ke stažení jsou uvedené v Pokynech) všem podpořeným osobám účastnícím se aktivit na podporu zaměstnatelnosti ve dvou časových okamžicích – </a:t>
            </a:r>
            <a:r>
              <a:rPr lang="cs-CZ" sz="1800" b="true" u="sng" dirty="false"/>
              <a:t>dotazníky se vyplňují s každým jednotlivým účastníkem: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Dotazník podpory zaměstnatelnosti při vstupu do projektu </a:t>
            </a:r>
            <a:r>
              <a:rPr lang="cs-CZ" sz="1800" b="true" dirty="false"/>
              <a:t>(vyplňuje se do 14 dnů od vstupu do projektu)</a:t>
            </a:r>
          </a:p>
          <a:p>
            <a:pPr marL="75755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Dotazník podpory zaměstnatelnosti při výstupu z projektu </a:t>
            </a:r>
            <a:r>
              <a:rPr lang="cs-CZ" sz="1800" b="true" dirty="false"/>
              <a:t>(vyplňuje se co nejdříve po dokončení poslední aktivity v projektu)</a:t>
            </a:r>
          </a:p>
          <a:p>
            <a:pPr marL="1009650" lvl="2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600" dirty="false"/>
              <a:t>Součástí Dotazníku podpory zaměstnatelnosti při výstupu z projektu je také podpis Souhlasu se zpracováním osobních údajů – analýza dat z </a:t>
            </a:r>
            <a:r>
              <a:rPr lang="cs-CZ" sz="1600" dirty="false" err="true"/>
              <a:t>OKDávky</a:t>
            </a:r>
            <a:r>
              <a:rPr lang="cs-CZ" sz="1600" dirty="false"/>
              <a:t> a </a:t>
            </a:r>
            <a:r>
              <a:rPr lang="cs-CZ" sz="1600" dirty="false" err="true"/>
              <a:t>OKNouze</a:t>
            </a:r>
            <a:r>
              <a:rPr lang="cs-CZ" sz="1600" dirty="false"/>
              <a:t>.). Tabulku pro evidování souhlasů s analýzou dat z </a:t>
            </a:r>
            <a:r>
              <a:rPr lang="cs-CZ" sz="1600" dirty="false" err="true"/>
              <a:t>OKDávky</a:t>
            </a:r>
            <a:r>
              <a:rPr lang="cs-CZ" sz="1600" dirty="false"/>
              <a:t> a </a:t>
            </a:r>
            <a:r>
              <a:rPr lang="cs-CZ" sz="1600" dirty="false" err="true"/>
              <a:t>OKNouze</a:t>
            </a:r>
            <a:r>
              <a:rPr lang="cs-CZ" sz="1600" dirty="false"/>
              <a:t> si prosím stáhněte zde: </a:t>
            </a:r>
            <a:r>
              <a:rPr lang="cs-CZ" sz="1600" dirty="false">
                <a:hlinkClick r:id="rId2"/>
              </a:rPr>
              <a:t>https://1url.cz/6rscA</a:t>
            </a:r>
            <a:endParaRPr lang="cs-CZ" sz="1600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A151B-815A-0E43-92EB-8CE44CDD98B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/>
          </a:p>
        </p:txBody>
      </p:sp>
      <p:pic>
        <p:nvPicPr>
          <p:cNvPr id="5" name="Grafický objekt 4" descr="Vykřičník se souvislou výplní">
            <a:extLst>
              <a:ext uri="{FF2B5EF4-FFF2-40B4-BE49-F238E27FC236}">
                <a16:creationId xmlns:a16="http://schemas.microsoft.com/office/drawing/2014/main" id="{89989E6B-8534-4450-916B-83AF0B040350}"/>
              </a:ext>
            </a:extLst>
          </p:cNvPr>
          <p:cNvPicPr>
            <a:picLocks noChangeAspect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965527" y="1958110"/>
            <a:ext cx="3454399" cy="345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64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D64A-EB4D-9CC3-8849-9995171F690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6) Dotazník pro CS v podpoře zaměstnatelnosti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C0DD6-0E5F-5AA6-9F0A-0CB67C7BB2C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6258" y="1200847"/>
            <a:ext cx="8064000" cy="5490653"/>
          </a:xfrm>
        </p:spPr>
        <p:txBody>
          <a:bodyPr vert="horz" lIns="0" tIns="0" rIns="0" bIns="0" rtlCol="false" anchor="t">
            <a:noAutofit/>
          </a:bodyPr>
          <a:lstStyle/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600" dirty="false"/>
              <a:t>Dotazníky by měli </a:t>
            </a:r>
            <a:r>
              <a:rPr lang="cs-CZ" sz="1600" b="true" dirty="false"/>
              <a:t>respondenti</a:t>
            </a:r>
            <a:r>
              <a:rPr lang="cs-CZ" sz="1600" dirty="false"/>
              <a:t>, pokud to bude možné, </a:t>
            </a:r>
            <a:r>
              <a:rPr lang="cs-CZ" sz="1600" b="true" dirty="false"/>
              <a:t>vyplnit sami</a:t>
            </a:r>
            <a:r>
              <a:rPr lang="cs-CZ" sz="1600" dirty="false"/>
              <a:t>. Pokud zástupci projektu vyhodnotí, že je samostatné vyplnění dotazníku pro konkrétní podpořenou osobu příliš náročné, může otázky z dotazníku </a:t>
            </a:r>
            <a:r>
              <a:rPr lang="cs-CZ" sz="1600" b="true" dirty="false"/>
              <a:t>respondentovi klást vhodný člen realizačního týmu a odpovědi zapisovat.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600" dirty="false"/>
              <a:t>Po vyplnění dotazníku žádáme zástupce projektu o </a:t>
            </a:r>
            <a:r>
              <a:rPr lang="cs-CZ" sz="1600" b="true" dirty="false"/>
              <a:t>kontrolu, že jsou zodpovězené všechny otázky a správně vyplněné souhlasy se zpracováním osobních údajů</a:t>
            </a:r>
            <a:r>
              <a:rPr lang="cs-CZ" sz="1600" dirty="false"/>
              <a:t>. Prosíme také o pečlivou kontrolu, že je </a:t>
            </a:r>
            <a:r>
              <a:rPr lang="cs-CZ" sz="1600" b="true" dirty="false"/>
              <a:t>vyplněné ID respondenta </a:t>
            </a:r>
            <a:r>
              <a:rPr lang="cs-CZ" sz="1600" dirty="false"/>
              <a:t>v úvodu dotazníku. Pokud zástupce projektu zjistí nějaký </a:t>
            </a:r>
            <a:r>
              <a:rPr lang="cs-CZ" sz="1600" b="true" dirty="false"/>
              <a:t>nedostatek, neopraví ho/nedoplní ho za respondenta, ale požádá ho o opravu/doplnění,</a:t>
            </a:r>
            <a:r>
              <a:rPr lang="cs-CZ" sz="1600" dirty="false"/>
              <a:t> případně dodá respondentovi potřebné informace ke správnému vyplnění. Zástupce projektu nijak neposuzuje „pravdivost“ odpovědí.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1600" dirty="false"/>
              <a:t>Zaznamenané odpovědi v papírových formulářích prosím </a:t>
            </a:r>
            <a:r>
              <a:rPr lang="cs-CZ" sz="1600" b="true" dirty="false"/>
              <a:t>převeďte do připraveného on-line formuláře.</a:t>
            </a:r>
            <a:r>
              <a:rPr lang="cs-CZ" sz="1600" dirty="false"/>
              <a:t> Žádáme o vložení dat z vyplněného formuláře </a:t>
            </a:r>
            <a:r>
              <a:rPr lang="cs-CZ" sz="1600" b="true" dirty="false"/>
              <a:t>vždy do 30 dnů od jeho vyplnění respondentem.</a:t>
            </a:r>
          </a:p>
          <a:p>
            <a:pPr marL="431800" indent="-4318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</a:pPr>
            <a:endParaRPr lang="cs-CZ" sz="1600" dirty="false">
              <a:cs typeface="Arial"/>
            </a:endParaRPr>
          </a:p>
          <a:p>
            <a:pPr marL="431800" indent="-4318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</a:pPr>
            <a:endParaRPr lang="cs-CZ" sz="1600" dirty="false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A151B-815A-0E43-92EB-8CE44CDD98B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857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DB3FD-DEAF-965D-7092-5B23BCF01FF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7) Podpora prevence zdraví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1350A-19FF-4838-2987-53D9EB550C93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V rámci tohoto řešeného tématu předpokládáme především využití těchto typů podpor z číselníku:</a:t>
            </a:r>
          </a:p>
          <a:p>
            <a:pPr marL="75787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b="true" dirty="false"/>
              <a:t>Využití podpory v oblasti prevence zdraví, využití sociálně zdravotních služeb</a:t>
            </a:r>
          </a:p>
          <a:p>
            <a:pPr marL="75787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b="true" dirty="false"/>
              <a:t>Využití podpory pracovníky v přímé práci s CS </a:t>
            </a:r>
            <a:r>
              <a:rPr lang="cs-CZ" dirty="false"/>
              <a:t>(poradenství, vzdělávání, supervize apod.) </a:t>
            </a:r>
            <a:r>
              <a:rPr lang="cs-CZ" i="true" dirty="false"/>
              <a:t>- slouží pro evidenci podpory členů realizačního týmu či pracovníků pomáhajících profesí, ne cílové skupiny osob se znevýhodněním</a:t>
            </a:r>
            <a:endParaRPr lang="cs-CZ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9B754-1999-C94B-2B73-19BB5BE7A0D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0415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2411B-EB6A-D52B-C758-7EFA98C4531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8) Podpora participativních metod práce s cílovou skupinou </a:t>
            </a:r>
            <a:endParaRPr lang="cs-CZ" dirty="fal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3A850-7C63-4876-2E56-870E6AF28E9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100000" cy="4320000"/>
          </a:xfrm>
        </p:spPr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V rámci tohoto tématu není uvedena typologie podpor.</a:t>
            </a:r>
          </a:p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Eviduje se průběžný monitoring a Dotazník k závěrečné </a:t>
            </a:r>
            <a:r>
              <a:rPr lang="cs-CZ" sz="2000" dirty="false" err="true"/>
              <a:t>ZoR</a:t>
            </a:r>
            <a:r>
              <a:rPr lang="cs-CZ" sz="2000" dirty="false"/>
              <a:t> v rámci výše uvedených aktivit.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2B4C1A-85A1-5F90-F8E3-0FE3EA2C04A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4318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11F98-D25F-F0FC-B4FA-0C19975B8DA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9) Podpora programů zaměřených na boj s diskriminací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49FFF-2FA7-0558-9CB8-70DFDB32E172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 vert="horz" lIns="0" tIns="0" rIns="0" bIns="0" rtlCol="false" anchor="t">
            <a:noAutofit/>
          </a:bodyPr>
          <a:lstStyle/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V rámci tohoto tématu není uvedena typologie podpor.</a:t>
            </a:r>
          </a:p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K tomuto tématu nejsou žádné požadavky na průběžný monitoring.</a:t>
            </a:r>
          </a:p>
          <a:p>
            <a:pPr marL="523875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false"/>
              <a:t>Eviduje se Dotazník k závěrečné </a:t>
            </a:r>
            <a:r>
              <a:rPr lang="cs-CZ" sz="2000" dirty="false" err="true"/>
              <a:t>ZoR</a:t>
            </a:r>
            <a:r>
              <a:rPr lang="cs-CZ" sz="2000" dirty="false"/>
              <a:t> v rámci výše uvedených aktivit.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3CBCF7-E430-8DE3-4D5E-18A1E3367DE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1446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719F5-7D65-4F92-1E48-B55336A66C7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Nejčastější chyby z pohledu ŘO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4C7B42-24DC-4F3D-E21C-26B74D16F1F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34494" y="1611000"/>
            <a:ext cx="8064000" cy="5247000"/>
          </a:xfrm>
        </p:spPr>
        <p:txBody>
          <a:bodyPr/>
          <a:lstStyle/>
          <a:p>
            <a:pPr algn="just">
              <a:lnSpc>
                <a:spcPct val="107000"/>
              </a:lnSpc>
            </a:pPr>
            <a:r>
              <a:rPr lang="cs-CZ" sz="20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Povinnost dokládání průběžného monitoringu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(vyplněný formulář v PDF) ke každé Zprávě o realizaci </a:t>
            </a:r>
            <a:r>
              <a:rPr lang="cs-CZ" sz="20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není ze strany příjemce reflektována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Příjemce i po opakovaném a průběžném sdílení informací ze strany ŘO, nevzal tuto povinnost při faktickém podání Zprávy o realizaci na vědomí. Následně muselo být po příjemci formou výzvy k nápravě požadováno doplnění. </a:t>
            </a:r>
            <a:endParaRPr lang="cs-CZ" sz="20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20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Dodání nesprávných informací k monitoringu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 rámci průběžných Zpráv o realizaci - příjemce vyplňuje závěrečný dotazník místo vyplnění formuláře k průběžnému monitoringu, případně příjemce předloží vlastní formulář/dokument, což není relevantní. </a:t>
            </a:r>
            <a:endParaRPr lang="cs-CZ" sz="20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se neorientuje i přes opakované informace, kde je </a:t>
            </a:r>
            <a:r>
              <a:rPr lang="cs-CZ" sz="20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správný odkaz pro vyplnění k dispozici (formulář pro průběžný monitoring), kde ho lze tedy dohledat, vyplnit</a:t>
            </a:r>
            <a:endParaRPr lang="cs-CZ" sz="20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DEBD22F-6130-1F31-90BE-843ACCD6985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977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E7850C-7267-C296-F8ED-EB7C468D702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Nejčastější chyby z pohledu ŘO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107C4C-4AB6-3BDA-ADA7-337F0FF5F38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80000" y="1776248"/>
            <a:ext cx="8424000" cy="4343752"/>
          </a:xfrm>
        </p:spPr>
        <p:txBody>
          <a:bodyPr/>
          <a:lstStyle/>
          <a:p>
            <a:pPr algn="just">
              <a:lnSpc>
                <a:spcPct val="107000"/>
              </a:lnSpc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formuláři k průběžnému monitoringu bývá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chybně vyplněn typ obce - A/B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zprávu odesílá za monitorovací období duplicitně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(dochází ke zdvojení indikátorů), nelze určit, která data jsou relevantní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indikátory nevykazuje kumulativně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 za jednotlivá monitorovací období.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Vykazování nerelevantních indikátorů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(vykazované indikátory se týkají jiné aktivity, než je realizována příjemcem). 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DF776EB-C2C0-78AC-2C24-DF0FD447147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7312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Kontaktní osoby ve věci monitoringu a 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21542" y="1376219"/>
            <a:ext cx="8500915" cy="4987636"/>
          </a:xfrm>
        </p:spPr>
        <p:txBody>
          <a:bodyPr vert="horz" lIns="0" tIns="0" rIns="0" bIns="0" rtlCol="false" anchor="t"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cs-CZ" sz="2200" dirty="false">
              <a:cs typeface="Arial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2000" dirty="false">
                <a:cs typeface="Arial"/>
              </a:rPr>
              <a:t>Monitoring a evaluace komunitní práce: </a:t>
            </a:r>
            <a:r>
              <a:rPr lang="cs-CZ" sz="2000" i="true" dirty="false">
                <a:cs typeface="Arial"/>
              </a:rPr>
              <a:t>dotazy vkládejte do klubu výzvy, v případě potřeby budeme konzultovat s ASZ MMR.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2000" dirty="false">
                <a:cs typeface="Arial"/>
              </a:rPr>
              <a:t>Dotazník </a:t>
            </a:r>
            <a:r>
              <a:rPr lang="cs-CZ" sz="2000" dirty="false" err="true">
                <a:cs typeface="Arial"/>
              </a:rPr>
              <a:t>ZoR</a:t>
            </a:r>
            <a:r>
              <a:rPr lang="cs-CZ" sz="2000" dirty="false">
                <a:cs typeface="Arial"/>
              </a:rPr>
              <a:t> a dotazník pro cílovou skupinu (zaměstnatelnost): Ondřej Vrba, tel. 950 192 120, </a:t>
            </a:r>
            <a:r>
              <a:rPr lang="cs-CZ" sz="2000" dirty="false">
                <a:cs typeface="Arial"/>
                <a:hlinkClick r:id="rId3"/>
              </a:rPr>
              <a:t>ondrej.vrba@mpsv.cz</a:t>
            </a:r>
            <a:endParaRPr lang="cs-CZ" sz="2000" dirty="false">
              <a:cs typeface="Arial"/>
              <a:hlinkClick r:id="rId4"/>
            </a:endParaRPr>
          </a:p>
          <a:p>
            <a:pPr marL="720725" indent="0" algn="just">
              <a:buNone/>
            </a:pPr>
            <a:endParaRPr lang="cs-CZ" sz="2200" b="true" dirty="false">
              <a:cs typeface="Arial"/>
            </a:endParaRPr>
          </a:p>
          <a:p>
            <a:pPr marL="720725" indent="0" algn="just">
              <a:buNone/>
            </a:pPr>
            <a:r>
              <a:rPr lang="cs-CZ" sz="2000" b="true" dirty="false">
                <a:cs typeface="Arial"/>
              </a:rPr>
              <a:t>V záležitostech týkajících se realizace projektu mimo dotazů ke sběru dat, monitoringu a evaluaci se vždy obracejte na svého projektového manažera </a:t>
            </a:r>
            <a:r>
              <a:rPr lang="cs-CZ" sz="2000" dirty="false">
                <a:cs typeface="Arial"/>
              </a:rPr>
              <a:t>(viz kontakty uvedené v předchozí části prezentace).</a:t>
            </a:r>
          </a:p>
          <a:p>
            <a:pPr marL="0" indent="0">
              <a:buNone/>
            </a:pPr>
            <a:endParaRPr lang="cs-CZ" sz="2200" dirty="false">
              <a:cs typeface="Arial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/>
          </a:p>
        </p:txBody>
      </p:sp>
      <p:pic>
        <p:nvPicPr>
          <p:cNvPr id="6" name="Grafický objekt 5" descr="Vykřičník se souvislou výplní">
            <a:extLst>
              <a:ext uri="{FF2B5EF4-FFF2-40B4-BE49-F238E27FC236}">
                <a16:creationId xmlns:a16="http://schemas.microsoft.com/office/drawing/2014/main" id="{8F5D6FB2-00E3-46D7-BA3F-C32B81438600}"/>
              </a:ext>
            </a:extLst>
          </p:cNvPr>
          <p:cNvPicPr>
            <a:picLocks noChangeAspect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9244" y="4609000"/>
            <a:ext cx="1001562" cy="100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379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41716"/>
            <a:ext cx="8064000" cy="5112568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4000" b="true"/>
              <a:t>DĚKUJEME ZA POZORNOST.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050" b="true" i="false" u="none" strike="noStrike" kern="1200" cap="none" spc="0" normalizeH="false" baseline="0" noProof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197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980" y="1924334"/>
            <a:ext cx="8784040" cy="4771666"/>
          </a:xfrm>
        </p:spPr>
        <p:txBody>
          <a:bodyPr vert="horz" lIns="0" tIns="0" rIns="0" bIns="0" rtlCol="false" anchor="t">
            <a:noAutofit/>
          </a:bodyPr>
          <a:lstStyle/>
          <a:p>
            <a:pPr marL="0" lvl="1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pl-PL" dirty="false"/>
              <a:t>2) </a:t>
            </a:r>
            <a:r>
              <a:rPr lang="pl-PL" b="true" u="sng" dirty="false"/>
              <a:t>Vykazování průběžných dat (spolupráce na evaluaci výzvy)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Týká se údajů vyplývajících z Pokynů ke spolupráci na evaluaci výzev OPZ+ zaměřených na sociální začleňování (zkráceně též „Pokyny“). Sledovaná data se liší podle jednotlivých aktivit a slouží jako podklady k evaluaci celé výzvy. 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Průběžné výsledky (v závěrečné </a:t>
            </a:r>
            <a:r>
              <a:rPr lang="cs-CZ" dirty="false" err="true"/>
              <a:t>ZoR</a:t>
            </a:r>
            <a:r>
              <a:rPr lang="cs-CZ" dirty="false"/>
              <a:t> konečné výsledky) se zapisují do online formuláře:  (</a:t>
            </a:r>
            <a:r>
              <a:rPr lang="cs-CZ" dirty="false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https://pruzkumy.esfcr.cz/index.php/476575</a:t>
            </a:r>
            <a:r>
              <a:rPr lang="cs-CZ" dirty="false"/>
              <a:t>). Vyplněný formulář se následně exportuje do PDF a  přikládá ke každé </a:t>
            </a:r>
            <a:r>
              <a:rPr lang="cs-CZ" dirty="false" err="true"/>
              <a:t>ZoR</a:t>
            </a:r>
            <a:r>
              <a:rPr lang="cs-CZ" dirty="false"/>
              <a:t>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14487184-51F7-49BD-82AC-A3718E72227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Co a kde vykazovat</a:t>
            </a:r>
          </a:p>
        </p:txBody>
      </p:sp>
    </p:spTree>
    <p:extLst>
      <p:ext uri="{BB962C8B-B14F-4D97-AF65-F5344CB8AC3E}">
        <p14:creationId xmlns:p14="http://schemas.microsoft.com/office/powerpoint/2010/main" val="4205383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738295" y="2812744"/>
            <a:ext cx="6612318" cy="1234727"/>
          </a:xfrm>
        </p:spPr>
        <p:txBody>
          <a:bodyPr/>
          <a:lstStyle/>
          <a:p>
            <a:pPr algn="l"/>
            <a:r>
              <a:rPr lang="cs-CZ" sz="2700"/>
              <a:t>Indikátory monitoring výzva 03_22_018</a:t>
            </a:r>
            <a:br>
              <a:rPr lang="cs-CZ" sz="2700"/>
            </a:br>
            <a:r>
              <a:rPr lang="cs-CZ" sz="2700"/>
              <a:t>	</a:t>
            </a:r>
            <a:endParaRPr lang="en-US" sz="36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99C2B2-0E14-E6F4-9306-AF446B7F83B3}"/>
              </a:ext>
            </a:extLst>
          </p:cNvPr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205" y="1179874"/>
            <a:ext cx="1487279" cy="32561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4C6B7ED-9932-42C0-B023-D3B4CEDAA4C7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3215549" y="4838684"/>
            <a:ext cx="1659415" cy="4512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91E2A5-35D9-BA09-67C6-D98642E37DD6}"/>
              </a:ext>
            </a:extLst>
          </p:cNvPr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599042" y="1135541"/>
            <a:ext cx="1549247" cy="4005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4E179B-67C6-59E0-4BC1-34A65BF54AAC}"/>
              </a:ext>
            </a:extLst>
          </p:cNvPr>
          <p:cNvSpPr txBox="true"/>
          <p:nvPr/>
        </p:nvSpPr>
        <p:spPr>
          <a:xfrm>
            <a:off x="1418814" y="5581792"/>
            <a:ext cx="5256594" cy="173124"/>
          </a:xfrm>
          <a:prstGeom prst="rect">
            <a:avLst/>
          </a:prstGeom>
          <a:noFill/>
        </p:spPr>
        <p:txBody>
          <a:bodyPr rot="0" spcFirstLastPara="false" vertOverflow="overflow" horzOverflow="overflow" vert="horz" wrap="square" lIns="68580" tIns="34290" rIns="68580" bIns="34290" numCol="1" spcCol="0" rtlCol="false" fromWordArt="false" anchor="t" anchorCtr="false" forceAA="false" compatLnSpc="true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675">
                <a:solidFill>
                  <a:prstClr val="black"/>
                </a:solidFill>
                <a:latin typeface="Arial"/>
                <a:cs typeface="Arial"/>
              </a:rPr>
              <a:t>Materiál vznikl v rámci realizace projektu „Rozvoj systémů pro sociální začleňování“ </a:t>
            </a:r>
            <a:r>
              <a:rPr lang="cs-CZ" sz="675" err="true">
                <a:solidFill>
                  <a:prstClr val="black"/>
                </a:solidFill>
                <a:latin typeface="Arial"/>
                <a:cs typeface="Arial"/>
              </a:rPr>
              <a:t>reg.č</a:t>
            </a:r>
            <a:r>
              <a:rPr lang="cs-CZ" sz="675">
                <a:solidFill>
                  <a:prstClr val="black"/>
                </a:solidFill>
                <a:latin typeface="Arial"/>
                <a:cs typeface="Arial"/>
              </a:rPr>
              <a:t>. projektu CZ.03.02.02/00/22_004/0000366.</a:t>
            </a:r>
          </a:p>
        </p:txBody>
      </p:sp>
    </p:spTree>
    <p:extLst>
      <p:ext uri="{BB962C8B-B14F-4D97-AF65-F5344CB8AC3E}">
        <p14:creationId xmlns:p14="http://schemas.microsoft.com/office/powerpoint/2010/main" val="4090261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 co se jedná ?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1843864"/>
            <a:ext cx="7886700" cy="32635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/>
              <a:t>Indikátory pro projekty v oblastech výzvy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komunitní práce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sociálních služeb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ohrožených rodin s dětmi 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prevence kriminality, bezpečnosti a veřejného pořádku a podpora služeb pro osoby závislé či závislostí ohrožené 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řešení dluhové problematiky 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zaměstnatelnosti osob 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prevence zdraví </a:t>
            </a:r>
          </a:p>
          <a:p>
            <a:pPr marL="385763" indent="-385763">
              <a:buFont typeface="+mj-lt"/>
              <a:buAutoNum type="arabicPeriod"/>
            </a:pPr>
            <a:r>
              <a:rPr lang="cs-CZ"/>
              <a:t>Podpora participativních metod práce s cílovou skupinou</a:t>
            </a:r>
          </a:p>
          <a:p>
            <a:pPr marL="385763" indent="-385763">
              <a:buFont typeface="+mj-lt"/>
              <a:buAutoNum type="arabicPeriod"/>
            </a:pPr>
            <a:endParaRPr lang="cs-CZ"/>
          </a:p>
          <a:p>
            <a:pPr marL="0" indent="0">
              <a:buNone/>
            </a:pPr>
            <a:r>
              <a:rPr lang="cs-CZ" b="true">
                <a:solidFill>
                  <a:srgbClr val="0070C0"/>
                </a:solidFill>
              </a:rPr>
              <a:t>PRIMÁRNĚ KVANTITATIVNÍ DATA, V PŘÍPADĚ AKTIVITY PODPORA KOMUNITNÍ PRÁCE - KVANTITAVNÍ + KVALITATIVNÍ DATA</a:t>
            </a:r>
          </a:p>
        </p:txBody>
      </p:sp>
    </p:spTree>
    <p:extLst>
      <p:ext uri="{BB962C8B-B14F-4D97-AF65-F5344CB8AC3E}">
        <p14:creationId xmlns:p14="http://schemas.microsoft.com/office/powerpoint/2010/main" val="9884950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Není indikátor jako indikátor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type="body" idx="1"/>
          </p:nvPr>
        </p:nvSpPr>
        <p:spPr>
          <a:xfrm>
            <a:off x="592534" y="2045791"/>
            <a:ext cx="3139217" cy="432197"/>
          </a:xfrm>
        </p:spPr>
        <p:txBody>
          <a:bodyPr>
            <a:normAutofit/>
          </a:bodyPr>
          <a:lstStyle/>
          <a:p>
            <a:r>
              <a:rPr lang="cs-CZ"/>
              <a:t>Povinné indikátory výzvy</a:t>
            </a:r>
          </a:p>
        </p:txBody>
      </p:sp>
      <p:pic>
        <p:nvPicPr>
          <p:cNvPr id="7" name="Zástupný symbol pro obsah 6"/>
          <p:cNvPicPr>
            <a:picLocks noGrp="true" noChangeAspect="true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9841" y="2736057"/>
            <a:ext cx="3427208" cy="1672231"/>
          </a:xfrm>
          <a:prstGeom prst="rect">
            <a:avLst/>
          </a:prstGeom>
        </p:spPr>
      </p:pic>
      <p:sp>
        <p:nvSpPr>
          <p:cNvPr id="5" name="Zástupný symbol pro text 4"/>
          <p:cNvSpPr>
            <a:spLocks noGrp="true"/>
          </p:cNvSpPr>
          <p:nvPr>
            <p:ph type="body" sz="quarter" idx="3"/>
          </p:nvPr>
        </p:nvSpPr>
        <p:spPr>
          <a:xfrm>
            <a:off x="4699535" y="2045791"/>
            <a:ext cx="3257617" cy="432197"/>
          </a:xfrm>
        </p:spPr>
        <p:txBody>
          <a:bodyPr/>
          <a:lstStyle/>
          <a:p>
            <a:r>
              <a:rPr lang="cs-CZ"/>
              <a:t>Indikátory pro monitoring (MI)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sz="quarter" idx="4"/>
          </p:nvPr>
        </p:nvSpPr>
        <p:spPr>
          <a:xfrm>
            <a:off x="4817940" y="2735310"/>
            <a:ext cx="3139213" cy="2478088"/>
          </a:xfrm>
        </p:spPr>
        <p:txBody>
          <a:bodyPr/>
          <a:lstStyle/>
          <a:p>
            <a:r>
              <a:rPr lang="cs-CZ"/>
              <a:t>Údaje sloužící pro:</a:t>
            </a:r>
          </a:p>
          <a:p>
            <a:pPr lvl="1"/>
            <a:r>
              <a:rPr lang="cs-CZ"/>
              <a:t> monitoring a evaluaci </a:t>
            </a:r>
          </a:p>
        </p:txBody>
      </p:sp>
      <p:sp>
        <p:nvSpPr>
          <p:cNvPr id="8" name="Obdélník 7"/>
          <p:cNvSpPr/>
          <p:nvPr/>
        </p:nvSpPr>
        <p:spPr>
          <a:xfrm>
            <a:off x="278011" y="4474407"/>
            <a:ext cx="3829571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>
                <a:solidFill>
                  <a:srgbClr val="000000"/>
                </a:solidFill>
                <a:latin typeface="Arial" panose="020B0604020202020204" pitchFamily="34" charset="0"/>
              </a:rPr>
              <a:t>Hodnota = </a:t>
            </a:r>
            <a:r>
              <a:rPr lang="cs-CZ" sz="1350" b="true">
                <a:solidFill>
                  <a:srgbClr val="000000"/>
                </a:solidFill>
                <a:latin typeface="Arial" panose="020B0604020202020204" pitchFamily="34" charset="0"/>
              </a:rPr>
              <a:t>závazek žadatele</a:t>
            </a:r>
            <a:r>
              <a:rPr lang="cs-CZ" sz="1350">
                <a:solidFill>
                  <a:srgbClr val="000000"/>
                </a:solidFill>
                <a:latin typeface="Arial" panose="020B0604020202020204" pitchFamily="34" charset="0"/>
              </a:rPr>
              <a:t>, kterého má dosáhnout díky realizaci projektu uvedeného v žádosti o podporu </a:t>
            </a: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817939" y="3712660"/>
            <a:ext cx="382957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>
                <a:solidFill>
                  <a:srgbClr val="000000"/>
                </a:solidFill>
                <a:latin typeface="Arial" panose="020B0604020202020204" pitchFamily="34" charset="0"/>
              </a:rPr>
              <a:t>REALIZÁTOR : </a:t>
            </a:r>
          </a:p>
          <a:p>
            <a:pPr marL="214313" indent="-214313" defTabSz="6858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1350">
                <a:solidFill>
                  <a:srgbClr val="000000"/>
                </a:solidFill>
                <a:latin typeface="Arial" panose="020B0604020202020204" pitchFamily="34" charset="0"/>
              </a:rPr>
              <a:t>NENÍ ZAVÁZÁN K DOSAŽENÍ HODNOT</a:t>
            </a:r>
          </a:p>
          <a:p>
            <a:pPr marL="214313" indent="-214313" defTabSz="6858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1350">
                <a:solidFill>
                  <a:srgbClr val="000000"/>
                </a:solidFill>
                <a:latin typeface="Arial" panose="020B0604020202020204" pitchFamily="34" charset="0"/>
              </a:rPr>
              <a:t>NENÍ POVINNEN UVÁDĚT HODNOTY INDIKÁTORŮ KTERÉ NEJSOU RELEVANTNÍ</a:t>
            </a:r>
          </a:p>
          <a:p>
            <a:pPr marL="214313" indent="-214313" defTabSz="6858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1350">
                <a:solidFill>
                  <a:srgbClr val="000000"/>
                </a:solidFill>
                <a:latin typeface="Arial" panose="020B0604020202020204" pitchFamily="34" charset="0"/>
              </a:rPr>
              <a:t>JE POVINNEN PRŮBĚŽNĚ POSKYTOVAT DATA  </a:t>
            </a: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4309712" y="2125266"/>
            <a:ext cx="43314" cy="3698177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0223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 je smyslem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1882340"/>
            <a:ext cx="7886700" cy="1725329"/>
          </a:xfrm>
        </p:spPr>
        <p:txBody>
          <a:bodyPr>
            <a:normAutofit/>
          </a:bodyPr>
          <a:lstStyle/>
          <a:p>
            <a:r>
              <a:rPr lang="cs-CZ"/>
              <a:t>Vyhodnotit cíl na který je výzva zaměřena </a:t>
            </a:r>
            <a:r>
              <a:rPr lang="cs-CZ" i="true"/>
              <a:t>Posilovat aktivní začleňování, a podpořit tak rovné příležitosti, nediskriminaci a aktivní účast a zlepšit zaměstnatelnost, zejména v případě znevýhodněných skupin</a:t>
            </a:r>
            <a:r>
              <a:rPr lang="cs-CZ"/>
              <a:t>, prostřednictvím  informací/dat z výstupů/výsledků realizovaných aktivit.</a:t>
            </a:r>
          </a:p>
          <a:p>
            <a:r>
              <a:rPr lang="cs-CZ"/>
              <a:t>Mít možnost vyhodnotit dosahování cílů a opatření plánů sociálního začleňování v území</a:t>
            </a:r>
          </a:p>
          <a:p>
            <a:endParaRPr lang="cs-CZ"/>
          </a:p>
          <a:p>
            <a:endParaRPr lang="cs-CZ"/>
          </a:p>
        </p:txBody>
      </p:sp>
      <p:sp>
        <p:nvSpPr>
          <p:cNvPr id="4" name="Nadpis 1"/>
          <p:cNvSpPr txBox="true">
            <a:spLocks/>
          </p:cNvSpPr>
          <p:nvPr/>
        </p:nvSpPr>
        <p:spPr>
          <a:xfrm>
            <a:off x="628650" y="3443403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false" anchor="ctr">
            <a:normAutofit/>
          </a:bodyPr>
          <a:lstStyle>
            <a:lvl1pPr algn="l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 fontAlgn="base">
              <a:spcAft>
                <a:spcPct val="0"/>
              </a:spcAft>
            </a:pPr>
            <a:r>
              <a:rPr lang="cs-CZ" sz="3300">
                <a:solidFill>
                  <a:prstClr val="black"/>
                </a:solidFill>
                <a:latin typeface="Trebuchet MS" panose="020B0603020202020204"/>
              </a:rPr>
              <a:t>Co není cílem</a:t>
            </a:r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628650" y="4273308"/>
            <a:ext cx="7886700" cy="808523"/>
          </a:xfrm>
          <a:prstGeom prst="rect">
            <a:avLst/>
          </a:prstGeom>
        </p:spPr>
        <p:txBody>
          <a:bodyPr vert="horz" lIns="68580" tIns="34290" rIns="68580" bIns="34290" rtlCol="false">
            <a:normAutofit/>
          </a:bodyPr>
          <a:lstStyle>
            <a:lvl1pPr marL="228600" indent="-228600" algn="l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685800" fontAlgn="base">
              <a:spcBef>
                <a:spcPts val="750"/>
              </a:spcBef>
              <a:spcAft>
                <a:spcPct val="0"/>
              </a:spcAft>
            </a:pPr>
            <a:r>
              <a:rPr lang="cs-CZ" sz="2100">
                <a:solidFill>
                  <a:prstClr val="black"/>
                </a:solidFill>
                <a:latin typeface="Trebuchet MS" panose="020B0603020202020204"/>
              </a:rPr>
              <a:t>Hodnotit/porovnávat jednotlivé realizátory</a:t>
            </a:r>
          </a:p>
          <a:p>
            <a:pPr marL="171450" indent="-171450" defTabSz="685800" fontAlgn="base">
              <a:spcBef>
                <a:spcPts val="750"/>
              </a:spcBef>
              <a:spcAft>
                <a:spcPct val="0"/>
              </a:spcAft>
            </a:pPr>
            <a:r>
              <a:rPr lang="cs-CZ" sz="2100">
                <a:solidFill>
                  <a:prstClr val="black"/>
                </a:solidFill>
                <a:latin typeface="Trebuchet MS" panose="020B0603020202020204"/>
              </a:rPr>
              <a:t>Měřit úspěšnost/efektivitu jednotlivých projektů</a:t>
            </a:r>
          </a:p>
          <a:p>
            <a:pPr marL="171450" indent="-171450" defTabSz="685800" fontAlgn="base">
              <a:spcBef>
                <a:spcPts val="750"/>
              </a:spcBef>
              <a:spcAft>
                <a:spcPct val="0"/>
              </a:spcAft>
            </a:pPr>
            <a:endParaRPr lang="cs-CZ" sz="2100">
              <a:solidFill>
                <a:prstClr val="black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6330136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Východiska pro definování indikátorů v aktivitách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/>
              <a:t>komunitní práce – </a:t>
            </a:r>
            <a:r>
              <a:rPr lang="cs-CZ" i="true"/>
              <a:t>příloha č. 4 kritéria evaluace komunitní práce</a:t>
            </a:r>
          </a:p>
          <a:p>
            <a:r>
              <a:rPr lang="cs-CZ"/>
              <a:t>podpora sociálních služeb a rodin s ohroženými dětmi –</a:t>
            </a:r>
            <a:r>
              <a:rPr lang="cs-CZ" i="true"/>
              <a:t>sociální začlenění nebo prevence sociálního vyloučení+ účel jednotlivých služeb dle zákona o SS/žádoucí výsledky spolupráce</a:t>
            </a:r>
          </a:p>
          <a:p>
            <a:r>
              <a:rPr lang="cs-CZ"/>
              <a:t>podpora prevence kriminality, bezpečnosti a veřejného pořádku a podpora služeb pro osoby závislé či závislostí ohrožené – </a:t>
            </a:r>
            <a:r>
              <a:rPr lang="cs-CZ" i="true"/>
              <a:t>zaměření klíčových aktivit APK, domovníci, sekundární a terciární prevence pro osoby ohrožené závislostmi</a:t>
            </a:r>
          </a:p>
          <a:p>
            <a:r>
              <a:rPr lang="cs-CZ"/>
              <a:t>podpora řešení dluhové problematiky – cíl aktivity </a:t>
            </a:r>
            <a:r>
              <a:rPr lang="cs-CZ" i="true"/>
              <a:t>aktivní řešení zadluženosti či předluženost“</a:t>
            </a:r>
          </a:p>
          <a:p>
            <a:r>
              <a:rPr lang="cs-CZ"/>
              <a:t>podpora zaměstnatelnosti osob – cíl aktivity </a:t>
            </a:r>
            <a:r>
              <a:rPr lang="cs-CZ" i="true"/>
              <a:t>návrat/vstup na trh práce a udržení zaměstnání</a:t>
            </a:r>
          </a:p>
          <a:p>
            <a:r>
              <a:rPr lang="cs-CZ"/>
              <a:t>podpora prevence ve zdraví - cíl aktivity </a:t>
            </a:r>
            <a:r>
              <a:rPr lang="cs-CZ" i="true"/>
              <a:t>zefektivnění primární a sekundární prevence cílové skupiny</a:t>
            </a:r>
          </a:p>
          <a:p>
            <a:r>
              <a:rPr lang="cs-CZ"/>
              <a:t>podpora participativních metod práce s cílovou skupinou - cíl aktivity </a:t>
            </a:r>
            <a:r>
              <a:rPr lang="cs-CZ" i="true"/>
              <a:t>zapojení obyvatel s kumulací sociálních problémů v občanské oblasti – </a:t>
            </a:r>
          </a:p>
        </p:txBody>
      </p:sp>
    </p:spTree>
    <p:extLst>
      <p:ext uri="{BB962C8B-B14F-4D97-AF65-F5344CB8AC3E}">
        <p14:creationId xmlns:p14="http://schemas.microsoft.com/office/powerpoint/2010/main" val="26723463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673100" y="1062318"/>
            <a:ext cx="6445250" cy="994172"/>
          </a:xfrm>
        </p:spPr>
        <p:txBody>
          <a:bodyPr>
            <a:normAutofit/>
          </a:bodyPr>
          <a:lstStyle/>
          <a:p>
            <a:r>
              <a:rPr lang="cs-CZ"/>
              <a:t>Podpora sociálních služeb + Podpora ohrožených rodin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13749" y="2024139"/>
            <a:ext cx="7886700" cy="3263504"/>
          </a:xfrm>
        </p:spPr>
        <p:txBody>
          <a:bodyPr/>
          <a:lstStyle/>
          <a:p>
            <a:pPr marL="0" indent="0">
              <a:buNone/>
            </a:pPr>
            <a:r>
              <a:rPr lang="cs-CZ"/>
              <a:t>			</a:t>
            </a:r>
          </a:p>
        </p:txBody>
      </p:sp>
      <p:cxnSp>
        <p:nvCxnSpPr>
          <p:cNvPr id="5" name="Přímá spojnice se šipkou 4"/>
          <p:cNvCxnSpPr>
            <a:stCxn id="15" idx="2"/>
            <a:endCxn id="8" idx="0"/>
          </p:cNvCxnSpPr>
          <p:nvPr/>
        </p:nvCxnSpPr>
        <p:spPr>
          <a:xfrm flipH="true">
            <a:off x="2537761" y="2669206"/>
            <a:ext cx="1681715" cy="607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>
            <a:stCxn id="15" idx="2"/>
            <a:endCxn id="9" idx="0"/>
          </p:cNvCxnSpPr>
          <p:nvPr/>
        </p:nvCxnSpPr>
        <p:spPr>
          <a:xfrm>
            <a:off x="4219475" y="2669206"/>
            <a:ext cx="1742172" cy="624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bdélník 7"/>
          <p:cNvSpPr/>
          <p:nvPr/>
        </p:nvSpPr>
        <p:spPr>
          <a:xfrm>
            <a:off x="1747286" y="3276896"/>
            <a:ext cx="1580949" cy="757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>
                <a:solidFill>
                  <a:prstClr val="white"/>
                </a:solidFill>
                <a:latin typeface="Trebuchet MS" panose="020B0603020202020204"/>
              </a:rPr>
              <a:t>Obecné</a:t>
            </a:r>
          </a:p>
        </p:txBody>
      </p:sp>
      <p:sp>
        <p:nvSpPr>
          <p:cNvPr id="9" name="Obdélník 8"/>
          <p:cNvSpPr/>
          <p:nvPr/>
        </p:nvSpPr>
        <p:spPr>
          <a:xfrm>
            <a:off x="5171173" y="3293645"/>
            <a:ext cx="1580949" cy="757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>
                <a:solidFill>
                  <a:prstClr val="white"/>
                </a:solidFill>
                <a:latin typeface="Trebuchet MS" panose="020B0603020202020204"/>
              </a:rPr>
              <a:t>Specifické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5090562" y="4092040"/>
            <a:ext cx="25076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200" b="true">
                <a:solidFill>
                  <a:prstClr val="black"/>
                </a:solidFill>
                <a:latin typeface="Arial" panose="020B0604020202020204" pitchFamily="34" charset="0"/>
              </a:rPr>
              <a:t>Vybrané </a:t>
            </a:r>
            <a:r>
              <a:rPr lang="cs-CZ" sz="1200">
                <a:solidFill>
                  <a:prstClr val="black"/>
                </a:solidFill>
                <a:latin typeface="Arial" panose="020B0604020202020204" pitchFamily="34" charset="0"/>
              </a:rPr>
              <a:t>ukazatele s vazbou na účel konkrétní sociální služby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200" b="true">
                <a:solidFill>
                  <a:prstClr val="black"/>
                </a:solidFill>
                <a:latin typeface="Arial" panose="020B0604020202020204" pitchFamily="34" charset="0"/>
              </a:rPr>
              <a:t>Není ambicí vysoká míra konkretizace </a:t>
            </a:r>
            <a:r>
              <a:rPr lang="cs-CZ" sz="1200">
                <a:solidFill>
                  <a:prstClr val="black"/>
                </a:solidFill>
                <a:latin typeface="Arial" panose="020B0604020202020204" pitchFamily="34" charset="0"/>
              </a:rPr>
              <a:t>s ohledem na široké spektrum životních situací osob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1220605" y="4103581"/>
            <a:ext cx="250768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>
                <a:solidFill>
                  <a:prstClr val="black"/>
                </a:solidFill>
                <a:latin typeface="Arial" panose="020B0604020202020204" pitchFamily="34" charset="0"/>
              </a:rPr>
              <a:t>Společné pro všechny druhy služeb 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3609474" y="1903997"/>
            <a:ext cx="1220002" cy="76520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>
                <a:solidFill>
                  <a:prstClr val="white"/>
                </a:solidFill>
                <a:latin typeface="Trebuchet MS" panose="020B0603020202020204"/>
              </a:rPr>
              <a:t>Dvě úrovně MI</a:t>
            </a:r>
          </a:p>
        </p:txBody>
      </p:sp>
    </p:spTree>
    <p:extLst>
      <p:ext uri="{BB962C8B-B14F-4D97-AF65-F5344CB8AC3E}">
        <p14:creationId xmlns:p14="http://schemas.microsoft.com/office/powerpoint/2010/main" val="28826624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Obecné KI ( aktivity v tématech 2 a 3)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1990624"/>
            <a:ext cx="7886700" cy="3710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i="true">
                <a:solidFill>
                  <a:srgbClr val="0070C0"/>
                </a:solidFill>
              </a:rPr>
              <a:t>1a)Počet osob, u kterých došlo k pozitivní změně v oblasti životních návyků a způsobu života</a:t>
            </a:r>
          </a:p>
          <a:p>
            <a:pPr marL="0" indent="0">
              <a:buNone/>
            </a:pPr>
            <a:r>
              <a:rPr lang="cs-CZ" i="true">
                <a:solidFill>
                  <a:srgbClr val="0070C0"/>
                </a:solidFill>
              </a:rPr>
              <a:t>1b)Počet rodin, u kterých došlo k pozitivní změně v oblasti životních návyků a způsobu života</a:t>
            </a:r>
          </a:p>
          <a:p>
            <a:pPr marL="0" indent="0">
              <a:buNone/>
            </a:pPr>
            <a:r>
              <a:rPr lang="cs-CZ" b="true"/>
              <a:t>Obecný indikátor „změnu“ nespecifikuje, nevymezuje míru v jaké je „změna“ dosažena</a:t>
            </a:r>
          </a:p>
          <a:p>
            <a:pPr marL="0" indent="0">
              <a:buNone/>
            </a:pPr>
            <a:r>
              <a:rPr lang="cs-CZ"/>
              <a:t>Realizátor musí: </a:t>
            </a:r>
          </a:p>
          <a:p>
            <a:r>
              <a:rPr lang="cs-CZ"/>
              <a:t>být schopen vyhodnotit výchozí situaci osoby/rodiny</a:t>
            </a:r>
          </a:p>
          <a:p>
            <a:pPr lvl="1"/>
            <a:r>
              <a:rPr lang="cs-CZ"/>
              <a:t>§ 2 odst.1 ZSS </a:t>
            </a:r>
            <a:r>
              <a:rPr lang="cs-CZ" i="true"/>
              <a:t>pomoc vychází z individuálně určených potřeb, motivuje k </a:t>
            </a:r>
            <a:r>
              <a:rPr lang="cs-CZ"/>
              <a:t> činnostem </a:t>
            </a:r>
            <a:r>
              <a:rPr lang="cs-CZ" i="true"/>
              <a:t>které nevedou k dlouhodobému setrvávání nebo prohlubování nepříznivé sociální situace, a posilovat sociální začleňování osob</a:t>
            </a:r>
          </a:p>
          <a:p>
            <a:r>
              <a:rPr lang="cs-CZ"/>
              <a:t>být schopen „změnu“ vyhodnotit, na základě průběhu poskytování služby</a:t>
            </a:r>
          </a:p>
          <a:p>
            <a:pPr lvl="1"/>
            <a:r>
              <a:rPr lang="cs-CZ"/>
              <a:t>§ 88 – povinnost </a:t>
            </a:r>
            <a:r>
              <a:rPr lang="cs-CZ" i="true"/>
              <a:t>plánovat a hodnotit průběh poskytování služby; SQSS 5b) c) +15a)</a:t>
            </a:r>
          </a:p>
          <a:p>
            <a:r>
              <a:rPr lang="cs-CZ"/>
              <a:t>být schopen na základě vedené dokumentace toto prokázat </a:t>
            </a:r>
          </a:p>
          <a:p>
            <a:pPr lvl="1"/>
            <a:r>
              <a:rPr lang="cs-CZ"/>
              <a:t>§ 88 – povinnost </a:t>
            </a:r>
            <a:r>
              <a:rPr lang="cs-CZ" i="true"/>
              <a:t>vést písemné záznamy</a:t>
            </a:r>
          </a:p>
        </p:txBody>
      </p:sp>
      <p:sp>
        <p:nvSpPr>
          <p:cNvPr id="4" name="Obdélník 3"/>
          <p:cNvSpPr/>
          <p:nvPr/>
        </p:nvSpPr>
        <p:spPr>
          <a:xfrm>
            <a:off x="659632" y="2609824"/>
            <a:ext cx="782473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0" y="3027805"/>
            <a:ext cx="707396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670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Specifické MI (oblast 2)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1788495"/>
            <a:ext cx="7886700" cy="391267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true"/>
              <a:t>Sociálně aktivizační služby pro rodiny s dětmi</a:t>
            </a:r>
          </a:p>
          <a:p>
            <a:r>
              <a:rPr lang="cs-CZ">
                <a:solidFill>
                  <a:srgbClr val="0070C0"/>
                </a:solidFill>
              </a:rPr>
              <a:t>Počet rodin, u kterých došlo ke zlepšení v oblasti saturace potřeb dětí ze strany rodičů </a:t>
            </a:r>
          </a:p>
          <a:p>
            <a:r>
              <a:rPr lang="cs-CZ">
                <a:solidFill>
                  <a:srgbClr val="0070C0"/>
                </a:solidFill>
              </a:rPr>
              <a:t>Počet rodin, u kterých díky podpoře došlo k návratu dítěte z náhradního prostředí </a:t>
            </a:r>
          </a:p>
          <a:p>
            <a:pPr marL="0" indent="0">
              <a:buNone/>
            </a:pPr>
            <a:r>
              <a:rPr lang="cs-CZ" b="true"/>
              <a:t>Nízkoprahová zařízení pro děti a mládež</a:t>
            </a:r>
          </a:p>
          <a:p>
            <a:r>
              <a:rPr lang="cs-CZ">
                <a:solidFill>
                  <a:srgbClr val="0070C0"/>
                </a:solidFill>
              </a:rPr>
              <a:t>Počet dětí/mladých, u kterých došlo k pozitivnímu posunu v oblasti chování</a:t>
            </a:r>
          </a:p>
          <a:p>
            <a:pPr marL="0" indent="0">
              <a:buNone/>
            </a:pPr>
            <a:r>
              <a:rPr lang="cs-CZ" b="true"/>
              <a:t>Terénní programy</a:t>
            </a:r>
          </a:p>
          <a:p>
            <a:r>
              <a:rPr lang="cs-CZ">
                <a:solidFill>
                  <a:srgbClr val="0070C0"/>
                </a:solidFill>
              </a:rPr>
              <a:t>Počet osob, které kontinuálně se službou spolupracovaly alespoň 6 měsíců </a:t>
            </a:r>
          </a:p>
          <a:p>
            <a:r>
              <a:rPr lang="cs-CZ">
                <a:solidFill>
                  <a:srgbClr val="0070C0"/>
                </a:solidFill>
              </a:rPr>
              <a:t>Počet osob, u nichž došlo k pozitivní změně v oblasti životních návyků a způsobu života</a:t>
            </a:r>
            <a:r>
              <a:rPr lang="cs-CZ"/>
              <a:t> </a:t>
            </a:r>
            <a:r>
              <a:rPr lang="cs-CZ" sz="1050" i="true">
                <a:solidFill>
                  <a:srgbClr val="0070C0"/>
                </a:solidFill>
              </a:rPr>
              <a:t>(např. bezpečnější způsob užívání návykových látek, spolupráce s dalšími návaznými službami v oblasti zdravotně-sociální </a:t>
            </a:r>
            <a:r>
              <a:rPr lang="cs-CZ" sz="1050" i="true" err="true">
                <a:solidFill>
                  <a:srgbClr val="0070C0"/>
                </a:solidFill>
              </a:rPr>
              <a:t>apod</a:t>
            </a:r>
            <a:r>
              <a:rPr lang="cs-CZ" sz="1050" i="true">
                <a:solidFill>
                  <a:srgbClr val="0070C0"/>
                </a:solidFill>
              </a:rPr>
              <a:t>)</a:t>
            </a:r>
          </a:p>
          <a:p>
            <a:r>
              <a:rPr lang="cs-CZ">
                <a:solidFill>
                  <a:srgbClr val="0070C0"/>
                </a:solidFill>
              </a:rPr>
              <a:t>Počet osob, u nichž se zvýšila schopnost samostatně řešit nepříznivou situaci (</a:t>
            </a:r>
            <a:r>
              <a:rPr lang="cs-CZ" sz="1200" i="true">
                <a:solidFill>
                  <a:srgbClr val="0070C0"/>
                </a:solidFill>
              </a:rPr>
              <a:t>toto je reflektováno např. v podobě snížení frekvence poskytované služby, rozsahu poskytovaných úkonů, změně způsobu poskytování služby</a:t>
            </a:r>
            <a:r>
              <a:rPr lang="cs-CZ" i="true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cs-CZ" b="true"/>
              <a:t>Nízkoprahové denní centrum</a:t>
            </a:r>
          </a:p>
          <a:p>
            <a:r>
              <a:rPr lang="cs-CZ">
                <a:solidFill>
                  <a:srgbClr val="0070C0"/>
                </a:solidFill>
              </a:rPr>
              <a:t>Počet osob, u kterých došlo k snížení rizik spojených se „životem na ulici“ (</a:t>
            </a:r>
            <a:r>
              <a:rPr lang="cs-CZ" sz="1050" i="true">
                <a:solidFill>
                  <a:srgbClr val="0070C0"/>
                </a:solidFill>
              </a:rPr>
              <a:t>např. osoba spolupracuje se službou, využívá možnost hygieny, poradenství při řešení životní situace, pracovníci podporují osobu v oblasti zajištění zdravotní péče, navazují ji na další služby (např. noclehárny) apod.</a:t>
            </a:r>
          </a:p>
        </p:txBody>
      </p:sp>
      <p:sp>
        <p:nvSpPr>
          <p:cNvPr id="4" name="Obdélník 3"/>
          <p:cNvSpPr/>
          <p:nvPr/>
        </p:nvSpPr>
        <p:spPr>
          <a:xfrm>
            <a:off x="659632" y="2609824"/>
            <a:ext cx="782473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0" y="3027805"/>
            <a:ext cx="707396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1995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Specifické MI (oblast 2)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1788495"/>
            <a:ext cx="7886700" cy="391267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true"/>
              <a:t>Služby následné péče – osoby závislé na návykových látkách</a:t>
            </a:r>
            <a:endParaRPr lang="cs-CZ">
              <a:solidFill>
                <a:srgbClr val="0070C0"/>
              </a:solidFill>
            </a:endParaRPr>
          </a:p>
          <a:p>
            <a:r>
              <a:rPr lang="cs-CZ">
                <a:solidFill>
                  <a:srgbClr val="0070C0"/>
                </a:solidFill>
              </a:rPr>
              <a:t>Počet osob, které abstinovaly alespoň 6 měsíců po dobu, po kterou jim byla služba poskytována </a:t>
            </a:r>
          </a:p>
          <a:p>
            <a:r>
              <a:rPr lang="cs-CZ">
                <a:solidFill>
                  <a:srgbClr val="0070C0"/>
                </a:solidFill>
              </a:rPr>
              <a:t>Počet osob, u kterých se zvýšila schopnost zvládnout rizikové situace v souvislosti s užíváním návykové látky (</a:t>
            </a:r>
            <a:r>
              <a:rPr lang="cs-CZ" i="true">
                <a:solidFill>
                  <a:srgbClr val="0070C0"/>
                </a:solidFill>
              </a:rPr>
              <a:t>např. osoby, které mají ve spolupráci se službou zpracován plán rizik a vědí, jak podle něj postupovat</a:t>
            </a:r>
            <a:r>
              <a:rPr lang="cs-CZ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cs-CZ" b="true"/>
              <a:t>Služby následné péče – pro osoby  s duševním onemocněním</a:t>
            </a:r>
          </a:p>
          <a:p>
            <a:r>
              <a:rPr lang="cs-CZ">
                <a:solidFill>
                  <a:srgbClr val="0070C0"/>
                </a:solidFill>
              </a:rPr>
              <a:t>Počet osob, u nichž se zvýšila schopnost pečovat o své zdraví  (</a:t>
            </a:r>
            <a:r>
              <a:rPr lang="cs-CZ" sz="1200" i="true">
                <a:solidFill>
                  <a:srgbClr val="0070C0"/>
                </a:solidFill>
              </a:rPr>
              <a:t>díky podpoře služby se osobě daří dosahovat stabilizace nebo zlepšení zdravotního stavu, byl zajištěn lékařský dohled, byla zajištěna prevence, pravidelné užívání léků, zvýšila se jejich informovanost v této oblasti)</a:t>
            </a:r>
          </a:p>
          <a:p>
            <a:r>
              <a:rPr lang="cs-CZ" sz="1200" i="true">
                <a:solidFill>
                  <a:srgbClr val="0070C0"/>
                </a:solidFill>
              </a:rPr>
              <a:t>Počet osob, u nichž se zvýšila schopnost samostatně řešit nepříznivou situaci </a:t>
            </a:r>
          </a:p>
          <a:p>
            <a:pPr marL="0" indent="0">
              <a:buNone/>
            </a:pPr>
            <a:r>
              <a:rPr lang="cs-CZ" b="true"/>
              <a:t>Kontaktní centra</a:t>
            </a:r>
          </a:p>
          <a:p>
            <a:r>
              <a:rPr lang="cs-CZ">
                <a:solidFill>
                  <a:srgbClr val="0070C0"/>
                </a:solidFill>
              </a:rPr>
              <a:t>Počet osob (klientů služby), které byly informovány o rizicích užívání návykových látek</a:t>
            </a:r>
          </a:p>
          <a:p>
            <a:r>
              <a:rPr lang="cs-CZ">
                <a:solidFill>
                  <a:srgbClr val="0070C0"/>
                </a:solidFill>
              </a:rPr>
              <a:t>Počet osob, které zahájily bezpečnější způsoby užívání návykových látek </a:t>
            </a:r>
          </a:p>
          <a:p>
            <a:pPr marL="0" indent="0">
              <a:buNone/>
            </a:pPr>
            <a:r>
              <a:rPr lang="cs-CZ" b="true"/>
              <a:t>Terénní programy</a:t>
            </a:r>
          </a:p>
          <a:p>
            <a:r>
              <a:rPr lang="cs-CZ">
                <a:solidFill>
                  <a:srgbClr val="0070C0"/>
                </a:solidFill>
              </a:rPr>
              <a:t>Počet osob, které kontinuálně se službou spolupracovaly alespoň 6 měsíců </a:t>
            </a:r>
          </a:p>
          <a:p>
            <a:r>
              <a:rPr lang="cs-CZ">
                <a:solidFill>
                  <a:srgbClr val="0070C0"/>
                </a:solidFill>
              </a:rPr>
              <a:t>Počet osob, u nichž se zvýšila schopnost samostatně řešit nepříznivou situaci (</a:t>
            </a:r>
            <a:r>
              <a:rPr lang="cs-CZ" sz="1200" i="true">
                <a:solidFill>
                  <a:srgbClr val="0070C0"/>
                </a:solidFill>
              </a:rPr>
              <a:t>toto je reflektováno např. v podobě snížení frekvence poskytované služby, rozsahu poskytovaných úkonů, změně způsobu poskytování služby</a:t>
            </a:r>
            <a:r>
              <a:rPr lang="cs-CZ" i="true">
                <a:solidFill>
                  <a:srgbClr val="0070C0"/>
                </a:solidFill>
              </a:rPr>
              <a:t>)</a:t>
            </a:r>
          </a:p>
          <a:p>
            <a:r>
              <a:rPr lang="cs-CZ" i="true">
                <a:solidFill>
                  <a:srgbClr val="0070C0"/>
                </a:solidFill>
              </a:rPr>
              <a:t>Počet osob, u nichž se zvýšila schopnost samostatně řešit nepříznivou situaci </a:t>
            </a:r>
          </a:p>
          <a:p>
            <a:pPr marL="0" indent="0">
              <a:buNone/>
            </a:pPr>
            <a:r>
              <a:rPr lang="cs-CZ" b="true"/>
              <a:t>Krizová pomoc</a:t>
            </a:r>
          </a:p>
          <a:p>
            <a:r>
              <a:rPr lang="cs-CZ">
                <a:solidFill>
                  <a:srgbClr val="0070C0"/>
                </a:solidFill>
              </a:rPr>
              <a:t>Počet osob, u nichž došlo v důsledku podpory krizové pomoci k obnově nebo posílení kompetencí pro samostatné zvládání běžného života</a:t>
            </a:r>
            <a:endParaRPr lang="cs-CZ" sz="1050" i="true">
              <a:solidFill>
                <a:srgbClr val="0070C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59632" y="2609824"/>
            <a:ext cx="782473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0" y="3027805"/>
            <a:ext cx="707396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7898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Specifické MI (oblast 2)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1788495"/>
            <a:ext cx="7886700" cy="3912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true"/>
              <a:t>Odborné sociální poradenství</a:t>
            </a:r>
          </a:p>
          <a:p>
            <a:r>
              <a:rPr lang="cs-CZ">
                <a:solidFill>
                  <a:srgbClr val="0070C0"/>
                </a:solidFill>
              </a:rPr>
              <a:t>Počet osob, které díky podpoře služby získaly informace o možnostech řešení nepříznivé sociální situace</a:t>
            </a:r>
          </a:p>
          <a:p>
            <a:r>
              <a:rPr lang="cs-CZ">
                <a:solidFill>
                  <a:srgbClr val="0070C0"/>
                </a:solidFill>
              </a:rPr>
              <a:t>Počet osob, u nichž se zvýšila schopnost samostatně řešit nepříznivou situaci </a:t>
            </a:r>
          </a:p>
          <a:p>
            <a:pPr marL="0" indent="0">
              <a:buNone/>
            </a:pPr>
            <a:r>
              <a:rPr lang="cs-CZ" b="true"/>
              <a:t>Odborné sociální poradenství – oblast rodiny</a:t>
            </a:r>
          </a:p>
          <a:p>
            <a:r>
              <a:rPr lang="cs-CZ">
                <a:solidFill>
                  <a:srgbClr val="0070C0"/>
                </a:solidFill>
              </a:rPr>
              <a:t>Počet rodin, u kterých došlo ke zlepšení v oblasti saturace potřeb dětí ze strany rodičů </a:t>
            </a:r>
            <a:endParaRPr lang="cs-CZ" sz="1200" i="true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b="true"/>
              <a:t>Odborné sociální poradenství – dluhy</a:t>
            </a:r>
          </a:p>
          <a:p>
            <a:r>
              <a:rPr lang="cs-CZ">
                <a:solidFill>
                  <a:srgbClr val="0070C0"/>
                </a:solidFill>
              </a:rPr>
              <a:t>Identické KI v oblasti </a:t>
            </a:r>
            <a:r>
              <a:rPr lang="cs-CZ" i="true"/>
              <a:t>Podpora řešení dluhové problematiky </a:t>
            </a:r>
          </a:p>
          <a:p>
            <a:pPr marL="0" indent="0">
              <a:buNone/>
            </a:pPr>
            <a:r>
              <a:rPr lang="cs-CZ" b="true"/>
              <a:t>Pečovatelská služba</a:t>
            </a:r>
          </a:p>
          <a:p>
            <a:r>
              <a:rPr lang="cs-CZ">
                <a:solidFill>
                  <a:srgbClr val="0070C0"/>
                </a:solidFill>
              </a:rPr>
              <a:t>Počet osob, kterým bylo zahájeno poskytování úkonů osobní hygieny, úkonů péče o vlastní osobu</a:t>
            </a:r>
          </a:p>
          <a:p>
            <a:r>
              <a:rPr lang="cs-CZ">
                <a:solidFill>
                  <a:srgbClr val="0070C0"/>
                </a:solidFill>
              </a:rPr>
              <a:t>Počet osob, které zůstaly s podporou služby v přirozeném domácím prostředí  </a:t>
            </a:r>
          </a:p>
        </p:txBody>
      </p:sp>
      <p:sp>
        <p:nvSpPr>
          <p:cNvPr id="4" name="Obdélník 3"/>
          <p:cNvSpPr/>
          <p:nvPr/>
        </p:nvSpPr>
        <p:spPr>
          <a:xfrm>
            <a:off x="659632" y="2609824"/>
            <a:ext cx="782473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0" y="3027805"/>
            <a:ext cx="707396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37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980" y="1883390"/>
            <a:ext cx="8784040" cy="4812609"/>
          </a:xfrm>
        </p:spPr>
        <p:txBody>
          <a:bodyPr vert="horz" lIns="0" tIns="0" rIns="0" bIns="0" rtlCol="false" anchor="t">
            <a:noAutofit/>
          </a:bodyPr>
          <a:lstStyle/>
          <a:p>
            <a:pPr marL="0" lvl="1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cs-CZ" dirty="false">
                <a:cs typeface="Arial"/>
              </a:rPr>
              <a:t>3) </a:t>
            </a:r>
            <a:r>
              <a:rPr lang="cs-CZ" b="true" u="sng" dirty="false">
                <a:cs typeface="Arial"/>
              </a:rPr>
              <a:t>Dotazník přikládaný k závěrečné zprávě o realizaci (dotazník </a:t>
            </a:r>
            <a:r>
              <a:rPr lang="cs-CZ" b="true" u="sng" dirty="false" err="true">
                <a:cs typeface="Arial"/>
              </a:rPr>
              <a:t>ZoR</a:t>
            </a:r>
            <a:r>
              <a:rPr lang="cs-CZ" b="true" u="sng" dirty="false">
                <a:cs typeface="Arial"/>
              </a:rPr>
              <a:t>) 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>
                <a:cs typeface="Arial"/>
              </a:rPr>
              <a:t>Dotazník se vyplňuje za celý projekt pod </a:t>
            </a:r>
            <a:r>
              <a:rPr lang="pl-PL" dirty="false"/>
              <a:t>tímto odkazem: </a:t>
            </a:r>
            <a:r>
              <a:rPr lang="pl-PL" dirty="false">
                <a:hlinkClick r:id="rId3"/>
              </a:rPr>
              <a:t>https://pruzkumy.esfcr.cz/index.php/553132</a:t>
            </a:r>
            <a:r>
              <a:rPr lang="pl-PL" dirty="false"/>
              <a:t>, následně se exportuje do PDF</a:t>
            </a:r>
            <a:r>
              <a:rPr lang="cs-CZ" dirty="false">
                <a:cs typeface="Arial"/>
              </a:rPr>
              <a:t> přikládá se k závěrečné </a:t>
            </a:r>
            <a:r>
              <a:rPr lang="cs-CZ" dirty="false" err="true">
                <a:cs typeface="Arial"/>
              </a:rPr>
              <a:t>ZoR</a:t>
            </a:r>
            <a:r>
              <a:rPr lang="cs-CZ" dirty="false">
                <a:cs typeface="Arial"/>
              </a:rPr>
              <a:t>. 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V rámci dotazníku </a:t>
            </a:r>
            <a:r>
              <a:rPr lang="cs-CZ" dirty="false" err="true"/>
              <a:t>ZoR</a:t>
            </a:r>
            <a:r>
              <a:rPr lang="cs-CZ" dirty="false"/>
              <a:t> budete dotazováni na přínosy projektu, překážky jeho přípravy a realizace, dobrou praxi a udržitelnost. K vyplnění otázek k tomuto tématu intervence není potřebná žádná specifická průběžná evidence / monitoring.</a:t>
            </a:r>
            <a:endParaRPr lang="cs-CZ" dirty="false">
              <a:cs typeface="Arial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14487184-51F7-49BD-82AC-A3718E72227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Co a kde vykazovat</a:t>
            </a:r>
          </a:p>
        </p:txBody>
      </p:sp>
    </p:spTree>
    <p:extLst>
      <p:ext uri="{BB962C8B-B14F-4D97-AF65-F5344CB8AC3E}">
        <p14:creationId xmlns:p14="http://schemas.microsoft.com/office/powerpoint/2010/main" val="42911924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Specifické MI (oblast 3)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1788495"/>
            <a:ext cx="7886700" cy="3912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true"/>
              <a:t>Sociálně aktivizační služby pro rodiny s dětmi</a:t>
            </a:r>
          </a:p>
          <a:p>
            <a:r>
              <a:rPr lang="cs-CZ">
                <a:solidFill>
                  <a:srgbClr val="0070C0"/>
                </a:solidFill>
              </a:rPr>
              <a:t>Počet rodin, u kterých došlo ke zlepšení v oblasti saturace potřeb dětí ze strany rodičů </a:t>
            </a:r>
          </a:p>
          <a:p>
            <a:r>
              <a:rPr lang="cs-CZ">
                <a:solidFill>
                  <a:srgbClr val="0070C0"/>
                </a:solidFill>
              </a:rPr>
              <a:t>Počet rodin, u kterých díky podpoře došlo k návratu dítěte z náhradního prostředí </a:t>
            </a:r>
          </a:p>
          <a:p>
            <a:pPr marL="0" indent="0">
              <a:buNone/>
            </a:pPr>
            <a:r>
              <a:rPr lang="cs-CZ" b="true"/>
              <a:t>Nízkoprahová zařízení pro děti a mládež</a:t>
            </a:r>
          </a:p>
          <a:p>
            <a:r>
              <a:rPr lang="cs-CZ">
                <a:solidFill>
                  <a:srgbClr val="0070C0"/>
                </a:solidFill>
              </a:rPr>
              <a:t>Počet dětí/mladých, u kterých došlo k pozitivnímu posunu v oblasti chování</a:t>
            </a:r>
          </a:p>
          <a:p>
            <a:pPr marL="0" indent="0">
              <a:buNone/>
            </a:pPr>
            <a:r>
              <a:rPr lang="cs-CZ" b="true"/>
              <a:t>Terénní programy</a:t>
            </a:r>
          </a:p>
          <a:p>
            <a:r>
              <a:rPr lang="cs-CZ">
                <a:solidFill>
                  <a:srgbClr val="0070C0"/>
                </a:solidFill>
              </a:rPr>
              <a:t>Počet osob, u nichž byla poskytnuta edukace vedoucí ke změně v přístupu ke zdraví </a:t>
            </a:r>
          </a:p>
          <a:p>
            <a:r>
              <a:rPr lang="cs-CZ">
                <a:solidFill>
                  <a:srgbClr val="0070C0"/>
                </a:solidFill>
              </a:rPr>
              <a:t>Počet osob, u kterých došlo k registraci do primární zdravotní péče </a:t>
            </a:r>
          </a:p>
          <a:p>
            <a:pPr marL="0" indent="0">
              <a:buNone/>
            </a:pPr>
            <a:r>
              <a:rPr lang="cs-CZ" b="true"/>
              <a:t>Ostatní sociální služby </a:t>
            </a:r>
          </a:p>
          <a:p>
            <a:r>
              <a:rPr lang="cs-CZ">
                <a:solidFill>
                  <a:srgbClr val="0070C0"/>
                </a:solidFill>
              </a:rPr>
              <a:t>Počet osob, u kterých došlo ke zlepšení v oblasti saturace potřeb dětí ze strany rodičů</a:t>
            </a:r>
          </a:p>
          <a:p>
            <a:r>
              <a:rPr lang="cs-CZ">
                <a:solidFill>
                  <a:srgbClr val="0070C0"/>
                </a:solidFill>
              </a:rPr>
              <a:t>Počet osob, které díky podpoře služby získaly informace o možnostech řešení nepříznivé sociální situace</a:t>
            </a:r>
          </a:p>
        </p:txBody>
      </p:sp>
      <p:sp>
        <p:nvSpPr>
          <p:cNvPr id="4" name="Obdélník 3"/>
          <p:cNvSpPr/>
          <p:nvPr/>
        </p:nvSpPr>
        <p:spPr>
          <a:xfrm>
            <a:off x="659632" y="2609824"/>
            <a:ext cx="782473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0" y="3027805"/>
            <a:ext cx="707396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1394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284213" y="1117161"/>
            <a:ext cx="7627754" cy="729085"/>
          </a:xfrm>
        </p:spPr>
        <p:txBody>
          <a:bodyPr>
            <a:normAutofit fontScale="90000"/>
          </a:bodyPr>
          <a:lstStyle/>
          <a:p>
            <a:r>
              <a:rPr lang="cs-CZ"/>
              <a:t>PREVENCE KRIMINALITY, BEZPEČNOST, VEŘEJNÝ POŘÁDEK A SLUŽBY PRO OSOBY OHROŽENÉ ZÁVISLOSTÍ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28650" y="2178318"/>
            <a:ext cx="7886700" cy="35228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true"/>
              <a:t>Asistent prevence kriminality</a:t>
            </a:r>
          </a:p>
          <a:p>
            <a:r>
              <a:rPr lang="cs-CZ">
                <a:solidFill>
                  <a:srgbClr val="0070C0"/>
                </a:solidFill>
              </a:rPr>
              <a:t>Počet pracovních pozic asistentů prevence kriminality podpořených projektem</a:t>
            </a:r>
          </a:p>
          <a:p>
            <a:r>
              <a:rPr lang="cs-CZ">
                <a:solidFill>
                  <a:srgbClr val="0070C0"/>
                </a:solidFill>
              </a:rPr>
              <a:t>Počet událostí, k jejichž řešení asistent prevence kriminality přivolal obecní policii nebo Policii ČR nebo jí událost oznámil (tzn., že o této události existuje písemný záznam)</a:t>
            </a:r>
          </a:p>
          <a:p>
            <a:r>
              <a:rPr lang="cs-CZ">
                <a:solidFill>
                  <a:srgbClr val="0070C0"/>
                </a:solidFill>
              </a:rPr>
              <a:t>Počet plnění zadaných úkolů a požadavků mentora asistentem prevence kriminality</a:t>
            </a:r>
            <a:r>
              <a:rPr lang="cs-CZ"/>
              <a:t> (tzn. existují záznamy z jednání)</a:t>
            </a:r>
          </a:p>
          <a:p>
            <a:pPr marL="0" indent="0">
              <a:buNone/>
            </a:pPr>
            <a:r>
              <a:rPr lang="cs-CZ" b="true"/>
              <a:t>Domovník – </a:t>
            </a:r>
            <a:r>
              <a:rPr lang="cs-CZ" b="true" err="true"/>
              <a:t>preventista</a:t>
            </a:r>
            <a:endParaRPr lang="cs-CZ" b="true"/>
          </a:p>
          <a:p>
            <a:r>
              <a:rPr lang="cs-CZ">
                <a:solidFill>
                  <a:srgbClr val="0070C0"/>
                </a:solidFill>
              </a:rPr>
              <a:t>Počet pracovních pozic domovníků-</a:t>
            </a:r>
            <a:r>
              <a:rPr lang="cs-CZ" err="true">
                <a:solidFill>
                  <a:srgbClr val="0070C0"/>
                </a:solidFill>
              </a:rPr>
              <a:t>preventistů</a:t>
            </a:r>
            <a:r>
              <a:rPr lang="cs-CZ">
                <a:solidFill>
                  <a:srgbClr val="0070C0"/>
                </a:solidFill>
              </a:rPr>
              <a:t> podpořených projektem</a:t>
            </a:r>
          </a:p>
          <a:p>
            <a:r>
              <a:rPr lang="cs-CZ">
                <a:solidFill>
                  <a:srgbClr val="0070C0"/>
                </a:solidFill>
              </a:rPr>
              <a:t>Počet domů, ve kterých působí domovník-</a:t>
            </a:r>
            <a:r>
              <a:rPr lang="cs-CZ" err="true">
                <a:solidFill>
                  <a:srgbClr val="0070C0"/>
                </a:solidFill>
              </a:rPr>
              <a:t>preventista</a:t>
            </a:r>
            <a:r>
              <a:rPr lang="cs-CZ">
                <a:solidFill>
                  <a:srgbClr val="0070C0"/>
                </a:solidFill>
              </a:rPr>
              <a:t> a jejichž hygienický a estetický stav vč. stavu veřejných prostranství v sousedství se zlepšil nebo stabilizoval</a:t>
            </a:r>
          </a:p>
          <a:p>
            <a:r>
              <a:rPr lang="cs-CZ">
                <a:solidFill>
                  <a:srgbClr val="0070C0"/>
                </a:solidFill>
              </a:rPr>
              <a:t>Počet událostí, které domovník-</a:t>
            </a:r>
            <a:r>
              <a:rPr lang="cs-CZ" err="true">
                <a:solidFill>
                  <a:srgbClr val="0070C0"/>
                </a:solidFill>
              </a:rPr>
              <a:t>preventista</a:t>
            </a:r>
            <a:r>
              <a:rPr lang="cs-CZ">
                <a:solidFill>
                  <a:srgbClr val="0070C0"/>
                </a:solidFill>
              </a:rPr>
              <a:t> projednával s mentorem/odborným garantem (tzn. existují záznamy z jednání)</a:t>
            </a:r>
          </a:p>
          <a:p>
            <a:r>
              <a:rPr lang="cs-CZ">
                <a:solidFill>
                  <a:srgbClr val="0070C0"/>
                </a:solidFill>
              </a:rPr>
              <a:t>Počet domovníkem-</a:t>
            </a:r>
            <a:r>
              <a:rPr lang="cs-CZ" err="true">
                <a:solidFill>
                  <a:srgbClr val="0070C0"/>
                </a:solidFill>
              </a:rPr>
              <a:t>preventistou</a:t>
            </a:r>
            <a:r>
              <a:rPr lang="cs-CZ">
                <a:solidFill>
                  <a:srgbClr val="0070C0"/>
                </a:solidFill>
              </a:rPr>
              <a:t> realizovaných preventivních aktivit pro cílovou skupinu (např. domovní schůze, setkání nájemníků, působení na děti a mladistvé – společné úklidové akce okolo domu)</a:t>
            </a:r>
          </a:p>
          <a:p>
            <a:pPr marL="0" indent="0">
              <a:buNone/>
            </a:pPr>
            <a:endParaRPr lang="cs-CZ" b="true"/>
          </a:p>
        </p:txBody>
      </p:sp>
      <p:sp>
        <p:nvSpPr>
          <p:cNvPr id="4" name="Obdélník 3"/>
          <p:cNvSpPr/>
          <p:nvPr/>
        </p:nvSpPr>
        <p:spPr>
          <a:xfrm>
            <a:off x="659632" y="2609824"/>
            <a:ext cx="782473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0" y="3027805"/>
            <a:ext cx="707396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2087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284213" y="1117162"/>
            <a:ext cx="7627754" cy="534173"/>
          </a:xfrm>
        </p:spPr>
        <p:txBody>
          <a:bodyPr>
            <a:normAutofit fontScale="90000"/>
          </a:bodyPr>
          <a:lstStyle/>
          <a:p>
            <a:r>
              <a:rPr lang="cs-CZ"/>
              <a:t>PREVENCE KRIMINALITY, BEZPEČNOST, VEŘEJNÝ POŘÁDEK A SLUŽBY PRO OSOBY OHROŽENÉ ZÁVISLOSTÍ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84213" y="2113347"/>
            <a:ext cx="7886700" cy="3522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true"/>
              <a:t>Podpora služeb pro osoby závislé nebo závislostí ohrožené a pro jejich rodinné příslušníky</a:t>
            </a:r>
          </a:p>
          <a:p>
            <a:pPr>
              <a:lnSpc>
                <a:spcPct val="110000"/>
              </a:lnSpc>
            </a:pPr>
            <a:r>
              <a:rPr lang="cs-CZ">
                <a:solidFill>
                  <a:srgbClr val="0070C0"/>
                </a:solidFill>
              </a:rPr>
              <a:t>Počet osob, které během projektu nastoupily do léčby či do specializovaných programů zaměřených na řešení situace spojené s užíváním návykových látek</a:t>
            </a:r>
          </a:p>
          <a:p>
            <a:pPr>
              <a:lnSpc>
                <a:spcPct val="110000"/>
              </a:lnSpc>
            </a:pPr>
            <a:r>
              <a:rPr lang="cs-CZ">
                <a:solidFill>
                  <a:srgbClr val="0070C0"/>
                </a:solidFill>
              </a:rPr>
              <a:t>Počet osob, které využívali alespoň po dobu 6 měsíců pravidelně výměnu </a:t>
            </a:r>
            <a:r>
              <a:rPr lang="cs-CZ" err="true">
                <a:solidFill>
                  <a:srgbClr val="0070C0"/>
                </a:solidFill>
              </a:rPr>
              <a:t>harm</a:t>
            </a:r>
            <a:r>
              <a:rPr lang="cs-CZ">
                <a:solidFill>
                  <a:srgbClr val="0070C0"/>
                </a:solidFill>
              </a:rPr>
              <a:t> </a:t>
            </a:r>
            <a:r>
              <a:rPr lang="cs-CZ" err="true">
                <a:solidFill>
                  <a:srgbClr val="0070C0"/>
                </a:solidFill>
              </a:rPr>
              <a:t>reduction</a:t>
            </a:r>
            <a:r>
              <a:rPr lang="cs-CZ">
                <a:solidFill>
                  <a:srgbClr val="0070C0"/>
                </a:solidFill>
              </a:rPr>
              <a:t> materiálu </a:t>
            </a:r>
          </a:p>
          <a:p>
            <a:pPr>
              <a:lnSpc>
                <a:spcPct val="110000"/>
              </a:lnSpc>
            </a:pPr>
            <a:r>
              <a:rPr lang="cs-CZ">
                <a:solidFill>
                  <a:srgbClr val="0070C0"/>
                </a:solidFill>
              </a:rPr>
              <a:t>Počet osob, u kterých byl proveden test na přenosné infekční nemoci (hepatitis B/C, PPI)</a:t>
            </a:r>
          </a:p>
          <a:p>
            <a:pPr>
              <a:lnSpc>
                <a:spcPct val="110000"/>
              </a:lnSpc>
            </a:pPr>
            <a:r>
              <a:rPr lang="cs-CZ">
                <a:solidFill>
                  <a:srgbClr val="0070C0"/>
                </a:solidFill>
              </a:rPr>
              <a:t>Počet osob, které změnily způsob užívání návykových látek na bezpečnější (např. z injekčního na perorální)</a:t>
            </a:r>
          </a:p>
          <a:p>
            <a:pPr>
              <a:lnSpc>
                <a:spcPct val="110000"/>
              </a:lnSpc>
            </a:pPr>
            <a:r>
              <a:rPr lang="cs-CZ">
                <a:solidFill>
                  <a:srgbClr val="0070C0"/>
                </a:solidFill>
              </a:rPr>
              <a:t>Počet osob, které začaly řešit problémy se závislostí a začaly využívat návaznou sociální službu (K-centrum, terénní program, následná péče) Indikátor je určen pro aktivity mimo režim sociálních služeb.</a:t>
            </a:r>
          </a:p>
          <a:p>
            <a:pPr marL="0" indent="0">
              <a:buNone/>
            </a:pPr>
            <a:endParaRPr lang="cs-CZ" b="true"/>
          </a:p>
        </p:txBody>
      </p:sp>
      <p:sp>
        <p:nvSpPr>
          <p:cNvPr id="4" name="Obdélník 3"/>
          <p:cNvSpPr/>
          <p:nvPr/>
        </p:nvSpPr>
        <p:spPr>
          <a:xfrm>
            <a:off x="659632" y="2609824"/>
            <a:ext cx="782473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0" y="3027805"/>
            <a:ext cx="707396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996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9717" y="1600802"/>
            <a:ext cx="7396747" cy="3080014"/>
          </a:xfrm>
        </p:spPr>
        <p:txBody>
          <a:bodyPr>
            <a:noAutofit/>
          </a:bodyPr>
          <a:lstStyle/>
          <a:p>
            <a:r>
              <a:rPr lang="cs-CZ" sz="1125">
                <a:solidFill>
                  <a:srgbClr val="0070C0"/>
                </a:solidFill>
              </a:rPr>
              <a:t>Počet osob, u kterých byla kompletně zmapována jejich dluhová situace (byl sestaven přehled všech závazků)</a:t>
            </a:r>
          </a:p>
          <a:p>
            <a:r>
              <a:rPr lang="cs-CZ" sz="1125">
                <a:solidFill>
                  <a:srgbClr val="0070C0"/>
                </a:solidFill>
              </a:rPr>
              <a:t>Počet osob, u kterých byla zmapována dluhová situace s cílem podání návrhu na povolení oddlužení</a:t>
            </a:r>
          </a:p>
          <a:p>
            <a:r>
              <a:rPr lang="cs-CZ" sz="1125">
                <a:solidFill>
                  <a:srgbClr val="0070C0"/>
                </a:solidFill>
              </a:rPr>
              <a:t>Počet osob, u kterých byla zmapována dluhová situace s cílem podání návrhu na povolení oddlužení zpracovaného jiným subjektem (Příprava podkladů pro podání návrhu na povolení oddlužení advokátem, jinou NNO v případě, že příjemce nemá sám akreditaci.)</a:t>
            </a:r>
          </a:p>
          <a:p>
            <a:r>
              <a:rPr lang="cs-CZ" sz="1125">
                <a:solidFill>
                  <a:srgbClr val="0070C0"/>
                </a:solidFill>
              </a:rPr>
              <a:t>Celkový počet úspěšně schválených návrhů na povolení oddlužení</a:t>
            </a:r>
          </a:p>
          <a:p>
            <a:r>
              <a:rPr lang="cs-CZ" sz="1125">
                <a:solidFill>
                  <a:srgbClr val="0070C0"/>
                </a:solidFill>
              </a:rPr>
              <a:t>Celkový počet exekucí, které se podařilo z jakéhokoli důvodu zastavit, a to i částečně </a:t>
            </a:r>
          </a:p>
          <a:p>
            <a:r>
              <a:rPr lang="cs-CZ" sz="1125">
                <a:solidFill>
                  <a:srgbClr val="0070C0"/>
                </a:solidFill>
              </a:rPr>
              <a:t>Počet osob, u kterých se podařilo z jakéhokoli důvodu zastavit exekuci, a to i částečně</a:t>
            </a:r>
          </a:p>
          <a:p>
            <a:r>
              <a:rPr lang="cs-CZ" sz="1125">
                <a:solidFill>
                  <a:srgbClr val="0070C0"/>
                </a:solidFill>
              </a:rPr>
              <a:t>Celkový počet dohodnutých splátkových kalendářů, které jsou pravidelně plněny (hrazené po dobu minimálně 6 měsíců)</a:t>
            </a:r>
          </a:p>
          <a:p>
            <a:r>
              <a:rPr lang="cs-CZ" sz="1125">
                <a:solidFill>
                  <a:srgbClr val="0070C0"/>
                </a:solidFill>
              </a:rPr>
              <a:t>Počet osob, kterým byla poskytnuta podpora v mimosoudním řešení sporů (např. jednání s věřitelem, inkasní agenturou, návrh k finančnímu arbitrovi)</a:t>
            </a:r>
          </a:p>
          <a:p>
            <a:r>
              <a:rPr lang="cs-CZ" sz="1125">
                <a:solidFill>
                  <a:srgbClr val="0070C0"/>
                </a:solidFill>
              </a:rPr>
              <a:t>Počet osob, kterým byla poskytnuta podpora v nalézacím řízení (např. sepsání vyjádření k soudu, podání opravného prostředku proti platebnímu rozkazu a rozsudku, pomoc s podáním žaloby na vydání bezdůvodného obohacení (po zastavení protiprávních exekucí), dohoda v rámci řízení)</a:t>
            </a:r>
          </a:p>
          <a:p>
            <a:r>
              <a:rPr lang="cs-CZ" sz="1125">
                <a:solidFill>
                  <a:srgbClr val="0070C0"/>
                </a:solidFill>
              </a:rPr>
              <a:t>Počet osob, u kterých se podařilo snížit jejich celkový dluh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cs-CZ" sz="1125">
                <a:solidFill>
                  <a:srgbClr val="0070C0"/>
                </a:solidFill>
              </a:rPr>
              <a:t> </a:t>
            </a:r>
          </a:p>
          <a:p>
            <a:endParaRPr lang="cs-CZ" sz="1125"/>
          </a:p>
        </p:txBody>
      </p:sp>
      <p:sp>
        <p:nvSpPr>
          <p:cNvPr id="4" name="Nadpis 1"/>
          <p:cNvSpPr>
            <a:spLocks noGrp="true"/>
          </p:cNvSpPr>
          <p:nvPr>
            <p:ph type="title"/>
          </p:nvPr>
        </p:nvSpPr>
        <p:spPr>
          <a:xfrm>
            <a:off x="399716" y="982379"/>
            <a:ext cx="7396747" cy="618423"/>
          </a:xfrm>
        </p:spPr>
        <p:txBody>
          <a:bodyPr>
            <a:normAutofit/>
          </a:bodyPr>
          <a:lstStyle/>
          <a:p>
            <a:r>
              <a:rPr lang="cs-CZ"/>
              <a:t>PODPORA ŘEŠENÍ DLUHOVÉ PROBLEMATIKY</a:t>
            </a:r>
          </a:p>
        </p:txBody>
      </p:sp>
    </p:spTree>
    <p:extLst>
      <p:ext uri="{BB962C8B-B14F-4D97-AF65-F5344CB8AC3E}">
        <p14:creationId xmlns:p14="http://schemas.microsoft.com/office/powerpoint/2010/main" val="24525864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508001" y="1085850"/>
            <a:ext cx="6447501" cy="546234"/>
          </a:xfrm>
        </p:spPr>
        <p:txBody>
          <a:bodyPr/>
          <a:lstStyle/>
          <a:p>
            <a:r>
              <a:rPr lang="cs-CZ" b="true"/>
              <a:t>PODPORA ZAMĚSTNATELNOSTI OSOB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65151" y="1632084"/>
            <a:ext cx="6447501" cy="3527588"/>
          </a:xfrm>
        </p:spPr>
        <p:txBody>
          <a:bodyPr>
            <a:noAutofit/>
          </a:bodyPr>
          <a:lstStyle/>
          <a:p>
            <a:r>
              <a:rPr lang="cs-CZ" sz="1050" b="true">
                <a:solidFill>
                  <a:srgbClr val="0070C0"/>
                </a:solidFill>
              </a:rPr>
              <a:t>Počet osob, které absolvovaly základní pracovní poradenství</a:t>
            </a:r>
            <a:r>
              <a:rPr lang="cs-CZ" sz="1050">
                <a:solidFill>
                  <a:srgbClr val="0070C0"/>
                </a:solidFill>
              </a:rPr>
              <a:t>, tj. mají zmapované postavení na trhu práce, osobní anamnézu (analýzu celkové situace) a mají uzavřen plán osobního rozvoje</a:t>
            </a:r>
          </a:p>
          <a:p>
            <a:r>
              <a:rPr lang="cs-CZ" sz="1050">
                <a:solidFill>
                  <a:srgbClr val="0070C0"/>
                </a:solidFill>
              </a:rPr>
              <a:t>Počet osob, které stály mimo legální trh práce, a znovu se zaevidovali na Úřad práce</a:t>
            </a:r>
          </a:p>
          <a:p>
            <a:r>
              <a:rPr lang="cs-CZ" sz="1050">
                <a:solidFill>
                  <a:srgbClr val="0070C0"/>
                </a:solidFill>
              </a:rPr>
              <a:t>Počet osob, které předčasně opustily aktivity projektu</a:t>
            </a:r>
          </a:p>
          <a:p>
            <a:r>
              <a:rPr lang="cs-CZ" sz="1050">
                <a:solidFill>
                  <a:srgbClr val="0070C0"/>
                </a:solidFill>
              </a:rPr>
              <a:t>Počet osob, které úspěšně absolvovaly motivační kurz</a:t>
            </a:r>
            <a:br>
              <a:rPr lang="cs-CZ" sz="1050">
                <a:solidFill>
                  <a:srgbClr val="0070C0"/>
                </a:solidFill>
              </a:rPr>
            </a:br>
            <a:r>
              <a:rPr lang="cs-CZ" sz="750" i="true">
                <a:solidFill>
                  <a:srgbClr val="0070C0"/>
                </a:solidFill>
              </a:rPr>
              <a:t>Absolvovaly = splní docházku v rozsahu min. 80 % a mají připravený životopis a motivační dopis. Motivační kurz = motivační kurz jako nástroj aktivní politiky v oblasti poradenských služeb ÚP nebo motivační kurz neziskové organizace apod. Individuální i skupinové aktivity /práce s životním příběhem klienta, práce se vzorem – využití peer pracovníka, čl. s podobnou životní zkušeností/. Cílem pro dlouhodobě nezaměstnané z hlediska komplexu sociálních účinků je aktivace účastníků (nalezení osobní motivace k intenzivnímu hledání práce, natrénování nových sociálních a praktických dovedností za účelem jejich využití v praxi. Zlepšením komunikativnosti, samostatnosti, sociálních dovedností, zvýšením sebevědomí podpořit individuální aktivitu uchazeče a tím snižovat riziko jeho sociální exkluze.</a:t>
            </a:r>
          </a:p>
          <a:p>
            <a:r>
              <a:rPr lang="cs-CZ" sz="1050">
                <a:solidFill>
                  <a:srgbClr val="0070C0"/>
                </a:solidFill>
              </a:rPr>
              <a:t>Počet osob, které úspěšně absolvovaly tréninkové pracovní místo</a:t>
            </a:r>
            <a:br>
              <a:rPr lang="cs-CZ" sz="1050">
                <a:solidFill>
                  <a:srgbClr val="0070C0"/>
                </a:solidFill>
              </a:rPr>
            </a:br>
            <a:r>
              <a:rPr lang="cs-CZ" sz="750" i="true">
                <a:solidFill>
                  <a:srgbClr val="0070C0"/>
                </a:solidFill>
              </a:rPr>
              <a:t>Úspěšné absolvování znamená min. 70% účast na tréninkovém pracovním místě. Tréninkové pracovní místa nejsou chápána jako řádné zaměstnání, ale jako způsob práce s cílovou skupinou v rámci zaměstnaneckých programů OPZ+ se zvýšenou podporou sociální práce a se zaměřením na komplexní podporu klienta s cílem jeho aktivizace a zvýšením jeho zaměstnatelnosti na trhu práce.</a:t>
            </a:r>
          </a:p>
          <a:p>
            <a:r>
              <a:rPr lang="cs-CZ" sz="1050">
                <a:solidFill>
                  <a:srgbClr val="0070C0"/>
                </a:solidFill>
              </a:rPr>
              <a:t>Počet osob, které zahájily výkon pracovní činnosti</a:t>
            </a:r>
            <a:br>
              <a:rPr lang="cs-CZ" sz="1050">
                <a:solidFill>
                  <a:srgbClr val="0070C0"/>
                </a:solidFill>
              </a:rPr>
            </a:br>
            <a:r>
              <a:rPr lang="cs-CZ" sz="750" i="true">
                <a:solidFill>
                  <a:srgbClr val="0070C0"/>
                </a:solidFill>
              </a:rPr>
              <a:t>Započítává se pouze výkon práce na hlavní pracovní poměr, dohodu o pracovní činnosti, výkon samostatné výdělečné činnost – OSVČ, v režimu kolidujícího zaměstnání, tedy v případě evidence na Úřadu práce dojde k jejímu ukončení).</a:t>
            </a:r>
          </a:p>
          <a:p>
            <a:r>
              <a:rPr lang="cs-CZ" sz="1050">
                <a:solidFill>
                  <a:srgbClr val="0070C0"/>
                </a:solidFill>
              </a:rPr>
              <a:t>Počet osob, které si zaměstnání udržely 6 měsíců</a:t>
            </a:r>
            <a:br>
              <a:rPr lang="cs-CZ" sz="1050">
                <a:solidFill>
                  <a:srgbClr val="0070C0"/>
                </a:solidFill>
              </a:rPr>
            </a:br>
            <a:r>
              <a:rPr lang="cs-CZ" sz="750" i="true">
                <a:solidFill>
                  <a:srgbClr val="0070C0"/>
                </a:solidFill>
              </a:rPr>
              <a:t>Je nutné nastavit způsob budoucí komunikace s klientem na počátku kontraktu. Vyžádat si svolení pro pracovního poradce, zjistit informaci telefonicky/e-mailem poté, co klient opustí zaměstnanecký projekt. Realizátor zjišťuje daný stav nejdéle do ukončení projektu (např. zda si osoba udržela zaměstnání na volném trhu práce). Udržení zaměstnání osoby po dobu 6 měsíců lze doložit např. záznamem o rozhovoru s osobou.</a:t>
            </a:r>
          </a:p>
        </p:txBody>
      </p:sp>
    </p:spTree>
    <p:extLst>
      <p:ext uri="{BB962C8B-B14F-4D97-AF65-F5344CB8AC3E}">
        <p14:creationId xmlns:p14="http://schemas.microsoft.com/office/powerpoint/2010/main" val="7909933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4CC90-B512-9ECA-4DA5-0BFC1FE0834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err="true"/>
              <a:t>Analýza</a:t>
            </a:r>
            <a:r>
              <a:rPr lang="en-US"/>
              <a:t> </a:t>
            </a:r>
            <a:r>
              <a:rPr lang="en-US" err="true"/>
              <a:t>dat</a:t>
            </a:r>
            <a:r>
              <a:rPr lang="en-US"/>
              <a:t> z </a:t>
            </a:r>
            <a:r>
              <a:rPr lang="en-US" err="true"/>
              <a:t>OKDávky</a:t>
            </a:r>
            <a:r>
              <a:rPr lang="en-US"/>
              <a:t> </a:t>
            </a:r>
            <a:br>
              <a:rPr lang="en-US"/>
            </a:br>
            <a:r>
              <a:rPr lang="en-US"/>
              <a:t>a </a:t>
            </a:r>
            <a:r>
              <a:rPr lang="en-US" err="true"/>
              <a:t>OKNouze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092D-2C70-F007-CC0D-523E52BA2E1A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 vert="horz" lIns="68580" tIns="34290" rIns="68580" bIns="34290" rtlCol="false" anchor="t">
            <a:normAutofit/>
          </a:bodyPr>
          <a:lstStyle/>
          <a:p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Součástí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Dotazníku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podpory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zaměstnatelnosti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při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výstupu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z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projektu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je podp</a:t>
            </a:r>
            <a:r>
              <a:rPr lang="en-US" b="true">
                <a:solidFill>
                  <a:srgbClr val="0070C0"/>
                </a:solidFill>
                <a:latin typeface="Calibri"/>
                <a:cs typeface="Calibri"/>
              </a:rPr>
              <a:t>is     </a:t>
            </a:r>
            <a:r>
              <a:rPr lang="en-US" b="true" err="true">
                <a:solidFill>
                  <a:srgbClr val="0070C0"/>
                </a:solidFill>
                <a:latin typeface="Calibri"/>
                <a:cs typeface="Calibri"/>
              </a:rPr>
              <a:t>Souhlasu</a:t>
            </a:r>
            <a:r>
              <a:rPr lang="en-US" b="true">
                <a:solidFill>
                  <a:srgbClr val="0070C0"/>
                </a:solidFill>
                <a:latin typeface="Calibri"/>
                <a:cs typeface="Calibri"/>
              </a:rPr>
              <a:t> se </a:t>
            </a:r>
            <a:r>
              <a:rPr lang="en-US" b="true" err="true">
                <a:solidFill>
                  <a:srgbClr val="0070C0"/>
                </a:solidFill>
                <a:latin typeface="Calibri"/>
                <a:cs typeface="Calibri"/>
              </a:rPr>
              <a:t>zpracováním</a:t>
            </a:r>
            <a:r>
              <a:rPr lang="en-US" b="true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b="true" err="true">
                <a:solidFill>
                  <a:srgbClr val="0070C0"/>
                </a:solidFill>
                <a:latin typeface="Calibri"/>
                <a:cs typeface="Calibri"/>
              </a:rPr>
              <a:t>osobních</a:t>
            </a:r>
            <a:r>
              <a:rPr lang="en-US" b="true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b="true" err="true">
                <a:solidFill>
                  <a:srgbClr val="0070C0"/>
                </a:solidFill>
                <a:latin typeface="Calibri"/>
                <a:cs typeface="Calibri"/>
              </a:rPr>
              <a:t>údajů</a:t>
            </a:r>
            <a:r>
              <a:rPr lang="en-US" b="true">
                <a:solidFill>
                  <a:srgbClr val="0070C0"/>
                </a:solidFill>
                <a:latin typeface="Calibri"/>
                <a:cs typeface="Calibri"/>
              </a:rPr>
              <a:t> - 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analýza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dat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z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OKDávky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a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OKNouze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.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Analýza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bude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provedena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dohledáním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dat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o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čerpání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sociálních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dávek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a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příspěvků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podle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rodných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čísel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podpořených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osob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.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Analýzu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formou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statistické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zprávy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zpracuje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OKSystem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a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následně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předá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výsledky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MPSV.</a:t>
            </a:r>
            <a:endParaRPr lang="en-US">
              <a:solidFill>
                <a:srgbClr val="404040"/>
              </a:solidFill>
              <a:latin typeface="Trebuchet MS" panose="020B0603020202020204"/>
              <a:cs typeface="Calibri"/>
            </a:endParaRPr>
          </a:p>
          <a:p>
            <a:pPr marL="0" indent="0">
              <a:buNone/>
            </a:pP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MPSV získá výsledky ve formě anonymizovaných souhrnných výsledků za podpořené osoby (MPSV  nebude mít přístup k žádným konkrétním informacím o domácnostech, obdrží souhrnné tabulky).</a:t>
            </a:r>
            <a:endParaRPr lang="en-US"/>
          </a:p>
          <a:p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Tabulka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pro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evidování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souhlasů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s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analýzou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dat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z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OKDávky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 a 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OKNouze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: </a:t>
            </a:r>
          </a:p>
          <a:p>
            <a:r>
              <a:rPr lang="en-US">
                <a:solidFill>
                  <a:srgbClr val="000000"/>
                </a:solidFill>
                <a:latin typeface="Calibri"/>
                <a:cs typeface="Calibri"/>
                <a:hlinkClick r:id="rId2"/>
              </a:rPr>
              <a:t>https://1url.cz/UuRod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307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E1A70-5C36-60DA-007F-E0FB328C999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err="true"/>
              <a:t>Průběžný</a:t>
            </a:r>
            <a:r>
              <a:rPr lang="en-US"/>
              <a:t> </a:t>
            </a:r>
            <a:r>
              <a:rPr lang="en-US" err="true"/>
              <a:t>monotoring</a:t>
            </a:r>
            <a:r>
              <a:rPr lang="en-US"/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B8652-D0D4-2D75-D9CE-0766625A6B4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 vert="horz" lIns="68580" tIns="34290" rIns="68580" bIns="34290" rtlCol="false" anchor="t">
            <a:normAutofit/>
          </a:bodyPr>
          <a:lstStyle/>
          <a:p>
            <a:r>
              <a:rPr lang="en-US" b="true" err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Nutnost</a:t>
            </a:r>
            <a:r>
              <a:rPr lang="en-US" b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 </a:t>
            </a:r>
            <a:r>
              <a:rPr lang="en-US" b="true" err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ošetření</a:t>
            </a:r>
            <a:r>
              <a:rPr lang="en-US" b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 </a:t>
            </a:r>
            <a:r>
              <a:rPr lang="en-US" b="true" err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duplicit</a:t>
            </a:r>
            <a:r>
              <a:rPr lang="en-US" b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 </a:t>
            </a:r>
            <a:r>
              <a:rPr lang="en-US" b="true" err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při</a:t>
            </a:r>
            <a:r>
              <a:rPr lang="en-US" b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 </a:t>
            </a:r>
            <a:r>
              <a:rPr lang="en-US" b="true" err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vykazování</a:t>
            </a:r>
            <a:r>
              <a:rPr lang="en-US" b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 </a:t>
            </a:r>
            <a:r>
              <a:rPr lang="en-US" b="true" err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dat</a:t>
            </a:r>
            <a:r>
              <a:rPr lang="en-US" b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 k </a:t>
            </a:r>
            <a:r>
              <a:rPr lang="en-US" b="true" err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jedné</a:t>
            </a:r>
            <a:r>
              <a:rPr lang="en-US" b="true">
                <a:solidFill>
                  <a:srgbClr val="0070C0"/>
                </a:solidFill>
                <a:latin typeface="Calibri"/>
                <a:ea typeface="+mn-lt"/>
                <a:cs typeface="+mn-lt"/>
              </a:rPr>
              <a:t> ZOR</a:t>
            </a:r>
          </a:p>
          <a:p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Vyplňování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typologie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podpor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v IS ESF U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jednotlivých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podpořených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osob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projektu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je v IS ESF 2021+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povinností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zapisovat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,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jaké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typy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podpory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jim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byly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poskytnuty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a v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jakém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rozsahu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. </a:t>
            </a:r>
            <a:endParaRPr lang="en-US" b="true">
              <a:solidFill>
                <a:srgbClr val="0070C0"/>
              </a:solidFill>
              <a:latin typeface="Calibri"/>
              <a:cs typeface="Calibri"/>
            </a:endParaRPr>
          </a:p>
          <a:p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Podpora by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měla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být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zapisována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do IS ESF21+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průběžně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. </a:t>
            </a:r>
          </a:p>
          <a:p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Poskytnutou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podporu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zapisovat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i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u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osob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, u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kterých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nutně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nepředpokládáte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překročení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bagatelní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podpory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. Je to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důležité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pro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evaluaci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výzvy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. </a:t>
            </a:r>
          </a:p>
          <a:p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Zapisujte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podporu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věrně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podle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skutečnosti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,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tedy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i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potom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, co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podpořená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osoba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překročí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limit pro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bagatelní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podporu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a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propíše</a:t>
            </a:r>
            <a:r>
              <a:rPr lang="en-US">
                <a:solidFill>
                  <a:srgbClr val="0070C0"/>
                </a:solidFill>
                <a:latin typeface="Calibri"/>
                <a:cs typeface="Calibri"/>
              </a:rPr>
              <a:t> se do </a:t>
            </a:r>
            <a:r>
              <a:rPr lang="en-US" err="true">
                <a:solidFill>
                  <a:srgbClr val="0070C0"/>
                </a:solidFill>
                <a:latin typeface="Calibri"/>
                <a:cs typeface="Calibri"/>
              </a:rPr>
              <a:t>indikátoru</a:t>
            </a:r>
            <a:endParaRPr lang="en-US">
              <a:solidFill>
                <a:srgbClr val="0070C0"/>
              </a:solidFill>
              <a:latin typeface="Calibri"/>
              <a:cs typeface="Calibri"/>
            </a:endParaRPr>
          </a:p>
          <a:p>
            <a:endParaRPr lang="en-US" sz="1500" b="true">
              <a:solidFill>
                <a:srgbClr val="0070C0"/>
              </a:solidFill>
              <a:latin typeface="Calibri"/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509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508001" y="964533"/>
            <a:ext cx="6447501" cy="719489"/>
          </a:xfrm>
        </p:spPr>
        <p:txBody>
          <a:bodyPr>
            <a:normAutofit fontScale="90000"/>
          </a:bodyPr>
          <a:lstStyle/>
          <a:p>
            <a:r>
              <a:rPr lang="cs-CZ" b="true"/>
              <a:t>PODPORA PREVENCE VE ZDRAVÍ</a:t>
            </a:r>
            <a:br>
              <a:rPr lang="cs-CZ" b="true"/>
            </a:b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08001" y="1451611"/>
            <a:ext cx="6447501" cy="370806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cs-CZ" sz="4200">
                <a:solidFill>
                  <a:srgbClr val="0070C0"/>
                </a:solidFill>
              </a:rPr>
              <a:t>Počet osob, které byly (nově/od začátku projektu/když před tím byly identifikovány jako osoby dlouhodobě neregistrované) s podporou realizátora registrovány do systému primární zdravotní péče...*</a:t>
            </a:r>
          </a:p>
          <a:p>
            <a:pPr lvl="1">
              <a:lnSpc>
                <a:spcPct val="120000"/>
              </a:lnSpc>
            </a:pPr>
            <a:r>
              <a:rPr lang="cs-CZ" sz="4050">
                <a:solidFill>
                  <a:srgbClr val="0070C0"/>
                </a:solidFill>
              </a:rPr>
              <a:t>... k praktickému lékaři pro dospělé</a:t>
            </a:r>
          </a:p>
          <a:p>
            <a:pPr lvl="1">
              <a:lnSpc>
                <a:spcPct val="120000"/>
              </a:lnSpc>
            </a:pPr>
            <a:r>
              <a:rPr lang="cs-CZ" sz="4050">
                <a:solidFill>
                  <a:srgbClr val="0070C0"/>
                </a:solidFill>
              </a:rPr>
              <a:t>... k praktickému lékaři pro děti a dorost</a:t>
            </a:r>
          </a:p>
          <a:p>
            <a:pPr lvl="1">
              <a:lnSpc>
                <a:spcPct val="120000"/>
              </a:lnSpc>
            </a:pPr>
            <a:r>
              <a:rPr lang="cs-CZ" sz="4050">
                <a:solidFill>
                  <a:srgbClr val="0070C0"/>
                </a:solidFill>
              </a:rPr>
              <a:t>... ke gynekologovi</a:t>
            </a:r>
          </a:p>
          <a:p>
            <a:pPr lvl="1">
              <a:lnSpc>
                <a:spcPct val="120000"/>
              </a:lnSpc>
            </a:pPr>
            <a:r>
              <a:rPr lang="cs-CZ" sz="4050">
                <a:solidFill>
                  <a:srgbClr val="0070C0"/>
                </a:solidFill>
              </a:rPr>
              <a:t>... ke stomatologovi</a:t>
            </a:r>
          </a:p>
          <a:p>
            <a:pPr>
              <a:lnSpc>
                <a:spcPct val="120000"/>
              </a:lnSpc>
            </a:pPr>
            <a:r>
              <a:rPr lang="cs-CZ" sz="4200">
                <a:solidFill>
                  <a:srgbClr val="0070C0"/>
                </a:solidFill>
              </a:rPr>
              <a:t>Počet osob, které (nově/od začátku projektu/když před tím byly identifikovány jako osoby dlouhodobě neregistrované a/nebo nedocházející na preventivní prohlídky) absolvovaly s podporou realizátora preventivní prohlídku v oblasti primární zdravotní péče: *</a:t>
            </a:r>
          </a:p>
          <a:p>
            <a:pPr lvl="1">
              <a:lnSpc>
                <a:spcPct val="120000"/>
              </a:lnSpc>
            </a:pPr>
            <a:r>
              <a:rPr lang="cs-CZ" sz="4200">
                <a:solidFill>
                  <a:srgbClr val="0070C0"/>
                </a:solidFill>
              </a:rPr>
              <a:t>všeobecnou preventivní prohlídku u praktického lékaře pro dospělé </a:t>
            </a:r>
          </a:p>
          <a:p>
            <a:pPr lvl="1">
              <a:lnSpc>
                <a:spcPct val="120000"/>
              </a:lnSpc>
            </a:pPr>
            <a:r>
              <a:rPr lang="cs-CZ" sz="4200">
                <a:solidFill>
                  <a:srgbClr val="0070C0"/>
                </a:solidFill>
              </a:rPr>
              <a:t>všeobecnou preventivní prohlídku u praktického lékaře pro děti a dorost </a:t>
            </a:r>
          </a:p>
          <a:p>
            <a:pPr lvl="1">
              <a:lnSpc>
                <a:spcPct val="120000"/>
              </a:lnSpc>
            </a:pPr>
            <a:r>
              <a:rPr lang="cs-CZ" sz="4200">
                <a:solidFill>
                  <a:srgbClr val="0070C0"/>
                </a:solidFill>
              </a:rPr>
              <a:t>gynekologickou preventivní prohlídku </a:t>
            </a:r>
          </a:p>
          <a:p>
            <a:pPr lvl="1">
              <a:lnSpc>
                <a:spcPct val="120000"/>
              </a:lnSpc>
            </a:pPr>
            <a:r>
              <a:rPr lang="cs-CZ" sz="4200">
                <a:solidFill>
                  <a:srgbClr val="0070C0"/>
                </a:solidFill>
              </a:rPr>
              <a:t>zubní preventivní prohlídku </a:t>
            </a:r>
            <a:endParaRPr lang="cs-CZ"/>
          </a:p>
          <a:p>
            <a:pPr>
              <a:lnSpc>
                <a:spcPct val="120000"/>
              </a:lnSpc>
            </a:pPr>
            <a:r>
              <a:rPr lang="cs-CZ" sz="4200">
                <a:solidFill>
                  <a:srgbClr val="0070C0"/>
                </a:solidFill>
              </a:rPr>
              <a:t>Počet osob, které v rámci dne zdraví nebo obdobné akce v oblasti podpory zdraví zjistily rizikové hodnoty některých ze standardně měřených krevních a tělních parametrů (tj. krevní tlak, hladina cukru a cholesterolu v krvi atd.) a se systematickou podporou zdravotního mediátora následovaly doporučení a docílily reálného zlepšení  </a:t>
            </a:r>
            <a:r>
              <a:rPr lang="cs-CZ" sz="3300">
                <a:solidFill>
                  <a:srgbClr val="0070C0"/>
                </a:solidFill>
              </a:rPr>
              <a:t>(</a:t>
            </a:r>
            <a:r>
              <a:rPr lang="cs-CZ" sz="3000" i="true">
                <a:solidFill>
                  <a:srgbClr val="0070C0"/>
                </a:solidFill>
              </a:rPr>
              <a:t>Reálným zlepšením se myslí taková změna hodnot, která je z lékařského hlediska významná. Podporou zdraví je myšlen podobor veřejného zdravotnictví (definovaný WHO, EU, Ministerstvem zdravotnictví ČR) a jeho klíčová témata (např. prevence infekčních a neinfekčních onemocnění, prevence kardiovaskulárních chorob, prevence nádorových onemocnění, prevence závislostí, zdravotní gramotnost atd.)</a:t>
            </a:r>
          </a:p>
          <a:p>
            <a:pPr marL="0" indent="0">
              <a:buNone/>
            </a:pPr>
            <a:endParaRPr lang="cs-CZ" sz="42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4895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508001" y="964533"/>
            <a:ext cx="6447501" cy="719489"/>
          </a:xfrm>
        </p:spPr>
        <p:txBody>
          <a:bodyPr>
            <a:normAutofit fontScale="90000"/>
          </a:bodyPr>
          <a:lstStyle/>
          <a:p>
            <a:r>
              <a:rPr lang="cs-CZ" b="true"/>
              <a:t>PODPORA PREVENCE VE ZDRAVÍ</a:t>
            </a:r>
            <a:br>
              <a:rPr lang="cs-CZ" b="true"/>
            </a:b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08001" y="1451611"/>
            <a:ext cx="6447501" cy="37080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>
              <a:solidFill>
                <a:srgbClr val="0070C0"/>
              </a:solidFill>
            </a:endParaRPr>
          </a:p>
          <a:p>
            <a:r>
              <a:rPr lang="cs-CZ" sz="1050" b="true">
                <a:solidFill>
                  <a:srgbClr val="0070C0"/>
                </a:solidFill>
              </a:rPr>
              <a:t>Počet osob, které si s podporou realizátora zvýšily kompetenci ke změně chování ve prospěch udržitelného zdravého životního stylu</a:t>
            </a:r>
            <a:r>
              <a:rPr lang="cs-CZ" sz="750">
                <a:solidFill>
                  <a:srgbClr val="0070C0"/>
                </a:solidFill>
              </a:rPr>
              <a:t> (např. absolvování kurzu zdravého vaření, participace na pravidelném zdraví prospěšném pohybu, práce na tvorbě bezpečného a zdravého/zdravějšího prostředí bydlení s konkrétním výsledkem atd.) </a:t>
            </a:r>
            <a:r>
              <a:rPr lang="cs-CZ" sz="750" i="true">
                <a:solidFill>
                  <a:srgbClr val="0070C0"/>
                </a:solidFill>
              </a:rPr>
              <a:t>Indikátor je splněn při kompletním absolvování minimálně jednoho kurzu za rok nebo dosažení minimálně jednoho konkrétního výsledku za rok. Kompletním absolvováním se myslí participace v takovém rozsahu aktivity, která je realizátorem aktivity považována za splnění podmínek kurzu k jeho úspěšnému zakončení.</a:t>
            </a:r>
            <a:endParaRPr lang="cs-CZ" sz="750">
              <a:solidFill>
                <a:srgbClr val="0070C0"/>
              </a:solidFill>
            </a:endParaRPr>
          </a:p>
          <a:p>
            <a:r>
              <a:rPr lang="cs-CZ" sz="1050" b="true">
                <a:solidFill>
                  <a:srgbClr val="0070C0"/>
                </a:solidFill>
              </a:rPr>
              <a:t>Počet osob, které kompletně absolvovaly kurz na některé z klíčových témat </a:t>
            </a:r>
            <a:r>
              <a:rPr lang="cs-CZ" sz="1050" b="true" i="true" u="sng">
                <a:solidFill>
                  <a:srgbClr val="0070C0"/>
                </a:solidFill>
              </a:rPr>
              <a:t>podpory zdraví </a:t>
            </a:r>
            <a:r>
              <a:rPr lang="cs-CZ" sz="750" i="true">
                <a:solidFill>
                  <a:srgbClr val="0070C0"/>
                </a:solidFill>
              </a:rPr>
              <a:t>Indikátor je splněn při kompletním absolvování minimálně jednoho kurzu za rok. Kompletním absolvováním se myslí participace v takovém rozsahu aktivity, která je realizátorem aktivity považována za splnění podmínek kurzu k jeho úspěšnému zakončení.</a:t>
            </a:r>
            <a:endParaRPr lang="cs-CZ" sz="750">
              <a:solidFill>
                <a:srgbClr val="0070C0"/>
              </a:solidFill>
            </a:endParaRPr>
          </a:p>
          <a:p>
            <a:r>
              <a:rPr lang="cs-CZ" sz="1050" b="true">
                <a:solidFill>
                  <a:srgbClr val="0070C0"/>
                </a:solidFill>
              </a:rPr>
              <a:t>Počet osob, kterým realizátor projektu zprostředkoval odbornou službu s cílem zlepšení zdravotní kondice a tato služba byla klientem využita</a:t>
            </a:r>
            <a:r>
              <a:rPr lang="cs-CZ">
                <a:solidFill>
                  <a:srgbClr val="0070C0"/>
                </a:solidFill>
              </a:rPr>
              <a:t> </a:t>
            </a:r>
            <a:r>
              <a:rPr lang="cs-CZ" sz="750" i="true">
                <a:solidFill>
                  <a:srgbClr val="0070C0"/>
                </a:solidFill>
              </a:rPr>
              <a:t>(např. poradenské a/nebo terapeutické služby při diabetu, obezitě, </a:t>
            </a:r>
            <a:r>
              <a:rPr lang="cs-CZ" sz="750" i="true" err="true">
                <a:solidFill>
                  <a:srgbClr val="0070C0"/>
                </a:solidFill>
              </a:rPr>
              <a:t>celiakii</a:t>
            </a:r>
            <a:r>
              <a:rPr lang="cs-CZ" sz="750" i="true">
                <a:solidFill>
                  <a:srgbClr val="0070C0"/>
                </a:solidFill>
              </a:rPr>
              <a:t>, depresi, zneužívání návykových látek, nebo zprostředkování zdravotních kompenzačních pomůcek atd.)</a:t>
            </a:r>
          </a:p>
          <a:p>
            <a:endParaRPr lang="cs-CZ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362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508001" y="1314451"/>
            <a:ext cx="6447501" cy="806450"/>
          </a:xfrm>
        </p:spPr>
        <p:txBody>
          <a:bodyPr>
            <a:normAutofit fontScale="90000"/>
          </a:bodyPr>
          <a:lstStyle/>
          <a:p>
            <a:r>
              <a:rPr lang="pt-BR" b="true"/>
              <a:t>PODPORA PARTICIPATIVNÍCH METOD PRÁCE S CÍLOVOU SKUPINOU</a:t>
            </a:r>
            <a:br>
              <a:rPr lang="pt-BR" b="true"/>
            </a:b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08001" y="2203450"/>
            <a:ext cx="6447501" cy="3184822"/>
          </a:xfrm>
        </p:spPr>
        <p:txBody>
          <a:bodyPr>
            <a:normAutofit fontScale="92500" lnSpcReduction="20000"/>
          </a:bodyPr>
          <a:lstStyle/>
          <a:p>
            <a:r>
              <a:rPr lang="cs-CZ" b="true">
                <a:solidFill>
                  <a:srgbClr val="0070C0"/>
                </a:solidFill>
              </a:rPr>
              <a:t>Konají se v obci pravidelně společenské, sportovní či kulturní akce pro širokou veřejnost za účasti obyvatel SVL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pravidelně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výjimečně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Ne</a:t>
            </a:r>
          </a:p>
          <a:p>
            <a:r>
              <a:rPr lang="cs-CZ" b="true">
                <a:solidFill>
                  <a:srgbClr val="0070C0"/>
                </a:solidFill>
              </a:rPr>
              <a:t>Konají se v SVL společenské, kulturní či sportovní akce pro místní obyvatele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pravidelně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výjimečně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Ne</a:t>
            </a:r>
          </a:p>
          <a:p>
            <a:r>
              <a:rPr lang="cs-CZ" b="true">
                <a:solidFill>
                  <a:srgbClr val="0070C0"/>
                </a:solidFill>
              </a:rPr>
              <a:t>Působí v obci další organizace, které se podílejí na sportovním, společenském či kulturním životě obce a připravují akce pro veřejnost, vč. obyvatel SVL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pravidelně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výjimečně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Ne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875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980" y="1433112"/>
            <a:ext cx="8784040" cy="5262888"/>
          </a:xfrm>
        </p:spPr>
        <p:txBody>
          <a:bodyPr vert="horz" lIns="0" tIns="0" rIns="0" bIns="0" rtlCol="false" anchor="t">
            <a:noAutofit/>
          </a:bodyPr>
          <a:lstStyle/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dirty="false"/>
              <a:t>Podklady k monitoringu projektu a evaluacím: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cs-CZ" dirty="false">
                <a:solidFill>
                  <a:srgbClr val="084A8B"/>
                </a:solidFill>
                <a:latin typeface="Trebuchet MS" panose="020B0603020202020204" pitchFamily="34" charset="0"/>
              </a:rPr>
              <a:t>    </a:t>
            </a:r>
            <a:r>
              <a:rPr lang="cs-CZ" b="false" i="false" u="sng" dirty="false">
                <a:solidFill>
                  <a:srgbClr val="084A8B"/>
                </a:solidFill>
                <a:effectLst/>
                <a:latin typeface="+mj-lt"/>
                <a:hlinkClick r:id="rId2"/>
              </a:rPr>
              <a:t>Pokyny ke spolupráci na evaluaci - sociální začleňování ve vyloučených lokalitách</a:t>
            </a:r>
            <a:endParaRPr lang="cs-CZ" b="false" i="false" dirty="false">
              <a:solidFill>
                <a:srgbClr val="333333"/>
              </a:solidFill>
              <a:effectLst/>
              <a:highlight>
                <a:srgbClr val="FFFF00"/>
              </a:highlight>
              <a:latin typeface="+mj-lt"/>
            </a:endParaRP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Výzva 018 OPZ+ - www.esfcr.cz</a:t>
            </a:r>
            <a:r>
              <a:rPr lang="cs-CZ" dirty="false"/>
              <a:t> – stránky výzvy</a:t>
            </a:r>
            <a:endParaRPr lang="cs-CZ" dirty="false">
              <a:cs typeface="Arial"/>
            </a:endParaRP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altLang="cs-CZ" dirty="false"/>
              <a:t>Diskuzní klub výzvy: </a:t>
            </a:r>
            <a:r>
              <a:rPr lang="cs-CZ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03_22_018 - Podpora sociálního začleňování ve vyloučených lokalitách - </a:t>
            </a:r>
            <a:r>
              <a:rPr lang="cs-CZ" dirty="false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endParaRPr lang="cs-CZ" dirty="false"/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>
                <a:cs typeface="Arial"/>
              </a:rPr>
              <a:t>Pro případy technických problémů je v pracovních dnech od 8:00 do 16:00 hodin zajištěna on-line technická podpora pro IS ESF a IS KP21+ na HOTLINE </a:t>
            </a:r>
            <a:r>
              <a:rPr lang="cs-CZ" dirty="false">
                <a:latin typeface="Wingdings"/>
                <a:sym typeface="Wingdings"/>
              </a:rPr>
              <a:t>à</a:t>
            </a:r>
            <a:r>
              <a:rPr lang="cs-CZ" dirty="false">
                <a:cs typeface="Arial"/>
              </a:rPr>
              <a:t>  </a:t>
            </a:r>
            <a:r>
              <a:rPr lang="cs-CZ" b="true" dirty="false">
                <a:cs typeface="Arial"/>
                <a:hlinkClick r:id="rId6"/>
              </a:rPr>
              <a:t>TECHNICKÁ PODPORA UŽIVATELŮM OPZ</a:t>
            </a:r>
            <a:r>
              <a:rPr lang="cs-CZ" b="true" u="sng" dirty="false">
                <a:cs typeface="Arial"/>
              </a:rPr>
              <a:t>+</a:t>
            </a:r>
            <a:r>
              <a:rPr lang="cs-CZ" dirty="false">
                <a:cs typeface="Arial"/>
              </a:rPr>
              <a:t>, k dispozici na odkazu </a:t>
            </a:r>
            <a:r>
              <a:rPr lang="cs-CZ" dirty="false">
                <a:cs typeface="Arial"/>
                <a:hlinkClick r:id="rId7"/>
              </a:rPr>
              <a:t>https://www.esfcr.cz/</a:t>
            </a:r>
            <a:r>
              <a:rPr lang="cs-CZ" dirty="false" err="true">
                <a:cs typeface="Arial"/>
                <a:hlinkClick r:id="rId7"/>
              </a:rPr>
              <a:t>technicka_podpora_opzplus</a:t>
            </a:r>
            <a:r>
              <a:rPr lang="cs-CZ" dirty="false">
                <a:cs typeface="Arial"/>
              </a:rPr>
              <a:t>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>
                <a:cs typeface="Arial"/>
              </a:rPr>
              <a:t>Obecná a specifická pravidla pro žadatele a příjemce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14487184-51F7-49BD-82AC-A3718E72227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Kde hledat informace</a:t>
            </a:r>
          </a:p>
        </p:txBody>
      </p:sp>
    </p:spTree>
    <p:extLst>
      <p:ext uri="{BB962C8B-B14F-4D97-AF65-F5344CB8AC3E}">
        <p14:creationId xmlns:p14="http://schemas.microsoft.com/office/powerpoint/2010/main" val="80993904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508001" y="1314451"/>
            <a:ext cx="6447501" cy="806450"/>
          </a:xfrm>
        </p:spPr>
        <p:txBody>
          <a:bodyPr>
            <a:normAutofit fontScale="90000"/>
          </a:bodyPr>
          <a:lstStyle/>
          <a:p>
            <a:r>
              <a:rPr lang="pt-BR" b="true"/>
              <a:t>PODPORA PARTICIPATIVNÍCH METOD PRÁCE S CÍLOVOU SKUPINOU</a:t>
            </a:r>
            <a:br>
              <a:rPr lang="pt-BR" b="true"/>
            </a:b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08001" y="2203450"/>
            <a:ext cx="6447501" cy="3184822"/>
          </a:xfrm>
        </p:spPr>
        <p:txBody>
          <a:bodyPr>
            <a:normAutofit/>
          </a:bodyPr>
          <a:lstStyle/>
          <a:p>
            <a:r>
              <a:rPr lang="cs-CZ" b="true">
                <a:solidFill>
                  <a:srgbClr val="0070C0"/>
                </a:solidFill>
              </a:rPr>
              <a:t>Vytváří obec aktivně prostor, kde pravidelně komunikuje s veřejností a kde se mohou všichni občané, vč. obyvatel SVL, vyjádřit, podílet se a zapojit do rozhodování obce? 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pravidelně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výjimečně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Ne</a:t>
            </a:r>
            <a:endParaRPr lang="cs-CZ">
              <a:solidFill>
                <a:srgbClr val="0070C0"/>
              </a:solidFill>
            </a:endParaRPr>
          </a:p>
          <a:p>
            <a:r>
              <a:rPr lang="cs-CZ" b="true">
                <a:solidFill>
                  <a:srgbClr val="0070C0"/>
                </a:solidFill>
              </a:rPr>
              <a:t>Podporuje obec komunitní aktivity?</a:t>
            </a:r>
            <a:r>
              <a:rPr lang="pt-BR">
                <a:solidFill>
                  <a:srgbClr val="0070C0"/>
                </a:solidFill>
              </a:rPr>
              <a:t> </a:t>
            </a:r>
            <a:endParaRPr lang="cs-CZ">
              <a:solidFill>
                <a:srgbClr val="0070C0"/>
              </a:solidFill>
            </a:endParaRPr>
          </a:p>
          <a:p>
            <a:pPr lvl="1"/>
            <a:r>
              <a:rPr lang="pt-BR">
                <a:solidFill>
                  <a:srgbClr val="0070C0"/>
                </a:solidFill>
              </a:rPr>
              <a:t>Ano, pravidelně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Ano, výjimečně</a:t>
            </a:r>
          </a:p>
          <a:p>
            <a:pPr lvl="1"/>
            <a:r>
              <a:rPr lang="pt-BR">
                <a:solidFill>
                  <a:srgbClr val="0070C0"/>
                </a:solidFill>
              </a:rPr>
              <a:t>Ne</a:t>
            </a:r>
          </a:p>
          <a:p>
            <a:endParaRPr lang="cs-CZ" b="true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81762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7C534-4D42-B54C-109B-AA7224293D8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 co při zpracování dávat pozor – chyby při vyplňování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BED8D3-D4CD-6E78-4125-F9BA2FACBDFF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Nesprávná identifikace typu obce	</a:t>
            </a:r>
          </a:p>
          <a:p>
            <a:r>
              <a:rPr lang="cs-CZ"/>
              <a:t>Duplicitní podání	</a:t>
            </a:r>
          </a:p>
          <a:p>
            <a:r>
              <a:rPr lang="cs-CZ"/>
              <a:t>Nesprávné uvedení aktivity 	</a:t>
            </a:r>
          </a:p>
          <a:p>
            <a:r>
              <a:rPr lang="cs-CZ"/>
              <a:t>Vykázané hodnoty – pouze za dané monitorovací období, neprovedení </a:t>
            </a:r>
            <a:r>
              <a:rPr lang="cs-CZ" err="true"/>
              <a:t>nápočtu</a:t>
            </a:r>
            <a:r>
              <a:rPr lang="cs-CZ"/>
              <a:t> (= mají byt vykázána kumulovaná data od zahájení realizace projektu) 				</a:t>
            </a:r>
          </a:p>
        </p:txBody>
      </p:sp>
    </p:spTree>
    <p:extLst>
      <p:ext uri="{BB962C8B-B14F-4D97-AF65-F5344CB8AC3E}">
        <p14:creationId xmlns:p14="http://schemas.microsoft.com/office/powerpoint/2010/main" val="13032021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845CB-228A-D732-A0F0-0E30670A5D9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508001" y="1314450"/>
            <a:ext cx="6447501" cy="579665"/>
          </a:xfrm>
        </p:spPr>
        <p:txBody>
          <a:bodyPr/>
          <a:lstStyle/>
          <a:p>
            <a:r>
              <a:rPr lang="en-US" err="true"/>
              <a:t>Kontrola</a:t>
            </a:r>
            <a:r>
              <a:rPr lang="en-US"/>
              <a:t> a </a:t>
            </a:r>
            <a:r>
              <a:rPr lang="en-US" err="true"/>
              <a:t>kontaktování</a:t>
            </a:r>
            <a:r>
              <a:rPr lang="cs-CZ"/>
              <a:t> a opravy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06018-37CF-04D2-BC08-E1D502D5BA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08001" y="2253343"/>
            <a:ext cx="6447501" cy="3134929"/>
          </a:xfrm>
        </p:spPr>
        <p:txBody>
          <a:bodyPr vert="horz" lIns="68580" tIns="34290" rIns="68580" bIns="34290" rtlCol="false" anchor="t">
            <a:normAutofit/>
          </a:bodyPr>
          <a:lstStyle/>
          <a:p>
            <a:pPr marL="0" indent="0">
              <a:buNone/>
            </a:pPr>
            <a:r>
              <a:rPr lang="cs-CZ" dirty="false"/>
              <a:t>AGENTURA</a:t>
            </a:r>
          </a:p>
          <a:p>
            <a:r>
              <a:rPr lang="cs-CZ" dirty="false"/>
              <a:t>provádí agregaci dat dle podporovaných aktivit a lokalit, pro účely monitoringu naplňování plánů sociálního začleňování a vyhodnocení výzvy 18</a:t>
            </a:r>
          </a:p>
          <a:p>
            <a:r>
              <a:rPr lang="cs-CZ" dirty="false"/>
              <a:t>Průběžné sledování vykazovaných dat - v případě nejasnosti ( např. vykázané hodnoty se jeví extrémní, není provedena kumulace, případně jsou zpracovány k jedné monitorovací zprávě 2 výkazy s rozdílnými daty) kontaktuje realizátora projektu, podpořeného z části B výzvy, v území lokální konzultant ASZ - v rámci procesu monitoringu naplňování plánu sociálního začleňování. </a:t>
            </a:r>
          </a:p>
          <a:p>
            <a:r>
              <a:rPr lang="cs-CZ" dirty="false"/>
              <a:t>V případě projektů podpořených z části A výzvy je realizátor kontaktován pracovníkem MPSV</a:t>
            </a:r>
          </a:p>
          <a:p>
            <a:r>
              <a:rPr lang="cs-CZ" dirty="false"/>
              <a:t>Způsob provedení opravy se bude odvíjet od typu identifikované chyby </a:t>
            </a:r>
            <a:endParaRPr lang="en-US" dirty="false"/>
          </a:p>
        </p:txBody>
      </p:sp>
    </p:spTree>
    <p:extLst>
      <p:ext uri="{BB962C8B-B14F-4D97-AF65-F5344CB8AC3E}">
        <p14:creationId xmlns:p14="http://schemas.microsoft.com/office/powerpoint/2010/main" val="37487317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2628902" y="2781300"/>
            <a:ext cx="3416299" cy="552450"/>
          </a:xfrm>
        </p:spPr>
        <p:txBody>
          <a:bodyPr>
            <a:normAutofit fontScale="90000"/>
          </a:bodyPr>
          <a:lstStyle/>
          <a:p>
            <a:r>
              <a:rPr lang="cs-CZ"/>
              <a:t>Děkujeme za pozornost</a:t>
            </a:r>
          </a:p>
        </p:txBody>
      </p:sp>
    </p:spTree>
    <p:extLst>
      <p:ext uri="{BB962C8B-B14F-4D97-AF65-F5344CB8AC3E}">
        <p14:creationId xmlns:p14="http://schemas.microsoft.com/office/powerpoint/2010/main" val="1604472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1EB4A-89F2-A763-2E59-F4C7D0E06DA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Pokyny k evidenci a vykazování účastníků v projektech - </a:t>
            </a:r>
            <a:r>
              <a:rPr lang="cs-CZ" sz="2600" dirty="false"/>
              <a:t>indikátory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912936-A522-8FE0-FF65-6C4CCFA16E4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30306" y="1292773"/>
            <a:ext cx="8353694" cy="5013434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/>
              <a:t>Vykazování indikátorů o účastnících (náhradní způsob):</a:t>
            </a:r>
            <a:endParaRPr lang="cs-CZ" sz="2000" b="true" dirty="false">
              <a:highlight>
                <a:srgbClr val="FFFF00"/>
              </a:highlight>
            </a:endParaRPr>
          </a:p>
          <a:p>
            <a:r>
              <a:rPr lang="cs-CZ" sz="2000" dirty="false"/>
              <a:t>Tento způsob vykazování je dočasný. Po zprovoznění IS ESF budou indikátory vykazovány standardním způsobem</a:t>
            </a:r>
          </a:p>
          <a:p>
            <a:r>
              <a:rPr lang="cs-CZ" sz="2000" dirty="false"/>
              <a:t>Doporučujeme využívat pomůcku: </a:t>
            </a:r>
            <a:r>
              <a:rPr lang="cs-CZ" sz="2000" b="false" i="false" u="none" strike="noStrike" dirty="false">
                <a:solidFill>
                  <a:srgbClr val="003399"/>
                </a:solidFill>
                <a:effectLst/>
                <a:latin typeface="Trebuchet MS" panose="020B0603020202020204" pitchFamily="34" charset="0"/>
                <a:hlinkClick r:id="rId2"/>
              </a:rPr>
              <a:t>Tabulka pro vykázání hodnot indikátorů týkajících se účastníků (verze 2)</a:t>
            </a:r>
            <a:endParaRPr lang="cs-CZ" sz="2000" b="false" i="false" u="none" strike="noStrike" dirty="false">
              <a:solidFill>
                <a:srgbClr val="003399"/>
              </a:solidFill>
              <a:effectLst/>
              <a:latin typeface="Trebuchet MS" panose="020B0603020202020204" pitchFamily="34" charset="0"/>
            </a:endParaRPr>
          </a:p>
          <a:p>
            <a:r>
              <a:rPr lang="cs-CZ" sz="2000" dirty="false"/>
              <a:t>Detailní sledování dosažených podpor účastníků projektu: </a:t>
            </a:r>
            <a:r>
              <a:rPr lang="cs-CZ" sz="2000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Evidence jednotlivých účastníků</a:t>
            </a:r>
            <a:endParaRPr lang="cs-CZ" sz="2000" dirty="false"/>
          </a:p>
          <a:p>
            <a:r>
              <a:rPr lang="cs-CZ" sz="2000" dirty="false">
                <a:cs typeface="Arial"/>
              </a:rPr>
              <a:t>Vyplňování typologie podpor v IS ESF: odkaz na stránce výzvy 03_22_018: </a:t>
            </a:r>
            <a:r>
              <a:rPr lang="cs-CZ" sz="2000" b="false" i="fals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4"/>
              </a:rPr>
              <a:t>Informace o detailním sledování podpor ve výzvě č. 018</a:t>
            </a:r>
            <a:endParaRPr lang="cs-CZ" sz="2000" b="false" i="false" u="sng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r>
              <a:rPr lang="cs-CZ" sz="2000" u="sng" dirty="false">
                <a:solidFill>
                  <a:srgbClr val="084A8B"/>
                </a:solidFill>
                <a:latin typeface="Trebuchet MS" panose="020B0603020202020204" pitchFamily="34" charset="0"/>
                <a:cs typeface="Arial"/>
              </a:rPr>
              <a:t>Ostatní indikátory </a:t>
            </a:r>
            <a:r>
              <a:rPr lang="cs-CZ" sz="2000" dirty="false">
                <a:solidFill>
                  <a:srgbClr val="084A8B"/>
                </a:solidFill>
                <a:latin typeface="Trebuchet MS" panose="020B0603020202020204" pitchFamily="34" charset="0"/>
                <a:cs typeface="Arial"/>
              </a:rPr>
              <a:t>– hodnota se zapisuje rovnou v rámci </a:t>
            </a:r>
            <a:r>
              <a:rPr lang="cs-CZ" sz="2000" dirty="false" err="true">
                <a:solidFill>
                  <a:srgbClr val="084A8B"/>
                </a:solidFill>
                <a:latin typeface="Trebuchet MS" panose="020B0603020202020204" pitchFamily="34" charset="0"/>
                <a:cs typeface="Arial"/>
              </a:rPr>
              <a:t>ZoR</a:t>
            </a:r>
            <a:r>
              <a:rPr lang="cs-CZ" sz="2000" dirty="false">
                <a:solidFill>
                  <a:srgbClr val="084A8B"/>
                </a:solidFill>
                <a:latin typeface="Trebuchet MS" panose="020B0603020202020204" pitchFamily="34" charset="0"/>
                <a:cs typeface="Arial"/>
              </a:rPr>
              <a:t> v ISKP21+ (zapisuje se hodnota kumulativně, vyplňuje se komentáře)</a:t>
            </a:r>
            <a:endParaRPr lang="cs-CZ" sz="2000" b="true" dirty="false">
              <a:cs typeface="Arial"/>
            </a:endParaRPr>
          </a:p>
          <a:p>
            <a:endParaRPr lang="cs-CZ" dirty="false">
              <a:highlight>
                <a:srgbClr val="FFFF00"/>
              </a:highlight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A8ED07-55E6-19B8-9A09-6B36EFCAF56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78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9A52A-7F1F-12A5-1F48-6C87529E4F2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Evidence bagatelní podpory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F9EAF-0761-EF3D-927A-FC7ACCE3673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42197"/>
            <a:ext cx="8424000" cy="4973803"/>
          </a:xfrm>
        </p:spPr>
        <p:txBody>
          <a:bodyPr vert="horz" lIns="0" tIns="0" rIns="0" bIns="0" rtlCol="false" anchor="t">
            <a:noAutofit/>
          </a:bodyPr>
          <a:lstStyle/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V „Pokynech ke spolupráci na monitoringu a evaluaci - sociální začleňování ve vyloučených lokalitách“ je prosba o zapisování podpory v IS ESF i u osob, u kterých příjemce nutně nepředpokládá překročení bagatelní podpory. O povinnost svázanou s možnými sankcemi nejde. Evidence bagatelní podpory umožní hlubší vyhodnocení výzvy a její potenciálně lepší budoucí nastavení.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Chápeme, že u stovek osob s bagatelní podporou může jít už o velkou zátěž. Prosíme o zvážení zapisování alespoň osob, u kterých byl při vstupu do projektu předpoklad možnosti překročení bagatelní podpory, ke kterému ale nakonec nedošlo.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cs-CZ" sz="1700" dirty="fal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AA915-F6F6-D08D-46FE-A5C9C2FC4D8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52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9A52A-7F1F-12A5-1F48-6C87529E4F2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>
                <a:cs typeface="Arial"/>
              </a:rPr>
              <a:t>Evidence bagatelní podpory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F9EAF-0761-EF3D-927A-FC7ACCE3673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14901"/>
            <a:ext cx="8424000" cy="5001099"/>
          </a:xfrm>
        </p:spPr>
        <p:txBody>
          <a:bodyPr vert="horz" lIns="0" tIns="0" rIns="0" bIns="0" rtlCol="false" anchor="t">
            <a:noAutofit/>
          </a:bodyPr>
          <a:lstStyle/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cs-CZ" sz="1700" dirty="false"/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dirty="false"/>
              <a:t>Vzhledem k výše uvedenému doporučujeme zapisovat osoby s opakovaným poskytnutím podpory, zejména pokud jsou tyto podpory návazné, byť by podpora nedosáhla 40 hodin.</a:t>
            </a:r>
          </a:p>
          <a:p>
            <a:pPr marL="250825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46400" lvl="1" indent="-25082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Zapisujte také podporu věrně podle skutečnosti, tedy i potom, co podpořená osoba překročí limit pro bagatelní podporu a propíše se do indikátoru.</a:t>
            </a:r>
            <a:endParaRPr lang="cs-CZ" dirty="fals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AA915-F6F6-D08D-46FE-A5C9C2FC4D8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/>
          </a:p>
        </p:txBody>
      </p:sp>
      <p:pic>
        <p:nvPicPr>
          <p:cNvPr id="5" name="Grafický objekt 4" descr="Vykřičník se souvislou výplní">
            <a:extLst>
              <a:ext uri="{FF2B5EF4-FFF2-40B4-BE49-F238E27FC236}">
                <a16:creationId xmlns:a16="http://schemas.microsoft.com/office/drawing/2014/main" id="{D66B7F32-4E66-45C0-8AEF-29BAD93D2871}"/>
              </a:ext>
            </a:extLst>
          </p:cNvPr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0000" y="3848670"/>
            <a:ext cx="1223140" cy="1173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6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Kontaktní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99697" y="1292773"/>
            <a:ext cx="8747200" cy="5565228"/>
          </a:xfrm>
        </p:spPr>
        <p:txBody>
          <a:bodyPr vert="horz" lIns="0" tIns="0" rIns="0" bIns="0" rtlCol="false" anchor="t">
            <a:noAutofit/>
          </a:bodyPr>
          <a:lstStyle/>
          <a:p>
            <a:pPr marL="0" indent="0">
              <a:lnSpc>
                <a:spcPts val="2200"/>
              </a:lnSpc>
              <a:buNone/>
            </a:pPr>
            <a:r>
              <a:rPr lang="cs-CZ" sz="2000" dirty="false"/>
              <a:t>Šárka Müllerová, tel. 775 445 242, </a:t>
            </a:r>
            <a:r>
              <a:rPr lang="cs-CZ" sz="2000" dirty="false">
                <a:hlinkClick r:id="rId3"/>
              </a:rPr>
              <a:t>sarka.mullerova@mpsv.cz</a:t>
            </a:r>
            <a:endParaRPr lang="cs-CZ" sz="2000" dirty="false"/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/>
              <a:t>Gabriela Bartesová, tel. 778 753 202, </a:t>
            </a:r>
            <a:r>
              <a:rPr lang="cs-CZ" sz="2000" dirty="false">
                <a:hlinkClick r:id="rId4"/>
              </a:rPr>
              <a:t>gabriela.bartesova@mpsv.cz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/>
              <a:t>Gabriela Hubáčková, tel. 771 139 247, </a:t>
            </a:r>
            <a:r>
              <a:rPr lang="cs-CZ" sz="2000" dirty="false">
                <a:hlinkClick r:id="rId5"/>
              </a:rPr>
              <a:t>gabriela.hubackova@mpsv.cz</a:t>
            </a:r>
            <a:r>
              <a:rPr lang="cs-CZ" sz="2000" dirty="false"/>
              <a:t> 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/>
              <a:t>Tereza Havelková, tel. 771 139 283, </a:t>
            </a:r>
            <a:r>
              <a:rPr lang="cs-CZ" sz="2000" dirty="false">
                <a:hlinkClick r:id="rId6"/>
              </a:rPr>
              <a:t>tereza.havelkova@mpsv.cz</a:t>
            </a:r>
            <a:endParaRPr lang="cs-CZ" sz="2000" dirty="false"/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Jakub Slávka, tel. 950 193 926, </a:t>
            </a:r>
            <a:r>
              <a:rPr lang="cs-CZ" sz="2000" dirty="false">
                <a:cs typeface="Arial"/>
                <a:hlinkClick r:id="rId7"/>
              </a:rPr>
              <a:t>jakub.slavka@mpsv.cz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Petra Peterková, tel. 770 122 991, </a:t>
            </a:r>
            <a:r>
              <a:rPr lang="cs-CZ" sz="2000" dirty="false">
                <a:cs typeface="Arial"/>
                <a:hlinkClick r:id="rId8"/>
              </a:rPr>
              <a:t>petra.peterkova@mpsv.cz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Eliška Kirchnerová, tel. </a:t>
            </a:r>
            <a:r>
              <a:rPr lang="cs-CZ" sz="2000" dirty="false">
                <a:ea typeface="+mn-lt"/>
                <a:cs typeface="+mn-lt"/>
              </a:rPr>
              <a:t>773 297 360</a:t>
            </a:r>
            <a:r>
              <a:rPr lang="cs-CZ" sz="2000" dirty="false">
                <a:cs typeface="Arial"/>
              </a:rPr>
              <a:t>, </a:t>
            </a:r>
            <a:r>
              <a:rPr lang="cs-CZ" sz="2000" dirty="false">
                <a:cs typeface="Arial"/>
                <a:hlinkClick r:id="rId9"/>
              </a:rPr>
              <a:t>eliska.kirchnerova@mpsv.cz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Zdena Marchalínová, tel. 950 192 182, </a:t>
            </a:r>
            <a:r>
              <a:rPr lang="cs-CZ" sz="2000" dirty="false">
                <a:cs typeface="Arial"/>
                <a:hlinkClick r:id="rId10"/>
              </a:rPr>
              <a:t>zdena.marchalinova@mpsv.cz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Monika Hamplová, tel. 601 384 863, </a:t>
            </a:r>
            <a:r>
              <a:rPr lang="cs-CZ" sz="2000" dirty="false">
                <a:cs typeface="Arial"/>
                <a:hlinkClick r:id="rId11"/>
              </a:rPr>
              <a:t>monika.hamplova@mpsv.cz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Kateřina Jechová, tel. </a:t>
            </a:r>
            <a:r>
              <a:rPr lang="cs-CZ" sz="2000">
                <a:cs typeface="Arial"/>
              </a:rPr>
              <a:t>950 192 </a:t>
            </a:r>
            <a:r>
              <a:rPr lang="cs-CZ" sz="2000" dirty="false">
                <a:cs typeface="Arial"/>
              </a:rPr>
              <a:t>172, </a:t>
            </a:r>
            <a:r>
              <a:rPr lang="cs-CZ" sz="2000" dirty="false">
                <a:cs typeface="Arial"/>
                <a:hlinkClick r:id="rId12"/>
              </a:rPr>
              <a:t>katerina.jechova@mpsv.cz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Petra Ulrichová, tel. 778 530 669, </a:t>
            </a:r>
            <a:r>
              <a:rPr lang="cs-CZ" sz="2000" dirty="false">
                <a:cs typeface="Arial"/>
                <a:hlinkClick r:id="rId13"/>
              </a:rPr>
              <a:t>petra.ulrichova@mpsv.cz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Gabriela Měřínská, tel. 770 123 096, </a:t>
            </a:r>
            <a:r>
              <a:rPr lang="cs-CZ" sz="2000" dirty="false">
                <a:cs typeface="Arial"/>
                <a:hlinkClick r:id="rId14"/>
              </a:rPr>
              <a:t>gabriela.merinska@mpsv.cz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r>
              <a:rPr lang="cs-CZ" sz="2000" dirty="false">
                <a:cs typeface="Arial"/>
              </a:rPr>
              <a:t>Jana Spurná, tel. 950 193 346, </a:t>
            </a:r>
            <a:r>
              <a:rPr lang="cs-CZ" sz="2000" dirty="false">
                <a:cs typeface="Arial"/>
                <a:hlinkClick r:id="rId15"/>
              </a:rPr>
              <a:t>jana.spurna1@mpsv.cz</a:t>
            </a: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endParaRPr lang="cs-CZ" sz="2000" dirty="false">
              <a:cs typeface="Arial"/>
            </a:endParaRPr>
          </a:p>
          <a:p>
            <a:pPr marL="0" indent="0">
              <a:lnSpc>
                <a:spcPts val="2200"/>
              </a:lnSpc>
              <a:buNone/>
            </a:pPr>
            <a:endParaRPr lang="cs-CZ" sz="2000" dirty="false">
              <a:cs typeface="Arial"/>
            </a:endParaRPr>
          </a:p>
          <a:p>
            <a:pPr marL="0" indent="0">
              <a:buNone/>
            </a:pPr>
            <a:endParaRPr lang="cs-CZ" sz="2000" dirty="false">
              <a:cs typeface="Arial"/>
            </a:endParaRPr>
          </a:p>
          <a:p>
            <a:pPr marL="0" indent="0">
              <a:buNone/>
            </a:pPr>
            <a:endParaRPr lang="cs-CZ" sz="2000" dirty="false"/>
          </a:p>
          <a:p>
            <a:pPr marL="0" indent="0">
              <a:buNone/>
            </a:pPr>
            <a:endParaRPr lang="cs-CZ" sz="2000" dirty="false"/>
          </a:p>
          <a:p>
            <a:pPr marL="0" indent="0">
              <a:buNone/>
            </a:pPr>
            <a:endParaRPr lang="cs-CZ" sz="2000" dirty="false">
              <a:cs typeface="Arial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964575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true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false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C0C680CD-088A-49FC-A102-D699147F32B2}" name="Facet" vid="{CFBC31BA-B70F-4F30-BCAA-4F3011E16C4D}"/>
    </a:ext>
  </a:extLst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Props1.xml><?xml version="1.0" encoding="utf-8"?>
<ds:datastoreItem xmlns:ds="http://schemas.openxmlformats.org/officeDocument/2006/customXml" ds:itemID="{E6937348-7977-46A8-9818-642FB21DF6FB}">
  <ds:schemaRefs>
    <ds:schemaRef ds:uri="dfed548f-0517-4d39-90e3-3947398480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D88155-0E86-4D14-B6AF-C6806AEE9525}">
  <ds:schemaRefs>
    <ds:schemaRef ds:uri="dfed548f-0517-4d39-90e3-3947398480c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5509</properties:Words>
  <properties:PresentationFormat>Předvádění na obrazovce (4:3)</properties:PresentationFormat>
  <properties:Paragraphs>392</properties:Paragraphs>
  <properties:Slides>53</properties:Slides>
  <properties:Notes>7</properties:Notes>
  <properties:TotalTime>1736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53</vt:i4>
      </vt:variant>
    </vt:vector>
  </properties:HeadingPairs>
  <properties:TitlesOfParts>
    <vt:vector baseType="lpstr" size="60">
      <vt:lpstr>Arial</vt:lpstr>
      <vt:lpstr>Calibri</vt:lpstr>
      <vt:lpstr>Trebuchet MS</vt:lpstr>
      <vt:lpstr>Wingdings</vt:lpstr>
      <vt:lpstr>Wingdings 3</vt:lpstr>
      <vt:lpstr>prezentace</vt:lpstr>
      <vt:lpstr>Fazeta</vt:lpstr>
      <vt:lpstr>Seminář k monitoringu  výzva č. 03_22_018  </vt:lpstr>
      <vt:lpstr>Co a kde vykazovat</vt:lpstr>
      <vt:lpstr>Co a kde vykazovat</vt:lpstr>
      <vt:lpstr>Co a kde vykazovat</vt:lpstr>
      <vt:lpstr>Kde hledat informace</vt:lpstr>
      <vt:lpstr>Pokyny k evidenci a vykazování účastníků v projektech - indikátory</vt:lpstr>
      <vt:lpstr>Evidence bagatelní podpory</vt:lpstr>
      <vt:lpstr>Evidence bagatelní podpory</vt:lpstr>
      <vt:lpstr>Kontaktní osoby</vt:lpstr>
      <vt:lpstr>Prezentace aplikace PowerPoint</vt:lpstr>
      <vt:lpstr>POKYNY ke spolupráci na evaluaci a monitoringu</vt:lpstr>
      <vt:lpstr>Průběžný monitoring a dotazník k závěrečné zprávě</vt:lpstr>
      <vt:lpstr>ONLINE FORMULÁŘ Monitoringu – důležité upozornění</vt:lpstr>
      <vt:lpstr>Prezentace aplikace PowerPoint</vt:lpstr>
      <vt:lpstr>1) Podpora komunitní práce (KP)</vt:lpstr>
      <vt:lpstr>2) PODPORA SOCIÁLNÍCH SLUŽEB</vt:lpstr>
      <vt:lpstr>3) Podpora ohrožených rodin s dětmi</vt:lpstr>
      <vt:lpstr>4) Podpora prevence kriminality, bezpečnosti a veřejného pořádku a podpora služeb pro osoby závislé či závislostí ohrožené</vt:lpstr>
      <vt:lpstr>5) Podpora řešení dluhové problematiky</vt:lpstr>
      <vt:lpstr>6) Podpora zaměstnatelnosti osob</vt:lpstr>
      <vt:lpstr>6) Dotazník pro CS v podpoře zaměstnatelnosti</vt:lpstr>
      <vt:lpstr>6) Dotazník pro CS v podpoře zaměstnatelnosti</vt:lpstr>
      <vt:lpstr>7) Podpora prevence zdraví</vt:lpstr>
      <vt:lpstr>8) Podpora participativních metod práce s cílovou skupinou </vt:lpstr>
      <vt:lpstr>9) Podpora programů zaměřených na boj s diskriminací</vt:lpstr>
      <vt:lpstr>Nejčastější chyby z pohledu ŘO</vt:lpstr>
      <vt:lpstr>Nejčastější chyby z pohledu ŘO</vt:lpstr>
      <vt:lpstr>Kontaktní osoby ve věci monitoringu a evaluace</vt:lpstr>
      <vt:lpstr> </vt:lpstr>
      <vt:lpstr>Indikátory monitoring výzva 03_22_018  </vt:lpstr>
      <vt:lpstr>O co se jedná ?</vt:lpstr>
      <vt:lpstr>Není indikátor jako indikátor</vt:lpstr>
      <vt:lpstr>Co je smyslem</vt:lpstr>
      <vt:lpstr>Východiska pro definování indikátorů v aktivitách</vt:lpstr>
      <vt:lpstr>Podpora sociálních služeb + Podpora ohrožených rodin</vt:lpstr>
      <vt:lpstr>Obecné KI ( aktivity v tématech 2 a 3)</vt:lpstr>
      <vt:lpstr>Specifické MI (oblast 2)</vt:lpstr>
      <vt:lpstr>Specifické MI (oblast 2)</vt:lpstr>
      <vt:lpstr>Specifické MI (oblast 2)</vt:lpstr>
      <vt:lpstr>Specifické MI (oblast 3)</vt:lpstr>
      <vt:lpstr>PREVENCE KRIMINALITY, BEZPEČNOST, VEŘEJNÝ POŘÁDEK A SLUŽBY PRO OSOBY OHROŽENÉ ZÁVISLOSTÍ</vt:lpstr>
      <vt:lpstr>PREVENCE KRIMINALITY, BEZPEČNOST, VEŘEJNÝ POŘÁDEK A SLUŽBY PRO OSOBY OHROŽENÉ ZÁVISLOSTÍ</vt:lpstr>
      <vt:lpstr>PODPORA ŘEŠENÍ DLUHOVÉ PROBLEMATIKY</vt:lpstr>
      <vt:lpstr>PODPORA ZAMĚSTNATELNOSTI OSOB</vt:lpstr>
      <vt:lpstr>Analýza dat z OKDávky  a OKNouze</vt:lpstr>
      <vt:lpstr>Průběžný monotoring </vt:lpstr>
      <vt:lpstr>PODPORA PREVENCE VE ZDRAVÍ </vt:lpstr>
      <vt:lpstr>PODPORA PREVENCE VE ZDRAVÍ </vt:lpstr>
      <vt:lpstr>PODPORA PARTICIPATIVNÍCH METOD PRÁCE S CÍLOVOU SKUPINOU </vt:lpstr>
      <vt:lpstr>PODPORA PARTICIPATIVNÍCH METOD PRÁCE S CÍLOVOU SKUPINOU </vt:lpstr>
      <vt:lpstr>Na co při zpracování dávat pozor – chyby při vyplňování </vt:lpstr>
      <vt:lpstr>Kontrola a kontaktování a opravy</vt:lpstr>
      <vt:lpstr>Děkujeme za pozornost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2024-03-11T07:44:19Z</dcterms:modified>
  <cp:revision>467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