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app.xml" Type="http://schemas.openxmlformats.org/officeDocument/2006/relationships/extended-properties" Id="rId3"/>
    <Relationship Target="docProps/core.xml" Type="http://schemas.openxmlformats.org/package/2006/relationships/metadata/core-properties" Id="rId2"/>
    <Relationship Target="ppt/presentation.xml" Type="http://schemas.openxmlformats.org/officeDocument/2006/relationships/officeDocument" Id="rId1"/>
    <Relationship Target="docProps/custom.xml" Type="http://schemas.openxmlformats.org/officeDocument/2006/relationships/custom-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53"/>
  </p:notesMasterIdLst>
  <p:sldIdLst>
    <p:sldId id="1194" r:id="rId5"/>
    <p:sldId id="281" r:id="rId6"/>
    <p:sldId id="302" r:id="rId7"/>
    <p:sldId id="1223" r:id="rId8"/>
    <p:sldId id="1226" r:id="rId9"/>
    <p:sldId id="1233" r:id="rId10"/>
    <p:sldId id="1249" r:id="rId11"/>
    <p:sldId id="1250" r:id="rId12"/>
    <p:sldId id="1248" r:id="rId13"/>
    <p:sldId id="1230" r:id="rId14"/>
    <p:sldId id="1231" r:id="rId15"/>
    <p:sldId id="1251" r:id="rId16"/>
    <p:sldId id="1276" r:id="rId17"/>
    <p:sldId id="1252" r:id="rId18"/>
    <p:sldId id="1234" r:id="rId19"/>
    <p:sldId id="1236" r:id="rId20"/>
    <p:sldId id="1277" r:id="rId21"/>
    <p:sldId id="1237" r:id="rId22"/>
    <p:sldId id="1238" r:id="rId23"/>
    <p:sldId id="1257" r:id="rId24"/>
    <p:sldId id="1242" r:id="rId25"/>
    <p:sldId id="1253" r:id="rId26"/>
    <p:sldId id="1254" r:id="rId27"/>
    <p:sldId id="1255" r:id="rId28"/>
    <p:sldId id="1256" r:id="rId29"/>
    <p:sldId id="1246" r:id="rId30"/>
    <p:sldId id="1240" r:id="rId31"/>
    <p:sldId id="1247" r:id="rId32"/>
    <p:sldId id="1220" r:id="rId33"/>
    <p:sldId id="1228" r:id="rId34"/>
    <p:sldId id="1278" r:id="rId35"/>
    <p:sldId id="1264" r:id="rId36"/>
    <p:sldId id="1258" r:id="rId37"/>
    <p:sldId id="1260" r:id="rId38"/>
    <p:sldId id="1261" r:id="rId39"/>
    <p:sldId id="1263" r:id="rId40"/>
    <p:sldId id="1262" r:id="rId41"/>
    <p:sldId id="1265" r:id="rId42"/>
    <p:sldId id="1267" r:id="rId43"/>
    <p:sldId id="1268" r:id="rId44"/>
    <p:sldId id="1269" r:id="rId45"/>
    <p:sldId id="1270" r:id="rId46"/>
    <p:sldId id="1271" r:id="rId47"/>
    <p:sldId id="1273" r:id="rId48"/>
    <p:sldId id="1274" r:id="rId49"/>
    <p:sldId id="1275" r:id="rId50"/>
    <p:sldId id="1272" r:id="rId51"/>
    <p:sldId id="1227" r:id="rId52"/>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74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Sogelová Adéla Ing. (MPSV)" initials="SAI(" lastIdx="2" clrIdx="0">
    <p:extLst>
      <p:ext uri="{19B8F6BF-5375-455C-9EA6-DF929625EA0E}">
        <p15:presenceInfo xmlns:p15="http://schemas.microsoft.com/office/powerpoint/2012/main" providerId="AD" userId="S::adela.sogelova@mpsv.cz::0cc913ad-974d-4e89-99f8-0442c936bd61"/>
      </p:ext>
    </p:extLst>
  </p:cmAuthor>
  <p:cmAuthor id="2" name="Bořecká Lenka Mgr. (MPSV)" initials="BLM(" lastIdx="1" clrIdx="1">
    <p:extLst>
      <p:ext uri="{19B8F6BF-5375-455C-9EA6-DF929625EA0E}">
        <p15:presenceInfo xmlns:p15="http://schemas.microsoft.com/office/powerpoint/2012/main" providerId="AD" userId="S::lenka.borecka@mpsv.cz::3d3d03b6-7331-4d2b-a6cb-ed2575c5b078"/>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Střední sty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15620"/>
    <p:restoredTop sz="94660"/>
  </p:normalViewPr>
  <p:slideViewPr>
    <p:cSldViewPr snapToGrid="false">
      <p:cViewPr varScale="true">
        <p:scale>
          <a:sx n="104" d="100"/>
          <a:sy n="104" d="100"/>
        </p:scale>
        <p:origin x="1746" y="108"/>
      </p:cViewPr>
      <p:guideLst>
        <p:guide orient="horz" pos="913"/>
        <p:guide orient="horz" pos="3884"/>
        <p:guide pos="5420"/>
        <p:guide pos="7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slides/slide43.xml" Type="http://schemas.openxmlformats.org/officeDocument/2006/relationships/slide" Id="rId47"/>
    <Relationship Target="slides/slide46.xml" Type="http://schemas.openxmlformats.org/officeDocument/2006/relationships/slide" Id="rId50"/>
    <Relationship Target="presProps.xml" Type="http://schemas.openxmlformats.org/officeDocument/2006/relationships/presProps" Id="rId55"/>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notesMasters/notesMaster1.xml" Type="http://schemas.openxmlformats.org/officeDocument/2006/relationships/notesMaster" Id="rId53"/>
    <Relationship Target="tableStyles.xml" Type="http://schemas.openxmlformats.org/officeDocument/2006/relationships/tableStyles" Id="rId58"/>
    <Relationship Target="slides/slide1.xml" Type="http://schemas.openxmlformats.org/officeDocument/2006/relationships/slide" Id="rId5"/>
    <Relationship Target="slides/slide15.xml" Type="http://schemas.openxmlformats.org/officeDocument/2006/relationships/slide" Id="rId19"/>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viewProps.xml" Type="http://schemas.openxmlformats.org/officeDocument/2006/relationships/viewProps" Id="rId56"/>
    <Relationship Target="slides/slide4.xml" Type="http://schemas.openxmlformats.org/officeDocument/2006/relationships/slide" Id="rId8"/>
    <Relationship Target="slides/slide47.xml" Type="http://schemas.openxmlformats.org/officeDocument/2006/relationships/slide"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16.xml" Type="http://schemas.openxmlformats.org/officeDocument/2006/relationships/slide" Id="rId20"/>
    <Relationship Target="slides/slide37.xml" Type="http://schemas.openxmlformats.org/officeDocument/2006/relationships/slide" Id="rId41"/>
    <Relationship Target="commentAuthors.xml" Type="http://schemas.openxmlformats.org/officeDocument/2006/relationships/commentAuthors" Id="rId54"/>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theme/theme1.xml" Type="http://schemas.openxmlformats.org/officeDocument/2006/relationships/theme"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19.06.2023</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47.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48.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a:p>
        </p:txBody>
      </p:sp>
    </p:spTree>
    <p:extLst>
      <p:ext uri="{BB962C8B-B14F-4D97-AF65-F5344CB8AC3E}">
        <p14:creationId xmlns:p14="http://schemas.microsoft.com/office/powerpoint/2010/main" val="3640655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a:t>
            </a:fld>
            <a:endParaRPr lang="cs-CZ"/>
          </a:p>
        </p:txBody>
      </p:sp>
    </p:spTree>
    <p:extLst>
      <p:ext uri="{BB962C8B-B14F-4D97-AF65-F5344CB8AC3E}">
        <p14:creationId xmlns:p14="http://schemas.microsoft.com/office/powerpoint/2010/main" val="3618842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29</a:t>
            </a:fld>
            <a:endParaRPr lang="cs-CZ"/>
          </a:p>
        </p:txBody>
      </p:sp>
    </p:spTree>
    <p:extLst>
      <p:ext uri="{BB962C8B-B14F-4D97-AF65-F5344CB8AC3E}">
        <p14:creationId xmlns:p14="http://schemas.microsoft.com/office/powerpoint/2010/main" val="3010048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30</a:t>
            </a:fld>
            <a:endParaRPr lang="cs-CZ"/>
          </a:p>
        </p:txBody>
      </p:sp>
    </p:spTree>
    <p:extLst>
      <p:ext uri="{BB962C8B-B14F-4D97-AF65-F5344CB8AC3E}">
        <p14:creationId xmlns:p14="http://schemas.microsoft.com/office/powerpoint/2010/main" val="2506970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47</a:t>
            </a:fld>
            <a:endParaRPr lang="cs-CZ"/>
          </a:p>
        </p:txBody>
      </p:sp>
    </p:spTree>
    <p:extLst>
      <p:ext uri="{BB962C8B-B14F-4D97-AF65-F5344CB8AC3E}">
        <p14:creationId xmlns:p14="http://schemas.microsoft.com/office/powerpoint/2010/main" val="2519579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48</a:t>
            </a:fld>
            <a:endParaRPr lang="cs-CZ"/>
          </a:p>
        </p:txBody>
      </p:sp>
    </p:spTree>
    <p:extLst>
      <p:ext uri="{BB962C8B-B14F-4D97-AF65-F5344CB8AC3E}">
        <p14:creationId xmlns:p14="http://schemas.microsoft.com/office/powerpoint/2010/main" val="2363068982"/>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a:p>
        </p:txBody>
      </p:sp>
      <p:sp>
        <p:nvSpPr>
          <p:cNvPr id="7" name="Zástupný symbol pro zápatí 6"/>
          <p:cNvSpPr>
            <a:spLocks noGrp="true"/>
          </p:cNvSpPr>
          <p:nvPr>
            <p:ph type="ftr" sz="quarter" idx="11"/>
          </p:nvPr>
        </p:nvSpPr>
        <p:spPr/>
        <p:txBody>
          <a:bodyPr/>
          <a:lstStyle/>
          <a:p>
            <a:endParaRPr lang="cs-CZ"/>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a:p>
        </p:txBody>
      </p:sp>
      <p:sp>
        <p:nvSpPr>
          <p:cNvPr id="6" name="Zástupný symbol pro zápatí 5"/>
          <p:cNvSpPr>
            <a:spLocks noGrp="true"/>
          </p:cNvSpPr>
          <p:nvPr>
            <p:ph type="ftr" sz="quarter" idx="12"/>
          </p:nvPr>
        </p:nvSpPr>
        <p:spPr/>
        <p:txBody>
          <a:bodyPr/>
          <a:lstStyle/>
          <a:p>
            <a:endParaRPr lang="cs-CZ"/>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a:p>
        </p:txBody>
      </p:sp>
      <p:sp>
        <p:nvSpPr>
          <p:cNvPr id="6" name="Zástupný symbol pro zápatí 5"/>
          <p:cNvSpPr>
            <a:spLocks noGrp="true"/>
          </p:cNvSpPr>
          <p:nvPr>
            <p:ph type="ftr" sz="quarter" idx="12"/>
          </p:nvPr>
        </p:nvSpPr>
        <p:spPr/>
        <p:txBody>
          <a:bodyPr/>
          <a:lstStyle/>
          <a:p>
            <a:endParaRPr lang="cs-CZ"/>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a:p>
        </p:txBody>
      </p:sp>
      <p:sp>
        <p:nvSpPr>
          <p:cNvPr id="5" name="Zástupný symbol pro zápatí 4"/>
          <p:cNvSpPr>
            <a:spLocks noGrp="true"/>
          </p:cNvSpPr>
          <p:nvPr>
            <p:ph type="ftr" sz="quarter" idx="14"/>
          </p:nvPr>
        </p:nvSpPr>
        <p:spPr/>
        <p:txBody>
          <a:bodyPr/>
          <a:lstStyle/>
          <a:p>
            <a:endParaRPr lang="cs-CZ"/>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Mode="External" Target="https://publicita.dotaceeu.cz/gen/krok1" Type="http://schemas.openxmlformats.org/officeDocument/2006/relationships/hyperlink" Id="rId3"/>
    <Relationship TargetMode="External" Target="mailto:esf@mpsv.cz" Type="http://schemas.openxmlformats.org/officeDocument/2006/relationships/hyperlink" Id="rId2"/>
    <Relationship Target="../slideLayouts/slideLayout2.xml" Type="http://schemas.openxmlformats.org/officeDocument/2006/relationships/slideLayout" Id="rId1"/>
    <Relationship Target="../media/image6.svg" Type="http://schemas.openxmlformats.org/officeDocument/2006/relationships/image" Id="rId5"/>
    <Relationship Target="../media/image5.png" Type="http://schemas.openxmlformats.org/officeDocument/2006/relationships/image" Id="rId4"/>
</Relationships>

</file>

<file path=ppt/slides/_rels/slide14.xml.rels><?xml version="1.0" encoding="UTF-8" standalone="yes"?>
<Relationships xmlns="http://schemas.openxmlformats.org/package/2006/relationships">
    <Relationship Target="../media/image6.svg" Type="http://schemas.openxmlformats.org/officeDocument/2006/relationships/image" Id="rId3"/>
    <Relationship Target="../media/image5.png" Type="http://schemas.openxmlformats.org/officeDocument/2006/relationships/imag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media/image6.svg" Type="http://schemas.openxmlformats.org/officeDocument/2006/relationships/image" Id="rId3"/>
    <Relationship Target="../media/image5.png" Type="http://schemas.openxmlformats.org/officeDocument/2006/relationships/imag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media/image6.svg" Type="http://schemas.openxmlformats.org/officeDocument/2006/relationships/image" Id="rId3"/>
    <Relationship Target="../media/image5.png" Type="http://schemas.openxmlformats.org/officeDocument/2006/relationships/imag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Mode="External" Target="https://www.esfcr.cz/technicka_podpora_opzplus" Type="http://schemas.openxmlformats.org/officeDocument/2006/relationships/hyperlink" Id="rId8"/>
    <Relationship TargetMode="External" Target="https://www.esfcr.cz/pravidla-pro-zadatele-a-prijemce-opz-plus" Type="http://schemas.openxmlformats.org/officeDocument/2006/relationships/hyperlink" Id="rId3"/>
    <Relationship TargetMode="External" Target="https://www.esfcr.cz/technicka-podpora" Type="http://schemas.openxmlformats.org/officeDocument/2006/relationships/hyperlink" Id="rId7"/>
    <Relationship TargetMode="External" Target="https://www.esfcr.cz/formulare-a-pokyny-ke-zprave-o-realizaci-projektu-zadosti-o-platbu-a-zadosti-o-zmenu-opz-plus/-/dokument/19489509" Type="http://schemas.openxmlformats.org/officeDocument/2006/relationships/hyperlink" Id="rId2"/>
    <Relationship Target="../slideLayouts/slideLayout2.xml" Type="http://schemas.openxmlformats.org/officeDocument/2006/relationships/slideLayout" Id="rId1"/>
    <Relationship TargetMode="External" Target="http://www.esfcr.cz/" Type="http://schemas.openxmlformats.org/officeDocument/2006/relationships/hyperlink" Id="rId6"/>
    <Relationship TargetMode="External" Target="https://www.esfcr.cz/klub-vyzvy-018-podpora-socialniho-zaclenovani-ve-vyloucenych-lokalitach" Type="http://schemas.openxmlformats.org/officeDocument/2006/relationships/hyperlink" Id="rId5"/>
    <Relationship TargetMode="External" Target="https://www.esfcr.cz/vyzva-018-opz-plus" Type="http://schemas.openxmlformats.org/officeDocument/2006/relationships/hyperlink" Id="rId4"/>
</Relationships>

</file>

<file path=ppt/slides/_rels/slide2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Mode="External" Target="https://www.esfcr.cz/formulare-a-pokyny-ke-zprave-o-realizaci-projektu-zadosti-o-platbu-a-zadosti-o-zmenu-opz-plus/-/dokument/19197597" Type="http://schemas.openxmlformats.org/officeDocument/2006/relationships/hyperlink"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media/image6.svg" Type="http://schemas.openxmlformats.org/officeDocument/2006/relationships/image" Id="rId3"/>
    <Relationship Target="../media/image5.png" Type="http://schemas.openxmlformats.org/officeDocument/2006/relationships/imag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Mode="External" Target="mailto:petra.peterkova@mpsv.cz" Type="http://schemas.openxmlformats.org/officeDocument/2006/relationships/hyperlink" Id="rId8"/>
    <Relationship TargetMode="External" Target="mailto:sarka.mullerova@mpsv.cz" Type="http://schemas.openxmlformats.org/officeDocument/2006/relationships/hyperlink" Id="rId3"/>
    <Relationship TargetMode="External" Target="mailto:jakub.slavka@mpsv.cz" Type="http://schemas.openxmlformats.org/officeDocument/2006/relationships/hyperlink" Id="rId7"/>
    <Relationship Target="../notesSlides/notesSlide3.xml" Type="http://schemas.openxmlformats.org/officeDocument/2006/relationships/notesSlide" Id="rId2"/>
    <Relationship Target="../slideLayouts/slideLayout2.xml" Type="http://schemas.openxmlformats.org/officeDocument/2006/relationships/slideLayout" Id="rId1"/>
    <Relationship TargetMode="External" Target="mailto:tereza.havelkova@mpsv.cz" Type="http://schemas.openxmlformats.org/officeDocument/2006/relationships/hyperlink" Id="rId6"/>
    <Relationship TargetMode="External" Target="mailto:monika.hamplova@mpsv.cz" Type="http://schemas.openxmlformats.org/officeDocument/2006/relationships/hyperlink" Id="rId11"/>
    <Relationship TargetMode="External" Target="mailto:gabriela.hubackova@mpsv.cz" Type="http://schemas.openxmlformats.org/officeDocument/2006/relationships/hyperlink" Id="rId5"/>
    <Relationship TargetMode="External" Target="mailto:zdena.marchalinova@mpsv.cz" Type="http://schemas.openxmlformats.org/officeDocument/2006/relationships/hyperlink" Id="rId10"/>
    <Relationship TargetMode="External" Target="mailto:gabriela.bartesova@mpsv.cz" Type="http://schemas.openxmlformats.org/officeDocument/2006/relationships/hyperlink" Id="rId4"/>
    <Relationship TargetMode="External" Target="mailto:eliska.kirchnerova@mpsv.cz" Type="http://schemas.openxmlformats.org/officeDocument/2006/relationships/hyperlink" Id="rId9"/>
</Relationships>

</file>

<file path=ppt/slides/_rels/slide3.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Mode="External" Target="https://www.esfcr.cz/klub-vyzvy-018-podpora-socialniho-zaclenovani-ve-vyloucenych-lokalitach/-/dokument/19079010" Type="http://schemas.openxmlformats.org/officeDocument/2006/relationships/hyperlink" Id="rId3"/>
    <Relationship TargetMode="External" Target="https://www.esfcr.cz/prehled-vyzev-opz-plus/-/asset_publisher/SfUza2tXdZGm/content/podpora-socialniho-zaclenovani-ve-vyloucenych-lokalitach-1-?inheritRedirect=false" Type="http://schemas.openxmlformats.org/officeDocument/2006/relationships/hyperlink" Id="rId2"/>
    <Relationship Target="../slideLayouts/slideLayout2.xml" Type="http://schemas.openxmlformats.org/officeDocument/2006/relationships/slideLayout" Id="rId1"/>
    <Relationship Target="../media/image6.svg" Type="http://schemas.openxmlformats.org/officeDocument/2006/relationships/image" Id="rId5"/>
    <Relationship Target="../media/image5.png" Type="http://schemas.openxmlformats.org/officeDocument/2006/relationships/image" Id="rId4"/>
</Relationships>

</file>

<file path=ppt/slides/_rels/slide32.xml.rels><?xml version="1.0" encoding="UTF-8" standalone="yes"?>
<Relationships xmlns="http://schemas.openxmlformats.org/package/2006/relationships">
    <Relationship TargetMode="External" Target="https://pruzkumy.esfcr.cz/index.php/553132" Type="http://schemas.openxmlformats.org/officeDocument/2006/relationships/hyperlink" Id="rId3"/>
    <Relationship TargetMode="External" Target="https://pruzkumy.esfcr.cz/index.php/476575" Type="http://schemas.openxmlformats.org/officeDocument/2006/relationships/hyperlink"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media/image7.svg" Type="http://schemas.openxmlformats.org/officeDocument/2006/relationships/image" Id="rId3"/>
    <Relationship Target="../media/image5.png" Type="http://schemas.openxmlformats.org/officeDocument/2006/relationships/imag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Mode="External" Target="https://1url.cz/TrscS" Type="http://schemas.openxmlformats.org/officeDocument/2006/relationships/hyperlink" Id="rId3"/>
    <Relationship TargetMode="External" Target="https://1url.cz/Orscg" Type="http://schemas.openxmlformats.org/officeDocument/2006/relationships/hyperlink" Id="rId2"/>
    <Relationship Target="../slideLayouts/slideLayout2.xml" Type="http://schemas.openxmlformats.org/officeDocument/2006/relationships/slideLayout" Id="rId1"/>
    <Relationship TargetMode="External" Target="https://pruzkumy.esfcr.cz/index.php/534866" Type="http://schemas.openxmlformats.org/officeDocument/2006/relationships/hyperlink" Id="rId5"/>
    <Relationship TargetMode="External" Target="https://pruzkumy.esfcr.cz/index.php/272257" Type="http://schemas.openxmlformats.org/officeDocument/2006/relationships/hyperlink" Id="rId4"/>
</Relationships>

</file>

<file path=ppt/slides/_rels/slide3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Mode="External" Target="https://www.esfcr.cz/formulare-a-pokyny-ke-zprave-o-realizaci-projektu-zadosti-o-platbu-a-zadosti-o-zmenu-opz-plus/-/dokument/19489509" Type="http://schemas.openxmlformats.org/officeDocument/2006/relationships/hyperlink" Id="rId3"/>
    <Relationship TargetMode="External" Target="https://iskp21.mssf.cz/" Type="http://schemas.openxmlformats.org/officeDocument/2006/relationships/hyperlink" Id="rId2"/>
    <Relationship Target="../slideLayouts/slideLayout2.xml" Type="http://schemas.openxmlformats.org/officeDocument/2006/relationships/slideLayout" Id="rId1"/>
    <Relationship Target="../media/image6.svg" Type="http://schemas.openxmlformats.org/officeDocument/2006/relationships/image" Id="rId5"/>
    <Relationship Target="../media/image5.png" Type="http://schemas.openxmlformats.org/officeDocument/2006/relationships/image" Id="rId4"/>
</Relationships>

</file>

<file path=ppt/slides/_rels/slide4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media/image5.png" Type="http://schemas.openxmlformats.org/officeDocument/2006/relationships/image" Id="rId3"/>
    <Relationship TargetMode="External" Target="https://1url.cz/6rscA" Type="http://schemas.openxmlformats.org/officeDocument/2006/relationships/hyperlink" Id="rId2"/>
    <Relationship Target="../slideLayouts/slideLayout2.xml" Type="http://schemas.openxmlformats.org/officeDocument/2006/relationships/slideLayout" Id="rId1"/>
    <Relationship Target="../media/image6.svg" Type="http://schemas.openxmlformats.org/officeDocument/2006/relationships/image" Id="rId4"/>
</Relationships>

</file>

<file path=ppt/slides/_rels/slide4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7.xml.rels><?xml version="1.0" encoding="UTF-8" standalone="yes"?>
<Relationships xmlns="http://schemas.openxmlformats.org/package/2006/relationships">
    <Relationship TargetMode="External" Target="mailto:ondrej.vrba@mpsv.cz" Type="http://schemas.openxmlformats.org/officeDocument/2006/relationships/hyperlink" Id="rId3"/>
    <Relationship Target="../notesSlides/notesSlide5.xml" Type="http://schemas.openxmlformats.org/officeDocument/2006/relationships/notesSlide" Id="rId2"/>
    <Relationship Target="../slideLayouts/slideLayout2.xml" Type="http://schemas.openxmlformats.org/officeDocument/2006/relationships/slideLayout" Id="rId1"/>
    <Relationship Target="../media/image7.svg" Type="http://schemas.openxmlformats.org/officeDocument/2006/relationships/image" Id="rId6"/>
    <Relationship Target="../media/image5.png" Type="http://schemas.openxmlformats.org/officeDocument/2006/relationships/image" Id="rId5"/>
    <Relationship TargetMode="External" Target="mailto:ondej.vrba@mpsv.cz" Type="http://schemas.openxmlformats.org/officeDocument/2006/relationships/hyperlink" Id="rId4"/>
</Relationships>

</file>

<file path=ppt/slides/_rels/slide48.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media/image6.svg" Type="http://schemas.openxmlformats.org/officeDocument/2006/relationships/image" Id="rId3"/>
    <Relationship Target="../media/image5.png" Type="http://schemas.openxmlformats.org/officeDocument/2006/relationships/imag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sz="4000" b="false" kern="1200" cap="none" dirty="false">
                <a:latin typeface="+mn-lt"/>
                <a:ea typeface="+mn-ea"/>
                <a:cs typeface="+mn-cs"/>
              </a:rPr>
              <a:t>Seminář </a:t>
            </a:r>
            <a:r>
              <a:rPr lang="cs-CZ" b="false" kern="1200" cap="none" dirty="false">
                <a:latin typeface="+mn-lt"/>
                <a:ea typeface="+mn-ea"/>
                <a:cs typeface="+mn-cs"/>
              </a:rPr>
              <a:t>pro příjemce</a:t>
            </a:r>
            <a:br>
              <a:rPr lang="cs-CZ" b="false" kern="1200" cap="none" dirty="false">
                <a:latin typeface="+mn-lt"/>
                <a:ea typeface="+mn-ea"/>
                <a:cs typeface="+mn-cs"/>
              </a:rPr>
            </a:br>
            <a:r>
              <a:rPr lang="cs-CZ" b="false" kern="1200" cap="none" dirty="false">
                <a:latin typeface="+mn-lt"/>
                <a:ea typeface="+mn-ea"/>
                <a:cs typeface="+mn-cs"/>
              </a:rPr>
              <a:t>výzva </a:t>
            </a:r>
            <a:r>
              <a:rPr lang="cs-CZ" sz="4000" b="false" kern="1200" cap="none" dirty="false">
                <a:latin typeface="+mn-lt"/>
                <a:ea typeface="+mn-ea"/>
                <a:cs typeface="+mn-cs"/>
              </a:rPr>
              <a:t>č.</a:t>
            </a:r>
            <a:r>
              <a:rPr lang="cs-CZ" b="false" kern="1200" cap="none" dirty="false">
                <a:latin typeface="+mn-lt"/>
                <a:ea typeface="+mn-ea"/>
                <a:cs typeface="+mn-cs"/>
              </a:rPr>
              <a:t> 03_22_018  </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46000" y="2636837"/>
            <a:ext cx="540000" cy="540000"/>
          </a:xfrm>
        </p:spPr>
      </p:pic>
      <p:pic>
        <p:nvPicPr>
          <p:cNvPr id="6" name="Zástupný symbol pro obrázek 14">
            <a:extLst>
              <a:ext uri="{FF2B5EF4-FFF2-40B4-BE49-F238E27FC236}">
                <a16:creationId xmlns:a16="http://schemas.microsoft.com/office/drawing/2014/main" id="{A09DDA7F-D4B2-4106-AA2D-AE5D2963AF66}"/>
              </a:ext>
            </a:extLst>
          </p:cNvPr>
          <p:cNvPicPr>
            <a:picLocks noGrp="true" noChangeAspect="true"/>
          </p:cNvPicPr>
          <p:nvPr>
            <p:ph type="pic" sz="quarter" idx="16"/>
          </p:nvPr>
        </p:nvPicPr>
        <p:blipFill>
          <a:blip cstate="print" r:embed="rId4">
            <a:extLst>
              <a:ext uri="{28A0092B-C50C-407E-A947-70E740481C1C}">
                <a14:useLocalDpi xmlns:a14="http://schemas.microsoft.com/office/drawing/2010/main" val="0"/>
              </a:ext>
            </a:extLst>
          </a:blip>
          <a:stretch>
            <a:fillRect/>
          </a:stretch>
        </p:blipFill>
        <p:spPr>
          <a:xfrm>
            <a:off x="846000" y="4089600"/>
            <a:ext cx="540000" cy="540000"/>
          </a:xfrm>
        </p:spPr>
      </p:pic>
      <p:sp>
        <p:nvSpPr>
          <p:cNvPr id="8" name="TextovéPole 7">
            <a:extLst>
              <a:ext uri="{FF2B5EF4-FFF2-40B4-BE49-F238E27FC236}">
                <a16:creationId xmlns:a16="http://schemas.microsoft.com/office/drawing/2014/main" id="{48057913-AD93-47CE-97D1-D182B0D8C21C}"/>
              </a:ext>
            </a:extLst>
          </p:cNvPr>
          <p:cNvSpPr txBox="true"/>
          <p:nvPr/>
        </p:nvSpPr>
        <p:spPr>
          <a:xfrm>
            <a:off x="1512000" y="4174934"/>
            <a:ext cx="4860200" cy="707886"/>
          </a:xfrm>
          <a:prstGeom prst="rect">
            <a:avLst/>
          </a:prstGeom>
          <a:noFill/>
        </p:spPr>
        <p:txBody>
          <a:bodyPr wrap="square">
            <a:spAutoFit/>
          </a:bodyPr>
          <a:lstStyle/>
          <a:p>
            <a:r>
              <a:rPr lang="cs-CZ" sz="2000"/>
              <a:t>Šárka Müllerová, Gabriela Bartesová, Gabriela Hubáčková, Tereza Havelková</a:t>
            </a:r>
          </a:p>
        </p:txBody>
      </p:sp>
    </p:spTree>
    <p:extLst>
      <p:ext uri="{BB962C8B-B14F-4D97-AF65-F5344CB8AC3E}">
        <p14:creationId xmlns:p14="http://schemas.microsoft.com/office/powerpoint/2010/main" val="3340593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1C97C-3E65-543E-A084-28D9BA1F93A7}"/>
              </a:ext>
            </a:extLst>
          </p:cNvPr>
          <p:cNvSpPr>
            <a:spLocks noGrp="true"/>
          </p:cNvSpPr>
          <p:nvPr>
            <p:ph type="title"/>
          </p:nvPr>
        </p:nvSpPr>
        <p:spPr/>
        <p:txBody>
          <a:bodyPr/>
          <a:lstStyle/>
          <a:p>
            <a:r>
              <a:rPr lang="cs-CZ" dirty="false">
                <a:cs typeface="Arial"/>
              </a:rPr>
              <a:t>Horizontální principy</a:t>
            </a:r>
          </a:p>
        </p:txBody>
      </p:sp>
      <p:sp>
        <p:nvSpPr>
          <p:cNvPr id="3" name="Content Placeholder 2">
            <a:extLst>
              <a:ext uri="{FF2B5EF4-FFF2-40B4-BE49-F238E27FC236}">
                <a16:creationId xmlns:a16="http://schemas.microsoft.com/office/drawing/2014/main" id="{8E78C166-9F51-0105-F10B-543008FBEAD1}"/>
              </a:ext>
            </a:extLst>
          </p:cNvPr>
          <p:cNvSpPr>
            <a:spLocks noGrp="true"/>
          </p:cNvSpPr>
          <p:nvPr>
            <p:ph idx="1"/>
          </p:nvPr>
        </p:nvSpPr>
        <p:spPr>
          <a:xfrm>
            <a:off x="540000" y="1459345"/>
            <a:ext cx="8064000" cy="5056655"/>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i="false" u="none" strike="noStrike" baseline="0" dirty="false">
                <a:latin typeface="ArialMT"/>
              </a:rPr>
              <a:t>Rovné příležitosti a nediskriminace</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i="false" u="none" strike="noStrike" baseline="0" dirty="false">
                <a:latin typeface="ArialMT"/>
              </a:rPr>
              <a:t>Rovné příležitosti mužů a žen</a:t>
            </a:r>
          </a:p>
          <a:p>
            <a:pPr marL="0" lvl="1" indent="0" algn="just">
              <a:lnSpc>
                <a:spcPct val="150000"/>
              </a:lnSpc>
              <a:spcBef>
                <a:spcPts val="0"/>
              </a:spcBef>
              <a:spcAft>
                <a:spcPts val="0"/>
              </a:spcAft>
              <a:buClr>
                <a:schemeClr val="tx1"/>
              </a:buClr>
              <a:buSzPct val="100000"/>
              <a:buNone/>
            </a:pPr>
            <a:endParaRPr lang="cs-CZ" sz="1800" b="true"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Popis plnění cílů projektu se vyplňuje s každou podanou </a:t>
            </a:r>
            <a:r>
              <a:rPr lang="cs-CZ" sz="1800" dirty="false" err="true"/>
              <a:t>ZoR</a:t>
            </a:r>
            <a:r>
              <a:rPr lang="cs-CZ" sz="1800" dirty="false"/>
              <a:t>. Ověřuje se pouze u projektů, u kterých žadatel/příjemce v žádosti o podporu uvedl, že projekt je ve vztahu k tomuto konkrétnímu z horizontálních principů </a:t>
            </a:r>
            <a:r>
              <a:rPr lang="cs-CZ" sz="1800" b="true" dirty="false"/>
              <a:t>pozitivní nebo cíleně zaměřený.</a:t>
            </a:r>
            <a:r>
              <a:rPr lang="cs-CZ" sz="1800" dirty="false"/>
              <a:t> Ale i u těchto projektů může příjemce dodat vysvětlení, že v monitorovacím období neproběhly aktivity projektu, které by vedly k plnění plánovaného vlivu na daný horizontální princip.</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U těch horizontálních principů, u kterých příjemce v žádosti o podporu vyznačil, že projekt má neutrální vliv k horizontálnímu principu, se popis plnění tohoto vlivu </a:t>
            </a:r>
            <a:r>
              <a:rPr lang="cs-CZ" sz="1800" b="true" dirty="false"/>
              <a:t>nevyžaduje</a:t>
            </a:r>
            <a:r>
              <a:rPr lang="cs-CZ" sz="1800" dirty="false"/>
              <a:t>.</a:t>
            </a:r>
          </a:p>
          <a:p>
            <a:pPr marL="431800" indent="-431800"/>
            <a:endParaRPr lang="cs-CZ" dirty="false">
              <a:cs typeface="Arial"/>
            </a:endParaRPr>
          </a:p>
        </p:txBody>
      </p:sp>
      <p:sp>
        <p:nvSpPr>
          <p:cNvPr id="4" name="Slide Number Placeholder 3">
            <a:extLst>
              <a:ext uri="{FF2B5EF4-FFF2-40B4-BE49-F238E27FC236}">
                <a16:creationId xmlns:a16="http://schemas.microsoft.com/office/drawing/2014/main" id="{89FE636C-991E-EF9F-6A08-5537F55DEDCA}"/>
              </a:ext>
            </a:extLst>
          </p:cNvPr>
          <p:cNvSpPr>
            <a:spLocks noGrp="true"/>
          </p:cNvSpPr>
          <p:nvPr>
            <p:ph type="sldNum" sz="quarter" idx="12"/>
          </p:nvPr>
        </p:nvSpPr>
        <p:spPr/>
        <p:txBody>
          <a:bodyPr/>
          <a:lstStyle/>
          <a:p>
            <a:fld id="{479BF083-4774-43B1-9AB0-5CC1AC5DD8EE}" type="slidenum">
              <a:rPr lang="cs-CZ" smtClean="false"/>
              <a:pPr/>
              <a:t>10</a:t>
            </a:fld>
            <a:endParaRPr lang="cs-CZ"/>
          </a:p>
        </p:txBody>
      </p:sp>
    </p:spTree>
    <p:extLst>
      <p:ext uri="{BB962C8B-B14F-4D97-AF65-F5344CB8AC3E}">
        <p14:creationId xmlns:p14="http://schemas.microsoft.com/office/powerpoint/2010/main" val="2284117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B6E8B-71F0-628F-9CD7-21BD5233B424}"/>
              </a:ext>
            </a:extLst>
          </p:cNvPr>
          <p:cNvSpPr>
            <a:spLocks noGrp="true"/>
          </p:cNvSpPr>
          <p:nvPr>
            <p:ph type="title"/>
          </p:nvPr>
        </p:nvSpPr>
        <p:spPr/>
        <p:txBody>
          <a:bodyPr/>
          <a:lstStyle/>
          <a:p>
            <a:r>
              <a:rPr lang="cs-CZ">
                <a:cs typeface="Arial"/>
              </a:rPr>
              <a:t>Publicita</a:t>
            </a:r>
          </a:p>
        </p:txBody>
      </p:sp>
      <p:sp>
        <p:nvSpPr>
          <p:cNvPr id="3" name="Content Placeholder 2">
            <a:extLst>
              <a:ext uri="{FF2B5EF4-FFF2-40B4-BE49-F238E27FC236}">
                <a16:creationId xmlns:a16="http://schemas.microsoft.com/office/drawing/2014/main" id="{3F5F65D3-813A-E9F8-B172-041B21F0541B}"/>
              </a:ext>
            </a:extLst>
          </p:cNvPr>
          <p:cNvSpPr>
            <a:spLocks noGrp="true"/>
          </p:cNvSpPr>
          <p:nvPr>
            <p:ph idx="1"/>
          </p:nvPr>
        </p:nvSpPr>
        <p:spPr>
          <a:xfrm>
            <a:off x="540000" y="1365891"/>
            <a:ext cx="8064000" cy="4320000"/>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Příjemce v </a:t>
            </a:r>
            <a:r>
              <a:rPr lang="cs-CZ" sz="1800" dirty="false" err="true"/>
              <a:t>ZoR</a:t>
            </a:r>
            <a:r>
              <a:rPr lang="cs-CZ" sz="1800" dirty="false"/>
              <a:t> informuje o plnění jednotlivých nástrojů a prvků publicity relevantních pro OPZ+ výběrem konkrétního prvku či nástroje. </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Z povinných prvků příjemce volí „Plakát“.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Z povinných nástrojů příjemce vyplňuje „Publicita na webu“ a „Publicita na soc. sítích“</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U každého z nich vybírá z odpovědí: </a:t>
            </a:r>
            <a:r>
              <a:rPr lang="cs-CZ" sz="1800" i="true" dirty="false"/>
              <a:t>Ano, Prozatím ne, Nevztahuje se</a:t>
            </a:r>
            <a:r>
              <a:rPr lang="cs-CZ" sz="1800" dirty="false"/>
              <a: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U povinných publicitních prvků i nástrojů je k dispozici textové pole </a:t>
            </a:r>
            <a:r>
              <a:rPr lang="cs-CZ" sz="1800" i="true" dirty="false"/>
              <a:t>Komentář</a:t>
            </a:r>
            <a:r>
              <a:rPr lang="cs-CZ" sz="1800" dirty="false"/>
              <a:t>, do kterého příjemce vyplňuje podrobnosti. </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Pro finalizaci </a:t>
            </a:r>
            <a:r>
              <a:rPr lang="cs-CZ" sz="1800" b="true" dirty="false" err="true"/>
              <a:t>ZoR</a:t>
            </a:r>
            <a:r>
              <a:rPr lang="cs-CZ" sz="1800" b="true" dirty="false"/>
              <a:t> v IS KP21+ je nezbytné, aby alespoň u jednoho prvku a jednoho nástroje byla vykázána hodnota </a:t>
            </a:r>
            <a:r>
              <a:rPr lang="cs-CZ" sz="1800" b="true" i="true" dirty="false"/>
              <a:t>Ano</a:t>
            </a:r>
            <a:r>
              <a:rPr lang="cs-CZ" sz="1800" b="true" dirty="false"/>
              <a:t>.</a:t>
            </a:r>
            <a:r>
              <a:rPr lang="cs-CZ" sz="1800" dirty="false"/>
              <a:t> Pro prvky a nástroje, které nejsou relevantní pro OPZ+, příjemce vybírá z číselníku hodnotu </a:t>
            </a:r>
            <a:r>
              <a:rPr lang="cs-CZ" sz="1800" i="true" dirty="false"/>
              <a:t>Prozatím ne.</a:t>
            </a:r>
          </a:p>
          <a:p>
            <a:pPr marL="431800" indent="-431800"/>
            <a:endParaRPr lang="cs-CZ" sz="1400" dirty="false">
              <a:latin typeface="Calibri"/>
              <a:cs typeface="Calibri"/>
            </a:endParaRPr>
          </a:p>
          <a:p>
            <a:pPr marL="431800" indent="-431800"/>
            <a:endParaRPr lang="cs-CZ" sz="1400" dirty="false">
              <a:latin typeface="Calibri"/>
              <a:cs typeface="Calibri"/>
            </a:endParaRPr>
          </a:p>
        </p:txBody>
      </p:sp>
      <p:sp>
        <p:nvSpPr>
          <p:cNvPr id="4" name="Slide Number Placeholder 3">
            <a:extLst>
              <a:ext uri="{FF2B5EF4-FFF2-40B4-BE49-F238E27FC236}">
                <a16:creationId xmlns:a16="http://schemas.microsoft.com/office/drawing/2014/main" id="{FDC28CED-5CAE-9815-8D23-5A76AA66DF82}"/>
              </a:ext>
            </a:extLst>
          </p:cNvPr>
          <p:cNvSpPr>
            <a:spLocks noGrp="true"/>
          </p:cNvSpPr>
          <p:nvPr>
            <p:ph type="sldNum" sz="quarter" idx="12"/>
          </p:nvPr>
        </p:nvSpPr>
        <p:spPr/>
        <p:txBody>
          <a:bodyPr/>
          <a:lstStyle/>
          <a:p>
            <a:fld id="{479BF083-4774-43B1-9AB0-5CC1AC5DD8EE}" type="slidenum">
              <a:rPr lang="cs-CZ" smtClean="false"/>
              <a:pPr/>
              <a:t>11</a:t>
            </a:fld>
            <a:endParaRPr lang="cs-CZ"/>
          </a:p>
        </p:txBody>
      </p:sp>
    </p:spTree>
    <p:extLst>
      <p:ext uri="{BB962C8B-B14F-4D97-AF65-F5344CB8AC3E}">
        <p14:creationId xmlns:p14="http://schemas.microsoft.com/office/powerpoint/2010/main" val="4166317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5295E-47CF-07D4-BD0C-E3BD8044EF37}"/>
              </a:ext>
            </a:extLst>
          </p:cNvPr>
          <p:cNvSpPr>
            <a:spLocks noGrp="true"/>
          </p:cNvSpPr>
          <p:nvPr>
            <p:ph type="title"/>
          </p:nvPr>
        </p:nvSpPr>
        <p:spPr/>
        <p:txBody>
          <a:bodyPr/>
          <a:lstStyle/>
          <a:p>
            <a:r>
              <a:rPr lang="cs-CZ">
                <a:cs typeface="Arial"/>
              </a:rPr>
              <a:t>Publicita</a:t>
            </a:r>
          </a:p>
        </p:txBody>
      </p:sp>
      <p:sp>
        <p:nvSpPr>
          <p:cNvPr id="3" name="Content Placeholder 2">
            <a:extLst>
              <a:ext uri="{FF2B5EF4-FFF2-40B4-BE49-F238E27FC236}">
                <a16:creationId xmlns:a16="http://schemas.microsoft.com/office/drawing/2014/main" id="{560B5E20-B6B9-FDA8-290A-C3FE7175F4C0}"/>
              </a:ext>
            </a:extLst>
          </p:cNvPr>
          <p:cNvSpPr>
            <a:spLocks noGrp="true"/>
          </p:cNvSpPr>
          <p:nvPr>
            <p:ph idx="1"/>
          </p:nvPr>
        </p:nvSpPr>
        <p:spPr>
          <a:xfrm>
            <a:off x="540000" y="1376219"/>
            <a:ext cx="8064000" cy="4974691"/>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Kromě toho, pokud žadatel/příjemce uvedl do žádosti o podporu nepovinné prvky publicity, musí příjemce o jejich plnění informovat v rámci vyplnění textového pole </a:t>
            </a:r>
            <a:r>
              <a:rPr lang="cs-CZ" sz="1800" i="true" dirty="false"/>
              <a:t>Název nepovinného zajištění propagace projektu</a:t>
            </a:r>
            <a:r>
              <a:rPr lang="cs-CZ" sz="1800" dirty="false"/>
              <a:t> a do pole </a:t>
            </a:r>
            <a:r>
              <a:rPr lang="cs-CZ" sz="1800" i="true" dirty="false"/>
              <a:t>Komentář</a:t>
            </a:r>
            <a:r>
              <a:rPr lang="cs-CZ" sz="1800" dirty="false"/>
              <a: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 případě, že je na aktuální </a:t>
            </a:r>
            <a:r>
              <a:rPr lang="cs-CZ" sz="1800" dirty="false" err="true"/>
              <a:t>ZoR</a:t>
            </a:r>
            <a:r>
              <a:rPr lang="cs-CZ" sz="1800" dirty="false"/>
              <a:t> vykazováno v MS2021+ plnění publicitní činnosti, je pro konkrétní formu publicity vyplněno </a:t>
            </a:r>
            <a:r>
              <a:rPr lang="cs-CZ" sz="1800" i="true" dirty="false"/>
              <a:t>Ano</a:t>
            </a:r>
            <a:r>
              <a:rPr lang="cs-CZ" sz="1800" dirty="false"/>
              <a:t> v poli </a:t>
            </a:r>
            <a:r>
              <a:rPr lang="cs-CZ" sz="1800" i="true" dirty="false"/>
              <a:t>Plnění publicitní činnosti</a:t>
            </a:r>
            <a:r>
              <a:rPr lang="cs-CZ" sz="1800" dirty="false"/>
              <a:t>. Pokud byla publicitní činnost splněna již v rámci některé z předcházejících </a:t>
            </a:r>
            <a:r>
              <a:rPr lang="cs-CZ" sz="1800" dirty="false" err="true"/>
              <a:t>ZoR</a:t>
            </a:r>
            <a:r>
              <a:rPr lang="cs-CZ" sz="1800" dirty="false"/>
              <a:t>, je vyplněno </a:t>
            </a:r>
            <a:r>
              <a:rPr lang="cs-CZ" sz="1800" i="true" dirty="false"/>
              <a:t>Ano</a:t>
            </a:r>
            <a:r>
              <a:rPr lang="cs-CZ" sz="1800" dirty="false"/>
              <a:t> v poli </a:t>
            </a:r>
            <a:r>
              <a:rPr lang="cs-CZ" sz="1800" i="true" dirty="false"/>
              <a:t>Již splněna </a:t>
            </a:r>
            <a:r>
              <a:rPr lang="cs-CZ" sz="1800" dirty="false"/>
              <a:t>a </a:t>
            </a:r>
            <a:r>
              <a:rPr lang="cs-CZ" sz="1800" i="true" dirty="false"/>
              <a:t>Ne</a:t>
            </a:r>
            <a:r>
              <a:rPr lang="cs-CZ" sz="1800" dirty="false"/>
              <a:t> v poli </a:t>
            </a:r>
            <a:r>
              <a:rPr lang="cs-CZ" sz="1800" i="true" dirty="false"/>
              <a:t>Plnění publicitní činnosti.</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Pokud je v rámci projektu prvek, či nástroj publicity jednou vykázán jako splněný a následně schválený projektovým manažerem, není možné jej opakovaně vykazovat v následujících </a:t>
            </a:r>
            <a:r>
              <a:rPr lang="cs-CZ" sz="1800" dirty="false" err="true"/>
              <a:t>ZoR</a:t>
            </a:r>
            <a:r>
              <a:rPr lang="cs-CZ" sz="1800" dirty="false"/>
              <a:t>.</a:t>
            </a:r>
          </a:p>
        </p:txBody>
      </p:sp>
      <p:sp>
        <p:nvSpPr>
          <p:cNvPr id="4" name="Slide Number Placeholder 3">
            <a:extLst>
              <a:ext uri="{FF2B5EF4-FFF2-40B4-BE49-F238E27FC236}">
                <a16:creationId xmlns:a16="http://schemas.microsoft.com/office/drawing/2014/main" id="{40D7C3E7-5832-870D-84D9-46D5B99898A6}"/>
              </a:ext>
            </a:extLst>
          </p:cNvPr>
          <p:cNvSpPr>
            <a:spLocks noGrp="true"/>
          </p:cNvSpPr>
          <p:nvPr>
            <p:ph type="sldNum" sz="quarter" idx="12"/>
          </p:nvPr>
        </p:nvSpPr>
        <p:spPr/>
        <p:txBody>
          <a:bodyPr/>
          <a:lstStyle/>
          <a:p>
            <a:fld id="{479BF083-4774-43B1-9AB0-5CC1AC5DD8EE}" type="slidenum">
              <a:rPr lang="cs-CZ" smtClean="false"/>
              <a:pPr/>
              <a:t>12</a:t>
            </a:fld>
            <a:endParaRPr lang="cs-CZ"/>
          </a:p>
        </p:txBody>
      </p:sp>
    </p:spTree>
    <p:extLst>
      <p:ext uri="{BB962C8B-B14F-4D97-AF65-F5344CB8AC3E}">
        <p14:creationId xmlns:p14="http://schemas.microsoft.com/office/powerpoint/2010/main" val="3283159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5295E-47CF-07D4-BD0C-E3BD8044EF37}"/>
              </a:ext>
            </a:extLst>
          </p:cNvPr>
          <p:cNvSpPr>
            <a:spLocks noGrp="true"/>
          </p:cNvSpPr>
          <p:nvPr>
            <p:ph type="title"/>
          </p:nvPr>
        </p:nvSpPr>
        <p:spPr/>
        <p:txBody>
          <a:bodyPr/>
          <a:lstStyle/>
          <a:p>
            <a:r>
              <a:rPr lang="cs-CZ" dirty="false">
                <a:cs typeface="Arial"/>
              </a:rPr>
              <a:t>Generátor povinné publicity</a:t>
            </a:r>
          </a:p>
        </p:txBody>
      </p:sp>
      <p:sp>
        <p:nvSpPr>
          <p:cNvPr id="3" name="Content Placeholder 2">
            <a:extLst>
              <a:ext uri="{FF2B5EF4-FFF2-40B4-BE49-F238E27FC236}">
                <a16:creationId xmlns:a16="http://schemas.microsoft.com/office/drawing/2014/main" id="{560B5E20-B6B9-FDA8-290A-C3FE7175F4C0}"/>
              </a:ext>
            </a:extLst>
          </p:cNvPr>
          <p:cNvSpPr>
            <a:spLocks noGrp="true"/>
          </p:cNvSpPr>
          <p:nvPr>
            <p:ph idx="1"/>
          </p:nvPr>
        </p:nvSpPr>
        <p:spPr>
          <a:xfrm>
            <a:off x="540000" y="1939636"/>
            <a:ext cx="8064000" cy="4411274"/>
          </a:xfrm>
        </p:spPr>
        <p:txBody>
          <a:bodyPr vert="horz" lIns="0" tIns="0" rIns="0" bIns="0" rtlCol="false" anchor="t">
            <a:noAutofit/>
          </a:bodyPr>
          <a:lstStyle/>
          <a:p>
            <a:pPr marL="989013"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Generátor povinné publicity pro programové období 2021 – 2027 není stále ještě bohužel k dispozici.</a:t>
            </a:r>
          </a:p>
          <a:p>
            <a:pPr marL="989013"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Pokud tedy potřebujete plakát již nyní, napište na e-mail  </a:t>
            </a:r>
            <a:r>
              <a:rPr lang="cs-CZ" b="true" dirty="false">
                <a:hlinkClick r:id="rId2"/>
              </a:rPr>
              <a:t>esf@mpsv.cz</a:t>
            </a:r>
            <a:r>
              <a:rPr lang="cs-CZ" b="true" dirty="false"/>
              <a:t> </a:t>
            </a:r>
            <a:r>
              <a:rPr lang="cs-CZ" dirty="false"/>
              <a:t>a uveďte požadované údaje, které jsou stejné jako v případě plakátu OPZ, viz web: </a:t>
            </a:r>
            <a:r>
              <a:rPr lang="cs-CZ" dirty="false">
                <a:hlinkClick r:id="rId3"/>
              </a:rPr>
              <a:t>Generátor nástrojů povinné publicity evropských strukturálních a investičních fondů (dotaceeu.cz)</a:t>
            </a:r>
            <a:endParaRPr lang="cs-CZ" dirty="false"/>
          </a:p>
          <a:p>
            <a:pPr marL="989013"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Pracovníci oddělení publicity následně požádají MMR o zpracování.</a:t>
            </a:r>
          </a:p>
        </p:txBody>
      </p:sp>
      <p:sp>
        <p:nvSpPr>
          <p:cNvPr id="4" name="Slide Number Placeholder 3">
            <a:extLst>
              <a:ext uri="{FF2B5EF4-FFF2-40B4-BE49-F238E27FC236}">
                <a16:creationId xmlns:a16="http://schemas.microsoft.com/office/drawing/2014/main" id="{40D7C3E7-5832-870D-84D9-46D5B99898A6}"/>
              </a:ext>
            </a:extLst>
          </p:cNvPr>
          <p:cNvSpPr>
            <a:spLocks noGrp="true"/>
          </p:cNvSpPr>
          <p:nvPr>
            <p:ph type="sldNum" sz="quarter" idx="12"/>
          </p:nvPr>
        </p:nvSpPr>
        <p:spPr/>
        <p:txBody>
          <a:bodyPr/>
          <a:lstStyle/>
          <a:p>
            <a:fld id="{479BF083-4774-43B1-9AB0-5CC1AC5DD8EE}" type="slidenum">
              <a:rPr lang="cs-CZ" smtClean="false"/>
              <a:pPr/>
              <a:t>13</a:t>
            </a:fld>
            <a:endParaRPr lang="cs-CZ"/>
          </a:p>
        </p:txBody>
      </p:sp>
      <p:pic>
        <p:nvPicPr>
          <p:cNvPr id="5" name="Grafický objekt 4" descr="Vykřičník se souvislou výplní">
            <a:extLst>
              <a:ext uri="{FF2B5EF4-FFF2-40B4-BE49-F238E27FC236}">
                <a16:creationId xmlns:a16="http://schemas.microsoft.com/office/drawing/2014/main" id="{7308BF8F-43BB-4185-B74E-F5124D5E49B6}"/>
              </a:ext>
            </a:extLst>
          </p:cNvPr>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2607744"/>
            <a:ext cx="1391602" cy="1391602"/>
          </a:xfrm>
          <a:prstGeom prst="rect">
            <a:avLst/>
          </a:prstGeom>
        </p:spPr>
      </p:pic>
    </p:spTree>
    <p:extLst>
      <p:ext uri="{BB962C8B-B14F-4D97-AF65-F5344CB8AC3E}">
        <p14:creationId xmlns:p14="http://schemas.microsoft.com/office/powerpoint/2010/main" val="3034585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12AAD-63DA-33D2-1700-17B8E76ABBAA}"/>
              </a:ext>
            </a:extLst>
          </p:cNvPr>
          <p:cNvSpPr>
            <a:spLocks noGrp="true"/>
          </p:cNvSpPr>
          <p:nvPr>
            <p:ph type="title"/>
          </p:nvPr>
        </p:nvSpPr>
        <p:spPr/>
        <p:txBody>
          <a:bodyPr/>
          <a:lstStyle/>
          <a:p>
            <a:r>
              <a:rPr lang="cs-CZ" dirty="false">
                <a:cs typeface="Arial"/>
              </a:rPr>
              <a:t>Veřejná podpora</a:t>
            </a:r>
          </a:p>
        </p:txBody>
      </p:sp>
      <p:sp>
        <p:nvSpPr>
          <p:cNvPr id="3" name="Content Placeholder 2">
            <a:extLst>
              <a:ext uri="{FF2B5EF4-FFF2-40B4-BE49-F238E27FC236}">
                <a16:creationId xmlns:a16="http://schemas.microsoft.com/office/drawing/2014/main" id="{9E46C731-DB1F-4C26-E70C-9CEBE084939F}"/>
              </a:ext>
            </a:extLst>
          </p:cNvPr>
          <p:cNvSpPr>
            <a:spLocks noGrp="true"/>
          </p:cNvSpPr>
          <p:nvPr>
            <p:ph idx="1"/>
          </p:nvPr>
        </p:nvSpPr>
        <p:spPr>
          <a:xfrm>
            <a:off x="540000" y="1348331"/>
            <a:ext cx="8064000" cy="5167669"/>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Kontrolujeme, zda jsou na záložce Veřejná podpora vyplněny údaje o čerpané veřejné podpoře v aktuálním sledovaném období za subjekty projektu, které prokazatelně čerpaly veřejnou podporu/podporu de minimis v daném období. Informace o tom, zda byla konkrétním subjektem čerpána veřejná podpora/podpora de minimis, je možné získat zejména z popisu klíčových aktivit v </a:t>
            </a:r>
            <a:r>
              <a:rPr lang="cs-CZ" sz="1600" dirty="false" err="true"/>
              <a:t>ZoR</a:t>
            </a:r>
            <a:r>
              <a:rPr lang="cs-CZ" sz="1600" dirty="false"/>
              <a: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U každého ze subjektů musí být uvedena správná částka čerpané veřejné podpory/podpory de minimis.</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Kontrolujeme, že dosud vyčerpaná výše veřejné podpory/podpory de minimis za všechny ŽoP (včetně aktuální ŽoP) za jednotlivé subjekty nepřevyšuje částku veřejné podpory/de minimis poskytnuté jednotlivým subjektům v právním aktu/změnovém právním aktu/rozhodnutí o poskytnutí veřejné podpory/podpory de minimis.</a:t>
            </a:r>
          </a:p>
          <a:p>
            <a:pPr marL="895350" lvl="1" indent="0" algn="just" defTabSz="720725">
              <a:lnSpc>
                <a:spcPct val="150000"/>
              </a:lnSpc>
              <a:spcBef>
                <a:spcPts val="0"/>
              </a:spcBef>
              <a:spcAft>
                <a:spcPts val="0"/>
              </a:spcAft>
              <a:buClr>
                <a:schemeClr val="tx1"/>
              </a:buClr>
              <a:buSzPct val="100000"/>
              <a:buNone/>
            </a:pPr>
            <a:r>
              <a:rPr lang="cs-CZ" sz="1600" b="true" dirty="false"/>
              <a:t>V případě, že hrozí překročení částky VP/De minimis dle Právního aktu, je nutné zažádat o změnu včas, ještě než dojde k samotnému překročení.</a:t>
            </a:r>
            <a:br>
              <a:rPr lang="cs-CZ" sz="1600" b="true" dirty="false"/>
            </a:br>
            <a:r>
              <a:rPr lang="cs-CZ" sz="1600" b="true" dirty="false"/>
              <a:t>V opačném případě se bude jednat o nezpůsobilé výdaje.</a:t>
            </a:r>
          </a:p>
          <a:p>
            <a:pPr marL="431800" indent="-431800">
              <a:lnSpc>
                <a:spcPct val="100000"/>
              </a:lnSpc>
              <a:spcBef>
                <a:spcPts val="0"/>
              </a:spcBef>
            </a:pPr>
            <a:endParaRPr lang="cs-CZ" sz="1600" dirty="false">
              <a:cs typeface="Arial"/>
            </a:endParaRPr>
          </a:p>
        </p:txBody>
      </p:sp>
      <p:sp>
        <p:nvSpPr>
          <p:cNvPr id="4" name="Slide Number Placeholder 3">
            <a:extLst>
              <a:ext uri="{FF2B5EF4-FFF2-40B4-BE49-F238E27FC236}">
                <a16:creationId xmlns:a16="http://schemas.microsoft.com/office/drawing/2014/main" id="{66DA5423-36AA-9E89-4A6D-6ADA33967A17}"/>
              </a:ext>
            </a:extLst>
          </p:cNvPr>
          <p:cNvSpPr>
            <a:spLocks noGrp="true"/>
          </p:cNvSpPr>
          <p:nvPr>
            <p:ph type="sldNum" sz="quarter" idx="12"/>
          </p:nvPr>
        </p:nvSpPr>
        <p:spPr/>
        <p:txBody>
          <a:bodyPr/>
          <a:lstStyle/>
          <a:p>
            <a:fld id="{479BF083-4774-43B1-9AB0-5CC1AC5DD8EE}" type="slidenum">
              <a:rPr lang="cs-CZ" smtClean="false"/>
              <a:pPr/>
              <a:t>14</a:t>
            </a:fld>
            <a:endParaRPr lang="cs-CZ"/>
          </a:p>
        </p:txBody>
      </p:sp>
      <p:pic>
        <p:nvPicPr>
          <p:cNvPr id="5" name="Grafický objekt 4" descr="Vykřičník se souvislou výplní">
            <a:extLst>
              <a:ext uri="{FF2B5EF4-FFF2-40B4-BE49-F238E27FC236}">
                <a16:creationId xmlns:a16="http://schemas.microsoft.com/office/drawing/2014/main" id="{7A44216E-A4B8-4A8F-81C2-B4BF49177551}"/>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8073" y="5509669"/>
            <a:ext cx="766619" cy="766619"/>
          </a:xfrm>
          <a:prstGeom prst="rect">
            <a:avLst/>
          </a:prstGeom>
        </p:spPr>
      </p:pic>
    </p:spTree>
    <p:extLst>
      <p:ext uri="{BB962C8B-B14F-4D97-AF65-F5344CB8AC3E}">
        <p14:creationId xmlns:p14="http://schemas.microsoft.com/office/powerpoint/2010/main" val="947182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BEA69-54BD-F717-5343-11BEB85818AB}"/>
              </a:ext>
            </a:extLst>
          </p:cNvPr>
          <p:cNvSpPr>
            <a:spLocks noGrp="true"/>
          </p:cNvSpPr>
          <p:nvPr>
            <p:ph type="title"/>
          </p:nvPr>
        </p:nvSpPr>
        <p:spPr/>
        <p:txBody>
          <a:bodyPr/>
          <a:lstStyle/>
          <a:p>
            <a:r>
              <a:rPr lang="cs-CZ" dirty="false">
                <a:cs typeface="Arial"/>
              </a:rPr>
              <a:t>Částka na krytí výdajů</a:t>
            </a:r>
          </a:p>
        </p:txBody>
      </p:sp>
      <p:sp>
        <p:nvSpPr>
          <p:cNvPr id="3" name="Content Placeholder 2">
            <a:extLst>
              <a:ext uri="{FF2B5EF4-FFF2-40B4-BE49-F238E27FC236}">
                <a16:creationId xmlns:a16="http://schemas.microsoft.com/office/drawing/2014/main" id="{4E2B5DD0-D864-D5C5-2DA5-A28E6B6853BB}"/>
              </a:ext>
            </a:extLst>
          </p:cNvPr>
          <p:cNvSpPr>
            <a:spLocks noGrp="true"/>
          </p:cNvSpPr>
          <p:nvPr>
            <p:ph idx="1"/>
          </p:nvPr>
        </p:nvSpPr>
        <p:spPr>
          <a:xfrm>
            <a:off x="540000" y="1403927"/>
            <a:ext cx="8064000" cy="5112073"/>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Součet částek na krytí budoucích výdajů ve většině případů odpovídá částce prokazovaných výdajů očištěných o čisté příjmy v dané žádosti o platbu (toto navazuje na princip, že příjemce na další záloze získává tolik prostředků, kolik způsobilých výdajů prokáže, po zohlednění čistých příjmů).</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b="true" dirty="false"/>
              <a:t>Pokud je v projektu spolufinancování z vlastních zdrojů příjemce, vyplňuje se částka včetně spolufinancování. Systém až následně po uložení formuláře vypočítá a naplní pole Částka zálohy, kde bude částka již bez spolufinancování.</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Do pole Částka na krytí výdajů - investiční vyplňujte vždy nulu (investice nejsou ve výzvě 018 podporovány).</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V pozdějších fázích realizace projektu již může nastat situace, kdy bude částka zálohy menší než částka prokazovaných výdajů dle soupisky – nelze totiž zálohově poukázat více prostředků, než kolik je celkový rozpočet projektu. V případě chybného vyplnění částky budete upozorněni v rámci opravy ŽoP.</a:t>
            </a:r>
          </a:p>
        </p:txBody>
      </p:sp>
      <p:sp>
        <p:nvSpPr>
          <p:cNvPr id="4" name="Slide Number Placeholder 3">
            <a:extLst>
              <a:ext uri="{FF2B5EF4-FFF2-40B4-BE49-F238E27FC236}">
                <a16:creationId xmlns:a16="http://schemas.microsoft.com/office/drawing/2014/main" id="{409BF45A-261D-44FB-727A-07FDA6EDBD6D}"/>
              </a:ext>
            </a:extLst>
          </p:cNvPr>
          <p:cNvSpPr>
            <a:spLocks noGrp="true"/>
          </p:cNvSpPr>
          <p:nvPr>
            <p:ph type="sldNum" sz="quarter" idx="12"/>
          </p:nvPr>
        </p:nvSpPr>
        <p:spPr/>
        <p:txBody>
          <a:bodyPr/>
          <a:lstStyle/>
          <a:p>
            <a:fld id="{479BF083-4774-43B1-9AB0-5CC1AC5DD8EE}" type="slidenum">
              <a:rPr lang="cs-CZ" smtClean="false"/>
              <a:pPr/>
              <a:t>15</a:t>
            </a:fld>
            <a:endParaRPr lang="cs-CZ"/>
          </a:p>
        </p:txBody>
      </p:sp>
    </p:spTree>
    <p:extLst>
      <p:ext uri="{BB962C8B-B14F-4D97-AF65-F5344CB8AC3E}">
        <p14:creationId xmlns:p14="http://schemas.microsoft.com/office/powerpoint/2010/main" val="3725564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1F864-4727-4695-44AB-6CC31F633950}"/>
              </a:ext>
            </a:extLst>
          </p:cNvPr>
          <p:cNvSpPr>
            <a:spLocks noGrp="true"/>
          </p:cNvSpPr>
          <p:nvPr>
            <p:ph type="title"/>
          </p:nvPr>
        </p:nvSpPr>
        <p:spPr/>
        <p:txBody>
          <a:bodyPr/>
          <a:lstStyle/>
          <a:p>
            <a:r>
              <a:rPr lang="cs-CZ" dirty="false"/>
              <a:t>Kontrola výdajů</a:t>
            </a:r>
            <a:endParaRPr lang="en-US" dirty="false"/>
          </a:p>
        </p:txBody>
      </p:sp>
      <p:sp>
        <p:nvSpPr>
          <p:cNvPr id="3" name="Content Placeholder 2">
            <a:extLst>
              <a:ext uri="{FF2B5EF4-FFF2-40B4-BE49-F238E27FC236}">
                <a16:creationId xmlns:a16="http://schemas.microsoft.com/office/drawing/2014/main" id="{6C7F5ED2-BE47-8094-3348-32B8E9A5FE52}"/>
              </a:ext>
            </a:extLst>
          </p:cNvPr>
          <p:cNvSpPr>
            <a:spLocks noGrp="true"/>
          </p:cNvSpPr>
          <p:nvPr>
            <p:ph idx="1"/>
          </p:nvPr>
        </p:nvSpPr>
        <p:spPr>
          <a:xfrm>
            <a:off x="540000" y="1403927"/>
            <a:ext cx="8064000" cy="4955055"/>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Kontrola osobních výdajů nad 20 tis. Kč. Na výpisu z bankovního účtu (VBÚ) je nutné vyznačit pracovníky s nárokovanými náklady překračujícími 20 tis. Kč/měsíc za daný doklad/řádek soupisky (tj. včetně povinných odvodů).</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Toto se týká i kontroly výkazů práce.</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b="true" dirty="false"/>
              <a:t>Výpis z bankovního účtu:</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Hlavička VBÚ – musí být jasně zřetelná identifikace BÚ, tj. komu účet patří.</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b="true" dirty="false"/>
              <a:t>Označte jednotlivé úhrady týkající se mzdy pracovníka na projektu nad</a:t>
            </a:r>
            <a:br>
              <a:rPr lang="cs-CZ" sz="1600" b="true" dirty="false"/>
            </a:br>
            <a:r>
              <a:rPr lang="cs-CZ" sz="1600" b="true" dirty="false"/>
              <a:t>20 tis. Kč jménem pracovníka</a:t>
            </a:r>
            <a:r>
              <a:rPr lang="cs-CZ" sz="1600" dirty="false"/>
              <a:t>.</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Když odchází mzda, </a:t>
            </a:r>
            <a:r>
              <a:rPr lang="cs-CZ" sz="1600" b="true" dirty="false"/>
              <a:t>označují se na VBÚ i povinné odvody na sociální a zdravotní pojištění apod</a:t>
            </a:r>
            <a:r>
              <a:rPr lang="cs-CZ" sz="1600" dirty="false"/>
              <a:t>. Obvykle se posílá hromadně za všechny zaměstnance, stačí tedy hromadnou platbu za daný měsíc na VBÚ označit a dopsat např. </a:t>
            </a:r>
            <a:r>
              <a:rPr lang="cs-CZ" sz="1600" i="true" dirty="false"/>
              <a:t>„VZP“, „ČSSZ“ </a:t>
            </a:r>
            <a:r>
              <a:rPr lang="cs-CZ" sz="1600" dirty="false"/>
              <a:t>atd., abychom mohli rozklíčovat, o jakou platbu se ve vztahu k projektu jedná (možno na VBÚ dopsat ručně). Data na VBÚ se musí shodovat s daty, která zapisujete do soupisky.</a:t>
            </a:r>
          </a:p>
        </p:txBody>
      </p:sp>
      <p:sp>
        <p:nvSpPr>
          <p:cNvPr id="4" name="Slide Number Placeholder 3">
            <a:extLst>
              <a:ext uri="{FF2B5EF4-FFF2-40B4-BE49-F238E27FC236}">
                <a16:creationId xmlns:a16="http://schemas.microsoft.com/office/drawing/2014/main" id="{281B65A2-BE4C-A37F-2258-2789F86AE765}"/>
              </a:ext>
            </a:extLst>
          </p:cNvPr>
          <p:cNvSpPr>
            <a:spLocks noGrp="true"/>
          </p:cNvSpPr>
          <p:nvPr>
            <p:ph type="sldNum" sz="quarter" idx="12"/>
          </p:nvPr>
        </p:nvSpPr>
        <p:spPr/>
        <p:txBody>
          <a:bodyPr/>
          <a:lstStyle/>
          <a:p>
            <a:fld id="{479BF083-4774-43B1-9AB0-5CC1AC5DD8EE}" type="slidenum">
              <a:rPr lang="cs-CZ" smtClean="false"/>
              <a:pPr/>
              <a:t>16</a:t>
            </a:fld>
            <a:endParaRPr lang="cs-CZ"/>
          </a:p>
        </p:txBody>
      </p:sp>
    </p:spTree>
    <p:extLst>
      <p:ext uri="{BB962C8B-B14F-4D97-AF65-F5344CB8AC3E}">
        <p14:creationId xmlns:p14="http://schemas.microsoft.com/office/powerpoint/2010/main" val="18226474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038BF-9977-FE08-C48F-6518B026AE70}"/>
              </a:ext>
            </a:extLst>
          </p:cNvPr>
          <p:cNvSpPr>
            <a:spLocks noGrp="true"/>
          </p:cNvSpPr>
          <p:nvPr>
            <p:ph type="title"/>
          </p:nvPr>
        </p:nvSpPr>
        <p:spPr/>
        <p:txBody>
          <a:bodyPr/>
          <a:lstStyle/>
          <a:p>
            <a:r>
              <a:rPr lang="en-US">
                <a:cs typeface="Arial"/>
              </a:rPr>
              <a:t>UPOZORNĚNÍ NA </a:t>
            </a:r>
            <a:r>
              <a:rPr lang="cs-CZ">
                <a:cs typeface="Arial"/>
              </a:rPr>
              <a:t>způsobilost osobních nákladů zaměstnanců</a:t>
            </a:r>
            <a:endParaRPr lang="en-US" dirty="false"/>
          </a:p>
        </p:txBody>
      </p:sp>
      <p:sp>
        <p:nvSpPr>
          <p:cNvPr id="3" name="Content Placeholder 2">
            <a:extLst>
              <a:ext uri="{FF2B5EF4-FFF2-40B4-BE49-F238E27FC236}">
                <a16:creationId xmlns:a16="http://schemas.microsoft.com/office/drawing/2014/main" id="{580446FA-AA6E-1F55-ABEA-644DEE6D7F86}"/>
              </a:ext>
            </a:extLst>
          </p:cNvPr>
          <p:cNvSpPr>
            <a:spLocks noGrp="true"/>
          </p:cNvSpPr>
          <p:nvPr>
            <p:ph idx="1"/>
          </p:nvPr>
        </p:nvSpPr>
        <p:spPr/>
        <p:txBody>
          <a:bodyPr vert="horz" lIns="0" tIns="0" rIns="0" bIns="0" rtlCol="false" anchor="t">
            <a:noAutofit/>
          </a:bodyPr>
          <a:lstStyle/>
          <a:p>
            <a:pPr marL="1524000" lvl="1" indent="0" algn="just">
              <a:lnSpc>
                <a:spcPct val="150000"/>
              </a:lnSpc>
              <a:spcBef>
                <a:spcPts val="0"/>
              </a:spcBef>
              <a:spcAft>
                <a:spcPts val="0"/>
              </a:spcAft>
              <a:buClr>
                <a:schemeClr val="tx1"/>
              </a:buClr>
              <a:buSzPct val="100000"/>
              <a:buNone/>
            </a:pPr>
            <a:r>
              <a:rPr lang="cs-CZ" dirty="false"/>
              <a:t>Za zaměstnance se </a:t>
            </a:r>
            <a:r>
              <a:rPr lang="cs-CZ" b="true" dirty="false">
                <a:solidFill>
                  <a:srgbClr val="FF0000"/>
                </a:solidFill>
              </a:rPr>
              <a:t>nepovažuje</a:t>
            </a:r>
            <a:r>
              <a:rPr lang="cs-CZ" dirty="false"/>
              <a:t> osoba s pracovní smlouvou/dohodou o pracovní činnosti/dohodou o provedení práce, která je </a:t>
            </a:r>
            <a:r>
              <a:rPr lang="cs-CZ" b="true" dirty="false"/>
              <a:t>podepsána stejnou osobou na jedné straně jakožto zaměstnavatelem a na druhé straně jakožto zaměstnancem.</a:t>
            </a:r>
          </a:p>
          <a:p>
            <a:pPr marL="1524000" lvl="1" indent="0" algn="just">
              <a:lnSpc>
                <a:spcPct val="150000"/>
              </a:lnSpc>
              <a:spcBef>
                <a:spcPts val="0"/>
              </a:spcBef>
              <a:spcAft>
                <a:spcPts val="0"/>
              </a:spcAft>
              <a:buClr>
                <a:schemeClr val="tx1"/>
              </a:buClr>
              <a:buSzPct val="100000"/>
              <a:buNone/>
            </a:pPr>
            <a:r>
              <a:rPr lang="cs-CZ" b="true" dirty="false">
                <a:solidFill>
                  <a:srgbClr val="FF0000"/>
                </a:solidFill>
              </a:rPr>
              <a:t>V tomto případě by se jednalo o nezpůsobilé výdaje.</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Viz kap. 6.2.1 Osobní náklady ve </a:t>
            </a:r>
            <a:r>
              <a:rPr lang="cs-CZ" i="true" dirty="false"/>
              <a:t>Specifické části pravidel</a:t>
            </a:r>
          </a:p>
        </p:txBody>
      </p:sp>
      <p:sp>
        <p:nvSpPr>
          <p:cNvPr id="4" name="Slide Number Placeholder 3">
            <a:extLst>
              <a:ext uri="{FF2B5EF4-FFF2-40B4-BE49-F238E27FC236}">
                <a16:creationId xmlns:a16="http://schemas.microsoft.com/office/drawing/2014/main" id="{D4370E88-3EBF-3BC5-60E3-117330211F4F}"/>
              </a:ext>
            </a:extLst>
          </p:cNvPr>
          <p:cNvSpPr>
            <a:spLocks noGrp="true"/>
          </p:cNvSpPr>
          <p:nvPr>
            <p:ph type="sldNum" sz="quarter" idx="12"/>
          </p:nvPr>
        </p:nvSpPr>
        <p:spPr/>
        <p:txBody>
          <a:bodyPr/>
          <a:lstStyle/>
          <a:p>
            <a:fld id="{479BF083-4774-43B1-9AB0-5CC1AC5DD8EE}" type="slidenum">
              <a:rPr lang="cs-CZ" smtClean="false"/>
              <a:pPr/>
              <a:t>17</a:t>
            </a:fld>
            <a:endParaRPr lang="cs-CZ"/>
          </a:p>
        </p:txBody>
      </p:sp>
      <p:pic>
        <p:nvPicPr>
          <p:cNvPr id="5" name="Grafický objekt 4" descr="Vykřičník se souvislou výplní">
            <a:extLst>
              <a:ext uri="{FF2B5EF4-FFF2-40B4-BE49-F238E27FC236}">
                <a16:creationId xmlns:a16="http://schemas.microsoft.com/office/drawing/2014/main" id="{8BE4D00C-EC09-4494-BE42-57725C39C644}"/>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1995948"/>
            <a:ext cx="2448233" cy="2448233"/>
          </a:xfrm>
          <a:prstGeom prst="rect">
            <a:avLst/>
          </a:prstGeom>
        </p:spPr>
      </p:pic>
    </p:spTree>
    <p:extLst>
      <p:ext uri="{BB962C8B-B14F-4D97-AF65-F5344CB8AC3E}">
        <p14:creationId xmlns:p14="http://schemas.microsoft.com/office/powerpoint/2010/main" val="3588860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116D5-F5E6-0EB0-E400-C98417300BAF}"/>
              </a:ext>
            </a:extLst>
          </p:cNvPr>
          <p:cNvSpPr>
            <a:spLocks noGrp="true"/>
          </p:cNvSpPr>
          <p:nvPr>
            <p:ph type="title"/>
          </p:nvPr>
        </p:nvSpPr>
        <p:spPr/>
        <p:txBody>
          <a:bodyPr/>
          <a:lstStyle/>
          <a:p>
            <a:r>
              <a:rPr lang="en-US">
                <a:cs typeface="Arial"/>
              </a:rPr>
              <a:t>PRACOVNÍ VÝKAZY</a:t>
            </a:r>
            <a:endParaRPr lang="en-US"/>
          </a:p>
        </p:txBody>
      </p:sp>
      <p:sp>
        <p:nvSpPr>
          <p:cNvPr id="3" name="Content Placeholder 2">
            <a:extLst>
              <a:ext uri="{FF2B5EF4-FFF2-40B4-BE49-F238E27FC236}">
                <a16:creationId xmlns:a16="http://schemas.microsoft.com/office/drawing/2014/main" id="{0077121D-1E0B-9E53-409F-37F35E9EDDC8}"/>
              </a:ext>
            </a:extLst>
          </p:cNvPr>
          <p:cNvSpPr>
            <a:spLocks noGrp="true"/>
          </p:cNvSpPr>
          <p:nvPr>
            <p:ph idx="1"/>
          </p:nvPr>
        </p:nvSpPr>
        <p:spPr>
          <a:xfrm>
            <a:off x="540000" y="1369345"/>
            <a:ext cx="8064000" cy="5236655"/>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dirty="false"/>
              <a:t>Údaje v pracovních výkazech musí být v souladu s údaji na soupisce u daného pracovníka.</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dirty="false"/>
              <a:t>Pravidlo pro dodání pracovních výkazů (PV):</a:t>
            </a:r>
          </a:p>
          <a:p>
            <a:pPr marL="628650" lvl="1" indent="-342900" algn="just">
              <a:lnSpc>
                <a:spcPct val="150000"/>
              </a:lnSpc>
              <a:spcBef>
                <a:spcPts val="0"/>
              </a:spcBef>
              <a:spcAft>
                <a:spcPts val="0"/>
              </a:spcAft>
              <a:buClr>
                <a:schemeClr val="tx1"/>
              </a:buClr>
              <a:buSzPct val="100000"/>
              <a:buFont typeface="+mj-lt"/>
              <a:buAutoNum type="arabicPeriod"/>
            </a:pPr>
            <a:r>
              <a:rPr lang="cs-CZ" sz="1400" dirty="false"/>
              <a:t>Když pracovník vykonává v rámci pracovně právního vztahu činnosti pro projekt i mimo projekt při 1 smlouvě. (Pokud jsou smlouvy na každou činnost zvlášť, výkaz práce se nevykazuje).</a:t>
            </a:r>
          </a:p>
          <a:p>
            <a:pPr marL="628650" lvl="1" indent="-342900" algn="just">
              <a:lnSpc>
                <a:spcPct val="150000"/>
              </a:lnSpc>
              <a:spcBef>
                <a:spcPts val="0"/>
              </a:spcBef>
              <a:spcAft>
                <a:spcPts val="0"/>
              </a:spcAft>
              <a:buClr>
                <a:schemeClr val="tx1"/>
              </a:buClr>
              <a:buSzPct val="100000"/>
              <a:buFont typeface="+mj-lt"/>
              <a:buAutoNum type="arabicPeriod"/>
            </a:pPr>
            <a:r>
              <a:rPr lang="cs-CZ" sz="1400" dirty="false"/>
              <a:t>Když pracovní činnost pracovníka obsahuje činnosti spadající jak do osobních (přímých) nákladů, tak do paušálu.</a:t>
            </a:r>
          </a:p>
          <a:p>
            <a:pPr marL="628650" lvl="1" indent="-342900" algn="just">
              <a:lnSpc>
                <a:spcPct val="150000"/>
              </a:lnSpc>
              <a:spcBef>
                <a:spcPts val="0"/>
              </a:spcBef>
              <a:spcAft>
                <a:spcPts val="0"/>
              </a:spcAft>
              <a:buClr>
                <a:schemeClr val="tx1"/>
              </a:buClr>
              <a:buSzPct val="100000"/>
              <a:buFont typeface="+mj-lt"/>
              <a:buAutoNum type="arabicPeriod"/>
            </a:pPr>
            <a:r>
              <a:rPr lang="cs-CZ" sz="1400" dirty="false"/>
              <a:t>Když se jedná o pracovníka, který v rámci daného pracovněprávního vztahu vykonává činnosti pouze pro projekt, nicméně tyto činnosti spadají do vymezení více pracovních pozic a práce v rámci těchto pozic je odlišně odměňována.</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dirty="false"/>
              <a:t>Pracovní výkaz dále vyplňují, pokud je pro ně splněna alespoň jedna z výše uvedených podmínek, i zaměstnanci, u kterých OPZ+ neplatí konkrétně určitý podíl z úvazku, ale z projektu se jim hradí mimořádná odměna </a:t>
            </a:r>
            <a:r>
              <a:rPr lang="cs-CZ" sz="1400" b="true" dirty="false"/>
              <a:t>(nulové pozice)</a:t>
            </a:r>
            <a:r>
              <a:rPr lang="cs-CZ" sz="1400" dirty="false"/>
              <a:t>.</a:t>
            </a:r>
          </a:p>
          <a:p>
            <a:pPr marL="803275" lvl="1" indent="0" algn="just">
              <a:lnSpc>
                <a:spcPct val="150000"/>
              </a:lnSpc>
              <a:spcBef>
                <a:spcPts val="0"/>
              </a:spcBef>
              <a:spcAft>
                <a:spcPts val="0"/>
              </a:spcAft>
              <a:buClr>
                <a:schemeClr val="tx1"/>
              </a:buClr>
              <a:buSzPct val="100000"/>
              <a:buNone/>
            </a:pPr>
            <a:r>
              <a:rPr lang="cs-CZ" sz="1400" dirty="false"/>
              <a:t>Pozn.: Uvedená pravidla </a:t>
            </a:r>
            <a:r>
              <a:rPr lang="cs-CZ" sz="1400" b="true" dirty="false"/>
              <a:t>dokladování PV v rámci ŽoP </a:t>
            </a:r>
            <a:r>
              <a:rPr lang="cs-CZ" sz="1400" dirty="false"/>
              <a:t>jsou relevantní jen za podmínky, že jednotlivá v projektu uplatňovaná částka osobních nákladů </a:t>
            </a:r>
            <a:r>
              <a:rPr lang="cs-CZ" sz="1400" b="true" dirty="false"/>
              <a:t>převyšuje 20 000 Kč</a:t>
            </a:r>
            <a:r>
              <a:rPr lang="cs-CZ" sz="1400" dirty="false"/>
              <a:t>. </a:t>
            </a:r>
            <a:r>
              <a:rPr lang="cs-CZ" sz="1400" b="true" dirty="false"/>
              <a:t>Vést pracovní výkazy je ale nutné</a:t>
            </a:r>
            <a:r>
              <a:rPr lang="cs-CZ" sz="1400" dirty="false"/>
              <a:t> nehledě na výši osobních nákladů v daném měsíci, jelikož si je může vyžádat </a:t>
            </a:r>
            <a:r>
              <a:rPr lang="cs-CZ" sz="1400" b="true" dirty="false"/>
              <a:t>případná kontrola na místě</a:t>
            </a:r>
            <a:r>
              <a:rPr lang="cs-CZ" sz="1400" dirty="false"/>
              <a:t>.</a:t>
            </a:r>
          </a:p>
        </p:txBody>
      </p:sp>
      <p:sp>
        <p:nvSpPr>
          <p:cNvPr id="4" name="Slide Number Placeholder 3">
            <a:extLst>
              <a:ext uri="{FF2B5EF4-FFF2-40B4-BE49-F238E27FC236}">
                <a16:creationId xmlns:a16="http://schemas.microsoft.com/office/drawing/2014/main" id="{EA96FFB9-849C-F783-D790-27FD0E937F4E}"/>
              </a:ext>
            </a:extLst>
          </p:cNvPr>
          <p:cNvSpPr>
            <a:spLocks noGrp="true"/>
          </p:cNvSpPr>
          <p:nvPr>
            <p:ph type="sldNum" sz="quarter" idx="12"/>
          </p:nvPr>
        </p:nvSpPr>
        <p:spPr/>
        <p:txBody>
          <a:bodyPr/>
          <a:lstStyle/>
          <a:p>
            <a:fld id="{479BF083-4774-43B1-9AB0-5CC1AC5DD8EE}" type="slidenum">
              <a:rPr lang="cs-CZ" smtClean="false"/>
              <a:pPr/>
              <a:t>18</a:t>
            </a:fld>
            <a:endParaRPr lang="cs-CZ"/>
          </a:p>
        </p:txBody>
      </p:sp>
      <p:pic>
        <p:nvPicPr>
          <p:cNvPr id="5" name="Grafický objekt 4" descr="Vykřičník se souvislou výplní">
            <a:extLst>
              <a:ext uri="{FF2B5EF4-FFF2-40B4-BE49-F238E27FC236}">
                <a16:creationId xmlns:a16="http://schemas.microsoft.com/office/drawing/2014/main" id="{92FDB630-8D6A-4017-B1EE-20EBECA519C3}"/>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00" y="5488655"/>
            <a:ext cx="766619" cy="766619"/>
          </a:xfrm>
          <a:prstGeom prst="rect">
            <a:avLst/>
          </a:prstGeom>
        </p:spPr>
      </p:pic>
    </p:spTree>
    <p:extLst>
      <p:ext uri="{BB962C8B-B14F-4D97-AF65-F5344CB8AC3E}">
        <p14:creationId xmlns:p14="http://schemas.microsoft.com/office/powerpoint/2010/main" val="570581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8F6E0-450B-340D-26D1-8506E095BCB1}"/>
              </a:ext>
            </a:extLst>
          </p:cNvPr>
          <p:cNvSpPr>
            <a:spLocks noGrp="true"/>
          </p:cNvSpPr>
          <p:nvPr>
            <p:ph type="title"/>
          </p:nvPr>
        </p:nvSpPr>
        <p:spPr/>
        <p:txBody>
          <a:bodyPr/>
          <a:lstStyle/>
          <a:p>
            <a:r>
              <a:rPr lang="cs-CZ" dirty="false"/>
              <a:t>Pracovní výkazy a soupiska</a:t>
            </a:r>
            <a:endParaRPr lang="en-US" dirty="false"/>
          </a:p>
        </p:txBody>
      </p:sp>
      <p:sp>
        <p:nvSpPr>
          <p:cNvPr id="3" name="Content Placeholder 2">
            <a:extLst>
              <a:ext uri="{FF2B5EF4-FFF2-40B4-BE49-F238E27FC236}">
                <a16:creationId xmlns:a16="http://schemas.microsoft.com/office/drawing/2014/main" id="{339538BF-3894-80AD-3154-796268615736}"/>
              </a:ext>
            </a:extLst>
          </p:cNvPr>
          <p:cNvSpPr>
            <a:spLocks noGrp="true"/>
          </p:cNvSpPr>
          <p:nvPr>
            <p:ph idx="1"/>
          </p:nvPr>
        </p:nvSpPr>
        <p:spPr>
          <a:xfrm>
            <a:off x="540000" y="1357344"/>
            <a:ext cx="8064000" cy="5338656"/>
          </a:xfrm>
        </p:spPr>
        <p:txBody>
          <a:bodyPr vert="horz" lIns="0" tIns="0" rIns="0" bIns="0" rtlCol="false" anchor="t">
            <a:noAutofit/>
          </a:bodyPr>
          <a:lstStyle/>
          <a:p>
            <a:pPr marL="0" lvl="1" indent="0" algn="just">
              <a:lnSpc>
                <a:spcPct val="150000"/>
              </a:lnSpc>
              <a:spcBef>
                <a:spcPts val="0"/>
              </a:spcBef>
              <a:spcAft>
                <a:spcPts val="0"/>
              </a:spcAft>
              <a:buClr>
                <a:schemeClr val="tx1"/>
              </a:buClr>
              <a:buSzPct val="100000"/>
              <a:buNone/>
            </a:pPr>
            <a:r>
              <a:rPr lang="cs-CZ" sz="1400" b="true" dirty="false"/>
              <a:t>Pokud se na pracovníka vztahuje povinnost vyplňovat pracovní výkaz, pak příjemce vyplní na soupisce údaje z pracovního výkazu: </a:t>
            </a:r>
          </a:p>
          <a:p>
            <a:pPr marL="360363" lvl="1" indent="-176213" algn="just">
              <a:lnSpc>
                <a:spcPct val="150000"/>
              </a:lnSpc>
              <a:spcBef>
                <a:spcPts val="0"/>
              </a:spcBef>
              <a:spcAft>
                <a:spcPts val="0"/>
              </a:spcAft>
              <a:buClr>
                <a:schemeClr val="tx1"/>
              </a:buClr>
              <a:buSzPct val="100000"/>
              <a:buNone/>
            </a:pPr>
            <a:r>
              <a:rPr lang="cs-CZ" sz="1400" dirty="false"/>
              <a:t>a) údaj z pracovního výkazu z pole </a:t>
            </a:r>
            <a:r>
              <a:rPr lang="cs-CZ" sz="1400" i="true" dirty="false"/>
              <a:t>„Celkový počet hodin v rámci daného pracovněprávního vztahu (součet odpracovaných hodin, dovolené a hodin s náhradou mzdy/platu/odměny z dohody za překážky v práci)“</a:t>
            </a:r>
            <a:r>
              <a:rPr lang="cs-CZ" sz="1400" dirty="false"/>
              <a:t> (řádek 37 PV) musí být shodné s údajem, který uvádíte na soupisce v sloupci </a:t>
            </a:r>
            <a:r>
              <a:rPr lang="cs-CZ" sz="1400" i="true" dirty="false"/>
              <a:t>„Fond pracovní doby pracovníka u zaměstnavatele v daném měsíci v hodinách</a:t>
            </a:r>
            <a:r>
              <a:rPr lang="cs-CZ" sz="1400" dirty="false"/>
              <a:t>“.</a:t>
            </a:r>
          </a:p>
          <a:p>
            <a:pPr marL="360363" lvl="1" indent="-176213" algn="just">
              <a:lnSpc>
                <a:spcPct val="150000"/>
              </a:lnSpc>
              <a:spcBef>
                <a:spcPts val="0"/>
              </a:spcBef>
              <a:spcAft>
                <a:spcPts val="0"/>
              </a:spcAft>
              <a:buClr>
                <a:schemeClr val="tx1"/>
              </a:buClr>
              <a:buSzPct val="100000"/>
              <a:buNone/>
            </a:pPr>
            <a:r>
              <a:rPr lang="cs-CZ" sz="1400" dirty="false"/>
              <a:t>b) údaj z pracovního výkazu z pole </a:t>
            </a:r>
            <a:r>
              <a:rPr lang="cs-CZ" sz="1400" i="true" dirty="false"/>
              <a:t>„Počet hodin relevantních pro projekt v režimu skutečně prokazovaných výdajů (součet odpracovaných hodin, dovolené a hodin s náhradou mzdy/platu/odměny z dohody za překážky v práci)“ – </a:t>
            </a:r>
            <a:r>
              <a:rPr lang="cs-CZ" sz="1400" dirty="false"/>
              <a:t>(řádek 38 PV) musí být shodné s údajem, který uvádíte na soupisce v sloupci </a:t>
            </a:r>
            <a:r>
              <a:rPr lang="cs-CZ" sz="1400" i="true" dirty="false"/>
              <a:t>„Počet odpracovaných hodin na projektu“</a:t>
            </a:r>
            <a:r>
              <a:rPr lang="cs-CZ" sz="1400" dirty="false"/>
              <a: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dirty="false"/>
              <a:t>Do sloupců soupisky </a:t>
            </a:r>
            <a:r>
              <a:rPr lang="cs-CZ" sz="1400" i="true" dirty="false"/>
              <a:t>Fond pracovní doby pracovníka u zaměstnavatele v daném měsíci</a:t>
            </a:r>
            <a:r>
              <a:rPr lang="cs-CZ" sz="1400" dirty="false"/>
              <a:t> </a:t>
            </a:r>
            <a:r>
              <a:rPr lang="cs-CZ" sz="1400" i="true" dirty="false"/>
              <a:t>v hodinách </a:t>
            </a:r>
            <a:r>
              <a:rPr lang="cs-CZ" sz="1400" dirty="false"/>
              <a:t>a </a:t>
            </a:r>
            <a:r>
              <a:rPr lang="cs-CZ" sz="1400" i="true" dirty="false"/>
              <a:t>Počet odpracovaných hodin na projektu </a:t>
            </a:r>
            <a:r>
              <a:rPr lang="cs-CZ" sz="1400" dirty="false"/>
              <a:t>budou zahrnuty hodiny pracovní neschopnosti pouze za pracovní dny, za které je zaměstnavatelem poskytována náhrada, tj. od 1. pracovního dne pracovní neschopnosti do 14. kalendářního dne. Náhrada za pracovní neschopnost hrazená zaměstnavatelem se v soupisce lidských zdrojů vyplní do sloupce </a:t>
            </a:r>
            <a:r>
              <a:rPr lang="cs-CZ" sz="1400" i="true" dirty="false"/>
              <a:t>Jiné (neodvádí se z nich odvody)</a:t>
            </a:r>
            <a:r>
              <a:rPr lang="cs-CZ" sz="1400" dirty="false"/>
              <a:t>. Na PV a do soupisky pak uveďte, že zaměstnanec byl v pracovní neschopnosti.</a:t>
            </a:r>
          </a:p>
          <a:p>
            <a:pPr marL="431800" indent="-431800">
              <a:lnSpc>
                <a:spcPct val="100000"/>
              </a:lnSpc>
              <a:spcBef>
                <a:spcPts val="0"/>
              </a:spcBef>
              <a:spcAft>
                <a:spcPts val="0"/>
              </a:spcAft>
            </a:pPr>
            <a:endParaRPr lang="en-US" sz="1400" dirty="false">
              <a:latin typeface="Calibri"/>
              <a:cs typeface="Calibri"/>
            </a:endParaRPr>
          </a:p>
        </p:txBody>
      </p:sp>
      <p:sp>
        <p:nvSpPr>
          <p:cNvPr id="4" name="Slide Number Placeholder 3">
            <a:extLst>
              <a:ext uri="{FF2B5EF4-FFF2-40B4-BE49-F238E27FC236}">
                <a16:creationId xmlns:a16="http://schemas.microsoft.com/office/drawing/2014/main" id="{8C948265-3617-D882-D040-099B4527D347}"/>
              </a:ext>
            </a:extLst>
          </p:cNvPr>
          <p:cNvSpPr>
            <a:spLocks noGrp="true"/>
          </p:cNvSpPr>
          <p:nvPr>
            <p:ph type="sldNum" sz="quarter" idx="12"/>
          </p:nvPr>
        </p:nvSpPr>
        <p:spPr/>
        <p:txBody>
          <a:bodyPr/>
          <a:lstStyle/>
          <a:p>
            <a:fld id="{479BF083-4774-43B1-9AB0-5CC1AC5DD8EE}" type="slidenum">
              <a:rPr lang="cs-CZ" smtClean="false"/>
              <a:pPr/>
              <a:t>19</a:t>
            </a:fld>
            <a:endParaRPr lang="cs-CZ"/>
          </a:p>
        </p:txBody>
      </p:sp>
    </p:spTree>
    <p:extLst>
      <p:ext uri="{BB962C8B-B14F-4D97-AF65-F5344CB8AC3E}">
        <p14:creationId xmlns:p14="http://schemas.microsoft.com/office/powerpoint/2010/main" val="3138209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179980" y="1433112"/>
            <a:ext cx="8784040" cy="5262888"/>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b="true" dirty="false">
                <a:ea typeface="+mn-lt"/>
                <a:cs typeface="+mn-lt"/>
                <a:hlinkClick r:id="rId2"/>
              </a:rPr>
              <a:t>Pokyny pro vyplnění zprávy o realizaci projektu a žádosti o platbu v IS KP21+ pro projekty s přímými a nepřímými náklady nebo s paušálními sazbami - www.esfcr.cz</a:t>
            </a:r>
            <a:endParaRPr lang="cs-CZ" sz="1600" b="true" dirty="false">
              <a:cs typeface="Arial"/>
            </a:endParaRPr>
          </a:p>
          <a:p>
            <a:pPr marL="0" lvl="1" indent="-251460" algn="just">
              <a:lnSpc>
                <a:spcPct val="150000"/>
              </a:lnSpc>
              <a:spcBef>
                <a:spcPts val="0"/>
              </a:spcBef>
              <a:spcAft>
                <a:spcPts val="0"/>
              </a:spcAft>
              <a:buClr>
                <a:schemeClr val="tx1"/>
              </a:buClr>
              <a:buSzPct val="100000"/>
              <a:buFont typeface="Arial" panose="020B0604020202020204" pitchFamily="34" charset="0"/>
              <a:buChar char="•"/>
            </a:pPr>
            <a:r>
              <a:rPr lang="it-IT" sz="1600" dirty="false">
                <a:hlinkClick r:id="rId3">
                  <a:extLst>
                    <a:ext uri="{A12FA001-AC4F-418D-AE19-62706E023703}">
                      <ahyp:hlinkClr xmlns:ahyp="http://schemas.microsoft.com/office/drawing/2018/hyperlinkcolor" val="tx"/>
                    </a:ext>
                  </a:extLst>
                </a:hlinkClick>
              </a:rPr>
              <a:t>Pravidla pro žadatele a příjemce - www.esfcr.cz</a:t>
            </a:r>
            <a:endParaRPr lang="cs-CZ" altLang="cs-CZ" sz="1600" dirty="false">
              <a:cs typeface="Arial"/>
            </a:endParaRPr>
          </a:p>
          <a:p>
            <a:pPr marL="917575" lvl="2" indent="-251460" algn="just">
              <a:lnSpc>
                <a:spcPct val="150000"/>
              </a:lnSpc>
              <a:spcBef>
                <a:spcPts val="0"/>
              </a:spcBef>
              <a:spcAft>
                <a:spcPts val="0"/>
              </a:spcAft>
              <a:buClr>
                <a:schemeClr val="tx1"/>
              </a:buClr>
              <a:buFont typeface="Courier New" panose="02070309020205020404" pitchFamily="49" charset="0"/>
              <a:buChar char="o"/>
            </a:pPr>
            <a:r>
              <a:rPr lang="cs-CZ" altLang="cs-CZ" sz="1600" dirty="false"/>
              <a:t>Obecná část pravidel pro žadatele a příjemce v rámci OPZ+</a:t>
            </a:r>
            <a:endParaRPr lang="cs-CZ" altLang="cs-CZ" sz="1600" dirty="false">
              <a:cs typeface="Arial"/>
            </a:endParaRPr>
          </a:p>
          <a:p>
            <a:pPr marL="917575" lvl="2" indent="-251460" algn="just">
              <a:lnSpc>
                <a:spcPct val="150000"/>
              </a:lnSpc>
              <a:spcBef>
                <a:spcPts val="0"/>
              </a:spcBef>
              <a:spcAft>
                <a:spcPts val="0"/>
              </a:spcAft>
              <a:buClr>
                <a:schemeClr val="tx1"/>
              </a:buClr>
              <a:buFont typeface="Courier New" panose="02070309020205020404" pitchFamily="49" charset="0"/>
              <a:buChar char="o"/>
            </a:pPr>
            <a:r>
              <a:rPr lang="cs-CZ" altLang="cs-CZ" sz="1600" dirty="false"/>
              <a:t>Specifická část pravidel pro žadatele a příjemce z OPZ+ pro projekty </a:t>
            </a:r>
            <a:br>
              <a:rPr lang="cs-CZ" altLang="cs-CZ" sz="1600" dirty="false"/>
            </a:br>
            <a:r>
              <a:rPr lang="cs-CZ" altLang="cs-CZ" sz="1600" dirty="false"/>
              <a:t>s přímými a nepřímými náklady nebo projekty financované s využitím paušálních sazeb</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hlinkClick r:id="rId4">
                  <a:extLst>
                    <a:ext uri="{A12FA001-AC4F-418D-AE19-62706E023703}">
                      <ahyp:hlinkClr xmlns:ahyp="http://schemas.microsoft.com/office/drawing/2018/hyperlinkcolor" val="tx"/>
                    </a:ext>
                  </a:extLst>
                </a:hlinkClick>
              </a:rPr>
              <a:t>Výzva 018 OPZ+ - www.esfcr.cz</a:t>
            </a:r>
            <a:r>
              <a:rPr lang="cs-CZ" sz="1600" dirty="false"/>
              <a:t> – stránky výzvy</a:t>
            </a:r>
            <a:endParaRPr lang="cs-CZ" sz="1600" dirty="false">
              <a:cs typeface="Arial"/>
            </a:endParaRP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altLang="cs-CZ" sz="1600" dirty="false"/>
              <a:t>Diskuzní klub výzvy: </a:t>
            </a:r>
            <a:r>
              <a:rPr lang="cs-CZ" sz="1600" dirty="false">
                <a:hlinkClick r:id="rId5">
                  <a:extLst>
                    <a:ext uri="{A12FA001-AC4F-418D-AE19-62706E023703}">
                      <ahyp:hlinkClr xmlns:ahyp="http://schemas.microsoft.com/office/drawing/2018/hyperlinkcolor" val="tx"/>
                    </a:ext>
                  </a:extLst>
                </a:hlinkClick>
              </a:rPr>
              <a:t>03_22_018 - Podpora sociálního začleňování ve vyloučených lokalitách - </a:t>
            </a:r>
            <a:r>
              <a:rPr lang="cs-CZ" sz="1600" dirty="false">
                <a:hlinkClick r:id="rId6">
                  <a:extLst>
                    <a:ext uri="{A12FA001-AC4F-418D-AE19-62706E023703}">
                      <ahyp:hlinkClr xmlns:ahyp="http://schemas.microsoft.com/office/drawing/2018/hyperlinkcolor" val="tx"/>
                    </a:ext>
                  </a:extLst>
                </a:hlinkClick>
              </a:rPr>
              <a:t>www.esfcr.cz</a:t>
            </a:r>
            <a:endParaRPr lang="cs-CZ" sz="16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cs typeface="Arial"/>
              </a:rPr>
              <a:t>Pro případy technických problémů je v pracovních dnech od 8:00 do 16:00 hodin zajištěna</a:t>
            </a:r>
            <a:br>
              <a:rPr lang="cs-CZ" sz="1600" dirty="false">
                <a:cs typeface="Arial"/>
              </a:rPr>
            </a:br>
            <a:r>
              <a:rPr lang="cs-CZ" sz="1600" dirty="false">
                <a:cs typeface="Arial"/>
              </a:rPr>
              <a:t>on-line technická podpora pro IS ESF a IS KP21+ na HOTLINE </a:t>
            </a:r>
            <a:r>
              <a:rPr lang="cs-CZ" sz="1600" dirty="false">
                <a:latin typeface="Wingdings"/>
                <a:sym typeface="Wingdings"/>
              </a:rPr>
              <a:t>à</a:t>
            </a:r>
            <a:r>
              <a:rPr lang="cs-CZ" sz="1600" dirty="false">
                <a:cs typeface="Arial"/>
              </a:rPr>
              <a:t>  </a:t>
            </a:r>
            <a:r>
              <a:rPr lang="cs-CZ" sz="1600" b="true" dirty="false">
                <a:cs typeface="Arial"/>
                <a:hlinkClick r:id="rId7"/>
              </a:rPr>
              <a:t>TECHNICKÁ PODPORA UŽIVATELŮM OPZ</a:t>
            </a:r>
            <a:r>
              <a:rPr lang="cs-CZ" sz="1600" b="true" u="sng" dirty="false">
                <a:cs typeface="Arial"/>
              </a:rPr>
              <a:t>+</a:t>
            </a:r>
            <a:r>
              <a:rPr lang="cs-CZ" sz="1600" dirty="false">
                <a:cs typeface="Arial"/>
              </a:rPr>
              <a:t>, k dispozici na odkazu </a:t>
            </a:r>
            <a:r>
              <a:rPr lang="cs-CZ" sz="1600" dirty="false">
                <a:cs typeface="Arial"/>
                <a:hlinkClick r:id="rId8"/>
              </a:rPr>
              <a:t>https://www.esfcr.cz/</a:t>
            </a:r>
            <a:r>
              <a:rPr lang="cs-CZ" sz="1600" dirty="false" err="true">
                <a:cs typeface="Arial"/>
                <a:hlinkClick r:id="rId8"/>
              </a:rPr>
              <a:t>technicka_podpora_opzplus</a:t>
            </a:r>
            <a:r>
              <a:rPr lang="cs-CZ" sz="1600" dirty="false">
                <a:cs typeface="Arial"/>
              </a:rPr>
              <a:t>.</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2</a:t>
            </a:fld>
            <a:endParaRPr lang="cs-CZ"/>
          </a:p>
        </p:txBody>
      </p:sp>
      <p:sp>
        <p:nvSpPr>
          <p:cNvPr id="6" name="Nadpis 5">
            <a:extLst>
              <a:ext uri="{FF2B5EF4-FFF2-40B4-BE49-F238E27FC236}">
                <a16:creationId xmlns:a16="http://schemas.microsoft.com/office/drawing/2014/main" id="{14487184-51F7-49BD-82AC-A3718E722277}"/>
              </a:ext>
            </a:extLst>
          </p:cNvPr>
          <p:cNvSpPr>
            <a:spLocks noGrp="true"/>
          </p:cNvSpPr>
          <p:nvPr>
            <p:ph type="title"/>
          </p:nvPr>
        </p:nvSpPr>
        <p:spPr/>
        <p:txBody>
          <a:bodyPr/>
          <a:lstStyle/>
          <a:p>
            <a:r>
              <a:rPr lang="cs-CZ"/>
              <a:t>Kde hledat informace</a:t>
            </a:r>
          </a:p>
        </p:txBody>
      </p:sp>
    </p:spTree>
    <p:extLst>
      <p:ext uri="{BB962C8B-B14F-4D97-AF65-F5344CB8AC3E}">
        <p14:creationId xmlns:p14="http://schemas.microsoft.com/office/powerpoint/2010/main" val="809939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E1A75-4F57-8D68-3E0B-412B5F3B5D03}"/>
              </a:ext>
            </a:extLst>
          </p:cNvPr>
          <p:cNvSpPr>
            <a:spLocks noGrp="true"/>
          </p:cNvSpPr>
          <p:nvPr>
            <p:ph type="title"/>
          </p:nvPr>
        </p:nvSpPr>
        <p:spPr/>
        <p:txBody>
          <a:bodyPr/>
          <a:lstStyle/>
          <a:p>
            <a:r>
              <a:rPr lang="cs-CZ" dirty="false"/>
              <a:t>Pracovní výkazy – časté chyby</a:t>
            </a:r>
            <a:endParaRPr lang="en-US" dirty="false"/>
          </a:p>
        </p:txBody>
      </p:sp>
      <p:sp>
        <p:nvSpPr>
          <p:cNvPr id="3" name="Content Placeholder 2">
            <a:extLst>
              <a:ext uri="{FF2B5EF4-FFF2-40B4-BE49-F238E27FC236}">
                <a16:creationId xmlns:a16="http://schemas.microsoft.com/office/drawing/2014/main" id="{12C364F7-99BD-752D-73FA-BC74D7840E80}"/>
              </a:ext>
            </a:extLst>
          </p:cNvPr>
          <p:cNvSpPr>
            <a:spLocks noGrp="true"/>
          </p:cNvSpPr>
          <p:nvPr>
            <p:ph idx="1"/>
          </p:nvPr>
        </p:nvSpPr>
        <p:spPr>
          <a:xfrm>
            <a:off x="540000" y="1638000"/>
            <a:ext cx="8064000" cy="4320000"/>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Údaje v pracovním výkazu musí odpovídat údajům v právním aktu o poskytnutí podpory a platném rozpočtu, a to zejména název pozice, kód položky rozpočtu, druh pracovněprávního vztahu a výše úvazku v projektu.</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Popis vykonávané práce musí být dostatečný a v souladu s popisem příslušné pozice v realizačním týmu v žádosti o podporu a také v souladu s popsanými aktivitami v </a:t>
            </a:r>
            <a:r>
              <a:rPr lang="cs-CZ" dirty="false" err="true"/>
              <a:t>ZoR</a:t>
            </a:r>
            <a:r>
              <a:rPr lang="cs-CZ" dirty="false"/>
              <a:t>. </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Na PV nesmí být vykazovány činnosti spadající do výdajů hrazených v rámci 40% paušální sazby.</a:t>
            </a:r>
            <a:endParaRPr lang="cs-CZ" dirty="false">
              <a:cs typeface="Arial"/>
            </a:endParaRPr>
          </a:p>
        </p:txBody>
      </p:sp>
      <p:sp>
        <p:nvSpPr>
          <p:cNvPr id="4" name="Slide Number Placeholder 3">
            <a:extLst>
              <a:ext uri="{FF2B5EF4-FFF2-40B4-BE49-F238E27FC236}">
                <a16:creationId xmlns:a16="http://schemas.microsoft.com/office/drawing/2014/main" id="{CF5D310A-E9DA-BC13-5371-AB5ED051D11F}"/>
              </a:ext>
            </a:extLst>
          </p:cNvPr>
          <p:cNvSpPr>
            <a:spLocks noGrp="true"/>
          </p:cNvSpPr>
          <p:nvPr>
            <p:ph type="sldNum" sz="quarter" idx="12"/>
          </p:nvPr>
        </p:nvSpPr>
        <p:spPr/>
        <p:txBody>
          <a:bodyPr/>
          <a:lstStyle/>
          <a:p>
            <a:fld id="{479BF083-4774-43B1-9AB0-5CC1AC5DD8EE}" type="slidenum">
              <a:rPr lang="cs-CZ" smtClean="false"/>
              <a:pPr/>
              <a:t>20</a:t>
            </a:fld>
            <a:endParaRPr lang="cs-CZ"/>
          </a:p>
        </p:txBody>
      </p:sp>
    </p:spTree>
    <p:extLst>
      <p:ext uri="{BB962C8B-B14F-4D97-AF65-F5344CB8AC3E}">
        <p14:creationId xmlns:p14="http://schemas.microsoft.com/office/powerpoint/2010/main" val="2968453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D735B-CF63-58E2-FC91-FFA79093110E}"/>
              </a:ext>
            </a:extLst>
          </p:cNvPr>
          <p:cNvSpPr>
            <a:spLocks noGrp="true"/>
          </p:cNvSpPr>
          <p:nvPr>
            <p:ph type="title"/>
          </p:nvPr>
        </p:nvSpPr>
        <p:spPr/>
        <p:txBody>
          <a:bodyPr/>
          <a:lstStyle/>
          <a:p>
            <a:r>
              <a:rPr lang="cs-CZ" sz="2800" dirty="false">
                <a:ea typeface="+mj-lt"/>
                <a:cs typeface="+mj-lt"/>
              </a:rPr>
              <a:t>Mzdový příspěvek na pracovní místo</a:t>
            </a:r>
          </a:p>
        </p:txBody>
      </p:sp>
      <p:sp>
        <p:nvSpPr>
          <p:cNvPr id="3" name="Content Placeholder 2">
            <a:extLst>
              <a:ext uri="{FF2B5EF4-FFF2-40B4-BE49-F238E27FC236}">
                <a16:creationId xmlns:a16="http://schemas.microsoft.com/office/drawing/2014/main" id="{289E6C5B-0896-AAAA-E544-020C21D52E90}"/>
              </a:ext>
            </a:extLst>
          </p:cNvPr>
          <p:cNvSpPr>
            <a:spLocks noGrp="true"/>
          </p:cNvSpPr>
          <p:nvPr>
            <p:ph idx="1"/>
          </p:nvPr>
        </p:nvSpPr>
        <p:spPr>
          <a:xfrm>
            <a:off x="540000" y="1467490"/>
            <a:ext cx="8064000" cy="4933310"/>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Pracovní místo pro jednu osobu může být podpořeno v rozmezí 0,05 – 1,0 úvazku. Výše úvazku (stanovená týdenní pracovní doba) musí být uvedena v pracovní smlouvě/dohodě o pracovní činnosti, případně v dalších dokumentech k dotčenému pracovněprávnímu vztahu.</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Mzdové příspěvky nelze nárokovat za osobu s pracovní smlouvou/dohodou o pracovní činnosti, která je podepsána stejnou osobou na jedné straně jakožto zaměstnavatelem a na druhé straně jakožto zaměstnancem.</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Viz kap. 6.2.7.1 Mzdové příspěvky ve </a:t>
            </a:r>
            <a:r>
              <a:rPr lang="cs-CZ" i="true" dirty="false"/>
              <a:t>Specifické části pravidel</a:t>
            </a:r>
          </a:p>
        </p:txBody>
      </p:sp>
      <p:sp>
        <p:nvSpPr>
          <p:cNvPr id="4" name="Slide Number Placeholder 3">
            <a:extLst>
              <a:ext uri="{FF2B5EF4-FFF2-40B4-BE49-F238E27FC236}">
                <a16:creationId xmlns:a16="http://schemas.microsoft.com/office/drawing/2014/main" id="{D84D3B25-9DD1-6D95-16C6-B1936DA2EA31}"/>
              </a:ext>
            </a:extLst>
          </p:cNvPr>
          <p:cNvSpPr>
            <a:spLocks noGrp="true"/>
          </p:cNvSpPr>
          <p:nvPr>
            <p:ph type="sldNum" sz="quarter" idx="12"/>
          </p:nvPr>
        </p:nvSpPr>
        <p:spPr/>
        <p:txBody>
          <a:bodyPr/>
          <a:lstStyle/>
          <a:p>
            <a:fld id="{479BF083-4774-43B1-9AB0-5CC1AC5DD8EE}" type="slidenum">
              <a:rPr lang="cs-CZ" smtClean="false"/>
              <a:pPr/>
              <a:t>21</a:t>
            </a:fld>
            <a:endParaRPr lang="cs-CZ"/>
          </a:p>
        </p:txBody>
      </p:sp>
    </p:spTree>
    <p:extLst>
      <p:ext uri="{BB962C8B-B14F-4D97-AF65-F5344CB8AC3E}">
        <p14:creationId xmlns:p14="http://schemas.microsoft.com/office/powerpoint/2010/main" val="8102528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8C39F-CD93-7DEF-A23B-F8FE089047CC}"/>
              </a:ext>
            </a:extLst>
          </p:cNvPr>
          <p:cNvSpPr>
            <a:spLocks noGrp="true"/>
          </p:cNvSpPr>
          <p:nvPr>
            <p:ph type="title"/>
          </p:nvPr>
        </p:nvSpPr>
        <p:spPr/>
        <p:txBody>
          <a:bodyPr/>
          <a:lstStyle/>
          <a:p>
            <a:r>
              <a:rPr lang="en-US">
                <a:cs typeface="Arial"/>
              </a:rPr>
              <a:t>MZDOVÉ PŘÍSPĚVKY - DOLOŽENÍ DOKLADŮ</a:t>
            </a:r>
            <a:endParaRPr lang="en-US"/>
          </a:p>
        </p:txBody>
      </p:sp>
      <p:sp>
        <p:nvSpPr>
          <p:cNvPr id="3" name="Content Placeholder 2">
            <a:extLst>
              <a:ext uri="{FF2B5EF4-FFF2-40B4-BE49-F238E27FC236}">
                <a16:creationId xmlns:a16="http://schemas.microsoft.com/office/drawing/2014/main" id="{6D8A9BE4-60A1-B24D-C407-4321E034BB48}"/>
              </a:ext>
            </a:extLst>
          </p:cNvPr>
          <p:cNvSpPr>
            <a:spLocks noGrp="true"/>
          </p:cNvSpPr>
          <p:nvPr>
            <p:ph idx="1"/>
          </p:nvPr>
        </p:nvSpPr>
        <p:spPr>
          <a:xfrm>
            <a:off x="249641" y="1596800"/>
            <a:ext cx="8644717" cy="4716000"/>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Mzdové příspěvky na pracovní místo (bez ohledu na výši částky uplatněné v projektu) – financované s využitím jednotkových nákladů:</a:t>
            </a:r>
          </a:p>
          <a:p>
            <a:pPr marL="7207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Je nutné doložit sken pracovní smlouvy/dohody o pracovní činnosti k podpořenému pracovnímu místu, případně také další dokumenty, ve kterých je stanovena výše úvazku (sjednaná týdenní pracovní doba) zaměstnance a období, na které je pracovní smlouva/ dohoda o pracovní činnosti uzavřena.</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hlinkClick r:id="rId2">
                  <a:extLst>
                    <a:ext uri="{A12FA001-AC4F-418D-AE19-62706E023703}">
                      <ahyp:hlinkClr xmlns:ahyp="http://schemas.microsoft.com/office/drawing/2018/hyperlinkcolor" val="tx"/>
                    </a:ext>
                  </a:extLst>
                </a:hlinkClick>
              </a:rPr>
              <a:t>Přehledová tabulka ve formátu *</a:t>
            </a:r>
            <a:r>
              <a:rPr lang="cs-CZ" sz="1800" b="true" dirty="false" err="true">
                <a:hlinkClick r:id="rId2">
                  <a:extLst>
                    <a:ext uri="{A12FA001-AC4F-418D-AE19-62706E023703}">
                      <ahyp:hlinkClr xmlns:ahyp="http://schemas.microsoft.com/office/drawing/2018/hyperlinkcolor" val="tx"/>
                    </a:ext>
                  </a:extLst>
                </a:hlinkClick>
              </a:rPr>
              <a:t>xls</a:t>
            </a:r>
            <a:r>
              <a:rPr lang="cs-CZ" sz="1800" b="true" dirty="false">
                <a:hlinkClick r:id="rId2">
                  <a:extLst>
                    <a:ext uri="{A12FA001-AC4F-418D-AE19-62706E023703}">
                      <ahyp:hlinkClr xmlns:ahyp="http://schemas.microsoft.com/office/drawing/2018/hyperlinkcolor" val="tx"/>
                    </a:ext>
                  </a:extLst>
                </a:hlinkClick>
              </a:rPr>
              <a:t> nebo *</a:t>
            </a:r>
            <a:r>
              <a:rPr lang="cs-CZ" sz="1800" b="true" dirty="false" err="true">
                <a:hlinkClick r:id="rId2">
                  <a:extLst>
                    <a:ext uri="{A12FA001-AC4F-418D-AE19-62706E023703}">
                      <ahyp:hlinkClr xmlns:ahyp="http://schemas.microsoft.com/office/drawing/2018/hyperlinkcolor" val="tx"/>
                    </a:ext>
                  </a:extLst>
                </a:hlinkClick>
              </a:rPr>
              <a:t>xlsx</a:t>
            </a:r>
            <a:r>
              <a:rPr lang="cs-CZ" sz="1800" b="true" dirty="false">
                <a:hlinkClick r:id="rId2">
                  <a:extLst>
                    <a:ext uri="{A12FA001-AC4F-418D-AE19-62706E023703}">
                      <ahyp:hlinkClr xmlns:ahyp="http://schemas.microsoft.com/office/drawing/2018/hyperlinkcolor" val="tx"/>
                    </a:ext>
                  </a:extLst>
                </a:hlinkClick>
              </a:rPr>
              <a:t> (na webu www.esfcr.cz)</a:t>
            </a:r>
            <a:br>
              <a:rPr lang="cs-CZ" sz="1800" b="true" dirty="false"/>
            </a:br>
            <a:r>
              <a:rPr lang="cs-CZ" sz="1800" dirty="false"/>
              <a:t>Je nutné doložit ji minimálně s těmito údaji: název a IČO zaměstnavatele, identifikace podpořené osoby, typ pracovněprávního vztahu, výše sjednaného úvazku, období, na které byl úvazek sjednán (od – do) a sjednaný druh práce.</a:t>
            </a:r>
          </a:p>
          <a:p>
            <a:pPr marL="431800" indent="-431800"/>
            <a:endParaRPr lang="cs-CZ" sz="2000" dirty="false">
              <a:cs typeface="Arial"/>
            </a:endParaRPr>
          </a:p>
        </p:txBody>
      </p:sp>
      <p:sp>
        <p:nvSpPr>
          <p:cNvPr id="4" name="Slide Number Placeholder 3">
            <a:extLst>
              <a:ext uri="{FF2B5EF4-FFF2-40B4-BE49-F238E27FC236}">
                <a16:creationId xmlns:a16="http://schemas.microsoft.com/office/drawing/2014/main" id="{C65C2F4F-D3E7-7765-A16F-54280377EA35}"/>
              </a:ext>
            </a:extLst>
          </p:cNvPr>
          <p:cNvSpPr>
            <a:spLocks noGrp="true"/>
          </p:cNvSpPr>
          <p:nvPr>
            <p:ph type="sldNum" sz="quarter" idx="12"/>
          </p:nvPr>
        </p:nvSpPr>
        <p:spPr/>
        <p:txBody>
          <a:bodyPr/>
          <a:lstStyle/>
          <a:p>
            <a:fld id="{479BF083-4774-43B1-9AB0-5CC1AC5DD8EE}" type="slidenum">
              <a:rPr lang="cs-CZ" smtClean="false"/>
              <a:pPr/>
              <a:t>22</a:t>
            </a:fld>
            <a:endParaRPr lang="cs-CZ"/>
          </a:p>
        </p:txBody>
      </p:sp>
    </p:spTree>
    <p:extLst>
      <p:ext uri="{BB962C8B-B14F-4D97-AF65-F5344CB8AC3E}">
        <p14:creationId xmlns:p14="http://schemas.microsoft.com/office/powerpoint/2010/main" val="2323547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8C85F-192C-8500-E83D-C3611857626E}"/>
              </a:ext>
            </a:extLst>
          </p:cNvPr>
          <p:cNvSpPr>
            <a:spLocks noGrp="true"/>
          </p:cNvSpPr>
          <p:nvPr>
            <p:ph type="title"/>
          </p:nvPr>
        </p:nvSpPr>
        <p:spPr/>
        <p:txBody>
          <a:bodyPr/>
          <a:lstStyle/>
          <a:p>
            <a:r>
              <a:rPr lang="en-US">
                <a:cs typeface="Arial"/>
              </a:rPr>
              <a:t>FORMÁLNÍ NÁLEŽITOSTI ÚČETNÍCH DOKLADŮ - upozornění</a:t>
            </a:r>
          </a:p>
        </p:txBody>
      </p:sp>
      <p:sp>
        <p:nvSpPr>
          <p:cNvPr id="3" name="Content Placeholder 2">
            <a:extLst>
              <a:ext uri="{FF2B5EF4-FFF2-40B4-BE49-F238E27FC236}">
                <a16:creationId xmlns:a16="http://schemas.microsoft.com/office/drawing/2014/main" id="{0026528B-90A4-EC24-1441-9A2E369F95B6}"/>
              </a:ext>
            </a:extLst>
          </p:cNvPr>
          <p:cNvSpPr>
            <a:spLocks noGrp="true"/>
          </p:cNvSpPr>
          <p:nvPr>
            <p:ph idx="1"/>
          </p:nvPr>
        </p:nvSpPr>
        <p:spPr>
          <a:xfrm>
            <a:off x="455198" y="1363078"/>
            <a:ext cx="8064000" cy="5152922"/>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V případě účetních dokladů se jedná o náležitosti definované</a:t>
            </a:r>
            <a:br>
              <a:rPr lang="cs-CZ" dirty="false"/>
            </a:br>
            <a:r>
              <a:rPr lang="cs-CZ" dirty="false"/>
              <a:t>v § 11 zákona o účetnictví.</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V rámci OPZ+ musí být účetní doklady navíc označeny registračním číslem projektu a faktury dodavatelů názvem a číslem projektu, v odůvodněných případech je příjemci umožněno, aby faktury označil názvem a číslem projektu sám před jejich uplatněním v žádosti o platbu.</a:t>
            </a:r>
          </a:p>
          <a:p>
            <a:pPr marL="1081088" lvl="1" indent="0" algn="just">
              <a:lnSpc>
                <a:spcPct val="150000"/>
              </a:lnSpc>
              <a:spcBef>
                <a:spcPts val="0"/>
              </a:spcBef>
              <a:spcAft>
                <a:spcPts val="0"/>
              </a:spcAft>
              <a:buClr>
                <a:schemeClr val="tx1"/>
              </a:buClr>
              <a:buSzPct val="100000"/>
              <a:buNone/>
            </a:pPr>
            <a:r>
              <a:rPr lang="cs-CZ" b="true" dirty="false"/>
              <a:t>Přestože je u projektů výzvy 018 využito zjednodušené vykazování (paušál), je stále nutné dodržovat tyto náležitosti pro případnou kontrolu na místě nebo vyžádání si dokumentů ze strany ŘO.</a:t>
            </a:r>
          </a:p>
        </p:txBody>
      </p:sp>
      <p:sp>
        <p:nvSpPr>
          <p:cNvPr id="4" name="Slide Number Placeholder 3">
            <a:extLst>
              <a:ext uri="{FF2B5EF4-FFF2-40B4-BE49-F238E27FC236}">
                <a16:creationId xmlns:a16="http://schemas.microsoft.com/office/drawing/2014/main" id="{DF2D6B2F-A9B6-0794-F35B-BCFC6E47A413}"/>
              </a:ext>
            </a:extLst>
          </p:cNvPr>
          <p:cNvSpPr>
            <a:spLocks noGrp="true"/>
          </p:cNvSpPr>
          <p:nvPr>
            <p:ph type="sldNum" sz="quarter" idx="12"/>
          </p:nvPr>
        </p:nvSpPr>
        <p:spPr/>
        <p:txBody>
          <a:bodyPr/>
          <a:lstStyle/>
          <a:p>
            <a:fld id="{479BF083-4774-43B1-9AB0-5CC1AC5DD8EE}" type="slidenum">
              <a:rPr lang="cs-CZ" smtClean="false"/>
              <a:pPr/>
              <a:t>23</a:t>
            </a:fld>
            <a:endParaRPr lang="cs-CZ"/>
          </a:p>
        </p:txBody>
      </p:sp>
      <p:pic>
        <p:nvPicPr>
          <p:cNvPr id="5" name="Grafický objekt 4" descr="Vykřičník se souvislou výplní">
            <a:extLst>
              <a:ext uri="{FF2B5EF4-FFF2-40B4-BE49-F238E27FC236}">
                <a16:creationId xmlns:a16="http://schemas.microsoft.com/office/drawing/2014/main" id="{5BF64601-BCAF-4E20-A32E-CABD25F723D1}"/>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5198" y="4936206"/>
            <a:ext cx="1117431" cy="1117431"/>
          </a:xfrm>
          <a:prstGeom prst="rect">
            <a:avLst/>
          </a:prstGeom>
        </p:spPr>
      </p:pic>
    </p:spTree>
    <p:extLst>
      <p:ext uri="{BB962C8B-B14F-4D97-AF65-F5344CB8AC3E}">
        <p14:creationId xmlns:p14="http://schemas.microsoft.com/office/powerpoint/2010/main" val="24083431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8AE2B-FF73-D3DF-7347-6CB260C92999}"/>
              </a:ext>
            </a:extLst>
          </p:cNvPr>
          <p:cNvSpPr>
            <a:spLocks noGrp="true"/>
          </p:cNvSpPr>
          <p:nvPr>
            <p:ph type="title"/>
          </p:nvPr>
        </p:nvSpPr>
        <p:spPr/>
        <p:txBody>
          <a:bodyPr/>
          <a:lstStyle/>
          <a:p>
            <a:r>
              <a:rPr lang="en-US">
                <a:cs typeface="Arial"/>
              </a:rPr>
              <a:t>UPOZORNĚNÍ NA STŘET ZÁJMŮ</a:t>
            </a:r>
            <a:endParaRPr lang="en-US"/>
          </a:p>
        </p:txBody>
      </p:sp>
      <p:sp>
        <p:nvSpPr>
          <p:cNvPr id="3" name="Content Placeholder 2">
            <a:extLst>
              <a:ext uri="{FF2B5EF4-FFF2-40B4-BE49-F238E27FC236}">
                <a16:creationId xmlns:a16="http://schemas.microsoft.com/office/drawing/2014/main" id="{0C3C27B8-9B62-9F25-14BE-9AE5CB8B7E24}"/>
              </a:ext>
            </a:extLst>
          </p:cNvPr>
          <p:cNvSpPr>
            <a:spLocks noGrp="true"/>
          </p:cNvSpPr>
          <p:nvPr>
            <p:ph idx="1"/>
          </p:nvPr>
        </p:nvSpPr>
        <p:spPr>
          <a:xfrm>
            <a:off x="540000" y="1329709"/>
            <a:ext cx="8064000" cy="4697927"/>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750" dirty="false"/>
              <a:t>Dle kap. 20.1 Obecné části pravidel OPZ+ „Za střet zájmů se považuje situace, kdy zájmy osob, které a) se podílejí na průběhu zadávání zakázky, nebo b) mají nebo by mohly mít vliv na výsledek zadávání zakázky, ohrožují jejich nestrannost nebo nezávislost v souvislosti se zadáváním zakázky.</a:t>
            </a:r>
          </a:p>
          <a:p>
            <a:pPr marL="0" lvl="1" indent="0" algn="just">
              <a:lnSpc>
                <a:spcPct val="150000"/>
              </a:lnSpc>
              <a:spcBef>
                <a:spcPts val="0"/>
              </a:spcBef>
              <a:spcAft>
                <a:spcPts val="0"/>
              </a:spcAft>
              <a:buClr>
                <a:schemeClr val="tx1"/>
              </a:buClr>
              <a:buSzPct val="100000"/>
              <a:buNone/>
            </a:pPr>
            <a:r>
              <a:rPr lang="cs-CZ" sz="1750" dirty="false"/>
              <a:t>Ve střetu zájmů se ocitají zejména:</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750" b="true" dirty="false"/>
              <a:t>zaměstnanci zadavatele či členové statutárního orgánu zadavatele (resp. statutární orgán zadavatele),</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750" dirty="false"/>
              <a:t>prokuristé zastupující zadavatele nebo</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750" b="true" dirty="false"/>
              <a:t>členové realizačního týmu projektu a dále také</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750" dirty="false"/>
              <a:t>osoby, které se ve prospěch zadavatele podílely na přípravě nebo zadávání předmětné zakázky, nebo</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750" b="true" dirty="false"/>
              <a:t>osoby, které se podílely na zpracování žádosti o podporu na projekt,</a:t>
            </a:r>
            <a:br>
              <a:rPr lang="cs-CZ" sz="1750" b="true" dirty="false"/>
            </a:br>
            <a:r>
              <a:rPr lang="cs-CZ" sz="1750" b="true" dirty="false"/>
              <a:t>v němž je realizována předmětná zakázka.</a:t>
            </a:r>
          </a:p>
        </p:txBody>
      </p:sp>
      <p:sp>
        <p:nvSpPr>
          <p:cNvPr id="4" name="Slide Number Placeholder 3">
            <a:extLst>
              <a:ext uri="{FF2B5EF4-FFF2-40B4-BE49-F238E27FC236}">
                <a16:creationId xmlns:a16="http://schemas.microsoft.com/office/drawing/2014/main" id="{9C8622B9-E5E7-B650-DD37-2D1827DD43A7}"/>
              </a:ext>
            </a:extLst>
          </p:cNvPr>
          <p:cNvSpPr>
            <a:spLocks noGrp="true"/>
          </p:cNvSpPr>
          <p:nvPr>
            <p:ph type="sldNum" sz="quarter" idx="12"/>
          </p:nvPr>
        </p:nvSpPr>
        <p:spPr/>
        <p:txBody>
          <a:bodyPr/>
          <a:lstStyle/>
          <a:p>
            <a:fld id="{479BF083-4774-43B1-9AB0-5CC1AC5DD8EE}" type="slidenum">
              <a:rPr lang="cs-CZ" smtClean="false"/>
              <a:pPr/>
              <a:t>24</a:t>
            </a:fld>
            <a:endParaRPr lang="cs-CZ"/>
          </a:p>
        </p:txBody>
      </p:sp>
    </p:spTree>
    <p:extLst>
      <p:ext uri="{BB962C8B-B14F-4D97-AF65-F5344CB8AC3E}">
        <p14:creationId xmlns:p14="http://schemas.microsoft.com/office/powerpoint/2010/main" val="33762367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038BF-9977-FE08-C48F-6518B026AE70}"/>
              </a:ext>
            </a:extLst>
          </p:cNvPr>
          <p:cNvSpPr>
            <a:spLocks noGrp="true"/>
          </p:cNvSpPr>
          <p:nvPr>
            <p:ph type="title"/>
          </p:nvPr>
        </p:nvSpPr>
        <p:spPr/>
        <p:txBody>
          <a:bodyPr/>
          <a:lstStyle/>
          <a:p>
            <a:r>
              <a:rPr lang="en-US">
                <a:cs typeface="Arial"/>
              </a:rPr>
              <a:t>UPOZORNĚNÍ NA REGISTR SMLUV</a:t>
            </a:r>
            <a:endParaRPr lang="en-US"/>
          </a:p>
        </p:txBody>
      </p:sp>
      <p:sp>
        <p:nvSpPr>
          <p:cNvPr id="3" name="Content Placeholder 2">
            <a:extLst>
              <a:ext uri="{FF2B5EF4-FFF2-40B4-BE49-F238E27FC236}">
                <a16:creationId xmlns:a16="http://schemas.microsoft.com/office/drawing/2014/main" id="{580446FA-AA6E-1F55-ABEA-644DEE6D7F86}"/>
              </a:ext>
            </a:extLst>
          </p:cNvPr>
          <p:cNvSpPr>
            <a:spLocks noGrp="true"/>
          </p:cNvSpPr>
          <p:nvPr>
            <p:ph idx="1"/>
          </p:nvPr>
        </p:nvSpPr>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U výdajů na nákup zboží/služeb/stavebních prací, které jsou prokazovány doklady v částce nad 50 000 Kč bez DPH, které vznikly příjemci/partnerovi spadajícímu do organizací mající povinnost zveřejnění smlouvy/objednávky, </a:t>
            </a:r>
            <a:r>
              <a:rPr lang="cs-CZ" b="true" dirty="false"/>
              <a:t>je nezbytné, aby byla smlouva/objednávka s dodavatelem uveřejněná v Registru smluv nejpozději do 30 dnů od podpisu.</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Viz zákon č. 340/2015 Sb., o zvláštních podmínkách účinnosti některých smluv, uveřejňování těchto smluv a o registru smluv (zákon o registru smluv).</a:t>
            </a:r>
          </a:p>
        </p:txBody>
      </p:sp>
      <p:sp>
        <p:nvSpPr>
          <p:cNvPr id="4" name="Slide Number Placeholder 3">
            <a:extLst>
              <a:ext uri="{FF2B5EF4-FFF2-40B4-BE49-F238E27FC236}">
                <a16:creationId xmlns:a16="http://schemas.microsoft.com/office/drawing/2014/main" id="{D4370E88-3EBF-3BC5-60E3-117330211F4F}"/>
              </a:ext>
            </a:extLst>
          </p:cNvPr>
          <p:cNvSpPr>
            <a:spLocks noGrp="true"/>
          </p:cNvSpPr>
          <p:nvPr>
            <p:ph type="sldNum" sz="quarter" idx="12"/>
          </p:nvPr>
        </p:nvSpPr>
        <p:spPr/>
        <p:txBody>
          <a:bodyPr/>
          <a:lstStyle/>
          <a:p>
            <a:fld id="{479BF083-4774-43B1-9AB0-5CC1AC5DD8EE}" type="slidenum">
              <a:rPr lang="cs-CZ" smtClean="false"/>
              <a:pPr/>
              <a:t>25</a:t>
            </a:fld>
            <a:endParaRPr lang="cs-CZ"/>
          </a:p>
        </p:txBody>
      </p:sp>
    </p:spTree>
    <p:extLst>
      <p:ext uri="{BB962C8B-B14F-4D97-AF65-F5344CB8AC3E}">
        <p14:creationId xmlns:p14="http://schemas.microsoft.com/office/powerpoint/2010/main" val="2074412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8A958-1322-E741-956F-42580BEE993C}"/>
              </a:ext>
            </a:extLst>
          </p:cNvPr>
          <p:cNvSpPr>
            <a:spLocks noGrp="true"/>
          </p:cNvSpPr>
          <p:nvPr>
            <p:ph type="title"/>
          </p:nvPr>
        </p:nvSpPr>
        <p:spPr/>
        <p:txBody>
          <a:bodyPr/>
          <a:lstStyle/>
          <a:p>
            <a:r>
              <a:rPr lang="cs-CZ" dirty="false">
                <a:cs typeface="Arial"/>
              </a:rPr>
              <a:t>Čestné prohlášení v </a:t>
            </a:r>
            <a:r>
              <a:rPr lang="cs-CZ" dirty="false" err="true">
                <a:cs typeface="Arial"/>
              </a:rPr>
              <a:t>ŽOp</a:t>
            </a:r>
            <a:endParaRPr lang="cs-CZ" dirty="false"/>
          </a:p>
        </p:txBody>
      </p:sp>
      <p:sp>
        <p:nvSpPr>
          <p:cNvPr id="3" name="Content Placeholder 2">
            <a:extLst>
              <a:ext uri="{FF2B5EF4-FFF2-40B4-BE49-F238E27FC236}">
                <a16:creationId xmlns:a16="http://schemas.microsoft.com/office/drawing/2014/main" id="{C488CA18-B56F-BE0F-094A-4F038EFF1E01}"/>
              </a:ext>
            </a:extLst>
          </p:cNvPr>
          <p:cNvSpPr>
            <a:spLocks noGrp="true"/>
          </p:cNvSpPr>
          <p:nvPr>
            <p:ph idx="1"/>
          </p:nvPr>
        </p:nvSpPr>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Nezapomenout v ŽoP vyplnit Čestné prohlášení, tzn. provést správný výběr jedné ze dvou variant čestného prohlášení (je/není insolvence) a potvrdit souhlas s jeho zněním při každé předkládané ŽoP.</a:t>
            </a:r>
          </a:p>
        </p:txBody>
      </p:sp>
      <p:sp>
        <p:nvSpPr>
          <p:cNvPr id="4" name="Slide Number Placeholder 3">
            <a:extLst>
              <a:ext uri="{FF2B5EF4-FFF2-40B4-BE49-F238E27FC236}">
                <a16:creationId xmlns:a16="http://schemas.microsoft.com/office/drawing/2014/main" id="{69DCF042-82C6-5581-4401-2C9206EC6D6A}"/>
              </a:ext>
            </a:extLst>
          </p:cNvPr>
          <p:cNvSpPr>
            <a:spLocks noGrp="true"/>
          </p:cNvSpPr>
          <p:nvPr>
            <p:ph type="sldNum" sz="quarter" idx="12"/>
          </p:nvPr>
        </p:nvSpPr>
        <p:spPr/>
        <p:txBody>
          <a:bodyPr/>
          <a:lstStyle/>
          <a:p>
            <a:fld id="{479BF083-4774-43B1-9AB0-5CC1AC5DD8EE}" type="slidenum">
              <a:rPr lang="cs-CZ" smtClean="false"/>
              <a:pPr/>
              <a:t>26</a:t>
            </a:fld>
            <a:endParaRPr lang="cs-CZ"/>
          </a:p>
        </p:txBody>
      </p:sp>
    </p:spTree>
    <p:extLst>
      <p:ext uri="{BB962C8B-B14F-4D97-AF65-F5344CB8AC3E}">
        <p14:creationId xmlns:p14="http://schemas.microsoft.com/office/powerpoint/2010/main" val="28296105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5581F-EDB9-8537-4FEE-97664F1D01A6}"/>
              </a:ext>
            </a:extLst>
          </p:cNvPr>
          <p:cNvSpPr>
            <a:spLocks noGrp="true"/>
          </p:cNvSpPr>
          <p:nvPr>
            <p:ph type="title"/>
          </p:nvPr>
        </p:nvSpPr>
        <p:spPr/>
        <p:txBody>
          <a:bodyPr/>
          <a:lstStyle/>
          <a:p>
            <a:r>
              <a:rPr lang="cs-CZ" dirty="false">
                <a:cs typeface="Arial"/>
              </a:rPr>
              <a:t>Náprava nedostatků </a:t>
            </a:r>
            <a:r>
              <a:rPr lang="cs-CZ" dirty="false" err="true">
                <a:cs typeface="Arial"/>
              </a:rPr>
              <a:t>zor+žop</a:t>
            </a:r>
            <a:endParaRPr lang="cs-CZ" dirty="false">
              <a:cs typeface="Arial"/>
            </a:endParaRPr>
          </a:p>
        </p:txBody>
      </p:sp>
      <p:sp>
        <p:nvSpPr>
          <p:cNvPr id="3" name="Content Placeholder 2">
            <a:extLst>
              <a:ext uri="{FF2B5EF4-FFF2-40B4-BE49-F238E27FC236}">
                <a16:creationId xmlns:a16="http://schemas.microsoft.com/office/drawing/2014/main" id="{5A1108E3-BEF9-5E8D-E4FD-11A37BA3E372}"/>
              </a:ext>
            </a:extLst>
          </p:cNvPr>
          <p:cNvSpPr>
            <a:spLocks noGrp="true"/>
          </p:cNvSpPr>
          <p:nvPr>
            <p:ph idx="1"/>
          </p:nvPr>
        </p:nvSpPr>
        <p:spPr>
          <a:xfrm>
            <a:off x="540000" y="1447549"/>
            <a:ext cx="8064000" cy="5158451"/>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750" dirty="false"/>
              <a:t>Příjemce je na základě právního aktu povinen předložit nápravy nedostatků ZoR+ŽoP ve lhůtě stanovené poskytovatelem.</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750" dirty="false"/>
              <a:t>Příjemce může prostřednictvím interní depeše </a:t>
            </a:r>
            <a:r>
              <a:rPr lang="cs-CZ" sz="1750" b="true" dirty="false"/>
              <a:t>požádat o prodloužení termínu</a:t>
            </a:r>
            <a:r>
              <a:rPr lang="cs-CZ" sz="1750" dirty="false"/>
              <a:t> pro předložení náprav, </a:t>
            </a:r>
            <a:r>
              <a:rPr lang="cs-CZ" sz="1750" b="true" dirty="false"/>
              <a:t>žádost musí být odůvodněná</a:t>
            </a:r>
            <a:r>
              <a:rPr lang="cs-CZ" sz="1750" dirty="false"/>
              <a:t>. PM1 rozhodne na základě žádosti a jejího odůvodnění o novém termínu předložení náprav a informuje o svém rozhodnutí příjemce interní depeší v IS KP21+.</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750" dirty="false"/>
              <a:t>O předložení nové verze ZoR+ŽoP je projektový manažer informován systémovou depeší stejně jako v případě jejich prvního předložení.</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750" dirty="false"/>
              <a:t>Nová verze ZoR+ŽoP prochází stejnou kontrolou jako původní ZoR+ŽoP, také lhůty pro její provedení jsou shodné.</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750" b="true" dirty="false"/>
              <a:t>V případě, že příjemce ve stanovené lhůtě přepracovanou verzi ZoR+ŽoP nepředloží, dojde k zamítnutí ZoR+ŽoP.</a:t>
            </a:r>
          </a:p>
        </p:txBody>
      </p:sp>
      <p:sp>
        <p:nvSpPr>
          <p:cNvPr id="4" name="Slide Number Placeholder 3">
            <a:extLst>
              <a:ext uri="{FF2B5EF4-FFF2-40B4-BE49-F238E27FC236}">
                <a16:creationId xmlns:a16="http://schemas.microsoft.com/office/drawing/2014/main" id="{9413170C-BD6B-098F-8008-DE6640C665D2}"/>
              </a:ext>
            </a:extLst>
          </p:cNvPr>
          <p:cNvSpPr>
            <a:spLocks noGrp="true"/>
          </p:cNvSpPr>
          <p:nvPr>
            <p:ph type="sldNum" sz="quarter" idx="12"/>
          </p:nvPr>
        </p:nvSpPr>
        <p:spPr/>
        <p:txBody>
          <a:bodyPr/>
          <a:lstStyle/>
          <a:p>
            <a:fld id="{479BF083-4774-43B1-9AB0-5CC1AC5DD8EE}" type="slidenum">
              <a:rPr lang="cs-CZ" smtClean="false"/>
              <a:pPr/>
              <a:t>27</a:t>
            </a:fld>
            <a:endParaRPr lang="cs-CZ"/>
          </a:p>
        </p:txBody>
      </p:sp>
    </p:spTree>
    <p:extLst>
      <p:ext uri="{BB962C8B-B14F-4D97-AF65-F5344CB8AC3E}">
        <p14:creationId xmlns:p14="http://schemas.microsoft.com/office/powerpoint/2010/main" val="2031470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C3432-5643-A1C1-3E13-40186E8ECE78}"/>
              </a:ext>
            </a:extLst>
          </p:cNvPr>
          <p:cNvSpPr>
            <a:spLocks noGrp="true"/>
          </p:cNvSpPr>
          <p:nvPr>
            <p:ph type="title"/>
          </p:nvPr>
        </p:nvSpPr>
        <p:spPr/>
        <p:txBody>
          <a:bodyPr/>
          <a:lstStyle/>
          <a:p>
            <a:r>
              <a:rPr lang="cs-CZ" dirty="false">
                <a:cs typeface="Arial"/>
              </a:rPr>
              <a:t>Využití depeší v IS KP21+</a:t>
            </a:r>
          </a:p>
        </p:txBody>
      </p:sp>
      <p:sp>
        <p:nvSpPr>
          <p:cNvPr id="3" name="Content Placeholder 2">
            <a:extLst>
              <a:ext uri="{FF2B5EF4-FFF2-40B4-BE49-F238E27FC236}">
                <a16:creationId xmlns:a16="http://schemas.microsoft.com/office/drawing/2014/main" id="{7456C80B-103C-D19A-AAD2-E3A58841B803}"/>
              </a:ext>
            </a:extLst>
          </p:cNvPr>
          <p:cNvSpPr>
            <a:spLocks noGrp="true"/>
          </p:cNvSpPr>
          <p:nvPr>
            <p:ph idx="1"/>
          </p:nvPr>
        </p:nvSpPr>
        <p:spPr>
          <a:xfrm>
            <a:off x="540000" y="1425673"/>
            <a:ext cx="8064000" cy="5090327"/>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V rámci určitých úkonů je nutné pro účely zachování auditní stopy využívat depeše z projektu v systému IS KP21+, nikoli jen e-mailové komunikace (např. pro prodloužení lhůt pro podání ZoR+ŽoP, jejich oprav či jiných úkonech vyžadujících zachování komunikace v dlouhodobém horizontu).</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U dotazů prosíme zasílejte depeše pouze s dotazy, u kterých je potřeba skutečně mít auditní stopu. Depeše s obecnými dotazy, či dotazy, které lze zodpovědět bez auditní stopy, tak </a:t>
            </a:r>
            <a:r>
              <a:rPr lang="cs-CZ" b="true" dirty="false"/>
              <a:t>raději zasílejte e-mailem na své projektové manažery.</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Depeše typu "Děkujeme za odpověď." není nutné zasílat touto formou.</a:t>
            </a:r>
          </a:p>
        </p:txBody>
      </p:sp>
      <p:sp>
        <p:nvSpPr>
          <p:cNvPr id="4" name="Slide Number Placeholder 3">
            <a:extLst>
              <a:ext uri="{FF2B5EF4-FFF2-40B4-BE49-F238E27FC236}">
                <a16:creationId xmlns:a16="http://schemas.microsoft.com/office/drawing/2014/main" id="{E446DAB2-ECAA-19D4-0433-1FEF13DB07C8}"/>
              </a:ext>
            </a:extLst>
          </p:cNvPr>
          <p:cNvSpPr>
            <a:spLocks noGrp="true"/>
          </p:cNvSpPr>
          <p:nvPr>
            <p:ph type="sldNum" sz="quarter" idx="12"/>
          </p:nvPr>
        </p:nvSpPr>
        <p:spPr/>
        <p:txBody>
          <a:bodyPr/>
          <a:lstStyle/>
          <a:p>
            <a:fld id="{479BF083-4774-43B1-9AB0-5CC1AC5DD8EE}" type="slidenum">
              <a:rPr lang="cs-CZ" smtClean="false"/>
              <a:pPr/>
              <a:t>28</a:t>
            </a:fld>
            <a:endParaRPr lang="cs-CZ"/>
          </a:p>
        </p:txBody>
      </p:sp>
    </p:spTree>
    <p:extLst>
      <p:ext uri="{BB962C8B-B14F-4D97-AF65-F5344CB8AC3E}">
        <p14:creationId xmlns:p14="http://schemas.microsoft.com/office/powerpoint/2010/main" val="12796905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a:t>Kontaktní osoby</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24756" y="1599412"/>
            <a:ext cx="8749794" cy="4967456"/>
          </a:xfrm>
        </p:spPr>
        <p:txBody>
          <a:bodyPr vert="horz" lIns="0" tIns="0" rIns="0" bIns="0" rtlCol="false" anchor="t">
            <a:noAutofit/>
          </a:bodyPr>
          <a:lstStyle/>
          <a:p>
            <a:pPr marL="0" indent="0">
              <a:buNone/>
            </a:pPr>
            <a:r>
              <a:rPr lang="cs-CZ" sz="2200" dirty="false"/>
              <a:t>Šárka Müllerová, tel. 775 445 242, </a:t>
            </a:r>
            <a:r>
              <a:rPr lang="cs-CZ" sz="2200" dirty="false">
                <a:hlinkClick r:id="rId3"/>
              </a:rPr>
              <a:t>sarka.mullerova@mpsv.cz</a:t>
            </a:r>
            <a:endParaRPr lang="cs-CZ" sz="2200" dirty="false"/>
          </a:p>
          <a:p>
            <a:pPr marL="0" indent="0">
              <a:buNone/>
            </a:pPr>
            <a:r>
              <a:rPr lang="cs-CZ" sz="2200" dirty="false"/>
              <a:t>Gabriela Bartesová, tel. 778 753 202, </a:t>
            </a:r>
            <a:r>
              <a:rPr lang="cs-CZ" sz="2200" dirty="false">
                <a:hlinkClick r:id="rId4"/>
              </a:rPr>
              <a:t>gabriela.bartesova@mpsv.cz</a:t>
            </a:r>
            <a:endParaRPr lang="cs-CZ" sz="2200" dirty="false">
              <a:cs typeface="Arial"/>
            </a:endParaRPr>
          </a:p>
          <a:p>
            <a:pPr marL="0" indent="0">
              <a:buNone/>
            </a:pPr>
            <a:r>
              <a:rPr lang="cs-CZ" sz="2200" dirty="false"/>
              <a:t>Gabriela Hubáčková, tel. 771 139 247, </a:t>
            </a:r>
            <a:r>
              <a:rPr lang="cs-CZ" sz="2200" dirty="false">
                <a:hlinkClick r:id="rId5"/>
              </a:rPr>
              <a:t>gabriela.hubackova@mpsv.cz</a:t>
            </a:r>
            <a:r>
              <a:rPr lang="cs-CZ" sz="2200" dirty="false"/>
              <a:t> </a:t>
            </a:r>
            <a:endParaRPr lang="cs-CZ" sz="2200" dirty="false">
              <a:cs typeface="Arial"/>
            </a:endParaRPr>
          </a:p>
          <a:p>
            <a:pPr marL="0" indent="0">
              <a:buNone/>
            </a:pPr>
            <a:r>
              <a:rPr lang="cs-CZ" sz="2200" dirty="false"/>
              <a:t>Tereza Havelková, tel. 771 139 283, </a:t>
            </a:r>
            <a:r>
              <a:rPr lang="cs-CZ" sz="2200" dirty="false">
                <a:hlinkClick r:id="rId6"/>
              </a:rPr>
              <a:t>tereza.havelkova@mpsv.cz</a:t>
            </a:r>
            <a:endParaRPr lang="cs-CZ" sz="2200" dirty="false"/>
          </a:p>
          <a:p>
            <a:pPr marL="0" indent="0">
              <a:buNone/>
            </a:pPr>
            <a:r>
              <a:rPr lang="cs-CZ" sz="2200" dirty="false">
                <a:cs typeface="Arial"/>
              </a:rPr>
              <a:t>Jakub Slávka, tel. 221 923 926, </a:t>
            </a:r>
            <a:r>
              <a:rPr lang="cs-CZ" sz="2200" dirty="false">
                <a:cs typeface="Arial"/>
                <a:hlinkClick r:id="rId7"/>
              </a:rPr>
              <a:t>jakub.slavka@mpsv.cz</a:t>
            </a:r>
            <a:endParaRPr lang="cs-CZ" sz="2200" dirty="false">
              <a:cs typeface="Arial"/>
            </a:endParaRPr>
          </a:p>
          <a:p>
            <a:pPr marL="0" indent="0">
              <a:buNone/>
            </a:pPr>
            <a:r>
              <a:rPr lang="cs-CZ" sz="2200" dirty="false">
                <a:cs typeface="Arial"/>
              </a:rPr>
              <a:t>Petra Peterková, tel. 770 122 991, </a:t>
            </a:r>
            <a:r>
              <a:rPr lang="cs-CZ" sz="2200" dirty="false">
                <a:cs typeface="Arial"/>
                <a:hlinkClick r:id="rId8"/>
              </a:rPr>
              <a:t>petra.peterkova@mpsv.cz</a:t>
            </a:r>
            <a:endParaRPr lang="cs-CZ" sz="2200" dirty="false">
              <a:cs typeface="Arial"/>
            </a:endParaRPr>
          </a:p>
          <a:p>
            <a:pPr marL="0" indent="0">
              <a:buNone/>
            </a:pPr>
            <a:r>
              <a:rPr lang="cs-CZ" sz="2200" dirty="false">
                <a:cs typeface="Arial"/>
              </a:rPr>
              <a:t>Eliška Kirchnerová, tel. </a:t>
            </a:r>
            <a:r>
              <a:rPr lang="cs-CZ" sz="2200" dirty="false">
                <a:ea typeface="+mn-lt"/>
                <a:cs typeface="+mn-lt"/>
              </a:rPr>
              <a:t>773 297 360</a:t>
            </a:r>
            <a:r>
              <a:rPr lang="cs-CZ" sz="2200" dirty="false">
                <a:cs typeface="Arial"/>
              </a:rPr>
              <a:t>, </a:t>
            </a:r>
            <a:r>
              <a:rPr lang="cs-CZ" sz="2200" dirty="false">
                <a:cs typeface="Arial"/>
                <a:hlinkClick r:id="rId9"/>
              </a:rPr>
              <a:t>eliska.kirchnerova@mpsv.cz</a:t>
            </a:r>
            <a:endParaRPr lang="cs-CZ" sz="2200" dirty="false">
              <a:cs typeface="Arial"/>
            </a:endParaRPr>
          </a:p>
          <a:p>
            <a:pPr marL="0" indent="0">
              <a:buNone/>
            </a:pPr>
            <a:r>
              <a:rPr lang="cs-CZ" sz="2200" dirty="false">
                <a:cs typeface="Arial"/>
              </a:rPr>
              <a:t>Zdena Marchalínová, tel. 221 922 182, </a:t>
            </a:r>
            <a:r>
              <a:rPr lang="cs-CZ" sz="2200" dirty="false">
                <a:cs typeface="Arial"/>
                <a:hlinkClick r:id="rId10"/>
              </a:rPr>
              <a:t>zdena.marchalinova@mpsv.cz</a:t>
            </a:r>
            <a:endParaRPr lang="cs-CZ" sz="2200" dirty="false">
              <a:cs typeface="Arial"/>
            </a:endParaRPr>
          </a:p>
          <a:p>
            <a:pPr marL="0" indent="0">
              <a:buNone/>
            </a:pPr>
            <a:r>
              <a:rPr lang="cs-CZ" sz="2200" dirty="false">
                <a:cs typeface="Arial"/>
              </a:rPr>
              <a:t>Monika Hamplová, tel. 601 384 863, </a:t>
            </a:r>
            <a:r>
              <a:rPr lang="cs-CZ" sz="2200" dirty="false">
                <a:cs typeface="Arial"/>
                <a:hlinkClick r:id="rId11"/>
              </a:rPr>
              <a:t>monika.hamplova@mpsv.cz</a:t>
            </a:r>
            <a:endParaRPr lang="cs-CZ" dirty="false"/>
          </a:p>
          <a:p>
            <a:pPr marL="0" indent="0">
              <a:buNone/>
            </a:pPr>
            <a:endParaRPr lang="cs-CZ" sz="2200" dirty="false"/>
          </a:p>
          <a:p>
            <a:pPr marL="0" indent="0">
              <a:buNone/>
            </a:pPr>
            <a:endParaRPr lang="cs-CZ" sz="2200" dirty="false">
              <a:cs typeface="Arial"/>
            </a:endParaRP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29</a:t>
            </a:fld>
            <a:endParaRPr lang="cs-CZ"/>
          </a:p>
        </p:txBody>
      </p:sp>
    </p:spTree>
    <p:extLst>
      <p:ext uri="{BB962C8B-B14F-4D97-AF65-F5344CB8AC3E}">
        <p14:creationId xmlns:p14="http://schemas.microsoft.com/office/powerpoint/2010/main" val="1280964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4400" dirty="false"/>
              <a:t> </a:t>
            </a:r>
          </a:p>
        </p:txBody>
      </p:sp>
      <p:sp>
        <p:nvSpPr>
          <p:cNvPr id="3" name="Zástupný symbol pro obsah 2"/>
          <p:cNvSpPr>
            <a:spLocks noGrp="true"/>
          </p:cNvSpPr>
          <p:nvPr>
            <p:ph idx="1"/>
          </p:nvPr>
        </p:nvSpPr>
        <p:spPr>
          <a:xfrm>
            <a:off x="540000" y="1523999"/>
            <a:ext cx="8064000" cy="4208851"/>
          </a:xfrm>
        </p:spPr>
        <p:txBody>
          <a:bodyPr anchor="ctr"/>
          <a:lstStyle/>
          <a:p>
            <a:pPr marL="0" indent="0" algn="ctr">
              <a:lnSpc>
                <a:spcPct val="150000"/>
              </a:lnSpc>
              <a:spcBef>
                <a:spcPts val="0"/>
              </a:spcBef>
              <a:spcAft>
                <a:spcPts val="0"/>
              </a:spcAft>
              <a:buNone/>
            </a:pPr>
            <a:r>
              <a:rPr lang="cs-CZ" sz="4000" b="true" dirty="false"/>
              <a:t>ČÁST I.</a:t>
            </a:r>
            <a:endParaRPr lang="cs-CZ" sz="4000" b="true" dirty="false">
              <a:cs typeface="Arial"/>
            </a:endParaRPr>
          </a:p>
          <a:p>
            <a:pPr marL="0" indent="0" algn="ctr">
              <a:lnSpc>
                <a:spcPct val="150000"/>
              </a:lnSpc>
              <a:spcBef>
                <a:spcPts val="0"/>
              </a:spcBef>
              <a:spcAft>
                <a:spcPts val="0"/>
              </a:spcAft>
              <a:buNone/>
            </a:pPr>
            <a:r>
              <a:rPr lang="cs-CZ" sz="4000" b="true" dirty="false">
                <a:cs typeface="Arial"/>
              </a:rPr>
              <a:t>ZPRÁVA O REALIZACI A</a:t>
            </a:r>
            <a:endParaRPr lang="cs-CZ" dirty="false">
              <a:cs typeface="Arial"/>
            </a:endParaRPr>
          </a:p>
          <a:p>
            <a:pPr marL="0" indent="0" algn="ctr">
              <a:lnSpc>
                <a:spcPct val="150000"/>
              </a:lnSpc>
              <a:spcBef>
                <a:spcPts val="0"/>
              </a:spcBef>
              <a:spcAft>
                <a:spcPts val="0"/>
              </a:spcAft>
              <a:buNone/>
            </a:pPr>
            <a:r>
              <a:rPr lang="cs-CZ" sz="4000" b="true" dirty="false">
                <a:cs typeface="Arial"/>
              </a:rPr>
              <a:t>ŽÁDOST O PLATBU</a:t>
            </a:r>
            <a:endParaRPr lang="cs-CZ" dirty="false">
              <a:cs typeface="Aria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a:t>
            </a:fld>
            <a:endParaRPr lang="cs-CZ"/>
          </a:p>
        </p:txBody>
      </p:sp>
    </p:spTree>
    <p:extLst>
      <p:ext uri="{BB962C8B-B14F-4D97-AF65-F5344CB8AC3E}">
        <p14:creationId xmlns:p14="http://schemas.microsoft.com/office/powerpoint/2010/main" val="21690495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symbol pro obsah 2"/>
          <p:cNvSpPr>
            <a:spLocks noGrp="true"/>
          </p:cNvSpPr>
          <p:nvPr>
            <p:ph idx="1"/>
          </p:nvPr>
        </p:nvSpPr>
        <p:spPr>
          <a:xfrm>
            <a:off x="540000" y="1625599"/>
            <a:ext cx="8064000" cy="4396175"/>
          </a:xfrm>
        </p:spPr>
        <p:txBody>
          <a:bodyPr anchor="ctr"/>
          <a:lstStyle/>
          <a:p>
            <a:pPr marL="0" indent="0" algn="ctr">
              <a:lnSpc>
                <a:spcPct val="150000"/>
              </a:lnSpc>
              <a:buNone/>
            </a:pPr>
            <a:r>
              <a:rPr lang="cs-CZ" sz="4000" dirty="false"/>
              <a:t> </a:t>
            </a:r>
            <a:r>
              <a:rPr lang="cs-CZ" sz="4000" b="true" dirty="false"/>
              <a:t>ČÁST II.</a:t>
            </a:r>
            <a:endParaRPr lang="cs-CZ" sz="4000" b="true" dirty="false">
              <a:cs typeface="Arial"/>
            </a:endParaRPr>
          </a:p>
          <a:p>
            <a:pPr marL="0" indent="0" algn="ctr">
              <a:lnSpc>
                <a:spcPct val="150000"/>
              </a:lnSpc>
              <a:buNone/>
            </a:pPr>
            <a:r>
              <a:rPr lang="cs-CZ" sz="4000" b="true" dirty="false">
                <a:cs typeface="Arial"/>
              </a:rPr>
              <a:t>INFORMACE KE SBĚRU</a:t>
            </a:r>
          </a:p>
          <a:p>
            <a:pPr marL="0" indent="0" algn="ctr">
              <a:lnSpc>
                <a:spcPct val="150000"/>
              </a:lnSpc>
              <a:buNone/>
            </a:pPr>
            <a:r>
              <a:rPr lang="cs-CZ" sz="4000" b="true" dirty="false">
                <a:cs typeface="Arial"/>
              </a:rPr>
              <a:t>DAT A MONITORINGU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30</a:t>
            </a:fld>
            <a:endParaRPr lang="cs-CZ"/>
          </a:p>
        </p:txBody>
      </p:sp>
    </p:spTree>
    <p:extLst>
      <p:ext uri="{BB962C8B-B14F-4D97-AF65-F5344CB8AC3E}">
        <p14:creationId xmlns:p14="http://schemas.microsoft.com/office/powerpoint/2010/main" val="1062116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131728-BBCC-4334-A823-1A1841F9A9BE}"/>
              </a:ext>
            </a:extLst>
          </p:cNvPr>
          <p:cNvSpPr>
            <a:spLocks noGrp="true"/>
          </p:cNvSpPr>
          <p:nvPr>
            <p:ph type="title"/>
          </p:nvPr>
        </p:nvSpPr>
        <p:spPr/>
        <p:txBody>
          <a:bodyPr/>
          <a:lstStyle/>
          <a:p>
            <a:r>
              <a:rPr lang="cs-CZ" dirty="false"/>
              <a:t>Informace ke spolupráci na evaluaci a monitoringu</a:t>
            </a:r>
          </a:p>
        </p:txBody>
      </p:sp>
      <p:sp>
        <p:nvSpPr>
          <p:cNvPr id="3" name="Zástupný obsah 2">
            <a:extLst>
              <a:ext uri="{FF2B5EF4-FFF2-40B4-BE49-F238E27FC236}">
                <a16:creationId xmlns:a16="http://schemas.microsoft.com/office/drawing/2014/main" id="{7AB846B0-2AAC-4C2B-8CD4-D63AA77922F2}"/>
              </a:ext>
            </a:extLst>
          </p:cNvPr>
          <p:cNvSpPr>
            <a:spLocks noGrp="true"/>
          </p:cNvSpPr>
          <p:nvPr>
            <p:ph idx="1"/>
          </p:nvPr>
        </p:nvSpPr>
        <p:spPr>
          <a:xfrm>
            <a:off x="540000" y="1505527"/>
            <a:ext cx="8064000" cy="4614473"/>
          </a:xfrm>
        </p:spPr>
        <p:txBody>
          <a:bodyPr/>
          <a:lstStyle/>
          <a:p>
            <a:pPr marL="1347788" lvl="1" indent="0" algn="just">
              <a:lnSpc>
                <a:spcPct val="150000"/>
              </a:lnSpc>
              <a:spcBef>
                <a:spcPts val="0"/>
              </a:spcBef>
              <a:spcAft>
                <a:spcPts val="0"/>
              </a:spcAft>
              <a:buClr>
                <a:schemeClr val="tx1"/>
              </a:buClr>
              <a:buSzPct val="100000"/>
              <a:buNone/>
            </a:pPr>
            <a:r>
              <a:rPr lang="cs-CZ" b="true" dirty="false"/>
              <a:t>Dokument Informace ke spolupráci na evaluaci výzev OPZ+ zaměřených na sociální začleňování (zkráceně též „Instrukce“) zveřejněná </a:t>
            </a:r>
            <a:r>
              <a:rPr lang="cs-CZ" b="true" dirty="false">
                <a:hlinkClick r:id="rId2"/>
              </a:rPr>
              <a:t>na stránce výzvy 018</a:t>
            </a:r>
            <a:r>
              <a:rPr lang="cs-CZ" b="true" dirty="false"/>
              <a:t> nebo </a:t>
            </a:r>
            <a:r>
              <a:rPr lang="cs-CZ" b="true" dirty="false">
                <a:hlinkClick r:id="rId3"/>
              </a:rPr>
              <a:t>v dokumentech diskusního klubu</a:t>
            </a:r>
            <a:r>
              <a:rPr lang="cs-CZ" b="true" dirty="false"/>
              <a: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Úkoly a požadavky se odvíjí od toho, která z podporovaných témat jsou řešena v rámci daného projektu. Ke každému z témat se váží jiné evaluační pokyny.</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Pokud projekt řeší pouze jedno téma, je třeba naplnit evaluační požadavky k tomuto tématu. Pokud projekt řeší témat více, je třeba naplnit evaluační požadavky ke všem těmto tématům</a:t>
            </a:r>
          </a:p>
          <a:p>
            <a:endParaRPr lang="cs-CZ" dirty="false"/>
          </a:p>
        </p:txBody>
      </p:sp>
      <p:sp>
        <p:nvSpPr>
          <p:cNvPr id="4" name="Zástupný symbol pro číslo snímku 3">
            <a:extLst>
              <a:ext uri="{FF2B5EF4-FFF2-40B4-BE49-F238E27FC236}">
                <a16:creationId xmlns:a16="http://schemas.microsoft.com/office/drawing/2014/main" id="{D7EE0694-3AE1-4E68-AD68-C74C4EA62C4E}"/>
              </a:ext>
            </a:extLst>
          </p:cNvPr>
          <p:cNvSpPr>
            <a:spLocks noGrp="true"/>
          </p:cNvSpPr>
          <p:nvPr>
            <p:ph type="sldNum" sz="quarter" idx="12"/>
          </p:nvPr>
        </p:nvSpPr>
        <p:spPr/>
        <p:txBody>
          <a:bodyPr/>
          <a:lstStyle/>
          <a:p>
            <a:fld id="{479BF083-4774-43B1-9AB0-5CC1AC5DD8EE}" type="slidenum">
              <a:rPr lang="cs-CZ" smtClean="false"/>
              <a:pPr/>
              <a:t>31</a:t>
            </a:fld>
            <a:endParaRPr lang="cs-CZ"/>
          </a:p>
        </p:txBody>
      </p:sp>
      <p:pic>
        <p:nvPicPr>
          <p:cNvPr id="5" name="Grafický objekt 4" descr="Vykřičník se souvislou výplní">
            <a:extLst>
              <a:ext uri="{FF2B5EF4-FFF2-40B4-BE49-F238E27FC236}">
                <a16:creationId xmlns:a16="http://schemas.microsoft.com/office/drawing/2014/main" id="{902D199C-D085-4995-915A-968659771913}"/>
              </a:ext>
            </a:extLst>
          </p:cNvPr>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0000" y="1795842"/>
            <a:ext cx="1270631" cy="1270631"/>
          </a:xfrm>
          <a:prstGeom prst="rect">
            <a:avLst/>
          </a:prstGeom>
        </p:spPr>
      </p:pic>
    </p:spTree>
    <p:extLst>
      <p:ext uri="{BB962C8B-B14F-4D97-AF65-F5344CB8AC3E}">
        <p14:creationId xmlns:p14="http://schemas.microsoft.com/office/powerpoint/2010/main" val="7231504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68245-D0D6-3E49-882E-9EA77E2DCFA5}"/>
              </a:ext>
            </a:extLst>
          </p:cNvPr>
          <p:cNvSpPr>
            <a:spLocks noGrp="true"/>
          </p:cNvSpPr>
          <p:nvPr>
            <p:ph type="title"/>
          </p:nvPr>
        </p:nvSpPr>
        <p:spPr/>
        <p:txBody>
          <a:bodyPr/>
          <a:lstStyle/>
          <a:p>
            <a:r>
              <a:rPr lang="cs-CZ" dirty="false">
                <a:cs typeface="Arial"/>
              </a:rPr>
              <a:t>Průběžný monitoring a</a:t>
            </a:r>
            <a:br>
              <a:rPr lang="cs-CZ" dirty="false">
                <a:cs typeface="Arial"/>
              </a:rPr>
            </a:br>
            <a:r>
              <a:rPr lang="cs-CZ" dirty="false">
                <a:cs typeface="Arial"/>
              </a:rPr>
              <a:t>dotazník k závěrečné zprávě</a:t>
            </a:r>
          </a:p>
        </p:txBody>
      </p:sp>
      <p:sp>
        <p:nvSpPr>
          <p:cNvPr id="3" name="Content Placeholder 2">
            <a:extLst>
              <a:ext uri="{FF2B5EF4-FFF2-40B4-BE49-F238E27FC236}">
                <a16:creationId xmlns:a16="http://schemas.microsoft.com/office/drawing/2014/main" id="{6700463A-E6F1-3195-F1AC-11CD118A7F0D}"/>
              </a:ext>
            </a:extLst>
          </p:cNvPr>
          <p:cNvSpPr>
            <a:spLocks noGrp="true"/>
          </p:cNvSpPr>
          <p:nvPr>
            <p:ph idx="1"/>
          </p:nvPr>
        </p:nvSpPr>
        <p:spPr>
          <a:xfrm>
            <a:off x="540000" y="1477380"/>
            <a:ext cx="8064000" cy="5075853"/>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Před každou podávanou zprávou o realizaci (</a:t>
            </a:r>
            <a:r>
              <a:rPr lang="cs-CZ" dirty="false" err="true"/>
              <a:t>ZoR</a:t>
            </a:r>
            <a:r>
              <a:rPr lang="cs-CZ" dirty="false"/>
              <a:t>) je nutné průběžné výsledky (v závěrečné </a:t>
            </a:r>
            <a:r>
              <a:rPr lang="cs-CZ" dirty="false" err="true"/>
              <a:t>ZoR</a:t>
            </a:r>
            <a:r>
              <a:rPr lang="cs-CZ" dirty="false"/>
              <a:t> konečné výsledky) zapsat do online formuláře: </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b="true" dirty="false"/>
              <a:t>Průběžný monitoring projektů výzev OPZ+ na sociální začleňování:</a:t>
            </a:r>
            <a:r>
              <a:rPr lang="cs-CZ" dirty="false"/>
              <a:t> </a:t>
            </a:r>
            <a:r>
              <a:rPr lang="cs-CZ" dirty="false">
                <a:hlinkClick r:id="rId2"/>
              </a:rPr>
              <a:t>https://pruzkumy.esfcr.cz/index.php/476575 </a:t>
            </a:r>
            <a:endParaRPr lang="cs-CZ"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Po vyplnění formuláře je možné zapsané hodnoty exportovat jako dokument PDF. Ten následně přiložíte jako přílohu do Vaší aktuální zprávy o realizaci projektu.</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b="true" dirty="false"/>
              <a:t>Dotazník přikládaný k závěrečné zprávě o realizaci projektu: </a:t>
            </a:r>
            <a:r>
              <a:rPr lang="cs-CZ" dirty="false">
                <a:hlinkClick r:id="rId3"/>
              </a:rPr>
              <a:t>https://pruzkumy.esfcr.cz/index.php/553132</a:t>
            </a:r>
            <a:endParaRPr lang="cs-CZ" dirty="false"/>
          </a:p>
          <a:p>
            <a:pPr marL="431800" indent="-431800"/>
            <a:endParaRPr lang="cs-CZ" dirty="false">
              <a:cs typeface="Arial"/>
            </a:endParaRPr>
          </a:p>
        </p:txBody>
      </p:sp>
      <p:sp>
        <p:nvSpPr>
          <p:cNvPr id="4" name="Slide Number Placeholder 3">
            <a:extLst>
              <a:ext uri="{FF2B5EF4-FFF2-40B4-BE49-F238E27FC236}">
                <a16:creationId xmlns:a16="http://schemas.microsoft.com/office/drawing/2014/main" id="{AC9932AF-6A08-F761-B6C5-7533AF3B321E}"/>
              </a:ext>
            </a:extLst>
          </p:cNvPr>
          <p:cNvSpPr>
            <a:spLocks noGrp="true"/>
          </p:cNvSpPr>
          <p:nvPr>
            <p:ph type="sldNum" sz="quarter" idx="12"/>
          </p:nvPr>
        </p:nvSpPr>
        <p:spPr/>
        <p:txBody>
          <a:bodyPr/>
          <a:lstStyle/>
          <a:p>
            <a:fld id="{479BF083-4774-43B1-9AB0-5CC1AC5DD8EE}" type="slidenum">
              <a:rPr lang="cs-CZ" smtClean="false"/>
              <a:pPr/>
              <a:t>32</a:t>
            </a:fld>
            <a:endParaRPr lang="cs-CZ"/>
          </a:p>
        </p:txBody>
      </p:sp>
    </p:spTree>
    <p:extLst>
      <p:ext uri="{BB962C8B-B14F-4D97-AF65-F5344CB8AC3E}">
        <p14:creationId xmlns:p14="http://schemas.microsoft.com/office/powerpoint/2010/main" val="795938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9A52A-7F1F-12A5-1F48-6C87529E4F25}"/>
              </a:ext>
            </a:extLst>
          </p:cNvPr>
          <p:cNvSpPr>
            <a:spLocks noGrp="true"/>
          </p:cNvSpPr>
          <p:nvPr>
            <p:ph type="title"/>
          </p:nvPr>
        </p:nvSpPr>
        <p:spPr/>
        <p:txBody>
          <a:bodyPr/>
          <a:lstStyle/>
          <a:p>
            <a:r>
              <a:rPr lang="cs-CZ" dirty="false">
                <a:cs typeface="Arial"/>
              </a:rPr>
              <a:t>Evidence bagatelní podpory</a:t>
            </a:r>
          </a:p>
        </p:txBody>
      </p:sp>
      <p:sp>
        <p:nvSpPr>
          <p:cNvPr id="3" name="Content Placeholder 2">
            <a:extLst>
              <a:ext uri="{FF2B5EF4-FFF2-40B4-BE49-F238E27FC236}">
                <a16:creationId xmlns:a16="http://schemas.microsoft.com/office/drawing/2014/main" id="{F79F9EAF-0761-EF3D-927A-FC7ACCE36738}"/>
              </a:ext>
            </a:extLst>
          </p:cNvPr>
          <p:cNvSpPr>
            <a:spLocks noGrp="true"/>
          </p:cNvSpPr>
          <p:nvPr>
            <p:ph idx="1"/>
          </p:nvPr>
        </p:nvSpPr>
        <p:spPr>
          <a:xfrm>
            <a:off x="360000" y="1421383"/>
            <a:ext cx="8424000" cy="5094617"/>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700" dirty="false"/>
              <a:t>V „Informaci ke spolupráci na evaluaci - sociální začleňování ve vyloučených lokalitách“ je prosba o zapisování podpory v IS ESF i u osob, u kterých příjemce nutně nepředpokládá překročení bagatelní podpory. O povinnost svázanou s možnými sankcemi nejde. Evidence bagatelní podpory nám ale umožní hlubší vyhodnocení výzvy a její potenciálně lepší budoucí nastavení.</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700" dirty="false"/>
              <a:t>Chápeme, že u stovek osob s bagatelní podporou může jít už o velkou zátěž. Prosíme o zvážení zapisování alespoň osob, u kterých byl při vstupu do projektu předpoklad možnosti překročení bagatelní podpory, ke kterému ale nakonec nedošlo.</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700" dirty="false"/>
              <a:t>Vzhledem k výše uvedenému doporučujeme zapisovat osoby s opakovaným poskytnutím podpory, zejména pokud jsou tyto podpory návazné, byť by podpora nedosáhla 40 hodin.</a:t>
            </a:r>
          </a:p>
          <a:p>
            <a:pPr marL="1163638" lvl="1" indent="0" algn="just">
              <a:lnSpc>
                <a:spcPct val="150000"/>
              </a:lnSpc>
              <a:spcBef>
                <a:spcPts val="0"/>
              </a:spcBef>
              <a:spcAft>
                <a:spcPts val="0"/>
              </a:spcAft>
              <a:buClr>
                <a:schemeClr val="tx1"/>
              </a:buClr>
              <a:buSzPct val="100000"/>
              <a:buNone/>
            </a:pPr>
            <a:r>
              <a:rPr lang="cs-CZ" sz="1700" b="true" dirty="false">
                <a:effectLst/>
                <a:latin typeface="Calibri" panose="020F0502020204030204" pitchFamily="34" charset="0"/>
                <a:ea typeface="Calibri" panose="020F0502020204030204" pitchFamily="34" charset="0"/>
              </a:rPr>
              <a:t>Zapisujte také podporu věrně podle skutečnosti, tedy i potom, co podpořená osoba překročí limit pro bagatelní podporu a propíše se do indikátoru.</a:t>
            </a:r>
            <a:endParaRPr lang="cs-CZ" sz="1700" dirty="false"/>
          </a:p>
        </p:txBody>
      </p:sp>
      <p:sp>
        <p:nvSpPr>
          <p:cNvPr id="4" name="Slide Number Placeholder 3">
            <a:extLst>
              <a:ext uri="{FF2B5EF4-FFF2-40B4-BE49-F238E27FC236}">
                <a16:creationId xmlns:a16="http://schemas.microsoft.com/office/drawing/2014/main" id="{B25AA915-F6F6-D08D-46FE-A5C9C2FC4D82}"/>
              </a:ext>
            </a:extLst>
          </p:cNvPr>
          <p:cNvSpPr>
            <a:spLocks noGrp="true"/>
          </p:cNvSpPr>
          <p:nvPr>
            <p:ph type="sldNum" sz="quarter" idx="12"/>
          </p:nvPr>
        </p:nvSpPr>
        <p:spPr/>
        <p:txBody>
          <a:bodyPr/>
          <a:lstStyle/>
          <a:p>
            <a:fld id="{479BF083-4774-43B1-9AB0-5CC1AC5DD8EE}" type="slidenum">
              <a:rPr lang="cs-CZ" smtClean="false"/>
              <a:pPr/>
              <a:t>33</a:t>
            </a:fld>
            <a:endParaRPr lang="cs-CZ"/>
          </a:p>
        </p:txBody>
      </p:sp>
      <p:pic>
        <p:nvPicPr>
          <p:cNvPr id="5" name="Grafický objekt 4" descr="Vykřičník se souvislou výplní">
            <a:extLst>
              <a:ext uri="{FF2B5EF4-FFF2-40B4-BE49-F238E27FC236}">
                <a16:creationId xmlns:a16="http://schemas.microsoft.com/office/drawing/2014/main" id="{D66B7F32-4E66-45C0-8AEF-29BAD93D2871}"/>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4792" y="5784273"/>
            <a:ext cx="644236" cy="644236"/>
          </a:xfrm>
          <a:prstGeom prst="rect">
            <a:avLst/>
          </a:prstGeom>
        </p:spPr>
      </p:pic>
    </p:spTree>
    <p:extLst>
      <p:ext uri="{BB962C8B-B14F-4D97-AF65-F5344CB8AC3E}">
        <p14:creationId xmlns:p14="http://schemas.microsoft.com/office/powerpoint/2010/main" val="30095210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22360-2C4A-CFEA-79AF-693B1F47BE04}"/>
              </a:ext>
            </a:extLst>
          </p:cNvPr>
          <p:cNvSpPr>
            <a:spLocks noGrp="true"/>
          </p:cNvSpPr>
          <p:nvPr>
            <p:ph type="title"/>
          </p:nvPr>
        </p:nvSpPr>
        <p:spPr/>
        <p:txBody>
          <a:bodyPr/>
          <a:lstStyle/>
          <a:p>
            <a:r>
              <a:rPr lang="cs-CZ" dirty="false">
                <a:cs typeface="Arial"/>
              </a:rPr>
              <a:t>1) Podpora komunitní práce (KP)</a:t>
            </a:r>
          </a:p>
        </p:txBody>
      </p:sp>
      <p:sp>
        <p:nvSpPr>
          <p:cNvPr id="3" name="Content Placeholder 2">
            <a:extLst>
              <a:ext uri="{FF2B5EF4-FFF2-40B4-BE49-F238E27FC236}">
                <a16:creationId xmlns:a16="http://schemas.microsoft.com/office/drawing/2014/main" id="{39A3AA85-F9AF-562B-5290-7EC1F5092857}"/>
              </a:ext>
            </a:extLst>
          </p:cNvPr>
          <p:cNvSpPr>
            <a:spLocks noGrp="true"/>
          </p:cNvSpPr>
          <p:nvPr>
            <p:ph idx="1"/>
          </p:nvPr>
        </p:nvSpPr>
        <p:spPr>
          <a:xfrm>
            <a:off x="540000" y="1375984"/>
            <a:ext cx="8064000" cy="5140016"/>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 rámci tohoto řešeného tématu předpokládáme především využití těchto typů podpor z číselníku:</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Využití komunitní práce při práci s komunitou</a:t>
            </a:r>
          </a:p>
          <a:p>
            <a:pPr marL="754825" lvl="3"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Doporučujeme vést prezenční listiny ke každému setkání jádrové skupiny a pro vykázání podpory si vést ke každé osobě z jádrové skupiny evidenci, ve které si budou načítat hodiny účasti na setkáních.</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Využití podpory pracovníky v přímé práci s CS</a:t>
            </a:r>
            <a:r>
              <a:rPr lang="cs-CZ" sz="1800" dirty="false"/>
              <a:t> (poradenství, vzdělávání, supervize apod.) </a:t>
            </a:r>
            <a:r>
              <a:rPr lang="cs-CZ" sz="1800" i="true" dirty="false"/>
              <a:t>- slouží pro evidenci podpory členů realizačního týmu či pracovníků pomáhajících profesí</a:t>
            </a:r>
          </a:p>
          <a:p>
            <a:pPr marL="754825" lvl="3" indent="-250825" algn="just">
              <a:lnSpc>
                <a:spcPct val="150000"/>
              </a:lnSpc>
              <a:spcBef>
                <a:spcPts val="0"/>
              </a:spcBef>
              <a:spcAft>
                <a:spcPts val="0"/>
              </a:spcAft>
              <a:buClr>
                <a:schemeClr val="tx1"/>
              </a:buClr>
              <a:buSzPct val="100000"/>
              <a:buFont typeface="Arial" panose="020B0604020202020204" pitchFamily="34" charset="0"/>
              <a:buChar char="•"/>
            </a:pPr>
            <a:r>
              <a:rPr lang="cs-CZ" sz="1800" i="true" dirty="false"/>
              <a:t>V případě, že např. peer/komunitní pracovníci (členové RT), jsou zároveň i členové primární CS, nesmí docházet k duplicitnímu zápisu podpory.</a:t>
            </a:r>
          </a:p>
        </p:txBody>
      </p:sp>
      <p:sp>
        <p:nvSpPr>
          <p:cNvPr id="4" name="Slide Number Placeholder 3">
            <a:extLst>
              <a:ext uri="{FF2B5EF4-FFF2-40B4-BE49-F238E27FC236}">
                <a16:creationId xmlns:a16="http://schemas.microsoft.com/office/drawing/2014/main" id="{DD877F63-D6F6-67AA-DEFC-5F3666981E76}"/>
              </a:ext>
            </a:extLst>
          </p:cNvPr>
          <p:cNvSpPr>
            <a:spLocks noGrp="true"/>
          </p:cNvSpPr>
          <p:nvPr>
            <p:ph type="sldNum" sz="quarter" idx="12"/>
          </p:nvPr>
        </p:nvSpPr>
        <p:spPr/>
        <p:txBody>
          <a:bodyPr/>
          <a:lstStyle/>
          <a:p>
            <a:fld id="{479BF083-4774-43B1-9AB0-5CC1AC5DD8EE}" type="slidenum">
              <a:rPr lang="cs-CZ" smtClean="false"/>
              <a:pPr/>
              <a:t>34</a:t>
            </a:fld>
            <a:endParaRPr lang="cs-CZ"/>
          </a:p>
        </p:txBody>
      </p:sp>
    </p:spTree>
    <p:extLst>
      <p:ext uri="{BB962C8B-B14F-4D97-AF65-F5344CB8AC3E}">
        <p14:creationId xmlns:p14="http://schemas.microsoft.com/office/powerpoint/2010/main" val="15780381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E5E7-5718-06FE-65A0-BF893A903C33}"/>
              </a:ext>
            </a:extLst>
          </p:cNvPr>
          <p:cNvSpPr>
            <a:spLocks noGrp="true"/>
          </p:cNvSpPr>
          <p:nvPr>
            <p:ph type="title"/>
          </p:nvPr>
        </p:nvSpPr>
        <p:spPr/>
        <p:txBody>
          <a:bodyPr/>
          <a:lstStyle/>
          <a:p>
            <a:r>
              <a:rPr lang="cs-CZ" sz="2800" dirty="false">
                <a:cs typeface="Arial"/>
              </a:rPr>
              <a:t>1) KP - Průběžný monitoring</a:t>
            </a:r>
          </a:p>
        </p:txBody>
      </p:sp>
      <p:sp>
        <p:nvSpPr>
          <p:cNvPr id="3" name="Content Placeholder 2">
            <a:extLst>
              <a:ext uri="{FF2B5EF4-FFF2-40B4-BE49-F238E27FC236}">
                <a16:creationId xmlns:a16="http://schemas.microsoft.com/office/drawing/2014/main" id="{F5E81C2E-5D77-3FEA-FE2D-24644C9722C5}"/>
              </a:ext>
            </a:extLst>
          </p:cNvPr>
          <p:cNvSpPr>
            <a:spLocks noGrp="true"/>
          </p:cNvSpPr>
          <p:nvPr>
            <p:ph idx="1"/>
          </p:nvPr>
        </p:nvSpPr>
        <p:spPr>
          <a:xfrm>
            <a:off x="512347" y="1375984"/>
            <a:ext cx="8064000" cy="5223338"/>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Doporučujeme si nastavit způsob, jakým budete naplňování klíčových aktivit a indikátorů sledovat a zapisovat. Jako </a:t>
            </a:r>
            <a:r>
              <a:rPr lang="cs-CZ" sz="1600" b="true" dirty="false"/>
              <a:t>pomůcku pro průběžnou evidenci </a:t>
            </a:r>
            <a:r>
              <a:rPr lang="cs-CZ" sz="1600" dirty="false"/>
              <a:t>můžete využít </a:t>
            </a:r>
            <a:r>
              <a:rPr lang="cs-CZ" sz="1600" b="true" dirty="false"/>
              <a:t>následující dokumenty</a:t>
            </a:r>
            <a:r>
              <a:rPr lang="cs-CZ" sz="1600" dirty="false"/>
              <a:t>:</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Formulář pro průběžný monitoring a závěrečné vyhodnocení plnění klíčových aktivit komunitní práce (A1): </a:t>
            </a:r>
            <a:r>
              <a:rPr lang="cs-CZ" sz="1600" dirty="false">
                <a:hlinkClick r:id="rId2">
                  <a:extLst>
                    <a:ext uri="{A12FA001-AC4F-418D-AE19-62706E023703}">
                      <ahyp:hlinkClr xmlns:ahyp="http://schemas.microsoft.com/office/drawing/2018/hyperlinkcolor" val="tx"/>
                    </a:ext>
                  </a:extLst>
                </a:hlinkClick>
              </a:rPr>
              <a:t>https://1url.cz/Orscg</a:t>
            </a:r>
            <a:r>
              <a:rPr lang="cs-CZ" sz="1600" dirty="false"/>
              <a:t> </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Formulář pro průběžnou evidenci a závěrečné vyhodnocení indikátorů popisujících kontext, proces a dopady komunitní práce (A2): </a:t>
            </a:r>
            <a:r>
              <a:rPr lang="cs-CZ" sz="1600" dirty="false">
                <a:hlinkClick r:id="rId3"/>
              </a:rPr>
              <a:t>https://1url.cz/TrscS</a:t>
            </a:r>
            <a:endParaRPr lang="cs-CZ" sz="16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b="true" dirty="false"/>
              <a:t>Před každou podávanou zprávou o realizaci (</a:t>
            </a:r>
            <a:r>
              <a:rPr lang="cs-CZ" sz="1600" b="true" dirty="false" err="true"/>
              <a:t>ZoR</a:t>
            </a:r>
            <a:r>
              <a:rPr lang="cs-CZ" sz="1600" b="true" dirty="false"/>
              <a:t>) je nutné průběžné výsledky (v závěrečné </a:t>
            </a:r>
            <a:r>
              <a:rPr lang="cs-CZ" sz="1600" b="true" dirty="false" err="true"/>
              <a:t>ZoR</a:t>
            </a:r>
            <a:r>
              <a:rPr lang="cs-CZ" sz="1600" b="true" dirty="false"/>
              <a:t> konečné výsledky) zapsat do online formulářů</a:t>
            </a:r>
            <a:r>
              <a:rPr lang="cs-CZ" sz="1600" dirty="false"/>
              <a:t>: </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Komunitní práce OPZ+: monitoring a vyhodnocení plnění klíčových aktivit komunitní práce (A1): </a:t>
            </a:r>
            <a:r>
              <a:rPr lang="cs-CZ" sz="1600" dirty="false">
                <a:hlinkClick r:id="rId4"/>
              </a:rPr>
              <a:t>https://pruzkumy.esfcr.cz/index.php/272257</a:t>
            </a:r>
            <a:endParaRPr lang="cs-CZ" sz="1600" dirty="false"/>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Komunitní práce OPZ+: evidence a vyhodnocení vybraných indikátorů popisujících kontext, proces a dopady (A2): </a:t>
            </a:r>
            <a:r>
              <a:rPr lang="cs-CZ" sz="1600" dirty="false">
                <a:hlinkClick r:id="rId5">
                  <a:extLst>
                    <a:ext uri="{A12FA001-AC4F-418D-AE19-62706E023703}">
                      <ahyp:hlinkClr xmlns:ahyp="http://schemas.microsoft.com/office/drawing/2018/hyperlinkcolor" val="tx"/>
                    </a:ext>
                  </a:extLst>
                </a:hlinkClick>
              </a:rPr>
              <a:t>https://pruzkumy.esfcr.cz/index.php/534866</a:t>
            </a:r>
            <a:endParaRPr lang="cs-CZ" sz="1600" dirty="false"/>
          </a:p>
          <a:p>
            <a:pPr marL="431800" indent="-431800"/>
            <a:endParaRPr lang="cs-CZ" sz="1600" dirty="false">
              <a:cs typeface="Arial"/>
            </a:endParaRPr>
          </a:p>
        </p:txBody>
      </p:sp>
      <p:sp>
        <p:nvSpPr>
          <p:cNvPr id="4" name="Slide Number Placeholder 3">
            <a:extLst>
              <a:ext uri="{FF2B5EF4-FFF2-40B4-BE49-F238E27FC236}">
                <a16:creationId xmlns:a16="http://schemas.microsoft.com/office/drawing/2014/main" id="{2B3F0DF6-976F-0626-3F48-54EE9130525E}"/>
              </a:ext>
            </a:extLst>
          </p:cNvPr>
          <p:cNvSpPr>
            <a:spLocks noGrp="true"/>
          </p:cNvSpPr>
          <p:nvPr>
            <p:ph type="sldNum" sz="quarter" idx="12"/>
          </p:nvPr>
        </p:nvSpPr>
        <p:spPr/>
        <p:txBody>
          <a:bodyPr/>
          <a:lstStyle/>
          <a:p>
            <a:fld id="{479BF083-4774-43B1-9AB0-5CC1AC5DD8EE}" type="slidenum">
              <a:rPr lang="cs-CZ" smtClean="false"/>
              <a:pPr/>
              <a:t>35</a:t>
            </a:fld>
            <a:endParaRPr lang="cs-CZ"/>
          </a:p>
        </p:txBody>
      </p:sp>
    </p:spTree>
    <p:extLst>
      <p:ext uri="{BB962C8B-B14F-4D97-AF65-F5344CB8AC3E}">
        <p14:creationId xmlns:p14="http://schemas.microsoft.com/office/powerpoint/2010/main" val="1223555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301DC-E90D-EA5B-F0B4-F951E4D63CD2}"/>
              </a:ext>
            </a:extLst>
          </p:cNvPr>
          <p:cNvSpPr>
            <a:spLocks noGrp="true"/>
          </p:cNvSpPr>
          <p:nvPr>
            <p:ph type="title"/>
          </p:nvPr>
        </p:nvSpPr>
        <p:spPr/>
        <p:txBody>
          <a:bodyPr/>
          <a:lstStyle/>
          <a:p>
            <a:r>
              <a:rPr lang="cs-CZ" sz="2800" dirty="false">
                <a:cs typeface="Arial"/>
              </a:rPr>
              <a:t>1) KP - Závěrečná evaluace</a:t>
            </a:r>
          </a:p>
        </p:txBody>
      </p:sp>
      <p:sp>
        <p:nvSpPr>
          <p:cNvPr id="3" name="Content Placeholder 2">
            <a:extLst>
              <a:ext uri="{FF2B5EF4-FFF2-40B4-BE49-F238E27FC236}">
                <a16:creationId xmlns:a16="http://schemas.microsoft.com/office/drawing/2014/main" id="{186B45F9-A32D-BA69-FE24-D1B6467B5613}"/>
              </a:ext>
            </a:extLst>
          </p:cNvPr>
          <p:cNvSpPr>
            <a:spLocks noGrp="true"/>
          </p:cNvSpPr>
          <p:nvPr>
            <p:ph idx="1"/>
          </p:nvPr>
        </p:nvSpPr>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Závěrečné vyhodnocení klíčových aktivit </a:t>
            </a:r>
            <a:r>
              <a:rPr lang="cs-CZ" sz="1800" b="true" dirty="false"/>
              <a:t>v části A1 </a:t>
            </a:r>
            <a:r>
              <a:rPr lang="cs-CZ" sz="1800" dirty="false"/>
              <a:t>a závěrečné vyhodnocení vybraných indikátorů </a:t>
            </a:r>
            <a:r>
              <a:rPr lang="cs-CZ" sz="1800" b="true" dirty="false"/>
              <a:t>v části A2 </a:t>
            </a:r>
            <a:r>
              <a:rPr lang="cs-CZ" sz="1800" dirty="false"/>
              <a:t>doloží realizátor </a:t>
            </a:r>
            <a:r>
              <a:rPr lang="cs-CZ" sz="1800" b="true" dirty="false"/>
              <a:t>pouze na závěr projektu jako povinnou přílohu závěrečné zprávy</a:t>
            </a:r>
            <a:r>
              <a:rPr lang="cs-CZ" sz="1800" dirty="false"/>
              <a:t> o realizaci projektu na komunitní práci.</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Závěrečná evaluace dopadu v části B je nepovinná. Nepovinnou závěrečnou evaluaci, resp. kvalitativní vyhodnocení a interpretaci dopadů v rámci části B doloží realizátor </a:t>
            </a:r>
            <a:r>
              <a:rPr lang="cs-CZ" sz="1800" b="true" dirty="false"/>
              <a:t>povinně</a:t>
            </a:r>
            <a:r>
              <a:rPr lang="cs-CZ" sz="1800" dirty="false"/>
              <a:t> jako přílohu závěrečné zprávy projektu po jeho skončení pouze v případě, že ji uvedl do rozpočtu projektu v rámci paušální sazby 40 %.</a:t>
            </a:r>
          </a:p>
        </p:txBody>
      </p:sp>
      <p:sp>
        <p:nvSpPr>
          <p:cNvPr id="4" name="Slide Number Placeholder 3">
            <a:extLst>
              <a:ext uri="{FF2B5EF4-FFF2-40B4-BE49-F238E27FC236}">
                <a16:creationId xmlns:a16="http://schemas.microsoft.com/office/drawing/2014/main" id="{C389EE41-BE8F-ABA8-A4AE-6610E3D60638}"/>
              </a:ext>
            </a:extLst>
          </p:cNvPr>
          <p:cNvSpPr>
            <a:spLocks noGrp="true"/>
          </p:cNvSpPr>
          <p:nvPr>
            <p:ph type="sldNum" sz="quarter" idx="12"/>
          </p:nvPr>
        </p:nvSpPr>
        <p:spPr/>
        <p:txBody>
          <a:bodyPr/>
          <a:lstStyle/>
          <a:p>
            <a:fld id="{479BF083-4774-43B1-9AB0-5CC1AC5DD8EE}" type="slidenum">
              <a:rPr lang="cs-CZ" smtClean="false"/>
              <a:pPr/>
              <a:t>36</a:t>
            </a:fld>
            <a:endParaRPr lang="cs-CZ"/>
          </a:p>
        </p:txBody>
      </p:sp>
    </p:spTree>
    <p:extLst>
      <p:ext uri="{BB962C8B-B14F-4D97-AF65-F5344CB8AC3E}">
        <p14:creationId xmlns:p14="http://schemas.microsoft.com/office/powerpoint/2010/main" val="65400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D0B7A-AD72-9B8E-8168-1CCB9AD95615}"/>
              </a:ext>
            </a:extLst>
          </p:cNvPr>
          <p:cNvSpPr>
            <a:spLocks noGrp="true"/>
          </p:cNvSpPr>
          <p:nvPr>
            <p:ph type="title"/>
          </p:nvPr>
        </p:nvSpPr>
        <p:spPr/>
        <p:txBody>
          <a:bodyPr/>
          <a:lstStyle/>
          <a:p>
            <a:r>
              <a:rPr lang="cs-CZ" dirty="false">
                <a:cs typeface="Arial"/>
              </a:rPr>
              <a:t>2) </a:t>
            </a:r>
            <a:r>
              <a:rPr lang="en-US" dirty="false">
                <a:cs typeface="Arial"/>
              </a:rPr>
              <a:t>PODPORA SOCIÁLNÍCH SLUŽEB</a:t>
            </a:r>
            <a:endParaRPr lang="en-US" dirty="false"/>
          </a:p>
        </p:txBody>
      </p:sp>
      <p:sp>
        <p:nvSpPr>
          <p:cNvPr id="3" name="Content Placeholder 2">
            <a:extLst>
              <a:ext uri="{FF2B5EF4-FFF2-40B4-BE49-F238E27FC236}">
                <a16:creationId xmlns:a16="http://schemas.microsoft.com/office/drawing/2014/main" id="{84956CC6-34F4-3C9F-6458-D1023E3EB41A}"/>
              </a:ext>
            </a:extLst>
          </p:cNvPr>
          <p:cNvSpPr>
            <a:spLocks noGrp="true"/>
          </p:cNvSpPr>
          <p:nvPr>
            <p:ph idx="1"/>
          </p:nvPr>
        </p:nvSpPr>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2000" dirty="false"/>
              <a:t>V rámci tohoto řešeného tématu předpokládáme především využití těchto typů  podpor z číselníku:</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b="true" dirty="false"/>
              <a:t>Využití sociální práce </a:t>
            </a:r>
            <a:r>
              <a:rPr lang="cs-CZ" dirty="false"/>
              <a:t>(např. ambulantní, terénní činnosti) </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b="true" dirty="false"/>
              <a:t>Využití sociálních služeb </a:t>
            </a:r>
            <a:r>
              <a:rPr lang="cs-CZ" dirty="false"/>
              <a:t>(pouze pobytové služby)</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b="true" dirty="false"/>
              <a:t>Využití podpory pracovníky v přímé práci s CS </a:t>
            </a:r>
            <a:r>
              <a:rPr lang="cs-CZ" dirty="false"/>
              <a:t>(poradenství, vzdělávání, supervize apod.) </a:t>
            </a:r>
            <a:r>
              <a:rPr lang="cs-CZ" i="true" dirty="false"/>
              <a:t>- slouží pro evidenci podpory členů realizačního týmu či pracovníků pomáhajících profesí, ne cílové skupiny osob se znevýhodněním</a:t>
            </a:r>
            <a:endParaRPr lang="cs-CZ" dirty="false"/>
          </a:p>
        </p:txBody>
      </p:sp>
      <p:sp>
        <p:nvSpPr>
          <p:cNvPr id="4" name="Slide Number Placeholder 3">
            <a:extLst>
              <a:ext uri="{FF2B5EF4-FFF2-40B4-BE49-F238E27FC236}">
                <a16:creationId xmlns:a16="http://schemas.microsoft.com/office/drawing/2014/main" id="{8722567F-AAAC-C6E9-0126-ED13FA6F02B4}"/>
              </a:ext>
            </a:extLst>
          </p:cNvPr>
          <p:cNvSpPr>
            <a:spLocks noGrp="true"/>
          </p:cNvSpPr>
          <p:nvPr>
            <p:ph type="sldNum" sz="quarter" idx="12"/>
          </p:nvPr>
        </p:nvSpPr>
        <p:spPr/>
        <p:txBody>
          <a:bodyPr/>
          <a:lstStyle/>
          <a:p>
            <a:fld id="{479BF083-4774-43B1-9AB0-5CC1AC5DD8EE}" type="slidenum">
              <a:rPr lang="cs-CZ" smtClean="false"/>
              <a:pPr/>
              <a:t>37</a:t>
            </a:fld>
            <a:endParaRPr lang="cs-CZ"/>
          </a:p>
        </p:txBody>
      </p:sp>
    </p:spTree>
    <p:extLst>
      <p:ext uri="{BB962C8B-B14F-4D97-AF65-F5344CB8AC3E}">
        <p14:creationId xmlns:p14="http://schemas.microsoft.com/office/powerpoint/2010/main" val="28288182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D2679-D32B-51FF-D81D-D433AA2DEB57}"/>
              </a:ext>
            </a:extLst>
          </p:cNvPr>
          <p:cNvSpPr>
            <a:spLocks noGrp="true"/>
          </p:cNvSpPr>
          <p:nvPr>
            <p:ph type="title"/>
          </p:nvPr>
        </p:nvSpPr>
        <p:spPr/>
        <p:txBody>
          <a:bodyPr/>
          <a:lstStyle/>
          <a:p>
            <a:r>
              <a:rPr lang="cs-CZ" sz="3000" dirty="false">
                <a:cs typeface="Arial"/>
              </a:rPr>
              <a:t>3) Podpora ohrožených rodin s dětmi</a:t>
            </a:r>
          </a:p>
        </p:txBody>
      </p:sp>
      <p:sp>
        <p:nvSpPr>
          <p:cNvPr id="3" name="Content Placeholder 2">
            <a:extLst>
              <a:ext uri="{FF2B5EF4-FFF2-40B4-BE49-F238E27FC236}">
                <a16:creationId xmlns:a16="http://schemas.microsoft.com/office/drawing/2014/main" id="{4AF2A2A0-53A5-84B8-D42B-B75A105A6BBD}"/>
              </a:ext>
            </a:extLst>
          </p:cNvPr>
          <p:cNvSpPr>
            <a:spLocks noGrp="true"/>
          </p:cNvSpPr>
          <p:nvPr>
            <p:ph idx="1"/>
          </p:nvPr>
        </p:nvSpPr>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2000" dirty="false"/>
              <a:t>V rámci tohoto řešeného tématu předpokládáme především využití těchto typů podpor z číselníku:</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b="true" dirty="false"/>
              <a:t>Využití prorodinných opatření a poskytnutí podpory rodin s dětmi</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b="true" dirty="false"/>
              <a:t>Využití podpory pracovníky v přímé práci s CS </a:t>
            </a:r>
            <a:r>
              <a:rPr lang="cs-CZ" dirty="false"/>
              <a:t>(poradenství, vzdělávání, supervize apod.) </a:t>
            </a:r>
            <a:r>
              <a:rPr lang="cs-CZ" i="true" dirty="false"/>
              <a:t>- slouží pro evidenci podpory členů realizačního týmu či pracovníků pomáhajících profesí, ne cílové skupiny osob se znevýhodněním</a:t>
            </a:r>
            <a:endParaRPr lang="cs-CZ" dirty="false"/>
          </a:p>
        </p:txBody>
      </p:sp>
      <p:sp>
        <p:nvSpPr>
          <p:cNvPr id="4" name="Slide Number Placeholder 3">
            <a:extLst>
              <a:ext uri="{FF2B5EF4-FFF2-40B4-BE49-F238E27FC236}">
                <a16:creationId xmlns:a16="http://schemas.microsoft.com/office/drawing/2014/main" id="{E43D06FB-420D-3044-7B38-55A640850A0A}"/>
              </a:ext>
            </a:extLst>
          </p:cNvPr>
          <p:cNvSpPr>
            <a:spLocks noGrp="true"/>
          </p:cNvSpPr>
          <p:nvPr>
            <p:ph type="sldNum" sz="quarter" idx="12"/>
          </p:nvPr>
        </p:nvSpPr>
        <p:spPr/>
        <p:txBody>
          <a:bodyPr/>
          <a:lstStyle/>
          <a:p>
            <a:fld id="{479BF083-4774-43B1-9AB0-5CC1AC5DD8EE}" type="slidenum">
              <a:rPr lang="cs-CZ" smtClean="false"/>
              <a:pPr/>
              <a:t>38</a:t>
            </a:fld>
            <a:endParaRPr lang="cs-CZ"/>
          </a:p>
        </p:txBody>
      </p:sp>
    </p:spTree>
    <p:extLst>
      <p:ext uri="{BB962C8B-B14F-4D97-AF65-F5344CB8AC3E}">
        <p14:creationId xmlns:p14="http://schemas.microsoft.com/office/powerpoint/2010/main" val="7841101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20FCB-4E6C-B666-4007-670D011B9D47}"/>
              </a:ext>
            </a:extLst>
          </p:cNvPr>
          <p:cNvSpPr>
            <a:spLocks noGrp="true"/>
          </p:cNvSpPr>
          <p:nvPr>
            <p:ph type="title"/>
          </p:nvPr>
        </p:nvSpPr>
        <p:spPr>
          <a:xfrm>
            <a:off x="360000" y="0"/>
            <a:ext cx="8562266" cy="1080000"/>
          </a:xfrm>
        </p:spPr>
        <p:txBody>
          <a:bodyPr/>
          <a:lstStyle/>
          <a:p>
            <a:r>
              <a:rPr lang="cs-CZ" sz="2400" dirty="false">
                <a:cs typeface="Arial"/>
              </a:rPr>
              <a:t>4) Podpora prevence kriminality, bezpečnosti a veřejného pořádku a podpora služeb pro osoby závislé či závislostí ohrožené</a:t>
            </a:r>
          </a:p>
        </p:txBody>
      </p:sp>
      <p:sp>
        <p:nvSpPr>
          <p:cNvPr id="3" name="Content Placeholder 2">
            <a:extLst>
              <a:ext uri="{FF2B5EF4-FFF2-40B4-BE49-F238E27FC236}">
                <a16:creationId xmlns:a16="http://schemas.microsoft.com/office/drawing/2014/main" id="{9E4EB53F-B53A-DD39-2727-848CC451CAEF}"/>
              </a:ext>
            </a:extLst>
          </p:cNvPr>
          <p:cNvSpPr>
            <a:spLocks noGrp="true"/>
          </p:cNvSpPr>
          <p:nvPr>
            <p:ph idx="1"/>
          </p:nvPr>
        </p:nvSpPr>
        <p:spPr>
          <a:xfrm>
            <a:off x="203200" y="1504436"/>
            <a:ext cx="8400800" cy="5090328"/>
          </a:xfrm>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1900" dirty="false"/>
              <a:t>V rámci tohoto řešeného tématu předpokládáme především využití těchto typů podpor z číselníku:</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900" b="true" dirty="false"/>
              <a:t>Poskytnutí podpory v oblasti prevence kriminality a bezpečnosti</a:t>
            </a:r>
          </a:p>
          <a:p>
            <a:pPr marL="1009650" lvl="2" indent="-250825" algn="just">
              <a:lnSpc>
                <a:spcPct val="150000"/>
              </a:lnSpc>
              <a:spcBef>
                <a:spcPts val="0"/>
              </a:spcBef>
              <a:spcAft>
                <a:spcPts val="0"/>
              </a:spcAft>
              <a:buClr>
                <a:schemeClr val="tx1"/>
              </a:buClr>
              <a:buSzPct val="100000"/>
              <a:buFont typeface="Arial" panose="020B0604020202020204" pitchFamily="34" charset="0"/>
              <a:buChar char="•"/>
            </a:pPr>
            <a:r>
              <a:rPr lang="cs-CZ" sz="1900" dirty="false"/>
              <a:t>Evidujte podporu na úrovni pozic asistenta prevence kriminality či domovníka-preventisty. Využijte přepočet: působení po celý měsíc na plný 1,0 úvazek = 15 hodin podpory. V případě kratšího úvazku nutné provést poměrný přepočet.</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900" b="true" dirty="false"/>
              <a:t>Využití podpory pracovníky v přímé práci s CS </a:t>
            </a:r>
            <a:r>
              <a:rPr lang="cs-CZ" sz="1900" dirty="false"/>
              <a:t>(poradenství, vzdělávání, supervize apod.) </a:t>
            </a:r>
            <a:r>
              <a:rPr lang="cs-CZ" sz="1900" i="true" dirty="false"/>
              <a:t>- slouží pro evidenci podpory členů realizačního týmu či pracovníků pomáhajících profesí, ne cílové skupiny osob se znevýhodněním</a:t>
            </a:r>
            <a:endParaRPr lang="cs-CZ" sz="1900" dirty="false"/>
          </a:p>
        </p:txBody>
      </p:sp>
      <p:sp>
        <p:nvSpPr>
          <p:cNvPr id="4" name="Slide Number Placeholder 3">
            <a:extLst>
              <a:ext uri="{FF2B5EF4-FFF2-40B4-BE49-F238E27FC236}">
                <a16:creationId xmlns:a16="http://schemas.microsoft.com/office/drawing/2014/main" id="{A19EE478-CECB-C8BD-7E7D-27865B203F2B}"/>
              </a:ext>
            </a:extLst>
          </p:cNvPr>
          <p:cNvSpPr>
            <a:spLocks noGrp="true"/>
          </p:cNvSpPr>
          <p:nvPr>
            <p:ph type="sldNum" sz="quarter" idx="12"/>
          </p:nvPr>
        </p:nvSpPr>
        <p:spPr/>
        <p:txBody>
          <a:bodyPr/>
          <a:lstStyle/>
          <a:p>
            <a:fld id="{479BF083-4774-43B1-9AB0-5CC1AC5DD8EE}" type="slidenum">
              <a:rPr lang="cs-CZ" smtClean="false"/>
              <a:pPr/>
              <a:t>39</a:t>
            </a:fld>
            <a:endParaRPr lang="cs-CZ"/>
          </a:p>
        </p:txBody>
      </p:sp>
    </p:spTree>
    <p:extLst>
      <p:ext uri="{BB962C8B-B14F-4D97-AF65-F5344CB8AC3E}">
        <p14:creationId xmlns:p14="http://schemas.microsoft.com/office/powerpoint/2010/main" val="3172975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6CE5-3C98-5C9A-21EB-BC79884FFE26}"/>
              </a:ext>
            </a:extLst>
          </p:cNvPr>
          <p:cNvSpPr>
            <a:spLocks noGrp="true"/>
          </p:cNvSpPr>
          <p:nvPr>
            <p:ph type="title"/>
          </p:nvPr>
        </p:nvSpPr>
        <p:spPr/>
        <p:txBody>
          <a:bodyPr/>
          <a:lstStyle/>
          <a:p>
            <a:r>
              <a:rPr lang="cs-CZ" dirty="false"/>
              <a:t>Předložení ZoR+ŽoP</a:t>
            </a:r>
            <a:endParaRPr lang="en-US" dirty="false"/>
          </a:p>
        </p:txBody>
      </p:sp>
      <p:sp>
        <p:nvSpPr>
          <p:cNvPr id="3" name="Content Placeholder 2">
            <a:extLst>
              <a:ext uri="{FF2B5EF4-FFF2-40B4-BE49-F238E27FC236}">
                <a16:creationId xmlns:a16="http://schemas.microsoft.com/office/drawing/2014/main" id="{E607BB75-6F66-4A6A-7B0A-F5B4C531A6E2}"/>
              </a:ext>
            </a:extLst>
          </p:cNvPr>
          <p:cNvSpPr>
            <a:spLocks noGrp="true"/>
          </p:cNvSpPr>
          <p:nvPr>
            <p:ph idx="1"/>
          </p:nvPr>
        </p:nvSpPr>
        <p:spPr>
          <a:xfrm>
            <a:off x="540000" y="1283855"/>
            <a:ext cx="8064000" cy="4836145"/>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Zpráva o realizaci a žádost o platbu se zpracovávají a předkládají v </a:t>
            </a:r>
            <a:r>
              <a:rPr lang="cs-CZ" sz="1800" dirty="false">
                <a:hlinkClick r:id="rId2">
                  <a:extLst>
                    <a:ext uri="{A12FA001-AC4F-418D-AE19-62706E023703}">
                      <ahyp:hlinkClr xmlns:ahyp="http://schemas.microsoft.com/office/drawing/2018/hyperlinkcolor" val="tx"/>
                    </a:ext>
                  </a:extLst>
                </a:hlinkClick>
              </a:rPr>
              <a:t>IS KP21+</a:t>
            </a:r>
            <a:r>
              <a:rPr lang="cs-CZ" sz="1800" dirty="false"/>
              <a: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Zprávy o realizaci projektu (dále také „</a:t>
            </a:r>
            <a:r>
              <a:rPr lang="cs-CZ" sz="1800" dirty="false" err="true"/>
              <a:t>ZoR</a:t>
            </a:r>
            <a:r>
              <a:rPr lang="cs-CZ" sz="1800" dirty="false"/>
              <a:t>“) a žádosti o platbu (dále také „ŽoP“) jsou předkládány společně. Při předložení je ZoR+ŽoP na straně příjemce opatřena elektronickým podpisem osoby oprávněné za subjekt jednat (statutární zástupce, případně jím zmocněná osoba s platným záznamem plné moci nahrané v IS KP21+ na záložce Plné moci).</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ZoR+ŽoP je v IS KP21+ přijata automaticky ihned poté, co ji příjemce </a:t>
            </a:r>
            <a:r>
              <a:rPr lang="cs-CZ" sz="1800" dirty="false" err="true"/>
              <a:t>zfinalizuje</a:t>
            </a:r>
            <a:r>
              <a:rPr lang="cs-CZ" sz="1800" dirty="false"/>
              <a:t> a elektronicky podepíše. IS KP21+ eviduje přesný termín (datum a čas) předložení, příjemce má údaje o předložení viditelné v IS KP21+.</a:t>
            </a:r>
          </a:p>
          <a:p>
            <a:pPr marL="628650" lvl="1" indent="0" algn="just">
              <a:lnSpc>
                <a:spcPct val="150000"/>
              </a:lnSpc>
              <a:spcBef>
                <a:spcPts val="1200"/>
              </a:spcBef>
              <a:spcAft>
                <a:spcPts val="0"/>
              </a:spcAft>
              <a:buClr>
                <a:schemeClr val="tx1"/>
              </a:buClr>
              <a:buSzPct val="100000"/>
              <a:buNone/>
            </a:pPr>
            <a:r>
              <a:rPr lang="cs-CZ" sz="1800" b="true" dirty="false"/>
              <a:t>Žádáme o důsledné vyplnění dle instrukcí obsažených v </a:t>
            </a:r>
            <a:r>
              <a:rPr lang="cs-CZ" sz="1800" b="true" dirty="false">
                <a:hlinkClick r:id="rId3"/>
              </a:rPr>
              <a:t>Pokynech k vyplnění zprávy o realizaci projektu a žádosti o platbu v IS KP21+.</a:t>
            </a:r>
            <a:endParaRPr lang="cs-CZ" sz="1800" b="true" dirty="false"/>
          </a:p>
        </p:txBody>
      </p:sp>
      <p:sp>
        <p:nvSpPr>
          <p:cNvPr id="4" name="Slide Number Placeholder 3">
            <a:extLst>
              <a:ext uri="{FF2B5EF4-FFF2-40B4-BE49-F238E27FC236}">
                <a16:creationId xmlns:a16="http://schemas.microsoft.com/office/drawing/2014/main" id="{C2CA23A8-B01E-55A9-BF7D-3A4C66D88C2E}"/>
              </a:ext>
            </a:extLst>
          </p:cNvPr>
          <p:cNvSpPr>
            <a:spLocks noGrp="true"/>
          </p:cNvSpPr>
          <p:nvPr>
            <p:ph type="sldNum" sz="quarter" idx="12"/>
          </p:nvPr>
        </p:nvSpPr>
        <p:spPr/>
        <p:txBody>
          <a:bodyPr/>
          <a:lstStyle/>
          <a:p>
            <a:fld id="{479BF083-4774-43B1-9AB0-5CC1AC5DD8EE}" type="slidenum">
              <a:rPr lang="cs-CZ" smtClean="false"/>
              <a:pPr/>
              <a:t>4</a:t>
            </a:fld>
            <a:endParaRPr lang="cs-CZ"/>
          </a:p>
        </p:txBody>
      </p:sp>
      <p:pic>
        <p:nvPicPr>
          <p:cNvPr id="6" name="Grafický objekt 5" descr="Vykřičník se souvislou výplní">
            <a:extLst>
              <a:ext uri="{FF2B5EF4-FFF2-40B4-BE49-F238E27FC236}">
                <a16:creationId xmlns:a16="http://schemas.microsoft.com/office/drawing/2014/main" id="{AE82BD05-4150-4A30-8EDB-264C6ABF2540}"/>
              </a:ext>
            </a:extLst>
          </p:cNvPr>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0000" y="5672363"/>
            <a:ext cx="651492" cy="651492"/>
          </a:xfrm>
          <a:prstGeom prst="rect">
            <a:avLst/>
          </a:prstGeom>
        </p:spPr>
      </p:pic>
    </p:spTree>
    <p:extLst>
      <p:ext uri="{BB962C8B-B14F-4D97-AF65-F5344CB8AC3E}">
        <p14:creationId xmlns:p14="http://schemas.microsoft.com/office/powerpoint/2010/main" val="38462286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F12D3-50B9-4D82-8B00-5F190FB41046}"/>
              </a:ext>
            </a:extLst>
          </p:cNvPr>
          <p:cNvSpPr>
            <a:spLocks noGrp="true"/>
          </p:cNvSpPr>
          <p:nvPr>
            <p:ph type="title"/>
          </p:nvPr>
        </p:nvSpPr>
        <p:spPr>
          <a:xfrm>
            <a:off x="359999" y="0"/>
            <a:ext cx="8553091" cy="1080000"/>
          </a:xfrm>
        </p:spPr>
        <p:txBody>
          <a:bodyPr/>
          <a:lstStyle/>
          <a:p>
            <a:r>
              <a:rPr lang="cs-CZ" sz="2800" dirty="false">
                <a:cs typeface="Arial"/>
              </a:rPr>
              <a:t>5) Podpora řešení dluhové problematiky</a:t>
            </a:r>
          </a:p>
        </p:txBody>
      </p:sp>
      <p:sp>
        <p:nvSpPr>
          <p:cNvPr id="3" name="Content Placeholder 2">
            <a:extLst>
              <a:ext uri="{FF2B5EF4-FFF2-40B4-BE49-F238E27FC236}">
                <a16:creationId xmlns:a16="http://schemas.microsoft.com/office/drawing/2014/main" id="{28F7EFCE-FFE0-77B7-7920-966703FB06C3}"/>
              </a:ext>
            </a:extLst>
          </p:cNvPr>
          <p:cNvSpPr>
            <a:spLocks noGrp="true"/>
          </p:cNvSpPr>
          <p:nvPr>
            <p:ph idx="1"/>
          </p:nvPr>
        </p:nvSpPr>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2000" dirty="false"/>
              <a:t>V rámci tohoto řešeného tématu předpokládáme především využití těchto typů podpor z číselníku:</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b="true" dirty="false"/>
              <a:t>Využití aktivit k řešení zadluženosti či předluženosti</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b="true" dirty="false"/>
              <a:t>Využití podpory pracovníky v přímé práci s CS</a:t>
            </a:r>
            <a:r>
              <a:rPr lang="cs-CZ" dirty="false"/>
              <a:t> (poradenství, vzdělávání, supervize apod.) </a:t>
            </a:r>
            <a:r>
              <a:rPr lang="cs-CZ" i="true" dirty="false"/>
              <a:t>- slouží pro evidenci podpory členů realizačního týmu či pracovníků pomáhajících profesí, ne cílové skupiny osob se znevýhodněním</a:t>
            </a:r>
            <a:endParaRPr lang="cs-CZ" dirty="false"/>
          </a:p>
        </p:txBody>
      </p:sp>
      <p:sp>
        <p:nvSpPr>
          <p:cNvPr id="4" name="Slide Number Placeholder 3">
            <a:extLst>
              <a:ext uri="{FF2B5EF4-FFF2-40B4-BE49-F238E27FC236}">
                <a16:creationId xmlns:a16="http://schemas.microsoft.com/office/drawing/2014/main" id="{F13A71C6-D469-4EA8-FCD5-FA244C0D06A9}"/>
              </a:ext>
            </a:extLst>
          </p:cNvPr>
          <p:cNvSpPr>
            <a:spLocks noGrp="true"/>
          </p:cNvSpPr>
          <p:nvPr>
            <p:ph type="sldNum" sz="quarter" idx="12"/>
          </p:nvPr>
        </p:nvSpPr>
        <p:spPr/>
        <p:txBody>
          <a:bodyPr/>
          <a:lstStyle/>
          <a:p>
            <a:fld id="{479BF083-4774-43B1-9AB0-5CC1AC5DD8EE}" type="slidenum">
              <a:rPr lang="cs-CZ" smtClean="false"/>
              <a:pPr/>
              <a:t>40</a:t>
            </a:fld>
            <a:endParaRPr lang="cs-CZ"/>
          </a:p>
        </p:txBody>
      </p:sp>
    </p:spTree>
    <p:extLst>
      <p:ext uri="{BB962C8B-B14F-4D97-AF65-F5344CB8AC3E}">
        <p14:creationId xmlns:p14="http://schemas.microsoft.com/office/powerpoint/2010/main" val="39323666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C63D8-6F43-9C16-F3A2-7208D4C669DC}"/>
              </a:ext>
            </a:extLst>
          </p:cNvPr>
          <p:cNvSpPr>
            <a:spLocks noGrp="true"/>
          </p:cNvSpPr>
          <p:nvPr>
            <p:ph type="title"/>
          </p:nvPr>
        </p:nvSpPr>
        <p:spPr/>
        <p:txBody>
          <a:bodyPr/>
          <a:lstStyle/>
          <a:p>
            <a:r>
              <a:rPr lang="cs-CZ" dirty="false">
                <a:cs typeface="Arial"/>
              </a:rPr>
              <a:t>6) Podpora zaměstnatelnosti osob</a:t>
            </a:r>
          </a:p>
        </p:txBody>
      </p:sp>
      <p:sp>
        <p:nvSpPr>
          <p:cNvPr id="3" name="Content Placeholder 2">
            <a:extLst>
              <a:ext uri="{FF2B5EF4-FFF2-40B4-BE49-F238E27FC236}">
                <a16:creationId xmlns:a16="http://schemas.microsoft.com/office/drawing/2014/main" id="{983A88D9-6038-7D20-8E4B-F4C182FE237D}"/>
              </a:ext>
            </a:extLst>
          </p:cNvPr>
          <p:cNvSpPr>
            <a:spLocks noGrp="true"/>
          </p:cNvSpPr>
          <p:nvPr>
            <p:ph idx="1"/>
          </p:nvPr>
        </p:nvSpPr>
        <p:spPr>
          <a:xfrm>
            <a:off x="540000" y="1513673"/>
            <a:ext cx="8064000" cy="4320000"/>
          </a:xfrm>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2000" dirty="false"/>
              <a:t>V rámci tohoto řešeného tématu předpokládáme především využití těchto kategorií podpor z číselníku (konkrétní typy podpor viz instrukce):</a:t>
            </a:r>
          </a:p>
          <a:p>
            <a:pPr marL="757875" lvl="1" indent="-250825" algn="just">
              <a:lnSpc>
                <a:spcPct val="150000"/>
              </a:lnSpc>
              <a:spcBef>
                <a:spcPts val="0"/>
              </a:spcBef>
              <a:spcAft>
                <a:spcPts val="0"/>
              </a:spcAft>
              <a:buClr>
                <a:schemeClr val="tx1"/>
              </a:buClr>
              <a:buFont typeface="Arial" panose="020B0604020202020204" pitchFamily="34" charset="0"/>
              <a:buChar char="•"/>
            </a:pPr>
            <a:r>
              <a:rPr lang="cs-CZ" b="true" dirty="false"/>
              <a:t>Podpora základních kompetencí pro nalezení pracovního uplatnění</a:t>
            </a:r>
          </a:p>
          <a:p>
            <a:pPr marL="757875" lvl="1" indent="-250825" algn="just">
              <a:lnSpc>
                <a:spcPct val="150000"/>
              </a:lnSpc>
              <a:spcBef>
                <a:spcPts val="0"/>
              </a:spcBef>
              <a:spcAft>
                <a:spcPts val="0"/>
              </a:spcAft>
              <a:buClr>
                <a:schemeClr val="tx1"/>
              </a:buClr>
              <a:buFont typeface="Arial" panose="020B0604020202020204" pitchFamily="34" charset="0"/>
              <a:buChar char="•"/>
            </a:pPr>
            <a:r>
              <a:rPr lang="cs-CZ" b="true" dirty="false"/>
              <a:t>Rekvalifikace, Kariérové poradenství, diagnostika, podpora během zaměstnání</a:t>
            </a:r>
          </a:p>
          <a:p>
            <a:pPr marL="757875" lvl="1" indent="-250825" algn="just">
              <a:lnSpc>
                <a:spcPct val="150000"/>
              </a:lnSpc>
              <a:spcBef>
                <a:spcPts val="0"/>
              </a:spcBef>
              <a:spcAft>
                <a:spcPts val="0"/>
              </a:spcAft>
              <a:buClr>
                <a:schemeClr val="tx1"/>
              </a:buClr>
              <a:buFont typeface="Arial" panose="020B0604020202020204" pitchFamily="34" charset="0"/>
              <a:buChar char="•"/>
            </a:pPr>
            <a:r>
              <a:rPr lang="cs-CZ" b="true" dirty="false"/>
              <a:t>Podpora pracovního uplatnění </a:t>
            </a:r>
          </a:p>
          <a:p>
            <a:pPr marL="757875" lvl="1" indent="-250825" algn="just">
              <a:lnSpc>
                <a:spcPct val="150000"/>
              </a:lnSpc>
              <a:spcBef>
                <a:spcPts val="0"/>
              </a:spcBef>
              <a:spcAft>
                <a:spcPts val="0"/>
              </a:spcAft>
              <a:buClr>
                <a:schemeClr val="tx1"/>
              </a:buClr>
              <a:buFont typeface="Arial" panose="020B0604020202020204" pitchFamily="34" charset="0"/>
              <a:buChar char="•"/>
            </a:pPr>
            <a:r>
              <a:rPr lang="cs-CZ" b="true" dirty="false"/>
              <a:t>Podpora v oblasti sociálního začleňování</a:t>
            </a:r>
            <a:r>
              <a:rPr lang="cs-CZ" dirty="false"/>
              <a:t> </a:t>
            </a:r>
            <a:r>
              <a:rPr lang="cs-CZ" i="true" dirty="false"/>
              <a:t>- slouží pro evidenci podpory členů realizačního týmu či pracovníků pomáhajících profesí, ne cílové skupiny osob se znevýhodněním</a:t>
            </a:r>
            <a:endParaRPr lang="cs-CZ" b="true" dirty="false"/>
          </a:p>
        </p:txBody>
      </p:sp>
      <p:sp>
        <p:nvSpPr>
          <p:cNvPr id="4" name="Slide Number Placeholder 3">
            <a:extLst>
              <a:ext uri="{FF2B5EF4-FFF2-40B4-BE49-F238E27FC236}">
                <a16:creationId xmlns:a16="http://schemas.microsoft.com/office/drawing/2014/main" id="{6A3204E1-D587-9707-0639-35FD82B90F00}"/>
              </a:ext>
            </a:extLst>
          </p:cNvPr>
          <p:cNvSpPr>
            <a:spLocks noGrp="true"/>
          </p:cNvSpPr>
          <p:nvPr>
            <p:ph type="sldNum" sz="quarter" idx="12"/>
          </p:nvPr>
        </p:nvSpPr>
        <p:spPr/>
        <p:txBody>
          <a:bodyPr/>
          <a:lstStyle/>
          <a:p>
            <a:fld id="{479BF083-4774-43B1-9AB0-5CC1AC5DD8EE}" type="slidenum">
              <a:rPr lang="cs-CZ" smtClean="false"/>
              <a:pPr/>
              <a:t>41</a:t>
            </a:fld>
            <a:endParaRPr lang="cs-CZ"/>
          </a:p>
        </p:txBody>
      </p:sp>
    </p:spTree>
    <p:extLst>
      <p:ext uri="{BB962C8B-B14F-4D97-AF65-F5344CB8AC3E}">
        <p14:creationId xmlns:p14="http://schemas.microsoft.com/office/powerpoint/2010/main" val="7440732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FD64A-EB4D-9CC3-8849-9995171F6901}"/>
              </a:ext>
            </a:extLst>
          </p:cNvPr>
          <p:cNvSpPr>
            <a:spLocks noGrp="true"/>
          </p:cNvSpPr>
          <p:nvPr>
            <p:ph type="title"/>
          </p:nvPr>
        </p:nvSpPr>
        <p:spPr/>
        <p:txBody>
          <a:bodyPr/>
          <a:lstStyle/>
          <a:p>
            <a:r>
              <a:rPr lang="cs-CZ" dirty="false">
                <a:cs typeface="Arial"/>
              </a:rPr>
              <a:t>6) Dotazník pro CS v podpoře zaměstnatelnosti</a:t>
            </a:r>
          </a:p>
        </p:txBody>
      </p:sp>
      <p:sp>
        <p:nvSpPr>
          <p:cNvPr id="3" name="Content Placeholder 2">
            <a:extLst>
              <a:ext uri="{FF2B5EF4-FFF2-40B4-BE49-F238E27FC236}">
                <a16:creationId xmlns:a16="http://schemas.microsoft.com/office/drawing/2014/main" id="{397C0DD6-0E5F-5AA6-9F0A-0CB67C7BB2CE}"/>
              </a:ext>
            </a:extLst>
          </p:cNvPr>
          <p:cNvSpPr>
            <a:spLocks noGrp="true"/>
          </p:cNvSpPr>
          <p:nvPr>
            <p:ph idx="1"/>
          </p:nvPr>
        </p:nvSpPr>
        <p:spPr>
          <a:xfrm>
            <a:off x="997527" y="1343421"/>
            <a:ext cx="7495636" cy="5076218"/>
          </a:xfrm>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1800" dirty="false"/>
              <a:t>Žádáme o předložení papírového formuláře dotazníku (odkazy ke stažení jsou uvedené v instrukci) všem podpořeným osobám účastnícím se aktivit na podporu zaměstnatelnosti ve dvou časových okamžicích:</a:t>
            </a:r>
          </a:p>
          <a:p>
            <a:pPr marL="757555" lvl="1" indent="-250825" algn="just">
              <a:lnSpc>
                <a:spcPct val="150000"/>
              </a:lnSpc>
              <a:spcBef>
                <a:spcPts val="0"/>
              </a:spcBef>
              <a:spcAft>
                <a:spcPts val="0"/>
              </a:spcAft>
              <a:buClr>
                <a:schemeClr val="tx1"/>
              </a:buClr>
              <a:buFont typeface="Arial" panose="020B0604020202020204" pitchFamily="34" charset="0"/>
              <a:buChar char="•"/>
            </a:pPr>
            <a:r>
              <a:rPr lang="cs-CZ" sz="1800" dirty="false"/>
              <a:t>Dotazník podpory zaměstnatelnosti při vstupu do projektu </a:t>
            </a:r>
            <a:r>
              <a:rPr lang="cs-CZ" sz="1800" b="true" dirty="false"/>
              <a:t>(vyplňuje se do 14 dnů od vstupu do projektu)</a:t>
            </a:r>
          </a:p>
          <a:p>
            <a:pPr marL="757555" lvl="1" indent="-250825" algn="just">
              <a:lnSpc>
                <a:spcPct val="150000"/>
              </a:lnSpc>
              <a:spcBef>
                <a:spcPts val="0"/>
              </a:spcBef>
              <a:spcAft>
                <a:spcPts val="0"/>
              </a:spcAft>
              <a:buClr>
                <a:schemeClr val="tx1"/>
              </a:buClr>
              <a:buFont typeface="Arial" panose="020B0604020202020204" pitchFamily="34" charset="0"/>
              <a:buChar char="•"/>
            </a:pPr>
            <a:r>
              <a:rPr lang="cs-CZ" sz="1800" dirty="false"/>
              <a:t>Dotazník podpory zaměstnatelnosti při výstupu z projektu </a:t>
            </a:r>
            <a:r>
              <a:rPr lang="cs-CZ" sz="1800" b="true" dirty="false"/>
              <a:t>(vyplňuje se co nejdříve po dokončení poslední aktivity v projektu)</a:t>
            </a:r>
          </a:p>
          <a:p>
            <a:pPr marL="1009650" lvl="2" indent="-250825" algn="just">
              <a:lnSpc>
                <a:spcPct val="150000"/>
              </a:lnSpc>
              <a:spcBef>
                <a:spcPts val="0"/>
              </a:spcBef>
              <a:spcAft>
                <a:spcPts val="0"/>
              </a:spcAft>
              <a:buClr>
                <a:schemeClr val="tx1"/>
              </a:buClr>
              <a:buFont typeface="Arial" panose="020B0604020202020204" pitchFamily="34" charset="0"/>
              <a:buChar char="•"/>
            </a:pPr>
            <a:r>
              <a:rPr lang="cs-CZ" sz="1600" dirty="false"/>
              <a:t>Součástí Dotazníku podpory zaměstnatelnosti při výstupu z projektu je také podpis Souhlasu se zpracováním osobních údajů – analýza dat z </a:t>
            </a:r>
            <a:r>
              <a:rPr lang="cs-CZ" sz="1600" dirty="false" err="true"/>
              <a:t>OKDávky</a:t>
            </a:r>
            <a:r>
              <a:rPr lang="cs-CZ" sz="1600" dirty="false"/>
              <a:t> a </a:t>
            </a:r>
            <a:r>
              <a:rPr lang="cs-CZ" sz="1600" dirty="false" err="true"/>
              <a:t>OKNouze</a:t>
            </a:r>
            <a:r>
              <a:rPr lang="cs-CZ" sz="1600" dirty="false"/>
              <a:t>.). Tabulku pro evidování souhlasů s analýzou dat z </a:t>
            </a:r>
            <a:r>
              <a:rPr lang="cs-CZ" sz="1600" dirty="false" err="true"/>
              <a:t>OKDávky</a:t>
            </a:r>
            <a:r>
              <a:rPr lang="cs-CZ" sz="1600" dirty="false"/>
              <a:t> a </a:t>
            </a:r>
            <a:r>
              <a:rPr lang="cs-CZ" sz="1600" dirty="false" err="true"/>
              <a:t>OKNouze</a:t>
            </a:r>
            <a:r>
              <a:rPr lang="cs-CZ" sz="1600" dirty="false"/>
              <a:t> si prosím stáhněte zde: </a:t>
            </a:r>
            <a:r>
              <a:rPr lang="cs-CZ" sz="1600" dirty="false">
                <a:hlinkClick r:id="rId2"/>
              </a:rPr>
              <a:t>https://1url.cz/6rscA</a:t>
            </a:r>
            <a:endParaRPr lang="cs-CZ" sz="1600" dirty="false"/>
          </a:p>
        </p:txBody>
      </p:sp>
      <p:sp>
        <p:nvSpPr>
          <p:cNvPr id="4" name="Slide Number Placeholder 3">
            <a:extLst>
              <a:ext uri="{FF2B5EF4-FFF2-40B4-BE49-F238E27FC236}">
                <a16:creationId xmlns:a16="http://schemas.microsoft.com/office/drawing/2014/main" id="{E3EA151B-815A-0E43-92EB-8CE44CDD98B4}"/>
              </a:ext>
            </a:extLst>
          </p:cNvPr>
          <p:cNvSpPr>
            <a:spLocks noGrp="true"/>
          </p:cNvSpPr>
          <p:nvPr>
            <p:ph type="sldNum" sz="quarter" idx="12"/>
          </p:nvPr>
        </p:nvSpPr>
        <p:spPr/>
        <p:txBody>
          <a:bodyPr/>
          <a:lstStyle/>
          <a:p>
            <a:fld id="{479BF083-4774-43B1-9AB0-5CC1AC5DD8EE}" type="slidenum">
              <a:rPr lang="cs-CZ" smtClean="false"/>
              <a:pPr/>
              <a:t>42</a:t>
            </a:fld>
            <a:endParaRPr lang="cs-CZ"/>
          </a:p>
        </p:txBody>
      </p:sp>
      <p:pic>
        <p:nvPicPr>
          <p:cNvPr id="5" name="Grafický objekt 4" descr="Vykřičník se souvislou výplní">
            <a:extLst>
              <a:ext uri="{FF2B5EF4-FFF2-40B4-BE49-F238E27FC236}">
                <a16:creationId xmlns:a16="http://schemas.microsoft.com/office/drawing/2014/main" id="{89989E6B-8534-4450-916B-83AF0B040350}"/>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5527" y="1958110"/>
            <a:ext cx="3454399" cy="3454399"/>
          </a:xfrm>
          <a:prstGeom prst="rect">
            <a:avLst/>
          </a:prstGeom>
        </p:spPr>
      </p:pic>
    </p:spTree>
    <p:extLst>
      <p:ext uri="{BB962C8B-B14F-4D97-AF65-F5344CB8AC3E}">
        <p14:creationId xmlns:p14="http://schemas.microsoft.com/office/powerpoint/2010/main" val="19496641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FD64A-EB4D-9CC3-8849-9995171F6901}"/>
              </a:ext>
            </a:extLst>
          </p:cNvPr>
          <p:cNvSpPr>
            <a:spLocks noGrp="true"/>
          </p:cNvSpPr>
          <p:nvPr>
            <p:ph type="title"/>
          </p:nvPr>
        </p:nvSpPr>
        <p:spPr/>
        <p:txBody>
          <a:bodyPr/>
          <a:lstStyle/>
          <a:p>
            <a:r>
              <a:rPr lang="cs-CZ" dirty="false">
                <a:cs typeface="Arial"/>
              </a:rPr>
              <a:t>6) Dotazník pro CS v podpoře zaměstnatelnosti</a:t>
            </a:r>
          </a:p>
        </p:txBody>
      </p:sp>
      <p:sp>
        <p:nvSpPr>
          <p:cNvPr id="3" name="Content Placeholder 2">
            <a:extLst>
              <a:ext uri="{FF2B5EF4-FFF2-40B4-BE49-F238E27FC236}">
                <a16:creationId xmlns:a16="http://schemas.microsoft.com/office/drawing/2014/main" id="{397C0DD6-0E5F-5AA6-9F0A-0CB67C7BB2CE}"/>
              </a:ext>
            </a:extLst>
          </p:cNvPr>
          <p:cNvSpPr>
            <a:spLocks noGrp="true"/>
          </p:cNvSpPr>
          <p:nvPr>
            <p:ph idx="1"/>
          </p:nvPr>
        </p:nvSpPr>
        <p:spPr>
          <a:xfrm>
            <a:off x="466258" y="1200847"/>
            <a:ext cx="8064000" cy="5490653"/>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Dotazníky by měli </a:t>
            </a:r>
            <a:r>
              <a:rPr lang="cs-CZ" sz="1600" b="true" dirty="false"/>
              <a:t>respondenti</a:t>
            </a:r>
            <a:r>
              <a:rPr lang="cs-CZ" sz="1600" dirty="false"/>
              <a:t>, pokud to bude možné, </a:t>
            </a:r>
            <a:r>
              <a:rPr lang="cs-CZ" sz="1600" b="true" dirty="false"/>
              <a:t>vyplnit sami</a:t>
            </a:r>
            <a:r>
              <a:rPr lang="cs-CZ" sz="1600" dirty="false"/>
              <a:t>. Pokud zástupci projektu vyhodnotí, že je samostatné vyplnění dotazníku pro konkrétní podpořenou osobu příliš náročné, může otázky z dotazníku </a:t>
            </a:r>
            <a:r>
              <a:rPr lang="cs-CZ" sz="1600" b="true" dirty="false"/>
              <a:t>respondentovi klást vhodný člen realizačního týmu a odpovědi zapisovat.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Po vyplnění dotazníku žádáme zástupce projektu o </a:t>
            </a:r>
            <a:r>
              <a:rPr lang="cs-CZ" sz="1600" b="true" dirty="false"/>
              <a:t>kontrolu, že jsou zodpovězené všechny otázky a správně vyplněné souhlasy se zpracováním osobních údajů</a:t>
            </a:r>
            <a:r>
              <a:rPr lang="cs-CZ" sz="1600" dirty="false"/>
              <a:t>. Prosíme také o pečlivou kontrolu, že je </a:t>
            </a:r>
            <a:r>
              <a:rPr lang="cs-CZ" sz="1600" b="true" dirty="false"/>
              <a:t>vyplněné ID respondenta </a:t>
            </a:r>
            <a:r>
              <a:rPr lang="cs-CZ" sz="1600" dirty="false"/>
              <a:t>v úvodu dotazníku. Pokud zástupce projektu zjistí nějaký </a:t>
            </a:r>
            <a:r>
              <a:rPr lang="cs-CZ" sz="1600" b="true" dirty="false"/>
              <a:t>nedostatek, neopraví ho/nedoplní ho za respondenta, ale požádá ho o opravu/doplnění,</a:t>
            </a:r>
            <a:r>
              <a:rPr lang="cs-CZ" sz="1600" dirty="false"/>
              <a:t> případně dodá respondentovi potřebné informace ke správnému vyplnění. Zástupce projektu nijak neposuzuje „pravdivost“ odpovědí.</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Zaznamenané odpovědi v papírových formulářích prosím </a:t>
            </a:r>
            <a:r>
              <a:rPr lang="cs-CZ" sz="1600" b="true" dirty="false"/>
              <a:t>převeďte do připraveného on-line formuláře.</a:t>
            </a:r>
            <a:r>
              <a:rPr lang="cs-CZ" sz="1600" dirty="false"/>
              <a:t> Žádáme o vložení dat z vyplněného formuláře </a:t>
            </a:r>
            <a:r>
              <a:rPr lang="cs-CZ" sz="1600" b="true" dirty="false"/>
              <a:t>vždy do 30 dnů od jeho vyplnění respondentem.</a:t>
            </a:r>
          </a:p>
          <a:p>
            <a:pPr marL="431800" indent="-431800">
              <a:lnSpc>
                <a:spcPct val="150000"/>
              </a:lnSpc>
              <a:spcBef>
                <a:spcPts val="500"/>
              </a:spcBef>
              <a:spcAft>
                <a:spcPts val="500"/>
              </a:spcAft>
            </a:pPr>
            <a:endParaRPr lang="cs-CZ" sz="1600" dirty="false">
              <a:cs typeface="Arial"/>
            </a:endParaRPr>
          </a:p>
          <a:p>
            <a:pPr marL="431800" indent="-431800">
              <a:lnSpc>
                <a:spcPct val="150000"/>
              </a:lnSpc>
              <a:spcBef>
                <a:spcPts val="500"/>
              </a:spcBef>
              <a:spcAft>
                <a:spcPts val="500"/>
              </a:spcAft>
            </a:pPr>
            <a:endParaRPr lang="cs-CZ" sz="1600" dirty="false">
              <a:cs typeface="Arial"/>
            </a:endParaRPr>
          </a:p>
        </p:txBody>
      </p:sp>
      <p:sp>
        <p:nvSpPr>
          <p:cNvPr id="4" name="Slide Number Placeholder 3">
            <a:extLst>
              <a:ext uri="{FF2B5EF4-FFF2-40B4-BE49-F238E27FC236}">
                <a16:creationId xmlns:a16="http://schemas.microsoft.com/office/drawing/2014/main" id="{E3EA151B-815A-0E43-92EB-8CE44CDD98B4}"/>
              </a:ext>
            </a:extLst>
          </p:cNvPr>
          <p:cNvSpPr>
            <a:spLocks noGrp="true"/>
          </p:cNvSpPr>
          <p:nvPr>
            <p:ph type="sldNum" sz="quarter" idx="12"/>
          </p:nvPr>
        </p:nvSpPr>
        <p:spPr/>
        <p:txBody>
          <a:bodyPr/>
          <a:lstStyle/>
          <a:p>
            <a:fld id="{479BF083-4774-43B1-9AB0-5CC1AC5DD8EE}" type="slidenum">
              <a:rPr lang="cs-CZ" smtClean="false"/>
              <a:pPr/>
              <a:t>43</a:t>
            </a:fld>
            <a:endParaRPr lang="cs-CZ"/>
          </a:p>
        </p:txBody>
      </p:sp>
    </p:spTree>
    <p:extLst>
      <p:ext uri="{BB962C8B-B14F-4D97-AF65-F5344CB8AC3E}">
        <p14:creationId xmlns:p14="http://schemas.microsoft.com/office/powerpoint/2010/main" val="36348573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DB3FD-DEAF-965D-7092-5B23BCF01FF4}"/>
              </a:ext>
            </a:extLst>
          </p:cNvPr>
          <p:cNvSpPr>
            <a:spLocks noGrp="true"/>
          </p:cNvSpPr>
          <p:nvPr>
            <p:ph type="title"/>
          </p:nvPr>
        </p:nvSpPr>
        <p:spPr/>
        <p:txBody>
          <a:bodyPr/>
          <a:lstStyle/>
          <a:p>
            <a:r>
              <a:rPr lang="cs-CZ" dirty="false">
                <a:cs typeface="Arial"/>
              </a:rPr>
              <a:t>7) Podpora prevence zdraví</a:t>
            </a:r>
          </a:p>
        </p:txBody>
      </p:sp>
      <p:sp>
        <p:nvSpPr>
          <p:cNvPr id="3" name="Content Placeholder 2">
            <a:extLst>
              <a:ext uri="{FF2B5EF4-FFF2-40B4-BE49-F238E27FC236}">
                <a16:creationId xmlns:a16="http://schemas.microsoft.com/office/drawing/2014/main" id="{EB11350A-19FF-4838-2987-53D9EB550C93}"/>
              </a:ext>
            </a:extLst>
          </p:cNvPr>
          <p:cNvSpPr>
            <a:spLocks noGrp="true"/>
          </p:cNvSpPr>
          <p:nvPr>
            <p:ph idx="1"/>
          </p:nvPr>
        </p:nvSpPr>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2000" dirty="false"/>
              <a:t>V rámci tohoto řešeného tématu předpokládáme především využití těchto typů podpor z číselníku:</a:t>
            </a:r>
          </a:p>
          <a:p>
            <a:pPr marL="757875" lvl="1" indent="-250825" algn="just">
              <a:lnSpc>
                <a:spcPct val="150000"/>
              </a:lnSpc>
              <a:spcBef>
                <a:spcPts val="0"/>
              </a:spcBef>
              <a:spcAft>
                <a:spcPts val="0"/>
              </a:spcAft>
              <a:buClr>
                <a:schemeClr val="tx1"/>
              </a:buClr>
              <a:buFont typeface="Arial" panose="020B0604020202020204" pitchFamily="34" charset="0"/>
              <a:buChar char="•"/>
            </a:pPr>
            <a:r>
              <a:rPr lang="cs-CZ" b="true" dirty="false"/>
              <a:t>Využití podpory v oblasti prevence zdraví, využití sociálně zdravotních služeb</a:t>
            </a:r>
          </a:p>
          <a:p>
            <a:pPr marL="757875" lvl="1" indent="-250825" algn="just">
              <a:lnSpc>
                <a:spcPct val="150000"/>
              </a:lnSpc>
              <a:spcBef>
                <a:spcPts val="0"/>
              </a:spcBef>
              <a:spcAft>
                <a:spcPts val="0"/>
              </a:spcAft>
              <a:buClr>
                <a:schemeClr val="tx1"/>
              </a:buClr>
              <a:buFont typeface="Arial" panose="020B0604020202020204" pitchFamily="34" charset="0"/>
              <a:buChar char="•"/>
            </a:pPr>
            <a:r>
              <a:rPr lang="cs-CZ" b="true" dirty="false"/>
              <a:t>Využití podpory pracovníky v přímé práci s CS </a:t>
            </a:r>
            <a:r>
              <a:rPr lang="cs-CZ" dirty="false"/>
              <a:t>(poradenství, vzdělávání, supervize apod.) </a:t>
            </a:r>
            <a:r>
              <a:rPr lang="cs-CZ" i="true" dirty="false"/>
              <a:t>- slouží pro evidenci podpory členů realizačního týmu či pracovníků pomáhajících profesí, ne cílové skupiny osob se znevýhodněním</a:t>
            </a:r>
            <a:endParaRPr lang="cs-CZ" dirty="false"/>
          </a:p>
        </p:txBody>
      </p:sp>
      <p:sp>
        <p:nvSpPr>
          <p:cNvPr id="4" name="Slide Number Placeholder 3">
            <a:extLst>
              <a:ext uri="{FF2B5EF4-FFF2-40B4-BE49-F238E27FC236}">
                <a16:creationId xmlns:a16="http://schemas.microsoft.com/office/drawing/2014/main" id="{2F39B754-1999-C94B-2B73-19BB5BE7A0D8}"/>
              </a:ext>
            </a:extLst>
          </p:cNvPr>
          <p:cNvSpPr>
            <a:spLocks noGrp="true"/>
          </p:cNvSpPr>
          <p:nvPr>
            <p:ph type="sldNum" sz="quarter" idx="12"/>
          </p:nvPr>
        </p:nvSpPr>
        <p:spPr/>
        <p:txBody>
          <a:bodyPr/>
          <a:lstStyle/>
          <a:p>
            <a:fld id="{479BF083-4774-43B1-9AB0-5CC1AC5DD8EE}" type="slidenum">
              <a:rPr lang="cs-CZ" smtClean="false"/>
              <a:pPr/>
              <a:t>44</a:t>
            </a:fld>
            <a:endParaRPr lang="cs-CZ"/>
          </a:p>
        </p:txBody>
      </p:sp>
    </p:spTree>
    <p:extLst>
      <p:ext uri="{BB962C8B-B14F-4D97-AF65-F5344CB8AC3E}">
        <p14:creationId xmlns:p14="http://schemas.microsoft.com/office/powerpoint/2010/main" val="14410415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2411B-EB6A-D52B-C758-7EFA98C4531F}"/>
              </a:ext>
            </a:extLst>
          </p:cNvPr>
          <p:cNvSpPr>
            <a:spLocks noGrp="true"/>
          </p:cNvSpPr>
          <p:nvPr>
            <p:ph type="title"/>
          </p:nvPr>
        </p:nvSpPr>
        <p:spPr/>
        <p:txBody>
          <a:bodyPr/>
          <a:lstStyle/>
          <a:p>
            <a:r>
              <a:rPr lang="cs-CZ" dirty="false">
                <a:cs typeface="Arial"/>
              </a:rPr>
              <a:t>8) Podpora participativních metod práce s cílovou skupinou </a:t>
            </a:r>
            <a:endParaRPr lang="cs-CZ" dirty="false"/>
          </a:p>
        </p:txBody>
      </p:sp>
      <p:sp>
        <p:nvSpPr>
          <p:cNvPr id="3" name="Content Placeholder 2">
            <a:extLst>
              <a:ext uri="{FF2B5EF4-FFF2-40B4-BE49-F238E27FC236}">
                <a16:creationId xmlns:a16="http://schemas.microsoft.com/office/drawing/2014/main" id="{E4E3A850-7C63-4876-2E56-870E6AF28E90}"/>
              </a:ext>
            </a:extLst>
          </p:cNvPr>
          <p:cNvSpPr>
            <a:spLocks noGrp="true"/>
          </p:cNvSpPr>
          <p:nvPr>
            <p:ph idx="1"/>
          </p:nvPr>
        </p:nvSpPr>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2000" dirty="false"/>
              <a:t>V rámci tohoto tématu není uvedena typologie podpor.</a:t>
            </a:r>
          </a:p>
          <a:p>
            <a:pPr marL="523875" indent="-250825" algn="just">
              <a:lnSpc>
                <a:spcPct val="150000"/>
              </a:lnSpc>
              <a:spcBef>
                <a:spcPts val="0"/>
              </a:spcBef>
              <a:spcAft>
                <a:spcPts val="0"/>
              </a:spcAft>
              <a:buClr>
                <a:schemeClr val="tx1"/>
              </a:buClr>
              <a:buFont typeface="Arial" panose="020B0604020202020204" pitchFamily="34" charset="0"/>
              <a:buChar char="•"/>
            </a:pPr>
            <a:r>
              <a:rPr lang="cs-CZ" sz="2000" dirty="false"/>
              <a:t>Eviduje se průběžný monitoring a Dotazník k závěrečné </a:t>
            </a:r>
            <a:r>
              <a:rPr lang="cs-CZ" sz="2000" dirty="false" err="true"/>
              <a:t>ZoR</a:t>
            </a:r>
            <a:r>
              <a:rPr lang="cs-CZ" sz="2000" dirty="false"/>
              <a:t> v rámci výše uvedených aktivit.</a:t>
            </a:r>
          </a:p>
        </p:txBody>
      </p:sp>
      <p:sp>
        <p:nvSpPr>
          <p:cNvPr id="4" name="Slide Number Placeholder 3">
            <a:extLst>
              <a:ext uri="{FF2B5EF4-FFF2-40B4-BE49-F238E27FC236}">
                <a16:creationId xmlns:a16="http://schemas.microsoft.com/office/drawing/2014/main" id="{032B4C1A-85A1-5F90-F8E3-0FE3EA2C04AD}"/>
              </a:ext>
            </a:extLst>
          </p:cNvPr>
          <p:cNvSpPr>
            <a:spLocks noGrp="true"/>
          </p:cNvSpPr>
          <p:nvPr>
            <p:ph type="sldNum" sz="quarter" idx="12"/>
          </p:nvPr>
        </p:nvSpPr>
        <p:spPr/>
        <p:txBody>
          <a:bodyPr/>
          <a:lstStyle/>
          <a:p>
            <a:fld id="{479BF083-4774-43B1-9AB0-5CC1AC5DD8EE}" type="slidenum">
              <a:rPr lang="cs-CZ" smtClean="false"/>
              <a:pPr/>
              <a:t>45</a:t>
            </a:fld>
            <a:endParaRPr lang="cs-CZ"/>
          </a:p>
        </p:txBody>
      </p:sp>
    </p:spTree>
    <p:extLst>
      <p:ext uri="{BB962C8B-B14F-4D97-AF65-F5344CB8AC3E}">
        <p14:creationId xmlns:p14="http://schemas.microsoft.com/office/powerpoint/2010/main" val="37294318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1F98-D25F-F0FC-B4FA-0C19975B8DA7}"/>
              </a:ext>
            </a:extLst>
          </p:cNvPr>
          <p:cNvSpPr>
            <a:spLocks noGrp="true"/>
          </p:cNvSpPr>
          <p:nvPr>
            <p:ph type="title"/>
          </p:nvPr>
        </p:nvSpPr>
        <p:spPr/>
        <p:txBody>
          <a:bodyPr/>
          <a:lstStyle/>
          <a:p>
            <a:r>
              <a:rPr lang="cs-CZ" dirty="false">
                <a:cs typeface="Arial"/>
              </a:rPr>
              <a:t>9) Podpora programů zaměřených na boj s diskriminací</a:t>
            </a:r>
          </a:p>
        </p:txBody>
      </p:sp>
      <p:sp>
        <p:nvSpPr>
          <p:cNvPr id="3" name="Content Placeholder 2">
            <a:extLst>
              <a:ext uri="{FF2B5EF4-FFF2-40B4-BE49-F238E27FC236}">
                <a16:creationId xmlns:a16="http://schemas.microsoft.com/office/drawing/2014/main" id="{E6B49FFF-2FA7-0558-9CB8-70DFDB32E172}"/>
              </a:ext>
            </a:extLst>
          </p:cNvPr>
          <p:cNvSpPr>
            <a:spLocks noGrp="true"/>
          </p:cNvSpPr>
          <p:nvPr>
            <p:ph idx="1"/>
          </p:nvPr>
        </p:nvSpPr>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2000" dirty="false"/>
              <a:t>V rámci tohoto tématu není uvedena typologie podpor.</a:t>
            </a:r>
          </a:p>
          <a:p>
            <a:pPr marL="523875" indent="-250825" algn="just">
              <a:lnSpc>
                <a:spcPct val="150000"/>
              </a:lnSpc>
              <a:spcBef>
                <a:spcPts val="0"/>
              </a:spcBef>
              <a:spcAft>
                <a:spcPts val="0"/>
              </a:spcAft>
              <a:buClr>
                <a:schemeClr val="tx1"/>
              </a:buClr>
              <a:buFont typeface="Arial" panose="020B0604020202020204" pitchFamily="34" charset="0"/>
              <a:buChar char="•"/>
            </a:pPr>
            <a:r>
              <a:rPr lang="cs-CZ" sz="2000" dirty="false"/>
              <a:t>K tomuto tématu nejsou žádné požadavky na průběžný monitoring.</a:t>
            </a:r>
          </a:p>
          <a:p>
            <a:pPr marL="523875" indent="-250825" algn="just">
              <a:lnSpc>
                <a:spcPct val="150000"/>
              </a:lnSpc>
              <a:spcBef>
                <a:spcPts val="0"/>
              </a:spcBef>
              <a:spcAft>
                <a:spcPts val="0"/>
              </a:spcAft>
              <a:buClr>
                <a:schemeClr val="tx1"/>
              </a:buClr>
              <a:buFont typeface="Arial" panose="020B0604020202020204" pitchFamily="34" charset="0"/>
              <a:buChar char="•"/>
            </a:pPr>
            <a:r>
              <a:rPr lang="cs-CZ" sz="2000" dirty="false"/>
              <a:t>Eviduje se Dotazník k závěrečné </a:t>
            </a:r>
            <a:r>
              <a:rPr lang="cs-CZ" sz="2000" dirty="false" err="true"/>
              <a:t>ZoR</a:t>
            </a:r>
            <a:r>
              <a:rPr lang="cs-CZ" sz="2000" dirty="false"/>
              <a:t> v rámci výše uvedených aktivit.</a:t>
            </a:r>
          </a:p>
        </p:txBody>
      </p:sp>
      <p:sp>
        <p:nvSpPr>
          <p:cNvPr id="4" name="Slide Number Placeholder 3">
            <a:extLst>
              <a:ext uri="{FF2B5EF4-FFF2-40B4-BE49-F238E27FC236}">
                <a16:creationId xmlns:a16="http://schemas.microsoft.com/office/drawing/2014/main" id="{6C3CBCF7-E430-8DE3-4D5E-18A1E3367DEF}"/>
              </a:ext>
            </a:extLst>
          </p:cNvPr>
          <p:cNvSpPr>
            <a:spLocks noGrp="true"/>
          </p:cNvSpPr>
          <p:nvPr>
            <p:ph type="sldNum" sz="quarter" idx="12"/>
          </p:nvPr>
        </p:nvSpPr>
        <p:spPr/>
        <p:txBody>
          <a:bodyPr/>
          <a:lstStyle/>
          <a:p>
            <a:fld id="{479BF083-4774-43B1-9AB0-5CC1AC5DD8EE}" type="slidenum">
              <a:rPr lang="cs-CZ" smtClean="false"/>
              <a:pPr/>
              <a:t>46</a:t>
            </a:fld>
            <a:endParaRPr lang="cs-CZ"/>
          </a:p>
        </p:txBody>
      </p:sp>
    </p:spTree>
    <p:extLst>
      <p:ext uri="{BB962C8B-B14F-4D97-AF65-F5344CB8AC3E}">
        <p14:creationId xmlns:p14="http://schemas.microsoft.com/office/powerpoint/2010/main" val="31551446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Kontaktní osoby ve věci monitoringu a evaluace</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321542" y="1376219"/>
            <a:ext cx="8500915" cy="4987636"/>
          </a:xfrm>
        </p:spPr>
        <p:txBody>
          <a:bodyPr vert="horz" lIns="0" tIns="0" rIns="0" bIns="0" rtlCol="false" anchor="t">
            <a:noAutofit/>
          </a:bodyPr>
          <a:lstStyle/>
          <a:p>
            <a:pPr marL="0" indent="0">
              <a:spcBef>
                <a:spcPts val="1200"/>
              </a:spcBef>
              <a:spcAft>
                <a:spcPts val="1200"/>
              </a:spcAft>
              <a:buNone/>
            </a:pPr>
            <a:r>
              <a:rPr lang="cs-CZ" sz="2200" dirty="false">
                <a:cs typeface="Arial"/>
              </a:rPr>
              <a:t>Monitoring a evaluace komunitní práce: </a:t>
            </a:r>
            <a:r>
              <a:rPr lang="cs-CZ" sz="2200" i="true" dirty="false">
                <a:cs typeface="Arial"/>
              </a:rPr>
              <a:t>dotazy vkládejte do klubu výzvy, v případě potřeby budeme konzultovat s ASZ MMR.</a:t>
            </a:r>
          </a:p>
          <a:p>
            <a:pPr marL="0" indent="0">
              <a:spcBef>
                <a:spcPts val="1200"/>
              </a:spcBef>
              <a:spcAft>
                <a:spcPts val="1200"/>
              </a:spcAft>
              <a:buNone/>
            </a:pPr>
            <a:r>
              <a:rPr lang="cs-CZ" sz="2200" dirty="false">
                <a:cs typeface="Arial"/>
              </a:rPr>
              <a:t>Dotazník </a:t>
            </a:r>
            <a:r>
              <a:rPr lang="cs-CZ" sz="2200" dirty="false" err="true">
                <a:cs typeface="Arial"/>
              </a:rPr>
              <a:t>ZoR</a:t>
            </a:r>
            <a:r>
              <a:rPr lang="cs-CZ" sz="2200" dirty="false">
                <a:cs typeface="Arial"/>
              </a:rPr>
              <a:t> a dotazník pro cílovou skupinu (zaměstnatelnost): Ondřej Vrba, tel. 950 192 120, </a:t>
            </a:r>
            <a:r>
              <a:rPr lang="cs-CZ" sz="2200" dirty="false">
                <a:cs typeface="Arial"/>
                <a:hlinkClick r:id="rId3"/>
              </a:rPr>
              <a:t>ondrej.vrba@mpsv.cz</a:t>
            </a:r>
            <a:endParaRPr lang="cs-CZ" sz="2200" dirty="false">
              <a:cs typeface="Arial"/>
              <a:hlinkClick r:id="rId4"/>
            </a:endParaRPr>
          </a:p>
          <a:p>
            <a:pPr marL="0" indent="0">
              <a:spcBef>
                <a:spcPts val="1200"/>
              </a:spcBef>
              <a:spcAft>
                <a:spcPts val="1200"/>
              </a:spcAft>
              <a:buNone/>
            </a:pPr>
            <a:r>
              <a:rPr lang="cs-CZ" sz="2200" dirty="false">
                <a:cs typeface="Arial"/>
              </a:rPr>
              <a:t>Vyplňování typologie podpor v IS ESF: </a:t>
            </a:r>
            <a:r>
              <a:rPr lang="cs-CZ" sz="2200" i="true" dirty="false">
                <a:cs typeface="Arial"/>
              </a:rPr>
              <a:t>obracejte se na svého PM.</a:t>
            </a:r>
            <a:endParaRPr lang="cs-CZ" sz="2200" dirty="false">
              <a:cs typeface="Arial"/>
            </a:endParaRPr>
          </a:p>
          <a:p>
            <a:pPr marL="720725" indent="0" algn="just">
              <a:buNone/>
            </a:pPr>
            <a:endParaRPr lang="cs-CZ" sz="2200" b="true" dirty="false">
              <a:cs typeface="Arial"/>
            </a:endParaRPr>
          </a:p>
          <a:p>
            <a:pPr marL="720725" indent="0" algn="just">
              <a:buNone/>
            </a:pPr>
            <a:r>
              <a:rPr lang="cs-CZ" sz="2200" b="true" dirty="false">
                <a:cs typeface="Arial"/>
              </a:rPr>
              <a:t>V záležitostech týkajících se realizace projektu mimo dotazů ke sběru dat, monitoringu a evaluaci se vždy obracejte na svého projektového manažera </a:t>
            </a:r>
            <a:r>
              <a:rPr lang="cs-CZ" sz="2200" dirty="false">
                <a:cs typeface="Arial"/>
              </a:rPr>
              <a:t>(viz kontakty uvedené v předchozí části prezentace).</a:t>
            </a:r>
          </a:p>
          <a:p>
            <a:pPr marL="0" indent="0">
              <a:buNone/>
            </a:pPr>
            <a:endParaRPr lang="cs-CZ" sz="2200" dirty="false">
              <a:cs typeface="Arial"/>
            </a:endParaRP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47</a:t>
            </a:fld>
            <a:endParaRPr lang="cs-CZ"/>
          </a:p>
        </p:txBody>
      </p:sp>
      <p:pic>
        <p:nvPicPr>
          <p:cNvPr id="6" name="Grafický objekt 5" descr="Vykřičník se souvislou výplní">
            <a:extLst>
              <a:ext uri="{FF2B5EF4-FFF2-40B4-BE49-F238E27FC236}">
                <a16:creationId xmlns:a16="http://schemas.microsoft.com/office/drawing/2014/main" id="{8F5D6FB2-00E3-46D7-BA3F-C32B81438600}"/>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7483" y="4780566"/>
            <a:ext cx="1001562" cy="1001562"/>
          </a:xfrm>
          <a:prstGeom prst="rect">
            <a:avLst/>
          </a:prstGeom>
        </p:spPr>
      </p:pic>
    </p:spTree>
    <p:extLst>
      <p:ext uri="{BB962C8B-B14F-4D97-AF65-F5344CB8AC3E}">
        <p14:creationId xmlns:p14="http://schemas.microsoft.com/office/powerpoint/2010/main" val="20495379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 </a:t>
            </a:r>
          </a:p>
        </p:txBody>
      </p:sp>
      <p:sp>
        <p:nvSpPr>
          <p:cNvPr id="3" name="Zástupný symbol pro obsah 2"/>
          <p:cNvSpPr>
            <a:spLocks noGrp="true"/>
          </p:cNvSpPr>
          <p:nvPr>
            <p:ph idx="1"/>
          </p:nvPr>
        </p:nvSpPr>
        <p:spPr>
          <a:xfrm>
            <a:off x="540000" y="1241716"/>
            <a:ext cx="8064000" cy="5112568"/>
          </a:xfrm>
        </p:spPr>
        <p:txBody>
          <a:bodyPr anchor="ctr"/>
          <a:lstStyle/>
          <a:p>
            <a:pPr marL="0" indent="0" algn="ctr">
              <a:lnSpc>
                <a:spcPct val="150000"/>
              </a:lnSpc>
              <a:buNone/>
            </a:pPr>
            <a:r>
              <a:rPr lang="cs-CZ" sz="4000" b="true"/>
              <a:t>DĚKUJEME ZA POZORNOST.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48</a:t>
            </a:fld>
            <a:endParaRPr lang="cs-CZ"/>
          </a:p>
        </p:txBody>
      </p:sp>
    </p:spTree>
    <p:extLst>
      <p:ext uri="{BB962C8B-B14F-4D97-AF65-F5344CB8AC3E}">
        <p14:creationId xmlns:p14="http://schemas.microsoft.com/office/powerpoint/2010/main" val="452897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15403-AD10-FBCC-AA5F-463A60045ACA}"/>
              </a:ext>
            </a:extLst>
          </p:cNvPr>
          <p:cNvSpPr>
            <a:spLocks noGrp="true"/>
          </p:cNvSpPr>
          <p:nvPr>
            <p:ph type="title"/>
          </p:nvPr>
        </p:nvSpPr>
        <p:spPr/>
        <p:txBody>
          <a:bodyPr/>
          <a:lstStyle/>
          <a:p>
            <a:r>
              <a:rPr lang="cs-CZ" dirty="false">
                <a:cs typeface="Arial"/>
              </a:rPr>
              <a:t>Na co si dát pozor?</a:t>
            </a:r>
            <a:endParaRPr lang="en-US" dirty="false"/>
          </a:p>
        </p:txBody>
      </p:sp>
      <p:sp>
        <p:nvSpPr>
          <p:cNvPr id="3" name="Content Placeholder 2">
            <a:extLst>
              <a:ext uri="{FF2B5EF4-FFF2-40B4-BE49-F238E27FC236}">
                <a16:creationId xmlns:a16="http://schemas.microsoft.com/office/drawing/2014/main" id="{781C7251-4393-A5FC-4DB1-90E087912E74}"/>
              </a:ext>
            </a:extLst>
          </p:cNvPr>
          <p:cNvSpPr>
            <a:spLocks noGrp="true"/>
          </p:cNvSpPr>
          <p:nvPr>
            <p:ph idx="1"/>
          </p:nvPr>
        </p:nvSpPr>
        <p:spPr>
          <a:xfrm>
            <a:off x="536612" y="1300758"/>
            <a:ext cx="8247388" cy="5395242"/>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550" dirty="false"/>
              <a:t>Dodržet termín předložení – v případě, že nebude možné předložit ZoR+ŽoP v řádném termínu, je nutné </a:t>
            </a:r>
            <a:r>
              <a:rPr lang="cs-CZ" sz="1550" b="true" dirty="false"/>
              <a:t>s předstihem</a:t>
            </a:r>
            <a:r>
              <a:rPr lang="cs-CZ" sz="1550" dirty="false"/>
              <a:t> zaslat žádost o prodloužení lhůty </a:t>
            </a:r>
            <a:r>
              <a:rPr lang="cs-CZ" sz="1550" b="true" dirty="false"/>
              <a:t>interní depeší z projektu adresovanou na Vašeho projektového manažera</a:t>
            </a:r>
            <a:r>
              <a:rPr lang="cs-CZ" sz="1550" dirty="false"/>
              <a:t>. V depeši uveďte relevantní důvod a návrh nového termín předložení. Lhůtu nelze prodloužit po jejím uplynutí.</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550" dirty="false"/>
              <a:t>Podpis – pouze statutární zástupce nebo jím zmocněná osoba. V případě zmocnění se  plná moc musí vztahovat na ZoR+ŽoP.</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550" dirty="false"/>
              <a:t>V případě, že je do projektu zapojen </a:t>
            </a:r>
            <a:r>
              <a:rPr lang="cs-CZ" sz="1550" b="true" dirty="false"/>
              <a:t>partner s finančním příspěvkem</a:t>
            </a:r>
            <a:r>
              <a:rPr lang="cs-CZ" sz="1550" dirty="false"/>
              <a:t>, kontrolujeme, zda byl v této </a:t>
            </a:r>
            <a:r>
              <a:rPr lang="cs-CZ" sz="1550" dirty="false" err="true"/>
              <a:t>ZoR</a:t>
            </a:r>
            <a:r>
              <a:rPr lang="cs-CZ" sz="1550" dirty="false"/>
              <a:t> nebo někdy dříve předložen sken smlouvy o partnerství/jednostranného písemného prohlášení partnera a zda smlouva o partnerství/jednostranné prohlášení partnera obsahuje všechny náležitosti.</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550" b="true" dirty="false"/>
              <a:t>Popis aktivit</a:t>
            </a:r>
            <a:r>
              <a:rPr lang="cs-CZ" sz="1550" dirty="false"/>
              <a:t>, které spadají do sledovaného období. </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550" dirty="false"/>
              <a:t>Struktura popisu a obsah by měl být takový, aby bylo možné vyhodnotit pokrok v realizaci a posoudit způsobilost výdajů navázaných na konkrétní klíčové aktivity. </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550" dirty="false"/>
              <a:t>Popis realizovaných klíčových aktivit je porovnán s obsahem klíčových aktivit v právním aktu, popřípadě s žádostí o změnu.</a:t>
            </a:r>
          </a:p>
        </p:txBody>
      </p:sp>
      <p:sp>
        <p:nvSpPr>
          <p:cNvPr id="4" name="Slide Number Placeholder 3">
            <a:extLst>
              <a:ext uri="{FF2B5EF4-FFF2-40B4-BE49-F238E27FC236}">
                <a16:creationId xmlns:a16="http://schemas.microsoft.com/office/drawing/2014/main" id="{0466FE4D-5D22-A3C2-DC4E-BC5C394CF422}"/>
              </a:ext>
            </a:extLst>
          </p:cNvPr>
          <p:cNvSpPr>
            <a:spLocks noGrp="true"/>
          </p:cNvSpPr>
          <p:nvPr>
            <p:ph type="sldNum" sz="quarter" idx="12"/>
          </p:nvPr>
        </p:nvSpPr>
        <p:spPr/>
        <p:txBody>
          <a:bodyPr/>
          <a:lstStyle/>
          <a:p>
            <a:fld id="{479BF083-4774-43B1-9AB0-5CC1AC5DD8EE}" type="slidenum">
              <a:rPr lang="cs-CZ" smtClean="false"/>
              <a:pPr/>
              <a:t>5</a:t>
            </a:fld>
            <a:endParaRPr lang="cs-CZ"/>
          </a:p>
        </p:txBody>
      </p:sp>
    </p:spTree>
    <p:extLst>
      <p:ext uri="{BB962C8B-B14F-4D97-AF65-F5344CB8AC3E}">
        <p14:creationId xmlns:p14="http://schemas.microsoft.com/office/powerpoint/2010/main" val="2572869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CFA00-9B77-AE61-A865-4F073C0A5AF9}"/>
              </a:ext>
            </a:extLst>
          </p:cNvPr>
          <p:cNvSpPr>
            <a:spLocks noGrp="true"/>
          </p:cNvSpPr>
          <p:nvPr>
            <p:ph type="title"/>
          </p:nvPr>
        </p:nvSpPr>
        <p:spPr>
          <a:xfrm>
            <a:off x="314038" y="0"/>
            <a:ext cx="9023926" cy="1080000"/>
          </a:xfrm>
        </p:spPr>
        <p:txBody>
          <a:bodyPr/>
          <a:lstStyle/>
          <a:p>
            <a:r>
              <a:rPr lang="cs-CZ" sz="2800" dirty="false">
                <a:cs typeface="Arial"/>
              </a:rPr>
              <a:t>Záložky Základní informace,</a:t>
            </a:r>
            <a:br>
              <a:rPr lang="cs-CZ" sz="2800" dirty="false">
                <a:cs typeface="Arial"/>
              </a:rPr>
            </a:br>
            <a:r>
              <a:rPr lang="cs-CZ" sz="2800" dirty="false">
                <a:cs typeface="Arial"/>
              </a:rPr>
              <a:t>Identifikace problému</a:t>
            </a:r>
          </a:p>
        </p:txBody>
      </p:sp>
      <p:sp>
        <p:nvSpPr>
          <p:cNvPr id="3" name="Content Placeholder 2">
            <a:extLst>
              <a:ext uri="{FF2B5EF4-FFF2-40B4-BE49-F238E27FC236}">
                <a16:creationId xmlns:a16="http://schemas.microsoft.com/office/drawing/2014/main" id="{F5D5EC43-0BF8-3D43-D627-C5AF70310DD8}"/>
              </a:ext>
            </a:extLst>
          </p:cNvPr>
          <p:cNvSpPr>
            <a:spLocks noGrp="true"/>
          </p:cNvSpPr>
          <p:nvPr>
            <p:ph idx="1"/>
          </p:nvPr>
        </p:nvSpPr>
        <p:spPr>
          <a:xfrm>
            <a:off x="540000" y="1269000"/>
            <a:ext cx="8064000" cy="5427000"/>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Na záložce Základní informace si dejte pozor na vyplnění pole </a:t>
            </a:r>
            <a:r>
              <a:rPr lang="cs-CZ" sz="1800" i="true" dirty="false"/>
              <a:t>Sledované období od - </a:t>
            </a:r>
            <a:r>
              <a:rPr lang="cs-CZ" sz="1800" dirty="false"/>
              <a:t>pole je u první zprávy o realizaci projektu </a:t>
            </a:r>
            <a:r>
              <a:rPr lang="cs-CZ" sz="1800" b="true" dirty="false"/>
              <a:t>automaticky plněno datem vydání právního aktu</a:t>
            </a:r>
            <a:r>
              <a:rPr lang="cs-CZ" sz="1800" dirty="false"/>
              <a:t> (dle pole </a:t>
            </a:r>
            <a:r>
              <a:rPr lang="cs-CZ" sz="1800" i="true" dirty="false"/>
              <a:t>Datum uzavření </a:t>
            </a:r>
            <a:r>
              <a:rPr lang="cs-CZ" sz="1800" dirty="false"/>
              <a:t>na úrovni projektu, obrazovce </a:t>
            </a:r>
            <a:r>
              <a:rPr lang="cs-CZ" sz="1800" i="true" dirty="false"/>
              <a:t>Právní akt</a:t>
            </a:r>
            <a:r>
              <a:rPr lang="cs-CZ" sz="1800" dirty="false"/>
              <a:t>). </a:t>
            </a:r>
            <a:r>
              <a:rPr lang="cs-CZ" sz="1800" b="true" dirty="false"/>
              <a:t>V případě, že datum neodpovídá datu zahájení realizace projektu, je nutné provést změnu data</a:t>
            </a:r>
            <a:r>
              <a:rPr lang="cs-CZ" sz="1800" dirty="false"/>
              <a:t>. U navazujících zpráv o realizaci je nutno zajistit návaznost na pole </a:t>
            </a:r>
            <a:r>
              <a:rPr lang="cs-CZ" sz="1800" i="true" dirty="false"/>
              <a:t>Sledované období do </a:t>
            </a:r>
            <a:r>
              <a:rPr lang="cs-CZ" sz="1800" dirty="false"/>
              <a:t>u předchozí schválené </a:t>
            </a:r>
            <a:r>
              <a:rPr lang="cs-CZ" sz="1800" dirty="false" err="true"/>
              <a:t>ZoR</a:t>
            </a:r>
            <a:r>
              <a:rPr lang="cs-CZ" sz="1800" dirty="false"/>
              <a:t>.</a:t>
            </a:r>
          </a:p>
          <a:p>
            <a:pPr marL="250825" lvl="1" indent="-250825" algn="just">
              <a:lnSpc>
                <a:spcPct val="100000"/>
              </a:lnSpc>
              <a:spcBef>
                <a:spcPts val="0"/>
              </a:spcBef>
              <a:spcAft>
                <a:spcPts val="0"/>
              </a:spcAft>
              <a:buClr>
                <a:schemeClr val="tx1"/>
              </a:buClr>
              <a:buSzPct val="100000"/>
              <a:buFont typeface="Arial" panose="020B0604020202020204" pitchFamily="34" charset="0"/>
              <a:buChar char="•"/>
            </a:pPr>
            <a:endParaRPr lang="cs-CZ" sz="18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Pokud příjemce identifikoval problémy při realizaci projektu, ověřuje se, zda příjemce rovněž vyplnil popis a způsob jejich řešení a zda je zvolené řešení adekvátní pro odstranění uvedených problémů.</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Pokud příjemce žádné problémy neuvede, posuzuje se, zda je toto adekvátní a koresponduje s popisem aktivit.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dirty="false"/>
          </a:p>
        </p:txBody>
      </p:sp>
      <p:sp>
        <p:nvSpPr>
          <p:cNvPr id="4" name="Slide Number Placeholder 3">
            <a:extLst>
              <a:ext uri="{FF2B5EF4-FFF2-40B4-BE49-F238E27FC236}">
                <a16:creationId xmlns:a16="http://schemas.microsoft.com/office/drawing/2014/main" id="{19E105F3-666D-F99C-4E5B-45E897679C8C}"/>
              </a:ext>
            </a:extLst>
          </p:cNvPr>
          <p:cNvSpPr>
            <a:spLocks noGrp="true"/>
          </p:cNvSpPr>
          <p:nvPr>
            <p:ph type="sldNum" sz="quarter" idx="12"/>
          </p:nvPr>
        </p:nvSpPr>
        <p:spPr/>
        <p:txBody>
          <a:bodyPr/>
          <a:lstStyle/>
          <a:p>
            <a:fld id="{479BF083-4774-43B1-9AB0-5CC1AC5DD8EE}" type="slidenum">
              <a:rPr lang="cs-CZ" smtClean="false"/>
              <a:pPr/>
              <a:t>6</a:t>
            </a:fld>
            <a:endParaRPr lang="cs-CZ"/>
          </a:p>
        </p:txBody>
      </p:sp>
    </p:spTree>
    <p:extLst>
      <p:ext uri="{BB962C8B-B14F-4D97-AF65-F5344CB8AC3E}">
        <p14:creationId xmlns:p14="http://schemas.microsoft.com/office/powerpoint/2010/main" val="602506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6BB75-49DB-C439-7F54-2328EE975610}"/>
              </a:ext>
            </a:extLst>
          </p:cNvPr>
          <p:cNvSpPr>
            <a:spLocks noGrp="true"/>
          </p:cNvSpPr>
          <p:nvPr>
            <p:ph type="title"/>
          </p:nvPr>
        </p:nvSpPr>
        <p:spPr/>
        <p:txBody>
          <a:bodyPr/>
          <a:lstStyle/>
          <a:p>
            <a:r>
              <a:rPr lang="cs-CZ" dirty="false">
                <a:cs typeface="Arial"/>
              </a:rPr>
              <a:t>INDIKÁTORY</a:t>
            </a:r>
            <a:endParaRPr lang="cs-CZ" dirty="false"/>
          </a:p>
        </p:txBody>
      </p:sp>
      <p:sp>
        <p:nvSpPr>
          <p:cNvPr id="3" name="Content Placeholder 2">
            <a:extLst>
              <a:ext uri="{FF2B5EF4-FFF2-40B4-BE49-F238E27FC236}">
                <a16:creationId xmlns:a16="http://schemas.microsoft.com/office/drawing/2014/main" id="{C7C9EF6E-8C0B-6003-FD89-626646416B52}"/>
              </a:ext>
            </a:extLst>
          </p:cNvPr>
          <p:cNvSpPr>
            <a:spLocks noGrp="true"/>
          </p:cNvSpPr>
          <p:nvPr>
            <p:ph idx="1"/>
          </p:nvPr>
        </p:nvSpPr>
        <p:spPr>
          <a:xfrm>
            <a:off x="277091" y="1274619"/>
            <a:ext cx="8506909" cy="5421382"/>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dirty="false"/>
              <a:t>Kontrolujeme </a:t>
            </a:r>
            <a:r>
              <a:rPr lang="cs-CZ" sz="1400" b="true" dirty="false"/>
              <a:t>vyplnění relevantních indikátorů </a:t>
            </a:r>
            <a:r>
              <a:rPr lang="cs-CZ" sz="1400" dirty="false"/>
              <a:t>dle právního aktu. Kontrolujeme </a:t>
            </a:r>
            <a:r>
              <a:rPr lang="cs-CZ" sz="1400" b="true" dirty="false"/>
              <a:t>dosažené hodnoty indikátorů</a:t>
            </a:r>
            <a:r>
              <a:rPr lang="cs-CZ" sz="1400" dirty="false"/>
              <a:t> ve vztahu k uskutečněným aktivitám projektu.</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dirty="false"/>
              <a:t>Indikátory týkající se podpořených osob, které jsou sledované prostřednictvím IS ESF, jsou vykazované v </a:t>
            </a:r>
            <a:r>
              <a:rPr lang="cs-CZ" sz="1400" dirty="false" err="true"/>
              <a:t>ZoR</a:t>
            </a:r>
            <a:r>
              <a:rPr lang="cs-CZ" sz="1400" dirty="false"/>
              <a:t> vždy. Údaje o dosažených hodnotách se do </a:t>
            </a:r>
            <a:r>
              <a:rPr lang="cs-CZ" sz="1400" dirty="false" err="true"/>
              <a:t>ZoR</a:t>
            </a:r>
            <a:r>
              <a:rPr lang="cs-CZ" sz="1400" dirty="false"/>
              <a:t> přenášejí na základě stlačení tlačítka příjemcem v IS ESF. V případě, že ve sledovaném období nedošlo k žádné změně, je v </a:t>
            </a:r>
            <a:r>
              <a:rPr lang="cs-CZ" sz="1400" dirty="false" err="true"/>
              <a:t>ZoR</a:t>
            </a:r>
            <a:r>
              <a:rPr lang="cs-CZ" sz="1400" dirty="false"/>
              <a:t> vykázána přírůstková hodnota 0 a dosažená hodnota se rovná poslední schválené hodnotě.</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dirty="false"/>
              <a:t>Plnění indikátorů, které jsou sledovány mimo IS ESF, se v </a:t>
            </a:r>
            <a:r>
              <a:rPr lang="cs-CZ" sz="1400" dirty="false" err="true"/>
              <a:t>ZoR</a:t>
            </a:r>
            <a:r>
              <a:rPr lang="cs-CZ" sz="1400" dirty="false"/>
              <a:t> vykazují přímo v IS KP21+. V případě, že nedošlo ke změně, toto uveďte do pole Komentář.</a:t>
            </a:r>
          </a:p>
          <a:p>
            <a:pPr marL="0" lvl="1" indent="0" algn="just">
              <a:lnSpc>
                <a:spcPct val="150000"/>
              </a:lnSpc>
              <a:spcBef>
                <a:spcPts val="0"/>
              </a:spcBef>
              <a:spcAft>
                <a:spcPts val="0"/>
              </a:spcAft>
              <a:buClr>
                <a:schemeClr val="tx1"/>
              </a:buClr>
              <a:buSzPct val="100000"/>
              <a:buNone/>
            </a:pPr>
            <a:endParaRPr lang="cs-CZ" sz="1400" dirty="false"/>
          </a:p>
          <a:p>
            <a:pPr marL="1163638"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dirty="false"/>
              <a:t>Systém IS ESF+ sloužící k evidenci a vykazování podpory poskytnuté podpořeným osobám v projektech zatím není k dispozici, na jeho zprovoznění se pracuje. Aktuální odhad: Q3-4/2023 </a:t>
            </a:r>
          </a:p>
          <a:p>
            <a:pPr marL="1163638"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dirty="false"/>
              <a:t>Pokyny k evidenci podpory poskytnuté k účastníkům projektu v rámci OPZ+ budou zveřejněny společně se zpřístupněním IS ESF pro projekty financované z OPZ+.</a:t>
            </a:r>
          </a:p>
          <a:p>
            <a:pPr marL="1163638"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b="true" dirty="false"/>
              <a:t>Do doby zprovoznění rozhraní IS ESF se hodnoty indikátorů týkající se účastníků nebudou vykazovat a počítá se s tím, že se začnou vykazovat v nejbližších možných průběžných </a:t>
            </a:r>
            <a:r>
              <a:rPr lang="cs-CZ" sz="1400" b="true" dirty="false" err="true"/>
              <a:t>ZoR</a:t>
            </a:r>
            <a:r>
              <a:rPr lang="cs-CZ" sz="1400" b="true" dirty="false"/>
              <a:t>.</a:t>
            </a:r>
          </a:p>
        </p:txBody>
      </p:sp>
      <p:sp>
        <p:nvSpPr>
          <p:cNvPr id="4" name="Slide Number Placeholder 3">
            <a:extLst>
              <a:ext uri="{FF2B5EF4-FFF2-40B4-BE49-F238E27FC236}">
                <a16:creationId xmlns:a16="http://schemas.microsoft.com/office/drawing/2014/main" id="{1EFED88C-6FB8-021A-6A03-1759D51FC890}"/>
              </a:ext>
            </a:extLst>
          </p:cNvPr>
          <p:cNvSpPr>
            <a:spLocks noGrp="true"/>
          </p:cNvSpPr>
          <p:nvPr>
            <p:ph type="sldNum" sz="quarter" idx="12"/>
          </p:nvPr>
        </p:nvSpPr>
        <p:spPr/>
        <p:txBody>
          <a:bodyPr/>
          <a:lstStyle/>
          <a:p>
            <a:fld id="{479BF083-4774-43B1-9AB0-5CC1AC5DD8EE}" type="slidenum">
              <a:rPr lang="cs-CZ" smtClean="false"/>
              <a:pPr/>
              <a:t>7</a:t>
            </a:fld>
            <a:endParaRPr lang="cs-CZ"/>
          </a:p>
        </p:txBody>
      </p:sp>
      <p:pic>
        <p:nvPicPr>
          <p:cNvPr id="5" name="Grafický objekt 4" descr="Vykřičník se souvislou výplní">
            <a:extLst>
              <a:ext uri="{FF2B5EF4-FFF2-40B4-BE49-F238E27FC236}">
                <a16:creationId xmlns:a16="http://schemas.microsoft.com/office/drawing/2014/main" id="{2F8AC89B-5B50-4590-A553-E07E363BC6B9}"/>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6254" y="4513198"/>
            <a:ext cx="1070183" cy="1070183"/>
          </a:xfrm>
          <a:prstGeom prst="rect">
            <a:avLst/>
          </a:prstGeom>
        </p:spPr>
      </p:pic>
    </p:spTree>
    <p:extLst>
      <p:ext uri="{BB962C8B-B14F-4D97-AF65-F5344CB8AC3E}">
        <p14:creationId xmlns:p14="http://schemas.microsoft.com/office/powerpoint/2010/main" val="1467422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A8EB-9A0F-713D-96AF-E92FD3B59C4E}"/>
              </a:ext>
            </a:extLst>
          </p:cNvPr>
          <p:cNvSpPr>
            <a:spLocks noGrp="true"/>
          </p:cNvSpPr>
          <p:nvPr>
            <p:ph type="title"/>
          </p:nvPr>
        </p:nvSpPr>
        <p:spPr/>
        <p:txBody>
          <a:bodyPr/>
          <a:lstStyle/>
          <a:p>
            <a:r>
              <a:rPr lang="en-US">
                <a:cs typeface="Arial"/>
              </a:rPr>
              <a:t>INDIKÁTORY - KOMENTÁŘE</a:t>
            </a:r>
            <a:endParaRPr lang="en-US"/>
          </a:p>
        </p:txBody>
      </p:sp>
      <p:sp>
        <p:nvSpPr>
          <p:cNvPr id="3" name="Content Placeholder 2">
            <a:extLst>
              <a:ext uri="{FF2B5EF4-FFF2-40B4-BE49-F238E27FC236}">
                <a16:creationId xmlns:a16="http://schemas.microsoft.com/office/drawing/2014/main" id="{37B72808-4F57-3913-F7FF-0C5E07B48880}"/>
              </a:ext>
            </a:extLst>
          </p:cNvPr>
          <p:cNvSpPr>
            <a:spLocks noGrp="true"/>
          </p:cNvSpPr>
          <p:nvPr>
            <p:ph idx="1"/>
          </p:nvPr>
        </p:nvSpPr>
        <p:spPr>
          <a:xfrm>
            <a:off x="360000" y="1533235"/>
            <a:ext cx="8244000" cy="4849091"/>
          </a:xfrm>
        </p:spPr>
        <p:txBody>
          <a:bodyPr vert="horz" lIns="0" tIns="0" rIns="0" bIns="0" rtlCol="false" anchor="t">
            <a:noAutofit/>
          </a:bodyPr>
          <a:lstStyle/>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Kontrolujeme úplnost a adekvátnost vyplněného popisu, a to </a:t>
            </a:r>
            <a:r>
              <a:rPr lang="cs-CZ" sz="1800" b="true" dirty="false"/>
              <a:t>u všech relevantních indikátorů</a:t>
            </a:r>
            <a:r>
              <a:rPr lang="cs-CZ" sz="1800" dirty="false"/>
              <a:t>, v poli Komentář.</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 případě indikátorů, které jsou </a:t>
            </a:r>
            <a:r>
              <a:rPr lang="cs-CZ" sz="1800" b="true" dirty="false"/>
              <a:t>sledovány mimo IS ESF, se v </a:t>
            </a:r>
            <a:r>
              <a:rPr lang="cs-CZ" sz="1800" b="true" dirty="false" err="true"/>
              <a:t>ZoR</a:t>
            </a:r>
            <a:r>
              <a:rPr lang="cs-CZ" sz="1800" b="true" dirty="false"/>
              <a:t> vyplňuje komentář vždy</a:t>
            </a:r>
            <a:r>
              <a:rPr lang="cs-CZ" sz="1800" dirty="false"/>
              <a:t>, přičemž za dostačující lze považovat i odkaz na popis realizovaných aktivit.</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 případě indikátorů přenášených z IS ESF+ se komentář vyplňuje pro indikátor </a:t>
            </a:r>
            <a:r>
              <a:rPr lang="cs-CZ" sz="1800" b="true" dirty="false"/>
              <a:t>600 000 Celkový počet účastníků </a:t>
            </a:r>
            <a:r>
              <a:rPr lang="cs-CZ" sz="1800" dirty="false"/>
              <a:t>a dále ke všem vykazovaným </a:t>
            </a:r>
            <a:r>
              <a:rPr lang="cs-CZ" sz="1800" b="true" dirty="false"/>
              <a:t>výsledkovým</a:t>
            </a:r>
            <a:r>
              <a:rPr lang="cs-CZ" sz="1800" dirty="false"/>
              <a:t> indikátorům.</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Pro indikátory výstupů sledující dílčí členění dle pohlaví, věku, znevýhodnění atd. se komentář nevyplňuje.</a:t>
            </a:r>
          </a:p>
        </p:txBody>
      </p:sp>
      <p:sp>
        <p:nvSpPr>
          <p:cNvPr id="4" name="Slide Number Placeholder 3">
            <a:extLst>
              <a:ext uri="{FF2B5EF4-FFF2-40B4-BE49-F238E27FC236}">
                <a16:creationId xmlns:a16="http://schemas.microsoft.com/office/drawing/2014/main" id="{12F05404-E5E3-10C0-726E-2FE416A5B2B2}"/>
              </a:ext>
            </a:extLst>
          </p:cNvPr>
          <p:cNvSpPr>
            <a:spLocks noGrp="true"/>
          </p:cNvSpPr>
          <p:nvPr>
            <p:ph type="sldNum" sz="quarter" idx="12"/>
          </p:nvPr>
        </p:nvSpPr>
        <p:spPr/>
        <p:txBody>
          <a:bodyPr/>
          <a:lstStyle/>
          <a:p>
            <a:fld id="{479BF083-4774-43B1-9AB0-5CC1AC5DD8EE}" type="slidenum">
              <a:rPr lang="cs-CZ" smtClean="false"/>
              <a:pPr/>
              <a:t>8</a:t>
            </a:fld>
            <a:endParaRPr lang="cs-CZ"/>
          </a:p>
        </p:txBody>
      </p:sp>
    </p:spTree>
    <p:extLst>
      <p:ext uri="{BB962C8B-B14F-4D97-AF65-F5344CB8AC3E}">
        <p14:creationId xmlns:p14="http://schemas.microsoft.com/office/powerpoint/2010/main" val="736936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2FB1B-0BA8-BDAD-BC3B-023C7DD7D67A}"/>
              </a:ext>
            </a:extLst>
          </p:cNvPr>
          <p:cNvSpPr>
            <a:spLocks noGrp="true"/>
          </p:cNvSpPr>
          <p:nvPr>
            <p:ph type="title"/>
          </p:nvPr>
        </p:nvSpPr>
        <p:spPr>
          <a:xfrm>
            <a:off x="203299" y="0"/>
            <a:ext cx="8580701" cy="1080000"/>
          </a:xfrm>
        </p:spPr>
        <p:txBody>
          <a:bodyPr/>
          <a:lstStyle/>
          <a:p>
            <a:r>
              <a:rPr lang="cs-CZ" dirty="false">
                <a:cs typeface="Arial"/>
              </a:rPr>
              <a:t>Specifické datové položky</a:t>
            </a:r>
            <a:endParaRPr lang="cs-CZ" dirty="false"/>
          </a:p>
        </p:txBody>
      </p:sp>
      <p:sp>
        <p:nvSpPr>
          <p:cNvPr id="3" name="Content Placeholder 2">
            <a:extLst>
              <a:ext uri="{FF2B5EF4-FFF2-40B4-BE49-F238E27FC236}">
                <a16:creationId xmlns:a16="http://schemas.microsoft.com/office/drawing/2014/main" id="{4F2A8381-7A3E-7731-4BCF-C2F45D0AC35E}"/>
              </a:ext>
            </a:extLst>
          </p:cNvPr>
          <p:cNvSpPr>
            <a:spLocks noGrp="true"/>
          </p:cNvSpPr>
          <p:nvPr>
            <p:ph idx="1"/>
          </p:nvPr>
        </p:nvSpPr>
        <p:spPr>
          <a:xfrm>
            <a:off x="540000" y="1477818"/>
            <a:ext cx="8064000" cy="4642182"/>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 rámci záložky SPECIFICKÉ DATOVÉ POLOŽKY má příjemce povinnost vykazovat nové dosažené kumulativní hodnoty pro plnění konkrétních specifických datových položek.</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Pokud příjemce vykázal změnu/přírůstek, tak ten se v rámci aktuální </a:t>
            </a:r>
            <a:r>
              <a:rPr lang="cs-CZ" sz="1800" dirty="false" err="true"/>
              <a:t>ZoR</a:t>
            </a:r>
            <a:r>
              <a:rPr lang="cs-CZ" sz="1800" dirty="false"/>
              <a:t> zobrazuje v poli Číslo.</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dirty="false"/>
          </a:p>
          <a:p>
            <a:pPr marL="0" lvl="1" indent="0" algn="just">
              <a:lnSpc>
                <a:spcPct val="150000"/>
              </a:lnSpc>
              <a:spcBef>
                <a:spcPts val="0"/>
              </a:spcBef>
              <a:spcAft>
                <a:spcPts val="0"/>
              </a:spcAft>
              <a:buClr>
                <a:schemeClr val="tx1"/>
              </a:buClr>
              <a:buSzPct val="100000"/>
              <a:buNone/>
            </a:pPr>
            <a:r>
              <a:rPr lang="cs-CZ" sz="1800" b="true" dirty="false"/>
              <a:t>Z pohledu ŘO probíhá kontrola, že:</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Hodnota v poli Číslo není nižší než v předchozí schválené </a:t>
            </a:r>
            <a:r>
              <a:rPr lang="cs-CZ" sz="1800" dirty="false" err="true"/>
              <a:t>ZoR</a:t>
            </a:r>
            <a:r>
              <a:rPr lang="cs-CZ" sz="1800" dirty="false"/>
              <a:t>. </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Počet podpořených osob z Ukrajiny není (a ani nemůže) být vyšší než Celkový počet podpořených osob.</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Celkový počet podpořených osob nemůže být nižší než vykazovaná hodnota indikátoru 600 000 Celkový počet účastníků.</a:t>
            </a:r>
          </a:p>
          <a:p>
            <a:pPr marL="431800" indent="-431800"/>
            <a:endParaRPr lang="cs-CZ" sz="2000" dirty="false">
              <a:cs typeface="Arial"/>
            </a:endParaRPr>
          </a:p>
        </p:txBody>
      </p:sp>
      <p:sp>
        <p:nvSpPr>
          <p:cNvPr id="4" name="Slide Number Placeholder 3">
            <a:extLst>
              <a:ext uri="{FF2B5EF4-FFF2-40B4-BE49-F238E27FC236}">
                <a16:creationId xmlns:a16="http://schemas.microsoft.com/office/drawing/2014/main" id="{25DAE85D-2301-45FB-C4C2-36AD62A3DA30}"/>
              </a:ext>
            </a:extLst>
          </p:cNvPr>
          <p:cNvSpPr>
            <a:spLocks noGrp="true"/>
          </p:cNvSpPr>
          <p:nvPr>
            <p:ph type="sldNum" sz="quarter" idx="12"/>
          </p:nvPr>
        </p:nvSpPr>
        <p:spPr/>
        <p:txBody>
          <a:bodyPr/>
          <a:lstStyle/>
          <a:p>
            <a:fld id="{479BF083-4774-43B1-9AB0-5CC1AC5DD8EE}" type="slidenum">
              <a:rPr lang="cs-CZ" smtClean="false"/>
              <a:pPr/>
              <a:t>9</a:t>
            </a:fld>
            <a:endParaRPr lang="cs-CZ"/>
          </a:p>
        </p:txBody>
      </p:sp>
    </p:spTree>
    <p:extLst>
      <p:ext uri="{BB962C8B-B14F-4D97-AF65-F5344CB8AC3E}">
        <p14:creationId xmlns:p14="http://schemas.microsoft.com/office/powerpoint/2010/main" val="3573308075"/>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D88155-0E86-4D14-B6AF-C6806AEE9525}">
  <ds:schemaRefs>
    <ds:schemaRef ds:uri="dfed548f-0517-4d39-90e3-3947398480c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E6937348-7977-46A8-9818-642FB21DF6FB}">
  <ds:schemaRefs>
    <ds:schemaRef ds:uri="dfed548f-0517-4d39-90e3-3947398480c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5270</properties:Words>
  <properties:PresentationFormat>Předvádění na obrazovce (4:3)</properties:PresentationFormat>
  <properties:Paragraphs>295</properties:Paragraphs>
  <properties:Slides>48</properties:Slides>
  <properties:Notes>6</properties:Notes>
  <properties:TotalTime>1445</properties:TotalTime>
  <properties:HiddenSlides>0</properties:HiddenSlides>
  <properties:MMClips>0</properties:MMClips>
  <properties:ScaleCrop>false</properties:ScaleCrop>
  <properties:HeadingPairs>
    <vt:vector baseType="variant" size="6">
      <vt:variant>
        <vt:lpstr>Použitá písma</vt:lpstr>
      </vt:variant>
      <vt:variant>
        <vt:i4>7</vt:i4>
      </vt:variant>
      <vt:variant>
        <vt:lpstr>Motiv</vt:lpstr>
      </vt:variant>
      <vt:variant>
        <vt:i4>1</vt:i4>
      </vt:variant>
      <vt:variant>
        <vt:lpstr>Nadpisy snímků</vt:lpstr>
      </vt:variant>
      <vt:variant>
        <vt:i4>48</vt:i4>
      </vt:variant>
    </vt:vector>
  </properties:HeadingPairs>
  <properties:TitlesOfParts>
    <vt:vector baseType="lpstr" size="56">
      <vt:lpstr>Arial</vt:lpstr>
      <vt:lpstr>ArialMT</vt:lpstr>
      <vt:lpstr>Calibri</vt:lpstr>
      <vt:lpstr>Courier New</vt:lpstr>
      <vt:lpstr>Trebuchet MS</vt:lpstr>
      <vt:lpstr>Wingdings</vt:lpstr>
      <vt:lpstr>Wingdings 3</vt:lpstr>
      <vt:lpstr>prezentace</vt:lpstr>
      <vt:lpstr>Seminář pro příjemce výzva č. 03_22_018  </vt:lpstr>
      <vt:lpstr>Kde hledat informace</vt:lpstr>
      <vt:lpstr> </vt:lpstr>
      <vt:lpstr>Předložení ZoR+ŽoP</vt:lpstr>
      <vt:lpstr>Na co si dát pozor?</vt:lpstr>
      <vt:lpstr>Záložky Základní informace, Identifikace problému</vt:lpstr>
      <vt:lpstr>INDIKÁTORY</vt:lpstr>
      <vt:lpstr>INDIKÁTORY - KOMENTÁŘE</vt:lpstr>
      <vt:lpstr>Specifické datové položky</vt:lpstr>
      <vt:lpstr>Horizontální principy</vt:lpstr>
      <vt:lpstr>Publicita</vt:lpstr>
      <vt:lpstr>Publicita</vt:lpstr>
      <vt:lpstr>Generátor povinné publicity</vt:lpstr>
      <vt:lpstr>Veřejná podpora</vt:lpstr>
      <vt:lpstr>Částka na krytí výdajů</vt:lpstr>
      <vt:lpstr>Kontrola výdajů</vt:lpstr>
      <vt:lpstr>UPOZORNĚNÍ NA způsobilost osobních nákladů zaměstnanců</vt:lpstr>
      <vt:lpstr>PRACOVNÍ VÝKAZY</vt:lpstr>
      <vt:lpstr>Pracovní výkazy a soupiska</vt:lpstr>
      <vt:lpstr>Pracovní výkazy – časté chyby</vt:lpstr>
      <vt:lpstr>Mzdový příspěvek na pracovní místo</vt:lpstr>
      <vt:lpstr>MZDOVÉ PŘÍSPĚVKY - DOLOŽENÍ DOKLADŮ</vt:lpstr>
      <vt:lpstr>FORMÁLNÍ NÁLEŽITOSTI ÚČETNÍCH DOKLADŮ - upozornění</vt:lpstr>
      <vt:lpstr>UPOZORNĚNÍ NA STŘET ZÁJMŮ</vt:lpstr>
      <vt:lpstr>UPOZORNĚNÍ NA REGISTR SMLUV</vt:lpstr>
      <vt:lpstr>Čestné prohlášení v ŽOp</vt:lpstr>
      <vt:lpstr>Náprava nedostatků zor+žop</vt:lpstr>
      <vt:lpstr>Využití depeší v IS KP21+</vt:lpstr>
      <vt:lpstr>Kontaktní osoby</vt:lpstr>
      <vt:lpstr>Prezentace aplikace PowerPoint</vt:lpstr>
      <vt:lpstr>Informace ke spolupráci na evaluaci a monitoringu</vt:lpstr>
      <vt:lpstr>Průběžný monitoring a dotazník k závěrečné zprávě</vt:lpstr>
      <vt:lpstr>Evidence bagatelní podpory</vt:lpstr>
      <vt:lpstr>1) Podpora komunitní práce (KP)</vt:lpstr>
      <vt:lpstr>1) KP - Průběžný monitoring</vt:lpstr>
      <vt:lpstr>1) KP - Závěrečná evaluace</vt:lpstr>
      <vt:lpstr>2) PODPORA SOCIÁLNÍCH SLUŽEB</vt:lpstr>
      <vt:lpstr>3) Podpora ohrožených rodin s dětmi</vt:lpstr>
      <vt:lpstr>4) Podpora prevence kriminality, bezpečnosti a veřejného pořádku a podpora služeb pro osoby závislé či závislostí ohrožené</vt:lpstr>
      <vt:lpstr>5) Podpora řešení dluhové problematiky</vt:lpstr>
      <vt:lpstr>6) Podpora zaměstnatelnosti osob</vt:lpstr>
      <vt:lpstr>6) Dotazník pro CS v podpoře zaměstnatelnosti</vt:lpstr>
      <vt:lpstr>6) Dotazník pro CS v podpoře zaměstnatelnosti</vt:lpstr>
      <vt:lpstr>7) Podpora prevence zdraví</vt:lpstr>
      <vt:lpstr>8) Podpora participativních metod práce s cílovou skupinou </vt:lpstr>
      <vt:lpstr>9) Podpora programů zaměřených na boj s diskriminací</vt:lpstr>
      <vt:lpstr>Kontaktní osoby ve věci monitoringu a evaluace</vt:lpstr>
      <vt:lpstr>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2023-06-19T13:26:23Z</dcterms:modified>
  <cp:revision>450</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