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83"/>
  </p:notesMasterIdLst>
  <p:sldIdLst>
    <p:sldId id="256" r:id="rId5"/>
    <p:sldId id="481" r:id="rId6"/>
    <p:sldId id="382" r:id="rId7"/>
    <p:sldId id="338" r:id="rId8"/>
    <p:sldId id="574" r:id="rId9"/>
    <p:sldId id="575" r:id="rId10"/>
    <p:sldId id="336" r:id="rId11"/>
    <p:sldId id="576" r:id="rId12"/>
    <p:sldId id="428" r:id="rId13"/>
    <p:sldId id="429" r:id="rId14"/>
    <p:sldId id="430" r:id="rId15"/>
    <p:sldId id="432" r:id="rId16"/>
    <p:sldId id="431" r:id="rId17"/>
    <p:sldId id="433" r:id="rId18"/>
    <p:sldId id="577" r:id="rId19"/>
    <p:sldId id="578" r:id="rId20"/>
    <p:sldId id="579" r:id="rId21"/>
    <p:sldId id="580" r:id="rId22"/>
    <p:sldId id="581" r:id="rId23"/>
    <p:sldId id="582" r:id="rId24"/>
    <p:sldId id="384" r:id="rId25"/>
    <p:sldId id="470" r:id="rId26"/>
    <p:sldId id="583" r:id="rId27"/>
    <p:sldId id="339" r:id="rId28"/>
    <p:sldId id="341" r:id="rId29"/>
    <p:sldId id="485" r:id="rId30"/>
    <p:sldId id="476" r:id="rId31"/>
    <p:sldId id="477" r:id="rId32"/>
    <p:sldId id="372" r:id="rId33"/>
    <p:sldId id="340" r:id="rId34"/>
    <p:sldId id="343" r:id="rId35"/>
    <p:sldId id="486" r:id="rId36"/>
    <p:sldId id="462" r:id="rId37"/>
    <p:sldId id="478" r:id="rId38"/>
    <p:sldId id="399" r:id="rId39"/>
    <p:sldId id="504" r:id="rId40"/>
    <p:sldId id="387" r:id="rId41"/>
    <p:sldId id="388" r:id="rId42"/>
    <p:sldId id="389" r:id="rId43"/>
    <p:sldId id="500" r:id="rId44"/>
    <p:sldId id="390" r:id="rId45"/>
    <p:sldId id="505" r:id="rId46"/>
    <p:sldId id="391" r:id="rId47"/>
    <p:sldId id="483" r:id="rId48"/>
    <p:sldId id="393" r:id="rId49"/>
    <p:sldId id="394" r:id="rId50"/>
    <p:sldId id="395" r:id="rId51"/>
    <p:sldId id="396" r:id="rId52"/>
    <p:sldId id="397" r:id="rId53"/>
    <p:sldId id="400" r:id="rId54"/>
    <p:sldId id="362" r:id="rId55"/>
    <p:sldId id="417" r:id="rId56"/>
    <p:sldId id="435" r:id="rId57"/>
    <p:sldId id="364" r:id="rId58"/>
    <p:sldId id="506" r:id="rId59"/>
    <p:sldId id="370" r:id="rId60"/>
    <p:sldId id="366" r:id="rId61"/>
    <p:sldId id="380" r:id="rId62"/>
    <p:sldId id="369" r:id="rId63"/>
    <p:sldId id="419" r:id="rId64"/>
    <p:sldId id="420" r:id="rId65"/>
    <p:sldId id="421" r:id="rId66"/>
    <p:sldId id="422" r:id="rId67"/>
    <p:sldId id="423" r:id="rId68"/>
    <p:sldId id="570" r:id="rId69"/>
    <p:sldId id="562" r:id="rId70"/>
    <p:sldId id="501" r:id="rId71"/>
    <p:sldId id="508" r:id="rId72"/>
    <p:sldId id="360" r:id="rId73"/>
    <p:sldId id="363" r:id="rId74"/>
    <p:sldId id="509" r:id="rId75"/>
    <p:sldId id="427" r:id="rId76"/>
    <p:sldId id="503" r:id="rId77"/>
    <p:sldId id="494" r:id="rId78"/>
    <p:sldId id="472" r:id="rId79"/>
    <p:sldId id="473" r:id="rId80"/>
    <p:sldId id="584" r:id="rId81"/>
    <p:sldId id="381" r:id="rId82"/>
  </p:sldIdLst>
  <p:sldSz cx="9144000" cy="6858000" type="screen4x3"/>
  <p:notesSz cx="6797675" cy="9926638"/>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authors.xml><?xml version="1.0" encoding="utf-8"?>
<p188:authorLst xmlns:p188="http://schemas.microsoft.com/office/powerpoint/2018/8/main" xmlns:a="http://schemas.openxmlformats.org/drawingml/2006/main" xmlns:r="http://schemas.openxmlformats.org/officeDocument/2006/relationships">
  <p188:author id="{D5CC448D-E005-FD82-F54F-CE1F8AE5BE9A}" initials="JPMD(" name="Janáčová Pavlína Mgr., DiS. (MPSV)" providerId="AD" userId="S::pavlina.janacova@mpsv.cz::6cc5dc73-1ff5-4548-87eb-23fe761ebace"/>
</p188:authorLst>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Pavlíková Tereza Ing. (MPSV)" initials="PTI(" lastIdx="2" clrIdx="0">
    <p:extLst>
      <p:ext uri="{19B8F6BF-5375-455C-9EA6-DF929625EA0E}">
        <p15:presenceInfo xmlns:p15="http://schemas.microsoft.com/office/powerpoint/2012/main" providerId="AD" userId="S::tereza.pavlikova@mpsv.cz::066bb9b8-f0de-4393-b388-3ea8262cda2e"/>
      </p:ext>
    </p:extLst>
  </p:cmAuthor>
  <p:cmAuthor id="2" name="Janáčová Pavlína Mgr., DiS. (MPSV)" initials="JPMD(" lastIdx="1" clrIdx="1">
    <p:extLst>
      <p:ext uri="{19B8F6BF-5375-455C-9EA6-DF929625EA0E}">
        <p15:presenceInfo xmlns:p15="http://schemas.microsoft.com/office/powerpoint/2012/main" providerId="AD" userId="S::pavlina.janacova@mpsv.cz::6cc5dc73-1ff5-4548-87eb-23fe761ebac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lrMru>
    <a:srgbClr val="FDFDF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normalViewPr>
    <p:restoredLeft sz="17315" autoAdjust="false"/>
    <p:restoredTop sz="88837" autoAdjust="false"/>
  </p:normalViewPr>
  <p:slideViewPr>
    <p:cSldViewPr showGuides="true">
      <p:cViewPr varScale="true">
        <p:scale>
          <a:sx n="100" d="100"/>
          <a:sy n="100" d="100"/>
        </p:scale>
        <p:origin x="1818" y="72"/>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22.xml" Type="http://schemas.openxmlformats.org/officeDocument/2006/relationships/slide" Id="rId26"/>
    <Relationship Target="slides/slide17.xml" Type="http://schemas.openxmlformats.org/officeDocument/2006/relationships/slide" Id="rId21"/>
    <Relationship Target="slides/slide38.xml" Type="http://schemas.openxmlformats.org/officeDocument/2006/relationships/slide" Id="rId42"/>
    <Relationship Target="slides/slide43.xml" Type="http://schemas.openxmlformats.org/officeDocument/2006/relationships/slide" Id="rId47"/>
    <Relationship Target="slides/slide59.xml" Type="http://schemas.openxmlformats.org/officeDocument/2006/relationships/slide" Id="rId63"/>
    <Relationship Target="slides/slide64.xml" Type="http://schemas.openxmlformats.org/officeDocument/2006/relationships/slide" Id="rId68"/>
    <Relationship Target="commentAuthors.xml" Type="http://schemas.openxmlformats.org/officeDocument/2006/relationships/commentAuthors" Id="rId84"/>
    <Relationship Target="authors.xml" Type="http://schemas.microsoft.com/office/2018/10/relationships/authors" Id="rId89"/>
    <Relationship Target="slides/slide12.xml" Type="http://schemas.openxmlformats.org/officeDocument/2006/relationships/slide" Id="rId16"/>
    <Relationship Target="slides/slide7.xml" Type="http://schemas.openxmlformats.org/officeDocument/2006/relationships/slide" Id="rId11"/>
    <Relationship Target="slides/slide28.xml" Type="http://schemas.openxmlformats.org/officeDocument/2006/relationships/slide" Id="rId32"/>
    <Relationship Target="slides/slide33.xml" Type="http://schemas.openxmlformats.org/officeDocument/2006/relationships/slide" Id="rId37"/>
    <Relationship Target="slides/slide49.xml" Type="http://schemas.openxmlformats.org/officeDocument/2006/relationships/slide" Id="rId53"/>
    <Relationship Target="slides/slide54.xml" Type="http://schemas.openxmlformats.org/officeDocument/2006/relationships/slide" Id="rId58"/>
    <Relationship Target="slides/slide70.xml" Type="http://schemas.openxmlformats.org/officeDocument/2006/relationships/slide" Id="rId74"/>
    <Relationship Target="slides/slide75.xml" Type="http://schemas.openxmlformats.org/officeDocument/2006/relationships/slide" Id="rId79"/>
    <Relationship Target="slides/slide1.xml" Type="http://schemas.openxmlformats.org/officeDocument/2006/relationships/slide" Id="rId5"/>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slides/slide44.xml" Type="http://schemas.openxmlformats.org/officeDocument/2006/relationships/slide" Id="rId48"/>
    <Relationship Target="slides/slide52.xml" Type="http://schemas.openxmlformats.org/officeDocument/2006/relationships/slide" Id="rId56"/>
    <Relationship Target="slides/slide60.xml" Type="http://schemas.openxmlformats.org/officeDocument/2006/relationships/slide" Id="rId64"/>
    <Relationship Target="slides/slide65.xml" Type="http://schemas.openxmlformats.org/officeDocument/2006/relationships/slide" Id="rId69"/>
    <Relationship Target="slides/slide73.xml" Type="http://schemas.openxmlformats.org/officeDocument/2006/relationships/slide" Id="rId77"/>
    <Relationship Target="slides/slide4.xml" Type="http://schemas.openxmlformats.org/officeDocument/2006/relationships/slide" Id="rId8"/>
    <Relationship Target="slides/slide47.xml" Type="http://schemas.openxmlformats.org/officeDocument/2006/relationships/slide" Id="rId51"/>
    <Relationship Target="slides/slide68.xml" Type="http://schemas.openxmlformats.org/officeDocument/2006/relationships/slide" Id="rId72"/>
    <Relationship Target="slides/slide76.xml" Type="http://schemas.openxmlformats.org/officeDocument/2006/relationships/slide" Id="rId80"/>
    <Relationship Target="presProps.xml" Type="http://schemas.openxmlformats.org/officeDocument/2006/relationships/presProps" Id="rId85"/>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slides/slide42.xml" Type="http://schemas.openxmlformats.org/officeDocument/2006/relationships/slide" Id="rId46"/>
    <Relationship Target="slides/slide55.xml" Type="http://schemas.openxmlformats.org/officeDocument/2006/relationships/slide" Id="rId59"/>
    <Relationship Target="slides/slide63.xml" Type="http://schemas.openxmlformats.org/officeDocument/2006/relationships/slide" Id="rId67"/>
    <Relationship Target="slides/slide16.xml" Type="http://schemas.openxmlformats.org/officeDocument/2006/relationships/slide" Id="rId20"/>
    <Relationship Target="slides/slide37.xml" Type="http://schemas.openxmlformats.org/officeDocument/2006/relationships/slide" Id="rId41"/>
    <Relationship Target="slides/slide50.xml" Type="http://schemas.openxmlformats.org/officeDocument/2006/relationships/slide" Id="rId54"/>
    <Relationship Target="slides/slide58.xml" Type="http://schemas.openxmlformats.org/officeDocument/2006/relationships/slide" Id="rId62"/>
    <Relationship Target="slides/slide66.xml" Type="http://schemas.openxmlformats.org/officeDocument/2006/relationships/slide" Id="rId70"/>
    <Relationship Target="slides/slide71.xml" Type="http://schemas.openxmlformats.org/officeDocument/2006/relationships/slide" Id="rId75"/>
    <Relationship Target="notesMasters/notesMaster1.xml" Type="http://schemas.openxmlformats.org/officeDocument/2006/relationships/notesMaster" Id="rId83"/>
    <Relationship Target="tableStyles.xml" Type="http://schemas.openxmlformats.org/officeDocument/2006/relationships/tableStyles" Id="rId88"/>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 Target="slides/slide53.xml" Type="http://schemas.openxmlformats.org/officeDocument/2006/relationships/slide" Id="rId57"/>
    <Relationship Target="slides/slide6.xml" Type="http://schemas.openxmlformats.org/officeDocument/2006/relationships/slide" Id="rId10"/>
    <Relationship Target="slides/slide27.xml" Type="http://schemas.openxmlformats.org/officeDocument/2006/relationships/slide" Id="rId31"/>
    <Relationship Target="slides/slide40.xml" Type="http://schemas.openxmlformats.org/officeDocument/2006/relationships/slide" Id="rId44"/>
    <Relationship Target="slides/slide48.xml" Type="http://schemas.openxmlformats.org/officeDocument/2006/relationships/slide" Id="rId52"/>
    <Relationship Target="slides/slide56.xml" Type="http://schemas.openxmlformats.org/officeDocument/2006/relationships/slide" Id="rId60"/>
    <Relationship Target="slides/slide61.xml" Type="http://schemas.openxmlformats.org/officeDocument/2006/relationships/slide" Id="rId65"/>
    <Relationship Target="slides/slide69.xml" Type="http://schemas.openxmlformats.org/officeDocument/2006/relationships/slide" Id="rId73"/>
    <Relationship Target="slides/slide74.xml" Type="http://schemas.openxmlformats.org/officeDocument/2006/relationships/slide" Id="rId78"/>
    <Relationship Target="slides/slide77.xml" Type="http://schemas.openxmlformats.org/officeDocument/2006/relationships/slide" Id="rId81"/>
    <Relationship Target="viewProps.xml" Type="http://schemas.openxmlformats.org/officeDocument/2006/relationships/viewProps" Id="rId86"/>
    <Relationship Target="slideMasters/slideMaster1.xml" Type="http://schemas.openxmlformats.org/officeDocument/2006/relationships/slideMaster" Id="rId4"/>
    <Relationship Target="slides/slide5.xml" Type="http://schemas.openxmlformats.org/officeDocument/2006/relationships/slide" Id="rId9"/>
    <Relationship Target="slides/slide9.xml" Type="http://schemas.openxmlformats.org/officeDocument/2006/relationships/slide" Id="rId13"/>
    <Relationship Target="slides/slide14.xml" Type="http://schemas.openxmlformats.org/officeDocument/2006/relationships/slide" Id="rId18"/>
    <Relationship Target="slides/slide35.xml" Type="http://schemas.openxmlformats.org/officeDocument/2006/relationships/slide" Id="rId39"/>
    <Relationship Target="slides/slide30.xml" Type="http://schemas.openxmlformats.org/officeDocument/2006/relationships/slide" Id="rId34"/>
    <Relationship Target="slides/slide46.xml" Type="http://schemas.openxmlformats.org/officeDocument/2006/relationships/slide" Id="rId50"/>
    <Relationship Target="slides/slide51.xml" Type="http://schemas.openxmlformats.org/officeDocument/2006/relationships/slide" Id="rId55"/>
    <Relationship Target="slides/slide72.xml" Type="http://schemas.openxmlformats.org/officeDocument/2006/relationships/slide" Id="rId76"/>
    <Relationship Target="slides/slide3.xml" Type="http://schemas.openxmlformats.org/officeDocument/2006/relationships/slide" Id="rId7"/>
    <Relationship Target="slides/slide67.xml" Type="http://schemas.openxmlformats.org/officeDocument/2006/relationships/slide" Id="rId71"/>
    <Relationship Target="../customXml/item2.xml" Type="http://schemas.openxmlformats.org/officeDocument/2006/relationships/customXml" Id="rId2"/>
    <Relationship Target="slides/slide25.xml" Type="http://schemas.openxmlformats.org/officeDocument/2006/relationships/slide" Id="rId29"/>
    <Relationship Target="slides/slide20.xml" Type="http://schemas.openxmlformats.org/officeDocument/2006/relationships/slide" Id="rId24"/>
    <Relationship Target="slides/slide36.xml" Type="http://schemas.openxmlformats.org/officeDocument/2006/relationships/slide" Id="rId40"/>
    <Relationship Target="slides/slide41.xml" Type="http://schemas.openxmlformats.org/officeDocument/2006/relationships/slide" Id="rId45"/>
    <Relationship Target="slides/slide62.xml" Type="http://schemas.openxmlformats.org/officeDocument/2006/relationships/slide" Id="rId66"/>
    <Relationship Target="theme/theme1.xml" Type="http://schemas.openxmlformats.org/officeDocument/2006/relationships/theme" Id="rId87"/>
    <Relationship Target="slides/slide57.xml" Type="http://schemas.openxmlformats.org/officeDocument/2006/relationships/slide" Id="rId61"/>
    <Relationship Target="slides/slide78.xml" Type="http://schemas.openxmlformats.org/officeDocument/2006/relationships/slide" Id="rId82"/>
    <Relationship Target="slides/slide15.xml" Type="http://schemas.openxmlformats.org/officeDocument/2006/relationships/slide" Id="rId19"/>
</Relationships>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45659" cy="496332"/>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50443" y="0"/>
            <a:ext cx="2945659" cy="496332"/>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03.04.2024</a:t>
            </a:fld>
            <a:endParaRPr lang="cs-CZ" dirty="false"/>
          </a:p>
        </p:txBody>
      </p:sp>
      <p:sp>
        <p:nvSpPr>
          <p:cNvPr id="4" name="Zástupný symbol pro obrázek snímku 3"/>
          <p:cNvSpPr>
            <a:spLocks noGrp="true" noRot="true" noChangeAspect="true"/>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79768" y="4715153"/>
            <a:ext cx="5438140" cy="4466987"/>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9428583"/>
            <a:ext cx="2945659" cy="496332"/>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50443" y="9428583"/>
            <a:ext cx="2945659" cy="496332"/>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1.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29.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32.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35.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38.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39.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40.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42.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43.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44.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45.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46.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47.xml" Type="http://schemas.openxmlformats.org/officeDocument/2006/relationships/slide" Id="rId2"/>
    <Relationship Target="../notesMasters/notesMaster1.xml" Type="http://schemas.openxmlformats.org/officeDocument/2006/relationships/notesMaster" Id="rId1"/>
</Relationships>

</file>

<file path=ppt/notesSlides/_rels/notesSlide39.xml.rels><?xml version="1.0" encoding="UTF-8" standalone="yes"?>
<Relationships xmlns="http://schemas.openxmlformats.org/package/2006/relationships">
    <Relationship Target="../slides/slide49.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40.xml.rels><?xml version="1.0" encoding="UTF-8" standalone="yes"?>
<Relationships xmlns="http://schemas.openxmlformats.org/package/2006/relationships">
    <Relationship Target="../slides/slide50.xml" Type="http://schemas.openxmlformats.org/officeDocument/2006/relationships/slide" Id="rId2"/>
    <Relationship Target="../notesMasters/notesMaster1.xml" Type="http://schemas.openxmlformats.org/officeDocument/2006/relationships/notesMaster" Id="rId1"/>
</Relationships>

</file>

<file path=ppt/notesSlides/_rels/notesSlide41.xml.rels><?xml version="1.0" encoding="UTF-8" standalone="yes"?>
<Relationships xmlns="http://schemas.openxmlformats.org/package/2006/relationships">
    <Relationship Target="../slides/slide52.xml" Type="http://schemas.openxmlformats.org/officeDocument/2006/relationships/slide" Id="rId2"/>
    <Relationship Target="../notesMasters/notesMaster1.xml" Type="http://schemas.openxmlformats.org/officeDocument/2006/relationships/notesMaster" Id="rId1"/>
</Relationships>

</file>

<file path=ppt/notesSlides/_rels/notesSlide42.xml.rels><?xml version="1.0" encoding="UTF-8" standalone="yes"?>
<Relationships xmlns="http://schemas.openxmlformats.org/package/2006/relationships">
    <Relationship Target="../slides/slide53.xml" Type="http://schemas.openxmlformats.org/officeDocument/2006/relationships/slide" Id="rId2"/>
    <Relationship Target="../notesMasters/notesMaster1.xml" Type="http://schemas.openxmlformats.org/officeDocument/2006/relationships/notesMaster" Id="rId1"/>
</Relationships>

</file>

<file path=ppt/notesSlides/_rels/notesSlide43.xml.rels><?xml version="1.0" encoding="UTF-8" standalone="yes"?>
<Relationships xmlns="http://schemas.openxmlformats.org/package/2006/relationships">
    <Relationship Target="../slides/slide58.xml" Type="http://schemas.openxmlformats.org/officeDocument/2006/relationships/slide" Id="rId2"/>
    <Relationship Target="../notesMasters/notesMaster1.xml" Type="http://schemas.openxmlformats.org/officeDocument/2006/relationships/notesMaster" Id="rId1"/>
</Relationships>

</file>

<file path=ppt/notesSlides/_rels/notesSlide44.xml.rels><?xml version="1.0" encoding="UTF-8" standalone="yes"?>
<Relationships xmlns="http://schemas.openxmlformats.org/package/2006/relationships">
    <Relationship Target="../slides/slide60.xml" Type="http://schemas.openxmlformats.org/officeDocument/2006/relationships/slide" Id="rId2"/>
    <Relationship Target="../notesMasters/notesMaster1.xml" Type="http://schemas.openxmlformats.org/officeDocument/2006/relationships/notesMaster" Id="rId1"/>
</Relationships>

</file>

<file path=ppt/notesSlides/_rels/notesSlide45.xml.rels><?xml version="1.0" encoding="UTF-8" standalone="yes"?>
<Relationships xmlns="http://schemas.openxmlformats.org/package/2006/relationships">
    <Relationship Target="../slides/slide61.xml" Type="http://schemas.openxmlformats.org/officeDocument/2006/relationships/slide" Id="rId2"/>
    <Relationship Target="../notesMasters/notesMaster1.xml" Type="http://schemas.openxmlformats.org/officeDocument/2006/relationships/notesMaster" Id="rId1"/>
</Relationships>

</file>

<file path=ppt/notesSlides/_rels/notesSlide46.xml.rels><?xml version="1.0" encoding="UTF-8" standalone="yes"?>
<Relationships xmlns="http://schemas.openxmlformats.org/package/2006/relationships">
    <Relationship Target="../slides/slide62.xml" Type="http://schemas.openxmlformats.org/officeDocument/2006/relationships/slide" Id="rId2"/>
    <Relationship Target="../notesMasters/notesMaster1.xml" Type="http://schemas.openxmlformats.org/officeDocument/2006/relationships/notesMaster" Id="rId1"/>
</Relationships>

</file>

<file path=ppt/notesSlides/_rels/notesSlide47.xml.rels><?xml version="1.0" encoding="UTF-8" standalone="yes"?>
<Relationships xmlns="http://schemas.openxmlformats.org/package/2006/relationships">
    <Relationship Target="../slides/slide63.xml" Type="http://schemas.openxmlformats.org/officeDocument/2006/relationships/slide" Id="rId2"/>
    <Relationship Target="../notesMasters/notesMaster1.xml" Type="http://schemas.openxmlformats.org/officeDocument/2006/relationships/notesMaster" Id="rId1"/>
</Relationships>

</file>

<file path=ppt/notesSlides/_rels/notesSlide48.xml.rels><?xml version="1.0" encoding="UTF-8" standalone="yes"?>
<Relationships xmlns="http://schemas.openxmlformats.org/package/2006/relationships">
    <Relationship Target="../slides/slide64.xml" Type="http://schemas.openxmlformats.org/officeDocument/2006/relationships/slide" Id="rId2"/>
    <Relationship Target="../notesMasters/notesMaster1.xml" Type="http://schemas.openxmlformats.org/officeDocument/2006/relationships/notesMaster" Id="rId1"/>
</Relationships>

</file>

<file path=ppt/notesSlides/_rels/notesSlide49.xml.rels><?xml version="1.0" encoding="UTF-8" standalone="yes"?>
<Relationships xmlns="http://schemas.openxmlformats.org/package/2006/relationships">
    <Relationship Target="../slides/slide65.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50.xml.rels><?xml version="1.0" encoding="UTF-8" standalone="yes"?>
<Relationships xmlns="http://schemas.openxmlformats.org/package/2006/relationships">
    <Relationship Target="../slides/slide66.xml" Type="http://schemas.openxmlformats.org/officeDocument/2006/relationships/slide" Id="rId2"/>
    <Relationship Target="../notesMasters/notesMaster1.xml" Type="http://schemas.openxmlformats.org/officeDocument/2006/relationships/notesMaster" Id="rId1"/>
</Relationships>

</file>

<file path=ppt/notesSlides/_rels/notesSlide51.xml.rels><?xml version="1.0" encoding="UTF-8" standalone="yes"?>
<Relationships xmlns="http://schemas.openxmlformats.org/package/2006/relationships">
    <Relationship Target="../slides/slide67.xml" Type="http://schemas.openxmlformats.org/officeDocument/2006/relationships/slide" Id="rId2"/>
    <Relationship Target="../notesMasters/notesMaster1.xml" Type="http://schemas.openxmlformats.org/officeDocument/2006/relationships/notesMaster" Id="rId1"/>
</Relationships>

</file>

<file path=ppt/notesSlides/_rels/notesSlide52.xml.rels><?xml version="1.0" encoding="UTF-8" standalone="yes"?>
<Relationships xmlns="http://schemas.openxmlformats.org/package/2006/relationships">
    <Relationship Target="../slides/slide70.xml" Type="http://schemas.openxmlformats.org/officeDocument/2006/relationships/slide" Id="rId2"/>
    <Relationship Target="../notesMasters/notesMaster1.xml" Type="http://schemas.openxmlformats.org/officeDocument/2006/relationships/notesMaster" Id="rId1"/>
</Relationships>

</file>

<file path=ppt/notesSlides/_rels/notesSlide53.xml.rels><?xml version="1.0" encoding="UTF-8" standalone="yes"?>
<Relationships xmlns="http://schemas.openxmlformats.org/package/2006/relationships">
    <Relationship Target="../slides/slide73.xml" Type="http://schemas.openxmlformats.org/officeDocument/2006/relationships/slide" Id="rId2"/>
    <Relationship Target="../notesMasters/notesMaster1.xml" Type="http://schemas.openxmlformats.org/officeDocument/2006/relationships/notesMaster" Id="rId1"/>
</Relationships>

</file>

<file path=ppt/notesSlides/_rels/notesSlide54.xml.rels><?xml version="1.0" encoding="UTF-8" standalone="yes"?>
<Relationships xmlns="http://schemas.openxmlformats.org/package/2006/relationships">
    <Relationship Target="../slides/slide74.xml" Type="http://schemas.openxmlformats.org/officeDocument/2006/relationships/slide" Id="rId2"/>
    <Relationship Target="../notesMasters/notesMaster1.xml" Type="http://schemas.openxmlformats.org/officeDocument/2006/relationships/notesMaster" Id="rId1"/>
</Relationships>

</file>

<file path=ppt/notesSlides/_rels/notesSlide55.xml.rels><?xml version="1.0" encoding="UTF-8" standalone="yes"?>
<Relationships xmlns="http://schemas.openxmlformats.org/package/2006/relationships">
    <Relationship Target="../slides/slide78.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7.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8.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a:t>
            </a:fld>
            <a:endParaRPr lang="cs-CZ" dirty="false"/>
          </a:p>
        </p:txBody>
      </p:sp>
    </p:spTree>
    <p:extLst>
      <p:ext uri="{BB962C8B-B14F-4D97-AF65-F5344CB8AC3E}">
        <p14:creationId xmlns:p14="http://schemas.microsoft.com/office/powerpoint/2010/main" val="3467384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a:t>
            </a:fld>
            <a:endParaRPr lang="cs-CZ" dirty="false"/>
          </a:p>
        </p:txBody>
      </p:sp>
    </p:spTree>
    <p:extLst>
      <p:ext uri="{BB962C8B-B14F-4D97-AF65-F5344CB8AC3E}">
        <p14:creationId xmlns:p14="http://schemas.microsoft.com/office/powerpoint/2010/main" val="49963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a:t>
            </a:fld>
            <a:endParaRPr lang="cs-CZ" dirty="false"/>
          </a:p>
        </p:txBody>
      </p:sp>
    </p:spTree>
    <p:extLst>
      <p:ext uri="{BB962C8B-B14F-4D97-AF65-F5344CB8AC3E}">
        <p14:creationId xmlns:p14="http://schemas.microsoft.com/office/powerpoint/2010/main" val="2935457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a:t>
            </a:fld>
            <a:endParaRPr lang="cs-CZ" dirty="false"/>
          </a:p>
        </p:txBody>
      </p:sp>
    </p:spTree>
    <p:extLst>
      <p:ext uri="{BB962C8B-B14F-4D97-AF65-F5344CB8AC3E}">
        <p14:creationId xmlns:p14="http://schemas.microsoft.com/office/powerpoint/2010/main" val="61653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14</a:t>
            </a:fld>
            <a:endParaRPr lang="cs-CZ" dirty="false"/>
          </a:p>
        </p:txBody>
      </p:sp>
    </p:spTree>
    <p:extLst>
      <p:ext uri="{BB962C8B-B14F-4D97-AF65-F5344CB8AC3E}">
        <p14:creationId xmlns:p14="http://schemas.microsoft.com/office/powerpoint/2010/main" val="3249445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16</a:t>
            </a:fld>
            <a:endParaRPr kumimoji="false" lang="cs-CZ" sz="1200" b="false" i="false" u="none" strike="noStrike" kern="1200" cap="none" spc="0" normalizeH="false" baseline="0" noProof="false" dirty="false">
              <a:ln>
                <a:noFill/>
              </a:ln>
              <a:solidFill>
                <a:prstClr val="black"/>
              </a:solidFill>
              <a:effectLst/>
              <a:uLnTx/>
              <a:uFillTx/>
              <a:latin typeface="Calibri"/>
              <a:ea typeface="+mn-ea"/>
              <a:cs typeface="+mn-cs"/>
            </a:endParaRPr>
          </a:p>
        </p:txBody>
      </p:sp>
      <p:sp>
        <p:nvSpPr>
          <p:cNvPr id="5" name="Zástupný symbol pro datum 4"/>
          <p:cNvSpPr>
            <a:spLocks noGrp="true"/>
          </p:cNvSpPr>
          <p:nvPr>
            <p:ph type="dt" idx="11"/>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r>
              <a:rPr kumimoji="false" lang="cs-CZ" sz="1200" b="false" i="false" u="none" strike="noStrike" kern="1200" cap="none" spc="0" normalizeH="false" baseline="0" noProof="false" dirty="false">
                <a:ln>
                  <a:noFill/>
                </a:ln>
                <a:solidFill>
                  <a:prstClr val="black"/>
                </a:solidFill>
                <a:effectLst/>
                <a:uLnTx/>
                <a:uFillTx/>
                <a:latin typeface="Calibri"/>
                <a:ea typeface="+mn-ea"/>
                <a:cs typeface="+mn-cs"/>
              </a:rPr>
              <a:t>11. 09. 2015</a:t>
            </a:r>
          </a:p>
        </p:txBody>
      </p:sp>
    </p:spTree>
    <p:extLst>
      <p:ext uri="{BB962C8B-B14F-4D97-AF65-F5344CB8AC3E}">
        <p14:creationId xmlns:p14="http://schemas.microsoft.com/office/powerpoint/2010/main" val="2655321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17</a:t>
            </a:fld>
            <a:endParaRPr kumimoji="false" lang="cs-CZ" sz="1200" b="false" i="false" u="none" strike="noStrike" kern="1200" cap="none" spc="0" normalizeH="false" baseline="0" noProof="false" dirty="false">
              <a:ln>
                <a:noFill/>
              </a:ln>
              <a:solidFill>
                <a:prstClr val="black"/>
              </a:solidFill>
              <a:effectLst/>
              <a:uLnTx/>
              <a:uFillTx/>
              <a:latin typeface="Calibri"/>
              <a:ea typeface="+mn-ea"/>
              <a:cs typeface="+mn-cs"/>
            </a:endParaRPr>
          </a:p>
        </p:txBody>
      </p:sp>
      <p:sp>
        <p:nvSpPr>
          <p:cNvPr id="5" name="Zástupný symbol pro datum 4"/>
          <p:cNvSpPr>
            <a:spLocks noGrp="true"/>
          </p:cNvSpPr>
          <p:nvPr>
            <p:ph type="dt" idx="11"/>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r>
              <a:rPr kumimoji="false" lang="cs-CZ" sz="1200" b="false" i="false" u="none" strike="noStrike" kern="1200" cap="none" spc="0" normalizeH="false" baseline="0" noProof="false" dirty="false">
                <a:ln>
                  <a:noFill/>
                </a:ln>
                <a:solidFill>
                  <a:prstClr val="black"/>
                </a:solidFill>
                <a:effectLst/>
                <a:uLnTx/>
                <a:uFillTx/>
                <a:latin typeface="Calibri"/>
                <a:ea typeface="+mn-ea"/>
                <a:cs typeface="+mn-cs"/>
              </a:rPr>
              <a:t>11. 09. 2015</a:t>
            </a:r>
          </a:p>
        </p:txBody>
      </p:sp>
    </p:spTree>
    <p:extLst>
      <p:ext uri="{BB962C8B-B14F-4D97-AF65-F5344CB8AC3E}">
        <p14:creationId xmlns:p14="http://schemas.microsoft.com/office/powerpoint/2010/main" val="2048512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18</a:t>
            </a:fld>
            <a:endParaRPr kumimoji="false" lang="cs-CZ" sz="1200" b="false" i="false" u="none" strike="noStrike" kern="1200" cap="none" spc="0" normalizeH="false" baseline="0" noProof="false" dirty="false">
              <a:ln>
                <a:noFill/>
              </a:ln>
              <a:solidFill>
                <a:prstClr val="black"/>
              </a:solidFill>
              <a:effectLst/>
              <a:uLnTx/>
              <a:uFillTx/>
              <a:latin typeface="Calibri"/>
              <a:ea typeface="+mn-ea"/>
              <a:cs typeface="+mn-cs"/>
            </a:endParaRPr>
          </a:p>
        </p:txBody>
      </p:sp>
      <p:sp>
        <p:nvSpPr>
          <p:cNvPr id="5" name="Zástupný symbol pro datum 4"/>
          <p:cNvSpPr>
            <a:spLocks noGrp="true"/>
          </p:cNvSpPr>
          <p:nvPr>
            <p:ph type="dt" idx="11"/>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r>
              <a:rPr kumimoji="false" lang="cs-CZ" sz="1200" b="false" i="false" u="none" strike="noStrike" kern="1200" cap="none" spc="0" normalizeH="false" baseline="0" noProof="false" dirty="false">
                <a:ln>
                  <a:noFill/>
                </a:ln>
                <a:solidFill>
                  <a:prstClr val="black"/>
                </a:solidFill>
                <a:effectLst/>
                <a:uLnTx/>
                <a:uFillTx/>
                <a:latin typeface="Calibri"/>
                <a:ea typeface="+mn-ea"/>
                <a:cs typeface="+mn-cs"/>
              </a:rPr>
              <a:t>11. 09. 2015</a:t>
            </a:r>
          </a:p>
        </p:txBody>
      </p:sp>
    </p:spTree>
    <p:extLst>
      <p:ext uri="{BB962C8B-B14F-4D97-AF65-F5344CB8AC3E}">
        <p14:creationId xmlns:p14="http://schemas.microsoft.com/office/powerpoint/2010/main" val="3648426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19</a:t>
            </a:fld>
            <a:endParaRPr kumimoji="false" lang="cs-CZ" sz="1200" b="false" i="false" u="none" strike="noStrike" kern="1200" cap="none" spc="0" normalizeH="false" baseline="0" noProof="false" dirty="false">
              <a:ln>
                <a:noFill/>
              </a:ln>
              <a:solidFill>
                <a:prstClr val="black"/>
              </a:solidFill>
              <a:effectLst/>
              <a:uLnTx/>
              <a:uFillTx/>
              <a:latin typeface="Calibri"/>
              <a:ea typeface="+mn-ea"/>
              <a:cs typeface="+mn-cs"/>
            </a:endParaRPr>
          </a:p>
        </p:txBody>
      </p:sp>
      <p:sp>
        <p:nvSpPr>
          <p:cNvPr id="5" name="Zástupný symbol pro datum 4"/>
          <p:cNvSpPr>
            <a:spLocks noGrp="true"/>
          </p:cNvSpPr>
          <p:nvPr>
            <p:ph type="dt" idx="11"/>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r>
              <a:rPr kumimoji="false" lang="cs-CZ" sz="1200" b="false" i="false" u="none" strike="noStrike" kern="1200" cap="none" spc="0" normalizeH="false" baseline="0" noProof="false" dirty="false">
                <a:ln>
                  <a:noFill/>
                </a:ln>
                <a:solidFill>
                  <a:prstClr val="black"/>
                </a:solidFill>
                <a:effectLst/>
                <a:uLnTx/>
                <a:uFillTx/>
                <a:latin typeface="Calibri"/>
                <a:ea typeface="+mn-ea"/>
                <a:cs typeface="+mn-cs"/>
              </a:rPr>
              <a:t>11. 09. 2015</a:t>
            </a:r>
          </a:p>
        </p:txBody>
      </p:sp>
    </p:spTree>
    <p:extLst>
      <p:ext uri="{BB962C8B-B14F-4D97-AF65-F5344CB8AC3E}">
        <p14:creationId xmlns:p14="http://schemas.microsoft.com/office/powerpoint/2010/main" val="1305596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20</a:t>
            </a:fld>
            <a:endParaRPr lang="cs-CZ" dirty="false"/>
          </a:p>
        </p:txBody>
      </p:sp>
    </p:spTree>
    <p:extLst>
      <p:ext uri="{BB962C8B-B14F-4D97-AF65-F5344CB8AC3E}">
        <p14:creationId xmlns:p14="http://schemas.microsoft.com/office/powerpoint/2010/main" val="855004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21</a:t>
            </a:fld>
            <a:endParaRPr lang="cs-CZ" dirty="false"/>
          </a:p>
        </p:txBody>
      </p:sp>
    </p:spTree>
    <p:extLst>
      <p:ext uri="{BB962C8B-B14F-4D97-AF65-F5344CB8AC3E}">
        <p14:creationId xmlns:p14="http://schemas.microsoft.com/office/powerpoint/2010/main" val="300443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a:t>
            </a:fld>
            <a:endParaRPr lang="cs-CZ" dirty="false"/>
          </a:p>
        </p:txBody>
      </p:sp>
    </p:spTree>
    <p:extLst>
      <p:ext uri="{BB962C8B-B14F-4D97-AF65-F5344CB8AC3E}">
        <p14:creationId xmlns:p14="http://schemas.microsoft.com/office/powerpoint/2010/main" val="300443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22</a:t>
            </a:fld>
            <a:endParaRPr lang="cs-CZ" dirty="false"/>
          </a:p>
        </p:txBody>
      </p:sp>
    </p:spTree>
    <p:extLst>
      <p:ext uri="{BB962C8B-B14F-4D97-AF65-F5344CB8AC3E}">
        <p14:creationId xmlns:p14="http://schemas.microsoft.com/office/powerpoint/2010/main" val="2344973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23</a:t>
            </a:fld>
            <a:endParaRPr lang="cs-CZ" dirty="false"/>
          </a:p>
        </p:txBody>
      </p:sp>
    </p:spTree>
    <p:extLst>
      <p:ext uri="{BB962C8B-B14F-4D97-AF65-F5344CB8AC3E}">
        <p14:creationId xmlns:p14="http://schemas.microsoft.com/office/powerpoint/2010/main" val="3516246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29</a:t>
            </a:fld>
            <a:endParaRPr lang="cs-CZ" dirty="false"/>
          </a:p>
        </p:txBody>
      </p:sp>
      <p:sp>
        <p:nvSpPr>
          <p:cNvPr id="5" name="Zástupný symbol pro datum 4"/>
          <p:cNvSpPr>
            <a:spLocks noGrp="true"/>
          </p:cNvSpPr>
          <p:nvPr>
            <p:ph type="dt" idx="11"/>
          </p:nvPr>
        </p:nvSpPr>
        <p:spPr/>
        <p:txBody>
          <a:bodyPr/>
          <a:lstStyle/>
          <a:p>
            <a:r>
              <a:rPr lang="cs-CZ" dirty="false"/>
              <a:t>11. 09. 2015</a:t>
            </a:r>
          </a:p>
        </p:txBody>
      </p:sp>
    </p:spTree>
    <p:extLst>
      <p:ext uri="{BB962C8B-B14F-4D97-AF65-F5344CB8AC3E}">
        <p14:creationId xmlns:p14="http://schemas.microsoft.com/office/powerpoint/2010/main" val="2095267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32</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33</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34</a:t>
            </a:fld>
            <a:endParaRPr lang="cs-CZ" dirty="false"/>
          </a:p>
        </p:txBody>
      </p:sp>
    </p:spTree>
    <p:extLst>
      <p:ext uri="{BB962C8B-B14F-4D97-AF65-F5344CB8AC3E}">
        <p14:creationId xmlns:p14="http://schemas.microsoft.com/office/powerpoint/2010/main" val="4002049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35</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36</a:t>
            </a:fld>
            <a:endParaRPr lang="cs-CZ" dirty="false"/>
          </a:p>
        </p:txBody>
      </p:sp>
    </p:spTree>
    <p:extLst>
      <p:ext uri="{BB962C8B-B14F-4D97-AF65-F5344CB8AC3E}">
        <p14:creationId xmlns:p14="http://schemas.microsoft.com/office/powerpoint/2010/main" val="2092246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37</a:t>
            </a:fld>
            <a:endParaRPr lang="cs-CZ" dirty="false"/>
          </a:p>
        </p:txBody>
      </p:sp>
    </p:spTree>
    <p:extLst>
      <p:ext uri="{BB962C8B-B14F-4D97-AF65-F5344CB8AC3E}">
        <p14:creationId xmlns:p14="http://schemas.microsoft.com/office/powerpoint/2010/main" val="1099640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38</a:t>
            </a:fld>
            <a:endParaRPr lang="cs-CZ" dirty="false"/>
          </a:p>
        </p:txBody>
      </p:sp>
    </p:spTree>
    <p:extLst>
      <p:ext uri="{BB962C8B-B14F-4D97-AF65-F5344CB8AC3E}">
        <p14:creationId xmlns:p14="http://schemas.microsoft.com/office/powerpoint/2010/main" val="299706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a:t>
            </a:fld>
            <a:endParaRPr lang="cs-CZ" dirty="false"/>
          </a:p>
        </p:txBody>
      </p:sp>
    </p:spTree>
    <p:extLst>
      <p:ext uri="{BB962C8B-B14F-4D97-AF65-F5344CB8AC3E}">
        <p14:creationId xmlns:p14="http://schemas.microsoft.com/office/powerpoint/2010/main" val="3004439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39</a:t>
            </a:fld>
            <a:endParaRPr lang="cs-CZ" dirty="false"/>
          </a:p>
        </p:txBody>
      </p:sp>
    </p:spTree>
    <p:extLst>
      <p:ext uri="{BB962C8B-B14F-4D97-AF65-F5344CB8AC3E}">
        <p14:creationId xmlns:p14="http://schemas.microsoft.com/office/powerpoint/2010/main" val="3700389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40</a:t>
            </a:fld>
            <a:endParaRPr lang="cs-CZ" dirty="false"/>
          </a:p>
        </p:txBody>
      </p:sp>
    </p:spTree>
    <p:extLst>
      <p:ext uri="{BB962C8B-B14F-4D97-AF65-F5344CB8AC3E}">
        <p14:creationId xmlns:p14="http://schemas.microsoft.com/office/powerpoint/2010/main" val="4152448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41</a:t>
            </a:fld>
            <a:endParaRPr lang="cs-CZ" dirty="false"/>
          </a:p>
        </p:txBody>
      </p:sp>
    </p:spTree>
    <p:extLst>
      <p:ext uri="{BB962C8B-B14F-4D97-AF65-F5344CB8AC3E}">
        <p14:creationId xmlns:p14="http://schemas.microsoft.com/office/powerpoint/2010/main" val="4077301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42</a:t>
            </a:fld>
            <a:endParaRPr lang="cs-CZ" dirty="false"/>
          </a:p>
        </p:txBody>
      </p:sp>
    </p:spTree>
    <p:extLst>
      <p:ext uri="{BB962C8B-B14F-4D97-AF65-F5344CB8AC3E}">
        <p14:creationId xmlns:p14="http://schemas.microsoft.com/office/powerpoint/2010/main" val="2087254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43</a:t>
            </a:fld>
            <a:endParaRPr lang="cs-CZ" dirty="false"/>
          </a:p>
        </p:txBody>
      </p:sp>
    </p:spTree>
    <p:extLst>
      <p:ext uri="{BB962C8B-B14F-4D97-AF65-F5344CB8AC3E}">
        <p14:creationId xmlns:p14="http://schemas.microsoft.com/office/powerpoint/2010/main" val="1519163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44</a:t>
            </a:fld>
            <a:endParaRPr lang="cs-CZ" dirty="false"/>
          </a:p>
        </p:txBody>
      </p:sp>
    </p:spTree>
    <p:extLst>
      <p:ext uri="{BB962C8B-B14F-4D97-AF65-F5344CB8AC3E}">
        <p14:creationId xmlns:p14="http://schemas.microsoft.com/office/powerpoint/2010/main" val="3505669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45</a:t>
            </a:fld>
            <a:endParaRPr lang="cs-CZ" dirty="false"/>
          </a:p>
        </p:txBody>
      </p:sp>
    </p:spTree>
    <p:extLst>
      <p:ext uri="{BB962C8B-B14F-4D97-AF65-F5344CB8AC3E}">
        <p14:creationId xmlns:p14="http://schemas.microsoft.com/office/powerpoint/2010/main" val="3505669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46</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47</a:t>
            </a:fld>
            <a:endParaRPr lang="cs-CZ" dirty="false"/>
          </a:p>
        </p:txBody>
      </p:sp>
    </p:spTree>
    <p:extLst>
      <p:ext uri="{BB962C8B-B14F-4D97-AF65-F5344CB8AC3E}">
        <p14:creationId xmlns:p14="http://schemas.microsoft.com/office/powerpoint/2010/main" val="283444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49</a:t>
            </a:fld>
            <a:endParaRPr lang="cs-CZ" dirty="false"/>
          </a:p>
        </p:txBody>
      </p:sp>
    </p:spTree>
    <p:extLst>
      <p:ext uri="{BB962C8B-B14F-4D97-AF65-F5344CB8AC3E}">
        <p14:creationId xmlns:p14="http://schemas.microsoft.com/office/powerpoint/2010/main" val="470284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a:t>
            </a:fld>
            <a:endParaRPr lang="cs-CZ" dirty="false"/>
          </a:p>
        </p:txBody>
      </p:sp>
    </p:spTree>
    <p:extLst>
      <p:ext uri="{BB962C8B-B14F-4D97-AF65-F5344CB8AC3E}">
        <p14:creationId xmlns:p14="http://schemas.microsoft.com/office/powerpoint/2010/main" val="990076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50</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52</a:t>
            </a:fld>
            <a:endParaRPr lang="cs-CZ" dirty="false"/>
          </a:p>
        </p:txBody>
      </p:sp>
    </p:spTree>
    <p:extLst>
      <p:ext uri="{BB962C8B-B14F-4D97-AF65-F5344CB8AC3E}">
        <p14:creationId xmlns:p14="http://schemas.microsoft.com/office/powerpoint/2010/main" val="1650141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53</a:t>
            </a:fld>
            <a:endParaRPr lang="cs-CZ" dirty="false"/>
          </a:p>
        </p:txBody>
      </p:sp>
    </p:spTree>
    <p:extLst>
      <p:ext uri="{BB962C8B-B14F-4D97-AF65-F5344CB8AC3E}">
        <p14:creationId xmlns:p14="http://schemas.microsoft.com/office/powerpoint/2010/main" val="3495299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58</a:t>
            </a:fld>
            <a:endParaRPr lang="cs-CZ" dirty="false"/>
          </a:p>
        </p:txBody>
      </p:sp>
    </p:spTree>
    <p:extLst>
      <p:ext uri="{BB962C8B-B14F-4D97-AF65-F5344CB8AC3E}">
        <p14:creationId xmlns:p14="http://schemas.microsoft.com/office/powerpoint/2010/main" val="162308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60</a:t>
            </a:fld>
            <a:endParaRPr lang="cs-CZ" dirty="false"/>
          </a:p>
        </p:txBody>
      </p:sp>
    </p:spTree>
    <p:extLst>
      <p:ext uri="{BB962C8B-B14F-4D97-AF65-F5344CB8AC3E}">
        <p14:creationId xmlns:p14="http://schemas.microsoft.com/office/powerpoint/2010/main" val="19347375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Font typeface="Arial" panose="020B0604020202020204" pitchFamily="34" charset="0"/>
              <a:buNone/>
            </a:pPr>
            <a:endParaRPr lang="cs-CZ" baseline="0"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61</a:t>
            </a:fld>
            <a:endParaRPr lang="cs-CZ" dirty="false"/>
          </a:p>
        </p:txBody>
      </p:sp>
    </p:spTree>
    <p:extLst>
      <p:ext uri="{BB962C8B-B14F-4D97-AF65-F5344CB8AC3E}">
        <p14:creationId xmlns:p14="http://schemas.microsoft.com/office/powerpoint/2010/main" val="1699985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defRPr/>
            </a:pPr>
            <a:endParaRPr lang="cs-CZ" altLang="cs-CZ" dirty="false"/>
          </a:p>
          <a:p>
            <a:pPr algn="just">
              <a:defRPr/>
            </a:pPr>
            <a:endParaRPr lang="cs-CZ" altLang="cs-CZ" dirty="false"/>
          </a:p>
          <a:p>
            <a:pPr algn="just">
              <a:defRPr/>
            </a:pPr>
            <a:endParaRPr lang="cs-CZ" altLang="cs-CZ" dirty="false"/>
          </a:p>
          <a:p>
            <a:pPr algn="just">
              <a:defRPr/>
            </a:pPr>
            <a:endParaRPr lang="cs-CZ" altLang="cs-CZ" dirty="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62</a:t>
            </a:fld>
            <a:endParaRPr lang="cs-CZ" dirty="false"/>
          </a:p>
        </p:txBody>
      </p:sp>
    </p:spTree>
    <p:extLst>
      <p:ext uri="{BB962C8B-B14F-4D97-AF65-F5344CB8AC3E}">
        <p14:creationId xmlns:p14="http://schemas.microsoft.com/office/powerpoint/2010/main" val="2199235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sz="1200" kern="1200" dirty="false">
              <a:solidFill>
                <a:schemeClr val="tx1"/>
              </a:solidFill>
              <a:effectLst/>
              <a:latin typeface="+mn-lt"/>
              <a:ea typeface="+mn-ea"/>
              <a:cs typeface="+mn-cs"/>
            </a:endParaRP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200" kern="1200" dirty="false">
                <a:solidFill>
                  <a:schemeClr val="tx1"/>
                </a:solidFill>
                <a:effectLst/>
                <a:latin typeface="+mn-lt"/>
                <a:ea typeface="+mn-ea"/>
                <a:cs typeface="+mn-cs"/>
              </a:rPr>
              <a:t>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63</a:t>
            </a:fld>
            <a:endParaRPr lang="cs-CZ" dirty="false"/>
          </a:p>
        </p:txBody>
      </p:sp>
    </p:spTree>
    <p:extLst>
      <p:ext uri="{BB962C8B-B14F-4D97-AF65-F5344CB8AC3E}">
        <p14:creationId xmlns:p14="http://schemas.microsoft.com/office/powerpoint/2010/main" val="22652911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64</a:t>
            </a:fld>
            <a:endParaRPr lang="cs-CZ" dirty="false"/>
          </a:p>
        </p:txBody>
      </p:sp>
    </p:spTree>
    <p:extLst>
      <p:ext uri="{BB962C8B-B14F-4D97-AF65-F5344CB8AC3E}">
        <p14:creationId xmlns:p14="http://schemas.microsoft.com/office/powerpoint/2010/main" val="3729447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65</a:t>
            </a:fld>
            <a:endParaRPr lang="cs-CZ" dirty="false"/>
          </a:p>
        </p:txBody>
      </p:sp>
    </p:spTree>
    <p:extLst>
      <p:ext uri="{BB962C8B-B14F-4D97-AF65-F5344CB8AC3E}">
        <p14:creationId xmlns:p14="http://schemas.microsoft.com/office/powerpoint/2010/main" val="1932200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a:t>
            </a:fld>
            <a:endParaRPr lang="cs-CZ" dirty="false"/>
          </a:p>
        </p:txBody>
      </p:sp>
    </p:spTree>
    <p:extLst>
      <p:ext uri="{BB962C8B-B14F-4D97-AF65-F5344CB8AC3E}">
        <p14:creationId xmlns:p14="http://schemas.microsoft.com/office/powerpoint/2010/main" val="25797706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Font typeface="Arial" panose="020B0604020202020204" pitchFamily="34" charset="0"/>
              <a:buNone/>
            </a:pPr>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66</a:t>
            </a:fld>
            <a:endParaRPr kumimoji="false" lang="cs-CZ" sz="1200" b="false" i="false" u="none" strike="noStrike" kern="1200" cap="none" spc="0" normalizeH="false" baseline="0" noProof="false" dirty="false">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33775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67</a:t>
            </a:fld>
            <a:endParaRPr lang="cs-CZ" dirty="false"/>
          </a:p>
        </p:txBody>
      </p:sp>
    </p:spTree>
    <p:extLst>
      <p:ext uri="{BB962C8B-B14F-4D97-AF65-F5344CB8AC3E}">
        <p14:creationId xmlns:p14="http://schemas.microsoft.com/office/powerpoint/2010/main" val="3970474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70</a:t>
            </a:fld>
            <a:endParaRPr lang="cs-CZ" dirty="false"/>
          </a:p>
        </p:txBody>
      </p:sp>
    </p:spTree>
    <p:extLst>
      <p:ext uri="{BB962C8B-B14F-4D97-AF65-F5344CB8AC3E}">
        <p14:creationId xmlns:p14="http://schemas.microsoft.com/office/powerpoint/2010/main" val="32382787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73</a:t>
            </a:fld>
            <a:endParaRPr lang="cs-CZ" dirty="false"/>
          </a:p>
        </p:txBody>
      </p:sp>
    </p:spTree>
    <p:extLst>
      <p:ext uri="{BB962C8B-B14F-4D97-AF65-F5344CB8AC3E}">
        <p14:creationId xmlns:p14="http://schemas.microsoft.com/office/powerpoint/2010/main" val="24676472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Font typeface="Arial" panose="020B0604020202020204" pitchFamily="34" charset="0"/>
              <a:buNone/>
            </a:pP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74</a:t>
            </a:fld>
            <a:endParaRPr lang="cs-CZ" dirty="false"/>
          </a:p>
        </p:txBody>
      </p:sp>
    </p:spTree>
    <p:extLst>
      <p:ext uri="{BB962C8B-B14F-4D97-AF65-F5344CB8AC3E}">
        <p14:creationId xmlns:p14="http://schemas.microsoft.com/office/powerpoint/2010/main" val="20535156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78</a:t>
            </a:fld>
            <a:endParaRPr lang="cs-CZ" dirty="false"/>
          </a:p>
        </p:txBody>
      </p:sp>
    </p:spTree>
    <p:extLst>
      <p:ext uri="{BB962C8B-B14F-4D97-AF65-F5344CB8AC3E}">
        <p14:creationId xmlns:p14="http://schemas.microsoft.com/office/powerpoint/2010/main" val="92674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a:t>
            </a:fld>
            <a:endParaRPr lang="cs-CZ" dirty="false"/>
          </a:p>
        </p:txBody>
      </p:sp>
    </p:spTree>
    <p:extLst>
      <p:ext uri="{BB962C8B-B14F-4D97-AF65-F5344CB8AC3E}">
        <p14:creationId xmlns:p14="http://schemas.microsoft.com/office/powerpoint/2010/main" val="333269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a:t>
            </a:fld>
            <a:endParaRPr lang="cs-CZ" dirty="false"/>
          </a:p>
        </p:txBody>
      </p:sp>
    </p:spTree>
    <p:extLst>
      <p:ext uri="{BB962C8B-B14F-4D97-AF65-F5344CB8AC3E}">
        <p14:creationId xmlns:p14="http://schemas.microsoft.com/office/powerpoint/2010/main" val="2914213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a:t>
            </a:fld>
            <a:endParaRPr lang="cs-CZ" dirty="false"/>
          </a:p>
        </p:txBody>
      </p:sp>
    </p:spTree>
    <p:extLst>
      <p:ext uri="{BB962C8B-B14F-4D97-AF65-F5344CB8AC3E}">
        <p14:creationId xmlns:p14="http://schemas.microsoft.com/office/powerpoint/2010/main" val="230704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a:t>
            </a:fld>
            <a:endParaRPr lang="cs-CZ" dirty="false"/>
          </a:p>
        </p:txBody>
      </p:sp>
    </p:spTree>
    <p:extLst>
      <p:ext uri="{BB962C8B-B14F-4D97-AF65-F5344CB8AC3E}">
        <p14:creationId xmlns:p14="http://schemas.microsoft.com/office/powerpoint/2010/main" val="2965210464"/>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60361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fals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false" i="false" u="none" strike="noStrike" cap="none" normalizeH="false" baseline="0" dirty="false">
              <a:ln>
                <a:noFill/>
              </a:ln>
              <a:solidFill>
                <a:schemeClr val="tx1"/>
              </a:solidFill>
              <a:effectLst/>
              <a:latin typeface="Arial" panose="020B0604020202020204" pitchFamily="34" charset="0"/>
            </a:endParaRPr>
          </a:p>
        </p:txBody>
      </p:sp>
      <p:grpSp>
        <p:nvGrpSpPr>
          <p:cNvPr id="25" name="Skupina 24">
            <a:extLst>
              <a:ext uri="{FF2B5EF4-FFF2-40B4-BE49-F238E27FC236}">
                <a16:creationId xmlns:a16="http://schemas.microsoft.com/office/drawing/2014/main" id="{C53207CB-D164-458D-A58D-116869EFD9AC}"/>
              </a:ext>
            </a:extLst>
          </p:cNvPr>
          <p:cNvGrpSpPr/>
          <p:nvPr userDrawn="true"/>
        </p:nvGrpSpPr>
        <p:grpSpPr>
          <a:xfrm>
            <a:off x="378869" y="1119982"/>
            <a:ext cx="8352928" cy="22642"/>
            <a:chOff x="378869" y="1119982"/>
            <a:chExt cx="8352928" cy="22642"/>
          </a:xfrm>
        </p:grpSpPr>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859589" y="1119982"/>
              <a:ext cx="1872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notesSlides/notesSlide1.xml" Type="http://schemas.openxmlformats.org/officeDocument/2006/relationships/notesSlide" Id="rId2"/>
    <Relationship Target="../slideLayouts/slideLayout1.xml" Type="http://schemas.openxmlformats.org/officeDocument/2006/relationships/slideLayout" Id="rId1"/>
</Relationships>

</file>

<file path=ppt/slides/_rels/slide10.xml.rels><?xml version="1.0" encoding="UTF-8" standalone="yes"?>
<Relationships xmlns="http://schemas.openxmlformats.org/package/2006/relationships">
    <Relationship Target="../notesSlides/notesSlide9.xml" Type="http://schemas.openxmlformats.org/officeDocument/2006/relationships/notesSlid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notesSlides/notesSlide10.xml" Type="http://schemas.openxmlformats.org/officeDocument/2006/relationships/notesSlid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notesSlides/notesSlide12.xml" Type="http://schemas.openxmlformats.org/officeDocument/2006/relationships/notesSlid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media/image4.png" Type="http://schemas.openxmlformats.org/officeDocument/2006/relationships/image" Id="rId2"/>
    <Relationship Target="../slideLayouts/slideLayout1.xml" Type="http://schemas.openxmlformats.org/officeDocument/2006/relationships/slideLayout" Id="rId1"/>
</Relationships>

</file>

<file path=ppt/slides/_rels/slide16.xml.rels><?xml version="1.0" encoding="UTF-8" standalone="yes"?>
<Relationships xmlns="http://schemas.openxmlformats.org/package/2006/relationships">
    <Relationship Target="../notesSlides/notesSlide14.xml" Type="http://schemas.openxmlformats.org/officeDocument/2006/relationships/notesSlide" Id="rId2"/>
    <Relationship Target="../slideLayouts/slideLayout8.xml" Type="http://schemas.openxmlformats.org/officeDocument/2006/relationships/slideLayout" Id="rId1"/>
</Relationships>

</file>

<file path=ppt/slides/_rels/slide17.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8.xml" Type="http://schemas.openxmlformats.org/officeDocument/2006/relationships/slideLayout" Id="rId1"/>
</Relationships>

</file>

<file path=ppt/slides/_rels/slide18.xml.rels><?xml version="1.0" encoding="UTF-8" standalone="yes"?>
<Relationships xmlns="http://schemas.openxmlformats.org/package/2006/relationships">
    <Relationship Target="../notesSlides/notesSlide16.xml" Type="http://schemas.openxmlformats.org/officeDocument/2006/relationships/notesSlide" Id="rId2"/>
    <Relationship Target="../slideLayouts/slideLayout8.xml" Type="http://schemas.openxmlformats.org/officeDocument/2006/relationships/slideLayout" Id="rId1"/>
</Relationships>

</file>

<file path=ppt/slides/_rels/slide19.xml.rels><?xml version="1.0" encoding="UTF-8" standalone="yes"?>
<Relationships xmlns="http://schemas.openxmlformats.org/package/2006/relationships">
    <Relationship Target="../notesSlides/notesSlide17.xml" Type="http://schemas.openxmlformats.org/officeDocument/2006/relationships/notesSlide" Id="rId2"/>
    <Relationship Target="../slideLayouts/slideLayout8.xml" Type="http://schemas.openxmlformats.org/officeDocument/2006/relationships/slideLayout" Id="rId1"/>
</Relationships>

</file>

<file path=ppt/slides/_rels/slide2.xml.rels><?xml version="1.0" encoding="UTF-8" standalone="yes"?>
<Relationships xmlns="http://schemas.openxmlformats.org/package/2006/relationships">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media/image4.png" Type="http://schemas.openxmlformats.org/officeDocument/2006/relationships/image" Id="rId3"/>
    <Relationship Target="../notesSlides/notesSlide18.xml" Type="http://schemas.openxmlformats.org/officeDocument/2006/relationships/notesSlide" Id="rId2"/>
    <Relationship Target="../slideLayouts/slideLayout1.xml" Type="http://schemas.openxmlformats.org/officeDocument/2006/relationships/slideLayout" Id="rId1"/>
</Relationships>

</file>

<file path=ppt/slides/_rels/slide21.xml.rels><?xml version="1.0" encoding="UTF-8" standalone="yes"?>
<Relationships xmlns="http://schemas.openxmlformats.org/package/2006/relationships">
    <Relationship Target="../media/image5.png" Type="http://schemas.openxmlformats.org/officeDocument/2006/relationships/image" Id="rId3"/>
    <Relationship Target="../notesSlides/notesSlide19.xml" Type="http://schemas.openxmlformats.org/officeDocument/2006/relationships/notesSlide" Id="rId2"/>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media/image6.png" Type="http://schemas.openxmlformats.org/officeDocument/2006/relationships/image" Id="rId3"/>
    <Relationship Target="../notesSlides/notesSlide20.xml" Type="http://schemas.openxmlformats.org/officeDocument/2006/relationships/notesSlide"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media/image4.png" Type="http://schemas.openxmlformats.org/officeDocument/2006/relationships/image" Id="rId3"/>
    <Relationship Target="../notesSlides/notesSlide21.xml" Type="http://schemas.openxmlformats.org/officeDocument/2006/relationships/notesSlide" Id="rId2"/>
    <Relationship Target="../slideLayouts/slideLayout1.xml" Type="http://schemas.openxmlformats.org/officeDocument/2006/relationships/slideLayout" Id="rId1"/>
</Relationships>

</file>

<file path=ppt/slides/_rels/slide24.xml.rels><?xml version="1.0" encoding="UTF-8" standalone="yes"?>
<Relationships xmlns="http://schemas.openxmlformats.org/package/2006/relationships">
    <Relationship Target="../media/image7.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media/image8.png" Type="http://schemas.openxmlformats.org/officeDocument/2006/relationships/image" Id="rId2"/>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media/image9.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media/image10.png" Type="http://schemas.openxmlformats.org/officeDocument/2006/relationships/image"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media/image11.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Mode="External" Target="http://www.esfcr.cz/technicka_podpora_opzplus" Type="http://schemas.openxmlformats.org/officeDocument/2006/relationships/hyperlink" Id="rId3"/>
    <Relationship Target="../notesSlides/notesSlide22.xml" Type="http://schemas.openxmlformats.org/officeDocument/2006/relationships/notesSlide" Id="rId2"/>
    <Relationship Target="../slideLayouts/slideLayout8.xml" Type="http://schemas.openxmlformats.org/officeDocument/2006/relationships/slideLayout" Id="rId1"/>
    <Relationship Target="../media/image12.png" Type="http://schemas.openxmlformats.org/officeDocument/2006/relationships/image" Id="rId4"/>
</Relationships>

</file>

<file path=ppt/slides/_rels/slide3.xml.rels><?xml version="1.0" encoding="UTF-8" standalone="yes"?>
<Relationships xmlns="http://schemas.openxmlformats.org/package/2006/relationships">
    <Relationship Target="../media/image3.png" Type="http://schemas.openxmlformats.org/officeDocument/2006/relationships/image" Id="rId3"/>
    <Relationship Target="../notesSlides/notesSlide3.xml" Type="http://schemas.openxmlformats.org/officeDocument/2006/relationships/notesSlid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media/image13.png" Type="http://schemas.openxmlformats.org/officeDocument/2006/relationships/image"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Mode="External" Target="http://www.esfcr.cz/pravidla-pro-zadatele-a-prijemce-opz-plus/-/dokument/18068507" Type="http://schemas.openxmlformats.org/officeDocument/2006/relationships/hyperlink" Id="rId3"/>
    <Relationship TargetMode="External" Target="https://www.esfcr.cz/pravidla-pro-zadatele-a-prijemce-opz-plus/-/dokument/18068434" Type="http://schemas.openxmlformats.org/officeDocument/2006/relationships/hyperlink" Id="rId2"/>
    <Relationship Target="../slideLayouts/slideLayout2.xml" Type="http://schemas.openxmlformats.org/officeDocument/2006/relationships/slideLayout" Id="rId1"/>
    <Relationship TargetMode="External" Target="https://www.esfcr.cz/pravidla-pro-zadatele-a-prijemce-opz-plus" Type="http://schemas.openxmlformats.org/officeDocument/2006/relationships/hyperlink" Id="rId4"/>
</Relationships>

</file>

<file path=ppt/slides/_rels/slide32.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media/image14.png" Type="http://schemas.openxmlformats.org/officeDocument/2006/relationships/image" Id="rId8"/>
    <Relationship TargetMode="External" Target="https://www.esfcr.cz/pravidla-pro-zadatele-a-prijemce-opz-plus/-/dokument/18400695" Type="http://schemas.openxmlformats.org/officeDocument/2006/relationships/hyperlink" Id="rId3"/>
    <Relationship TargetMode="External" Target="https://www.esfcr.cz/formulare-z-oblasti-verejne-podpory-a-podpory-de-minimis-opz-plus" Type="http://schemas.openxmlformats.org/officeDocument/2006/relationships/hyperlink" Id="rId7"/>
    <Relationship Target="../notesSlides/notesSlide25.xml" Type="http://schemas.openxmlformats.org/officeDocument/2006/relationships/notesSlide" Id="rId2"/>
    <Relationship Target="../slideLayouts/slideLayout2.xml" Type="http://schemas.openxmlformats.org/officeDocument/2006/relationships/slideLayout" Id="rId1"/>
    <Relationship TargetMode="External" Target="https://www.esfcr.cz/sablony-a-vzory-pro-vizualni-identitu-opz-plus" Type="http://schemas.openxmlformats.org/officeDocument/2006/relationships/hyperlink" Id="rId6"/>
    <Relationship TargetMode="External" Target="https://www.esfcr.cz/formulare-a-pokyny-ke-zprave-o-realizaci-projektu-zadosti-o-platbu-a-zadosti-o-zmenu-opz-plus" Type="http://schemas.openxmlformats.org/officeDocument/2006/relationships/hyperlink" Id="rId5"/>
    <Relationship TargetMode="External" Target="https://www.esfcr.cz/monitorovani-podporenych-osob-opz-plus" Type="http://schemas.openxmlformats.org/officeDocument/2006/relationships/hyperlink" Id="rId4"/>
    <Relationship Target="../media/hdphoto1.wdp" Type="http://schemas.microsoft.com/office/2007/relationships/hdphoto" Id="rId9"/>
</Relationships>

</file>

<file path=ppt/slides/_rels/slide35.xml.rels><?xml version="1.0" encoding="UTF-8" standalone="yes"?>
<Relationships xmlns="http://schemas.openxmlformats.org/package/2006/relationships">
    <Relationship Target="../media/image15.png" Type="http://schemas.openxmlformats.org/officeDocument/2006/relationships/image" Id="rId3"/>
    <Relationship Target="../notesSlides/notesSlide26.xml" Type="http://schemas.openxmlformats.org/officeDocument/2006/relationships/notesSlide" Id="rId2"/>
    <Relationship Target="../slideLayouts/slideLayout1.xml" Type="http://schemas.openxmlformats.org/officeDocument/2006/relationships/slideLayout" Id="rId1"/>
    <Relationship Target="../media/image4.png" Type="http://schemas.openxmlformats.org/officeDocument/2006/relationships/image" Id="rId5"/>
    <Relationship Target="../media/hdphoto2.wdp" Type="http://schemas.microsoft.com/office/2007/relationships/hdphoto" Id="rId4"/>
</Relationships>

</file>

<file path=ppt/slides/_rels/slide36.xml.rels><?xml version="1.0" encoding="UTF-8" standalone="yes"?>
<Relationships xmlns="http://schemas.openxmlformats.org/package/2006/relationships">
    <Relationship Target="../media/image16.png" Type="http://schemas.openxmlformats.org/officeDocument/2006/relationships/image" Id="rId3"/>
    <Relationship Target="../notesSlides/notesSlide27.xml" Type="http://schemas.openxmlformats.org/officeDocument/2006/relationships/notesSlide" Id="rId2"/>
    <Relationship Target="../slideLayouts/slideLayout2.xml" Type="http://schemas.openxmlformats.org/officeDocument/2006/relationships/slideLayout" Id="rId1"/>
    <Relationship Target="../media/hdphoto3.wdp" Type="http://schemas.microsoft.com/office/2007/relationships/hdphoto" Id="rId4"/>
</Relationships>

</file>

<file path=ppt/slides/_rels/slide37.xml.rels><?xml version="1.0" encoding="UTF-8" standalone="yes"?>
<Relationships xmlns="http://schemas.openxmlformats.org/package/2006/relationships">
    <Relationship Target="../media/image17.png" Type="http://schemas.openxmlformats.org/officeDocument/2006/relationships/image" Id="rId3"/>
    <Relationship Target="../notesSlides/notesSlide28.xml" Type="http://schemas.openxmlformats.org/officeDocument/2006/relationships/notesSlide" Id="rId2"/>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media/image18.png" Type="http://schemas.openxmlformats.org/officeDocument/2006/relationships/image" Id="rId3"/>
    <Relationship Target="../notesSlides/notesSlide29.xml" Type="http://schemas.openxmlformats.org/officeDocument/2006/relationships/notesSlide" Id="rId2"/>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media/image19.png" Type="http://schemas.openxmlformats.org/officeDocument/2006/relationships/image" Id="rId3"/>
    <Relationship Target="../notesSlides/notesSlide30.xml" Type="http://schemas.openxmlformats.org/officeDocument/2006/relationships/notesSlide" Id="rId2"/>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Mode="External" Target="https://www.esfcr.cz/prehled-vyzev-opz-plus/-/asset_publisher/SfUza2tXdZGm/content/prevence-predcasnych-odchodu-ze-vzdelavani-1-?inheritRedirect=false" Type="http://schemas.openxmlformats.org/officeDocument/2006/relationships/hyperlink" Id="rId2"/>
    <Relationship Target="../slideLayouts/slideLayout2.xml" Type="http://schemas.openxmlformats.org/officeDocument/2006/relationships/slideLayout" Id="rId1"/>
</Relationships>

</file>

<file path=ppt/slides/_rels/slide40.xml.rels><?xml version="1.0" encoding="UTF-8" standalone="yes"?>
<Relationships xmlns="http://schemas.openxmlformats.org/package/2006/relationships">
    <Relationship Target="../media/image16.png" Type="http://schemas.openxmlformats.org/officeDocument/2006/relationships/image" Id="rId3"/>
    <Relationship Target="../notesSlides/notesSlide31.xml" Type="http://schemas.openxmlformats.org/officeDocument/2006/relationships/notesSlide" Id="rId2"/>
    <Relationship Target="../slideLayouts/slideLayout2.xml" Type="http://schemas.openxmlformats.org/officeDocument/2006/relationships/slideLayout" Id="rId1"/>
    <Relationship Target="../media/hdphoto4.wdp" Type="http://schemas.microsoft.com/office/2007/relationships/hdphoto" Id="rId6"/>
    <Relationship Target="../media/image20.png" Type="http://schemas.openxmlformats.org/officeDocument/2006/relationships/image" Id="rId5"/>
    <Relationship Target="../media/hdphoto3.wdp" Type="http://schemas.microsoft.com/office/2007/relationships/hdphoto" Id="rId4"/>
</Relationships>

</file>

<file path=ppt/slides/_rels/slide41.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media/image21.png" Type="http://schemas.openxmlformats.org/officeDocument/2006/relationships/image" Id="rId3"/>
    <Relationship Target="../notesSlides/notesSlide33.xml" Type="http://schemas.openxmlformats.org/officeDocument/2006/relationships/notesSlide" Id="rId2"/>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media/image22.png" Type="http://schemas.openxmlformats.org/officeDocument/2006/relationships/image" Id="rId3"/>
    <Relationship Target="../notesSlides/notesSlide34.xml" Type="http://schemas.openxmlformats.org/officeDocument/2006/relationships/notesSlide" Id="rId2"/>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media/image16.png" Type="http://schemas.openxmlformats.org/officeDocument/2006/relationships/image" Id="rId3"/>
    <Relationship Target="../notesSlides/notesSlide35.xml" Type="http://schemas.openxmlformats.org/officeDocument/2006/relationships/notesSlide" Id="rId2"/>
    <Relationship Target="../slideLayouts/slideLayout2.xml" Type="http://schemas.openxmlformats.org/officeDocument/2006/relationships/slideLayout" Id="rId1"/>
    <Relationship Target="../media/image23.png" Type="http://schemas.openxmlformats.org/officeDocument/2006/relationships/image" Id="rId5"/>
    <Relationship Target="../media/hdphoto3.wdp" Type="http://schemas.microsoft.com/office/2007/relationships/hdphoto" Id="rId4"/>
</Relationships>

</file>

<file path=ppt/slides/_rels/slide45.xml.rels><?xml version="1.0" encoding="UTF-8" standalone="yes"?>
<Relationships xmlns="http://schemas.openxmlformats.org/package/2006/relationships">
    <Relationship Target="../media/image16.png" Type="http://schemas.openxmlformats.org/officeDocument/2006/relationships/image" Id="rId3"/>
    <Relationship Target="../notesSlides/notesSlide36.xml" Type="http://schemas.openxmlformats.org/officeDocument/2006/relationships/notesSlide" Id="rId2"/>
    <Relationship Target="../slideLayouts/slideLayout2.xml" Type="http://schemas.openxmlformats.org/officeDocument/2006/relationships/slideLayout" Id="rId1"/>
    <Relationship Target="../media/image24.png" Type="http://schemas.openxmlformats.org/officeDocument/2006/relationships/image" Id="rId5"/>
    <Relationship Target="../media/hdphoto3.wdp" Type="http://schemas.microsoft.com/office/2007/relationships/hdphoto" Id="rId4"/>
</Relationships>

</file>

<file path=ppt/slides/_rels/slide46.xml.rels><?xml version="1.0" encoding="UTF-8" standalone="yes"?>
<Relationships xmlns="http://schemas.openxmlformats.org/package/2006/relationships">
    <Relationship Target="../media/image4.png" Type="http://schemas.openxmlformats.org/officeDocument/2006/relationships/image" Id="rId3"/>
    <Relationship Target="../notesSlides/notesSlide37.xml" Type="http://schemas.openxmlformats.org/officeDocument/2006/relationships/notesSlide" Id="rId2"/>
    <Relationship Target="../slideLayouts/slideLayout1.xml" Type="http://schemas.openxmlformats.org/officeDocument/2006/relationships/slideLayout" Id="rId1"/>
</Relationships>

</file>

<file path=ppt/slides/_rels/slide47.xml.rels><?xml version="1.0" encoding="UTF-8" standalone="yes"?>
<Relationships xmlns="http://schemas.openxmlformats.org/package/2006/relationships">
    <Relationship Target="../media/image25.png" Type="http://schemas.openxmlformats.org/officeDocument/2006/relationships/image" Id="rId3"/>
    <Relationship Target="../notesSlides/notesSlide38.xml" Type="http://schemas.openxmlformats.org/officeDocument/2006/relationships/notesSlide" Id="rId2"/>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Mode="External" Target="https://www.esfcr.cz/formulare-a-pokyny-ke-zprave-o-realizaci-projektu-zadosti-o-platbu-a-zadosti-o-zmenu-opz-plus" Type="http://schemas.openxmlformats.org/officeDocument/2006/relationships/hyperlink" Id="rId2"/>
    <Relationship Target="../slideLayouts/slideLayout2.xml" Type="http://schemas.openxmlformats.org/officeDocument/2006/relationships/slideLayout" Id="rId1"/>
</Relationships>

</file>

<file path=ppt/slides/_rels/slide49.xml.rels><?xml version="1.0" encoding="UTF-8" standalone="yes"?>
<Relationships xmlns="http://schemas.openxmlformats.org/package/2006/relationships">
    <Relationship Target="../media/image26.png" Type="http://schemas.openxmlformats.org/officeDocument/2006/relationships/image" Id="rId3"/>
    <Relationship Target="../notesSlides/notesSlide39.xml" Type="http://schemas.openxmlformats.org/officeDocument/2006/relationships/notesSlide" Id="rId2"/>
    <Relationship Target="../slideLayouts/slideLayout2.xml" Type="http://schemas.openxmlformats.org/officeDocument/2006/relationships/slideLayout" Id="rId1"/>
    <Relationship Target="../media/hdphoto5.wdp" Type="http://schemas.microsoft.com/office/2007/relationships/hdphoto" Id="rId4"/>
</Relationships>

</file>

<file path=ppt/slides/_rels/slide5.xml.rels><?xml version="1.0" encoding="UTF-8" standalone="yes"?>
<Relationships xmlns="http://schemas.openxmlformats.org/package/2006/relationships">
    <Relationship Target="../notesSlides/notesSlide4.xml" Type="http://schemas.openxmlformats.org/officeDocument/2006/relationships/notesSlide" Id="rId2"/>
    <Relationship Target="../slideLayouts/slideLayout2.xml" Type="http://schemas.openxmlformats.org/officeDocument/2006/relationships/slideLayout" Id="rId1"/>
</Relationships>

</file>

<file path=ppt/slides/_rels/slide50.xml.rels><?xml version="1.0" encoding="UTF-8" standalone="yes"?>
<Relationships xmlns="http://schemas.openxmlformats.org/package/2006/relationships">
    <Relationship Target="../media/image4.png" Type="http://schemas.openxmlformats.org/officeDocument/2006/relationships/image" Id="rId3"/>
    <Relationship Target="../notesSlides/notesSlide40.xml" Type="http://schemas.openxmlformats.org/officeDocument/2006/relationships/notesSlide" Id="rId2"/>
    <Relationship Target="../slideLayouts/slideLayout1.xml" Type="http://schemas.openxmlformats.org/officeDocument/2006/relationships/slideLayout" Id="rId1"/>
</Relationships>

</file>

<file path=ppt/slides/_rels/slide51.xml.rels><?xml version="1.0" encoding="UTF-8" standalone="yes"?>
<Relationships xmlns="http://schemas.openxmlformats.org/package/2006/relationships">
    <Relationship Target="../media/hdphoto6.wdp" Type="http://schemas.microsoft.com/office/2007/relationships/hdphoto" Id="rId3"/>
    <Relationship Target="../media/image27.png" Type="http://schemas.openxmlformats.org/officeDocument/2006/relationships/image" Id="rId2"/>
    <Relationship Target="../slideLayouts/slideLayout2.xml" Type="http://schemas.openxmlformats.org/officeDocument/2006/relationships/slideLayout" Id="rId1"/>
</Relationships>

</file>

<file path=ppt/slides/_rels/slide52.xml.rels><?xml version="1.0" encoding="UTF-8" standalone="yes"?>
<Relationships xmlns="http://schemas.openxmlformats.org/package/2006/relationships">
    <Relationship Target="../media/image28.png" Type="http://schemas.openxmlformats.org/officeDocument/2006/relationships/image" Id="rId3"/>
    <Relationship Target="../notesSlides/notesSlide41.xml" Type="http://schemas.openxmlformats.org/officeDocument/2006/relationships/notesSlide" Id="rId2"/>
    <Relationship Target="../slideLayouts/slideLayout2.xml" Type="http://schemas.openxmlformats.org/officeDocument/2006/relationships/slideLayout" Id="rId1"/>
    <Relationship Target="../media/hdphoto7.wdp" Type="http://schemas.microsoft.com/office/2007/relationships/hdphoto" Id="rId4"/>
</Relationships>

</file>

<file path=ppt/slides/_rels/slide53.xml.rels><?xml version="1.0" encoding="UTF-8" standalone="yes"?>
<Relationships xmlns="http://schemas.openxmlformats.org/package/2006/relationships">
    <Relationship Target="../notesSlides/notesSlide42.xml" Type="http://schemas.openxmlformats.org/officeDocument/2006/relationships/notesSlide" Id="rId2"/>
    <Relationship Target="../slideLayouts/slideLayout2.xml" Type="http://schemas.openxmlformats.org/officeDocument/2006/relationships/slideLayout" Id="rId1"/>
</Relationships>

</file>

<file path=ppt/slides/_rels/slide5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6.xml.rels><?xml version="1.0" encoding="UTF-8" standalone="yes"?>
<Relationships xmlns="http://schemas.openxmlformats.org/package/2006/relationships">
    <Relationship Target="../media/image30.png" Type="http://schemas.openxmlformats.org/officeDocument/2006/relationships/image" Id="rId3"/>
    <Relationship Target="../media/image29.png" Type="http://schemas.openxmlformats.org/officeDocument/2006/relationships/image" Id="rId2"/>
    <Relationship Target="../slideLayouts/slideLayout2.xml" Type="http://schemas.openxmlformats.org/officeDocument/2006/relationships/slideLayout" Id="rId1"/>
</Relationships>

</file>

<file path=ppt/slides/_rels/slide5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8.xml.rels><?xml version="1.0" encoding="UTF-8" standalone="yes"?>
<Relationships xmlns="http://schemas.openxmlformats.org/package/2006/relationships">
    <Relationship Target="../notesSlides/notesSlide43.xml" Type="http://schemas.openxmlformats.org/officeDocument/2006/relationships/notesSlide" Id="rId2"/>
    <Relationship Target="../slideLayouts/slideLayout2.xml" Type="http://schemas.openxmlformats.org/officeDocument/2006/relationships/slideLayout" Id="rId1"/>
</Relationships>

</file>

<file path=ppt/slides/_rels/slide5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notesSlides/notesSlide5.xml" Type="http://schemas.openxmlformats.org/officeDocument/2006/relationships/notesSlide" Id="rId2"/>
    <Relationship Target="../slideLayouts/slideLayout2.xml" Type="http://schemas.openxmlformats.org/officeDocument/2006/relationships/slideLayout" Id="rId1"/>
</Relationships>

</file>

<file path=ppt/slides/_rels/slide60.xml.rels><?xml version="1.0" encoding="UTF-8" standalone="yes"?>
<Relationships xmlns="http://schemas.openxmlformats.org/package/2006/relationships">
    <Relationship TargetMode="External" Target="http://www.esfcr.cz/pravidla-pro-zadatele-a-prijemce-opz-plus/-/dokument/18400695" Type="http://schemas.openxmlformats.org/officeDocument/2006/relationships/hyperlink" Id="rId3"/>
    <Relationship Target="../notesSlides/notesSlide44.xml" Type="http://schemas.openxmlformats.org/officeDocument/2006/relationships/notesSlide" Id="rId2"/>
    <Relationship Target="../slideLayouts/slideLayout2.xml" Type="http://schemas.openxmlformats.org/officeDocument/2006/relationships/slideLayout" Id="rId1"/>
</Relationships>

</file>

<file path=ppt/slides/_rels/slide61.xml.rels><?xml version="1.0" encoding="UTF-8" standalone="yes"?>
<Relationships xmlns="http://schemas.openxmlformats.org/package/2006/relationships">
    <Relationship Target="../media/image31.png" Type="http://schemas.openxmlformats.org/officeDocument/2006/relationships/image" Id="rId3"/>
    <Relationship Target="../notesSlides/notesSlide45.xml" Type="http://schemas.openxmlformats.org/officeDocument/2006/relationships/notesSlide" Id="rId2"/>
    <Relationship Target="../slideLayouts/slideLayout2.xml" Type="http://schemas.openxmlformats.org/officeDocument/2006/relationships/slideLayout" Id="rId1"/>
    <Relationship Target="../media/hdphoto9.wdp" Type="http://schemas.microsoft.com/office/2007/relationships/hdphoto" Id="rId6"/>
    <Relationship Target="../media/image32.png" Type="http://schemas.openxmlformats.org/officeDocument/2006/relationships/image" Id="rId5"/>
    <Relationship Target="../media/hdphoto8.wdp" Type="http://schemas.microsoft.com/office/2007/relationships/hdphoto" Id="rId4"/>
</Relationships>

</file>

<file path=ppt/slides/_rels/slide62.xml.rels><?xml version="1.0" encoding="UTF-8" standalone="yes"?>
<Relationships xmlns="http://schemas.openxmlformats.org/package/2006/relationships">
    <Relationship Target="../notesSlides/notesSlide46.xml" Type="http://schemas.openxmlformats.org/officeDocument/2006/relationships/notesSlide" Id="rId2"/>
    <Relationship Target="../slideLayouts/slideLayout2.xml" Type="http://schemas.openxmlformats.org/officeDocument/2006/relationships/slideLayout" Id="rId1"/>
</Relationships>

</file>

<file path=ppt/slides/_rels/slide63.xml.rels><?xml version="1.0" encoding="UTF-8" standalone="yes"?>
<Relationships xmlns="http://schemas.openxmlformats.org/package/2006/relationships">
    <Relationship Target="../media/image33.png" Type="http://schemas.openxmlformats.org/officeDocument/2006/relationships/image" Id="rId3"/>
    <Relationship Target="../notesSlides/notesSlide47.xml" Type="http://schemas.openxmlformats.org/officeDocument/2006/relationships/notesSlide" Id="rId2"/>
    <Relationship Target="../slideLayouts/slideLayout2.xml" Type="http://schemas.openxmlformats.org/officeDocument/2006/relationships/slideLayout" Id="rId1"/>
    <Relationship Target="../media/hdphoto10.wdp" Type="http://schemas.microsoft.com/office/2007/relationships/hdphoto" Id="rId4"/>
</Relationships>

</file>

<file path=ppt/slides/_rels/slide64.xml.rels><?xml version="1.0" encoding="UTF-8" standalone="yes"?>
<Relationships xmlns="http://schemas.openxmlformats.org/package/2006/relationships">
    <Relationship Target="../notesSlides/notesSlide48.xml" Type="http://schemas.openxmlformats.org/officeDocument/2006/relationships/notesSlide" Id="rId2"/>
    <Relationship Target="../slideLayouts/slideLayout2.xml" Type="http://schemas.openxmlformats.org/officeDocument/2006/relationships/slideLayout" Id="rId1"/>
</Relationships>

</file>

<file path=ppt/slides/_rels/slide65.xml.rels><?xml version="1.0" encoding="UTF-8" standalone="yes"?>
<Relationships xmlns="http://schemas.openxmlformats.org/package/2006/relationships">
    <Relationship Target="../media/image34.png" Type="http://schemas.openxmlformats.org/officeDocument/2006/relationships/image" Id="rId3"/>
    <Relationship Target="../notesSlides/notesSlide49.xml" Type="http://schemas.openxmlformats.org/officeDocument/2006/relationships/notesSlide" Id="rId2"/>
    <Relationship Target="../slideLayouts/slideLayout7.xml" Type="http://schemas.openxmlformats.org/officeDocument/2006/relationships/slideLayout" Id="rId1"/>
    <Relationship Target="../media/image35.png" Type="http://schemas.openxmlformats.org/officeDocument/2006/relationships/image" Id="rId4"/>
</Relationships>

</file>

<file path=ppt/slides/_rels/slide66.xml.rels><?xml version="1.0" encoding="UTF-8" standalone="yes"?>
<Relationships xmlns="http://schemas.openxmlformats.org/package/2006/relationships">
    <Relationship TargetMode="External" Target="https://www.esfcr.cz/pravidla-pro-zadatele-a-prijemce-opz-plus/-/dokument/18479961" Type="http://schemas.openxmlformats.org/officeDocument/2006/relationships/hyperlink" Id="rId3"/>
    <Relationship Target="../notesSlides/notesSlide50.xml" Type="http://schemas.openxmlformats.org/officeDocument/2006/relationships/notesSlide" Id="rId2"/>
    <Relationship Target="../slideLayouts/slideLayout2.xml" Type="http://schemas.openxmlformats.org/officeDocument/2006/relationships/slideLayout" Id="rId1"/>
    <Relationship Target="../media/image36.png" Type="http://schemas.openxmlformats.org/officeDocument/2006/relationships/image" Id="rId4"/>
</Relationships>

</file>

<file path=ppt/slides/_rels/slide67.xml.rels><?xml version="1.0" encoding="UTF-8" standalone="yes"?>
<Relationships xmlns="http://schemas.openxmlformats.org/package/2006/relationships">
    <Relationship Target="../notesSlides/notesSlide51.xml" Type="http://schemas.openxmlformats.org/officeDocument/2006/relationships/notesSlide" Id="rId2"/>
    <Relationship Target="../slideLayouts/slideLayout7.xml" Type="http://schemas.openxmlformats.org/officeDocument/2006/relationships/slideLayout" Id="rId1"/>
</Relationships>

</file>

<file path=ppt/slides/_rels/slide6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9.xml.rels><?xml version="1.0" encoding="UTF-8" standalone="yes"?>
<Relationships xmlns="http://schemas.openxmlformats.org/package/2006/relationships">
    <Relationship Target="../media/image37.png" Type="http://schemas.openxmlformats.org/officeDocument/2006/relationships/imag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notesSlides/notesSlide6.xml" Type="http://schemas.openxmlformats.org/officeDocument/2006/relationships/notesSlide" Id="rId2"/>
    <Relationship Target="../slideLayouts/slideLayout2.xml" Type="http://schemas.openxmlformats.org/officeDocument/2006/relationships/slideLayout" Id="rId1"/>
</Relationships>

</file>

<file path=ppt/slides/_rels/slide70.xml.rels><?xml version="1.0" encoding="UTF-8" standalone="yes"?>
<Relationships xmlns="http://schemas.openxmlformats.org/package/2006/relationships">
    <Relationship Target="../media/image38.png" Type="http://schemas.openxmlformats.org/officeDocument/2006/relationships/image" Id="rId3"/>
    <Relationship Target="../notesSlides/notesSlide52.xml" Type="http://schemas.openxmlformats.org/officeDocument/2006/relationships/notesSlide" Id="rId2"/>
    <Relationship Target="../slideLayouts/slideLayout2.xml" Type="http://schemas.openxmlformats.org/officeDocument/2006/relationships/slideLayout" Id="rId1"/>
    <Relationship Target="../media/hdphoto11.wdp" Type="http://schemas.microsoft.com/office/2007/relationships/hdphoto" Id="rId4"/>
</Relationships>

</file>

<file path=ppt/slides/_rels/slide7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3.xml.rels><?xml version="1.0" encoding="UTF-8" standalone="yes"?>
<Relationships xmlns="http://schemas.openxmlformats.org/package/2006/relationships">
    <Relationship Target="../media/image39.png" Type="http://schemas.openxmlformats.org/officeDocument/2006/relationships/image" Id="rId3"/>
    <Relationship Target="../notesSlides/notesSlide53.xml" Type="http://schemas.openxmlformats.org/officeDocument/2006/relationships/notesSlide" Id="rId2"/>
    <Relationship Target="../slideLayouts/slideLayout2.xml" Type="http://schemas.openxmlformats.org/officeDocument/2006/relationships/slideLayout" Id="rId1"/>
</Relationships>

</file>

<file path=ppt/slides/_rels/slide74.xml.rels><?xml version="1.0" encoding="UTF-8" standalone="yes"?>
<Relationships xmlns="http://schemas.openxmlformats.org/package/2006/relationships">
    <Relationship Target="../media/image40.png" Type="http://schemas.openxmlformats.org/officeDocument/2006/relationships/image" Id="rId3"/>
    <Relationship Target="../notesSlides/notesSlide54.xml" Type="http://schemas.openxmlformats.org/officeDocument/2006/relationships/notesSlide" Id="rId2"/>
    <Relationship Target="../slideLayouts/slideLayout2.xml" Type="http://schemas.openxmlformats.org/officeDocument/2006/relationships/slideLayout" Id="rId1"/>
</Relationships>

</file>

<file path=ppt/slides/_rels/slide75.xml.rels><?xml version="1.0" encoding="UTF-8" standalone="yes"?>
<Relationships xmlns="http://schemas.openxmlformats.org/package/2006/relationships">
    <Relationship Target="../media/image4.png" Type="http://schemas.openxmlformats.org/officeDocument/2006/relationships/image" Id="rId2"/>
    <Relationship Target="../slideLayouts/slideLayout1.xml" Type="http://schemas.openxmlformats.org/officeDocument/2006/relationships/slideLayout" Id="rId1"/>
</Relationships>

</file>

<file path=ppt/slides/_rels/slide76.xml.rels><?xml version="1.0" encoding="UTF-8" standalone="yes"?>
<Relationships xmlns="http://schemas.openxmlformats.org/package/2006/relationships">
    <Relationship Target="../media/image41.png" Type="http://schemas.openxmlformats.org/officeDocument/2006/relationships/image" Id="rId2"/>
    <Relationship Target="../slideLayouts/slideLayout2.xml" Type="http://schemas.openxmlformats.org/officeDocument/2006/relationships/slideLayout" Id="rId1"/>
</Relationships>

</file>

<file path=ppt/slides/_rels/slide7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8.xml.rels><?xml version="1.0" encoding="UTF-8" standalone="yes"?>
<Relationships xmlns="http://schemas.openxmlformats.org/package/2006/relationships">
    <Relationship Target="../media/image42.png" Type="http://schemas.openxmlformats.org/officeDocument/2006/relationships/image" Id="rId3"/>
    <Relationship Target="../notesSlides/notesSlide55.xml" Type="http://schemas.openxmlformats.org/officeDocument/2006/relationships/notesSlide"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431540" y="1580336"/>
            <a:ext cx="8496944" cy="1848664"/>
          </a:xfrm>
        </p:spPr>
        <p:txBody>
          <a:bodyPr/>
          <a:lstStyle/>
          <a:p>
            <a:pPr algn="ctr">
              <a:spcBef>
                <a:spcPts val="600"/>
              </a:spcBef>
              <a:spcAft>
                <a:spcPts val="1200"/>
              </a:spcAft>
            </a:pPr>
            <a:br>
              <a:rPr lang="cs-CZ" sz="3200" kern="1200" dirty="false">
                <a:latin typeface="+mn-lt"/>
                <a:ea typeface="+mn-ea"/>
                <a:cs typeface="+mn-cs"/>
              </a:rPr>
            </a:br>
            <a:r>
              <a:rPr lang="cs-CZ" sz="3200" kern="1200" dirty="false">
                <a:latin typeface="+mn-lt"/>
                <a:ea typeface="+mn-ea"/>
                <a:cs typeface="+mn-cs"/>
              </a:rPr>
              <a:t>seminář  pro příjemce OPZ+: </a:t>
            </a:r>
            <a:br>
              <a:rPr lang="cs-CZ" sz="3200" kern="1200" dirty="false">
                <a:latin typeface="+mn-lt"/>
                <a:ea typeface="+mn-ea"/>
                <a:cs typeface="+mn-cs"/>
              </a:rPr>
            </a:br>
            <a:br>
              <a:rPr lang="cs-CZ" sz="3200" kern="1200" dirty="false">
                <a:latin typeface="+mn-lt"/>
                <a:ea typeface="+mn-ea"/>
                <a:cs typeface="+mn-cs"/>
              </a:rPr>
            </a:br>
            <a:r>
              <a:rPr lang="cs-CZ" sz="3200" u="sng" dirty="false">
                <a:solidFill>
                  <a:schemeClr val="accent6">
                    <a:lumMod val="75000"/>
                  </a:schemeClr>
                </a:solidFill>
              </a:rPr>
              <a:t>1.  podmínky  a  pravidla  realizace</a:t>
            </a:r>
            <a:br>
              <a:rPr lang="cs-CZ" sz="3200" u="sng" dirty="false">
                <a:solidFill>
                  <a:schemeClr val="accent6">
                    <a:lumMod val="75000"/>
                  </a:schemeClr>
                </a:solidFill>
              </a:rPr>
            </a:br>
            <a:endParaRPr lang="cs-CZ" sz="3200" kern="1200" dirty="false">
              <a:solidFill>
                <a:schemeClr val="accent6">
                  <a:lumMod val="75000"/>
                </a:schemeClr>
              </a:solidFill>
              <a:latin typeface="+mn-lt"/>
              <a:ea typeface="+mn-ea"/>
              <a:cs typeface="+mn-cs"/>
            </a:endParaRPr>
          </a:p>
        </p:txBody>
      </p:sp>
      <p:sp>
        <p:nvSpPr>
          <p:cNvPr id="6" name="Zástupný symbol pro text 5"/>
          <p:cNvSpPr>
            <a:spLocks noGrp="true"/>
          </p:cNvSpPr>
          <p:nvPr>
            <p:ph type="body" sz="quarter" idx="13"/>
          </p:nvPr>
        </p:nvSpPr>
        <p:spPr>
          <a:xfrm>
            <a:off x="755576" y="4077072"/>
            <a:ext cx="8280920" cy="2160240"/>
          </a:xfrm>
        </p:spPr>
        <p:txBody>
          <a:bodyPr anchor="t"/>
          <a:lstStyle/>
          <a:p>
            <a:r>
              <a:rPr lang="cs-CZ" b="true" dirty="false"/>
              <a:t>Výzva 03_22_029: Prevence předčasných odchodů ze vzdělávání (1)</a:t>
            </a:r>
            <a:endParaRPr lang="cs-CZ" b="true" dirty="false">
              <a:solidFill>
                <a:srgbClr val="FF0000"/>
              </a:solidFill>
            </a:endParaRPr>
          </a:p>
        </p:txBody>
      </p:sp>
      <p:sp>
        <p:nvSpPr>
          <p:cNvPr id="7" name="Zástupný symbol pro text 5">
            <a:extLst>
              <a:ext uri="{FF2B5EF4-FFF2-40B4-BE49-F238E27FC236}">
                <a16:creationId xmlns:a16="http://schemas.microsoft.com/office/drawing/2014/main" id="{705ED5C5-F44C-4BD5-9B84-36B68FBC5A49}"/>
              </a:ext>
            </a:extLst>
          </p:cNvPr>
          <p:cNvSpPr txBox="true">
            <a:spLocks/>
          </p:cNvSpPr>
          <p:nvPr/>
        </p:nvSpPr>
        <p:spPr>
          <a:xfrm>
            <a:off x="539552" y="5571161"/>
            <a:ext cx="4752528"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true" dirty="false"/>
              <a:t>Termín: 9. dubna 2024</a:t>
            </a:r>
          </a:p>
        </p:txBody>
      </p:sp>
      <p:sp>
        <p:nvSpPr>
          <p:cNvPr id="12" name="Zástupný symbol pro text 5">
            <a:extLst>
              <a:ext uri="{FF2B5EF4-FFF2-40B4-BE49-F238E27FC236}">
                <a16:creationId xmlns:a16="http://schemas.microsoft.com/office/drawing/2014/main" id="{9867E5A6-75CE-0564-C217-8FB521E58EF9}"/>
              </a:ext>
            </a:extLst>
          </p:cNvPr>
          <p:cNvSpPr txBox="true">
            <a:spLocks/>
          </p:cNvSpPr>
          <p:nvPr/>
        </p:nvSpPr>
        <p:spPr>
          <a:xfrm>
            <a:off x="6012160" y="5571161"/>
            <a:ext cx="4752528"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true" dirty="false"/>
              <a:t>Oddělení 874 MPSV</a:t>
            </a:r>
          </a:p>
        </p:txBody>
      </p:sp>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C89790-C3E1-4B93-AEFA-71AE7415D460}"/>
              </a:ext>
            </a:extLst>
          </p:cNvPr>
          <p:cNvSpPr>
            <a:spLocks noGrp="true"/>
          </p:cNvSpPr>
          <p:nvPr>
            <p:ph type="title"/>
          </p:nvPr>
        </p:nvSpPr>
        <p:spPr/>
        <p:txBody>
          <a:bodyPr/>
          <a:lstStyle/>
          <a:p>
            <a:pPr algn="ctr"/>
            <a:r>
              <a:rPr lang="cs-CZ" dirty="false"/>
              <a:t>Podporované aktivity 3/7</a:t>
            </a:r>
          </a:p>
        </p:txBody>
      </p:sp>
      <p:sp>
        <p:nvSpPr>
          <p:cNvPr id="3" name="Zástupný obsah 2">
            <a:extLst>
              <a:ext uri="{FF2B5EF4-FFF2-40B4-BE49-F238E27FC236}">
                <a16:creationId xmlns:a16="http://schemas.microsoft.com/office/drawing/2014/main" id="{D9F92D91-4B3D-449C-8E6C-93C0330182F8}"/>
              </a:ext>
            </a:extLst>
          </p:cNvPr>
          <p:cNvSpPr>
            <a:spLocks noGrp="true"/>
          </p:cNvSpPr>
          <p:nvPr>
            <p:ph idx="1"/>
          </p:nvPr>
        </p:nvSpPr>
        <p:spPr>
          <a:xfrm>
            <a:off x="540000" y="1340768"/>
            <a:ext cx="8064000" cy="5256584"/>
          </a:xfrm>
        </p:spPr>
        <p:txBody>
          <a:bodyPr/>
          <a:lstStyle/>
          <a:p>
            <a:pPr algn="just">
              <a:lnSpc>
                <a:spcPct val="100000"/>
              </a:lnSpc>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podpora participace rodiny a dítěte na řešení problémů, propojení na stávající podpůrné systémy,</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mediace/facilitace komunikace rodina a škola,</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mimoškolní podpora dětí, žáků a jejich rodin ze socio-ekonomicky znevýhodněného prostředí při přechodu z MŠ na ZŠ, přestupu během školního roku, návratu do školy po delší absenci (nemoc, karanténa, rodinné záležitosti apod.) či s ohledem na případné distanční vzdělávání,</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aktivity a programy zaměřené na aktivizaci vlastních sil rodiny při řešení </a:t>
            </a:r>
            <a:b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 zvládání situace spojené s rizikem předčasných odchodů ze vzdělávání (rodinné konference, family coaching a další), aktivity a programy na podporu informovanosti a zplnomocňování rodičů v oblasti vzdělávání dětí,</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podpůrné skupiny pro rodiče dětí a žáků (prevence předčasných odchodů ze vzdělávání),</a:t>
            </a:r>
            <a:endParaRPr lang="cs-CZ" sz="1800" dirty="false">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realizace dostupných volnočasových aktivit pro různé věkové skupiny jako forma rozvoje dítěte a žáka ZŠ, smysluplného využití volného času jako motivace a prevence k setrvání ve vzdělání.</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379156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9B15DE-09A5-40E3-A4A7-A6DBEBBA575A}"/>
              </a:ext>
            </a:extLst>
          </p:cNvPr>
          <p:cNvSpPr>
            <a:spLocks noGrp="true"/>
          </p:cNvSpPr>
          <p:nvPr>
            <p:ph type="title"/>
          </p:nvPr>
        </p:nvSpPr>
        <p:spPr/>
        <p:txBody>
          <a:bodyPr/>
          <a:lstStyle/>
          <a:p>
            <a:pPr algn="ctr"/>
            <a:r>
              <a:rPr lang="cs-CZ" dirty="false"/>
              <a:t>Podporované aktivity 4/7</a:t>
            </a:r>
          </a:p>
        </p:txBody>
      </p:sp>
      <p:sp>
        <p:nvSpPr>
          <p:cNvPr id="3" name="Zástupný obsah 2">
            <a:extLst>
              <a:ext uri="{FF2B5EF4-FFF2-40B4-BE49-F238E27FC236}">
                <a16:creationId xmlns:a16="http://schemas.microsoft.com/office/drawing/2014/main" id="{BAE76899-F244-4AF1-8A33-B5956EF949D5}"/>
              </a:ext>
            </a:extLst>
          </p:cNvPr>
          <p:cNvSpPr>
            <a:spLocks noGrp="true"/>
          </p:cNvSpPr>
          <p:nvPr>
            <p:ph idx="1"/>
          </p:nvPr>
        </p:nvSpPr>
        <p:spPr>
          <a:xfrm>
            <a:off x="540000" y="1340768"/>
            <a:ext cx="8064000" cy="5040560"/>
          </a:xfrm>
        </p:spPr>
        <p:txBody>
          <a:bodyPr/>
          <a:lstStyle/>
          <a:p>
            <a:pPr marL="0" lvl="0" indent="0" algn="l">
              <a:lnSpc>
                <a:spcPct val="107000"/>
              </a:lnSpc>
              <a:spcAft>
                <a:spcPts val="1100"/>
              </a:spcAft>
              <a:buNone/>
            </a:pPr>
            <a:r>
              <a:rPr lang="cs-CZ" sz="1800" b="true" dirty="false">
                <a:effectLst/>
                <a:latin typeface="Arial" panose="020B0604020202020204" pitchFamily="34" charset="0"/>
                <a:ea typeface="Calibri" panose="020F0502020204030204" pitchFamily="34" charset="0"/>
                <a:cs typeface="Arial" panose="020B0604020202020204" pitchFamily="34" charset="0"/>
              </a:rPr>
              <a:t>2) Pro předškolní děti a jejich rodiče:</a:t>
            </a:r>
            <a:endParaRPr lang="cs-CZ" sz="1800" b="true"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programy podpory fungování rodiny a motivace rodičů k účasti na aktivitách mateřských, rodinných, komunitních center za doprovázení odborného pracovníka/dobrovolníka (v případě potřeby), </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rozvoj klubů pro děti a rodiče zaměřených na dovednosti a rozvoj malého dítěte, jeho socializaci, na motivaci a přijetí odpovědnosti rodičů za výchovu a vzdělání dítěte, na motivaci rodičů k předškolnímu vzdělávání, na práci s režimem pro dítě i pro rodiče, na práci s předsudky mezi rodiči,</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individuální podpora dětí a rodičů na motivaci k </a:t>
            </a: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účasti a setrvání </a:t>
            </a:r>
            <a:r>
              <a:rPr lang="cs-CZ" sz="1800" dirty="false">
                <a:effectLst/>
                <a:latin typeface="Arial" panose="020B0604020202020204" pitchFamily="34" charset="0"/>
                <a:ea typeface="Calibri" panose="020F0502020204030204" pitchFamily="34" charset="0"/>
                <a:cs typeface="Arial" panose="020B0604020202020204" pitchFamily="34" charset="0"/>
              </a:rPr>
              <a:t>v předškolní přípravě v MŠ, v dětské skupině, v předškolním klubu (cílené poradenství a motivace rodičům ke zvládnutí přípravy dle individuálních potřeb v rodině), </a:t>
            </a:r>
          </a:p>
          <a:p>
            <a:pPr algn="just">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zvyšování informovanosti rodičů o přínosech předškolního vzdělávání pro jejich děti a jejich aktivní zapojení do vzdělávání,</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63059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910FB8-5D58-4FE8-822C-17EED106C3AB}"/>
              </a:ext>
            </a:extLst>
          </p:cNvPr>
          <p:cNvSpPr>
            <a:spLocks noGrp="true"/>
          </p:cNvSpPr>
          <p:nvPr>
            <p:ph type="title"/>
          </p:nvPr>
        </p:nvSpPr>
        <p:spPr/>
        <p:txBody>
          <a:bodyPr/>
          <a:lstStyle/>
          <a:p>
            <a:pPr algn="ctr"/>
            <a:r>
              <a:rPr lang="cs-CZ" dirty="false"/>
              <a:t>Podporované aktivity 5/7</a:t>
            </a:r>
          </a:p>
        </p:txBody>
      </p:sp>
      <p:sp>
        <p:nvSpPr>
          <p:cNvPr id="3" name="Zástupný obsah 2">
            <a:extLst>
              <a:ext uri="{FF2B5EF4-FFF2-40B4-BE49-F238E27FC236}">
                <a16:creationId xmlns:a16="http://schemas.microsoft.com/office/drawing/2014/main" id="{3A0A9342-6B39-4E4D-84A2-4DC6D615379A}"/>
              </a:ext>
            </a:extLst>
          </p:cNvPr>
          <p:cNvSpPr>
            <a:spLocks noGrp="true"/>
          </p:cNvSpPr>
          <p:nvPr>
            <p:ph idx="1"/>
          </p:nvPr>
        </p:nvSpPr>
        <p:spPr/>
        <p:txBody>
          <a:bodyPr/>
          <a:lstStyle/>
          <a:p>
            <a:pPr algn="just">
              <a:lnSpc>
                <a:spcPct val="100000"/>
              </a:lnSpc>
              <a:spcAft>
                <a:spcPts val="800"/>
              </a:spcAft>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poradenství a programy podpory dětí i rodičů v průběhu předškolního vzdělávání, pomoc při komunikaci s učiteli,</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podpora rodinných a komunitních center, dětských skupin, dětských </a:t>
            </a:r>
            <a:b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 předškolních klubů, nízkoprahových a terénních služeb pro předškolní děti a rodiče nabízejících programy podpory rodin při začleňování znevýhodněných dětí do vzdělávání, programy přípravy rodiny a dítěte na školní vzdělávání (zápis do ZŠ, případná koordinace a pomoc při jednání s pedagogicko-psychologickou poradnou atd.).</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330846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CE9950-8889-4675-BD2B-E19A240B4A9A}"/>
              </a:ext>
            </a:extLst>
          </p:cNvPr>
          <p:cNvSpPr>
            <a:spLocks noGrp="true"/>
          </p:cNvSpPr>
          <p:nvPr>
            <p:ph type="title"/>
          </p:nvPr>
        </p:nvSpPr>
        <p:spPr/>
        <p:txBody>
          <a:bodyPr/>
          <a:lstStyle/>
          <a:p>
            <a:pPr algn="ctr"/>
            <a:r>
              <a:rPr lang="cs-CZ" dirty="false"/>
              <a:t>Podporované aktivity 6/7</a:t>
            </a:r>
          </a:p>
        </p:txBody>
      </p:sp>
      <p:sp>
        <p:nvSpPr>
          <p:cNvPr id="3" name="Zástupný obsah 2">
            <a:extLst>
              <a:ext uri="{FF2B5EF4-FFF2-40B4-BE49-F238E27FC236}">
                <a16:creationId xmlns:a16="http://schemas.microsoft.com/office/drawing/2014/main" id="{51DCFD53-377D-41E9-8A5B-1F3724B2007D}"/>
              </a:ext>
            </a:extLst>
          </p:cNvPr>
          <p:cNvSpPr>
            <a:spLocks noGrp="true"/>
          </p:cNvSpPr>
          <p:nvPr>
            <p:ph idx="1"/>
          </p:nvPr>
        </p:nvSpPr>
        <p:spPr>
          <a:xfrm>
            <a:off x="540000" y="1484784"/>
            <a:ext cx="8064000" cy="4824536"/>
          </a:xfrm>
        </p:spPr>
        <p:txBody>
          <a:bodyPr/>
          <a:lstStyle/>
          <a:p>
            <a:pPr marL="0" lvl="0" indent="0" algn="l">
              <a:lnSpc>
                <a:spcPct val="107000"/>
              </a:lnSpc>
              <a:spcAft>
                <a:spcPts val="1100"/>
              </a:spcAft>
              <a:buNone/>
            </a:pPr>
            <a:r>
              <a:rPr lang="cs-CZ" sz="1800" b="true" dirty="false">
                <a:effectLst/>
                <a:latin typeface="Arial" panose="020B0604020202020204" pitchFamily="34" charset="0"/>
                <a:ea typeface="Calibri" panose="020F0502020204030204" pitchFamily="34" charset="0"/>
                <a:cs typeface="Arial" panose="020B0604020202020204" pitchFamily="34" charset="0"/>
              </a:rPr>
              <a:t>3) Pro žáky ZŠ a jejich rodiče:</a:t>
            </a:r>
            <a:endParaRPr lang="cs-CZ" sz="1800" b="true" dirty="false">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intenzivní podpora rodiny při nástupu dítěte do ZŠ, </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poradenství a programy podpory, motivace a participace rodičů a dětí v průběhu školního vzdělávání, pomoc při komunikaci s pedagogickým sborem,</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mimoškolní programy motivace žáka pro školní docházku (co mi jde/nejde, co se mi líbí/nelíbí, co můžu/nemůžu ovlivnit),</a:t>
            </a:r>
          </a:p>
          <a:p>
            <a:pPr algn="just">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mimoškolní doučování s důrazem na zapojení rodiny např. v rodinných, komunitních centrech, v nízkoprahových zařízeních pro děti a mládež, </a:t>
            </a:r>
            <a:r>
              <a:rPr lang="cs-CZ" sz="1800" dirty="false">
                <a:effectLst/>
                <a:latin typeface="Arial" panose="020B0604020202020204" pitchFamily="34" charset="0"/>
                <a:ea typeface="Calibri" panose="020F0502020204030204" pitchFamily="34" charset="0"/>
                <a:cs typeface="Times New Roman" panose="02020603050405020304" pitchFamily="18" charset="0"/>
              </a:rPr>
              <a:t>zvyšování motivace a kompetencí rodiny k domácí přípravě na vyučování </a:t>
            </a:r>
            <a:br>
              <a:rPr lang="cs-CZ" sz="1800" dirty="false">
                <a:effectLst/>
                <a:latin typeface="Arial" panose="020B0604020202020204" pitchFamily="34" charset="0"/>
                <a:ea typeface="Calibri" panose="020F0502020204030204" pitchFamily="34" charset="0"/>
                <a:cs typeface="Times New Roman" panose="02020603050405020304" pitchFamily="18" charset="0"/>
              </a:rPr>
            </a:br>
            <a:r>
              <a:rPr lang="cs-CZ" sz="1800" dirty="false">
                <a:effectLst/>
                <a:latin typeface="Arial" panose="020B0604020202020204" pitchFamily="34" charset="0"/>
                <a:ea typeface="Calibri" panose="020F0502020204030204" pitchFamily="34" charset="0"/>
                <a:cs typeface="Times New Roman" panose="02020603050405020304" pitchFamily="18" charset="0"/>
              </a:rPr>
              <a:t>a na mimoškolní doučování zážitkovou formou, </a:t>
            </a:r>
            <a:r>
              <a:rPr lang="cs-CZ" sz="1800" dirty="false">
                <a:effectLst/>
                <a:latin typeface="Arial" panose="020B0604020202020204" pitchFamily="34" charset="0"/>
                <a:ea typeface="Calibri" panose="020F0502020204030204" pitchFamily="34" charset="0"/>
                <a:cs typeface="Arial" panose="020B0604020202020204" pitchFamily="34" charset="0"/>
              </a:rPr>
              <a:t> </a:t>
            </a:r>
          </a:p>
          <a:p>
            <a:pPr algn="just">
              <a:lnSpc>
                <a:spcPct val="100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motivace rodin k účasti na dalších akcích v komunitě s případným doprovázením,</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74944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AFCFDB-5E42-4711-8B5A-FA147B03316E}"/>
              </a:ext>
            </a:extLst>
          </p:cNvPr>
          <p:cNvSpPr>
            <a:spLocks noGrp="true"/>
          </p:cNvSpPr>
          <p:nvPr>
            <p:ph type="title"/>
          </p:nvPr>
        </p:nvSpPr>
        <p:spPr/>
        <p:txBody>
          <a:bodyPr/>
          <a:lstStyle/>
          <a:p>
            <a:pPr algn="ctr"/>
            <a:r>
              <a:rPr lang="cs-CZ" dirty="false"/>
              <a:t>Podporované aktivity 7/7</a:t>
            </a:r>
          </a:p>
        </p:txBody>
      </p:sp>
      <p:sp>
        <p:nvSpPr>
          <p:cNvPr id="3" name="Zástupný obsah 2">
            <a:extLst>
              <a:ext uri="{FF2B5EF4-FFF2-40B4-BE49-F238E27FC236}">
                <a16:creationId xmlns:a16="http://schemas.microsoft.com/office/drawing/2014/main" id="{68078C9F-2595-4B81-ADE1-0CFC42236013}"/>
              </a:ext>
            </a:extLst>
          </p:cNvPr>
          <p:cNvSpPr>
            <a:spLocks noGrp="true"/>
          </p:cNvSpPr>
          <p:nvPr>
            <p:ph idx="1"/>
          </p:nvPr>
        </p:nvSpPr>
        <p:spPr/>
        <p:txBody>
          <a:bodyPr/>
          <a:lstStyle/>
          <a:p>
            <a:pPr algn="just">
              <a:lnSpc>
                <a:spcPct val="100000"/>
              </a:lnSpc>
              <a:spcAft>
                <a:spcPts val="800"/>
              </a:spcAft>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programy motivace a doprovázení dětí do mimoškolních aktivit/zájmových činností, </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mimoškolní programy práce se silnými stránkami dětí, jejich podpora </a:t>
            </a:r>
            <a:b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 rozvoj, práce s talentem, </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aktivity, programy zaměřené na rozvoj postupné samostatnosti </a:t>
            </a:r>
            <a:b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 odpovědnosti dítěte, </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motivace dítěte i rodičů při vstupu do dalšího stupně vzdělávání – příklady dobré praxe, osvěta o úspěšných absolventech, informace o možnostech stipendií, specificky zaměřené pobyty na podporu motivace dalšího vzdělávání apod. </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450626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evaluace</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325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pPr algn="ctr"/>
            <a:r>
              <a:rPr lang="cs-CZ" b="true" kern="0" cap="all" baseline="0" dirty="false">
                <a:latin typeface="+mj-lt"/>
                <a:ea typeface="+mj-ea"/>
                <a:cs typeface="+mj-cs"/>
              </a:rPr>
              <a:t>EVALUACE VÝZVY Č. 029 opz+</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60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600"/>
                </a:spcAft>
                <a:buClrTx/>
                <a:buSzTx/>
                <a:buFontTx/>
                <a:buNone/>
                <a:tabLst/>
                <a:defRPr/>
              </a:pPr>
              <a:t>16</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sp>
        <p:nvSpPr>
          <p:cNvPr id="6" name="TextovéPole 5">
            <a:extLst>
              <a:ext uri="{FF2B5EF4-FFF2-40B4-BE49-F238E27FC236}">
                <a16:creationId xmlns:a16="http://schemas.microsoft.com/office/drawing/2014/main" id="{CBA68AB1-6580-45DF-ACC6-73512DDE1D4B}"/>
              </a:ext>
            </a:extLst>
          </p:cNvPr>
          <p:cNvSpPr txBox="true"/>
          <p:nvPr/>
        </p:nvSpPr>
        <p:spPr>
          <a:xfrm>
            <a:off x="916345" y="1772816"/>
            <a:ext cx="7167310" cy="3702809"/>
          </a:xfrm>
          <a:prstGeom prst="rect">
            <a:avLst/>
          </a:prstGeom>
          <a:noFill/>
        </p:spPr>
        <p:txBody>
          <a:bodyPr wrap="square">
            <a:spAutoFit/>
          </a:bodyPr>
          <a:lstStyle/>
          <a:p>
            <a:r>
              <a:rPr lang="cs-CZ" sz="2800" b="true" dirty="false"/>
              <a:t>CÍL VÝZVY DLE INTERVENČNÍ LOGIKY</a:t>
            </a:r>
          </a:p>
          <a:p>
            <a:endParaRPr lang="cs-CZ" b="true" dirty="false"/>
          </a:p>
          <a:p>
            <a:pPr algn="just">
              <a:lnSpc>
                <a:spcPct val="107000"/>
              </a:lnSpc>
              <a:spcAft>
                <a:spcPts val="1200"/>
              </a:spcAft>
            </a:pPr>
            <a:r>
              <a:rPr lang="cs-CZ" sz="2400" dirty="false">
                <a:effectLst/>
                <a:latin typeface="Calibri" panose="020F0502020204030204" pitchFamily="34" charset="0"/>
                <a:ea typeface="Calibri" panose="020F0502020204030204" pitchFamily="34" charset="0"/>
                <a:cs typeface="Calibri" panose="020F0502020204030204" pitchFamily="34" charset="0"/>
              </a:rPr>
              <a:t>Ve vybraných ORP dojde v rámci projektů k nastavení </a:t>
            </a:r>
            <a:r>
              <a:rPr lang="cs-CZ" sz="2400" b="true" dirty="false">
                <a:effectLst/>
                <a:latin typeface="Calibri" panose="020F0502020204030204" pitchFamily="34" charset="0"/>
                <a:ea typeface="Calibri" panose="020F0502020204030204" pitchFamily="34" charset="0"/>
                <a:cs typeface="Calibri" panose="020F0502020204030204" pitchFamily="34" charset="0"/>
              </a:rPr>
              <a:t>jednotlivých funkčních mikrosystémů</a:t>
            </a:r>
            <a:r>
              <a:rPr lang="cs-CZ" sz="2400" dirty="false">
                <a:effectLst/>
                <a:latin typeface="Calibri" panose="020F0502020204030204" pitchFamily="34" charset="0"/>
                <a:ea typeface="Calibri" panose="020F0502020204030204" pitchFamily="34" charset="0"/>
                <a:cs typeface="Calibri" panose="020F0502020204030204" pitchFamily="34" charset="0"/>
              </a:rPr>
              <a:t> postavených na </a:t>
            </a:r>
            <a:r>
              <a:rPr lang="cs-CZ" sz="2400" b="true" dirty="false">
                <a:effectLst/>
                <a:latin typeface="Calibri" panose="020F0502020204030204" pitchFamily="34" charset="0"/>
                <a:ea typeface="Calibri" panose="020F0502020204030204" pitchFamily="34" charset="0"/>
                <a:cs typeface="Calibri" panose="020F0502020204030204" pitchFamily="34" charset="0"/>
              </a:rPr>
              <a:t>multidisciplinárním přístupu </a:t>
            </a:r>
            <a:r>
              <a:rPr lang="cs-CZ" sz="2400" dirty="false">
                <a:effectLst/>
                <a:latin typeface="Calibri" panose="020F0502020204030204" pitchFamily="34" charset="0"/>
                <a:ea typeface="Calibri" panose="020F0502020204030204" pitchFamily="34" charset="0"/>
                <a:cs typeface="Calibri" panose="020F0502020204030204" pitchFamily="34" charset="0"/>
              </a:rPr>
              <a:t>práce s rodinou a dítětem a zaměřených na identifikaci a redukci problému předčasných odchodů žáků ze vzdělávání. </a:t>
            </a:r>
            <a:endParaRPr lang="cs-CZ" sz="2400" dirty="false">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1200"/>
              </a:spcAft>
            </a:pPr>
            <a:r>
              <a:rPr lang="cs-CZ" sz="2400" dirty="false">
                <a:effectLst/>
                <a:latin typeface="Calibri" panose="020F0502020204030204" pitchFamily="34" charset="0"/>
                <a:ea typeface="Calibri" panose="020F0502020204030204" pitchFamily="34" charset="0"/>
                <a:cs typeface="Times New Roman" panose="02020603050405020304" pitchFamily="18" charset="0"/>
              </a:rPr>
              <a:t>Nastavené mikrosystémy ukážou cesty pro komplexní přístup k řešení problematiky.</a:t>
            </a:r>
          </a:p>
        </p:txBody>
      </p:sp>
    </p:spTree>
    <p:extLst>
      <p:ext uri="{BB962C8B-B14F-4D97-AF65-F5344CB8AC3E}">
        <p14:creationId xmlns:p14="http://schemas.microsoft.com/office/powerpoint/2010/main" val="311739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pPr algn="ctr"/>
            <a:r>
              <a:rPr lang="cs-CZ" b="true" kern="0" cap="all" baseline="0" dirty="false">
                <a:latin typeface="+mj-lt"/>
                <a:ea typeface="+mj-ea"/>
                <a:cs typeface="+mj-cs"/>
              </a:rPr>
              <a:t>EVALUACE VÝZVY Č. 029 opz+</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60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600"/>
                </a:spcAft>
                <a:buClrTx/>
                <a:buSzTx/>
                <a:buFontTx/>
                <a:buNone/>
                <a:tabLst/>
                <a:defRPr/>
              </a:pPr>
              <a:t>17</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sp>
        <p:nvSpPr>
          <p:cNvPr id="6" name="TextovéPole 5">
            <a:extLst>
              <a:ext uri="{FF2B5EF4-FFF2-40B4-BE49-F238E27FC236}">
                <a16:creationId xmlns:a16="http://schemas.microsoft.com/office/drawing/2014/main" id="{CBA68AB1-6580-45DF-ACC6-73512DDE1D4B}"/>
              </a:ext>
            </a:extLst>
          </p:cNvPr>
          <p:cNvSpPr txBox="true"/>
          <p:nvPr/>
        </p:nvSpPr>
        <p:spPr>
          <a:xfrm>
            <a:off x="611560" y="1700808"/>
            <a:ext cx="8172440" cy="3589572"/>
          </a:xfrm>
          <a:prstGeom prst="rect">
            <a:avLst/>
          </a:prstGeom>
          <a:noFill/>
        </p:spPr>
        <p:txBody>
          <a:bodyPr wrap="square">
            <a:spAutoFit/>
          </a:bodyPr>
          <a:lstStyle/>
          <a:p>
            <a:r>
              <a:rPr lang="cs-CZ" sz="2400" dirty="false"/>
              <a:t>ZJEDNODUŠENĚ</a:t>
            </a:r>
            <a:br>
              <a:rPr lang="cs-CZ" sz="2800" b="true" dirty="false"/>
            </a:br>
            <a:r>
              <a:rPr lang="cs-CZ" sz="2800" b="true" dirty="false"/>
              <a:t>CO SE CHCEME Z EVALUACE DOZVĚDĚT:</a:t>
            </a:r>
          </a:p>
          <a:p>
            <a:endParaRPr lang="cs-CZ" b="true" dirty="false"/>
          </a:p>
          <a:p>
            <a:pPr marL="457200" indent="-457200" algn="just">
              <a:lnSpc>
                <a:spcPct val="107000"/>
              </a:lnSpc>
              <a:spcAft>
                <a:spcPts val="1800"/>
              </a:spcAft>
              <a:buAutoNum type="arabicPeriod"/>
            </a:pPr>
            <a:r>
              <a:rPr lang="cs-CZ" sz="2400" b="true" dirty="false">
                <a:latin typeface="Calibri" panose="020F0502020204030204" pitchFamily="34" charset="0"/>
                <a:ea typeface="Calibri" panose="020F0502020204030204" pitchFamily="34" charset="0"/>
                <a:cs typeface="Calibri" panose="020F0502020204030204" pitchFamily="34" charset="0"/>
              </a:rPr>
              <a:t>Byla podpora vhodně nastavena vzhledem k cíli výzvy?</a:t>
            </a:r>
          </a:p>
          <a:p>
            <a:pPr marL="457200" indent="-457200" algn="just">
              <a:lnSpc>
                <a:spcPct val="107000"/>
              </a:lnSpc>
              <a:spcAft>
                <a:spcPts val="1800"/>
              </a:spcAft>
              <a:buAutoNum type="arabicPeriod"/>
            </a:pPr>
            <a:r>
              <a:rPr lang="cs-CZ" sz="2400" b="true" dirty="false">
                <a:latin typeface="Calibri" panose="020F0502020204030204" pitchFamily="34" charset="0"/>
                <a:ea typeface="Calibri" panose="020F0502020204030204" pitchFamily="34" charset="0"/>
                <a:cs typeface="Calibri" panose="020F0502020204030204" pitchFamily="34" charset="0"/>
              </a:rPr>
              <a:t>Byly zavedeny mikrosystémy (…)? Pokud ano, jsou funkční? Pokud ano, jak k zavedení došlo, co se osvědčilo?</a:t>
            </a:r>
          </a:p>
          <a:p>
            <a:pPr marL="457200" indent="-457200" algn="just">
              <a:lnSpc>
                <a:spcPct val="107000"/>
              </a:lnSpc>
              <a:spcAft>
                <a:spcPts val="1200"/>
              </a:spcAft>
              <a:buAutoNum type="arabicPeriod"/>
            </a:pPr>
            <a:r>
              <a:rPr lang="cs-CZ" sz="2400" b="true" dirty="false">
                <a:latin typeface="Calibri" panose="020F0502020204030204" pitchFamily="34" charset="0"/>
                <a:ea typeface="Calibri" panose="020F0502020204030204" pitchFamily="34" charset="0"/>
                <a:cs typeface="Calibri" panose="020F0502020204030204" pitchFamily="34" charset="0"/>
              </a:rPr>
              <a:t>Jsou mikrosystémy efektivní z hlediska snížení míry ohrožení předčasným odchodem?</a:t>
            </a:r>
            <a:endParaRPr lang="cs-CZ" sz="2400" b="true" dirty="false">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827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pPr algn="ctr"/>
            <a:r>
              <a:rPr lang="cs-CZ" b="true" kern="0" cap="all" baseline="0" dirty="false">
                <a:latin typeface="+mj-lt"/>
                <a:ea typeface="+mj-ea"/>
                <a:cs typeface="+mj-cs"/>
              </a:rPr>
              <a:t>EVALUACE VÝZVY Č. 029 opz+</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60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600"/>
                </a:spcAft>
                <a:buClrTx/>
                <a:buSzTx/>
                <a:buFontTx/>
                <a:buNone/>
                <a:tabLst/>
                <a:defRPr/>
              </a:pPr>
              <a:t>18</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sp>
        <p:nvSpPr>
          <p:cNvPr id="6" name="TextovéPole 5">
            <a:extLst>
              <a:ext uri="{FF2B5EF4-FFF2-40B4-BE49-F238E27FC236}">
                <a16:creationId xmlns:a16="http://schemas.microsoft.com/office/drawing/2014/main" id="{CBA68AB1-6580-45DF-ACC6-73512DDE1D4B}"/>
              </a:ext>
            </a:extLst>
          </p:cNvPr>
          <p:cNvSpPr txBox="true"/>
          <p:nvPr/>
        </p:nvSpPr>
        <p:spPr>
          <a:xfrm>
            <a:off x="827584" y="1964713"/>
            <a:ext cx="7704856" cy="2895216"/>
          </a:xfrm>
          <a:prstGeom prst="rect">
            <a:avLst/>
          </a:prstGeom>
          <a:noFill/>
        </p:spPr>
        <p:txBody>
          <a:bodyPr wrap="square">
            <a:spAutoFit/>
          </a:bodyPr>
          <a:lstStyle/>
          <a:p>
            <a:r>
              <a:rPr lang="cs-CZ" sz="2400" dirty="false"/>
              <a:t>ZJEDNODUŠENĚ</a:t>
            </a:r>
            <a:br>
              <a:rPr lang="cs-CZ" sz="2800" b="true" dirty="false"/>
            </a:br>
            <a:r>
              <a:rPr lang="cs-CZ" sz="2800" b="true" dirty="false"/>
              <a:t>JAK SE TO CHCEME DOZVĚDĚT:</a:t>
            </a:r>
          </a:p>
          <a:p>
            <a:pPr marL="457200" indent="-457200" algn="just">
              <a:lnSpc>
                <a:spcPct val="107000"/>
              </a:lnSpc>
              <a:buAutoNum type="alphaUcPeriod"/>
            </a:pPr>
            <a:endParaRPr lang="cs-CZ" sz="2400" b="true" dirty="false">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07000"/>
              </a:lnSpc>
              <a:spcAft>
                <a:spcPts val="2400"/>
              </a:spcAft>
              <a:buFont typeface="+mj-lt"/>
              <a:buAutoNum type="alphaUcPeriod"/>
            </a:pPr>
            <a:r>
              <a:rPr lang="cs-CZ" sz="2800" b="true" dirty="false">
                <a:effectLst/>
                <a:latin typeface="Calibri" panose="020F0502020204030204" pitchFamily="34" charset="0"/>
                <a:ea typeface="Calibri" panose="020F0502020204030204" pitchFamily="34" charset="0"/>
                <a:cs typeface="Calibri" panose="020F0502020204030204" pitchFamily="34" charset="0"/>
              </a:rPr>
              <a:t>Detai</a:t>
            </a:r>
            <a:r>
              <a:rPr lang="cs-CZ" sz="2800" b="true" dirty="false">
                <a:latin typeface="Calibri" panose="020F0502020204030204" pitchFamily="34" charset="0"/>
                <a:ea typeface="Calibri" panose="020F0502020204030204" pitchFamily="34" charset="0"/>
                <a:cs typeface="Calibri" panose="020F0502020204030204" pitchFamily="34" charset="0"/>
              </a:rPr>
              <a:t>lní zkoumání projektů od stolu</a:t>
            </a:r>
            <a:r>
              <a:rPr lang="cs-CZ" sz="2800" b="true" dirty="false">
                <a:latin typeface="Calibri" panose="020F0502020204030204" pitchFamily="34" charset="0"/>
                <a:ea typeface="Calibri" panose="020F0502020204030204" pitchFamily="34" charset="0"/>
                <a:cs typeface="Times New Roman" panose="02020603050405020304" pitchFamily="18" charset="0"/>
              </a:rPr>
              <a:t> i v terénu</a:t>
            </a:r>
          </a:p>
          <a:p>
            <a:pPr marL="457200" indent="-457200" algn="just">
              <a:lnSpc>
                <a:spcPct val="107000"/>
              </a:lnSpc>
              <a:buFont typeface="+mj-lt"/>
              <a:buAutoNum type="alphaUcPeriod"/>
            </a:pPr>
            <a:r>
              <a:rPr lang="cs-CZ" sz="2800" b="true" dirty="false">
                <a:latin typeface="Calibri" panose="020F0502020204030204" pitchFamily="34" charset="0"/>
                <a:ea typeface="Calibri" panose="020F0502020204030204" pitchFamily="34" charset="0"/>
                <a:cs typeface="Times New Roman" panose="02020603050405020304" pitchFamily="18" charset="0"/>
              </a:rPr>
              <a:t>Sledování změn ukazatelů míry ohrožení u žáků</a:t>
            </a:r>
          </a:p>
          <a:p>
            <a:pPr algn="just">
              <a:lnSpc>
                <a:spcPct val="107000"/>
              </a:lnSpc>
              <a:spcAft>
                <a:spcPts val="1200"/>
              </a:spcAft>
            </a:pPr>
            <a:r>
              <a:rPr lang="cs-CZ" sz="2400" b="true" dirty="false">
                <a:latin typeface="Calibri" panose="020F0502020204030204" pitchFamily="34" charset="0"/>
                <a:ea typeface="Calibri" panose="020F0502020204030204" pitchFamily="34" charset="0"/>
                <a:cs typeface="Times New Roman" panose="02020603050405020304" pitchFamily="18" charset="0"/>
              </a:rPr>
              <a:t>	</a:t>
            </a:r>
            <a:endParaRPr lang="cs-CZ" sz="2400" dirty="false">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684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pPr algn="ctr"/>
            <a:r>
              <a:rPr lang="cs-CZ" b="true" kern="0" cap="all" baseline="0" dirty="false">
                <a:latin typeface="+mj-lt"/>
                <a:ea typeface="+mj-ea"/>
                <a:cs typeface="+mj-cs"/>
              </a:rPr>
              <a:t>EVALUACE VÝZVY Č. 029 opz+</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60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600"/>
                </a:spcAft>
                <a:buClrTx/>
                <a:buSzTx/>
                <a:buFontTx/>
                <a:buNone/>
                <a:tabLst/>
                <a:defRPr/>
              </a:pPr>
              <a:t>19</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sp>
        <p:nvSpPr>
          <p:cNvPr id="6" name="TextovéPole 5">
            <a:extLst>
              <a:ext uri="{FF2B5EF4-FFF2-40B4-BE49-F238E27FC236}">
                <a16:creationId xmlns:a16="http://schemas.microsoft.com/office/drawing/2014/main" id="{CBA68AB1-6580-45DF-ACC6-73512DDE1D4B}"/>
              </a:ext>
            </a:extLst>
          </p:cNvPr>
          <p:cNvSpPr txBox="true"/>
          <p:nvPr/>
        </p:nvSpPr>
        <p:spPr>
          <a:xfrm>
            <a:off x="1043608" y="1988840"/>
            <a:ext cx="7200800" cy="3049809"/>
          </a:xfrm>
          <a:prstGeom prst="rect">
            <a:avLst/>
          </a:prstGeom>
          <a:noFill/>
        </p:spPr>
        <p:txBody>
          <a:bodyPr wrap="square">
            <a:spAutoFit/>
          </a:bodyPr>
          <a:lstStyle/>
          <a:p>
            <a:r>
              <a:rPr lang="cs-CZ" sz="2800" b="true" dirty="false"/>
              <a:t>CO PO VÁS BUDEME CHTÍT:</a:t>
            </a:r>
          </a:p>
          <a:p>
            <a:pPr marL="457200" indent="-457200" algn="just">
              <a:lnSpc>
                <a:spcPct val="107000"/>
              </a:lnSpc>
              <a:buAutoNum type="romanUcPeriod"/>
            </a:pPr>
            <a:endParaRPr lang="cs-CZ" sz="2400" b="true" dirty="false">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571500" indent="-571500" algn="just">
              <a:lnSpc>
                <a:spcPct val="107000"/>
              </a:lnSpc>
              <a:spcAft>
                <a:spcPts val="1200"/>
              </a:spcAft>
              <a:buFont typeface="+mj-lt"/>
              <a:buAutoNum type="romanUcPeriod"/>
            </a:pPr>
            <a:r>
              <a:rPr lang="cs-CZ" sz="2800" b="true" dirty="false">
                <a:effectLst/>
                <a:latin typeface="Calibri" panose="020F0502020204030204" pitchFamily="34" charset="0"/>
                <a:ea typeface="Calibri" panose="020F0502020204030204" pitchFamily="34" charset="0"/>
                <a:cs typeface="Calibri" panose="020F0502020204030204" pitchFamily="34" charset="0"/>
              </a:rPr>
              <a:t>Online rozhovor se zástupci projektu</a:t>
            </a:r>
          </a:p>
          <a:p>
            <a:pPr marL="571500" indent="-571500" algn="just">
              <a:lnSpc>
                <a:spcPct val="107000"/>
              </a:lnSpc>
              <a:spcAft>
                <a:spcPts val="1200"/>
              </a:spcAft>
              <a:buFont typeface="+mj-lt"/>
              <a:buAutoNum type="romanUcPeriod"/>
            </a:pPr>
            <a:r>
              <a:rPr lang="cs-CZ" sz="2800" b="true" dirty="false">
                <a:latin typeface="Calibri" panose="020F0502020204030204" pitchFamily="34" charset="0"/>
                <a:ea typeface="Calibri" panose="020F0502020204030204" pitchFamily="34" charset="0"/>
                <a:cs typeface="Calibri" panose="020F0502020204030204" pitchFamily="34" charset="0"/>
              </a:rPr>
              <a:t>Data ze školy o docházce a prospěchu</a:t>
            </a:r>
          </a:p>
          <a:p>
            <a:pPr marL="571500" indent="-571500">
              <a:lnSpc>
                <a:spcPct val="107000"/>
              </a:lnSpc>
              <a:buFont typeface="+mj-lt"/>
              <a:buAutoNum type="romanUcPeriod"/>
            </a:pPr>
            <a:r>
              <a:rPr lang="cs-CZ" sz="2800" b="true" dirty="false">
                <a:latin typeface="Calibri" panose="020F0502020204030204" pitchFamily="34" charset="0"/>
                <a:ea typeface="Calibri" panose="020F0502020204030204" pitchFamily="34" charset="0"/>
                <a:cs typeface="Calibri" panose="020F0502020204030204" pitchFamily="34" charset="0"/>
              </a:rPr>
              <a:t>Dotazníky sledující míru ohrožení dětí předčasným odchodem</a:t>
            </a:r>
            <a:endParaRPr lang="cs-CZ" sz="2400" dirty="false">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328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DVĚ ČÁSTI PREZENTACE PRO PŘÍJEMCE</a:t>
            </a:r>
            <a:endParaRPr lang="cs-CZ" dirty="false">
              <a:solidFill>
                <a:schemeClr val="tx2">
                  <a:lumMod val="75000"/>
                </a:schemeClr>
              </a:solidFill>
            </a:endParaRPr>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sp>
        <p:nvSpPr>
          <p:cNvPr id="5" name="Zástupný symbol pro obsah 2"/>
          <p:cNvSpPr txBox="true">
            <a:spLocks/>
          </p:cNvSpPr>
          <p:nvPr/>
        </p:nvSpPr>
        <p:spPr>
          <a:xfrm>
            <a:off x="431072" y="1484784"/>
            <a:ext cx="8352928" cy="5085184"/>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Aft>
                <a:spcPts val="1800"/>
              </a:spcAft>
              <a:buClr>
                <a:schemeClr val="accent1"/>
              </a:buClr>
              <a:buNone/>
            </a:pPr>
            <a:r>
              <a:rPr lang="cs-CZ" sz="2000" dirty="false"/>
              <a:t>Povinností Poskytovatele (Řídícího orgánu (ŘO)) je zrealizovat ke každé vyhlášené výzvě dva typy seminářů pro příjemce: </a:t>
            </a:r>
          </a:p>
          <a:p>
            <a:pPr marL="457200" indent="-457200" algn="just">
              <a:spcAft>
                <a:spcPts val="1800"/>
              </a:spcAft>
              <a:buClr>
                <a:schemeClr val="accent1"/>
              </a:buClr>
              <a:buFont typeface="+mj-lt"/>
              <a:buAutoNum type="arabicPeriod"/>
            </a:pPr>
            <a:r>
              <a:rPr lang="cs-CZ" sz="2000" dirty="false"/>
              <a:t>Seminář s návazností na vydávání právních aktů na projekty vybrané k podpoře; </a:t>
            </a:r>
            <a:r>
              <a:rPr lang="cs-CZ" sz="2000" b="true" dirty="false"/>
              <a:t>účelem semináře je seznámit příjemce s podmínkami </a:t>
            </a:r>
            <a:br>
              <a:rPr lang="cs-CZ" sz="2000" b="true" dirty="false"/>
            </a:br>
            <a:r>
              <a:rPr lang="cs-CZ" sz="2000" b="true" dirty="false"/>
              <a:t>a pravidly OPZ+ stanovenými pro realizaci projektů</a:t>
            </a:r>
            <a:r>
              <a:rPr lang="cs-CZ" sz="2000" dirty="false"/>
              <a:t>; </a:t>
            </a:r>
          </a:p>
          <a:p>
            <a:pPr marL="457200" indent="-457200" algn="just">
              <a:buClr>
                <a:schemeClr val="tx1"/>
              </a:buClr>
              <a:buFont typeface="+mj-lt"/>
              <a:buAutoNum type="arabicPeriod"/>
            </a:pPr>
            <a:r>
              <a:rPr lang="cs-CZ" sz="2000" dirty="false"/>
              <a:t>Seminář s návaznosti na povinnost předložit první zprávu </a:t>
            </a:r>
            <a:br>
              <a:rPr lang="cs-CZ" sz="2000" dirty="false"/>
            </a:br>
            <a:r>
              <a:rPr lang="cs-CZ" sz="2000" dirty="false"/>
              <a:t>o realizaci a žádost o platbu týkající se projektu; účelem semináře je poskytnout příjemcům návod pro oblast monitorování projektu, tj. </a:t>
            </a:r>
            <a:r>
              <a:rPr lang="cs-CZ" sz="2000" b="true" dirty="false"/>
              <a:t>jak zpracovat vše potřebné pro předkládání zpráv o realizaci projektu a žádostí o platbu. </a:t>
            </a:r>
          </a:p>
          <a:p>
            <a:pPr marL="0" indent="0" algn="just">
              <a:buClr>
                <a:schemeClr val="tx1"/>
              </a:buClr>
              <a:buNone/>
            </a:pPr>
            <a:r>
              <a:rPr lang="cs-CZ" sz="2000" dirty="false"/>
              <a:t>Oba dnes zároveň =&gt; dvě prezentace.</a:t>
            </a:r>
          </a:p>
        </p:txBody>
      </p:sp>
    </p:spTree>
    <p:extLst>
      <p:ext uri="{BB962C8B-B14F-4D97-AF65-F5344CB8AC3E}">
        <p14:creationId xmlns:p14="http://schemas.microsoft.com/office/powerpoint/2010/main" val="1955066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512000" y="2610000"/>
            <a:ext cx="7272000" cy="2115144"/>
          </a:xfrm>
        </p:spPr>
        <p:txBody>
          <a:bodyPr/>
          <a:lstStyle/>
          <a:p>
            <a:r>
              <a:rPr lang="cs-CZ" sz="4000" b="true" dirty="false"/>
              <a:t>Základní informace – stav čerpání výzvy, Rozhodnutí</a:t>
            </a:r>
            <a:br>
              <a:rPr lang="cs-CZ" altLang="cs-CZ" sz="4000" b="true" dirty="false">
                <a:solidFill>
                  <a:srgbClr val="14407E"/>
                </a:solidFill>
              </a:rPr>
            </a:br>
            <a:endParaRPr lang="cs-CZ" dirty="false"/>
          </a:p>
        </p:txBody>
      </p:sp>
      <p:pic>
        <p:nvPicPr>
          <p:cNvPr id="14"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70765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Stav Čerpání alokace výzvy 029</a:t>
            </a:r>
          </a:p>
        </p:txBody>
      </p:sp>
      <p:sp>
        <p:nvSpPr>
          <p:cNvPr id="3" name="Zástupný symbol pro obsah 2"/>
          <p:cNvSpPr>
            <a:spLocks noGrp="true"/>
          </p:cNvSpPr>
          <p:nvPr>
            <p:ph idx="1"/>
          </p:nvPr>
        </p:nvSpPr>
        <p:spPr>
          <a:xfrm>
            <a:off x="155575" y="1484784"/>
            <a:ext cx="8592890" cy="5085184"/>
          </a:xfrm>
          <a:noFill/>
        </p:spPr>
        <p:txBody>
          <a:bodyPr numCol="1"/>
          <a:lstStyle/>
          <a:p>
            <a:pPr marL="808038" lvl="1" indent="-393700" algn="just">
              <a:spcAft>
                <a:spcPts val="1200"/>
              </a:spcAft>
              <a:defRPr/>
            </a:pPr>
            <a:r>
              <a:rPr lang="cs-CZ" sz="1900" dirty="false">
                <a:solidFill>
                  <a:schemeClr val="accent1"/>
                </a:solidFill>
              </a:rPr>
              <a:t>Proběhlo celkem 11 jednání hodnotící komise Výzvy 029 (poslední dne 29. 1. 2024).</a:t>
            </a:r>
          </a:p>
          <a:p>
            <a:pPr marL="808038" lvl="1" indent="-393700" algn="just">
              <a:spcAft>
                <a:spcPts val="1200"/>
              </a:spcAft>
              <a:defRPr/>
            </a:pPr>
            <a:r>
              <a:rPr lang="cs-CZ" sz="1900" dirty="false">
                <a:solidFill>
                  <a:schemeClr val="accent1"/>
                </a:solidFill>
              </a:rPr>
              <a:t>Hodnotící komise doporučila k financování 25 projektů, do realizace vstupuje 24 projektů s přidělenou podporou v celkové hodnotě </a:t>
            </a:r>
            <a:br>
              <a:rPr lang="cs-CZ" sz="1900" dirty="false">
                <a:solidFill>
                  <a:schemeClr val="accent1"/>
                </a:solidFill>
              </a:rPr>
            </a:br>
            <a:r>
              <a:rPr lang="cs-CZ" sz="1900" dirty="false">
                <a:solidFill>
                  <a:schemeClr val="accent1"/>
                </a:solidFill>
              </a:rPr>
              <a:t>187 620 074 Kč (alokace Výzvy byla 300 milionů Kč).</a:t>
            </a:r>
          </a:p>
          <a:p>
            <a:pPr marL="808038" lvl="1" indent="-393700" algn="just">
              <a:spcAft>
                <a:spcPts val="1200"/>
              </a:spcAft>
              <a:defRPr/>
            </a:pPr>
            <a:r>
              <a:rPr lang="cs-CZ" sz="1900" dirty="false">
                <a:solidFill>
                  <a:schemeClr val="accent1"/>
                </a:solidFill>
              </a:rPr>
              <a:t>Všechny projekty již mají vydané Rozhodnutí o poskytnutí dotace. </a:t>
            </a:r>
          </a:p>
          <a:p>
            <a:pPr marL="808038" lvl="1" indent="-393700" algn="just">
              <a:spcAft>
                <a:spcPts val="1200"/>
              </a:spcAft>
              <a:defRPr/>
            </a:pPr>
            <a:r>
              <a:rPr lang="cs-CZ" sz="1900" dirty="false"/>
              <a:t>Rozhodnutí se nedoručuje poštou, je k dispozici v elektronické podobě v informačním systému IS KP21+. </a:t>
            </a:r>
          </a:p>
          <a:p>
            <a:pPr marL="808038" lvl="1" indent="-393700">
              <a:spcAft>
                <a:spcPts val="1200"/>
              </a:spcAft>
              <a:defRPr/>
            </a:pPr>
            <a:r>
              <a:rPr lang="cs-CZ" sz="1900" dirty="false"/>
              <a:t>Projektům se zahájením realizace jsou postupně vypláceny zálohové platby  (30 % částky dotace). Zálohové platby jsou vypláceny</a:t>
            </a:r>
            <a:br>
              <a:rPr lang="cs-CZ" sz="1900" dirty="false"/>
            </a:br>
            <a:r>
              <a:rPr lang="cs-CZ" sz="1900" dirty="false"/>
              <a:t>cca 2 týdny před zahájením realizace projektu.</a:t>
            </a:r>
          </a:p>
          <a:p>
            <a:pPr marL="414338" lvl="1" indent="0">
              <a:spcAft>
                <a:spcPts val="1200"/>
              </a:spcAft>
              <a:buNone/>
              <a:defRPr/>
            </a:pPr>
            <a:br>
              <a:rPr lang="cs-CZ" sz="1800" dirty="false">
                <a:solidFill>
                  <a:srgbClr val="FF0000"/>
                </a:solidFill>
              </a:rPr>
            </a:br>
            <a:endParaRPr lang="cs-CZ" sz="1800" dirty="false">
              <a:solidFill>
                <a:srgbClr val="FF0000"/>
              </a:solidFill>
            </a:endParaRPr>
          </a:p>
          <a:p>
            <a:pPr marL="414338" lvl="1" indent="0" algn="just">
              <a:spcAft>
                <a:spcPts val="1200"/>
              </a:spcAft>
              <a:buNone/>
              <a:defRPr/>
            </a:pPr>
            <a:endParaRPr lang="cs-CZ" sz="1800" dirty="false"/>
          </a:p>
          <a:p>
            <a:pPr marL="808038" lvl="1" indent="-393700" algn="just">
              <a:spcAft>
                <a:spcPts val="1200"/>
              </a:spcAft>
              <a:defRPr/>
            </a:pPr>
            <a:endParaRPr lang="cs-CZ" sz="1800" dirty="false"/>
          </a:p>
          <a:p>
            <a:pPr marL="414338" lvl="1" indent="0" algn="just">
              <a:spcAft>
                <a:spcPts val="1200"/>
              </a:spcAft>
              <a:buNone/>
              <a:defRPr/>
            </a:pPr>
            <a:endParaRPr lang="cs-CZ" altLang="cs-CZ" sz="1800" dirty="false">
              <a:solidFill>
                <a:srgbClr val="14407E"/>
              </a:solidFill>
            </a:endParaRPr>
          </a:p>
          <a:p>
            <a:pPr marL="808038" lvl="1" indent="-393700" algn="just">
              <a:spcAft>
                <a:spcPts val="1200"/>
              </a:spcAft>
              <a:buNone/>
              <a:defRPr/>
            </a:pPr>
            <a:endParaRPr lang="cs-CZ" altLang="cs-CZ" sz="1800" dirty="false">
              <a:solidFill>
                <a:srgbClr val="14407E"/>
              </a:solidFill>
            </a:endParaRPr>
          </a:p>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21</a:t>
            </a:fld>
            <a:endParaRPr lang="cs-CZ" dirty="false"/>
          </a:p>
        </p:txBody>
      </p:sp>
      <p:sp>
        <p:nvSpPr>
          <p:cNvPr id="5" name="AutoShape 2" descr="https://jargonwriter.files.wordpress.com/2010/01/shaking_hands.jpg"/>
          <p:cNvSpPr>
            <a:spLocks noChangeAspect="true" noChangeArrowheads="true"/>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false" compatLnSpc="true">
            <a:prstTxWarp prst="textNoShape">
              <a:avLst/>
            </a:prstTxWarp>
          </a:bodyPr>
          <a:lstStyle/>
          <a:p>
            <a:endParaRPr lang="cs-CZ" dirty="false"/>
          </a:p>
        </p:txBody>
      </p:sp>
      <p:sp>
        <p:nvSpPr>
          <p:cNvPr id="6" name="AutoShape 4" descr="https://jargonwriter.files.wordpress.com/2010/01/shaking_hands.jpg"/>
          <p:cNvSpPr>
            <a:spLocks noChangeAspect="true" noChangeArrowheads="true"/>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false" compatLnSpc="true">
            <a:prstTxWarp prst="textNoShape">
              <a:avLst/>
            </a:prstTxWarp>
          </a:bodyPr>
          <a:lstStyle/>
          <a:p>
            <a:endParaRPr lang="cs-CZ" dirty="false"/>
          </a:p>
        </p:txBody>
      </p:sp>
      <p:pic>
        <p:nvPicPr>
          <p:cNvPr id="5126" name="Picture 6"/>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7236297" y="5517232"/>
            <a:ext cx="1403704" cy="1025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416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ROZHODNUTÍ O POSKYTNUTÍ DOTACE</a:t>
            </a:r>
          </a:p>
        </p:txBody>
      </p:sp>
      <p:sp>
        <p:nvSpPr>
          <p:cNvPr id="3" name="Zástupný symbol pro obsah 2"/>
          <p:cNvSpPr>
            <a:spLocks noGrp="true"/>
          </p:cNvSpPr>
          <p:nvPr>
            <p:ph idx="1"/>
          </p:nvPr>
        </p:nvSpPr>
        <p:spPr>
          <a:xfrm>
            <a:off x="296491" y="1524512"/>
            <a:ext cx="5067597" cy="2304256"/>
          </a:xfrm>
        </p:spPr>
        <p:txBody>
          <a:bodyPr/>
          <a:lstStyle/>
          <a:p>
            <a:pPr marL="0" indent="0" algn="just">
              <a:lnSpc>
                <a:spcPct val="100000"/>
              </a:lnSpc>
              <a:spcAft>
                <a:spcPts val="1200"/>
              </a:spcAft>
              <a:buNone/>
            </a:pPr>
            <a:r>
              <a:rPr lang="cs-CZ" sz="1900" dirty="false"/>
              <a:t>Po podpisu textu právního aktu (PA) </a:t>
            </a:r>
            <a:br>
              <a:rPr lang="cs-CZ" sz="1900" dirty="false"/>
            </a:br>
            <a:r>
              <a:rPr lang="cs-CZ" sz="1900" dirty="false"/>
              <a:t>o poskytnutí podpory (Rozhodnutí o poskytnutí dotace (RoD)) ředitelkou odboru 87 je příjemce depeší informován o tom, že má právní akt </a:t>
            </a:r>
            <a:br>
              <a:rPr lang="cs-CZ" sz="1900" dirty="false"/>
            </a:br>
            <a:r>
              <a:rPr lang="cs-CZ" sz="1900" dirty="false"/>
              <a:t>k dispozici a že je Rozhodnutí platné. </a:t>
            </a:r>
            <a:br>
              <a:rPr lang="cs-CZ" sz="1900" dirty="false"/>
            </a:br>
            <a:r>
              <a:rPr lang="cs-CZ" sz="1900" dirty="false"/>
              <a:t>V okamžiku odpovědi statutárního zástupce (jeho zmocněnce) na tuto depeši se </a:t>
            </a:r>
            <a:r>
              <a:rPr lang="cs-CZ" sz="1900" b="true" dirty="false"/>
              <a:t>žadatel stává příjemcem podpory. </a:t>
            </a:r>
          </a:p>
          <a:p>
            <a:pPr marL="0" indent="0" algn="just">
              <a:lnSpc>
                <a:spcPct val="100000"/>
              </a:lnSpc>
              <a:spcAft>
                <a:spcPts val="1200"/>
              </a:spcAft>
              <a:buNone/>
            </a:pPr>
            <a:endParaRPr lang="cs-CZ" sz="1900" dirty="false"/>
          </a:p>
          <a:p>
            <a:pPr marL="0" indent="0" algn="just">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22</a:t>
            </a:fld>
            <a:endParaRPr lang="cs-CZ" dirty="false"/>
          </a:p>
        </p:txBody>
      </p:sp>
      <p:sp>
        <p:nvSpPr>
          <p:cNvPr id="6" name="Zástupný symbol pro obsah 2"/>
          <p:cNvSpPr txBox="true">
            <a:spLocks/>
          </p:cNvSpPr>
          <p:nvPr/>
        </p:nvSpPr>
        <p:spPr>
          <a:xfrm>
            <a:off x="179512" y="4092992"/>
            <a:ext cx="8604488" cy="2603008"/>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spcAft>
                <a:spcPts val="1200"/>
              </a:spcAft>
            </a:pPr>
            <a:r>
              <a:rPr lang="cs-CZ" sz="1900" dirty="false"/>
              <a:t>S textem Rozhodnutí je potřeba se seznámit. </a:t>
            </a:r>
            <a:r>
              <a:rPr lang="cs-CZ" sz="1900" b="true" dirty="false"/>
              <a:t>RoD obsahuje</a:t>
            </a:r>
            <a:r>
              <a:rPr lang="cs-CZ" sz="1900" dirty="false"/>
              <a:t>: účel dotace, data zahájení a ukončení realizace, termíny pro předkládání zpráv </a:t>
            </a:r>
            <a:br>
              <a:rPr lang="cs-CZ" sz="1900" dirty="false"/>
            </a:br>
            <a:r>
              <a:rPr lang="cs-CZ" sz="1900" dirty="false"/>
              <a:t>o realizaci, finanční rámec a platební podmínky, povinnosti příjemce </a:t>
            </a:r>
            <a:br>
              <a:rPr lang="cs-CZ" sz="1900" dirty="false"/>
            </a:br>
            <a:r>
              <a:rPr lang="cs-CZ" sz="1900" dirty="false"/>
              <a:t>a finanční opravy </a:t>
            </a:r>
            <a:r>
              <a:rPr lang="cs-CZ" sz="1400" dirty="false"/>
              <a:t>(dřívější termín sankce). </a:t>
            </a:r>
            <a:endParaRPr lang="cs-CZ" sz="1900" dirty="false"/>
          </a:p>
          <a:p>
            <a:pPr algn="just">
              <a:lnSpc>
                <a:spcPct val="100000"/>
              </a:lnSpc>
              <a:spcAft>
                <a:spcPts val="1200"/>
              </a:spcAft>
            </a:pPr>
            <a:r>
              <a:rPr lang="cs-CZ" sz="1900" dirty="false"/>
              <a:t>Součástí Rozhodnutí o poskytnutí dotace je i </a:t>
            </a:r>
            <a:r>
              <a:rPr lang="cs-CZ" sz="1900" b="true" dirty="false"/>
              <a:t>příloha č. 1 „Informace </a:t>
            </a:r>
            <a:br>
              <a:rPr lang="cs-CZ" sz="1900" b="true" dirty="false"/>
            </a:br>
            <a:r>
              <a:rPr lang="cs-CZ" sz="1900" b="true" dirty="false"/>
              <a:t>o projektu“, </a:t>
            </a:r>
            <a:r>
              <a:rPr lang="cs-CZ" sz="1900" dirty="false"/>
              <a:t>která obsahuje závazné znění klíčových aktivit, závazné cílové hodnoty indikátorů, přehled cílových skupin, podobou schváleného rozpočtu a finanční plán projektu, případně i údaje o partnerovi.</a:t>
            </a:r>
          </a:p>
          <a:p>
            <a:pPr algn="just">
              <a:lnSpc>
                <a:spcPct val="100000"/>
              </a:lnSpc>
              <a:spcAft>
                <a:spcPts val="1200"/>
              </a:spcAft>
            </a:pPr>
            <a:endParaRPr lang="cs-CZ" sz="1900" dirty="false"/>
          </a:p>
          <a:p>
            <a:pPr marL="0" indent="0" algn="just">
              <a:buFont typeface="Wingdings" panose="05000000000000000000" pitchFamily="2" charset="2"/>
              <a:buNone/>
            </a:pPr>
            <a:endParaRPr lang="cs-CZ" dirty="false"/>
          </a:p>
          <a:p>
            <a:endParaRPr lang="cs-CZ" dirty="false"/>
          </a:p>
        </p:txBody>
      </p:sp>
      <p:pic>
        <p:nvPicPr>
          <p:cNvPr id="7" name="Obrázek 6">
            <a:extLst>
              <a:ext uri="{FF2B5EF4-FFF2-40B4-BE49-F238E27FC236}">
                <a16:creationId xmlns:a16="http://schemas.microsoft.com/office/drawing/2014/main" id="{A30C3EC3-E4FF-9F3D-8643-68374F72995F}"/>
              </a:ext>
            </a:extLst>
          </p:cNvPr>
          <p:cNvPicPr>
            <a:picLocks noChangeAspect="true"/>
          </p:cNvPicPr>
          <p:nvPr/>
        </p:nvPicPr>
        <p:blipFill>
          <a:blip r:embed="rId3"/>
          <a:stretch>
            <a:fillRect/>
          </a:stretch>
        </p:blipFill>
        <p:spPr>
          <a:xfrm>
            <a:off x="5624475" y="1276377"/>
            <a:ext cx="3508572" cy="2816615"/>
          </a:xfrm>
          <a:prstGeom prst="rect">
            <a:avLst/>
          </a:prstGeom>
        </p:spPr>
      </p:pic>
    </p:spTree>
    <p:extLst>
      <p:ext uri="{BB962C8B-B14F-4D97-AF65-F5344CB8AC3E}">
        <p14:creationId xmlns:p14="http://schemas.microsoft.com/office/powerpoint/2010/main" val="2302394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331640" y="2610000"/>
            <a:ext cx="7452360" cy="2115144"/>
          </a:xfrm>
        </p:spPr>
        <p:txBody>
          <a:bodyPr/>
          <a:lstStyle/>
          <a:p>
            <a:pPr marL="720000" lvl="1" indent="-285750" algn="l">
              <a:lnSpc>
                <a:spcPct val="120000"/>
              </a:lnSpc>
              <a:spcBef>
                <a:spcPts val="0"/>
              </a:spcBef>
              <a:defRPr/>
            </a:pPr>
            <a:r>
              <a:rPr lang="cs-CZ" sz="4000" b="true" dirty="false">
                <a:solidFill>
                  <a:schemeClr val="tx1"/>
                </a:solidFill>
              </a:rPr>
              <a:t>INFORMAČNÍ SYSTÉMY, KDE HLEDAT INFORMACE</a:t>
            </a:r>
          </a:p>
        </p:txBody>
      </p:sp>
      <p:pic>
        <p:nvPicPr>
          <p:cNvPr id="14"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rcRect/>
          <a:stretch>
            <a:fillRect/>
          </a:stretch>
        </p:blipFill>
        <p:spPr>
          <a:xfrm>
            <a:off x="1061640" y="2708920"/>
            <a:ext cx="540000" cy="540000"/>
          </a:xfrm>
        </p:spPr>
      </p:pic>
    </p:spTree>
    <p:extLst>
      <p:ext uri="{BB962C8B-B14F-4D97-AF65-F5344CB8AC3E}">
        <p14:creationId xmlns:p14="http://schemas.microsoft.com/office/powerpoint/2010/main" val="2688948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dirty="false"/>
              <a:t>Kde čerpat informace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08520" y="1412776"/>
            <a:ext cx="9073008" cy="5445224"/>
          </a:xfrm>
        </p:spPr>
        <p:txBody>
          <a:bodyPr/>
          <a:lstStyle/>
          <a:p>
            <a:pPr marL="0" indent="0">
              <a:lnSpc>
                <a:spcPct val="110000"/>
              </a:lnSpc>
              <a:buNone/>
            </a:pPr>
            <a:r>
              <a:rPr lang="cs-CZ" dirty="false"/>
              <a:t>    Web </a:t>
            </a:r>
            <a:r>
              <a:rPr lang="cs-CZ" sz="2800" b="true" dirty="false">
                <a:hlinkClick r:id="rId2"/>
              </a:rPr>
              <a:t>www.ESFCR.cz</a:t>
            </a:r>
            <a:r>
              <a:rPr lang="cs-CZ" sz="2800" b="true" dirty="false"/>
              <a:t> </a:t>
            </a:r>
            <a:r>
              <a:rPr lang="cs-CZ" sz="2000" dirty="false"/>
              <a:t>(zkratka: Evropský sociální fond v ČR)</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marL="414000" lvl="1" indent="0">
              <a:lnSpc>
                <a:spcPct val="110000"/>
              </a:lnSpc>
              <a:spcBef>
                <a:spcPts val="3600"/>
              </a:spcBef>
              <a:buNone/>
            </a:pPr>
            <a:r>
              <a:rPr lang="cs-CZ" b="true" u="sng" dirty="false"/>
              <a:t>Záložky</a:t>
            </a:r>
            <a:r>
              <a:rPr lang="cs-CZ" b="true" dirty="false"/>
              <a:t>: Aktuality, Akce, Dokumenty, Výzvy; rozcestník např. do IS ESF</a:t>
            </a:r>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24</a:t>
            </a:fld>
            <a:endParaRPr lang="cs-CZ" dirty="false"/>
          </a:p>
        </p:txBody>
      </p:sp>
      <p:pic>
        <p:nvPicPr>
          <p:cNvPr id="8" name="Obrázek 7">
            <a:extLst>
              <a:ext uri="{FF2B5EF4-FFF2-40B4-BE49-F238E27FC236}">
                <a16:creationId xmlns:a16="http://schemas.microsoft.com/office/drawing/2014/main" id="{CFD84198-4053-4E48-A58E-AD0D403479AF}"/>
              </a:ext>
            </a:extLst>
          </p:cNvPr>
          <p:cNvPicPr>
            <a:picLocks noChangeAspect="true"/>
          </p:cNvPicPr>
          <p:nvPr/>
        </p:nvPicPr>
        <p:blipFill>
          <a:blip r:embed="rId3"/>
          <a:stretch>
            <a:fillRect/>
          </a:stretch>
        </p:blipFill>
        <p:spPr>
          <a:xfrm>
            <a:off x="0" y="2129512"/>
            <a:ext cx="9180507" cy="3711736"/>
          </a:xfrm>
          <a:prstGeom prst="rect">
            <a:avLst/>
          </a:prstGeom>
        </p:spPr>
      </p:pic>
      <p:sp>
        <p:nvSpPr>
          <p:cNvPr id="16" name="Šipka: nahoru 15">
            <a:extLst>
              <a:ext uri="{FF2B5EF4-FFF2-40B4-BE49-F238E27FC236}">
                <a16:creationId xmlns:a16="http://schemas.microsoft.com/office/drawing/2014/main" id="{697B83E4-FFC2-4DBE-9CA7-2BB9E249C0C7}"/>
              </a:ext>
            </a:extLst>
          </p:cNvPr>
          <p:cNvSpPr/>
          <p:nvPr/>
        </p:nvSpPr>
        <p:spPr>
          <a:xfrm rot="18715043">
            <a:off x="2051680" y="4713359"/>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5" name="Ovál 4">
            <a:extLst>
              <a:ext uri="{FF2B5EF4-FFF2-40B4-BE49-F238E27FC236}">
                <a16:creationId xmlns:a16="http://schemas.microsoft.com/office/drawing/2014/main" id="{64752E0A-66C9-4544-B616-CB80D5B75F3A}"/>
              </a:ext>
            </a:extLst>
          </p:cNvPr>
          <p:cNvSpPr/>
          <p:nvPr/>
        </p:nvSpPr>
        <p:spPr>
          <a:xfrm>
            <a:off x="0" y="2996952"/>
            <a:ext cx="1475656" cy="79208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2179054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Esfcr.cz – registrace, přihlášení</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nSpc>
                <a:spcPct val="110000"/>
              </a:lnSpc>
            </a:pPr>
            <a:r>
              <a:rPr lang="cs-CZ" dirty="false"/>
              <a:t>https://www.esfcr.cz/login</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25</a:t>
            </a:fld>
            <a:endParaRPr lang="cs-CZ" dirty="false"/>
          </a:p>
        </p:txBody>
      </p:sp>
      <p:pic>
        <p:nvPicPr>
          <p:cNvPr id="8" name="Obrázek 7">
            <a:extLst>
              <a:ext uri="{FF2B5EF4-FFF2-40B4-BE49-F238E27FC236}">
                <a16:creationId xmlns:a16="http://schemas.microsoft.com/office/drawing/2014/main" id="{1AA8519B-0346-45CA-B77A-9D7935601D41}"/>
              </a:ext>
            </a:extLst>
          </p:cNvPr>
          <p:cNvPicPr>
            <a:picLocks noChangeAspect="true"/>
          </p:cNvPicPr>
          <p:nvPr/>
        </p:nvPicPr>
        <p:blipFill>
          <a:blip r:embed="rId2"/>
          <a:stretch>
            <a:fillRect/>
          </a:stretch>
        </p:blipFill>
        <p:spPr>
          <a:xfrm>
            <a:off x="2789" y="260649"/>
            <a:ext cx="9187586" cy="6597352"/>
          </a:xfrm>
          <a:prstGeom prst="rect">
            <a:avLst/>
          </a:prstGeom>
        </p:spPr>
      </p:pic>
      <p:sp>
        <p:nvSpPr>
          <p:cNvPr id="10" name="TextovéPole 9">
            <a:extLst>
              <a:ext uri="{FF2B5EF4-FFF2-40B4-BE49-F238E27FC236}">
                <a16:creationId xmlns:a16="http://schemas.microsoft.com/office/drawing/2014/main" id="{CD807E41-0F4D-4BFA-A9C7-9F5448F12078}"/>
              </a:ext>
            </a:extLst>
          </p:cNvPr>
          <p:cNvSpPr txBox="true"/>
          <p:nvPr/>
        </p:nvSpPr>
        <p:spPr>
          <a:xfrm>
            <a:off x="5575894" y="4845059"/>
            <a:ext cx="3528392" cy="1200329"/>
          </a:xfrm>
          <a:prstGeom prst="rect">
            <a:avLst/>
          </a:prstGeom>
          <a:noFill/>
        </p:spPr>
        <p:txBody>
          <a:bodyPr wrap="square" rtlCol="false">
            <a:spAutoFit/>
          </a:bodyPr>
          <a:lstStyle/>
          <a:p>
            <a:pPr algn="ctr"/>
            <a:r>
              <a:rPr lang="cs-CZ" sz="2400" b="true" dirty="false">
                <a:solidFill>
                  <a:schemeClr val="bg1"/>
                </a:solidFill>
              </a:rPr>
              <a:t>Dole na stránce: </a:t>
            </a:r>
            <a:br>
              <a:rPr lang="cs-CZ" sz="2400" b="true" dirty="false">
                <a:solidFill>
                  <a:schemeClr val="bg1"/>
                </a:solidFill>
              </a:rPr>
            </a:br>
            <a:r>
              <a:rPr lang="cs-CZ" sz="2400" b="true" dirty="false">
                <a:solidFill>
                  <a:schemeClr val="bg1"/>
                </a:solidFill>
              </a:rPr>
              <a:t>důležité odkazy </a:t>
            </a:r>
            <a:br>
              <a:rPr lang="cs-CZ" sz="2400" b="true" dirty="false">
                <a:solidFill>
                  <a:schemeClr val="bg1"/>
                </a:solidFill>
              </a:rPr>
            </a:br>
            <a:r>
              <a:rPr lang="cs-CZ" sz="2400" b="true" dirty="false">
                <a:solidFill>
                  <a:schemeClr val="bg1"/>
                </a:solidFill>
              </a:rPr>
              <a:t>a kontakty</a:t>
            </a:r>
          </a:p>
        </p:txBody>
      </p:sp>
      <p:sp>
        <p:nvSpPr>
          <p:cNvPr id="11" name="TextovéPole 10">
            <a:extLst>
              <a:ext uri="{FF2B5EF4-FFF2-40B4-BE49-F238E27FC236}">
                <a16:creationId xmlns:a16="http://schemas.microsoft.com/office/drawing/2014/main" id="{98AEE347-9A45-447F-BD80-C57CF7EF7C2B}"/>
              </a:ext>
            </a:extLst>
          </p:cNvPr>
          <p:cNvSpPr txBox="true"/>
          <p:nvPr/>
        </p:nvSpPr>
        <p:spPr>
          <a:xfrm>
            <a:off x="5940152" y="2024383"/>
            <a:ext cx="2555849" cy="1200329"/>
          </a:xfrm>
          <a:prstGeom prst="rect">
            <a:avLst/>
          </a:prstGeom>
          <a:noFill/>
        </p:spPr>
        <p:txBody>
          <a:bodyPr wrap="square" rtlCol="false">
            <a:spAutoFit/>
          </a:bodyPr>
          <a:lstStyle/>
          <a:p>
            <a:pPr algn="ctr"/>
            <a:r>
              <a:rPr lang="cs-CZ" sz="2400" b="true" dirty="false"/>
              <a:t>Vpravo nahoře přihlášení </a:t>
            </a:r>
            <a:br>
              <a:rPr lang="cs-CZ" sz="2400" b="true" dirty="false"/>
            </a:br>
            <a:r>
              <a:rPr lang="cs-CZ" sz="2400" b="true" dirty="false"/>
              <a:t>a registrace</a:t>
            </a:r>
          </a:p>
        </p:txBody>
      </p:sp>
      <p:sp>
        <p:nvSpPr>
          <p:cNvPr id="12" name="Šipka: nahoru 11">
            <a:extLst>
              <a:ext uri="{FF2B5EF4-FFF2-40B4-BE49-F238E27FC236}">
                <a16:creationId xmlns:a16="http://schemas.microsoft.com/office/drawing/2014/main" id="{A0D8FD6C-13CF-4DCC-99E3-259B4DB17CB9}"/>
              </a:ext>
            </a:extLst>
          </p:cNvPr>
          <p:cNvSpPr/>
          <p:nvPr/>
        </p:nvSpPr>
        <p:spPr>
          <a:xfrm>
            <a:off x="8135945" y="2024383"/>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3" name="Šipka: nahoru 12">
            <a:extLst>
              <a:ext uri="{FF2B5EF4-FFF2-40B4-BE49-F238E27FC236}">
                <a16:creationId xmlns:a16="http://schemas.microsoft.com/office/drawing/2014/main" id="{F80F8A28-07E7-4AF8-9DC8-910163CD3E29}"/>
              </a:ext>
            </a:extLst>
          </p:cNvPr>
          <p:cNvSpPr/>
          <p:nvPr/>
        </p:nvSpPr>
        <p:spPr>
          <a:xfrm rot="10800000">
            <a:off x="5364088" y="3764828"/>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4" name="TextovéPole 13">
            <a:extLst>
              <a:ext uri="{FF2B5EF4-FFF2-40B4-BE49-F238E27FC236}">
                <a16:creationId xmlns:a16="http://schemas.microsoft.com/office/drawing/2014/main" id="{22BEFBD0-6AE4-4594-BD26-A0F5207B99A2}"/>
              </a:ext>
            </a:extLst>
          </p:cNvPr>
          <p:cNvSpPr txBox="true"/>
          <p:nvPr/>
        </p:nvSpPr>
        <p:spPr>
          <a:xfrm>
            <a:off x="313682" y="2051993"/>
            <a:ext cx="2555849" cy="461665"/>
          </a:xfrm>
          <a:prstGeom prst="rect">
            <a:avLst/>
          </a:prstGeom>
          <a:noFill/>
        </p:spPr>
        <p:txBody>
          <a:bodyPr wrap="square" rtlCol="false">
            <a:spAutoFit/>
          </a:bodyPr>
          <a:lstStyle/>
          <a:p>
            <a:pPr algn="ctr"/>
            <a:r>
              <a:rPr lang="cs-CZ" sz="2400" b="true" dirty="false"/>
              <a:t>www.esfcr.cz</a:t>
            </a:r>
          </a:p>
        </p:txBody>
      </p:sp>
    </p:spTree>
    <p:extLst>
      <p:ext uri="{BB962C8B-B14F-4D97-AF65-F5344CB8AC3E}">
        <p14:creationId xmlns:p14="http://schemas.microsoft.com/office/powerpoint/2010/main" val="808103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928488" cy="1080000"/>
          </a:xfrm>
        </p:spPr>
        <p:txBody>
          <a:bodyPr/>
          <a:lstStyle/>
          <a:p>
            <a:pPr algn="ctr"/>
            <a:r>
              <a:rPr lang="cs-CZ" cap="none" dirty="false"/>
              <a:t>V JAKÝCH SYSTÉMECH PRACUJE ŽADATEL</a:t>
            </a:r>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sz="2200" b="true" dirty="false"/>
              <a:t>IS KP21+ </a:t>
            </a:r>
          </a:p>
          <a:p>
            <a:pPr lvl="3">
              <a:lnSpc>
                <a:spcPct val="100000"/>
              </a:lnSpc>
            </a:pPr>
            <a:r>
              <a:rPr lang="cs-CZ" sz="1700" dirty="false"/>
              <a:t>Informační systém konečného příjemce</a:t>
            </a:r>
          </a:p>
          <a:p>
            <a:pPr lvl="3">
              <a:lnSpc>
                <a:spcPct val="100000"/>
              </a:lnSpc>
            </a:pPr>
            <a:r>
              <a:rPr lang="cs-CZ" sz="1700" dirty="false"/>
              <a:t>pro žadatele a příjemce</a:t>
            </a:r>
          </a:p>
          <a:p>
            <a:pPr lvl="3">
              <a:lnSpc>
                <a:spcPct val="100000"/>
              </a:lnSpc>
            </a:pPr>
            <a:r>
              <a:rPr lang="cs-CZ" sz="1700" dirty="false"/>
              <a:t>Komunikace prostřednictvím depeší (odesílají se z projektu)</a:t>
            </a:r>
          </a:p>
          <a:p>
            <a:pPr lvl="3">
              <a:lnSpc>
                <a:spcPct val="100000"/>
              </a:lnSpc>
            </a:pPr>
            <a:r>
              <a:rPr lang="cs-CZ" sz="1700" dirty="false"/>
              <a:t>Řešení technických požadavků </a:t>
            </a:r>
          </a:p>
          <a:p>
            <a:pPr marL="2286000" lvl="5" indent="0">
              <a:buNone/>
            </a:pPr>
            <a:r>
              <a:rPr lang="cs-CZ" sz="1800" dirty="false"/>
              <a:t>=&gt; </a:t>
            </a:r>
            <a:r>
              <a:rPr lang="cs-CZ" sz="1800" b="true" dirty="false"/>
              <a:t>Service desk: přes web </a:t>
            </a:r>
            <a:r>
              <a:rPr lang="cs-CZ" sz="1800" b="true" dirty="false">
                <a:hlinkClick r:id="rId2"/>
              </a:rPr>
              <a:t>www.esfcr.cz</a:t>
            </a:r>
            <a:r>
              <a:rPr lang="cs-CZ" sz="1800" b="true" dirty="false"/>
              <a:t> </a:t>
            </a:r>
            <a:r>
              <a:rPr lang="cs-CZ" sz="1200" b="true" dirty="false"/>
              <a:t>– viz následující slajd</a:t>
            </a:r>
            <a:endParaRPr lang="cs-CZ" sz="1800" b="true" dirty="false"/>
          </a:p>
          <a:p>
            <a:pPr>
              <a:lnSpc>
                <a:spcPct val="100000"/>
              </a:lnSpc>
            </a:pPr>
            <a:endParaRPr lang="cs-CZ" sz="1600" dirty="false"/>
          </a:p>
          <a:p>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26</a:t>
            </a:fld>
            <a:endParaRPr lang="cs-CZ" dirty="false"/>
          </a:p>
        </p:txBody>
      </p:sp>
      <p:pic>
        <p:nvPicPr>
          <p:cNvPr id="8" name="Obrázek 7">
            <a:extLst>
              <a:ext uri="{FF2B5EF4-FFF2-40B4-BE49-F238E27FC236}">
                <a16:creationId xmlns:a16="http://schemas.microsoft.com/office/drawing/2014/main" id="{282BC433-01D6-4399-B530-844E5F68C490}"/>
              </a:ext>
            </a:extLst>
          </p:cNvPr>
          <p:cNvPicPr>
            <a:picLocks noChangeAspect="true"/>
          </p:cNvPicPr>
          <p:nvPr/>
        </p:nvPicPr>
        <p:blipFill>
          <a:blip r:embed="rId3"/>
          <a:stretch>
            <a:fillRect/>
          </a:stretch>
        </p:blipFill>
        <p:spPr>
          <a:xfrm>
            <a:off x="27724" y="3476593"/>
            <a:ext cx="9144000" cy="2945027"/>
          </a:xfrm>
          <a:prstGeom prst="rect">
            <a:avLst/>
          </a:prstGeom>
        </p:spPr>
      </p:pic>
    </p:spTree>
    <p:extLst>
      <p:ext uri="{BB962C8B-B14F-4D97-AF65-F5344CB8AC3E}">
        <p14:creationId xmlns:p14="http://schemas.microsoft.com/office/powerpoint/2010/main" val="2784374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36512" y="146718"/>
            <a:ext cx="9180512" cy="1080000"/>
          </a:xfrm>
        </p:spPr>
        <p:txBody>
          <a:bodyPr/>
          <a:lstStyle/>
          <a:p>
            <a:pPr algn="ctr"/>
            <a:r>
              <a:rPr lang="cs-CZ" sz="3000" cap="none" dirty="false"/>
              <a:t>V JAKÝCH SYSTÉMECH PRACUJE ŘÍDÍCÍ ORGÁN</a:t>
            </a:r>
          </a:p>
        </p:txBody>
      </p:sp>
      <p:sp>
        <p:nvSpPr>
          <p:cNvPr id="3" name="Zástupný symbol pro obsah 2"/>
          <p:cNvSpPr>
            <a:spLocks noGrp="true"/>
          </p:cNvSpPr>
          <p:nvPr>
            <p:ph idx="1"/>
          </p:nvPr>
        </p:nvSpPr>
        <p:spPr>
          <a:xfrm>
            <a:off x="179512" y="1268760"/>
            <a:ext cx="8496944" cy="5256584"/>
          </a:xfrm>
        </p:spPr>
        <p:txBody>
          <a:bodyPr/>
          <a:lstStyle/>
          <a:p>
            <a:pPr>
              <a:lnSpc>
                <a:spcPct val="100000"/>
              </a:lnSpc>
            </a:pPr>
            <a:r>
              <a:rPr lang="cs-CZ" b="true" dirty="false"/>
              <a:t>Monitorovací systém MS21+: CSSF21+</a:t>
            </a:r>
          </a:p>
          <a:p>
            <a:pPr lvl="3">
              <a:lnSpc>
                <a:spcPct val="100000"/>
              </a:lnSpc>
            </a:pPr>
            <a:r>
              <a:rPr lang="cs-CZ" sz="1700" dirty="false"/>
              <a:t>data mezi IS KP21+ (příjemce) a MS2021+ (poskytovatel) se přenášejí</a:t>
            </a:r>
          </a:p>
          <a:p>
            <a:pPr marL="918000" lvl="3" indent="0">
              <a:lnSpc>
                <a:spcPct val="100000"/>
              </a:lnSpc>
              <a:buNone/>
            </a:pPr>
            <a:br>
              <a:rPr lang="cs-CZ" sz="1800" dirty="false"/>
            </a:b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lvl="3">
              <a:lnSpc>
                <a:spcPct val="100000"/>
              </a:lnSpc>
            </a:pPr>
            <a:endParaRPr lang="cs-CZ" sz="1800" dirty="false"/>
          </a:p>
          <a:p>
            <a:pPr>
              <a:lnSpc>
                <a:spcPct val="100000"/>
              </a:lnSpc>
            </a:pPr>
            <a:endParaRPr lang="cs-CZ" sz="1600" dirty="false"/>
          </a:p>
          <a:p>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27</a:t>
            </a:fld>
            <a:endParaRPr lang="cs-CZ" dirty="false"/>
          </a:p>
        </p:txBody>
      </p:sp>
      <p:pic>
        <p:nvPicPr>
          <p:cNvPr id="11" name="Obrázek 10">
            <a:extLst>
              <a:ext uri="{FF2B5EF4-FFF2-40B4-BE49-F238E27FC236}">
                <a16:creationId xmlns:a16="http://schemas.microsoft.com/office/drawing/2014/main" id="{F09C6616-B3D2-7807-A15E-FC82FF4319F5}"/>
              </a:ext>
            </a:extLst>
          </p:cNvPr>
          <p:cNvPicPr>
            <a:picLocks noChangeAspect="true"/>
          </p:cNvPicPr>
          <p:nvPr/>
        </p:nvPicPr>
        <p:blipFill>
          <a:blip r:embed="rId2"/>
          <a:stretch>
            <a:fillRect/>
          </a:stretch>
        </p:blipFill>
        <p:spPr>
          <a:xfrm>
            <a:off x="0" y="2204864"/>
            <a:ext cx="9144000" cy="4067049"/>
          </a:xfrm>
          <a:prstGeom prst="rect">
            <a:avLst/>
          </a:prstGeom>
        </p:spPr>
      </p:pic>
    </p:spTree>
    <p:extLst>
      <p:ext uri="{BB962C8B-B14F-4D97-AF65-F5344CB8AC3E}">
        <p14:creationId xmlns:p14="http://schemas.microsoft.com/office/powerpoint/2010/main" val="868589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596666" y="-30997"/>
            <a:ext cx="10369152" cy="1080000"/>
          </a:xfrm>
        </p:spPr>
        <p:txBody>
          <a:bodyPr/>
          <a:lstStyle/>
          <a:p>
            <a:pPr algn="ctr"/>
            <a:r>
              <a:rPr lang="cs-CZ" cap="none" dirty="false"/>
              <a:t>V JAKÝCH SYSTÉMECH PRACUJE ŽADATEL</a:t>
            </a:r>
          </a:p>
        </p:txBody>
      </p:sp>
      <p:sp>
        <p:nvSpPr>
          <p:cNvPr id="3" name="Zástupný symbol pro obsah 2"/>
          <p:cNvSpPr>
            <a:spLocks noGrp="true"/>
          </p:cNvSpPr>
          <p:nvPr>
            <p:ph idx="1"/>
          </p:nvPr>
        </p:nvSpPr>
        <p:spPr>
          <a:xfrm>
            <a:off x="179511" y="1268760"/>
            <a:ext cx="9143999" cy="5256584"/>
          </a:xfrm>
        </p:spPr>
        <p:txBody>
          <a:bodyPr/>
          <a:lstStyle/>
          <a:p>
            <a:pPr>
              <a:lnSpc>
                <a:spcPct val="100000"/>
              </a:lnSpc>
            </a:pPr>
            <a:r>
              <a:rPr lang="cs-CZ" b="true" dirty="false"/>
              <a:t>IS ESF </a:t>
            </a:r>
            <a:r>
              <a:rPr lang="cs-CZ" sz="1800" dirty="false">
                <a:solidFill>
                  <a:srgbClr val="FF0000"/>
                </a:solidFill>
              </a:rPr>
              <a:t>(pro OPZ+ zatím není v provozu)</a:t>
            </a:r>
            <a:endParaRPr lang="cs-CZ" dirty="false">
              <a:solidFill>
                <a:srgbClr val="FF0000"/>
              </a:solidFill>
            </a:endParaRPr>
          </a:p>
          <a:p>
            <a:pPr lvl="3">
              <a:lnSpc>
                <a:spcPct val="100000"/>
              </a:lnSpc>
            </a:pPr>
            <a:r>
              <a:rPr lang="cs-CZ" sz="1700" dirty="false"/>
              <a:t>monitorování podpořených osob </a:t>
            </a:r>
          </a:p>
          <a:p>
            <a:pPr lvl="3">
              <a:lnSpc>
                <a:spcPct val="100000"/>
              </a:lnSpc>
            </a:pPr>
            <a:r>
              <a:rPr lang="cs-CZ" sz="1700" dirty="false"/>
              <a:t>přes </a:t>
            </a:r>
            <a:r>
              <a:rPr lang="cs-CZ" sz="1700" dirty="false">
                <a:hlinkClick r:id="rId2"/>
              </a:rPr>
              <a:t>www.esfcr.cz</a:t>
            </a: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lvl="3">
              <a:lnSpc>
                <a:spcPct val="100000"/>
              </a:lnSpc>
            </a:pPr>
            <a:endParaRPr lang="cs-CZ" sz="1700" dirty="false"/>
          </a:p>
          <a:p>
            <a:pPr marL="918000" lvl="3" indent="0">
              <a:lnSpc>
                <a:spcPct val="100000"/>
              </a:lnSpc>
              <a:buNone/>
            </a:pPr>
            <a:endParaRPr lang="cs-CZ" sz="1800" b="true" dirty="false"/>
          </a:p>
          <a:p>
            <a:pPr marL="918000" lvl="3" indent="0">
              <a:lnSpc>
                <a:spcPct val="100000"/>
              </a:lnSpc>
              <a:buNone/>
            </a:pPr>
            <a:endParaRPr lang="cs-CZ" sz="1800" b="true" dirty="false"/>
          </a:p>
          <a:p>
            <a:pPr>
              <a:lnSpc>
                <a:spcPct val="100000"/>
              </a:lnSpc>
            </a:pPr>
            <a:r>
              <a:rPr lang="cs-CZ" b="true" dirty="false">
                <a:hlinkClick r:id="rId2"/>
              </a:rPr>
              <a:t>www.esfcr.cz</a:t>
            </a:r>
            <a:r>
              <a:rPr lang="cs-CZ" b="true" dirty="false"/>
              <a:t> =&gt; Databáze produktů </a:t>
            </a:r>
          </a:p>
          <a:p>
            <a:pPr>
              <a:lnSpc>
                <a:spcPct val="100000"/>
              </a:lnSpc>
            </a:pPr>
            <a:endParaRPr lang="cs-CZ" sz="1600" dirty="false"/>
          </a:p>
          <a:p>
            <a:endParaRPr lang="cs-CZ" dirty="false"/>
          </a:p>
          <a:p>
            <a:endParaRPr lang="cs-CZ" dirty="false"/>
          </a:p>
          <a:p>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28</a:t>
            </a:fld>
            <a:endParaRPr lang="cs-CZ" dirty="false"/>
          </a:p>
        </p:txBody>
      </p:sp>
      <p:pic>
        <p:nvPicPr>
          <p:cNvPr id="2052" name="Picture 4"/>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b="16793"/>
          <a:stretch/>
        </p:blipFill>
        <p:spPr bwMode="auto">
          <a:xfrm>
            <a:off x="15911" y="2420888"/>
            <a:ext cx="9143999" cy="3655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320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360000" y="0"/>
            <a:ext cx="8892520" cy="1080000"/>
          </a:xfrm>
        </p:spPr>
        <p:txBody>
          <a:bodyPr vert="horz" lIns="36000" tIns="0" rIns="36000" bIns="0" rtlCol="false" anchor="ctr" anchorCtr="false">
            <a:normAutofit/>
          </a:bodyPr>
          <a:lstStyle/>
          <a:p>
            <a:r>
              <a:rPr lang="cs-CZ" b="true" kern="0" cap="all" baseline="0" dirty="false">
                <a:latin typeface="+mj-lt"/>
                <a:ea typeface="+mj-ea"/>
                <a:cs typeface="+mj-cs"/>
              </a:rPr>
              <a:t>TECHNICKÁ podpora IS KP21+ </a:t>
            </a:r>
            <a:r>
              <a:rPr lang="cs-CZ" b="true" kern="0" cap="all" baseline="0" dirty="false">
                <a:solidFill>
                  <a:srgbClr val="FF0000"/>
                </a:solidFill>
                <a:latin typeface="+mj-lt"/>
                <a:ea typeface="+mj-ea"/>
                <a:cs typeface="+mj-cs"/>
              </a:rPr>
              <a:t>AKTUÁLNĚ</a:t>
            </a:r>
            <a:endParaRPr lang="cs-CZ" b="true" kern="0" cap="all" baseline="0" dirty="false">
              <a:latin typeface="+mj-lt"/>
              <a:ea typeface="+mj-ea"/>
              <a:cs typeface="+mj-cs"/>
            </a:endParaRP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a:spcAft>
                <a:spcPts val="600"/>
              </a:spcAft>
            </a:pPr>
            <a:fld id="{479BF083-4774-43B1-9AB0-5CC1AC5DD8EE}" type="slidenum">
              <a:rPr lang="cs-CZ" smtClean="false"/>
              <a:pPr>
                <a:spcAft>
                  <a:spcPts val="600"/>
                </a:spcAft>
              </a:pPr>
              <a:t>29</a:t>
            </a:fld>
            <a:endParaRPr lang="cs-CZ" dirty="false"/>
          </a:p>
        </p:txBody>
      </p:sp>
      <p:sp>
        <p:nvSpPr>
          <p:cNvPr id="4" name="TextovéPole 3"/>
          <p:cNvSpPr txBox="true"/>
          <p:nvPr/>
        </p:nvSpPr>
        <p:spPr>
          <a:xfrm>
            <a:off x="532515" y="1268760"/>
            <a:ext cx="8287957" cy="6120680"/>
          </a:xfrm>
          <a:prstGeom prst="rect">
            <a:avLst/>
          </a:prstGeom>
        </p:spPr>
        <p:txBody>
          <a:bodyPr vert="horz" lIns="0" tIns="0" rIns="0" bIns="0" rtlCol="false">
            <a:normAutofit fontScale="25000" lnSpcReduction="20000"/>
          </a:bodyPr>
          <a:lstStyle/>
          <a:p>
            <a:pPr marL="0" lvl="1" algn="just">
              <a:lnSpc>
                <a:spcPct val="120000"/>
              </a:lnSpc>
              <a:spcAft>
                <a:spcPts val="1200"/>
              </a:spcAft>
              <a:buClr>
                <a:schemeClr val="accent2"/>
              </a:buClr>
            </a:pPr>
            <a:r>
              <a:rPr lang="cs-CZ" sz="7600" b="false" i="false" dirty="false">
                <a:solidFill>
                  <a:schemeClr val="accent1">
                    <a:lumMod val="75000"/>
                  </a:schemeClr>
                </a:solidFill>
                <a:effectLst/>
                <a:latin typeface="+mj-lt"/>
              </a:rPr>
              <a:t>Pro řešení Vašich technických problémů v aplikacích IS ESF, IS KP21+, databáze produktů, fóra či portálu esfcr.cz u projektů </a:t>
            </a:r>
            <a:r>
              <a:rPr lang="cs-CZ" sz="7600" b="true" i="false" dirty="false">
                <a:solidFill>
                  <a:schemeClr val="accent1">
                    <a:lumMod val="75000"/>
                  </a:schemeClr>
                </a:solidFill>
                <a:effectLst/>
                <a:latin typeface="+mj-lt"/>
              </a:rPr>
              <a:t>OP Zaměstnanost plus (programové období 2021-2027) je využívání hotline </a:t>
            </a:r>
            <a:r>
              <a:rPr lang="cs-CZ" sz="7600" dirty="false">
                <a:solidFill>
                  <a:schemeClr val="accent1">
                    <a:lumMod val="75000"/>
                  </a:schemeClr>
                </a:solidFill>
                <a:latin typeface="+mj-lt"/>
              </a:rPr>
              <a:t>„Technická podpora uživatelům OPZ+“ </a:t>
            </a:r>
            <a:r>
              <a:rPr lang="cs-CZ" sz="7600" b="true" dirty="false">
                <a:solidFill>
                  <a:schemeClr val="accent1">
                    <a:lumMod val="75000"/>
                  </a:schemeClr>
                </a:solidFill>
                <a:latin typeface="+mj-lt"/>
              </a:rPr>
              <a:t>na webu www.ESFCR.cz. </a:t>
            </a:r>
          </a:p>
          <a:p>
            <a:pPr marL="541338" indent="-541338" algn="just">
              <a:lnSpc>
                <a:spcPct val="120000"/>
              </a:lnSpc>
              <a:spcAft>
                <a:spcPts val="1200"/>
              </a:spcAft>
              <a:buClr>
                <a:schemeClr val="accent2"/>
              </a:buClr>
              <a:buFont typeface="Wingdings" panose="05000000000000000000" pitchFamily="2" charset="2"/>
              <a:buChar char="§"/>
            </a:pPr>
            <a:r>
              <a:rPr lang="cs-CZ" sz="7600" b="false" i="false" dirty="false">
                <a:solidFill>
                  <a:schemeClr val="accent1">
                    <a:lumMod val="75000"/>
                  </a:schemeClr>
                </a:solidFill>
                <a:effectLst/>
                <a:latin typeface="+mj-lt"/>
              </a:rPr>
              <a:t>Komunikace probíhá formou </a:t>
            </a:r>
            <a:r>
              <a:rPr lang="cs-CZ" sz="7600" b="true" i="false" u="sng" dirty="false">
                <a:solidFill>
                  <a:schemeClr val="accent1">
                    <a:lumMod val="75000"/>
                  </a:schemeClr>
                </a:solidFill>
                <a:effectLst/>
                <a:latin typeface="+mj-lt"/>
                <a:hlinkClick r:id="rId3">
                  <a:extLst>
                    <a:ext uri="{A12FA001-AC4F-418D-AE19-62706E023703}">
                      <ahyp:hlinkClr xmlns:ahyp="http://schemas.microsoft.com/office/drawing/2018/hyperlinkcolor" val="tx"/>
                    </a:ext>
                  </a:extLst>
                </a:hlinkClick>
              </a:rPr>
              <a:t>diskusního klubu</a:t>
            </a:r>
            <a:r>
              <a:rPr lang="cs-CZ" sz="7600" b="false" i="false" dirty="false">
                <a:solidFill>
                  <a:schemeClr val="accent1">
                    <a:lumMod val="75000"/>
                  </a:schemeClr>
                </a:solidFill>
                <a:effectLst/>
                <a:latin typeface="+mj-lt"/>
              </a:rPr>
              <a:t>, který je dostupný pro registrované a přihlášené uživatele</a:t>
            </a:r>
            <a:r>
              <a:rPr lang="cs-CZ" sz="7600" dirty="false">
                <a:solidFill>
                  <a:schemeClr val="accent1">
                    <a:lumMod val="75000"/>
                  </a:schemeClr>
                </a:solidFill>
                <a:latin typeface="+mj-lt"/>
              </a:rPr>
              <a:t>: </a:t>
            </a:r>
            <a:r>
              <a:rPr lang="cs-CZ" sz="5600" dirty="false">
                <a:solidFill>
                  <a:schemeClr val="accent1">
                    <a:lumMod val="75000"/>
                  </a:schemeClr>
                </a:solidFill>
                <a:latin typeface="+mj-lt"/>
                <a:hlinkClick r:id="rId3"/>
              </a:rPr>
              <a:t>www.esfcr.cz/technicka_podpora_opzplus</a:t>
            </a:r>
            <a:endParaRPr lang="cs-CZ" sz="5600" dirty="false">
              <a:solidFill>
                <a:schemeClr val="accent1">
                  <a:lumMod val="75000"/>
                </a:schemeClr>
              </a:solidFill>
              <a:latin typeface="+mj-lt"/>
            </a:endParaRPr>
          </a:p>
          <a:p>
            <a:pPr marL="541338" indent="-541338" algn="just">
              <a:lnSpc>
                <a:spcPct val="120000"/>
              </a:lnSpc>
              <a:spcAft>
                <a:spcPts val="1200"/>
              </a:spcAft>
              <a:buClr>
                <a:schemeClr val="accent2"/>
              </a:buClr>
              <a:buFont typeface="Wingdings" panose="05000000000000000000" pitchFamily="2" charset="2"/>
              <a:buChar char="§"/>
            </a:pPr>
            <a:r>
              <a:rPr lang="cs-CZ" sz="7600" b="false" i="false" dirty="false">
                <a:solidFill>
                  <a:schemeClr val="accent1">
                    <a:lumMod val="75000"/>
                  </a:schemeClr>
                </a:solidFill>
                <a:effectLst/>
                <a:latin typeface="+mj-lt"/>
              </a:rPr>
              <a:t>Reakci můžete očekávat do 4 hodin v rámci provozní doby </a:t>
            </a:r>
            <a:br>
              <a:rPr lang="cs-CZ" sz="7600" b="false" i="false" dirty="false">
                <a:solidFill>
                  <a:schemeClr val="accent1">
                    <a:lumMod val="75000"/>
                  </a:schemeClr>
                </a:solidFill>
                <a:effectLst/>
                <a:latin typeface="+mj-lt"/>
              </a:rPr>
            </a:br>
            <a:r>
              <a:rPr lang="cs-CZ" sz="7600" b="false" i="false" dirty="false">
                <a:solidFill>
                  <a:schemeClr val="accent1">
                    <a:lumMod val="75000"/>
                  </a:schemeClr>
                </a:solidFill>
                <a:effectLst/>
                <a:latin typeface="+mj-lt"/>
              </a:rPr>
              <a:t>(po-pá 8 – 16 hodin) od obdržení požadavku.</a:t>
            </a:r>
          </a:p>
          <a:p>
            <a:pPr marL="0" lvl="1" algn="just">
              <a:lnSpc>
                <a:spcPct val="120000"/>
              </a:lnSpc>
              <a:spcAft>
                <a:spcPts val="1200"/>
              </a:spcAft>
              <a:buClr>
                <a:schemeClr val="accent2"/>
              </a:buClr>
            </a:pPr>
            <a:endParaRPr lang="cs-CZ" sz="8000" b="true" u="sng" dirty="false">
              <a:solidFill>
                <a:schemeClr val="accent1">
                  <a:lumMod val="75000"/>
                </a:schemeClr>
              </a:solidFill>
              <a:latin typeface="+mj-lt"/>
            </a:endParaRPr>
          </a:p>
          <a:p>
            <a:pPr marL="0" lvl="1" algn="just">
              <a:lnSpc>
                <a:spcPct val="120000"/>
              </a:lnSpc>
              <a:spcAft>
                <a:spcPts val="1200"/>
              </a:spcAft>
              <a:buClr>
                <a:schemeClr val="accent2"/>
              </a:buClr>
            </a:pPr>
            <a:r>
              <a:rPr lang="cs-CZ" sz="8000" dirty="false">
                <a:solidFill>
                  <a:srgbClr val="002060"/>
                </a:solidFill>
                <a:latin typeface="+mj-lt"/>
              </a:rPr>
              <a:t>    </a:t>
            </a: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dirty="false">
              <a:latin typeface="+mj-lt"/>
            </a:endParaRPr>
          </a:p>
          <a:p>
            <a:pPr marL="0" lvl="1" algn="just">
              <a:lnSpc>
                <a:spcPct val="130000"/>
              </a:lnSpc>
              <a:spcAft>
                <a:spcPts val="1200"/>
              </a:spcAft>
              <a:buClr>
                <a:schemeClr val="accent2"/>
              </a:buClr>
            </a:pPr>
            <a:endParaRPr lang="cs-CZ" sz="8000" dirty="false">
              <a:solidFill>
                <a:srgbClr val="002060"/>
              </a:solidFill>
              <a:latin typeface="+mj-lt"/>
            </a:endParaRPr>
          </a:p>
          <a:p>
            <a:pPr marL="0" lvl="1" algn="just">
              <a:lnSpc>
                <a:spcPct val="130000"/>
              </a:lnSpc>
              <a:spcAft>
                <a:spcPts val="1200"/>
              </a:spcAft>
              <a:buClr>
                <a:schemeClr val="accent2"/>
              </a:buClr>
            </a:pPr>
            <a:endParaRPr lang="cs-CZ" sz="8000" u="sng" dirty="false">
              <a:solidFill>
                <a:srgbClr val="002060"/>
              </a:solidFill>
              <a:latin typeface="+mj-lt"/>
            </a:endParaRPr>
          </a:p>
          <a:p>
            <a:pPr marL="0" lvl="1" algn="just">
              <a:lnSpc>
                <a:spcPct val="130000"/>
              </a:lnSpc>
              <a:spcAft>
                <a:spcPts val="1200"/>
              </a:spcAft>
              <a:buClr>
                <a:schemeClr val="accent2"/>
              </a:buClr>
            </a:pPr>
            <a:br>
              <a:rPr lang="cs-CZ" sz="8000" u="sng" dirty="false">
                <a:solidFill>
                  <a:srgbClr val="002060"/>
                </a:solidFill>
                <a:latin typeface="+mj-lt"/>
              </a:rPr>
            </a:br>
            <a:endParaRPr lang="cs-CZ" sz="8000" u="sng" dirty="false">
              <a:solidFill>
                <a:srgbClr val="002060"/>
              </a:solidFill>
              <a:latin typeface="+mj-lt"/>
            </a:endParaRPr>
          </a:p>
          <a:p>
            <a:pPr marL="0" lvl="1" algn="just">
              <a:lnSpc>
                <a:spcPct val="130000"/>
              </a:lnSpc>
              <a:spcBef>
                <a:spcPts val="2400"/>
              </a:spcBef>
              <a:spcAft>
                <a:spcPts val="1200"/>
              </a:spcAft>
              <a:buClr>
                <a:schemeClr val="accent2"/>
              </a:buClr>
            </a:pPr>
            <a:endParaRPr lang="cs-CZ" sz="1000" dirty="false"/>
          </a:p>
        </p:txBody>
      </p:sp>
      <p:pic>
        <p:nvPicPr>
          <p:cNvPr id="13" name="Obrázek 12">
            <a:extLst>
              <a:ext uri="{FF2B5EF4-FFF2-40B4-BE49-F238E27FC236}">
                <a16:creationId xmlns:a16="http://schemas.microsoft.com/office/drawing/2014/main" id="{758CDC76-9C61-7873-B804-A427D57DFD8B}"/>
              </a:ext>
            </a:extLst>
          </p:cNvPr>
          <p:cNvPicPr>
            <a:picLocks noChangeAspect="true"/>
          </p:cNvPicPr>
          <p:nvPr/>
        </p:nvPicPr>
        <p:blipFill>
          <a:blip r:embed="rId4"/>
          <a:stretch>
            <a:fillRect/>
          </a:stretch>
        </p:blipFill>
        <p:spPr>
          <a:xfrm>
            <a:off x="986460" y="4088931"/>
            <a:ext cx="7171079" cy="2604635"/>
          </a:xfrm>
          <a:prstGeom prst="rect">
            <a:avLst/>
          </a:prstGeom>
        </p:spPr>
      </p:pic>
    </p:spTree>
    <p:extLst>
      <p:ext uri="{BB962C8B-B14F-4D97-AF65-F5344CB8AC3E}">
        <p14:creationId xmlns:p14="http://schemas.microsoft.com/office/powerpoint/2010/main" val="341065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Co nás dnes čeká</a:t>
            </a:r>
          </a:p>
        </p:txBody>
      </p:sp>
      <p:sp>
        <p:nvSpPr>
          <p:cNvPr id="3" name="Zástupný symbol pro obsah 2"/>
          <p:cNvSpPr>
            <a:spLocks noGrp="true"/>
          </p:cNvSpPr>
          <p:nvPr>
            <p:ph idx="1"/>
          </p:nvPr>
        </p:nvSpPr>
        <p:spPr>
          <a:xfrm>
            <a:off x="611560" y="1340768"/>
            <a:ext cx="8064000" cy="5229200"/>
          </a:xfrm>
          <a:noFill/>
        </p:spPr>
        <p:txBody>
          <a:bodyPr numCol="2"/>
          <a:lstStyle/>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a:t>
            </a:fld>
            <a:endParaRPr lang="cs-CZ" dirty="false"/>
          </a:p>
        </p:txBody>
      </p:sp>
      <p:sp>
        <p:nvSpPr>
          <p:cNvPr id="5" name="Zástupný symbol pro obsah 2"/>
          <p:cNvSpPr txBox="true">
            <a:spLocks/>
          </p:cNvSpPr>
          <p:nvPr/>
        </p:nvSpPr>
        <p:spPr>
          <a:xfrm>
            <a:off x="323528" y="1270694"/>
            <a:ext cx="8352928" cy="5398665"/>
          </a:xfrm>
          <a:prstGeom prst="rect">
            <a:avLst/>
          </a:prstGeom>
          <a:noFill/>
        </p:spPr>
        <p:txBody>
          <a:bodyPr vert="horz" lIns="0" tIns="0" rIns="0" bIns="0" numCol="1"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360000" indent="0">
              <a:lnSpc>
                <a:spcPct val="100000"/>
              </a:lnSpc>
              <a:spcAft>
                <a:spcPts val="2400"/>
              </a:spcAft>
              <a:buNone/>
            </a:pPr>
            <a:r>
              <a:rPr lang="cs-CZ" sz="1900" b="true" dirty="false"/>
              <a:t>1. prezentace – Podmínky a pravidla realizace</a:t>
            </a:r>
            <a:endParaRPr lang="cs-CZ" sz="1900" dirty="false"/>
          </a:p>
          <a:p>
            <a:pPr marL="720000" lvl="1" indent="-285750">
              <a:lnSpc>
                <a:spcPct val="120000"/>
              </a:lnSpc>
              <a:spcBef>
                <a:spcPts val="0"/>
              </a:spcBef>
              <a:spcAft>
                <a:spcPts val="600"/>
              </a:spcAft>
              <a:defRPr/>
            </a:pPr>
            <a:r>
              <a:rPr lang="cs-CZ" sz="1900" dirty="false"/>
              <a:t>Základní informace - Výzva č. 029</a:t>
            </a:r>
            <a:endParaRPr lang="cs-CZ" altLang="cs-CZ" sz="1900" dirty="false">
              <a:solidFill>
                <a:srgbClr val="14407E"/>
              </a:solidFill>
            </a:endParaRPr>
          </a:p>
          <a:p>
            <a:pPr marL="720000" lvl="1" indent="-285750">
              <a:lnSpc>
                <a:spcPct val="120000"/>
              </a:lnSpc>
              <a:spcBef>
                <a:spcPts val="0"/>
              </a:spcBef>
              <a:spcAft>
                <a:spcPts val="600"/>
              </a:spcAft>
              <a:defRPr/>
            </a:pPr>
            <a:r>
              <a:rPr lang="cs-CZ" altLang="cs-CZ" sz="1900" dirty="false">
                <a:solidFill>
                  <a:srgbClr val="14407E"/>
                </a:solidFill>
              </a:rPr>
              <a:t>Evaluace</a:t>
            </a:r>
            <a:endParaRPr lang="cs-CZ" sz="1900" dirty="false"/>
          </a:p>
          <a:p>
            <a:pPr marL="720000" lvl="1" indent="-285750">
              <a:lnSpc>
                <a:spcPct val="120000"/>
              </a:lnSpc>
              <a:spcBef>
                <a:spcPts val="0"/>
              </a:spcBef>
              <a:spcAft>
                <a:spcPts val="600"/>
              </a:spcAft>
              <a:defRPr/>
            </a:pPr>
            <a:r>
              <a:rPr lang="cs-CZ" sz="1900" dirty="false"/>
              <a:t>Základní informace – stav čerpání výzvy, Rozhodnutí</a:t>
            </a:r>
            <a:endParaRPr lang="cs-CZ" altLang="cs-CZ" sz="1900" dirty="false">
              <a:solidFill>
                <a:srgbClr val="14407E"/>
              </a:solidFill>
            </a:endParaRPr>
          </a:p>
          <a:p>
            <a:pPr marL="720000" lvl="1" indent="-285750">
              <a:lnSpc>
                <a:spcPct val="120000"/>
              </a:lnSpc>
              <a:spcBef>
                <a:spcPts val="0"/>
              </a:spcBef>
              <a:spcAft>
                <a:spcPts val="600"/>
              </a:spcAft>
              <a:defRPr/>
            </a:pPr>
            <a:r>
              <a:rPr lang="cs-CZ" sz="1900" dirty="false"/>
              <a:t>Informační systémy, kde hledat informace</a:t>
            </a:r>
          </a:p>
          <a:p>
            <a:pPr marL="720000" lvl="1" indent="-285750">
              <a:lnSpc>
                <a:spcPct val="120000"/>
              </a:lnSpc>
              <a:spcBef>
                <a:spcPts val="0"/>
              </a:spcBef>
              <a:spcAft>
                <a:spcPts val="600"/>
              </a:spcAft>
              <a:defRPr/>
            </a:pPr>
            <a:r>
              <a:rPr lang="cs-CZ" sz="1900" dirty="false"/>
              <a:t>Změny v projektu</a:t>
            </a:r>
          </a:p>
          <a:p>
            <a:pPr marL="720000" lvl="1" indent="-285750">
              <a:lnSpc>
                <a:spcPct val="120000"/>
              </a:lnSpc>
              <a:spcBef>
                <a:spcPts val="0"/>
              </a:spcBef>
              <a:spcAft>
                <a:spcPts val="600"/>
              </a:spcAft>
              <a:defRPr/>
            </a:pPr>
            <a:r>
              <a:rPr lang="cs-CZ" sz="1900" dirty="false"/>
              <a:t>Změnové řízení v IS KP21+ </a:t>
            </a:r>
          </a:p>
          <a:p>
            <a:pPr marL="720000" lvl="1" indent="-285750">
              <a:lnSpc>
                <a:spcPct val="120000"/>
              </a:lnSpc>
              <a:spcBef>
                <a:spcPts val="0"/>
              </a:spcBef>
              <a:spcAft>
                <a:spcPts val="600"/>
              </a:spcAft>
              <a:defRPr/>
            </a:pPr>
            <a:r>
              <a:rPr lang="cs-CZ" sz="1900" dirty="false"/>
              <a:t>Způsobilé a nezpůsobilé výdaje, nepřímé náklady, pracovní výkazy, veřejné zakázky, vedení účetnictví apod. </a:t>
            </a:r>
          </a:p>
          <a:p>
            <a:pPr marL="720000" lvl="1" indent="-285750">
              <a:lnSpc>
                <a:spcPct val="120000"/>
              </a:lnSpc>
              <a:spcBef>
                <a:spcPts val="0"/>
              </a:spcBef>
              <a:spcAft>
                <a:spcPts val="600"/>
              </a:spcAft>
              <a:defRPr/>
            </a:pPr>
            <a:r>
              <a:rPr lang="cs-CZ" sz="1900" dirty="false"/>
              <a:t>Kontroly na místě </a:t>
            </a:r>
          </a:p>
          <a:p>
            <a:pPr marL="360000" lvl="1" indent="0">
              <a:lnSpc>
                <a:spcPct val="120000"/>
              </a:lnSpc>
              <a:spcBef>
                <a:spcPts val="0"/>
              </a:spcBef>
              <a:spcAft>
                <a:spcPts val="600"/>
              </a:spcAft>
              <a:buNone/>
              <a:defRPr/>
            </a:pPr>
            <a:r>
              <a:rPr lang="cs-CZ" altLang="cs-CZ" sz="1900" b="true" dirty="false">
                <a:solidFill>
                  <a:srgbClr val="14407E"/>
                </a:solidFill>
              </a:rPr>
              <a:t>2. prezentace – Zpráva o realizaci a žádost o platbu </a:t>
            </a:r>
          </a:p>
          <a:p>
            <a:pPr marL="360000" lvl="1" indent="0">
              <a:lnSpc>
                <a:spcPct val="120000"/>
              </a:lnSpc>
              <a:spcBef>
                <a:spcPts val="0"/>
              </a:spcBef>
              <a:spcAft>
                <a:spcPts val="600"/>
              </a:spcAft>
              <a:buNone/>
              <a:defRPr/>
            </a:pPr>
            <a:r>
              <a:rPr lang="cs-CZ" altLang="cs-CZ" sz="1900" b="true" dirty="false">
                <a:solidFill>
                  <a:srgbClr val="14407E"/>
                </a:solidFill>
              </a:rPr>
              <a:t>Prostor pro Vaše dotazy – průběžně, na konci semináře</a:t>
            </a:r>
          </a:p>
          <a:p>
            <a:pPr marL="808038" lvl="1" indent="-393700" algn="just">
              <a:spcAft>
                <a:spcPts val="1200"/>
              </a:spcAft>
              <a:buFont typeface="Wingdings" panose="05000000000000000000" pitchFamily="2" charset="2"/>
              <a:buNone/>
              <a:defRPr/>
            </a:pPr>
            <a:endParaRPr lang="cs-CZ" altLang="cs-CZ" sz="1800" dirty="false">
              <a:solidFill>
                <a:srgbClr val="14407E"/>
              </a:solidFill>
            </a:endParaRPr>
          </a:p>
          <a:p>
            <a:pPr marL="0" lvl="1" indent="0">
              <a:lnSpc>
                <a:spcPts val="2880"/>
              </a:lnSpc>
              <a:spcBef>
                <a:spcPts val="600"/>
              </a:spcBef>
              <a:spcAft>
                <a:spcPts val="0"/>
              </a:spcAft>
              <a:buSzPct val="100000"/>
              <a:buFont typeface="Wingdings" panose="05000000000000000000" pitchFamily="2" charset="2"/>
              <a:buNone/>
              <a:defRPr/>
            </a:pPr>
            <a:endParaRPr lang="cs-CZ" altLang="cs-CZ" sz="1600" dirty="false">
              <a:solidFill>
                <a:srgbClr val="14407E"/>
              </a:solidFill>
            </a:endParaRPr>
          </a:p>
          <a:p>
            <a:pPr marL="414000" lvl="1" indent="0">
              <a:spcAft>
                <a:spcPts val="0"/>
              </a:spcAft>
              <a:buFont typeface="Wingdings" panose="05000000000000000000" pitchFamily="2" charset="2"/>
              <a:buNone/>
              <a:defRPr/>
            </a:pPr>
            <a:endParaRPr lang="cs-CZ" altLang="cs-CZ" sz="1600" dirty="false">
              <a:solidFill>
                <a:srgbClr val="14407E"/>
              </a:solidFill>
            </a:endParaRPr>
          </a:p>
        </p:txBody>
      </p:sp>
      <p:pic>
        <p:nvPicPr>
          <p:cNvPr id="1038" name="Picture 14"/>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l="14799" b="6172"/>
          <a:stretch/>
        </p:blipFill>
        <p:spPr bwMode="auto">
          <a:xfrm>
            <a:off x="7308304" y="2852936"/>
            <a:ext cx="1224136"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3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60000" y="423538"/>
            <a:ext cx="8424000" cy="656462"/>
          </a:xfrm>
        </p:spPr>
        <p:txBody>
          <a:bodyPr/>
          <a:lstStyle/>
          <a:p>
            <a:r>
              <a:rPr lang="cs-CZ" dirty="false"/>
              <a:t>www.esfcr.cz/dokumenty-opz-plus</a:t>
            </a:r>
            <a:br>
              <a:rPr lang="cs-CZ" dirty="false"/>
            </a:br>
            <a:endParaRPr lang="cs-CZ"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30</a:t>
            </a:fld>
            <a:endParaRPr lang="cs-CZ" dirty="false"/>
          </a:p>
        </p:txBody>
      </p:sp>
      <p:pic>
        <p:nvPicPr>
          <p:cNvPr id="6" name="Obrázek 5">
            <a:extLst>
              <a:ext uri="{FF2B5EF4-FFF2-40B4-BE49-F238E27FC236}">
                <a16:creationId xmlns:a16="http://schemas.microsoft.com/office/drawing/2014/main" id="{131448D8-1C83-4AA7-8E80-4C821EB0C9E0}"/>
              </a:ext>
            </a:extLst>
          </p:cNvPr>
          <p:cNvPicPr>
            <a:picLocks noChangeAspect="true"/>
          </p:cNvPicPr>
          <p:nvPr/>
        </p:nvPicPr>
        <p:blipFill>
          <a:blip r:embed="rId2"/>
          <a:stretch>
            <a:fillRect/>
          </a:stretch>
        </p:blipFill>
        <p:spPr>
          <a:xfrm>
            <a:off x="-26475" y="857250"/>
            <a:ext cx="9170475" cy="6000750"/>
          </a:xfrm>
          <a:prstGeom prst="rect">
            <a:avLst/>
          </a:prstGeom>
        </p:spPr>
      </p:pic>
    </p:spTree>
    <p:extLst>
      <p:ext uri="{BB962C8B-B14F-4D97-AF65-F5344CB8AC3E}">
        <p14:creationId xmlns:p14="http://schemas.microsoft.com/office/powerpoint/2010/main" val="3036492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dirty="false"/>
              <a:t>Příručky pro žadatele a příjemce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424000" cy="5517232"/>
          </a:xfrm>
        </p:spPr>
        <p:txBody>
          <a:bodyPr/>
          <a:lstStyle/>
          <a:p>
            <a:pPr algn="just">
              <a:lnSpc>
                <a:spcPct val="110000"/>
              </a:lnSpc>
              <a:spcAft>
                <a:spcPts val="1100"/>
              </a:spcAft>
            </a:pPr>
            <a:r>
              <a:rPr lang="cs-CZ" sz="1800" b="true"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Obecná část pravidel</a:t>
            </a: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 pro žadatele a příjemce v rámci OPZ+ </a:t>
            </a: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r>
              <a:rPr lang="cs-CZ" sz="1600"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www.esfcr.cz/pravidla-pro-zadatele-a-prijemce-opz-plus/-/dokument/18068434</a:t>
            </a: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endPar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cs-CZ" sz="1800" b="true" dirty="false">
                <a:solidFill>
                  <a:srgbClr val="002060"/>
                </a:solidFill>
                <a:latin typeface="Arial" panose="020B0604020202020204" pitchFamily="34" charset="0"/>
                <a:cs typeface="Arial" panose="020B0604020202020204" pitchFamily="34" charset="0"/>
              </a:rPr>
              <a:t>Specifická část pravidel </a:t>
            </a:r>
            <a:r>
              <a:rPr lang="cs-CZ" sz="1800" dirty="false">
                <a:solidFill>
                  <a:srgbClr val="002060"/>
                </a:solidFill>
                <a:latin typeface="Arial" panose="020B0604020202020204" pitchFamily="34" charset="0"/>
                <a:cs typeface="Arial" panose="020B0604020202020204" pitchFamily="34" charset="0"/>
              </a:rPr>
              <a:t>pro žadatele a příjemce v rámci OPZ+ pro projekty s přímými a nepřímými náklady a pro projekty financované s využitím paušálních sazeb </a:t>
            </a:r>
            <a:r>
              <a:rPr lang="cs-CZ" sz="1600" dirty="false">
                <a:solidFill>
                  <a:schemeClr val="accent1"/>
                </a:solidFill>
                <a:latin typeface="Arial" panose="020B0604020202020204" pitchFamily="34" charset="0"/>
                <a:cs typeface="Arial" panose="020B0604020202020204" pitchFamily="34" charset="0"/>
              </a:rPr>
              <a:t>(</a:t>
            </a:r>
            <a:r>
              <a:rPr lang="cs-CZ" sz="1600" dirty="fals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www.esfcr.cz/pravidla-pro-zadatele-a-prijemce-opz-plus/-/dokument/18068507</a:t>
            </a:r>
            <a:r>
              <a:rPr lang="cs-CZ" sz="1600" dirty="false">
                <a:solidFill>
                  <a:schemeClr val="accent1"/>
                </a:solidFill>
                <a:latin typeface="Arial" panose="020B0604020202020204" pitchFamily="34" charset="0"/>
                <a:cs typeface="Arial" panose="020B0604020202020204" pitchFamily="34" charset="0"/>
              </a:rPr>
              <a:t>) </a:t>
            </a:r>
          </a:p>
          <a:p>
            <a:pPr algn="just">
              <a:lnSpc>
                <a:spcPct val="110000"/>
              </a:lnSpc>
              <a:spcAft>
                <a:spcPts val="0"/>
              </a:spcAft>
            </a:pPr>
            <a:r>
              <a:rPr lang="cs-CZ" sz="1800" b="true" dirty="false">
                <a:solidFill>
                  <a:srgbClr val="002060"/>
                </a:solidFill>
                <a:latin typeface="Arial" panose="020B0604020202020204" pitchFamily="34" charset="0"/>
                <a:cs typeface="Arial" panose="020B0604020202020204" pitchFamily="34" charset="0"/>
              </a:rPr>
              <a:t>Pokyny pro vyplnění zprávy o realizaci projektu a žádosti o platbu </a:t>
            </a:r>
            <a:br>
              <a:rPr lang="cs-CZ" sz="1800" b="true" dirty="false">
                <a:solidFill>
                  <a:srgbClr val="002060"/>
                </a:solidFill>
                <a:latin typeface="Arial" panose="020B0604020202020204" pitchFamily="34" charset="0"/>
                <a:cs typeface="Arial" panose="020B0604020202020204" pitchFamily="34" charset="0"/>
              </a:rPr>
            </a:br>
            <a:r>
              <a:rPr lang="cs-CZ" sz="1800" b="true" dirty="false">
                <a:solidFill>
                  <a:srgbClr val="002060"/>
                </a:solidFill>
                <a:latin typeface="Arial" panose="020B0604020202020204" pitchFamily="34" charset="0"/>
                <a:cs typeface="Arial" panose="020B0604020202020204" pitchFamily="34" charset="0"/>
              </a:rPr>
              <a:t>v IS KP21+ </a:t>
            </a:r>
            <a:r>
              <a:rPr lang="cs-CZ" sz="1800" dirty="false">
                <a:solidFill>
                  <a:srgbClr val="002060"/>
                </a:solidFill>
                <a:latin typeface="Arial" panose="020B0604020202020204" pitchFamily="34" charset="0"/>
                <a:cs typeface="Arial" panose="020B0604020202020204" pitchFamily="34" charset="0"/>
              </a:rPr>
              <a:t>pro projekty s přímými a nepřímými náklady nebo s paušálními sazbami </a:t>
            </a:r>
            <a:r>
              <a:rPr lang="cs-CZ" sz="1600" u="sng" dirty="false">
                <a:solidFill>
                  <a:schemeClr val="accent1"/>
                </a:solidFill>
                <a:latin typeface="Arial" panose="020B0604020202020204" pitchFamily="34" charset="0"/>
                <a:cs typeface="Arial" panose="020B0604020202020204" pitchFamily="34" charset="0"/>
              </a:rPr>
              <a:t>(www.esfcr.cz/formulare-a-pokyny-ke-zprave-o-realizaci-projektu-zadosti-o-platbu-a-zadosti-o-zmenu-opz-plus/-/dokument/19489509)</a:t>
            </a:r>
          </a:p>
          <a:p>
            <a:pPr algn="just">
              <a:lnSpc>
                <a:spcPct val="110000"/>
              </a:lnSpc>
              <a:spcAft>
                <a:spcPts val="0"/>
              </a:spcAft>
            </a:pPr>
            <a:endParaRPr lang="cs-CZ" sz="1600" u="sng" dirty="false">
              <a:solidFill>
                <a:srgbClr val="FF0000"/>
              </a:solidFill>
              <a:latin typeface="Arial" panose="020B0604020202020204" pitchFamily="34" charset="0"/>
              <a:cs typeface="Times New Roman" panose="02020603050405020304" pitchFamily="18" charset="0"/>
            </a:endParaRPr>
          </a:p>
          <a:p>
            <a:pPr algn="just">
              <a:lnSpc>
                <a:spcPct val="110000"/>
              </a:lnSpc>
            </a:pP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Řídicí orgán OPZ+ je oprávněn pravidla i během realizace projektů aktualizovat. Aktuální verze těchto dokumentů jsou vždy k dispozici na: </a:t>
            </a:r>
            <a:r>
              <a:rPr lang="cs-CZ" sz="1600" dirty="false">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https://www.esfcr.cz/pravidla-pro-zadatele-a-prijemce-opz-plus</a:t>
            </a:r>
            <a:endParaRPr lang="cs-CZ" sz="1600" dirty="false">
              <a:solidFill>
                <a:schemeClr val="accent1"/>
              </a:solidFill>
              <a:latin typeface="Arial" panose="020B0604020202020204" pitchFamily="34" charset="0"/>
              <a:cs typeface="Arial" panose="020B0604020202020204" pitchFamily="34" charset="0"/>
            </a:endParaRPr>
          </a:p>
          <a:p>
            <a:pPr algn="just">
              <a:lnSpc>
                <a:spcPct val="110000"/>
              </a:lnSpc>
            </a:pP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Aktualizace pravidel není změnou textu výzvy a je nutné postupovat vždy podle aktuálního znění pravidel/příruček.</a:t>
            </a:r>
            <a:endParaRPr lang="cs-CZ" sz="1800" dirty="false">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31</a:t>
            </a:fld>
            <a:endParaRPr lang="cs-CZ" dirty="false"/>
          </a:p>
        </p:txBody>
      </p:sp>
    </p:spTree>
    <p:extLst>
      <p:ext uri="{BB962C8B-B14F-4D97-AF65-F5344CB8AC3E}">
        <p14:creationId xmlns:p14="http://schemas.microsoft.com/office/powerpoint/2010/main" val="3364907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Obecná část pravidel pro příjemce</a:t>
            </a:r>
          </a:p>
        </p:txBody>
      </p:sp>
      <p:sp>
        <p:nvSpPr>
          <p:cNvPr id="3" name="Zástupný symbol pro obsah 2"/>
          <p:cNvSpPr>
            <a:spLocks noGrp="true"/>
          </p:cNvSpPr>
          <p:nvPr>
            <p:ph idx="1"/>
          </p:nvPr>
        </p:nvSpPr>
        <p:spPr>
          <a:xfrm>
            <a:off x="360000" y="1268760"/>
            <a:ext cx="8604000" cy="5589240"/>
          </a:xfrm>
        </p:spPr>
        <p:txBody>
          <a:bodyPr/>
          <a:lstStyle/>
          <a:p>
            <a:pPr indent="-360000">
              <a:lnSpc>
                <a:spcPct val="100000"/>
              </a:lnSpc>
              <a:spcBef>
                <a:spcPts val="0"/>
              </a:spcBef>
              <a:spcAft>
                <a:spcPts val="0"/>
              </a:spcAft>
            </a:pPr>
            <a:r>
              <a:rPr lang="cs-CZ" sz="1800" dirty="false"/>
              <a:t>https://www.esfcr.cz/pravidla-pro-zadatele-a-prijemce-opz-plus</a:t>
            </a:r>
            <a:br>
              <a:rPr lang="cs-CZ" sz="1800" dirty="false"/>
            </a:br>
            <a:endParaRPr lang="cs-CZ" sz="1800" dirty="false"/>
          </a:p>
          <a:p>
            <a:pPr lvl="1" indent="-360000">
              <a:lnSpc>
                <a:spcPct val="100000"/>
              </a:lnSpc>
              <a:spcAft>
                <a:spcPts val="600"/>
              </a:spcAft>
            </a:pPr>
            <a:r>
              <a:rPr lang="cs-CZ" sz="1800" dirty="false"/>
              <a:t>Upravuje mj.:</a:t>
            </a:r>
          </a:p>
          <a:p>
            <a:pPr lvl="2" indent="-360000" algn="just">
              <a:lnSpc>
                <a:spcPct val="100000"/>
              </a:lnSpc>
              <a:spcAft>
                <a:spcPts val="600"/>
              </a:spcAft>
            </a:pPr>
            <a:r>
              <a:rPr lang="cs-CZ" sz="1800" dirty="false"/>
              <a:t>územní způsobilost projektů (zjednodušení oproti OPZ, výzvy jsou vyhlašované na území celé ČR),</a:t>
            </a:r>
          </a:p>
          <a:p>
            <a:pPr lvl="2" indent="-360000" algn="just">
              <a:lnSpc>
                <a:spcPct val="100000"/>
              </a:lnSpc>
              <a:spcAft>
                <a:spcPts val="600"/>
              </a:spcAft>
            </a:pPr>
            <a:r>
              <a:rPr lang="cs-CZ" sz="1800" dirty="false"/>
              <a:t>monitorování na úrovni projektu</a:t>
            </a:r>
            <a:r>
              <a:rPr lang="cs-CZ" sz="1800" dirty="false">
                <a:solidFill>
                  <a:schemeClr val="accent1"/>
                </a:solidFill>
              </a:rPr>
              <a:t>, včetně monitorovacích indikátorů </a:t>
            </a:r>
            <a:br>
              <a:rPr lang="cs-CZ" sz="1800" dirty="false">
                <a:solidFill>
                  <a:schemeClr val="accent1"/>
                </a:solidFill>
              </a:rPr>
            </a:br>
            <a:r>
              <a:rPr lang="cs-CZ" sz="1800" dirty="false">
                <a:solidFill>
                  <a:schemeClr val="accent1"/>
                </a:solidFill>
              </a:rPr>
              <a:t>a vymezení bagatelní podpory účastníka projektu,</a:t>
            </a:r>
          </a:p>
          <a:p>
            <a:pPr lvl="2" indent="-360000" algn="just">
              <a:lnSpc>
                <a:spcPct val="100000"/>
              </a:lnSpc>
              <a:spcAft>
                <a:spcPts val="600"/>
              </a:spcAft>
            </a:pPr>
            <a:r>
              <a:rPr lang="cs-CZ" sz="1800" dirty="false">
                <a:solidFill>
                  <a:schemeClr val="accent1"/>
                </a:solidFill>
              </a:rPr>
              <a:t>zadávání zakázek,</a:t>
            </a:r>
          </a:p>
          <a:p>
            <a:pPr lvl="2" indent="-360000" algn="just">
              <a:lnSpc>
                <a:spcPct val="100000"/>
              </a:lnSpc>
              <a:spcAft>
                <a:spcPts val="600"/>
              </a:spcAft>
            </a:pPr>
            <a:r>
              <a:rPr lang="cs-CZ" sz="1800" dirty="false">
                <a:solidFill>
                  <a:schemeClr val="accent1"/>
                </a:solidFill>
              </a:rPr>
              <a:t>horizontální principy,</a:t>
            </a:r>
          </a:p>
          <a:p>
            <a:pPr lvl="2" indent="-360000" algn="just">
              <a:lnSpc>
                <a:spcPct val="100000"/>
              </a:lnSpc>
              <a:spcAft>
                <a:spcPts val="600"/>
              </a:spcAft>
            </a:pPr>
            <a:r>
              <a:rPr lang="cs-CZ" sz="1800" dirty="false">
                <a:solidFill>
                  <a:schemeClr val="accent1"/>
                </a:solidFill>
              </a:rPr>
              <a:t>šíření výstupů projektu,</a:t>
            </a:r>
          </a:p>
          <a:p>
            <a:pPr lvl="2" indent="-360000" algn="just">
              <a:lnSpc>
                <a:spcPct val="100000"/>
              </a:lnSpc>
              <a:spcAft>
                <a:spcPts val="600"/>
              </a:spcAft>
            </a:pPr>
            <a:r>
              <a:rPr lang="cs-CZ" sz="1800" dirty="false">
                <a:solidFill>
                  <a:schemeClr val="accent1"/>
                </a:solidFill>
              </a:rPr>
              <a:t>evaluace výsledků projektu,</a:t>
            </a:r>
          </a:p>
          <a:p>
            <a:pPr lvl="2" indent="-360000" algn="just">
              <a:lnSpc>
                <a:spcPct val="100000"/>
              </a:lnSpc>
              <a:spcAft>
                <a:spcPts val="600"/>
              </a:spcAft>
            </a:pPr>
            <a:r>
              <a:rPr lang="cs-CZ" sz="1800" dirty="false">
                <a:solidFill>
                  <a:schemeClr val="accent1"/>
                </a:solidFill>
              </a:rPr>
              <a:t>povinnosti příjemců v oblasti informování a komunikace, včetně        povinných prvků vizuální identity OPZ+,</a:t>
            </a:r>
            <a:endParaRPr lang="cs-CZ" sz="1800" b="true" dirty="false">
              <a:solidFill>
                <a:schemeClr val="accent1"/>
              </a:solidFill>
            </a:endParaRPr>
          </a:p>
          <a:p>
            <a:pPr lvl="2" indent="-360000" algn="just">
              <a:lnSpc>
                <a:spcPct val="100000"/>
              </a:lnSpc>
              <a:spcAft>
                <a:spcPts val="600"/>
              </a:spcAft>
            </a:pPr>
            <a:r>
              <a:rPr lang="cs-CZ" sz="1800" dirty="false">
                <a:solidFill>
                  <a:schemeClr val="accent1"/>
                </a:solidFill>
              </a:rPr>
              <a:t>veřejnou podporu a podporu de minimis,</a:t>
            </a:r>
          </a:p>
          <a:p>
            <a:pPr lvl="2" indent="-360000">
              <a:lnSpc>
                <a:spcPct val="100000"/>
              </a:lnSpc>
              <a:spcAft>
                <a:spcPts val="600"/>
              </a:spcAft>
            </a:pPr>
            <a:r>
              <a:rPr lang="cs-CZ" sz="1800" dirty="false"/>
              <a:t>ukončení realizace projektu (včetně předčasného).</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32</a:t>
            </a:fld>
            <a:endParaRPr lang="cs-CZ" dirty="false"/>
          </a:p>
        </p:txBody>
      </p:sp>
    </p:spTree>
    <p:extLst>
      <p:ext uri="{BB962C8B-B14F-4D97-AF65-F5344CB8AC3E}">
        <p14:creationId xmlns:p14="http://schemas.microsoft.com/office/powerpoint/2010/main" val="3790167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36512" y="0"/>
            <a:ext cx="9180512" cy="1080000"/>
          </a:xfrm>
        </p:spPr>
        <p:txBody>
          <a:bodyPr/>
          <a:lstStyle/>
          <a:p>
            <a:pPr algn="ctr"/>
            <a:r>
              <a:rPr lang="cs-CZ" dirty="false"/>
              <a:t>Specifická část pravidel pro příjemce</a:t>
            </a:r>
          </a:p>
        </p:txBody>
      </p:sp>
      <p:sp>
        <p:nvSpPr>
          <p:cNvPr id="3" name="Zástupný symbol pro obsah 2"/>
          <p:cNvSpPr>
            <a:spLocks noGrp="true"/>
          </p:cNvSpPr>
          <p:nvPr>
            <p:ph idx="1"/>
          </p:nvPr>
        </p:nvSpPr>
        <p:spPr>
          <a:xfrm>
            <a:off x="540000" y="1268760"/>
            <a:ext cx="8064000" cy="5589240"/>
          </a:xfrm>
        </p:spPr>
        <p:txBody>
          <a:bodyPr/>
          <a:lstStyle/>
          <a:p>
            <a:pPr indent="-360000">
              <a:lnSpc>
                <a:spcPct val="100000"/>
              </a:lnSpc>
            </a:pPr>
            <a:r>
              <a:rPr lang="cs-CZ" sz="1900" dirty="false"/>
              <a:t>https://www.esfcr.cz/pravidla-pro-zadatele-a-prijemce-opz-plus</a:t>
            </a:r>
            <a:br>
              <a:rPr lang="cs-CZ" sz="1900" dirty="false"/>
            </a:br>
            <a:br>
              <a:rPr lang="cs-CZ" sz="1900" dirty="false"/>
            </a:br>
            <a:r>
              <a:rPr lang="cs-CZ" sz="1900" dirty="false"/>
              <a:t>Pro výzvu č. 029 je závazná </a:t>
            </a:r>
            <a:r>
              <a:rPr lang="cs-CZ" sz="1900" b="true" dirty="false"/>
              <a:t>Specifická část pravidel pro žadatele </a:t>
            </a:r>
            <a:br>
              <a:rPr lang="cs-CZ" sz="1900" b="true" dirty="false"/>
            </a:br>
            <a:r>
              <a:rPr lang="cs-CZ" sz="1900" b="true" dirty="false"/>
              <a:t>a příjemce v rámci OPZ+ pro projekty s přímými a nepřímými náklady a pro projekty financované s využitím paušálních sazeb. </a:t>
            </a:r>
          </a:p>
          <a:p>
            <a:pPr marL="72000" indent="0" algn="just">
              <a:lnSpc>
                <a:spcPct val="100000"/>
              </a:lnSpc>
              <a:buNone/>
            </a:pPr>
            <a:r>
              <a:rPr lang="cs-CZ" sz="1900" dirty="false"/>
              <a:t>=&gt; Existují totiž i další verze Specifických pravidel pro jiné typy projektů.</a:t>
            </a:r>
          </a:p>
          <a:p>
            <a:pPr lvl="2" indent="-360000">
              <a:lnSpc>
                <a:spcPct val="100000"/>
              </a:lnSpc>
              <a:spcAft>
                <a:spcPts val="600"/>
              </a:spcAft>
            </a:pPr>
            <a:endParaRPr lang="cs-CZ" sz="1900" dirty="false"/>
          </a:p>
          <a:p>
            <a:pPr indent="-360000">
              <a:lnSpc>
                <a:spcPct val="100000"/>
              </a:lnSpc>
            </a:pPr>
            <a:r>
              <a:rPr lang="cs-CZ" sz="1900" dirty="false"/>
              <a:t>Tato příručka upravuje:</a:t>
            </a:r>
          </a:p>
          <a:p>
            <a:pPr lvl="1">
              <a:spcAft>
                <a:spcPts val="600"/>
              </a:spcAft>
            </a:pPr>
            <a:r>
              <a:rPr lang="cs-CZ" sz="1900" dirty="false"/>
              <a:t>hodnocení a výběr projektů,</a:t>
            </a:r>
          </a:p>
          <a:p>
            <a:pPr lvl="1">
              <a:spcAft>
                <a:spcPts val="600"/>
              </a:spcAft>
            </a:pPr>
            <a:r>
              <a:rPr lang="cs-CZ" sz="1900" dirty="false"/>
              <a:t>změny projektu,</a:t>
            </a:r>
          </a:p>
          <a:p>
            <a:pPr lvl="1">
              <a:spcAft>
                <a:spcPts val="600"/>
              </a:spcAft>
            </a:pPr>
            <a:r>
              <a:rPr lang="cs-CZ" sz="1900" dirty="false">
                <a:solidFill>
                  <a:schemeClr val="accent1"/>
                </a:solidFill>
              </a:rPr>
              <a:t>způsobilé výdaje, včetně jejich dokladování,</a:t>
            </a:r>
          </a:p>
          <a:p>
            <a:pPr lvl="1">
              <a:spcAft>
                <a:spcPts val="600"/>
              </a:spcAft>
            </a:pPr>
            <a:r>
              <a:rPr lang="cs-CZ" sz="1900" dirty="false"/>
              <a:t>finanční řízení projektu, včetně finančních toků.  </a:t>
            </a:r>
          </a:p>
          <a:p>
            <a:pPr indent="-360000">
              <a:lnSpc>
                <a:spcPct val="100000"/>
              </a:lnSpc>
            </a:pPr>
            <a:endParaRPr lang="cs-CZ" sz="18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1272237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další příručky na webu esfcr.cz</a:t>
            </a:r>
          </a:p>
        </p:txBody>
      </p:sp>
      <p:sp>
        <p:nvSpPr>
          <p:cNvPr id="3" name="Zástupný symbol pro obsah 2"/>
          <p:cNvSpPr>
            <a:spLocks noGrp="true"/>
          </p:cNvSpPr>
          <p:nvPr>
            <p:ph idx="1"/>
          </p:nvPr>
        </p:nvSpPr>
        <p:spPr>
          <a:xfrm>
            <a:off x="251520" y="1340768"/>
            <a:ext cx="8784976" cy="5733256"/>
          </a:xfrm>
        </p:spPr>
        <p:txBody>
          <a:bodyPr/>
          <a:lstStyle/>
          <a:p>
            <a:pPr marL="414900" indent="-342900">
              <a:lnSpc>
                <a:spcPct val="100000"/>
              </a:lnSpc>
            </a:pPr>
            <a:r>
              <a:rPr lang="cs-CZ" sz="2200" dirty="false"/>
              <a:t> Tabulka obvyklých cen a mezd:</a:t>
            </a:r>
          </a:p>
          <a:p>
            <a:pPr marL="558000" lvl="2" indent="0">
              <a:lnSpc>
                <a:spcPct val="100000"/>
              </a:lnSpc>
              <a:spcAft>
                <a:spcPts val="1200"/>
              </a:spcAft>
              <a:buNone/>
            </a:pPr>
            <a:r>
              <a:rPr lang="it-IT" sz="1200" dirty="false">
                <a:hlinkClick r:id="rId3"/>
              </a:rPr>
              <a:t>https://www.esfcr.cz/pravidla-pro-zadatele-a-prijemce-opz-plus/-/dokument/18400695</a:t>
            </a:r>
            <a:endParaRPr lang="cs-CZ" sz="1200" dirty="false"/>
          </a:p>
          <a:p>
            <a:pPr marL="529200" indent="-457200">
              <a:lnSpc>
                <a:spcPct val="100000"/>
              </a:lnSpc>
              <a:spcAft>
                <a:spcPts val="1200"/>
              </a:spcAft>
            </a:pPr>
            <a:r>
              <a:rPr lang="cs-CZ" sz="2200" dirty="false"/>
              <a:t>Pokyny k evidenci podpory poskytnuté účastníkům: </a:t>
            </a:r>
          </a:p>
          <a:p>
            <a:pPr marL="558000" lvl="2" indent="0">
              <a:lnSpc>
                <a:spcPct val="100000"/>
              </a:lnSpc>
              <a:spcAft>
                <a:spcPts val="1200"/>
              </a:spcAft>
              <a:buNone/>
            </a:pPr>
            <a:r>
              <a:rPr lang="cs-CZ" sz="1100" dirty="false">
                <a:hlinkClick r:id="rId4"/>
              </a:rPr>
              <a:t>https://www.esfcr.cz/monitorovani-podporenych-osob-opz-plus</a:t>
            </a:r>
            <a:endParaRPr lang="cs-CZ" sz="1100" dirty="false"/>
          </a:p>
          <a:p>
            <a:pPr marL="529200" indent="-457200">
              <a:lnSpc>
                <a:spcPct val="100000"/>
              </a:lnSpc>
              <a:spcAft>
                <a:spcPts val="1200"/>
              </a:spcAft>
            </a:pPr>
            <a:r>
              <a:rPr lang="cs-CZ" sz="2200" dirty="false"/>
              <a:t>Pokyny k vyplnění zprávy o realizaci a žádosti o platbu: </a:t>
            </a:r>
          </a:p>
          <a:p>
            <a:pPr marL="558000" lvl="2" indent="0">
              <a:lnSpc>
                <a:spcPct val="100000"/>
              </a:lnSpc>
              <a:spcAft>
                <a:spcPts val="1200"/>
              </a:spcAft>
              <a:buNone/>
            </a:pPr>
            <a:r>
              <a:rPr lang="cs-CZ" sz="1100" dirty="false">
                <a:hlinkClick r:id="rId5"/>
              </a:rPr>
              <a:t>https://www.esfcr.cz/formulare-a-pokyny-ke-zprave-o-realizaci-projektu-zadosti-o-platbu-a-zadosti-o-zmenu-opz-plus</a:t>
            </a:r>
            <a:endParaRPr lang="cs-CZ" sz="1100" dirty="false"/>
          </a:p>
          <a:p>
            <a:pPr marL="529200" indent="-457200">
              <a:lnSpc>
                <a:spcPct val="100000"/>
              </a:lnSpc>
              <a:spcAft>
                <a:spcPts val="1200"/>
              </a:spcAft>
            </a:pPr>
            <a:r>
              <a:rPr lang="cs-CZ" sz="2200" dirty="false"/>
              <a:t>Pokyny ke zpracování žádosti o změnu: </a:t>
            </a:r>
          </a:p>
          <a:p>
            <a:pPr marL="558000" lvl="2" indent="0">
              <a:lnSpc>
                <a:spcPct val="100000"/>
              </a:lnSpc>
              <a:spcAft>
                <a:spcPts val="1200"/>
              </a:spcAft>
              <a:buNone/>
            </a:pPr>
            <a:r>
              <a:rPr lang="cs-CZ" sz="1100" dirty="false">
                <a:hlinkClick r:id="rId5"/>
              </a:rPr>
              <a:t>https://www.esfcr.cz/formulare-a-pokyny-ke-zprave-o-realizaci-projektu-zadosti-o-platbu-a-zadosti-o-zmenu-opz-plus</a:t>
            </a:r>
            <a:endParaRPr lang="cs-CZ" sz="1100" dirty="false"/>
          </a:p>
          <a:p>
            <a:pPr marL="529200" indent="-457200">
              <a:lnSpc>
                <a:spcPct val="100000"/>
              </a:lnSpc>
              <a:spcAft>
                <a:spcPts val="1200"/>
              </a:spcAft>
            </a:pPr>
            <a:r>
              <a:rPr lang="cs-CZ" sz="2200" dirty="false"/>
              <a:t>Šablony a vzory pro vizuální identitu: </a:t>
            </a:r>
          </a:p>
          <a:p>
            <a:pPr marL="558000" lvl="2" indent="0">
              <a:lnSpc>
                <a:spcPct val="100000"/>
              </a:lnSpc>
              <a:spcAft>
                <a:spcPts val="1200"/>
              </a:spcAft>
              <a:buNone/>
            </a:pPr>
            <a:r>
              <a:rPr lang="cs-CZ" sz="1100" dirty="false">
                <a:hlinkClick r:id="rId6"/>
              </a:rPr>
              <a:t>https://www.esfcr.cz/sablony-a-vzory-pro-vizualni-identitu-opz-plus</a:t>
            </a:r>
            <a:endParaRPr lang="cs-CZ" sz="1100" dirty="false"/>
          </a:p>
          <a:p>
            <a:pPr marL="529200" indent="-457200">
              <a:lnSpc>
                <a:spcPct val="100000"/>
              </a:lnSpc>
              <a:spcAft>
                <a:spcPts val="1200"/>
              </a:spcAft>
            </a:pPr>
            <a:r>
              <a:rPr lang="cs-CZ" sz="2200" dirty="false"/>
              <a:t>Formuláře z oblasti veřejné podpory a podpory de minimis:</a:t>
            </a:r>
          </a:p>
          <a:p>
            <a:pPr marL="558000" lvl="2" indent="0">
              <a:lnSpc>
                <a:spcPct val="100000"/>
              </a:lnSpc>
              <a:buNone/>
            </a:pPr>
            <a:r>
              <a:rPr lang="cs-CZ" sz="1100" dirty="false">
                <a:hlinkClick r:id="rId7"/>
              </a:rPr>
              <a:t>https://www.esfcr.cz/formulare-z-oblasti-verejne-podpory-a-podpory-de-minimis-opz-plus</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34</a:t>
            </a:fld>
            <a:endParaRPr lang="cs-CZ" dirty="false"/>
          </a:p>
        </p:txBody>
      </p:sp>
      <p:pic>
        <p:nvPicPr>
          <p:cNvPr id="2052" name="Picture 4">
            <a:extLst>
              <a:ext uri="{FF2B5EF4-FFF2-40B4-BE49-F238E27FC236}">
                <a16:creationId xmlns:a16="http://schemas.microsoft.com/office/drawing/2014/main" id="{0A0FD66E-8701-E716-1648-B53FFA01C21E}"/>
              </a:ext>
            </a:extLst>
          </p:cNvPr>
          <p:cNvPicPr>
            <a:picLocks noChangeAspect="true" noChangeArrowheads="true"/>
          </p:cNvPicPr>
          <p:nvPr/>
        </p:nvPicPr>
        <p:blipFill rotWithShape="true">
          <a:blip r:embed="rId8">
            <a:extLst>
              <a:ext uri="{BEBA8EAE-BF5A-486C-A8C5-ECC9F3942E4B}">
                <a14:imgProps xmlns:a14="http://schemas.microsoft.com/office/drawing/2010/main">
                  <a14:imgLayer r:embed="rId9">
                    <a14:imgEffect>
                      <a14:backgroundRemoval b="91556" l="28444" r="71111" t="9778">
                        <a14:foregroundMark x1="47556" x2="47556" y1="91556" y2="91556"/>
                        <a14:foregroundMark x1="29778" x2="29778" y1="56444" y2="56444"/>
                        <a14:foregroundMark x1="29333" x2="29333" y1="56000" y2="56000"/>
                        <a14:foregroundMark x1="29333" x2="29333" y1="52000" y2="52000"/>
                        <a14:foregroundMark x1="29333" x2="29333" y1="55111" y2="55111"/>
                        <a14:foregroundMark x1="30222" x2="30222" y1="55556" y2="55556"/>
                        <a14:foregroundMark x1="31556" x2="31556" y1="55556" y2="55556"/>
                        <a14:foregroundMark x1="33333" x2="33333" y1="56000" y2="56000"/>
                        <a14:foregroundMark x1="30222" x2="30222" y1="55556" y2="55556"/>
                        <a14:foregroundMark x1="30222" x2="38667" y1="53778" y2="65778"/>
                      </a14:backgroundRemoval>
                    </a14:imgEffect>
                  </a14:imgLayer>
                </a14:imgProps>
              </a:ext>
              <a:ext uri="{28A0092B-C50C-407E-A947-70E740481C1C}">
                <a14:useLocalDpi xmlns:a14="http://schemas.microsoft.com/office/drawing/2010/main" val="0"/>
              </a:ext>
            </a:extLst>
          </a:blip>
          <a:srcRect l="23120" t="23520" r="23121"/>
          <a:stretch/>
        </p:blipFill>
        <p:spPr bwMode="auto">
          <a:xfrm>
            <a:off x="7740352" y="1556792"/>
            <a:ext cx="1296144"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84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755576" y="2132856"/>
            <a:ext cx="7632040" cy="2088232"/>
          </a:xfrm>
        </p:spPr>
        <p:txBody>
          <a:bodyPr/>
          <a:lstStyle/>
          <a:p>
            <a:pPr algn="ctr"/>
            <a:br>
              <a:rPr lang="cs-CZ" dirty="false"/>
            </a:br>
            <a:r>
              <a:rPr lang="cs-CZ" dirty="false"/>
              <a:t>změny projektu</a:t>
            </a:r>
            <a:br>
              <a:rPr lang="cs-CZ" dirty="false"/>
            </a:br>
            <a:br>
              <a:rPr lang="cs-CZ" b="false" baseline="0" dirty="false"/>
            </a:br>
            <a:endParaRPr lang="cs-CZ" sz="3200" b="false" cap="none" dirty="false"/>
          </a:p>
        </p:txBody>
      </p:sp>
      <p:pic>
        <p:nvPicPr>
          <p:cNvPr id="3" name="Picture 2">
            <a:extLst>
              <a:ext uri="{FF2B5EF4-FFF2-40B4-BE49-F238E27FC236}">
                <a16:creationId xmlns:a16="http://schemas.microsoft.com/office/drawing/2014/main" id="{84DCA30E-A99B-A44E-1FD3-2FDD752193ED}"/>
              </a:ext>
            </a:extLst>
          </p:cNvPr>
          <p:cNvPicPr>
            <a:picLocks noChangeAspect="true" noChangeArrowheads="true"/>
          </p:cNvPicPr>
          <p:nvPr/>
        </p:nvPicPr>
        <p:blipFill>
          <a:blip r:embed="rId3">
            <a:extLst>
              <a:ext uri="{BEBA8EAE-BF5A-486C-A8C5-ECC9F3942E4B}">
                <a14:imgProps xmlns:a14="http://schemas.microsoft.com/office/drawing/2010/main">
                  <a14:imgLayer r:embed="rId4">
                    <a14:imgEffect>
                      <a14:backgroundRemoval b="89916" l="9904" r="95208" t="9804">
                        <a14:foregroundMark x1="19169" x2="19169" y1="31653" y2="31653"/>
                        <a14:foregroundMark x1="16773" x2="16773" y1="28571" y2="28571"/>
                        <a14:foregroundMark x1="16613" x2="16613" y1="28291" y2="28291"/>
                        <a14:foregroundMark x1="16613" x2="15974" y1="26331" y2="46499"/>
                        <a14:foregroundMark x1="15974" x2="15655" y1="46499" y2="47339"/>
                        <a14:foregroundMark x1="52077" x2="48882" y1="76751" y2="22409"/>
                        <a14:foregroundMark x1="48882" x2="33546" y1="22409" y2="17087"/>
                        <a14:foregroundMark x1="33546" x2="26198" y1="17087" y2="38936"/>
                        <a14:foregroundMark x1="26198" x2="29233" y1="38936" y2="59944"/>
                        <a14:foregroundMark x1="29233" x2="48403" y1="59944" y2="70308"/>
                        <a14:foregroundMark x1="48403" x2="56230" y1="70308" y2="53221"/>
                        <a14:foregroundMark x1="56230" x2="54153" y1="53221" y2="30812"/>
                        <a14:foregroundMark x1="54153" x2="44089" y1="30812" y2="13165"/>
                        <a14:foregroundMark x1="44089" x2="34824" y1="13165" y2="15126"/>
                        <a14:foregroundMark x1="46486" x2="34185" y1="35574" y2="37535"/>
                        <a14:foregroundMark x1="34185" x2="32268" y1="37535" y2="57983"/>
                        <a14:foregroundMark x1="32268" x2="51597" y1="57983" y2="37815"/>
                        <a14:foregroundMark x1="51597" x2="40895" y1="37815" y2="21569"/>
                        <a14:foregroundMark x1="40895" x2="26038" y1="21569" y2="33894"/>
                        <a14:foregroundMark x1="26038" x2="21246" y1="33894" y2="44258"/>
                        <a14:foregroundMark x1="43450" x2="43450" y1="58263" y2="58263"/>
                        <a14:foregroundMark x1="50319" x2="38658" y1="41457" y2="46779"/>
                        <a14:foregroundMark x1="38658" x2="40575" y1="46779" y2="64146"/>
                        <a14:foregroundMark x1="40575" x2="55911" y1="64146" y2="66947"/>
                        <a14:foregroundMark x1="55911" x2="52716" y1="66947" y2="47059"/>
                        <a14:foregroundMark x1="52716" x2="36422" y1="47059" y2="45098"/>
                        <a14:foregroundMark x1="39936" x2="47923" y1="71709" y2="82913"/>
                        <a14:foregroundMark x1="47923" x2="33866" y1="82913" y2="73109"/>
                        <a14:foregroundMark x1="67572" x2="50639" y1="58824" y2="72549"/>
                        <a14:foregroundMark x1="50639" x2="80511" y1="72549" y2="91036"/>
                        <a14:foregroundMark x1="80511" x2="95208" y1="91036" y2="88515"/>
                        <a14:foregroundMark x1="95208" x2="83866" y1="88515" y2="35294"/>
                        <a14:foregroundMark x1="83866" x2="53834" y1="35294" y2="26331"/>
                      </a14:backgroundRemoval>
                    </a14:imgEffect>
                  </a14:imgLayer>
                </a14:imgProps>
              </a:ext>
              <a:ext uri="{28A0092B-C50C-407E-A947-70E740481C1C}">
                <a14:useLocalDpi xmlns:a14="http://schemas.microsoft.com/office/drawing/2010/main" val="0"/>
              </a:ext>
            </a:extLst>
          </a:blip>
          <a:srcRect/>
          <a:stretch>
            <a:fillRect/>
          </a:stretch>
        </p:blipFill>
        <p:spPr bwMode="auto">
          <a:xfrm>
            <a:off x="1619672" y="3350736"/>
            <a:ext cx="6139020" cy="3501008"/>
          </a:xfrm>
          <a:prstGeom prst="rect">
            <a:avLst/>
          </a:prstGeom>
          <a:noFill/>
          <a:extLst>
            <a:ext uri="{909E8E84-426E-40DD-AFC4-6F175D3DCCD1}">
              <a14:hiddenFill xmlns:a14="http://schemas.microsoft.com/office/drawing/2010/main">
                <a:solidFill>
                  <a:srgbClr val="FFFFFF"/>
                </a:solidFill>
              </a14:hiddenFill>
            </a:ext>
          </a:extLst>
        </p:spPr>
      </p:pic>
      <p:pic>
        <p:nvPicPr>
          <p:cNvPr id="2" name="Zástupný symbol pro obrázek 13">
            <a:extLst>
              <a:ext uri="{FF2B5EF4-FFF2-40B4-BE49-F238E27FC236}">
                <a16:creationId xmlns:a16="http://schemas.microsoft.com/office/drawing/2014/main" id="{26E592EF-D308-9A2C-214B-6EBB7187DF02}"/>
              </a:ext>
            </a:extLst>
          </p:cNvPr>
          <p:cNvPicPr>
            <a:picLocks noGrp="true" noChangeAspect="true"/>
          </p:cNvPicPr>
          <p:nvPr>
            <p:ph type="pic" sz="quarter" idx="15"/>
          </p:nvPr>
        </p:nvPicPr>
        <p:blipFill>
          <a:blip cstate="print" r:embed="rId5">
            <a:extLst>
              <a:ext uri="{28A0092B-C50C-407E-A947-70E740481C1C}">
                <a14:useLocalDpi xmlns:a14="http://schemas.microsoft.com/office/drawing/2010/main" val="0"/>
              </a:ext>
            </a:extLst>
          </a:blip>
          <a:srcRect/>
          <a:stretch>
            <a:fillRect/>
          </a:stretch>
        </p:blipFill>
        <p:spPr>
          <a:xfrm>
            <a:off x="1349672" y="2760646"/>
            <a:ext cx="540000" cy="540000"/>
          </a:xfrm>
        </p:spPr>
      </p:pic>
    </p:spTree>
    <p:extLst>
      <p:ext uri="{BB962C8B-B14F-4D97-AF65-F5344CB8AC3E}">
        <p14:creationId xmlns:p14="http://schemas.microsoft.com/office/powerpoint/2010/main" val="1232034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Změny projektu</a:t>
            </a:r>
          </a:p>
        </p:txBody>
      </p:sp>
      <p:sp>
        <p:nvSpPr>
          <p:cNvPr id="3" name="Zástupný symbol pro obsah 2"/>
          <p:cNvSpPr>
            <a:spLocks noGrp="true"/>
          </p:cNvSpPr>
          <p:nvPr>
            <p:ph idx="1"/>
          </p:nvPr>
        </p:nvSpPr>
        <p:spPr>
          <a:xfrm>
            <a:off x="251520" y="1268760"/>
            <a:ext cx="8640960" cy="5427240"/>
          </a:xfrm>
        </p:spPr>
        <p:txBody>
          <a:bodyPr>
            <a:noAutofit/>
          </a:bodyPr>
          <a:lstStyle/>
          <a:p>
            <a:pPr algn="just">
              <a:lnSpc>
                <a:spcPct val="120000"/>
              </a:lnSpc>
            </a:pPr>
            <a:r>
              <a:rPr lang="cs-CZ" sz="1800" dirty="false">
                <a:latin typeface="+mj-lt"/>
              </a:rPr>
              <a:t>Všechny změny projektu se zapisují do IS KP21+ v podobě tzv. změnových řízení. Každé změnové řízení znamená založení žádosti o změnu. </a:t>
            </a:r>
          </a:p>
          <a:p>
            <a:pPr algn="just">
              <a:lnSpc>
                <a:spcPct val="120000"/>
              </a:lnSpc>
            </a:pPr>
            <a:r>
              <a:rPr lang="cs-CZ" sz="1800" b="false" i="false" u="none" strike="noStrike" baseline="0" dirty="false">
                <a:latin typeface="+mj-lt"/>
              </a:rPr>
              <a:t>Projekt musí být realizován v souladu s vydaným právním aktem, </a:t>
            </a:r>
            <a:br>
              <a:rPr lang="cs-CZ" sz="1800" b="false" i="false" u="none" strike="noStrike" baseline="0" dirty="false">
                <a:latin typeface="+mj-lt"/>
              </a:rPr>
            </a:br>
            <a:r>
              <a:rPr lang="cs-CZ" sz="1800" b="false" i="false" u="none" strike="noStrike" baseline="0" dirty="false">
                <a:latin typeface="+mj-lt"/>
              </a:rPr>
              <a:t>příp. v souladu s právním aktem a změnami, které je příjemce oprávněn provést bez souhlasu ŘO (tj. nepodstatné změny), a změnami, které byly provedeny se souhlasem ŘO (tj. podstatné změny).</a:t>
            </a:r>
          </a:p>
          <a:p>
            <a:pPr marL="895350" indent="0">
              <a:lnSpc>
                <a:spcPct val="120000"/>
              </a:lnSpc>
              <a:buNone/>
            </a:pPr>
            <a:r>
              <a:rPr lang="cs-CZ" sz="1800" b="true" dirty="false"/>
              <a:t>1.   Nepodstatné změny: </a:t>
            </a:r>
            <a:r>
              <a:rPr lang="cs-CZ" sz="1800" dirty="false"/>
              <a:t>nepodléhají předchozímu souhlasu ŘO;</a:t>
            </a:r>
          </a:p>
          <a:p>
            <a:pPr marL="895350" lvl="1" indent="0" algn="just">
              <a:lnSpc>
                <a:spcPct val="120000"/>
              </a:lnSpc>
              <a:spcBef>
                <a:spcPts val="600"/>
              </a:spcBef>
              <a:spcAft>
                <a:spcPts val="600"/>
              </a:spcAft>
              <a:buSzPct val="100000"/>
              <a:buNone/>
            </a:pPr>
            <a:r>
              <a:rPr lang="cs-CZ" sz="1800" b="true" dirty="false"/>
              <a:t>2. Podstatné změny: </a:t>
            </a:r>
            <a:r>
              <a:rPr lang="cs-CZ" sz="1800" dirty="false"/>
              <a:t>před jejich provedením nezbytný souhlas ŘO </a:t>
            </a:r>
            <a:br>
              <a:rPr lang="cs-CZ" sz="1800" dirty="false"/>
            </a:br>
            <a:r>
              <a:rPr lang="cs-CZ" sz="1800" dirty="false"/>
              <a:t>a v některých případech vyžadují vydání Změnového právního aktu.</a:t>
            </a:r>
          </a:p>
          <a:p>
            <a:pPr marL="0" indent="0">
              <a:lnSpc>
                <a:spcPct val="120000"/>
              </a:lnSpc>
              <a:buNone/>
            </a:pPr>
            <a:r>
              <a:rPr lang="cs-CZ" sz="1800" dirty="false">
                <a:solidFill>
                  <a:srgbClr val="FF0000"/>
                </a:solidFill>
              </a:rPr>
              <a:t>POZOR: </a:t>
            </a:r>
            <a:r>
              <a:rPr lang="cs-CZ" sz="1800" dirty="false"/>
              <a:t>Rozlišení, zda se jedná o podstatnou či nepodstatnou změnu, </a:t>
            </a:r>
            <a:br>
              <a:rPr lang="cs-CZ" sz="1800" dirty="false"/>
            </a:br>
            <a:r>
              <a:rPr lang="cs-CZ" sz="1800" dirty="false"/>
              <a:t>může být někdy problematické. V případě nejistoty konzultovat plánovanou</a:t>
            </a:r>
            <a:br>
              <a:rPr lang="cs-CZ" sz="1800" dirty="false"/>
            </a:br>
            <a:r>
              <a:rPr lang="cs-CZ" sz="1800" dirty="false"/>
              <a:t>změnu v dostatečném časovém předstihu s projektovým manažerem projektu!</a:t>
            </a:r>
          </a:p>
          <a:p>
            <a:pPr marL="0" indent="0">
              <a:lnSpc>
                <a:spcPct val="120000"/>
              </a:lnSpc>
              <a:buNone/>
            </a:pPr>
            <a:r>
              <a:rPr lang="cs-CZ" sz="1800" dirty="false">
                <a:solidFill>
                  <a:srgbClr val="FF0000"/>
                </a:solidFill>
              </a:rPr>
              <a:t>POZOR: </a:t>
            </a:r>
            <a:r>
              <a:rPr lang="cs-CZ" sz="1800" dirty="false"/>
              <a:t>To, že nepodstatná změna nevyžaduje schválení ŘO, neznamená,</a:t>
            </a:r>
            <a:br>
              <a:rPr lang="cs-CZ" sz="1800" dirty="false"/>
            </a:br>
            <a:r>
              <a:rPr lang="cs-CZ" sz="1800" dirty="false"/>
              <a:t> že je automaticky správně.</a:t>
            </a:r>
          </a:p>
          <a:p>
            <a:pPr algn="just">
              <a:lnSpc>
                <a:spcPct val="120000"/>
              </a:lnSpc>
            </a:pPr>
            <a:endParaRPr lang="cs-CZ" sz="1800" dirty="false">
              <a:latin typeface="+mj-lt"/>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36</a:t>
            </a:fld>
            <a:endParaRPr lang="cs-CZ" dirty="false"/>
          </a:p>
        </p:txBody>
      </p:sp>
      <p:pic>
        <p:nvPicPr>
          <p:cNvPr id="6" name="Obrázek 5">
            <a:extLst>
              <a:ext uri="{FF2B5EF4-FFF2-40B4-BE49-F238E27FC236}">
                <a16:creationId xmlns:a16="http://schemas.microsoft.com/office/drawing/2014/main" id="{117FF1B7-89D9-8EAC-F8C7-E37D27974FBD}"/>
              </a:ext>
            </a:extLst>
          </p:cNvPr>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8028384" y="5085184"/>
            <a:ext cx="1368152" cy="1098040"/>
          </a:xfrm>
          <a:prstGeom prst="rect">
            <a:avLst/>
          </a:prstGeom>
        </p:spPr>
      </p:pic>
    </p:spTree>
    <p:extLst>
      <p:ext uri="{BB962C8B-B14F-4D97-AF65-F5344CB8AC3E}">
        <p14:creationId xmlns:p14="http://schemas.microsoft.com/office/powerpoint/2010/main" val="1842209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1" name="Picture 3"/>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9149" r="2714"/>
          <a:stretch/>
        </p:blipFill>
        <p:spPr bwMode="auto">
          <a:xfrm>
            <a:off x="4283968" y="1253173"/>
            <a:ext cx="4860032" cy="231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pPr algn="ctr"/>
            <a:r>
              <a:rPr lang="cs-CZ" dirty="false"/>
              <a:t>Nepodstatné změny I.</a:t>
            </a:r>
          </a:p>
        </p:txBody>
      </p:sp>
      <p:sp>
        <p:nvSpPr>
          <p:cNvPr id="3" name="Zástupný symbol pro obsah 2"/>
          <p:cNvSpPr>
            <a:spLocks noGrp="true"/>
          </p:cNvSpPr>
          <p:nvPr>
            <p:ph idx="1"/>
          </p:nvPr>
        </p:nvSpPr>
        <p:spPr>
          <a:xfrm>
            <a:off x="179512" y="1700808"/>
            <a:ext cx="8712968" cy="4419192"/>
          </a:xfrm>
        </p:spPr>
        <p:txBody>
          <a:bodyPr/>
          <a:lstStyle/>
          <a:p>
            <a:pPr marL="0" indent="0">
              <a:buNone/>
            </a:pPr>
            <a:r>
              <a:rPr lang="cs-CZ" dirty="false"/>
              <a:t>1. Změny nepodléhající předchozímu </a:t>
            </a:r>
            <a:br>
              <a:rPr lang="cs-CZ" dirty="false"/>
            </a:br>
            <a:r>
              <a:rPr lang="cs-CZ" dirty="false"/>
              <a:t>souhlasu, ale informace </a:t>
            </a:r>
            <a:br>
              <a:rPr lang="cs-CZ" dirty="false"/>
            </a:br>
            <a:r>
              <a:rPr lang="cs-CZ" dirty="false"/>
              <a:t>o změně se podává </a:t>
            </a:r>
            <a:br>
              <a:rPr lang="cs-CZ" dirty="false"/>
            </a:br>
            <a:r>
              <a:rPr lang="cs-CZ" b="true" dirty="false"/>
              <a:t>neprodleně</a:t>
            </a:r>
            <a:r>
              <a:rPr lang="cs-CZ" dirty="false"/>
              <a:t>:</a:t>
            </a:r>
            <a:br>
              <a:rPr lang="cs-CZ" dirty="false"/>
            </a:br>
            <a:endParaRPr lang="cs-CZ" dirty="false"/>
          </a:p>
          <a:p>
            <a:pPr lvl="1">
              <a:spcAft>
                <a:spcPts val="1200"/>
              </a:spcAft>
            </a:pPr>
            <a:r>
              <a:rPr lang="cs-CZ" dirty="false"/>
              <a:t>změna sídla příjemce podpory;</a:t>
            </a:r>
          </a:p>
          <a:p>
            <a:pPr lvl="1" algn="just">
              <a:spcAft>
                <a:spcPts val="1200"/>
              </a:spcAft>
            </a:pPr>
            <a:r>
              <a:rPr lang="cs-CZ" dirty="false"/>
              <a:t>změna kontaktní osoby projektu (včetně změny kontaktních údajů – telefon, e-mail) či adresy pro doručení písemností;</a:t>
            </a:r>
          </a:p>
          <a:p>
            <a:pPr lvl="1">
              <a:spcAft>
                <a:spcPts val="1200"/>
              </a:spcAft>
            </a:pPr>
            <a:r>
              <a:rPr lang="cs-CZ" dirty="false"/>
              <a:t>změna v osobách vykonávajících funkci statutárního orgánu příjemce;</a:t>
            </a:r>
          </a:p>
          <a:p>
            <a:pPr lvl="1" algn="just">
              <a:spcAft>
                <a:spcPts val="1200"/>
              </a:spcAft>
            </a:pPr>
            <a:r>
              <a:rPr lang="cs-CZ" dirty="false"/>
              <a:t>změna názvu příjemce </a:t>
            </a:r>
            <a:r>
              <a:rPr lang="cs-CZ" sz="1800" dirty="false"/>
              <a:t>(blíže viz kap. 5.1.3 Specifických pravidel =&gt; </a:t>
            </a:r>
            <a:br>
              <a:rPr lang="cs-CZ" sz="1800" dirty="false"/>
            </a:br>
            <a:r>
              <a:rPr lang="cs-CZ" sz="1600" dirty="false"/>
              <a:t>někdy se jedná o podstatnou změnu, např.: fúze, rozdělení nebo převodu jmění na společníka atd.).</a:t>
            </a:r>
          </a:p>
          <a:p>
            <a:pPr lvl="1"/>
            <a:endParaRPr lang="cs-CZ" dirty="false"/>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37</a:t>
            </a:fld>
            <a:endParaRPr lang="cs-CZ" dirty="false"/>
          </a:p>
        </p:txBody>
      </p:sp>
    </p:spTree>
    <p:extLst>
      <p:ext uri="{BB962C8B-B14F-4D97-AF65-F5344CB8AC3E}">
        <p14:creationId xmlns:p14="http://schemas.microsoft.com/office/powerpoint/2010/main" val="744784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3074" name="Picture 2"/>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t="4452"/>
          <a:stretch/>
        </p:blipFill>
        <p:spPr bwMode="auto">
          <a:xfrm>
            <a:off x="4433093" y="1261640"/>
            <a:ext cx="4722664" cy="2177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pPr algn="ctr"/>
            <a:r>
              <a:rPr lang="cs-CZ" dirty="false"/>
              <a:t>Nepodstatné změny II.</a:t>
            </a:r>
          </a:p>
        </p:txBody>
      </p:sp>
      <p:sp>
        <p:nvSpPr>
          <p:cNvPr id="3" name="Zástupný symbol pro obsah 2"/>
          <p:cNvSpPr>
            <a:spLocks noGrp="true"/>
          </p:cNvSpPr>
          <p:nvPr>
            <p:ph idx="1"/>
          </p:nvPr>
        </p:nvSpPr>
        <p:spPr>
          <a:xfrm>
            <a:off x="360000" y="1484784"/>
            <a:ext cx="8532480" cy="4923248"/>
          </a:xfrm>
        </p:spPr>
        <p:txBody>
          <a:bodyPr/>
          <a:lstStyle/>
          <a:p>
            <a:pPr marL="0" indent="0">
              <a:spcBef>
                <a:spcPts val="0"/>
              </a:spcBef>
              <a:spcAft>
                <a:spcPts val="0"/>
              </a:spcAft>
              <a:buNone/>
            </a:pPr>
            <a:r>
              <a:rPr lang="cs-CZ" dirty="false"/>
              <a:t>2. Změny nepodléhající předchozímu</a:t>
            </a:r>
            <a:br>
              <a:rPr lang="cs-CZ" dirty="false"/>
            </a:br>
            <a:r>
              <a:rPr lang="cs-CZ" dirty="false"/>
              <a:t>souhlasu, ale informace </a:t>
            </a:r>
            <a:br>
              <a:rPr lang="cs-CZ" dirty="false"/>
            </a:br>
            <a:r>
              <a:rPr lang="cs-CZ" dirty="false"/>
              <a:t>o změně se podává </a:t>
            </a:r>
            <a:br>
              <a:rPr lang="cs-CZ" dirty="false"/>
            </a:br>
            <a:r>
              <a:rPr lang="cs-CZ" b="true" dirty="false"/>
              <a:t>nejpozději 10 pracovních</a:t>
            </a:r>
            <a:br>
              <a:rPr lang="cs-CZ" b="true" dirty="false"/>
            </a:br>
            <a:r>
              <a:rPr lang="cs-CZ" b="true" dirty="false"/>
              <a:t>dní před termínem podání</a:t>
            </a:r>
            <a:br>
              <a:rPr lang="cs-CZ" b="true" dirty="false"/>
            </a:br>
            <a:r>
              <a:rPr lang="cs-CZ" b="true" dirty="false"/>
              <a:t>nejbližší Zprávy o realizaci:</a:t>
            </a:r>
            <a:br>
              <a:rPr lang="cs-CZ" dirty="false"/>
            </a:br>
            <a:r>
              <a:rPr lang="cs-CZ" sz="1000" dirty="false"/>
              <a:t>   </a:t>
            </a:r>
          </a:p>
          <a:p>
            <a:r>
              <a:rPr lang="cs-CZ" sz="2000" dirty="false"/>
              <a:t>změna rozpočtu projektu (přesun prostředků mezi položkami, vytváření nových položek) v rámci jedné kapitoly rozpočtu; </a:t>
            </a:r>
          </a:p>
          <a:p>
            <a:r>
              <a:rPr lang="cs-CZ" sz="2000" dirty="false"/>
              <a:t>přesun prostředků mezi jednotlivými kapitolami rozpočtu (s výjimkou položek na „Mzdové příspěvky“ financovaných s využitím jednotkových nákladů) do výše 25 % celkových přímých nákladů projektu.</a:t>
            </a:r>
            <a:endParaRPr lang="cs-CZ" sz="2000" dirty="false">
              <a:solidFill>
                <a:srgbClr val="FF0000"/>
              </a:solidFill>
            </a:endParaRPr>
          </a:p>
          <a:p>
            <a:endParaRPr lang="cs-CZ" sz="19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38</a:t>
            </a:fld>
            <a:endParaRPr lang="cs-CZ" dirty="false"/>
          </a:p>
        </p:txBody>
      </p:sp>
    </p:spTree>
    <p:extLst>
      <p:ext uri="{BB962C8B-B14F-4D97-AF65-F5344CB8AC3E}">
        <p14:creationId xmlns:p14="http://schemas.microsoft.com/office/powerpoint/2010/main" val="2185062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4098"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92662"/>
            <a:ext cx="4675609" cy="220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pPr algn="ctr"/>
            <a:r>
              <a:rPr lang="cs-CZ" dirty="false"/>
              <a:t>Nepodstatné změny III.</a:t>
            </a:r>
          </a:p>
        </p:txBody>
      </p:sp>
      <p:sp>
        <p:nvSpPr>
          <p:cNvPr id="3" name="Zástupný symbol pro obsah 2"/>
          <p:cNvSpPr>
            <a:spLocks noGrp="true"/>
          </p:cNvSpPr>
          <p:nvPr>
            <p:ph idx="1"/>
          </p:nvPr>
        </p:nvSpPr>
        <p:spPr>
          <a:xfrm>
            <a:off x="323528" y="1213916"/>
            <a:ext cx="8496944" cy="5743476"/>
          </a:xfrm>
        </p:spPr>
        <p:txBody>
          <a:bodyPr/>
          <a:lstStyle/>
          <a:p>
            <a:pPr marL="0" indent="0">
              <a:spcAft>
                <a:spcPts val="1200"/>
              </a:spcAft>
              <a:buNone/>
            </a:pPr>
            <a:r>
              <a:rPr lang="cs-CZ" dirty="false"/>
              <a:t>3. Změny nepodléhající předchozímu </a:t>
            </a:r>
            <a:br>
              <a:rPr lang="cs-CZ" dirty="false"/>
            </a:br>
            <a:r>
              <a:rPr lang="cs-CZ" dirty="false"/>
              <a:t>souhlasu, ale informace o změně se </a:t>
            </a:r>
            <a:br>
              <a:rPr lang="cs-CZ" dirty="false"/>
            </a:br>
            <a:r>
              <a:rPr lang="cs-CZ" dirty="false"/>
              <a:t>podává </a:t>
            </a:r>
            <a:r>
              <a:rPr lang="cs-CZ" b="true" dirty="false"/>
              <a:t>spolu s nejbližší ZoR:</a:t>
            </a:r>
            <a:endParaRPr lang="cs-CZ" dirty="false"/>
          </a:p>
          <a:p>
            <a:pPr marL="814388" lvl="1" indent="-306388">
              <a:spcBef>
                <a:spcPts val="600"/>
              </a:spcBef>
            </a:pPr>
            <a:r>
              <a:rPr lang="cs-CZ" sz="1900" dirty="false"/>
              <a:t>změna místa realizace; </a:t>
            </a:r>
          </a:p>
          <a:p>
            <a:pPr marL="814388" lvl="1" indent="-306388">
              <a:spcBef>
                <a:spcPts val="600"/>
              </a:spcBef>
            </a:pPr>
            <a:r>
              <a:rPr lang="cs-CZ" sz="1900" dirty="false"/>
              <a:t>změny smluv o partnerství;</a:t>
            </a:r>
          </a:p>
          <a:p>
            <a:pPr marL="814388" lvl="1" indent="-306388">
              <a:spcBef>
                <a:spcPts val="600"/>
              </a:spcBef>
            </a:pPr>
            <a:r>
              <a:rPr lang="cs-CZ" sz="1900" dirty="false"/>
              <a:t>navýšení počtu osob z cílové skupiny, které jsou do projektu zapojeny; </a:t>
            </a:r>
          </a:p>
          <a:p>
            <a:pPr marL="814388" lvl="1" indent="-306388" algn="just"/>
            <a:r>
              <a:rPr lang="cs-CZ" sz="1900" dirty="false"/>
              <a:t>vypuštění partnera z realizace projektu, pokud tato změna nevyžaduje navýšení částky veřejné podpory přidělené v právním aktu příjemci nebo nějakému z partnerů;</a:t>
            </a:r>
          </a:p>
          <a:p>
            <a:pPr marL="814388" lvl="1" indent="-306388" algn="just"/>
            <a:r>
              <a:rPr lang="cs-CZ" sz="1900" dirty="false"/>
              <a:t>změna týkající se plátcovství daně z přidané hodnoty příjemce či partnera s finančním příspěvkem;</a:t>
            </a:r>
          </a:p>
          <a:p>
            <a:pPr marL="814388" lvl="1" indent="-306388" algn="just"/>
            <a:r>
              <a:rPr lang="cs-CZ" sz="1900" dirty="false">
                <a:solidFill>
                  <a:srgbClr val="FF0000"/>
                </a:solidFill>
              </a:rPr>
              <a:t>změna ve způsobu provádění klíčových aktivit, která nemá negativní dopad na plnění cílů projektu =&gt; </a:t>
            </a:r>
            <a:r>
              <a:rPr lang="cs-CZ" sz="1900" b="true" dirty="false"/>
              <a:t>provádí se dle přílohy č. 1 Rozhodnutí o poskytnutí dotace. </a:t>
            </a:r>
            <a:r>
              <a:rPr lang="cs-CZ" sz="1900" dirty="false"/>
              <a:t>K ŽoZ je vhodné přiložit dokument </a:t>
            </a:r>
            <a:br>
              <a:rPr lang="cs-CZ" sz="1900" dirty="false"/>
            </a:br>
            <a:r>
              <a:rPr lang="cs-CZ" sz="1900" dirty="false"/>
              <a:t>s navrhovaným zněním aktivit – například v režimu změn.</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39</a:t>
            </a:fld>
            <a:endParaRPr lang="cs-CZ" dirty="false"/>
          </a:p>
        </p:txBody>
      </p:sp>
    </p:spTree>
    <p:extLst>
      <p:ext uri="{BB962C8B-B14F-4D97-AF65-F5344CB8AC3E}">
        <p14:creationId xmlns:p14="http://schemas.microsoft.com/office/powerpoint/2010/main" val="2543394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dirty="false"/>
              <a:t>Výzva 029</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268760"/>
            <a:ext cx="8424000" cy="5589240"/>
          </a:xfrm>
        </p:spPr>
        <p:txBody>
          <a:bodyPr/>
          <a:lstStyle/>
          <a:p>
            <a:pPr marL="0" indent="0">
              <a:lnSpc>
                <a:spcPct val="100000"/>
              </a:lnSpc>
              <a:buNone/>
            </a:pPr>
            <a:endParaRPr lang="cs-CZ" sz="1600" dirty="false">
              <a:latin typeface="Arial" panose="020B0604020202020204" pitchFamily="34" charset="0"/>
              <a:ea typeface="Calibri" panose="020F0502020204030204" pitchFamily="34" charset="0"/>
              <a:cs typeface="Arial" panose="020B0604020202020204" pitchFamily="34" charset="0"/>
            </a:endParaRPr>
          </a:p>
          <a:p>
            <a:pPr marL="0" indent="0" algn="ctr">
              <a:lnSpc>
                <a:spcPct val="100000"/>
              </a:lnSpc>
              <a:buNone/>
            </a:pPr>
            <a:r>
              <a:rPr lang="cs-CZ" sz="2800" b="true" dirty="false"/>
              <a:t>Výzva 029 – Věcné zaměření Výzvy a Podporované aktivity</a:t>
            </a:r>
          </a:p>
          <a:p>
            <a:pPr marL="0" indent="0">
              <a:lnSpc>
                <a:spcPct val="100000"/>
              </a:lnSpc>
              <a:buNone/>
            </a:pPr>
            <a:r>
              <a:rPr lang="cs-CZ" sz="1600" dirty="false">
                <a:latin typeface="Arial" panose="020B0604020202020204" pitchFamily="34" charset="0"/>
                <a:ea typeface="Calibri" panose="020F0502020204030204" pitchFamily="34" charset="0"/>
                <a:cs typeface="Arial" panose="020B0604020202020204" pitchFamily="34" charset="0"/>
              </a:rPr>
              <a:t> </a:t>
            </a:r>
            <a:endParaRPr lang="cs-CZ" sz="2000" dirty="false">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r>
              <a:rPr lang="cs-CZ" sz="2000" dirty="false">
                <a:latin typeface="Arial" panose="020B0604020202020204" pitchFamily="34" charset="0"/>
                <a:ea typeface="Calibri" panose="020F0502020204030204" pitchFamily="34" charset="0"/>
                <a:cs typeface="Arial" panose="020B0604020202020204" pitchFamily="34" charset="0"/>
              </a:rPr>
              <a:t>Bližší popis viz text Výzvy a přílohy č. 1 Výzvy na webu esfcr.cz: </a:t>
            </a:r>
            <a:r>
              <a:rPr lang="cs-CZ" sz="2000" dirty="false">
                <a:hlinkClick r:id="rId2"/>
              </a:rPr>
              <a:t>Prevence předčasných odchodů ze vzdělávání (1) - Přehled výzev - www.esfcr.cz</a:t>
            </a:r>
            <a:endParaRPr lang="cs-CZ" sz="20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265206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Nepodstatné změny shrnutí</a:t>
            </a:r>
          </a:p>
        </p:txBody>
      </p:sp>
      <p:sp>
        <p:nvSpPr>
          <p:cNvPr id="3" name="Zástupný symbol pro obsah 2"/>
          <p:cNvSpPr>
            <a:spLocks noGrp="true"/>
          </p:cNvSpPr>
          <p:nvPr>
            <p:ph idx="1"/>
          </p:nvPr>
        </p:nvSpPr>
        <p:spPr>
          <a:xfrm>
            <a:off x="389264" y="1337824"/>
            <a:ext cx="8496944" cy="2183454"/>
          </a:xfrm>
        </p:spPr>
        <p:txBody>
          <a:bodyPr/>
          <a:lstStyle/>
          <a:p>
            <a:pPr marL="0" indent="0" algn="just">
              <a:lnSpc>
                <a:spcPct val="120000"/>
              </a:lnSpc>
              <a:spcAft>
                <a:spcPts val="1200"/>
              </a:spcAft>
              <a:buNone/>
            </a:pPr>
            <a:r>
              <a:rPr lang="cs-CZ" sz="1900" dirty="false"/>
              <a:t>ŘO žádost o změnu posuzuje a v případě potřeby si vyžádá doplňující informace, příp. přepracování změny (či jejího odůvodnění). Výsledkem tohoto procesu je schválení či zamítnutí žádosti o změnu.</a:t>
            </a:r>
          </a:p>
          <a:p>
            <a:pPr marL="0" indent="0" algn="just">
              <a:lnSpc>
                <a:spcPct val="120000"/>
              </a:lnSpc>
              <a:spcAft>
                <a:spcPts val="2400"/>
              </a:spcAft>
              <a:buNone/>
            </a:pPr>
            <a:r>
              <a:rPr lang="cs-CZ" sz="1900" dirty="false"/>
              <a:t>Ať už se jedná o jakýkoliv typ změny, v žádosti o změnu musí být změna dostatečně popsána a musí být uvedeny důvody, které k této změně vedly.</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40</a:t>
            </a:fld>
            <a:endParaRPr lang="cs-CZ" dirty="false"/>
          </a:p>
        </p:txBody>
      </p:sp>
      <p:pic>
        <p:nvPicPr>
          <p:cNvPr id="5" name="Obrázek 4">
            <a:extLst>
              <a:ext uri="{FF2B5EF4-FFF2-40B4-BE49-F238E27FC236}">
                <a16:creationId xmlns:a16="http://schemas.microsoft.com/office/drawing/2014/main" id="{D9A461C1-8107-5E84-DE83-482B97B09C7F}"/>
              </a:ext>
            </a:extLst>
          </p:cNvPr>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668344" y="3290631"/>
            <a:ext cx="1485190" cy="1290497"/>
          </a:xfrm>
          <a:prstGeom prst="rect">
            <a:avLst/>
          </a:prstGeom>
        </p:spPr>
      </p:pic>
      <p:sp>
        <p:nvSpPr>
          <p:cNvPr id="6" name="Zástupný symbol pro obsah 2">
            <a:extLst>
              <a:ext uri="{FF2B5EF4-FFF2-40B4-BE49-F238E27FC236}">
                <a16:creationId xmlns:a16="http://schemas.microsoft.com/office/drawing/2014/main" id="{7F3BBB27-8D20-E335-E5AC-77187865C0E7}"/>
              </a:ext>
            </a:extLst>
          </p:cNvPr>
          <p:cNvSpPr txBox="true">
            <a:spLocks/>
          </p:cNvSpPr>
          <p:nvPr/>
        </p:nvSpPr>
        <p:spPr>
          <a:xfrm>
            <a:off x="223390" y="3521278"/>
            <a:ext cx="7444954" cy="3174722"/>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Aft>
                <a:spcPts val="2400"/>
              </a:spcAft>
              <a:buFont typeface="Wingdings" panose="05000000000000000000" pitchFamily="2" charset="2"/>
              <a:buNone/>
            </a:pPr>
            <a:r>
              <a:rPr lang="cs-CZ" sz="1900" b="true" dirty="false"/>
              <a:t>Schválení žádosti o změnu rozpočtu projektu není možné chápat jako souhlas se všemi výdaji, které příjemce do nově vytvořených či navýšených řádků rozpočtu bude následně nárokovat ke schválení. </a:t>
            </a:r>
          </a:p>
          <a:p>
            <a:pPr marL="0" indent="0" algn="just">
              <a:lnSpc>
                <a:spcPct val="120000"/>
              </a:lnSpc>
              <a:spcAft>
                <a:spcPts val="2400"/>
              </a:spcAft>
              <a:buFont typeface="Wingdings" panose="05000000000000000000" pitchFamily="2" charset="2"/>
              <a:buNone/>
            </a:pPr>
            <a:r>
              <a:rPr lang="cs-CZ" sz="1900" dirty="false">
                <a:solidFill>
                  <a:srgbClr val="FF0000"/>
                </a:solidFill>
              </a:rPr>
              <a:t>Nejlépe je </a:t>
            </a:r>
            <a:r>
              <a:rPr lang="cs-CZ" sz="1900" b="true" dirty="false">
                <a:solidFill>
                  <a:srgbClr val="FF0000"/>
                </a:solidFill>
              </a:rPr>
              <a:t>vždy </a:t>
            </a:r>
            <a:r>
              <a:rPr lang="cs-CZ" sz="1900" dirty="false">
                <a:solidFill>
                  <a:srgbClr val="FF0000"/>
                </a:solidFill>
              </a:rPr>
              <a:t>s dostatečným časovým předstihem před provedením změny (např. při jejím plánování) </a:t>
            </a:r>
            <a:r>
              <a:rPr lang="cs-CZ" sz="1900" b="true" dirty="false">
                <a:solidFill>
                  <a:srgbClr val="FF0000"/>
                </a:solidFill>
              </a:rPr>
              <a:t>kontaktovat projektového manažera </a:t>
            </a:r>
            <a:r>
              <a:rPr lang="cs-CZ" sz="1900" dirty="false">
                <a:solidFill>
                  <a:srgbClr val="FF0000"/>
                </a:solidFill>
              </a:rPr>
              <a:t>Vašeho projektu a domluvit se na podání a schválení změny.</a:t>
            </a:r>
          </a:p>
          <a:p>
            <a:pPr algn="just">
              <a:lnSpc>
                <a:spcPct val="120000"/>
              </a:lnSpc>
              <a:spcAft>
                <a:spcPts val="2400"/>
              </a:spcAft>
            </a:pPr>
            <a:endParaRPr lang="cs-CZ" sz="1800" dirty="false"/>
          </a:p>
        </p:txBody>
      </p:sp>
      <p:pic>
        <p:nvPicPr>
          <p:cNvPr id="7" name="Picture 4" descr="Zastírání pravdy před veřejností..">
            <a:extLst>
              <a:ext uri="{FF2B5EF4-FFF2-40B4-BE49-F238E27FC236}">
                <a16:creationId xmlns:a16="http://schemas.microsoft.com/office/drawing/2014/main" id="{DF883F20-AC3E-E5AC-9F5B-7A430818DAE5}"/>
              </a:ext>
            </a:extLst>
          </p:cNvPr>
          <p:cNvPicPr>
            <a:picLocks noChangeAspect="true" noChangeArrowheads="true"/>
          </p:cNvPicPr>
          <p:nvPr/>
        </p:nvPicPr>
        <p:blipFill>
          <a:blip r:embed="rId5">
            <a:extLst>
              <a:ext uri="{BEBA8EAE-BF5A-486C-A8C5-ECC9F3942E4B}">
                <a14:imgProps xmlns:a14="http://schemas.microsoft.com/office/drawing/2010/main">
                  <a14:imgLayer r:embed="rId6">
                    <a14:imgEffect>
                      <a14:backgroundRemoval b="93182" l="10000" r="90000" t="3182">
                        <a14:foregroundMark x1="40909" x2="40909" y1="11818" y2="11818"/>
                        <a14:foregroundMark x1="37727" x2="37727" y1="6818" y2="6818"/>
                        <a14:foregroundMark x1="42273" x2="42273" y1="6364" y2="6364"/>
                        <a14:foregroundMark x1="43182" x2="43182" y1="3636" y2="3636"/>
                        <a14:foregroundMark x1="46364" x2="46364" y1="3636" y2="3636"/>
                        <a14:foregroundMark x1="35455" x2="35455" y1="89545" y2="89545"/>
                        <a14:foregroundMark x1="40455" x2="40455" y1="93182" y2="93182"/>
                        <a14:backgroundMark x1="85455" x2="85455" y1="31818" y2="31818"/>
                        <a14:backgroundMark x1="75455" x2="75455" y1="38182" y2="38182"/>
                        <a14:backgroundMark x1="43182" x2="43182" y1="0" y2="0"/>
                      </a14:backgroundRemoval>
                    </a14:imgEffect>
                  </a14:imgLayer>
                </a14:imgProps>
              </a:ext>
              <a:ext uri="{28A0092B-C50C-407E-A947-70E740481C1C}">
                <a14:useLocalDpi xmlns:a14="http://schemas.microsoft.com/office/drawing/2010/main" val="0"/>
              </a:ext>
            </a:extLst>
          </a:blip>
          <a:srcRect/>
          <a:stretch>
            <a:fillRect/>
          </a:stretch>
        </p:blipFill>
        <p:spPr bwMode="auto">
          <a:xfrm flipH="true">
            <a:off x="7859873" y="4968726"/>
            <a:ext cx="1252266" cy="125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780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Podstatné změny  </a:t>
            </a:r>
          </a:p>
        </p:txBody>
      </p:sp>
      <p:sp>
        <p:nvSpPr>
          <p:cNvPr id="3" name="Zástupný symbol pro obsah 2"/>
          <p:cNvSpPr>
            <a:spLocks noGrp="true"/>
          </p:cNvSpPr>
          <p:nvPr>
            <p:ph idx="1"/>
          </p:nvPr>
        </p:nvSpPr>
        <p:spPr>
          <a:xfrm>
            <a:off x="395994" y="1193440"/>
            <a:ext cx="8388005" cy="5664560"/>
          </a:xfrm>
          <a:ln>
            <a:noFill/>
          </a:ln>
        </p:spPr>
        <p:txBody>
          <a:bodyPr/>
          <a:lstStyle/>
          <a:p>
            <a:pPr algn="just">
              <a:lnSpc>
                <a:spcPct val="120000"/>
              </a:lnSpc>
            </a:pPr>
            <a:r>
              <a:rPr lang="cs-CZ" sz="2000" b="false" i="false" u="none" strike="noStrike" baseline="0" dirty="false">
                <a:latin typeface="Arial" panose="020B0604020202020204" pitchFamily="34" charset="0"/>
              </a:rPr>
              <a:t>Podstatné změny projektu jsou takové změny, které mají vliv na charakter projektu, na splnění cílů projektu či dobu realizace projektu. Z toho důvodu si ŘO vyhrazuje právo tyto změny schvalovat. </a:t>
            </a:r>
          </a:p>
          <a:p>
            <a:pPr algn="just">
              <a:lnSpc>
                <a:spcPct val="120000"/>
              </a:lnSpc>
            </a:pPr>
            <a:r>
              <a:rPr lang="cs-CZ" sz="2000" b="false" i="false" u="none" strike="noStrike" baseline="0" dirty="false">
                <a:latin typeface="Arial" panose="020B0604020202020204" pitchFamily="34" charset="0"/>
              </a:rPr>
              <a:t>Příjemce předloží žádost o změnu společně se zdůvodněním prostřednictvím </a:t>
            </a:r>
            <a:r>
              <a:rPr lang="cs-CZ" sz="2000" dirty="false">
                <a:latin typeface="Arial" panose="020B0604020202020204" pitchFamily="34" charset="0"/>
              </a:rPr>
              <a:t>IS KP</a:t>
            </a:r>
            <a:r>
              <a:rPr lang="cs-CZ" sz="2000" b="false" i="false" u="none" strike="noStrike" baseline="0" dirty="false">
                <a:latin typeface="Arial" panose="020B0604020202020204" pitchFamily="34" charset="0"/>
              </a:rPr>
              <a:t>2021+. ŘO návrh posoudí a v případě potřeby si vyžádá doplňující informace, příp. přepracování změny (či jejího odůvodnění). Na posouzení žádosti má ŘO 20 pracovních dnů (počítáno od jejího předložení). Pokud si vyžádá doplňující informace, lhůta pro posouzení žádosti neběží až do doby předložení těchto informací.</a:t>
            </a:r>
          </a:p>
          <a:p>
            <a:pPr algn="just">
              <a:lnSpc>
                <a:spcPct val="120000"/>
              </a:lnSpc>
            </a:pPr>
            <a:r>
              <a:rPr lang="cs-CZ" sz="2000" i="false" u="none" strike="noStrike" baseline="0" dirty="false">
                <a:solidFill>
                  <a:srgbClr val="FF0000"/>
                </a:solidFill>
                <a:latin typeface="Arial" panose="020B0604020202020204" pitchFamily="34" charset="0"/>
              </a:rPr>
              <a:t>Podstatné změny projektu nesmí být příjemcem provedeny před jejich schválením ŘO, resp. před vydáním změnového právního aktu, pokud je jeho vydání nutné</a:t>
            </a:r>
            <a:r>
              <a:rPr lang="cs-CZ" sz="2000" i="false" u="none" strike="noStrike" baseline="0" dirty="false">
                <a:latin typeface="Arial" panose="020B0604020202020204" pitchFamily="34" charset="0"/>
              </a:rPr>
              <a:t>, viz dále.</a:t>
            </a:r>
            <a:endParaRPr lang="cs-CZ" sz="1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41</a:t>
            </a:fld>
            <a:endParaRPr lang="cs-CZ" dirty="false"/>
          </a:p>
        </p:txBody>
      </p:sp>
    </p:spTree>
    <p:extLst>
      <p:ext uri="{BB962C8B-B14F-4D97-AF65-F5344CB8AC3E}">
        <p14:creationId xmlns:p14="http://schemas.microsoft.com/office/powerpoint/2010/main" val="988340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2050"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193440"/>
            <a:ext cx="2965180" cy="211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true"/>
          </p:cNvSpPr>
          <p:nvPr>
            <p:ph type="title"/>
          </p:nvPr>
        </p:nvSpPr>
        <p:spPr/>
        <p:txBody>
          <a:bodyPr/>
          <a:lstStyle/>
          <a:p>
            <a:pPr algn="ctr"/>
            <a:r>
              <a:rPr lang="cs-CZ" dirty="false"/>
              <a:t>Podstatné změny I.</a:t>
            </a:r>
          </a:p>
        </p:txBody>
      </p:sp>
      <p:sp>
        <p:nvSpPr>
          <p:cNvPr id="3" name="Zástupný symbol pro obsah 2"/>
          <p:cNvSpPr>
            <a:spLocks noGrp="true"/>
          </p:cNvSpPr>
          <p:nvPr>
            <p:ph idx="1"/>
          </p:nvPr>
        </p:nvSpPr>
        <p:spPr>
          <a:xfrm>
            <a:off x="395995" y="1193440"/>
            <a:ext cx="8208912" cy="5664560"/>
          </a:xfrm>
          <a:ln>
            <a:noFill/>
          </a:ln>
        </p:spPr>
        <p:txBody>
          <a:bodyPr/>
          <a:lstStyle/>
          <a:p>
            <a:pPr marL="0" indent="0">
              <a:buNone/>
            </a:pPr>
            <a:r>
              <a:rPr lang="cs-CZ" dirty="false"/>
              <a:t>1. Změny podléhají předchozímu souhlasu ŘO, </a:t>
            </a:r>
            <a:br>
              <a:rPr lang="cs-CZ" dirty="false"/>
            </a:br>
            <a:r>
              <a:rPr lang="cs-CZ" dirty="false"/>
              <a:t>ale nevyžadují vydání změnového práv. aktu:</a:t>
            </a:r>
          </a:p>
          <a:p>
            <a:pPr marL="540000" lvl="1">
              <a:lnSpc>
                <a:spcPct val="100000"/>
              </a:lnSpc>
              <a:spcBef>
                <a:spcPts val="0"/>
              </a:spcBef>
              <a:spcAft>
                <a:spcPts val="600"/>
              </a:spcAft>
            </a:pPr>
            <a:endParaRPr lang="cs-CZ" sz="1800" dirty="false"/>
          </a:p>
          <a:p>
            <a:pPr marL="540000" lvl="1">
              <a:lnSpc>
                <a:spcPct val="100000"/>
              </a:lnSpc>
              <a:spcBef>
                <a:spcPts val="0"/>
              </a:spcBef>
              <a:spcAft>
                <a:spcPts val="600"/>
              </a:spcAft>
            </a:pPr>
            <a:r>
              <a:rPr lang="cs-CZ" sz="1800" dirty="false"/>
              <a:t>změny v klíčových aktivitách, kdy se nejedná </a:t>
            </a:r>
            <a:br>
              <a:rPr lang="cs-CZ" sz="1800" dirty="false"/>
            </a:br>
            <a:r>
              <a:rPr lang="cs-CZ" sz="1800" dirty="false"/>
              <a:t>o technické aspekty spadající do nepodstatných</a:t>
            </a:r>
            <a:br>
              <a:rPr lang="cs-CZ" sz="1800" dirty="false"/>
            </a:br>
            <a:r>
              <a:rPr lang="cs-CZ" sz="1800" dirty="false"/>
              <a:t>změn; mezi podstatné změny kromě jiného vždy </a:t>
            </a:r>
            <a:br>
              <a:rPr lang="cs-CZ" sz="1800" dirty="false"/>
            </a:br>
            <a:r>
              <a:rPr lang="cs-CZ" sz="1800" dirty="false"/>
              <a:t>patří zrušení klíčové aktivity nebo </a:t>
            </a:r>
            <a:br>
              <a:rPr lang="cs-CZ" sz="1800" dirty="false"/>
            </a:br>
            <a:r>
              <a:rPr lang="cs-CZ" sz="1800" dirty="false"/>
              <a:t>přidání zcela nové klíčové aktivity;</a:t>
            </a:r>
          </a:p>
          <a:p>
            <a:pPr marL="540000" lvl="1" algn="just">
              <a:lnSpc>
                <a:spcPct val="100000"/>
              </a:lnSpc>
              <a:spcBef>
                <a:spcPts val="0"/>
              </a:spcBef>
              <a:spcAft>
                <a:spcPts val="600"/>
              </a:spcAft>
            </a:pPr>
            <a:r>
              <a:rPr lang="cs-CZ" sz="1800" dirty="false"/>
              <a:t>zahrnutí nové cílové skupiny, tj. rozšíření projektu i na osoby, na které projekt původně zaměřen nebyl;</a:t>
            </a:r>
          </a:p>
          <a:p>
            <a:pPr marL="540000" lvl="1" algn="just">
              <a:lnSpc>
                <a:spcPct val="100000"/>
              </a:lnSpc>
              <a:spcBef>
                <a:spcPts val="0"/>
              </a:spcBef>
              <a:spcAft>
                <a:spcPts val="600"/>
              </a:spcAft>
            </a:pPr>
            <a:r>
              <a:rPr lang="cs-CZ" sz="1800" dirty="false"/>
              <a:t>přesun prostředků mezi jednotlivými kapitolami rozpočtu (s výjimkou položek na „Mzdové příspěvky“ financovaných s využitím jednotkových nákladů) vyšší než 25 %;</a:t>
            </a:r>
          </a:p>
          <a:p>
            <a:pPr marL="540000" lvl="1" algn="just">
              <a:lnSpc>
                <a:spcPct val="100000"/>
              </a:lnSpc>
              <a:spcBef>
                <a:spcPts val="0"/>
              </a:spcBef>
              <a:spcAft>
                <a:spcPts val="600"/>
              </a:spcAft>
            </a:pPr>
            <a:r>
              <a:rPr lang="cs-CZ" sz="1800" dirty="false"/>
              <a:t>přesun v rozpočtu mezi položkami na neinvestiční a investiční výdaje; </a:t>
            </a:r>
          </a:p>
          <a:p>
            <a:pPr marL="540000" lvl="1" algn="just">
              <a:lnSpc>
                <a:spcPct val="100000"/>
              </a:lnSpc>
              <a:spcBef>
                <a:spcPts val="0"/>
              </a:spcBef>
              <a:spcAft>
                <a:spcPts val="600"/>
              </a:spcAft>
            </a:pPr>
            <a:r>
              <a:rPr lang="cs-CZ" sz="1800" dirty="false"/>
              <a:t> změna bankovního účtu projektu doložená dokladem/potvrzením </a:t>
            </a:r>
            <a:br>
              <a:rPr lang="cs-CZ" sz="1800" dirty="false"/>
            </a:br>
            <a:r>
              <a:rPr lang="cs-CZ" sz="1800" dirty="false"/>
              <a:t>o vlastnictví účtu;</a:t>
            </a:r>
          </a:p>
          <a:p>
            <a:pPr marL="540000" lvl="1" algn="just">
              <a:lnSpc>
                <a:spcPct val="100000"/>
              </a:lnSpc>
              <a:spcBef>
                <a:spcPts val="0"/>
              </a:spcBef>
              <a:spcAft>
                <a:spcPts val="600"/>
              </a:spcAft>
            </a:pPr>
            <a:r>
              <a:rPr lang="cs-CZ" sz="1800" dirty="false"/>
              <a:t>a další, viz příručka Specifická část pravidel.</a:t>
            </a:r>
          </a:p>
          <a:p>
            <a:pPr marL="0" indent="0">
              <a:buNone/>
            </a:pPr>
            <a:endParaRPr lang="cs-CZ" sz="1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858892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Podstatné změny II.</a:t>
            </a:r>
          </a:p>
        </p:txBody>
      </p:sp>
      <p:sp>
        <p:nvSpPr>
          <p:cNvPr id="3" name="Zástupný symbol pro obsah 2"/>
          <p:cNvSpPr>
            <a:spLocks noGrp="true"/>
          </p:cNvSpPr>
          <p:nvPr>
            <p:ph idx="1"/>
          </p:nvPr>
        </p:nvSpPr>
        <p:spPr>
          <a:xfrm>
            <a:off x="351578" y="1348367"/>
            <a:ext cx="8064000" cy="4536024"/>
          </a:xfrm>
        </p:spPr>
        <p:txBody>
          <a:bodyPr/>
          <a:lstStyle/>
          <a:p>
            <a:pPr marL="0" indent="0">
              <a:buNone/>
            </a:pPr>
            <a:r>
              <a:rPr lang="cs-CZ" dirty="false"/>
              <a:t>2. Změny podléhají předchozímu souhlasu </a:t>
            </a:r>
            <a:br>
              <a:rPr lang="cs-CZ" dirty="false"/>
            </a:br>
            <a:r>
              <a:rPr lang="cs-CZ" dirty="false"/>
              <a:t>ŘO a vyžadují vydání změnového</a:t>
            </a:r>
            <a:br>
              <a:rPr lang="cs-CZ" dirty="false"/>
            </a:br>
            <a:r>
              <a:rPr lang="cs-CZ" dirty="false"/>
              <a:t>právního aktu:</a:t>
            </a:r>
          </a:p>
          <a:p>
            <a:pPr lvl="1">
              <a:spcBef>
                <a:spcPts val="600"/>
              </a:spcBef>
              <a:spcAft>
                <a:spcPts val="600"/>
              </a:spcAft>
            </a:pPr>
            <a:r>
              <a:rPr lang="cs-CZ" dirty="false"/>
              <a:t>změna plánovaných výstupů a výsledků</a:t>
            </a:r>
            <a:br>
              <a:rPr lang="cs-CZ" dirty="false"/>
            </a:br>
            <a:r>
              <a:rPr lang="cs-CZ" dirty="false"/>
              <a:t>projektu (tj. cílových hodnot indikátorů); </a:t>
            </a:r>
          </a:p>
          <a:p>
            <a:pPr lvl="1">
              <a:spcBef>
                <a:spcPts val="600"/>
              </a:spcBef>
              <a:spcAft>
                <a:spcPts val="600"/>
              </a:spcAft>
            </a:pPr>
            <a:r>
              <a:rPr lang="cs-CZ" dirty="false"/>
              <a:t>změna termínu ukončení realizace projektu;</a:t>
            </a:r>
          </a:p>
          <a:p>
            <a:pPr lvl="1">
              <a:spcBef>
                <a:spcPts val="600"/>
              </a:spcBef>
              <a:spcAft>
                <a:spcPts val="600"/>
              </a:spcAft>
            </a:pPr>
            <a:r>
              <a:rPr lang="cs-CZ" dirty="false"/>
              <a:t>nahrazení partnera projektu jiným subjektem/subjekty…,</a:t>
            </a:r>
          </a:p>
          <a:p>
            <a:pPr lvl="1">
              <a:spcBef>
                <a:spcPts val="600"/>
              </a:spcBef>
              <a:spcAft>
                <a:spcPts val="600"/>
              </a:spcAft>
            </a:pPr>
            <a:r>
              <a:rPr lang="cs-CZ" dirty="false"/>
              <a:t>navýšení částky veřejné podpory nebo podpory de minimis,</a:t>
            </a:r>
          </a:p>
          <a:p>
            <a:pPr lvl="1">
              <a:spcBef>
                <a:spcPts val="600"/>
              </a:spcBef>
              <a:spcAft>
                <a:spcPts val="600"/>
              </a:spcAft>
            </a:pPr>
            <a:r>
              <a:rPr lang="cs-CZ" dirty="false"/>
              <a:t>Navýšení částky vyrovnávací platby.</a:t>
            </a:r>
          </a:p>
          <a:p>
            <a:pPr marL="180000" indent="0" algn="just">
              <a:buNone/>
            </a:pPr>
            <a:r>
              <a:rPr lang="cs-CZ" sz="2000" dirty="false"/>
              <a:t>Výčet všech změn projektu je uveden ve </a:t>
            </a:r>
            <a:r>
              <a:rPr lang="cs-CZ" sz="2000" dirty="false">
                <a:solidFill>
                  <a:srgbClr val="FF0000"/>
                </a:solidFill>
              </a:rPr>
              <a:t>Specifické části pravidel.</a:t>
            </a: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43</a:t>
            </a:fld>
            <a:endParaRPr lang="cs-CZ" dirty="false"/>
          </a:p>
        </p:txBody>
      </p:sp>
      <p:pic>
        <p:nvPicPr>
          <p:cNvPr id="1026"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156177" y="1196752"/>
            <a:ext cx="295182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ástupný symbol pro obsah 2"/>
          <p:cNvSpPr txBox="true">
            <a:spLocks/>
          </p:cNvSpPr>
          <p:nvPr/>
        </p:nvSpPr>
        <p:spPr>
          <a:xfrm>
            <a:off x="-24381" y="5874191"/>
            <a:ext cx="9324528" cy="123660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a:buChar char="I"/>
            </a:pPr>
            <a:r>
              <a:rPr lang="cs-CZ" sz="1600" dirty="false">
                <a:solidFill>
                  <a:srgbClr val="FF0000"/>
                </a:solidFill>
              </a:rPr>
              <a:t>Změny v osobě příjemce </a:t>
            </a:r>
            <a:r>
              <a:rPr lang="cs-CZ" sz="1600" dirty="false"/>
              <a:t>– řešeno podrobně ve Specif. pravidlech – může se jednat jak o podstatnou x nepodstatnou změnu.</a:t>
            </a:r>
          </a:p>
        </p:txBody>
      </p:sp>
    </p:spTree>
    <p:extLst>
      <p:ext uri="{BB962C8B-B14F-4D97-AF65-F5344CB8AC3E}">
        <p14:creationId xmlns:p14="http://schemas.microsoft.com/office/powerpoint/2010/main" val="2694517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Změny projektu – závěrem I.</a:t>
            </a:r>
          </a:p>
        </p:txBody>
      </p:sp>
      <p:sp>
        <p:nvSpPr>
          <p:cNvPr id="3" name="Zástupný symbol pro obsah 2"/>
          <p:cNvSpPr>
            <a:spLocks noGrp="true"/>
          </p:cNvSpPr>
          <p:nvPr>
            <p:ph idx="1"/>
          </p:nvPr>
        </p:nvSpPr>
        <p:spPr>
          <a:xfrm>
            <a:off x="136894" y="1264445"/>
            <a:ext cx="8678080" cy="3154332"/>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dirty="false"/>
              <a:t>ŘO může žádost o změnu: </a:t>
            </a:r>
          </a:p>
          <a:p>
            <a:pPr lvl="1" algn="just">
              <a:spcAft>
                <a:spcPts val="600"/>
              </a:spcAft>
            </a:pPr>
            <a:r>
              <a:rPr lang="cs-CZ" sz="1800" dirty="false"/>
              <a:t>v případě žádostí o nepodstatnou změnu potvrdit (vzít na vědomí) nebo vrátit </a:t>
            </a:r>
            <a:br>
              <a:rPr lang="cs-CZ" sz="1800" dirty="false"/>
            </a:br>
            <a:r>
              <a:rPr lang="cs-CZ" sz="1800" dirty="false"/>
              <a:t>k přepracování;</a:t>
            </a:r>
          </a:p>
          <a:p>
            <a:pPr lvl="1" algn="just">
              <a:spcAft>
                <a:spcPts val="1800"/>
              </a:spcAft>
            </a:pPr>
            <a:r>
              <a:rPr lang="cs-CZ" sz="1800" dirty="false"/>
              <a:t>v případě žádostí o podstatnou změnu schválit, zamítnout nebo vrátit </a:t>
            </a:r>
            <a:br>
              <a:rPr lang="cs-CZ" sz="1800" dirty="false"/>
            </a:br>
            <a:r>
              <a:rPr lang="cs-CZ" sz="1800" dirty="false"/>
              <a:t>k přepracování.</a:t>
            </a:r>
          </a:p>
          <a:p>
            <a:pPr algn="just">
              <a:lnSpc>
                <a:spcPct val="100000"/>
              </a:lnSpc>
              <a:spcAft>
                <a:spcPts val="2400"/>
              </a:spcAft>
            </a:pPr>
            <a:r>
              <a:rPr lang="cs-CZ" sz="2000" dirty="false"/>
              <a:t>Příjemce je oprávněn žádost o změnu stáhnout do doby jejího schválení či zamítnutí.</a:t>
            </a:r>
          </a:p>
          <a:p>
            <a:pPr algn="just">
              <a:lnSpc>
                <a:spcPct val="100000"/>
              </a:lnSpc>
              <a:spcAft>
                <a:spcPts val="2400"/>
              </a:spcAft>
            </a:pPr>
            <a:r>
              <a:rPr lang="cs-CZ" sz="2000" dirty="false"/>
              <a:t> Podstatné změny lze realizovat až po jejich schválení.</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44</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4592" y="116632"/>
            <a:ext cx="1080120" cy="1080120"/>
          </a:xfrm>
          <a:prstGeom prst="rect">
            <a:avLst/>
          </a:prstGeom>
        </p:spPr>
      </p:pic>
      <p:pic>
        <p:nvPicPr>
          <p:cNvPr id="6" name="Picture 4">
            <a:extLst>
              <a:ext uri="{FF2B5EF4-FFF2-40B4-BE49-F238E27FC236}">
                <a16:creationId xmlns:a16="http://schemas.microsoft.com/office/drawing/2014/main" id="{1B9085C5-6A8C-376E-264A-F6F0C50C6DD6}"/>
              </a:ext>
            </a:extLst>
          </p:cNvPr>
          <p:cNvPicPr>
            <a:picLocks noChangeAspect="true" noChangeArrowheads="true"/>
          </p:cNvPicPr>
          <p:nvPr/>
        </p:nvPicPr>
        <p:blipFill>
          <a:blip r:embed="rId5">
            <a:extLst>
              <a:ext uri="{28A0092B-C50C-407E-A947-70E740481C1C}">
                <a14:useLocalDpi xmlns:a14="http://schemas.microsoft.com/office/drawing/2010/main" val="0"/>
              </a:ext>
            </a:extLst>
          </a:blip>
          <a:srcRect/>
          <a:stretch>
            <a:fillRect/>
          </a:stretch>
        </p:blipFill>
        <p:spPr bwMode="auto">
          <a:xfrm>
            <a:off x="7899174" y="4653135"/>
            <a:ext cx="995538" cy="1080121"/>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a:extLst>
              <a:ext uri="{FF2B5EF4-FFF2-40B4-BE49-F238E27FC236}">
                <a16:creationId xmlns:a16="http://schemas.microsoft.com/office/drawing/2014/main" id="{E45E9497-1382-0226-4822-88EC243974DA}"/>
              </a:ext>
            </a:extLst>
          </p:cNvPr>
          <p:cNvSpPr txBox="true">
            <a:spLocks/>
          </p:cNvSpPr>
          <p:nvPr/>
        </p:nvSpPr>
        <p:spPr>
          <a:xfrm>
            <a:off x="138313" y="5118834"/>
            <a:ext cx="6990112" cy="3154332"/>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false"/>
              <a:t>Posuzování způsobilosti výdaje probíhá vždy nad konkrétním nárokovaným výdajem v každé ŽoP. </a:t>
            </a:r>
            <a:r>
              <a:rPr lang="cs-CZ" sz="2000" dirty="false">
                <a:solidFill>
                  <a:srgbClr val="FF0000"/>
                </a:solidFill>
              </a:rPr>
              <a:t>Schválení rozpočtových změn tedy způsobilost výdaje/ů  nezaručuje. </a:t>
            </a:r>
            <a:endParaRPr lang="cs-CZ" sz="1600" dirty="false">
              <a:solidFill>
                <a:srgbClr val="FF0000"/>
              </a:solidFill>
            </a:endParaRPr>
          </a:p>
          <a:p>
            <a:pPr lvl="1" algn="just">
              <a:spcAft>
                <a:spcPts val="600"/>
              </a:spcAft>
            </a:pPr>
            <a:endParaRPr lang="cs-CZ" sz="1800" dirty="false"/>
          </a:p>
          <a:p>
            <a:pPr lvl="1"/>
            <a:endParaRPr lang="cs-CZ" sz="1800" dirty="false"/>
          </a:p>
        </p:txBody>
      </p:sp>
    </p:spTree>
    <p:extLst>
      <p:ext uri="{BB962C8B-B14F-4D97-AF65-F5344CB8AC3E}">
        <p14:creationId xmlns:p14="http://schemas.microsoft.com/office/powerpoint/2010/main" val="4157815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Změny projektu – závěrem II.</a:t>
            </a:r>
          </a:p>
        </p:txBody>
      </p:sp>
      <p:sp>
        <p:nvSpPr>
          <p:cNvPr id="3" name="Zástupný symbol pro obsah 2"/>
          <p:cNvSpPr>
            <a:spLocks noGrp="true"/>
          </p:cNvSpPr>
          <p:nvPr>
            <p:ph idx="1"/>
          </p:nvPr>
        </p:nvSpPr>
        <p:spPr>
          <a:xfrm>
            <a:off x="359480" y="1484784"/>
            <a:ext cx="7995172" cy="4464016"/>
          </a:xfrm>
        </p:spPr>
        <p:txBody>
          <a:bodyPr/>
          <a:lstStyle/>
          <a:p>
            <a:pPr marL="432000" lvl="1" indent="-432000" algn="just">
              <a:lnSpc>
                <a:spcPct val="100000"/>
              </a:lnSpc>
              <a:spcBef>
                <a:spcPts val="600"/>
              </a:spcBef>
              <a:spcAft>
                <a:spcPts val="1200"/>
              </a:spcAft>
              <a:buSzPct val="100000"/>
              <a:buFont typeface="Wingdings" panose="05000000000000000000" pitchFamily="2" charset="2"/>
              <a:buChar char=""/>
            </a:pPr>
            <a:r>
              <a:rPr lang="cs-CZ" dirty="false"/>
              <a:t>Žádosti o změnu podané na ŘO, u nichž ještě nebyla administrace ukončena, mohou, pokud platnost změny zasahuje do monitorovacího období, za které má být předložena zpráva </a:t>
            </a:r>
            <a:br>
              <a:rPr lang="cs-CZ" dirty="false"/>
            </a:br>
            <a:r>
              <a:rPr lang="cs-CZ" dirty="false"/>
              <a:t>o realizaci (či žádost o platbu), mít dopad na povinnosti příjemce týkající se předkládání zpráv o realizaci (a žádostí o platbu). </a:t>
            </a:r>
          </a:p>
          <a:p>
            <a:pPr marL="432000" lvl="1" indent="-432000" algn="just">
              <a:lnSpc>
                <a:spcPct val="100000"/>
              </a:lnSpc>
              <a:spcBef>
                <a:spcPts val="600"/>
              </a:spcBef>
              <a:spcAft>
                <a:spcPts val="2400"/>
              </a:spcAft>
              <a:buSzPct val="100000"/>
              <a:buFont typeface="Wingdings" panose="05000000000000000000" pitchFamily="2" charset="2"/>
              <a:buChar char=""/>
            </a:pPr>
            <a:r>
              <a:rPr lang="cs-CZ" dirty="false"/>
              <a:t>Tyto souvislosti jsou uvedeny v Obecné části pravidel pro žadatele </a:t>
            </a:r>
            <a:br>
              <a:rPr lang="cs-CZ" dirty="false"/>
            </a:br>
            <a:r>
              <a:rPr lang="cs-CZ" dirty="false"/>
              <a:t>a příjemce v rámci OPZ+, v části věnované zprávám o realizaci projektu.</a:t>
            </a:r>
          </a:p>
          <a:p>
            <a:pPr marL="432000" lvl="1" indent="-432000">
              <a:lnSpc>
                <a:spcPct val="100000"/>
              </a:lnSpc>
              <a:spcBef>
                <a:spcPts val="600"/>
              </a:spcBef>
              <a:spcAft>
                <a:spcPts val="0"/>
              </a:spcAft>
              <a:buSzPct val="100000"/>
              <a:buFont typeface="Wingdings" panose="05000000000000000000" pitchFamily="2" charset="2"/>
              <a:buChar char=""/>
            </a:pPr>
            <a:r>
              <a:rPr lang="cs-CZ" dirty="false"/>
              <a:t>Projektový manažer Vašeho projektu</a:t>
            </a:r>
            <a:br>
              <a:rPr lang="cs-CZ" dirty="false"/>
            </a:br>
            <a:r>
              <a:rPr lang="cs-CZ" dirty="false"/>
              <a:t>rád poradí, jak a kdy plánovanou</a:t>
            </a:r>
            <a:br>
              <a:rPr lang="cs-CZ" dirty="false"/>
            </a:br>
            <a:r>
              <a:rPr lang="cs-CZ" dirty="false"/>
              <a:t>změnu zadministrovat</a:t>
            </a:r>
            <a:r>
              <a:rPr lang="cs-CZ" dirty="false">
                <a:sym typeface="Wingdings" panose="05000000000000000000" pitchFamily="2" charset="2"/>
              </a:rPr>
              <a:t>.</a:t>
            </a:r>
            <a:endParaRPr lang="cs-CZ" dirty="false"/>
          </a:p>
          <a:p>
            <a:pPr marL="432000" lvl="1" indent="-432000" algn="just">
              <a:lnSpc>
                <a:spcPct val="100000"/>
              </a:lnSpc>
              <a:spcBef>
                <a:spcPts val="600"/>
              </a:spcBef>
              <a:spcAft>
                <a:spcPts val="1200"/>
              </a:spcAft>
              <a:buSzPct val="100000"/>
              <a:buFont typeface="Wingdings" panose="05000000000000000000" pitchFamily="2" charset="2"/>
              <a:buChar char=""/>
            </a:pPr>
            <a:endParaRPr lang="cs-CZ" sz="1600" dirty="false"/>
          </a:p>
          <a:p>
            <a:pPr lvl="1"/>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45</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4592" y="116632"/>
            <a:ext cx="1080120" cy="1080120"/>
          </a:xfrm>
          <a:prstGeom prst="rect">
            <a:avLst/>
          </a:prstGeom>
        </p:spPr>
      </p:pic>
      <p:pic>
        <p:nvPicPr>
          <p:cNvPr id="6" name="Obrázek 5">
            <a:extLst>
              <a:ext uri="{FF2B5EF4-FFF2-40B4-BE49-F238E27FC236}">
                <a16:creationId xmlns:a16="http://schemas.microsoft.com/office/drawing/2014/main" id="{59C81D2F-0FBC-43BC-8FD6-F07038DED405}"/>
              </a:ext>
            </a:extLst>
          </p:cNvPr>
          <p:cNvPicPr>
            <a:picLocks noChangeAspect="true"/>
          </p:cNvPicPr>
          <p:nvPr/>
        </p:nvPicPr>
        <p:blipFill>
          <a:blip r:embed="rId5"/>
          <a:stretch>
            <a:fillRect/>
          </a:stretch>
        </p:blipFill>
        <p:spPr>
          <a:xfrm>
            <a:off x="5580112" y="4149080"/>
            <a:ext cx="2619576" cy="2204504"/>
          </a:xfrm>
          <a:prstGeom prst="rect">
            <a:avLst/>
          </a:prstGeom>
        </p:spPr>
      </p:pic>
    </p:spTree>
    <p:extLst>
      <p:ext uri="{BB962C8B-B14F-4D97-AF65-F5344CB8AC3E}">
        <p14:creationId xmlns:p14="http://schemas.microsoft.com/office/powerpoint/2010/main" val="1536147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116424" y="2780928"/>
            <a:ext cx="7632040" cy="2088232"/>
          </a:xfrm>
        </p:spPr>
        <p:txBody>
          <a:bodyPr/>
          <a:lstStyle/>
          <a:p>
            <a:pPr algn="ctr"/>
            <a:br>
              <a:rPr lang="cs-CZ" dirty="false"/>
            </a:br>
            <a:r>
              <a:rPr lang="cs-CZ" dirty="false"/>
              <a:t>Změnové řízení v Is kp21+</a:t>
            </a:r>
            <a:br>
              <a:rPr lang="cs-CZ" dirty="false"/>
            </a:br>
            <a:br>
              <a:rPr lang="cs-CZ" b="false" baseline="0" dirty="false"/>
            </a:br>
            <a:endParaRPr lang="cs-CZ" sz="3200" b="false" cap="none" dirty="false"/>
          </a:p>
        </p:txBody>
      </p:sp>
      <p:pic>
        <p:nvPicPr>
          <p:cNvPr id="2" name="Zástupný symbol pro obrázek 13">
            <a:extLst>
              <a:ext uri="{FF2B5EF4-FFF2-40B4-BE49-F238E27FC236}">
                <a16:creationId xmlns:a16="http://schemas.microsoft.com/office/drawing/2014/main" id="{305F5AAB-CF8C-A5C6-3576-2ADAEC79AD4F}"/>
              </a:ext>
            </a:extLst>
          </p:cNvPr>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rcRect/>
          <a:stretch>
            <a:fillRect/>
          </a:stretch>
        </p:blipFill>
        <p:spPr>
          <a:xfrm>
            <a:off x="544375" y="3429000"/>
            <a:ext cx="540000" cy="540000"/>
          </a:xfrm>
        </p:spPr>
      </p:pic>
    </p:spTree>
    <p:extLst>
      <p:ext uri="{BB962C8B-B14F-4D97-AF65-F5344CB8AC3E}">
        <p14:creationId xmlns:p14="http://schemas.microsoft.com/office/powerpoint/2010/main" val="3255577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4098"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rot="2092580">
            <a:off x="4459472" y="1895776"/>
            <a:ext cx="5702860" cy="283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adpis 5"/>
          <p:cNvSpPr>
            <a:spLocks noGrp="true"/>
          </p:cNvSpPr>
          <p:nvPr>
            <p:ph type="title"/>
          </p:nvPr>
        </p:nvSpPr>
        <p:spPr>
          <a:xfrm>
            <a:off x="323528" y="0"/>
            <a:ext cx="8640960" cy="1080000"/>
          </a:xfrm>
        </p:spPr>
        <p:txBody>
          <a:bodyPr/>
          <a:lstStyle/>
          <a:p>
            <a:r>
              <a:rPr lang="cs-CZ" dirty="false"/>
              <a:t>Změny vyžádané příjemcem – IS KP21+</a:t>
            </a:r>
          </a:p>
        </p:txBody>
      </p:sp>
      <p:sp>
        <p:nvSpPr>
          <p:cNvPr id="3" name="Zástupný symbol pro obsah 2"/>
          <p:cNvSpPr>
            <a:spLocks noGrp="true"/>
          </p:cNvSpPr>
          <p:nvPr>
            <p:ph idx="1"/>
          </p:nvPr>
        </p:nvSpPr>
        <p:spPr>
          <a:xfrm>
            <a:off x="683568" y="1196752"/>
            <a:ext cx="7920432" cy="5585392"/>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a:t>Záložka Žádost o změnu</a:t>
            </a:r>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Vytvořit žádost o změnu</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Účinnost změny</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Výběr obrazovek pro vykázání změn</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Tlačítko SPUSTIT zcela dole na stránce </a:t>
            </a:r>
            <a:br>
              <a:rPr lang="cs-CZ" dirty="false"/>
            </a:br>
            <a:r>
              <a:rPr lang="cs-CZ" dirty="false"/>
              <a:t>s výběrem obrazovek</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Vyplnit odůvodnění ŽoZ a Uložit</a:t>
            </a:r>
            <a:br>
              <a:rPr lang="cs-CZ" dirty="false"/>
            </a:b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Vykázat změnu, Finalizovat, podepsat</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47</a:t>
            </a:fld>
            <a:endParaRPr lang="cs-CZ" dirty="false"/>
          </a:p>
        </p:txBody>
      </p:sp>
      <p:cxnSp>
        <p:nvCxnSpPr>
          <p:cNvPr id="5" name="Přímá spojnice se šipkou 4"/>
          <p:cNvCxnSpPr>
            <a:cxnSpLocks/>
          </p:cNvCxnSpPr>
          <p:nvPr/>
        </p:nvCxnSpPr>
        <p:spPr>
          <a:xfrm>
            <a:off x="2627784" y="20608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a:cxnSpLocks/>
          </p:cNvCxnSpPr>
          <p:nvPr/>
        </p:nvCxnSpPr>
        <p:spPr>
          <a:xfrm>
            <a:off x="2645718" y="3017143"/>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a:cxnSpLocks/>
          </p:cNvCxnSpPr>
          <p:nvPr/>
        </p:nvCxnSpPr>
        <p:spPr>
          <a:xfrm>
            <a:off x="2675868" y="515719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a:cxnSpLocks/>
          </p:cNvCxnSpPr>
          <p:nvPr/>
        </p:nvCxnSpPr>
        <p:spPr>
          <a:xfrm>
            <a:off x="2699800" y="6013251"/>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cxnSpLocks/>
          </p:cNvCxnSpPr>
          <p:nvPr/>
        </p:nvCxnSpPr>
        <p:spPr>
          <a:xfrm>
            <a:off x="2662118" y="3933056"/>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990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712968" cy="1080000"/>
          </a:xfrm>
        </p:spPr>
        <p:txBody>
          <a:bodyPr/>
          <a:lstStyle/>
          <a:p>
            <a:r>
              <a:rPr lang="cs-CZ" dirty="false"/>
              <a:t>Změny vyžádané příjemcem – IS KP21+</a:t>
            </a:r>
          </a:p>
        </p:txBody>
      </p:sp>
      <p:sp>
        <p:nvSpPr>
          <p:cNvPr id="3" name="Zástupný symbol pro obsah 2"/>
          <p:cNvSpPr>
            <a:spLocks noGrp="true"/>
          </p:cNvSpPr>
          <p:nvPr>
            <p:ph idx="1"/>
          </p:nvPr>
        </p:nvSpPr>
        <p:spPr>
          <a:xfrm>
            <a:off x="683568" y="1484784"/>
            <a:ext cx="7920432" cy="5040560"/>
          </a:xfrm>
        </p:spPr>
        <p:txBody>
          <a:bodyPr/>
          <a:lstStyle/>
          <a:p>
            <a:pPr marL="432000" lvl="2" indent="-432000" algn="just">
              <a:lnSpc>
                <a:spcPct val="100000"/>
              </a:lnSpc>
              <a:spcBef>
                <a:spcPts val="0"/>
              </a:spcBef>
              <a:spcAft>
                <a:spcPts val="2400"/>
              </a:spcAft>
              <a:buSzPct val="100000"/>
              <a:buFont typeface="Wingdings" panose="05000000000000000000" pitchFamily="2" charset="2"/>
              <a:buChar char=""/>
            </a:pPr>
            <a:r>
              <a:rPr lang="cs-CZ" sz="2200" dirty="false"/>
              <a:t>Vybírat jen obrazovky, které chcete vyplnit - nelze rozpracovat dvě ŽoZ se stejnými obrazovkami.</a:t>
            </a:r>
          </a:p>
          <a:p>
            <a:pPr marL="432000" lvl="2" indent="-432000" algn="just">
              <a:lnSpc>
                <a:spcPct val="100000"/>
              </a:lnSpc>
              <a:spcBef>
                <a:spcPts val="0"/>
              </a:spcBef>
              <a:spcAft>
                <a:spcPts val="2400"/>
              </a:spcAft>
              <a:buSzPct val="100000"/>
              <a:buFont typeface="Wingdings" panose="05000000000000000000" pitchFamily="2" charset="2"/>
              <a:buChar char=""/>
            </a:pPr>
            <a:r>
              <a:rPr lang="cs-CZ" sz="2200" dirty="false">
                <a:solidFill>
                  <a:srgbClr val="FF0000"/>
                </a:solidFill>
              </a:rPr>
              <a:t>POZOR: finanční obrazovky (rozpočet + rozpad financování + finanční plán) jsou provázané! Aktivují se všechny dohromady. I při změně pouze v rozpočtu musí být proveden i rozpad financování!</a:t>
            </a:r>
          </a:p>
          <a:p>
            <a:pPr marL="432000" lvl="2" indent="-432000" algn="just">
              <a:lnSpc>
                <a:spcPct val="100000"/>
              </a:lnSpc>
              <a:spcBef>
                <a:spcPts val="0"/>
              </a:spcBef>
              <a:spcAft>
                <a:spcPts val="1200"/>
              </a:spcAft>
              <a:buSzPct val="100000"/>
              <a:buFont typeface="Wingdings" panose="05000000000000000000" pitchFamily="2" charset="2"/>
              <a:buChar char=""/>
            </a:pPr>
            <a:r>
              <a:rPr lang="cs-CZ" sz="2400" dirty="false"/>
              <a:t>Zaslání na ŘO</a:t>
            </a:r>
          </a:p>
          <a:p>
            <a:pPr marL="684000" lvl="3" indent="-432000" algn="just">
              <a:spcBef>
                <a:spcPts val="0"/>
              </a:spcBef>
              <a:spcAft>
                <a:spcPts val="2400"/>
              </a:spcAft>
              <a:buSzPct val="100000"/>
              <a:buFont typeface="Wingdings" panose="05000000000000000000" pitchFamily="2" charset="2"/>
              <a:buChar char=""/>
            </a:pPr>
            <a:r>
              <a:rPr lang="cs-CZ" sz="1700" dirty="false"/>
              <a:t>Kontrola – finalizace – podpis ŽoZ =&gt; odeslání na ŘO.</a:t>
            </a:r>
          </a:p>
          <a:p>
            <a:pPr marL="432000" lvl="2" indent="-432000" algn="just">
              <a:lnSpc>
                <a:spcPct val="100000"/>
              </a:lnSpc>
              <a:spcBef>
                <a:spcPts val="0"/>
              </a:spcBef>
              <a:spcAft>
                <a:spcPts val="1200"/>
              </a:spcAft>
              <a:buSzPct val="100000"/>
              <a:buFont typeface="Wingdings" panose="05000000000000000000" pitchFamily="2" charset="2"/>
              <a:buChar char=""/>
            </a:pPr>
            <a:r>
              <a:rPr lang="cs-CZ" sz="2400" dirty="false"/>
              <a:t>Návod na www.esfcr.cz</a:t>
            </a:r>
          </a:p>
          <a:p>
            <a:pPr marL="684000" lvl="3" indent="-432000" algn="just">
              <a:lnSpc>
                <a:spcPct val="100000"/>
              </a:lnSpc>
              <a:spcBef>
                <a:spcPts val="0"/>
              </a:spcBef>
              <a:spcAft>
                <a:spcPts val="1200"/>
              </a:spcAft>
              <a:buSzPct val="100000"/>
              <a:buFont typeface="Wingdings" panose="05000000000000000000" pitchFamily="2" charset="2"/>
              <a:buChar char=""/>
            </a:pPr>
            <a:r>
              <a:rPr lang="cs-CZ" sz="1100" dirty="false">
                <a:hlinkClick r:id="rId2"/>
              </a:rPr>
              <a:t>https://www.esfcr.cz/formulare-a-pokyny-ke-zprave-o-realizaci-projektu-zadosti-o-platbu-a-zadosti-o-zmenu-opz-plus</a:t>
            </a:r>
            <a:endParaRPr lang="cs-CZ" sz="1400" dirty="false">
              <a:highlight>
                <a:srgbClr val="FFFF00"/>
              </a:highlight>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48</a:t>
            </a:fld>
            <a:endParaRPr lang="cs-CZ" dirty="false"/>
          </a:p>
        </p:txBody>
      </p:sp>
    </p:spTree>
    <p:extLst>
      <p:ext uri="{BB962C8B-B14F-4D97-AF65-F5344CB8AC3E}">
        <p14:creationId xmlns:p14="http://schemas.microsoft.com/office/powerpoint/2010/main" val="2100448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pPr algn="ctr"/>
            <a:r>
              <a:rPr lang="cs-CZ" dirty="false"/>
              <a:t>Schvalovací proces</a:t>
            </a:r>
          </a:p>
        </p:txBody>
      </p:sp>
      <p:sp>
        <p:nvSpPr>
          <p:cNvPr id="3" name="Zástupný symbol pro obsah 2"/>
          <p:cNvSpPr>
            <a:spLocks noGrp="true"/>
          </p:cNvSpPr>
          <p:nvPr>
            <p:ph idx="1"/>
          </p:nvPr>
        </p:nvSpPr>
        <p:spPr>
          <a:xfrm>
            <a:off x="683568" y="1484784"/>
            <a:ext cx="8064896" cy="2880320"/>
          </a:xfrm>
        </p:spPr>
        <p:txBody>
          <a:bodyPr/>
          <a:lstStyle/>
          <a:p>
            <a:pPr marL="432000" lvl="2" indent="-432000" algn="just">
              <a:lnSpc>
                <a:spcPct val="100000"/>
              </a:lnSpc>
              <a:spcBef>
                <a:spcPts val="1200"/>
              </a:spcBef>
              <a:spcAft>
                <a:spcPts val="600"/>
              </a:spcAft>
              <a:buSzPct val="100000"/>
              <a:buFont typeface="Wingdings" panose="05000000000000000000" pitchFamily="2" charset="2"/>
              <a:buChar char=""/>
            </a:pPr>
            <a:r>
              <a:rPr lang="cs-CZ" sz="2200" dirty="false"/>
              <a:t>ŘO po doručení žádosti o změnu určí druh změny (podstatná se změnou právního aktu, bez změny právního aktu, nepodstatná změna). </a:t>
            </a:r>
          </a:p>
          <a:p>
            <a:pPr marL="936000" lvl="4" indent="-432000" algn="just">
              <a:spcBef>
                <a:spcPts val="1200"/>
              </a:spcBef>
              <a:spcAft>
                <a:spcPts val="600"/>
              </a:spcAft>
              <a:buSzPct val="100000"/>
              <a:buFont typeface="Courier New" panose="02070309020205020404" pitchFamily="49" charset="0"/>
              <a:buChar char="o"/>
            </a:pPr>
            <a:r>
              <a:rPr lang="cs-CZ" sz="2200" dirty="false"/>
              <a:t>Příjemce totiž při založení ŽoZ v IS KP21+ nemá možnost editovat pole Typ závažnosti změny.</a:t>
            </a:r>
          </a:p>
          <a:p>
            <a:pPr marL="432000" lvl="2" indent="-432000" algn="just">
              <a:lnSpc>
                <a:spcPct val="100000"/>
              </a:lnSpc>
              <a:spcBef>
                <a:spcPts val="1200"/>
              </a:spcBef>
              <a:spcAft>
                <a:spcPts val="600"/>
              </a:spcAft>
              <a:buSzPct val="100000"/>
              <a:buFont typeface="Wingdings" panose="05000000000000000000" pitchFamily="2" charset="2"/>
              <a:buChar char=""/>
            </a:pPr>
            <a:r>
              <a:rPr lang="cs-CZ" sz="2200" dirty="false"/>
              <a:t>V závislosti na druhu změny probíhá schvalovací proces.</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49</a:t>
            </a:fld>
            <a:endParaRPr lang="cs-CZ" dirty="false"/>
          </a:p>
        </p:txBody>
      </p:sp>
      <p:pic>
        <p:nvPicPr>
          <p:cNvPr id="5122" name="Picture 2" descr="panacek-ano-ne_m">
            <a:extLst>
              <a:ext uri="{FF2B5EF4-FFF2-40B4-BE49-F238E27FC236}">
                <a16:creationId xmlns:a16="http://schemas.microsoft.com/office/drawing/2014/main" id="{D6BE619A-9F94-E268-0020-A09A3988392A}"/>
              </a:ext>
            </a:extLst>
          </p:cNvPr>
          <p:cNvPicPr>
            <a:picLocks noChangeAspect="true" noChangeArrowheads="true"/>
          </p:cNvPicPr>
          <p:nvPr/>
        </p:nvPicPr>
        <p:blipFill>
          <a:blip r:embed="rId3">
            <a:extLst>
              <a:ext uri="{BEBA8EAE-BF5A-486C-A8C5-ECC9F3942E4B}">
                <a14:imgProps xmlns:a14="http://schemas.microsoft.com/office/drawing/2010/main">
                  <a14:imgLayer r:embed="rId4">
                    <a14:imgEffect>
                      <a14:backgroundRemoval b="95833" l="9896" r="89063" t="4688">
                        <a14:foregroundMark x1="46354" x2="46354" y1="4688" y2="4688"/>
                        <a14:foregroundMark x1="45313" x2="45313" y1="88021" y2="88021"/>
                        <a14:foregroundMark x1="59896" x2="59896" y1="95833" y2="95833"/>
                      </a14:backgroundRemoval>
                    </a14:imgEffect>
                  </a14:imgLayer>
                </a14:imgProps>
              </a:ext>
              <a:ext uri="{28A0092B-C50C-407E-A947-70E740481C1C}">
                <a14:useLocalDpi xmlns:a14="http://schemas.microsoft.com/office/drawing/2010/main" val="0"/>
              </a:ext>
            </a:extLst>
          </a:blip>
          <a:srcRect/>
          <a:stretch>
            <a:fillRect/>
          </a:stretch>
        </p:blipFill>
        <p:spPr bwMode="auto">
          <a:xfrm>
            <a:off x="7508558" y="4653136"/>
            <a:ext cx="1612019"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obsah 2">
            <a:extLst>
              <a:ext uri="{FF2B5EF4-FFF2-40B4-BE49-F238E27FC236}">
                <a16:creationId xmlns:a16="http://schemas.microsoft.com/office/drawing/2014/main" id="{D9FDF751-3023-B26F-7270-647AE639E331}"/>
              </a:ext>
            </a:extLst>
          </p:cNvPr>
          <p:cNvSpPr txBox="true">
            <a:spLocks/>
          </p:cNvSpPr>
          <p:nvPr/>
        </p:nvSpPr>
        <p:spPr>
          <a:xfrm>
            <a:off x="704054" y="4365105"/>
            <a:ext cx="6532242" cy="1440160"/>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432000" lvl="2" indent="-432000" algn="just">
              <a:lnSpc>
                <a:spcPct val="100000"/>
              </a:lnSpc>
              <a:spcBef>
                <a:spcPts val="1200"/>
              </a:spcBef>
              <a:spcAft>
                <a:spcPts val="600"/>
              </a:spcAft>
              <a:buSzPct val="100000"/>
              <a:buFont typeface="Wingdings" panose="05000000000000000000" pitchFamily="2" charset="2"/>
              <a:buChar char=""/>
            </a:pPr>
            <a:r>
              <a:rPr lang="cs-CZ" sz="2200" dirty="false"/>
              <a:t>Je-li třeba opravy ŽoZ, ŘO vrátí k dopracování, jinak bude ŽoZ buď akceptována, schválena, nebo neschválena.</a:t>
            </a:r>
          </a:p>
        </p:txBody>
      </p:sp>
    </p:spTree>
    <p:extLst>
      <p:ext uri="{BB962C8B-B14F-4D97-AF65-F5344CB8AC3E}">
        <p14:creationId xmlns:p14="http://schemas.microsoft.com/office/powerpoint/2010/main" val="210675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dirty="false"/>
              <a:t>Věcné zaměření výzvy 1/3</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gn="just">
              <a:lnSpc>
                <a:spcPct val="107000"/>
              </a:lnSpc>
            </a:pPr>
            <a:r>
              <a:rPr lang="cs-CZ" sz="1800" dirty="false">
                <a:effectLst/>
                <a:latin typeface="Arial" panose="020B0604020202020204" pitchFamily="34" charset="0"/>
                <a:ea typeface="Calibri" panose="020F0502020204030204" pitchFamily="34" charset="0"/>
              </a:rPr>
              <a:t>Výzva reaguje</a:t>
            </a:r>
            <a:r>
              <a:rPr lang="cs-CZ" sz="1800" dirty="false">
                <a:effectLst/>
                <a:latin typeface="Arial" panose="020B0604020202020204" pitchFamily="34" charset="0"/>
                <a:ea typeface="Arial" panose="020B0604020202020204" pitchFamily="34" charset="0"/>
              </a:rPr>
              <a:t> na problém sociálních nerovností ve vzdělávání, mezigenerační reprodukci nízkého vzdělání a tím i ohrožení vysokou nezaměstnaností, nízkými příjmy a z toho vyplývající možné chudoby. </a:t>
            </a:r>
          </a:p>
          <a:p>
            <a:pPr algn="just">
              <a:lnSpc>
                <a:spcPct val="107000"/>
              </a:lnSpc>
            </a:pPr>
            <a:r>
              <a:rPr lang="cs-CZ" sz="1800" dirty="false">
                <a:effectLst/>
                <a:latin typeface="Arial" panose="020B0604020202020204" pitchFamily="34" charset="0"/>
                <a:ea typeface="Calibri" panose="020F0502020204030204" pitchFamily="34" charset="0"/>
                <a:cs typeface="Arial" panose="020B0604020202020204" pitchFamily="34" charset="0"/>
              </a:rPr>
              <a:t>Prioritou</a:t>
            </a:r>
            <a:r>
              <a:rPr lang="cs-CZ" sz="1800" dirty="false">
                <a:solidFill>
                  <a:schemeClr val="accent1"/>
                </a:solidFill>
                <a:effectLst/>
                <a:latin typeface="Arial" panose="020B0604020202020204" pitchFamily="34" charset="0"/>
                <a:ea typeface="Calibri" panose="020F0502020204030204" pitchFamily="34" charset="0"/>
              </a:rPr>
              <a:t> výzvy je </a:t>
            </a:r>
            <a:r>
              <a:rPr lang="cs-CZ" sz="1800" b="true" dirty="false">
                <a:solidFill>
                  <a:schemeClr val="accent1"/>
                </a:solidFill>
                <a:effectLst/>
                <a:latin typeface="Arial" panose="020B0604020202020204" pitchFamily="34" charset="0"/>
                <a:ea typeface="Calibri" panose="020F0502020204030204" pitchFamily="34" charset="0"/>
              </a:rPr>
              <a:t>nastavení funkčního, efektivního a účinného systému podpory rodin </a:t>
            </a:r>
            <a:r>
              <a:rPr lang="cs-CZ" sz="1800" dirty="false">
                <a:solidFill>
                  <a:schemeClr val="accent1"/>
                </a:solidFill>
                <a:effectLst/>
                <a:latin typeface="Arial" panose="020B0604020202020204" pitchFamily="34" charset="0"/>
                <a:ea typeface="Calibri" panose="020F0502020204030204" pitchFamily="34" charset="0"/>
              </a:rPr>
              <a:t>zaměřeného na identifikaci, prevenci a redukci problému předčasných odchodů ze vzdělávání </a:t>
            </a:r>
            <a:r>
              <a:rPr lang="cs-CZ" sz="1800" dirty="false">
                <a:latin typeface="Arial" panose="020B0604020202020204" pitchFamily="34" charset="0"/>
                <a:ea typeface="Calibri" panose="020F0502020204030204" pitchFamily="34" charset="0"/>
                <a:cs typeface="Arial" panose="020B0604020202020204" pitchFamily="34" charset="0"/>
              </a:rPr>
              <a:t>na regionální úrovni prostřednictvím </a:t>
            </a:r>
            <a:r>
              <a:rPr lang="cs-CZ" sz="1800" b="true" dirty="false">
                <a:effectLst/>
                <a:latin typeface="Arial" panose="020B0604020202020204" pitchFamily="34" charset="0"/>
                <a:ea typeface="Calibri" panose="020F0502020204030204" pitchFamily="34" charset="0"/>
                <a:cs typeface="Arial" panose="020B0604020202020204" pitchFamily="34" charset="0"/>
              </a:rPr>
              <a:t>multidisciplinárního přístupu</a:t>
            </a:r>
            <a:r>
              <a:rPr lang="cs-CZ" sz="1800" dirty="false">
                <a:latin typeface="Arial" panose="020B0604020202020204" pitchFamily="34" charset="0"/>
                <a:ea typeface="Calibri" panose="020F0502020204030204" pitchFamily="34" charset="0"/>
                <a:cs typeface="Arial" panose="020B0604020202020204" pitchFamily="34" charset="0"/>
              </a:rPr>
              <a:t>. </a:t>
            </a:r>
          </a:p>
          <a:p>
            <a:pPr algn="just">
              <a:lnSpc>
                <a:spcPct val="107000"/>
              </a:lnSpc>
            </a:pPr>
            <a:r>
              <a:rPr lang="cs-CZ" sz="1800" dirty="false">
                <a:solidFill>
                  <a:schemeClr val="accent1"/>
                </a:solidFill>
                <a:effectLst/>
                <a:latin typeface="Arial" panose="020B0604020202020204" pitchFamily="34" charset="0"/>
                <a:ea typeface="Calibri" panose="020F0502020204030204" pitchFamily="34" charset="0"/>
              </a:rPr>
              <a:t>Předčasným odchodem žáků ze vzdělávání pro tuto výzvu se rozumí neukončené základní vzdělání.</a:t>
            </a:r>
          </a:p>
          <a:p>
            <a:pPr algn="just">
              <a:lnSpc>
                <a:spcPct val="107000"/>
              </a:lnSpc>
            </a:pPr>
            <a:r>
              <a:rPr lang="cs-CZ" sz="1800" dirty="false">
                <a:effectLst/>
                <a:latin typeface="Arial" panose="020B0604020202020204" pitchFamily="34" charset="0"/>
                <a:ea typeface="Calibri" panose="020F0502020204030204" pitchFamily="34" charset="0"/>
              </a:rPr>
              <a:t>Důležitou oblastí, na kterou je třeba cíleně zaměřit pozornost, je </a:t>
            </a:r>
            <a:r>
              <a:rPr lang="cs-CZ" sz="1800" b="true" dirty="false">
                <a:effectLst/>
                <a:latin typeface="Arial" panose="020B0604020202020204" pitchFamily="34" charset="0"/>
                <a:ea typeface="Calibri" panose="020F0502020204030204" pitchFamily="34" charset="0"/>
              </a:rPr>
              <a:t>oblast včasné péče pro děti do 3 let věku </a:t>
            </a:r>
            <a:r>
              <a:rPr lang="cs-CZ" sz="1800" dirty="false">
                <a:effectLst/>
                <a:latin typeface="Arial" panose="020B0604020202020204" pitchFamily="34" charset="0"/>
                <a:ea typeface="Calibri" panose="020F0502020204030204" pitchFamily="34" charset="0"/>
              </a:rPr>
              <a:t>z rodin, které se potýkají se socio-ekonomickým znevýhodněním. Je žádoucí poskytnout dětem i rodinám motivaci i podmínky pro včasnou předškolní přípravu, včetně přípravy k nástupu do předškolního vzdělávání.</a:t>
            </a:r>
            <a:r>
              <a:rPr lang="cs-CZ" sz="1800" dirty="false">
                <a:effectLst/>
                <a:latin typeface="Arial" panose="020B0604020202020204" pitchFamily="34" charset="0"/>
                <a:ea typeface="Calibri" panose="020F0502020204030204" pitchFamily="34" charset="0"/>
                <a:cs typeface="Times New Roman" panose="02020603050405020304" pitchFamily="18" charset="0"/>
              </a:rPr>
              <a:t> </a:t>
            </a:r>
            <a:r>
              <a:rPr lang="cs-CZ" sz="1800" dirty="false">
                <a:effectLst/>
                <a:latin typeface="Arial" panose="020B0604020202020204" pitchFamily="34" charset="0"/>
                <a:ea typeface="Calibri" panose="020F0502020204030204" pitchFamily="34" charset="0"/>
              </a:rPr>
              <a:t>Možnost dítěte zapojit se v dětském kolektivu v mateřské škole či jiném předškolním zařízení je důležitý nástroj prevence školní neúspěšnosti. </a:t>
            </a:r>
          </a:p>
          <a:p>
            <a:pPr algn="just">
              <a:lnSpc>
                <a:spcPct val="107000"/>
              </a:lnSpc>
            </a:pPr>
            <a:endParaRPr lang="cs-CZ" sz="1800" dirty="false">
              <a:solidFill>
                <a:schemeClr val="accent1"/>
              </a:solidFill>
              <a:effectLst/>
              <a:latin typeface="Arial" panose="020B0604020202020204" pitchFamily="34" charset="0"/>
              <a:ea typeface="Calibri" panose="020F0502020204030204" pitchFamily="34" charset="0"/>
            </a:endParaRPr>
          </a:p>
          <a:p>
            <a:pPr algn="just">
              <a:lnSpc>
                <a:spcPct val="107000"/>
              </a:lnSpc>
            </a:pPr>
            <a:endParaRPr lang="cs-CZ" sz="1800" dirty="false">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endParaRPr lang="cs-CZ" sz="1800" dirty="false">
              <a:effectLst/>
              <a:latin typeface="Arial" panose="020B0604020202020204" pitchFamily="34" charset="0"/>
              <a:ea typeface="Arial" panose="020B0604020202020204" pitchFamily="34" charset="0"/>
            </a:endParaRPr>
          </a:p>
          <a:p>
            <a:pPr algn="just">
              <a:lnSpc>
                <a:spcPct val="107000"/>
              </a:lnSpc>
              <a:spcAft>
                <a:spcPts val="6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10000"/>
              </a:lnSpc>
              <a:spcBef>
                <a:spcPts val="0"/>
              </a:spcBef>
              <a:spcAft>
                <a:spcPts val="1200"/>
              </a:spcAft>
              <a:buNone/>
            </a:pPr>
            <a:endParaRPr lang="cs-CZ" sz="1600" dirty="false">
              <a:solidFill>
                <a:srgbClr val="002060"/>
              </a:solidFill>
            </a:endParaRPr>
          </a:p>
        </p:txBody>
      </p:sp>
    </p:spTree>
    <p:extLst>
      <p:ext uri="{BB962C8B-B14F-4D97-AF65-F5344CB8AC3E}">
        <p14:creationId xmlns:p14="http://schemas.microsoft.com/office/powerpoint/2010/main" val="3116397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899592" y="2852936"/>
            <a:ext cx="7560032" cy="2088232"/>
          </a:xfrm>
        </p:spPr>
        <p:txBody>
          <a:bodyPr/>
          <a:lstStyle/>
          <a:p>
            <a:pPr algn="ctr"/>
            <a:br>
              <a:rPr lang="cs-CZ" dirty="false"/>
            </a:br>
            <a:r>
              <a:rPr lang="cs-CZ" dirty="false"/>
              <a:t>(ne)způsobilé výdaje</a:t>
            </a:r>
            <a:br>
              <a:rPr lang="cs-CZ" dirty="false"/>
            </a:br>
            <a:br>
              <a:rPr lang="cs-CZ" dirty="false"/>
            </a:br>
            <a:endParaRPr lang="cs-CZ" sz="3200" b="false" i="true" cap="none" dirty="false"/>
          </a:p>
        </p:txBody>
      </p:sp>
      <p:pic>
        <p:nvPicPr>
          <p:cNvPr id="2" name="Zástupný symbol pro obrázek 13">
            <a:extLst>
              <a:ext uri="{FF2B5EF4-FFF2-40B4-BE49-F238E27FC236}">
                <a16:creationId xmlns:a16="http://schemas.microsoft.com/office/drawing/2014/main" id="{14201ED1-D41B-6847-30EF-78EA03BB5B1A}"/>
              </a:ext>
            </a:extLst>
          </p:cNvPr>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rcRect/>
          <a:stretch>
            <a:fillRect/>
          </a:stretch>
        </p:blipFill>
        <p:spPr>
          <a:xfrm>
            <a:off x="827584" y="3501008"/>
            <a:ext cx="540000" cy="540000"/>
          </a:xfrm>
        </p:spPr>
      </p:pic>
    </p:spTree>
    <p:extLst>
      <p:ext uri="{BB962C8B-B14F-4D97-AF65-F5344CB8AC3E}">
        <p14:creationId xmlns:p14="http://schemas.microsoft.com/office/powerpoint/2010/main" val="1079039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9036496" cy="1080000"/>
          </a:xfrm>
        </p:spPr>
        <p:txBody>
          <a:bodyPr/>
          <a:lstStyle/>
          <a:p>
            <a:r>
              <a:rPr lang="cs-CZ" sz="3000" dirty="false"/>
              <a:t>Financování projektu, způsobilé výdaje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340768"/>
            <a:ext cx="8784976" cy="5543660"/>
          </a:xfrm>
        </p:spPr>
        <p:txBody>
          <a:bodyPr/>
          <a:lstStyle/>
          <a:p>
            <a:pPr marL="0" indent="0">
              <a:lnSpc>
                <a:spcPct val="100000"/>
              </a:lnSpc>
              <a:spcBef>
                <a:spcPts val="0"/>
              </a:spcBef>
              <a:buNone/>
            </a:pPr>
            <a:r>
              <a:rPr lang="cs-CZ" sz="1800" b="false" i="false" u="none" strike="noStrike" baseline="0" dirty="false">
                <a:latin typeface="Arial" panose="020B0604020202020204" pitchFamily="34" charset="0"/>
              </a:rPr>
              <a:t>Podpora z OPZ+ je určena pouze na způsobilé výdaje. Způsobilý výdaj je takový, který: </a:t>
            </a:r>
          </a:p>
          <a:p>
            <a:pPr marL="1169988" indent="-431800">
              <a:lnSpc>
                <a:spcPct val="100000"/>
              </a:lnSpc>
              <a:spcBef>
                <a:spcPts val="0"/>
              </a:spcBef>
            </a:pPr>
            <a:r>
              <a:rPr lang="cs-CZ" sz="1800" b="false" i="false" u="none" strike="noStrike" baseline="0" dirty="false">
                <a:latin typeface="Arial" panose="020B0604020202020204" pitchFamily="34" charset="0"/>
              </a:rPr>
              <a:t>je v souladu s právními předpisy EU a ČR relevantními pro projekt, </a:t>
            </a:r>
          </a:p>
          <a:p>
            <a:pPr marL="1169988" indent="-431800">
              <a:lnSpc>
                <a:spcPct val="100000"/>
              </a:lnSpc>
              <a:spcBef>
                <a:spcPts val="0"/>
              </a:spcBef>
            </a:pPr>
            <a:r>
              <a:rPr lang="pl-PL" sz="1800" b="false" i="false" u="none" strike="noStrike" baseline="0" dirty="false">
                <a:latin typeface="Arial" panose="020B0604020202020204" pitchFamily="34" charset="0"/>
              </a:rPr>
              <a:t>je v souladu s pravidly a cíli programu a s podmínkami poskytnutí podpory, </a:t>
            </a:r>
          </a:p>
          <a:p>
            <a:pPr marL="1169988" indent="-431800">
              <a:lnSpc>
                <a:spcPct val="100000"/>
              </a:lnSpc>
              <a:spcBef>
                <a:spcPts val="0"/>
              </a:spcBef>
            </a:pPr>
            <a:r>
              <a:rPr lang="cs-CZ" sz="1800" b="false" i="false" u="none" strike="noStrike" baseline="0" dirty="false">
                <a:latin typeface="Arial" panose="020B0604020202020204" pitchFamily="34" charset="0"/>
              </a:rPr>
              <a:t>je </a:t>
            </a:r>
            <a:r>
              <a:rPr lang="cs-CZ" sz="1800" b="false" i="false" u="sng" strike="noStrike" baseline="0" dirty="false">
                <a:latin typeface="Arial" panose="020B0604020202020204" pitchFamily="34" charset="0"/>
              </a:rPr>
              <a:t>přiměřený </a:t>
            </a:r>
            <a:r>
              <a:rPr lang="cs-CZ" sz="1200" b="false" i="false" strike="noStrike" baseline="0" dirty="false">
                <a:latin typeface="Arial" panose="020B0604020202020204" pitchFamily="34" charset="0"/>
              </a:rPr>
              <a:t>(viz dále),</a:t>
            </a:r>
            <a:endParaRPr lang="cs-CZ" sz="1800" b="false" i="false" strike="noStrike" baseline="0" dirty="false">
              <a:latin typeface="Arial" panose="020B0604020202020204" pitchFamily="34" charset="0"/>
            </a:endParaRPr>
          </a:p>
          <a:p>
            <a:pPr marL="1169988" indent="-431800">
              <a:lnSpc>
                <a:spcPct val="100000"/>
              </a:lnSpc>
              <a:spcBef>
                <a:spcPts val="0"/>
              </a:spcBef>
            </a:pPr>
            <a:r>
              <a:rPr lang="cs-CZ" sz="1800" b="false" i="false" u="none" strike="noStrike" baseline="0" dirty="false">
                <a:latin typeface="Arial" panose="020B0604020202020204" pitchFamily="34" charset="0"/>
              </a:rPr>
              <a:t>vzniknul v době realizace projektu, </a:t>
            </a:r>
          </a:p>
          <a:p>
            <a:pPr marL="1169988" indent="-431800">
              <a:lnSpc>
                <a:spcPct val="100000"/>
              </a:lnSpc>
              <a:spcBef>
                <a:spcPts val="0"/>
              </a:spcBef>
            </a:pPr>
            <a:r>
              <a:rPr lang="cs-CZ" sz="1800" b="false" i="false" u="none" strike="noStrike" baseline="0" dirty="false">
                <a:latin typeface="Arial" panose="020B0604020202020204" pitchFamily="34" charset="0"/>
              </a:rPr>
              <a:t>je řádně identifikovatelný, prokazatelný a doložitelný, </a:t>
            </a:r>
          </a:p>
          <a:p>
            <a:pPr marL="1169988" indent="-431800">
              <a:lnSpc>
                <a:spcPct val="100000"/>
              </a:lnSpc>
              <a:spcBef>
                <a:spcPts val="0"/>
              </a:spcBef>
            </a:pPr>
            <a:r>
              <a:rPr lang="cs-CZ" sz="1800" b="false" i="false" u="none" strike="noStrike" baseline="0" dirty="false">
                <a:latin typeface="Arial" panose="020B0604020202020204" pitchFamily="34" charset="0"/>
              </a:rPr>
              <a:t>je nezbytný pro dosažení cílů projektu. </a:t>
            </a:r>
          </a:p>
          <a:p>
            <a:pPr marL="0" indent="0">
              <a:lnSpc>
                <a:spcPct val="100000"/>
              </a:lnSpc>
              <a:spcBef>
                <a:spcPts val="0"/>
              </a:spcBef>
              <a:buNone/>
            </a:pPr>
            <a:r>
              <a:rPr lang="cs-CZ" sz="1800" b="false" i="false" u="none" strike="noStrike" baseline="0" dirty="false">
                <a:latin typeface="Arial" panose="020B0604020202020204" pitchFamily="34" charset="0"/>
              </a:rPr>
              <a:t>Uvedené podmínky musejí být naplněny všechny zároveň. </a:t>
            </a:r>
          </a:p>
          <a:p>
            <a:pPr marL="0" indent="0">
              <a:lnSpc>
                <a:spcPct val="100000"/>
              </a:lnSpc>
              <a:spcBef>
                <a:spcPts val="0"/>
              </a:spcBef>
              <a:buNone/>
            </a:pPr>
            <a:endParaRPr lang="cs-CZ" sz="1800" b="false" i="false" u="none" strike="noStrike" baseline="0" dirty="false">
              <a:latin typeface="Arial" panose="020B0604020202020204" pitchFamily="34" charset="0"/>
            </a:endParaRPr>
          </a:p>
          <a:p>
            <a:pPr algn="just">
              <a:lnSpc>
                <a:spcPct val="100000"/>
              </a:lnSpc>
              <a:spcBef>
                <a:spcPts val="0"/>
              </a:spcBef>
            </a:pPr>
            <a:r>
              <a:rPr lang="cs-CZ" sz="1800" b="false" i="false" u="none" strike="noStrike" baseline="0" dirty="false">
                <a:latin typeface="Arial" panose="020B0604020202020204" pitchFamily="34" charset="0"/>
              </a:rPr>
              <a:t>Řídící orgán je vždy oprávněn si od příjemce vyžádat jakýkoli dokument, který je nezbytný pro ověření způsobilosti výdajů v rámci projektu (a může se jednat </a:t>
            </a:r>
            <a:br>
              <a:rPr lang="cs-CZ" sz="1800" b="false" i="false" u="none" strike="noStrike" baseline="0" dirty="false">
                <a:latin typeface="Arial" panose="020B0604020202020204" pitchFamily="34" charset="0"/>
              </a:rPr>
            </a:br>
            <a:r>
              <a:rPr lang="cs-CZ" sz="1800" b="false" i="false" u="none" strike="noStrike" baseline="0" dirty="false">
                <a:latin typeface="Arial" panose="020B0604020202020204" pitchFamily="34" charset="0"/>
              </a:rPr>
              <a:t>i o dokument, který vznikl v době před zahájením realizace projektu).</a:t>
            </a:r>
          </a:p>
          <a:p>
            <a:pPr algn="just">
              <a:lnSpc>
                <a:spcPct val="100000"/>
              </a:lnSpc>
              <a:spcBef>
                <a:spcPts val="0"/>
              </a:spcBef>
            </a:pPr>
            <a:r>
              <a:rPr lang="cs-CZ" sz="1800" b="false" i="false" u="none" strike="noStrike" baseline="0" dirty="false">
                <a:latin typeface="Arial" panose="020B0604020202020204" pitchFamily="34" charset="0"/>
              </a:rPr>
              <a:t>Podpora z OPZ+ je poskytována zejména na neinvestiční výdaje. Pokud to výzva k předkládání žádostí o podporu umožňuje, lze hradit také investiční výdaje. Podrobnosti v příručce Specifická část pravidel.</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51</a:t>
            </a:fld>
            <a:endParaRPr lang="cs-CZ" dirty="false"/>
          </a:p>
        </p:txBody>
      </p:sp>
      <p:pic>
        <p:nvPicPr>
          <p:cNvPr id="7170" name="Picture 2">
            <a:extLst>
              <a:ext uri="{FF2B5EF4-FFF2-40B4-BE49-F238E27FC236}">
                <a16:creationId xmlns:a16="http://schemas.microsoft.com/office/drawing/2014/main" id="{E0237EC0-4AE0-0D69-E4C9-2F52BC7CF41D}"/>
              </a:ext>
            </a:extLst>
          </p:cNvPr>
          <p:cNvPicPr>
            <a:picLocks noChangeAspect="true" noChangeArrowheads="true"/>
          </p:cNvPicPr>
          <p:nvPr/>
        </p:nvPicPr>
        <p:blipFill rotWithShape="true">
          <a:blip r:embed="rId2">
            <a:extLst>
              <a:ext uri="{BEBA8EAE-BF5A-486C-A8C5-ECC9F3942E4B}">
                <a14:imgProps xmlns:a14="http://schemas.microsoft.com/office/drawing/2010/main">
                  <a14:imgLayer r:embed="rId3">
                    <a14:imgEffect>
                      <a14:backgroundRemoval b="94170" l="9735" r="89823" t="9865">
                        <a14:foregroundMark x1="39381" x2="39381" y1="12556" y2="15247"/>
                        <a14:foregroundMark x1="19912" x2="19912" y1="46637" y2="46637"/>
                        <a14:foregroundMark x1="19027" x2="19027" y1="46188" y2="46188"/>
                        <a14:foregroundMark x1="19912" x2="19912" y1="46637" y2="46637"/>
                        <a14:foregroundMark x1="46460" x2="46460" y1="89238" y2="89238"/>
                        <a14:foregroundMark x1="41150" x2="41150" y1="87892" y2="87892"/>
                        <a14:foregroundMark x1="41593" x2="41593" y1="89686" y2="89686"/>
                        <a14:foregroundMark x1="50442" x2="50442" y1="94170" y2="94170"/>
                        <a14:foregroundMark x1="70796" x2="70796" y1="43049" y2="43049"/>
                      </a14:backgroundRemoval>
                    </a14:imgEffect>
                  </a14:imgLayer>
                </a14:imgProps>
              </a:ext>
              <a:ext uri="{28A0092B-C50C-407E-A947-70E740481C1C}">
                <a14:useLocalDpi xmlns:a14="http://schemas.microsoft.com/office/drawing/2010/main" val="0"/>
              </a:ext>
            </a:extLst>
          </a:blip>
          <a:srcRect l="10983" t="10171" r="5390"/>
          <a:stretch/>
        </p:blipFill>
        <p:spPr bwMode="auto">
          <a:xfrm>
            <a:off x="7164288" y="2924944"/>
            <a:ext cx="1728192"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758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604488" cy="1080000"/>
          </a:xfrm>
        </p:spPr>
        <p:txBody>
          <a:bodyPr/>
          <a:lstStyle/>
          <a:p>
            <a:r>
              <a:rPr lang="cs-CZ" sz="3000" dirty="false"/>
              <a:t>Charakteristika ZpůsobiléHO výdaje I.</a:t>
            </a:r>
          </a:p>
        </p:txBody>
      </p:sp>
      <p:sp>
        <p:nvSpPr>
          <p:cNvPr id="3" name="Zástupný symbol pro obsah 2"/>
          <p:cNvSpPr>
            <a:spLocks noGrp="true"/>
          </p:cNvSpPr>
          <p:nvPr>
            <p:ph idx="1"/>
          </p:nvPr>
        </p:nvSpPr>
        <p:spPr>
          <a:xfrm>
            <a:off x="539552" y="1412776"/>
            <a:ext cx="8064000" cy="3384376"/>
          </a:xfrm>
        </p:spPr>
        <p:txBody>
          <a:bodyPr/>
          <a:lstStyle/>
          <a:p>
            <a:pPr marL="447675" indent="0">
              <a:lnSpc>
                <a:spcPct val="100000"/>
              </a:lnSpc>
              <a:spcAft>
                <a:spcPts val="0"/>
              </a:spcAft>
              <a:buNone/>
              <a:defRPr/>
            </a:pPr>
            <a:endParaRPr lang="cs-CZ" altLang="cs-CZ" sz="800" dirty="false"/>
          </a:p>
          <a:p>
            <a:pPr marL="447675" indent="0">
              <a:lnSpc>
                <a:spcPct val="100000"/>
              </a:lnSpc>
              <a:spcAft>
                <a:spcPts val="0"/>
              </a:spcAft>
              <a:buNone/>
              <a:defRPr/>
            </a:pPr>
            <a:endParaRPr lang="cs-CZ" altLang="cs-CZ" sz="800" dirty="false"/>
          </a:p>
          <a:p>
            <a:pPr marL="0" indent="0" algn="just">
              <a:lnSpc>
                <a:spcPct val="100000"/>
              </a:lnSpc>
              <a:spcAft>
                <a:spcPts val="0"/>
              </a:spcAft>
              <a:buNone/>
              <a:defRPr/>
            </a:pPr>
            <a:r>
              <a:rPr lang="cs-CZ" altLang="cs-CZ" sz="2000" b="true" u="sng" dirty="false"/>
              <a:t>Přiměřenost výdaje </a:t>
            </a:r>
            <a:r>
              <a:rPr lang="cs-CZ" altLang="cs-CZ" sz="2000" dirty="false"/>
              <a:t>znamená dosažení optimálního vztahu mezi:</a:t>
            </a:r>
          </a:p>
          <a:p>
            <a:pPr marL="0" indent="0" algn="just">
              <a:lnSpc>
                <a:spcPct val="100000"/>
              </a:lnSpc>
              <a:spcAft>
                <a:spcPts val="0"/>
              </a:spcAft>
              <a:buNone/>
              <a:defRPr/>
            </a:pPr>
            <a:endParaRPr lang="cs-CZ" altLang="cs-CZ" sz="800" dirty="false"/>
          </a:p>
          <a:p>
            <a:pPr algn="just">
              <a:lnSpc>
                <a:spcPct val="100000"/>
              </a:lnSpc>
              <a:spcAft>
                <a:spcPts val="0"/>
              </a:spcAft>
              <a:defRPr/>
            </a:pPr>
            <a:r>
              <a:rPr lang="cs-CZ" altLang="cs-CZ" sz="2000" b="true" dirty="false"/>
              <a:t>Hospodárností,</a:t>
            </a:r>
            <a:r>
              <a:rPr lang="cs-CZ" altLang="cs-CZ" sz="2000" dirty="false"/>
              <a:t> tj. zajištěním kvalitně dosažených úkolů s co nejnižším vynaložením veřejných prostředků.</a:t>
            </a:r>
            <a:endParaRPr lang="cs-CZ" altLang="cs-CZ" sz="2000" b="true" dirty="false"/>
          </a:p>
          <a:p>
            <a:pPr algn="just">
              <a:lnSpc>
                <a:spcPct val="100000"/>
              </a:lnSpc>
              <a:spcBef>
                <a:spcPts val="0"/>
              </a:spcBef>
              <a:spcAft>
                <a:spcPts val="0"/>
              </a:spcAft>
              <a:defRPr/>
            </a:pPr>
            <a:endParaRPr lang="cs-CZ" altLang="cs-CZ" sz="800" b="true" dirty="false"/>
          </a:p>
          <a:p>
            <a:pPr algn="just">
              <a:lnSpc>
                <a:spcPct val="100000"/>
              </a:lnSpc>
              <a:spcBef>
                <a:spcPts val="0"/>
              </a:spcBef>
              <a:spcAft>
                <a:spcPts val="0"/>
              </a:spcAft>
              <a:defRPr/>
            </a:pPr>
            <a:r>
              <a:rPr lang="cs-CZ" altLang="cs-CZ" sz="2000" b="true" dirty="false"/>
              <a:t>Účelností, </a:t>
            </a:r>
            <a:r>
              <a:rPr lang="cs-CZ" altLang="cs-CZ" sz="2000" dirty="false"/>
              <a:t>tj. využitím veřejných prostředků k zajištění optimální míry dosažení cílů.</a:t>
            </a:r>
          </a:p>
          <a:p>
            <a:pPr algn="just">
              <a:lnSpc>
                <a:spcPct val="100000"/>
              </a:lnSpc>
              <a:spcBef>
                <a:spcPts val="0"/>
              </a:spcBef>
              <a:spcAft>
                <a:spcPts val="0"/>
              </a:spcAft>
              <a:defRPr/>
            </a:pPr>
            <a:endParaRPr lang="cs-CZ" altLang="cs-CZ" sz="800" b="true" dirty="false"/>
          </a:p>
          <a:p>
            <a:pPr algn="just">
              <a:lnSpc>
                <a:spcPct val="100000"/>
              </a:lnSpc>
              <a:spcBef>
                <a:spcPts val="0"/>
              </a:spcBef>
              <a:spcAft>
                <a:spcPts val="0"/>
              </a:spcAft>
              <a:defRPr/>
            </a:pPr>
            <a:r>
              <a:rPr lang="cs-CZ" altLang="cs-CZ" sz="2000" b="true" dirty="false"/>
              <a:t>Efektivností, </a:t>
            </a:r>
            <a:r>
              <a:rPr lang="cs-CZ" altLang="cs-CZ" sz="2000" dirty="false"/>
              <a:t>tj. vynaložením veřejných prostředků tak, aby se ve srovnání s jejich objemem dosáhlo maximálního rozsahu, kvality </a:t>
            </a:r>
            <a:br>
              <a:rPr lang="cs-CZ" altLang="cs-CZ" sz="2000" dirty="false"/>
            </a:br>
            <a:r>
              <a:rPr lang="cs-CZ" altLang="cs-CZ" sz="2000" dirty="false"/>
              <a:t>a přínosu.</a:t>
            </a:r>
          </a:p>
          <a:p>
            <a:pPr algn="just">
              <a:lnSpc>
                <a:spcPct val="100000"/>
              </a:lnSpc>
              <a:spcBef>
                <a:spcPts val="0"/>
              </a:spcBef>
              <a:spcAft>
                <a:spcPts val="0"/>
              </a:spcAft>
              <a:defRPr/>
            </a:pPr>
            <a:endParaRPr lang="cs-CZ" altLang="cs-CZ" sz="20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52</a:t>
            </a:fld>
            <a:endParaRPr lang="cs-CZ" dirty="false"/>
          </a:p>
        </p:txBody>
      </p:sp>
      <p:pic>
        <p:nvPicPr>
          <p:cNvPr id="8194" name="Picture 2">
            <a:extLst>
              <a:ext uri="{FF2B5EF4-FFF2-40B4-BE49-F238E27FC236}">
                <a16:creationId xmlns:a16="http://schemas.microsoft.com/office/drawing/2014/main" id="{E3202DC1-5314-DB84-A0A3-065613A44BD6}"/>
              </a:ext>
            </a:extLst>
          </p:cNvPr>
          <p:cNvPicPr>
            <a:picLocks noChangeAspect="true" noChangeArrowheads="true"/>
          </p:cNvPicPr>
          <p:nvPr/>
        </p:nvPicPr>
        <p:blipFill rotWithShape="true">
          <a:blip r:embed="rId3">
            <a:extLst>
              <a:ext uri="{BEBA8EAE-BF5A-486C-A8C5-ECC9F3942E4B}">
                <a14:imgProps xmlns:a14="http://schemas.microsoft.com/office/drawing/2010/main">
                  <a14:imgLayer r:embed="rId4">
                    <a14:imgEffect>
                      <a14:backgroundRemoval b="93814" l="18533" r="76062" t="9794">
                        <a14:foregroundMark x1="62162" x2="62162" y1="19072" y2="19072"/>
                        <a14:foregroundMark x1="55598" x2="55598" y1="18557" y2="18557"/>
                        <a14:foregroundMark x1="52896" x2="52896" y1="22680" y2="22680"/>
                        <a14:foregroundMark x1="52510" x2="52510" y1="14948" y2="14948"/>
                        <a14:foregroundMark x1="58687" x2="58687" y1="12371" y2="12371"/>
                        <a14:foregroundMark x1="57143" x2="57143" y1="10825" y2="10825"/>
                        <a14:foregroundMark x1="54826" x2="54826" y1="11340" y2="11340"/>
                        <a14:foregroundMark x1="53282" x2="62548" y1="11856" y2="18041"/>
                        <a14:foregroundMark x1="52510" x2="64093" y1="13402" y2="19588"/>
                        <a14:foregroundMark x1="76062" x2="76062" y1="39691" y2="39691"/>
                        <a14:foregroundMark x1="44402" x2="44402" y1="48454" y2="48454"/>
                        <a14:foregroundMark x1="47876" x2="47876" y1="77320" y2="77320"/>
                        <a14:foregroundMark x1="47490" x2="47490" y1="92268" y2="92268"/>
                        <a14:foregroundMark x1="61390" x2="61390" y1="93814" y2="93814"/>
                        <a14:foregroundMark x1="64479" x2="64479" y1="36598" y2="36598"/>
                        <a14:foregroundMark x1="50193" x2="65251" y1="14948" y2="21649"/>
                        <a14:foregroundMark x1="64865" x2="64865" y1="40722" y2="40722"/>
                        <a14:foregroundMark x1="41313" x2="41313" y1="58247" y2="58247"/>
                        <a14:foregroundMark x1="41313" x2="41313" y1="57732" y2="57732"/>
                      </a14:backgroundRemoval>
                    </a14:imgEffect>
                  </a14:imgLayer>
                </a14:imgProps>
              </a:ext>
              <a:ext uri="{28A0092B-C50C-407E-A947-70E740481C1C}">
                <a14:useLocalDpi xmlns:a14="http://schemas.microsoft.com/office/drawing/2010/main" val="0"/>
              </a:ext>
            </a:extLst>
          </a:blip>
          <a:srcRect l="11932" r="19493"/>
          <a:stretch/>
        </p:blipFill>
        <p:spPr bwMode="auto">
          <a:xfrm>
            <a:off x="7398974" y="4959281"/>
            <a:ext cx="1385026" cy="1476072"/>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2">
            <a:extLst>
              <a:ext uri="{FF2B5EF4-FFF2-40B4-BE49-F238E27FC236}">
                <a16:creationId xmlns:a16="http://schemas.microsoft.com/office/drawing/2014/main" id="{2AB34018-96E0-9C9A-A85E-ACB339A18858}"/>
              </a:ext>
            </a:extLst>
          </p:cNvPr>
          <p:cNvSpPr txBox="true">
            <a:spLocks/>
          </p:cNvSpPr>
          <p:nvPr/>
        </p:nvSpPr>
        <p:spPr>
          <a:xfrm>
            <a:off x="576000" y="4581128"/>
            <a:ext cx="6228248" cy="2024872"/>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447675" indent="0">
              <a:lnSpc>
                <a:spcPct val="100000"/>
              </a:lnSpc>
              <a:spcAft>
                <a:spcPts val="0"/>
              </a:spcAft>
              <a:buFont typeface="Wingdings" panose="05000000000000000000" pitchFamily="2" charset="2"/>
              <a:buNone/>
              <a:defRPr/>
            </a:pPr>
            <a:endParaRPr lang="cs-CZ" altLang="cs-CZ" sz="800" dirty="false"/>
          </a:p>
          <a:p>
            <a:pPr marL="447675" indent="0">
              <a:lnSpc>
                <a:spcPct val="100000"/>
              </a:lnSpc>
              <a:spcAft>
                <a:spcPts val="0"/>
              </a:spcAft>
              <a:buFont typeface="Wingdings" panose="05000000000000000000" pitchFamily="2" charset="2"/>
              <a:buNone/>
              <a:defRPr/>
            </a:pPr>
            <a:endParaRPr lang="cs-CZ" altLang="cs-CZ" sz="800" dirty="false"/>
          </a:p>
          <a:p>
            <a:pPr algn="just">
              <a:lnSpc>
                <a:spcPct val="100000"/>
              </a:lnSpc>
              <a:spcBef>
                <a:spcPts val="0"/>
              </a:spcBef>
              <a:spcAft>
                <a:spcPts val="0"/>
              </a:spcAft>
              <a:defRPr/>
            </a:pPr>
            <a:endParaRPr lang="cs-CZ" altLang="cs-CZ" sz="2000" dirty="false"/>
          </a:p>
          <a:p>
            <a:pPr algn="just">
              <a:lnSpc>
                <a:spcPct val="100000"/>
              </a:lnSpc>
              <a:spcBef>
                <a:spcPts val="0"/>
              </a:spcBef>
              <a:spcAft>
                <a:spcPts val="0"/>
              </a:spcAft>
              <a:defRPr/>
            </a:pPr>
            <a:r>
              <a:rPr lang="cs-CZ" altLang="cs-CZ" sz="2000" dirty="false"/>
              <a:t>Pokud výdaje vykazované příjemcem nejsou přiměřené, ŘO je oprávněn výdaj jako způsobilý neschválit, nebo jej schválit pouze do určité výše.</a:t>
            </a:r>
          </a:p>
          <a:p>
            <a:pPr algn="just">
              <a:lnSpc>
                <a:spcPct val="100000"/>
              </a:lnSpc>
              <a:spcBef>
                <a:spcPts val="0"/>
              </a:spcBef>
              <a:spcAft>
                <a:spcPts val="0"/>
              </a:spcAft>
              <a:defRPr/>
            </a:pPr>
            <a:endParaRPr lang="cs-CZ" sz="2000" b="true" u="sng" dirty="false"/>
          </a:p>
          <a:p>
            <a:pPr algn="just">
              <a:lnSpc>
                <a:spcPct val="100000"/>
              </a:lnSpc>
              <a:spcAft>
                <a:spcPts val="0"/>
              </a:spcAft>
              <a:defRPr/>
            </a:pPr>
            <a:endParaRPr lang="cs-CZ" sz="1800" dirty="false"/>
          </a:p>
          <a:p>
            <a:pPr marL="0" indent="0">
              <a:buFont typeface="Wingdings" panose="05000000000000000000" pitchFamily="2" charset="2"/>
              <a:buNone/>
            </a:pPr>
            <a:endParaRPr lang="cs-CZ" sz="2000" b="true" dirty="false"/>
          </a:p>
          <a:p>
            <a:endParaRPr lang="cs-CZ" dirty="false"/>
          </a:p>
        </p:txBody>
      </p:sp>
    </p:spTree>
    <p:extLst>
      <p:ext uri="{BB962C8B-B14F-4D97-AF65-F5344CB8AC3E}">
        <p14:creationId xmlns:p14="http://schemas.microsoft.com/office/powerpoint/2010/main" val="4005702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0" y="0"/>
            <a:ext cx="8964488" cy="1080000"/>
          </a:xfrm>
        </p:spPr>
        <p:txBody>
          <a:bodyPr/>
          <a:lstStyle/>
          <a:p>
            <a:pPr algn="ctr"/>
            <a:r>
              <a:rPr lang="cs-CZ" sz="3000" dirty="false"/>
              <a:t>Charakteristika ZpůsobiléHO výdaje II.</a:t>
            </a:r>
          </a:p>
        </p:txBody>
      </p:sp>
      <p:sp>
        <p:nvSpPr>
          <p:cNvPr id="3" name="Zástupný symbol pro obsah 2"/>
          <p:cNvSpPr>
            <a:spLocks noGrp="true"/>
          </p:cNvSpPr>
          <p:nvPr>
            <p:ph idx="1"/>
          </p:nvPr>
        </p:nvSpPr>
        <p:spPr/>
        <p:txBody>
          <a:bodyPr/>
          <a:lstStyle/>
          <a:p>
            <a:pPr marL="0" indent="0" algn="just">
              <a:lnSpc>
                <a:spcPct val="100000"/>
              </a:lnSpc>
              <a:spcBef>
                <a:spcPts val="1200"/>
              </a:spcBef>
              <a:spcAft>
                <a:spcPts val="0"/>
              </a:spcAft>
              <a:buNone/>
              <a:defRPr/>
            </a:pPr>
            <a:r>
              <a:rPr lang="cs-CZ" sz="2000" b="true" u="sng" dirty="false"/>
              <a:t>Časová způsobilost výdaje</a:t>
            </a:r>
          </a:p>
          <a:p>
            <a:pPr algn="just">
              <a:lnSpc>
                <a:spcPct val="100000"/>
              </a:lnSpc>
              <a:spcBef>
                <a:spcPts val="1200"/>
              </a:spcBef>
              <a:spcAft>
                <a:spcPts val="1200"/>
              </a:spcAft>
              <a:defRPr/>
            </a:pPr>
            <a:r>
              <a:rPr lang="cs-CZ" sz="2000" dirty="false"/>
              <a:t>Výdaj vznikl v době realizace projektu. U osobních nákladů se jedná o identifikaci měsíce, ke kterému se osobní náklad vztahuje. Tato podmínka musí být ověřitelná. U osobních nákladů např. výplatními páskami nebo mzdovými listy, u nákupů služeb nebo zařízení a vybavení v rámci paušálu např. datem vzniku nákladu na příslušném účetním dokladu.</a:t>
            </a:r>
          </a:p>
          <a:p>
            <a:pPr marL="0" indent="0" algn="just">
              <a:lnSpc>
                <a:spcPct val="100000"/>
              </a:lnSpc>
              <a:spcBef>
                <a:spcPts val="1200"/>
              </a:spcBef>
              <a:spcAft>
                <a:spcPts val="1200"/>
              </a:spcAft>
              <a:buNone/>
              <a:defRPr/>
            </a:pPr>
            <a:r>
              <a:rPr lang="cs-CZ" sz="2000" b="true" u="sng" dirty="false"/>
              <a:t>Úhrada výdaje</a:t>
            </a:r>
          </a:p>
          <a:p>
            <a:pPr algn="just">
              <a:lnSpc>
                <a:spcPct val="100000"/>
              </a:lnSpc>
              <a:spcAft>
                <a:spcPts val="0"/>
              </a:spcAft>
              <a:defRPr/>
            </a:pPr>
            <a:r>
              <a:rPr lang="cs-CZ" sz="2000" dirty="false"/>
              <a:t>Podmínkou způsobilosti je, že výdaj musí být ze strany příjemce, příp. jeho partnerů s fin. příspěvkem, skutečně zaplacen, tj. úhrada musí být doložena bankovními výpisy či výdajovými pokladními doklady. </a:t>
            </a:r>
          </a:p>
          <a:p>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53</a:t>
            </a:fld>
            <a:endParaRPr lang="cs-CZ" dirty="false"/>
          </a:p>
        </p:txBody>
      </p:sp>
    </p:spTree>
    <p:extLst>
      <p:ext uri="{BB962C8B-B14F-4D97-AF65-F5344CB8AC3E}">
        <p14:creationId xmlns:p14="http://schemas.microsoft.com/office/powerpoint/2010/main" val="3123724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pPr algn="ctr"/>
            <a:r>
              <a:rPr lang="cs-CZ" dirty="false"/>
              <a:t>Rozdělení výdajů </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59024" y="1484784"/>
            <a:ext cx="8389440" cy="4824536"/>
          </a:xfrm>
        </p:spPr>
        <p:txBody>
          <a:bodyPr/>
          <a:lstStyle/>
          <a:p>
            <a:pPr marL="0" indent="0" algn="just">
              <a:lnSpc>
                <a:spcPct val="100000"/>
              </a:lnSpc>
              <a:spcBef>
                <a:spcPts val="0"/>
              </a:spcBef>
              <a:spcAft>
                <a:spcPts val="1200"/>
              </a:spcAft>
              <a:buNone/>
            </a:pPr>
            <a:r>
              <a:rPr lang="cs-CZ" sz="1900" b="true" dirty="false">
                <a:latin typeface="+mj-lt"/>
              </a:rPr>
              <a:t>Projekty podpořené z výzev vyhlášených ve specifickém cíli 2.1 OPZ+ </a:t>
            </a:r>
            <a:br>
              <a:rPr lang="cs-CZ" sz="1900" b="true" dirty="false">
                <a:latin typeface="+mj-lt"/>
              </a:rPr>
            </a:br>
            <a:r>
              <a:rPr lang="cs-CZ" sz="1900" b="true" dirty="false">
                <a:latin typeface="+mj-lt"/>
              </a:rPr>
              <a:t>(Priorita 2 Sociální začleňování) </a:t>
            </a:r>
            <a:r>
              <a:rPr lang="cs-CZ" sz="1900" b="false" i="false" u="none" strike="noStrike" baseline="0" dirty="false">
                <a:latin typeface="+mj-lt"/>
              </a:rPr>
              <a:t>rozlišují výdaje v režimu zjednodušeného vykazování výdajů.</a:t>
            </a:r>
          </a:p>
          <a:p>
            <a:pPr marL="0" indent="0" algn="just">
              <a:lnSpc>
                <a:spcPct val="100000"/>
              </a:lnSpc>
              <a:spcBef>
                <a:spcPts val="0"/>
              </a:spcBef>
              <a:spcAft>
                <a:spcPts val="1200"/>
              </a:spcAft>
              <a:buNone/>
            </a:pPr>
            <a:r>
              <a:rPr lang="cs-CZ" sz="1900" b="false" i="false" u="none" strike="noStrike" baseline="0" dirty="false">
                <a:latin typeface="+mj-lt"/>
              </a:rPr>
              <a:t>V rámci zjednodušeného vykazování výdajů je možné financování pevnou sazbou, která se určí za použití procentního podílu. Do této kategorie patří:</a:t>
            </a:r>
          </a:p>
          <a:p>
            <a:pPr marL="1071563" indent="-431800" algn="just">
              <a:lnSpc>
                <a:spcPct val="100000"/>
              </a:lnSpc>
              <a:spcBef>
                <a:spcPts val="0"/>
              </a:spcBef>
              <a:spcAft>
                <a:spcPts val="1200"/>
              </a:spcAft>
            </a:pPr>
            <a:r>
              <a:rPr lang="cs-CZ" sz="1900" b="false" i="false" u="none" strike="noStrike" baseline="0" dirty="false">
                <a:latin typeface="+mj-lt"/>
              </a:rPr>
              <a:t>nepřímé náklady (</a:t>
            </a:r>
            <a:r>
              <a:rPr lang="cs-CZ" sz="1900" b="false" i="false" u="none" strike="noStrike" baseline="0" dirty="false">
                <a:latin typeface="Arial" panose="020B0604020202020204" pitchFamily="34" charset="0"/>
              </a:rPr>
              <a:t>mohou dosahovat maximálně 25 % přímých způsobilých nákladů projektu), nebo</a:t>
            </a:r>
          </a:p>
          <a:p>
            <a:pPr marL="1071563" indent="-431800" algn="just">
              <a:lnSpc>
                <a:spcPct val="100000"/>
              </a:lnSpc>
              <a:spcBef>
                <a:spcPts val="0"/>
              </a:spcBef>
              <a:spcAft>
                <a:spcPts val="1200"/>
              </a:spcAft>
            </a:pPr>
            <a:r>
              <a:rPr lang="cs-CZ" sz="1900" b="false" i="false" u="none" strike="noStrike" baseline="0" dirty="false">
                <a:latin typeface="+mj-lt"/>
              </a:rPr>
              <a:t>náklady financované ze 40% paušální sazby.</a:t>
            </a:r>
          </a:p>
          <a:p>
            <a:pPr marL="0" indent="0" algn="just">
              <a:lnSpc>
                <a:spcPct val="100000"/>
              </a:lnSpc>
              <a:spcBef>
                <a:spcPts val="0"/>
              </a:spcBef>
              <a:spcAft>
                <a:spcPts val="1200"/>
              </a:spcAft>
              <a:buNone/>
            </a:pPr>
            <a:r>
              <a:rPr lang="cs-CZ" sz="1900" b="false" i="false" u="none" strike="noStrike" baseline="0" dirty="false">
                <a:latin typeface="Arial" panose="020B0604020202020204" pitchFamily="34" charset="0"/>
              </a:rPr>
              <a:t>U nepřímých nákladů, resp. nákladů financovaných ze 40% paušální sazby se má za to, že tyto náklady vznikly a jsou způsobilé ve výši odvozené z podílu nepřímých nákladů/paušální sazby na přímých způsobilých nákladech projektu stanoveného v právním aktu o poskytnutí podpory. Datum vzniku nepřímých nákladů, resp. nákladů financovaných ze 40% paušální sazby je navázáno na datum vzniku přímých nákladů, resp. přímých osobních nákladů.</a:t>
            </a:r>
            <a:endParaRPr lang="cs-CZ" sz="1900" dirty="false">
              <a:effectLst/>
              <a:latin typeface="+mj-lt"/>
              <a:ea typeface="Calibri" panose="020F0502020204030204" pitchFamily="34" charset="0"/>
            </a:endParaRPr>
          </a:p>
          <a:p>
            <a:pPr marL="0" indent="0" algn="just">
              <a:lnSpc>
                <a:spcPct val="100000"/>
              </a:lnSpc>
              <a:spcBef>
                <a:spcPts val="0"/>
              </a:spcBef>
              <a:spcAft>
                <a:spcPts val="1200"/>
              </a:spcAft>
              <a:buNone/>
            </a:pPr>
            <a:endParaRPr lang="cs-CZ" sz="1650" b="false" i="true" u="none" strike="noStrike" baseline="0" dirty="false">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54</a:t>
            </a:fld>
            <a:endParaRPr lang="cs-CZ" dirty="false"/>
          </a:p>
        </p:txBody>
      </p:sp>
    </p:spTree>
    <p:extLst>
      <p:ext uri="{BB962C8B-B14F-4D97-AF65-F5344CB8AC3E}">
        <p14:creationId xmlns:p14="http://schemas.microsoft.com/office/powerpoint/2010/main" val="4231716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dirty="false">
                <a:solidFill>
                  <a:schemeClr val="accent5"/>
                </a:solidFill>
              </a:rPr>
              <a:t>Výzva 029 </a:t>
            </a:r>
            <a:r>
              <a:rPr lang="cs-CZ" dirty="false"/>
              <a:t>- Nepřímé náklady</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268760"/>
            <a:ext cx="8424000" cy="5589240"/>
          </a:xfrm>
        </p:spPr>
        <p:txBody>
          <a:bodyPr/>
          <a:lstStyle/>
          <a:p>
            <a:pPr algn="just">
              <a:lnSpc>
                <a:spcPct val="100000"/>
              </a:lnSpc>
              <a:spcBef>
                <a:spcPts val="0"/>
              </a:spcBef>
            </a:pPr>
            <a:r>
              <a:rPr lang="cs-CZ" sz="1800" b="true" dirty="false">
                <a:effectLst/>
                <a:latin typeface="Arial" panose="020B0604020202020204" pitchFamily="34" charset="0"/>
                <a:ea typeface="Calibri" panose="020F0502020204030204" pitchFamily="34" charset="0"/>
                <a:cs typeface="Times New Roman" panose="02020603050405020304" pitchFamily="18" charset="0"/>
              </a:rPr>
              <a:t>Projekty podpořené v této výzvě aplikují nepřímé náklady</a:t>
            </a:r>
            <a:r>
              <a:rPr lang="cs-CZ" sz="1800" dirty="false">
                <a:effectLst/>
                <a:latin typeface="Arial" panose="020B0604020202020204" pitchFamily="34" charset="0"/>
                <a:ea typeface="Calibri" panose="020F0502020204030204" pitchFamily="34" charset="0"/>
                <a:cs typeface="Times New Roman" panose="02020603050405020304" pitchFamily="18" charset="0"/>
              </a:rPr>
              <a:t>. Pravidla týkající se nepřímých nákladů jsou k dispozici ve </a:t>
            </a:r>
            <a:r>
              <a:rPr lang="cs-CZ" sz="1800" i="true" dirty="false">
                <a:effectLst/>
                <a:latin typeface="Arial" panose="020B0604020202020204" pitchFamily="34" charset="0"/>
                <a:ea typeface="Calibri" panose="020F0502020204030204" pitchFamily="34" charset="0"/>
                <a:cs typeface="Times New Roman" panose="02020603050405020304" pitchFamily="18" charset="0"/>
              </a:rPr>
              <a:t>Specifické části pravidel pro žadatele </a:t>
            </a:r>
            <a:br>
              <a:rPr lang="cs-CZ" sz="1800" i="true" dirty="false">
                <a:effectLst/>
                <a:latin typeface="Arial" panose="020B0604020202020204" pitchFamily="34" charset="0"/>
                <a:ea typeface="Calibri" panose="020F0502020204030204" pitchFamily="34" charset="0"/>
                <a:cs typeface="Times New Roman" panose="02020603050405020304" pitchFamily="18" charset="0"/>
              </a:rPr>
            </a:br>
            <a:r>
              <a:rPr lang="cs-CZ" sz="1800" i="true" dirty="false">
                <a:effectLst/>
                <a:latin typeface="Arial" panose="020B0604020202020204" pitchFamily="34" charset="0"/>
                <a:ea typeface="Calibri" panose="020F0502020204030204" pitchFamily="34" charset="0"/>
                <a:cs typeface="Times New Roman" panose="02020603050405020304" pitchFamily="18" charset="0"/>
              </a:rPr>
              <a:t>a příjemce v rámci OPZ+ pro projekty s přímými a nepřímými náklady a pro projekty financované s využitím paušálních sazeb. </a:t>
            </a:r>
          </a:p>
          <a:p>
            <a:pPr algn="just">
              <a:lnSpc>
                <a:spcPct val="100000"/>
              </a:lnSpc>
              <a:spcBef>
                <a:spcPts val="0"/>
              </a:spcBef>
            </a:pPr>
            <a:r>
              <a:rPr lang="cs-CZ" sz="1800" dirty="false">
                <a:effectLst/>
                <a:latin typeface="Arial" panose="020B0604020202020204" pitchFamily="34" charset="0"/>
                <a:ea typeface="Calibri" panose="020F0502020204030204" pitchFamily="34" charset="0"/>
                <a:cs typeface="Arial" panose="020B0604020202020204" pitchFamily="34" charset="0"/>
              </a:rPr>
              <a:t>Základní podíl </a:t>
            </a:r>
            <a:r>
              <a:rPr lang="cs-CZ" sz="1800" b="true" dirty="false">
                <a:effectLst/>
                <a:latin typeface="Arial" panose="020B0604020202020204" pitchFamily="34" charset="0"/>
                <a:ea typeface="Calibri" panose="020F0502020204030204" pitchFamily="34" charset="0"/>
                <a:cs typeface="Arial" panose="020B0604020202020204" pitchFamily="34" charset="0"/>
              </a:rPr>
              <a:t>nepřímých nákladů je stanoven na 25 %.</a:t>
            </a:r>
          </a:p>
          <a:p>
            <a:pPr algn="just">
              <a:lnSpc>
                <a:spcPct val="100000"/>
              </a:lnSpc>
              <a:spcBef>
                <a:spcPts val="0"/>
              </a:spcBef>
              <a:spcAft>
                <a:spcPts val="2400"/>
              </a:spcAft>
            </a:pPr>
            <a:r>
              <a:rPr lang="cs-CZ" sz="1800" dirty="false">
                <a:effectLst/>
                <a:latin typeface="Arial" panose="020B0604020202020204" pitchFamily="34" charset="0"/>
                <a:ea typeface="Calibri" panose="020F0502020204030204" pitchFamily="34" charset="0"/>
                <a:cs typeface="Arial" panose="020B0604020202020204" pitchFamily="34" charset="0"/>
              </a:rPr>
              <a:t>Pro projekty, u nichž podstatná většina nákladů vznikne formou nákupu služeb od externích dodavatelů, jsou způsobilá procenta nepřímých nákladů snížena. Podíly pro nepřímé náklady jsou sníženy pro projekty s objemem nákupu služeb v těchto intencích:</a:t>
            </a:r>
          </a:p>
          <a:p>
            <a:pPr algn="just">
              <a:lnSpc>
                <a:spcPct val="100000"/>
              </a:lnSpc>
              <a:spcBef>
                <a:spcPts val="0"/>
              </a:spcBef>
            </a:pPr>
            <a:endParaRPr lang="cs-CZ" sz="1800" dirty="false">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pPr>
            <a:endParaRPr lang="cs-CZ" sz="1800" dirty="false">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pPr>
            <a:endParaRPr lang="cs-CZ" sz="1800" dirty="false">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pPr>
            <a:endParaRPr lang="cs-CZ" sz="1800" dirty="false">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pPr>
            <a:endParaRPr lang="cs-CZ" sz="1800" dirty="false">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0"/>
              </a:spcBef>
            </a:pPr>
            <a:r>
              <a:rPr lang="cs-CZ" sz="1800" dirty="false">
                <a:effectLst/>
                <a:latin typeface="Arial" panose="020B0604020202020204" pitchFamily="34" charset="0"/>
                <a:ea typeface="Calibri" panose="020F0502020204030204" pitchFamily="34" charset="0"/>
                <a:cs typeface="Arial" panose="020B0604020202020204" pitchFamily="34" charset="0"/>
              </a:rPr>
              <a:t>Procento nepřímých nákladů je závazné a pevně stanovené, není ho tedy možné měnit. Žadatel není oprávněn stanovit si vlastní procentní sazbu.</a:t>
            </a:r>
          </a:p>
          <a:p>
            <a:pPr algn="just">
              <a:lnSpc>
                <a:spcPct val="100000"/>
              </a:lnSpc>
              <a:spcBef>
                <a:spcPts val="0"/>
              </a:spcBef>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endParaRPr lang="cs-CZ" dirty="false"/>
          </a:p>
        </p:txBody>
      </p:sp>
      <p:graphicFrame>
        <p:nvGraphicFramePr>
          <p:cNvPr id="7" name="Tabulka 7">
            <a:extLst>
              <a:ext uri="{FF2B5EF4-FFF2-40B4-BE49-F238E27FC236}">
                <a16:creationId xmlns:a16="http://schemas.microsoft.com/office/drawing/2014/main" id="{2A60BD39-C6D5-41CD-BC88-2A39228D5D48}"/>
              </a:ext>
            </a:extLst>
          </p:cNvPr>
          <p:cNvGraphicFramePr>
            <a:graphicFrameLocks noGrp="true"/>
          </p:cNvGraphicFramePr>
          <p:nvPr>
            <p:extLst>
              <p:ext uri="{D42A27DB-BD31-4B8C-83A1-F6EECF244321}">
                <p14:modId xmlns:p14="http://schemas.microsoft.com/office/powerpoint/2010/main" val="4023699023"/>
              </p:ext>
            </p:extLst>
          </p:nvPr>
        </p:nvGraphicFramePr>
        <p:xfrm>
          <a:off x="611560" y="4034983"/>
          <a:ext cx="8405512" cy="1757288"/>
        </p:xfrm>
        <a:graphic>
          <a:graphicData uri="http://schemas.openxmlformats.org/drawingml/2006/table">
            <a:tbl>
              <a:tblPr firstRow="true" bandRow="true">
                <a:tableStyleId>{5C22544A-7EE6-4342-B048-85BDC9FD1C3A}</a:tableStyleId>
              </a:tblPr>
              <a:tblGrid>
                <a:gridCol w="3685166">
                  <a:extLst>
                    <a:ext uri="{9D8B030D-6E8A-4147-A177-3AD203B41FA5}">
                      <a16:colId xmlns:a16="http://schemas.microsoft.com/office/drawing/2014/main" val="3672040115"/>
                    </a:ext>
                  </a:extLst>
                </a:gridCol>
                <a:gridCol w="4720346">
                  <a:extLst>
                    <a:ext uri="{9D8B030D-6E8A-4147-A177-3AD203B41FA5}">
                      <a16:colId xmlns:a16="http://schemas.microsoft.com/office/drawing/2014/main" val="1938962596"/>
                    </a:ext>
                  </a:extLst>
                </a:gridCol>
              </a:tblGrid>
              <a:tr h="644768">
                <a:tc>
                  <a:txBody>
                    <a:bodyPr/>
                    <a:lstStyle/>
                    <a:p>
                      <a:r>
                        <a:rPr lang="cs-CZ" sz="1400" b="true" kern="1200" dirty="false">
                          <a:solidFill>
                            <a:schemeClr val="lt1"/>
                          </a:solidFill>
                          <a:effectLst/>
                          <a:latin typeface="+mn-lt"/>
                          <a:ea typeface="+mn-ea"/>
                          <a:cs typeface="+mn-cs"/>
                        </a:rPr>
                        <a:t>Podíl nákupu služeb na celkových přímých způsobilých nákladech projektu</a:t>
                      </a:r>
                      <a:endParaRPr lang="cs-CZ" sz="1400" dirty="false"/>
                    </a:p>
                  </a:txBody>
                  <a:tcPr/>
                </a:tc>
                <a:tc>
                  <a:txBody>
                    <a:bodyPr/>
                    <a:lstStyle/>
                    <a:p>
                      <a:r>
                        <a:rPr lang="cs-CZ" sz="1400" b="true" kern="1200" dirty="false">
                          <a:solidFill>
                            <a:schemeClr val="lt1"/>
                          </a:solidFill>
                          <a:effectLst/>
                          <a:latin typeface="+mn-lt"/>
                          <a:ea typeface="+mn-ea"/>
                          <a:cs typeface="+mn-cs"/>
                        </a:rPr>
                        <a:t>Snížení podílu nepřímých nákladů oproti výše uvedené tabulce</a:t>
                      </a:r>
                      <a:endParaRPr lang="cs-CZ" sz="1400" dirty="false"/>
                    </a:p>
                  </a:txBody>
                  <a:tcPr/>
                </a:tc>
                <a:extLst>
                  <a:ext uri="{0D108BD9-81ED-4DB2-BD59-A6C34878D82A}">
                    <a16:rowId xmlns:a16="http://schemas.microsoft.com/office/drawing/2014/main" val="3145175617"/>
                  </a:ext>
                </a:extLst>
              </a:tr>
              <a:tr h="370840">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 60 % včetně</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Platí základní podíl nepřímých nákladů, tj. 25 %</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562150"/>
                  </a:ext>
                </a:extLst>
              </a:tr>
              <a:tr h="370840">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Více než 60 % a méně než 90 %</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Snížení na 3/5 (60 %) základního podílu, tj. 15 %</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7534442"/>
                  </a:ext>
                </a:extLst>
              </a:tr>
              <a:tr h="370840">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90 % a výše</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lnSpc>
                          <a:spcPct val="110000"/>
                        </a:lnSpc>
                        <a:spcBef>
                          <a:spcPts val="300"/>
                        </a:spcBef>
                        <a:spcAft>
                          <a:spcPts val="600"/>
                        </a:spcAft>
                      </a:pPr>
                      <a:r>
                        <a:rPr lang="cs-CZ" sz="1400" dirty="false">
                          <a:solidFill>
                            <a:schemeClr val="tx1"/>
                          </a:solidFill>
                          <a:effectLst/>
                          <a:latin typeface="Arial" panose="020B0604020202020204" pitchFamily="34" charset="0"/>
                          <a:ea typeface="Calibri" panose="020F0502020204030204" pitchFamily="34" charset="0"/>
                          <a:cs typeface="Times New Roman" panose="02020603050405020304" pitchFamily="18" charset="0"/>
                        </a:rPr>
                        <a:t>Snížení na 1/5 (20 %) základního podílu, tj. 5 %</a:t>
                      </a:r>
                      <a:endParaRPr lang="cs-CZ" sz="1400" dirty="fals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2683356"/>
                  </a:ext>
                </a:extLst>
              </a:tr>
            </a:tbl>
          </a:graphicData>
        </a:graphic>
      </p:graphicFrame>
    </p:spTree>
    <p:extLst>
      <p:ext uri="{BB962C8B-B14F-4D97-AF65-F5344CB8AC3E}">
        <p14:creationId xmlns:p14="http://schemas.microsoft.com/office/powerpoint/2010/main" val="3384737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MasterSp="false">
  <p:cSld>
    <p:spTree>
      <p:nvGrpSpPr>
        <p:cNvPr id="1" name=""/>
        <p:cNvGrpSpPr/>
        <p:nvPr/>
      </p:nvGrpSpPr>
      <p:grpSpPr>
        <a:xfrm>
          <a:off x="0" y="0"/>
          <a:ext cx="0" cy="0"/>
          <a:chOff x="0" y="0"/>
          <a:chExt cx="0" cy="0"/>
        </a:xfrm>
      </p:grpSpPr>
      <p:pic>
        <p:nvPicPr>
          <p:cNvPr id="16" name="Obrázek 15">
            <a:extLst>
              <a:ext uri="{FF2B5EF4-FFF2-40B4-BE49-F238E27FC236}">
                <a16:creationId xmlns:a16="http://schemas.microsoft.com/office/drawing/2014/main" id="{8C8BB285-12EB-4AE6-8265-596331480921}"/>
              </a:ext>
            </a:extLst>
          </p:cNvPr>
          <p:cNvPicPr>
            <a:picLocks noChangeAspect="true"/>
          </p:cNvPicPr>
          <p:nvPr/>
        </p:nvPicPr>
        <p:blipFill>
          <a:blip r:embed="rId2"/>
          <a:stretch>
            <a:fillRect/>
          </a:stretch>
        </p:blipFill>
        <p:spPr>
          <a:xfrm>
            <a:off x="8205263" y="-22684"/>
            <a:ext cx="902737" cy="6858000"/>
          </a:xfrm>
          <a:prstGeom prst="rect">
            <a:avLst/>
          </a:prstGeom>
        </p:spPr>
      </p:pic>
      <p:sp>
        <p:nvSpPr>
          <p:cNvPr id="17" name="TextovéPole 16">
            <a:extLst>
              <a:ext uri="{FF2B5EF4-FFF2-40B4-BE49-F238E27FC236}">
                <a16:creationId xmlns:a16="http://schemas.microsoft.com/office/drawing/2014/main" id="{7B5311C1-3313-464E-9393-B0AD30B0F705}"/>
              </a:ext>
            </a:extLst>
          </p:cNvPr>
          <p:cNvSpPr txBox="true"/>
          <p:nvPr/>
        </p:nvSpPr>
        <p:spPr>
          <a:xfrm>
            <a:off x="8388424" y="6165304"/>
            <a:ext cx="648072" cy="461665"/>
          </a:xfrm>
          <a:prstGeom prst="rect">
            <a:avLst/>
          </a:prstGeom>
          <a:noFill/>
        </p:spPr>
        <p:txBody>
          <a:bodyPr wrap="square" rtlCol="false">
            <a:spAutoFit/>
          </a:bodyPr>
          <a:lstStyle/>
          <a:p>
            <a:r>
              <a:rPr lang="cs-CZ" sz="2400" dirty="false">
                <a:solidFill>
                  <a:schemeClr val="tx2"/>
                </a:solidFill>
              </a:rPr>
              <a:t>NN</a:t>
            </a:r>
          </a:p>
        </p:txBody>
      </p:sp>
      <p:pic>
        <p:nvPicPr>
          <p:cNvPr id="5" name="Obrázek 4">
            <a:extLst>
              <a:ext uri="{FF2B5EF4-FFF2-40B4-BE49-F238E27FC236}">
                <a16:creationId xmlns:a16="http://schemas.microsoft.com/office/drawing/2014/main" id="{7866F18B-FC5E-AA23-481B-235CB16D64BD}"/>
              </a:ext>
            </a:extLst>
          </p:cNvPr>
          <p:cNvPicPr>
            <a:picLocks noChangeAspect="true"/>
          </p:cNvPicPr>
          <p:nvPr/>
        </p:nvPicPr>
        <p:blipFill>
          <a:blip r:embed="rId3"/>
          <a:stretch>
            <a:fillRect/>
          </a:stretch>
        </p:blipFill>
        <p:spPr>
          <a:xfrm>
            <a:off x="683568" y="9696"/>
            <a:ext cx="7368464" cy="6734751"/>
          </a:xfrm>
          <a:prstGeom prst="rect">
            <a:avLst/>
          </a:prstGeom>
        </p:spPr>
      </p:pic>
    </p:spTree>
    <p:extLst>
      <p:ext uri="{BB962C8B-B14F-4D97-AF65-F5344CB8AC3E}">
        <p14:creationId xmlns:p14="http://schemas.microsoft.com/office/powerpoint/2010/main" val="1361559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162000"/>
            <a:ext cx="8784976" cy="1106760"/>
          </a:xfrm>
        </p:spPr>
        <p:txBody>
          <a:bodyPr/>
          <a:lstStyle/>
          <a:p>
            <a:pPr algn="r"/>
            <a:r>
              <a:rPr lang="cs-CZ" dirty="false"/>
              <a:t>		Nepřímé náklady</a:t>
            </a:r>
            <a:r>
              <a:rPr lang="cs-CZ" sz="3000" dirty="false"/>
              <a:t>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68760"/>
            <a:ext cx="8856984" cy="5615668"/>
          </a:xfrm>
        </p:spPr>
        <p:txBody>
          <a:bodyPr/>
          <a:lstStyle/>
          <a:p>
            <a:pPr marL="0" indent="0" algn="just">
              <a:lnSpc>
                <a:spcPct val="100000"/>
              </a:lnSpc>
              <a:spcBef>
                <a:spcPts val="0"/>
              </a:spcBef>
              <a:spcAft>
                <a:spcPts val="1200"/>
              </a:spcAft>
              <a:buNone/>
            </a:pPr>
            <a:r>
              <a:rPr lang="cs-CZ" sz="1800" b="false" i="false" u="none" strike="noStrike" baseline="0" dirty="false">
                <a:latin typeface="+mj-lt"/>
              </a:rPr>
              <a:t>Položky zahrnované do nepřímých nákladů nemohou být vykazovány v rámci přímých nákladů projektu. Mezi nepřímé náklady patří následující položky: </a:t>
            </a:r>
          </a:p>
          <a:p>
            <a:pPr algn="just">
              <a:lnSpc>
                <a:spcPct val="100000"/>
              </a:lnSpc>
              <a:spcBef>
                <a:spcPts val="0"/>
              </a:spcBef>
              <a:spcAft>
                <a:spcPts val="1000"/>
              </a:spcAft>
            </a:pPr>
            <a:r>
              <a:rPr lang="cs-CZ" sz="1800" b="true" i="false" u="none" strike="noStrike" baseline="0" dirty="false">
                <a:latin typeface="+mj-lt"/>
              </a:rPr>
              <a:t>Administrativa, řízení projektu (včetně finančního), účetnictví, personalistika komunikační a informační opatření, občerstvení a stravování a podpůrné procesy pro provoz projektu, </a:t>
            </a:r>
            <a:r>
              <a:rPr lang="cs-CZ" sz="1800" i="false" u="none" strike="noStrike" baseline="0" dirty="false">
                <a:latin typeface="+mj-lt"/>
              </a:rPr>
              <a:t>např.: </a:t>
            </a:r>
          </a:p>
          <a:p>
            <a:pPr lvl="2" algn="just">
              <a:lnSpc>
                <a:spcPct val="100000"/>
              </a:lnSpc>
              <a:spcBef>
                <a:spcPts val="0"/>
              </a:spcBef>
              <a:spcAft>
                <a:spcPts val="600"/>
              </a:spcAft>
            </a:pPr>
            <a:r>
              <a:rPr lang="pl-PL" sz="1500" b="false" i="false" u="none" strike="noStrike" baseline="0" dirty="false">
                <a:latin typeface="+mj-lt"/>
              </a:rPr>
              <a:t>Zajištění řízení chodu projektu či organizace, </a:t>
            </a:r>
          </a:p>
          <a:p>
            <a:pPr lvl="2" algn="just">
              <a:lnSpc>
                <a:spcPct val="100000"/>
              </a:lnSpc>
              <a:spcBef>
                <a:spcPts val="0"/>
              </a:spcBef>
              <a:spcAft>
                <a:spcPts val="600"/>
              </a:spcAft>
            </a:pPr>
            <a:r>
              <a:rPr lang="cs-CZ" sz="1500" dirty="false">
                <a:latin typeface="+mj-lt"/>
              </a:rPr>
              <a:t>z</a:t>
            </a:r>
            <a:r>
              <a:rPr lang="pl-PL" sz="1500" b="false" i="false" u="none" strike="noStrike" baseline="0" dirty="false">
                <a:latin typeface="+mj-lt"/>
              </a:rPr>
              <a:t>pracování zpráv o realizaci projektu a žádostí o platbu, </a:t>
            </a:r>
          </a:p>
          <a:p>
            <a:pPr lvl="2" algn="just">
              <a:lnSpc>
                <a:spcPct val="100000"/>
              </a:lnSpc>
              <a:spcBef>
                <a:spcPts val="0"/>
              </a:spcBef>
              <a:spcAft>
                <a:spcPts val="600"/>
              </a:spcAft>
            </a:pPr>
            <a:r>
              <a:rPr lang="pl-PL" sz="1500" b="false" i="false" u="none" strike="noStrike" baseline="0" dirty="false">
                <a:latin typeface="+mj-lt"/>
              </a:rPr>
              <a:t>a</a:t>
            </a:r>
            <a:r>
              <a:rPr lang="cs-CZ" sz="1500" b="false" i="false" u="none" strike="noStrike" baseline="0" dirty="false">
                <a:latin typeface="+mj-lt"/>
              </a:rPr>
              <a:t>dministrativní činnosti spojené s organizačním zabezpečením aktivit projektu </a:t>
            </a:r>
            <a:br>
              <a:rPr lang="cs-CZ" sz="1500" b="false" i="false" u="none" strike="noStrike" baseline="0" dirty="false">
                <a:latin typeface="+mj-lt"/>
              </a:rPr>
            </a:br>
            <a:r>
              <a:rPr lang="cs-CZ" sz="1500" b="false" i="false" u="none" strike="noStrike" baseline="0" dirty="false">
                <a:latin typeface="+mj-lt"/>
              </a:rPr>
              <a:t>(např. rezervace prostor pro vzdělávací akci, komunikace s lektory, registrace účastníků akce probíhající před danou akcí, zajištění auditní stopy o akci, příprava prezenčních listin </a:t>
            </a:r>
            <a:br>
              <a:rPr lang="cs-CZ" sz="1500" b="false" i="false" u="none" strike="noStrike" baseline="0" dirty="false">
                <a:latin typeface="+mj-lt"/>
              </a:rPr>
            </a:br>
            <a:r>
              <a:rPr lang="cs-CZ" sz="1500" b="false" i="false" u="none" strike="noStrike" baseline="0" dirty="false">
                <a:latin typeface="+mj-lt"/>
              </a:rPr>
              <a:t>a pozvánek pro účastníky akce), vč. výběru dodavatele pro projekt,</a:t>
            </a:r>
          </a:p>
          <a:p>
            <a:pPr lvl="2" algn="just">
              <a:lnSpc>
                <a:spcPct val="100000"/>
              </a:lnSpc>
              <a:spcBef>
                <a:spcPts val="0"/>
              </a:spcBef>
              <a:spcAft>
                <a:spcPts val="600"/>
              </a:spcAft>
            </a:pPr>
            <a:r>
              <a:rPr lang="cs-CZ" sz="1500" b="false" i="false" u="none" strike="noStrike" baseline="0" dirty="false">
                <a:latin typeface="+mj-lt"/>
              </a:rPr>
              <a:t>zajištění finančního řízení projektu či organizace, včetně účetnictví, </a:t>
            </a:r>
          </a:p>
          <a:p>
            <a:pPr lvl="2" algn="just">
              <a:lnSpc>
                <a:spcPct val="100000"/>
              </a:lnSpc>
              <a:spcBef>
                <a:spcPts val="0"/>
              </a:spcBef>
              <a:spcAft>
                <a:spcPts val="600"/>
              </a:spcAft>
            </a:pPr>
            <a:r>
              <a:rPr lang="cs-CZ" sz="1400" dirty="false">
                <a:latin typeface="+mj-lt"/>
              </a:rPr>
              <a:t>zajištění občerstvení, úklidu, ostrahy, správy počítačových sítí atd.;</a:t>
            </a:r>
            <a:endParaRPr lang="cs-CZ" sz="1400" b="true" i="false" u="none" strike="noStrike" baseline="0" dirty="false">
              <a:latin typeface="+mj-lt"/>
            </a:endParaRPr>
          </a:p>
          <a:p>
            <a:pPr algn="just">
              <a:lnSpc>
                <a:spcPct val="100000"/>
              </a:lnSpc>
              <a:spcBef>
                <a:spcPts val="0"/>
              </a:spcBef>
            </a:pPr>
            <a:r>
              <a:rPr lang="cs-CZ" sz="1800" b="true" i="false" u="none" strike="noStrike" baseline="0" dirty="false">
                <a:latin typeface="+mj-lt"/>
              </a:rPr>
              <a:t>Cestovní náhrady spojené s pracovními cestami realizačního týmu;</a:t>
            </a:r>
            <a:endParaRPr lang="cs-CZ" sz="1800" b="false" i="false" u="none" strike="noStrike" baseline="0" dirty="false">
              <a:latin typeface="+mj-lt"/>
            </a:endParaRPr>
          </a:p>
          <a:p>
            <a:pPr algn="just">
              <a:lnSpc>
                <a:spcPct val="100000"/>
              </a:lnSpc>
              <a:spcBef>
                <a:spcPts val="0"/>
              </a:spcBef>
            </a:pPr>
            <a:r>
              <a:rPr lang="cs-CZ" sz="1800" b="true" i="false" u="none" strike="noStrike" baseline="0" dirty="false">
                <a:latin typeface="+mj-lt"/>
              </a:rPr>
              <a:t>Spotřební materiál, zařízení a vybavení </a:t>
            </a:r>
            <a:r>
              <a:rPr lang="cs-CZ" sz="1800" b="false" i="false" u="none" strike="noStrike" baseline="0" dirty="false">
                <a:latin typeface="+mj-lt"/>
              </a:rPr>
              <a:t>(kancelářský materiál, </a:t>
            </a:r>
            <a:br>
              <a:rPr lang="cs-CZ" sz="1800" b="false" i="false" u="none" strike="noStrike" baseline="0" dirty="false">
                <a:latin typeface="+mj-lt"/>
              </a:rPr>
            </a:br>
            <a:r>
              <a:rPr lang="cs-CZ" sz="1800" b="false" i="false" u="none" strike="noStrike" baseline="0" dirty="false">
                <a:latin typeface="+mj-lt"/>
              </a:rPr>
              <a:t>čistící prostředky,…);</a:t>
            </a:r>
          </a:p>
          <a:p>
            <a:pPr algn="just">
              <a:lnSpc>
                <a:spcPct val="100000"/>
              </a:lnSpc>
              <a:spcBef>
                <a:spcPts val="0"/>
              </a:spcBef>
            </a:pPr>
            <a:r>
              <a:rPr lang="cs-CZ" sz="1800" b="true" i="false" u="none" strike="noStrike" baseline="0" dirty="false">
                <a:latin typeface="+mj-lt"/>
              </a:rPr>
              <a:t>Prostory pro realizaci projektu </a:t>
            </a:r>
            <a:r>
              <a:rPr lang="cs-CZ" sz="1800" b="false" i="false" u="none" strike="noStrike" baseline="0" dirty="false">
                <a:latin typeface="+mj-lt"/>
              </a:rPr>
              <a:t>(nájemné, odpisy, energie,..);</a:t>
            </a:r>
          </a:p>
          <a:p>
            <a:pPr algn="just">
              <a:lnSpc>
                <a:spcPct val="100000"/>
              </a:lnSpc>
              <a:spcBef>
                <a:spcPts val="0"/>
              </a:spcBef>
            </a:pPr>
            <a:r>
              <a:rPr lang="cs-CZ" sz="1800" b="true" i="false" u="none" strike="noStrike" baseline="0" dirty="false">
                <a:latin typeface="+mj-lt"/>
              </a:rPr>
              <a:t>Ostatní provozní výdaje </a:t>
            </a:r>
            <a:r>
              <a:rPr lang="cs-CZ" sz="1800" i="false" u="none" strike="noStrike" baseline="0" dirty="false">
                <a:latin typeface="+mj-lt"/>
              </a:rPr>
              <a:t>(</a:t>
            </a:r>
            <a:r>
              <a:rPr lang="cs-CZ" sz="1800" b="false" i="false" u="none" strike="noStrike" baseline="0" dirty="false">
                <a:latin typeface="+mj-lt"/>
              </a:rPr>
              <a:t>internetové připojení, bankovní poplatky,…).</a:t>
            </a:r>
          </a:p>
          <a:p>
            <a:pPr algn="just">
              <a:lnSpc>
                <a:spcPct val="100000"/>
              </a:lnSpc>
              <a:spcBef>
                <a:spcPts val="0"/>
              </a:spcBef>
              <a:spcAft>
                <a:spcPts val="1200"/>
              </a:spcAft>
            </a:pPr>
            <a:endParaRPr lang="cs-CZ" sz="1800" b="false" i="false" u="none" strike="noStrike" baseline="0" dirty="false">
              <a:latin typeface="+mj-lt"/>
            </a:endParaRPr>
          </a:p>
          <a:p>
            <a:pPr algn="just">
              <a:lnSpc>
                <a:spcPct val="100000"/>
              </a:lnSpc>
              <a:spcBef>
                <a:spcPts val="0"/>
              </a:spcBef>
              <a:spcAft>
                <a:spcPts val="1200"/>
              </a:spcAft>
            </a:pPr>
            <a:endParaRPr lang="cs-CZ" sz="1650" b="false" i="true" u="none" strike="noStrike" baseline="0" dirty="false">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57</a:t>
            </a:fld>
            <a:endParaRPr lang="cs-CZ" dirty="false"/>
          </a:p>
        </p:txBody>
      </p:sp>
    </p:spTree>
    <p:extLst>
      <p:ext uri="{BB962C8B-B14F-4D97-AF65-F5344CB8AC3E}">
        <p14:creationId xmlns:p14="http://schemas.microsoft.com/office/powerpoint/2010/main" val="464884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nchor="ctr"/>
          <a:lstStyle/>
          <a:p>
            <a:pPr algn="ctr"/>
            <a:r>
              <a:rPr lang="cs-CZ" dirty="false"/>
              <a:t>Rozpočet projektu s NN – shrnutí</a:t>
            </a:r>
          </a:p>
        </p:txBody>
      </p:sp>
      <p:sp>
        <p:nvSpPr>
          <p:cNvPr id="3" name="Zástupný symbol pro obsah 2"/>
          <p:cNvSpPr>
            <a:spLocks noGrp="true"/>
          </p:cNvSpPr>
          <p:nvPr>
            <p:ph idx="1"/>
          </p:nvPr>
        </p:nvSpPr>
        <p:spPr>
          <a:xfrm>
            <a:off x="360000" y="1268760"/>
            <a:ext cx="8676496" cy="5227843"/>
          </a:xfrm>
        </p:spPr>
        <p:txBody>
          <a:bodyPr/>
          <a:lstStyle/>
          <a:p>
            <a:pPr>
              <a:lnSpc>
                <a:spcPct val="114000"/>
              </a:lnSpc>
              <a:spcBef>
                <a:spcPts val="0"/>
              </a:spcBef>
              <a:spcAft>
                <a:spcPts val="1200"/>
              </a:spcAft>
            </a:pPr>
            <a:r>
              <a:rPr lang="cs-CZ" sz="1900" dirty="false"/>
              <a:t>Výdaje hrazené z nepřímých nákladů (NN) nebudou v rámci zpráv o realizaci a kontrol projektů na místě ze strany ŘO kontrolovány, obdobně jako v jiných výzvách náklady hrazené z paušálu.</a:t>
            </a:r>
          </a:p>
          <a:p>
            <a:pPr algn="just">
              <a:lnSpc>
                <a:spcPct val="114000"/>
              </a:lnSpc>
              <a:spcBef>
                <a:spcPts val="0"/>
              </a:spcBef>
              <a:spcAft>
                <a:spcPts val="1200"/>
              </a:spcAft>
            </a:pPr>
            <a:r>
              <a:rPr lang="cs-CZ" sz="1900" dirty="false"/>
              <a:t>NN příjemce prokazuje procentuálním poměrem vůči skutečně vynaloženým způsobilým přímým nákladům, a to v rámci předložené zprávy o realizaci projektu s žádostí o platbu. </a:t>
            </a:r>
          </a:p>
          <a:p>
            <a:pPr algn="just">
              <a:lnSpc>
                <a:spcPct val="114000"/>
              </a:lnSpc>
              <a:spcBef>
                <a:spcPts val="0"/>
              </a:spcBef>
              <a:spcAft>
                <a:spcPts val="1200"/>
              </a:spcAft>
            </a:pPr>
            <a:r>
              <a:rPr lang="cs-CZ" sz="1900" dirty="false"/>
              <a:t>Prostředky na NN projektu jsou poskytovány průběžně, vždy spolu </a:t>
            </a:r>
            <a:br>
              <a:rPr lang="cs-CZ" sz="1900" dirty="false"/>
            </a:br>
            <a:r>
              <a:rPr lang="cs-CZ" sz="1900" dirty="false"/>
              <a:t>s prostředky na přímé náklady projektu. Každá platba příjemci tak v sobě zahrnuje prostředky na přímé i na nepřímé náklady.</a:t>
            </a:r>
          </a:p>
          <a:p>
            <a:pPr algn="just">
              <a:lnSpc>
                <a:spcPct val="114000"/>
              </a:lnSpc>
              <a:spcBef>
                <a:spcPts val="0"/>
              </a:spcBef>
              <a:spcAft>
                <a:spcPts val="1200"/>
              </a:spcAft>
            </a:pPr>
            <a:r>
              <a:rPr lang="cs-CZ" sz="1900" dirty="false"/>
              <a:t>V celkových způsobilých nákladech projektu je obsažena i případná spoluúčast žadatele.</a:t>
            </a:r>
          </a:p>
          <a:p>
            <a:pPr>
              <a:lnSpc>
                <a:spcPct val="114000"/>
              </a:lnSpc>
              <a:spcBef>
                <a:spcPts val="0"/>
              </a:spcBef>
              <a:spcAft>
                <a:spcPts val="1200"/>
              </a:spcAft>
            </a:pPr>
            <a:r>
              <a:rPr lang="cs-CZ" sz="1900" dirty="false"/>
              <a:t>ŘO je oprávněn si od příjemce vyžádat jakýkoli dokument, který je nezbytný pro ověření způsobilosti výdajů v rámci projektu (a může se jednat i </a:t>
            </a:r>
            <a:br>
              <a:rPr lang="cs-CZ" sz="1900" dirty="false"/>
            </a:br>
            <a:r>
              <a:rPr lang="cs-CZ" sz="1900" dirty="false"/>
              <a:t>o dokument, který vznikl v době před zahájením realizace projektu).</a:t>
            </a:r>
          </a:p>
          <a:p>
            <a:pPr algn="just">
              <a:lnSpc>
                <a:spcPct val="120000"/>
              </a:lnSpc>
              <a:spcBef>
                <a:spcPts val="0"/>
              </a:spcBef>
              <a:spcAft>
                <a:spcPts val="1200"/>
              </a:spcAft>
            </a:pPr>
            <a:endParaRPr lang="cs-CZ" sz="1800" dirty="false"/>
          </a:p>
          <a:p>
            <a:pPr>
              <a:lnSpc>
                <a:spcPct val="120000"/>
              </a:lnSpc>
              <a:spcBef>
                <a:spcPts val="0"/>
              </a:spcBef>
              <a:spcAft>
                <a:spcPts val="1200"/>
              </a:spcAft>
            </a:pPr>
            <a:endParaRPr lang="cs-CZ" sz="1800" b="true" dirty="false"/>
          </a:p>
          <a:p>
            <a:pPr marL="0" indent="0">
              <a:lnSpc>
                <a:spcPct val="120000"/>
              </a:lnSpc>
              <a:spcBef>
                <a:spcPts val="0"/>
              </a:spcBef>
              <a:spcAft>
                <a:spcPts val="1200"/>
              </a:spcAft>
              <a:buNone/>
            </a:pPr>
            <a:r>
              <a:rPr lang="cs-CZ" sz="1800" dirty="false"/>
              <a:t>      </a:t>
            </a:r>
          </a:p>
          <a:p>
            <a:pPr marL="0" indent="0">
              <a:buNone/>
            </a:pPr>
            <a:r>
              <a:rPr lang="cs-CZ" dirty="false"/>
              <a:t>     </a:t>
            </a:r>
          </a:p>
          <a:p>
            <a:pPr marL="0" indent="0">
              <a:buNone/>
            </a:pPr>
            <a:endParaRPr lang="cs-CZ" dirty="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58</a:t>
            </a:fld>
            <a:endParaRPr lang="cs-CZ" dirty="false"/>
          </a:p>
        </p:txBody>
      </p:sp>
    </p:spTree>
    <p:extLst>
      <p:ext uri="{BB962C8B-B14F-4D97-AF65-F5344CB8AC3E}">
        <p14:creationId xmlns:p14="http://schemas.microsoft.com/office/powerpoint/2010/main" val="2091566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pPr algn="ctr"/>
            <a:r>
              <a:rPr lang="cs-CZ" dirty="false"/>
              <a:t>Dokladování výdajů</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43508" y="1412776"/>
            <a:ext cx="8676964" cy="5445224"/>
          </a:xfrm>
        </p:spPr>
        <p:txBody>
          <a:bodyPr/>
          <a:lstStyle/>
          <a:p>
            <a:pPr algn="just">
              <a:lnSpc>
                <a:spcPct val="100000"/>
              </a:lnSpc>
              <a:spcBef>
                <a:spcPts val="0"/>
              </a:spcBef>
            </a:pPr>
            <a:r>
              <a:rPr lang="cs-CZ" sz="1900" b="false" i="false" u="none" strike="noStrike" baseline="0" dirty="false">
                <a:latin typeface="Arial" panose="020B0604020202020204" pitchFamily="34" charset="0"/>
              </a:rPr>
              <a:t>Všechny způsobilé přímé výdaje projektu, které nepatří do nepřímých nákladů, </a:t>
            </a:r>
            <a:r>
              <a:rPr lang="cs-CZ" sz="1900" b="true" i="false" u="none" strike="noStrike" baseline="0" dirty="false">
                <a:latin typeface="Arial" panose="020B0604020202020204" pitchFamily="34" charset="0"/>
              </a:rPr>
              <a:t>musí být příjemce schopen doložit. </a:t>
            </a:r>
            <a:r>
              <a:rPr lang="cs-CZ" sz="1900" b="false" i="false" u="none" strike="noStrike" baseline="0" dirty="false">
                <a:latin typeface="Arial" panose="020B0604020202020204" pitchFamily="34" charset="0"/>
              </a:rPr>
              <a:t>Originály dokladů jsou archivovány u toho subjektu (příjemce či partnera), u kterého výdaje vznikly. Kopie/skeny musí být k dispozici ŘO, přičemž některé je třeba přiložit k žádosti o platbu, jiné předloží příjemce v případě kontroly projektu na místě. </a:t>
            </a:r>
          </a:p>
          <a:p>
            <a:pPr algn="just">
              <a:lnSpc>
                <a:spcPct val="100000"/>
              </a:lnSpc>
              <a:spcBef>
                <a:spcPts val="0"/>
              </a:spcBef>
            </a:pPr>
            <a:r>
              <a:rPr lang="cs-CZ" sz="1900" b="false" i="false" u="none" strike="noStrike" baseline="0" dirty="false">
                <a:latin typeface="Arial" panose="020B0604020202020204" pitchFamily="34" charset="0"/>
              </a:rPr>
              <a:t>Za účelem zabránění dvojímu financování je příjemce </a:t>
            </a:r>
            <a:r>
              <a:rPr lang="cs-CZ" sz="1900" b="true" i="false" u="none" strike="noStrike" baseline="0" dirty="false">
                <a:latin typeface="Arial" panose="020B0604020202020204" pitchFamily="34" charset="0"/>
              </a:rPr>
              <a:t>povinen zajistit označení každého originálu účetního dokladu, který dokládá přímý způsobilý výdaj projektu, registračním číslem daného projektu. </a:t>
            </a:r>
            <a:r>
              <a:rPr lang="cs-CZ" sz="1900" b="false" i="false" u="none" strike="noStrike" baseline="0" dirty="false">
                <a:latin typeface="Arial" panose="020B0604020202020204" pitchFamily="34" charset="0"/>
              </a:rPr>
              <a:t>Označení může provést vepsáním textu, razítkem apod. Pravidla pro zadávání zakázek nad rámec toho stanovují, že příjemce má povinnost zavázat dodavatele k tomu, aby k proplacení předkládal pouze </a:t>
            </a:r>
            <a:r>
              <a:rPr lang="cs-CZ" sz="1900" b="true" i="false" u="none" strike="noStrike" baseline="0" dirty="false">
                <a:latin typeface="Arial" panose="020B0604020202020204" pitchFamily="34" charset="0"/>
              </a:rPr>
              <a:t>faktury, které obsahují název a číslo projektu</a:t>
            </a:r>
            <a:r>
              <a:rPr lang="cs-CZ" sz="1900" b="false" i="false" u="none" strike="noStrike" baseline="0" dirty="false">
                <a:latin typeface="Arial" panose="020B0604020202020204" pitchFamily="34" charset="0"/>
              </a:rPr>
              <a:t>. </a:t>
            </a:r>
            <a:endParaRPr lang="cs-CZ" sz="1900" dirty="false">
              <a:latin typeface="Arial" panose="020B0604020202020204" pitchFamily="34" charset="0"/>
            </a:endParaRPr>
          </a:p>
          <a:p>
            <a:pPr algn="just">
              <a:lnSpc>
                <a:spcPct val="100000"/>
              </a:lnSpc>
              <a:spcBef>
                <a:spcPts val="0"/>
              </a:spcBef>
            </a:pPr>
            <a:r>
              <a:rPr lang="cs-CZ" sz="1900" b="true" i="false" u="none" strike="noStrike" baseline="0" dirty="false">
                <a:latin typeface="Arial" panose="020B0604020202020204" pitchFamily="34" charset="0"/>
              </a:rPr>
              <a:t>K žádosti o platbu je nutné do IS KP21+ naskenovat účetní doklad </a:t>
            </a:r>
            <a:br>
              <a:rPr lang="cs-CZ" sz="1900" b="true" i="false" u="none" strike="noStrike" baseline="0" dirty="false">
                <a:latin typeface="Arial" panose="020B0604020202020204" pitchFamily="34" charset="0"/>
              </a:rPr>
            </a:br>
            <a:r>
              <a:rPr lang="cs-CZ" sz="1900" b="true" i="false" u="none" strike="noStrike" baseline="0" dirty="false">
                <a:latin typeface="Arial" panose="020B0604020202020204" pitchFamily="34" charset="0"/>
              </a:rPr>
              <a:t>v tom případě, </a:t>
            </a:r>
            <a:r>
              <a:rPr lang="cs-CZ" sz="1900" b="true" dirty="false">
                <a:latin typeface="Arial" panose="020B0604020202020204" pitchFamily="34" charset="0"/>
              </a:rPr>
              <a:t>kdy</a:t>
            </a:r>
            <a:r>
              <a:rPr lang="cs-CZ" sz="1900" b="true" i="false" u="none" strike="noStrike" baseline="0" dirty="false">
                <a:latin typeface="Arial" panose="020B0604020202020204" pitchFamily="34" charset="0"/>
              </a:rPr>
              <a:t> částka, která je z něj nárokována v žádosti </a:t>
            </a:r>
            <a:br>
              <a:rPr lang="cs-CZ" sz="1900" b="true" i="false" u="none" strike="noStrike" baseline="0" dirty="false">
                <a:latin typeface="Arial" panose="020B0604020202020204" pitchFamily="34" charset="0"/>
              </a:rPr>
            </a:br>
            <a:r>
              <a:rPr lang="cs-CZ" sz="1900" b="true" i="false" u="none" strike="noStrike" baseline="0" dirty="false">
                <a:latin typeface="Arial" panose="020B0604020202020204" pitchFamily="34" charset="0"/>
              </a:rPr>
              <a:t>o platbu jakožto výdaj projektu, přesahuje 20.000 Kč. </a:t>
            </a:r>
            <a:endParaRPr lang="cs-CZ" sz="1900" i="false" u="none" strike="noStrike" baseline="0" dirty="false">
              <a:latin typeface="Arial" panose="020B0604020202020204" pitchFamily="34" charset="0"/>
            </a:endParaRPr>
          </a:p>
          <a:p>
            <a:pPr algn="just">
              <a:lnSpc>
                <a:spcPct val="100000"/>
              </a:lnSpc>
              <a:spcBef>
                <a:spcPts val="0"/>
              </a:spcBef>
            </a:pPr>
            <a:r>
              <a:rPr lang="cs-CZ" sz="1900" b="false" i="false" u="none" strike="noStrike" baseline="0" dirty="false"/>
              <a:t>Pravidla pro dokladování výdajů </a:t>
            </a:r>
            <a:r>
              <a:rPr lang="cs-CZ" sz="1900" dirty="false">
                <a:latin typeface="Arial" panose="020B0604020202020204" pitchFamily="34" charset="0"/>
              </a:rPr>
              <a:t>vymezuje příručka Specifická část pravidel.</a:t>
            </a:r>
            <a:endParaRPr lang="cs-CZ" sz="1900" i="true" u="none" strike="noStrike" baseline="0" dirty="false">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59</a:t>
            </a:fld>
            <a:endParaRPr lang="cs-CZ" dirty="false"/>
          </a:p>
        </p:txBody>
      </p:sp>
    </p:spTree>
    <p:extLst>
      <p:ext uri="{BB962C8B-B14F-4D97-AF65-F5344CB8AC3E}">
        <p14:creationId xmlns:p14="http://schemas.microsoft.com/office/powerpoint/2010/main" val="78843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E99553-33C8-4D37-AFED-F0C5E5F0D085}"/>
              </a:ext>
            </a:extLst>
          </p:cNvPr>
          <p:cNvSpPr>
            <a:spLocks noGrp="true"/>
          </p:cNvSpPr>
          <p:nvPr>
            <p:ph type="title"/>
          </p:nvPr>
        </p:nvSpPr>
        <p:spPr/>
        <p:txBody>
          <a:bodyPr/>
          <a:lstStyle/>
          <a:p>
            <a:pPr algn="ctr"/>
            <a:r>
              <a:rPr lang="cs-CZ" dirty="false"/>
              <a:t>Věcné zaměření výzvy 2/3</a:t>
            </a:r>
          </a:p>
        </p:txBody>
      </p:sp>
      <p:sp>
        <p:nvSpPr>
          <p:cNvPr id="3" name="Zástupný obsah 2">
            <a:extLst>
              <a:ext uri="{FF2B5EF4-FFF2-40B4-BE49-F238E27FC236}">
                <a16:creationId xmlns:a16="http://schemas.microsoft.com/office/drawing/2014/main" id="{359EF106-F04D-47C8-BA4D-2746CFBF2EB5}"/>
              </a:ext>
            </a:extLst>
          </p:cNvPr>
          <p:cNvSpPr>
            <a:spLocks noGrp="true"/>
          </p:cNvSpPr>
          <p:nvPr>
            <p:ph idx="1"/>
          </p:nvPr>
        </p:nvSpPr>
        <p:spPr>
          <a:xfrm>
            <a:off x="540000" y="1412776"/>
            <a:ext cx="8064000" cy="5040560"/>
          </a:xfrm>
        </p:spPr>
        <p:txBody>
          <a:bodyPr/>
          <a:lstStyle/>
          <a:p>
            <a:pPr algn="just">
              <a:lnSpc>
                <a:spcPct val="100000"/>
              </a:lnSpc>
            </a:pPr>
            <a:r>
              <a:rPr lang="cs-CZ" sz="1800" dirty="false">
                <a:effectLst/>
                <a:latin typeface="Arial" panose="020B0604020202020204" pitchFamily="34" charset="0"/>
                <a:ea typeface="Calibri" panose="020F0502020204030204" pitchFamily="34" charset="0"/>
                <a:cs typeface="Arial" panose="020B0604020202020204" pitchFamily="34" charset="0"/>
              </a:rPr>
              <a:t>Pro oblast řešení předčasných odchodů ze vzdělávání jsou dále stěžejní výzvou podporované aktivity směřující k lepší a často i absentující spolupráci rodiny – školy – dalších odborníků, programy motivace dětí </a:t>
            </a:r>
            <a:br>
              <a:rPr lang="cs-CZ" sz="1800" dirty="false">
                <a:effectLst/>
                <a:latin typeface="Arial" panose="020B0604020202020204" pitchFamily="34" charset="0"/>
                <a:ea typeface="Calibri" panose="020F0502020204030204" pitchFamily="34" charset="0"/>
                <a:cs typeface="Arial" panose="020B0604020202020204" pitchFamily="34" charset="0"/>
              </a:rPr>
            </a:br>
            <a:r>
              <a:rPr lang="cs-CZ" sz="1800" dirty="false">
                <a:effectLst/>
                <a:latin typeface="Arial" panose="020B0604020202020204" pitchFamily="34" charset="0"/>
                <a:ea typeface="Calibri" panose="020F0502020204030204" pitchFamily="34" charset="0"/>
                <a:cs typeface="Arial" panose="020B0604020202020204" pitchFamily="34" charset="0"/>
              </a:rPr>
              <a:t>i rodičů k předškolnímu a školnímu vzdělávání i možnosti individuálních přístupů k řešení specifických potřeb dětí v průběhu předškolního </a:t>
            </a:r>
            <a:br>
              <a:rPr lang="cs-CZ" sz="1800" dirty="false">
                <a:effectLst/>
                <a:latin typeface="Arial" panose="020B0604020202020204" pitchFamily="34" charset="0"/>
                <a:ea typeface="Calibri" panose="020F0502020204030204" pitchFamily="34" charset="0"/>
                <a:cs typeface="Arial" panose="020B0604020202020204" pitchFamily="34" charset="0"/>
              </a:rPr>
            </a:br>
            <a:r>
              <a:rPr lang="cs-CZ" sz="1800" dirty="false">
                <a:effectLst/>
                <a:latin typeface="Arial" panose="020B0604020202020204" pitchFamily="34" charset="0"/>
                <a:ea typeface="Calibri" panose="020F0502020204030204" pitchFamily="34" charset="0"/>
                <a:cs typeface="Arial" panose="020B0604020202020204" pitchFamily="34" charset="0"/>
              </a:rPr>
              <a:t>a školního vzdělávání.  </a:t>
            </a:r>
          </a:p>
          <a:p>
            <a:pPr algn="just">
              <a:lnSpc>
                <a:spcPct val="100000"/>
              </a:lnSpc>
            </a:pPr>
            <a:r>
              <a:rPr lang="cs-CZ" sz="1800" dirty="false">
                <a:effectLst/>
                <a:latin typeface="Arial" panose="020B0604020202020204" pitchFamily="34" charset="0"/>
                <a:ea typeface="Calibri" panose="020F0502020204030204" pitchFamily="34" charset="0"/>
                <a:cs typeface="Arial" panose="020B0604020202020204" pitchFamily="34" charset="0"/>
              </a:rPr>
              <a:t>Výzva umožňuje v projektech partnerství se školami a školskými zařízeními, jež povede k propojení aktivit v sociální a vzdělávací oblasti. Žadatelé a partneři se budou vzájemně doplňovat a zajišťovat různé aspekty při řešení problému. </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800" dirty="false">
                <a:effectLst/>
                <a:latin typeface="Arial" panose="020B0604020202020204" pitchFamily="34" charset="0"/>
                <a:ea typeface="Calibri" panose="020F0502020204030204" pitchFamily="34" charset="0"/>
                <a:cs typeface="Arial" panose="020B0604020202020204" pitchFamily="34" charset="0"/>
              </a:rPr>
              <a:t>Aktivity výzvy úzce navazují na subvence poskytované ze strany Ministerstva školství, mládeže a tělovýchovy (MŠMT) na podporu společných opatření v oblasti školství a sociální práce, prostřednictvím kterých je usilováno o snížení rizik předčasných odchodů dětí ze vzdělávání (zejména na výzvy Národní plán obnovy MŠMT a Operační program Jan Amos Komenský). </a:t>
            </a:r>
          </a:p>
          <a:p>
            <a:pPr algn="just">
              <a:lnSpc>
                <a:spcPct val="100000"/>
              </a:lnSpc>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690040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07504" y="0"/>
            <a:ext cx="8676496" cy="1080000"/>
          </a:xfrm>
        </p:spPr>
        <p:txBody>
          <a:bodyPr/>
          <a:lstStyle/>
          <a:p>
            <a:r>
              <a:rPr lang="cs-CZ" dirty="false"/>
              <a:t>Způsobilé výdaje – osobní náklady I.</a:t>
            </a:r>
          </a:p>
        </p:txBody>
      </p:sp>
      <p:sp>
        <p:nvSpPr>
          <p:cNvPr id="3" name="Zástupný symbol pro obsah 2"/>
          <p:cNvSpPr>
            <a:spLocks noGrp="true"/>
          </p:cNvSpPr>
          <p:nvPr>
            <p:ph idx="1"/>
          </p:nvPr>
        </p:nvSpPr>
        <p:spPr>
          <a:xfrm>
            <a:off x="540000" y="1340768"/>
            <a:ext cx="8064000" cy="5355232"/>
          </a:xfrm>
        </p:spPr>
        <p:txBody>
          <a:bodyPr/>
          <a:lstStyle/>
          <a:p>
            <a:pPr algn="just">
              <a:lnSpc>
                <a:spcPct val="100000"/>
              </a:lnSpc>
              <a:defRPr/>
            </a:pPr>
            <a:r>
              <a:rPr lang="cs-CZ" sz="2000" b="true" dirty="false"/>
              <a:t>Způsobilé osobní náklady</a:t>
            </a:r>
            <a:r>
              <a:rPr lang="cs-CZ" sz="2000" dirty="false"/>
              <a:t> = součet hrubé mzdy/platu/odměny </a:t>
            </a:r>
            <a:br>
              <a:rPr lang="cs-CZ" sz="2000" dirty="false"/>
            </a:br>
            <a:r>
              <a:rPr lang="cs-CZ" sz="2000" dirty="false"/>
              <a:t>z dohody a odvodů na sociální a zdravotní pojištění hrazených zaměstnavatelem a případně dalších výdajů na zaměstnance, které je zaměstnavatel povinen hradit na základě platných právních předpisů (např. odvody do FKSP, zákonné pojištění odpovědnosti zaměstnavatele za škodu při pracovním úrazu nebo nemoci </a:t>
            </a:r>
            <a:br>
              <a:rPr lang="cs-CZ" sz="2000" dirty="false"/>
            </a:br>
            <a:r>
              <a:rPr lang="cs-CZ" sz="2000" dirty="false"/>
              <a:t>z povolání apod.).</a:t>
            </a:r>
          </a:p>
          <a:p>
            <a:pPr algn="just">
              <a:lnSpc>
                <a:spcPct val="100000"/>
              </a:lnSpc>
              <a:defRPr/>
            </a:pPr>
            <a:r>
              <a:rPr lang="cs-CZ" sz="2000" dirty="false"/>
              <a:t>Způsobilé jsou </a:t>
            </a:r>
            <a:r>
              <a:rPr lang="cs-CZ" sz="2000" b="true" dirty="false"/>
              <a:t>odvody na sociální a zdravotní pojištění </a:t>
            </a:r>
            <a:r>
              <a:rPr lang="cs-CZ" sz="2000" dirty="false"/>
              <a:t>spojené se zaměstnancem hrazené zaměstnavatelem povinně na základě právních předpisů. </a:t>
            </a:r>
          </a:p>
          <a:p>
            <a:pPr algn="just">
              <a:lnSpc>
                <a:spcPct val="100000"/>
              </a:lnSpc>
              <a:defRPr/>
            </a:pPr>
            <a:r>
              <a:rPr lang="cs-CZ" altLang="cs-CZ" sz="2000" dirty="false"/>
              <a:t>Způsobilé osobní náklady by měly respektovat obvyklou výši </a:t>
            </a:r>
            <a:br>
              <a:rPr lang="cs-CZ" altLang="cs-CZ" sz="2000" dirty="false"/>
            </a:br>
            <a:r>
              <a:rPr lang="cs-CZ" altLang="cs-CZ" sz="2000" dirty="false"/>
              <a:t>v daném místě, čase a oboru. V případě nárokování vyšších mzdových sazeb - nutné odůvodnění.</a:t>
            </a:r>
          </a:p>
          <a:p>
            <a:pPr marL="486000" lvl="2" indent="0" algn="just">
              <a:lnSpc>
                <a:spcPct val="100000"/>
              </a:lnSpc>
              <a:buNone/>
              <a:defRPr/>
            </a:pPr>
            <a:r>
              <a:rPr lang="cs-CZ" altLang="cs-CZ" dirty="false"/>
              <a:t>Informace k obvyklých mzdám a platům na www.esfcr.cz: </a:t>
            </a:r>
            <a:r>
              <a:rPr lang="cs-CZ" sz="1800" dirty="false">
                <a:hlinkClick r:id="rId3"/>
              </a:rPr>
              <a:t>www.esfcr.cz/pravidla-pro-zadatele-a-prijemce-opz-plus/-/dokument/18400695</a:t>
            </a:r>
            <a:endParaRPr lang="cs-CZ" sz="1800" dirty="false"/>
          </a:p>
          <a:p>
            <a:pPr marL="486000" lvl="2" indent="0">
              <a:lnSpc>
                <a:spcPct val="100000"/>
              </a:lnSpc>
              <a:buNone/>
              <a:defRPr/>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60</a:t>
            </a:fld>
            <a:endParaRPr lang="cs-CZ" dirty="false"/>
          </a:p>
        </p:txBody>
      </p:sp>
    </p:spTree>
    <p:extLst>
      <p:ext uri="{BB962C8B-B14F-4D97-AF65-F5344CB8AC3E}">
        <p14:creationId xmlns:p14="http://schemas.microsoft.com/office/powerpoint/2010/main" val="295949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928488" cy="1080000"/>
          </a:xfrm>
        </p:spPr>
        <p:txBody>
          <a:bodyPr/>
          <a:lstStyle/>
          <a:p>
            <a:pPr algn="ctr"/>
            <a:r>
              <a:rPr lang="cs-CZ" dirty="false"/>
              <a:t>Způsobilé výdaje – osobní náklady II.</a:t>
            </a:r>
          </a:p>
        </p:txBody>
      </p:sp>
      <p:sp>
        <p:nvSpPr>
          <p:cNvPr id="3" name="Zástupný symbol pro obsah 2"/>
          <p:cNvSpPr>
            <a:spLocks noGrp="true"/>
          </p:cNvSpPr>
          <p:nvPr>
            <p:ph idx="1"/>
          </p:nvPr>
        </p:nvSpPr>
        <p:spPr>
          <a:xfrm>
            <a:off x="308851" y="1268760"/>
            <a:ext cx="7658828" cy="5589240"/>
          </a:xfrm>
        </p:spPr>
        <p:txBody>
          <a:bodyPr/>
          <a:lstStyle/>
          <a:p>
            <a:pPr marL="0" indent="0">
              <a:lnSpc>
                <a:spcPct val="100000"/>
              </a:lnSpc>
              <a:buNone/>
            </a:pPr>
            <a:r>
              <a:rPr lang="cs-CZ" altLang="cs-CZ" sz="1900" dirty="false"/>
              <a:t>Pracovní smlouvy a dohody o pracích konaných mimo pracovní poměr (DPP/DPČ) musí být v souladu se zákoníkem práce.</a:t>
            </a:r>
          </a:p>
          <a:p>
            <a:pPr marL="0" indent="0" algn="just">
              <a:lnSpc>
                <a:spcPct val="100000"/>
              </a:lnSpc>
              <a:buNone/>
            </a:pPr>
            <a:r>
              <a:rPr lang="cs-CZ" sz="1900" dirty="false">
                <a:solidFill>
                  <a:srgbClr val="FF0000"/>
                </a:solidFill>
              </a:rPr>
              <a:t>Pracovní smlouva/DPČ/DPP nesmí být podepsána stejnou osobou na straně zaměstnavatele i na straně zaměstnance!</a:t>
            </a:r>
          </a:p>
          <a:p>
            <a:pPr marL="0" indent="0" algn="just">
              <a:lnSpc>
                <a:spcPct val="100000"/>
              </a:lnSpc>
              <a:buNone/>
            </a:pPr>
            <a:r>
              <a:rPr lang="cs-CZ" sz="1900" b="false" i="false" u="none" strike="noStrike" baseline="0" dirty="false">
                <a:solidFill>
                  <a:srgbClr val="FF0000"/>
                </a:solidFill>
                <a:latin typeface="Arial" panose="020B0604020202020204" pitchFamily="34" charset="0"/>
              </a:rPr>
              <a:t>Jeden zaměstnanec nemůže vykonávat práce v rámci dvou či více uzavřených pracovněprávních vztahů s totožným druhem práce </a:t>
            </a:r>
            <a:br>
              <a:rPr lang="cs-CZ" sz="1900" b="false" i="false" u="none" strike="noStrike" baseline="0" dirty="false">
                <a:solidFill>
                  <a:srgbClr val="FF0000"/>
                </a:solidFill>
                <a:latin typeface="Arial" panose="020B0604020202020204" pitchFamily="34" charset="0"/>
              </a:rPr>
            </a:br>
            <a:r>
              <a:rPr lang="cs-CZ" sz="1900" b="false" i="false" u="none" strike="noStrike" baseline="0" dirty="false">
                <a:solidFill>
                  <a:srgbClr val="FF0000"/>
                </a:solidFill>
                <a:latin typeface="Arial" panose="020B0604020202020204" pitchFamily="34" charset="0"/>
              </a:rPr>
              <a:t>u jednoho zaměstnavatele. </a:t>
            </a:r>
            <a:endParaRPr lang="cs-CZ" sz="1900" dirty="false">
              <a:solidFill>
                <a:srgbClr val="FF0000"/>
              </a:solidFill>
            </a:endParaRPr>
          </a:p>
          <a:p>
            <a:pPr algn="just">
              <a:lnSpc>
                <a:spcPct val="100000"/>
              </a:lnSpc>
              <a:defRPr/>
            </a:pPr>
            <a:r>
              <a:rPr lang="cs-CZ" sz="1900" b="true" dirty="false"/>
              <a:t>Výše úvazku: </a:t>
            </a:r>
            <a:r>
              <a:rPr lang="cs-CZ" altLang="cs-CZ" sz="1900" dirty="false"/>
              <a:t>Úvazek pracovníka zapojeného do realizace projektu OPZ+ může být </a:t>
            </a:r>
            <a:r>
              <a:rPr lang="cs-CZ" altLang="cs-CZ" sz="1900" b="true" dirty="false"/>
              <a:t>maximálně 1,0 </a:t>
            </a:r>
            <a:r>
              <a:rPr lang="cs-CZ" altLang="cs-CZ" sz="1900" dirty="false"/>
              <a:t>(tj. součet všech úvazků pracovníka včetně příp. DPČ a DPP) u zaměstnavatele a partnera zapojených do daného projektu, a to po celou dobu zapojení daného pracovníka do realizace projektu OPZ+.</a:t>
            </a:r>
          </a:p>
          <a:p>
            <a:pPr marL="0" lvl="0" indent="0">
              <a:lnSpc>
                <a:spcPct val="100000"/>
              </a:lnSpc>
              <a:buNone/>
            </a:pPr>
            <a:r>
              <a:rPr lang="cs-CZ" sz="1900" dirty="false"/>
              <a:t>Úvazek 1,0 u zaměstnavatele mínus neprojektové úvazky = </a:t>
            </a:r>
            <a:r>
              <a:rPr lang="cs-CZ" sz="1900" b="true" dirty="false"/>
              <a:t>projektový úvazek.</a:t>
            </a:r>
          </a:p>
          <a:p>
            <a:pPr marL="0" lvl="0" indent="0">
              <a:lnSpc>
                <a:spcPct val="100000"/>
              </a:lnSpc>
              <a:buNone/>
            </a:pPr>
            <a:r>
              <a:rPr lang="cs-CZ" sz="1900" b="true" dirty="false"/>
              <a:t>Příklad:</a:t>
            </a:r>
            <a:r>
              <a:rPr lang="cs-CZ" sz="1900" dirty="false"/>
              <a:t> Pracovník má pracovní smlouvu s úvazkem 0,8 mimo projekt, maximální úvazek pro projekt je možný ve výši 0,2. </a:t>
            </a:r>
          </a:p>
          <a:p>
            <a:pPr marL="0" indent="0" algn="just">
              <a:lnSpc>
                <a:spcPct val="100000"/>
              </a:lnSpc>
              <a:buNone/>
              <a:defRPr/>
            </a:pPr>
            <a:r>
              <a:rPr lang="cs-CZ" altLang="cs-CZ" sz="1600" dirty="false"/>
              <a:t> </a:t>
            </a:r>
            <a:endParaRPr lang="cs-CZ" sz="1600" dirty="false"/>
          </a:p>
          <a:p>
            <a:pPr algn="just">
              <a:lnSpc>
                <a:spcPct val="100000"/>
              </a:lnSpc>
              <a:defRPr/>
            </a:pPr>
            <a:endParaRPr lang="cs-CZ" sz="1600" dirty="false"/>
          </a:p>
          <a:p>
            <a:endParaRPr lang="cs-CZ" sz="1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61</a:t>
            </a:fld>
            <a:endParaRPr lang="cs-CZ" dirty="false"/>
          </a:p>
        </p:txBody>
      </p:sp>
      <p:pic>
        <p:nvPicPr>
          <p:cNvPr id="11266" name="Picture 2" descr="Ti, kteří nesmyslně útočí na LEMON DALMATINY by si nejdříve měli zamést u  svého &amp;quot;Prahu přenosně genetických vad&amp;quot; omezujících pejskovi  život... :: Dalmatians &amp; Borzois">
            <a:extLst>
              <a:ext uri="{FF2B5EF4-FFF2-40B4-BE49-F238E27FC236}">
                <a16:creationId xmlns:a16="http://schemas.microsoft.com/office/drawing/2014/main" id="{E4B312F5-38EA-B43E-0728-2EC2D2CCDA6E}"/>
              </a:ext>
            </a:extLst>
          </p:cNvPr>
          <p:cNvPicPr>
            <a:picLocks noChangeAspect="true" noChangeArrowheads="true"/>
          </p:cNvPicPr>
          <p:nvPr/>
        </p:nvPicPr>
        <p:blipFill rotWithShape="true">
          <a:blip r:embed="rId3">
            <a:extLst>
              <a:ext uri="{BEBA8EAE-BF5A-486C-A8C5-ECC9F3942E4B}">
                <a14:imgProps xmlns:a14="http://schemas.microsoft.com/office/drawing/2010/main">
                  <a14:imgLayer r:embed="rId4">
                    <a14:imgEffect>
                      <a14:backgroundRemoval b="91364" l="9898" r="89761" t="10000">
                        <a14:foregroundMark x1="51536" x2="46758" y1="11364" y2="13636"/>
                        <a14:foregroundMark x1="65529" x2="77133" y1="91364" y2="90909"/>
                      </a14:backgroundRemoval>
                    </a14:imgEffect>
                  </a14:imgLayer>
                </a14:imgProps>
              </a:ext>
              <a:ext uri="{28A0092B-C50C-407E-A947-70E740481C1C}">
                <a14:useLocalDpi xmlns:a14="http://schemas.microsoft.com/office/drawing/2010/main" val="0"/>
              </a:ext>
            </a:extLst>
          </a:blip>
          <a:srcRect l="13167" r="11122"/>
          <a:stretch/>
        </p:blipFill>
        <p:spPr bwMode="auto">
          <a:xfrm>
            <a:off x="7850419" y="4581128"/>
            <a:ext cx="1251152" cy="131960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odívej se! III.">
            <a:extLst>
              <a:ext uri="{FF2B5EF4-FFF2-40B4-BE49-F238E27FC236}">
                <a16:creationId xmlns:a16="http://schemas.microsoft.com/office/drawing/2014/main" id="{08F5E811-FAD6-4E54-A28F-45F2E6AC7A5F}"/>
              </a:ext>
            </a:extLst>
          </p:cNvPr>
          <p:cNvPicPr>
            <a:picLocks noChangeAspect="true" noChangeArrowheads="true"/>
          </p:cNvPicPr>
          <p:nvPr/>
        </p:nvPicPr>
        <p:blipFill>
          <a:blip r:embed="rId5">
            <a:extLst>
              <a:ext uri="{BEBA8EAE-BF5A-486C-A8C5-ECC9F3942E4B}">
                <a14:imgProps xmlns:a14="http://schemas.microsoft.com/office/drawing/2010/main">
                  <a14:imgLayer r:embed="rId6">
                    <a14:imgEffect>
                      <a14:backgroundRemoval b="96633" l="5325" r="89941" t="337">
                        <a14:foregroundMark x1="78698" x2="74556" y1="11111" y2="47138"/>
                        <a14:foregroundMark x1="74556" x2="76331" y1="47138" y2="51178"/>
                        <a14:foregroundMark x1="60947" x2="84615" y1="1684" y2="8418"/>
                        <a14:foregroundMark x1="84615" x2="86391" y1="8418" y2="15152"/>
                        <a14:foregroundMark x1="79882" x2="82249" y1="6397" y2="1010"/>
                        <a14:foregroundMark x1="81657" x2="89941" y1="6061" y2="78788"/>
                        <a14:foregroundMark x1="89941" x2="85799" y1="78788" y2="96633"/>
                        <a14:foregroundMark x1="85799" x2="75740" y1="96633" y2="66330"/>
                        <a14:foregroundMark x1="75740" x2="82840" y1="66330" y2="55892"/>
                        <a14:foregroundMark x1="86391" x2="89349" y1="5051" y2="21212"/>
                        <a14:foregroundMark x1="89349" x2="88757" y1="21212" y2="22222"/>
                        <a14:foregroundMark x1="11243" x2="12426" y1="55219" y2="60269"/>
                        <a14:foregroundMark x1="5325" x2="14201" y1="56902" y2="56902"/>
                        <a14:foregroundMark x1="47929" x2="31953" y1="43434" y2="55892"/>
                        <a14:foregroundMark x1="31953" x2="42604" y1="55892" y2="77104"/>
                        <a14:foregroundMark x1="42604" x2="29586" y1="77104" y2="88552"/>
                        <a14:foregroundMark x1="43195" x2="47929" y1="61953" y2="72727"/>
                        <a14:foregroundMark x1="33728" x2="37278" y1="86532" y2="85522"/>
                      </a14:backgroundRemoval>
                    </a14:imgEffect>
                  </a14:imgLayer>
                </a14:imgProps>
              </a:ext>
              <a:ext uri="{28A0092B-C50C-407E-A947-70E740481C1C}">
                <a14:useLocalDpi xmlns:a14="http://schemas.microsoft.com/office/drawing/2010/main" val="0"/>
              </a:ext>
            </a:extLst>
          </a:blip>
          <a:srcRect/>
          <a:stretch>
            <a:fillRect/>
          </a:stretch>
        </p:blipFill>
        <p:spPr bwMode="auto">
          <a:xfrm>
            <a:off x="7967679" y="1661780"/>
            <a:ext cx="1016632" cy="131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2532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07504" y="0"/>
            <a:ext cx="9000496" cy="1080000"/>
          </a:xfrm>
        </p:spPr>
        <p:txBody>
          <a:bodyPr/>
          <a:lstStyle/>
          <a:p>
            <a:pPr algn="ctr"/>
            <a:r>
              <a:rPr lang="cs-CZ" dirty="false"/>
              <a:t>Způsobilé výdaje – osobní náklady III.</a:t>
            </a:r>
          </a:p>
        </p:txBody>
      </p:sp>
      <p:sp>
        <p:nvSpPr>
          <p:cNvPr id="3" name="Zástupný symbol pro obsah 2"/>
          <p:cNvSpPr>
            <a:spLocks noGrp="true"/>
          </p:cNvSpPr>
          <p:nvPr>
            <p:ph idx="1"/>
          </p:nvPr>
        </p:nvSpPr>
        <p:spPr>
          <a:xfrm>
            <a:off x="540000" y="1340768"/>
            <a:ext cx="8064000" cy="5175232"/>
          </a:xfrm>
        </p:spPr>
        <p:txBody>
          <a:bodyPr/>
          <a:lstStyle/>
          <a:p>
            <a:pPr marL="0" lvl="0" indent="0" algn="just">
              <a:lnSpc>
                <a:spcPct val="100000"/>
              </a:lnSpc>
              <a:buNone/>
            </a:pPr>
            <a:r>
              <a:rPr lang="cs-CZ" sz="1900" b="false" i="false" u="none" strike="noStrike" baseline="0" dirty="false"/>
              <a:t>Pracovní smlouvy a dohody o pracích konaných mimo pracovní poměr musí být uzavřeny v souladu se zákoníkem práce. </a:t>
            </a:r>
          </a:p>
          <a:p>
            <a:pPr marL="0" lvl="0" indent="0" algn="just">
              <a:lnSpc>
                <a:spcPct val="100000"/>
              </a:lnSpc>
              <a:buNone/>
            </a:pPr>
            <a:r>
              <a:rPr lang="cs-CZ" sz="1900" b="false" i="false" u="none" strike="noStrike" baseline="0" dirty="false"/>
              <a:t>Vztahy založené na služebním poměru musí být v souladu s příslušnou právní úpravou. </a:t>
            </a:r>
          </a:p>
          <a:p>
            <a:pPr marL="0" lvl="0" indent="0" algn="just">
              <a:lnSpc>
                <a:spcPct val="100000"/>
              </a:lnSpc>
              <a:buNone/>
            </a:pPr>
            <a:r>
              <a:rPr lang="cs-CZ" sz="1900" b="false" i="false" u="none" strike="noStrike" baseline="0" dirty="false"/>
              <a:t>Pro účely projektu musí pracovní smlouvy a dohody o pracích konaných mimo pracovní poměr nad to obsahovat:</a:t>
            </a:r>
          </a:p>
          <a:p>
            <a:pPr>
              <a:spcBef>
                <a:spcPts val="0"/>
              </a:spcBef>
              <a:spcAft>
                <a:spcPts val="0"/>
              </a:spcAft>
            </a:pPr>
            <a:r>
              <a:rPr lang="cs-CZ" sz="1900" b="false" i="false" u="none" strike="noStrike" baseline="0" dirty="false"/>
              <a:t>popis pracovní činnosti (pozn.: činnost, kterou zaměstnanec vykonává pro projekt, musí patřit do některé z činností uvedených v popisu);</a:t>
            </a:r>
          </a:p>
          <a:p>
            <a:pPr>
              <a:spcBef>
                <a:spcPts val="0"/>
              </a:spcBef>
              <a:spcAft>
                <a:spcPts val="0"/>
              </a:spcAft>
            </a:pPr>
            <a:r>
              <a:rPr lang="cs-CZ" sz="1900" b="false" i="false" u="none" strike="noStrike" baseline="0" dirty="false"/>
              <a:t>identifikaci projektu (název či registrační číslo);</a:t>
            </a:r>
          </a:p>
          <a:p>
            <a:pPr>
              <a:spcBef>
                <a:spcPts val="0"/>
              </a:spcBef>
              <a:spcAft>
                <a:spcPts val="0"/>
              </a:spcAft>
            </a:pPr>
            <a:r>
              <a:rPr lang="cs-CZ" sz="1900" b="false" i="false" u="none" strike="noStrike" baseline="0" dirty="false"/>
              <a:t>rozsah činnosti, tzn. úvazek či počet hodin za časovou jednotku (měsíc, rok apod.) pro projekt, přičemž je možné velikost úvazku specifikovat i jako proměnou v čase, např. jako průměrnou, či </a:t>
            </a:r>
            <a:br>
              <a:rPr lang="cs-CZ" sz="1900" dirty="false"/>
            </a:br>
            <a:r>
              <a:rPr lang="cs-CZ" sz="1900" b="false" i="false" u="none" strike="noStrike" baseline="0" dirty="false"/>
              <a:t>v rozsahu za celý projekt bez detailu na jednotlivé měsíce apod.,</a:t>
            </a:r>
          </a:p>
          <a:p>
            <a:pPr>
              <a:spcBef>
                <a:spcPts val="0"/>
              </a:spcBef>
              <a:spcAft>
                <a:spcPts val="0"/>
              </a:spcAft>
            </a:pPr>
            <a:r>
              <a:rPr lang="cs-CZ" sz="1900" b="false" i="false" u="none" strike="noStrike" baseline="0" dirty="false"/>
              <a:t>výši odměny.   </a:t>
            </a:r>
          </a:p>
          <a:p>
            <a:pPr marL="0" lvl="0" indent="0" algn="just">
              <a:lnSpc>
                <a:spcPct val="100000"/>
              </a:lnSpc>
              <a:buNone/>
            </a:pPr>
            <a:endParaRPr lang="cs-CZ" sz="1800" dirty="false">
              <a:solidFill>
                <a:srgbClr val="000000"/>
              </a:solidFill>
              <a:latin typeface="Arial" panose="020B0604020202020204" pitchFamily="34" charset="0"/>
            </a:endParaRPr>
          </a:p>
          <a:p>
            <a:pPr marL="0" lvl="0" indent="0" algn="just">
              <a:lnSpc>
                <a:spcPct val="100000"/>
              </a:lnSpc>
              <a:buNone/>
            </a:pPr>
            <a:endParaRPr lang="cs-CZ" sz="1800" b="false" i="false" u="none" strike="noStrike" baseline="0" dirty="false">
              <a:solidFill>
                <a:srgbClr val="000000"/>
              </a:solidFill>
              <a:latin typeface="Arial" panose="020B0604020202020204" pitchFamily="34" charset="0"/>
            </a:endParaRPr>
          </a:p>
          <a:p>
            <a:pPr marL="0" lvl="0" indent="0" algn="just">
              <a:lnSpc>
                <a:spcPct val="100000"/>
              </a:lnSpc>
              <a:buNone/>
            </a:pPr>
            <a:endParaRPr lang="cs-CZ" sz="20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62</a:t>
            </a:fld>
            <a:endParaRPr lang="cs-CZ" dirty="false"/>
          </a:p>
        </p:txBody>
      </p:sp>
    </p:spTree>
    <p:extLst>
      <p:ext uri="{BB962C8B-B14F-4D97-AF65-F5344CB8AC3E}">
        <p14:creationId xmlns:p14="http://schemas.microsoft.com/office/powerpoint/2010/main" val="14879119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964488" cy="1080000"/>
          </a:xfrm>
        </p:spPr>
        <p:txBody>
          <a:bodyPr/>
          <a:lstStyle/>
          <a:p>
            <a:r>
              <a:rPr lang="cs-CZ" dirty="false"/>
              <a:t>Způsobilé výdaje – osobní náklady IV.</a:t>
            </a:r>
          </a:p>
        </p:txBody>
      </p:sp>
      <p:sp>
        <p:nvSpPr>
          <p:cNvPr id="3" name="Zástupný symbol pro obsah 2"/>
          <p:cNvSpPr>
            <a:spLocks noGrp="true"/>
          </p:cNvSpPr>
          <p:nvPr>
            <p:ph idx="1"/>
          </p:nvPr>
        </p:nvSpPr>
        <p:spPr>
          <a:xfrm>
            <a:off x="251520" y="1340768"/>
            <a:ext cx="8532480" cy="2987678"/>
          </a:xfrm>
        </p:spPr>
        <p:txBody>
          <a:bodyPr/>
          <a:lstStyle/>
          <a:p>
            <a:pPr marL="0" indent="0" algn="just">
              <a:buNone/>
            </a:pPr>
            <a:r>
              <a:rPr lang="cs-CZ" sz="2000" b="true" u="sng" dirty="false"/>
              <a:t>Odměny</a:t>
            </a:r>
          </a:p>
          <a:p>
            <a:pPr algn="just">
              <a:lnSpc>
                <a:spcPct val="100000"/>
              </a:lnSpc>
            </a:pPr>
            <a:r>
              <a:rPr lang="cs-CZ" altLang="cs-CZ" sz="2000" dirty="false"/>
              <a:t>Způsobilé jsou odměny za splnění mimořádného nebo zvlášť významného úkolu apod. </a:t>
            </a:r>
            <a:r>
              <a:rPr lang="cs-CZ" sz="2000" dirty="false"/>
              <a:t>Zdůvodnění vyplacených odměn je nezbytnou podmínkou jejich způsobilosti. </a:t>
            </a:r>
            <a:r>
              <a:rPr lang="cs-CZ" altLang="cs-CZ" sz="2000" dirty="false"/>
              <a:t>Příjemce stanoví kritéria, při jejichž splnění lze odměny zaměstnanci poskytnout (vnitřní předpis apod.)</a:t>
            </a:r>
          </a:p>
          <a:p>
            <a:pPr algn="just">
              <a:lnSpc>
                <a:spcPct val="100000"/>
              </a:lnSpc>
            </a:pPr>
            <a:r>
              <a:rPr lang="cs-CZ" sz="2000" dirty="false"/>
              <a:t>Veškeré vyplacené odměny v projektu musí náležet za činnosti vykonané pro projekt a zároveň musí souviset s činnostmi uvedenými </a:t>
            </a:r>
            <a:br>
              <a:rPr lang="cs-CZ" sz="2000" dirty="false"/>
            </a:br>
            <a:r>
              <a:rPr lang="cs-CZ" sz="2000" dirty="false"/>
              <a:t>v pracovní smlouvě.</a:t>
            </a:r>
            <a:endParaRPr lang="cs-CZ" altLang="cs-CZ" sz="2000" dirty="false"/>
          </a:p>
          <a:p>
            <a:pPr algn="just">
              <a:lnSpc>
                <a:spcPct val="100000"/>
              </a:lnSpc>
            </a:pPr>
            <a:r>
              <a:rPr lang="cs-CZ" altLang="cs-CZ" sz="2000" dirty="false"/>
              <a:t>Nelze uznat odměnu za standardní, byť bezvadné, výsledky práce.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63</a:t>
            </a:fld>
            <a:endParaRPr lang="cs-CZ" dirty="false"/>
          </a:p>
        </p:txBody>
      </p:sp>
      <p:pic>
        <p:nvPicPr>
          <p:cNvPr id="12290" name="Picture 2" descr="Concurenţă Afaceri Servicii - Imagine gratuită pe Pixabay">
            <a:extLst>
              <a:ext uri="{FF2B5EF4-FFF2-40B4-BE49-F238E27FC236}">
                <a16:creationId xmlns:a16="http://schemas.microsoft.com/office/drawing/2014/main" id="{44726D10-2DD3-7E68-1D95-00265B116F08}"/>
              </a:ext>
            </a:extLst>
          </p:cNvPr>
          <p:cNvPicPr>
            <a:picLocks noChangeAspect="true" noChangeArrowheads="true"/>
          </p:cNvPicPr>
          <p:nvPr/>
        </p:nvPicPr>
        <p:blipFill>
          <a:blip cstate="print" r:embed="rId3">
            <a:extLst>
              <a:ext uri="{BEBA8EAE-BF5A-486C-A8C5-ECC9F3942E4B}">
                <a14:imgProps xmlns:a14="http://schemas.microsoft.com/office/drawing/2010/main">
                  <a14:imgLayer r:embed="rId4">
                    <a14:imgEffect>
                      <a14:backgroundRemoval b="94063" l="7969" r="93438" t="6406">
                        <a14:foregroundMark x1="9688" x2="15781" y1="87188" y2="94063"/>
                        <a14:foregroundMark x1="7969" x2="9375" y1="87188" y2="92344"/>
                        <a14:foregroundMark x1="83281" x2="93438" y1="6406" y2="30312"/>
                      </a14:backgroundRemoval>
                    </a14:imgEffect>
                  </a14:imgLayer>
                </a14:imgProps>
              </a:ext>
              <a:ext uri="{28A0092B-C50C-407E-A947-70E740481C1C}">
                <a14:useLocalDpi xmlns:a14="http://schemas.microsoft.com/office/drawing/2010/main" val="0"/>
              </a:ext>
            </a:extLst>
          </a:blip>
          <a:srcRect/>
          <a:stretch>
            <a:fillRect/>
          </a:stretch>
        </p:blipFill>
        <p:spPr bwMode="auto">
          <a:xfrm>
            <a:off x="7452319" y="4725143"/>
            <a:ext cx="1584177" cy="1512169"/>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2">
            <a:extLst>
              <a:ext uri="{FF2B5EF4-FFF2-40B4-BE49-F238E27FC236}">
                <a16:creationId xmlns:a16="http://schemas.microsoft.com/office/drawing/2014/main" id="{1E0D386B-268C-A2ED-A3DB-056C9D654D2B}"/>
              </a:ext>
            </a:extLst>
          </p:cNvPr>
          <p:cNvSpPr txBox="true">
            <a:spLocks/>
          </p:cNvSpPr>
          <p:nvPr/>
        </p:nvSpPr>
        <p:spPr>
          <a:xfrm>
            <a:off x="251520" y="4867190"/>
            <a:ext cx="6912768" cy="1682888"/>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altLang="cs-CZ" sz="2000" dirty="false"/>
              <a:t>Způsobilé jsou odměny, které nepřekročí 25 % ročního úhrnu nejvyššího platového tarifu a nejvýše přípustného osobního příplatku v příslušné platové třídě, nebo roční mzdy/odměny z dohody, kdy se vychází z částky dle poslední platné verze pracovní smlouvy/dohody.</a:t>
            </a:r>
          </a:p>
        </p:txBody>
      </p:sp>
    </p:spTree>
    <p:extLst>
      <p:ext uri="{BB962C8B-B14F-4D97-AF65-F5344CB8AC3E}">
        <p14:creationId xmlns:p14="http://schemas.microsoft.com/office/powerpoint/2010/main" val="766667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07504" y="0"/>
            <a:ext cx="8856984" cy="1080000"/>
          </a:xfrm>
        </p:spPr>
        <p:txBody>
          <a:bodyPr/>
          <a:lstStyle/>
          <a:p>
            <a:r>
              <a:rPr lang="cs-CZ" dirty="false"/>
              <a:t>Způsobilé výdaje – osobní náklady V.</a:t>
            </a:r>
          </a:p>
        </p:txBody>
      </p:sp>
      <p:sp>
        <p:nvSpPr>
          <p:cNvPr id="3" name="Zástupný symbol pro obsah 2"/>
          <p:cNvSpPr>
            <a:spLocks noGrp="true"/>
          </p:cNvSpPr>
          <p:nvPr>
            <p:ph idx="1"/>
          </p:nvPr>
        </p:nvSpPr>
        <p:spPr>
          <a:xfrm>
            <a:off x="540000" y="1484784"/>
            <a:ext cx="8064000" cy="4896544"/>
          </a:xfrm>
        </p:spPr>
        <p:txBody>
          <a:bodyPr/>
          <a:lstStyle/>
          <a:p>
            <a:pPr marL="0" lvl="0" indent="0" algn="just">
              <a:lnSpc>
                <a:spcPct val="100000"/>
              </a:lnSpc>
              <a:buNone/>
            </a:pPr>
            <a:r>
              <a:rPr lang="cs-CZ" sz="2000" b="true" u="sng" dirty="false"/>
              <a:t>Náhrady za dovolenou </a:t>
            </a:r>
          </a:p>
          <a:p>
            <a:pPr algn="just">
              <a:lnSpc>
                <a:spcPct val="100000"/>
              </a:lnSpc>
            </a:pPr>
            <a:r>
              <a:rPr lang="cs-CZ" altLang="cs-CZ" sz="2000" dirty="false"/>
              <a:t>Náhrady za dovolenou jsou způsobilé pouze v rozsahu, v jakém odpovídají míře zapojení zaměstnance do realizace projektu </a:t>
            </a:r>
            <a:br>
              <a:rPr lang="cs-CZ" altLang="cs-CZ" sz="2000" dirty="false"/>
            </a:br>
            <a:r>
              <a:rPr lang="cs-CZ" altLang="cs-CZ" sz="2000" dirty="false"/>
              <a:t>v měsíci, v němž je dovolená čerpána (= úvazek dle pracovní smlouvy, DPČ nebo DPP v projektu).</a:t>
            </a:r>
          </a:p>
          <a:p>
            <a:pPr algn="just">
              <a:lnSpc>
                <a:spcPct val="100000"/>
              </a:lnSpc>
            </a:pPr>
            <a:r>
              <a:rPr lang="cs-CZ" altLang="cs-CZ" sz="2000" dirty="false"/>
              <a:t>Způsobilým výdajem je náhrada mzdy nebo platu za dovolenou </a:t>
            </a:r>
            <a:br>
              <a:rPr lang="cs-CZ" altLang="cs-CZ" sz="2000" dirty="false"/>
            </a:br>
            <a:r>
              <a:rPr lang="cs-CZ" altLang="cs-CZ" sz="2000" dirty="false"/>
              <a:t>v rozsahu, který zaměstnavatel musí zaměstnanci poskytnout na základě platného právního předpisu, kolektivní smlouvy nebo vnitřního předpisu zaměstnavatele. </a:t>
            </a:r>
          </a:p>
          <a:p>
            <a:pPr marL="0" indent="0" algn="just">
              <a:lnSpc>
                <a:spcPct val="100000"/>
              </a:lnSpc>
              <a:buNone/>
            </a:pPr>
            <a:r>
              <a:rPr lang="cs-CZ" altLang="cs-CZ" sz="2000" b="true" u="sng" dirty="false"/>
              <a:t>F</a:t>
            </a:r>
            <a:r>
              <a:rPr lang="pt-BR" altLang="cs-CZ" sz="2000" b="true" u="sng" dirty="false"/>
              <a:t>ond kulturních a sociálních potřeb</a:t>
            </a:r>
            <a:endParaRPr lang="cs-CZ" sz="2000" b="true" u="sng" dirty="false"/>
          </a:p>
          <a:p>
            <a:pPr algn="just">
              <a:lnSpc>
                <a:spcPct val="100000"/>
              </a:lnSpc>
            </a:pPr>
            <a:r>
              <a:rPr lang="cs-CZ" sz="2000" dirty="false"/>
              <a:t>FKSP je způsobilým nákladem u organizací, které musí povinně tvořit FKSP dle zákona.</a:t>
            </a:r>
          </a:p>
          <a:p>
            <a:pPr algn="just">
              <a:lnSpc>
                <a:spcPct val="100000"/>
              </a:lnSpc>
            </a:pPr>
            <a:r>
              <a:rPr lang="cs-CZ" sz="2000" dirty="false"/>
              <a:t>Způsobilé jsou náklady na tvorbu, ne na čerpání FKSP!</a:t>
            </a:r>
          </a:p>
          <a:p>
            <a:pPr algn="just">
              <a:lnSpc>
                <a:spcPct val="100000"/>
              </a:lnSpc>
            </a:pPr>
            <a:endParaRPr lang="cs-CZ" altLang="cs-CZ" sz="1800" dirty="false"/>
          </a:p>
          <a:p>
            <a:pPr algn="just">
              <a:lnSpc>
                <a:spcPct val="100000"/>
              </a:lnSpc>
            </a:pPr>
            <a:endParaRPr lang="cs-CZ" altLang="cs-CZ" sz="1800" dirty="false"/>
          </a:p>
          <a:p>
            <a:pPr algn="just">
              <a:lnSpc>
                <a:spcPct val="100000"/>
              </a:lnSpc>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64</a:t>
            </a:fld>
            <a:endParaRPr lang="cs-CZ" dirty="false"/>
          </a:p>
        </p:txBody>
      </p:sp>
    </p:spTree>
    <p:extLst>
      <p:ext uri="{BB962C8B-B14F-4D97-AF65-F5344CB8AC3E}">
        <p14:creationId xmlns:p14="http://schemas.microsoft.com/office/powerpoint/2010/main" val="2157639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pracovní výkazy I.</a:t>
            </a:r>
          </a:p>
        </p:txBody>
      </p:sp>
      <p:sp>
        <p:nvSpPr>
          <p:cNvPr id="3" name="Zástupný symbol pro obsah 2"/>
          <p:cNvSpPr>
            <a:spLocks noGrp="true"/>
          </p:cNvSpPr>
          <p:nvPr>
            <p:ph idx="1"/>
          </p:nvPr>
        </p:nvSpPr>
        <p:spPr>
          <a:xfrm>
            <a:off x="360000" y="2520205"/>
            <a:ext cx="6804288" cy="4104456"/>
          </a:xfrm>
        </p:spPr>
        <p:txBody>
          <a:bodyPr/>
          <a:lstStyle/>
          <a:p>
            <a:pPr algn="just">
              <a:lnSpc>
                <a:spcPct val="100000"/>
              </a:lnSpc>
              <a:spcBef>
                <a:spcPts val="0"/>
              </a:spcBef>
              <a:buFont typeface="Wingdings" panose="05000000000000000000" pitchFamily="2" charset="2"/>
              <a:buChar char="v"/>
            </a:pPr>
            <a:r>
              <a:rPr lang="cs-CZ" sz="1800" dirty="false"/>
              <a:t>jedná se o pracovníka, který v rámci daného pracovněprávního vztahu vykonává činnosti </a:t>
            </a:r>
            <a:r>
              <a:rPr lang="cs-CZ" sz="1800" b="true" dirty="false"/>
              <a:t>pro projekt </a:t>
            </a:r>
            <a:br>
              <a:rPr lang="cs-CZ" sz="1800" b="true" dirty="false"/>
            </a:br>
            <a:r>
              <a:rPr lang="cs-CZ" sz="1800" b="true" dirty="false"/>
              <a:t>i mimo projekt;</a:t>
            </a:r>
          </a:p>
          <a:p>
            <a:pPr algn="just">
              <a:lnSpc>
                <a:spcPct val="100000"/>
              </a:lnSpc>
              <a:spcBef>
                <a:spcPts val="0"/>
              </a:spcBef>
              <a:buFont typeface="Wingdings" panose="05000000000000000000" pitchFamily="2" charset="2"/>
              <a:buChar char="v"/>
            </a:pPr>
            <a:r>
              <a:rPr lang="cs-CZ" sz="1800" dirty="false"/>
              <a:t>jedná se o pracovníka, který v rámci daného pracovněprávního vztahu vykonává činnosti pouze </a:t>
            </a:r>
            <a:r>
              <a:rPr lang="cs-CZ" sz="1800" b="true" dirty="false"/>
              <a:t>pro projekt, nicméně tyto činnosti spadají do vymezení více pracovních pozic;</a:t>
            </a:r>
            <a:endParaRPr lang="cs-CZ" sz="1800" b="true" strike="sngStrike" dirty="false">
              <a:solidFill>
                <a:srgbClr val="FF0000"/>
              </a:solidFill>
            </a:endParaRPr>
          </a:p>
          <a:p>
            <a:pPr algn="just">
              <a:lnSpc>
                <a:spcPct val="100000"/>
              </a:lnSpc>
              <a:spcBef>
                <a:spcPts val="0"/>
              </a:spcBef>
              <a:buFont typeface="Wingdings" panose="05000000000000000000" pitchFamily="2" charset="2"/>
              <a:buChar char="v"/>
            </a:pPr>
            <a:r>
              <a:rPr lang="cs-CZ" sz="1800" dirty="false"/>
              <a:t>jedná se o projekt, ve kterém se využívají </a:t>
            </a:r>
            <a:r>
              <a:rPr lang="cs-CZ" sz="1800" b="true" dirty="false"/>
              <a:t>nepřímé náklady/resp. 40% paušální sazba, a popis pracovní činnosti u dané pracovní pozice obsahuje činnosti spadající jak do přímých, tak do nepřímých nákladů </a:t>
            </a:r>
            <a:r>
              <a:rPr lang="cs-CZ" sz="1800" dirty="false"/>
              <a:t>(tedy je zde riziko dvojího financování).</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65</a:t>
            </a:fld>
            <a:endParaRPr lang="cs-CZ" dirty="false"/>
          </a:p>
        </p:txBody>
      </p:sp>
      <p:sp>
        <p:nvSpPr>
          <p:cNvPr id="5" name="Zástupný symbol pro obsah 2">
            <a:extLst>
              <a:ext uri="{FF2B5EF4-FFF2-40B4-BE49-F238E27FC236}">
                <a16:creationId xmlns:a16="http://schemas.microsoft.com/office/drawing/2014/main" id="{07497C53-4E85-EB01-A13B-D001D8A6FB74}"/>
              </a:ext>
            </a:extLst>
          </p:cNvPr>
          <p:cNvSpPr txBox="true">
            <a:spLocks/>
          </p:cNvSpPr>
          <p:nvPr/>
        </p:nvSpPr>
        <p:spPr>
          <a:xfrm>
            <a:off x="540000" y="1232816"/>
            <a:ext cx="8244000" cy="1080000"/>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3" panose="05040102010807070707" pitchFamily="18"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3" panose="05040102010807070707" pitchFamily="18"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3" panose="05040102010807070707" pitchFamily="18"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3" panose="05040102010807070707" pitchFamily="18" charset="2"/>
              <a:buChar char=""/>
              <a:defRPr lang="cs-CZ" sz="2000" kern="1200">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3" panose="05040102010807070707" pitchFamily="18"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Wingdings 3" panose="05040102010807070707" pitchFamily="18" charset="2"/>
              <a:buNone/>
            </a:pPr>
            <a:r>
              <a:rPr lang="cs-CZ" sz="2000" dirty="false"/>
              <a:t>Pracovní výkazy jsou u zaměstnance příjemce nebo partnera </a:t>
            </a:r>
            <a:br>
              <a:rPr lang="cs-CZ" sz="2000" dirty="false"/>
            </a:br>
            <a:r>
              <a:rPr lang="cs-CZ" sz="2000" dirty="false"/>
              <a:t>s finančním příspěvkem vyžadovány jen </a:t>
            </a:r>
            <a:r>
              <a:rPr lang="cs-CZ" sz="2000" b="true" dirty="false"/>
              <a:t>při výskytu alespoň jedné </a:t>
            </a:r>
            <a:br>
              <a:rPr lang="cs-CZ" sz="2000" b="true" dirty="false"/>
            </a:br>
            <a:r>
              <a:rPr lang="cs-CZ" sz="2000" b="true" dirty="false"/>
              <a:t>z následujících 3 okolností: </a:t>
            </a:r>
          </a:p>
        </p:txBody>
      </p:sp>
      <p:pic>
        <p:nvPicPr>
          <p:cNvPr id="6" name="Picture 3">
            <a:extLst>
              <a:ext uri="{FF2B5EF4-FFF2-40B4-BE49-F238E27FC236}">
                <a16:creationId xmlns:a16="http://schemas.microsoft.com/office/drawing/2014/main" id="{81328E0F-91ED-7F7B-37BE-BBC0DDFEF639}"/>
              </a:ext>
            </a:extLst>
          </p:cNvPr>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l="-706" t="-1312" r="1" b="1"/>
          <a:stretch/>
        </p:blipFill>
        <p:spPr bwMode="auto">
          <a:xfrm>
            <a:off x="7524328" y="4726292"/>
            <a:ext cx="1583672" cy="1583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vislý svitek 5">
            <a:extLst>
              <a:ext uri="{FF2B5EF4-FFF2-40B4-BE49-F238E27FC236}">
                <a16:creationId xmlns:a16="http://schemas.microsoft.com/office/drawing/2014/main" id="{414D38C4-E923-8316-6956-BD9BB5D8FB0F}"/>
              </a:ext>
            </a:extLst>
          </p:cNvPr>
          <p:cNvSpPr/>
          <p:nvPr/>
        </p:nvSpPr>
        <p:spPr>
          <a:xfrm>
            <a:off x="7345342" y="2495187"/>
            <a:ext cx="1798658" cy="749042"/>
          </a:xfrm>
          <a:prstGeom prst="verticalScroll">
            <a:avLst/>
          </a:prstGeom>
        </p:spPr>
        <p:style>
          <a:lnRef idx="1">
            <a:schemeClr val="accent4"/>
          </a:lnRef>
          <a:fillRef idx="2">
            <a:schemeClr val="accent4"/>
          </a:fillRef>
          <a:effectRef idx="1">
            <a:schemeClr val="accent4"/>
          </a:effectRef>
          <a:fontRef idx="minor">
            <a:schemeClr val="dk1"/>
          </a:fontRef>
        </p:style>
        <p:txBody>
          <a:bodyPr rtlCol="false" anchor="ct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r>
              <a:rPr kumimoji="false" lang="cs-CZ" sz="1200" b="true" i="false" u="none" strike="noStrike" kern="1200" cap="none" spc="0" normalizeH="false" baseline="0" noProof="false" dirty="false">
                <a:ln>
                  <a:noFill/>
                </a:ln>
                <a:solidFill>
                  <a:srgbClr val="084A8B"/>
                </a:solidFill>
                <a:effectLst/>
                <a:uLnTx/>
                <a:uFillTx/>
                <a:latin typeface="Arial"/>
                <a:ea typeface="+mn-ea"/>
                <a:cs typeface="+mn-cs"/>
              </a:rPr>
              <a:t>1 smlouva</a:t>
            </a:r>
            <a:br>
              <a:rPr kumimoji="false" lang="cs-CZ" sz="1200" b="true" i="false" u="none" strike="noStrike" kern="1200" cap="none" spc="0" normalizeH="false" baseline="0" noProof="false" dirty="false">
                <a:ln>
                  <a:noFill/>
                </a:ln>
                <a:solidFill>
                  <a:srgbClr val="084A8B"/>
                </a:solidFill>
                <a:effectLst/>
                <a:uLnTx/>
                <a:uFillTx/>
                <a:latin typeface="Arial"/>
                <a:ea typeface="+mn-ea"/>
                <a:cs typeface="+mn-cs"/>
              </a:rPr>
            </a:br>
            <a:r>
              <a:rPr kumimoji="false" lang="cs-CZ" sz="1200" b="true" i="false" u="none" strike="noStrike" kern="1200" cap="none" spc="0" normalizeH="false" baseline="0" noProof="false" dirty="false">
                <a:ln>
                  <a:noFill/>
                </a:ln>
                <a:solidFill>
                  <a:srgbClr val="084A8B"/>
                </a:solidFill>
                <a:effectLst/>
                <a:uLnTx/>
                <a:uFillTx/>
                <a:latin typeface="Arial"/>
                <a:ea typeface="+mn-ea"/>
                <a:cs typeface="+mn-cs"/>
              </a:rPr>
              <a:t> (vč. dodatku) pro projekt </a:t>
            </a:r>
            <a:br>
              <a:rPr kumimoji="false" lang="cs-CZ" sz="1200" b="true" i="false" u="none" strike="noStrike" kern="1200" cap="none" spc="0" normalizeH="false" baseline="0" noProof="false" dirty="false">
                <a:ln>
                  <a:noFill/>
                </a:ln>
                <a:solidFill>
                  <a:srgbClr val="084A8B"/>
                </a:solidFill>
                <a:effectLst/>
                <a:uLnTx/>
                <a:uFillTx/>
                <a:latin typeface="Arial"/>
                <a:ea typeface="+mn-ea"/>
                <a:cs typeface="+mn-cs"/>
              </a:rPr>
            </a:br>
            <a:r>
              <a:rPr kumimoji="false" lang="cs-CZ" sz="1200" b="true" i="false" u="none" strike="noStrike" kern="1200" cap="none" spc="0" normalizeH="false" baseline="0" noProof="false" dirty="false">
                <a:ln>
                  <a:noFill/>
                </a:ln>
                <a:solidFill>
                  <a:srgbClr val="084A8B"/>
                </a:solidFill>
                <a:effectLst/>
                <a:uLnTx/>
                <a:uFillTx/>
                <a:latin typeface="Arial"/>
                <a:ea typeface="+mn-ea"/>
                <a:cs typeface="+mn-cs"/>
              </a:rPr>
              <a:t>i mimo projekt</a:t>
            </a:r>
          </a:p>
        </p:txBody>
      </p:sp>
      <p:pic>
        <p:nvPicPr>
          <p:cNvPr id="10" name="Obrázek 9">
            <a:extLst>
              <a:ext uri="{FF2B5EF4-FFF2-40B4-BE49-F238E27FC236}">
                <a16:creationId xmlns:a16="http://schemas.microsoft.com/office/drawing/2014/main" id="{8591A346-A436-E2F2-7918-07B487691626}"/>
              </a:ext>
            </a:extLst>
          </p:cNvPr>
          <p:cNvPicPr>
            <a:picLocks noChangeAspect="true"/>
          </p:cNvPicPr>
          <p:nvPr/>
        </p:nvPicPr>
        <p:blipFill>
          <a:blip r:embed="rId4"/>
          <a:stretch>
            <a:fillRect/>
          </a:stretch>
        </p:blipFill>
        <p:spPr>
          <a:xfrm>
            <a:off x="7596336" y="3493476"/>
            <a:ext cx="1497263" cy="943776"/>
          </a:xfrm>
          <a:prstGeom prst="rect">
            <a:avLst/>
          </a:prstGeom>
        </p:spPr>
      </p:pic>
    </p:spTree>
    <p:extLst>
      <p:ext uri="{BB962C8B-B14F-4D97-AF65-F5344CB8AC3E}">
        <p14:creationId xmlns:p14="http://schemas.microsoft.com/office/powerpoint/2010/main" val="10542208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1" y="23732"/>
            <a:ext cx="8424000" cy="1080000"/>
          </a:xfrm>
        </p:spPr>
        <p:txBody>
          <a:bodyPr/>
          <a:lstStyle/>
          <a:p>
            <a:pPr algn="ctr"/>
            <a:r>
              <a:rPr lang="cs-CZ" altLang="cs-CZ" dirty="false"/>
              <a:t>pracovní výkazy II.</a:t>
            </a:r>
            <a:endParaRPr lang="cs-CZ" dirty="false"/>
          </a:p>
        </p:txBody>
      </p:sp>
      <p:sp>
        <p:nvSpPr>
          <p:cNvPr id="3" name="Zástupný symbol pro obsah 2"/>
          <p:cNvSpPr>
            <a:spLocks noGrp="true"/>
          </p:cNvSpPr>
          <p:nvPr>
            <p:ph idx="1"/>
          </p:nvPr>
        </p:nvSpPr>
        <p:spPr>
          <a:xfrm>
            <a:off x="179511" y="1412776"/>
            <a:ext cx="4339925" cy="5112568"/>
          </a:xfrm>
        </p:spPr>
        <p:txBody>
          <a:bodyPr/>
          <a:lstStyle/>
          <a:p>
            <a:pPr algn="just">
              <a:lnSpc>
                <a:spcPct val="100000"/>
              </a:lnSpc>
              <a:spcAft>
                <a:spcPts val="1000"/>
              </a:spcAft>
              <a:defRPr/>
            </a:pPr>
            <a:r>
              <a:rPr lang="cs-CZ" altLang="cs-CZ" sz="2000" dirty="false"/>
              <a:t>Zpracovávají se </a:t>
            </a:r>
            <a:r>
              <a:rPr lang="cs-CZ" altLang="cs-CZ" sz="2000" b="true" dirty="false"/>
              <a:t>měsíčně </a:t>
            </a:r>
            <a:br>
              <a:rPr lang="cs-CZ" altLang="cs-CZ" sz="2000" b="true" dirty="false"/>
            </a:br>
            <a:r>
              <a:rPr lang="cs-CZ" altLang="cs-CZ" sz="2000" b="true" dirty="false"/>
              <a:t>a k ŽoP </a:t>
            </a:r>
            <a:r>
              <a:rPr lang="cs-CZ" altLang="cs-CZ" sz="2000" dirty="false"/>
              <a:t>se dokládají pracovní výkazy pouze u těch mezd, kde částka nárokovaná z projektu převyšuje </a:t>
            </a:r>
            <a:r>
              <a:rPr lang="cs-CZ" altLang="cs-CZ" sz="2000" b="true" dirty="false"/>
              <a:t>20 tisíc korun. </a:t>
            </a:r>
          </a:p>
          <a:p>
            <a:pPr algn="just">
              <a:lnSpc>
                <a:spcPct val="100000"/>
              </a:lnSpc>
              <a:spcAft>
                <a:spcPts val="1000"/>
              </a:spcAft>
              <a:defRPr/>
            </a:pPr>
            <a:r>
              <a:rPr lang="cs-CZ" sz="2000" dirty="false"/>
              <a:t>Zaměstnanec ve výkazu</a:t>
            </a:r>
            <a:br>
              <a:rPr lang="cs-CZ" sz="2000" dirty="false"/>
            </a:br>
            <a:r>
              <a:rPr lang="cs-CZ" sz="2000" dirty="false"/>
              <a:t>uvádí několik </a:t>
            </a:r>
            <a:r>
              <a:rPr lang="cs-CZ" sz="2000" b="true" dirty="false"/>
              <a:t>odrážek skupin činností</a:t>
            </a:r>
            <a:r>
              <a:rPr lang="cs-CZ" sz="2000" dirty="false"/>
              <a:t>, které za daný měsíc vykonával, a u každé takto vymezené skupiny činností uvede, kolik času na ní strávil. </a:t>
            </a:r>
          </a:p>
          <a:p>
            <a:pPr>
              <a:lnSpc>
                <a:spcPct val="100000"/>
              </a:lnSpc>
              <a:spcAft>
                <a:spcPts val="1000"/>
              </a:spcAft>
              <a:defRPr/>
            </a:pPr>
            <a:r>
              <a:rPr lang="cs-CZ" altLang="cs-CZ" sz="2000" b="true" dirty="false"/>
              <a:t>Pracovní výkaz </a:t>
            </a:r>
            <a:r>
              <a:rPr lang="cs-CZ" altLang="cs-CZ" sz="1800" dirty="false"/>
              <a:t>(formulář ke stažení) viz  </a:t>
            </a:r>
            <a:r>
              <a:rPr lang="it-IT" sz="1600" dirty="false">
                <a:hlinkClick r:id="rId3"/>
              </a:rPr>
              <a:t>Pravidla pro žadatele a příjemce - www.esfcr.cz</a:t>
            </a:r>
            <a:endParaRPr lang="cs-CZ" altLang="cs-CZ" sz="2000" b="true" dirty="false"/>
          </a:p>
          <a:p>
            <a:pPr>
              <a:lnSpc>
                <a:spcPct val="100000"/>
              </a:lnSpc>
              <a:spcAft>
                <a:spcPts val="1000"/>
              </a:spcAft>
              <a:defRPr/>
            </a:pPr>
            <a:endParaRPr lang="cs-CZ" sz="1800" dirty="false"/>
          </a:p>
        </p:txBody>
      </p:sp>
      <p:sp>
        <p:nvSpPr>
          <p:cNvPr id="4" name="Zástupný symbol pro číslo snímku 3"/>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0"/>
                </a:spcAft>
                <a:buClrTx/>
                <a:buSzTx/>
                <a:buFontTx/>
                <a:buNone/>
                <a:tabLst/>
                <a:defRPr/>
              </a:pPr>
              <a:t>66</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pic>
        <p:nvPicPr>
          <p:cNvPr id="6" name="Obrázek 5">
            <a:extLst>
              <a:ext uri="{FF2B5EF4-FFF2-40B4-BE49-F238E27FC236}">
                <a16:creationId xmlns:a16="http://schemas.microsoft.com/office/drawing/2014/main" id="{B511D3C4-42E5-09B2-87EA-2274B66C246E}"/>
              </a:ext>
            </a:extLst>
          </p:cNvPr>
          <p:cNvPicPr>
            <a:picLocks noChangeAspect="true"/>
          </p:cNvPicPr>
          <p:nvPr/>
        </p:nvPicPr>
        <p:blipFill>
          <a:blip r:embed="rId4"/>
          <a:stretch>
            <a:fillRect/>
          </a:stretch>
        </p:blipFill>
        <p:spPr>
          <a:xfrm>
            <a:off x="4624564" y="1192556"/>
            <a:ext cx="4163193" cy="5503444"/>
          </a:xfrm>
          <a:prstGeom prst="rect">
            <a:avLst/>
          </a:prstGeom>
        </p:spPr>
      </p:pic>
    </p:spTree>
    <p:extLst>
      <p:ext uri="{BB962C8B-B14F-4D97-AF65-F5344CB8AC3E}">
        <p14:creationId xmlns:p14="http://schemas.microsoft.com/office/powerpoint/2010/main" val="1290543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Zaměstnanec  x  dodavatel</a:t>
            </a:r>
          </a:p>
        </p:txBody>
      </p:sp>
      <p:sp>
        <p:nvSpPr>
          <p:cNvPr id="3" name="Zástupný symbol pro obsah 2"/>
          <p:cNvSpPr>
            <a:spLocks noGrp="true"/>
          </p:cNvSpPr>
          <p:nvPr>
            <p:ph idx="1"/>
          </p:nvPr>
        </p:nvSpPr>
        <p:spPr>
          <a:xfrm>
            <a:off x="180000" y="1268760"/>
            <a:ext cx="8604000" cy="5589240"/>
          </a:xfrm>
        </p:spPr>
        <p:txBody>
          <a:bodyPr/>
          <a:lstStyle/>
          <a:p>
            <a:pPr marL="0" indent="0" algn="just">
              <a:lnSpc>
                <a:spcPct val="100000"/>
              </a:lnSpc>
              <a:buNone/>
            </a:pPr>
            <a:r>
              <a:rPr lang="cs-CZ" b="true" dirty="false">
                <a:solidFill>
                  <a:srgbClr val="FF0000"/>
                </a:solidFill>
                <a:latin typeface="+mj-lt"/>
              </a:rPr>
              <a:t>Pozor na střet zájmů: </a:t>
            </a:r>
            <a:r>
              <a:rPr lang="cs-CZ" sz="1800" dirty="false">
                <a:latin typeface="+mj-lt"/>
              </a:rPr>
              <a:t>Střet zájmů upravuje Obecná část pravidel, </a:t>
            </a:r>
            <a:br>
              <a:rPr lang="cs-CZ" sz="1800" dirty="false">
                <a:latin typeface="+mj-lt"/>
              </a:rPr>
            </a:br>
            <a:r>
              <a:rPr lang="cs-CZ" sz="1800" dirty="false">
                <a:latin typeface="+mj-lt"/>
              </a:rPr>
              <a:t>                                                           kapitola 20 Pravidla pro zadávání zakázek</a:t>
            </a:r>
          </a:p>
          <a:p>
            <a:pPr algn="just">
              <a:lnSpc>
                <a:spcPct val="100000"/>
              </a:lnSpc>
            </a:pPr>
            <a:r>
              <a:rPr lang="cs-CZ" sz="1800" dirty="false">
                <a:latin typeface="+mj-lt"/>
              </a:rPr>
              <a:t>Mějte prosím na paměti, že z uvedené definice střetu zájmů plyne, že pro posouzení střetu zájmu postačí pouze možnost (ohrožení) mít vliv na výsledek výběrového/zadávacího řízení, případně je ohrožena nestrannost nebo nezávislost v souvislosti s výběrovým řízením. </a:t>
            </a:r>
          </a:p>
          <a:p>
            <a:pPr algn="just">
              <a:lnSpc>
                <a:spcPct val="100000"/>
              </a:lnSpc>
            </a:pPr>
            <a:r>
              <a:rPr lang="cs-CZ" sz="1800" dirty="false">
                <a:latin typeface="+mj-lt"/>
              </a:rPr>
              <a:t>Jak je uvedeno ve výčtu kap. 20.1 odst. 4 Obecné části pravidel OPZ+, střet zájmů se vztahuje nejen na členy realizačního týmu, ale na všechny zaměstnance zadavatele, tj. zaměstnance příjemce. Těmito zaměstnanci jsou myšleni všichni zaměstnanci příjemce bez ohledu na druh zaměstnaneckého poměru vůči zadavateli (PP, DPČ, DPP) a nezáleží ani na tom, že by nefigurovali v realizačním týmu projektu, v němž by byli dodavatelem. </a:t>
            </a:r>
            <a:r>
              <a:rPr lang="cs-CZ" sz="1800" b="true" u="sng" dirty="false">
                <a:latin typeface="+mj-lt"/>
              </a:rPr>
              <a:t>Žádný zaměstnanec příjemce nesmí být jeho dodavatelem</a:t>
            </a:r>
            <a:r>
              <a:rPr lang="cs-CZ" sz="1800" u="sng" dirty="false">
                <a:latin typeface="+mj-lt"/>
              </a:rPr>
              <a:t>.</a:t>
            </a:r>
            <a:endParaRPr lang="cs-CZ" sz="1800" dirty="false">
              <a:latin typeface="+mj-lt"/>
            </a:endParaRPr>
          </a:p>
          <a:p>
            <a:pPr algn="just">
              <a:lnSpc>
                <a:spcPct val="100000"/>
              </a:lnSpc>
              <a:spcBef>
                <a:spcPts val="0"/>
              </a:spcBef>
              <a:spcAft>
                <a:spcPts val="0"/>
              </a:spcAft>
            </a:pPr>
            <a:r>
              <a:rPr lang="cs-CZ" sz="1800" dirty="false">
                <a:latin typeface="+mj-lt"/>
              </a:rPr>
              <a:t>Osoby v zaměstnaneckém poměru vůči zadavateli veřejné zakázky totiž mají/mohou mít možnost získat informace ohledně zadání zakázky, realizace projektu či případně dalších informací, které těmto osobám v pozici dodavatele mohou poskytnout konkurenční výhodu, která může vést k narušení  principu rovného zacházení a transparentnosti při zadávání VZ.</a:t>
            </a:r>
            <a:r>
              <a:rPr lang="cs-CZ" dirty="false"/>
              <a:t> </a:t>
            </a:r>
          </a:p>
          <a:p>
            <a:pPr marL="0" indent="0">
              <a:buNone/>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67</a:t>
            </a:fld>
            <a:endParaRPr lang="cs-CZ" dirty="false"/>
          </a:p>
        </p:txBody>
      </p:sp>
    </p:spTree>
    <p:extLst>
      <p:ext uri="{BB962C8B-B14F-4D97-AF65-F5344CB8AC3E}">
        <p14:creationId xmlns:p14="http://schemas.microsoft.com/office/powerpoint/2010/main" val="2699204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Způsobilé výdaje – Cestovné</a:t>
            </a:r>
          </a:p>
        </p:txBody>
      </p:sp>
      <p:sp>
        <p:nvSpPr>
          <p:cNvPr id="3" name="Zástupný symbol pro obsah 2"/>
          <p:cNvSpPr>
            <a:spLocks noGrp="true"/>
          </p:cNvSpPr>
          <p:nvPr>
            <p:ph idx="1"/>
          </p:nvPr>
        </p:nvSpPr>
        <p:spPr>
          <a:xfrm>
            <a:off x="540000" y="1340768"/>
            <a:ext cx="8064000" cy="4779232"/>
          </a:xfrm>
        </p:spPr>
        <p:txBody>
          <a:bodyPr/>
          <a:lstStyle/>
          <a:p>
            <a:r>
              <a:rPr lang="cs-CZ" altLang="cs-CZ" sz="2000" dirty="false"/>
              <a:t>Výdaje spojené s cestami zaměstnanců (včetně DPP a DPČ) příjemce, partnerů s finančním příspěvkem při zahraničních cestách. </a:t>
            </a:r>
          </a:p>
          <a:p>
            <a:r>
              <a:rPr lang="cs-CZ" altLang="cs-CZ" sz="2000" dirty="false"/>
              <a:t>Při vyúčtování pracovních cest se postupuje dle vyhlášky MPSV, pro zahraniční cesty dle vyhlášky MF.</a:t>
            </a:r>
          </a:p>
          <a:p>
            <a:r>
              <a:rPr lang="cs-CZ" altLang="cs-CZ" sz="2000" dirty="false"/>
              <a:t>Způsobilé výdaje: </a:t>
            </a:r>
          </a:p>
          <a:p>
            <a:pPr lvl="1"/>
            <a:r>
              <a:rPr lang="cs-CZ" altLang="cs-CZ" dirty="false"/>
              <a:t>Jízdní výdaje, ubytování, stravné, nezbytné vedlejší výdaje.</a:t>
            </a:r>
          </a:p>
          <a:p>
            <a:r>
              <a:rPr lang="cs-CZ" altLang="cs-CZ" sz="2000" dirty="false"/>
              <a:t>Cestovní náhrady pro zahraniční experty, v režimu tzv. „per diems“:</a:t>
            </a:r>
          </a:p>
          <a:p>
            <a:pPr lvl="1"/>
            <a:r>
              <a:rPr lang="cs-CZ" dirty="false"/>
              <a:t>náklady na </a:t>
            </a:r>
            <a:r>
              <a:rPr lang="cs-CZ" b="true" dirty="false"/>
              <a:t>ubytování, stravné a cestovné v ČR;</a:t>
            </a:r>
            <a:r>
              <a:rPr lang="cs-CZ" dirty="false"/>
              <a:t> </a:t>
            </a:r>
          </a:p>
          <a:p>
            <a:pPr lvl="1"/>
            <a:r>
              <a:rPr lang="cs-CZ" dirty="false"/>
              <a:t>Letenka (economy) na cesty nad 500 km, jinak ekvivalent ceny jízdenky 1. třídy.</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68</a:t>
            </a:fld>
            <a:endParaRPr lang="cs-CZ" dirty="false"/>
          </a:p>
        </p:txBody>
      </p:sp>
    </p:spTree>
    <p:extLst>
      <p:ext uri="{BB962C8B-B14F-4D97-AF65-F5344CB8AC3E}">
        <p14:creationId xmlns:p14="http://schemas.microsoft.com/office/powerpoint/2010/main" val="11451212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360000" y="0"/>
            <a:ext cx="8424000" cy="1052736"/>
          </a:xfrm>
        </p:spPr>
        <p:txBody>
          <a:bodyPr/>
          <a:lstStyle/>
          <a:p>
            <a:pPr algn="ctr"/>
            <a:r>
              <a:rPr lang="cs-CZ" dirty="false"/>
              <a:t>cestovné – PN a NN</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69</a:t>
            </a:fld>
            <a:endParaRPr lang="cs-CZ" dirty="false"/>
          </a:p>
        </p:txBody>
      </p:sp>
      <p:pic>
        <p:nvPicPr>
          <p:cNvPr id="4098" name="Picture 2"/>
          <p:cNvPicPr>
            <a:picLocks noGrp="true" noChangeAspect="true" noChangeArrowheads="true"/>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13" y="1052736"/>
            <a:ext cx="9128740" cy="569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268203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dirty="false"/>
              <a:t>Věcné zaměření výzvy 3/3</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916832"/>
            <a:ext cx="8424000" cy="4941168"/>
          </a:xfrm>
        </p:spPr>
        <p:txBody>
          <a:bodyPr/>
          <a:lstStyle/>
          <a:p>
            <a:pPr algn="just">
              <a:lnSpc>
                <a:spcPct val="107000"/>
              </a:lnSpc>
              <a:spcAft>
                <a:spcPts val="600"/>
              </a:spcAft>
            </a:pPr>
            <a:r>
              <a:rPr lang="cs-CZ" sz="1800" dirty="false">
                <a:effectLst/>
                <a:latin typeface="Arial" panose="020B0604020202020204" pitchFamily="34" charset="0"/>
                <a:ea typeface="Calibri" panose="020F0502020204030204" pitchFamily="34" charset="0"/>
                <a:cs typeface="Arial" panose="020B0604020202020204" pitchFamily="34" charset="0"/>
              </a:rPr>
              <a:t>Pro pilotní nastavení výzvy bylo vybráno </a:t>
            </a:r>
            <a:r>
              <a:rPr lang="cs-CZ" sz="1800" b="true" dirty="false">
                <a:effectLst/>
                <a:latin typeface="Arial" panose="020B0604020202020204" pitchFamily="34" charset="0"/>
                <a:ea typeface="Calibri" panose="020F0502020204030204" pitchFamily="34" charset="0"/>
                <a:cs typeface="Arial" panose="020B0604020202020204" pitchFamily="34" charset="0"/>
              </a:rPr>
              <a:t>34 obcí s rozšířenou působností Ústeckého, Karlovarského, Libereckého a Moravskoslezského kraje.</a:t>
            </a:r>
            <a:r>
              <a:rPr lang="cs-CZ" sz="1800" dirty="false">
                <a:effectLst/>
                <a:latin typeface="Arial" panose="020B0604020202020204" pitchFamily="34" charset="0"/>
                <a:ea typeface="Calibri" panose="020F0502020204030204" pitchFamily="34" charset="0"/>
                <a:cs typeface="Arial" panose="020B0604020202020204" pitchFamily="34" charset="0"/>
              </a:rPr>
              <a:t> Vybrané regiony v rámci uvedených krajů mají na základě dlouhodobého sledování a zdrojů MŠMT ve svém území školy indikující výrazné zatížení předčasnými odchody ze vzdělávání či riziky, jež mohou k předčasným odchodům vést. Potřebnost podpory výzvou definovaných regionů vyplývá z dat srovnání regionů (NUTS 2) o předčasných odchodech ze vzdělávání </a:t>
            </a:r>
            <a:br>
              <a:rPr lang="cs-CZ" sz="1800" dirty="false">
                <a:effectLst/>
                <a:latin typeface="Arial" panose="020B0604020202020204" pitchFamily="34" charset="0"/>
                <a:ea typeface="Calibri" panose="020F0502020204030204" pitchFamily="34" charset="0"/>
                <a:cs typeface="Arial" panose="020B0604020202020204" pitchFamily="34" charset="0"/>
              </a:rPr>
            </a:br>
            <a:r>
              <a:rPr lang="cs-CZ" sz="1800" dirty="false">
                <a:effectLst/>
                <a:latin typeface="Arial" panose="020B0604020202020204" pitchFamily="34" charset="0"/>
                <a:ea typeface="Calibri" panose="020F0502020204030204" pitchFamily="34" charset="0"/>
                <a:cs typeface="Arial" panose="020B0604020202020204" pitchFamily="34" charset="0"/>
              </a:rPr>
              <a:t>v České republice a současně z nejvyšší koncentrace ORP, které se potýkají s problémem předčasných odchodů ze vzdělávání. Obce s rozšířenou působností identifikuje zároveň vyšší index sociálního vyloučení. Jako problém se zároveň jeví nižší zapojení dětí do předškolního vzdělávání v uvedených krajích.</a:t>
            </a:r>
          </a:p>
          <a:p>
            <a:pPr algn="just">
              <a:lnSpc>
                <a:spcPct val="107000"/>
              </a:lnSpc>
              <a:spcAft>
                <a:spcPts val="600"/>
              </a:spcAft>
            </a:pPr>
            <a:endParaRPr lang="cs-CZ" sz="1800" dirty="false">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cs-CZ" sz="1600" dirty="false"/>
          </a:p>
        </p:txBody>
      </p:sp>
    </p:spTree>
    <p:extLst>
      <p:ext uri="{BB962C8B-B14F-4D97-AF65-F5344CB8AC3E}">
        <p14:creationId xmlns:p14="http://schemas.microsoft.com/office/powerpoint/2010/main" val="966037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nákup zařízení a vybavení</a:t>
            </a:r>
          </a:p>
        </p:txBody>
      </p:sp>
      <p:sp>
        <p:nvSpPr>
          <p:cNvPr id="3" name="Zástupný symbol pro obsah 2"/>
          <p:cNvSpPr>
            <a:spLocks noGrp="true"/>
          </p:cNvSpPr>
          <p:nvPr>
            <p:ph idx="1"/>
          </p:nvPr>
        </p:nvSpPr>
        <p:spPr>
          <a:xfrm>
            <a:off x="540000" y="1487564"/>
            <a:ext cx="8064000" cy="3309588"/>
          </a:xfrm>
        </p:spPr>
        <p:txBody>
          <a:bodyPr/>
          <a:lstStyle/>
          <a:p>
            <a:pPr algn="just"/>
            <a:r>
              <a:rPr lang="cs-CZ" sz="2000" dirty="false"/>
              <a:t>Způsobilé jsou výdaje spojené s nákupem nového nebo použitého vybavení hmotné povahy a také výdaje na nehmotný majetek.</a:t>
            </a:r>
          </a:p>
          <a:p>
            <a:r>
              <a:rPr lang="cs-CZ" altLang="cs-CZ" sz="2000" dirty="false"/>
              <a:t>Pro vybavení členů RT platí, že proplácet lze vždy </a:t>
            </a:r>
            <a:r>
              <a:rPr lang="cs-CZ" altLang="cs-CZ" sz="2000" b="true" dirty="false"/>
              <a:t>výši nákladů odpovídající zapojení do projektu, tedy součtu všech úvazků v RT  </a:t>
            </a:r>
            <a:r>
              <a:rPr lang="cs-CZ" altLang="cs-CZ" sz="2000" dirty="false"/>
              <a:t>(2 osoby x 0,5 úvazek = 1 počítač); </a:t>
            </a:r>
          </a:p>
          <a:p>
            <a:r>
              <a:rPr lang="cs-CZ" altLang="cs-CZ" sz="2000" dirty="false"/>
              <a:t>Náklady na zařízení a vybavení pro pracovníky, jejichž mzdy jsou hrazené z nepřímých nákladů, patří do nepřímých nákladů.</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70</a:t>
            </a:fld>
            <a:endParaRPr lang="cs-CZ" dirty="false"/>
          </a:p>
        </p:txBody>
      </p:sp>
      <p:sp>
        <p:nvSpPr>
          <p:cNvPr id="5" name="Zástupný symbol pro obsah 2">
            <a:extLst>
              <a:ext uri="{FF2B5EF4-FFF2-40B4-BE49-F238E27FC236}">
                <a16:creationId xmlns:a16="http://schemas.microsoft.com/office/drawing/2014/main" id="{CDCCF277-46A5-04C7-852B-63B5DAF599AF}"/>
              </a:ext>
            </a:extLst>
          </p:cNvPr>
          <p:cNvSpPr txBox="true">
            <a:spLocks/>
          </p:cNvSpPr>
          <p:nvPr/>
        </p:nvSpPr>
        <p:spPr>
          <a:xfrm>
            <a:off x="609671" y="3717032"/>
            <a:ext cx="5618513" cy="2592288"/>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altLang="cs-CZ" sz="1800" dirty="false"/>
          </a:p>
          <a:p>
            <a:pPr algn="just"/>
            <a:endParaRPr lang="cs-CZ" altLang="cs-CZ" sz="1800" dirty="false"/>
          </a:p>
          <a:p>
            <a:pPr algn="just"/>
            <a:r>
              <a:rPr lang="cs-CZ" altLang="cs-CZ" sz="2000" dirty="false"/>
              <a:t>Investiční výdaje nejsou ve výzvě č. 029 povoleny.</a:t>
            </a:r>
          </a:p>
          <a:p>
            <a:endParaRPr lang="cs-CZ" dirty="false"/>
          </a:p>
        </p:txBody>
      </p:sp>
      <p:pic>
        <p:nvPicPr>
          <p:cNvPr id="13316" name="Picture 4" descr="Manager Management Free content, Commercial work Stickman, white, recruiter  png | PNGEgg">
            <a:extLst>
              <a:ext uri="{FF2B5EF4-FFF2-40B4-BE49-F238E27FC236}">
                <a16:creationId xmlns:a16="http://schemas.microsoft.com/office/drawing/2014/main" id="{6507DD69-A12F-518A-3FAD-591E241E7D0F}"/>
              </a:ext>
            </a:extLst>
          </p:cNvPr>
          <p:cNvPicPr>
            <a:picLocks noChangeAspect="true" noChangeArrowheads="true"/>
          </p:cNvPicPr>
          <p:nvPr/>
        </p:nvPicPr>
        <p:blipFill rotWithShape="true">
          <a:blip r:embed="rId3">
            <a:extLst>
              <a:ext uri="{BEBA8EAE-BF5A-486C-A8C5-ECC9F3942E4B}">
                <a14:imgProps xmlns:a14="http://schemas.microsoft.com/office/drawing/2010/main">
                  <a14:imgLayer r:embed="rId4">
                    <a14:imgEffect>
                      <a14:backgroundRemoval b="96714" l="9483" r="89943" t="7512">
                        <a14:foregroundMark x1="34195" x2="52647" y1="14319" y2="9474"/>
                        <a14:foregroundMark x1="57806" x2="55172" y1="11267" y2="27700"/>
                        <a14:foregroundMark x1="53066" x2="37644" y1="8920" y2="8920"/>
                        <a14:foregroundMark x1="37644" x2="31322" y1="8920" y2="13146"/>
                        <a14:foregroundMark x1="44253" x2="70402" y1="89202" y2="90376"/>
                        <a14:foregroundMark x1="70402" x2="47989" y1="90376" y2="85446"/>
                        <a14:foregroundMark x1="36782" x2="50289" y1="92488" y2="94398"/>
                        <a14:foregroundMark x1="62755" x2="55460" y1="93518" y2="87559"/>
                        <a14:backgroundMark x1="47126" x2="55172" y1="97653" y2="99765"/>
                        <a14:backgroundMark x1="54310" x2="72701" y1="98122" y2="96948"/>
                        <a14:backgroundMark x1="54310" x2="66667" y1="7277" y2="6808"/>
                      </a14:backgroundRemoval>
                    </a14:imgEffect>
                  </a14:imgLayer>
                </a14:imgProps>
              </a:ext>
              <a:ext uri="{28A0092B-C50C-407E-A947-70E740481C1C}">
                <a14:useLocalDpi xmlns:a14="http://schemas.microsoft.com/office/drawing/2010/main" val="0"/>
              </a:ext>
            </a:extLst>
          </a:blip>
          <a:srcRect t="6685" b="2376"/>
          <a:stretch/>
        </p:blipFill>
        <p:spPr bwMode="auto">
          <a:xfrm>
            <a:off x="6526540" y="4797152"/>
            <a:ext cx="1800200"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1955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Nákup služeb, DPH</a:t>
            </a:r>
          </a:p>
        </p:txBody>
      </p:sp>
      <p:sp>
        <p:nvSpPr>
          <p:cNvPr id="3" name="Zástupný symbol pro obsah 2"/>
          <p:cNvSpPr>
            <a:spLocks noGrp="true"/>
          </p:cNvSpPr>
          <p:nvPr>
            <p:ph idx="1"/>
          </p:nvPr>
        </p:nvSpPr>
        <p:spPr>
          <a:xfrm>
            <a:off x="539552" y="1628800"/>
            <a:ext cx="8064000" cy="4779232"/>
          </a:xfrm>
        </p:spPr>
        <p:txBody>
          <a:bodyPr/>
          <a:lstStyle/>
          <a:p>
            <a:pPr algn="just">
              <a:lnSpc>
                <a:spcPct val="100000"/>
              </a:lnSpc>
              <a:spcAft>
                <a:spcPts val="1000"/>
              </a:spcAft>
              <a:defRPr/>
            </a:pPr>
            <a:r>
              <a:rPr lang="cs-CZ" dirty="false"/>
              <a:t>Dodání služby musí být nezbytné k realizaci projektu </a:t>
            </a:r>
            <a:br>
              <a:rPr lang="cs-CZ" dirty="false"/>
            </a:br>
            <a:r>
              <a:rPr lang="cs-CZ" dirty="false"/>
              <a:t>a musí vytvářet novou hodnotu.</a:t>
            </a:r>
          </a:p>
          <a:p>
            <a:pPr algn="just">
              <a:lnSpc>
                <a:spcPct val="100000"/>
              </a:lnSpc>
              <a:spcAft>
                <a:spcPts val="1000"/>
              </a:spcAft>
              <a:defRPr/>
            </a:pPr>
            <a:r>
              <a:rPr lang="cs-CZ" sz="2000" dirty="false"/>
              <a:t>Způsobilými výdaji nejsou výdaje na nákup lektorských služeb/školení/kurzů, na které má příjemce či partner platnou akreditaci. </a:t>
            </a:r>
          </a:p>
          <a:p>
            <a:pPr algn="just">
              <a:lnSpc>
                <a:spcPct val="100000"/>
              </a:lnSpc>
              <a:spcAft>
                <a:spcPts val="1000"/>
              </a:spcAft>
              <a:defRPr/>
            </a:pPr>
            <a:r>
              <a:rPr lang="cs-CZ" dirty="false"/>
              <a:t>DPH – rozdílné pro plátce a neplátce DPH</a:t>
            </a:r>
          </a:p>
          <a:p>
            <a:pPr lvl="1" algn="just">
              <a:lnSpc>
                <a:spcPct val="100000"/>
              </a:lnSpc>
              <a:spcAft>
                <a:spcPts val="1000"/>
              </a:spcAft>
              <a:defRPr/>
            </a:pPr>
            <a:r>
              <a:rPr lang="cs-CZ" sz="2200" dirty="false"/>
              <a:t>U neplátce je DPH způsobilým výdajem,</a:t>
            </a:r>
          </a:p>
          <a:p>
            <a:pPr lvl="1" algn="just">
              <a:lnSpc>
                <a:spcPct val="100000"/>
              </a:lnSpc>
              <a:spcAft>
                <a:spcPts val="1000"/>
              </a:spcAft>
              <a:defRPr/>
            </a:pPr>
            <a:r>
              <a:rPr lang="cs-CZ" sz="2200" dirty="false"/>
              <a:t>U plátců je DPH způsobilým výdajem, pokud nevzniká nárok na odpočet,</a:t>
            </a:r>
          </a:p>
          <a:p>
            <a:pPr lvl="1" algn="just">
              <a:lnSpc>
                <a:spcPct val="100000"/>
              </a:lnSpc>
              <a:defRPr/>
            </a:pPr>
            <a:r>
              <a:rPr lang="cs-CZ" dirty="false"/>
              <a:t>Akreditované kurzy – bez DPH.</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71</a:t>
            </a:fld>
            <a:endParaRPr lang="cs-CZ" dirty="false"/>
          </a:p>
        </p:txBody>
      </p:sp>
    </p:spTree>
    <p:extLst>
      <p:ext uri="{BB962C8B-B14F-4D97-AF65-F5344CB8AC3E}">
        <p14:creationId xmlns:p14="http://schemas.microsoft.com/office/powerpoint/2010/main" val="541484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Způsobilé výdaje - Přímá podpora</a:t>
            </a:r>
          </a:p>
        </p:txBody>
      </p:sp>
      <p:sp>
        <p:nvSpPr>
          <p:cNvPr id="3" name="Zástupný symbol pro obsah 2"/>
          <p:cNvSpPr>
            <a:spLocks noGrp="true"/>
          </p:cNvSpPr>
          <p:nvPr>
            <p:ph idx="1"/>
          </p:nvPr>
        </p:nvSpPr>
        <p:spPr>
          <a:xfrm>
            <a:off x="467544" y="1556792"/>
            <a:ext cx="8064000" cy="4320000"/>
          </a:xfrm>
        </p:spPr>
        <p:txBody>
          <a:bodyPr/>
          <a:lstStyle/>
          <a:p>
            <a:r>
              <a:rPr lang="pl-PL" dirty="false"/>
              <a:t>Z rozpočtu projektu lze hradit výdaje spojené se zapojením cílové skupiny do projektu. </a:t>
            </a:r>
          </a:p>
          <a:p>
            <a:r>
              <a:rPr lang="cs-CZ" dirty="false"/>
              <a:t>Výdaje spojené se zapojením CS do projektu – zejména se zaměstnáváním a vzděláváním CS projektu.</a:t>
            </a:r>
          </a:p>
          <a:p>
            <a:r>
              <a:rPr lang="cs-CZ" dirty="false"/>
              <a:t>Patří sem:</a:t>
            </a:r>
          </a:p>
          <a:p>
            <a:pPr lvl="1"/>
            <a:r>
              <a:rPr lang="cs-CZ" dirty="false"/>
              <a:t>Mzdové příspěvky =&gt; </a:t>
            </a:r>
            <a:r>
              <a:rPr lang="cs-CZ" sz="1800" dirty="false">
                <a:solidFill>
                  <a:schemeClr val="accent1"/>
                </a:solidFill>
              </a:rPr>
              <a:t>výzva 029 neumožňuje mzdové příspěvky hradit, v projektech výzvy 029 jsou mzdové příspěvky nerelevantní. </a:t>
            </a:r>
          </a:p>
          <a:p>
            <a:pPr lvl="1"/>
            <a:r>
              <a:rPr lang="cs-CZ" dirty="false"/>
              <a:t>Cestovní náhrady, jízdné, stravné CS.</a:t>
            </a:r>
          </a:p>
          <a:p>
            <a:pPr lvl="1"/>
            <a:r>
              <a:rPr lang="cs-CZ" dirty="false"/>
              <a:t>Příspěvek na péči o dítě a další závislé osoby.</a:t>
            </a:r>
          </a:p>
          <a:p>
            <a:pPr lvl="1"/>
            <a:r>
              <a:rPr lang="cs-CZ" dirty="false"/>
              <a:t>Jiné nezbytné náklady CS.</a:t>
            </a:r>
          </a:p>
          <a:p>
            <a:pPr lvl="1"/>
            <a:r>
              <a:rPr lang="cs-CZ" dirty="false"/>
              <a:t>Příspěvek na zapracování (pro výzvu 029 nerelevantní).</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72</a:t>
            </a:fld>
            <a:endParaRPr lang="cs-CZ" dirty="false"/>
          </a:p>
        </p:txBody>
      </p:sp>
    </p:spTree>
    <p:extLst>
      <p:ext uri="{BB962C8B-B14F-4D97-AF65-F5344CB8AC3E}">
        <p14:creationId xmlns:p14="http://schemas.microsoft.com/office/powerpoint/2010/main" val="30657211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Veřejné zakázky</a:t>
            </a:r>
          </a:p>
        </p:txBody>
      </p:sp>
      <p:sp>
        <p:nvSpPr>
          <p:cNvPr id="3" name="Zástupný symbol pro obsah 2"/>
          <p:cNvSpPr>
            <a:spLocks noGrp="true"/>
          </p:cNvSpPr>
          <p:nvPr>
            <p:ph idx="1"/>
          </p:nvPr>
        </p:nvSpPr>
        <p:spPr>
          <a:xfrm>
            <a:off x="540000" y="1340768"/>
            <a:ext cx="8064000" cy="4779232"/>
          </a:xfrm>
        </p:spPr>
        <p:txBody>
          <a:bodyPr/>
          <a:lstStyle/>
          <a:p>
            <a:pPr lvl="0" algn="just">
              <a:lnSpc>
                <a:spcPct val="100000"/>
              </a:lnSpc>
            </a:pPr>
            <a:endParaRPr lang="cs-CZ" sz="2000" dirty="false"/>
          </a:p>
          <a:p>
            <a:pPr lvl="0" algn="just">
              <a:lnSpc>
                <a:spcPct val="100000"/>
              </a:lnSpc>
            </a:pPr>
            <a:r>
              <a:rPr lang="cs-CZ" sz="2000" dirty="false"/>
              <a:t>Pokud příjemce nebo jeho partner s finančním příspěvkem (dále jen zadavatel) nedisponuje dostatečným vybavením na realizaci projektu nebo není schopen zabezpečit veškeré činnosti spojené s realizací projektu pomocí vlastních zaměstnanců, může pořízení takového vybavení a služeb zajistit nákupem.</a:t>
            </a:r>
          </a:p>
          <a:p>
            <a:pPr algn="just">
              <a:lnSpc>
                <a:spcPct val="100000"/>
              </a:lnSpc>
            </a:pPr>
            <a:r>
              <a:rPr lang="cs-CZ" sz="2000" dirty="false"/>
              <a:t>Zadáváním se rozumí jakýkoli postup pro výběr dodavatele. Doplňujeme, že pro oblast zadávání zakázek pro programové období 2021-2027 se zadáváním rozumí zadávací řízení, výběrové řízení i přímé zadání bez provedení výběrového řízení. </a:t>
            </a:r>
          </a:p>
          <a:p>
            <a:pPr algn="just">
              <a:lnSpc>
                <a:spcPct val="100000"/>
              </a:lnSpc>
            </a:pPr>
            <a:r>
              <a:rPr lang="cs-CZ" sz="2000" dirty="false"/>
              <a:t>Zadavatel vždy postupuje tak, aby nedocházelo ke střetu zájmů. </a:t>
            </a:r>
          </a:p>
          <a:p>
            <a:pPr lvl="0">
              <a:lnSpc>
                <a:spcPct val="100000"/>
              </a:lnSpc>
            </a:pPr>
            <a:r>
              <a:rPr lang="cs-CZ" sz="2000" dirty="false"/>
              <a:t>Pro příjemce platí povinnost řídit se pravidly</a:t>
            </a:r>
            <a:br>
              <a:rPr lang="cs-CZ" sz="2000" dirty="false"/>
            </a:br>
            <a:r>
              <a:rPr lang="cs-CZ" sz="2000" dirty="false"/>
              <a:t>uvedenými v kapitole 20 Obecná část pravidel.</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73</a:t>
            </a:fld>
            <a:endParaRPr lang="cs-CZ" dirty="false"/>
          </a:p>
        </p:txBody>
      </p:sp>
      <p:pic>
        <p:nvPicPr>
          <p:cNvPr id="5" name="Obrázek 4">
            <a:extLst>
              <a:ext uri="{FF2B5EF4-FFF2-40B4-BE49-F238E27FC236}">
                <a16:creationId xmlns:a16="http://schemas.microsoft.com/office/drawing/2014/main" id="{4C6DE1A3-8E38-444B-8F16-C1F6443BB277}"/>
              </a:ext>
            </a:extLst>
          </p:cNvPr>
          <p:cNvPicPr>
            <a:picLocks noChangeAspect="true"/>
          </p:cNvPicPr>
          <p:nvPr/>
        </p:nvPicPr>
        <p:blipFill>
          <a:blip r:embed="rId3"/>
          <a:stretch>
            <a:fillRect/>
          </a:stretch>
        </p:blipFill>
        <p:spPr>
          <a:xfrm>
            <a:off x="6948871" y="5207883"/>
            <a:ext cx="1655129" cy="1178768"/>
          </a:xfrm>
          <a:prstGeom prst="rect">
            <a:avLst/>
          </a:prstGeom>
        </p:spPr>
      </p:pic>
    </p:spTree>
    <p:extLst>
      <p:ext uri="{BB962C8B-B14F-4D97-AF65-F5344CB8AC3E}">
        <p14:creationId xmlns:p14="http://schemas.microsoft.com/office/powerpoint/2010/main" val="26561278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Vedení účetnictví</a:t>
            </a:r>
          </a:p>
        </p:txBody>
      </p:sp>
      <p:sp>
        <p:nvSpPr>
          <p:cNvPr id="3" name="Zástupný symbol pro obsah 2"/>
          <p:cNvSpPr>
            <a:spLocks noGrp="true"/>
          </p:cNvSpPr>
          <p:nvPr>
            <p:ph idx="1"/>
          </p:nvPr>
        </p:nvSpPr>
        <p:spPr>
          <a:xfrm>
            <a:off x="540000" y="1628800"/>
            <a:ext cx="8064000" cy="5067200"/>
          </a:xfrm>
        </p:spPr>
        <p:txBody>
          <a:bodyPr/>
          <a:lstStyle/>
          <a:p>
            <a:pPr algn="just">
              <a:lnSpc>
                <a:spcPct val="100000"/>
              </a:lnSpc>
              <a:spcBef>
                <a:spcPts val="300"/>
              </a:spcBef>
              <a:spcAft>
                <a:spcPts val="1200"/>
              </a:spcAft>
            </a:pPr>
            <a:r>
              <a:rPr lang="cs-CZ" sz="2000" dirty="false"/>
              <a:t>Příjemci jsou povinni vést účetnictví nebo daňovou evidenci v souladu s předpisy ČR. Příjemci, kteří vedou účetnictví v plném nebo zjednodušeném rozsahu podle zákona č. 563/1991 Sb., </a:t>
            </a:r>
            <a:br>
              <a:rPr lang="cs-CZ" sz="2000" dirty="false"/>
            </a:br>
            <a:r>
              <a:rPr lang="cs-CZ" sz="2000" dirty="false"/>
              <a:t>o účetnictví, vedou účetnictví způsobem, který zajistí </a:t>
            </a:r>
            <a:r>
              <a:rPr lang="cs-CZ" sz="2000" b="true" dirty="false"/>
              <a:t>jednoznačné přiřazení účetních položek spadajících do přímých nákladů ke konkrétnímu projektu</a:t>
            </a:r>
            <a:r>
              <a:rPr lang="cs-CZ" sz="2000" dirty="false"/>
              <a:t>, tj. zejména výnosů a nákladů a zařazení do evidence majetku.</a:t>
            </a:r>
          </a:p>
          <a:p>
            <a:pPr>
              <a:lnSpc>
                <a:spcPct val="100000"/>
              </a:lnSpc>
              <a:spcBef>
                <a:spcPts val="300"/>
              </a:spcBef>
              <a:spcAft>
                <a:spcPts val="1200"/>
              </a:spcAft>
            </a:pPr>
            <a:r>
              <a:rPr lang="cs-CZ" sz="2000" dirty="false"/>
              <a:t>Je také nutná archivace dokumentů</a:t>
            </a:r>
            <a:br>
              <a:rPr lang="cs-CZ" sz="2000" dirty="false"/>
            </a:br>
            <a:r>
              <a:rPr lang="cs-CZ" sz="2000" dirty="false"/>
              <a:t>(samostatná směrnice pro projekt </a:t>
            </a:r>
            <a:br>
              <a:rPr lang="cs-CZ" sz="2000" dirty="false"/>
            </a:br>
            <a:r>
              <a:rPr lang="cs-CZ" sz="2000" dirty="false"/>
              <a:t>může být, nemusí).</a:t>
            </a:r>
          </a:p>
          <a:p>
            <a:pPr algn="just">
              <a:lnSpc>
                <a:spcPct val="100000"/>
              </a:lnSpc>
              <a:spcBef>
                <a:spcPts val="300"/>
              </a:spcBef>
              <a:spcAft>
                <a:spcPts val="300"/>
              </a:spcAft>
            </a:pPr>
            <a:endParaRPr lang="cs-CZ" sz="1800" dirty="false"/>
          </a:p>
          <a:p>
            <a:pPr>
              <a:lnSpc>
                <a:spcPct val="100000"/>
              </a:lnSpc>
              <a:spcBef>
                <a:spcPts val="300"/>
              </a:spcBef>
              <a:spcAft>
                <a:spcPts val="300"/>
              </a:spcAft>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74</a:t>
            </a:fld>
            <a:endParaRPr lang="cs-CZ" dirty="false"/>
          </a:p>
        </p:txBody>
      </p:sp>
      <p:pic>
        <p:nvPicPr>
          <p:cNvPr id="8" name="Obrázek 7">
            <a:extLst>
              <a:ext uri="{FF2B5EF4-FFF2-40B4-BE49-F238E27FC236}">
                <a16:creationId xmlns:a16="http://schemas.microsoft.com/office/drawing/2014/main" id="{273438BF-1BFE-43BB-8C0A-B592DE7F2E03}"/>
              </a:ext>
            </a:extLst>
          </p:cNvPr>
          <p:cNvPicPr>
            <a:picLocks noChangeAspect="true"/>
          </p:cNvPicPr>
          <p:nvPr/>
        </p:nvPicPr>
        <p:blipFill>
          <a:blip r:embed="rId3"/>
          <a:stretch>
            <a:fillRect/>
          </a:stretch>
        </p:blipFill>
        <p:spPr>
          <a:xfrm>
            <a:off x="5868144" y="4149080"/>
            <a:ext cx="2447228" cy="1800200"/>
          </a:xfrm>
          <a:prstGeom prst="rect">
            <a:avLst/>
          </a:prstGeom>
        </p:spPr>
      </p:pic>
    </p:spTree>
    <p:extLst>
      <p:ext uri="{BB962C8B-B14F-4D97-AF65-F5344CB8AC3E}">
        <p14:creationId xmlns:p14="http://schemas.microsoft.com/office/powerpoint/2010/main" val="19968318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512000" y="2996952"/>
            <a:ext cx="7272000" cy="1152128"/>
          </a:xfrm>
        </p:spPr>
        <p:txBody>
          <a:bodyPr/>
          <a:lstStyle/>
          <a:p>
            <a:r>
              <a:rPr lang="cs-CZ" dirty="false"/>
              <a:t>kontroly na místě</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a:xfrm>
            <a:off x="827584" y="3033016"/>
            <a:ext cx="540000" cy="540000"/>
          </a:xfrm>
        </p:spPr>
      </p:pic>
    </p:spTree>
    <p:extLst>
      <p:ext uri="{BB962C8B-B14F-4D97-AF65-F5344CB8AC3E}">
        <p14:creationId xmlns:p14="http://schemas.microsoft.com/office/powerpoint/2010/main" val="20142434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a:t>KONTROLY NA MÍSTĚ I.</a:t>
            </a:r>
          </a:p>
        </p:txBody>
      </p:sp>
      <p:sp>
        <p:nvSpPr>
          <p:cNvPr id="3" name="Zástupný symbol pro obsah 2"/>
          <p:cNvSpPr>
            <a:spLocks noGrp="true"/>
          </p:cNvSpPr>
          <p:nvPr>
            <p:ph idx="1"/>
          </p:nvPr>
        </p:nvSpPr>
        <p:spPr>
          <a:xfrm>
            <a:off x="540000" y="1412776"/>
            <a:ext cx="8064000" cy="5184576"/>
          </a:xfrm>
        </p:spPr>
        <p:txBody>
          <a:bodyPr/>
          <a:lstStyle/>
          <a:p>
            <a:pPr marL="432000" lvl="1" indent="-432000" algn="just">
              <a:lnSpc>
                <a:spcPct val="100000"/>
              </a:lnSpc>
              <a:spcBef>
                <a:spcPts val="600"/>
              </a:spcBef>
              <a:spcAft>
                <a:spcPts val="1800"/>
              </a:spcAft>
              <a:buSzPct val="100000"/>
              <a:buFont typeface="Wingdings" panose="05000000000000000000" pitchFamily="2" charset="2"/>
              <a:buChar char=""/>
            </a:pPr>
            <a:r>
              <a:rPr lang="cs-CZ" dirty="false"/>
              <a:t>Příjemce je povinen umožnit ověření skutečností, které popisuje v žádosti o podporu a zprávách o realizaci projektu či dalších dokumentech.</a:t>
            </a:r>
          </a:p>
          <a:p>
            <a:pPr marL="342900" lvl="1" indent="-342900" algn="just">
              <a:lnSpc>
                <a:spcPct val="100000"/>
              </a:lnSpc>
              <a:spcBef>
                <a:spcPts val="0"/>
              </a:spcBef>
              <a:spcAft>
                <a:spcPts val="0"/>
              </a:spcAft>
              <a:buSzPct val="100000"/>
              <a:buFont typeface="+mj-lt"/>
              <a:buAutoNum type="arabicPeriod"/>
            </a:pPr>
            <a:r>
              <a:rPr lang="cs-CZ" b="true" dirty="false"/>
              <a:t>Ohlášená kontrola </a:t>
            </a:r>
            <a:r>
              <a:rPr lang="cs-CZ" dirty="false"/>
              <a:t>-  Příjemce je dopředu informován</a:t>
            </a:r>
          </a:p>
          <a:p>
            <a:pPr marL="809625" lvl="1" indent="0" algn="just">
              <a:lnSpc>
                <a:spcPct val="100000"/>
              </a:lnSpc>
              <a:spcBef>
                <a:spcPts val="0"/>
              </a:spcBef>
              <a:spcAft>
                <a:spcPts val="0"/>
              </a:spcAft>
              <a:buSzPct val="100000"/>
              <a:buNone/>
            </a:pPr>
            <a:r>
              <a:rPr lang="cs-CZ" dirty="false"/>
              <a:t>o připravované kontrole, je mu poskytnut seznam </a:t>
            </a:r>
          </a:p>
          <a:p>
            <a:pPr marL="809625" lvl="1" indent="0" algn="just">
              <a:lnSpc>
                <a:spcPct val="100000"/>
              </a:lnSpc>
              <a:spcBef>
                <a:spcPts val="0"/>
              </a:spcBef>
              <a:spcAft>
                <a:spcPts val="0"/>
              </a:spcAft>
              <a:buSzPct val="100000"/>
              <a:buNone/>
            </a:pPr>
            <a:r>
              <a:rPr lang="cs-CZ" dirty="false"/>
              <a:t>potřebné dokumentace a časový </a:t>
            </a:r>
          </a:p>
          <a:p>
            <a:pPr marL="809625" lvl="1" indent="0" algn="just">
              <a:lnSpc>
                <a:spcPct val="100000"/>
              </a:lnSpc>
              <a:spcBef>
                <a:spcPts val="0"/>
              </a:spcBef>
              <a:spcAft>
                <a:spcPts val="1800"/>
              </a:spcAft>
              <a:buSzPct val="100000"/>
              <a:buNone/>
            </a:pPr>
            <a:r>
              <a:rPr lang="cs-CZ" dirty="false"/>
              <a:t>harmonogram kontroly.</a:t>
            </a:r>
          </a:p>
          <a:p>
            <a:pPr marL="342900" lvl="1" indent="-342900" algn="just">
              <a:lnSpc>
                <a:spcPct val="100000"/>
              </a:lnSpc>
              <a:spcBef>
                <a:spcPts val="600"/>
              </a:spcBef>
              <a:spcAft>
                <a:spcPts val="0"/>
              </a:spcAft>
              <a:buSzPct val="100000"/>
              <a:buFont typeface="+mj-lt"/>
              <a:buAutoNum type="arabicPeriod" startAt="2"/>
            </a:pPr>
            <a:r>
              <a:rPr lang="cs-CZ" b="true" dirty="false"/>
              <a:t>Neohlášená kontrola</a:t>
            </a:r>
            <a:r>
              <a:rPr lang="cs-CZ" dirty="false"/>
              <a:t> – zejména při ověřování</a:t>
            </a:r>
          </a:p>
          <a:p>
            <a:pPr marL="809625" lvl="1" indent="0" algn="just">
              <a:lnSpc>
                <a:spcPct val="100000"/>
              </a:lnSpc>
              <a:spcBef>
                <a:spcPts val="0"/>
              </a:spcBef>
              <a:spcAft>
                <a:spcPts val="1800"/>
              </a:spcAft>
              <a:buSzPct val="100000"/>
              <a:buNone/>
            </a:pPr>
            <a:r>
              <a:rPr lang="cs-CZ" dirty="false"/>
              <a:t>reálnosti probíhajících aktivit.</a:t>
            </a:r>
          </a:p>
          <a:p>
            <a:pPr marL="432000" lvl="1" indent="-432000" algn="just">
              <a:lnSpc>
                <a:spcPct val="100000"/>
              </a:lnSpc>
              <a:spcBef>
                <a:spcPts val="600"/>
              </a:spcBef>
              <a:spcAft>
                <a:spcPts val="600"/>
              </a:spcAft>
              <a:buSzPct val="100000"/>
              <a:buFont typeface="Wingdings" panose="05000000000000000000" pitchFamily="2" charset="2"/>
              <a:buChar char=""/>
            </a:pPr>
            <a:r>
              <a:rPr lang="cs-CZ" b="true" dirty="false"/>
              <a:t>Příjemce musí umožnit vstup </a:t>
            </a:r>
            <a:r>
              <a:rPr lang="cs-CZ" dirty="false"/>
              <a:t>kontrolou pověřeným osobám, včetně přístupu k veškeré dokumentaci týkající se projektu, a během realizace projektu, ale také po celou dobu, po kterou je povinen uchovávat dokumentaci projektu.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76</a:t>
            </a:fld>
            <a:endParaRPr lang="cs-CZ" dirty="false"/>
          </a:p>
        </p:txBody>
      </p:sp>
      <p:pic>
        <p:nvPicPr>
          <p:cNvPr id="2050" name="Picture 2" descr="http://www.buchlovice.cz/vcely/obr/full_lupa.png"/>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780928"/>
            <a:ext cx="1944216"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044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3095F4-9702-7E27-073D-485FC12C5FB8}"/>
              </a:ext>
            </a:extLst>
          </p:cNvPr>
          <p:cNvSpPr>
            <a:spLocks noGrp="true"/>
          </p:cNvSpPr>
          <p:nvPr>
            <p:ph type="title"/>
          </p:nvPr>
        </p:nvSpPr>
        <p:spPr/>
        <p:txBody>
          <a:bodyPr/>
          <a:lstStyle/>
          <a:p>
            <a:pPr algn="ctr"/>
            <a:r>
              <a:rPr lang="cs-CZ" dirty="false"/>
              <a:t>KONTROLY NA MÍSTĚ II.</a:t>
            </a:r>
          </a:p>
        </p:txBody>
      </p:sp>
      <p:sp>
        <p:nvSpPr>
          <p:cNvPr id="3" name="Zástupný obsah 2">
            <a:extLst>
              <a:ext uri="{FF2B5EF4-FFF2-40B4-BE49-F238E27FC236}">
                <a16:creationId xmlns:a16="http://schemas.microsoft.com/office/drawing/2014/main" id="{61B09393-F53A-EE75-4125-C41833D572AE}"/>
              </a:ext>
            </a:extLst>
          </p:cNvPr>
          <p:cNvSpPr>
            <a:spLocks noGrp="true"/>
          </p:cNvSpPr>
          <p:nvPr>
            <p:ph idx="1"/>
          </p:nvPr>
        </p:nvSpPr>
        <p:spPr/>
        <p:txBody>
          <a:bodyPr/>
          <a:lstStyle/>
          <a:p>
            <a:pPr marL="432000" lvl="1" indent="-432000" algn="just">
              <a:lnSpc>
                <a:spcPct val="100000"/>
              </a:lnSpc>
              <a:spcBef>
                <a:spcPts val="600"/>
              </a:spcBef>
              <a:spcAft>
                <a:spcPts val="600"/>
              </a:spcAft>
              <a:buSzPct val="100000"/>
              <a:buFont typeface="Wingdings" panose="05000000000000000000" pitchFamily="2" charset="2"/>
              <a:buChar char=""/>
            </a:pPr>
            <a:r>
              <a:rPr lang="cs-CZ" b="false" i="false" u="none" strike="noStrike" baseline="0" dirty="false">
                <a:solidFill>
                  <a:schemeClr val="accent1"/>
                </a:solidFill>
                <a:latin typeface="Arial" panose="020B0604020202020204" pitchFamily="34" charset="0"/>
              </a:rPr>
              <a:t>V projektech, ve kterých figuruje partner s finančním podílem na rozpočtu (tj. partner, jehož výdaje jsou hrazeny z podpory poskytnuté na projekt OPZ+), je příjemce povinen zavázat partnera, aby také on umožnil kontrolu. </a:t>
            </a:r>
            <a:endParaRPr lang="cs-CZ" dirty="false">
              <a:solidFill>
                <a:schemeClr val="accent1"/>
              </a:solidFill>
            </a:endParaRPr>
          </a:p>
          <a:p>
            <a:pPr marL="432000" lvl="1" indent="-432000">
              <a:lnSpc>
                <a:spcPct val="100000"/>
              </a:lnSpc>
              <a:spcBef>
                <a:spcPts val="600"/>
              </a:spcBef>
              <a:spcAft>
                <a:spcPts val="600"/>
              </a:spcAft>
              <a:buSzPct val="100000"/>
              <a:buFont typeface="Wingdings" panose="05000000000000000000" pitchFamily="2" charset="2"/>
              <a:buChar char=""/>
            </a:pPr>
            <a:r>
              <a:rPr lang="cs-CZ" dirty="false"/>
              <a:t>K provádění kontrol na místě či auditů oprávněno také Ministerstvo financí, orgány finanční správy, Evropská komise nebo Evropský účetní dvůr a Nejvyšší kontrolní úřad, popř. je mohou doprovázet další přizvané osoby. </a:t>
            </a:r>
          </a:p>
          <a:p>
            <a:endParaRPr lang="cs-CZ" dirty="false"/>
          </a:p>
        </p:txBody>
      </p:sp>
      <p:sp>
        <p:nvSpPr>
          <p:cNvPr id="4" name="Zástupný symbol pro číslo snímku 3">
            <a:extLst>
              <a:ext uri="{FF2B5EF4-FFF2-40B4-BE49-F238E27FC236}">
                <a16:creationId xmlns:a16="http://schemas.microsoft.com/office/drawing/2014/main" id="{404B5109-68A0-F988-BE2F-F4A61CD94BDE}"/>
              </a:ext>
            </a:extLst>
          </p:cNvPr>
          <p:cNvSpPr>
            <a:spLocks noGrp="true"/>
          </p:cNvSpPr>
          <p:nvPr>
            <p:ph type="sldNum" sz="quarter" idx="12"/>
          </p:nvPr>
        </p:nvSpPr>
        <p:spPr/>
        <p:txBody>
          <a:bodyPr/>
          <a:lstStyle/>
          <a:p>
            <a:fld id="{479BF083-4774-43B1-9AB0-5CC1AC5DD8EE}" type="slidenum">
              <a:rPr lang="cs-CZ" smtClean="false"/>
              <a:pPr/>
              <a:t>77</a:t>
            </a:fld>
            <a:endParaRPr lang="cs-CZ" dirty="false"/>
          </a:p>
        </p:txBody>
      </p:sp>
    </p:spTree>
    <p:extLst>
      <p:ext uri="{BB962C8B-B14F-4D97-AF65-F5344CB8AC3E}">
        <p14:creationId xmlns:p14="http://schemas.microsoft.com/office/powerpoint/2010/main" val="1456213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pPr algn="ctr"/>
            <a:r>
              <a:rPr lang="cs-CZ" dirty="false"/>
              <a:t>Děkujeme za pozornost</a:t>
            </a:r>
          </a:p>
        </p:txBody>
      </p:sp>
      <p:sp>
        <p:nvSpPr>
          <p:cNvPr id="3" name="Zástupný symbol pro obsah 2"/>
          <p:cNvSpPr>
            <a:spLocks noGrp="true"/>
          </p:cNvSpPr>
          <p:nvPr>
            <p:ph idx="1"/>
          </p:nvPr>
        </p:nvSpPr>
        <p:spPr>
          <a:xfrm>
            <a:off x="539552" y="1556792"/>
            <a:ext cx="4608064" cy="3168352"/>
          </a:xfrm>
        </p:spPr>
        <p:txBody>
          <a:bodyPr/>
          <a:lstStyle/>
          <a:p>
            <a:pPr marL="0" indent="0" algn="ctr">
              <a:lnSpc>
                <a:spcPct val="100000"/>
              </a:lnSpc>
              <a:buNone/>
            </a:pPr>
            <a:r>
              <a:rPr lang="cs-CZ" sz="4000" b="true" kern="0" dirty="false"/>
              <a:t>Pokračujeme návaznou prezentací:</a:t>
            </a:r>
            <a:br>
              <a:rPr lang="cs-CZ" sz="4000" b="true" kern="0" dirty="false"/>
            </a:br>
            <a:endParaRPr lang="cs-CZ" sz="4000" b="true" kern="0" dirty="false"/>
          </a:p>
          <a:p>
            <a:pPr marL="0" indent="0" algn="ctr">
              <a:lnSpc>
                <a:spcPct val="100000"/>
              </a:lnSpc>
              <a:buNone/>
            </a:pPr>
            <a:r>
              <a:rPr lang="cs-CZ" sz="4000" b="true" kern="0" dirty="false"/>
              <a:t>Předkládání ZoR </a:t>
            </a:r>
            <a:br>
              <a:rPr lang="cs-CZ" sz="4000" b="true" kern="0" dirty="false"/>
            </a:br>
            <a:r>
              <a:rPr lang="cs-CZ" sz="4000" b="true" kern="0" dirty="false"/>
              <a:t>a ŽoP</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78</a:t>
            </a:fld>
            <a:endParaRPr lang="cs-CZ" dirty="false"/>
          </a:p>
        </p:txBody>
      </p:sp>
      <p:pic>
        <p:nvPicPr>
          <p:cNvPr id="6" name="Picture 2"/>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646984" y="2094424"/>
            <a:ext cx="3164806" cy="280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ástupný symbol pro obsah 2"/>
          <p:cNvSpPr txBox="true">
            <a:spLocks/>
          </p:cNvSpPr>
          <p:nvPr/>
        </p:nvSpPr>
        <p:spPr>
          <a:xfrm>
            <a:off x="539552" y="5917159"/>
            <a:ext cx="8116716" cy="409836"/>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lvl="2" indent="0">
              <a:spcBef>
                <a:spcPts val="1800"/>
              </a:spcBef>
              <a:spcAft>
                <a:spcPts val="600"/>
              </a:spcAft>
              <a:buNone/>
            </a:pPr>
            <a:r>
              <a:rPr lang="cs-CZ" sz="1800" b="true" dirty="false"/>
              <a:t>Tým výzvy č. 029</a:t>
            </a:r>
          </a:p>
          <a:p>
            <a:pPr marL="179388" lvl="2" indent="0">
              <a:spcBef>
                <a:spcPts val="1800"/>
              </a:spcBef>
              <a:spcAft>
                <a:spcPts val="600"/>
              </a:spcAft>
              <a:buNone/>
            </a:pPr>
            <a:r>
              <a:rPr lang="cs-CZ" sz="1800" b="true" dirty="false"/>
              <a:t> </a:t>
            </a:r>
            <a:endParaRPr lang="cs-CZ" sz="1800" dirty="false"/>
          </a:p>
          <a:p>
            <a:pPr marL="0" indent="0">
              <a:buFont typeface="Wingdings" panose="05000000000000000000" pitchFamily="2" charset="2"/>
              <a:buNone/>
            </a:pPr>
            <a:endParaRPr lang="cs-CZ" dirty="false"/>
          </a:p>
        </p:txBody>
      </p:sp>
    </p:spTree>
    <p:extLst>
      <p:ext uri="{BB962C8B-B14F-4D97-AF65-F5344CB8AC3E}">
        <p14:creationId xmlns:p14="http://schemas.microsoft.com/office/powerpoint/2010/main" val="260803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pPr algn="ctr"/>
            <a:r>
              <a:rPr lang="cs-CZ" dirty="false"/>
              <a:t>Podporované aktivity 1/7</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marL="0" indent="0">
              <a:lnSpc>
                <a:spcPct val="107000"/>
              </a:lnSpc>
              <a:spcAft>
                <a:spcPts val="600"/>
              </a:spcAft>
              <a:buNone/>
            </a:pPr>
            <a:r>
              <a:rPr lang="cs-CZ" sz="1800" b="true" dirty="false">
                <a:effectLst/>
                <a:latin typeface="Arial" panose="020B0604020202020204" pitchFamily="34" charset="0"/>
                <a:ea typeface="Calibri" panose="020F0502020204030204" pitchFamily="34" charset="0"/>
                <a:cs typeface="Arial" panose="020B0604020202020204" pitchFamily="34" charset="0"/>
              </a:rPr>
              <a:t>Popis podporovaných aktivit:</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0" lvl="0" indent="0" algn="l">
              <a:lnSpc>
                <a:spcPct val="107000"/>
              </a:lnSpc>
              <a:buNone/>
            </a:pPr>
            <a:r>
              <a:rPr lang="cs-CZ" sz="1800" b="true" dirty="false">
                <a:latin typeface="Arial" panose="020B0604020202020204" pitchFamily="34" charset="0"/>
                <a:ea typeface="Calibri" panose="020F0502020204030204" pitchFamily="34" charset="0"/>
                <a:cs typeface="Arial" panose="020B0604020202020204" pitchFamily="34" charset="0"/>
              </a:rPr>
              <a:t>1</a:t>
            </a:r>
            <a:r>
              <a:rPr lang="cs-CZ" sz="1800" b="true" dirty="false">
                <a:effectLst/>
                <a:latin typeface="Arial" panose="020B0604020202020204" pitchFamily="34" charset="0"/>
                <a:ea typeface="Calibri" panose="020F0502020204030204" pitchFamily="34" charset="0"/>
                <a:cs typeface="Arial" panose="020B0604020202020204" pitchFamily="34" charset="0"/>
              </a:rPr>
              <a:t>) Pro všechny věkové skupiny dětí* a jejich rodiče:</a:t>
            </a:r>
            <a:endParaRPr lang="cs-CZ" sz="1800" b="true"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cs-CZ" sz="1800" dirty="false">
                <a:effectLst/>
                <a:latin typeface="Arial" panose="020B0604020202020204" pitchFamily="34" charset="0"/>
                <a:ea typeface="Calibri" panose="020F0502020204030204" pitchFamily="34" charset="0"/>
                <a:cs typeface="Arial" panose="020B0604020202020204" pitchFamily="34" charset="0"/>
              </a:rPr>
              <a:t>činnost multidisciplinárních týmů pro prevenci a řešení předčasných odchodů ze vzdělávání – koordinace a propojování rodin a aktérů z řad škol, pediatrů, dětských psychologů, sociálních pracovníků obcí, sociálních služeb (nízkoprahová zařízení pro děti a mládež, sociálně aktivizační služby pro rodiny s dětmi), OSPOD, pedagogicko-psychologických poraden apod. (podpora oprávněného přenosu informací, případové konference, síťování služeb),</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1100"/>
              </a:spcAft>
            </a:pPr>
            <a:r>
              <a:rPr lang="cs-CZ" sz="1800" dirty="false">
                <a:effectLst/>
                <a:latin typeface="Arial" panose="020B0604020202020204" pitchFamily="34" charset="0"/>
                <a:ea typeface="Calibri" panose="020F0502020204030204" pitchFamily="34" charset="0"/>
                <a:cs typeface="Arial" panose="020B0604020202020204" pitchFamily="34" charset="0"/>
              </a:rPr>
              <a:t>vytvoření metodik pro činnosti multidisciplinárních týmů k prevenci a řešení předčasných odchodů ze vzdělávání,</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1100"/>
              </a:spcAft>
            </a:pPr>
            <a:r>
              <a:rPr lang="cs-CZ" sz="1800" dirty="false">
                <a:effectLst/>
                <a:latin typeface="Arial" panose="020B0604020202020204" pitchFamily="34" charset="0"/>
                <a:ea typeface="Calibri" panose="020F0502020204030204" pitchFamily="34" charset="0"/>
                <a:cs typeface="Arial" panose="020B0604020202020204" pitchFamily="34" charset="0"/>
              </a:rPr>
              <a:t>metodická a odborná podpora a supervize členů multidisciplinárních týmů (případové supervize zaměřené na problémy vztahující se k riziku předčasných odchodů ze vzdělávání, týmové supervize zaměřené na spolupráci členů multidisciplinárních týmů při řešení problému), kulaté stoly, workshopy, </a:t>
            </a:r>
          </a:p>
          <a:p>
            <a:pPr marL="0" indent="0" algn="just">
              <a:lnSpc>
                <a:spcPct val="100000"/>
              </a:lnSpc>
              <a:spcBef>
                <a:spcPts val="0"/>
              </a:spcBef>
              <a:spcAft>
                <a:spcPts val="1100"/>
              </a:spcAft>
              <a:buNone/>
            </a:pPr>
            <a:r>
              <a:rPr lang="cs-CZ" sz="1800" dirty="false">
                <a:latin typeface="Arial" panose="020B0604020202020204" pitchFamily="34" charset="0"/>
                <a:cs typeface="Arial" panose="020B0604020202020204" pitchFamily="34" charset="0"/>
              </a:rPr>
              <a:t>* </a:t>
            </a:r>
            <a:r>
              <a:rPr lang="cs-CZ" sz="1400" dirty="false">
                <a:effectLst/>
                <a:latin typeface="Arial" panose="020B0604020202020204" pitchFamily="34" charset="0"/>
                <a:ea typeface="Calibri" panose="020F0502020204030204" pitchFamily="34" charset="0"/>
                <a:cs typeface="Times New Roman" panose="02020603050405020304" pitchFamily="18" charset="0"/>
              </a:rPr>
              <a:t>Jedná se o děti předškolního věku (pro tuto výzvu se rozumí 0 – 6 let) a žáky ZŠ.</a:t>
            </a:r>
          </a:p>
          <a:p>
            <a:pPr marL="0" indent="0" algn="just">
              <a:lnSpc>
                <a:spcPct val="100000"/>
              </a:lnSpc>
              <a:spcBef>
                <a:spcPts val="0"/>
              </a:spcBef>
              <a:spcAft>
                <a:spcPts val="1100"/>
              </a:spcAft>
              <a:buNone/>
            </a:pPr>
            <a:endParaRPr lang="cs-CZ" dirty="false"/>
          </a:p>
        </p:txBody>
      </p:sp>
    </p:spTree>
    <p:extLst>
      <p:ext uri="{BB962C8B-B14F-4D97-AF65-F5344CB8AC3E}">
        <p14:creationId xmlns:p14="http://schemas.microsoft.com/office/powerpoint/2010/main" val="303157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AD1B9-62F7-4B2E-B799-8284E997A6A9}"/>
              </a:ext>
            </a:extLst>
          </p:cNvPr>
          <p:cNvSpPr>
            <a:spLocks noGrp="true"/>
          </p:cNvSpPr>
          <p:nvPr>
            <p:ph type="title"/>
          </p:nvPr>
        </p:nvSpPr>
        <p:spPr/>
        <p:txBody>
          <a:bodyPr/>
          <a:lstStyle/>
          <a:p>
            <a:pPr algn="ctr"/>
            <a:r>
              <a:rPr lang="cs-CZ" dirty="false"/>
              <a:t>Podporované aktivity 2/7</a:t>
            </a:r>
          </a:p>
        </p:txBody>
      </p:sp>
      <p:sp>
        <p:nvSpPr>
          <p:cNvPr id="3" name="Zástupný obsah 2">
            <a:extLst>
              <a:ext uri="{FF2B5EF4-FFF2-40B4-BE49-F238E27FC236}">
                <a16:creationId xmlns:a16="http://schemas.microsoft.com/office/drawing/2014/main" id="{0433E166-78B1-4452-9D44-FFEDCFE48E32}"/>
              </a:ext>
            </a:extLst>
          </p:cNvPr>
          <p:cNvSpPr>
            <a:spLocks noGrp="true"/>
          </p:cNvSpPr>
          <p:nvPr>
            <p:ph idx="1"/>
          </p:nvPr>
        </p:nvSpPr>
        <p:spPr>
          <a:xfrm>
            <a:off x="540000" y="1484784"/>
            <a:ext cx="8064000" cy="4635216"/>
          </a:xfrm>
        </p:spPr>
        <p:txBody>
          <a:bodyPr/>
          <a:lstStyle/>
          <a:p>
            <a:pPr algn="just">
              <a:lnSpc>
                <a:spcPct val="100000"/>
              </a:lnSpc>
              <a:spcBef>
                <a:spcPts val="0"/>
              </a:spcBef>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vytvoření strategie prevence odchodů ze vzdělávání pro konkrétní region, </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1100"/>
              </a:spcAft>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nastavení systému včasného detekování rizika předčasných odchodů ze vzdělávání, vyhledávání/identifikace rodin s vyšším rizikem odchodu ze vzdělávání jejich dětí,</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aktivity odborného poradenství zainteresovaným aktérům zaměřené na identifikaci a redukci rizika předčasných odchodů ze vzdělávání s důrazem na multidisciplinární spolupráci, </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1100"/>
              </a:spcAft>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aktivity odborného poradenství rodinám směřující ke snížení dopadu na rodiny při řešení rizika předčasných odchodů jejich dětí ze vzdělávání, </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podpora pozice koordinátora působícího v obci s rozšířenou působností mimo odbor (oddělení) sociálně právní ochrany dětí s cílem podpory při komunikaci a aktivní spolupráci škol, dětí, žáků a jejich rodin, zástupců obcí a dalších odborníků, multidisciplinárního týmu, případně dalších aktérů za účelem prevence a řešení obtížné situace žáka ohroženého školním neúspěchem,</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3097739595"/>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3.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2.xml><?xml version="1.0" encoding="utf-8"?>
<ds:datastoreItem xmlns:ds="http://schemas.openxmlformats.org/officeDocument/2006/customXml" ds:itemID="{93D88155-0E86-4D14-B6AF-C6806AEE9525}">
  <ds:schemaRefs>
    <ds:schemaRef ds:uri="http://purl.org/dc/elements/1.1/"/>
    <ds:schemaRef ds:uri="dfed548f-0517-4d39-90e3-3947398480c0"/>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7403</properties:Words>
  <properties:PresentationFormat>Předvádění na obrazovce (4:3)</properties:PresentationFormat>
  <properties:Paragraphs>656</properties:Paragraphs>
  <properties:Slides>78</properties:Slides>
  <properties:Notes>55</properties:Notes>
  <properties:TotalTime>3211</properties:TotalTime>
  <properties:HiddenSlides>0</properties:HiddenSlides>
  <properties:MMClips>0</properties:MMClips>
  <properties:ScaleCrop>false</properties:ScaleCrop>
  <properties:HeadingPairs>
    <vt:vector baseType="variant" size="6">
      <vt:variant>
        <vt:lpstr>Použitá písma</vt:lpstr>
      </vt:variant>
      <vt:variant>
        <vt:i4>6</vt:i4>
      </vt:variant>
      <vt:variant>
        <vt:lpstr>Motiv</vt:lpstr>
      </vt:variant>
      <vt:variant>
        <vt:i4>1</vt:i4>
      </vt:variant>
      <vt:variant>
        <vt:lpstr>Nadpisy snímků</vt:lpstr>
      </vt:variant>
      <vt:variant>
        <vt:i4>78</vt:i4>
      </vt:variant>
    </vt:vector>
  </properties:HeadingPairs>
  <properties:TitlesOfParts>
    <vt:vector baseType="lpstr" size="85">
      <vt:lpstr>Arial</vt:lpstr>
      <vt:lpstr>Calibri</vt:lpstr>
      <vt:lpstr>Courier New</vt:lpstr>
      <vt:lpstr>Trebuchet MS</vt:lpstr>
      <vt:lpstr>Wingdings</vt:lpstr>
      <vt:lpstr>Wingdings 3</vt:lpstr>
      <vt:lpstr>prezentace</vt:lpstr>
      <vt:lpstr> seminář  pro příjemce OPZ+:   1.  podmínky  a  pravidla  realizace </vt:lpstr>
      <vt:lpstr>DVĚ ČÁSTI PREZENTACE PRO PŘÍJEMCE</vt:lpstr>
      <vt:lpstr>Co nás dnes čeká</vt:lpstr>
      <vt:lpstr>Výzva 029</vt:lpstr>
      <vt:lpstr>Věcné zaměření výzvy 1/3</vt:lpstr>
      <vt:lpstr>Věcné zaměření výzvy 2/3</vt:lpstr>
      <vt:lpstr>Věcné zaměření výzvy 3/3</vt:lpstr>
      <vt:lpstr>Podporované aktivity 1/7</vt:lpstr>
      <vt:lpstr>Podporované aktivity 2/7</vt:lpstr>
      <vt:lpstr>Podporované aktivity 3/7</vt:lpstr>
      <vt:lpstr>Podporované aktivity 4/7</vt:lpstr>
      <vt:lpstr>Podporované aktivity 5/7</vt:lpstr>
      <vt:lpstr>Podporované aktivity 6/7</vt:lpstr>
      <vt:lpstr>Podporované aktivity 7/7</vt:lpstr>
      <vt:lpstr>evaluace</vt:lpstr>
      <vt:lpstr>EVALUACE VÝZVY Č. 029 opz+</vt:lpstr>
      <vt:lpstr>EVALUACE VÝZVY Č. 029 opz+</vt:lpstr>
      <vt:lpstr>EVALUACE VÝZVY Č. 029 opz+</vt:lpstr>
      <vt:lpstr>EVALUACE VÝZVY Č. 029 opz+</vt:lpstr>
      <vt:lpstr>Základní informace – stav čerpání výzvy, Rozhodnutí </vt:lpstr>
      <vt:lpstr>Stav Čerpání alokace výzvy 029</vt:lpstr>
      <vt:lpstr>ROZHODNUTÍ O POSKYTNUTÍ DOTACE</vt:lpstr>
      <vt:lpstr>INFORMAČNÍ SYSTÉMY, KDE HLEDAT INFORMACE</vt:lpstr>
      <vt:lpstr>Kde čerpat informace</vt:lpstr>
      <vt:lpstr>Esfcr.cz – registrace, přihlášení</vt:lpstr>
      <vt:lpstr>V JAKÝCH SYSTÉMECH PRACUJE ŽADATEL</vt:lpstr>
      <vt:lpstr>V JAKÝCH SYSTÉMECH PRACUJE ŘÍDÍCÍ ORGÁN</vt:lpstr>
      <vt:lpstr>V JAKÝCH SYSTÉMECH PRACUJE ŽADATEL</vt:lpstr>
      <vt:lpstr>TECHNICKÁ podpora IS KP21+ AKTUÁLNĚ</vt:lpstr>
      <vt:lpstr>www.esfcr.cz/dokumenty-opz-plus </vt:lpstr>
      <vt:lpstr>Příručky pro žadatele a příjemce</vt:lpstr>
      <vt:lpstr>Obecná část pravidel pro příjemce</vt:lpstr>
      <vt:lpstr>Specifická část pravidel pro příjemce</vt:lpstr>
      <vt:lpstr>další příručky na webu esfcr.cz</vt:lpstr>
      <vt:lpstr> změny projektu  </vt:lpstr>
      <vt:lpstr>Změny projektu</vt:lpstr>
      <vt:lpstr>Nepodstatné změny I.</vt:lpstr>
      <vt:lpstr>Nepodstatné změny II.</vt:lpstr>
      <vt:lpstr>Nepodstatné změny III.</vt:lpstr>
      <vt:lpstr>Nepodstatné změny shrnutí</vt:lpstr>
      <vt:lpstr>Podstatné změny  </vt:lpstr>
      <vt:lpstr>Podstatné změny I.</vt:lpstr>
      <vt:lpstr>Podstatné změny II.</vt:lpstr>
      <vt:lpstr>Změny projektu – závěrem I.</vt:lpstr>
      <vt:lpstr>Změny projektu – závěrem II.</vt:lpstr>
      <vt:lpstr> Změnové řízení v Is kp21+  </vt:lpstr>
      <vt:lpstr>Změny vyžádané příjemcem – IS KP21+</vt:lpstr>
      <vt:lpstr>Změny vyžádané příjemcem – IS KP21+</vt:lpstr>
      <vt:lpstr>Schvalovací proces</vt:lpstr>
      <vt:lpstr> (ne)způsobilé výdaje  </vt:lpstr>
      <vt:lpstr>Financování projektu, způsobilé výdaje</vt:lpstr>
      <vt:lpstr>Charakteristika ZpůsobiléHO výdaje I.</vt:lpstr>
      <vt:lpstr>Charakteristika ZpůsobiléHO výdaje II.</vt:lpstr>
      <vt:lpstr>Rozdělení výdajů </vt:lpstr>
      <vt:lpstr>Výzva 029 - Nepřímé náklady</vt:lpstr>
      <vt:lpstr>Prezentace aplikace PowerPoint</vt:lpstr>
      <vt:lpstr>  Nepřímé náklady    </vt:lpstr>
      <vt:lpstr>Rozpočet projektu s NN – shrnutí</vt:lpstr>
      <vt:lpstr>Dokladování výdajů</vt:lpstr>
      <vt:lpstr>Způsobilé výdaje – osobní náklady I.</vt:lpstr>
      <vt:lpstr>Způsobilé výdaje – osobní náklady II.</vt:lpstr>
      <vt:lpstr>Způsobilé výdaje – osobní náklady III.</vt:lpstr>
      <vt:lpstr>Způsobilé výdaje – osobní náklady IV.</vt:lpstr>
      <vt:lpstr>Způsobilé výdaje – osobní náklady V.</vt:lpstr>
      <vt:lpstr>pracovní výkazy I.</vt:lpstr>
      <vt:lpstr>pracovní výkazy II.</vt:lpstr>
      <vt:lpstr>Zaměstnanec  x  dodavatel</vt:lpstr>
      <vt:lpstr>Způsobilé výdaje – Cestovné</vt:lpstr>
      <vt:lpstr>cestovné – PN a NN</vt:lpstr>
      <vt:lpstr>nákup zařízení a vybavení</vt:lpstr>
      <vt:lpstr>Nákup služeb, DPH</vt:lpstr>
      <vt:lpstr>Způsobilé výdaje - Přímá podpora</vt:lpstr>
      <vt:lpstr>Veřejné zakázky</vt:lpstr>
      <vt:lpstr>Vedení účetnictví</vt:lpstr>
      <vt:lpstr>kontroly na místě</vt:lpstr>
      <vt:lpstr>KONTROLY NA MÍSTĚ I.</vt:lpstr>
      <vt:lpstr>KONTROLY NA MÍSTĚ II.</vt:lpstr>
      <vt:lpstr>Děkujeme za pozornost</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cp:lastPrinted>2023-09-22T11:39:13Z</cp:lastPrinted>
  <dcterms:modified xmlns:xsi="http://www.w3.org/2001/XMLSchema-instance" xsi:type="dcterms:W3CDTF">2024-04-03T10:04:25Z</dcterms:modified>
  <cp:revision>440</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