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ms-powerpoint.authors+xml" PartName="/ppt/authors.xml"/>
  <Override ContentType="application/vnd.openxmlformats-officedocument.presentationml.commentAuthors+xml" PartName="/ppt/commentAuthors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
<Relationships xmlns="http://schemas.openxmlformats.org/package/2006/relationships">
    <Relationship Target="docProps/core.xml" Type="http://schemas.openxmlformats.org/package/2006/relationships/metadata/core-properties" Id="rId3"/>
    <Relationship Target="docProps/thumbnail.jpeg" Type="http://schemas.openxmlformats.org/package/2006/relationships/metadata/thumbnail" Id="rId2"/>
    <Relationship Target="ppt/presentation.xml" Type="http://schemas.openxmlformats.org/officeDocument/2006/relationships/officeDocument" Id="rId1"/>
    <Relationship Target="docProps/custom.xml" Type="http://schemas.openxmlformats.org/officeDocument/2006/relationships/custom-properties" Id="rId5"/>
    <Relationship Target="docProps/app.xml" Type="http://schemas.openxmlformats.org/officeDocument/2006/relationships/extended-properties" Id="rId4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SpecialPlsOnTitleSld="false" saveSubsetFonts="true" bookmarkIdSeed="3">
  <p:sldMasterIdLst>
    <p:sldMasterId id="2147483671" r:id="rId4"/>
  </p:sldMasterIdLst>
  <p:notesMasterIdLst>
    <p:notesMasterId r:id="rId58"/>
  </p:notesMasterIdLst>
  <p:sldIdLst>
    <p:sldId id="256" r:id="rId5"/>
    <p:sldId id="547" r:id="rId6"/>
    <p:sldId id="505" r:id="rId7"/>
    <p:sldId id="453" r:id="rId8"/>
    <p:sldId id="454" r:id="rId9"/>
    <p:sldId id="546" r:id="rId10"/>
    <p:sldId id="456" r:id="rId11"/>
    <p:sldId id="565" r:id="rId12"/>
    <p:sldId id="566" r:id="rId13"/>
    <p:sldId id="567" r:id="rId14"/>
    <p:sldId id="563" r:id="rId15"/>
    <p:sldId id="552" r:id="rId16"/>
    <p:sldId id="581" r:id="rId17"/>
    <p:sldId id="582" r:id="rId18"/>
    <p:sldId id="516" r:id="rId19"/>
    <p:sldId id="458" r:id="rId20"/>
    <p:sldId id="560" r:id="rId21"/>
    <p:sldId id="559" r:id="rId22"/>
    <p:sldId id="508" r:id="rId23"/>
    <p:sldId id="515" r:id="rId24"/>
    <p:sldId id="568" r:id="rId25"/>
    <p:sldId id="353" r:id="rId26"/>
    <p:sldId id="355" r:id="rId27"/>
    <p:sldId id="357" r:id="rId28"/>
    <p:sldId id="569" r:id="rId29"/>
    <p:sldId id="578" r:id="rId30"/>
    <p:sldId id="579" r:id="rId31"/>
    <p:sldId id="580" r:id="rId32"/>
    <p:sldId id="544" r:id="rId33"/>
    <p:sldId id="583" r:id="rId34"/>
    <p:sldId id="464" r:id="rId35"/>
    <p:sldId id="477" r:id="rId36"/>
    <p:sldId id="539" r:id="rId37"/>
    <p:sldId id="540" r:id="rId38"/>
    <p:sldId id="478" r:id="rId39"/>
    <p:sldId id="526" r:id="rId40"/>
    <p:sldId id="564" r:id="rId41"/>
    <p:sldId id="482" r:id="rId42"/>
    <p:sldId id="541" r:id="rId43"/>
    <p:sldId id="571" r:id="rId44"/>
    <p:sldId id="543" r:id="rId45"/>
    <p:sldId id="532" r:id="rId46"/>
    <p:sldId id="572" r:id="rId47"/>
    <p:sldId id="494" r:id="rId48"/>
    <p:sldId id="574" r:id="rId49"/>
    <p:sldId id="495" r:id="rId50"/>
    <p:sldId id="575" r:id="rId51"/>
    <p:sldId id="576" r:id="rId52"/>
    <p:sldId id="577" r:id="rId53"/>
    <p:sldId id="499" r:id="rId54"/>
    <p:sldId id="500" r:id="rId55"/>
    <p:sldId id="501" r:id="rId56"/>
    <p:sldId id="553" r:id="rId57"/>
  </p:sldIdLst>
  <p:sldSz cx="9144000" cy="6858000" type="screen4x3"/>
  <p:notesSz cx="6858000" cy="9144000"/>
  <p:defaultTextStyle>
    <a:defPPr>
      <a:defRPr lang="cs-CZ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</p:extLst>
</p:presentation>
</file>

<file path=ppt/authors.xml><?xml version="1.0" encoding="utf-8"?>
<p188:authorLst xmlns:p188="http://schemas.microsoft.com/office/powerpoint/2018/8/main" xmlns:a="http://schemas.openxmlformats.org/drawingml/2006/main" xmlns:r="http://schemas.openxmlformats.org/officeDocument/2006/relationships">
  <p188:author id="{B90363FD-03E0-E307-C3C6-6855CFA59C28}" initials="MIM(" name="Marcinová Iveta Mgr. (MPSV)" providerId="AD" userId="S::iveta.marcinova@mpsv.cz::56aea18f-81e1-44cc-9be5-3a589aea286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mAuthor id="1" name="Pavlíková Tereza Ing. (MPSV)" initials="PTI(" lastIdx="2" clrIdx="0">
    <p:extLst>
      <p:ext uri="{19B8F6BF-5375-455C-9EA6-DF929625EA0E}">
        <p15:presenceInfo xmlns:p15="http://schemas.microsoft.com/office/powerpoint/2012/main" providerId="AD" userId="S::tereza.pavlikova@mpsv.cz::066bb9b8-f0de-4393-b388-3ea8262cda2e"/>
      </p:ext>
    </p:extLst>
  </p:cmAuthor>
  <p:cmAuthor id="2" name="Janáčová Pavlína Mgr., DiS. (MPSV)" initials="JPMD(" lastIdx="1" clrIdx="1">
    <p:extLst>
      <p:ext uri="{19B8F6BF-5375-455C-9EA6-DF929625EA0E}">
        <p15:presenceInfo xmlns:p15="http://schemas.microsoft.com/office/powerpoint/2012/main" providerId="AD" userId="S::pavlina.janacova@mpsv.cz::6cc5dc73-1ff5-4548-87eb-23fe761ebac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lrMru>
    <a:srgbClr val="FDFDFD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normalViewPr>
    <p:restoredLeft sz="16510" autoAdjust="false"/>
    <p:restoredTop sz="90599" autoAdjust="false"/>
  </p:normalViewPr>
  <p:slideViewPr>
    <p:cSldViewPr showGuides="true">
      <p:cViewPr varScale="true">
        <p:scale>
          <a:sx n="102" d="100"/>
          <a:sy n="102" d="100"/>
        </p:scale>
        <p:origin x="1836" y="108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
    <Relationship Target="slides/slide9.xml" Type="http://schemas.openxmlformats.org/officeDocument/2006/relationships/slide" Id="rId13"/>
    <Relationship Target="slides/slide14.xml" Type="http://schemas.openxmlformats.org/officeDocument/2006/relationships/slide" Id="rId18"/>
    <Relationship Target="slides/slide22.xml" Type="http://schemas.openxmlformats.org/officeDocument/2006/relationships/slide" Id="rId26"/>
    <Relationship Target="slides/slide35.xml" Type="http://schemas.openxmlformats.org/officeDocument/2006/relationships/slide" Id="rId39"/>
    <Relationship Target="slides/slide17.xml" Type="http://schemas.openxmlformats.org/officeDocument/2006/relationships/slide" Id="rId21"/>
    <Relationship Target="slides/slide30.xml" Type="http://schemas.openxmlformats.org/officeDocument/2006/relationships/slide" Id="rId34"/>
    <Relationship Target="slides/slide38.xml" Type="http://schemas.openxmlformats.org/officeDocument/2006/relationships/slide" Id="rId42"/>
    <Relationship Target="slides/slide43.xml" Type="http://schemas.openxmlformats.org/officeDocument/2006/relationships/slide" Id="rId47"/>
    <Relationship Target="slides/slide46.xml" Type="http://schemas.openxmlformats.org/officeDocument/2006/relationships/slide" Id="rId50"/>
    <Relationship Target="slides/slide51.xml" Type="http://schemas.openxmlformats.org/officeDocument/2006/relationships/slide" Id="rId55"/>
    <Relationship Target="tableStyles.xml" Type="http://schemas.openxmlformats.org/officeDocument/2006/relationships/tableStyles" Id="rId63"/>
    <Relationship Target="slides/slide3.xml" Type="http://schemas.openxmlformats.org/officeDocument/2006/relationships/slide" Id="rId7"/>
    <Relationship Target="../customXml/item2.xml" Type="http://schemas.openxmlformats.org/officeDocument/2006/relationships/customXml" Id="rId2"/>
    <Relationship Target="slides/slide12.xml" Type="http://schemas.openxmlformats.org/officeDocument/2006/relationships/slide" Id="rId16"/>
    <Relationship Target="slides/slide25.xml" Type="http://schemas.openxmlformats.org/officeDocument/2006/relationships/slide" Id="rId29"/>
    <Relationship Target="slides/slide7.xml" Type="http://schemas.openxmlformats.org/officeDocument/2006/relationships/slide" Id="rId11"/>
    <Relationship Target="slides/slide20.xml" Type="http://schemas.openxmlformats.org/officeDocument/2006/relationships/slide" Id="rId24"/>
    <Relationship Target="slides/slide28.xml" Type="http://schemas.openxmlformats.org/officeDocument/2006/relationships/slide" Id="rId32"/>
    <Relationship Target="slides/slide33.xml" Type="http://schemas.openxmlformats.org/officeDocument/2006/relationships/slide" Id="rId37"/>
    <Relationship Target="slides/slide36.xml" Type="http://schemas.openxmlformats.org/officeDocument/2006/relationships/slide" Id="rId40"/>
    <Relationship Target="slides/slide41.xml" Type="http://schemas.openxmlformats.org/officeDocument/2006/relationships/slide" Id="rId45"/>
    <Relationship Target="slides/slide49.xml" Type="http://schemas.openxmlformats.org/officeDocument/2006/relationships/slide" Id="rId53"/>
    <Relationship Target="notesMasters/notesMaster1.xml" Type="http://schemas.openxmlformats.org/officeDocument/2006/relationships/notesMaster" Id="rId58"/>
    <Relationship Target="slides/slide1.xml" Type="http://schemas.openxmlformats.org/officeDocument/2006/relationships/slide" Id="rId5"/>
    <Relationship Target="viewProps.xml" Type="http://schemas.openxmlformats.org/officeDocument/2006/relationships/viewProps" Id="rId61"/>
    <Relationship Target="slides/slide15.xml" Type="http://schemas.openxmlformats.org/officeDocument/2006/relationships/slide" Id="rId19"/>
    <Relationship Target="slides/slide10.xml" Type="http://schemas.openxmlformats.org/officeDocument/2006/relationships/slide" Id="rId14"/>
    <Relationship Target="slides/slide18.xml" Type="http://schemas.openxmlformats.org/officeDocument/2006/relationships/slide" Id="rId22"/>
    <Relationship Target="slides/slide23.xml" Type="http://schemas.openxmlformats.org/officeDocument/2006/relationships/slide" Id="rId27"/>
    <Relationship Target="slides/slide26.xml" Type="http://schemas.openxmlformats.org/officeDocument/2006/relationships/slide" Id="rId30"/>
    <Relationship Target="slides/slide31.xml" Type="http://schemas.openxmlformats.org/officeDocument/2006/relationships/slide" Id="rId35"/>
    <Relationship Target="slides/slide39.xml" Type="http://schemas.openxmlformats.org/officeDocument/2006/relationships/slide" Id="rId43"/>
    <Relationship Target="slides/slide44.xml" Type="http://schemas.openxmlformats.org/officeDocument/2006/relationships/slide" Id="rId48"/>
    <Relationship Target="slides/slide52.xml" Type="http://schemas.openxmlformats.org/officeDocument/2006/relationships/slide" Id="rId56"/>
    <Relationship Target="authors.xml" Type="http://schemas.microsoft.com/office/2018/10/relationships/authors" Id="rId64"/>
    <Relationship Target="slides/slide4.xml" Type="http://schemas.openxmlformats.org/officeDocument/2006/relationships/slide" Id="rId8"/>
    <Relationship Target="slides/slide47.xml" Type="http://schemas.openxmlformats.org/officeDocument/2006/relationships/slide" Id="rId51"/>
    <Relationship Target="../customXml/item3.xml" Type="http://schemas.openxmlformats.org/officeDocument/2006/relationships/customXml" Id="rId3"/>
    <Relationship Target="slides/slide8.xml" Type="http://schemas.openxmlformats.org/officeDocument/2006/relationships/slide" Id="rId12"/>
    <Relationship Target="slides/slide13.xml" Type="http://schemas.openxmlformats.org/officeDocument/2006/relationships/slide" Id="rId17"/>
    <Relationship Target="slides/slide21.xml" Type="http://schemas.openxmlformats.org/officeDocument/2006/relationships/slide" Id="rId25"/>
    <Relationship Target="slides/slide29.xml" Type="http://schemas.openxmlformats.org/officeDocument/2006/relationships/slide" Id="rId33"/>
    <Relationship Target="slides/slide34.xml" Type="http://schemas.openxmlformats.org/officeDocument/2006/relationships/slide" Id="rId38"/>
    <Relationship Target="slides/slide42.xml" Type="http://schemas.openxmlformats.org/officeDocument/2006/relationships/slide" Id="rId46"/>
    <Relationship Target="commentAuthors.xml" Type="http://schemas.openxmlformats.org/officeDocument/2006/relationships/commentAuthors" Id="rId59"/>
    <Relationship Target="slides/slide16.xml" Type="http://schemas.openxmlformats.org/officeDocument/2006/relationships/slide" Id="rId20"/>
    <Relationship Target="slides/slide37.xml" Type="http://schemas.openxmlformats.org/officeDocument/2006/relationships/slide" Id="rId41"/>
    <Relationship Target="slides/slide50.xml" Type="http://schemas.openxmlformats.org/officeDocument/2006/relationships/slide" Id="rId54"/>
    <Relationship Target="theme/theme1.xml" Type="http://schemas.openxmlformats.org/officeDocument/2006/relationships/theme" Id="rId62"/>
    <Relationship Target="../customXml/item1.xml" Type="http://schemas.openxmlformats.org/officeDocument/2006/relationships/customXml" Id="rId1"/>
    <Relationship Target="slides/slide2.xml" Type="http://schemas.openxmlformats.org/officeDocument/2006/relationships/slide" Id="rId6"/>
    <Relationship Target="slides/slide11.xml" Type="http://schemas.openxmlformats.org/officeDocument/2006/relationships/slide" Id="rId15"/>
    <Relationship Target="slides/slide19.xml" Type="http://schemas.openxmlformats.org/officeDocument/2006/relationships/slide" Id="rId23"/>
    <Relationship Target="slides/slide24.xml" Type="http://schemas.openxmlformats.org/officeDocument/2006/relationships/slide" Id="rId28"/>
    <Relationship Target="slides/slide32.xml" Type="http://schemas.openxmlformats.org/officeDocument/2006/relationships/slide" Id="rId36"/>
    <Relationship Target="slides/slide45.xml" Type="http://schemas.openxmlformats.org/officeDocument/2006/relationships/slide" Id="rId49"/>
    <Relationship Target="slides/slide53.xml" Type="http://schemas.openxmlformats.org/officeDocument/2006/relationships/slide" Id="rId57"/>
    <Relationship Target="slides/slide6.xml" Type="http://schemas.openxmlformats.org/officeDocument/2006/relationships/slide" Id="rId10"/>
    <Relationship Target="slides/slide27.xml" Type="http://schemas.openxmlformats.org/officeDocument/2006/relationships/slide" Id="rId31"/>
    <Relationship Target="slides/slide40.xml" Type="http://schemas.openxmlformats.org/officeDocument/2006/relationships/slide" Id="rId44"/>
    <Relationship Target="slides/slide48.xml" Type="http://schemas.openxmlformats.org/officeDocument/2006/relationships/slide" Id="rId52"/>
    <Relationship Target="presProps.xml" Type="http://schemas.openxmlformats.org/officeDocument/2006/relationships/presProps" Id="rId60"/>
    <Relationship Target="slideMasters/slideMaster1.xml" Type="http://schemas.openxmlformats.org/officeDocument/2006/relationships/slideMaster" Id="rId4"/>
    <Relationship Target="slides/slide5.xml" Type="http://schemas.openxmlformats.org/officeDocument/2006/relationships/slide" Id="rId9"/>
</Relationships>

</file>

<file path=ppt/notesMasters/_rels/notesMaster1.xml.rels><?xml version="1.0" encoding="UTF-8" standalone="yes"?>
<Relationships xmlns="http://schemas.openxmlformats.org/package/2006/relationships">
    <Relationship Target="../theme/theme2.xml" Type="http://schemas.openxmlformats.org/officeDocument/2006/relationships/theme" Id="rId1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/>
            </a:lvl1pPr>
          </a:lstStyle>
          <a:p>
            <a:endParaRPr lang="cs-CZ" dirty="false"/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false"/>
              <a:t>26.03.2024</a:t>
            </a:fld>
            <a:endParaRPr lang="cs-CZ" dirty="false"/>
          </a:p>
        </p:txBody>
      </p:sp>
      <p:sp>
        <p:nvSpPr>
          <p:cNvPr id="4" name="Zástupný symbol pro obrázek snímku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false" anchor="ctr"/>
          <a:lstStyle/>
          <a:p>
            <a:endParaRPr lang="cs-CZ" dirty="false"/>
          </a:p>
        </p:txBody>
      </p:sp>
      <p:sp>
        <p:nvSpPr>
          <p:cNvPr id="5" name="Zástupný symbol pro poznámky 4"/>
          <p:cNvSpPr>
            <a:spLocks noGrp="true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false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/>
            </a:lvl1pPr>
          </a:lstStyle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false"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
    <Relationship Target="../slides/slide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0.xml.rels><?xml version="1.0" encoding="UTF-8" standalone="yes"?>
<Relationships xmlns="http://schemas.openxmlformats.org/package/2006/relationships">
    <Relationship Target="../slides/slide1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1.xml.rels><?xml version="1.0" encoding="UTF-8" standalone="yes"?>
<Relationships xmlns="http://schemas.openxmlformats.org/package/2006/relationships">
    <Relationship Target="../slides/slide1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2.xml.rels><?xml version="1.0" encoding="UTF-8" standalone="yes"?>
<Relationships xmlns="http://schemas.openxmlformats.org/package/2006/relationships">
    <Relationship Target="../slides/slide1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3.xml.rels><?xml version="1.0" encoding="UTF-8" standalone="yes"?>
<Relationships xmlns="http://schemas.openxmlformats.org/package/2006/relationships">
    <Relationship Target="../slides/slide1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4.xml.rels><?xml version="1.0" encoding="UTF-8" standalone="yes"?>
<Relationships xmlns="http://schemas.openxmlformats.org/package/2006/relationships">
    <Relationship Target="../slides/slide2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5.xml.rels><?xml version="1.0" encoding="UTF-8" standalone="yes"?>
<Relationships xmlns="http://schemas.openxmlformats.org/package/2006/relationships">
    <Relationship Target="../slides/slide2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6.xml.rels><?xml version="1.0" encoding="UTF-8" standalone="yes"?>
<Relationships xmlns="http://schemas.openxmlformats.org/package/2006/relationships">
    <Relationship Target="../slides/slide3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7.xml.rels><?xml version="1.0" encoding="UTF-8" standalone="yes"?>
<Relationships xmlns="http://schemas.openxmlformats.org/package/2006/relationships">
    <Relationship Target="../slides/slide3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8.xml.rels><?xml version="1.0" encoding="UTF-8" standalone="yes"?>
<Relationships xmlns="http://schemas.openxmlformats.org/package/2006/relationships">
    <Relationship Target="../slides/slide3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9.xml.rels><?xml version="1.0" encoding="UTF-8" standalone="yes"?>
<Relationships xmlns="http://schemas.openxmlformats.org/package/2006/relationships">
    <Relationship Target="../slides/slide3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.xml.rels><?xml version="1.0" encoding="UTF-8" standalone="yes"?>
<Relationships xmlns="http://schemas.openxmlformats.org/package/2006/relationships">
    <Relationship Target="../slides/slide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0.xml.rels><?xml version="1.0" encoding="UTF-8" standalone="yes"?>
<Relationships xmlns="http://schemas.openxmlformats.org/package/2006/relationships">
    <Relationship Target="../slides/slide4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1.xml.rels><?xml version="1.0" encoding="UTF-8" standalone="yes"?>
<Relationships xmlns="http://schemas.openxmlformats.org/package/2006/relationships">
    <Relationship Target="../slides/slide4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2.xml.rels><?xml version="1.0" encoding="UTF-8" standalone="yes"?>
<Relationships xmlns="http://schemas.openxmlformats.org/package/2006/relationships">
    <Relationship Target="../slides/slide4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.xml.rels><?xml version="1.0" encoding="UTF-8" standalone="yes"?>
<Relationships xmlns="http://schemas.openxmlformats.org/package/2006/relationships">
    <Relationship Target="../slides/slide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.xml.rels><?xml version="1.0" encoding="UTF-8" standalone="yes"?>
<Relationships xmlns="http://schemas.openxmlformats.org/package/2006/relationships">
    <Relationship Target="../slides/slide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.xml.rels><?xml version="1.0" encoding="UTF-8" standalone="yes"?>
<Relationships xmlns="http://schemas.openxmlformats.org/package/2006/relationships">
    <Relationship Target="../slides/slide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6.xml.rels><?xml version="1.0" encoding="UTF-8" standalone="yes"?>
<Relationships xmlns="http://schemas.openxmlformats.org/package/2006/relationships">
    <Relationship Target="../slides/slide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7.xml.rels><?xml version="1.0" encoding="UTF-8" standalone="yes"?>
<Relationships xmlns="http://schemas.openxmlformats.org/package/2006/relationships">
    <Relationship Target="../slides/slide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8.xml.rels><?xml version="1.0" encoding="UTF-8" standalone="yes"?>
<Relationships xmlns="http://schemas.openxmlformats.org/package/2006/relationships">
    <Relationship Target="../slides/slide1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9.xml.rels><?xml version="1.0" encoding="UTF-8" standalone="yes"?>
<Relationships xmlns="http://schemas.openxmlformats.org/package/2006/relationships">
    <Relationship Target="../slides/slide1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b="fals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7463446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7967055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640262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10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65620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pPr/>
              <a:t>21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137378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96847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165699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820046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80932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/>
              <a:t>Jedná-li se o průtokovou</a:t>
            </a:r>
            <a:r>
              <a:rPr lang="cs-CZ" baseline="0" dirty="false"/>
              <a:t> dotaci, vyplní i účet zřizovatele.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611621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b="fals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7463446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/>
              <a:t>Do</a:t>
            </a:r>
            <a:r>
              <a:rPr lang="cs-CZ" baseline="0" dirty="false"/>
              <a:t> soupisky lze zařadit pouze mzdy, které byly UHRAZENÉ v rámci sledovaného období.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966710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/>
              <a:t>Do</a:t>
            </a:r>
            <a:r>
              <a:rPr lang="cs-CZ" baseline="0" dirty="false"/>
              <a:t> soupisky lze zařadit pouze mzdy, které byly UHRAZENÉ v rámci sledovaného období.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5054288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91826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6972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6972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016122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80282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5486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016122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424593079"/>
      </p:ext>
    </p:extLst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
    <Relationship Target="../media/image1.pn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    <Relationship Target="../media/image2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zápatí 6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0" name="Obdélník 9"/>
          <p:cNvSpPr/>
          <p:nvPr userDrawn="true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13" name="Zástupný symbol pro text 12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jméno</a:t>
            </a:r>
          </a:p>
        </p:txBody>
      </p:sp>
      <p:sp>
        <p:nvSpPr>
          <p:cNvPr id="15" name="Zástupný symbol pro text 1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14" name="Zástupný symbol pro obrázek 4"/>
          <p:cNvSpPr>
            <a:spLocks noGrp="true" noChangeAspect="true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16" name="Zástupný symbol pro obrázek 4"/>
          <p:cNvSpPr>
            <a:spLocks noGrp="true" noChangeAspect="true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20" name="Obdélník 19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pic>
        <p:nvPicPr>
          <p:cNvPr id="2" name="Obrázek 1"/>
          <p:cNvPicPr>
            <a:picLocks noChangeAspect="true"/>
          </p:cNvPicPr>
          <p:nvPr userDrawn="true"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162" y="260648"/>
            <a:ext cx="2649675" cy="792956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EA794073-6EBC-4E80-BAF9-686DF825B211}"/>
              </a:ext>
            </a:extLst>
          </p:cNvPr>
          <p:cNvSpPr txBox="true">
            <a:spLocks noChangeArrowheads="true"/>
          </p:cNvSpPr>
          <p:nvPr userDrawn="true"/>
        </p:nvSpPr>
        <p:spPr bwMode="auto">
          <a:xfrm>
            <a:off x="4012457" y="603611"/>
            <a:ext cx="4770842" cy="48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algn="ctr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false" compatLnSpc="true">
            <a:prstTxWarp prst="textNoShape">
              <a:avLst/>
            </a:prstTxWarp>
          </a:bodyPr>
          <a:lstStyle/>
          <a:p>
            <a:pPr marL="0" marR="0" lvl="0" indent="0" algn="r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false" lang="cs-CZ" altLang="cs-CZ" sz="1800" b="false" i="false" u="none" strike="noStrike" cap="none" normalizeH="false" baseline="0" dirty="false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Operační program </a:t>
            </a:r>
            <a:r>
              <a:rPr kumimoji="false" lang="cs-CZ" altLang="cs-CZ" sz="1800" b="false" i="false" u="none" strike="noStrike" cap="none" normalizeH="false" baseline="0" dirty="false">
                <a:ln>
                  <a:noFill/>
                </a:ln>
                <a:solidFill>
                  <a:srgbClr val="5FBBF5"/>
                </a:solidFill>
                <a:effectLst/>
                <a:latin typeface="Trebuchet MS" panose="020B0603020202020204" pitchFamily="34" charset="0"/>
              </a:rPr>
              <a:t>Zaměstnanost plus</a:t>
            </a:r>
            <a:endParaRPr kumimoji="false" lang="cs-CZ" altLang="cs-CZ" sz="2400" b="false" i="false" u="none" strike="noStrike" cap="none" normalizeH="false" baseline="0" dirty="false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C53207CB-D164-458D-A58D-116869EFD9AC}"/>
              </a:ext>
            </a:extLst>
          </p:cNvPr>
          <p:cNvGrpSpPr/>
          <p:nvPr userDrawn="true"/>
        </p:nvGrpSpPr>
        <p:grpSpPr>
          <a:xfrm>
            <a:off x="378869" y="1119982"/>
            <a:ext cx="8352928" cy="22642"/>
            <a:chOff x="378869" y="1119982"/>
            <a:chExt cx="8352928" cy="22642"/>
          </a:xfrm>
        </p:grpSpPr>
        <p:cxnSp>
          <p:nvCxnSpPr>
            <p:cNvPr id="18" name="Přímá spojnice 17"/>
            <p:cNvCxnSpPr>
              <a:cxnSpLocks/>
            </p:cNvCxnSpPr>
            <p:nvPr userDrawn="true"/>
          </p:nvCxnSpPr>
          <p:spPr>
            <a:xfrm flipV="true">
              <a:off x="378869" y="1129768"/>
              <a:ext cx="8280920" cy="12856"/>
            </a:xfrm>
            <a:prstGeom prst="line">
              <a:avLst/>
            </a:prstGeom>
            <a:ln w="127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Přímá spojnice 18">
              <a:extLst>
                <a:ext uri="{FF2B5EF4-FFF2-40B4-BE49-F238E27FC236}">
                  <a16:creationId xmlns:a16="http://schemas.microsoft.com/office/drawing/2014/main" id="{E3BF7380-7E68-4D81-99BF-138B5C97049D}"/>
                </a:ext>
              </a:extLst>
            </p:cNvPr>
            <p:cNvCxnSpPr>
              <a:cxnSpLocks/>
            </p:cNvCxnSpPr>
            <p:nvPr userDrawn="true"/>
          </p:nvCxnSpPr>
          <p:spPr>
            <a:xfrm>
              <a:off x="6859589" y="1119982"/>
              <a:ext cx="1872208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true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true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9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false"/>
              <a:t>Kliknutím na ikonu přidáte obrázek.</a:t>
            </a:r>
          </a:p>
        </p:txBody>
      </p:sp>
      <p:sp>
        <p:nvSpPr>
          <p:cNvPr id="7" name="Obdélník 6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pic>
        <p:nvPicPr>
          <p:cNvPr id="8" name="Obrázek 7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obsah 2"/>
          <p:cNvSpPr>
            <a:spLocks noGrp="true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8" name="Zástupný symbol pro obsah 2"/>
          <p:cNvSpPr>
            <a:spLocks noGrp="true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Target="../slideLayouts/slideLayout8.xml" Type="http://schemas.openxmlformats.org/officeDocument/2006/relationships/slideLayout" Id="rId8"/>
    <Relationship Target="../slideLayouts/slideLayout3.xml" Type="http://schemas.openxmlformats.org/officeDocument/2006/relationships/slideLayout" Id="rId3"/>
    <Relationship Target="../slideLayouts/slideLayout7.xml" Type="http://schemas.openxmlformats.org/officeDocument/2006/relationships/slideLayout" Id="rId7"/>
    <Relationship Target="../slideLayouts/slideLayout2.xml" Type="http://schemas.openxmlformats.org/officeDocument/2006/relationships/slideLayout" Id="rId2"/>
    <Relationship Target="../slideLayouts/slideLayout1.xml" Type="http://schemas.openxmlformats.org/officeDocument/2006/relationships/slideLayout" Id="rId1"/>
    <Relationship Target="../slideLayouts/slideLayout6.xml" Type="http://schemas.openxmlformats.org/officeDocument/2006/relationships/slideLayout" Id="rId6"/>
    <Relationship Target="../theme/theme1.xml" Type="http://schemas.openxmlformats.org/officeDocument/2006/relationships/theme" Id="rId11"/>
    <Relationship Target="../slideLayouts/slideLayout5.xml" Type="http://schemas.openxmlformats.org/officeDocument/2006/relationships/slideLayout" Id="rId5"/>
    <Relationship Target="../slideLayouts/slideLayout10.xml" Type="http://schemas.openxmlformats.org/officeDocument/2006/relationships/slideLayout" Id="rId10"/>
    <Relationship Target="../slideLayouts/slideLayout4.xml" Type="http://schemas.openxmlformats.org/officeDocument/2006/relationships/slideLayout" Id="rId4"/>
    <Relationship Target="../slideLayouts/slideLayout9.xml" Type="http://schemas.openxmlformats.org/officeDocument/2006/relationships/slideLayout" Id="rId9"/>
</Relationships>

</file>

<file path=ppt/slideMasters/slideMaster1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  <p:sp>
        <p:nvSpPr>
          <p:cNvPr id="2" name="Zástupný symbol pro 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/>
          <a:p>
            <a:r>
              <a:rPr lang="cs-CZ" dirty="false"/>
              <a:t>Kliknutím lze upravit styl.</a:t>
            </a:r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lang="cs-CZ" dirty="false"/>
              <a:t>Kliknutím lze upravit styly předlohy textu.</a:t>
            </a:r>
          </a:p>
          <a:p>
            <a:pPr lvl="1"/>
            <a:r>
              <a:rPr lang="cs-CZ" dirty="false"/>
              <a:t>Druhá úroveň</a:t>
            </a:r>
          </a:p>
          <a:p>
            <a:pPr lvl="2"/>
            <a:r>
              <a:rPr lang="cs-CZ" dirty="false"/>
              <a:t>Třetí úroveň</a:t>
            </a:r>
          </a:p>
          <a:p>
            <a:pPr lvl="3"/>
            <a:r>
              <a:rPr lang="cs-CZ" dirty="false"/>
              <a:t>Čtvrtá úroveň</a:t>
            </a:r>
          </a:p>
          <a:p>
            <a:pPr lvl="4"/>
            <a:r>
              <a:rPr lang="cs-CZ" dirty="false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ctr">
              <a:defRPr sz="1050" b="true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false" ftr="false" dt="false"/>
  <p:txStyles>
    <p:titleStyle>
      <a:lvl1pPr algn="l" defTabSz="914400" rtl="false" eaLnBrk="true" latinLnBrk="false" hangingPunct="true">
        <a:lnSpc>
          <a:spcPct val="100000"/>
        </a:lnSpc>
        <a:spcBef>
          <a:spcPct val="0"/>
        </a:spcBef>
        <a:buNone/>
        <a:defRPr sz="3200" b="true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false" eaLnBrk="true" latinLnBrk="false" hangingPunct="true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false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false" smtClean="false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Target="../slideLayouts/slideLayout1.xml" Type="http://schemas.openxmlformats.org/officeDocument/2006/relationships/slideLayout" Id="rId1"/>
</Relationships>

</file>

<file path=ppt/slides/_rels/slide10.xml.rels><?xml version="1.0" encoding="UTF-8" standalone="yes"?>
<Relationships xmlns="http://schemas.openxmlformats.org/package/2006/relationships">
    <Relationship Target="../media/image11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1.xml.rels><?xml version="1.0" encoding="UTF-8" standalone="yes"?>
<Relationships xmlns="http://schemas.openxmlformats.org/package/2006/relationships">
    <Relationship Target="../media/hdphoto1.wdp" Type="http://schemas.microsoft.com/office/2007/relationships/hdphoto" Id="rId3"/>
    <Relationship Target="../media/image12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2.xml.rels><?xml version="1.0" encoding="UTF-8" standalone="yes"?>
<Relationships xmlns="http://schemas.openxmlformats.org/package/2006/relationships">
    <Relationship Target="../notesSlides/notesSlide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3.xml.rels><?xml version="1.0" encoding="UTF-8" standalone="yes"?>
<Relationships xmlns="http://schemas.openxmlformats.org/package/2006/relationships">
    <Relationship Target="../notesSlides/notesSlide9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4.xml.rels><?xml version="1.0" encoding="UTF-8" standalone="yes"?>
<Relationships xmlns="http://schemas.openxmlformats.org/package/2006/relationships">
    <Relationship Target="../media/image13.png" Type="http://schemas.openxmlformats.org/officeDocument/2006/relationships/image" Id="rId3"/>
    <Relationship Target="../notesSlides/notesSlide1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5.xml.rels><?xml version="1.0" encoding="UTF-8" standalone="yes"?>
<Relationships xmlns="http://schemas.openxmlformats.org/package/2006/relationships">
    <Relationship Target="../media/image14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16.xml.rels><?xml version="1.0" encoding="UTF-8" standalone="yes"?>
<Relationships xmlns="http://schemas.openxmlformats.org/package/2006/relationships">
    <Relationship Target="../notesSlides/notesSlide1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7.xml.rels><?xml version="1.0" encoding="UTF-8" standalone="yes"?>
<Relationships xmlns="http://schemas.openxmlformats.org/package/2006/relationships">
    <Relationship Target="../media/image16.png" Type="http://schemas.openxmlformats.org/officeDocument/2006/relationships/image" Id="rId3"/>
    <Relationship Target="../media/image15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18.xml.rels><?xml version="1.0" encoding="UTF-8" standalone="yes"?>
<Relationships xmlns="http://schemas.openxmlformats.org/package/2006/relationships">
    <Relationship Target="../notesSlides/notesSlide1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9.xml.rels><?xml version="1.0" encoding="UTF-8" standalone="yes"?>
<Relationships xmlns="http://schemas.openxmlformats.org/package/2006/relationships">
    <Relationship Target="../notesSlides/notesSlide13.xml" Type="http://schemas.openxmlformats.org/officeDocument/2006/relationships/notesSlide" Id="rId2"/>
    <Relationship Target="../slideLayouts/slideLayout8.xml" Type="http://schemas.openxmlformats.org/officeDocument/2006/relationships/slideLayout" Id="rId1"/>
</Relationships>

</file>

<file path=ppt/slides/_rels/slide2.xml.rels><?xml version="1.0" encoding="UTF-8" standalone="yes"?>
<Relationships xmlns="http://schemas.openxmlformats.org/package/2006/relationships">
    <Relationship Target="../media/image3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0.xml.rels><?xml version="1.0" encoding="UTF-8" standalone="yes"?>
<Relationships xmlns="http://schemas.openxmlformats.org/package/2006/relationships">
    <Relationship Target="../media/image18.png" Type="http://schemas.openxmlformats.org/officeDocument/2006/relationships/image" Id="rId3"/>
    <Relationship Target="../media/image17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1.xml.rels><?xml version="1.0" encoding="UTF-8" standalone="yes"?>
<Relationships xmlns="http://schemas.openxmlformats.org/package/2006/relationships">
    <Relationship Target="../notesSlides/notesSlide14.xml" Type="http://schemas.openxmlformats.org/officeDocument/2006/relationships/notesSlide" Id="rId2"/>
    <Relationship Target="../slideLayouts/slideLayout1.xml" Type="http://schemas.openxmlformats.org/officeDocument/2006/relationships/slideLayout" Id="rId1"/>
</Relationships>

</file>

<file path=ppt/slides/_rels/slide22.xml.rels><?xml version="1.0" encoding="UTF-8" standalone="yes"?>
<Relationships xmlns="http://schemas.openxmlformats.org/package/2006/relationships">
    <Relationship Target="../media/hdphoto2.wdp" Type="http://schemas.microsoft.com/office/2007/relationships/hdphoto" Id="rId3"/>
    <Relationship Target="../media/image19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3.xml.rels><?xml version="1.0" encoding="UTF-8" standalone="yes"?>
<Relationships xmlns="http://schemas.openxmlformats.org/package/2006/relationships">
    <Relationship Target="../media/image20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4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5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6.xml.rels><?xml version="1.0" encoding="UTF-8" standalone="yes"?>
<Relationships xmlns="http://schemas.openxmlformats.org/package/2006/relationships">
    <Relationship Target="../media/image21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7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8.xml.rels><?xml version="1.0" encoding="UTF-8" standalone="yes"?>
<Relationships xmlns="http://schemas.openxmlformats.org/package/2006/relationships">
    <Relationship Target="../media/hdphoto3.wdp" Type="http://schemas.microsoft.com/office/2007/relationships/hdphoto" Id="rId3"/>
    <Relationship Target="../media/image22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29.xml.rels><?xml version="1.0" encoding="UTF-8" standalone="yes"?>
<Relationships xmlns="http://schemas.openxmlformats.org/package/2006/relationships">
    <Relationship Target="../media/image23.png" Type="http://schemas.openxmlformats.org/officeDocument/2006/relationships/image" Id="rId3"/>
    <Relationship Target="../notesSlides/notesSlide1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.xml.rels><?xml version="1.0" encoding="UTF-8" standalone="yes"?>
<Relationships xmlns="http://schemas.openxmlformats.org/package/2006/relationships">
    <Relationship TargetMode="External" Target="https://www.esfcr.cz/formulare-a-pokyny-ke-zprave-o-realizaci-projektu-zadosti-o-platbu-a-zadosti-o-zmenu-opz-plus" Type="http://schemas.openxmlformats.org/officeDocument/2006/relationships/hyperlink" Id="rId3"/>
    <Relationship Target="../notesSlides/notesSlide1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4.png" Type="http://schemas.openxmlformats.org/officeDocument/2006/relationships/image" Id="rId5"/>
    <Relationship TargetMode="External" Target="https://www.esfcr.cz/pokyny-k-vyplneni-zpravy-o-realizaci-zadosti-o-platbu-a-zadosti-o-zmenu-opz/-/dokument/809712" Type="http://schemas.openxmlformats.org/officeDocument/2006/relationships/hyperlink" Id="rId4"/>
</Relationships>

</file>

<file path=ppt/slides/_rels/slide30.xml.rels><?xml version="1.0" encoding="UTF-8" standalone="yes"?>
<Relationships xmlns="http://schemas.openxmlformats.org/package/2006/relationships">
    <Relationship TargetMode="External" Target="http://www.esfcr.cz/" Type="http://schemas.openxmlformats.org/officeDocument/2006/relationships/hyperlink" Id="rId3"/>
    <Relationship TargetMode="External" Target="https://www.esfcr.cz/monitorovani-podporenych-osob-opz-plus/-/dokument/20153288" Type="http://schemas.openxmlformats.org/officeDocument/2006/relationships/hyperlink" Id="rId2"/>
    <Relationship Target="../slideLayouts/slideLayout2.xml" Type="http://schemas.openxmlformats.org/officeDocument/2006/relationships/slideLayout" Id="rId1"/>
    <Relationship TargetMode="External" Target="https://www.esfcr.cz/monitorovani-podporenych-osob-opz-plus/-/dokument/20348395" Type="http://schemas.openxmlformats.org/officeDocument/2006/relationships/hyperlink" Id="rId4"/>
</Relationships>

</file>

<file path=ppt/slides/_rels/slide31.xml.rels><?xml version="1.0" encoding="UTF-8" standalone="yes"?>
<Relationships xmlns="http://schemas.openxmlformats.org/package/2006/relationships">
    <Relationship Target="../media/image24.png" Type="http://schemas.openxmlformats.org/officeDocument/2006/relationships/image" Id="rId3"/>
    <Relationship Target="../notesSlides/notesSlide1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2.xml.rels><?xml version="1.0" encoding="UTF-8" standalone="yes"?>
<Relationships xmlns="http://schemas.openxmlformats.org/package/2006/relationships">
    <Relationship Target="../media/image25.png" Type="http://schemas.openxmlformats.org/officeDocument/2006/relationships/image" Id="rId3"/>
    <Relationship Target="../notesSlides/notesSlide17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hdphoto4.wdp" Type="http://schemas.microsoft.com/office/2007/relationships/hdphoto" Id="rId4"/>
</Relationships>

</file>

<file path=ppt/slides/_rels/slide33.xml.rels><?xml version="1.0" encoding="UTF-8" standalone="yes"?>
<Relationships xmlns="http://schemas.openxmlformats.org/package/2006/relationships">
    <Relationship Target="../media/image14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34.xml.rels><?xml version="1.0" encoding="UTF-8" standalone="yes"?>
<Relationships xmlns="http://schemas.openxmlformats.org/package/2006/relationships">
    <Relationship Target="../media/image26.png" Type="http://schemas.openxmlformats.org/officeDocument/2006/relationships/image" Id="rId3"/>
    <Relationship Target="../notesSlides/notesSlide1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5.xml.rels><?xml version="1.0" encoding="UTF-8" standalone="yes"?>
<Relationships xmlns="http://schemas.openxmlformats.org/package/2006/relationships">
    <Relationship Target="../media/hdphoto5.wdp" Type="http://schemas.microsoft.com/office/2007/relationships/hdphoto" Id="rId3"/>
    <Relationship Target="../media/image27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36.xml.rels><?xml version="1.0" encoding="UTF-8" standalone="yes"?>
<Relationships xmlns="http://schemas.openxmlformats.org/package/2006/relationships">
    <Relationship Target="../slideLayouts/slideLayout1.xml" Type="http://schemas.openxmlformats.org/officeDocument/2006/relationships/slideLayout" Id="rId1"/>
</Relationships>

</file>

<file path=ppt/slides/_rels/slide37.xml.rels><?xml version="1.0" encoding="UTF-8" standalone="yes"?>
<Relationships xmlns="http://schemas.openxmlformats.org/package/2006/relationships">
    <Relationship TargetMode="External" Target="https://www.esfcr.cz/formulare-a-pokyny-ke-zprave-o-realizaci-projektu-zadosti-o-platbu-a-zadosti-o-zmenu-opz-plus" Type="http://schemas.openxmlformats.org/officeDocument/2006/relationships/hyperlink" Id="rId3"/>
    <Relationship Target="../media/image28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38.xml.rels><?xml version="1.0" encoding="UTF-8" standalone="yes"?>
<Relationships xmlns="http://schemas.openxmlformats.org/package/2006/relationships">
    <Relationship Target="../media/image29.png" Type="http://schemas.openxmlformats.org/officeDocument/2006/relationships/image" Id="rId3"/>
    <Relationship Target="../notesSlides/notesSlide19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30.png" Type="http://schemas.openxmlformats.org/officeDocument/2006/relationships/image" Id="rId4"/>
</Relationships>

</file>

<file path=ppt/slides/_rels/slide39.xml.rels><?xml version="1.0" encoding="UTF-8" standalone="yes"?>
<Relationships xmlns="http://schemas.openxmlformats.org/package/2006/relationships">
    <Relationship TargetMode="External" Target="https://www.esfcr.cz/formulare-a-pokyny-ke-zprave-o-realizaci-projektu-zadosti-o-platbu-a-zadosti-o-zmenu-opz-plus" Type="http://schemas.openxmlformats.org/officeDocument/2006/relationships/hyperlink" Id="rId3"/>
    <Relationship Target="../media/image31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4.xml.rels><?xml version="1.0" encoding="UTF-8" standalone="yes"?>
<Relationships xmlns="http://schemas.openxmlformats.org/package/2006/relationships">
    <Relationship Target="../media/image5.png" Type="http://schemas.openxmlformats.org/officeDocument/2006/relationships/image" Id="rId3"/>
    <Relationship Target="../notesSlides/notesSlide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0.xml.rels><?xml version="1.0" encoding="UTF-8" standalone="yes"?>
<Relationships xmlns="http://schemas.openxmlformats.org/package/2006/relationships">
    <Relationship Target="../media/image32.png" Type="http://schemas.openxmlformats.org/officeDocument/2006/relationships/image" Id="rId3"/>
    <Relationship Target="../notesSlides/notesSlide2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1.xml.rels><?xml version="1.0" encoding="UTF-8" standalone="yes"?>
<Relationships xmlns="http://schemas.openxmlformats.org/package/2006/relationships">
    <Relationship Target="../media/image33.png" Type="http://schemas.openxmlformats.org/officeDocument/2006/relationships/image" Id="rId3"/>
    <Relationship Target="../notesSlides/notesSlide2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2.xml.rels><?xml version="1.0" encoding="UTF-8" standalone="yes"?>
<Relationships xmlns="http://schemas.openxmlformats.org/package/2006/relationships">
    <Relationship Target="../media/image34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43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44.xml.rels><?xml version="1.0" encoding="UTF-8" standalone="yes"?>
<Relationships xmlns="http://schemas.openxmlformats.org/package/2006/relationships">
    <Relationship Target="../media/image35.png" Type="http://schemas.openxmlformats.org/officeDocument/2006/relationships/image" Id="rId3"/>
    <Relationship Target="../notesSlides/notesSlide2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5.xml.rels><?xml version="1.0" encoding="UTF-8" standalone="yes"?>
<Relationships xmlns="http://schemas.openxmlformats.org/package/2006/relationships">
    <Relationship Target="../media/image36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46.xml.rels><?xml version="1.0" encoding="UTF-8" standalone="yes"?>
<Relationships xmlns="http://schemas.openxmlformats.org/package/2006/relationships">
    <Relationship Target="../media/image26.png" Type="http://schemas.openxmlformats.org/officeDocument/2006/relationships/image" Id="rId3"/>
    <Relationship Target="../media/image37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47.xml.rels><?xml version="1.0" encoding="UTF-8" standalone="yes"?>
<Relationships xmlns="http://schemas.openxmlformats.org/package/2006/relationships">
    <Relationship Target="../media/image38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48.xml.rels><?xml version="1.0" encoding="UTF-8" standalone="yes"?>
<Relationships xmlns="http://schemas.openxmlformats.org/package/2006/relationships">
    <Relationship Target="../media/image39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49.xml.rels><?xml version="1.0" encoding="UTF-8" standalone="yes"?>
<Relationships xmlns="http://schemas.openxmlformats.org/package/2006/relationships">
    <Relationship Target="../media/image40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5.xml.rels><?xml version="1.0" encoding="UTF-8" standalone="yes"?>
<Relationships xmlns="http://schemas.openxmlformats.org/package/2006/relationships">
    <Relationship Target="../notesSlides/notesSlide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50.xml.rels><?xml version="1.0" encoding="UTF-8" standalone="yes"?>
<Relationships xmlns="http://schemas.openxmlformats.org/package/2006/relationships">
    <Relationship Target="../media/image41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51.xml.rels><?xml version="1.0" encoding="UTF-8" standalone="yes"?>
<Relationships xmlns="http://schemas.openxmlformats.org/package/2006/relationships">
    <Relationship Target="../media/image43.png" Type="http://schemas.openxmlformats.org/officeDocument/2006/relationships/image" Id="rId3"/>
    <Relationship Target="../media/image42.png" Type="http://schemas.openxmlformats.org/officeDocument/2006/relationships/image" Id="rId2"/>
    <Relationship Target="../slideLayouts/slideLayout2.xml" Type="http://schemas.openxmlformats.org/officeDocument/2006/relationships/slideLayout" Id="rId1"/>
    <Relationship Target="../media/image45.png" Type="http://schemas.openxmlformats.org/officeDocument/2006/relationships/image" Id="rId5"/>
    <Relationship Target="../media/image44.png" Type="http://schemas.openxmlformats.org/officeDocument/2006/relationships/image" Id="rId4"/>
</Relationships>

</file>

<file path=ppt/slides/_rels/slide52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53.xml.rels><?xml version="1.0" encoding="UTF-8" standalone="yes"?>
<Relationships xmlns="http://schemas.openxmlformats.org/package/2006/relationships">
    <Relationship Target="../media/image46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6.xml.rels><?xml version="1.0" encoding="UTF-8" standalone="yes"?>
<Relationships xmlns="http://schemas.openxmlformats.org/package/2006/relationships">
    <Relationship TargetMode="External" Target="https://www.esfcr.cz/prehled-vyzev-opz-plus/-/asset_publisher/SfUza2tXdZGm/content/prevence-predcasnych-odchodu-ze-vzdelavani-1-?inheritRedirect=false" Type="http://schemas.openxmlformats.org/officeDocument/2006/relationships/hyperlink" Id="rId3"/>
    <Relationship Target="../notesSlides/notesSlide4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6.png" Type="http://schemas.openxmlformats.org/officeDocument/2006/relationships/image" Id="rId5"/>
    <Relationship TargetMode="External" Target="http://www.esfcr.cz/" Type="http://schemas.openxmlformats.org/officeDocument/2006/relationships/hyperlink" Id="rId4"/>
</Relationships>

</file>

<file path=ppt/slides/_rels/slide7.xml.rels><?xml version="1.0" encoding="UTF-8" standalone="yes"?>
<Relationships xmlns="http://schemas.openxmlformats.org/package/2006/relationships">
    <Relationship Target="../media/image7.png" Type="http://schemas.openxmlformats.org/officeDocument/2006/relationships/image" Id="rId3"/>
    <Relationship Target="../notesSlides/notesSlide5.xml" Type="http://schemas.openxmlformats.org/officeDocument/2006/relationships/notesSlide" Id="rId2"/>
    <Relationship Target="../slideLayouts/slideLayout2.xml" Type="http://schemas.openxmlformats.org/officeDocument/2006/relationships/slideLayout" Id="rId1"/>
    <Relationship Target="../media/image8.png" Type="http://schemas.openxmlformats.org/officeDocument/2006/relationships/image" Id="rId4"/>
</Relationships>

</file>

<file path=ppt/slides/_rels/slide8.xml.rels><?xml version="1.0" encoding="UTF-8" standalone="yes"?>
<Relationships xmlns="http://schemas.openxmlformats.org/package/2006/relationships">
    <Relationship Target="../media/image9.png" Type="http://schemas.openxmlformats.org/officeDocument/2006/relationships/image" Id="rId3"/>
    <Relationship Target="../notesSlides/notesSlide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9.xml.rels><?xml version="1.0" encoding="UTF-8" standalone="yes"?>
<Relationships xmlns="http://schemas.openxmlformats.org/package/2006/relationships">
    <Relationship Target="../media/image10.png" Type="http://schemas.openxmlformats.org/officeDocument/2006/relationships/image" Id="rId3"/>
    <Relationship Target="../notesSlides/notesSlide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431540" y="1580336"/>
            <a:ext cx="8496944" cy="1848664"/>
          </a:xfrm>
        </p:spPr>
        <p:txBody>
          <a:bodyPr/>
          <a:lstStyle/>
          <a:p>
            <a:pPr algn="ctr">
              <a:spcBef>
                <a:spcPts val="600"/>
              </a:spcBef>
              <a:spcAft>
                <a:spcPts val="1200"/>
              </a:spcAft>
            </a:pPr>
            <a:br>
              <a:rPr lang="cs-CZ" sz="3200" kern="1200" dirty="false">
                <a:latin typeface="+mn-lt"/>
                <a:ea typeface="+mn-ea"/>
                <a:cs typeface="+mn-cs"/>
              </a:rPr>
            </a:br>
            <a:r>
              <a:rPr lang="cs-CZ" sz="3200" kern="1200" dirty="false">
                <a:latin typeface="+mn-lt"/>
                <a:ea typeface="+mn-ea"/>
                <a:cs typeface="+mn-cs"/>
              </a:rPr>
              <a:t>seminář  pro příjemce OPZ+:</a:t>
            </a:r>
            <a:br>
              <a:rPr lang="cs-CZ" sz="3200" kern="1200" dirty="false">
                <a:latin typeface="+mn-lt"/>
                <a:ea typeface="+mn-ea"/>
                <a:cs typeface="+mn-cs"/>
              </a:rPr>
            </a:br>
            <a:br>
              <a:rPr lang="cs-CZ" sz="3200" kern="1200" dirty="false">
                <a:latin typeface="+mn-lt"/>
                <a:ea typeface="+mn-ea"/>
                <a:cs typeface="+mn-cs"/>
              </a:rPr>
            </a:br>
            <a:r>
              <a:rPr lang="cs-CZ" sz="3200" u="sng" dirty="false">
                <a:solidFill>
                  <a:srgbClr val="FF0000"/>
                </a:solidFill>
              </a:rPr>
              <a:t>2. ZPRÁVA O REALIZACI </a:t>
            </a:r>
            <a:br>
              <a:rPr lang="cs-CZ" sz="3200" u="sng" dirty="false">
                <a:solidFill>
                  <a:srgbClr val="FF0000"/>
                </a:solidFill>
              </a:rPr>
            </a:br>
            <a:r>
              <a:rPr lang="cs-CZ" sz="3200" u="sng" dirty="false">
                <a:solidFill>
                  <a:srgbClr val="FF0000"/>
                </a:solidFill>
              </a:rPr>
              <a:t>A ŽÁDOST O PLATBU</a:t>
            </a:r>
            <a:br>
              <a:rPr lang="cs-CZ" sz="3200" u="sng" dirty="false"/>
            </a:br>
            <a:r>
              <a:rPr lang="cs-CZ" sz="3200" u="sng" dirty="false"/>
              <a:t> </a:t>
            </a:r>
            <a:endParaRPr lang="cs-CZ" sz="3200" kern="1200" dirty="false">
              <a:latin typeface="+mn-lt"/>
              <a:ea typeface="+mn-ea"/>
              <a:cs typeface="+mn-cs"/>
            </a:endParaRPr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539552" y="4491041"/>
            <a:ext cx="8280920" cy="2160240"/>
          </a:xfrm>
        </p:spPr>
        <p:txBody>
          <a:bodyPr anchor="t"/>
          <a:lstStyle/>
          <a:p>
            <a:r>
              <a:rPr lang="cs-CZ" b="true" dirty="false"/>
              <a:t>Výzva 03_22_029: Prevence předčasných odchodů ze vzdělávání (1)</a:t>
            </a:r>
            <a:endParaRPr lang="cs-CZ" b="true" dirty="false">
              <a:solidFill>
                <a:srgbClr val="FF0000"/>
              </a:solidFill>
            </a:endParaRP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05ED5C5-F44C-4BD5-9B84-36B68FBC5A49}"/>
              </a:ext>
            </a:extLst>
          </p:cNvPr>
          <p:cNvSpPr txBox="true">
            <a:spLocks/>
          </p:cNvSpPr>
          <p:nvPr/>
        </p:nvSpPr>
        <p:spPr>
          <a:xfrm>
            <a:off x="521296" y="5850102"/>
            <a:ext cx="4752528" cy="54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>
            <a:lvl1pPr marL="0" indent="0" algn="l" defTabSz="914400" rtl="false" eaLnBrk="true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None/>
              <a:defRPr sz="3200" b="fals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true" dirty="false"/>
              <a:t>Termín: 9. dubna 2024</a:t>
            </a:r>
          </a:p>
        </p:txBody>
      </p:sp>
      <p:sp>
        <p:nvSpPr>
          <p:cNvPr id="12" name="Zástupný symbol pro text 5">
            <a:extLst>
              <a:ext uri="{FF2B5EF4-FFF2-40B4-BE49-F238E27FC236}">
                <a16:creationId xmlns:a16="http://schemas.microsoft.com/office/drawing/2014/main" id="{9867E5A6-75CE-0564-C217-8FB521E58EF9}"/>
              </a:ext>
            </a:extLst>
          </p:cNvPr>
          <p:cNvSpPr txBox="true">
            <a:spLocks/>
          </p:cNvSpPr>
          <p:nvPr/>
        </p:nvSpPr>
        <p:spPr>
          <a:xfrm>
            <a:off x="5940152" y="5850102"/>
            <a:ext cx="4752528" cy="54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>
            <a:lvl1pPr marL="0" indent="0" algn="l" defTabSz="914400" rtl="false" eaLnBrk="true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Tx/>
              <a:buNone/>
              <a:defRPr sz="3200" b="fals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true" dirty="false"/>
              <a:t>Oddělení 874 MPSV</a:t>
            </a:r>
          </a:p>
        </p:txBody>
      </p:sp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604488" cy="1080000"/>
          </a:xfrm>
        </p:spPr>
        <p:txBody>
          <a:bodyPr/>
          <a:lstStyle/>
          <a:p>
            <a:pPr algn="ctr"/>
            <a:r>
              <a:rPr lang="cs-CZ" sz="2800" dirty="false"/>
              <a:t>Zpráva o realizaci projektu – ZÁLOŽKY I. 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false" lang="cs-CZ" sz="1050" b="true" i="false" u="none" strike="noStrike" kern="1200" cap="none" spc="0" normalizeH="false" baseline="0" noProof="false" smtClean="false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false" eaLnBrk="true" fontAlgn="auto" latinLnBrk="false" hangingPunct="tru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false" lang="cs-CZ" sz="1050" b="true" i="false" u="none" strike="noStrike" kern="1200" cap="none" spc="0" normalizeH="false" baseline="0" noProof="false" dirty="false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514190BB-0BF9-E335-0A10-0BBE0CC0FC13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2"/>
          <a:srcRect b="10892"/>
          <a:stretch/>
        </p:blipFill>
        <p:spPr>
          <a:xfrm>
            <a:off x="745439" y="1286166"/>
            <a:ext cx="7927280" cy="540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061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604488" cy="1080000"/>
          </a:xfrm>
        </p:spPr>
        <p:txBody>
          <a:bodyPr/>
          <a:lstStyle/>
          <a:p>
            <a:pPr algn="ctr"/>
            <a:r>
              <a:rPr lang="cs-CZ" sz="2800" dirty="false"/>
              <a:t>ZoR – ZÁLOŽKY II. 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795924" y="1475440"/>
            <a:ext cx="6335808" cy="504056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Základní informace o projektu a předkládané </a:t>
            </a:r>
            <a:r>
              <a:rPr lang="cs-CZ" sz="1800" dirty="false" err="true"/>
              <a:t>ZoR</a:t>
            </a:r>
            <a:endParaRPr lang="cs-CZ" sz="1800" dirty="false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Kontaktní údaje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Pokrok v realizaci KA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Indikátory  		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Horizontální principy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Příjmy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Veřejné zakázky	</a:t>
            </a:r>
            <a:endParaRPr lang="cs-CZ" sz="1600" i="true" dirty="false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Veřejná podpora </a:t>
            </a:r>
            <a:endParaRPr lang="cs-CZ" sz="1600" i="true" dirty="false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Kontroly (mimo kontrol z úrovně poskytovatele podpory)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Povinná publicita 	</a:t>
            </a:r>
            <a:endParaRPr lang="cs-CZ" sz="1600" i="true" dirty="false"/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Problémy v realizaci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Čestná prohlášení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dirty="false"/>
              <a:t>Přílohy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9BF083-4774-43B1-9AB0-5CC1AC5DD8EE}" type="slidenum">
              <a:rPr kumimoji="false" lang="cs-CZ" sz="1050" b="true" i="false" u="none" strike="noStrike" kern="1200" cap="none" spc="0" normalizeH="false" baseline="0" noProof="false" smtClean="false">
                <a:ln>
                  <a:noFill/>
                </a:ln>
                <a:solidFill>
                  <a:srgbClr val="084A8B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false" eaLnBrk="true" fontAlgn="auto" latinLnBrk="false" hangingPunct="true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false" lang="cs-CZ" sz="1050" b="true" i="false" u="none" strike="noStrike" kern="1200" cap="none" spc="0" normalizeH="false" baseline="0" noProof="false" dirty="false">
              <a:ln>
                <a:noFill/>
              </a:ln>
              <a:solidFill>
                <a:srgbClr val="084A8B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true" noChangeArrowheads="true"/>
          </p:cNvPicPr>
          <p:nvPr/>
        </p:nvPicPr>
        <p:blipFill rotWithShape="true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227"/>
          <a:stretch/>
        </p:blipFill>
        <p:spPr bwMode="auto">
          <a:xfrm>
            <a:off x="360000" y="0"/>
            <a:ext cx="2261764" cy="676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1316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251520" y="0"/>
            <a:ext cx="8640960" cy="1080000"/>
          </a:xfrm>
        </p:spPr>
        <p:txBody>
          <a:bodyPr/>
          <a:lstStyle/>
          <a:p>
            <a:pPr algn="ctr"/>
            <a:r>
              <a:rPr lang="cs-CZ" sz="2800" dirty="false"/>
              <a:t>Zpráva o realizaci projektu – ZÁLOŽKY III.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43936" y="1340768"/>
            <a:ext cx="8496064" cy="5400600"/>
          </a:xfrm>
        </p:spPr>
        <p:txBody>
          <a:bodyPr/>
          <a:lstStyle/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1800" b="true" dirty="false"/>
              <a:t>Informace o zprávě</a:t>
            </a:r>
            <a:r>
              <a:rPr lang="cs-CZ" sz="1800" dirty="false"/>
              <a:t>: příjemce vyplní (upraví) datum zahájení a ukončení sledovaného období, skutečné datum zahájení a ukončení realizace projektu a kontaktní údaje na zpracovatele zprávy.</a:t>
            </a:r>
            <a:endParaRPr lang="cs-CZ" sz="1800" dirty="false">
              <a:solidFill>
                <a:srgbClr val="FF0000"/>
              </a:solidFill>
            </a:endParaRP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1800" b="true" dirty="false"/>
              <a:t>Příjmy</a:t>
            </a:r>
            <a:r>
              <a:rPr lang="cs-CZ" sz="1800" dirty="false"/>
              <a:t> – vyplní se 0,00 (pokud projekt negeneruje příjmy).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1800" b="true" dirty="false"/>
              <a:t>Klíčové aktivity </a:t>
            </a:r>
            <a:r>
              <a:rPr lang="cs-CZ" sz="1800" dirty="false"/>
              <a:t>- </a:t>
            </a:r>
            <a:r>
              <a:rPr lang="pl-PL" sz="1800" dirty="false"/>
              <a:t>popis pokroku v realizaci klíčové aktivity za sledované období – popsat (max 2000 znaků) + možnost přílohy. 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1800" b="true" dirty="false"/>
              <a:t>Horizontální principy </a:t>
            </a:r>
            <a:r>
              <a:rPr lang="cs-CZ" sz="1800" dirty="false"/>
              <a:t>- pouze „Cílené zaměření“ a „Pozitivní vlivy“ (neutrální vliv není potřebné vyplňovat) - v rámci </a:t>
            </a:r>
            <a:r>
              <a:rPr lang="cs-CZ" sz="1800" dirty="false" err="true"/>
              <a:t>ZoR</a:t>
            </a:r>
            <a:r>
              <a:rPr lang="cs-CZ" sz="1800" dirty="false"/>
              <a:t>, ve které HP byly naplňovány.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1800" b="true" dirty="false"/>
              <a:t>Identifikace problému </a:t>
            </a:r>
            <a:r>
              <a:rPr lang="cs-CZ" sz="1800" dirty="false"/>
              <a:t>– vyplnit případné problémy: identifikace, popis a řešení.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1800" b="true" dirty="false"/>
              <a:t>Specifické datové položky </a:t>
            </a:r>
            <a:r>
              <a:rPr lang="cs-CZ" sz="1800" dirty="false"/>
              <a:t>– viz dále.</a:t>
            </a:r>
          </a:p>
          <a:p>
            <a:pPr lvl="1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cs-CZ" sz="1800" b="true" dirty="false"/>
              <a:t>Čestná prohlášení </a:t>
            </a:r>
            <a:r>
              <a:rPr lang="cs-CZ" sz="1800" dirty="false"/>
              <a:t>– zatrhnout souhlas.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endParaRPr lang="cs-CZ" sz="1700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12</a:t>
            </a:fld>
            <a:endParaRPr lang="cs-CZ" dirty="false"/>
          </a:p>
        </p:txBody>
      </p:sp>
      <p:sp>
        <p:nvSpPr>
          <p:cNvPr id="8" name="Zástupný symbol pro obsah 2"/>
          <p:cNvSpPr txBox="true">
            <a:spLocks/>
          </p:cNvSpPr>
          <p:nvPr/>
        </p:nvSpPr>
        <p:spPr>
          <a:xfrm>
            <a:off x="107504" y="1412776"/>
            <a:ext cx="8640064" cy="1512168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endParaRPr lang="cs-CZ" sz="1800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12" name="Zástupný symbol pro obsah 2"/>
          <p:cNvSpPr txBox="true">
            <a:spLocks/>
          </p:cNvSpPr>
          <p:nvPr/>
        </p:nvSpPr>
        <p:spPr>
          <a:xfrm>
            <a:off x="143936" y="5903932"/>
            <a:ext cx="8640064" cy="1224136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399678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251520" y="0"/>
            <a:ext cx="8640960" cy="1080000"/>
          </a:xfrm>
        </p:spPr>
        <p:txBody>
          <a:bodyPr/>
          <a:lstStyle/>
          <a:p>
            <a:pPr algn="ctr"/>
            <a:r>
              <a:rPr lang="cs-CZ" sz="2800" dirty="false"/>
              <a:t>Specifické datové položky I.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60000" y="1340768"/>
            <a:ext cx="8532480" cy="540060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Specifické datové položky (dále jen „SDP“) jsou nástroj pro doplňkový sběr informací v MS2021+, kterým ŘO získává podrobnější informace o poskytnuté podpoře.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V OPZ+ jsou zavedeny následující SDP: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1800" b="true" dirty="false">
                <a:latin typeface="Arial" panose="020B0604020202020204" pitchFamily="34" charset="0"/>
              </a:rPr>
              <a:t>1) </a:t>
            </a:r>
            <a:r>
              <a:rPr lang="pl-PL" sz="1800" b="true" i="false" u="none" strike="noStrike" baseline="0" dirty="false">
                <a:latin typeface="Arial" panose="020B0604020202020204" pitchFamily="34" charset="0"/>
              </a:rPr>
              <a:t>Počet podpořených osob původem z Ukrajiny: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pl-PL" sz="1600" b="false" i="false" u="none" strike="noStrike" baseline="0" dirty="false">
                <a:latin typeface="Arial" panose="020B0604020202020204" pitchFamily="34" charset="0"/>
              </a:rPr>
              <a:t>Počet osob původem z Ukrajiny, kterým byla v rámci projektu poskytnuta podpora. </a:t>
            </a:r>
            <a:r>
              <a:rPr lang="cs-CZ" sz="1600" b="false" i="false" u="none" strike="noStrike" baseline="0" dirty="false">
                <a:latin typeface="Arial" panose="020B0604020202020204" pitchFamily="34" charset="0"/>
              </a:rPr>
              <a:t>Osobou původem z Ukrajiny se rozumí jakákoliv osoba pobývající na území ČR, která je státním příslušníkem Ukrajiny nebo je ukrajinské národnosti, případně se za osobu původem z Ukrajiny prohlásí</a:t>
            </a: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. </a:t>
            </a:r>
            <a:r>
              <a:rPr lang="cs-CZ" sz="1600" b="false" i="false" u="none" strike="noStrike" baseline="0" dirty="false">
                <a:latin typeface="Arial" panose="020B0604020202020204" pitchFamily="34" charset="0"/>
              </a:rPr>
              <a:t>Není přitom rozhodující, zda osoba původem z Ukrajiny přišla na území ČR v souvislosti s ozbrojeným konfliktem na území Ukrajiny vyvolaným invazí vojsk Ruské federace, nebo zde pobývala již dříve.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600" i="false" u="none" strike="noStrike" baseline="0" dirty="false">
                <a:latin typeface="Arial" panose="020B0604020202020204" pitchFamily="34" charset="0"/>
              </a:rPr>
              <a:t>Hodnota uváděná v této SDP nemůže být vyšší než hodnota uváděná ve specifické datové položce Celkový počet podpořených osob. 	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pl-PL" sz="1800" b="true" i="false" u="none" strike="noStrike" baseline="0" dirty="false">
                <a:latin typeface="Arial" panose="020B0604020202020204" pitchFamily="34" charset="0"/>
              </a:rPr>
              <a:t>2) </a:t>
            </a:r>
            <a:r>
              <a:rPr lang="cs-CZ" sz="1800" b="true" i="false" u="none" strike="noStrike" baseline="0" dirty="false">
                <a:latin typeface="Arial" panose="020B0604020202020204" pitchFamily="34" charset="0"/>
              </a:rPr>
              <a:t>Celkový počet podpořených osob</a:t>
            </a: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: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false">
                <a:latin typeface="Arial" panose="020B0604020202020204" pitchFamily="34" charset="0"/>
              </a:rPr>
              <a:t>Hodnota SDP nemůže být nižší než vykazovaná hodnota indikátoru 600 000.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1600" dirty="false">
                <a:latin typeface="Arial" panose="020B0604020202020204" pitchFamily="34" charset="0"/>
              </a:rPr>
              <a:t>Hodnota se rovná součtu hodnot indikátorů 600 000 a 670 102.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600" dirty="false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13</a:t>
            </a:fld>
            <a:endParaRPr lang="cs-CZ" dirty="false"/>
          </a:p>
        </p:txBody>
      </p:sp>
      <p:sp>
        <p:nvSpPr>
          <p:cNvPr id="8" name="Zástupný symbol pro obsah 2"/>
          <p:cNvSpPr txBox="true">
            <a:spLocks/>
          </p:cNvSpPr>
          <p:nvPr/>
        </p:nvSpPr>
        <p:spPr>
          <a:xfrm>
            <a:off x="107504" y="1412776"/>
            <a:ext cx="8640064" cy="1512168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endParaRPr lang="cs-CZ" sz="1800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12" name="Zástupný symbol pro obsah 2"/>
          <p:cNvSpPr txBox="true">
            <a:spLocks/>
          </p:cNvSpPr>
          <p:nvPr/>
        </p:nvSpPr>
        <p:spPr>
          <a:xfrm>
            <a:off x="143936" y="5903932"/>
            <a:ext cx="8640064" cy="1224136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937407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251520" y="0"/>
            <a:ext cx="8640960" cy="1080000"/>
          </a:xfrm>
        </p:spPr>
        <p:txBody>
          <a:bodyPr/>
          <a:lstStyle/>
          <a:p>
            <a:pPr algn="ctr"/>
            <a:r>
              <a:rPr lang="cs-CZ" sz="2800" dirty="false"/>
              <a:t>Specifické </a:t>
            </a:r>
            <a:r>
              <a:rPr lang="cs-CZ" sz="2800"/>
              <a:t>datové položky II.</a:t>
            </a:r>
            <a:endParaRPr lang="cs-CZ" sz="2800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51520" y="1340768"/>
            <a:ext cx="8640064" cy="5400600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V žádosti o podporu jsou u obou SDP nuly. </a:t>
            </a:r>
          </a:p>
          <a:p>
            <a:pPr algn="just">
              <a:lnSpc>
                <a:spcPct val="100000"/>
              </a:lnSpc>
              <a:spcAft>
                <a:spcPts val="2400"/>
              </a:spcAft>
            </a:pP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Sledování aktuálního počtu podpořených osob (u obou SDP) bude zajištěno expertním odhadem příjemce a bude uváděno pouze jako celkový počet (číslo) do příslušné obrazovky „Specifické datové položky“ ve  ZoR:</a:t>
            </a:r>
          </a:p>
          <a:p>
            <a:pPr algn="just">
              <a:lnSpc>
                <a:spcPct val="100000"/>
              </a:lnSpc>
            </a:pPr>
            <a:endParaRPr lang="cs-CZ" sz="1800" b="false" i="false" u="none" strike="noStrike" baseline="0" dirty="false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cs-CZ" sz="1800" b="false" i="false" u="none" strike="noStrike" baseline="0" dirty="false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cs-CZ" sz="1800" dirty="false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cs-CZ" sz="1800" b="false" i="false" u="none" strike="noStrike" baseline="0" dirty="false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cs-CZ" sz="1800" dirty="false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endParaRPr lang="cs-CZ" sz="1800" b="false" i="false" u="none" strike="noStrike" baseline="0" dirty="false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Pro účely SDP není nutné sledovat a nikam zapisovat osobní údaje jednotlivých osob ani zohledňovat, zda podpora byla pod/nad limit bagatelní podpory. </a:t>
            </a:r>
          </a:p>
          <a:p>
            <a:pPr algn="just">
              <a:lnSpc>
                <a:spcPct val="100000"/>
              </a:lnSpc>
            </a:pPr>
            <a:r>
              <a:rPr lang="cs-CZ" sz="1800" i="false" u="none" strike="noStrike" baseline="0" dirty="false">
                <a:latin typeface="Arial" panose="020B0604020202020204" pitchFamily="34" charset="0"/>
              </a:rPr>
              <a:t>Sledování SDP je povinné ve všech výzvách OPZ+. 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14</a:t>
            </a:fld>
            <a:endParaRPr lang="cs-CZ" dirty="false"/>
          </a:p>
        </p:txBody>
      </p:sp>
      <p:sp>
        <p:nvSpPr>
          <p:cNvPr id="8" name="Zástupný symbol pro obsah 2"/>
          <p:cNvSpPr txBox="true">
            <a:spLocks/>
          </p:cNvSpPr>
          <p:nvPr/>
        </p:nvSpPr>
        <p:spPr>
          <a:xfrm>
            <a:off x="107504" y="1412776"/>
            <a:ext cx="8640064" cy="1512168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endParaRPr lang="cs-CZ" sz="1800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12" name="Zástupný symbol pro obsah 2"/>
          <p:cNvSpPr txBox="true">
            <a:spLocks/>
          </p:cNvSpPr>
          <p:nvPr/>
        </p:nvSpPr>
        <p:spPr>
          <a:xfrm>
            <a:off x="143936" y="5903932"/>
            <a:ext cx="8640064" cy="1224136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866DC47-6013-49EB-E23B-E3A4B3F3E6D7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3"/>
          <a:srcRect b="24171"/>
          <a:stretch/>
        </p:blipFill>
        <p:spPr>
          <a:xfrm>
            <a:off x="1691680" y="2690914"/>
            <a:ext cx="6156136" cy="2700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57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PUBLICITA</a:t>
            </a:r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9504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Povinnosti příjemců v oblasti informování a komunikace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6000" y="1340768"/>
            <a:ext cx="8748000" cy="5355232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1700" b="true" dirty="false"/>
              <a:t>Povinnost zveřejnit na své internetové stránce, pokud taková stránka existuje,    a na sociálních sítích, pokud příjemce nějakou ze sociálních sítích využívá, stručný popis projektu </a:t>
            </a:r>
            <a:r>
              <a:rPr lang="cs-CZ" sz="1700" dirty="false"/>
              <a:t>úměrný míře podpory včetně jeho cílů a výsledků a zdůraznit, že je na daný projekt poskytována finanční podpora EU. Popis je doporučeno vložit při zahájení realizace projektu a následně jej dle potřeby aktualizovat. </a:t>
            </a:r>
          </a:p>
          <a:p>
            <a:pPr algn="just">
              <a:lnSpc>
                <a:spcPct val="100000"/>
              </a:lnSpc>
            </a:pPr>
            <a:r>
              <a:rPr lang="cs-CZ" sz="1700" b="true" dirty="false"/>
              <a:t>Povinnost spravovat prezentaci projektu na portálu www.esfcr.cz. </a:t>
            </a:r>
            <a:r>
              <a:rPr lang="cs-CZ" sz="1700" dirty="false"/>
              <a:t>Základní obsah prezentace (tj. popisu projektu) je na portál přenesen z MS2021+ z obsahu žádosti o podporu, příjemce ji následně dle potřeby aktualizuje. </a:t>
            </a:r>
            <a:r>
              <a:rPr lang="cs-CZ" sz="1800" b="true" dirty="false">
                <a:latin typeface="Arial" panose="020B0604020202020204" pitchFamily="34" charset="0"/>
              </a:rPr>
              <a:t>Aktualita: </a:t>
            </a:r>
            <a:r>
              <a:rPr lang="cs-CZ" sz="1800" b="true" i="false" u="none" strike="noStrike" baseline="0" dirty="false">
                <a:latin typeface="Arial" panose="020B0604020202020204" pitchFamily="34" charset="0"/>
              </a:rPr>
              <a:t>Tato povinnost neplatí do doby, než portál www.esfcr.cz umožní editaci ze strany příjemce.</a:t>
            </a:r>
            <a:endParaRPr lang="cs-CZ" sz="1700" b="true" dirty="false"/>
          </a:p>
          <a:p>
            <a:pPr algn="just">
              <a:lnSpc>
                <a:spcPct val="100000"/>
              </a:lnSpc>
            </a:pPr>
            <a:r>
              <a:rPr lang="cs-CZ" sz="1700" b="true" dirty="false"/>
              <a:t>Povinnost umístit alespoň 1 povinný plakát velikosti minimálně A3 </a:t>
            </a:r>
            <a:br>
              <a:rPr lang="cs-CZ" sz="1700" b="true" dirty="false"/>
            </a:br>
            <a:r>
              <a:rPr lang="cs-CZ" sz="1700" dirty="false"/>
              <a:t>s informacemi o projektu v místě realizace projektu snadno viditelném pro veřejnost, jako jsou vstupní prostory budovy. </a:t>
            </a:r>
          </a:p>
          <a:p>
            <a:pPr algn="just">
              <a:lnSpc>
                <a:spcPct val="100000"/>
              </a:lnSpc>
            </a:pPr>
            <a:r>
              <a:rPr lang="cs-CZ" sz="1700" b="true" dirty="false"/>
              <a:t>Používat v rámci všech informačních a komunikačních aktivit logo EU.</a:t>
            </a:r>
          </a:p>
          <a:p>
            <a:endParaRPr lang="cs-CZ" sz="1600" dirty="false"/>
          </a:p>
          <a:p>
            <a:pPr algn="just">
              <a:lnSpc>
                <a:spcPct val="100000"/>
              </a:lnSpc>
            </a:pPr>
            <a:endParaRPr lang="cs-CZ" sz="16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598305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Povinné prvky vizuální identity OPZ+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4509120"/>
            <a:ext cx="2879872" cy="2186880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sz="1800" b="false" i="false" u="none" strike="noStrike" baseline="0" dirty="false">
                <a:solidFill>
                  <a:srgbClr val="000000"/>
                </a:solidFill>
                <a:latin typeface="Arial" panose="020B0604020202020204" pitchFamily="34" charset="0"/>
              </a:rPr>
              <a:t>Použitá velikost písma musí být úměrná velikosti </a:t>
            </a:r>
            <a:r>
              <a:rPr lang="cs-CZ" sz="1800" dirty="false">
                <a:solidFill>
                  <a:srgbClr val="000000"/>
                </a:solidFill>
                <a:latin typeface="Arial" panose="020B0604020202020204" pitchFamily="34" charset="0"/>
              </a:rPr>
              <a:t>znaku EU. 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pl-PL" sz="1800" dirty="false">
                <a:solidFill>
                  <a:srgbClr val="000000"/>
                </a:solidFill>
                <a:latin typeface="Arial" panose="020B0604020202020204" pitchFamily="34" charset="0"/>
              </a:rPr>
              <a:t>Technické parametry: viz. Obecná část pravidel</a:t>
            </a:r>
          </a:p>
          <a:p>
            <a:pPr marL="0" indent="0">
              <a:buNone/>
            </a:pPr>
            <a:r>
              <a:rPr lang="pl-PL" sz="1400" dirty="false"/>
              <a:t> 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17</a:t>
            </a:fld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05BC1F7-7483-CE1D-37FE-FA3DE9C502AB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9144000" cy="285311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BF6EFAC-783A-852E-FF28-6CE415B3179E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272" y="4293978"/>
            <a:ext cx="5724128" cy="239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0146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Vizuální identita OPZ+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23528" y="1268760"/>
            <a:ext cx="8568952" cy="5400600"/>
          </a:xfrm>
        </p:spPr>
        <p:txBody>
          <a:bodyPr/>
          <a:lstStyle/>
          <a:p>
            <a:pPr marL="447675" indent="-379413" algn="just">
              <a:lnSpc>
                <a:spcPct val="110000"/>
              </a:lnSpc>
              <a:spcBef>
                <a:spcPts val="0"/>
              </a:spcBef>
            </a:pPr>
            <a:r>
              <a:rPr lang="cs-CZ" sz="2000" dirty="false"/>
              <a:t>Na webových stránkách příjemce povinně barevné logo. V ostatních případech se barevné provedení použije, kdykoli je to možné.</a:t>
            </a:r>
          </a:p>
          <a:p>
            <a:pPr marL="447675" indent="-379413" algn="just">
              <a:lnSpc>
                <a:spcPct val="110000"/>
              </a:lnSpc>
              <a:spcBef>
                <a:spcPts val="0"/>
              </a:spcBef>
            </a:pPr>
            <a:r>
              <a:rPr lang="cs-CZ" sz="2000" dirty="false"/>
              <a:t>Jednobarevnou verzi lze použít jen v odůvodněných případech (tisk na běžných tiskárnách, kdy je barevná verze nehospodárná, neekologická či neestetická).</a:t>
            </a:r>
          </a:p>
          <a:p>
            <a:pPr marL="447675" indent="-379413" algn="just">
              <a:lnSpc>
                <a:spcPct val="110000"/>
              </a:lnSpc>
              <a:spcBef>
                <a:spcPts val="0"/>
              </a:spcBef>
            </a:pPr>
            <a:r>
              <a:rPr lang="cs-CZ" sz="2000" dirty="false"/>
              <a:t>Znak EU a povinné odkazy musí být umístěn tak, aby byl zřetelně viditelný, velikost musí být úměrná rozměrům použitého materiálu</a:t>
            </a:r>
          </a:p>
          <a:p>
            <a:pPr marL="447675" indent="-379413">
              <a:lnSpc>
                <a:spcPct val="110000"/>
              </a:lnSpc>
              <a:spcBef>
                <a:spcPts val="0"/>
              </a:spcBef>
            </a:pPr>
            <a:r>
              <a:rPr lang="cs-CZ" sz="2000" dirty="false"/>
              <a:t>Jsou-li kromě logotypu EU zobrazena další loga, </a:t>
            </a:r>
            <a:r>
              <a:rPr lang="cs-CZ" sz="2000" b="true" dirty="false"/>
              <a:t>musí mít znak EU nejméně stejnou velikost </a:t>
            </a:r>
            <a:r>
              <a:rPr lang="cs-CZ" sz="2000" dirty="false"/>
              <a:t>(měřeno na výšku nebo šířku) </a:t>
            </a:r>
            <a:r>
              <a:rPr lang="cs-CZ" sz="2000" b="true" dirty="false"/>
              <a:t>jako největší z těchto dalších použitých log.</a:t>
            </a:r>
          </a:p>
          <a:p>
            <a:pPr marL="447675" indent="-379413">
              <a:lnSpc>
                <a:spcPct val="110000"/>
              </a:lnSpc>
              <a:spcBef>
                <a:spcPts val="0"/>
              </a:spcBef>
            </a:pPr>
            <a:r>
              <a:rPr lang="cs-CZ" sz="2000" dirty="false"/>
              <a:t>V případě použití dalších log bude </a:t>
            </a:r>
            <a:r>
              <a:rPr lang="cs-CZ" sz="2000" b="true" dirty="false"/>
              <a:t>logotyp EU vždy na první pozici, ať už v horizontálním či vertikálním řazení. </a:t>
            </a:r>
          </a:p>
          <a:p>
            <a:pPr marL="447675" indent="-379413">
              <a:lnSpc>
                <a:spcPct val="110000"/>
              </a:lnSpc>
              <a:spcBef>
                <a:spcPts val="0"/>
              </a:spcBef>
            </a:pPr>
            <a:r>
              <a:rPr lang="cs-CZ" sz="2000" b="true" dirty="false"/>
              <a:t>Na internetové stránce musí být logotyp EU umístěn tak, aby byl viditelný při otevření stránky na digitálním zařízení bez nutnosti přesunu na spodní část stránky (tj. bez nutnosti rolovat).</a:t>
            </a:r>
          </a:p>
          <a:p>
            <a:pPr marL="665163" lvl="1" indent="-398463"/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677034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VIZUÁLNÍ IDENTITA - použití</a:t>
            </a:r>
          </a:p>
        </p:txBody>
      </p:sp>
      <p:sp>
        <p:nvSpPr>
          <p:cNvPr id="6" name="Zástupný symbol pro obsah 5"/>
          <p:cNvSpPr>
            <a:spLocks noGrp="true"/>
          </p:cNvSpPr>
          <p:nvPr>
            <p:ph idx="1"/>
          </p:nvPr>
        </p:nvSpPr>
        <p:spPr>
          <a:xfrm>
            <a:off x="251520" y="1585893"/>
            <a:ext cx="4248480" cy="4651419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povinný plakát, </a:t>
            </a:r>
            <a:r>
              <a:rPr lang="cs-CZ" sz="1400" dirty="false"/>
              <a:t>dočasná/stála deska nebo billboard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weby</a:t>
            </a:r>
            <a:r>
              <a:rPr lang="cs-CZ" sz="1400" dirty="false"/>
              <a:t>, </a:t>
            </a:r>
            <a:r>
              <a:rPr lang="cs-CZ" sz="1400" dirty="false" err="true"/>
              <a:t>microsity</a:t>
            </a:r>
            <a:r>
              <a:rPr lang="cs-CZ" sz="1400" dirty="false"/>
              <a:t>, sociální média projektu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propagační tiskoviny </a:t>
            </a:r>
            <a:r>
              <a:rPr lang="cs-CZ" sz="1400" dirty="false"/>
              <a:t>(brožury, letáky, plakáty, publikace, školicí materiály) </a:t>
            </a:r>
            <a:r>
              <a:rPr lang="cs-CZ" sz="1400" b="true" dirty="false"/>
              <a:t>a propagační předměty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propagační audiovizuální materiály (reklamní spoty, </a:t>
            </a:r>
            <a:r>
              <a:rPr lang="cs-CZ" sz="1400" dirty="false" err="true"/>
              <a:t>product</a:t>
            </a:r>
            <a:r>
              <a:rPr lang="cs-CZ" sz="1400" dirty="false"/>
              <a:t> </a:t>
            </a:r>
            <a:r>
              <a:rPr lang="cs-CZ" sz="1400" dirty="false" err="true"/>
              <a:t>placement</a:t>
            </a:r>
            <a:r>
              <a:rPr lang="cs-CZ" sz="1400" dirty="false"/>
              <a:t>, sponzorské vzkazy, reportáže, pořady)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inzerce</a:t>
            </a:r>
            <a:r>
              <a:rPr lang="cs-CZ" sz="1400" dirty="false"/>
              <a:t> (internet, tisk, </a:t>
            </a:r>
            <a:r>
              <a:rPr lang="cs-CZ" sz="1400" dirty="false" err="true"/>
              <a:t>outdoor</a:t>
            </a:r>
            <a:r>
              <a:rPr lang="cs-CZ" sz="1400" dirty="false"/>
              <a:t>) 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soutěže (s výjimkou cen do soutěží)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komunikační akce (</a:t>
            </a:r>
            <a:r>
              <a:rPr lang="cs-CZ" sz="1400" b="true" dirty="false"/>
              <a:t>semináře, workshopy, konference, tiskové konference, výstavy, veletrhy</a:t>
            </a:r>
            <a:r>
              <a:rPr lang="cs-CZ" sz="1400" dirty="false"/>
              <a:t>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PR výstupy při jejich distribuci (tiskové zprávy, informace pro média)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dokumenty pro veřejnost či cílovou skupinu </a:t>
            </a:r>
            <a:r>
              <a:rPr lang="cs-CZ" sz="1400" dirty="false"/>
              <a:t>(vstupní, výstupní/závěrečné zprávy, analýzy, certifikáty, prezenční listiny apod.)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19</a:t>
            </a:fld>
            <a:endParaRPr lang="cs-CZ" dirty="false"/>
          </a:p>
        </p:txBody>
      </p:sp>
      <p:sp>
        <p:nvSpPr>
          <p:cNvPr id="7" name="Zástupný symbol pro obsah 6"/>
          <p:cNvSpPr>
            <a:spLocks noGrp="true"/>
          </p:cNvSpPr>
          <p:nvPr>
            <p:ph idx="13"/>
          </p:nvPr>
        </p:nvSpPr>
        <p:spPr>
          <a:xfrm>
            <a:off x="4644008" y="1600161"/>
            <a:ext cx="4320488" cy="4939451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interní dokumenty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archivační šanony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elektronická i listinná komunikace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pracovní smlouvy, smlouvy s dodavateli</a:t>
            </a:r>
            <a:r>
              <a:rPr lang="cs-CZ" sz="1400" dirty="false"/>
              <a:t>, dalšími příjemci apod.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účetní doklady vztahující se k výdajům projektu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vybavení pořízené z prostředků projektu (s výjimkou propagačních předmětů)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neplacené PR články </a:t>
            </a:r>
            <a:r>
              <a:rPr lang="cs-CZ" sz="1400" dirty="false"/>
              <a:t>a převzaté PR výstupy (např. médii)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dirty="false"/>
              <a:t>ceny do soutěží</a:t>
            </a:r>
          </a:p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cs-CZ" sz="1400" b="true" dirty="false"/>
              <a:t>výstupy, kde to není technicky možné (např. strojově generované objednávky, faktury)</a:t>
            </a:r>
          </a:p>
        </p:txBody>
      </p:sp>
      <p:sp>
        <p:nvSpPr>
          <p:cNvPr id="8" name="TextovéPole 7"/>
          <p:cNvSpPr txBox="true"/>
          <p:nvPr/>
        </p:nvSpPr>
        <p:spPr>
          <a:xfrm>
            <a:off x="458069" y="1216561"/>
            <a:ext cx="1368152" cy="369332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b="true" dirty="false"/>
              <a:t>ANO</a:t>
            </a:r>
          </a:p>
        </p:txBody>
      </p:sp>
      <p:sp>
        <p:nvSpPr>
          <p:cNvPr id="9" name="TextovéPole 8"/>
          <p:cNvSpPr txBox="true"/>
          <p:nvPr/>
        </p:nvSpPr>
        <p:spPr>
          <a:xfrm>
            <a:off x="4529708" y="1216561"/>
            <a:ext cx="1368152" cy="369332"/>
          </a:xfrm>
          <a:prstGeom prst="rect">
            <a:avLst/>
          </a:prstGeom>
          <a:noFill/>
        </p:spPr>
        <p:txBody>
          <a:bodyPr wrap="square" rtlCol="false">
            <a:spAutoFit/>
          </a:bodyPr>
          <a:lstStyle/>
          <a:p>
            <a:r>
              <a:rPr lang="cs-CZ" b="true" dirty="false"/>
              <a:t>NE</a:t>
            </a:r>
          </a:p>
        </p:txBody>
      </p:sp>
    </p:spTree>
    <p:extLst>
      <p:ext uri="{BB962C8B-B14F-4D97-AF65-F5344CB8AC3E}">
        <p14:creationId xmlns:p14="http://schemas.microsoft.com/office/powerpoint/2010/main" val="1834495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Obsah této prezentace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700808"/>
            <a:ext cx="8064000" cy="441919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altLang="cs-CZ" dirty="false"/>
              <a:t>Podmínky a pravidla realizace – ve druhé prezentaci</a:t>
            </a:r>
          </a:p>
          <a:p>
            <a:pPr marL="0" indent="0">
              <a:lnSpc>
                <a:spcPct val="100000"/>
              </a:lnSpc>
              <a:buNone/>
            </a:pPr>
            <a:endParaRPr lang="cs-CZ" altLang="cs-CZ" dirty="false"/>
          </a:p>
          <a:p>
            <a:pPr>
              <a:lnSpc>
                <a:spcPct val="100000"/>
              </a:lnSpc>
            </a:pPr>
            <a:r>
              <a:rPr lang="cs-CZ" altLang="cs-CZ" dirty="false"/>
              <a:t>Zpráva o realizaci (</a:t>
            </a:r>
            <a:r>
              <a:rPr lang="cs-CZ" altLang="cs-CZ" dirty="false" err="true"/>
              <a:t>ZoR</a:t>
            </a:r>
            <a:r>
              <a:rPr lang="cs-CZ" altLang="cs-CZ" dirty="false"/>
              <a:t>) </a:t>
            </a:r>
          </a:p>
          <a:p>
            <a:pPr>
              <a:lnSpc>
                <a:spcPct val="100000"/>
              </a:lnSpc>
            </a:pPr>
            <a:r>
              <a:rPr lang="cs-CZ" altLang="cs-CZ" dirty="false"/>
              <a:t>Indikátory</a:t>
            </a:r>
          </a:p>
          <a:p>
            <a:pPr>
              <a:lnSpc>
                <a:spcPct val="100000"/>
              </a:lnSpc>
            </a:pPr>
            <a:r>
              <a:rPr lang="cs-CZ" dirty="false"/>
              <a:t>Vizuální identita OPZ+, informování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dirty="false"/>
              <a:t>     o projektu</a:t>
            </a:r>
          </a:p>
          <a:p>
            <a:pPr>
              <a:lnSpc>
                <a:spcPct val="100000"/>
              </a:lnSpc>
            </a:pPr>
            <a:r>
              <a:rPr lang="cs-CZ" altLang="cs-CZ" dirty="false"/>
              <a:t>Žádost o platbu (ŽoP)</a:t>
            </a:r>
          </a:p>
          <a:p>
            <a:pPr>
              <a:lnSpc>
                <a:spcPct val="100000"/>
              </a:lnSpc>
            </a:pPr>
            <a:r>
              <a:rPr lang="cs-CZ" dirty="false"/>
              <a:t>Dotazy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</a:t>
            </a:fld>
            <a:endParaRPr lang="cs-CZ" dirty="false"/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D45A55BF-D5BB-47E2-6E0F-8102EAD5C594}"/>
              </a:ext>
            </a:extLst>
          </p:cNvPr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852936"/>
            <a:ext cx="1739825" cy="207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650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Finanční opravy (sankce)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413054"/>
            <a:ext cx="8496944" cy="5472329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300"/>
              </a:spcAft>
            </a:pPr>
            <a:r>
              <a:rPr lang="cs-CZ" sz="1600" dirty="false"/>
              <a:t>Při nedodržení pravidel publicity na povinných i nepovinných nástrojích mohou být uděleny sankce</a:t>
            </a:r>
            <a:r>
              <a:rPr lang="cs-CZ" sz="1400" dirty="false"/>
              <a:t>: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400" dirty="false"/>
              <a:t>         Finanční opravy u povinného plakátu:</a:t>
            </a:r>
            <a:endParaRPr lang="cs-CZ" sz="1800" dirty="false"/>
          </a:p>
          <a:p>
            <a:pPr algn="just"/>
            <a:endParaRPr lang="cs-CZ" dirty="false"/>
          </a:p>
          <a:p>
            <a:pPr algn="just"/>
            <a:endParaRPr lang="cs-CZ" dirty="false"/>
          </a:p>
          <a:p>
            <a:pPr algn="just"/>
            <a:endParaRPr lang="cs-CZ" dirty="false"/>
          </a:p>
          <a:p>
            <a:pPr marL="0" indent="0" algn="just">
              <a:lnSpc>
                <a:spcPct val="100000"/>
              </a:lnSpc>
              <a:buNone/>
            </a:pPr>
            <a:endParaRPr lang="cs-CZ" sz="1400" dirty="false"/>
          </a:p>
          <a:p>
            <a:pPr marL="0" indent="0" algn="just">
              <a:buNone/>
            </a:pPr>
            <a:r>
              <a:rPr lang="cs-CZ" sz="1400" dirty="false"/>
              <a:t>         Finanční opravy u dalších komunikačních aktivit a výstupů:</a:t>
            </a:r>
          </a:p>
          <a:p>
            <a:pPr algn="just"/>
            <a:endParaRPr lang="cs-CZ" dirty="false"/>
          </a:p>
          <a:p>
            <a:pPr algn="just"/>
            <a:endParaRPr lang="cs-CZ" dirty="false"/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cs-CZ" sz="1600" dirty="false"/>
              <a:t>Více informací k Pravidlům pro informování a komunikaci OPZ+ a užívání loga EU naleznete v Obecné části pravidel pro žadatele a příjemce v rámci OPZ+.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20</a:t>
            </a:fld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44602CE-CFC9-42E3-AF2C-C486F17A50B7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96" y="2276872"/>
            <a:ext cx="6614832" cy="1930708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CA105CCF-4FB2-49D6-BA69-CCCB85E60B0A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909496" y="4653136"/>
            <a:ext cx="6614832" cy="108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074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755576" y="2780928"/>
            <a:ext cx="7632040" cy="2088232"/>
          </a:xfrm>
        </p:spPr>
        <p:txBody>
          <a:bodyPr/>
          <a:lstStyle/>
          <a:p>
            <a:pPr algn="ctr"/>
            <a:br>
              <a:rPr lang="cs-CZ" dirty="false"/>
            </a:br>
            <a:r>
              <a:rPr lang="cs-CZ" dirty="false"/>
              <a:t>cílová skupina, indikátory</a:t>
            </a:r>
            <a:endParaRPr lang="cs-CZ" sz="3200" b="false" cap="none" dirty="false"/>
          </a:p>
        </p:txBody>
      </p:sp>
    </p:spTree>
    <p:extLst>
      <p:ext uri="{BB962C8B-B14F-4D97-AF65-F5344CB8AC3E}">
        <p14:creationId xmlns:p14="http://schemas.microsoft.com/office/powerpoint/2010/main" val="1393394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6DBC1-E8B5-4317-83E9-F3AC65C2D8B8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Cílová skupina, indikátory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792175-DEDA-401F-AA0A-AD7A62DA4B23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251520" y="1340768"/>
            <a:ext cx="8532480" cy="551723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800" b="true" i="false" u="none" strike="noStrike" baseline="0" dirty="false">
                <a:latin typeface="Arial" panose="020B0604020202020204" pitchFamily="34" charset="0"/>
              </a:rPr>
              <a:t>CS = </a:t>
            </a:r>
            <a:r>
              <a:rPr lang="pl-PL" sz="1800" b="false" i="false" u="none" strike="noStrike" baseline="0" dirty="false">
                <a:latin typeface="Arial" panose="020B0604020202020204" pitchFamily="34" charset="0"/>
              </a:rPr>
              <a:t>Skupina subjektů nebo osob, na kterou je projekt   </a:t>
            </a:r>
            <a:br>
              <a:rPr lang="pl-PL" sz="1800" b="false" i="false" u="none" strike="noStrike" baseline="0" dirty="false">
                <a:latin typeface="Arial" panose="020B0604020202020204" pitchFamily="34" charset="0"/>
              </a:rPr>
            </a:br>
            <a:r>
              <a:rPr lang="pl-PL" sz="1800" b="false" i="false" u="none" strike="noStrike" baseline="0" dirty="false">
                <a:latin typeface="Arial" panose="020B0604020202020204" pitchFamily="34" charset="0"/>
              </a:rPr>
              <a:t>       zaměřen a má z něj užitek po dobu jeho realizace.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1800" dirty="false">
                <a:latin typeface="Arial" panose="020B0604020202020204" pitchFamily="34" charset="0"/>
              </a:rPr>
              <a:t>CS jsou vyjmenovány a popsány v žádosti o dotaci.</a:t>
            </a:r>
            <a:r>
              <a:rPr lang="pl-PL" sz="1800" b="false" i="false" u="none" strike="noStrike" baseline="0" dirty="false">
                <a:latin typeface="Arial" panose="020B0604020202020204" pitchFamily="34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Na základě stanovených cílů projektu žadatel do žádosti o podporu uvedl svůj závazek, tj. určil </a:t>
            </a:r>
            <a:r>
              <a:rPr lang="cs-CZ" sz="1800" b="true" i="false" u="none" strike="noStrike" baseline="0" dirty="false">
                <a:latin typeface="Arial" panose="020B0604020202020204" pitchFamily="34" charset="0"/>
              </a:rPr>
              <a:t>cílové hodnoty </a:t>
            </a: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několika indikátorů, kterých díky podpoře </a:t>
            </a:r>
            <a:br>
              <a:rPr lang="cs-CZ" sz="1800" b="false" i="false" u="none" strike="noStrike" baseline="0" dirty="false">
                <a:latin typeface="Arial" panose="020B0604020202020204" pitchFamily="34" charset="0"/>
              </a:rPr>
            </a:b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z OPZ+ plánuje dosáhnout =&gt; cílové hodnoty jsou zaznamenány v Rozhodnutí.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V žádosti o podporu je uvedeno, </a:t>
            </a:r>
            <a:r>
              <a:rPr lang="cs-CZ" sz="1800" b="true" i="false" u="none" strike="noStrike" baseline="0" dirty="false">
                <a:latin typeface="Arial" panose="020B0604020202020204" pitchFamily="34" charset="0"/>
              </a:rPr>
              <a:t>jakým způsobem je cílová hodnota stanovena</a:t>
            </a:r>
            <a:r>
              <a:rPr lang="cs-CZ" sz="1600" b="false" i="false" u="none" strike="noStrike" baseline="0" dirty="false">
                <a:latin typeface="Arial" panose="020B0604020202020204" pitchFamily="34" charset="0"/>
              </a:rPr>
              <a:t>. </a:t>
            </a:r>
            <a:r>
              <a:rPr lang="cs-CZ" sz="1800" b="true" dirty="false">
                <a:latin typeface="Arial" panose="020B0604020202020204" pitchFamily="34" charset="0"/>
              </a:rPr>
              <a:t>Cílové hodnoty indikátorů tedy nelze libovolně měnit. </a:t>
            </a:r>
            <a:r>
              <a:rPr lang="cs-CZ" sz="1800" dirty="false">
                <a:latin typeface="Arial" panose="020B0604020202020204" pitchFamily="34" charset="0"/>
              </a:rPr>
              <a:t>Nenaplnění cílových hodnot indikátorů uvedených v právním aktu může mít dopad na výši způsobilých výdajů projektu.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V průběhu realizace projektu musí příjemce naplňování indikátorů průběžně sledovat a </a:t>
            </a:r>
            <a:r>
              <a:rPr lang="cs-CZ" sz="1800" b="true" i="false" u="none" strike="noStrike" baseline="0" dirty="false">
                <a:latin typeface="Arial" panose="020B0604020202020204" pitchFamily="34" charset="0"/>
              </a:rPr>
              <a:t>také průběžně vykazovat dosažené hodnoty v rámci zpráv </a:t>
            </a:r>
            <a:br>
              <a:rPr lang="cs-CZ" sz="1800" b="true" i="false" u="none" strike="noStrike" baseline="0" dirty="false">
                <a:latin typeface="Arial" panose="020B0604020202020204" pitchFamily="34" charset="0"/>
              </a:rPr>
            </a:br>
            <a:r>
              <a:rPr lang="cs-CZ" sz="1800" b="true" i="false" u="none" strike="noStrike" baseline="0" dirty="false">
                <a:latin typeface="Arial" panose="020B0604020202020204" pitchFamily="34" charset="0"/>
              </a:rPr>
              <a:t>o realizaci projektu. </a:t>
            </a: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Důležité je, aby se vykazované hodnoty opíraly </a:t>
            </a:r>
            <a:br>
              <a:rPr lang="cs-CZ" sz="1800" b="false" i="false" u="none" strike="noStrike" baseline="0" dirty="false">
                <a:latin typeface="Arial" panose="020B0604020202020204" pitchFamily="34" charset="0"/>
              </a:rPr>
            </a:b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o </a:t>
            </a:r>
            <a:r>
              <a:rPr lang="cs-CZ" sz="1800" b="true" i="false" u="none" strike="noStrike" baseline="0" dirty="false">
                <a:latin typeface="Arial" panose="020B0604020202020204" pitchFamily="34" charset="0"/>
              </a:rPr>
              <a:t>průkaznou evidenci </a:t>
            </a: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vedenou příjemcem (nebo partnerem). Evidencí se myslí např. záznamy o každém klientovi, prezenční listiny kurzů apod., tzn., že vykazované hodnoty musí být prokazatelné a ověřitelné případnou kontrolou.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endParaRPr lang="cs-CZ" sz="1600" b="false" i="false" u="none" strike="noStrike" baseline="0" dirty="false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1600" b="false" i="false" u="none" strike="noStrike" baseline="0" dirty="false">
                <a:latin typeface="Arial" panose="020B0604020202020204" pitchFamily="34" charset="0"/>
              </a:rPr>
              <a:t>	</a:t>
            </a:r>
            <a:endParaRPr lang="pl-PL" sz="1600" b="true" i="false" u="none" strike="noStrike" baseline="0" dirty="false">
              <a:latin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0CDE99-03C7-4DB6-ABC7-27689B9BEAA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22</a:t>
            </a:fld>
            <a:endParaRPr lang="cs-CZ" dirty="false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9A133AA3-9E19-4EB8-968F-69BF4C248040}"/>
              </a:ext>
            </a:extLst>
          </p:cNvPr>
          <p:cNvPicPr>
            <a:picLocks noChangeAspect="true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b="96209" l="0" r="94613" t="2370">
                        <a14:foregroundMark x1="32997" x2="32997" y1="9479" y2="9479"/>
                        <a14:foregroundMark x1="32997" x2="32997" y1="9479" y2="9479"/>
                        <a14:foregroundMark x1="60943" x2="60943" y1="7583" y2="7583"/>
                        <a14:foregroundMark x1="64646" x2="64646" y1="6161" y2="6161"/>
                        <a14:foregroundMark x1="34343" x2="34343" y1="7109" y2="7109"/>
                        <a14:foregroundMark x1="34343" x2="34343" y1="7109" y2="7109"/>
                        <a14:foregroundMark x1="34680" x2="34680" y1="7109" y2="7109"/>
                        <a14:foregroundMark x1="35017" x2="35017" y1="6161" y2="6161"/>
                        <a14:foregroundMark x1="63300" x2="63300" y1="3318" y2="3318"/>
                        <a14:foregroundMark x1="63300" x2="63300" y1="2844" y2="2844"/>
                        <a14:foregroundMark x1="58923" x2="58923" y1="5213" y2="5213"/>
                        <a14:foregroundMark x1="58586" x2="58586" y1="8057" y2="8057"/>
                        <a14:foregroundMark x1="91246" x2="91246" y1="59716" y2="59716"/>
                        <a14:foregroundMark x1="92256" x2="92256" y1="63981" y2="63981"/>
                        <a14:foregroundMark x1="92256" x2="92256" y1="71090" y2="71090"/>
                        <a14:foregroundMark x1="92256" x2="92256" y1="71090" y2="71090"/>
                        <a14:foregroundMark x1="92256" x2="92256" y1="71090" y2="71090"/>
                        <a14:foregroundMark x1="92256" x2="92256" y1="71090" y2="71090"/>
                        <a14:foregroundMark x1="92256" x2="92256" y1="71090" y2="71090"/>
                        <a14:foregroundMark x1="92256" x2="92256" y1="71090" y2="71090"/>
                        <a14:foregroundMark x1="89562" x2="89562" y1="78199" y2="78199"/>
                        <a14:foregroundMark x1="89562" x2="89562" y1="79147" y2="79147"/>
                        <a14:foregroundMark x1="89562" x2="89562" y1="80095" y2="80095"/>
                        <a14:foregroundMark x1="88889" x2="88889" y1="80569" y2="80569"/>
                        <a14:foregroundMark x1="84175" x2="84175" y1="74408" y2="74408"/>
                        <a14:foregroundMark x1="84175" x2="84175" y1="74408" y2="74408"/>
                        <a14:foregroundMark x1="84175" x2="84175" y1="74408" y2="74408"/>
                        <a14:foregroundMark x1="84175" x2="84175" y1="70616" y2="70616"/>
                        <a14:foregroundMark x1="87542" x2="87542" y1="61611" y2="61611"/>
                        <a14:foregroundMark x1="87542" x2="87542" y1="61611" y2="61611"/>
                        <a14:foregroundMark x1="87542" x2="87542" y1="65877" y2="65877"/>
                        <a14:foregroundMark x1="87542" x2="87542" y1="67299" y2="67299"/>
                        <a14:foregroundMark x1="87205" x2="87205" y1="69668" y2="69668"/>
                        <a14:foregroundMark x1="71044" x2="71044" y1="81991" y2="81991"/>
                        <a14:foregroundMark x1="71044" x2="71044" y1="83412" y2="83412"/>
                        <a14:foregroundMark x1="68350" x2="68350" y1="86730" y2="86730"/>
                        <a14:foregroundMark x1="63300" x2="63300" y1="86730" y2="86730"/>
                        <a14:foregroundMark x1="51852" x2="51852" y1="85782" y2="85782"/>
                        <a14:foregroundMark x1="33333" x2="33333" y1="85782" y2="85782"/>
                        <a14:foregroundMark x1="27609" x2="27609" y1="77725" y2="77725"/>
                        <a14:foregroundMark x1="23569" x2="23569" y1="84360" y2="84360"/>
                        <a14:foregroundMark x1="23569" x2="23569" y1="84360" y2="84360"/>
                        <a14:foregroundMark x1="23569" x2="23569" y1="84360" y2="84360"/>
                        <a14:foregroundMark x1="30640" x2="30640" y1="85308" y2="85308"/>
                        <a14:foregroundMark x1="32997" x2="36700" y1="85308" y2="86256"/>
                        <a14:foregroundMark x1="39731" x2="39731" y1="86730" y2="86730"/>
                        <a14:foregroundMark x1="44444" x2="44444" y1="83886" y2="83886"/>
                        <a14:foregroundMark x1="44444" x2="44444" y1="83886" y2="83886"/>
                        <a14:foregroundMark x1="44444" x2="44444" y1="83886" y2="83886"/>
                        <a14:foregroundMark x1="44444" x2="44444" y1="83886" y2="83886"/>
                        <a14:foregroundMark x1="39731" x2="39731" y1="83412" y2="83412"/>
                        <a14:foregroundMark x1="36027" x2="35017" y1="83412" y2="82938"/>
                        <a14:foregroundMark x1="48148" x2="48148" y1="81991" y2="81991"/>
                        <a14:foregroundMark x1="50168" x2="50168" y1="84834" y2="84834"/>
                        <a14:foregroundMark x1="65320" x2="65320" y1="83412" y2="83412"/>
                        <a14:foregroundMark x1="65320" x2="65320" y1="80095" y2="80095"/>
                        <a14:foregroundMark x1="65320" x2="65320" y1="80095" y2="80095"/>
                        <a14:foregroundMark x1="63973" x2="63973" y1="67299" y2="67299"/>
                        <a14:foregroundMark x1="63973" x2="63973" y1="67299" y2="67299"/>
                        <a14:foregroundMark x1="64310" x2="64310" y1="67299" y2="67299"/>
                        <a14:foregroundMark x1="64646" x2="64646" y1="65403" y2="65403"/>
                        <a14:foregroundMark x1="64646" x2="64646" y1="65403" y2="65403"/>
                        <a14:foregroundMark x1="41414" x2="41414" y1="64929" y2="64929"/>
                        <a14:foregroundMark x1="41414" x2="41414" y1="64929" y2="64929"/>
                        <a14:foregroundMark x1="41414" x2="41414" y1="64929" y2="64929"/>
                        <a14:foregroundMark x1="31987" x2="32997" y1="65877" y2="65403"/>
                        <a14:foregroundMark x1="35354" x2="35354" y1="63033" y2="63033"/>
                        <a14:foregroundMark x1="43434" x2="43434" y1="58294" y2="58294"/>
                        <a14:foregroundMark x1="47475" x2="47475" y1="66351" y2="66351"/>
                        <a14:foregroundMark x1="42088" x2="42088" y1="51659" y2="51659"/>
                        <a14:foregroundMark x1="41414" x2="41414" y1="47393" y2="47393"/>
                        <a14:foregroundMark x1="41414" x2="41414" y1="47393" y2="47393"/>
                        <a14:foregroundMark x1="42424" x2="42424" y1="54976" y2="54976"/>
                        <a14:foregroundMark x1="69360" x2="69360" y1="52133" y2="52133"/>
                        <a14:foregroundMark x1="91246" x2="91246" y1="59716" y2="59716"/>
                        <a14:foregroundMark x1="88889" x2="88889" y1="58768" y2="58768"/>
                        <a14:foregroundMark x1="95286" x2="95286" y1="68720" y2="68720"/>
                        <a14:foregroundMark x1="92593" x2="92593" y1="70616" y2="70616"/>
                        <a14:foregroundMark x1="85185" x2="85185" y1="84834" y2="84834"/>
                        <a14:foregroundMark x1="76094" x2="76094" y1="91943" y2="91943"/>
                        <a14:foregroundMark x1="64310" x2="64310" y1="92417" y2="92417"/>
                        <a14:foregroundMark x1="34680" x2="34680" y1="97156" y2="97156"/>
                        <a14:foregroundMark x1="0" x2="0" y1="72986" y2="72986"/>
                        <a14:foregroundMark x1="8418" x2="8418" y1="69668" y2="69668"/>
                        <a14:foregroundMark x1="14478" x2="14478" y1="75355" y2="75355"/>
                        <a14:foregroundMark x1="12121" x2="12121" y1="69668" y2="69668"/>
                        <a14:foregroundMark x1="11448" x2="11448" y1="62559" y2="62559"/>
                        <a14:foregroundMark x1="49832" x2="49832" y1="89100" y2="89100"/>
                        <a14:foregroundMark x1="71380" x2="71380" y1="66825" y2="66825"/>
                        <a14:foregroundMark x1="59596" x2="59596" y1="66825" y2="66825"/>
                        <a14:foregroundMark x1="21886" x2="21886" y1="15640" y2="15640"/>
                        <a14:foregroundMark x1="83165" x2="83165" y1="15640" y2="15640"/>
                        <a14:foregroundMark x1="61279" x2="61279" y1="2370" y2="2370"/>
                        <a14:foregroundMark x1="62626" x2="62626" y1="2370" y2="2370"/>
                        <a14:foregroundMark x1="39731" x2="39731" y1="47393" y2="47393"/>
                        <a14:foregroundMark x1="41077" x2="41077" y1="49289" y2="49289"/>
                        <a14:backgroundMark x1="67677" x2="67677" y1="43128" y2="4312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3139" y="250171"/>
            <a:ext cx="2802973" cy="199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9967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6DBC1-E8B5-4317-83E9-F3AC65C2D8B8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467544" y="0"/>
            <a:ext cx="8568952" cy="1080000"/>
          </a:xfrm>
        </p:spPr>
        <p:txBody>
          <a:bodyPr/>
          <a:lstStyle/>
          <a:p>
            <a:r>
              <a:rPr lang="cs-CZ" dirty="false"/>
              <a:t>Podpora a její </a:t>
            </a:r>
            <a:r>
              <a:rPr lang="cs-CZ" dirty="false" err="true"/>
              <a:t>bagatelnost</a:t>
            </a:r>
            <a:endParaRPr lang="cs-CZ" sz="2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792175-DEDA-401F-AA0A-AD7A62DA4B23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251520" y="1412776"/>
            <a:ext cx="8532480" cy="1314064"/>
          </a:xfrm>
        </p:spPr>
        <p:txBody>
          <a:bodyPr/>
          <a:lstStyle/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b="true" i="false" u="none" strike="noStrike" baseline="0" dirty="false">
                <a:latin typeface="+mj-lt"/>
              </a:rPr>
              <a:t>Za osobu, která má z podpořeného projektu přímý prospěch, je považována pouze osoba, která se účastní činností realizovaných v rámci podpořeného projektu pro cílové skupiny a u níž rozsah jejího zapojení do podpořeného projektu překročí </a:t>
            </a:r>
            <a:r>
              <a:rPr lang="cs-CZ" sz="1800" b="true" i="false" u="sng" strike="noStrike" baseline="0" dirty="false">
                <a:latin typeface="+mj-lt"/>
              </a:rPr>
              <a:t>tzv. bagatelní podporu</a:t>
            </a:r>
            <a:r>
              <a:rPr lang="cs-CZ" sz="1800" b="false" i="false" u="sng" strike="noStrike" baseline="0" dirty="false">
                <a:latin typeface="+mj-lt"/>
              </a:rPr>
              <a:t>. </a:t>
            </a:r>
            <a:endParaRPr lang="cs-CZ" sz="1600" b="false" i="false" u="none" strike="noStrike" baseline="0" dirty="false">
              <a:latin typeface="+mj-lt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0CDE99-03C7-4DB6-ABC7-27689B9BEAA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23</a:t>
            </a:fld>
            <a:endParaRPr lang="cs-CZ" dirty="false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9D03E6A6-6E1E-40E9-AE47-ECA3BF0318BD}"/>
              </a:ext>
            </a:extLst>
          </p:cNvPr>
          <p:cNvSpPr txBox="true">
            <a:spLocks/>
          </p:cNvSpPr>
          <p:nvPr/>
        </p:nvSpPr>
        <p:spPr>
          <a:xfrm>
            <a:off x="-54992" y="4653136"/>
            <a:ext cx="8928992" cy="5445224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1563" lvl="1" indent="-354013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false">
                <a:latin typeface="Arial" panose="020B0604020202020204" pitchFamily="34" charset="0"/>
              </a:rPr>
              <a:t>Příjemce vede evidenci o všech osobách, které byly zapojeny do projektu (včetně osob, u nichž podpora zatím nepřekonala/nepřevýšila limit bagatelní podpory, tzn. do 40 hodin) =&gt; indikátor 670 102.</a:t>
            </a:r>
          </a:p>
          <a:p>
            <a:pPr marL="1071563" lvl="1" indent="-354013" algn="just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false">
                <a:latin typeface="Arial" panose="020B0604020202020204" pitchFamily="34" charset="0"/>
              </a:rPr>
              <a:t>U osob, u nichž příjemce ví, že jejich zapojení do projektu zůstane </a:t>
            </a:r>
            <a:br>
              <a:rPr lang="cs-CZ" sz="1600" dirty="false">
                <a:latin typeface="Arial" panose="020B0604020202020204" pitchFamily="34" charset="0"/>
              </a:rPr>
            </a:br>
            <a:r>
              <a:rPr lang="cs-CZ" sz="1600" dirty="false">
                <a:latin typeface="Arial" panose="020B0604020202020204" pitchFamily="34" charset="0"/>
              </a:rPr>
              <a:t>v rozsahu bagatelní podpory (tzn. do 40 hodin), musí i tak mít k dispozici průkazné záznamy o jejich zapojení do projektu.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600" dirty="false">
              <a:latin typeface="+mj-lt"/>
            </a:endParaRPr>
          </a:p>
        </p:txBody>
      </p:sp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33A6EB87-332E-46CA-9C71-261B628DA71B}"/>
              </a:ext>
            </a:extLst>
          </p:cNvPr>
          <p:cNvSpPr txBox="true">
            <a:spLocks/>
          </p:cNvSpPr>
          <p:nvPr/>
        </p:nvSpPr>
        <p:spPr>
          <a:xfrm>
            <a:off x="-108520" y="2726840"/>
            <a:ext cx="6858780" cy="1746296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71563" lvl="1" indent="-354013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600" dirty="false">
                <a:latin typeface="+mj-lt"/>
              </a:rPr>
              <a:t>Je tedy stanoven limit, že účastníkem/podpořenou osobou z hlediska indikátorů, je pouze osoba, která získala v daném projektu </a:t>
            </a:r>
            <a:r>
              <a:rPr lang="cs-CZ" sz="1600" b="true" dirty="false">
                <a:latin typeface="+mj-lt"/>
              </a:rPr>
              <a:t>nebagatelní</a:t>
            </a:r>
            <a:r>
              <a:rPr lang="cs-CZ" sz="1600" dirty="false">
                <a:latin typeface="+mj-lt"/>
              </a:rPr>
              <a:t> podporu v rozsahu minimálně 40 hodin (bez ohledu na počet dílčích zapojení do projektu). Pro výpočet limitu ne/bagatelní podpory se rozumí „hodinou“ hodina v délce 60 minut.  =&gt; indikátor 600 000.</a:t>
            </a:r>
            <a:endParaRPr lang="cs-CZ" sz="1400" dirty="false">
              <a:latin typeface="+mj-lt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D7288DFA-8695-484F-8AFD-19D69E731A16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820944" y="2333247"/>
            <a:ext cx="2215552" cy="216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3806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6DBC1-E8B5-4317-83E9-F3AC65C2D8B8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107504" y="0"/>
            <a:ext cx="8928992" cy="1080000"/>
          </a:xfrm>
        </p:spPr>
        <p:txBody>
          <a:bodyPr/>
          <a:lstStyle/>
          <a:p>
            <a:r>
              <a:rPr lang="cs-CZ" dirty="false"/>
              <a:t>Podpořené osoby z cílové skupiny </a:t>
            </a:r>
            <a:endParaRPr lang="cs-CZ" sz="2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792175-DEDA-401F-AA0A-AD7A62DA4B23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251520" y="1412776"/>
            <a:ext cx="8532480" cy="5445224"/>
          </a:xfrm>
        </p:spPr>
        <p:txBody>
          <a:bodyPr/>
          <a:lstStyle/>
          <a:p>
            <a:pPr marL="0" lvl="1" indent="0"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800" b="false" i="false" u="none" strike="noStrike" baseline="0" dirty="false">
                <a:latin typeface="+mj-lt"/>
              </a:rPr>
              <a:t>Jako podporu účastníka projektu ovšem nikdy </a:t>
            </a:r>
            <a:r>
              <a:rPr lang="cs-CZ" sz="1800" b="true" i="false" u="none" strike="noStrike" baseline="0" dirty="false">
                <a:latin typeface="+mj-lt"/>
              </a:rPr>
              <a:t>nelze označit aktivity</a:t>
            </a:r>
            <a:r>
              <a:rPr lang="cs-CZ" sz="1800" b="false" i="false" u="none" strike="noStrike" baseline="0" dirty="false">
                <a:latin typeface="+mj-lt"/>
              </a:rPr>
              <a:t>, v nichž nejde</a:t>
            </a:r>
            <a:br>
              <a:rPr lang="cs-CZ" sz="1800" b="false" i="false" u="none" strike="noStrike" baseline="0" dirty="false">
                <a:latin typeface="+mj-lt"/>
              </a:rPr>
            </a:br>
            <a:r>
              <a:rPr lang="cs-CZ" sz="1800" b="false" i="false" u="none" strike="noStrike" baseline="0" dirty="false">
                <a:latin typeface="+mj-lt"/>
              </a:rPr>
              <a:t>o zlepšení situace či znalostí/kompetencí dané osoby, ale dochází v nich pouze k: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b="false" i="false" u="none" strike="noStrike" baseline="0" dirty="false">
                <a:latin typeface="+mj-lt"/>
              </a:rPr>
              <a:t>náboru účastníků projektu,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b="false" i="false" u="none" strike="noStrike" baseline="0" dirty="false">
                <a:latin typeface="+mj-lt"/>
              </a:rPr>
              <a:t>šíření povědomí o projektu (včetně např. zastoupení projektu na veletrzích </a:t>
            </a:r>
            <a:br>
              <a:rPr lang="cs-CZ" sz="1800" b="false" i="false" u="none" strike="noStrike" baseline="0" dirty="false">
                <a:latin typeface="+mj-lt"/>
              </a:rPr>
            </a:br>
            <a:r>
              <a:rPr lang="cs-CZ" sz="1800" b="false" i="false" u="none" strike="noStrike" baseline="0" dirty="false">
                <a:latin typeface="+mj-lt"/>
              </a:rPr>
              <a:t>a akcích obdobného charakteru),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b="false" i="false" u="none" strike="noStrike" baseline="0" dirty="false">
                <a:latin typeface="+mj-lt"/>
              </a:rPr>
              <a:t>ke sběru informací o osobách formou anket, dotazníků, průzkumů, formou příspěvků do diskuze na internetových fórech aj.,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b="false" i="false" u="none" strike="noStrike" baseline="0" dirty="false">
                <a:latin typeface="+mj-lt"/>
              </a:rPr>
              <a:t>k šíření publikací, časopisů, bulletinů, newsletterů, brožur, letáků apod., 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b="false" i="false" u="none" strike="noStrike" baseline="0" dirty="false">
                <a:latin typeface="+mj-lt"/>
              </a:rPr>
              <a:t>zapojení osoby do aktivit projektu, které není odůvodněno cílem zlepšit postavení této osoby ve společnosti/na trhu práce, protože osoba se účastní dané aktivity jako reprezentant nějaké organizace, přináší potřebnou odbornost apod. (např. účast na kulatých stolech nebo pracovních skupinách v rámci komunitního plánování).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1600" b="false" i="false" u="none" strike="noStrike" baseline="0" dirty="false">
              <a:latin typeface="+mj-lt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0CDE99-03C7-4DB6-ABC7-27689B9BEAA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3198821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8255AA12-15BA-BE94-EAAE-B04AA683E127}"/>
              </a:ext>
            </a:extLst>
          </p:cNvPr>
          <p:cNvGraphicFramePr>
            <a:graphicFrameLocks noGrp="true"/>
          </p:cNvGraphicFramePr>
          <p:nvPr>
            <p:extLst>
              <p:ext uri="{D42A27DB-BD31-4B8C-83A1-F6EECF244321}">
                <p14:modId xmlns:p14="http://schemas.microsoft.com/office/powerpoint/2010/main" val="4252807911"/>
              </p:ext>
            </p:extLst>
          </p:nvPr>
        </p:nvGraphicFramePr>
        <p:xfrm>
          <a:off x="303877" y="4660470"/>
          <a:ext cx="8527534" cy="1692091"/>
        </p:xfrm>
        <a:graphic>
          <a:graphicData uri="http://schemas.openxmlformats.org/drawingml/2006/table">
            <a:tbl>
              <a:tblPr firstRow="true" firstCol="true" bandRow="true">
                <a:tableStyleId>{5C22544A-7EE6-4342-B048-85BDC9FD1C3A}</a:tableStyleId>
              </a:tblPr>
              <a:tblGrid>
                <a:gridCol w="1028537">
                  <a:extLst>
                    <a:ext uri="{9D8B030D-6E8A-4147-A177-3AD203B41FA5}">
                      <a16:colId xmlns:a16="http://schemas.microsoft.com/office/drawing/2014/main" val="1210896495"/>
                    </a:ext>
                  </a:extLst>
                </a:gridCol>
                <a:gridCol w="4169665">
                  <a:extLst>
                    <a:ext uri="{9D8B030D-6E8A-4147-A177-3AD203B41FA5}">
                      <a16:colId xmlns:a16="http://schemas.microsoft.com/office/drawing/2014/main" val="1452876529"/>
                    </a:ext>
                  </a:extLst>
                </a:gridCol>
                <a:gridCol w="1733361">
                  <a:extLst>
                    <a:ext uri="{9D8B030D-6E8A-4147-A177-3AD203B41FA5}">
                      <a16:colId xmlns:a16="http://schemas.microsoft.com/office/drawing/2014/main" val="2281038277"/>
                    </a:ext>
                  </a:extLst>
                </a:gridCol>
                <a:gridCol w="1595971">
                  <a:extLst>
                    <a:ext uri="{9D8B030D-6E8A-4147-A177-3AD203B41FA5}">
                      <a16:colId xmlns:a16="http://schemas.microsoft.com/office/drawing/2014/main" val="3384331319"/>
                    </a:ext>
                  </a:extLst>
                </a:gridCol>
              </a:tblGrid>
              <a:tr h="513462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Kód</a:t>
                      </a:r>
                      <a:endParaRPr lang="cs-CZ" sz="1000" b="tru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Název indikátoru</a:t>
                      </a:r>
                      <a:endParaRPr lang="cs-CZ" sz="1000" b="tru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Měrná jednotka</a:t>
                      </a:r>
                      <a:endParaRPr lang="cs-CZ" sz="1000" b="tru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false">
                          <a:effectLst/>
                        </a:rPr>
                        <a:t>Typ indikátoru</a:t>
                      </a:r>
                      <a:endParaRPr lang="cs-CZ" sz="10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2593272242"/>
                  </a:ext>
                </a:extLst>
              </a:tr>
              <a:tr h="408436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679 001</a:t>
                      </a:r>
                      <a:endParaRPr lang="cs-CZ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Počet podpořených Romů</a:t>
                      </a:r>
                      <a:endParaRPr lang="cs-CZ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Osoby</a:t>
                      </a:r>
                      <a:endParaRPr lang="cs-CZ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false">
                          <a:effectLst/>
                        </a:rPr>
                        <a:t>Výstup</a:t>
                      </a:r>
                      <a:endParaRPr lang="cs-CZ" sz="10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1013445213"/>
                  </a:ext>
                </a:extLst>
              </a:tr>
              <a:tr h="770193"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622 002</a:t>
                      </a:r>
                      <a:endParaRPr lang="cs-CZ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100" dirty="false">
                          <a:effectLst/>
                        </a:rPr>
                        <a:t>Počet podporovaných orgánů veřejné správy nebo veřejných služeb na celostátní, regionální a místní úrovni</a:t>
                      </a:r>
                      <a:endParaRPr lang="cs-CZ" sz="10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>
                          <a:effectLst/>
                        </a:rPr>
                        <a:t>Subjekty</a:t>
                      </a:r>
                      <a:endParaRPr lang="cs-CZ" sz="10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marL="36195" marR="36195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100" dirty="false">
                          <a:effectLst/>
                        </a:rPr>
                        <a:t>Výstup</a:t>
                      </a:r>
                      <a:endParaRPr lang="cs-CZ" sz="10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val="4086613228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74FEB28E-FC3E-BBD3-94F4-5A893D357E89}"/>
              </a:ext>
            </a:extLst>
          </p:cNvPr>
          <p:cNvSpPr>
            <a:spLocks noChangeArrowheads="true"/>
          </p:cNvSpPr>
          <p:nvPr/>
        </p:nvSpPr>
        <p:spPr bwMode="auto">
          <a:xfrm>
            <a:off x="-481763" y="3448281"/>
            <a:ext cx="13550707" cy="64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false" compatLnSpc="tru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false" lang="cs-CZ" altLang="cs-CZ" sz="1800" b="false" i="false" u="none" strike="noStrike" cap="none" normalizeH="false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false" lang="cs-CZ" altLang="cs-CZ" sz="1800" b="false" i="false" u="none" strike="noStrike" cap="none" normalizeH="false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33F846A3-435E-7457-AD44-BAE490495E4F}"/>
              </a:ext>
            </a:extLst>
          </p:cNvPr>
          <p:cNvSpPr>
            <a:spLocks noChangeArrowheads="true"/>
          </p:cNvSpPr>
          <p:nvPr/>
        </p:nvSpPr>
        <p:spPr bwMode="auto">
          <a:xfrm>
            <a:off x="939292" y="3729813"/>
            <a:ext cx="4472205" cy="45719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prstDash val="solid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false" compatLnSpc="true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8776DBC1-E8B5-4317-83E9-F3AC65C2D8B8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Indikátory – výzva 029	</a:t>
            </a:r>
            <a:endParaRPr lang="cs-CZ" sz="2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792175-DEDA-401F-AA0A-AD7A62DA4B23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214560" y="1312005"/>
            <a:ext cx="8659440" cy="2981091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6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 žádosti o podporu uvedena cílová hodnota (tj. hodnotu, která se chápe jako závazek žadatele, kterého má dosáhnout díky realizaci projektu) k následujícím indikátorům: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1800" dirty="false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1800" dirty="false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None/>
            </a:pPr>
            <a:endParaRPr lang="cs-CZ" sz="1800" dirty="false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1600" dirty="false">
                <a:latin typeface="Arial" panose="020B0604020202020204" pitchFamily="34" charset="0"/>
                <a:cs typeface="Arial" panose="020B0604020202020204" pitchFamily="34" charset="0"/>
              </a:rPr>
              <a:t>Během realizace vzniká povinnost vykazovat i dosažené hodnoty pro tyto indikátory: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fals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1300" dirty="false">
              <a:solidFill>
                <a:schemeClr val="dk1"/>
              </a:solidFill>
            </a:endParaRP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C31E44C1-7EF1-4A24-995E-AC20F730D730}"/>
              </a:ext>
            </a:extLst>
          </p:cNvPr>
          <p:cNvGraphicFramePr>
            <a:graphicFrameLocks noGrp="true"/>
          </p:cNvGraphicFramePr>
          <p:nvPr>
            <p:extLst>
              <p:ext uri="{D42A27DB-BD31-4B8C-83A1-F6EECF244321}">
                <p14:modId xmlns:p14="http://schemas.microsoft.com/office/powerpoint/2010/main" val="3235001895"/>
              </p:ext>
            </p:extLst>
          </p:nvPr>
        </p:nvGraphicFramePr>
        <p:xfrm>
          <a:off x="303877" y="1899710"/>
          <a:ext cx="8640960" cy="2195737"/>
        </p:xfrm>
        <a:graphic>
          <a:graphicData uri="http://schemas.openxmlformats.org/drawingml/2006/table">
            <a:tbl>
              <a:tblPr firstRow="true" firstCol="true" bandRow="true">
                <a:tableStyleId>{5C22544A-7EE6-4342-B048-85BDC9FD1C3A}</a:tableStyleId>
              </a:tblPr>
              <a:tblGrid>
                <a:gridCol w="775076">
                  <a:extLst>
                    <a:ext uri="{9D8B030D-6E8A-4147-A177-3AD203B41FA5}">
                      <a16:colId xmlns:a16="http://schemas.microsoft.com/office/drawing/2014/main" val="1937181343"/>
                    </a:ext>
                  </a:extLst>
                </a:gridCol>
                <a:gridCol w="5509856">
                  <a:extLst>
                    <a:ext uri="{9D8B030D-6E8A-4147-A177-3AD203B41FA5}">
                      <a16:colId xmlns:a16="http://schemas.microsoft.com/office/drawing/2014/main" val="226948922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965429148"/>
                    </a:ext>
                  </a:extLst>
                </a:gridCol>
                <a:gridCol w="1275908">
                  <a:extLst>
                    <a:ext uri="{9D8B030D-6E8A-4147-A177-3AD203B41FA5}">
                      <a16:colId xmlns:a16="http://schemas.microsoft.com/office/drawing/2014/main" val="3676542291"/>
                    </a:ext>
                  </a:extLst>
                </a:gridCol>
              </a:tblGrid>
              <a:tr h="332065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Kód</a:t>
                      </a:r>
                      <a:endParaRPr lang="cs-CZ" sz="12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Název indikátoru</a:t>
                      </a:r>
                      <a:endParaRPr lang="cs-CZ" sz="12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Jednotka</a:t>
                      </a:r>
                      <a:endParaRPr lang="cs-CZ" sz="12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Typ indikátoru</a:t>
                      </a:r>
                      <a:endParaRPr lang="cs-CZ" sz="12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475865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600 000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300" dirty="false">
                          <a:effectLst/>
                        </a:rPr>
                        <a:t>Celkový počet účastníků</a:t>
                      </a:r>
                      <a:endParaRPr lang="cs-CZ" sz="13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Účastníci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Výstup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67241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805 000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300" dirty="false">
                          <a:effectLst/>
                        </a:rPr>
                        <a:t>Počet napsaných a zveřejněných analytických a strategických dokumentů vč. evaluačních</a:t>
                      </a:r>
                      <a:endParaRPr lang="cs-CZ" sz="13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Dokumenty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Výstup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140935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670 021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300" dirty="false">
                          <a:effectLst/>
                        </a:rPr>
                        <a:t>Kapacita podpořených služeb - místa</a:t>
                      </a:r>
                      <a:endParaRPr lang="cs-CZ" sz="13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Místa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Výstup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036018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670 031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300" dirty="false">
                          <a:effectLst/>
                        </a:rPr>
                        <a:t>Kapacita podpořených služeb – úvazky pracovníků</a:t>
                      </a:r>
                      <a:endParaRPr lang="cs-CZ" sz="13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Úvazky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Výstup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225629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670 102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300" dirty="false">
                          <a:effectLst/>
                        </a:rPr>
                        <a:t>Využívání podpořených služeb</a:t>
                      </a:r>
                      <a:endParaRPr lang="cs-CZ" sz="13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Osoby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Výsledek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642739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A3E4E662-7A86-4819-8015-D251FF19D4C1}"/>
              </a:ext>
            </a:extLst>
          </p:cNvPr>
          <p:cNvSpPr>
            <a:spLocks noChangeArrowheads="true"/>
          </p:cNvSpPr>
          <p:nvPr/>
        </p:nvSpPr>
        <p:spPr bwMode="auto">
          <a:xfrm>
            <a:off x="1695450" y="3216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false" compatLnSpc="tru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false" lang="cs-CZ" altLang="cs-CZ" sz="1800" b="false" i="false" u="none" strike="noStrike" cap="none" normalizeH="false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false" lang="cs-CZ" altLang="cs-CZ" sz="1800" b="false" i="false" u="none" strike="noStrike" cap="none" normalizeH="false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142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>
            <a:extLst>
              <a:ext uri="{FF2B5EF4-FFF2-40B4-BE49-F238E27FC236}">
                <a16:creationId xmlns:a16="http://schemas.microsoft.com/office/drawing/2014/main" id="{F390DB82-5B6A-60A1-E70F-3EA98AD06569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371" y="2719421"/>
            <a:ext cx="2112630" cy="922304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776DBC1-E8B5-4317-83E9-F3AC65C2D8B8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Indikátory – 600 000 </a:t>
            </a:r>
            <a:r>
              <a:rPr lang="cs-CZ" cap="none" dirty="false"/>
              <a:t>a</a:t>
            </a:r>
            <a:r>
              <a:rPr lang="cs-CZ" dirty="false"/>
              <a:t> 670 102</a:t>
            </a:r>
            <a:endParaRPr lang="cs-CZ" sz="2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792175-DEDA-401F-AA0A-AD7A62DA4B23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23527" y="2574434"/>
            <a:ext cx="8472237" cy="3715648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cs-CZ" sz="1800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Výzva povinně určila alespoň 1 z těchto indikátorů s cílovou hodnotou.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800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600 000 =&gt; podpora nad 40 hodin (tj. nebagatelní podpora). </a:t>
            </a:r>
          </a:p>
          <a:p>
            <a:pPr marL="1258888" lvl="1" indent="-363538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400" dirty="false">
                <a:latin typeface="Arial" panose="020B0604020202020204" pitchFamily="34" charset="0"/>
              </a:rPr>
              <a:t>Zde jsou započítány ty osoby, které nejsou započítány v </a:t>
            </a:r>
            <a:r>
              <a:rPr lang="cs-CZ" sz="1400">
                <a:latin typeface="Arial" panose="020B0604020202020204" pitchFamily="34" charset="0"/>
              </a:rPr>
              <a:t>670 102 </a:t>
            </a:r>
            <a:r>
              <a:rPr lang="cs-CZ" sz="1400" dirty="false">
                <a:latin typeface="Arial" panose="020B0604020202020204" pitchFamily="34" charset="0"/>
              </a:rPr>
              <a:t>a opačně.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800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670 102 =&gt; podpora do 40 hodin (tj. bagatelní podpora): </a:t>
            </a:r>
          </a:p>
          <a:p>
            <a:pPr lvl="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Do tohoto indikátoru lze započítávat pouze osoby v nepříznivé sociální nebo zdravotní situaci, které splňují další vymezení v definici indikátoru.</a:t>
            </a:r>
          </a:p>
          <a:p>
            <a:pPr lvl="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false">
                <a:latin typeface="Arial" panose="020B0604020202020204" pitchFamily="34" charset="0"/>
                <a:cs typeface="Arial" panose="020B0604020202020204" pitchFamily="34" charset="0"/>
              </a:rPr>
              <a:t>V odůvodněných případech je možné v tomto indikátoru vykazovat i anonymní klienty (nebudete mít vyplněný monitorovací list). Stále ale platí, že i podpora těchto klientů musí být doložitelná.</a:t>
            </a:r>
          </a:p>
          <a:p>
            <a:pPr lvl="3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cs-CZ" sz="1600" dirty="false">
                <a:latin typeface="Arial" panose="020B0604020202020204" pitchFamily="34" charset="0"/>
              </a:rPr>
              <a:t>Jedná se tedy o indikátor pro klienty služeb. Např. dobrovolníci, kteří nejsou</a:t>
            </a:r>
            <a:br>
              <a:rPr lang="cs-CZ" sz="1600" dirty="false">
                <a:latin typeface="Arial" panose="020B0604020202020204" pitchFamily="34" charset="0"/>
              </a:rPr>
            </a:br>
            <a:r>
              <a:rPr lang="cs-CZ" sz="1600" dirty="false">
                <a:latin typeface="Arial" panose="020B0604020202020204" pitchFamily="34" charset="0"/>
              </a:rPr>
              <a:t>i klienty služby, i když se ví, že nepřekročí 40 hodin, nemůžou být v tomto indikátoru (pokud nepřekročí 40 hodin, nebudou vykázáni, nebo jsou v 600 000).</a:t>
            </a:r>
          </a:p>
          <a:p>
            <a:pPr lvl="3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600" dirty="fals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1800" dirty="false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1800" dirty="false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1800" dirty="false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  <a:buNone/>
            </a:pPr>
            <a:endParaRPr lang="cs-CZ" sz="1800" dirty="false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false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false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C31E44C1-7EF1-4A24-995E-AC20F730D730}"/>
              </a:ext>
            </a:extLst>
          </p:cNvPr>
          <p:cNvGraphicFramePr>
            <a:graphicFrameLocks noGrp="true"/>
          </p:cNvGraphicFramePr>
          <p:nvPr>
            <p:extLst>
              <p:ext uri="{D42A27DB-BD31-4B8C-83A1-F6EECF244321}">
                <p14:modId xmlns:p14="http://schemas.microsoft.com/office/powerpoint/2010/main" val="254664026"/>
              </p:ext>
            </p:extLst>
          </p:nvPr>
        </p:nvGraphicFramePr>
        <p:xfrm>
          <a:off x="154805" y="1373678"/>
          <a:ext cx="8640960" cy="1052065"/>
        </p:xfrm>
        <a:graphic>
          <a:graphicData uri="http://schemas.openxmlformats.org/drawingml/2006/table">
            <a:tbl>
              <a:tblPr firstRow="true" firstCol="true" bandRow="true">
                <a:tableStyleId>{5C22544A-7EE6-4342-B048-85BDC9FD1C3A}</a:tableStyleId>
              </a:tblPr>
              <a:tblGrid>
                <a:gridCol w="775076">
                  <a:extLst>
                    <a:ext uri="{9D8B030D-6E8A-4147-A177-3AD203B41FA5}">
                      <a16:colId xmlns:a16="http://schemas.microsoft.com/office/drawing/2014/main" val="1937181343"/>
                    </a:ext>
                  </a:extLst>
                </a:gridCol>
                <a:gridCol w="5509856">
                  <a:extLst>
                    <a:ext uri="{9D8B030D-6E8A-4147-A177-3AD203B41FA5}">
                      <a16:colId xmlns:a16="http://schemas.microsoft.com/office/drawing/2014/main" val="226948922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965429148"/>
                    </a:ext>
                  </a:extLst>
                </a:gridCol>
                <a:gridCol w="1275908">
                  <a:extLst>
                    <a:ext uri="{9D8B030D-6E8A-4147-A177-3AD203B41FA5}">
                      <a16:colId xmlns:a16="http://schemas.microsoft.com/office/drawing/2014/main" val="3676542291"/>
                    </a:ext>
                  </a:extLst>
                </a:gridCol>
              </a:tblGrid>
              <a:tr h="332065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Kód</a:t>
                      </a:r>
                      <a:endParaRPr lang="cs-CZ" sz="12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Název indikátoru</a:t>
                      </a:r>
                      <a:endParaRPr lang="cs-CZ" sz="12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Jednotka</a:t>
                      </a:r>
                      <a:endParaRPr lang="cs-CZ" sz="12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Typ indikátoru</a:t>
                      </a:r>
                      <a:endParaRPr lang="cs-CZ" sz="12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475865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600 000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300" dirty="false">
                          <a:effectLst/>
                        </a:rPr>
                        <a:t>Celkový počet účastníků</a:t>
                      </a:r>
                      <a:endParaRPr lang="cs-CZ" sz="13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Účastníci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Výstup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672416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670 102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300" dirty="false">
                          <a:effectLst/>
                        </a:rPr>
                        <a:t>Využívání podpořených služeb</a:t>
                      </a:r>
                      <a:endParaRPr lang="cs-CZ" sz="13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Osoby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Výsledek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8642739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A3E4E662-7A86-4819-8015-D251FF19D4C1}"/>
              </a:ext>
            </a:extLst>
          </p:cNvPr>
          <p:cNvSpPr>
            <a:spLocks noChangeArrowheads="true"/>
          </p:cNvSpPr>
          <p:nvPr/>
        </p:nvSpPr>
        <p:spPr bwMode="auto">
          <a:xfrm>
            <a:off x="1695450" y="3216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false" compatLnSpc="tru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false" lang="cs-CZ" altLang="cs-CZ" sz="1800" b="false" i="false" u="none" strike="noStrike" cap="none" normalizeH="false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false" lang="cs-CZ" altLang="cs-CZ" sz="1800" b="false" i="false" u="none" strike="noStrike" cap="none" normalizeH="false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571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6DBC1-E8B5-4317-83E9-F3AC65C2D8B8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Indikátory – 670 021 </a:t>
            </a:r>
            <a:r>
              <a:rPr lang="cs-CZ" cap="none" dirty="false"/>
              <a:t>a</a:t>
            </a:r>
            <a:r>
              <a:rPr lang="cs-CZ" dirty="false"/>
              <a:t> 670 031</a:t>
            </a:r>
            <a:endParaRPr lang="cs-CZ" sz="2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792175-DEDA-401F-AA0A-AD7A62DA4B23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214560" y="2852939"/>
            <a:ext cx="8659440" cy="105206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800" dirty="false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 žadateli/příjemci je ve výzvě </a:t>
            </a:r>
            <a:r>
              <a:rPr lang="cs-CZ" sz="1800" dirty="false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029</a:t>
            </a:r>
            <a:r>
              <a:rPr lang="cs-CZ" sz="1800" dirty="false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požadováno nastavení cílové hodnoty indikátoru 670 021 a/nebo 670 031, přičemž platí, že součet těchto dvou indikátorů tvoří hodnotu indikátoru 670 012 Kapacita podpořených služeb, který je vykazován EK.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C31E44C1-7EF1-4A24-995E-AC20F730D730}"/>
              </a:ext>
            </a:extLst>
          </p:cNvPr>
          <p:cNvGraphicFramePr>
            <a:graphicFrameLocks noGrp="true"/>
          </p:cNvGraphicFramePr>
          <p:nvPr>
            <p:extLst>
              <p:ext uri="{D42A27DB-BD31-4B8C-83A1-F6EECF244321}">
                <p14:modId xmlns:p14="http://schemas.microsoft.com/office/powerpoint/2010/main" val="2371775502"/>
              </p:ext>
            </p:extLst>
          </p:nvPr>
        </p:nvGraphicFramePr>
        <p:xfrm>
          <a:off x="214560" y="1345742"/>
          <a:ext cx="8640960" cy="1052065"/>
        </p:xfrm>
        <a:graphic>
          <a:graphicData uri="http://schemas.openxmlformats.org/drawingml/2006/table">
            <a:tbl>
              <a:tblPr firstRow="true" firstCol="true" bandRow="true">
                <a:tableStyleId>{5C22544A-7EE6-4342-B048-85BDC9FD1C3A}</a:tableStyleId>
              </a:tblPr>
              <a:tblGrid>
                <a:gridCol w="775076">
                  <a:extLst>
                    <a:ext uri="{9D8B030D-6E8A-4147-A177-3AD203B41FA5}">
                      <a16:colId xmlns:a16="http://schemas.microsoft.com/office/drawing/2014/main" val="1937181343"/>
                    </a:ext>
                  </a:extLst>
                </a:gridCol>
                <a:gridCol w="5509856">
                  <a:extLst>
                    <a:ext uri="{9D8B030D-6E8A-4147-A177-3AD203B41FA5}">
                      <a16:colId xmlns:a16="http://schemas.microsoft.com/office/drawing/2014/main" val="226948922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965429148"/>
                    </a:ext>
                  </a:extLst>
                </a:gridCol>
                <a:gridCol w="1275908">
                  <a:extLst>
                    <a:ext uri="{9D8B030D-6E8A-4147-A177-3AD203B41FA5}">
                      <a16:colId xmlns:a16="http://schemas.microsoft.com/office/drawing/2014/main" val="3676542291"/>
                    </a:ext>
                  </a:extLst>
                </a:gridCol>
              </a:tblGrid>
              <a:tr h="332065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Kód</a:t>
                      </a:r>
                      <a:endParaRPr lang="cs-CZ" sz="12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Název indikátoru</a:t>
                      </a:r>
                      <a:endParaRPr lang="cs-CZ" sz="12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Jednotka</a:t>
                      </a:r>
                      <a:endParaRPr lang="cs-CZ" sz="12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Typ indikátoru</a:t>
                      </a:r>
                      <a:endParaRPr lang="cs-CZ" sz="12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475865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670 021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300" dirty="false">
                          <a:effectLst/>
                        </a:rPr>
                        <a:t>Kapacita podpořených služeb - místa</a:t>
                      </a:r>
                      <a:endParaRPr lang="cs-CZ" sz="13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Místa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Výstup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036018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>
                          <a:effectLst/>
                        </a:rPr>
                        <a:t>670 031</a:t>
                      </a:r>
                      <a:endParaRPr lang="cs-CZ" sz="1200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300" dirty="false">
                          <a:effectLst/>
                        </a:rPr>
                        <a:t>Kapacita podpořených služeb – úvazky pracovníků</a:t>
                      </a:r>
                      <a:endParaRPr lang="cs-CZ" sz="13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Úvazky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Výstup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2256297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A3E4E662-7A86-4819-8015-D251FF19D4C1}"/>
              </a:ext>
            </a:extLst>
          </p:cNvPr>
          <p:cNvSpPr>
            <a:spLocks noChangeArrowheads="true"/>
          </p:cNvSpPr>
          <p:nvPr/>
        </p:nvSpPr>
        <p:spPr bwMode="auto">
          <a:xfrm>
            <a:off x="1695450" y="32162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false" compatLnSpc="true">
            <a:prstTxWarp prst="textNoShape">
              <a:avLst/>
            </a:prstTxWarp>
            <a:spAutoFit/>
          </a:bodyPr>
          <a:lstStyle/>
          <a:p>
            <a:pPr marL="0" marR="0" lvl="0" indent="0" algn="l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false" lang="cs-CZ" altLang="cs-CZ" sz="1800" b="false" i="false" u="none" strike="noStrike" cap="none" normalizeH="false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false" lang="cs-CZ" altLang="cs-CZ" sz="1800" b="false" i="false" u="none" strike="noStrike" cap="none" normalizeH="false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7171035D-7921-2556-B29D-D14B098D5623}"/>
              </a:ext>
            </a:extLst>
          </p:cNvPr>
          <p:cNvSpPr txBox="true">
            <a:spLocks/>
          </p:cNvSpPr>
          <p:nvPr/>
        </p:nvSpPr>
        <p:spPr>
          <a:xfrm>
            <a:off x="241075" y="4005064"/>
            <a:ext cx="8291365" cy="3499622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cs-CZ" sz="1800" dirty="false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670 021 „MÍSTA“ – zejména u pobytových či ambulantních služeb. Počet míst je vždy ve vztahu k projektu, nikoliv počet míst v celé službě.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cs-CZ" sz="1800" dirty="false">
                <a:latin typeface="+mj-lt"/>
                <a:ea typeface="Calibri" panose="020F0502020204030204" pitchFamily="34" charset="0"/>
              </a:rPr>
              <a:t>670 031  „ÚVAZKY“ – zejména u ambulantních či terénních služeb. </a:t>
            </a:r>
            <a:r>
              <a:rPr lang="cs-CZ" sz="1800" dirty="false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Zde jsou započítány pouze úvazky odborných pracovníků pracujících přímo s klienty    a hrazené z projektu.</a:t>
            </a:r>
            <a:endParaRPr lang="cs-CZ" sz="1600" dirty="false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9398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6DBC1-E8B5-4317-83E9-F3AC65C2D8B8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  zveřejněné Výstupy – 805 000</a:t>
            </a:r>
            <a:endParaRPr lang="cs-CZ" sz="2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792175-DEDA-401F-AA0A-AD7A62DA4B23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467544" y="2881064"/>
            <a:ext cx="6301656" cy="3716288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00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 projektech výzvy č. 029 vždy minimálně jeden povinný výstup - </a:t>
            </a:r>
            <a:r>
              <a:rPr lang="cs-CZ" sz="1800" b="true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metodika </a:t>
            </a: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 multidisciplinárního týmu                  </a:t>
            </a:r>
            <a:r>
              <a:rPr lang="cs-CZ" sz="1800" b="true" dirty="false">
                <a:latin typeface="Arial" panose="020B0604020202020204" pitchFamily="34" charset="0"/>
                <a:ea typeface="Calibri" panose="020F0502020204030204" pitchFamily="34" charset="0"/>
              </a:rPr>
              <a:t>k </a:t>
            </a:r>
            <a:r>
              <a:rPr lang="cs-CZ" sz="1800" b="true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prevenci a řešení předčasných odchodů ze vzdělávání</a:t>
            </a:r>
            <a:r>
              <a:rPr lang="cs-CZ" sz="1800" dirty="false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C</a:t>
            </a:r>
            <a:r>
              <a:rPr lang="cs-CZ" sz="1800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ílová hodnota indikátoru 805 000 proto nastavena na </a:t>
            </a:r>
            <a:r>
              <a:rPr lang="cs-CZ" sz="1800" b="true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minimálně hodnotu 1</a:t>
            </a:r>
            <a:r>
              <a:rPr lang="cs-CZ" sz="1800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41338" indent="-363538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63550" indent="-28575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cs-CZ" sz="1800" dirty="false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Dále se do tohoto indikátoru započítávají metodické, strategické, analytické dokumenty vytvořené v projektu, evaluační zprávy apod.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C31E44C1-7EF1-4A24-995E-AC20F730D730}"/>
              </a:ext>
            </a:extLst>
          </p:cNvPr>
          <p:cNvGraphicFramePr>
            <a:graphicFrameLocks noGrp="true"/>
          </p:cNvGraphicFramePr>
          <p:nvPr>
            <p:extLst>
              <p:ext uri="{D42A27DB-BD31-4B8C-83A1-F6EECF244321}">
                <p14:modId xmlns:p14="http://schemas.microsoft.com/office/powerpoint/2010/main" val="407724421"/>
              </p:ext>
            </p:extLst>
          </p:nvPr>
        </p:nvGraphicFramePr>
        <p:xfrm>
          <a:off x="227360" y="1521842"/>
          <a:ext cx="8640960" cy="755737"/>
        </p:xfrm>
        <a:graphic>
          <a:graphicData uri="http://schemas.openxmlformats.org/drawingml/2006/table">
            <a:tbl>
              <a:tblPr firstRow="true" firstCol="true" bandRow="true">
                <a:tableStyleId>{5C22544A-7EE6-4342-B048-85BDC9FD1C3A}</a:tableStyleId>
              </a:tblPr>
              <a:tblGrid>
                <a:gridCol w="775076">
                  <a:extLst>
                    <a:ext uri="{9D8B030D-6E8A-4147-A177-3AD203B41FA5}">
                      <a16:colId xmlns:a16="http://schemas.microsoft.com/office/drawing/2014/main" val="1937181343"/>
                    </a:ext>
                  </a:extLst>
                </a:gridCol>
                <a:gridCol w="5509856">
                  <a:extLst>
                    <a:ext uri="{9D8B030D-6E8A-4147-A177-3AD203B41FA5}">
                      <a16:colId xmlns:a16="http://schemas.microsoft.com/office/drawing/2014/main" val="2269489223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1965429148"/>
                    </a:ext>
                  </a:extLst>
                </a:gridCol>
                <a:gridCol w="1275908">
                  <a:extLst>
                    <a:ext uri="{9D8B030D-6E8A-4147-A177-3AD203B41FA5}">
                      <a16:colId xmlns:a16="http://schemas.microsoft.com/office/drawing/2014/main" val="3676542291"/>
                    </a:ext>
                  </a:extLst>
                </a:gridCol>
              </a:tblGrid>
              <a:tr h="332065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Kód</a:t>
                      </a:r>
                      <a:endParaRPr lang="cs-CZ" sz="12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Název indikátoru</a:t>
                      </a:r>
                      <a:endParaRPr lang="cs-CZ" sz="12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Jednotka</a:t>
                      </a:r>
                      <a:endParaRPr lang="cs-CZ" sz="12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Typ indikátoru</a:t>
                      </a:r>
                      <a:endParaRPr lang="cs-CZ" sz="1200" b="true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475865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805 000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300" dirty="false">
                          <a:effectLst/>
                        </a:rPr>
                        <a:t>Počet napsaných a zveřejněných analytických a strategických dokumentů vč. evaluačních</a:t>
                      </a:r>
                      <a:endParaRPr lang="cs-CZ" sz="13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Dokumenty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6195" marR="36195" algn="l">
                        <a:lnSpc>
                          <a:spcPct val="110000"/>
                        </a:lnSpc>
                        <a:spcBef>
                          <a:spcPts val="300"/>
                        </a:spcBef>
                        <a:spcAft>
                          <a:spcPts val="600"/>
                        </a:spcAft>
                      </a:pPr>
                      <a:r>
                        <a:rPr lang="cs-CZ" sz="1200" dirty="false">
                          <a:effectLst/>
                        </a:rPr>
                        <a:t>Výstup</a:t>
                      </a:r>
                      <a:endParaRPr lang="cs-CZ" sz="1200" dirty="false">
                        <a:solidFill>
                          <a:srgbClr val="080808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70360189"/>
                  </a:ext>
                </a:extLst>
              </a:tr>
            </a:tbl>
          </a:graphicData>
        </a:graphic>
      </p:graphicFrame>
      <p:pic>
        <p:nvPicPr>
          <p:cNvPr id="7" name="Obrázek 6">
            <a:extLst>
              <a:ext uri="{FF2B5EF4-FFF2-40B4-BE49-F238E27FC236}">
                <a16:creationId xmlns:a16="http://schemas.microsoft.com/office/drawing/2014/main" id="{365FB17A-B17A-FF15-54B5-010295D3A638}"/>
              </a:ext>
            </a:extLst>
          </p:cNvPr>
          <p:cNvPicPr>
            <a:picLocks noChangeAspect="true"/>
          </p:cNvPicPr>
          <p:nvPr/>
        </p:nvPicPr>
        <p:blipFill rotWithShape="true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b="95680" l="12363" r="87363" t="3456">
                        <a14:foregroundMark x1="34341" x2="73626" y1="6048" y2="5832"/>
                        <a14:foregroundMark x1="73626" x2="84341" y1="5832" y2="17495"/>
                        <a14:foregroundMark x1="84341" x2="87637" y1="17495" y2="73218"/>
                        <a14:foregroundMark x1="87637" x2="71703" y1="73218" y2="83801"/>
                        <a14:foregroundMark x1="71703" x2="36264" y1="83801" y2="83801"/>
                        <a14:foregroundMark x1="12637" x2="12363" y1="40173" y2="45572"/>
                        <a14:foregroundMark x1="13736" x2="13736" y1="38013" y2="38013"/>
                        <a14:foregroundMark x1="55220" x2="55220" y1="4320" y2="4320"/>
                        <a14:foregroundMark x1="50000" x2="50000" y1="3456" y2="3456"/>
                        <a14:foregroundMark x1="38462" x2="38462" y1="18359" y2="18359"/>
                        <a14:foregroundMark x1="23626" x2="23626" y1="88985" y2="88985"/>
                        <a14:foregroundMark x1="22802" x2="22802" y1="95680" y2="95680"/>
                        <a14:foregroundMark x1="81044" x2="81044" y1="62419" y2="62419"/>
                        <a14:foregroundMark x1="79396" x2="79396" y1="58531" y2="58531"/>
                        <a14:foregroundMark x1="79121" x2="79121" y1="47732" y2="47732"/>
                        <a14:foregroundMark x1="81319" x2="81319" y1="35421" y2="35421"/>
                        <a14:foregroundMark x1="80495" x2="80495" y1="6479" y2="6479"/>
                        <a14:foregroundMark x1="72802" x2="72802" y1="3456" y2="3456"/>
                      </a14:backgroundRemoval>
                    </a14:imgEffect>
                  </a14:imgLayer>
                </a14:imgProps>
              </a:ext>
            </a:extLst>
          </a:blip>
          <a:srcRect l="9519" r="16783"/>
          <a:stretch/>
        </p:blipFill>
        <p:spPr>
          <a:xfrm>
            <a:off x="7491601" y="3789040"/>
            <a:ext cx="1292399" cy="223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12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 Indikátory – vykazování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23528" y="1281683"/>
            <a:ext cx="8496944" cy="5576317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Je vhodné, aby byl </a:t>
            </a:r>
            <a:r>
              <a:rPr lang="cs-CZ" sz="1800" b="true" dirty="false"/>
              <a:t>zápis poskytnuté podpory vytvořen v okamžiku, kdy lze využívání této konkrétní podpory daným člověkem považovat za ukončené</a:t>
            </a:r>
            <a:r>
              <a:rPr lang="cs-CZ" sz="1800" dirty="false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Nicméně není chyba, když příjemce využití podpory zadá už v průběhu jejího využívání danou osobou.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Ve výzvě č. 029 aplikován </a:t>
            </a:r>
            <a:r>
              <a:rPr lang="cs-CZ" sz="1800" b="true" dirty="false"/>
              <a:t>Zjednodušený záznam podpor</a:t>
            </a:r>
            <a:r>
              <a:rPr lang="cs-CZ" sz="1800" dirty="false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Podpora musí být zapsána nejpozději v návaznosti na dokončení realizace projektu, tj. v době zpracovávání závěrečné ZoR.</a:t>
            </a:r>
          </a:p>
          <a:p>
            <a: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</a:pPr>
            <a:r>
              <a:rPr lang="cs-CZ" sz="1800" b="true" dirty="false"/>
              <a:t>Finanční opravy při nenaplnění cílových hodnot &gt; 85 %</a:t>
            </a:r>
          </a:p>
          <a:p>
            <a:pPr lvl="1" algn="just">
              <a:lnSpc>
                <a:spcPct val="100000"/>
              </a:lnSpc>
            </a:pPr>
            <a:r>
              <a:rPr lang="cs-CZ" sz="1800" dirty="false"/>
              <a:t>Výše odvodu v procentech z dotace podle míry nenaplnění všech povinných indikátorů (průměr)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600" b="true" i="true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600" b="true" i="true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600" b="true" i="true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600" b="true" i="true" dirty="false"/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sz="1800" b="true" dirty="false">
              <a:solidFill>
                <a:srgbClr val="FF0000"/>
              </a:solidFill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b="true" dirty="false">
                <a:solidFill>
                  <a:srgbClr val="FF0000"/>
                </a:solidFill>
              </a:rPr>
              <a:t>Bohužel zatím není funkční IS ESF+, kam se podpora zaznamenává.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600" b="true" i="true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1700" dirty="false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dirty="false"/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29</a:t>
            </a:fld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9E08DB6-2FC4-4BA5-B023-E873957A59ED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5013176"/>
            <a:ext cx="6677938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61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ZPRÁVA O REALIZACI PROJEKTU (Z</a:t>
            </a:r>
            <a:r>
              <a:rPr lang="cs-CZ" sz="2800" cap="none" dirty="false"/>
              <a:t>o</a:t>
            </a:r>
            <a:r>
              <a:rPr lang="cs-CZ" sz="2800" dirty="false"/>
              <a:t>R)  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1268760"/>
            <a:ext cx="8568952" cy="51845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false"/>
              <a:t>Pokyn pro vyplnění zprávy o realizaci projektu a žádosti o platbu v IS KP21+: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cs-CZ" sz="1100" dirty="false">
                <a:hlinkClick r:id="rId3"/>
              </a:rPr>
              <a:t>https://www.esfcr.cz/formulare-a-pokyny-ke-zprave-o-realizaci-projektu-zadosti-o-platbu-a-zadosti-o-zmenu-opz-plus</a:t>
            </a:r>
            <a:endParaRPr lang="cs-CZ" sz="1400" dirty="false"/>
          </a:p>
          <a:p>
            <a:pPr algn="just">
              <a:lnSpc>
                <a:spcPct val="100000"/>
              </a:lnSpc>
            </a:pPr>
            <a:r>
              <a:rPr lang="cs-CZ" sz="1800" dirty="false"/>
              <a:t>Zpráva o realizaci projektu včetně žádosti o platbu </a:t>
            </a:r>
            <a:r>
              <a:rPr lang="cs-CZ" sz="1800" b="true" dirty="false"/>
              <a:t>se předkládá v IS KP21</a:t>
            </a:r>
            <a:r>
              <a:rPr lang="cs-CZ" sz="1800" dirty="false"/>
              <a:t>+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cs-CZ" sz="1800" b="true" dirty="false"/>
              <a:t>Termíny v Rozhodnutí o poskytnutí dotace, Část III., bod 2.2</a:t>
            </a:r>
          </a:p>
          <a:p>
            <a:pPr marL="0" indent="0">
              <a:lnSpc>
                <a:spcPct val="100000"/>
              </a:lnSpc>
              <a:buNone/>
            </a:pPr>
            <a:endParaRPr lang="cs-CZ" sz="1800" b="true" dirty="false"/>
          </a:p>
          <a:p>
            <a:pPr marL="0" indent="0">
              <a:lnSpc>
                <a:spcPct val="100000"/>
              </a:lnSpc>
              <a:buNone/>
            </a:pPr>
            <a:endParaRPr lang="cs-CZ" sz="1800" b="true" dirty="false"/>
          </a:p>
          <a:p>
            <a:pPr marL="0" indent="0">
              <a:lnSpc>
                <a:spcPct val="100000"/>
              </a:lnSpc>
              <a:buNone/>
            </a:pPr>
            <a:endParaRPr lang="cs-CZ" sz="1800" b="true" dirty="false"/>
          </a:p>
          <a:p>
            <a:pPr marL="0" indent="0">
              <a:lnSpc>
                <a:spcPct val="100000"/>
              </a:lnSpc>
              <a:buNone/>
            </a:pPr>
            <a:endParaRPr lang="cs-CZ" sz="1800" b="true" dirty="false"/>
          </a:p>
          <a:p>
            <a:pPr marL="0" indent="0">
              <a:lnSpc>
                <a:spcPct val="100000"/>
              </a:lnSpc>
              <a:buNone/>
            </a:pPr>
            <a:endParaRPr lang="cs-CZ" sz="1800" b="true" dirty="false"/>
          </a:p>
          <a:p>
            <a:pPr>
              <a:lnSpc>
                <a:spcPct val="100000"/>
              </a:lnSpc>
            </a:pPr>
            <a:r>
              <a:rPr lang="cs-CZ" sz="1800" b="true" dirty="false"/>
              <a:t>Sledované období je zpravidla 6 měsíců, následující měsíc na zpracování.</a:t>
            </a:r>
          </a:p>
          <a:p>
            <a:pPr>
              <a:lnSpc>
                <a:spcPct val="100000"/>
              </a:lnSpc>
            </a:pPr>
            <a:r>
              <a:rPr lang="cs-CZ" sz="1800" dirty="false"/>
              <a:t>Odevzdává se </a:t>
            </a:r>
            <a:r>
              <a:rPr lang="cs-CZ" sz="1800" b="true" dirty="false"/>
              <a:t>do posledního dne měsíce následujícího po ukončení sledovaného období </a:t>
            </a:r>
            <a:r>
              <a:rPr lang="cs-CZ" sz="1800" dirty="false"/>
              <a:t>(v případě závěrečné </a:t>
            </a:r>
            <a:r>
              <a:rPr lang="cs-CZ" sz="1800" dirty="false" err="true"/>
              <a:t>ZoR</a:t>
            </a:r>
            <a:r>
              <a:rPr lang="cs-CZ" sz="1800" dirty="false"/>
              <a:t> stanovena dvouměsíční lhůta).</a:t>
            </a:r>
          </a:p>
          <a:p>
            <a:pPr algn="just">
              <a:lnSpc>
                <a:spcPct val="100000"/>
              </a:lnSpc>
            </a:pPr>
            <a:r>
              <a:rPr lang="cs-CZ" sz="1800" dirty="false"/>
              <a:t>Nedodržení termínů pro předkládání </a:t>
            </a:r>
            <a:r>
              <a:rPr lang="cs-CZ" sz="1800" dirty="false" err="true"/>
              <a:t>ZoR</a:t>
            </a:r>
            <a:r>
              <a:rPr lang="cs-CZ" sz="1800" dirty="false"/>
              <a:t> =&gt; finanční opravy dle Rozhodnutí.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cs-CZ" sz="1400" dirty="false">
              <a:hlinkClick r:id="rId4"/>
            </a:endParaRPr>
          </a:p>
          <a:p>
            <a:pPr marL="0" indent="0">
              <a:buNone/>
            </a:pPr>
            <a:endParaRPr lang="cs-CZ" sz="32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</a:t>
            </a:fld>
            <a:endParaRPr lang="cs-CZ" dirty="false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156D27C-F4D2-26F2-64B2-DC21CE1077B1}"/>
              </a:ext>
            </a:extLst>
          </p:cNvPr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>
            <a:off x="1619672" y="2780928"/>
            <a:ext cx="5667183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8948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6DCA06-4489-F842-9A5C-C86FD761B290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360000" y="162000"/>
            <a:ext cx="8424000" cy="918000"/>
          </a:xfrm>
        </p:spPr>
        <p:txBody>
          <a:bodyPr/>
          <a:lstStyle/>
          <a:p>
            <a:r>
              <a:rPr lang="cs-CZ" sz="2400" dirty="false"/>
              <a:t>Vykazování indikátorů o účastnících před zprovozněním IS ESF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45EEF1-34D5-946B-2336-267E5F89FEA5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556792"/>
            <a:ext cx="8064000" cy="4563208"/>
          </a:xfrm>
        </p:spPr>
        <p:txBody>
          <a:bodyPr/>
          <a:lstStyle/>
          <a:p>
            <a:pPr>
              <a:buFont typeface="Arial" panose="020B0604020202020204" pitchFamily="34" charset="0"/>
              <a:buChar char="●"/>
            </a:pPr>
            <a:r>
              <a:rPr lang="cs-CZ" sz="1800" dirty="false"/>
              <a:t>Dosažené hodnoty vkládá příjemce </a:t>
            </a:r>
            <a:r>
              <a:rPr lang="cs-CZ" sz="1800" b="true" dirty="false"/>
              <a:t>ručně přímo v </a:t>
            </a:r>
            <a:r>
              <a:rPr lang="cs-CZ" sz="1800" b="true" dirty="false" err="true"/>
              <a:t>ZoR</a:t>
            </a:r>
            <a:r>
              <a:rPr lang="cs-CZ" sz="1800" b="true" dirty="false"/>
              <a:t> na obrazovce Indikátory</a:t>
            </a:r>
            <a:r>
              <a:rPr lang="cs-CZ" sz="1800" dirty="false"/>
              <a:t>.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●"/>
            </a:pPr>
            <a:r>
              <a:rPr lang="cs-CZ" sz="1800" dirty="false"/>
              <a:t>Pro kontrolu lze využít přehledovou tabulku – </a:t>
            </a:r>
            <a:r>
              <a:rPr lang="cs-CZ" sz="1800" b="true" dirty="false"/>
              <a:t>Tabulka pro vykázání hodnot indikátorů týkajících se účastníků</a:t>
            </a:r>
            <a:r>
              <a:rPr lang="cs-CZ" sz="1800" dirty="false"/>
              <a:t>, tabulku ani jiné přehledy nevkládat do </a:t>
            </a:r>
            <a:r>
              <a:rPr lang="cs-CZ" sz="1800" dirty="false" err="true"/>
              <a:t>ZoR</a:t>
            </a:r>
            <a:r>
              <a:rPr lang="cs-CZ" sz="1800" dirty="false"/>
              <a:t> (pouze na vyžádání) </a:t>
            </a:r>
            <a:r>
              <a:rPr lang="cs-CZ" sz="1800" dirty="false">
                <a:hlinkClick r:id="rId2"/>
              </a:rPr>
              <a:t>Monitorování podpořených osob - </a:t>
            </a:r>
            <a:r>
              <a:rPr lang="cs-CZ" sz="1800" dirty="false">
                <a:hlinkClick r:id="rId3"/>
              </a:rPr>
              <a:t>www.esfcr.cz</a:t>
            </a:r>
            <a:r>
              <a:rPr lang="cs-CZ" sz="1800" dirty="false"/>
              <a:t>.</a:t>
            </a:r>
          </a:p>
          <a:p>
            <a:pPr>
              <a:buFont typeface="Arial" panose="020B0604020202020204" pitchFamily="34" charset="0"/>
              <a:buChar char="●"/>
            </a:pPr>
            <a:r>
              <a:rPr lang="cs-CZ" sz="1800" dirty="false"/>
              <a:t>Za situace nezprovoznění IS ESF do závěrečné </a:t>
            </a:r>
            <a:r>
              <a:rPr lang="cs-CZ" sz="1800" dirty="false" err="true"/>
              <a:t>ZoR</a:t>
            </a:r>
            <a:r>
              <a:rPr lang="cs-CZ" sz="1800" dirty="false"/>
              <a:t> – tabulka bude přílohou </a:t>
            </a:r>
            <a:r>
              <a:rPr lang="cs-CZ" sz="1800" dirty="false" err="true"/>
              <a:t>ZoR</a:t>
            </a:r>
            <a:r>
              <a:rPr lang="cs-CZ" sz="1800" dirty="false"/>
              <a:t>.</a:t>
            </a:r>
          </a:p>
          <a:p>
            <a:pPr>
              <a:buFont typeface="Arial" panose="020B0604020202020204" pitchFamily="34" charset="0"/>
              <a:buChar char="●"/>
            </a:pPr>
            <a:r>
              <a:rPr lang="cs-CZ" sz="1800" dirty="false"/>
              <a:t>Pro evidenci údajů o jednotlivých účastnících, jejich charakteristikách a obdržené podpoře lze využít této kapitoly lze využít pomůcku </a:t>
            </a:r>
            <a:r>
              <a:rPr lang="cs-CZ" sz="1800" b="true" dirty="false"/>
              <a:t>Evidence jednotlivých účastníků</a:t>
            </a:r>
            <a:r>
              <a:rPr lang="cs-CZ" sz="1800" dirty="false"/>
              <a:t> </a:t>
            </a:r>
            <a:r>
              <a:rPr lang="cs-CZ" sz="1800" dirty="false">
                <a:hlinkClick r:id="rId4"/>
              </a:rPr>
              <a:t>Monitorování podpořených osob - www.esfcr.cz</a:t>
            </a:r>
            <a:r>
              <a:rPr lang="cs-CZ" sz="1800" dirty="false"/>
              <a:t>.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182E28D-4E82-0341-0CB5-BECEB60C4CBC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380256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Zpráva o realizaci - Indikátory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64160" y="1316612"/>
            <a:ext cx="8064000" cy="2376264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Dosažené hodnoty indikátorů se ve Zprávách o realizaci projektu uvádějí kumulativně, tedy vždy souhrnně za období od počátku projektu do konce příslušného monitorovacího období.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1800" dirty="false"/>
              <a:t>Na detailu jednotlivých indikátorů je zobrazen příznak, zda dosažená hodnota daného indikátoru bude vykazována s využitím IS ESF+ (zatím nefunguje) nebo editací hodnoty přímo ve Zprávě o realizaci, kterou příjemce zpracovává v IS KP21+: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31</a:t>
            </a:fld>
            <a:endParaRPr lang="cs-CZ" dirty="false"/>
          </a:p>
        </p:txBody>
      </p:sp>
      <p:sp>
        <p:nvSpPr>
          <p:cNvPr id="6" name="Zástupný symbol pro obsah 2"/>
          <p:cNvSpPr txBox="true">
            <a:spLocks/>
          </p:cNvSpPr>
          <p:nvPr/>
        </p:nvSpPr>
        <p:spPr>
          <a:xfrm>
            <a:off x="564160" y="3789040"/>
            <a:ext cx="4752528" cy="4824536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U indikátoru 600 000, který sleduje účastníky projektu, dochází </a:t>
            </a:r>
            <a:br>
              <a:rPr lang="cs-CZ" sz="1800" dirty="false"/>
            </a:br>
            <a:r>
              <a:rPr lang="cs-CZ" sz="1800" dirty="false"/>
              <a:t>k automatickému natažení hodnot ze systému IS ESF+ do zprávy o realizaci.</a:t>
            </a:r>
          </a:p>
        </p:txBody>
      </p:sp>
      <p:pic>
        <p:nvPicPr>
          <p:cNvPr id="9" name="Picture 2" descr="http://www.calamon.com/wp-content/uploads/2017/07/people.png">
            <a:extLst>
              <a:ext uri="{FF2B5EF4-FFF2-40B4-BE49-F238E27FC236}">
                <a16:creationId xmlns:a16="http://schemas.microsoft.com/office/drawing/2014/main" id="{45A89CCA-14EC-427B-834B-2DE56C731782}"/>
              </a:ext>
            </a:extLst>
          </p:cNvPr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991" y="4949515"/>
            <a:ext cx="2578745" cy="1284598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68131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4385DB3F-389A-CFEC-6520-2F8249C5BDB7}"/>
              </a:ext>
            </a:extLst>
          </p:cNvPr>
          <p:cNvPicPr>
            <a:picLocks noChangeAspect="true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b="96667" l="2778" r="97222" t="8333">
                        <a14:foregroundMark x1="30093" x2="30093" y1="10556" y2="10556"/>
                        <a14:foregroundMark x1="82407" x2="81944" y1="13889" y2="12222"/>
                        <a14:foregroundMark x1="92593" x2="80093" y1="61111" y2="76111"/>
                        <a14:foregroundMark x1="63889" x2="31019" y1="87778" y2="83889"/>
                        <a14:foregroundMark x1="31019" x2="44907" y1="83889" y2="80556"/>
                        <a14:foregroundMark x1="23611" x2="46759" y1="78333" y2="91667"/>
                        <a14:foregroundMark x1="46759" x2="53241" y1="91667" y2="85556"/>
                        <a14:foregroundMark x1="24074" x2="56944" y1="80556" y2="91111"/>
                        <a14:foregroundMark x1="56944" x2="68519" y1="91111" y2="86111"/>
                        <a14:foregroundMark x1="33796" x2="31481" y1="84444" y2="88333"/>
                        <a14:foregroundMark x1="37500" x2="37963" y1="90556" y2="96667"/>
                        <a14:foregroundMark x1="26389" x2="26389" y1="84444" y2="97222"/>
                        <a14:foregroundMark x1="28704" x2="2778" y1="84444" y2="94444"/>
                        <a14:foregroundMark x1="2778" x2="2778" y1="94444" y2="94444"/>
                        <a14:foregroundMark x1="71759" x2="95370" y1="89444" y2="93333"/>
                        <a14:foregroundMark x1="95833" x2="97685" y1="65556" y2="66111"/>
                        <a14:foregroundMark x1="72685" x2="82870" y1="8333" y2="1055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0152" y="2708919"/>
            <a:ext cx="2663848" cy="2219873"/>
          </a:xfrm>
          <a:prstGeom prst="rect">
            <a:avLst/>
          </a:prstGeom>
        </p:spPr>
      </p:pic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PREZENČNÍ LISTINA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44824"/>
            <a:ext cx="8064000" cy="4320000"/>
          </a:xfrm>
        </p:spPr>
        <p:txBody>
          <a:bodyPr/>
          <a:lstStyle/>
          <a:p>
            <a:pPr algn="just"/>
            <a:r>
              <a:rPr lang="cs-CZ" sz="2000" dirty="false"/>
              <a:t>Prezenční listina musí obsahovat </a:t>
            </a:r>
            <a:r>
              <a:rPr lang="cs-CZ" sz="2000" b="true" dirty="false"/>
              <a:t>minimálně tyto náležitosti: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termín a čas zahájení a ukončení vzdělávací aktivity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označení vzdělávací aktivity,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označení projektu,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jméno lektora a jeho podpis,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jména účastníků vzdělávací aktivity, 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podpisy účastníků stvrzující jejich účast,</a:t>
            </a:r>
          </a:p>
          <a:p>
            <a:pPr lvl="2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všechny prvky povinného minima publicity OPZ+. </a:t>
            </a:r>
          </a:p>
          <a:p>
            <a:pPr algn="just">
              <a:lnSpc>
                <a:spcPct val="100000"/>
              </a:lnSpc>
            </a:pPr>
            <a:r>
              <a:rPr lang="cs-CZ" sz="2000" dirty="false"/>
              <a:t>V případě několikadenních vzdělávacích aktivit je třeba podpisem potvrdit každý den, kdy se účastník vzdělávací aktivity zúčastnil.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9278810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dokumenty</a:t>
            </a:r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43683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Zpráva o realizaci projektu - dokumenty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000" dirty="false"/>
              <a:t>Na záložku „Dokumenty zprávy“ – možné vkládat přílohy. </a:t>
            </a:r>
          </a:p>
          <a:p>
            <a:pPr algn="just"/>
            <a:r>
              <a:rPr lang="cs-CZ" sz="2000" dirty="false"/>
              <a:t>Povinné přílohy nejsou stanoveny.</a:t>
            </a:r>
          </a:p>
          <a:p>
            <a:pPr algn="just"/>
            <a:r>
              <a:rPr lang="cs-CZ" sz="2000" dirty="false"/>
              <a:t>Dokument o velikosti maximálně 100 MB. </a:t>
            </a:r>
          </a:p>
          <a:p>
            <a:pPr algn="just"/>
            <a:endParaRPr lang="cs-CZ" sz="2000" dirty="false"/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false"/>
              <a:t>Název dokumentu.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false"/>
              <a:t>Popis dokumentu.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false"/>
              <a:t>Soubor – přiložit elektronickou verzi dokumentu.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sz="2000" dirty="false"/>
              <a:t>Možnost samostatného elektronického podpisu.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34</a:t>
            </a:fld>
            <a:endParaRPr lang="cs-CZ" dirty="false"/>
          </a:p>
        </p:txBody>
      </p:sp>
      <p:pic>
        <p:nvPicPr>
          <p:cNvPr id="3074" name="Picture 2" descr="http://img.pngget.com/clip1/xkexfmhoojt.png"/>
          <p:cNvPicPr>
            <a:picLocks noChangeAspect="true" noChangeArrowheads="true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23944" y="3837296"/>
            <a:ext cx="2625314" cy="51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8692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Zpráva o realizaci projektu – dokončení  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352480" cy="4320000"/>
          </a:xfrm>
        </p:spPr>
        <p:txBody>
          <a:bodyPr/>
          <a:lstStyle/>
          <a:p>
            <a:r>
              <a:rPr lang="cs-CZ" dirty="false"/>
              <a:t>Kontrola.</a:t>
            </a:r>
          </a:p>
          <a:p>
            <a:r>
              <a:rPr lang="cs-CZ" dirty="false"/>
              <a:t>Finalizace. </a:t>
            </a:r>
          </a:p>
          <a:p>
            <a:r>
              <a:rPr lang="cs-CZ" dirty="false"/>
              <a:t>Podpis.</a:t>
            </a:r>
          </a:p>
          <a:p>
            <a:endParaRPr lang="cs-CZ" dirty="false"/>
          </a:p>
          <a:p>
            <a:pPr marL="0" indent="0">
              <a:buNone/>
            </a:pPr>
            <a:r>
              <a:rPr lang="cs-CZ" b="true" dirty="false"/>
              <a:t>Po finalizováni zprávy již nelze promítnout  žádné změny.</a:t>
            </a:r>
          </a:p>
          <a:p>
            <a:pPr marL="0" indent="0">
              <a:buNone/>
            </a:pPr>
            <a:endParaRPr lang="cs-CZ" b="true" dirty="false"/>
          </a:p>
          <a:p>
            <a:pPr algn="just"/>
            <a:r>
              <a:rPr lang="cs-CZ" dirty="false"/>
              <a:t>Vrácení </a:t>
            </a:r>
            <a:r>
              <a:rPr lang="cs-CZ" dirty="false" err="true"/>
              <a:t>ZoR</a:t>
            </a:r>
            <a:r>
              <a:rPr lang="cs-CZ" dirty="false"/>
              <a:t> k dopracování – informace depeší.</a:t>
            </a:r>
          </a:p>
          <a:p>
            <a:pPr algn="just"/>
            <a:r>
              <a:rPr lang="cs-CZ" b="true" dirty="false"/>
              <a:t>Lhůty:</a:t>
            </a:r>
            <a:r>
              <a:rPr lang="cs-CZ" dirty="false"/>
              <a:t> nedoručení </a:t>
            </a:r>
            <a:r>
              <a:rPr lang="cs-CZ" dirty="false" err="true"/>
              <a:t>ZoR</a:t>
            </a:r>
            <a:r>
              <a:rPr lang="cs-CZ" dirty="false"/>
              <a:t> v termínu =&gt; finanční oprava dle </a:t>
            </a:r>
            <a:r>
              <a:rPr lang="cs-CZ" dirty="false" err="true"/>
              <a:t>RoD</a:t>
            </a:r>
            <a:r>
              <a:rPr lang="cs-CZ" dirty="false"/>
              <a:t>.</a:t>
            </a:r>
          </a:p>
          <a:p>
            <a:endParaRPr lang="cs-CZ" dirty="false"/>
          </a:p>
          <a:p>
            <a:pPr algn="just"/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35</a:t>
            </a:fld>
            <a:endParaRPr lang="cs-CZ" dirty="false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A078699-E22F-0671-2829-8004F2086BB2}"/>
              </a:ext>
            </a:extLst>
          </p:cNvPr>
          <p:cNvPicPr>
            <a:picLocks noChangeAspect="true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b="93289" l="8246" r="92281" t="2685">
                        <a14:foregroundMark x1="8596" x2="8596" y1="55928" y2="55928"/>
                        <a14:foregroundMark x1="51404" x2="51404" y1="93736" y2="93736"/>
                        <a14:foregroundMark x1="92456" x2="92456" y1="17002" y2="17002"/>
                        <a14:foregroundMark x1="57895" x2="57895" y1="12081" y2="12081"/>
                        <a14:foregroundMark x1="58596" x2="56316" y1="10738" y2="36465"/>
                        <a14:foregroundMark x1="56316" x2="43860" y1="36465" y2="55705"/>
                        <a14:foregroundMark x1="43860" x2="24800" y1="55705" y2="22750"/>
                        <a14:foregroundMark x1="57018" x2="63509" y1="9396" y2="46980"/>
                        <a14:foregroundMark x1="63509" x2="47544" y1="46980" y2="62192"/>
                        <a14:foregroundMark x1="47544" x2="27719" y1="62192" y2="55034"/>
                        <a14:foregroundMark x1="27719" x2="21256" y1="55034" y2="37284"/>
                        <a14:foregroundMark x1="22282" x2="37544" y1="28759" y2="23714"/>
                        <a14:foregroundMark x1="62281" x2="73333" y1="2685" y2="22819"/>
                        <a14:foregroundMark x1="73333" x2="72456" y1="22819" y2="25503"/>
                        <a14:backgroundMark x1="18772" x2="18772" y1="31767" y2="31767"/>
                        <a14:backgroundMark x1="20526" x2="20526" y1="29978" y2="29978"/>
                        <a14:backgroundMark x1="21053" x2="17544" y1="27964" y2="36018"/>
                        <a14:backgroundMark x1="23684" x2="24035" y1="16555" y2="228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67944" y="1340768"/>
            <a:ext cx="2990091" cy="234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0734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1259632" y="3284984"/>
            <a:ext cx="7272000" cy="1224000"/>
          </a:xfrm>
        </p:spPr>
        <p:txBody>
          <a:bodyPr/>
          <a:lstStyle/>
          <a:p>
            <a:r>
              <a:rPr lang="cs-CZ" dirty="false">
                <a:solidFill>
                  <a:schemeClr val="tx1"/>
                </a:solidFill>
              </a:rPr>
              <a:t>Žádost o platbu (Ž</a:t>
            </a:r>
            <a:r>
              <a:rPr lang="cs-CZ" cap="none" dirty="false">
                <a:solidFill>
                  <a:schemeClr val="tx1"/>
                </a:solidFill>
              </a:rPr>
              <a:t>o</a:t>
            </a:r>
            <a:r>
              <a:rPr lang="cs-CZ" dirty="false">
                <a:solidFill>
                  <a:schemeClr val="tx1"/>
                </a:solidFill>
              </a:rPr>
              <a:t>P)</a:t>
            </a:r>
          </a:p>
        </p:txBody>
      </p:sp>
    </p:spTree>
    <p:extLst>
      <p:ext uri="{BB962C8B-B14F-4D97-AF65-F5344CB8AC3E}">
        <p14:creationId xmlns:p14="http://schemas.microsoft.com/office/powerpoint/2010/main" val="39476422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ŽÁDOST O PLATBU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611560" y="1412776"/>
            <a:ext cx="8208464" cy="1368152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/>
              <a:t>Žádost o platbu je předkládaná spolu se Zprávou o  realizaci (</a:t>
            </a:r>
            <a:r>
              <a:rPr lang="cs-CZ" sz="2000" dirty="false" err="true"/>
              <a:t>ZoR</a:t>
            </a:r>
            <a:r>
              <a:rPr lang="cs-CZ" sz="2000" dirty="false"/>
              <a:t>).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/>
              <a:t>Žádost o platbu musí být </a:t>
            </a:r>
            <a:r>
              <a:rPr lang="cs-CZ" sz="2000" dirty="false" err="true"/>
              <a:t>finalizovaná</a:t>
            </a:r>
            <a:r>
              <a:rPr lang="cs-CZ" sz="2000" dirty="false"/>
              <a:t> a podepsaná před finalizací Zprávy o realizaci (</a:t>
            </a:r>
            <a:r>
              <a:rPr lang="cs-CZ" sz="2000" dirty="false" err="true"/>
              <a:t>ZoR</a:t>
            </a:r>
            <a:r>
              <a:rPr lang="cs-CZ" sz="2000" dirty="false"/>
              <a:t>).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37</a:t>
            </a:fld>
            <a:endParaRPr lang="cs-CZ" dirty="false"/>
          </a:p>
        </p:txBody>
      </p:sp>
      <p:pic>
        <p:nvPicPr>
          <p:cNvPr id="102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348880"/>
            <a:ext cx="25527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true">
            <a:spLocks/>
          </p:cNvSpPr>
          <p:nvPr/>
        </p:nvSpPr>
        <p:spPr>
          <a:xfrm>
            <a:off x="608137" y="2780928"/>
            <a:ext cx="5472608" cy="3569593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/>
              <a:t>Příručka Pokyny pro vyplnění žádosti </a:t>
            </a:r>
            <a:br>
              <a:rPr lang="cs-CZ" sz="2000" dirty="false"/>
            </a:br>
            <a:r>
              <a:rPr lang="cs-CZ" sz="2000" dirty="false"/>
              <a:t>o platbu a zprávy o realizaci projektu </a:t>
            </a:r>
            <a:br>
              <a:rPr lang="cs-CZ" sz="2000" dirty="false"/>
            </a:br>
            <a:r>
              <a:rPr lang="cs-CZ" sz="2000" dirty="false"/>
              <a:t>v ISKP21+ je k dispozici na www.esfcr.cz.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sz="1200" dirty="false">
                <a:hlinkClick r:id="rId3"/>
              </a:rPr>
              <a:t>https://www.esfcr.cz/formulare-a-pokyny-ke-zprave-o-realizaci-projektu-zadosti-o-platbu-a-zadosti-o-zmenu-opz-plus</a:t>
            </a:r>
            <a:endParaRPr lang="cs-CZ" sz="1400" dirty="false"/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sz="2000" dirty="false"/>
              <a:t>Žádost o platbu v ISKP21+ se skládá </a:t>
            </a:r>
            <a:br>
              <a:rPr lang="cs-CZ" sz="2000" dirty="false"/>
            </a:br>
            <a:r>
              <a:rPr lang="cs-CZ" sz="2000" dirty="false"/>
              <a:t>z několika záložek, umístěných v části Žádost o platbu </a:t>
            </a:r>
            <a:r>
              <a:rPr lang="cs-CZ" dirty="false"/>
              <a:t>/ </a:t>
            </a:r>
            <a:r>
              <a:rPr lang="cs-CZ" sz="2000" dirty="false"/>
              <a:t>Datová oblast žádosti. </a:t>
            </a:r>
          </a:p>
        </p:txBody>
      </p:sp>
    </p:spTree>
    <p:extLst>
      <p:ext uri="{BB962C8B-B14F-4D97-AF65-F5344CB8AC3E}">
        <p14:creationId xmlns:p14="http://schemas.microsoft.com/office/powerpoint/2010/main" val="4617911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Záložky Identifikační údaje </a:t>
            </a:r>
            <a:br>
              <a:rPr lang="cs-CZ" sz="2800" dirty="false"/>
            </a:br>
            <a:r>
              <a:rPr lang="cs-CZ" sz="2800" dirty="false"/>
              <a:t>a Souhrnná soupiska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340767"/>
            <a:ext cx="8064000" cy="4951237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000" b="true" dirty="false"/>
              <a:t>Záložka</a:t>
            </a:r>
            <a:r>
              <a:rPr lang="cs-CZ" b="true" dirty="false"/>
              <a:t> </a:t>
            </a:r>
            <a:r>
              <a:rPr lang="cs-CZ" sz="2000" b="true" dirty="false"/>
              <a:t>Identifikační údaje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false"/>
              <a:t>Vyplní se pouze účet příjemce, popřípadě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false"/>
              <a:t>       partnera s finančním příspěvkem.</a:t>
            </a:r>
          </a:p>
          <a:p>
            <a:pPr marL="0" indent="0" algn="just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000" b="true" dirty="false"/>
              <a:t>Záložka Souhrnná soupiska</a:t>
            </a:r>
          </a:p>
          <a:p>
            <a:pPr>
              <a:lnSpc>
                <a:spcPct val="100000"/>
              </a:lnSpc>
            </a:pPr>
            <a:r>
              <a:rPr lang="cs-CZ" sz="1800" dirty="false"/>
              <a:t>Záložka Souhrnná soupiska se naplní </a:t>
            </a:r>
            <a:br>
              <a:rPr lang="cs-CZ" sz="1800" dirty="false"/>
            </a:br>
            <a:r>
              <a:rPr lang="cs-CZ" sz="1800" dirty="false"/>
              <a:t>finančními daty po vyplnění dílčích soupisek </a:t>
            </a:r>
            <a:br>
              <a:rPr lang="cs-CZ" sz="1800" dirty="false"/>
            </a:br>
            <a:r>
              <a:rPr lang="cs-CZ" sz="1800" dirty="false"/>
              <a:t>dokladů:</a:t>
            </a:r>
          </a:p>
          <a:p>
            <a:pPr marL="7569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sz="1800" dirty="false"/>
              <a:t>Záložka SD-1 ÚČETNÍ/DAŇOVÉ DOKLADY</a:t>
            </a:r>
          </a:p>
          <a:p>
            <a:pPr marL="7569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sz="1800" dirty="false"/>
              <a:t>Záložka SD-2 LIDSKÉ ZDROJE</a:t>
            </a:r>
          </a:p>
          <a:p>
            <a:pPr marL="7569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sz="1800" dirty="false"/>
              <a:t>Záložka SD-3 CESTOVNÍ NÁHRADY</a:t>
            </a:r>
          </a:p>
          <a:p>
            <a:pPr marL="756900" lvl="1" indent="-342900" algn="just">
              <a:lnSpc>
                <a:spcPct val="100000"/>
              </a:lnSpc>
              <a:buFont typeface="+mj-lt"/>
              <a:buAutoNum type="arabicPeriod"/>
            </a:pPr>
            <a:r>
              <a:rPr lang="cs-CZ" sz="1800" dirty="false"/>
              <a:t>SOUPISKA PŘÍJMŮ </a:t>
            </a:r>
          </a:p>
          <a:p>
            <a:pPr marL="18000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1800" dirty="false">
              <a:solidFill>
                <a:srgbClr val="FF0000"/>
              </a:solidFill>
            </a:endParaRPr>
          </a:p>
          <a:p>
            <a:pPr marL="756900" lvl="1" indent="-342900" algn="just">
              <a:lnSpc>
                <a:spcPct val="100000"/>
              </a:lnSpc>
              <a:buFont typeface="+mj-lt"/>
              <a:buAutoNum type="arabicPeriod"/>
            </a:pPr>
            <a:endParaRPr lang="cs-CZ" sz="1800" dirty="false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38</a:t>
            </a:fld>
            <a:endParaRPr lang="cs-CZ" dirty="false"/>
          </a:p>
        </p:txBody>
      </p:sp>
      <p:pic>
        <p:nvPicPr>
          <p:cNvPr id="2050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24944"/>
            <a:ext cx="2609728" cy="3367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Přímá spojnice se šipkou 5"/>
          <p:cNvCxnSpPr>
            <a:cxnSpLocks/>
          </p:cNvCxnSpPr>
          <p:nvPr/>
        </p:nvCxnSpPr>
        <p:spPr>
          <a:xfrm>
            <a:off x="5317029" y="4303452"/>
            <a:ext cx="555578" cy="1920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true" noChangeArrowheads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84623"/>
            <a:ext cx="3096344" cy="72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449C1DC2-3BA5-4B7E-A344-01A40D62DE92}"/>
              </a:ext>
            </a:extLst>
          </p:cNvPr>
          <p:cNvCxnSpPr>
            <a:cxnSpLocks/>
          </p:cNvCxnSpPr>
          <p:nvPr/>
        </p:nvCxnSpPr>
        <p:spPr>
          <a:xfrm>
            <a:off x="4731594" y="4378824"/>
            <a:ext cx="1197118" cy="3659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34763508-5FF0-4158-A5B6-F0089C79A37A}"/>
              </a:ext>
            </a:extLst>
          </p:cNvPr>
          <p:cNvCxnSpPr>
            <a:cxnSpLocks/>
          </p:cNvCxnSpPr>
          <p:nvPr/>
        </p:nvCxnSpPr>
        <p:spPr>
          <a:xfrm>
            <a:off x="5031066" y="4820162"/>
            <a:ext cx="814197" cy="2152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ED0C7EBB-CD87-495B-B2E0-DB880483C231}"/>
              </a:ext>
            </a:extLst>
          </p:cNvPr>
          <p:cNvCxnSpPr>
            <a:cxnSpLocks/>
          </p:cNvCxnSpPr>
          <p:nvPr/>
        </p:nvCxnSpPr>
        <p:spPr>
          <a:xfrm>
            <a:off x="4909931" y="5058156"/>
            <a:ext cx="814197" cy="2152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5615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Souhrnná soupiska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39</a:t>
            </a:fld>
            <a:endParaRPr lang="cs-CZ" dirty="false"/>
          </a:p>
        </p:txBody>
      </p:sp>
      <p:pic>
        <p:nvPicPr>
          <p:cNvPr id="3074" name="Picture 2"/>
          <p:cNvPicPr>
            <a:picLocks noGrp="true" noChangeAspect="true" noChangeArrowheads="true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8064500" cy="294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ástupný symbol pro obsah 2"/>
          <p:cNvSpPr txBox="true">
            <a:spLocks/>
          </p:cNvSpPr>
          <p:nvPr/>
        </p:nvSpPr>
        <p:spPr>
          <a:xfrm>
            <a:off x="1979712" y="2420888"/>
            <a:ext cx="6912768" cy="4176464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700" dirty="false"/>
              <a:t>Pro označení Evidenčního čísla použijte číselnou řadu ve vazbě na pořadí předkládané </a:t>
            </a:r>
            <a:r>
              <a:rPr lang="cs-CZ" sz="1700" dirty="false" err="true"/>
              <a:t>ŽoP</a:t>
            </a:r>
            <a:r>
              <a:rPr lang="cs-CZ" sz="1700" dirty="false"/>
              <a:t> (1, 2, 3,..). </a:t>
            </a:r>
          </a:p>
          <a:p>
            <a:pPr algn="just">
              <a:lnSpc>
                <a:spcPct val="100000"/>
              </a:lnSpc>
            </a:pPr>
            <a:r>
              <a:rPr lang="cs-CZ" sz="1700" dirty="false"/>
              <a:t>Záložka SOUHRNNÁ SOUPISKA se naplní finančními daty poté, co příjemce vyplní dílčí soupisky dokladů (pro výzvu 017 soupisku SD-1 a SD-2).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700" dirty="false"/>
              <a:t>Na těchto dílčích soupiskách zadává příjemce jednotlivé záznamy a pro každý ze záznamů vyplňuje několik údajů. </a:t>
            </a:r>
          </a:p>
          <a:p>
            <a:pPr lvl="1" algn="just">
              <a:lnSpc>
                <a:spcPct val="100000"/>
              </a:lnSpc>
              <a:spcAft>
                <a:spcPts val="0"/>
              </a:spcAft>
            </a:pPr>
            <a:r>
              <a:rPr lang="cs-CZ" sz="1500" dirty="false"/>
              <a:t>V případě nutnosti zadat velký rozsah dat nemusí být ruční zadávání jednotlivých hodnot přímo v IS KP21+ efektivní. Z tohoto důvodu je v IS KP21+ zapracována funkcionalita uživatelského importu souboru ve formátu XML. </a:t>
            </a:r>
          </a:p>
          <a:p>
            <a:pPr lvl="2" algn="just">
              <a:lnSpc>
                <a:spcPct val="100000"/>
              </a:lnSpc>
              <a:spcAft>
                <a:spcPts val="1200"/>
              </a:spcAft>
            </a:pPr>
            <a:r>
              <a:rPr lang="cs-CZ" sz="1500" dirty="false"/>
              <a:t>Návod pro import souborů je popsán v dokumentu </a:t>
            </a:r>
            <a:r>
              <a:rPr lang="cs-CZ" sz="1500" b="true" dirty="false"/>
              <a:t>Import XML soupisky dokladů v IS KP21</a:t>
            </a:r>
            <a:r>
              <a:rPr lang="cs-CZ" sz="1400" b="true" dirty="false"/>
              <a:t>+</a:t>
            </a:r>
            <a:r>
              <a:rPr lang="cs-CZ" sz="1400" dirty="false"/>
              <a:t>:</a:t>
            </a:r>
            <a:r>
              <a:rPr lang="cs-CZ" sz="1800" dirty="false"/>
              <a:t> </a:t>
            </a:r>
            <a:r>
              <a:rPr lang="cs-CZ" sz="1050" dirty="false">
                <a:hlinkClick r:id="rId3"/>
              </a:rPr>
              <a:t>https://www.esfcr.cz/formulare-a-pokyny-ke-zprave-o-realizaci-projektu-zadosti-o-platbu-a-zadosti-o-zmenu-opz-plus</a:t>
            </a:r>
            <a:endParaRPr lang="cs-CZ" sz="1400" dirty="false"/>
          </a:p>
        </p:txBody>
      </p:sp>
    </p:spTree>
    <p:extLst>
      <p:ext uri="{BB962C8B-B14F-4D97-AF65-F5344CB8AC3E}">
        <p14:creationId xmlns:p14="http://schemas.microsoft.com/office/powerpoint/2010/main" val="118371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ZPRÁVA O REALIZACI PROJEKTU – Úvod I.  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51520" y="1340768"/>
            <a:ext cx="7272808" cy="2952328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1800" dirty="false"/>
              <a:t>Příjemce je v odůvodněných případech oprávněn </a:t>
            </a:r>
            <a:r>
              <a:rPr lang="cs-CZ" sz="1800" b="true" dirty="false"/>
              <a:t>požádat </a:t>
            </a:r>
            <a:br>
              <a:rPr lang="cs-CZ" sz="1800" b="true" dirty="false"/>
            </a:br>
            <a:r>
              <a:rPr lang="cs-CZ" sz="1800" b="true" dirty="false"/>
              <a:t>o prodloužení lhůty pro předložení ZoR</a:t>
            </a:r>
            <a:r>
              <a:rPr lang="cs-CZ" sz="1800" dirty="false"/>
              <a:t>. Žádost s odůvodněním se předkládá prostřednictvím IS KP21+ (tzv. depeší).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Žádost musí být předložena před uplynutím lhůty pro předložení zprávy, které se odložení termínu týká. Žádost formou depeše </a:t>
            </a:r>
            <a:r>
              <a:rPr lang="cs-CZ" sz="1600" dirty="false"/>
              <a:t>– </a:t>
            </a:r>
            <a:r>
              <a:rPr lang="cs-CZ" sz="1800" dirty="false"/>
              <a:t>nejedná se o změnu oznamovanou skrze změnové řízení.  </a:t>
            </a:r>
          </a:p>
          <a:p>
            <a:pPr algn="just">
              <a:lnSpc>
                <a:spcPct val="100000"/>
              </a:lnSpc>
            </a:pPr>
            <a:r>
              <a:rPr lang="cs-CZ" sz="1800" dirty="false"/>
              <a:t>Nedodržení termínu pro předložení ZoR sankcionováno =&gt; </a:t>
            </a:r>
            <a:r>
              <a:rPr lang="cs-CZ" sz="1800" dirty="false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odvod za porušení rozpočtové kázně vyměřen ve výši 0,5 % z celkové částky dotace.</a:t>
            </a:r>
            <a:endParaRPr lang="cs-CZ" sz="1800" dirty="false"/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cs-CZ" sz="1800" dirty="false"/>
              <a:t>Změna ve vymezení období pro předkládání je podstatná změna bez změny </a:t>
            </a:r>
            <a:r>
              <a:rPr lang="cs-CZ" sz="1800" dirty="false" err="true"/>
              <a:t>RoD</a:t>
            </a:r>
            <a:r>
              <a:rPr lang="cs-CZ" sz="1800" dirty="false"/>
              <a:t>. </a:t>
            </a:r>
            <a:r>
              <a:rPr lang="cs-CZ" sz="1800" dirty="false">
                <a:solidFill>
                  <a:srgbClr val="FF0000"/>
                </a:solidFill>
              </a:rPr>
              <a:t> </a:t>
            </a:r>
            <a:endParaRPr lang="cs-CZ" sz="32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</a:t>
            </a:fld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CAE6734-227F-A671-57B3-FA3314DE8BBC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8028384" y="1340768"/>
            <a:ext cx="1117124" cy="3431167"/>
          </a:xfrm>
          <a:prstGeom prst="rect">
            <a:avLst/>
          </a:prstGeom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32D8F88-37E9-1EB4-74B5-B38EC36A167F}"/>
              </a:ext>
            </a:extLst>
          </p:cNvPr>
          <p:cNvSpPr txBox="true">
            <a:spLocks/>
          </p:cNvSpPr>
          <p:nvPr/>
        </p:nvSpPr>
        <p:spPr>
          <a:xfrm>
            <a:off x="211994" y="5150826"/>
            <a:ext cx="8572006" cy="1455174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ŘO provede kontrolu zpráv zpravidla do 40 pracovních</a:t>
            </a:r>
            <a:r>
              <a:rPr lang="cs-CZ" sz="1800" b="true" dirty="false"/>
              <a:t> </a:t>
            </a:r>
            <a:r>
              <a:rPr lang="cs-CZ" sz="1800" dirty="false"/>
              <a:t>dní (mimo času </a:t>
            </a:r>
            <a:br>
              <a:rPr lang="cs-CZ" sz="1800" dirty="false"/>
            </a:br>
            <a:r>
              <a:rPr lang="cs-CZ" sz="1800" dirty="false"/>
              <a:t>u příjemce během oprav).  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V případě neschválení ZoR je následující zpráva předkládána i za období, které příjemce popisoval v předcházející neschválené zprávě.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sz="3200" dirty="false"/>
          </a:p>
        </p:txBody>
      </p:sp>
    </p:spTree>
    <p:extLst>
      <p:ext uri="{BB962C8B-B14F-4D97-AF65-F5344CB8AC3E}">
        <p14:creationId xmlns:p14="http://schemas.microsoft.com/office/powerpoint/2010/main" val="10706879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SD-1 účetní doklady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79512" y="1268760"/>
            <a:ext cx="8568952" cy="5904656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i="false" u="none" strike="noStrike" baseline="0" dirty="false">
                <a:latin typeface="Arial" panose="020B0604020202020204" pitchFamily="34" charset="0"/>
              </a:rPr>
              <a:t>Na obrazovce SD-1 ÚČETNÍ/DAŇOVÉ DOKLADY uvede příjemce seznam účetních/daňových dokladů nárokovaných v žádosti o platbu </a:t>
            </a: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b="true" u="sng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b="true" u="sng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b="true" u="sng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b="true" u="sng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b="true" u="sng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b="true" u="sng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b="true" u="sng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b="true" u="sng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K soupisce příjemce POVINNĚ přikládá sken účetních dokladů, u kterých je částka výdaje navržená k zařazení mezi způsobilé výdaje projektu vyšší než 20.000 Kč. </a:t>
            </a:r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40</a:t>
            </a:fld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2CC5B12-01E3-2B99-135E-719503174673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746" y="1844824"/>
            <a:ext cx="6858508" cy="391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799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SD-2 LIDSKÉ ZDROJE I.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179512" y="1268760"/>
            <a:ext cx="8568952" cy="5904656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Na záložce SD-2 LIDSKÉ ZDROJE uvádí příjemce seznam výdajů nárokovaných v rámci kapitoly rozpočtu OSOBNÍ NÁKLADY.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Vyplňují se údaje, které se vztahují ke konkrétnímu pracovněprávnímu vztahu, na základě kterého je pracovník zapojen do projektu.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Osobní náklady – pracovní smlouvy (včetně OSVČ), DPP, DPČ.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Mzdový náklad za zaměstnance = hrubá mzda + odvody zaměstnavatele.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dirty="false"/>
              <a:t>Max 1,0 úvazek dohromady u všech subjektů (příjemce a partneři), pokud je osoba byť jen částečně hrazena z projektu.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1800" b="true" u="sng" dirty="false"/>
              <a:t>Ke způsobilým výdajům přesahujícím částku 20.000 Kč nutno doložit</a:t>
            </a:r>
            <a:r>
              <a:rPr lang="cs-CZ" sz="1800" dirty="false"/>
              <a:t>:</a:t>
            </a:r>
          </a:p>
          <a:p>
            <a:pPr marL="1160463" lvl="1" indent="-446088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800" dirty="false"/>
              <a:t>kopie výpisu z účtu, z něhož byly mzdy vyplaceny,</a:t>
            </a:r>
          </a:p>
          <a:p>
            <a:pPr marL="1160463" lvl="1" indent="-446088" algn="just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cs-CZ" sz="1800" dirty="false"/>
              <a:t>skeny pracovních výkazů, jsou-li dle pravidel OPZ+ vyžadovány.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41</a:t>
            </a:fld>
            <a:endParaRPr lang="cs-CZ" dirty="false"/>
          </a:p>
        </p:txBody>
      </p:sp>
      <p:pic>
        <p:nvPicPr>
          <p:cNvPr id="5122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93" y="1844824"/>
            <a:ext cx="7073213" cy="125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084235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SD-2 LIDSKÉ ZDROJE II.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1412776"/>
            <a:ext cx="8496944" cy="4779232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Systém automaticky doplní pole „Hodinová mzda/plat“, „Mzdový/Platový výdaj“ a pole „Prokazované způsobilé osobní výdaje“.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800" dirty="false"/>
              <a:t>K výdajům na soupisce SD-2 LIDSKÉ ZDROJE se přikládá jako příloha příslušný pracovní výkaz ve formě skenu (je-li zpracování </a:t>
            </a:r>
            <a:r>
              <a:rPr lang="cs-CZ" sz="1800" dirty="false" err="true"/>
              <a:t>prac</a:t>
            </a:r>
            <a:r>
              <a:rPr lang="cs-CZ" sz="1800" dirty="false"/>
              <a:t>. výkazů relevantní). Povinně se přikládá pracovní výkaz u výdaje, pokud uplatňovaná část osobních nákladů v projektu převyšuje 20.000,- Kč.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1800"/>
              </a:spcBef>
              <a:spcAft>
                <a:spcPts val="1200"/>
              </a:spcAft>
            </a:pPr>
            <a:r>
              <a:rPr lang="cs-CZ" sz="1800" dirty="false"/>
              <a:t>Vzory vyplnění v příručce Pokyny pro vyplnění ZoR/ŽoP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42</a:t>
            </a:fld>
            <a:endParaRPr lang="cs-CZ" dirty="false"/>
          </a:p>
        </p:txBody>
      </p:sp>
      <p:pic>
        <p:nvPicPr>
          <p:cNvPr id="614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86215"/>
            <a:ext cx="8916936" cy="2805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602644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SD-3 cestovní náhrady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95536" y="1412776"/>
            <a:ext cx="8496944" cy="4779232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cs-CZ" sz="1800" i="false" u="none" strike="noStrike" baseline="0" dirty="false">
                <a:latin typeface="Arial" panose="020B0604020202020204" pitchFamily="34" charset="0"/>
              </a:rPr>
              <a:t>Na obrazovce SD-3 CESTOVNÍ NÁHRADY uvádí příjemce seznam výdajů nárokovaných v žádosti o platbu v rámci kapitoly rozpočtu CESTOVNÉ </a:t>
            </a:r>
            <a:br>
              <a:rPr lang="cs-CZ" sz="1800" i="false" u="none" strike="noStrike" baseline="0" dirty="false">
                <a:latin typeface="Arial" panose="020B0604020202020204" pitchFamily="34" charset="0"/>
              </a:rPr>
            </a:br>
            <a:r>
              <a:rPr lang="cs-CZ" sz="1800" i="false" u="none" strike="noStrike" baseline="0" dirty="false">
                <a:latin typeface="Arial" panose="020B0604020202020204" pitchFamily="34" charset="0"/>
              </a:rPr>
              <a:t>(tj. cestovní náhrady vynaložené na zahraniční pracovní cesty členů realizačního týmu a náhrady pro zahraniční experty). </a:t>
            </a:r>
            <a:endParaRPr lang="cs-CZ" sz="1800" dirty="false"/>
          </a:p>
          <a:p>
            <a:pPr algn="just">
              <a:lnSpc>
                <a:spcPct val="100000"/>
              </a:lnSpc>
            </a:pP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K soupisce příjemce POVINNĚ přikládá sken účetních dokladů, u kterých je částka výdaje navržená k zařazení mezi způsobilé výdaje projektu vyšší než 20.000 Kč.</a:t>
            </a:r>
          </a:p>
          <a:p>
            <a:pPr algn="just">
              <a:lnSpc>
                <a:spcPct val="100000"/>
              </a:lnSpc>
            </a:pPr>
            <a:r>
              <a:rPr lang="cs-CZ" sz="1800" dirty="false">
                <a:latin typeface="Arial" panose="020B0604020202020204" pitchFamily="34" charset="0"/>
              </a:rPr>
              <a:t>Pozor na terminologii: </a:t>
            </a: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Příjemci se nabízí také hodnota „Tuzemská pracovní cesta“, ta však není v projektech podpořených z OPZ+ relevantní, protože cestovní náhrady členů realizačního týmu souvisejícími s pracovními cestami pouze na území ČR spadají do nepřímých nákladů. </a:t>
            </a:r>
            <a:endParaRPr lang="cs-CZ" sz="1800" dirty="false"/>
          </a:p>
          <a:p>
            <a:pPr algn="just">
              <a:lnSpc>
                <a:spcPct val="100000"/>
              </a:lnSpc>
            </a:pP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Technologie používaná pro IS KP21+ umožní vložit dokument o velikosti maximálně 100 MB. </a:t>
            </a:r>
          </a:p>
          <a:p>
            <a:pPr algn="just">
              <a:lnSpc>
                <a:spcPct val="100000"/>
              </a:lnSpc>
            </a:pPr>
            <a:r>
              <a:rPr lang="cs-CZ" sz="1800" dirty="false"/>
              <a:t>Vzory vyplnění v příručce Pokyny pro vyplnění ZoR/</a:t>
            </a:r>
            <a:r>
              <a:rPr lang="cs-CZ" sz="1800" dirty="false" err="true"/>
              <a:t>ŽoP</a:t>
            </a:r>
            <a:r>
              <a:rPr lang="cs-CZ" sz="1800" dirty="false"/>
              <a:t>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1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0744391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záložka SOUPISKA PŘÍJMŮ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412776"/>
            <a:ext cx="8136456" cy="4824536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800" dirty="false"/>
              <a:t>Záložka SOUPISKA PŘÍJMŮ bude pro naprostou většinu projektů nerelevantní; vyplňuje </a:t>
            </a:r>
            <a:r>
              <a:rPr lang="cs-CZ" sz="1800"/>
              <a:t>se pouze v </a:t>
            </a:r>
            <a:r>
              <a:rPr lang="cs-CZ" sz="1800" dirty="false"/>
              <a:t>případě, že příjemce vykazuje ve sledovaném období čisté příjmy (předpokládané i nepředpokládané</a:t>
            </a:r>
            <a:r>
              <a:rPr lang="cs-CZ" sz="1800"/>
              <a:t>).           V </a:t>
            </a:r>
            <a:r>
              <a:rPr lang="cs-CZ" sz="1800" dirty="false"/>
              <a:t>soupisce se zadává pouze jeden řádek zaznamenávající souhrnnou hodnotu čistých příjmů dosažených ve sledovaném období.</a:t>
            </a:r>
            <a:r>
              <a:rPr lang="cs-CZ" dirty="false"/>
              <a:t>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800" dirty="false"/>
              <a:t>Příjmem projektu nejsou: např. úroky na bankovních účtech, platby, které příjemce obdrží ze smluvních pokut v důsledku porušení smlouvy…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cs-CZ" sz="1800" dirty="false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cs-CZ" sz="1800" dirty="false"/>
              <a:t>Vzhledem k tomu, že se hodnota čistého příjmu vykazuje jednou souhrnnou částkou, nepřikládají se žádné přílohy prokazující dílčí příjmy. Kontrola dokladů souvisejících s prokazovanými příjmy je součástí kontroly na místě. </a:t>
            </a:r>
          </a:p>
          <a:p>
            <a:pPr marL="0" indent="0">
              <a:buNone/>
            </a:pPr>
            <a:endParaRPr lang="cs-CZ" sz="3600" b="true" dirty="false"/>
          </a:p>
          <a:p>
            <a:pPr marL="0" indent="0">
              <a:buNone/>
            </a:pPr>
            <a:endParaRPr lang="cs-CZ" sz="2800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44</a:t>
            </a:fld>
            <a:endParaRPr lang="cs-CZ" dirty="false"/>
          </a:p>
        </p:txBody>
      </p:sp>
      <p:pic>
        <p:nvPicPr>
          <p:cNvPr id="10242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05" y="4797152"/>
            <a:ext cx="7887051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938690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76DBC1-E8B5-4317-83E9-F3AC65C2D8B8}"/>
              </a:ext>
            </a:extLst>
          </p:cNvPr>
          <p:cNvSpPr>
            <a:spLocks noGrp="true"/>
          </p:cNvSpPr>
          <p:nvPr>
            <p:ph type="title"/>
          </p:nvPr>
        </p:nvSpPr>
        <p:spPr>
          <a:xfrm>
            <a:off x="539552" y="102147"/>
            <a:ext cx="8928992" cy="1080000"/>
          </a:xfrm>
        </p:spPr>
        <p:txBody>
          <a:bodyPr/>
          <a:lstStyle/>
          <a:p>
            <a:r>
              <a:rPr lang="cs-CZ" dirty="false"/>
              <a:t>Obrazovka ŽoP - Veřejná podpora</a:t>
            </a:r>
            <a:endParaRPr lang="cs-CZ" sz="2000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1792175-DEDA-401F-AA0A-AD7A62DA4B23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251520" y="1196752"/>
            <a:ext cx="8784976" cy="568767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V případě, že je na žádosti o platbu vykazováno čerpání veřejné podpory, musí příjemce pro každý </a:t>
            </a:r>
            <a:r>
              <a:rPr lang="cs-CZ" sz="1800" b="true" i="false" u="none" strike="noStrike" baseline="0" dirty="false">
                <a:latin typeface="Arial" panose="020B0604020202020204" pitchFamily="34" charset="0"/>
              </a:rPr>
              <a:t>subjekt čerpající veřejnou podporu v projektu v aktuálním sledovaném období </a:t>
            </a:r>
            <a:r>
              <a:rPr lang="cs-CZ" sz="1800" b="false" i="false" u="none" strike="noStrike" baseline="0" dirty="false">
                <a:latin typeface="Arial" panose="020B0604020202020204" pitchFamily="34" charset="0"/>
              </a:rPr>
              <a:t>uvést částku čerpané podpory pro danou kombinaci veřejné podpory. Uživatel založí záznam stiskem tlačítka NOVÝ ZÁZNAM. </a:t>
            </a:r>
          </a:p>
          <a:p>
            <a:pPr>
              <a:lnSpc>
                <a:spcPct val="100000"/>
              </a:lnSpc>
            </a:pPr>
            <a:endParaRPr lang="cs-CZ" sz="1800" b="false" i="false" u="none" strike="noStrike" baseline="0" dirty="false">
              <a:latin typeface="Arial" panose="020B0604020202020204" pitchFamily="34" charset="0"/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20CDE99-03C7-4DB6-ABC7-27689B9BEAA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45</a:t>
            </a:fld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EDE62FA-A95E-FBAB-7DF4-4BAFE377FAEB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764944" y="2418334"/>
            <a:ext cx="7758128" cy="427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6420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záložka  Dokumenty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484784"/>
            <a:ext cx="8064000" cy="4680040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false"/>
              <a:t>Na záložce DOKUMENTY je možnost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000" dirty="false"/>
              <a:t>      vkládat přílohy  k žádosti o platbu.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sz="20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false"/>
              <a:t>Jedná se o přílohy, které nejsou zařazené jako přílohy </a:t>
            </a:r>
            <a:br>
              <a:rPr lang="cs-CZ" sz="2000" dirty="false"/>
            </a:br>
            <a:r>
              <a:rPr lang="cs-CZ" sz="2000" dirty="false"/>
              <a:t>k výdajům v dílčích soupiskách, např. bankovní výpisy, pokladní doklady, faktury apod.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2000" dirty="false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000" dirty="false"/>
              <a:t>Do ISKP21+ lze vložit dokument o velikosti maximálně </a:t>
            </a:r>
            <a:br>
              <a:rPr lang="cs-CZ" sz="2000" dirty="false"/>
            </a:br>
            <a:r>
              <a:rPr lang="cs-CZ" sz="2000" dirty="false"/>
              <a:t>100 MB.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20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46</a:t>
            </a:fld>
            <a:endParaRPr lang="cs-CZ" dirty="false"/>
          </a:p>
        </p:txBody>
      </p:sp>
      <p:pic>
        <p:nvPicPr>
          <p:cNvPr id="11267" name="Picture 3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448276"/>
            <a:ext cx="9108001" cy="1501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img.pngget.com/clip1/xkexfmhoojt.png"/>
          <p:cNvPicPr>
            <a:picLocks noChangeAspect="true" noChangeArrowheads="true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91939">
            <a:off x="6120679" y="1315419"/>
            <a:ext cx="2405165" cy="46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7616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Záložka Souhrnná soupiska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47</a:t>
            </a:fld>
            <a:endParaRPr lang="cs-CZ" dirty="false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B8743AD-3A3A-AFED-8836-B87BFB4651B8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196752"/>
            <a:ext cx="6845116" cy="5499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839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Obrazovka žádost o platbu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48</a:t>
            </a:fld>
            <a:endParaRPr lang="cs-CZ" dirty="false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B37E90E-A801-DCB3-0C63-251BC1CFD658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1" y="1080000"/>
            <a:ext cx="7085075" cy="5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939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Částka na krytí výdajů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49</a:t>
            </a:fld>
            <a:endParaRPr lang="cs-CZ" dirty="false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767A5D-FC55-BD18-9647-27CEA1A8BB2C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360000" y="1268760"/>
            <a:ext cx="8604488" cy="4851240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cs-CZ" sz="1600" b="false" i="false" u="none" strike="noStrike" baseline="0" dirty="false">
                <a:latin typeface="Arial" panose="020B0604020202020204" pitchFamily="34" charset="0"/>
              </a:rPr>
              <a:t>Výše poskytovaných záloh se odvíjí od vzniklých a vyúčtovaných způsobilých výdajů projektu očištěných o čisté příjmy, které jsou zařazeny do žádostí o platbu. V součtu však vyplacené zálohy nesmí překročit celkovou částku způsobilých výdajů stanovenou v právním aktu. </a:t>
            </a:r>
            <a:endParaRPr lang="cs-CZ" sz="2000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9D85D3C-7382-CD1B-DCB9-55BDC7FB35FB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630194" y="2204864"/>
            <a:ext cx="7883612" cy="391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49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ZPRÁVA O REALIZACI PROJEKTU – Úvod II.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23528" y="1340768"/>
            <a:ext cx="8424936" cy="5328592"/>
          </a:xfrm>
        </p:spPr>
        <p:txBody>
          <a:bodyPr/>
          <a:lstStyle/>
          <a:p>
            <a:pPr marL="0" indent="0">
              <a:lnSpc>
                <a:spcPct val="100000"/>
              </a:lnSpc>
              <a:spcAft>
                <a:spcPts val="1200"/>
              </a:spcAft>
              <a:buNone/>
            </a:pPr>
            <a:r>
              <a:rPr lang="cs-CZ" sz="2000" b="true" dirty="false"/>
              <a:t>V ISKP21+ lze </a:t>
            </a:r>
            <a:r>
              <a:rPr lang="cs-CZ" sz="2000" b="true" dirty="false" err="true"/>
              <a:t>ZoR</a:t>
            </a:r>
            <a:r>
              <a:rPr lang="cs-CZ" sz="2000" b="true" dirty="false"/>
              <a:t> a </a:t>
            </a:r>
            <a:r>
              <a:rPr lang="cs-CZ" sz="2000" b="true" dirty="false" err="true"/>
              <a:t>ŽoP</a:t>
            </a:r>
            <a:r>
              <a:rPr lang="cs-CZ" sz="2000" b="true" dirty="false"/>
              <a:t> vypracovat teprve poté, co: </a:t>
            </a:r>
          </a:p>
          <a:p>
            <a:pPr algn="just">
              <a:lnSpc>
                <a:spcPct val="100000"/>
              </a:lnSpc>
            </a:pPr>
            <a:r>
              <a:rPr lang="cs-CZ" sz="1700" dirty="false"/>
              <a:t>je ukončena administrace všech dříve podaných zpráv o realizaci projektu </a:t>
            </a:r>
            <a:br>
              <a:rPr lang="cs-CZ" sz="1700" b="true" dirty="false"/>
            </a:br>
            <a:r>
              <a:rPr lang="cs-CZ" sz="1700" dirty="false"/>
              <a:t>a žádostí o platbu</a:t>
            </a:r>
            <a:r>
              <a:rPr lang="cs-CZ" sz="1700" b="true" dirty="false"/>
              <a:t>, </a:t>
            </a:r>
          </a:p>
          <a:p>
            <a:pPr algn="just">
              <a:lnSpc>
                <a:spcPct val="100000"/>
              </a:lnSpc>
            </a:pPr>
            <a:r>
              <a:rPr lang="cs-CZ" sz="1700" dirty="false"/>
              <a:t>je ukončena administrace všech zahájených změnových řízení (tj. žádostí </a:t>
            </a:r>
            <a:br>
              <a:rPr lang="cs-CZ" sz="1700" dirty="false"/>
            </a:br>
            <a:r>
              <a:rPr lang="cs-CZ" sz="1700" dirty="false"/>
              <a:t>o změnu) týkajících se rozpočtu nebo finančního plánu, u kterých datum změny platnosti spadá do monitorovacího období, za které by měla být podána zpráva </a:t>
            </a:r>
            <a:br>
              <a:rPr lang="cs-CZ" sz="1700" dirty="false"/>
            </a:br>
            <a:r>
              <a:rPr lang="cs-CZ" sz="1700" dirty="false"/>
              <a:t>o realizaci projektu či žádost o platbu, </a:t>
            </a:r>
          </a:p>
          <a:p>
            <a:pPr algn="just">
              <a:lnSpc>
                <a:spcPct val="100000"/>
              </a:lnSpc>
            </a:pPr>
            <a:r>
              <a:rPr lang="cs-CZ" sz="1700" dirty="false"/>
              <a:t>je ukončena administrace všech změnových řízení (tj. žádostí o změnu) týkajících se jakékoli podstatné změny projektu, u níž datum platnosti spadá do monitorovacího období, za které by měla být podána zpráva o realizaci projektu či žádost o platbu.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cs-CZ" sz="1700" dirty="false"/>
          </a:p>
          <a:p>
            <a:pPr marL="0" indent="0" algn="just">
              <a:lnSpc>
                <a:spcPct val="100000"/>
              </a:lnSpc>
              <a:buNone/>
            </a:pPr>
            <a:r>
              <a:rPr lang="cs-CZ" sz="1700" dirty="false"/>
              <a:t>V situaci, kdy příjemce rozpracuje </a:t>
            </a:r>
            <a:r>
              <a:rPr lang="cs-CZ" sz="1700" dirty="false" err="true"/>
              <a:t>ZoR</a:t>
            </a:r>
            <a:r>
              <a:rPr lang="cs-CZ" sz="1700" dirty="false"/>
              <a:t> a teprve následně je schválená žádost </a:t>
            </a:r>
            <a:br>
              <a:rPr lang="cs-CZ" sz="1700" dirty="false"/>
            </a:br>
            <a:r>
              <a:rPr lang="cs-CZ" sz="1700" dirty="false"/>
              <a:t>o změnu, jejíž platnost spadá do monitorovacího období, ke kterému se zpracovaná </a:t>
            </a:r>
            <a:r>
              <a:rPr lang="cs-CZ" sz="1700" dirty="false" err="true"/>
              <a:t>ZoR</a:t>
            </a:r>
            <a:r>
              <a:rPr lang="cs-CZ" sz="1700" dirty="false"/>
              <a:t> a </a:t>
            </a:r>
            <a:r>
              <a:rPr lang="cs-CZ" sz="1700" dirty="false" err="true"/>
              <a:t>ŽoP</a:t>
            </a:r>
            <a:r>
              <a:rPr lang="cs-CZ" sz="1700" dirty="false"/>
              <a:t> vztahují, musí příjemce provést aktualizaci dat </a:t>
            </a:r>
            <a:br>
              <a:rPr lang="cs-CZ" sz="1700" dirty="false"/>
            </a:br>
            <a:r>
              <a:rPr lang="cs-CZ" sz="1700" dirty="false"/>
              <a:t>v rozpracované </a:t>
            </a:r>
            <a:r>
              <a:rPr lang="cs-CZ" sz="1700" dirty="false" err="true"/>
              <a:t>ZoR</a:t>
            </a:r>
            <a:r>
              <a:rPr lang="cs-CZ" sz="1700" dirty="false"/>
              <a:t> a </a:t>
            </a:r>
            <a:r>
              <a:rPr lang="cs-CZ" sz="1700" dirty="false" err="true"/>
              <a:t>ŽoP</a:t>
            </a:r>
            <a:r>
              <a:rPr lang="cs-CZ" sz="1700" dirty="false"/>
              <a:t>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343507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259360" y="0"/>
            <a:ext cx="8424000" cy="1088784"/>
          </a:xfrm>
        </p:spPr>
        <p:txBody>
          <a:bodyPr/>
          <a:lstStyle/>
          <a:p>
            <a:pPr algn="ctr"/>
            <a:r>
              <a:rPr lang="cs-CZ" dirty="false"/>
              <a:t>Čestná prohlášení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50</a:t>
            </a:fld>
            <a:endParaRPr lang="cs-CZ" dirty="false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BB0E668C-3993-2E56-1C6F-E2D86572BCBC}"/>
              </a:ext>
            </a:extLst>
          </p:cNvPr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68" y="1277845"/>
            <a:ext cx="8914863" cy="523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00791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95536" y="-19319"/>
            <a:ext cx="8424000" cy="1080000"/>
          </a:xfrm>
        </p:spPr>
        <p:txBody>
          <a:bodyPr/>
          <a:lstStyle/>
          <a:p>
            <a:pPr algn="ctr"/>
            <a:r>
              <a:rPr lang="cs-CZ" dirty="false"/>
              <a:t>Finalizace žádosti o platbu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51520" y="1556792"/>
            <a:ext cx="5688632" cy="2353612"/>
          </a:xfrm>
        </p:spPr>
        <p:txBody>
          <a:bodyPr/>
          <a:lstStyle/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900" dirty="false"/>
              <a:t>Před finalizací žádosti o platbu - nutno zvolit volbu „Kontrola“ a v případě zobrazení chybového hlášení provést odstranění chyb.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900" dirty="false"/>
              <a:t>Pokud kontrola proběhne v pořádku, je možné žádost o platbu finalizovat a podepsat.</a:t>
            </a:r>
          </a:p>
          <a:p>
            <a:pPr marL="0" indent="0">
              <a:buNone/>
            </a:pPr>
            <a:endParaRPr lang="cs-CZ" sz="3200" b="true" dirty="false"/>
          </a:p>
          <a:p>
            <a:pPr marL="0" indent="0">
              <a:buNone/>
            </a:pPr>
            <a:endParaRPr lang="cs-CZ" sz="3200" b="true" dirty="false"/>
          </a:p>
          <a:p>
            <a:pPr marL="0" indent="0">
              <a:buNone/>
            </a:pPr>
            <a:endParaRPr lang="cs-CZ" sz="32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51</a:t>
            </a:fld>
            <a:endParaRPr lang="cs-CZ" dirty="false"/>
          </a:p>
        </p:txBody>
      </p:sp>
      <p:pic>
        <p:nvPicPr>
          <p:cNvPr id="16386" name="Picture 2"/>
          <p:cNvPicPr>
            <a:picLocks noChangeAspect="true" noChangeArrowheads="true"/>
          </p:cNvPicPr>
          <p:nvPr/>
        </p:nvPicPr>
        <p:blipFill rotWithShape="true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46523" b="15432"/>
          <a:stretch/>
        </p:blipFill>
        <p:spPr bwMode="auto">
          <a:xfrm>
            <a:off x="5973698" y="1395592"/>
            <a:ext cx="3010815" cy="189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true">
            <a:spLocks/>
          </p:cNvSpPr>
          <p:nvPr/>
        </p:nvSpPr>
        <p:spPr>
          <a:xfrm>
            <a:off x="251520" y="3501008"/>
            <a:ext cx="5760640" cy="250236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cs-CZ" sz="1900" dirty="false"/>
              <a:t>Žádost o platbu musí být </a:t>
            </a:r>
            <a:r>
              <a:rPr lang="cs-CZ" sz="1900" dirty="false" err="true"/>
              <a:t>finalizovaná</a:t>
            </a:r>
            <a:r>
              <a:rPr lang="cs-CZ" sz="1900" dirty="false"/>
              <a:t> </a:t>
            </a:r>
            <a:br>
              <a:rPr lang="cs-CZ" sz="1900" dirty="false"/>
            </a:br>
            <a:r>
              <a:rPr lang="cs-CZ" sz="1900" dirty="false"/>
              <a:t>a podepsaná před finalizací Zprávy o realizaci (</a:t>
            </a:r>
            <a:r>
              <a:rPr lang="cs-CZ" sz="1900" dirty="false" err="true"/>
              <a:t>ZoR</a:t>
            </a:r>
            <a:r>
              <a:rPr lang="cs-CZ" sz="1900" dirty="false"/>
              <a:t>). 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</a:pPr>
            <a:r>
              <a:rPr lang="cs-CZ" sz="1900" dirty="false"/>
              <a:t>Poté, co je Zpráva o realizaci (</a:t>
            </a:r>
            <a:r>
              <a:rPr lang="cs-CZ" sz="1900" dirty="false" err="true"/>
              <a:t>ZoR</a:t>
            </a:r>
            <a:r>
              <a:rPr lang="cs-CZ" sz="1900" dirty="false"/>
              <a:t>) podepsaná, žádost o platbu se automaticky přepne do stavu „Předaná/zaregistrovaná“.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dirty="false"/>
          </a:p>
          <a:p>
            <a:pPr marL="0" indent="0">
              <a:buFont typeface="Wingdings" panose="05000000000000000000" pitchFamily="2" charset="2"/>
              <a:buNone/>
            </a:pPr>
            <a:endParaRPr lang="cs-CZ" sz="3200" b="true" dirty="false"/>
          </a:p>
          <a:p>
            <a:pPr marL="0" indent="0">
              <a:buFont typeface="Wingdings" panose="05000000000000000000" pitchFamily="2" charset="2"/>
              <a:buNone/>
            </a:pPr>
            <a:endParaRPr lang="cs-CZ" sz="3200" b="true" dirty="false"/>
          </a:p>
          <a:p>
            <a:pPr marL="0" indent="0">
              <a:buFont typeface="Wingdings" panose="05000000000000000000" pitchFamily="2" charset="2"/>
              <a:buNone/>
            </a:pPr>
            <a:endParaRPr lang="cs-CZ" sz="3200" dirty="false"/>
          </a:p>
        </p:txBody>
      </p:sp>
      <p:pic>
        <p:nvPicPr>
          <p:cNvPr id="16387" name="Picture 3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11525"/>
            <a:ext cx="29527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/>
          <p:cNvPicPr>
            <a:picLocks noChangeAspect="true" noChangeArrowheads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211" y="5522047"/>
            <a:ext cx="36766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true" noChangeArrowheads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111" y="5696109"/>
            <a:ext cx="22574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83265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vrácení k přepracování 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700808"/>
            <a:ext cx="8064000" cy="4320000"/>
          </a:xfrm>
        </p:spPr>
        <p:txBody>
          <a:bodyPr/>
          <a:lstStyle/>
          <a:p>
            <a:pPr algn="just">
              <a:spcAft>
                <a:spcPts val="1200"/>
              </a:spcAft>
            </a:pPr>
            <a:r>
              <a:rPr lang="cs-CZ" sz="2000" dirty="false"/>
              <a:t>Pokud ŘO zjistí při kontrole žádosti o platbu nedostatky, které lze </a:t>
            </a:r>
            <a:br>
              <a:rPr lang="cs-CZ" sz="2000" dirty="false"/>
            </a:br>
            <a:r>
              <a:rPr lang="cs-CZ" sz="2000" dirty="false"/>
              <a:t>v rámci administrace žádosti o platbu odstranit, provede vrácení žádosti o platbu příjemci k dopracování. </a:t>
            </a:r>
          </a:p>
          <a:p>
            <a:pPr algn="just">
              <a:spcAft>
                <a:spcPts val="1200"/>
              </a:spcAft>
            </a:pPr>
            <a:r>
              <a:rPr lang="cs-CZ" sz="2000" dirty="false"/>
              <a:t>Výzvu k nápravě identifikovaných nedostatků zasílá ŘO depeší.</a:t>
            </a:r>
          </a:p>
          <a:p>
            <a:pPr algn="just">
              <a:spcAft>
                <a:spcPts val="1200"/>
              </a:spcAft>
            </a:pPr>
            <a:r>
              <a:rPr lang="cs-CZ" sz="2000" dirty="false"/>
              <a:t>Zpřístupnění žádosti o platbu k editaci v ISKP21+ je pomocí funkce „Zpřístupnit k editaci“.   </a:t>
            </a:r>
          </a:p>
          <a:p>
            <a:pPr algn="just">
              <a:spcAft>
                <a:spcPts val="1200"/>
              </a:spcAft>
            </a:pPr>
            <a:r>
              <a:rPr lang="cs-CZ" sz="2000" dirty="false"/>
              <a:t>Při editaci vrácené žádosti o platbu se postupuje obdobně, jako při prvním zadání žádosti o platbu do ISKP21+.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17776687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false"/>
              <a:t>děkujeme za pozornost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611560" y="2132856"/>
            <a:ext cx="4608064" cy="2493096"/>
          </a:xfrm>
        </p:spPr>
        <p:txBody>
          <a:bodyPr/>
          <a:lstStyle/>
          <a:p>
            <a:pPr marL="0" indent="0" algn="ctr">
              <a:buNone/>
            </a:pPr>
            <a:endParaRPr lang="cs-CZ" dirty="false"/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4000" b="true" kern="0" dirty="false"/>
              <a:t>Přejeme úspěšnou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4000" b="true" kern="0" dirty="false"/>
              <a:t> realizaci Vašich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cs-CZ" sz="4000" b="true" kern="0" dirty="false"/>
              <a:t>projektů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53</a:t>
            </a:fld>
            <a:endParaRPr lang="cs-CZ" dirty="false"/>
          </a:p>
        </p:txBody>
      </p:sp>
      <p:pic>
        <p:nvPicPr>
          <p:cNvPr id="6" name="Picture 2"/>
          <p:cNvPicPr>
            <a:picLocks noChangeAspect="true" noChangeArrowheads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36551"/>
            <a:ext cx="3600450" cy="359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DC5A95C-E03C-4EFB-9CA5-C87FBB84FDE5}"/>
              </a:ext>
            </a:extLst>
          </p:cNvPr>
          <p:cNvSpPr txBox="true">
            <a:spLocks/>
          </p:cNvSpPr>
          <p:nvPr/>
        </p:nvSpPr>
        <p:spPr>
          <a:xfrm>
            <a:off x="611560" y="5593948"/>
            <a:ext cx="8116716" cy="913892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lvl="2" indent="0">
              <a:spcBef>
                <a:spcPts val="1800"/>
              </a:spcBef>
              <a:spcAft>
                <a:spcPts val="600"/>
              </a:spcAft>
              <a:buNone/>
            </a:pPr>
            <a:r>
              <a:rPr lang="cs-CZ" sz="1800" b="true" dirty="false"/>
              <a:t>Tým projektových manažerů výzvy č. 029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55508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2800" dirty="false"/>
              <a:t>Závěrečná zpráva o realizaci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323528" y="1700808"/>
            <a:ext cx="8424936" cy="4968552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700" dirty="false"/>
              <a:t>Povinnou přílohou závěrečné </a:t>
            </a:r>
            <a:r>
              <a:rPr lang="cs-CZ" sz="1700" dirty="false" err="true"/>
              <a:t>ZoR</a:t>
            </a:r>
            <a:r>
              <a:rPr lang="cs-CZ" sz="1700" dirty="false"/>
              <a:t> je vyplněný</a:t>
            </a:r>
          </a:p>
          <a:p>
            <a:pPr marL="447675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false"/>
              <a:t>dotazník zaměřený na výsledky projektu (nad</a:t>
            </a:r>
          </a:p>
          <a:p>
            <a:pPr marL="447675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700" dirty="false"/>
              <a:t>rámec indikátorů) a případné vyhodnocení postupu</a:t>
            </a:r>
          </a:p>
          <a:p>
            <a:pPr marL="447675" indent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700" dirty="false"/>
              <a:t>realizace, pro které není prostor ve zprávách o realizaci.</a:t>
            </a:r>
          </a:p>
          <a:p>
            <a:pPr algn="just">
              <a:lnSpc>
                <a:spcPct val="100000"/>
              </a:lnSpc>
            </a:pPr>
            <a:r>
              <a:rPr lang="cs-CZ" sz="1700" dirty="false"/>
              <a:t>Tento dotazník sestavuje ŘO, přičemž k získání údajů od příjemce využívá </a:t>
            </a:r>
            <a:r>
              <a:rPr lang="cs-CZ" sz="1700" b="true" dirty="false"/>
              <a:t>aplikaci umožňující vyplnění údajů prostřednictvím internetového prohlížeče.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sz="1400" dirty="false">
                <a:hlinkClick r:id="rId3"/>
              </a:rPr>
              <a:t>Prevence předčasných odchodů ze vzdělávání (1) - Přehled výzev - </a:t>
            </a:r>
            <a:r>
              <a:rPr lang="cs-CZ" sz="1400" dirty="false">
                <a:hlinkClick r:id="rId4"/>
              </a:rPr>
              <a:t>www.esfcr.cz</a:t>
            </a:r>
            <a:endParaRPr lang="cs-CZ" sz="1400" dirty="false"/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sz="1400" dirty="false"/>
              <a:t>Textová podoba dotazníku je dvojí – společná část a specifické otázky výzvy 029.</a:t>
            </a:r>
          </a:p>
          <a:p>
            <a:pPr lvl="1" algn="just">
              <a:lnSpc>
                <a:spcPct val="100000"/>
              </a:lnSpc>
              <a:spcAft>
                <a:spcPts val="1200"/>
              </a:spcAft>
            </a:pPr>
            <a:r>
              <a:rPr lang="cs-CZ" sz="1400" dirty="false"/>
              <a:t>Dotazník není anonymní.</a:t>
            </a:r>
          </a:p>
          <a:p>
            <a:pPr algn="just">
              <a:lnSpc>
                <a:spcPct val="100000"/>
              </a:lnSpc>
              <a:spcAft>
                <a:spcPts val="1200"/>
              </a:spcAft>
            </a:pPr>
            <a:r>
              <a:rPr lang="cs-CZ" sz="1700" dirty="false"/>
              <a:t>Protože aplikace pro sběr odpovědí na otázky v dotazníku není propojena na údaje v ISKP21+, </a:t>
            </a:r>
            <a:r>
              <a:rPr lang="cs-CZ" sz="1700" b="true" dirty="false"/>
              <a:t>příjemce po zpracování dotazníku vygeneruje v elektronické podobě sestavu ve formátu *.</a:t>
            </a:r>
            <a:r>
              <a:rPr lang="cs-CZ" sz="1700" b="true" dirty="false" err="true"/>
              <a:t>pdf</a:t>
            </a:r>
            <a:r>
              <a:rPr lang="cs-CZ" sz="1700" b="true" dirty="false"/>
              <a:t>, a tu přiloží do závěrečné ZoR.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</a:t>
            </a:fld>
            <a:endParaRPr lang="cs-CZ" dirty="false"/>
          </a:p>
        </p:txBody>
      </p:sp>
      <p:pic>
        <p:nvPicPr>
          <p:cNvPr id="1028" name="Picture 4" descr="http://gettingunstuckllc.com/wp-content/uploads/2015/07/stick_figure_race_finish_400_clr_6285.png"/>
          <p:cNvPicPr>
            <a:picLocks noChangeAspect="true" noChangeArrowheads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359" y="1253208"/>
            <a:ext cx="2414986" cy="1696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187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false"/>
              <a:t>Zpráva o realizaci projektu – Založení I.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7</a:t>
            </a:fld>
            <a:endParaRPr lang="cs-CZ" dirty="false"/>
          </a:p>
        </p:txBody>
      </p:sp>
      <p:pic>
        <p:nvPicPr>
          <p:cNvPr id="1026" name="Picture 2"/>
          <p:cNvPicPr>
            <a:picLocks noChangeAspect="true" noChangeArrowheads="true"/>
          </p:cNvPicPr>
          <p:nvPr/>
        </p:nvPicPr>
        <p:blipFill rotWithShape="true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3778"/>
          <a:stretch/>
        </p:blipFill>
        <p:spPr bwMode="auto">
          <a:xfrm>
            <a:off x="264350" y="1556792"/>
            <a:ext cx="837565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F37D532-30EC-9765-02AE-490161A19939}"/>
              </a:ext>
            </a:extLst>
          </p:cNvPr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030735"/>
            <a:ext cx="9144000" cy="439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45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264350" y="0"/>
            <a:ext cx="8519650" cy="1080000"/>
          </a:xfrm>
        </p:spPr>
        <p:txBody>
          <a:bodyPr/>
          <a:lstStyle/>
          <a:p>
            <a:r>
              <a:rPr lang="cs-CZ" sz="2800" dirty="false"/>
              <a:t>Zpráva o realizaci projektu – Založení II.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</a:t>
            </a:fld>
            <a:endParaRPr lang="cs-CZ" dirty="false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32F175F-B176-96F1-B02C-662E11B2F474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32" y="1268760"/>
            <a:ext cx="7884368" cy="5690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0090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264350" y="0"/>
            <a:ext cx="8772146" cy="1080000"/>
          </a:xfrm>
        </p:spPr>
        <p:txBody>
          <a:bodyPr/>
          <a:lstStyle/>
          <a:p>
            <a:r>
              <a:rPr lang="cs-CZ" sz="2800" dirty="false"/>
              <a:t>Zpráva o realizaci projektu – Založení III.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9</a:t>
            </a:fld>
            <a:endParaRPr lang="cs-CZ" dirty="false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15B3851-B680-204E-9297-441AE0B13F68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600227" y="1212681"/>
            <a:ext cx="8100392" cy="564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67263"/>
      </p:ext>
    </p:extLst>
  </p:cSld>
  <p:clrMapOvr>
    <a:masterClrMapping/>
  </p:clrMapOvr>
</p:sld>
</file>

<file path=ppt/theme/theme1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
<Relationships xmlns="http://schemas.openxmlformats.org/package/2006/relationships">
    <Relationship Target="itemProps1.xml" Type="http://schemas.openxmlformats.org/officeDocument/2006/relationships/customXmlProps" Id="rId1"/>
</Relationships>

</file>

<file path=customXml/_rels/item2.xml.rels><?xml version="1.0" encoding="UTF-8" standalone="yes"?>
<Relationships xmlns="http://schemas.openxmlformats.org/package/2006/relationships">
    <Relationship Target="itemProps2.xml" Type="http://schemas.openxmlformats.org/officeDocument/2006/relationships/customXmlProps" Id="rId1"/>
</Relationships>

</file>

<file path=customXml/_rels/item3.xml.rels><?xml version="1.0" encoding="UTF-8" standalone="yes"?>
<Relationships xmlns="http://schemas.openxmlformats.org/package/2006/relationships">
    <Relationship Target="itemProps3.xml" Type="http://schemas.openxmlformats.org/officeDocument/2006/relationships/customXmlProps" Id="rId1"/>
</Relationships>
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Description="Vytvoří nový dokument" ma:contentTypeID="0x010100A2FCF9BCABF3854AAB137087829D63AA" ma:contentTypeName="Dokument" ma:contentTypeScope="" ma:contentTypeVersion="7" ma:versionID="f6f03f5b008ce72686bbcf691a7be2e8">
  <xsd:schema xmlns:xsd="http://www.w3.org/2001/XMLSchema" xmlns:ns2="dfed548f-0517-4d39-90e3-3947398480c0" xmlns:p="http://schemas.microsoft.com/office/2006/metadata/properties" xmlns:xs="http://www.w3.org/2001/XMLSchema" ma:fieldsID="a9a9eb159e242e6dec8d2b5b6c497589" ma:root="true" ns2:_="" targetNamespace="http://schemas.microsoft.com/office/2006/metadata/properties">
    <xsd:import namespace="dfed548f-0517-4d39-90e3-3947398480c0"/>
    <xsd:element name="properties">
      <xsd:complexType>
        <xsd:sequence>
          <xsd:element name="documentManagement">
            <xsd:complexType>
              <xsd:all>
                <xsd:element minOccurs="0" ref="ns2:AC_OriginalFileName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xmlns:pc="http://schemas.microsoft.com/office/infopath/2007/PartnerControls" xmlns:xs="http://www.w3.org/2001/XMLSchema" elementFormDefault="qualified" targetNamespace="dfed548f-0517-4d39-90e3-3947398480c0">
    <xsd:import namespace="http://schemas.microsoft.com/office/2006/documentManagement/types"/>
    <xsd:import namespace="http://schemas.microsoft.com/office/infopath/2007/PartnerControls"/>
    <xsd:element ma:displayName="Original File Name" ma:index="8" ma:internalName="AC_OriginalFileName" name="AC_OriginalFileName" nillable="true">
      <xsd:simpleType>
        <xsd:restriction base="dms:Note">
          <xsd:maxLength value="255"/>
        </xsd:restriction>
      </xsd:simpleType>
    </xsd:element>
  </xsd:schema>
  <xsd:schema xmlns:xsd="http://www.w3.org/2001/XMLSchema" xmlns="http://schemas.openxmlformats.org/package/2006/metadata/core-properties" xmlns:dc="http://purl.org/dc/elements/1.1/" xmlns:dcterms="http://purl.org/dc/terms/" xmlns:odoc="http://schemas.microsoft.com/internal/obd" xmlns:xsi="http://www.w3.org/2001/XMLSchema-instance" attributeFormDefault="unqualified" blockDefault="#all" elementFormDefault="qualified" targetNamespace="http://schemas.openxmlformats.org/package/2006/metadata/core-properties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maxOccurs="1" minOccurs="0" ref="dc:creator"/>
        <xsd:element maxOccurs="1" minOccurs="0" ref="dcterms:created"/>
        <xsd:element maxOccurs="1" minOccurs="0" ref="dc:identifier"/>
        <xsd:element ma:displayName="Typ obsahu" ma:index="0" maxOccurs="1" minOccurs="0" name="contentType" type="xsd:string"/>
        <xsd:element ma:displayName="Nadpis" ma:index="4" maxOccurs="1" minOccurs="0" ref="dc:title"/>
        <xsd:element maxOccurs="1" minOccurs="0" ref="dc:subject"/>
        <xsd:element maxOccurs="1" minOccurs="0" ref="dc:description"/>
        <xsd:element maxOccurs="1" minOccurs="0" name="keywords" type="xsd:string"/>
        <xsd:element maxOccurs="1" minOccurs="0" ref="dc:language"/>
        <xsd:element maxOccurs="1" minOccurs="0" name="category" type="xsd:string"/>
        <xsd:element maxOccurs="1" minOccurs="0" name="version" type="xsd:string"/>
        <xsd:element maxOccurs="1" minOccurs="0" name="revision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maxOccurs="1" minOccurs="0" name="lastModifiedBy" type="xsd:string"/>
        <xsd:element maxOccurs="1" minOccurs="0" ref="dcterms:modified"/>
        <xsd:element maxOccurs="1" minOccurs="0" name="contentStatus" type="xsd:string"/>
      </xsd:all>
    </xsd:complexType>
  </xsd:schema>
  <xs:schema xmlns:xs="http://www.w3.org/2001/XMLSchema" xmlns:pc="http://schemas.microsoft.com/office/infopath/2007/PartnerControls" attributeFormDefault="unqualified" elementFormDefault="qualified" targetNamespace="http://schemas.microsoft.com/office/infopath/2007/PartnerControls">
    <xs:element name="Person">
      <xs:complexType>
        <xs:sequence>
          <xs:element minOccurs="0" ref="pc:DisplayName"/>
          <xs:element minOccurs="0" ref="pc:AccountId"/>
          <xs:element minOccurs="0" ref="pc:AccountType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maxOccurs="unbounded" minOccurs="0" ref="pc:BDCEntity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minOccurs="0" ref="pc:EntityDisplayName"/>
          <xs:element minOccurs="0" ref="pc:EntityInstanceReference"/>
          <xs:element minOccurs="0" ref="pc:EntityId1"/>
          <xs:element minOccurs="0" ref="pc:EntityId2"/>
          <xs:element minOccurs="0" ref="pc:EntityId3"/>
          <xs:element minOccurs="0" ref="pc:EntityId4"/>
          <xs:element minOccurs="0" ref="pc:EntityId5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maxOccurs="unbounded" minOccurs="0" ref="pc:TermInfo"/>
        </xs:sequence>
      </xs:complexType>
    </xs:element>
    <xs:element name="TermInfo">
      <xs:complexType>
        <xs:sequence>
          <xs:element minOccurs="0" ref="pc:TermName"/>
          <xs:element minOccurs="0" ref="pc:TermId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AC_OriginalFileName xmlns="dfed548f-0517-4d39-90e3-3947398480c0">W:\PUBLICITA\VIZUÁLNÍ_IDENTITA\sablony_word_ppt\prezentace.pptx</AC_OriginalFileName>
  </documentManagement>
</p:properties>
</file>

<file path=customXml/itemProps1.xml><?xml version="1.0" encoding="utf-8"?>
<ds:datastoreItem xmlns:ds="http://schemas.openxmlformats.org/officeDocument/2006/customXml" ds:itemID="{E6937348-7977-46A8-9818-642FB21DF6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ed548f-0517-4d39-90e3-3947398480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06EF36-2E80-4847-9151-E9C625552D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D88155-0E86-4D14-B6AF-C6806AEE9525}">
  <ds:schemaRefs>
    <ds:schemaRef ds:uri="http://schemas.microsoft.com/office/2006/metadata/properties"/>
    <ds:schemaRef ds:uri="http://schemas.microsoft.com/office/infopath/2007/PartnerControls"/>
    <ds:schemaRef ds:uri="dfed548f-0517-4d39-90e3-3947398480c0"/>
  </ds:schemaRefs>
</ds:datastoreItem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Template/>
  <properties:Words>4453</properties:Words>
  <properties:PresentationFormat>Předvádění na obrazovce (4:3)</properties:PresentationFormat>
  <properties:Paragraphs>490</properties:Paragraphs>
  <properties:Slides>53</properties:Slides>
  <properties:Notes>22</properties:Notes>
  <properties:TotalTime>3103</properties:TotalTime>
  <properties:HiddenSlides>0</properties:HiddenSlides>
  <properties:MMClips>0</properties:MMClips>
  <properties:ScaleCrop>false</properties:ScaleCrop>
  <properties:HeadingPairs>
    <vt:vector baseType="variant" size="6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53</vt:i4>
      </vt:variant>
    </vt:vector>
  </properties:HeadingPairs>
  <properties:TitlesOfParts>
    <vt:vector baseType="lpstr" size="60">
      <vt:lpstr>Arial</vt:lpstr>
      <vt:lpstr>Calibri</vt:lpstr>
      <vt:lpstr>Courier New</vt:lpstr>
      <vt:lpstr>Trebuchet MS</vt:lpstr>
      <vt:lpstr>Wingdings</vt:lpstr>
      <vt:lpstr>Wingdings 3</vt:lpstr>
      <vt:lpstr>prezentace</vt:lpstr>
      <vt:lpstr> seminář  pro příjemce OPZ+:  2. ZPRÁVA O REALIZACI  A ŽÁDOST O PLATBU  </vt:lpstr>
      <vt:lpstr>Obsah této prezentace</vt:lpstr>
      <vt:lpstr>ZPRÁVA O REALIZACI PROJEKTU (ZoR)   </vt:lpstr>
      <vt:lpstr>ZPRÁVA O REALIZACI PROJEKTU – Úvod I.   </vt:lpstr>
      <vt:lpstr>ZPRÁVA O REALIZACI PROJEKTU – Úvod II. </vt:lpstr>
      <vt:lpstr>Závěrečná zpráva o realizaci</vt:lpstr>
      <vt:lpstr>Zpráva o realizaci projektu – Založení I. </vt:lpstr>
      <vt:lpstr>Zpráva o realizaci projektu – Založení II. </vt:lpstr>
      <vt:lpstr>Zpráva o realizaci projektu – Založení III. </vt:lpstr>
      <vt:lpstr>Zpráva o realizaci projektu – ZÁLOŽKY I.  </vt:lpstr>
      <vt:lpstr>ZoR – ZÁLOŽKY II.  </vt:lpstr>
      <vt:lpstr>Zpráva o realizaci projektu – ZÁLOŽKY III. </vt:lpstr>
      <vt:lpstr>Specifické datové položky I.</vt:lpstr>
      <vt:lpstr>Specifické datové položky II.</vt:lpstr>
      <vt:lpstr>PUBLICITA</vt:lpstr>
      <vt:lpstr>Povinnosti příjemců v oblasti informování a komunikace </vt:lpstr>
      <vt:lpstr>Povinné prvky vizuální identity OPZ+</vt:lpstr>
      <vt:lpstr>Vizuální identita OPZ+</vt:lpstr>
      <vt:lpstr>VIZUÁLNÍ IDENTITA - použití</vt:lpstr>
      <vt:lpstr>Finanční opravy (sankce)</vt:lpstr>
      <vt:lpstr> cílová skupina, indikátory</vt:lpstr>
      <vt:lpstr>Cílová skupina, indikátory</vt:lpstr>
      <vt:lpstr>Podpora a její bagatelnost</vt:lpstr>
      <vt:lpstr>Podpořené osoby z cílové skupiny </vt:lpstr>
      <vt:lpstr>Indikátory – výzva 029 </vt:lpstr>
      <vt:lpstr>Indikátory – 600 000 a 670 102</vt:lpstr>
      <vt:lpstr>Indikátory – 670 021 a 670 031</vt:lpstr>
      <vt:lpstr>  zveřejněné Výstupy – 805 000</vt:lpstr>
      <vt:lpstr> Indikátory – vykazování</vt:lpstr>
      <vt:lpstr>Vykazování indikátorů o účastnících před zprovozněním IS ESF </vt:lpstr>
      <vt:lpstr>Zpráva o realizaci - Indikátory </vt:lpstr>
      <vt:lpstr>PREZENČNÍ LISTINA</vt:lpstr>
      <vt:lpstr>dokumenty</vt:lpstr>
      <vt:lpstr>Zpráva o realizaci projektu - dokumenty</vt:lpstr>
      <vt:lpstr>Zpráva o realizaci projektu – dokončení   </vt:lpstr>
      <vt:lpstr>Žádost o platbu (ŽoP)</vt:lpstr>
      <vt:lpstr>ŽÁDOST O PLATBU</vt:lpstr>
      <vt:lpstr>Záložky Identifikační údaje  a Souhrnná soupiska</vt:lpstr>
      <vt:lpstr>Souhrnná soupiska</vt:lpstr>
      <vt:lpstr>SD-1 účetní doklady </vt:lpstr>
      <vt:lpstr>SD-2 LIDSKÉ ZDROJE I.</vt:lpstr>
      <vt:lpstr>SD-2 LIDSKÉ ZDROJE II.</vt:lpstr>
      <vt:lpstr>SD-3 cestovní náhrady</vt:lpstr>
      <vt:lpstr>záložka SOUPISKA PŘÍJMŮ</vt:lpstr>
      <vt:lpstr>Obrazovka ŽoP - Veřejná podpora</vt:lpstr>
      <vt:lpstr>záložka  Dokumenty</vt:lpstr>
      <vt:lpstr>Záložka Souhrnná soupiska</vt:lpstr>
      <vt:lpstr>Obrazovka žádost o platbu</vt:lpstr>
      <vt:lpstr>Částka na krytí výdajů</vt:lpstr>
      <vt:lpstr>Čestná prohlášení</vt:lpstr>
      <vt:lpstr>Finalizace žádosti o platbu</vt:lpstr>
      <vt:lpstr>vrácení k přepracování </vt:lpstr>
      <vt:lpstr>děkujeme za pozornost</vt:lpstr>
    </vt:vector>
  </properties:TitlesOfParts>
  <properties:LinksUpToDate>false</properties:LinksUpToDate>
  <properties:SharedDoc>false</properties:SharedDoc>
  <properties:HyperlinksChanged>false</properties:HyperlinksChanged>
  <properties:Application>Microsoft Office PowerPoint</properties:Application>
  <properties:AppVersion>16.0000</properties:AppVersion>
</properties:Properties>
</file>

<file path=docProps/core.xml><?xml version="1.0" encoding="utf-8"?>
<cp:coreProperties xmlns:cp="http://schemas.openxmlformats.org/package/2006/metadata/core-properties" xmlns:dcterms="http://purl.org/dc/terms/" xmlns:dc="http://purl.org/dc/elements/1.1/">
  <dcterms:created xmlns:xsi="http://www.w3.org/2001/XMLSchema-instance" xsi:type="dcterms:W3CDTF">2015-02-20T08:23:15Z</dcterms:created>
  <dc:creator/>
  <cp:lastModifiedBy/>
  <dcterms:modified xmlns:xsi="http://www.w3.org/2001/XMLSchema-instance" xsi:type="dcterms:W3CDTF">2024-03-26T09:00:04Z</dcterms:modified>
  <cp:revision>336</cp:revision>
  <dc:title>Prezentace aplikace PowerPoint</dc:title>
</cp:coreProperties>
</file>

<file path=docProps/custom.xml><?xml version="1.0" encoding="utf-8"?>
<prop:Properties xmlns:vt="http://schemas.openxmlformats.org/officeDocument/2006/docPropsVTypes" xmlns:prop="http://schemas.openxmlformats.org/officeDocument/2006/custom-properties">
  <prop:property fmtid="{D5CDD505-2E9C-101B-9397-08002B2CF9AE}" pid="2" name="ContentTypeId">
    <vt:lpwstr>0x010100A2FCF9BCABF3854AAB137087829D63AA</vt:lpwstr>
  </prop:property>
</prop:Properties>
</file>