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51"/>
  </p:notesMasterIdLst>
  <p:sldIdLst>
    <p:sldId id="256" r:id="rId5"/>
    <p:sldId id="328" r:id="rId6"/>
    <p:sldId id="577" r:id="rId7"/>
    <p:sldId id="578" r:id="rId8"/>
    <p:sldId id="579" r:id="rId9"/>
    <p:sldId id="580" r:id="rId10"/>
    <p:sldId id="581" r:id="rId11"/>
    <p:sldId id="331" r:id="rId12"/>
    <p:sldId id="332" r:id="rId13"/>
    <p:sldId id="339" r:id="rId14"/>
    <p:sldId id="341" r:id="rId15"/>
    <p:sldId id="340" r:id="rId16"/>
    <p:sldId id="343" r:id="rId17"/>
    <p:sldId id="352" r:id="rId18"/>
    <p:sldId id="372" r:id="rId19"/>
    <p:sldId id="333" r:id="rId20"/>
    <p:sldId id="334" r:id="rId21"/>
    <p:sldId id="360" r:id="rId22"/>
    <p:sldId id="361" r:id="rId23"/>
    <p:sldId id="353" r:id="rId24"/>
    <p:sldId id="354" r:id="rId25"/>
    <p:sldId id="356" r:id="rId26"/>
    <p:sldId id="355" r:id="rId27"/>
    <p:sldId id="357" r:id="rId28"/>
    <p:sldId id="358" r:id="rId29"/>
    <p:sldId id="359" r:id="rId30"/>
    <p:sldId id="362" r:id="rId31"/>
    <p:sldId id="364" r:id="rId32"/>
    <p:sldId id="365" r:id="rId33"/>
    <p:sldId id="366" r:id="rId34"/>
    <p:sldId id="370" r:id="rId35"/>
    <p:sldId id="369" r:id="rId36"/>
    <p:sldId id="335" r:id="rId37"/>
    <p:sldId id="338" r:id="rId38"/>
    <p:sldId id="336" r:id="rId39"/>
    <p:sldId id="337" r:id="rId40"/>
    <p:sldId id="342" r:id="rId41"/>
    <p:sldId id="344" r:id="rId42"/>
    <p:sldId id="346" r:id="rId43"/>
    <p:sldId id="345" r:id="rId44"/>
    <p:sldId id="347" r:id="rId45"/>
    <p:sldId id="371" r:id="rId46"/>
    <p:sldId id="349" r:id="rId47"/>
    <p:sldId id="350" r:id="rId48"/>
    <p:sldId id="351" r:id="rId49"/>
    <p:sldId id="330" r:id="rId50"/>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horzBarState="maximized">
    <p:restoredLeft sz="25589" autoAdjust="false"/>
    <p:restoredTop sz="94673" autoAdjust="false"/>
  </p:normalViewPr>
  <p:slideViewPr>
    <p:cSldViewPr showGuides="true">
      <p:cViewPr varScale="true">
        <p:scale>
          <a:sx n="114" d="100"/>
          <a:sy n="114" d="100"/>
        </p:scale>
        <p:origin x="1122" y="10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theme/theme1.xml" Type="http://schemas.openxmlformats.org/officeDocument/2006/relationships/theme"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presProps.xml" Type="http://schemas.openxmlformats.org/officeDocument/2006/relationships/presProps" Id="rId53"/>
    <Relationship Target="slides/slide1.xml" Type="http://schemas.openxmlformats.org/officeDocument/2006/relationships/slide" Id="rId5"/>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commentAuthors.xml" Type="http://schemas.openxmlformats.org/officeDocument/2006/relationships/commentAuthors"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tableStyles.xml" Type="http://schemas.openxmlformats.org/officeDocument/2006/relationships/tableStyles" Id="rId56"/>
    <Relationship Target="slides/slide4.xml" Type="http://schemas.openxmlformats.org/officeDocument/2006/relationships/slide" Id="rId8"/>
    <Relationship Target="notesMasters/notesMaster1.xml" Type="http://schemas.openxmlformats.org/officeDocument/2006/relationships/notesMaster"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viewProps.xml" Type="http://schemas.openxmlformats.org/officeDocument/2006/relationships/viewProps"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04.10.2023</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655321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048512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648426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1305596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15</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4070189923"/>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www.esfcr.cz/hodnoceni-a-vyber-projektu-opz-plus/-/dokument/18069370" Type="http://schemas.openxmlformats.org/officeDocument/2006/relationships/hyperlink" Id="rId4"/>
</Relationships>

</file>

<file path=ppt/slides/_rels/slide14.xml.rels><?xml version="1.0" encoding="UTF-8" standalone="yes"?>
<Relationships xmlns="http://schemas.openxmlformats.org/package/2006/relationships">
    <Relationship Target="../media/image13.png" Type="http://schemas.openxmlformats.org/officeDocument/2006/relationships/image" Id="rId3"/>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s://sd21.mssf.cz/" Type="http://schemas.openxmlformats.org/officeDocument/2006/relationships/hyperlink" Id="rId3"/>
    <Relationship Target="../notesSlides/notesSlide5.xml" Type="http://schemas.openxmlformats.org/officeDocument/2006/relationships/notesSlide" Id="rId2"/>
    <Relationship Target="../slideLayouts/slideLayout8.xml" Type="http://schemas.openxmlformats.org/officeDocument/2006/relationships/slideLayout" Id="rId1"/>
    <Relationship Target="../media/image15.png" Type="http://schemas.openxmlformats.org/officeDocument/2006/relationships/image" Id="rId6"/>
    <Relationship Target="../media/image14.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16.xml.rels><?xml version="1.0" encoding="UTF-8" standalone="yes"?>
<Relationships xmlns="http://schemas.openxmlformats.org/package/2006/relationships">
    <Relationship Target="../media/image17.png" Type="http://schemas.openxmlformats.org/officeDocument/2006/relationships/image" Id="rId3"/>
    <Relationship Target="../media/image16.png" Type="http://schemas.openxmlformats.org/officeDocument/2006/relationships/imag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hdphoto1.wdp" Type="http://schemas.microsoft.com/office/2007/relationships/hdphoto" Id="rId3"/>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hdphoto2.wdp" Type="http://schemas.microsoft.com/office/2007/relationships/hdphoto" Id="rId3"/>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1.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 Target="../media/image22.png" Type="http://schemas.openxmlformats.org/officeDocument/2006/relationships/image" Id="rId4"/>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23.png" Type="http://schemas.openxmlformats.org/officeDocument/2006/relationships/imag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edia/image25.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ode="External" Target="http://www.esfcr.cz/formulare-a-pokyny-potrebne-v-ramci-pripravy-zadosti-o-podporu-opz-plus/-/dokument/18398069" Type="http://schemas.openxmlformats.org/officeDocument/2006/relationships/hyperlink" Id="rId4"/>
</Relationships>

</file>

<file path=ppt/slides/_rels/slide37.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8.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29.png" Type="http://schemas.openxmlformats.org/officeDocument/2006/relationships/image" Id="rId3"/>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30.png" Type="http://schemas.openxmlformats.org/officeDocument/2006/relationships/imag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31.png" Type="http://schemas.openxmlformats.org/officeDocument/2006/relationships/imag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32.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8.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8.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8.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p>
        </p:txBody>
      </p:sp>
      <p:sp>
        <p:nvSpPr>
          <p:cNvPr id="6" name="Zástupný symbol pro text 5"/>
          <p:cNvSpPr>
            <a:spLocks noGrp="true"/>
          </p:cNvSpPr>
          <p:nvPr>
            <p:ph type="body" sz="quarter" idx="13"/>
          </p:nvPr>
        </p:nvSpPr>
        <p:spPr>
          <a:xfrm>
            <a:off x="1514079" y="3429000"/>
            <a:ext cx="7272000" cy="2160240"/>
          </a:xfrm>
        </p:spPr>
        <p:txBody>
          <a:bodyPr anchor="t"/>
          <a:lstStyle/>
          <a:p>
            <a:r>
              <a:rPr lang="cs-CZ" b="true" dirty="false"/>
              <a:t>Výzva: 03_22_029</a:t>
            </a:r>
            <a:br>
              <a:rPr lang="cs-CZ" b="true" dirty="false">
                <a:solidFill>
                  <a:srgbClr val="FF0000"/>
                </a:solidFill>
              </a:rPr>
            </a:br>
            <a:br>
              <a:rPr lang="cs-CZ" b="true" dirty="false">
                <a:solidFill>
                  <a:srgbClr val="FF0000"/>
                </a:solidFill>
              </a:rPr>
            </a:br>
            <a:r>
              <a:rPr lang="cs-CZ" b="true" dirty="false">
                <a:effectLst/>
                <a:latin typeface="Arial" panose="020B0604020202020204" pitchFamily="34" charset="0"/>
                <a:ea typeface="Calibri" panose="020F0502020204030204" pitchFamily="34" charset="0"/>
              </a:rPr>
              <a:t>Prevence předčasných odchodů ze vzdělávání (1)</a:t>
            </a:r>
            <a:endParaRPr lang="cs-CZ" b="true"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000" b="true" dirty="false"/>
              <a:t>Termíny: 10. 10. 2023 on-line </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2" name="TextovéPole 1">
            <a:extLst>
              <a:ext uri="{FF2B5EF4-FFF2-40B4-BE49-F238E27FC236}">
                <a16:creationId xmlns:a16="http://schemas.microsoft.com/office/drawing/2014/main" id="{CF33EF2E-F7AE-48ED-8A46-E1ADD5DF997E}"/>
              </a:ext>
            </a:extLst>
          </p:cNvPr>
          <p:cNvSpPr txBox="true"/>
          <p:nvPr/>
        </p:nvSpPr>
        <p:spPr>
          <a:xfrm>
            <a:off x="1508129" y="2721458"/>
            <a:ext cx="6127103" cy="461665"/>
          </a:xfrm>
          <a:prstGeom prst="rect">
            <a:avLst/>
          </a:prstGeom>
          <a:noFill/>
        </p:spPr>
        <p:txBody>
          <a:bodyPr wrap="square" rtlCol="false">
            <a:spAutoFit/>
          </a:bodyPr>
          <a:lstStyle/>
          <a:p>
            <a:r>
              <a:rPr lang="cs-CZ" sz="2400" dirty="false"/>
              <a:t>obecná část</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10000"/>
              </a:lnSpc>
              <a:buNone/>
            </a:pPr>
            <a:r>
              <a:rPr lang="cs-CZ" dirty="false"/>
              <a:t>Web </a:t>
            </a:r>
            <a:r>
              <a:rPr lang="cs-CZ" dirty="false">
                <a:hlinkClick r:id="rId2"/>
              </a:rPr>
              <a:t>www.ESFCR.cz</a:t>
            </a:r>
            <a:r>
              <a:rPr lang="cs-CZ"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277635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https://www.esfcr.cz/login</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8" name="Obrázek 7">
            <a:extLst>
              <a:ext uri="{FF2B5EF4-FFF2-40B4-BE49-F238E27FC236}">
                <a16:creationId xmlns:a16="http://schemas.microsoft.com/office/drawing/2014/main" id="{1AA8519B-0346-45CA-B77A-9D7935601D41}"/>
              </a:ext>
            </a:extLst>
          </p:cNvPr>
          <p:cNvPicPr>
            <a:picLocks noChangeAspect="true"/>
          </p:cNvPicPr>
          <p:nvPr/>
        </p:nvPicPr>
        <p:blipFill>
          <a:blip r:embed="rId2"/>
          <a:stretch>
            <a:fillRect/>
          </a:stretch>
        </p:blipFill>
        <p:spPr>
          <a:xfrm>
            <a:off x="2789" y="260649"/>
            <a:ext cx="9187586" cy="6597352"/>
          </a:xfrm>
          <a:prstGeom prst="rect">
            <a:avLst/>
          </a:prstGeom>
        </p:spPr>
      </p:pic>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11" name="TextovéPole 10">
            <a:extLst>
              <a:ext uri="{FF2B5EF4-FFF2-40B4-BE49-F238E27FC236}">
                <a16:creationId xmlns:a16="http://schemas.microsoft.com/office/drawing/2014/main" id="{98AEE347-9A45-447F-BD80-C57CF7EF7C2B}"/>
              </a:ext>
            </a:extLst>
          </p:cNvPr>
          <p:cNvSpPr txBox="true"/>
          <p:nvPr/>
        </p:nvSpPr>
        <p:spPr>
          <a:xfrm>
            <a:off x="5940152" y="2024383"/>
            <a:ext cx="2555849" cy="1200329"/>
          </a:xfrm>
          <a:prstGeom prst="rect">
            <a:avLst/>
          </a:prstGeom>
          <a:noFill/>
        </p:spPr>
        <p:txBody>
          <a:bodyPr wrap="square" rtlCol="false">
            <a:spAutoFit/>
          </a:bodyPr>
          <a:lstStyle/>
          <a:p>
            <a:pPr algn="ctr"/>
            <a:r>
              <a:rPr lang="cs-CZ" sz="2400" b="true" dirty="false"/>
              <a:t>Vpravo nahoře přihlášení </a:t>
            </a:r>
            <a:br>
              <a:rPr lang="cs-CZ" sz="2400" b="true" dirty="false"/>
            </a:br>
            <a:r>
              <a:rPr lang="cs-CZ" sz="2400" b="true" dirty="false"/>
              <a:t>a registrace</a:t>
            </a:r>
          </a:p>
        </p:txBody>
      </p:sp>
      <p:sp>
        <p:nvSpPr>
          <p:cNvPr id="12" name="Šipka: nahoru 11">
            <a:extLst>
              <a:ext uri="{FF2B5EF4-FFF2-40B4-BE49-F238E27FC236}">
                <a16:creationId xmlns:a16="http://schemas.microsoft.com/office/drawing/2014/main" id="{A0D8FD6C-13CF-4DCC-99E3-259B4DB17CB9}"/>
              </a:ext>
            </a:extLst>
          </p:cNvPr>
          <p:cNvSpPr/>
          <p:nvPr/>
        </p:nvSpPr>
        <p:spPr>
          <a:xfrm>
            <a:off x="8135945" y="2024383"/>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3" name="Šipka: nahoru 12">
            <a:extLst>
              <a:ext uri="{FF2B5EF4-FFF2-40B4-BE49-F238E27FC236}">
                <a16:creationId xmlns:a16="http://schemas.microsoft.com/office/drawing/2014/main" id="{F80F8A28-07E7-4AF8-9DC8-910163CD3E29}"/>
              </a:ext>
            </a:extLst>
          </p:cNvPr>
          <p:cNvSpPr/>
          <p:nvPr/>
        </p:nvSpPr>
        <p:spPr>
          <a:xfrm rot="10800000">
            <a:off x="5364088" y="376482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4" name="TextovéPole 13">
            <a:extLst>
              <a:ext uri="{FF2B5EF4-FFF2-40B4-BE49-F238E27FC236}">
                <a16:creationId xmlns:a16="http://schemas.microsoft.com/office/drawing/2014/main" id="{22BEFBD0-6AE4-4594-BD26-A0F5207B99A2}"/>
              </a:ext>
            </a:extLst>
          </p:cNvPr>
          <p:cNvSpPr txBox="true"/>
          <p:nvPr/>
        </p:nvSpPr>
        <p:spPr>
          <a:xfrm>
            <a:off x="313682" y="2051993"/>
            <a:ext cx="2555849" cy="461665"/>
          </a:xfrm>
          <a:prstGeom prst="rect">
            <a:avLst/>
          </a:prstGeom>
          <a:noFill/>
        </p:spPr>
        <p:txBody>
          <a:bodyPr wrap="square" rtlCol="false">
            <a:spAutoFit/>
          </a:bodyPr>
          <a:lstStyle/>
          <a:p>
            <a:pPr algn="ctr"/>
            <a:r>
              <a:rPr lang="cs-CZ" sz="2400" b="true" dirty="false"/>
              <a:t>www.esfcr.cz</a:t>
            </a:r>
          </a:p>
        </p:txBody>
      </p:sp>
    </p:spTree>
    <p:extLst>
      <p:ext uri="{BB962C8B-B14F-4D97-AF65-F5344CB8AC3E}">
        <p14:creationId xmlns:p14="http://schemas.microsoft.com/office/powerpoint/2010/main" val="962624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6" name="Obrázek 5">
            <a:extLst>
              <a:ext uri="{FF2B5EF4-FFF2-40B4-BE49-F238E27FC236}">
                <a16:creationId xmlns:a16="http://schemas.microsoft.com/office/drawing/2014/main" id="{131448D8-1C83-4AA7-8E80-4C821EB0C9E0}"/>
              </a:ext>
            </a:extLst>
          </p:cNvPr>
          <p:cNvPicPr>
            <a:picLocks noChangeAspect="true"/>
          </p:cNvPicPr>
          <p:nvPr/>
        </p:nvPicPr>
        <p:blipFill>
          <a:blip r:embed="rId2"/>
          <a:stretch>
            <a:fillRect/>
          </a:stretch>
        </p:blipFill>
        <p:spPr>
          <a:xfrm>
            <a:off x="-26475" y="857250"/>
            <a:ext cx="9170475" cy="6000750"/>
          </a:xfrm>
          <a:prstGeom prst="rect">
            <a:avLst/>
          </a:prstGeom>
        </p:spPr>
      </p:pic>
    </p:spTree>
    <p:extLst>
      <p:ext uri="{BB962C8B-B14F-4D97-AF65-F5344CB8AC3E}">
        <p14:creationId xmlns:p14="http://schemas.microsoft.com/office/powerpoint/2010/main" val="42752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1100"/>
              </a:spcAft>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www.esfcr.cz/pravidla-pro-zadatele-a-prijemce-opz-plus/-/dokument/18068434</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endParaRPr lang="cs-CZ" sz="1600"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Specifická část pravidel </a:t>
            </a:r>
            <a:r>
              <a:rPr lang="cs-CZ" sz="1800" dirty="false">
                <a:solidFill>
                  <a:srgbClr val="002060"/>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p>
          <a:p>
            <a:pPr marL="0" lvl="0" indent="0" algn="just">
              <a:lnSpc>
                <a:spcPct val="110000"/>
              </a:lnSpc>
              <a:spcBef>
                <a:spcPts val="0"/>
              </a:spcBef>
              <a:spcAft>
                <a:spcPts val="1100"/>
              </a:spcAft>
              <a:buNone/>
            </a:pPr>
            <a:r>
              <a:rPr lang="cs-CZ" sz="18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www.esfcr.cz/pravidla-pro-zadatele-a-prijemce-opz-plus/-/dokument/18068507</a:t>
            </a:r>
            <a:r>
              <a:rPr lang="cs-CZ" sz="1600"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10000"/>
              </a:lnSpc>
              <a:spcAft>
                <a:spcPts val="0"/>
              </a:spcAft>
            </a:pPr>
            <a:r>
              <a:rPr lang="cs-CZ" sz="1800" dirty="false">
                <a:solidFill>
                  <a:srgbClr val="002060"/>
                </a:solidFill>
                <a:latin typeface="Arial" panose="020B0604020202020204" pitchFamily="34" charset="0"/>
                <a:cs typeface="Arial" panose="020B0604020202020204" pitchFamily="34" charset="0"/>
              </a:rPr>
              <a:t>Kritéria věcného hodnocení žádostí o podporu jsou v detailním popisu k dispozici v rámci </a:t>
            </a:r>
            <a:r>
              <a:rPr lang="cs-CZ" sz="1800" b="true" dirty="false">
                <a:solidFill>
                  <a:srgbClr val="002060"/>
                </a:solidFill>
                <a:latin typeface="Arial" panose="020B0604020202020204" pitchFamily="34" charset="0"/>
                <a:cs typeface="Arial" panose="020B0604020202020204" pitchFamily="34" charset="0"/>
              </a:rPr>
              <a:t>Příručky pro hodnotitele zajišťující věcné hodnocení </a:t>
            </a:r>
            <a:r>
              <a:rPr lang="cs-CZ" sz="1800" dirty="false">
                <a:solidFill>
                  <a:srgbClr val="002060"/>
                </a:solidFill>
                <a:latin typeface="Arial" panose="020B0604020202020204" pitchFamily="34" charset="0"/>
                <a:cs typeface="Arial" panose="020B0604020202020204" pitchFamily="34" charset="0"/>
              </a:rPr>
              <a:t>žádostí o podporu z OPZ+ s přímými náklady a nepřímými náklady nebo s paušálními sazbami </a:t>
            </a:r>
          </a:p>
          <a:p>
            <a:pPr marL="0" indent="0" algn="just">
              <a:lnSpc>
                <a:spcPct val="110000"/>
              </a:lnSpc>
              <a:spcBef>
                <a:spcPts val="0"/>
              </a:spcBef>
              <a:spcAft>
                <a:spcPts val="1100"/>
              </a:spcAft>
              <a:buNone/>
            </a:pPr>
            <a:r>
              <a:rPr lang="cs-CZ" sz="1600" dirty="false">
                <a:solidFill>
                  <a:srgbClr val="FF0000"/>
                </a:solidFill>
                <a:latin typeface="Arial" panose="020B0604020202020204" pitchFamily="34" charset="0"/>
                <a:cs typeface="Times New Roman" panose="02020603050405020304" pitchFamily="18" charset="0"/>
              </a:rPr>
              <a:t>      </a:t>
            </a:r>
            <a:r>
              <a:rPr lang="cs-CZ" sz="1600" u="sng" dirty="false">
                <a:solidFill>
                  <a:srgbClr val="FF0000"/>
                </a:solidFill>
                <a:latin typeface="Arial" panose="020B0604020202020204" pitchFamily="34" charset="0"/>
                <a:cs typeface="Times New Roman" panose="02020603050405020304" pitchFamily="18" charset="0"/>
              </a:rPr>
              <a:t>(</a:t>
            </a:r>
            <a:r>
              <a:rPr lang="cs-CZ" sz="1600" u="sng" dirty="false">
                <a:solidFill>
                  <a:srgbClr val="FF000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www.esfcr.cz/hodnoceni-a-vyber-projektu-opz-plus/-/dokument/18069370</a:t>
            </a:r>
            <a:r>
              <a:rPr lang="cs-CZ" sz="1600" u="sng" dirty="false">
                <a:solidFill>
                  <a:srgbClr val="FF0000"/>
                </a:solidFill>
                <a:latin typeface="Arial" panose="020B0604020202020204" pitchFamily="34" charset="0"/>
                <a:cs typeface="Times New Roman" panose="02020603050405020304" pitchFamily="18" charset="0"/>
              </a:rPr>
              <a:t>)</a:t>
            </a: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v průběhu výzvy i během realizace projektů aktualizovat. Aktuální verze těchto dokumentů jsou vždy k dispozici na: </a:t>
            </a:r>
            <a:r>
              <a:rPr lang="cs-CZ" sz="1800" u="sng" dirty="fals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https://www.esfcr.cz/pravidla-pro-zadatele-a-prijemce-opz-plus</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Aktualizace pravidel není změnou textu výzvy.</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3026597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Definice používaných pojmů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812360" y="1412776"/>
            <a:ext cx="1152128" cy="5445224"/>
          </a:xfrm>
        </p:spPr>
        <p:txBody>
          <a:bodyPr/>
          <a:lstStyle/>
          <a:p>
            <a:pPr marL="0" lvl="0" indent="0">
              <a:lnSpc>
                <a:spcPct val="110000"/>
              </a:lnSpc>
              <a:spcAft>
                <a:spcPts val="1100"/>
              </a:spcAft>
              <a:buNone/>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Kapitola 3 příručky</a:t>
            </a:r>
          </a:p>
          <a:p>
            <a:pPr marL="0" lvl="0" indent="0">
              <a:lnSpc>
                <a:spcPct val="110000"/>
              </a:lnSpc>
              <a:spcAft>
                <a:spcPts val="1100"/>
              </a:spcAft>
              <a:buNone/>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a:t>
            </a:r>
            <a:b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žadatele</a:t>
            </a:r>
            <a:b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 příjemce v rámci OPZ+ </a:t>
            </a: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6" name="Obrázek 5">
            <a:extLst>
              <a:ext uri="{FF2B5EF4-FFF2-40B4-BE49-F238E27FC236}">
                <a16:creationId xmlns:a16="http://schemas.microsoft.com/office/drawing/2014/main" id="{B33FECBB-F2BB-4253-A5DA-7F077896D896}"/>
              </a:ext>
            </a:extLst>
          </p:cNvPr>
          <p:cNvPicPr>
            <a:picLocks noChangeAspect="true"/>
          </p:cNvPicPr>
          <p:nvPr/>
        </p:nvPicPr>
        <p:blipFill rotWithShape="true">
          <a:blip r:embed="rId2"/>
          <a:srcRect t="7966"/>
          <a:stretch/>
        </p:blipFill>
        <p:spPr>
          <a:xfrm>
            <a:off x="0" y="1050942"/>
            <a:ext cx="7488832" cy="5823248"/>
          </a:xfrm>
          <a:prstGeom prst="rect">
            <a:avLst/>
          </a:prstGeom>
        </p:spPr>
      </p:pic>
      <p:pic>
        <p:nvPicPr>
          <p:cNvPr id="8" name="Obrázek 7">
            <a:extLst>
              <a:ext uri="{FF2B5EF4-FFF2-40B4-BE49-F238E27FC236}">
                <a16:creationId xmlns:a16="http://schemas.microsoft.com/office/drawing/2014/main" id="{4AE842E5-E54E-49E0-AF53-69874901140A}"/>
              </a:ext>
            </a:extLst>
          </p:cNvPr>
          <p:cNvPicPr>
            <a:picLocks noChangeAspect="true"/>
          </p:cNvPicPr>
          <p:nvPr/>
        </p:nvPicPr>
        <p:blipFill>
          <a:blip r:embed="rId3"/>
          <a:stretch>
            <a:fillRect/>
          </a:stretch>
        </p:blipFill>
        <p:spPr>
          <a:xfrm>
            <a:off x="7506822" y="4833176"/>
            <a:ext cx="1516756" cy="1467116"/>
          </a:xfrm>
          <a:prstGeom prst="rect">
            <a:avLst/>
          </a:prstGeom>
        </p:spPr>
      </p:pic>
      <p:sp>
        <p:nvSpPr>
          <p:cNvPr id="5" name="TextovéPole 4">
            <a:extLst>
              <a:ext uri="{FF2B5EF4-FFF2-40B4-BE49-F238E27FC236}">
                <a16:creationId xmlns:a16="http://schemas.microsoft.com/office/drawing/2014/main" id="{943971FD-4CE3-4923-B36F-F184ED68154C}"/>
              </a:ext>
            </a:extLst>
          </p:cNvPr>
          <p:cNvSpPr txBox="true"/>
          <p:nvPr/>
        </p:nvSpPr>
        <p:spPr>
          <a:xfrm>
            <a:off x="1331640" y="1166555"/>
            <a:ext cx="1277660" cy="246221"/>
          </a:xfrm>
          <a:prstGeom prst="rect">
            <a:avLst/>
          </a:prstGeom>
          <a:noFill/>
        </p:spPr>
        <p:txBody>
          <a:bodyPr wrap="square" rtlCol="false">
            <a:spAutoFit/>
          </a:bodyPr>
          <a:lstStyle/>
          <a:p>
            <a:r>
              <a:rPr lang="cs-CZ" sz="1000" dirty="false"/>
              <a:t>například</a:t>
            </a:r>
          </a:p>
        </p:txBody>
      </p:sp>
    </p:spTree>
    <p:extLst>
      <p:ext uri="{BB962C8B-B14F-4D97-AF65-F5344CB8AC3E}">
        <p14:creationId xmlns:p14="http://schemas.microsoft.com/office/powerpoint/2010/main" val="2786004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TECHNICKÁ podpora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15</a:t>
            </a:fld>
            <a:endParaRPr lang="cs-CZ"/>
          </a:p>
        </p:txBody>
      </p:sp>
      <p:sp>
        <p:nvSpPr>
          <p:cNvPr id="4" name="TextovéPole 3"/>
          <p:cNvSpPr txBox="true"/>
          <p:nvPr/>
        </p:nvSpPr>
        <p:spPr>
          <a:xfrm>
            <a:off x="532515" y="1268760"/>
            <a:ext cx="8532480"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rgbClr val="FF0000"/>
                </a:solidFill>
                <a:effectLst/>
                <a:latin typeface="+mj-lt"/>
              </a:rPr>
              <a:t>Do doby řádného zprovoznění </a:t>
            </a:r>
            <a:r>
              <a:rPr lang="cs-CZ" sz="7600" b="true" dirty="false">
                <a:solidFill>
                  <a:srgbClr val="002060"/>
                </a:solidFill>
                <a:latin typeface="+mj-lt"/>
              </a:rPr>
              <a:t>ServiceDesk 2021+ </a:t>
            </a:r>
            <a:r>
              <a:rPr lang="cs-CZ" sz="7600" dirty="false">
                <a:solidFill>
                  <a:srgbClr val="002060"/>
                </a:solidFill>
                <a:latin typeface="+mj-lt"/>
              </a:rPr>
              <a:t>(SD21+), který bude dostupný na adrese </a:t>
            </a:r>
            <a:r>
              <a:rPr lang="cs-CZ" sz="7600" b="true" dirty="false">
                <a:solidFill>
                  <a:srgbClr val="002060"/>
                </a:solidFill>
                <a:latin typeface="+mj-lt"/>
                <a:hlinkClick r:id="rId3">
                  <a:extLst>
                    <a:ext uri="{A12FA001-AC4F-418D-AE19-62706E023703}">
                      <ahyp:hlinkClr xmlns:ahyp="http://schemas.microsoft.com/office/drawing/2018/hyperlinkcolor" val="tx"/>
                    </a:ext>
                  </a:extLst>
                </a:hlinkClick>
              </a:rPr>
              <a:t>https://sd21.mssf.cz</a:t>
            </a:r>
            <a:r>
              <a:rPr lang="cs-CZ" sz="7600" b="true" dirty="false">
                <a:solidFill>
                  <a:srgbClr val="002060"/>
                </a:solidFill>
                <a:latin typeface="+mj-lt"/>
              </a:rPr>
              <a:t>, </a:t>
            </a:r>
            <a:r>
              <a:rPr lang="cs-CZ" sz="7600" b="false" i="false" dirty="false">
                <a:solidFill>
                  <a:srgbClr val="FF0000"/>
                </a:solidFill>
                <a:effectLst/>
                <a:latin typeface="+mj-lt"/>
              </a:rPr>
              <a:t>je pro potřeby OPZ+ využívána hotline „Technická podpora uživatelům OPZ+“ </a:t>
            </a:r>
            <a:r>
              <a:rPr lang="cs-CZ" sz="7600" b="false" i="false" dirty="false">
                <a:solidFill>
                  <a:schemeClr val="accent1">
                    <a:lumMod val="75000"/>
                  </a:schemeClr>
                </a:solidFill>
                <a:effectLst/>
                <a:latin typeface="+mj-lt"/>
              </a:rPr>
              <a:t>pro řešení Vašich technických problémů v aplikacích IS ESF, IS KP21+, databáze produktů, fóra či portálu esfcr.cz u projektů </a:t>
            </a:r>
            <a:r>
              <a:rPr lang="cs-CZ" sz="7600" b="true" i="false" dirty="false">
                <a:solidFill>
                  <a:schemeClr val="accent1">
                    <a:lumMod val="75000"/>
                  </a:schemeClr>
                </a:solidFill>
                <a:effectLst/>
                <a:latin typeface="+mj-lt"/>
              </a:rPr>
              <a:t>OP Zaměstnanost plus (programové období 2021-2027) </a:t>
            </a:r>
            <a:r>
              <a:rPr lang="cs-CZ" sz="7600" b="false" i="false" dirty="false">
                <a:solidFill>
                  <a:schemeClr val="accent1">
                    <a:lumMod val="75000"/>
                  </a:schemeClr>
                </a:solidFill>
                <a:effectLst/>
                <a:latin typeface="+mj-lt"/>
              </a:rPr>
              <a:t>na www.ESFCR.</a:t>
            </a:r>
            <a:r>
              <a:rPr lang="cs-CZ" sz="7600" dirty="false">
                <a:solidFill>
                  <a:schemeClr val="accent1">
                    <a:lumMod val="75000"/>
                  </a:schemeClr>
                </a:solidFill>
                <a:latin typeface="+mj-lt"/>
              </a:rPr>
              <a:t>cz</a:t>
            </a:r>
            <a:r>
              <a:rPr lang="cs-CZ" sz="7600" b="false" i="false" dirty="false">
                <a:solidFill>
                  <a:schemeClr val="accent1">
                    <a:lumMod val="75000"/>
                  </a:schemeClr>
                </a:solidFill>
                <a:effectLst/>
                <a:latin typeface="+mj-lt"/>
              </a:rPr>
              <a:t>. Komunikace probíhá formou </a:t>
            </a:r>
            <a:r>
              <a:rPr lang="cs-CZ" sz="7600" b="true" i="false" u="sng" dirty="false">
                <a:solidFill>
                  <a:schemeClr val="accent1">
                    <a:lumMod val="75000"/>
                  </a:schemeClr>
                </a:solidFill>
                <a:effectLst/>
                <a:latin typeface="+mj-lt"/>
                <a:hlinkClick r:id="rId4">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 Reakci můžete očekávat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do 4 hodin v rámci provozní doby (po-pá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3" name="Obrázek 2">
            <a:extLst>
              <a:ext uri="{FF2B5EF4-FFF2-40B4-BE49-F238E27FC236}">
                <a16:creationId xmlns:a16="http://schemas.microsoft.com/office/drawing/2014/main" id="{D9B669DC-FE1F-4C4F-85E8-80113E104DDD}"/>
              </a:ext>
            </a:extLst>
          </p:cNvPr>
          <p:cNvPicPr>
            <a:picLocks noChangeAspect="true"/>
          </p:cNvPicPr>
          <p:nvPr/>
        </p:nvPicPr>
        <p:blipFill>
          <a:blip r:embed="rId5"/>
          <a:stretch>
            <a:fillRect/>
          </a:stretch>
        </p:blipFill>
        <p:spPr>
          <a:xfrm>
            <a:off x="-22109" y="3717032"/>
            <a:ext cx="9144000" cy="864096"/>
          </a:xfrm>
          <a:prstGeom prst="rect">
            <a:avLst/>
          </a:prstGeom>
        </p:spPr>
      </p:pic>
      <p:pic>
        <p:nvPicPr>
          <p:cNvPr id="8" name="Obrázek 7">
            <a:extLst>
              <a:ext uri="{FF2B5EF4-FFF2-40B4-BE49-F238E27FC236}">
                <a16:creationId xmlns:a16="http://schemas.microsoft.com/office/drawing/2014/main" id="{C42408D4-D9A4-4246-8A1A-79B585BF0120}"/>
              </a:ext>
            </a:extLst>
          </p:cNvPr>
          <p:cNvPicPr>
            <a:picLocks noChangeAspect="true"/>
          </p:cNvPicPr>
          <p:nvPr/>
        </p:nvPicPr>
        <p:blipFill>
          <a:blip r:embed="rId6"/>
          <a:stretch>
            <a:fillRect/>
          </a:stretch>
        </p:blipFill>
        <p:spPr>
          <a:xfrm>
            <a:off x="79005" y="4769888"/>
            <a:ext cx="8921235" cy="1827464"/>
          </a:xfrm>
          <a:prstGeom prst="rect">
            <a:avLst/>
          </a:prstGeom>
        </p:spPr>
      </p:pic>
    </p:spTree>
    <p:extLst>
      <p:ext uri="{BB962C8B-B14F-4D97-AF65-F5344CB8AC3E}">
        <p14:creationId xmlns:p14="http://schemas.microsoft.com/office/powerpoint/2010/main" val="767328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A57ACFBB-50FB-4D7D-848C-CD72C48E3011}"/>
              </a:ext>
            </a:extLst>
          </p:cNvPr>
          <p:cNvPicPr>
            <a:picLocks noChangeAspect="true"/>
          </p:cNvPicPr>
          <p:nvPr/>
        </p:nvPicPr>
        <p:blipFill>
          <a:blip r:embed="rId2"/>
          <a:stretch>
            <a:fillRect/>
          </a:stretch>
        </p:blipFill>
        <p:spPr>
          <a:xfrm>
            <a:off x="156518" y="1916832"/>
            <a:ext cx="1007368" cy="958247"/>
          </a:xfrm>
          <a:prstGeom prst="rect">
            <a:avLst/>
          </a:prstGeom>
        </p:spPr>
      </p:pic>
      <p:pic>
        <p:nvPicPr>
          <p:cNvPr id="10" name="Obrázek 9">
            <a:extLst>
              <a:ext uri="{FF2B5EF4-FFF2-40B4-BE49-F238E27FC236}">
                <a16:creationId xmlns:a16="http://schemas.microsoft.com/office/drawing/2014/main" id="{FF719A01-EB55-49C3-A02E-6CEA9DC22D49}"/>
              </a:ext>
            </a:extLst>
          </p:cNvPr>
          <p:cNvPicPr>
            <a:picLocks noChangeAspect="true"/>
          </p:cNvPicPr>
          <p:nvPr/>
        </p:nvPicPr>
        <p:blipFill>
          <a:blip r:embed="rId3"/>
          <a:stretch>
            <a:fillRect/>
          </a:stretch>
        </p:blipFill>
        <p:spPr>
          <a:xfrm>
            <a:off x="7452320" y="5445224"/>
            <a:ext cx="1440160" cy="1152128"/>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Rozlišení projektů a výzev</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196752"/>
            <a:ext cx="8807970" cy="5877272"/>
          </a:xfrm>
        </p:spPr>
        <p:txBody>
          <a:bodyPr/>
          <a:lstStyle/>
          <a:p>
            <a:pPr marL="0" indent="0" algn="just">
              <a:lnSpc>
                <a:spcPct val="100000"/>
              </a:lnSpc>
              <a:buNone/>
            </a:pPr>
            <a:r>
              <a:rPr lang="cs-CZ" sz="1800" b="false" i="false" u="none" strike="noStrike" baseline="0" dirty="false">
                <a:solidFill>
                  <a:srgbClr val="002060"/>
                </a:solidFill>
                <a:latin typeface="Arial" panose="020B0604020202020204" pitchFamily="34" charset="0"/>
              </a:rPr>
              <a:t>Existují 2 mechanismy distribuce prostředků OPZ+:</a:t>
            </a:r>
          </a:p>
          <a:p>
            <a:pPr marL="806450" lvl="2" indent="-250825" algn="just">
              <a:lnSpc>
                <a:spcPct val="110000"/>
              </a:lnSpc>
              <a:spcAft>
                <a:spcPts val="1200"/>
              </a:spcAft>
              <a:buFont typeface="+mj-lt"/>
              <a:buAutoNum type="arabicPeriod"/>
            </a:pPr>
            <a:r>
              <a:rPr lang="cs-CZ" sz="1800" b="true" i="false" u="none" strike="noStrike" baseline="0" dirty="false">
                <a:solidFill>
                  <a:srgbClr val="002060"/>
                </a:solidFill>
                <a:latin typeface="Arial" panose="020B0604020202020204" pitchFamily="34" charset="0"/>
              </a:rPr>
              <a:t>  Soutěžní projekty </a:t>
            </a:r>
            <a:r>
              <a:rPr lang="cs-CZ" sz="1800" i="false" u="none" strike="noStrike" baseline="0" dirty="false">
                <a:solidFill>
                  <a:srgbClr val="002060"/>
                </a:solidFill>
                <a:latin typeface="Arial" panose="020B0604020202020204" pitchFamily="34" charset="0"/>
              </a:rPr>
              <a:t>– otevřené výzvy: oprávnění žadatelé spolu soutěží </a:t>
            </a:r>
            <a:br>
              <a:rPr lang="cs-CZ" sz="1800" i="false" u="none" strike="noStrike" baseline="0" dirty="false">
                <a:solidFill>
                  <a:srgbClr val="002060"/>
                </a:solidFill>
                <a:latin typeface="Arial" panose="020B0604020202020204" pitchFamily="34" charset="0"/>
              </a:rPr>
            </a:br>
            <a:r>
              <a:rPr lang="cs-CZ" sz="1800" i="false" u="none" strike="noStrike" baseline="0" dirty="false">
                <a:solidFill>
                  <a:srgbClr val="002060"/>
                </a:solidFill>
                <a:latin typeface="Arial" panose="020B0604020202020204" pitchFamily="34" charset="0"/>
              </a:rPr>
              <a:t> 		   o alokaci výzvy </a:t>
            </a:r>
            <a:r>
              <a:rPr lang="cs-CZ" sz="1800" b="false" i="false" u="none" strike="noStrike" baseline="0" dirty="false">
                <a:solidFill>
                  <a:srgbClr val="002060"/>
                </a:solidFill>
                <a:latin typeface="Arial" panose="020B0604020202020204" pitchFamily="34" charset="0"/>
              </a:rPr>
              <a:t>(pokud je zájem o výzvu takový, že požadované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prostředky převyšují alokaci výzvy);</a:t>
            </a:r>
            <a:endParaRPr lang="cs-CZ" sz="1800" dirty="false">
              <a:solidFill>
                <a:srgbClr val="002060"/>
              </a:solidFill>
              <a:latin typeface="Arial" panose="020B0604020202020204" pitchFamily="34" charset="0"/>
            </a:endParaRPr>
          </a:p>
          <a:p>
            <a:pPr marL="806450" lvl="2" indent="-250825" algn="just">
              <a:lnSpc>
                <a:spcPct val="110000"/>
              </a:lnSpc>
              <a:spcAft>
                <a:spcPts val="600"/>
              </a:spcAft>
              <a:buFont typeface="+mj-lt"/>
              <a:buAutoNum type="arabicPeriod"/>
            </a:pPr>
            <a:r>
              <a:rPr lang="cs-CZ" sz="1800" b="true" i="false" u="none" strike="noStrike" baseline="0" dirty="false">
                <a:solidFill>
                  <a:srgbClr val="002060"/>
                </a:solidFill>
                <a:latin typeface="Arial" panose="020B0604020202020204" pitchFamily="34" charset="0"/>
              </a:rPr>
              <a:t>  Projekty přímého přidělení </a:t>
            </a:r>
            <a:r>
              <a:rPr lang="cs-CZ" sz="1800" i="false" u="none" strike="noStrike" baseline="0" dirty="false">
                <a:solidFill>
                  <a:srgbClr val="002060"/>
                </a:solidFill>
                <a:latin typeface="Arial" panose="020B0604020202020204" pitchFamily="34" charset="0"/>
              </a:rPr>
              <a:t>– uzavřené výzvy: </a:t>
            </a:r>
            <a:r>
              <a:rPr lang="cs-CZ" sz="1800" b="false" i="false" u="none" strike="noStrike" baseline="0" dirty="false">
                <a:solidFill>
                  <a:srgbClr val="002060"/>
                </a:solidFill>
                <a:latin typeface="Arial" panose="020B0604020202020204" pitchFamily="34" charset="0"/>
              </a:rPr>
              <a:t>pro přidělení prostředků na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projekty, které mohou např. z legislativních důvodů realizovat                                                       	                 konkrétní subjekty.</a:t>
            </a:r>
          </a:p>
          <a:p>
            <a:pPr marL="0" indent="0" algn="just">
              <a:lnSpc>
                <a:spcPct val="110000"/>
              </a:lnSpc>
              <a:spcBef>
                <a:spcPts val="0"/>
              </a:spcBef>
              <a:buNone/>
            </a:pPr>
            <a:r>
              <a:rPr lang="cs-CZ" sz="1800" dirty="false">
                <a:solidFill>
                  <a:srgbClr val="002060"/>
                </a:solidFill>
                <a:latin typeface="Arial" panose="020B0604020202020204" pitchFamily="34" charset="0"/>
              </a:rPr>
              <a:t>Výzvy rozlišujeme:</a:t>
            </a:r>
          </a:p>
          <a:p>
            <a:pPr lvl="2"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  Kolová výzva</a:t>
            </a:r>
            <a:r>
              <a:rPr lang="cs-CZ" sz="1800" b="true" i="false" u="none" strike="noStrike" baseline="0" dirty="false">
                <a:solidFill>
                  <a:srgbClr val="002060"/>
                </a:solidFill>
                <a:latin typeface="Arial" panose="020B0604020202020204" pitchFamily="34" charset="0"/>
              </a:rPr>
              <a:t>: </a:t>
            </a:r>
            <a:r>
              <a:rPr lang="cs-CZ" sz="1800" b="false" i="false" u="none" strike="noStrike" baseline="0" dirty="false">
                <a:solidFill>
                  <a:srgbClr val="002060"/>
                </a:solidFill>
                <a:latin typeface="Arial" panose="020B0604020202020204" pitchFamily="34" charset="0"/>
              </a:rPr>
              <a:t>má pouze jedno kolo příjmu žádostí a po jeho proběhnutí je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uzavřena a už do ní není možné předložit žádost  o podporu. Jejím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základním znakem je, že rozhodnutí o výběru projektů probíhá nad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všemi předloženými žádostmi v rámci dané výzvy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(tj. až po termínu uzavření příjmu žádostí).</a:t>
            </a:r>
          </a:p>
          <a:p>
            <a:pPr lvl="2">
              <a:lnSpc>
                <a:spcPct val="110000"/>
              </a:lnSpc>
              <a:spcAft>
                <a:spcPts val="0"/>
              </a:spcAft>
              <a:buFont typeface="+mj-lt"/>
              <a:buAutoNum type="arabicPeriod"/>
            </a:pPr>
            <a:r>
              <a:rPr lang="cs-CZ" sz="1800" b="true" dirty="false">
                <a:solidFill>
                  <a:srgbClr val="002060"/>
                </a:solidFill>
                <a:latin typeface="Arial" panose="020B0604020202020204" pitchFamily="34" charset="0"/>
              </a:rPr>
              <a:t>  Průběžná výzva:  </a:t>
            </a:r>
            <a:r>
              <a:rPr lang="cs-CZ" sz="1800" dirty="false">
                <a:solidFill>
                  <a:srgbClr val="002060"/>
                </a:solidFill>
                <a:latin typeface="Arial" panose="020B0604020202020204" pitchFamily="34" charset="0"/>
              </a:rPr>
              <a:t>posouzení žádosti o podporu probíhá     </a:t>
            </a:r>
          </a:p>
          <a:p>
            <a:pPr marL="666000" lvl="2" indent="0">
              <a:lnSpc>
                <a:spcPct val="110000"/>
              </a:lnSpc>
              <a:spcBef>
                <a:spcPts val="0"/>
              </a:spcBef>
              <a:spcAft>
                <a:spcPts val="0"/>
              </a:spcAft>
              <a:buNone/>
            </a:pPr>
            <a:r>
              <a:rPr lang="cs-CZ" sz="1800" dirty="false">
                <a:solidFill>
                  <a:srgbClr val="002060"/>
                </a:solidFill>
                <a:latin typeface="Arial" panose="020B0604020202020204" pitchFamily="34" charset="0"/>
              </a:rPr>
              <a:t>                   průběžně, posuzuje se pouze splnění podmínek, </a:t>
            </a:r>
          </a:p>
          <a:p>
            <a:pPr marL="666000" lvl="2" indent="0">
              <a:lnSpc>
                <a:spcPct val="110000"/>
              </a:lnSpc>
              <a:spcBef>
                <a:spcPts val="0"/>
              </a:spcBef>
              <a:spcAft>
                <a:spcPts val="600"/>
              </a:spcAft>
              <a:buNone/>
            </a:pPr>
            <a:r>
              <a:rPr lang="cs-CZ" sz="1800" dirty="false">
                <a:solidFill>
                  <a:srgbClr val="002060"/>
                </a:solidFill>
                <a:latin typeface="Arial" panose="020B0604020202020204" pitchFamily="34" charset="0"/>
              </a:rPr>
              <a:t>                   které Řídící orgán výzvou dopředu stanovil. 	</a:t>
            </a:r>
            <a:r>
              <a:rPr lang="cs-CZ" sz="1400" b="false" i="false" u="none" strike="noStrike" baseline="0" dirty="false">
                <a:solidFill>
                  <a:srgbClr val="002060"/>
                </a:solidFill>
                <a:latin typeface="Arial" panose="020B0604020202020204" pitchFamily="34" charset="0"/>
              </a:rPr>
              <a:t>	</a:t>
            </a:r>
          </a:p>
          <a:p>
            <a:pPr lvl="2" algn="just">
              <a:lnSpc>
                <a:spcPct val="110000"/>
              </a:lnSpc>
              <a:spcAft>
                <a:spcPts val="600"/>
              </a:spcAft>
              <a:buFont typeface="+mj-lt"/>
              <a:buAutoNum type="arabicPeriod"/>
            </a:pPr>
            <a:endParaRPr lang="cs-CZ" sz="180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865796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Oprávněnost žadatele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buNone/>
            </a:pPr>
            <a:r>
              <a:rPr lang="cs-CZ" sz="1800" b="true" i="false" u="none" strike="noStrike" baseline="0" dirty="false">
                <a:solidFill>
                  <a:srgbClr val="002060"/>
                </a:solidFill>
                <a:latin typeface="Arial" panose="020B0604020202020204" pitchFamily="34" charset="0"/>
              </a:rPr>
              <a:t>Oprávněným žadatelem OPZ+ </a:t>
            </a:r>
            <a:r>
              <a:rPr lang="cs-CZ" sz="1800" b="false" i="false" u="none" strike="noStrike" baseline="0" dirty="false">
                <a:solidFill>
                  <a:srgbClr val="002060"/>
                </a:solidFill>
                <a:latin typeface="Arial" panose="020B0604020202020204" pitchFamily="34" charset="0"/>
              </a:rPr>
              <a:t>může být pouze: </a:t>
            </a:r>
            <a:endParaRPr lang="cs-CZ" sz="1800" dirty="false">
              <a:solidFill>
                <a:srgbClr val="002060"/>
              </a:solidFill>
              <a:latin typeface="Arial" panose="020B0604020202020204" pitchFamily="34" charset="0"/>
            </a:endParaRPr>
          </a:p>
          <a:p>
            <a:pPr lvl="1" algn="just"/>
            <a:r>
              <a:rPr lang="cs-CZ" sz="1800" b="false" i="false" u="none" strike="noStrike" baseline="0" dirty="false">
                <a:solidFill>
                  <a:srgbClr val="002060"/>
                </a:solidFill>
                <a:latin typeface="Arial" panose="020B0604020202020204" pitchFamily="34" charset="0"/>
              </a:rPr>
              <a:t>osoba (</a:t>
            </a:r>
            <a:r>
              <a:rPr lang="cs-CZ" sz="1800" b="false" i="false" u="none" strike="noStrike" baseline="0" dirty="false">
                <a:solidFill>
                  <a:srgbClr val="002060"/>
                </a:solidFill>
                <a:latin typeface="+mj-lt"/>
              </a:rPr>
              <a:t>právnická nebo fyzická), která je registrovaným subjektem v ČR,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tj. </a:t>
            </a:r>
            <a:r>
              <a:rPr lang="cs-CZ" sz="1800" b="true" i="false" u="none" strike="noStrike" baseline="0" dirty="false">
                <a:solidFill>
                  <a:srgbClr val="002060"/>
                </a:solidFill>
                <a:latin typeface="+mj-lt"/>
              </a:rPr>
              <a:t>osoba, která má vlastní identifikační číslo</a:t>
            </a:r>
            <a:r>
              <a:rPr lang="cs-CZ" sz="1800" b="false" i="false" u="none" strike="noStrike" baseline="0" dirty="false">
                <a:solidFill>
                  <a:srgbClr val="002060"/>
                </a:solidFill>
                <a:latin typeface="+mj-lt"/>
              </a:rPr>
              <a:t> (tzv. IČO/IČ),</a:t>
            </a:r>
          </a:p>
          <a:p>
            <a:pPr lvl="1" algn="just"/>
            <a:r>
              <a:rPr lang="cs-CZ" sz="1800" b="false" i="false" u="none" strike="noStrike" baseline="0" dirty="false">
                <a:solidFill>
                  <a:srgbClr val="002060"/>
                </a:solidFill>
                <a:latin typeface="+mj-lt"/>
              </a:rPr>
              <a:t>osoba, která má </a:t>
            </a:r>
            <a:r>
              <a:rPr lang="cs-CZ" sz="1800" b="true" i="false" u="none" strike="noStrike" baseline="0" dirty="false">
                <a:solidFill>
                  <a:srgbClr val="002060"/>
                </a:solidFill>
                <a:latin typeface="+mj-lt"/>
              </a:rPr>
              <a:t>aktivní datovou schránku</a:t>
            </a:r>
            <a:r>
              <a:rPr lang="cs-CZ" sz="1800" b="false" i="false" u="none" strike="noStrike" baseline="0" dirty="false">
                <a:solidFill>
                  <a:srgbClr val="002060"/>
                </a:solidFill>
                <a:latin typeface="+mj-lt"/>
              </a:rPr>
              <a:t>,</a:t>
            </a:r>
          </a:p>
          <a:p>
            <a:pPr lvl="1" algn="just"/>
            <a:r>
              <a:rPr lang="cs-CZ" sz="1800" b="false" i="false" u="none" strike="noStrike" baseline="0" dirty="false">
                <a:solidFill>
                  <a:srgbClr val="002060"/>
                </a:solidFill>
                <a:latin typeface="+mj-lt"/>
              </a:rPr>
              <a:t>osoba, která nepatří mezi subjekty, které se nemohou výzvy účastnit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z důvodů</a:t>
            </a:r>
            <a:r>
              <a:rPr lang="cs-CZ" sz="1800" b="true" i="false" u="none" strike="noStrike" baseline="0" dirty="false">
                <a:solidFill>
                  <a:srgbClr val="002060"/>
                </a:solidFill>
                <a:latin typeface="+mj-lt"/>
              </a:rPr>
              <a:t> insolvence</a:t>
            </a:r>
            <a:r>
              <a:rPr lang="cs-CZ" sz="1800" b="false" i="false" u="none" strike="noStrike" baseline="0" dirty="false">
                <a:solidFill>
                  <a:srgbClr val="002060"/>
                </a:solidFill>
                <a:latin typeface="+mj-lt"/>
              </a:rPr>
              <a:t>, pokut, dluhu atp.</a:t>
            </a:r>
          </a:p>
          <a:p>
            <a:pPr algn="just">
              <a:lnSpc>
                <a:spcPct val="110000"/>
              </a:lnSpc>
            </a:pPr>
            <a:r>
              <a:rPr lang="cs-CZ" sz="1800" b="false" i="false" u="none" strike="noStrike" baseline="0" dirty="false">
                <a:solidFill>
                  <a:srgbClr val="002060"/>
                </a:solidFill>
                <a:latin typeface="Arial" panose="020B0604020202020204" pitchFamily="34" charset="0"/>
              </a:rPr>
              <a:t>Podmínky oprávněnosti žadatele jsou posuzovány během hodnocení a výběru projektů a musí být splněny k datu podání žádosti o podporu.</a:t>
            </a:r>
          </a:p>
          <a:p>
            <a:pPr algn="just">
              <a:lnSpc>
                <a:spcPct val="110000"/>
              </a:lnSpc>
              <a:spcAft>
                <a:spcPts val="1800"/>
              </a:spcAft>
            </a:pPr>
            <a:r>
              <a:rPr lang="cs-CZ" sz="1800" b="false" i="false" u="none" strike="noStrike" baseline="0" dirty="false">
                <a:solidFill>
                  <a:srgbClr val="002060"/>
                </a:solidFill>
                <a:latin typeface="Arial" panose="020B0604020202020204" pitchFamily="34" charset="0"/>
              </a:rPr>
              <a:t>Nad rámec obecných podmínek pro oprávněnost žadatele uvedených výše </a:t>
            </a:r>
            <a:r>
              <a:rPr lang="cs-CZ" sz="1800" b="true" i="false" u="none" strike="noStrike" baseline="0" dirty="false">
                <a:solidFill>
                  <a:srgbClr val="002060"/>
                </a:solidFill>
                <a:latin typeface="Arial" panose="020B0604020202020204" pitchFamily="34" charset="0"/>
              </a:rPr>
              <a:t>může výzva stanovit další požadavky </a:t>
            </a:r>
            <a:r>
              <a:rPr lang="cs-CZ" sz="1800" b="false" i="false" u="none" strike="noStrike" baseline="0" dirty="false">
                <a:solidFill>
                  <a:srgbClr val="002060"/>
                </a:solidFill>
                <a:latin typeface="Arial" panose="020B0604020202020204" pitchFamily="34" charset="0"/>
              </a:rPr>
              <a:t>kladené na subjekt žadatele, které jsou</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uvedeny v příslušné výzvě pro předkládání žádostí o podporu včetně specifikace doložení jejich naplnění (uvedením informace do formuláře žádosti o podporu nebo formou samostatné přílohy žádosti o podporu). </a:t>
            </a:r>
            <a:endParaRPr lang="cs-CZ" sz="18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pic>
        <p:nvPicPr>
          <p:cNvPr id="11" name="Obrázek 10">
            <a:extLst>
              <a:ext uri="{FF2B5EF4-FFF2-40B4-BE49-F238E27FC236}">
                <a16:creationId xmlns:a16="http://schemas.microsoft.com/office/drawing/2014/main" id="{4EA7AF03-F646-4E2E-B806-2BC5CA8961E7}"/>
              </a:ext>
            </a:extLst>
          </p:cNvPr>
          <p:cNvPicPr/>
          <p:nvPr/>
        </p:nvPicPr>
        <p:blipFill>
          <a:blip cstate="print" r:embed="rId2">
            <a:extLst>
              <a:ext uri="{BEBA8EAE-BF5A-486C-A8C5-ECC9F3942E4B}">
                <a14:imgProps xmlns:a14="http://schemas.microsoft.com/office/drawing/2010/main">
                  <a14:imgLayer r:embed="rId3">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7164288" y="0"/>
            <a:ext cx="1482402" cy="1412776"/>
          </a:xfrm>
          <a:prstGeom prst="rect">
            <a:avLst/>
          </a:prstGeom>
          <a:noFill/>
          <a:ln>
            <a:noFill/>
          </a:ln>
        </p:spPr>
      </p:pic>
    </p:spTree>
    <p:extLst>
      <p:ext uri="{BB962C8B-B14F-4D97-AF65-F5344CB8AC3E}">
        <p14:creationId xmlns:p14="http://schemas.microsoft.com/office/powerpoint/2010/main" val="665339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539552" y="0"/>
            <a:ext cx="8244447" cy="1080000"/>
          </a:xfrm>
        </p:spPr>
        <p:txBody>
          <a:bodyPr/>
          <a:lstStyle/>
          <a:p>
            <a:r>
              <a:rPr lang="cs-CZ" dirty="false"/>
              <a:t>Partnerství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Partnerství pro realizaci projektu je vztah mezi příjemcem podpory z OPZ+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veřejnými nebo soukromými subjekty. </a:t>
            </a:r>
            <a:r>
              <a:rPr lang="cs-CZ" sz="1800" b="true" i="false" u="none" strike="noStrike" baseline="0" dirty="false">
                <a:solidFill>
                  <a:srgbClr val="002060"/>
                </a:solidFill>
                <a:latin typeface="Arial" panose="020B0604020202020204" pitchFamily="34" charset="0"/>
              </a:rPr>
              <a:t>Partneři se společně s příjemcem podílí na realizaci projektových aktivit</a:t>
            </a:r>
            <a:r>
              <a:rPr lang="cs-CZ" sz="1800" b="false" i="false" u="none" strike="noStrike" baseline="0" dirty="false">
                <a:solidFill>
                  <a:srgbClr val="002060"/>
                </a:solidFill>
                <a:latin typeface="Arial" panose="020B0604020202020204" pitchFamily="34" charset="0"/>
              </a:rPr>
              <a:t>, v naprosté většině případů jsou navíc zapojeni už do zpracování žádosti o podporu. </a:t>
            </a: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Role a míra zapojení partnera musí být popsány žadatelem již v žádosti o podporu. Účast partnerů musí být opodstatněná a nezastupitelná. Přínos jednotlivých partnerů pro tvorbu či realizaci projektu musí spočívat v zajištění aktivit, bez jejichž realizace by nebylo dosaženo cílů projektu a zároveň je nemůže zajistit sám vlastními zdroji a silami jediný subjekt nebo jiný ze zapojených partnerů. </a:t>
            </a:r>
          </a:p>
          <a:p>
            <a:pPr marL="0"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Partnerství nesmí nahrazovat zabezpečení běžné administrace projektu </a:t>
            </a:r>
            <a:r>
              <a:rPr lang="cs-CZ" sz="1800" b="false" i="false" u="none" strike="noStrike" baseline="0" dirty="false">
                <a:solidFill>
                  <a:srgbClr val="002060"/>
                </a:solidFill>
                <a:latin typeface="Arial" panose="020B0604020202020204" pitchFamily="34" charset="0"/>
              </a:rPr>
              <a:t>(zejména zpracování zpráv o realizaci projektu, finanční řízení projektu, účetnictví,..), </a:t>
            </a:r>
            <a:r>
              <a:rPr lang="cs-CZ" sz="1800" b="true" i="false" u="none" strike="noStrike" baseline="0" dirty="false">
                <a:solidFill>
                  <a:srgbClr val="002060"/>
                </a:solidFill>
                <a:latin typeface="Arial" panose="020B0604020202020204" pitchFamily="34" charset="0"/>
              </a:rPr>
              <a:t>poskytování běžných služeb </a:t>
            </a:r>
            <a:r>
              <a:rPr lang="cs-CZ" sz="1800" b="false" i="false" u="none" strike="noStrike" baseline="0" dirty="false">
                <a:solidFill>
                  <a:srgbClr val="002060"/>
                </a:solidFill>
                <a:latin typeface="Arial" panose="020B0604020202020204" pitchFamily="34" charset="0"/>
              </a:rPr>
              <a:t>(publicita projektu, IT služby, účetní služby apod.) </a:t>
            </a:r>
            <a:r>
              <a:rPr lang="cs-CZ" sz="1800" b="true" i="false" u="none" strike="noStrike" baseline="0" dirty="false">
                <a:solidFill>
                  <a:srgbClr val="002060"/>
                </a:solidFill>
                <a:latin typeface="Arial" panose="020B0604020202020204" pitchFamily="34" charset="0"/>
              </a:rPr>
              <a:t>nebo dodání zboží. </a:t>
            </a:r>
          </a:p>
          <a:p>
            <a:pPr marL="0" indent="0" algn="just">
              <a:lnSpc>
                <a:spcPct val="100000"/>
              </a:lnSpc>
              <a:spcBef>
                <a:spcPts val="0"/>
              </a:spcBef>
              <a:spcAft>
                <a:spcPts val="1200"/>
              </a:spcAft>
              <a:buNone/>
            </a:pPr>
            <a:r>
              <a:rPr lang="cs-CZ" sz="1800" i="false" u="none" strike="noStrike" baseline="0" dirty="false">
                <a:solidFill>
                  <a:srgbClr val="002060"/>
                </a:solidFill>
                <a:latin typeface="Arial" panose="020B0604020202020204" pitchFamily="34" charset="0"/>
              </a:rPr>
              <a:t>Partnerství není vztahem, kdy příjemce nebo partner zajišťují v projektu takové aktivity, které mohou být běžně na trhu poskytnuty jako služby dalších subjektů.</a:t>
            </a: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Realizace principu partnerství nesmí být zneužito k obcházení zákona o veřejných zakázkách. </a:t>
            </a: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7" name="Obrázek 6">
            <a:extLst>
              <a:ext uri="{FF2B5EF4-FFF2-40B4-BE49-F238E27FC236}">
                <a16:creationId xmlns:a16="http://schemas.microsoft.com/office/drawing/2014/main" id="{EF98695E-BB65-46CA-9728-6E7EB216AEBE}"/>
              </a:ext>
            </a:extLst>
          </p:cNvPr>
          <p:cNvPicPr>
            <a:picLocks noChangeAspect="true"/>
          </p:cNvPicPr>
          <p:nvPr/>
        </p:nvPicPr>
        <p:blipFill>
          <a:blip r:embed="rId2"/>
          <a:stretch>
            <a:fillRect/>
          </a:stretch>
        </p:blipFill>
        <p:spPr>
          <a:xfrm>
            <a:off x="7596336" y="44686"/>
            <a:ext cx="1480088" cy="792026"/>
          </a:xfrm>
          <a:prstGeom prst="rect">
            <a:avLst/>
          </a:prstGeom>
        </p:spPr>
      </p:pic>
    </p:spTree>
    <p:extLst>
      <p:ext uri="{BB962C8B-B14F-4D97-AF65-F5344CB8AC3E}">
        <p14:creationId xmlns:p14="http://schemas.microsoft.com/office/powerpoint/2010/main" val="3603763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68090" y="1340776"/>
            <a:ext cx="8856984" cy="5445224"/>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mj-lt"/>
              </a:rPr>
              <a:t>I v případě zapojení partnera do projektu je odpovědnost za realizaci projektu vždy na příjemci. Příjemce vůči ŘO garantuje, že projekt je realizován podle pravidel OPZ+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a v souladu s právním aktem, na jehož základě projekt podporu čerpá.</a:t>
            </a:r>
          </a:p>
          <a:p>
            <a:pPr marL="0" indent="0" algn="just">
              <a:lnSpc>
                <a:spcPct val="100000"/>
              </a:lnSpc>
              <a:spcBef>
                <a:spcPts val="0"/>
              </a:spcBef>
              <a:spcAft>
                <a:spcPts val="1200"/>
              </a:spcAft>
              <a:buNone/>
            </a:pPr>
            <a:r>
              <a:rPr lang="cs-CZ" sz="1800" b="true" i="false" u="sng" strike="noStrike" baseline="0" dirty="false">
                <a:solidFill>
                  <a:srgbClr val="002060"/>
                </a:solidFill>
                <a:latin typeface="+mj-lt"/>
              </a:rPr>
              <a:t>Rozlišujeme dva typy partnerů: </a:t>
            </a:r>
          </a:p>
          <a:p>
            <a:pPr marL="342900" indent="-342900" algn="just">
              <a:lnSpc>
                <a:spcPct val="100000"/>
              </a:lnSpc>
              <a:spcBef>
                <a:spcPts val="0"/>
              </a:spcBef>
              <a:spcAft>
                <a:spcPts val="1200"/>
              </a:spcAft>
              <a:buAutoNum type="arabicPeriod"/>
            </a:pPr>
            <a:r>
              <a:rPr lang="cs-CZ" sz="1800" b="true" i="false" u="none" strike="noStrike" baseline="0" dirty="false">
                <a:solidFill>
                  <a:srgbClr val="002060"/>
                </a:solidFill>
                <a:latin typeface="+mj-lt"/>
              </a:rPr>
              <a:t>Partner bez finančního příspěvku:</a:t>
            </a:r>
            <a:r>
              <a:rPr lang="cs-CZ" sz="1800" dirty="false">
                <a:solidFill>
                  <a:srgbClr val="002060"/>
                </a:solidFill>
                <a:latin typeface="+mj-lt"/>
              </a:rPr>
              <a:t> </a:t>
            </a:r>
            <a:r>
              <a:rPr lang="cs-CZ" sz="1800" b="false" i="false" u="none" strike="noStrike" baseline="0" dirty="false">
                <a:solidFill>
                  <a:srgbClr val="002060"/>
                </a:solidFill>
                <a:latin typeface="+mj-lt"/>
              </a:rPr>
              <a:t>partner se podílí na realizaci věcných aktivit projektu např. formou konzultací, odborné garance apod., ale na své výdaje spojené s realizací projektu </a:t>
            </a:r>
            <a:r>
              <a:rPr lang="cs-CZ" sz="1800" b="true" i="false" u="none" strike="noStrike" baseline="0" dirty="false">
                <a:solidFill>
                  <a:srgbClr val="002060"/>
                </a:solidFill>
                <a:latin typeface="+mj-lt"/>
              </a:rPr>
              <a:t>nezískává z OPZ+ žádný finanční příspěvek</a:t>
            </a:r>
            <a:r>
              <a:rPr lang="cs-CZ" sz="1800" b="false" i="false" u="none" strike="noStrike" baseline="0" dirty="false">
                <a:solidFill>
                  <a:srgbClr val="002060"/>
                </a:solidFill>
                <a:latin typeface="+mj-lt"/>
              </a:rPr>
              <a:t>. </a:t>
            </a:r>
          </a:p>
          <a:p>
            <a:pPr marL="342900" indent="-342900" algn="just">
              <a:lnSpc>
                <a:spcPct val="100000"/>
              </a:lnSpc>
              <a:spcBef>
                <a:spcPts val="0"/>
              </a:spcBef>
              <a:spcAft>
                <a:spcPts val="1200"/>
              </a:spcAft>
              <a:buAutoNum type="arabicPeriod"/>
            </a:pPr>
            <a:r>
              <a:rPr lang="cs-CZ" sz="1800" b="true" i="false" u="none" strike="noStrike" baseline="0" dirty="false">
                <a:solidFill>
                  <a:srgbClr val="002060"/>
                </a:solidFill>
                <a:latin typeface="+mj-lt"/>
              </a:rPr>
              <a:t>Partner s finančním příspěvkem:</a:t>
            </a:r>
            <a:r>
              <a:rPr lang="cs-CZ" sz="1800" b="false" i="false" u="none" strike="noStrike" baseline="0" dirty="false">
                <a:solidFill>
                  <a:srgbClr val="002060"/>
                </a:solidFill>
                <a:latin typeface="+mj-lt"/>
              </a:rPr>
              <a:t> partnera přijímá prostřednictvím příjemce část podpory z OPZ+ na realizaci věcných projektových aktivit. </a:t>
            </a:r>
          </a:p>
          <a:p>
            <a:pPr marL="952087" lvl="2" indent="-285750" algn="just">
              <a:lnSpc>
                <a:spcPct val="100000"/>
              </a:lnSpc>
              <a:spcBef>
                <a:spcPts val="0"/>
              </a:spcBef>
              <a:spcAft>
                <a:spcPts val="600"/>
              </a:spcAft>
            </a:pPr>
            <a:r>
              <a:rPr lang="cs-CZ" sz="1700" b="false" i="false" u="none" strike="noStrike" baseline="0" dirty="false">
                <a:solidFill>
                  <a:srgbClr val="002060"/>
                </a:solidFill>
                <a:latin typeface="Arial" panose="020B0604020202020204" pitchFamily="34" charset="0"/>
              </a:rPr>
              <a:t>Vždy jen subjekt s prokazatelnou dobou </a:t>
            </a:r>
            <a:r>
              <a:rPr lang="cs-CZ" sz="1700" b="true" i="false" u="none" strike="noStrike" baseline="0" dirty="false">
                <a:solidFill>
                  <a:srgbClr val="002060"/>
                </a:solidFill>
                <a:latin typeface="Arial" panose="020B0604020202020204" pitchFamily="34" charset="0"/>
              </a:rPr>
              <a:t>trvání své existence minimálně 3 roky před datem vyhlášení. </a:t>
            </a:r>
          </a:p>
          <a:p>
            <a:pPr marL="952087" lvl="2" indent="-285750" algn="just">
              <a:lnSpc>
                <a:spcPct val="100000"/>
              </a:lnSpc>
              <a:spcBef>
                <a:spcPts val="0"/>
              </a:spcBef>
              <a:spcAft>
                <a:spcPts val="600"/>
              </a:spcAft>
            </a:pPr>
            <a:r>
              <a:rPr lang="cs-CZ" sz="1700" b="true" i="false" u="none" strike="noStrike" baseline="0" dirty="false">
                <a:solidFill>
                  <a:srgbClr val="002060"/>
                </a:solidFill>
                <a:latin typeface="Arial" panose="020B0604020202020204" pitchFamily="34" charset="0"/>
              </a:rPr>
              <a:t>Příjemce v projektu realizovaném v partnerství s partnerem s finančním příspěvkem musí vlastními silami zajistit realizaci minimálně 30 % aktivit/rozpočtu projektu. </a:t>
            </a:r>
            <a:endParaRPr lang="cs-CZ" sz="1700" b="true" i="false" u="none" strike="noStrike" baseline="0" dirty="false">
              <a:solidFill>
                <a:srgbClr val="002060"/>
              </a:solidFill>
              <a:latin typeface="+mj-lt"/>
            </a:endParaRPr>
          </a:p>
          <a:p>
            <a:pPr marL="0" indent="0" algn="just">
              <a:lnSpc>
                <a:spcPct val="100000"/>
              </a:lnSpc>
              <a:spcBef>
                <a:spcPts val="0"/>
              </a:spcBef>
              <a:spcAft>
                <a:spcPts val="1200"/>
              </a:spcAft>
              <a:buNone/>
            </a:pPr>
            <a:r>
              <a:rPr lang="cs-CZ" sz="1750" i="false" u="none" strike="noStrike" baseline="0" dirty="false">
                <a:solidFill>
                  <a:srgbClr val="002060"/>
                </a:solidFill>
                <a:latin typeface="+mj-lt"/>
              </a:rPr>
              <a:t>Možnost realizace projektu podpořeného z OPZ+ v partnerství je stanovena výzvou pro předkládání žádostí o podporu. Výzva také vymezuje oprávněné partnery </a:t>
            </a:r>
            <a:r>
              <a:rPr lang="cs-CZ" sz="1750" dirty="false">
                <a:solidFill>
                  <a:srgbClr val="002060"/>
                </a:solidFill>
                <a:latin typeface="+mj-lt"/>
              </a:rPr>
              <a:t>projektů </a:t>
            </a:r>
            <a:br>
              <a:rPr lang="cs-CZ" sz="1750" dirty="false">
                <a:solidFill>
                  <a:srgbClr val="002060"/>
                </a:solidFill>
                <a:latin typeface="+mj-lt"/>
              </a:rPr>
            </a:br>
            <a:r>
              <a:rPr lang="cs-CZ" sz="1750" dirty="false">
                <a:solidFill>
                  <a:srgbClr val="002060"/>
                </a:solidFill>
                <a:latin typeface="+mj-lt"/>
              </a:rPr>
              <a:t>a aktivity, které mohou být v projektu realizovány prostřednictvím partnera.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
        <p:nvSpPr>
          <p:cNvPr id="10" name="Nadpis 1">
            <a:extLst>
              <a:ext uri="{FF2B5EF4-FFF2-40B4-BE49-F238E27FC236}">
                <a16:creationId xmlns:a16="http://schemas.microsoft.com/office/drawing/2014/main" id="{5E0917AA-8185-4BE1-AF2D-6D7E46C13731}"/>
              </a:ext>
            </a:extLst>
          </p:cNvPr>
          <p:cNvSpPr>
            <a:spLocks noGrp="true"/>
          </p:cNvSpPr>
          <p:nvPr>
            <p:ph type="title"/>
          </p:nvPr>
        </p:nvSpPr>
        <p:spPr>
          <a:xfrm>
            <a:off x="539552" y="0"/>
            <a:ext cx="8244447" cy="1080000"/>
          </a:xfrm>
        </p:spPr>
        <p:txBody>
          <a:bodyPr/>
          <a:lstStyle/>
          <a:p>
            <a:r>
              <a:rPr lang="cs-CZ" dirty="false"/>
              <a:t>Partnerství			   </a:t>
            </a:r>
            <a:r>
              <a:rPr lang="cs-CZ" sz="2000" dirty="false"/>
              <a:t>2/2</a:t>
            </a:r>
          </a:p>
        </p:txBody>
      </p:sp>
      <p:pic>
        <p:nvPicPr>
          <p:cNvPr id="11" name="Obrázek 10">
            <a:extLst>
              <a:ext uri="{FF2B5EF4-FFF2-40B4-BE49-F238E27FC236}">
                <a16:creationId xmlns:a16="http://schemas.microsoft.com/office/drawing/2014/main" id="{9C395539-AEBC-44D2-AFC2-311F848AA372}"/>
              </a:ext>
            </a:extLst>
          </p:cNvPr>
          <p:cNvPicPr>
            <a:picLocks noChangeAspect="true"/>
          </p:cNvPicPr>
          <p:nvPr/>
        </p:nvPicPr>
        <p:blipFill>
          <a:blip r:embed="rId2"/>
          <a:stretch>
            <a:fillRect/>
          </a:stretch>
        </p:blipFill>
        <p:spPr>
          <a:xfrm>
            <a:off x="7596336" y="44686"/>
            <a:ext cx="1480088" cy="792026"/>
          </a:xfrm>
          <a:prstGeom prst="rect">
            <a:avLst/>
          </a:prstGeom>
        </p:spPr>
      </p:pic>
    </p:spTree>
    <p:extLst>
      <p:ext uri="{BB962C8B-B14F-4D97-AF65-F5344CB8AC3E}">
        <p14:creationId xmlns:p14="http://schemas.microsoft.com/office/powerpoint/2010/main" val="145336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228184" y="5013176"/>
            <a:ext cx="1584176" cy="1522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 semináře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280000" cy="4608511"/>
          </a:xfrm>
        </p:spPr>
        <p:txBody>
          <a:bodyPr/>
          <a:lstStyle/>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Evaluace</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Evropský sociální fond plus a Operační program zaměstnanost plus</a:t>
            </a:r>
          </a:p>
          <a:p>
            <a:pPr>
              <a:lnSpc>
                <a:spcPct val="90000"/>
              </a:lnSpc>
              <a:buFont typeface="Wingdings" panose="05000000000000000000" pitchFamily="2" charset="2"/>
              <a:buChar char="§"/>
            </a:pPr>
            <a:r>
              <a:rPr lang="cs-CZ" sz="2000" dirty="false">
                <a:solidFill>
                  <a:srgbClr val="002060"/>
                </a:solidFill>
              </a:rPr>
              <a:t>Kde čerpat informace: web, systém, příručky, technická podpora</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Rozlišení projektů a výzev, oprávněnost žadatele, partnerství</a:t>
            </a:r>
          </a:p>
          <a:p>
            <a:pPr>
              <a:lnSpc>
                <a:spcPct val="90000"/>
              </a:lnSpc>
              <a:buFont typeface="Wingdings" panose="05000000000000000000" pitchFamily="2" charset="2"/>
              <a:buChar char="§"/>
            </a:pPr>
            <a:r>
              <a:rPr lang="cs-CZ" sz="2000" dirty="false">
                <a:solidFill>
                  <a:srgbClr val="002060"/>
                </a:solidFill>
              </a:rPr>
              <a:t>Cílové skupiny, indikátory, veřejná podpora</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Financování projektu, způsobilé výdaje, dokladování</a:t>
            </a:r>
          </a:p>
          <a:p>
            <a:pPr>
              <a:lnSpc>
                <a:spcPct val="90000"/>
              </a:lnSpc>
              <a:buFont typeface="Wingdings" panose="05000000000000000000" pitchFamily="2" charset="2"/>
              <a:buChar char="§"/>
            </a:pPr>
            <a:r>
              <a:rPr lang="cs-CZ" sz="2000" dirty="false">
                <a:solidFill>
                  <a:srgbClr val="002060"/>
                </a:solidFill>
              </a:rPr>
              <a:t>Předložení a zpracování žádosti o podporu, plné moci</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Hodnocení a výběr projektů</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Žádost o přezkum</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Příprava právního aktu</a:t>
            </a:r>
          </a:p>
          <a:p>
            <a:pPr>
              <a:lnSpc>
                <a:spcPct val="90000"/>
              </a:lnSpc>
              <a:spcAft>
                <a:spcPts val="600"/>
              </a:spcAft>
              <a:buClr>
                <a:schemeClr val="accent2"/>
              </a:buClr>
              <a:buFont typeface="Wingdings" panose="05000000000000000000" pitchFamily="2" charset="2"/>
              <a:buChar char="§"/>
            </a:pPr>
            <a:r>
              <a:rPr lang="cs-CZ" sz="2000" dirty="false">
                <a:solidFill>
                  <a:srgbClr val="002060"/>
                </a:solidFill>
              </a:rPr>
              <a:t>Dotazy </a:t>
            </a:r>
          </a:p>
          <a:p>
            <a:pPr marL="0" indent="0">
              <a:buNone/>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Cílová skupina</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532480" cy="5517232"/>
          </a:xfrm>
        </p:spPr>
        <p:txBody>
          <a:bodyPr/>
          <a:lstStyle/>
          <a:p>
            <a:pPr marL="0" indent="0">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CS = </a:t>
            </a:r>
            <a:r>
              <a:rPr lang="pl-PL" sz="1800" b="false" i="false" u="none" strike="noStrike" baseline="0" dirty="false">
                <a:solidFill>
                  <a:srgbClr val="002060"/>
                </a:solidFill>
                <a:latin typeface="Arial" panose="020B0604020202020204" pitchFamily="34" charset="0"/>
              </a:rPr>
              <a:t>Skupina subjektů nebo osob, na kterou je projekt zaměřen a má z něj užitek po dobu jeho realizace. </a:t>
            </a:r>
            <a:r>
              <a:rPr lang="pl-PL" sz="1600" b="false" i="false" u="none" strike="noStrike" baseline="0" dirty="false">
                <a:solidFill>
                  <a:srgbClr val="002060"/>
                </a:solidFill>
                <a:latin typeface="Arial" panose="020B0604020202020204" pitchFamily="34" charset="0"/>
              </a:rPr>
              <a:t>	</a:t>
            </a:r>
            <a:endParaRPr lang="pl-PL" sz="1600" b="true" i="false" u="none" strike="noStrike" baseline="0" dirty="false">
              <a:solidFill>
                <a:srgbClr val="002060"/>
              </a:solidFill>
              <a:latin typeface="Arial" panose="020B0604020202020204" pitchFamily="34" charset="0"/>
            </a:endParaRPr>
          </a:p>
          <a:p>
            <a:pPr marL="0" indent="0">
              <a:lnSpc>
                <a:spcPct val="100000"/>
              </a:lnSpc>
              <a:spcBef>
                <a:spcPts val="0"/>
              </a:spcBef>
              <a:spcAft>
                <a:spcPts val="1200"/>
              </a:spcAft>
              <a:buNone/>
            </a:pPr>
            <a:r>
              <a:rPr lang="cs-CZ" sz="1600" b="true" dirty="false">
                <a:solidFill>
                  <a:srgbClr val="002060"/>
                </a:solidFill>
                <a:latin typeface="Arial" panose="020B0604020202020204" pitchFamily="34" charset="0"/>
              </a:rPr>
              <a:t>Specifický cíl 2.1 OPZ+ (Priorita 2 Sociální začleňování) definuje tyto cílové skupiny:</a:t>
            </a:r>
          </a:p>
          <a:p>
            <a:pPr algn="just">
              <a:lnSpc>
                <a:spcPct val="100000"/>
              </a:lnSpc>
              <a:spcBef>
                <a:spcPts val="0"/>
              </a:spcBef>
              <a:spcAft>
                <a:spcPts val="1000"/>
              </a:spcAft>
            </a:pPr>
            <a: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Jedná se zejména o osoby: sociálně vyloučené a sociálním vyloučením ohrožené, se zdravotním postižením, s duševním onemocněním, s poruchami autistického spektra, žijící v sociálně vyloučených lokalitách, pečující o malé děti, rodiny s dětmi v nepříznivé sociální situaci, do 18 let věku se speciálními vzdělávacími potřebami, děti a mladiství ohrožení umístěním do institucionální péče nebo v ní již umístěné, vyrůstající v náhradní rodinné péči, dlouhodobě či opakovaně nezaměstnané, ohrožené předlužeností </a:t>
            </a:r>
            <a:b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br>
            <a: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a závislostmi, v nebo po výkonu trestu, žijící v oblastech se ztíženým přístupem ke zdravotní péči, se ztíženým přístupem ke zdravotní péči z důvodu sociálního vyloučení, žijící v nevyhovujícím či nejistém bydlení;</a:t>
            </a:r>
            <a:endParaRPr lang="cs-CZ" sz="1600" dirty="false">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Zaměstnavatelé (sociální podniky) a jejich zaměstnanci;</a:t>
            </a:r>
            <a:endParaRPr lang="cs-CZ" sz="1600" dirty="false">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600"/>
              </a:spcAft>
            </a:pPr>
            <a: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Senioři, národnostní menšiny (zejm. Romové), cizinci, osoby s migrační zkušeností, osoby bez přístřeší, oběti trestné činnosti a oběti násilí, neformální pečovatelé, náhradní rodiče, dobrovolníci, veřejnost;</a:t>
            </a:r>
            <a:endParaRPr lang="cs-CZ" sz="1600" dirty="false">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600"/>
              </a:spcAft>
            </a:pPr>
            <a:r>
              <a:rPr lang="cs-CZ" sz="1600" dirty="false">
                <a:solidFill>
                  <a:schemeClr val="accent1">
                    <a:lumMod val="75000"/>
                  </a:schemeClr>
                </a:solidFill>
                <a:effectLst/>
                <a:latin typeface="Arial" panose="020B0604020202020204" pitchFamily="34" charset="0"/>
                <a:ea typeface="Times New Roman" panose="02020603050405020304" pitchFamily="18" charset="0"/>
                <a:cs typeface="Times New Roman" panose="02020603050405020304" pitchFamily="18" charset="0"/>
              </a:rPr>
              <a:t>Poskytovatelé a zadavatelé služeb a jejich zaměstnanci. Účastníci programů ve venkovském prostoru na podporu zaměstnávání a začleňování. </a:t>
            </a:r>
            <a:endParaRPr lang="cs-CZ" sz="1600" dirty="false">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r>
              <a:rPr lang="cs-CZ" sz="1800" dirty="false">
                <a:solidFill>
                  <a:srgbClr val="002060"/>
                </a:solidFill>
                <a:latin typeface="Arial" panose="020B0604020202020204" pitchFamily="34" charset="0"/>
              </a:rPr>
              <a:t>Konkrétní cílové skupiny definuje každá výzva.</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7452320" y="84331"/>
            <a:ext cx="1331680" cy="1184429"/>
          </a:xfrm>
          <a:prstGeom prst="rect">
            <a:avLst/>
          </a:prstGeom>
        </p:spPr>
      </p:pic>
    </p:spTree>
    <p:extLst>
      <p:ext uri="{BB962C8B-B14F-4D97-AF65-F5344CB8AC3E}">
        <p14:creationId xmlns:p14="http://schemas.microsoft.com/office/powerpoint/2010/main" val="20683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5223"/>
            <a:ext cx="8712968" cy="5662777"/>
          </a:xfrm>
        </p:spPr>
        <p:txBody>
          <a:bodyPr/>
          <a:lstStyle/>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Indikátor je nositelem konkrétních informací o věcném plnění plánu, měření cíle, postupu a dosažených efektech implementace fondů EU.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Pojem „indikátor“ má v prostředí implementace fondů EU stejný význam jako jeho český ekvivalent „ukazatel“.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Indikátory musí být definovány tak, aby sloužily pro kvalitní hodnocení výstupů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výsledků intervencí. Každý indikátor je přesně definován – tvoří jej kód, název, jasná definice, měrná jednotka včetně popisu způsobu měření, zdroj údajů, výchozí, </a:t>
            </a:r>
            <a:r>
              <a:rPr lang="cs-CZ" sz="1800" dirty="false">
                <a:solidFill>
                  <a:srgbClr val="002060"/>
                </a:solidFill>
                <a:latin typeface="Arial" panose="020B0604020202020204" pitchFamily="34" charset="0"/>
              </a:rPr>
              <a:t>cílová a dosažená hodnota. 	</a:t>
            </a:r>
          </a:p>
          <a:p>
            <a:pPr algn="just">
              <a:lnSpc>
                <a:spcPct val="100000"/>
              </a:lnSpc>
              <a:spcBef>
                <a:spcPts val="0"/>
              </a:spcBef>
              <a:spcAft>
                <a:spcPts val="1800"/>
              </a:spcAft>
            </a:pPr>
            <a:r>
              <a:rPr lang="cs-CZ" sz="1800" dirty="false">
                <a:solidFill>
                  <a:srgbClr val="002060"/>
                </a:solidFill>
                <a:latin typeface="Arial" panose="020B0604020202020204" pitchFamily="34" charset="0"/>
              </a:rPr>
              <a:t>Mezi typické indikátory patří indikátor </a:t>
            </a:r>
            <a:r>
              <a:rPr lang="cs-CZ" sz="1800" b="true" dirty="false">
                <a:solidFill>
                  <a:srgbClr val="002060"/>
                </a:solidFill>
                <a:latin typeface="Arial" panose="020B0604020202020204" pitchFamily="34" charset="0"/>
              </a:rPr>
              <a:t>600 000 Celkový počet účastníků </a:t>
            </a:r>
            <a:r>
              <a:rPr lang="cs-CZ" sz="1800" dirty="false">
                <a:solidFill>
                  <a:srgbClr val="002060"/>
                </a:solidFill>
                <a:latin typeface="Arial" panose="020B0604020202020204" pitchFamily="34" charset="0"/>
              </a:rPr>
              <a:t>nebo </a:t>
            </a:r>
            <a:r>
              <a:rPr lang="cs-CZ" sz="1800" b="true" dirty="false">
                <a:solidFill>
                  <a:srgbClr val="002060"/>
                </a:solidFill>
                <a:latin typeface="Arial" panose="020B0604020202020204" pitchFamily="34" charset="0"/>
              </a:rPr>
              <a:t>805 000 Počet napsaných a zveřejněných analytických a strategických dokumentů</a:t>
            </a:r>
            <a:r>
              <a:rPr lang="cs-CZ" sz="1800" dirty="false">
                <a:solidFill>
                  <a:srgbClr val="002060"/>
                </a:solidFill>
                <a:latin typeface="Arial" panose="020B0604020202020204" pitchFamily="34" charset="0"/>
              </a:rPr>
              <a:t> vč. evaluačních. </a:t>
            </a:r>
            <a:r>
              <a:rPr lang="cs-CZ" sz="1800" b="true" dirty="false">
                <a:solidFill>
                  <a:srgbClr val="002060"/>
                </a:solidFill>
                <a:latin typeface="Arial" panose="020B0604020202020204" pitchFamily="34" charset="0"/>
              </a:rPr>
              <a:t>Konkrétní indikátory stanoví konkrétní výzva.</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Na základě stanovených cílů projektu žadatel do žádosti o podporu uvádí svůj závazek, tj. určuje </a:t>
            </a:r>
            <a:r>
              <a:rPr lang="cs-CZ" sz="1800" b="true" i="false" u="none" strike="noStrike" baseline="0" dirty="false">
                <a:solidFill>
                  <a:srgbClr val="002060"/>
                </a:solidFill>
                <a:latin typeface="Arial" panose="020B0604020202020204" pitchFamily="34" charset="0"/>
              </a:rPr>
              <a:t>cílové hodnoty </a:t>
            </a:r>
            <a:r>
              <a:rPr lang="cs-CZ" sz="1800" b="false" i="false" u="none" strike="noStrike" baseline="0" dirty="false">
                <a:solidFill>
                  <a:srgbClr val="002060"/>
                </a:solidFill>
                <a:latin typeface="Arial" panose="020B0604020202020204" pitchFamily="34" charset="0"/>
              </a:rPr>
              <a:t>několika indikátorů, kterých díky podpoře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z OPZ+ plánuje dosáhnout.</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V žádosti o podporu musí být současně vždy uvedeno, </a:t>
            </a:r>
            <a:r>
              <a:rPr lang="cs-CZ" sz="1800" b="true" i="false" u="none" strike="noStrike" baseline="0" dirty="false">
                <a:solidFill>
                  <a:srgbClr val="002060"/>
                </a:solidFill>
                <a:latin typeface="Arial" panose="020B0604020202020204" pitchFamily="34" charset="0"/>
              </a:rPr>
              <a:t>jakým způsobem byla cílová hodnota stanovena</a:t>
            </a:r>
            <a:r>
              <a:rPr lang="cs-CZ" sz="1800" b="false" i="false" u="none" strike="noStrike" baseline="0" dirty="false">
                <a:solidFill>
                  <a:srgbClr val="002060"/>
                </a:solidFill>
                <a:latin typeface="Arial" panose="020B0604020202020204" pitchFamily="34" charset="0"/>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715038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268760"/>
            <a:ext cx="8532480" cy="5589240"/>
          </a:xfrm>
        </p:spPr>
        <p:txBody>
          <a:bodyPr/>
          <a:lstStyle/>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Žadatelem stanovené cílové hodnoty indikátorů jsou pro projekty, které jsou doporučeny k financování, přeneseny do právního aktu o poskytnutí podpory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stávají se závaznými.</a:t>
            </a:r>
          </a:p>
          <a:p>
            <a:pPr lvl="1" algn="just">
              <a:lnSpc>
                <a:spcPct val="100000"/>
              </a:lnSpc>
              <a:spcBef>
                <a:spcPts val="0"/>
              </a:spcBef>
              <a:spcAft>
                <a:spcPts val="1800"/>
              </a:spcAft>
            </a:pPr>
            <a:r>
              <a:rPr lang="cs-CZ" sz="1650" b="false" i="false" u="none" strike="noStrike" baseline="0" dirty="false">
                <a:solidFill>
                  <a:srgbClr val="002060"/>
                </a:solidFill>
                <a:latin typeface="Arial" panose="020B0604020202020204" pitchFamily="34" charset="0"/>
              </a:rPr>
              <a:t>Jako podmínka poskytnutí podpory na projektu může být v průběhu procesu hodnocení a výběru projektů stanoveno, že do právního aktu o poskytnutí podpory musí být cílová hodnota nějakého indikátoru navýšena; toto je relevantní v případě, když žadatelem stanovená cílová hodnota je neúměrně nízká vzhledem k rozpočtu </a:t>
            </a:r>
            <a:br>
              <a:rPr lang="cs-CZ" sz="1650" b="false" i="false" u="none" strike="noStrike" baseline="0" dirty="false">
                <a:solidFill>
                  <a:srgbClr val="002060"/>
                </a:solidFill>
                <a:latin typeface="Arial" panose="020B0604020202020204" pitchFamily="34" charset="0"/>
              </a:rPr>
            </a:br>
            <a:r>
              <a:rPr lang="cs-CZ" sz="1650" b="false" i="false" u="none" strike="noStrike" baseline="0" dirty="false">
                <a:solidFill>
                  <a:srgbClr val="002060"/>
                </a:solidFill>
                <a:latin typeface="Arial" panose="020B0604020202020204" pitchFamily="34" charset="0"/>
              </a:rPr>
              <a:t>a délce trvání projektu.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V průběhu realizace projektu musí příjemce naplňování indikátorů průběžně sledovat a </a:t>
            </a:r>
            <a:r>
              <a:rPr lang="cs-CZ" sz="1800" b="true" i="false" u="none" strike="noStrike" baseline="0" dirty="false">
                <a:solidFill>
                  <a:srgbClr val="002060"/>
                </a:solidFill>
                <a:latin typeface="Arial" panose="020B0604020202020204" pitchFamily="34" charset="0"/>
              </a:rPr>
              <a:t>také průběžně vykazovat dosažené hodnoty v rámci zpráv </a:t>
            </a:r>
            <a:br>
              <a:rPr lang="cs-CZ" sz="1800" b="true" i="false" u="none" strike="noStrike" baseline="0" dirty="false">
                <a:solidFill>
                  <a:srgbClr val="002060"/>
                </a:solidFill>
                <a:latin typeface="Arial" panose="020B0604020202020204" pitchFamily="34" charset="0"/>
              </a:rPr>
            </a:br>
            <a:r>
              <a:rPr lang="cs-CZ" sz="1800" b="true" i="false" u="none" strike="noStrike" baseline="0" dirty="false">
                <a:solidFill>
                  <a:srgbClr val="002060"/>
                </a:solidFill>
                <a:latin typeface="Arial" panose="020B0604020202020204" pitchFamily="34" charset="0"/>
              </a:rPr>
              <a:t>o realizaci projektu. </a:t>
            </a:r>
            <a:r>
              <a:rPr lang="cs-CZ" sz="1800" b="false" i="false" u="none" strike="noStrike" baseline="0" dirty="false">
                <a:solidFill>
                  <a:srgbClr val="002060"/>
                </a:solidFill>
                <a:latin typeface="Arial" panose="020B0604020202020204" pitchFamily="34" charset="0"/>
              </a:rPr>
              <a:t>Důležité je, aby se vykazované hodnoty opíraly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a:t>
            </a:r>
            <a:r>
              <a:rPr lang="cs-CZ" sz="1800" b="true" i="false" u="none" strike="noStrike" baseline="0" dirty="false">
                <a:solidFill>
                  <a:srgbClr val="002060"/>
                </a:solidFill>
                <a:latin typeface="Arial" panose="020B0604020202020204" pitchFamily="34" charset="0"/>
              </a:rPr>
              <a:t>průkaznou evidenci </a:t>
            </a:r>
            <a:r>
              <a:rPr lang="cs-CZ" sz="1800" b="false" i="false" u="none" strike="noStrike" baseline="0" dirty="false">
                <a:solidFill>
                  <a:srgbClr val="002060"/>
                </a:solidFill>
                <a:latin typeface="Arial" panose="020B0604020202020204" pitchFamily="34" charset="0"/>
              </a:rPr>
              <a:t>vedenou příjemcem (nebo partnerem). Evidencí se myslí např. záznamy o každém klientovi, prezenční listiny kurzů apod., tzn., že vykazované hodnoty musí být prokazatelné a ověřitelné případnou kontrolou. </a:t>
            </a:r>
          </a:p>
          <a:p>
            <a:pPr algn="just">
              <a:lnSpc>
                <a:spcPct val="100000"/>
              </a:lnSpc>
              <a:spcBef>
                <a:spcPts val="0"/>
              </a:spcBef>
            </a:pPr>
            <a:r>
              <a:rPr lang="cs-CZ" sz="1800" b="true" i="false" u="none" strike="noStrike" baseline="0" dirty="false">
                <a:solidFill>
                  <a:srgbClr val="002060"/>
                </a:solidFill>
                <a:latin typeface="Arial" panose="020B0604020202020204" pitchFamily="34" charset="0"/>
              </a:rPr>
              <a:t>Cílové hodnoty indikátorů </a:t>
            </a:r>
            <a:r>
              <a:rPr lang="cs-CZ" sz="1800" b="false" i="false" u="none" strike="noStrike" baseline="0" dirty="false">
                <a:solidFill>
                  <a:srgbClr val="002060"/>
                </a:solidFill>
                <a:latin typeface="Arial" panose="020B0604020202020204" pitchFamily="34" charset="0"/>
              </a:rPr>
              <a:t>nastavené v přímé vazbě na aktivity projektu a jeho rozpočet jsou závazné, </a:t>
            </a:r>
            <a:r>
              <a:rPr lang="cs-CZ" sz="1800" b="true" i="false" u="none" strike="noStrike" baseline="0" dirty="false">
                <a:solidFill>
                  <a:srgbClr val="002060"/>
                </a:solidFill>
                <a:latin typeface="Arial" panose="020B0604020202020204" pitchFamily="34" charset="0"/>
              </a:rPr>
              <a:t>nelze je tedy libovolně měnit</a:t>
            </a:r>
            <a:r>
              <a:rPr lang="cs-CZ" sz="1800" b="false" i="false" u="none" strike="noStrike" baseline="0" dirty="false">
                <a:solidFill>
                  <a:srgbClr val="002060"/>
                </a:solidFill>
                <a:latin typeface="Arial" panose="020B0604020202020204" pitchFamily="34" charset="0"/>
              </a:rPr>
              <a:t>. Nenaplnění cílových hodnot indikátorů uvedených v právním aktu může mít dopad na výši způsobilých výdajů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3715892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1314064"/>
          </a:xfrm>
        </p:spPr>
        <p:txBody>
          <a:bodyPr/>
          <a:lstStyle/>
          <a:p>
            <a:pPr marL="0" indent="0" algn="just">
              <a:lnSpc>
                <a:spcPct val="110000"/>
              </a:lnSpc>
              <a:spcBef>
                <a:spcPts val="0"/>
              </a:spcBef>
              <a:spcAft>
                <a:spcPts val="1200"/>
              </a:spcAft>
              <a:buNone/>
            </a:pPr>
            <a:r>
              <a:rPr lang="cs-CZ" sz="1800" b="true" i="false" u="none" strike="noStrike" baseline="0" dirty="false">
                <a:solidFill>
                  <a:srgbClr val="002060"/>
                </a:solidFill>
                <a:latin typeface="+mj-lt"/>
              </a:rPr>
              <a:t>Za osobu, která má z podpořeného projektu přímý prospěch, je považována pouze osoba, která se účastní činností realizovaných v rámci podpořeného projektu pro cílové skupiny a u níž rozsah jejího zapojení do podpořeného projektu překročí </a:t>
            </a:r>
            <a:r>
              <a:rPr lang="cs-CZ" sz="1800" b="true" i="false" u="sng" strike="noStrike" baseline="0" dirty="false">
                <a:solidFill>
                  <a:srgbClr val="002060"/>
                </a:solidFill>
                <a:latin typeface="+mj-lt"/>
              </a:rPr>
              <a:t>tzv. bagatelní podporu</a:t>
            </a:r>
            <a:r>
              <a:rPr lang="cs-CZ" sz="1800" b="false" i="false" u="sng" strike="noStrike" baseline="0" dirty="false">
                <a:solidFill>
                  <a:srgbClr val="002060"/>
                </a:solidFill>
                <a:latin typeface="+mj-lt"/>
              </a:rPr>
              <a:t>. </a:t>
            </a: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
        <p:nvSpPr>
          <p:cNvPr id="6" name="Zástupný obsah 2">
            <a:extLst>
              <a:ext uri="{FF2B5EF4-FFF2-40B4-BE49-F238E27FC236}">
                <a16:creationId xmlns:a16="http://schemas.microsoft.com/office/drawing/2014/main" id="{9D03E6A6-6E1E-40E9-AE47-ECA3BF0318BD}"/>
              </a:ext>
            </a:extLst>
          </p:cNvPr>
          <p:cNvSpPr txBox="true">
            <a:spLocks/>
          </p:cNvSpPr>
          <p:nvPr/>
        </p:nvSpPr>
        <p:spPr>
          <a:xfrm>
            <a:off x="36000" y="4653136"/>
            <a:ext cx="8838000" cy="204286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endParaRPr lang="cs-CZ" sz="1600" dirty="false">
              <a:solidFill>
                <a:srgbClr val="002060"/>
              </a:solidFill>
              <a:latin typeface="+mj-lt"/>
            </a:endParaRPr>
          </a:p>
        </p:txBody>
      </p:sp>
      <p:sp>
        <p:nvSpPr>
          <p:cNvPr id="7" name="Zástupný obsah 2">
            <a:extLst>
              <a:ext uri="{FF2B5EF4-FFF2-40B4-BE49-F238E27FC236}">
                <a16:creationId xmlns:a16="http://schemas.microsoft.com/office/drawing/2014/main" id="{33A6EB87-332E-46CA-9C71-261B628DA71B}"/>
              </a:ext>
            </a:extLst>
          </p:cNvPr>
          <p:cNvSpPr txBox="true">
            <a:spLocks/>
          </p:cNvSpPr>
          <p:nvPr/>
        </p:nvSpPr>
        <p:spPr>
          <a:xfrm>
            <a:off x="-468560" y="2726840"/>
            <a:ext cx="9361040" cy="396916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03300" lvl="1" indent="-285750" algn="just">
              <a:lnSpc>
                <a:spcPct val="110000"/>
              </a:lnSpc>
              <a:spcBef>
                <a:spcPts val="0"/>
              </a:spcBef>
              <a:spcAft>
                <a:spcPts val="600"/>
              </a:spcAft>
            </a:pPr>
            <a:r>
              <a:rPr lang="cs-CZ" sz="1800" dirty="false">
                <a:solidFill>
                  <a:srgbClr val="002060"/>
                </a:solidFill>
                <a:latin typeface="+mj-lt"/>
              </a:rPr>
              <a:t>Je tedy stanoven limit, že účastníkem/podpořenou osobou z hlediska indikátorů, je pouze osoba, která získala v daném projektu podporu v rozsahu </a:t>
            </a:r>
            <a:r>
              <a:rPr lang="cs-CZ" sz="1800" b="true" dirty="false">
                <a:solidFill>
                  <a:srgbClr val="002060"/>
                </a:solidFill>
                <a:latin typeface="+mj-lt"/>
              </a:rPr>
              <a:t>minimálně </a:t>
            </a:r>
            <a:br>
              <a:rPr lang="cs-CZ" sz="1800" b="true" dirty="false">
                <a:solidFill>
                  <a:srgbClr val="002060"/>
                </a:solidFill>
                <a:latin typeface="+mj-lt"/>
              </a:rPr>
            </a:br>
            <a:r>
              <a:rPr lang="cs-CZ" sz="1800" b="true" dirty="false">
                <a:solidFill>
                  <a:srgbClr val="002060"/>
                </a:solidFill>
                <a:latin typeface="+mj-lt"/>
              </a:rPr>
              <a:t>40 hodin </a:t>
            </a:r>
            <a:r>
              <a:rPr lang="cs-CZ" sz="1800" dirty="false">
                <a:solidFill>
                  <a:srgbClr val="002060"/>
                </a:solidFill>
                <a:latin typeface="+mj-lt"/>
              </a:rPr>
              <a:t>(bez ohledu na počet dílčích zapojení do projektu). Pro výpočet limitu bagatelní podpory se rozumí „hodinou“ hodina v délce 60 minut.</a:t>
            </a:r>
            <a:r>
              <a:rPr lang="cs-CZ" sz="1800" dirty="false">
                <a:solidFill>
                  <a:srgbClr val="002060"/>
                </a:solidFill>
                <a:latin typeface="Arial" panose="020B0604020202020204" pitchFamily="34" charset="0"/>
              </a:rPr>
              <a:t> </a:t>
            </a:r>
          </a:p>
          <a:p>
            <a:pPr marL="1003300" lvl="1" indent="-285750" algn="just">
              <a:lnSpc>
                <a:spcPct val="110000"/>
              </a:lnSpc>
              <a:spcBef>
                <a:spcPts val="0"/>
              </a:spcBef>
              <a:spcAft>
                <a:spcPts val="600"/>
              </a:spcAft>
            </a:pPr>
            <a:r>
              <a:rPr lang="cs-CZ" sz="1800" dirty="false">
                <a:solidFill>
                  <a:srgbClr val="002060"/>
                </a:solidFill>
                <a:latin typeface="Arial" panose="020B0604020202020204" pitchFamily="34" charset="0"/>
              </a:rPr>
              <a:t>Příjemce vede evidenci o všech osobách, které byly zapojeny do projektu včetně osob, u nichž podpora zatím nepřekonala/nepřevýšila limit bagatelní podpory, tzn. do 40 hodin.</a:t>
            </a:r>
          </a:p>
          <a:p>
            <a:pPr marL="1323563" lvl="2" indent="-354013" algn="just">
              <a:lnSpc>
                <a:spcPct val="100000"/>
              </a:lnSpc>
              <a:spcBef>
                <a:spcPts val="0"/>
              </a:spcBef>
              <a:spcAft>
                <a:spcPts val="1200"/>
              </a:spcAft>
              <a:buFont typeface="Courier New" panose="02070309020205020404" pitchFamily="49" charset="0"/>
              <a:buChar char="o"/>
            </a:pPr>
            <a:r>
              <a:rPr lang="cs-CZ" sz="1600" dirty="false">
                <a:solidFill>
                  <a:srgbClr val="002060"/>
                </a:solidFill>
                <a:latin typeface="Arial" panose="020B0604020202020204" pitchFamily="34" charset="0"/>
              </a:rPr>
              <a:t>U osob, u nichž příjemce ví, že jejich zapojení do projektu zůstane </a:t>
            </a:r>
            <a:br>
              <a:rPr lang="cs-CZ" sz="1600" dirty="false">
                <a:solidFill>
                  <a:srgbClr val="002060"/>
                </a:solidFill>
                <a:latin typeface="Arial" panose="020B0604020202020204" pitchFamily="34" charset="0"/>
              </a:rPr>
            </a:br>
            <a:r>
              <a:rPr lang="cs-CZ" sz="1600" dirty="false">
                <a:solidFill>
                  <a:srgbClr val="002060"/>
                </a:solidFill>
                <a:latin typeface="Arial" panose="020B0604020202020204" pitchFamily="34" charset="0"/>
              </a:rPr>
              <a:t>v rozsahu bagatelní podpory (tzn. do 40 hodin), musí mít k dispozici průkazné záznamy </a:t>
            </a:r>
            <a:br>
              <a:rPr lang="cs-CZ" sz="1600" dirty="false">
                <a:solidFill>
                  <a:srgbClr val="002060"/>
                </a:solidFill>
                <a:latin typeface="Arial" panose="020B0604020202020204" pitchFamily="34" charset="0"/>
              </a:rPr>
            </a:br>
            <a:r>
              <a:rPr lang="cs-CZ" sz="1600" dirty="false">
                <a:solidFill>
                  <a:srgbClr val="002060"/>
                </a:solidFill>
                <a:latin typeface="Arial" panose="020B0604020202020204" pitchFamily="34" charset="0"/>
              </a:rPr>
              <a:t>o jejich zapojení do projektu. </a:t>
            </a:r>
          </a:p>
          <a:p>
            <a:pPr marL="1323563" lvl="2" indent="-354013" algn="just">
              <a:lnSpc>
                <a:spcPct val="100000"/>
              </a:lnSpc>
              <a:spcBef>
                <a:spcPts val="0"/>
              </a:spcBef>
              <a:spcAft>
                <a:spcPts val="1200"/>
              </a:spcAft>
              <a:buFont typeface="Courier New" panose="02070309020205020404" pitchFamily="49" charset="0"/>
              <a:buChar char="o"/>
            </a:pPr>
            <a:r>
              <a:rPr lang="cs-CZ" sz="1600" b="false" i="false" u="none" strike="noStrike" baseline="0" dirty="false">
                <a:solidFill>
                  <a:srgbClr val="002060"/>
                </a:solidFill>
                <a:latin typeface="Arial" panose="020B0604020202020204" pitchFamily="34" charset="0"/>
              </a:rPr>
              <a:t>Ke každému účastníkovi projektu musí příjemce (nebo partner) disponovat údaji </a:t>
            </a:r>
            <a:br>
              <a:rPr lang="cs-CZ" sz="1600" b="false" i="false" u="none" strike="noStrike" baseline="0" dirty="false">
                <a:solidFill>
                  <a:srgbClr val="002060"/>
                </a:solidFill>
                <a:latin typeface="Arial" panose="020B0604020202020204" pitchFamily="34" charset="0"/>
              </a:rPr>
            </a:br>
            <a:r>
              <a:rPr lang="cs-CZ" sz="1600" b="false" i="false" u="none" strike="noStrike" baseline="0" dirty="false">
                <a:solidFill>
                  <a:srgbClr val="002060"/>
                </a:solidFill>
                <a:latin typeface="Arial" panose="020B0604020202020204" pitchFamily="34" charset="0"/>
              </a:rPr>
              <a:t>v rozsahu monitorovacího listu podpořené osoby. Formulář ML je ke stažení na www.esfcr.cz.</a:t>
            </a:r>
            <a:endParaRPr lang="cs-CZ" sz="1600" dirty="false">
              <a:solidFill>
                <a:srgbClr val="002060"/>
              </a:solidFill>
              <a:latin typeface="Arial" panose="020B0604020202020204" pitchFamily="34" charset="0"/>
            </a:endParaRPr>
          </a:p>
          <a:p>
            <a:pPr marL="1003300" lvl="1" indent="-285750" algn="just">
              <a:lnSpc>
                <a:spcPct val="110000"/>
              </a:lnSpc>
              <a:spcBef>
                <a:spcPts val="0"/>
              </a:spcBef>
              <a:spcAft>
                <a:spcPts val="1200"/>
              </a:spcAft>
            </a:pPr>
            <a:endParaRPr lang="cs-CZ" sz="1600" dirty="false">
              <a:solidFill>
                <a:srgbClr val="002060"/>
              </a:solidFill>
              <a:latin typeface="+mj-lt"/>
            </a:endParaRPr>
          </a:p>
        </p:txBody>
      </p:sp>
    </p:spTree>
    <p:extLst>
      <p:ext uri="{BB962C8B-B14F-4D97-AF65-F5344CB8AC3E}">
        <p14:creationId xmlns:p14="http://schemas.microsoft.com/office/powerpoint/2010/main" val="1048893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10000"/>
              </a:lnSpc>
              <a:spcBef>
                <a:spcPts val="0"/>
              </a:spcBef>
              <a:spcAft>
                <a:spcPts val="1200"/>
              </a:spcAft>
              <a:buNone/>
            </a:pPr>
            <a:r>
              <a:rPr lang="cs-CZ" sz="1800" b="false" i="false" u="none" strike="noStrike" baseline="0" dirty="false">
                <a:solidFill>
                  <a:srgbClr val="002060"/>
                </a:solidFill>
                <a:latin typeface="+mj-lt"/>
              </a:rPr>
              <a:t>Jako podporu účastníka projektu ovšem nikdy </a:t>
            </a:r>
            <a:r>
              <a:rPr lang="cs-CZ" sz="1800" b="true" i="false" u="none" strike="noStrike" baseline="0" dirty="false">
                <a:solidFill>
                  <a:srgbClr val="002060"/>
                </a:solidFill>
                <a:latin typeface="+mj-lt"/>
              </a:rPr>
              <a:t>nelze označit aktivity</a:t>
            </a:r>
            <a:r>
              <a:rPr lang="cs-CZ" sz="1800" b="false" i="false" u="none" strike="noStrike" baseline="0" dirty="false">
                <a:solidFill>
                  <a:srgbClr val="002060"/>
                </a:solidFill>
                <a:latin typeface="+mj-lt"/>
              </a:rPr>
              <a:t>, v nichž nejde</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o zlepšení situace či znalostí/kompetencí dané osoby, ale dochází v nich pouze k: </a:t>
            </a:r>
          </a:p>
          <a:p>
            <a:pPr algn="just">
              <a:lnSpc>
                <a:spcPct val="110000"/>
              </a:lnSpc>
              <a:spcBef>
                <a:spcPts val="0"/>
              </a:spcBef>
              <a:spcAft>
                <a:spcPts val="1200"/>
              </a:spcAft>
            </a:pPr>
            <a:r>
              <a:rPr lang="cs-CZ" sz="1800" b="false" i="false" u="none" strike="noStrike" baseline="0" dirty="false">
                <a:solidFill>
                  <a:srgbClr val="002060"/>
                </a:solidFill>
                <a:latin typeface="+mj-lt"/>
              </a:rPr>
              <a:t>náboru účastníků projektu, </a:t>
            </a:r>
          </a:p>
          <a:p>
            <a:pPr algn="just">
              <a:lnSpc>
                <a:spcPct val="110000"/>
              </a:lnSpc>
              <a:spcBef>
                <a:spcPts val="0"/>
              </a:spcBef>
              <a:spcAft>
                <a:spcPts val="1200"/>
              </a:spcAft>
            </a:pPr>
            <a:r>
              <a:rPr lang="cs-CZ" sz="1800" b="false" i="false" u="none" strike="noStrike" baseline="0" dirty="false">
                <a:solidFill>
                  <a:srgbClr val="002060"/>
                </a:solidFill>
                <a:latin typeface="+mj-lt"/>
              </a:rPr>
              <a:t>šíření povědomí o projektu (včetně např. zastoupení projektu na veletrzích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a akcích obdobného charakteru), </a:t>
            </a:r>
          </a:p>
          <a:p>
            <a:pPr algn="just">
              <a:lnSpc>
                <a:spcPct val="110000"/>
              </a:lnSpc>
              <a:spcBef>
                <a:spcPts val="0"/>
              </a:spcBef>
              <a:spcAft>
                <a:spcPts val="1200"/>
              </a:spcAft>
            </a:pPr>
            <a:r>
              <a:rPr lang="cs-CZ" sz="1800" b="false" i="false" u="none" strike="noStrike" baseline="0" dirty="false">
                <a:solidFill>
                  <a:srgbClr val="002060"/>
                </a:solidFill>
                <a:latin typeface="+mj-lt"/>
              </a:rPr>
              <a:t>ke sběru informací o osobách formou anket, dotazníků, průzkumů, formou příspěvků do diskuze na internetových fórech aj., </a:t>
            </a:r>
          </a:p>
          <a:p>
            <a:pPr algn="just">
              <a:lnSpc>
                <a:spcPct val="110000"/>
              </a:lnSpc>
              <a:spcBef>
                <a:spcPts val="0"/>
              </a:spcBef>
              <a:spcAft>
                <a:spcPts val="1200"/>
              </a:spcAft>
            </a:pPr>
            <a:r>
              <a:rPr lang="cs-CZ" sz="1800" b="false" i="false" u="none" strike="noStrike" baseline="0" dirty="false">
                <a:solidFill>
                  <a:srgbClr val="002060"/>
                </a:solidFill>
                <a:latin typeface="+mj-lt"/>
              </a:rPr>
              <a:t>k šíření publikací, časopisů, bulletinů, newsletterů, brožur, letáků apod., </a:t>
            </a:r>
          </a:p>
          <a:p>
            <a:pPr algn="just">
              <a:lnSpc>
                <a:spcPct val="110000"/>
              </a:lnSpc>
              <a:spcBef>
                <a:spcPts val="0"/>
              </a:spcBef>
              <a:spcAft>
                <a:spcPts val="1200"/>
              </a:spcAft>
            </a:pPr>
            <a:r>
              <a:rPr lang="cs-CZ" sz="1800" b="false" i="false" u="none" strike="noStrike" baseline="0" dirty="false">
                <a:solidFill>
                  <a:srgbClr val="002060"/>
                </a:solidFill>
                <a:latin typeface="+mj-lt"/>
              </a:rPr>
              <a:t>zapojení osoby do aktivit projektu, které není odůvodněno cílem zlepšit postavení této osoby ve společnosti/na trhu práce, protože osoba se účastní dané aktivity jako reprezentant nějaké organizace, přináší potřebnou odbornost apod. (např. účast na kulatých stolech nebo pracovních skupinách v rámci komunitního plánování). </a:t>
            </a:r>
          </a:p>
          <a:p>
            <a:pPr>
              <a:lnSpc>
                <a:spcPct val="100000"/>
              </a:lnSpc>
              <a:spcBef>
                <a:spcPts val="0"/>
              </a:spcBef>
            </a:pP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3303994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5536" y="0"/>
            <a:ext cx="8640960" cy="1080000"/>
          </a:xfrm>
        </p:spPr>
        <p:txBody>
          <a:bodyPr/>
          <a:lstStyle/>
          <a:p>
            <a:r>
              <a:rPr lang="cs-CZ" dirty="false"/>
              <a:t>Nakládání s osobními údaji</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Řídící orgán je oprávněn zpracovávat osobní údaje podpořených osob.</a:t>
            </a:r>
          </a:p>
          <a:p>
            <a:pPr marL="0" lvl="1"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ŘO pověřuje příjemce, jakožto zpracovatele, ke zpracování osobních údajů včetně zvláštní kategorie osobních údajů </a:t>
            </a:r>
            <a:r>
              <a:rPr lang="cs-CZ" sz="1800" b="false" i="false" u="none" strike="noStrike" baseline="0" dirty="false">
                <a:solidFill>
                  <a:srgbClr val="002060"/>
                </a:solidFill>
                <a:latin typeface="Arial" panose="020B0604020202020204" pitchFamily="34" charset="0"/>
              </a:rPr>
              <a:t>(dále jen „osobní údaje“) </a:t>
            </a:r>
            <a:r>
              <a:rPr lang="cs-CZ" sz="1800" b="true" i="false" u="none" strike="noStrike" baseline="0" dirty="false">
                <a:solidFill>
                  <a:srgbClr val="002060"/>
                </a:solidFill>
                <a:latin typeface="Arial" panose="020B0604020202020204" pitchFamily="34" charset="0"/>
              </a:rPr>
              <a:t>osob podpořených v projektu za účelem prokázání řádného a efektivního nakládání s prostředky ESF</a:t>
            </a:r>
            <a:r>
              <a:rPr lang="cs-CZ" sz="1800" b="false" i="false" u="none" strike="noStrike" baseline="0" dirty="false">
                <a:solidFill>
                  <a:srgbClr val="002060"/>
                </a:solidFill>
                <a:latin typeface="Arial" panose="020B0604020202020204" pitchFamily="34" charset="0"/>
              </a:rPr>
              <a:t>, které byly na realizaci projektu poskytnuty z OPZ+ právním aktem o poskytnutí podpory. </a:t>
            </a:r>
            <a:endParaRPr lang="cs-CZ" sz="1800" dirty="false">
              <a:solidFill>
                <a:srgbClr val="002060"/>
              </a:solidFill>
              <a:latin typeface="Arial" panose="020B0604020202020204" pitchFamily="34" charset="0"/>
            </a:endParaRP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Příjemce je oprávněn zpracovávat osobní údaje podpořené osoby v rozsahu vymezeném v dokumentu Obecná části pravidel pro žadatele a příjemce v rámci OPZ+. </a:t>
            </a:r>
          </a:p>
          <a:p>
            <a:pPr marL="0" lvl="1"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Osobní údaje je příjemce oprávněn zpracovávat výhradně v souvislosti </a:t>
            </a:r>
            <a:br>
              <a:rPr lang="cs-CZ" sz="1800" b="true" i="false" u="none" strike="noStrike" baseline="0" dirty="false">
                <a:solidFill>
                  <a:srgbClr val="002060"/>
                </a:solidFill>
                <a:latin typeface="Arial" panose="020B0604020202020204" pitchFamily="34" charset="0"/>
              </a:rPr>
            </a:br>
            <a:r>
              <a:rPr lang="cs-CZ" sz="1800" b="true" i="false" u="none" strike="noStrike" baseline="0" dirty="false">
                <a:solidFill>
                  <a:srgbClr val="002060"/>
                </a:solidFill>
                <a:latin typeface="Arial" panose="020B0604020202020204" pitchFamily="34" charset="0"/>
              </a:rPr>
              <a:t>s realizací projektu, </a:t>
            </a:r>
            <a:r>
              <a:rPr lang="cs-CZ" sz="1800" b="false" i="false" u="none" strike="noStrike" baseline="0" dirty="false">
                <a:solidFill>
                  <a:srgbClr val="002060"/>
                </a:solidFill>
                <a:latin typeface="Arial" panose="020B0604020202020204" pitchFamily="34" charset="0"/>
              </a:rPr>
              <a:t>zejména pak při přípravě zpráv o realizaci projektu.</a:t>
            </a: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Příjemce je oprávněn </a:t>
            </a:r>
            <a:r>
              <a:rPr lang="cs-CZ" sz="1800" b="true" i="false" u="none" strike="noStrike" baseline="0" dirty="false">
                <a:solidFill>
                  <a:srgbClr val="002060"/>
                </a:solidFill>
                <a:latin typeface="Arial" panose="020B0604020202020204" pitchFamily="34" charset="0"/>
              </a:rPr>
              <a:t>zpracovávat osobní údaje po dobu deseti let od ukončení realizace projektu</a:t>
            </a:r>
            <a:r>
              <a:rPr lang="cs-CZ" sz="1800" b="false" i="false" u="none" strike="noStrike" baseline="0" dirty="false">
                <a:solidFill>
                  <a:srgbClr val="002060"/>
                </a:solidFill>
                <a:latin typeface="Arial" panose="020B0604020202020204" pitchFamily="34" charset="0"/>
              </a:rPr>
              <a:t>, přičemž tato lhůta začíná běžet 1. ledna následujícího kalendářního roku poté, kdy byla příjemci vyplacena závěrečná platba, příp. kdy příjemce poukázal přeplatek dotace stanovený na </a:t>
            </a:r>
            <a:r>
              <a:rPr lang="cs-CZ" sz="1800" dirty="false">
                <a:solidFill>
                  <a:srgbClr val="002060"/>
                </a:solidFill>
                <a:latin typeface="Arial" panose="020B0604020202020204" pitchFamily="34" charset="0"/>
              </a:rPr>
              <a:t>základě schváleného vyúčtování výdajů v závěrečné žádosti o platbu zpět poskytovateli. Bez zbytečného odkladu po uplynutí této doby je příjemce povinen provést likvidaci těchto osobních údajů.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1731452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Veřejná podpora, podpora de minimis</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6752"/>
            <a:ext cx="8784976" cy="5687676"/>
          </a:xfrm>
        </p:spPr>
        <p:txBody>
          <a:bodyPr/>
          <a:lstStyle/>
          <a:p>
            <a:pPr marL="0" lvl="1" indent="0" algn="just">
              <a:lnSpc>
                <a:spcPct val="100000"/>
              </a:lnSpc>
              <a:spcBef>
                <a:spcPts val="0"/>
              </a:spcBef>
              <a:spcAft>
                <a:spcPts val="1200"/>
              </a:spcAft>
              <a:buNone/>
            </a:pPr>
            <a:r>
              <a:rPr lang="cs-CZ" sz="1700" b="false" i="false" u="none" strike="noStrike" baseline="0" dirty="false">
                <a:solidFill>
                  <a:srgbClr val="002060"/>
                </a:solidFill>
                <a:latin typeface="Arial" panose="020B0604020202020204" pitchFamily="34" charset="0"/>
              </a:rPr>
              <a:t>Obsah pojmu </a:t>
            </a:r>
            <a:r>
              <a:rPr lang="cs-CZ" sz="1700" b="true" i="false" u="none" strike="noStrike" baseline="0" dirty="false">
                <a:solidFill>
                  <a:srgbClr val="002060"/>
                </a:solidFill>
                <a:latin typeface="Arial" panose="020B0604020202020204" pitchFamily="34" charset="0"/>
              </a:rPr>
              <a:t>veřejná podpora </a:t>
            </a:r>
            <a:r>
              <a:rPr lang="cs-CZ" sz="1700" b="false" i="false" u="none" strike="noStrike" baseline="0" dirty="false">
                <a:solidFill>
                  <a:srgbClr val="002060"/>
                </a:solidFill>
                <a:latin typeface="Arial" panose="020B0604020202020204" pitchFamily="34" charset="0"/>
              </a:rPr>
              <a:t>je definován v Smlouvy o fungování EU. Jedná se o: </a:t>
            </a:r>
            <a:r>
              <a:rPr lang="cs-CZ" sz="1700" b="false" i="true" u="none" strike="noStrike" baseline="0" dirty="false">
                <a:solidFill>
                  <a:srgbClr val="002060"/>
                </a:solidFill>
                <a:latin typeface="Arial" panose="020B0604020202020204" pitchFamily="34" charset="0"/>
              </a:rPr>
              <a:t>„Podpory poskytované v jakékoli formě státy nebo ze státních prostředků, které narušují nebo hrozí narušit soutěž tím, že zvýhodňují určité podniky nebo určitá odvětví výroby, </a:t>
            </a:r>
            <a:br>
              <a:rPr lang="cs-CZ" sz="1700" b="false" i="true" u="none" strike="noStrike" baseline="0" dirty="false">
                <a:solidFill>
                  <a:srgbClr val="002060"/>
                </a:solidFill>
                <a:latin typeface="Arial" panose="020B0604020202020204" pitchFamily="34" charset="0"/>
              </a:rPr>
            </a:br>
            <a:r>
              <a:rPr lang="cs-CZ" sz="1700" b="false" i="true" u="none" strike="noStrike" baseline="0" dirty="false">
                <a:solidFill>
                  <a:srgbClr val="002060"/>
                </a:solidFill>
                <a:latin typeface="Arial" panose="020B0604020202020204" pitchFamily="34" charset="0"/>
              </a:rPr>
              <a:t>a jsou, pokud ovlivňují obchod mezi členskými státy, neslučitelné se společným trhem, nestanoví-li tato smlouva jinak.“</a:t>
            </a:r>
          </a:p>
          <a:p>
            <a:pPr marL="0" lvl="1" indent="0" algn="just">
              <a:lnSpc>
                <a:spcPct val="100000"/>
              </a:lnSpc>
              <a:spcBef>
                <a:spcPts val="0"/>
              </a:spcBef>
              <a:spcAft>
                <a:spcPts val="1200"/>
              </a:spcAft>
              <a:buNone/>
            </a:pPr>
            <a:r>
              <a:rPr lang="cs-CZ" sz="1700" b="false" i="false" u="none" strike="noStrike" baseline="0" dirty="false">
                <a:solidFill>
                  <a:srgbClr val="002060"/>
                </a:solidFill>
                <a:latin typeface="Arial" panose="020B0604020202020204" pitchFamily="34" charset="0"/>
              </a:rPr>
              <a:t>Podpora poskytovaná podle pravidla </a:t>
            </a:r>
            <a:r>
              <a:rPr lang="cs-CZ" sz="1700" i="false" u="none" strike="noStrike" baseline="0" dirty="false">
                <a:solidFill>
                  <a:srgbClr val="002060"/>
                </a:solidFill>
                <a:latin typeface="Arial" panose="020B0604020202020204" pitchFamily="34" charset="0"/>
              </a:rPr>
              <a:t>de minimis </a:t>
            </a:r>
            <a:r>
              <a:rPr lang="cs-CZ" sz="1700" b="false" i="false" u="none" strike="noStrike" baseline="0" dirty="false">
                <a:solidFill>
                  <a:srgbClr val="002060"/>
                </a:solidFill>
                <a:latin typeface="Arial" panose="020B0604020202020204" pitchFamily="34" charset="0"/>
              </a:rPr>
              <a:t>(též podpora malého rozsahu, </a:t>
            </a:r>
            <a:r>
              <a:rPr lang="cs-CZ" sz="1700" b="true" i="false" u="none" strike="noStrike" baseline="0" dirty="false">
                <a:solidFill>
                  <a:srgbClr val="002060"/>
                </a:solidFill>
                <a:latin typeface="Arial" panose="020B0604020202020204" pitchFamily="34" charset="0"/>
              </a:rPr>
              <a:t>podpora de minimis</a:t>
            </a:r>
            <a:r>
              <a:rPr lang="cs-CZ" sz="1700" b="false" i="false" u="none" strike="noStrike" baseline="0" dirty="false">
                <a:solidFill>
                  <a:srgbClr val="002060"/>
                </a:solidFill>
                <a:latin typeface="Arial" panose="020B0604020202020204" pitchFamily="34" charset="0"/>
              </a:rPr>
              <a:t>) je podporou, která není de iure veřejnou podporou, neboť vzhledem ke své relativní nízké hodnotě není s to narušit hospodářskou soutěž ani ovlivnit obchod mezi členskými státy EU. </a:t>
            </a:r>
          </a:p>
          <a:p>
            <a:pPr marL="0" lvl="1" indent="0" algn="just">
              <a:lnSpc>
                <a:spcPct val="100000"/>
              </a:lnSpc>
              <a:spcBef>
                <a:spcPts val="0"/>
              </a:spcBef>
              <a:spcAft>
                <a:spcPts val="1200"/>
              </a:spcAft>
              <a:buNone/>
            </a:pPr>
            <a:r>
              <a:rPr lang="cs-CZ" sz="1700" b="false" i="false" u="none" strike="noStrike" baseline="0" dirty="false">
                <a:solidFill>
                  <a:srgbClr val="002060"/>
                </a:solidFill>
                <a:latin typeface="Arial" panose="020B0604020202020204" pitchFamily="34" charset="0"/>
              </a:rPr>
              <a:t>Při poskytování veřejné podpory a podpory de minimis v rámci projektů OPZ+ jsou konkrétní podmínky jejich čerpání stanoveny právním aktem o poskytnutí podpory.</a:t>
            </a:r>
          </a:p>
          <a:p>
            <a:pPr marL="0" lvl="1" indent="0" algn="just">
              <a:lnSpc>
                <a:spcPct val="100000"/>
              </a:lnSpc>
              <a:spcBef>
                <a:spcPts val="0"/>
              </a:spcBef>
              <a:spcAft>
                <a:spcPts val="1200"/>
              </a:spcAft>
              <a:buNone/>
            </a:pPr>
            <a:r>
              <a:rPr lang="cs-CZ" sz="1700" b="false" i="false" u="none" strike="noStrike" baseline="0" dirty="false">
                <a:solidFill>
                  <a:srgbClr val="002060"/>
                </a:solidFill>
                <a:latin typeface="Arial" panose="020B0604020202020204" pitchFamily="34" charset="0"/>
              </a:rPr>
              <a:t>Příjemce podpory z OPZ+ je povinen spolupracovat s poskytovatelem na tom, aby poskytnutí veřejné podpory / podpory de minimis proběhlo dle platných právních předpisů. Příjemce podpory z OPZ+ je povinen pro ŘO zajistit veškeré potřebné dokumenty od partnera </a:t>
            </a:r>
            <a:r>
              <a:rPr lang="cs-CZ" sz="1700" dirty="false">
                <a:solidFill>
                  <a:srgbClr val="002060"/>
                </a:solidFill>
                <a:latin typeface="Arial" panose="020B0604020202020204" pitchFamily="34" charset="0"/>
              </a:rPr>
              <a:t>a </a:t>
            </a:r>
            <a:r>
              <a:rPr lang="cs-CZ" sz="1700" b="false" i="false" u="none" strike="noStrike" baseline="0" dirty="false">
                <a:solidFill>
                  <a:srgbClr val="002060"/>
                </a:solidFill>
                <a:latin typeface="Arial" panose="020B0604020202020204" pitchFamily="34" charset="0"/>
              </a:rPr>
              <a:t>dalšího subjektu.</a:t>
            </a:r>
          </a:p>
          <a:p>
            <a:pPr marL="0" lvl="1" indent="0" algn="just">
              <a:lnSpc>
                <a:spcPct val="100000"/>
              </a:lnSpc>
              <a:spcBef>
                <a:spcPts val="0"/>
              </a:spcBef>
              <a:spcAft>
                <a:spcPts val="1200"/>
              </a:spcAft>
              <a:buNone/>
            </a:pPr>
            <a:r>
              <a:rPr lang="cs-CZ" sz="1700" b="true" i="false" u="none" strike="noStrike" baseline="0" dirty="false">
                <a:solidFill>
                  <a:srgbClr val="002060"/>
                </a:solidFill>
                <a:latin typeface="Arial" panose="020B0604020202020204" pitchFamily="34" charset="0"/>
              </a:rPr>
              <a:t>Částky poskytnuté podpory uvedené v právním aktu o poskytnutí podpory není možné překročit</a:t>
            </a:r>
            <a:r>
              <a:rPr lang="cs-CZ" sz="1700" b="false" i="false" u="none" strike="noStrike" baseline="0" dirty="false">
                <a:solidFill>
                  <a:srgbClr val="002060"/>
                </a:solidFill>
                <a:latin typeface="Arial" panose="020B0604020202020204" pitchFamily="34" charset="0"/>
              </a:rPr>
              <a:t>. Překročení limitu pro podporu de minimis má za následek povinnost vrácení poskytnuté podpory. Vrací se nejen podpora přesahující limit, ale podpora celá.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4768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9036496" cy="1080000"/>
          </a:xfrm>
        </p:spPr>
        <p:txBody>
          <a:bodyPr/>
          <a:lstStyle/>
          <a:p>
            <a:r>
              <a:rPr lang="cs-CZ" sz="3000" dirty="false"/>
              <a:t>Financování projektu, způsobilé výdaje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784976" cy="5543660"/>
          </a:xfrm>
        </p:spPr>
        <p:txBody>
          <a:bodyPr/>
          <a:lstStyle/>
          <a:p>
            <a:pPr marL="0" indent="0">
              <a:lnSpc>
                <a:spcPct val="100000"/>
              </a:lnSpc>
              <a:spcBef>
                <a:spcPts val="0"/>
              </a:spcBef>
              <a:buNone/>
            </a:pPr>
            <a:r>
              <a:rPr lang="cs-CZ" sz="1800" b="false" i="false" u="none" strike="noStrike" baseline="0" dirty="false">
                <a:solidFill>
                  <a:srgbClr val="002060"/>
                </a:solidFill>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solidFill>
                  <a:srgbClr val="002060"/>
                </a:solidFill>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přiměřený,</a:t>
            </a:r>
          </a:p>
          <a:p>
            <a:pPr marL="1169988" indent="-431800">
              <a:lnSpc>
                <a:spcPct val="100000"/>
              </a:lnSpc>
              <a:spcBef>
                <a:spcPts val="0"/>
              </a:spcBef>
            </a:pPr>
            <a:r>
              <a:rPr lang="cs-CZ" sz="1800" b="true" i="false" u="none" strike="noStrike" baseline="0" dirty="false">
                <a:solidFill>
                  <a:srgbClr val="002060"/>
                </a:solidFill>
                <a:latin typeface="Arial" panose="020B0604020202020204" pitchFamily="34" charset="0"/>
              </a:rPr>
              <a:t>vzniknul v době realizace projektu</a:t>
            </a:r>
            <a:r>
              <a:rPr lang="cs-CZ" sz="1800" b="false" i="false" u="none" strike="noStrike" baseline="0" dirty="false">
                <a:solidFill>
                  <a:srgbClr val="002060"/>
                </a:solidFill>
                <a:latin typeface="Arial" panose="020B0604020202020204" pitchFamily="34" charset="0"/>
              </a:rPr>
              <a:t>,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solidFill>
                  <a:srgbClr val="002060"/>
                </a:solidFill>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solidFill>
                <a:srgbClr val="002060"/>
              </a:solidFill>
              <a:latin typeface="Arial" panose="020B0604020202020204" pitchFamily="34" charset="0"/>
            </a:endParaRP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Řídící orgán je vždy oprávněn si od příjemce vyžádat jakýkoli dokument, který je nezbytný pro ověření způsobilosti výdajů v rámci projektu (a může se jednat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i o dokument, který vznikl v době před zahájením realizace projektu).</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Podpora z OPZ+ je poskytována zejména na neinvestiční výdaje. Pokud to výzva k předkládání žádostí o podporu umožňuje, lze hradit také investiční výdaje. Podrobnosti v příručce Specifická část pravidel.</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127758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Rozdělení výdajů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856984" cy="5543660"/>
          </a:xfrm>
        </p:spPr>
        <p:txBody>
          <a:bodyPr/>
          <a:lstStyle/>
          <a:p>
            <a:pPr marL="0" indent="0" algn="just">
              <a:lnSpc>
                <a:spcPct val="100000"/>
              </a:lnSpc>
              <a:spcBef>
                <a:spcPts val="0"/>
              </a:spcBef>
              <a:spcAft>
                <a:spcPts val="1200"/>
              </a:spcAft>
              <a:buNone/>
            </a:pPr>
            <a:r>
              <a:rPr lang="cs-CZ" sz="1650" b="true" dirty="false">
                <a:solidFill>
                  <a:srgbClr val="002060"/>
                </a:solidFill>
                <a:latin typeface="+mj-lt"/>
              </a:rPr>
              <a:t>Projekty podpořené z výzev vyhlášených ve specifickém cíli 2.1 OPZ+ </a:t>
            </a:r>
            <a:br>
              <a:rPr lang="cs-CZ" sz="1650" b="true" dirty="false">
                <a:solidFill>
                  <a:srgbClr val="002060"/>
                </a:solidFill>
                <a:latin typeface="+mj-lt"/>
              </a:rPr>
            </a:br>
            <a:r>
              <a:rPr lang="cs-CZ" sz="1650" b="true" dirty="false">
                <a:solidFill>
                  <a:srgbClr val="002060"/>
                </a:solidFill>
                <a:latin typeface="+mj-lt"/>
              </a:rPr>
              <a:t>(Priorita 2 Sociální začleňování) </a:t>
            </a:r>
            <a:r>
              <a:rPr lang="cs-CZ" sz="1650" b="false" i="false" u="none" strike="noStrike" baseline="0" dirty="false">
                <a:solidFill>
                  <a:srgbClr val="002060"/>
                </a:solidFill>
                <a:latin typeface="+mj-lt"/>
              </a:rPr>
              <a:t>rozlišují výdaje v režimu zjednodušeného vykazování výdajů.</a:t>
            </a:r>
          </a:p>
          <a:p>
            <a:pPr marL="0" indent="0" algn="just">
              <a:lnSpc>
                <a:spcPct val="100000"/>
              </a:lnSpc>
              <a:spcBef>
                <a:spcPts val="0"/>
              </a:spcBef>
              <a:spcAft>
                <a:spcPts val="1200"/>
              </a:spcAft>
              <a:buNone/>
            </a:pPr>
            <a:r>
              <a:rPr lang="cs-CZ" sz="1650" b="false" i="false" u="none" strike="noStrike" baseline="0" dirty="false">
                <a:solidFill>
                  <a:srgbClr val="002060"/>
                </a:solidFill>
                <a:latin typeface="+mj-lt"/>
              </a:rPr>
              <a:t>V rámci zjednodušeného vykazování výdajů je možné financování pevnou sazbou, která se určí za použití procentního podílu. Do této kategorie patří:</a:t>
            </a:r>
          </a:p>
          <a:p>
            <a:pPr marL="1071563" indent="-431800" algn="just">
              <a:lnSpc>
                <a:spcPct val="100000"/>
              </a:lnSpc>
              <a:spcBef>
                <a:spcPts val="0"/>
              </a:spcBef>
            </a:pPr>
            <a:r>
              <a:rPr lang="cs-CZ" sz="1650" b="false" i="false" u="none" strike="noStrike" baseline="0" dirty="false">
                <a:solidFill>
                  <a:srgbClr val="002060"/>
                </a:solidFill>
                <a:latin typeface="+mj-lt"/>
              </a:rPr>
              <a:t>nepřímé náklady (</a:t>
            </a:r>
            <a:r>
              <a:rPr lang="cs-CZ" sz="1650" b="false" i="false" u="none" strike="noStrike" baseline="0" dirty="false">
                <a:solidFill>
                  <a:srgbClr val="002060"/>
                </a:solidFill>
                <a:latin typeface="Arial" panose="020B0604020202020204" pitchFamily="34" charset="0"/>
              </a:rPr>
              <a:t>mohou dosahovat maximálně 25 % přímých způsobilých nákladů projektu), nebo</a:t>
            </a:r>
          </a:p>
          <a:p>
            <a:pPr marL="1071563" indent="-431800" algn="just">
              <a:lnSpc>
                <a:spcPct val="100000"/>
              </a:lnSpc>
              <a:spcBef>
                <a:spcPts val="0"/>
              </a:spcBef>
            </a:pPr>
            <a:r>
              <a:rPr lang="cs-CZ" sz="1650" b="false" i="false" u="none" strike="noStrike" baseline="0" dirty="false">
                <a:solidFill>
                  <a:srgbClr val="002060"/>
                </a:solidFill>
                <a:latin typeface="+mj-lt"/>
              </a:rPr>
              <a:t>náklady financované ze 40% paušální sazby. </a:t>
            </a:r>
            <a:endParaRPr lang="cs-CZ" sz="1650" dirty="false">
              <a:solidFill>
                <a:srgbClr val="002060"/>
              </a:solidFill>
              <a:latin typeface="+mj-lt"/>
            </a:endParaRPr>
          </a:p>
          <a:p>
            <a:pPr marL="0" indent="0" algn="just">
              <a:lnSpc>
                <a:spcPct val="100000"/>
              </a:lnSpc>
              <a:spcBef>
                <a:spcPts val="0"/>
              </a:spcBef>
              <a:spcAft>
                <a:spcPts val="1200"/>
              </a:spcAft>
              <a:buNone/>
            </a:pPr>
            <a:r>
              <a:rPr lang="cs-CZ" sz="1650" b="false" i="false" u="none" strike="noStrike" baseline="0" dirty="false">
                <a:solidFill>
                  <a:srgbClr val="002060"/>
                </a:solidFill>
                <a:latin typeface="Arial" panose="020B0604020202020204" pitchFamily="34" charset="0"/>
              </a:rPr>
              <a:t>U nepřímých nákladů, resp. nákladů financovaných ze 40% paušální sazby se má za to, že tyto náklady vznikly a jsou způsobilé ve výši odvozené z podílu nepřímých nákladů/paušální sazby na přímých způsobilých nákladech projektu stanoveného v právním aktu o poskytnutí podpory. Datum vzniku nepřímých nákladů, resp. nákladů financovaných ze 40% paušální sazby je navázáno na datum vzniku přímých nákladů, resp. přímých osobních nákladů.</a:t>
            </a:r>
            <a:endParaRPr lang="cs-CZ" sz="1650" dirty="false">
              <a:solidFill>
                <a:srgbClr val="002060"/>
              </a:solidFill>
              <a:effectLst/>
              <a:latin typeface="+mj-lt"/>
              <a:ea typeface="Calibri" panose="020F0502020204030204" pitchFamily="34" charset="0"/>
            </a:endParaRPr>
          </a:p>
          <a:p>
            <a:pPr marL="0" indent="0" algn="just">
              <a:lnSpc>
                <a:spcPct val="100000"/>
              </a:lnSpc>
              <a:spcBef>
                <a:spcPts val="0"/>
              </a:spcBef>
              <a:spcAft>
                <a:spcPts val="1200"/>
              </a:spcAft>
              <a:buNone/>
            </a:pPr>
            <a:r>
              <a:rPr lang="cs-CZ" sz="1650" b="false" i="false" u="none" strike="noStrike" baseline="0" dirty="false">
                <a:solidFill>
                  <a:srgbClr val="002060"/>
                </a:solidFill>
                <a:latin typeface="+mj-lt"/>
              </a:rPr>
              <a:t>Podrobnější informace včetně výčtu a popisu </a:t>
            </a:r>
            <a:r>
              <a:rPr lang="cs-CZ" sz="1650" b="true" i="false" u="none" strike="noStrike" baseline="0" dirty="false">
                <a:solidFill>
                  <a:srgbClr val="002060"/>
                </a:solidFill>
                <a:latin typeface="+mj-lt"/>
              </a:rPr>
              <a:t>kategorií způsobilých výdajů OPZ+ v režimu přímých nákladů naleznete</a:t>
            </a:r>
            <a:r>
              <a:rPr lang="cs-CZ" sz="1650" b="false" i="false" u="none" strike="noStrike" baseline="0" dirty="false">
                <a:solidFill>
                  <a:srgbClr val="002060"/>
                </a:solidFill>
                <a:latin typeface="+mj-lt"/>
              </a:rPr>
              <a:t> v příručce </a:t>
            </a:r>
            <a:r>
              <a:rPr lang="cs-CZ" sz="1650" i="true" dirty="false">
                <a:solidFill>
                  <a:srgbClr val="002060"/>
                </a:solidFill>
                <a:effectLst/>
                <a:latin typeface="+mj-lt"/>
                <a:ea typeface="Calibri" panose="020F0502020204030204" pitchFamily="34" charset="0"/>
              </a:rPr>
              <a:t>Specifická část pravidel pro žadatele a příjemce </a:t>
            </a:r>
            <a:br>
              <a:rPr lang="cs-CZ" sz="1650" i="true" dirty="false">
                <a:solidFill>
                  <a:srgbClr val="002060"/>
                </a:solidFill>
                <a:effectLst/>
                <a:latin typeface="+mj-lt"/>
                <a:ea typeface="Calibri" panose="020F0502020204030204" pitchFamily="34" charset="0"/>
              </a:rPr>
            </a:br>
            <a:r>
              <a:rPr lang="cs-CZ" sz="1650" i="true" dirty="false">
                <a:solidFill>
                  <a:srgbClr val="002060"/>
                </a:solidFill>
                <a:effectLst/>
                <a:latin typeface="+mj-lt"/>
                <a:ea typeface="Calibri" panose="020F0502020204030204" pitchFamily="34" charset="0"/>
              </a:rPr>
              <a:t>v rámci OPZ+ pro projekty s přímými a nepřímými náklady a pro projekty financované </a:t>
            </a:r>
            <a:br>
              <a:rPr lang="cs-CZ" sz="1650" i="true" dirty="false">
                <a:solidFill>
                  <a:srgbClr val="002060"/>
                </a:solidFill>
                <a:effectLst/>
                <a:latin typeface="+mj-lt"/>
                <a:ea typeface="Calibri" panose="020F0502020204030204" pitchFamily="34" charset="0"/>
              </a:rPr>
            </a:br>
            <a:r>
              <a:rPr lang="cs-CZ" sz="1650" i="true" dirty="false">
                <a:solidFill>
                  <a:srgbClr val="002060"/>
                </a:solidFill>
                <a:effectLst/>
                <a:latin typeface="+mj-lt"/>
                <a:ea typeface="Calibri" panose="020F0502020204030204" pitchFamily="34" charset="0"/>
              </a:rPr>
              <a:t>s využitím paušálních sazeb.</a:t>
            </a:r>
            <a:r>
              <a:rPr lang="cs-CZ" sz="1650" dirty="false">
                <a:solidFill>
                  <a:srgbClr val="002060"/>
                </a:solidFill>
                <a:latin typeface="+mj-lt"/>
              </a:rPr>
              <a:t> </a:t>
            </a:r>
          </a:p>
          <a:p>
            <a:pPr marL="0" indent="0" algn="just">
              <a:lnSpc>
                <a:spcPct val="100000"/>
              </a:lnSpc>
              <a:spcBef>
                <a:spcPts val="0"/>
              </a:spcBef>
              <a:spcAft>
                <a:spcPts val="1200"/>
              </a:spcAft>
              <a:buNone/>
            </a:pPr>
            <a:r>
              <a:rPr lang="cs-CZ" sz="1650" dirty="false">
                <a:solidFill>
                  <a:srgbClr val="002060"/>
                </a:solidFill>
                <a:latin typeface="+mj-lt"/>
              </a:rPr>
              <a:t>V textu každé výzvy (bod 6.4 výzvy) je uvedeno, zda projekty </a:t>
            </a:r>
            <a:r>
              <a:rPr lang="cs-CZ" sz="1650" dirty="false">
                <a:solidFill>
                  <a:srgbClr val="002060"/>
                </a:solidFill>
                <a:latin typeface="+mj-lt"/>
                <a:ea typeface="Calibri" panose="020F0502020204030204" pitchFamily="34" charset="0"/>
              </a:rPr>
              <a:t>podpořené ve výzvě aplikují  nepřímé náklady nebo 40% paušální sazbu.</a:t>
            </a:r>
          </a:p>
          <a:p>
            <a:pPr marL="0" indent="0" algn="just">
              <a:lnSpc>
                <a:spcPct val="100000"/>
              </a:lnSpc>
              <a:spcBef>
                <a:spcPts val="0"/>
              </a:spcBef>
              <a:spcAft>
                <a:spcPts val="1200"/>
              </a:spcAft>
              <a:buNone/>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856984" cy="5543660"/>
          </a:xfrm>
        </p:spPr>
        <p:txBody>
          <a:bodyPr/>
          <a:lstStyle/>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Nepřímé náklady příjemce prokazuje procentuálním poměrem vůči skutečně vynaloženým způsobilým přímým nákladům, a to v rámci předložené zprávy o realizaci projektu s žádostí o platbu. </a:t>
            </a:r>
          </a:p>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Nepřímé náklady dosahují 25 % přímých způsobilých nákladů projektu. Pro projekty,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u nichž podstatná většina nákladů vznikne formou nákupu služeb od externích dodavatelů, jsou způsobilá procenta nepřímých nákladů snížena.</a:t>
            </a:r>
          </a:p>
          <a:p>
            <a:pPr marL="0" indent="0" algn="just">
              <a:lnSpc>
                <a:spcPct val="100000"/>
              </a:lnSpc>
              <a:spcAft>
                <a:spcPts val="1200"/>
              </a:spcAft>
              <a:buNone/>
            </a:pPr>
            <a:endParaRPr lang="cs-CZ" sz="180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Prostředky na nepřímé náklady projektu jsou poskytovány průběžně, vždy spolu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s prostředky na přímé náklady projektu. Každá platba příjemci tak v sobě zahrnuje prostředky na přímé i na nepřímé náklady, a to v poměru stanoveném v právním aktu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poskytnutí podpory.</a:t>
            </a: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graphicFrame>
        <p:nvGraphicFramePr>
          <p:cNvPr id="5" name="Tabulka 4">
            <a:extLst>
              <a:ext uri="{FF2B5EF4-FFF2-40B4-BE49-F238E27FC236}">
                <a16:creationId xmlns:a16="http://schemas.microsoft.com/office/drawing/2014/main" id="{A19EF634-777D-4CED-8CE1-3D515FCDEF06}"/>
              </a:ext>
            </a:extLst>
          </p:cNvPr>
          <p:cNvGraphicFramePr>
            <a:graphicFrameLocks noGrp="true"/>
          </p:cNvGraphicFramePr>
          <p:nvPr>
            <p:extLst>
              <p:ext uri="{D42A27DB-BD31-4B8C-83A1-F6EECF244321}">
                <p14:modId xmlns:p14="http://schemas.microsoft.com/office/powerpoint/2010/main" val="404291673"/>
              </p:ext>
            </p:extLst>
          </p:nvPr>
        </p:nvGraphicFramePr>
        <p:xfrm>
          <a:off x="251520" y="3573016"/>
          <a:ext cx="8712968" cy="1584175"/>
        </p:xfrm>
        <a:graphic>
          <a:graphicData uri="http://schemas.openxmlformats.org/drawingml/2006/table">
            <a:tbl>
              <a:tblPr firstRow="true" firstCol="true" bandRow="true">
                <a:tableStyleId>{5C22544A-7EE6-4342-B048-85BDC9FD1C3A}</a:tableStyleId>
              </a:tblPr>
              <a:tblGrid>
                <a:gridCol w="4220915">
                  <a:extLst>
                    <a:ext uri="{9D8B030D-6E8A-4147-A177-3AD203B41FA5}">
                      <a16:colId xmlns:a16="http://schemas.microsoft.com/office/drawing/2014/main" val="743528944"/>
                    </a:ext>
                  </a:extLst>
                </a:gridCol>
                <a:gridCol w="4492053">
                  <a:extLst>
                    <a:ext uri="{9D8B030D-6E8A-4147-A177-3AD203B41FA5}">
                      <a16:colId xmlns:a16="http://schemas.microsoft.com/office/drawing/2014/main" val="2735376707"/>
                    </a:ext>
                  </a:extLst>
                </a:gridCol>
              </a:tblGrid>
              <a:tr h="633670">
                <a:tc>
                  <a:txBody>
                    <a:bodyPr/>
                    <a:lstStyle/>
                    <a:p>
                      <a:pPr marL="36195" marR="36195">
                        <a:spcBef>
                          <a:spcPts val="300"/>
                        </a:spcBef>
                        <a:spcAft>
                          <a:spcPts val="600"/>
                        </a:spcAft>
                      </a:pPr>
                      <a:r>
                        <a:rPr lang="cs-CZ" sz="1500" dirty="false">
                          <a:effectLst/>
                        </a:rPr>
                        <a:t>Podíl nákupu služeb na celkových přímých způsobilých nákladech projektu</a:t>
                      </a:r>
                      <a:endParaRPr lang="cs-CZ" sz="15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podílu nepřímých nákladů oproti výše uvedené tabulce</a:t>
                      </a:r>
                      <a:endParaRPr lang="cs-CZ" sz="15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5655993"/>
                  </a:ext>
                </a:extLst>
              </a:tr>
              <a:tr h="316835">
                <a:tc>
                  <a:txBody>
                    <a:bodyPr/>
                    <a:lstStyle/>
                    <a:p>
                      <a:pPr marL="36195" marR="36195">
                        <a:spcBef>
                          <a:spcPts val="300"/>
                        </a:spcBef>
                        <a:spcAft>
                          <a:spcPts val="600"/>
                        </a:spcAft>
                      </a:pPr>
                      <a:r>
                        <a:rPr lang="cs-CZ" sz="1500" dirty="false">
                          <a:effectLst/>
                        </a:rPr>
                        <a:t>Do 60 % včetně</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Platí základní podíl nepřímých nákladů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8313485"/>
                  </a:ext>
                </a:extLst>
              </a:tr>
              <a:tr h="316835">
                <a:tc>
                  <a:txBody>
                    <a:bodyPr/>
                    <a:lstStyle/>
                    <a:p>
                      <a:pPr marL="36195" marR="36195">
                        <a:spcBef>
                          <a:spcPts val="300"/>
                        </a:spcBef>
                        <a:spcAft>
                          <a:spcPts val="600"/>
                        </a:spcAft>
                      </a:pPr>
                      <a:r>
                        <a:rPr lang="cs-CZ" sz="1500" dirty="false">
                          <a:effectLst/>
                        </a:rPr>
                        <a:t>Více než 60 % a méně než 90 %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na 3/5 (60 %) základního podílu, tj. 15 %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0387382"/>
                  </a:ext>
                </a:extLst>
              </a:tr>
              <a:tr h="316835">
                <a:tc>
                  <a:txBody>
                    <a:bodyPr/>
                    <a:lstStyle/>
                    <a:p>
                      <a:pPr marL="36195" marR="36195">
                        <a:spcBef>
                          <a:spcPts val="300"/>
                        </a:spcBef>
                        <a:spcAft>
                          <a:spcPts val="600"/>
                        </a:spcAft>
                      </a:pPr>
                      <a:r>
                        <a:rPr lang="cs-CZ" sz="1500" dirty="false">
                          <a:effectLst/>
                        </a:rPr>
                        <a:t>90 % a výše</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na 1/5 (20 %) základního podílu, tj. 5 %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1113773"/>
                  </a:ext>
                </a:extLst>
              </a:tr>
            </a:tbl>
          </a:graphicData>
        </a:graphic>
      </p:graphicFrame>
    </p:spTree>
    <p:extLst>
      <p:ext uri="{BB962C8B-B14F-4D97-AF65-F5344CB8AC3E}">
        <p14:creationId xmlns:p14="http://schemas.microsoft.com/office/powerpoint/2010/main" val="1501120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evaluace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3257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solidFill>
                  <a:srgbClr val="002060"/>
                </a:solidFill>
                <a:latin typeface="+mj-lt"/>
              </a:rPr>
              <a:t>Administrativa, řízení projektu (včetně finančního), účetnictví, personalistika komunikační a informační opatření, občerstvení a stravování a podpůrné procesy pro provoz projektu, </a:t>
            </a:r>
            <a:r>
              <a:rPr lang="cs-CZ" sz="1800" i="false" u="none" strike="noStrike" baseline="0" dirty="false">
                <a:solidFill>
                  <a:srgbClr val="002060"/>
                </a:solidFill>
                <a:latin typeface="+mj-lt"/>
              </a:rPr>
              <a:t>např.: </a:t>
            </a:r>
          </a:p>
          <a:p>
            <a:pPr lvl="2" algn="just">
              <a:lnSpc>
                <a:spcPct val="100000"/>
              </a:lnSpc>
              <a:spcBef>
                <a:spcPts val="0"/>
              </a:spcBef>
              <a:spcAft>
                <a:spcPts val="600"/>
              </a:spcAft>
            </a:pPr>
            <a:r>
              <a:rPr lang="pl-PL" sz="1400" b="false" i="false" u="none" strike="noStrike" baseline="0" dirty="false">
                <a:solidFill>
                  <a:srgbClr val="002060"/>
                </a:solidFill>
                <a:latin typeface="+mj-lt"/>
              </a:rPr>
              <a:t>Zajištění řízení chodu projektu či organizace, </a:t>
            </a:r>
          </a:p>
          <a:p>
            <a:pPr lvl="2" algn="just">
              <a:lnSpc>
                <a:spcPct val="100000"/>
              </a:lnSpc>
              <a:spcBef>
                <a:spcPts val="0"/>
              </a:spcBef>
              <a:spcAft>
                <a:spcPts val="600"/>
              </a:spcAft>
            </a:pPr>
            <a:r>
              <a:rPr lang="cs-CZ" sz="1400" dirty="false">
                <a:solidFill>
                  <a:srgbClr val="002060"/>
                </a:solidFill>
                <a:latin typeface="+mj-lt"/>
              </a:rPr>
              <a:t>z</a:t>
            </a:r>
            <a:r>
              <a:rPr lang="pl-PL" sz="1400" b="false" i="false" u="none" strike="noStrike" baseline="0" dirty="false">
                <a:solidFill>
                  <a:srgbClr val="002060"/>
                </a:solidFill>
                <a:latin typeface="+mj-lt"/>
              </a:rPr>
              <a:t>pracování zpráv o realizaci projektu a žádostí o platbu, </a:t>
            </a:r>
          </a:p>
          <a:p>
            <a:pPr lvl="2" algn="just">
              <a:lnSpc>
                <a:spcPct val="100000"/>
              </a:lnSpc>
              <a:spcBef>
                <a:spcPts val="0"/>
              </a:spcBef>
              <a:spcAft>
                <a:spcPts val="600"/>
              </a:spcAft>
            </a:pPr>
            <a:r>
              <a:rPr lang="pl-PL" sz="1400" b="false" i="false" u="none" strike="noStrike" baseline="0" dirty="false">
                <a:solidFill>
                  <a:srgbClr val="002060"/>
                </a:solidFill>
                <a:latin typeface="+mj-lt"/>
              </a:rPr>
              <a:t>a</a:t>
            </a:r>
            <a:r>
              <a:rPr lang="cs-CZ" sz="1400" b="false" i="false" u="none" strike="noStrike" baseline="0" dirty="false">
                <a:solidFill>
                  <a:srgbClr val="002060"/>
                </a:solidFill>
                <a:latin typeface="+mj-lt"/>
              </a:rPr>
              <a:t>dministrativní činnosti spojené s organizačním zabezpečením aktivit projektu </a:t>
            </a:r>
            <a:br>
              <a:rPr lang="cs-CZ" sz="1400" b="false" i="false" u="none" strike="noStrike" baseline="0" dirty="false">
                <a:solidFill>
                  <a:srgbClr val="002060"/>
                </a:solidFill>
                <a:latin typeface="+mj-lt"/>
              </a:rPr>
            </a:br>
            <a:r>
              <a:rPr lang="cs-CZ" sz="1400" b="false" i="false" u="none" strike="noStrike" baseline="0" dirty="false">
                <a:solidFill>
                  <a:srgbClr val="002060"/>
                </a:solidFill>
                <a:latin typeface="+mj-lt"/>
              </a:rPr>
              <a:t>(např. rezervace prostor pro vzdělávací akci, komunikace s lektory, registrace účastníků akce probíhající před danou akcí, zajištění auditní stopy o akci, příprava prezenčních listin </a:t>
            </a:r>
            <a:br>
              <a:rPr lang="cs-CZ" sz="1400" b="false" i="false" u="none" strike="noStrike" baseline="0" dirty="false">
                <a:solidFill>
                  <a:srgbClr val="002060"/>
                </a:solidFill>
                <a:latin typeface="+mj-lt"/>
              </a:rPr>
            </a:br>
            <a:r>
              <a:rPr lang="cs-CZ" sz="1400" b="false" i="false" u="none" strike="noStrike" baseline="0" dirty="false">
                <a:solidFill>
                  <a:srgbClr val="002060"/>
                </a:solidFill>
                <a:latin typeface="+mj-lt"/>
              </a:rPr>
              <a:t>a pozvánek pro účastníky akce), vč. výběru dodavatele pro projekt,</a:t>
            </a:r>
          </a:p>
          <a:p>
            <a:pPr lvl="2" algn="just">
              <a:lnSpc>
                <a:spcPct val="100000"/>
              </a:lnSpc>
              <a:spcBef>
                <a:spcPts val="0"/>
              </a:spcBef>
              <a:spcAft>
                <a:spcPts val="600"/>
              </a:spcAft>
            </a:pPr>
            <a:r>
              <a:rPr lang="cs-CZ" sz="1400" b="false" i="false" u="none" strike="noStrike" baseline="0" dirty="false">
                <a:solidFill>
                  <a:srgbClr val="002060"/>
                </a:solidFill>
                <a:latin typeface="+mj-lt"/>
              </a:rPr>
              <a:t>zajištění finančního řízení projektu či organizace, včetně účetnictví, </a:t>
            </a:r>
          </a:p>
          <a:p>
            <a:pPr lvl="2" algn="just">
              <a:lnSpc>
                <a:spcPct val="100000"/>
              </a:lnSpc>
              <a:spcBef>
                <a:spcPts val="0"/>
              </a:spcBef>
              <a:spcAft>
                <a:spcPts val="600"/>
              </a:spcAft>
            </a:pPr>
            <a:r>
              <a:rPr lang="cs-CZ" sz="1400" dirty="false">
                <a:solidFill>
                  <a:srgbClr val="002060"/>
                </a:solidFill>
                <a:latin typeface="+mj-lt"/>
              </a:rPr>
              <a:t>zajištění občerstvení, úklidu, ostrahy, správy počítačových sítí atd.</a:t>
            </a:r>
            <a:endParaRPr lang="cs-CZ" sz="1400" b="true" i="false" u="none" strike="noStrike" baseline="0" dirty="false">
              <a:solidFill>
                <a:srgbClr val="002060"/>
              </a:solidFill>
              <a:latin typeface="+mj-lt"/>
            </a:endParaRPr>
          </a:p>
          <a:p>
            <a:pPr algn="just">
              <a:lnSpc>
                <a:spcPct val="100000"/>
              </a:lnSpc>
              <a:spcBef>
                <a:spcPts val="0"/>
              </a:spcBef>
            </a:pPr>
            <a:r>
              <a:rPr lang="cs-CZ" sz="1800" b="true" i="false" u="none" strike="noStrike" baseline="0" dirty="false">
                <a:solidFill>
                  <a:srgbClr val="002060"/>
                </a:solidFill>
                <a:latin typeface="+mj-lt"/>
              </a:rPr>
              <a:t>Cestovní náhrady spojené s pracovními cestami realizačního týmu </a:t>
            </a:r>
            <a:endParaRPr lang="cs-CZ" sz="1800" b="false" i="false" u="none" strike="noStrike" baseline="0" dirty="false">
              <a:solidFill>
                <a:srgbClr val="002060"/>
              </a:solidFill>
              <a:latin typeface="+mj-lt"/>
            </a:endParaRPr>
          </a:p>
          <a:p>
            <a:pPr algn="just">
              <a:lnSpc>
                <a:spcPct val="100000"/>
              </a:lnSpc>
              <a:spcBef>
                <a:spcPts val="0"/>
              </a:spcBef>
            </a:pPr>
            <a:r>
              <a:rPr lang="cs-CZ" sz="1800" b="true" i="false" u="none" strike="noStrike" baseline="0" dirty="false">
                <a:solidFill>
                  <a:srgbClr val="002060"/>
                </a:solidFill>
                <a:latin typeface="+mj-lt"/>
              </a:rPr>
              <a:t>Spotřební materiál, zařízení a vybavení </a:t>
            </a:r>
            <a:r>
              <a:rPr lang="cs-CZ" sz="1800" b="false" i="false" u="none" strike="noStrike" baseline="0" dirty="false">
                <a:solidFill>
                  <a:srgbClr val="002060"/>
                </a:solidFill>
                <a:latin typeface="+mj-lt"/>
              </a:rPr>
              <a:t>(kancelářský materiál, čistící prostředky,…)</a:t>
            </a:r>
          </a:p>
          <a:p>
            <a:pPr algn="just">
              <a:lnSpc>
                <a:spcPct val="100000"/>
              </a:lnSpc>
              <a:spcBef>
                <a:spcPts val="0"/>
              </a:spcBef>
            </a:pPr>
            <a:r>
              <a:rPr lang="cs-CZ" sz="1800" b="true" i="false" u="none" strike="noStrike" baseline="0" dirty="false">
                <a:solidFill>
                  <a:srgbClr val="002060"/>
                </a:solidFill>
                <a:latin typeface="+mj-lt"/>
              </a:rPr>
              <a:t>Prostory pro realizaci projektu </a:t>
            </a:r>
            <a:r>
              <a:rPr lang="cs-CZ" sz="1800" b="false" i="false" u="none" strike="noStrike" baseline="0" dirty="false">
                <a:solidFill>
                  <a:srgbClr val="002060"/>
                </a:solidFill>
                <a:latin typeface="+mj-lt"/>
              </a:rPr>
              <a:t>(nájemné, odpisy, energie,..)</a:t>
            </a:r>
          </a:p>
          <a:p>
            <a:pPr algn="just">
              <a:lnSpc>
                <a:spcPct val="100000"/>
              </a:lnSpc>
              <a:spcBef>
                <a:spcPts val="0"/>
              </a:spcBef>
            </a:pPr>
            <a:r>
              <a:rPr lang="cs-CZ" sz="1800" b="true" i="false" u="none" strike="noStrike" baseline="0" dirty="false">
                <a:solidFill>
                  <a:srgbClr val="002060"/>
                </a:solidFill>
                <a:latin typeface="+mj-lt"/>
              </a:rPr>
              <a:t>Ostatní provozní výdaje </a:t>
            </a:r>
            <a:r>
              <a:rPr lang="cs-CZ" sz="1800" i="false" u="none" strike="noStrike" baseline="0" dirty="false">
                <a:solidFill>
                  <a:srgbClr val="002060"/>
                </a:solidFill>
                <a:latin typeface="+mj-lt"/>
              </a:rPr>
              <a:t>(</a:t>
            </a:r>
            <a:r>
              <a:rPr lang="cs-CZ" sz="1800" b="false" i="false" u="none" strike="noStrike" baseline="0" dirty="false">
                <a:solidFill>
                  <a:srgbClr val="002060"/>
                </a:solidFill>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6488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showMasterSp="false">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graphicFrame>
        <p:nvGraphicFramePr>
          <p:cNvPr id="12" name="Objekt 11">
            <a:extLst>
              <a:ext uri="{FF2B5EF4-FFF2-40B4-BE49-F238E27FC236}">
                <a16:creationId xmlns:a16="http://schemas.microsoft.com/office/drawing/2014/main" id="{F0E4AA75-F4B9-4980-89CC-BE2C4B0A71DD}"/>
              </a:ext>
            </a:extLst>
          </p:cNvPr>
          <p:cNvGraphicFramePr>
            <a:graphicFrameLocks noChangeAspect="true"/>
          </p:cNvGraphicFramePr>
          <p:nvPr>
            <p:extLst>
              <p:ext uri="{D42A27DB-BD31-4B8C-83A1-F6EECF244321}">
                <p14:modId xmlns:p14="http://schemas.microsoft.com/office/powerpoint/2010/main" val="1536992470"/>
              </p:ext>
            </p:extLst>
          </p:nvPr>
        </p:nvGraphicFramePr>
        <p:xfrm>
          <a:off x="107504" y="116632"/>
          <a:ext cx="8018501" cy="6579368"/>
        </p:xfrm>
        <a:graphic>
          <a:graphicData uri="http://schemas.openxmlformats.org/presentationml/2006/ole">
            <mc:AlternateContent>
              <mc:Choice Requires="v">
                <p:oleObj progId="Excel.Sheet.12" name="Worksheet" r:id="rId2" imgW="7642845" imgH="6271145">
                  <p:embed/>
                </p:oleObj>
              </mc:Choice>
              <mc:Fallback>
                <p:oleObj progId="Excel.Sheet.12" name="Worksheet" r:id="rId2" imgW="7642845" imgH="6271145">
                  <p:embed/>
                  <p:pic>
                    <p:nvPicPr>
                      <p:cNvPr id="0" name=""/>
                      <p:cNvPicPr/>
                      <p:nvPr/>
                    </p:nvPicPr>
                    <p:blipFill>
                      <a:blip r:embed="rId3"/>
                      <a:stretch>
                        <a:fillRect/>
                      </a:stretch>
                    </p:blipFill>
                    <p:spPr>
                      <a:xfrm>
                        <a:off x="107504" y="116632"/>
                        <a:ext cx="8018501" cy="6579368"/>
                      </a:xfrm>
                      <a:prstGeom prst="rect">
                        <a:avLst/>
                      </a:prstGeom>
                    </p:spPr>
                  </p:pic>
                </p:oleObj>
              </mc:Fallback>
            </mc:AlternateContent>
          </a:graphicData>
        </a:graphic>
      </p:graphicFrame>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4"/>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spTree>
    <p:extLst>
      <p:ext uri="{BB962C8B-B14F-4D97-AF65-F5344CB8AC3E}">
        <p14:creationId xmlns:p14="http://schemas.microsoft.com/office/powerpoint/2010/main" val="1361559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8856984" cy="5615668"/>
          </a:xfrm>
        </p:spPr>
        <p:txBody>
          <a:bodyPr/>
          <a:lstStyle/>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Všechny způsobilé přímé výdaje projektu, </a:t>
            </a:r>
            <a:r>
              <a:rPr lang="cs-CZ" sz="1800" b="true" i="false" u="none" strike="noStrike" baseline="0" dirty="false">
                <a:solidFill>
                  <a:srgbClr val="002060"/>
                </a:solidFill>
                <a:latin typeface="Arial" panose="020B0604020202020204" pitchFamily="34" charset="0"/>
              </a:rPr>
              <a:t>musí být příjemce schopen doložit. </a:t>
            </a:r>
            <a:r>
              <a:rPr lang="cs-CZ" sz="1800" b="false" i="false" u="none" strike="noStrike" baseline="0" dirty="false">
                <a:solidFill>
                  <a:srgbClr val="002060"/>
                </a:solidFill>
                <a:latin typeface="Arial" panose="020B0604020202020204" pitchFamily="34" charset="0"/>
              </a:rPr>
              <a:t>Originály dokladů jsou archivovány u toho subjektu (příjemce či partnera),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Za účelem zabránění dvojímu financování je příjemce </a:t>
            </a:r>
            <a:r>
              <a:rPr lang="cs-CZ" sz="1800" b="true" i="false" u="none" strike="noStrike" baseline="0" dirty="false">
                <a:solidFill>
                  <a:srgbClr val="002060"/>
                </a:solidFill>
                <a:latin typeface="Arial" panose="020B0604020202020204" pitchFamily="34" charset="0"/>
              </a:rPr>
              <a:t>povinen zajistit označení každého originálu účetního dokladu, který dokládá přímý způsobilý výdaj projektu, registračním číslem daného projektu. </a:t>
            </a:r>
            <a:r>
              <a:rPr lang="cs-CZ" sz="1800" b="false" i="false" u="none" strike="noStrike" baseline="0" dirty="false">
                <a:solidFill>
                  <a:srgbClr val="002060"/>
                </a:solidFill>
                <a:latin typeface="Arial" panose="020B0604020202020204" pitchFamily="34" charset="0"/>
              </a:rPr>
              <a:t>Označení může provést vepsáním textu, razítkem apod. Pravidla pro zadávání zakázek nad rámec toho stanovují, že příjemce má povinnost zavázat dodavatele k tomu, aby k proplacení předkládal pouze </a:t>
            </a:r>
            <a:r>
              <a:rPr lang="cs-CZ" sz="1800" b="true" i="false" u="none" strike="noStrike" baseline="0" dirty="false">
                <a:solidFill>
                  <a:srgbClr val="002060"/>
                </a:solidFill>
                <a:latin typeface="Arial" panose="020B0604020202020204" pitchFamily="34" charset="0"/>
              </a:rPr>
              <a:t>faktury, které obsahují název a číslo projektu</a:t>
            </a:r>
            <a:r>
              <a:rPr lang="cs-CZ" sz="1800" b="false" i="false" u="none" strike="noStrike" baseline="0" dirty="false">
                <a:solidFill>
                  <a:srgbClr val="002060"/>
                </a:solidFill>
                <a:latin typeface="Arial" panose="020B0604020202020204" pitchFamily="34" charset="0"/>
              </a:rPr>
              <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odůvodněných případech je příjemci umožněno, aby faktury označil názvem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číslem projektu sám před jejich uplatněním v žádosti o platbu. </a:t>
            </a:r>
            <a:endParaRPr lang="cs-CZ" sz="1800" dirty="false">
              <a:solidFill>
                <a:srgbClr val="002060"/>
              </a:solidFill>
              <a:latin typeface="Arial" panose="020B0604020202020204" pitchFamily="34" charset="0"/>
            </a:endParaRPr>
          </a:p>
          <a:p>
            <a:pPr algn="just">
              <a:lnSpc>
                <a:spcPct val="100000"/>
              </a:lnSpc>
              <a:spcBef>
                <a:spcPts val="0"/>
              </a:spcBef>
              <a:spcAft>
                <a:spcPts val="1200"/>
              </a:spcAft>
            </a:pPr>
            <a:r>
              <a:rPr lang="cs-CZ" sz="1800" b="true" i="false" u="none" strike="noStrike" baseline="0" dirty="false">
                <a:solidFill>
                  <a:srgbClr val="002060"/>
                </a:solidFill>
                <a:latin typeface="Arial" panose="020B0604020202020204" pitchFamily="34" charset="0"/>
              </a:rPr>
              <a:t>K žádosti o platbu je nutné do IS KP21+ naskenovat účetní doklad v tom případě, pokud částka, která je z něj nárokována v žádosti o platbu jakožto výdaj projektu, přesahuje 20.000 Kč.</a:t>
            </a:r>
          </a:p>
          <a:p>
            <a:pPr algn="just">
              <a:lnSpc>
                <a:spcPct val="100000"/>
              </a:lnSpc>
              <a:spcBef>
                <a:spcPts val="0"/>
              </a:spcBef>
              <a:spcAft>
                <a:spcPts val="1200"/>
              </a:spcAft>
            </a:pPr>
            <a:r>
              <a:rPr lang="cs-CZ" sz="1800" b="false" i="false" u="none" strike="noStrike" baseline="0" dirty="false">
                <a:solidFill>
                  <a:srgbClr val="002060"/>
                </a:solidFill>
              </a:rPr>
              <a:t>Pravidla pro dokladování výdajů </a:t>
            </a:r>
            <a:r>
              <a:rPr lang="cs-CZ" sz="1800" dirty="false">
                <a:solidFill>
                  <a:srgbClr val="002060"/>
                </a:solidFill>
                <a:latin typeface="Arial" panose="020B0604020202020204" pitchFamily="34" charset="0"/>
              </a:rPr>
              <a:t>vymezuje příručka Specifická část pravidel.</a:t>
            </a:r>
            <a:endParaRPr lang="cs-CZ" sz="1650"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788434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712968" cy="5445224"/>
          </a:xfrm>
        </p:spPr>
        <p:txBody>
          <a:bodyPr/>
          <a:lstStyle/>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Každý žadatel může v rámci OPZ+ připravit, podat i realizovat (pokud budou vybrány k podpoře) více různých projektů (i v rámci jedné výzvy, pokud konkrétní výzva nestanoví jinak).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Při přípravě projektu je důležité mít na paměti, že úspěšný a přínosný projekt musí vycházet z identifikovaných potřeb cílových skupin a zároveň musí být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souladu s pravidly OPZ+ a konkrétní vyhlášenou výzvou.</a:t>
            </a:r>
          </a:p>
          <a:p>
            <a:pPr>
              <a:lnSpc>
                <a:spcPct val="110000"/>
              </a:lnSpc>
              <a:spcAft>
                <a:spcPts val="1200"/>
              </a:spcAft>
            </a:pPr>
            <a:r>
              <a:rPr lang="cs-CZ" sz="1800" i="false" u="none" strike="noStrike" baseline="0" dirty="false">
                <a:solidFill>
                  <a:srgbClr val="002060"/>
                </a:solidFill>
                <a:latin typeface="Arial" panose="020B0604020202020204" pitchFamily="34" charset="0"/>
              </a:rPr>
              <a:t>Cíl projektu </a:t>
            </a:r>
            <a:r>
              <a:rPr lang="cs-CZ" sz="1800" b="false" i="false" u="none" strike="noStrike" baseline="0" dirty="false">
                <a:solidFill>
                  <a:srgbClr val="002060"/>
                </a:solidFill>
                <a:latin typeface="Arial" panose="020B0604020202020204" pitchFamily="34" charset="0"/>
              </a:rPr>
              <a:t>musí být: </a:t>
            </a:r>
            <a:endParaRPr lang="cs-CZ" sz="1600" b="false" i="false" u="none" strike="noStrike" baseline="0" dirty="false">
              <a:solidFill>
                <a:srgbClr val="002060"/>
              </a:solidFill>
              <a:latin typeface="+mj-lt"/>
            </a:endParaRPr>
          </a:p>
          <a:p>
            <a:pPr lvl="1">
              <a:lnSpc>
                <a:spcPct val="110000"/>
              </a:lnSpc>
              <a:spcAft>
                <a:spcPts val="1200"/>
              </a:spcAft>
            </a:pPr>
            <a:r>
              <a:rPr lang="cs-CZ" sz="1800" b="false" i="false" u="none" strike="noStrike" baseline="0" dirty="false">
                <a:solidFill>
                  <a:srgbClr val="002060"/>
                </a:solidFill>
                <a:latin typeface="Arial" panose="020B0604020202020204" pitchFamily="34" charset="0"/>
              </a:rPr>
              <a:t>reálně dosažitelný v daném čase a za daných podmínek, </a:t>
            </a:r>
          </a:p>
          <a:p>
            <a:pPr lvl="1">
              <a:lnSpc>
                <a:spcPct val="110000"/>
              </a:lnSpc>
              <a:spcAft>
                <a:spcPts val="1200"/>
              </a:spcAft>
            </a:pPr>
            <a:r>
              <a:rPr lang="cs-CZ" sz="1800" b="false" i="false" u="none" strike="noStrike" baseline="0" dirty="false">
                <a:solidFill>
                  <a:srgbClr val="002060"/>
                </a:solidFill>
                <a:latin typeface="Arial" panose="020B0604020202020204" pitchFamily="34" charset="0"/>
              </a:rPr>
              <a:t>měřitelný, aby bylo možné po ukončení projektu prokázat jeho naplnění pomocí kvantifikovaných údajů.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Obecně platí, že žádost o podporu bude hodnocena podle kvality obsahu, nikoli podle počtu stránek. Ve všech částech formuláře žádosti o podporu je vhodnější uvádět jasné a stručné informace a konkrétní údaje, nikoliv všeobecné fráze. </a:t>
            </a:r>
          </a:p>
          <a:p>
            <a:endParaRPr lang="cs-CZ" sz="1800" b="false" i="false" u="none" strike="noStrike" baseline="0" dirty="false">
              <a:solidFill>
                <a:srgbClr val="002060"/>
              </a:solidFill>
              <a:latin typeface="Wingdings 2" panose="05020102010507070707" pitchFamily="18" charset="2"/>
            </a:endParaRPr>
          </a:p>
          <a:p>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3923617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Předložení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3696" y="1241643"/>
            <a:ext cx="8890792" cy="1294785"/>
          </a:xfrm>
        </p:spPr>
        <p:txBody>
          <a:bodyPr/>
          <a:lstStyle/>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K vyplňování žádosti o podporu přistupujte s vědomím, že v průběhu procesu hodnocení a výběru projektů se bude vycházet výhradně z informací, které žádost obsahuje. Všechny její části proto vyplňujte konkrétně a srozumitelně. Dbejte, aby všechny části žádosti byly před podáním žádosti spolu v souladu.</a:t>
            </a:r>
          </a:p>
        </p:txBody>
      </p:sp>
      <p:pic>
        <p:nvPicPr>
          <p:cNvPr id="7" name="Obrázek 6">
            <a:extLst>
              <a:ext uri="{FF2B5EF4-FFF2-40B4-BE49-F238E27FC236}">
                <a16:creationId xmlns:a16="http://schemas.microsoft.com/office/drawing/2014/main" id="{C9035AA9-A122-411E-A047-ABC220087B59}"/>
              </a:ext>
            </a:extLst>
          </p:cNvPr>
          <p:cNvPicPr>
            <a:picLocks noChangeAspect="true"/>
          </p:cNvPicPr>
          <p:nvPr/>
        </p:nvPicPr>
        <p:blipFill>
          <a:blip r:embed="rId2"/>
          <a:stretch>
            <a:fillRect/>
          </a:stretch>
        </p:blipFill>
        <p:spPr>
          <a:xfrm>
            <a:off x="437314" y="2996953"/>
            <a:ext cx="8527174" cy="1728192"/>
          </a:xfrm>
          <a:prstGeom prst="rect">
            <a:avLst/>
          </a:prstGeo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
        <p:nvSpPr>
          <p:cNvPr id="8" name="TextovéPole 7">
            <a:extLst>
              <a:ext uri="{FF2B5EF4-FFF2-40B4-BE49-F238E27FC236}">
                <a16:creationId xmlns:a16="http://schemas.microsoft.com/office/drawing/2014/main" id="{9B0B6DED-C1C5-4D8B-B941-92CAAD68B0BD}"/>
              </a:ext>
            </a:extLst>
          </p:cNvPr>
          <p:cNvSpPr txBox="true"/>
          <p:nvPr/>
        </p:nvSpPr>
        <p:spPr>
          <a:xfrm>
            <a:off x="3707904" y="3573016"/>
            <a:ext cx="3672408" cy="646331"/>
          </a:xfrm>
          <a:prstGeom prst="rect">
            <a:avLst/>
          </a:prstGeom>
          <a:noFill/>
        </p:spPr>
        <p:txBody>
          <a:bodyPr wrap="square" rtlCol="false">
            <a:spAutoFit/>
          </a:bodyPr>
          <a:lstStyle/>
          <a:p>
            <a:r>
              <a:rPr lang="cs-CZ" sz="1800" b="true" i="false" u="none" strike="noStrike" baseline="0" dirty="false">
                <a:solidFill>
                  <a:srgbClr val="002060"/>
                </a:solidFill>
                <a:latin typeface="Arial" panose="020B0604020202020204" pitchFamily="34" charset="0"/>
              </a:rPr>
              <a:t>https://iskp21.mssf.cz </a:t>
            </a:r>
          </a:p>
          <a:p>
            <a:endParaRPr lang="cs-CZ" dirty="false"/>
          </a:p>
        </p:txBody>
      </p:sp>
      <p:sp>
        <p:nvSpPr>
          <p:cNvPr id="9" name="Zástupný obsah 2">
            <a:extLst>
              <a:ext uri="{FF2B5EF4-FFF2-40B4-BE49-F238E27FC236}">
                <a16:creationId xmlns:a16="http://schemas.microsoft.com/office/drawing/2014/main" id="{AD72F3EE-08DB-4520-BE3D-B58A06203FA6}"/>
              </a:ext>
            </a:extLst>
          </p:cNvPr>
          <p:cNvSpPr txBox="true">
            <a:spLocks/>
          </p:cNvSpPr>
          <p:nvPr/>
        </p:nvSpPr>
        <p:spPr>
          <a:xfrm>
            <a:off x="73696" y="2536428"/>
            <a:ext cx="8890792" cy="4204941"/>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10000"/>
              </a:lnSpc>
              <a:spcAft>
                <a:spcPts val="800"/>
              </a:spcAft>
            </a:pP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Žádost se podává pouze elektronicky prostřednictvím IS KP21+.</a:t>
            </a:r>
          </a:p>
          <a:p>
            <a:pPr algn="just">
              <a:lnSpc>
                <a:spcPct val="110000"/>
              </a:lnSpc>
              <a:spcAft>
                <a:spcPts val="8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8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24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Elektronický formulář se neinstaluje jako aplikace do vlastního počítače, ale prostřednictvím internetového formuláře se data ukládají na vzdálený server.</a:t>
            </a:r>
          </a:p>
          <a:p>
            <a:pPr algn="just">
              <a:lnSpc>
                <a:spcPct val="110000"/>
              </a:lnSpc>
              <a:spcAft>
                <a:spcPts val="1200"/>
              </a:spcAft>
            </a:pP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Podpis musí být k žádosti o dotaci připojen přímo v systému IS KP21+, proto musí být statutární zástupce/osoba oprávněná k podpisu žádosti </a:t>
            </a: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registrovaným uživatelem této aplikace ISKP+, </a:t>
            </a: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viz dále</a:t>
            </a: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 Dále musí tato osoba disponovat kvalifikovaným elektronickým podpisem</a:t>
            </a: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cs-CZ" sz="1800" dirty="false">
              <a:solidFill>
                <a:srgbClr val="000000"/>
              </a:solidFill>
              <a:latin typeface="Wingdings 2" panose="05020102010507070707" pitchFamily="18" charset="2"/>
            </a:endParaRPr>
          </a:p>
        </p:txBody>
      </p:sp>
    </p:spTree>
    <p:extLst>
      <p:ext uri="{BB962C8B-B14F-4D97-AF65-F5344CB8AC3E}">
        <p14:creationId xmlns:p14="http://schemas.microsoft.com/office/powerpoint/2010/main" val="184115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F28B465-842C-4BF0-AAFF-D65D1B541C88}"/>
              </a:ext>
            </a:extLst>
          </p:cNvPr>
          <p:cNvPicPr>
            <a:picLocks noChangeAspect="true"/>
          </p:cNvPicPr>
          <p:nvPr/>
        </p:nvPicPr>
        <p:blipFill>
          <a:blip r:embed="rId2"/>
          <a:stretch>
            <a:fillRect/>
          </a:stretch>
        </p:blipFill>
        <p:spPr>
          <a:xfrm>
            <a:off x="6876256" y="4005980"/>
            <a:ext cx="1656184" cy="1189308"/>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Podpisy a plné moci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 y="1268760"/>
            <a:ext cx="8748000" cy="5589240"/>
          </a:xfrm>
        </p:spPr>
        <p:txBody>
          <a:bodyPr/>
          <a:lstStyle/>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v tomto případě </a:t>
            </a: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je nutné založit (resp. poskytnout k dispozici) </a:t>
            </a:r>
            <a:b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v IS KP21+ dokument zakládající toto oprávnění, tzv. </a:t>
            </a:r>
            <a:r>
              <a:rPr lang="cs-CZ" sz="18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plnou moc</a:t>
            </a: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lvl="1" algn="just">
              <a:lnSpc>
                <a:spcPct val="110000"/>
              </a:lnSpc>
              <a:spcAft>
                <a:spcPts val="1200"/>
              </a:spcAft>
              <a:buClr>
                <a:srgbClr val="063767"/>
              </a:buClr>
            </a:pPr>
            <a:r>
              <a:rPr lang="cs-CZ" sz="16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 zmocnitel podepíše plnou moc přímo v aplikaci </a:t>
            </a:r>
            <a:b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IS KP21+ a zmocněnec tamtéž svým elektronickým podpisem potvrdí její přijetí. Podpisy se připojují k souboru, který je třeba vložit do IS KP21+ na záznamu plné moci.</a:t>
            </a:r>
            <a:endParaRPr lang="cs-CZ" sz="1600" dirty="false">
              <a:solidFill>
                <a:srgbClr val="002060"/>
              </a:solidFill>
              <a:latin typeface="Arial" panose="020B0604020202020204" pitchFamily="34" charset="0"/>
              <a:ea typeface="Arial" panose="020B0604020202020204" pitchFamily="34" charset="0"/>
              <a:cs typeface="Times New Roman" panose="02020603050405020304" pitchFamily="18" charset="0"/>
            </a:endParaRPr>
          </a:p>
          <a:p>
            <a:pPr lvl="1" algn="just">
              <a:lnSpc>
                <a:spcPct val="110000"/>
              </a:lnSpc>
              <a:spcAft>
                <a:spcPts val="1200"/>
              </a:spcAft>
              <a:buClr>
                <a:srgbClr val="063767"/>
              </a:buClr>
            </a:pPr>
            <a:r>
              <a:rPr lang="cs-CZ" sz="16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Úředně/notářsky ověřená papírová plná moc </a:t>
            </a: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 sken plné moci je vložen k záznamu plné moci v IS KP21+. Připojením elektronického podpisu k vloženému dokumentu zmocněnec potvrdí správnost a přijetí této plné moci. </a:t>
            </a:r>
          </a:p>
          <a:p>
            <a:pPr lvl="2">
              <a:lnSpc>
                <a:spcPct val="100000"/>
              </a:lnSpc>
              <a:buClr>
                <a:srgbClr val="063767"/>
              </a:buClr>
            </a:pP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Žadatel musí originál papírové plné moci archivovat </a:t>
            </a:r>
            <a:b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a na vyžádání jej Řídícímu orgánu (ŘO) poskytnout. </a:t>
            </a:r>
          </a:p>
          <a:p>
            <a:pPr lvl="2" algn="just">
              <a:lnSpc>
                <a:spcPct val="100000"/>
              </a:lnSpc>
              <a:buClr>
                <a:srgbClr val="063767"/>
              </a:buClr>
            </a:pP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6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p>
          <a:p>
            <a:pPr marL="0" indent="0">
              <a:buNone/>
            </a:pPr>
            <a:endParaRPr lang="cs-CZ" sz="1800" i="false" u="none" strike="noStrike" baseline="0" dirty="false">
              <a:solidFill>
                <a:srgbClr val="FF0000"/>
              </a:solidFill>
              <a:latin typeface="Wingdings 2" panose="05020102010507070707" pitchFamily="18" charset="2"/>
            </a:endParaRPr>
          </a:p>
          <a:p>
            <a:endParaRPr lang="cs-CZ" sz="1800" b="false" i="false" u="none" strike="noStrike" baseline="0" dirty="false">
              <a:solidFill>
                <a:srgbClr val="00000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307600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4C107EE-34E2-4A80-9ACC-4EB06069324C}"/>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7020272" y="5277933"/>
            <a:ext cx="1389905" cy="1407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Zpracování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algn="just">
              <a:lnSpc>
                <a:spcPct val="110000"/>
              </a:lnSpc>
              <a:spcAft>
                <a:spcPts val="1200"/>
              </a:spcAft>
            </a:pPr>
            <a:endParaRPr lang="cs-CZ" sz="1800" i="false" u="none" strike="noStrike" baseline="0" dirty="false">
              <a:solidFill>
                <a:srgbClr val="002060"/>
              </a:solidFill>
              <a:latin typeface="Arial" panose="020B0604020202020204" pitchFamily="34" charset="0"/>
            </a:endParaRPr>
          </a:p>
          <a:p>
            <a:pPr>
              <a:lnSpc>
                <a:spcPct val="110000"/>
              </a:lnSpc>
              <a:spcAft>
                <a:spcPts val="1200"/>
              </a:spcAft>
            </a:pPr>
            <a:r>
              <a:rPr lang="cs-CZ" sz="1800" i="false" u="none" strike="noStrike" baseline="0" dirty="false">
                <a:solidFill>
                  <a:srgbClr val="002060"/>
                </a:solidFill>
                <a:latin typeface="Arial" panose="020B0604020202020204" pitchFamily="34" charset="0"/>
              </a:rPr>
              <a:t>Pomoci se zpracováním žádosti o podporu může příručka </a:t>
            </a:r>
            <a:r>
              <a:rPr lang="cs-CZ" sz="1800" b="true" dirty="false">
                <a:solidFill>
                  <a:srgbClr val="002060"/>
                </a:solidFill>
                <a:latin typeface="Arial" panose="020B0604020202020204" pitchFamily="34" charset="0"/>
              </a:rPr>
              <a:t>Pokyny k vyplnění žádosti o podporu v IS KP21+ pro projekty s přímými a nepřímými náklady a pro projekty s paušálními sazbami  </a:t>
            </a:r>
            <a:r>
              <a:rPr lang="cs-CZ" sz="1800" i="false" u="none" strike="noStrike" baseline="0" dirty="false">
                <a:solidFill>
                  <a:srgbClr val="002060"/>
                </a:solidFill>
                <a:latin typeface="Arial" panose="020B0604020202020204" pitchFamily="34" charset="0"/>
              </a:rPr>
              <a:t>dostupná na webové stránce: </a:t>
            </a:r>
            <a:r>
              <a:rPr lang="cs-CZ" sz="1800" i="false" u="none" strike="noStrike" baseline="0" dirty="false">
                <a:solidFill>
                  <a:srgbClr val="002060"/>
                </a:solidFill>
                <a:latin typeface="Arial" panose="020B0604020202020204" pitchFamily="34" charset="0"/>
                <a:hlinkClick r:id="rId4">
                  <a:extLst>
                    <a:ext uri="{A12FA001-AC4F-418D-AE19-62706E023703}">
                      <ahyp:hlinkClr xmlns:ahyp="http://schemas.microsoft.com/office/drawing/2018/hyperlinkcolor" val="tx"/>
                    </a:ext>
                  </a:extLst>
                </a:hlinkClick>
              </a:rPr>
              <a:t>www.esfcr.cz/formulare-a-pokyny-potrebne-v-ramci-pripravy-zadosti-o-podporu-opz-plus/-/dokument/18398069</a:t>
            </a:r>
            <a:r>
              <a:rPr lang="cs-CZ" sz="1800" i="false" u="none" strike="noStrike" baseline="0" dirty="false">
                <a:solidFill>
                  <a:srgbClr val="002060"/>
                </a:solidFill>
                <a:latin typeface="Arial" panose="020B0604020202020204" pitchFamily="34" charset="0"/>
              </a:rPr>
              <a:t>  a prezentace k ní vytvořená:</a:t>
            </a:r>
            <a:endParaRPr lang="cs-CZ" sz="1800" b="false" i="false" u="none" strike="noStrike" baseline="0" dirty="false">
              <a:solidFill>
                <a:srgbClr val="00000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4028111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4AC7C3B-EBAD-4821-AE70-44E17D3C444A}"/>
              </a:ext>
            </a:extLst>
          </p:cNvPr>
          <p:cNvPicPr>
            <a:picLocks noChangeAspect="true"/>
          </p:cNvPicPr>
          <p:nvPr/>
        </p:nvPicPr>
        <p:blipFill>
          <a:blip r:embed="rId2"/>
          <a:stretch>
            <a:fillRect/>
          </a:stretch>
        </p:blipFill>
        <p:spPr>
          <a:xfrm>
            <a:off x="4788024" y="3476718"/>
            <a:ext cx="3456384" cy="131733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a výběr projektů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280000" cy="5445224"/>
          </a:xfrm>
        </p:spPr>
        <p:txBody>
          <a:bodyPr/>
          <a:lstStyle/>
          <a:p>
            <a:pPr marL="0" indent="0" algn="just">
              <a:lnSpc>
                <a:spcPct val="110000"/>
              </a:lnSpc>
              <a:spcAft>
                <a:spcPts val="1800"/>
              </a:spcAft>
              <a:buNone/>
            </a:pPr>
            <a:r>
              <a:rPr lang="cs-CZ" sz="1800" b="false" i="false" u="none" strike="noStrike" baseline="0" dirty="false">
                <a:solidFill>
                  <a:srgbClr val="002060"/>
                </a:solidFill>
                <a:latin typeface="Arial" panose="020B0604020202020204" pitchFamily="34" charset="0"/>
              </a:rPr>
              <a:t>Proces hodnocení a výběru projektů v OPZ+ probíhá několika způsoby.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každé výzvě pro předkládání žádostí o podporu jsou proto uvedena specifická pravidla relevantní pro danou výzvu. </a:t>
            </a:r>
          </a:p>
          <a:p>
            <a:pPr algn="just">
              <a:lnSpc>
                <a:spcPct val="110000"/>
              </a:lnSpc>
              <a:spcAft>
                <a:spcPts val="800"/>
              </a:spcAft>
            </a:pPr>
            <a:r>
              <a:rPr lang="cs-CZ" sz="1800" b="true" dirty="false">
                <a:solidFill>
                  <a:srgbClr val="002060"/>
                </a:solidFill>
                <a:latin typeface="Arial" panose="020B0604020202020204" pitchFamily="34" charset="0"/>
              </a:rPr>
              <a:t>Proces hodnocení a výběru projektů obsahuje tyto fáze:</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Hodnocení přijatelnosti a formálních náležitostí</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Věcné hodnocení</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Výběrové komise</a:t>
            </a:r>
          </a:p>
          <a:p>
            <a:pPr marL="176213" indent="0" algn="just">
              <a:lnSpc>
                <a:spcPct val="110000"/>
              </a:lnSpc>
              <a:spcAft>
                <a:spcPts val="800"/>
              </a:spcAft>
              <a:buNone/>
            </a:pPr>
            <a:endParaRPr lang="cs-CZ" sz="1800" b="false" i="false" u="none" strike="noStrike" baseline="0" dirty="false">
              <a:solidFill>
                <a:srgbClr val="002060"/>
              </a:solidFill>
              <a:latin typeface="Arial" panose="020B0604020202020204" pitchFamily="34" charset="0"/>
            </a:endParaRPr>
          </a:p>
          <a:p>
            <a:pPr marL="176213" indent="0" algn="just">
              <a:lnSpc>
                <a:spcPct val="110000"/>
              </a:lnSpc>
              <a:spcAft>
                <a:spcPts val="800"/>
              </a:spcAft>
              <a:buNone/>
            </a:pPr>
            <a:r>
              <a:rPr lang="cs-CZ" sz="1800" b="false" i="false" u="none" strike="noStrike" baseline="0" dirty="false">
                <a:solidFill>
                  <a:srgbClr val="002060"/>
                </a:solidFill>
                <a:latin typeface="Arial" panose="020B0604020202020204" pitchFamily="34" charset="0"/>
              </a:rPr>
              <a:t>Fáze hodnocení přijatelnosti a formálních náležitostí probíhá u všech projektů. </a:t>
            </a:r>
          </a:p>
          <a:p>
            <a:pPr marL="176213" indent="0" algn="just">
              <a:lnSpc>
                <a:spcPct val="110000"/>
              </a:lnSpc>
              <a:spcAft>
                <a:spcPts val="800"/>
              </a:spcAft>
              <a:buNone/>
            </a:pPr>
            <a:r>
              <a:rPr lang="cs-CZ" sz="1800" b="false" i="false" u="none" strike="noStrike" baseline="0" dirty="false">
                <a:solidFill>
                  <a:srgbClr val="002060"/>
                </a:solidFill>
                <a:latin typeface="Arial" panose="020B0604020202020204" pitchFamily="34" charset="0"/>
              </a:rPr>
              <a:t>Věcné hodnocení a výběrová komise nemusí být pro konkrétní výzvu využity, informace o zařazení fáze věcného hodnocení a o zapojení či nezapojení výběrové komise je specifikována v textu výzvy k předkládání žádostí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podporu. </a:t>
            </a:r>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307772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přijatelnosti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marL="0" indent="0" algn="just">
              <a:lnSpc>
                <a:spcPct val="110000"/>
              </a:lnSpc>
              <a:spcAft>
                <a:spcPts val="800"/>
              </a:spcAft>
              <a:buNone/>
            </a:pPr>
            <a:r>
              <a:rPr lang="cs-CZ" sz="2000" b="true" dirty="false">
                <a:solidFill>
                  <a:srgbClr val="002060"/>
                </a:solidFill>
                <a:latin typeface="Arial" panose="020B0604020202020204" pitchFamily="34" charset="0"/>
              </a:rPr>
              <a:t>1. Hodnocení přijatelnosti a formálních náležitostí</a:t>
            </a:r>
          </a:p>
          <a:p>
            <a:pPr algn="just">
              <a:lnSpc>
                <a:spcPct val="110000"/>
              </a:lnSpc>
            </a:pPr>
            <a:r>
              <a:rPr lang="cs-CZ" sz="1800" b="false" i="false" u="none" strike="noStrike" baseline="0" dirty="false">
                <a:solidFill>
                  <a:srgbClr val="002060"/>
                </a:solidFill>
                <a:latin typeface="Arial" panose="020B0604020202020204" pitchFamily="34" charset="0"/>
              </a:rPr>
              <a:t>Cílem hodnocení přijatelnosti a formálních náležitostí je zejména posouzení základních věcných požadavků kladených na projekt v příslušné výzvě. Oba bloky tohoto hodnocení probíhají současně jako první fáze hodnocení projektů. </a:t>
            </a:r>
          </a:p>
          <a:p>
            <a:pPr algn="just">
              <a:lnSpc>
                <a:spcPct val="110000"/>
              </a:lnSpc>
            </a:pPr>
            <a:r>
              <a:rPr lang="cs-CZ" sz="1800" b="false" i="false" u="none" strike="noStrike" baseline="0" dirty="false">
                <a:solidFill>
                  <a:srgbClr val="002060"/>
                </a:solidFill>
                <a:latin typeface="Arial" panose="020B0604020202020204" pitchFamily="34" charset="0"/>
              </a:rPr>
              <a:t>Náprava nedostatků identifikovaných v hodnocení přijatelnosti není možná. </a:t>
            </a:r>
          </a:p>
          <a:p>
            <a:pPr algn="just">
              <a:lnSpc>
                <a:spcPct val="110000"/>
              </a:lnSpc>
            </a:pPr>
            <a:r>
              <a:rPr lang="cs-CZ" sz="1800" b="false" i="false" u="none" strike="noStrike" baseline="0" dirty="false">
                <a:solidFill>
                  <a:srgbClr val="002060"/>
                </a:solidFill>
                <a:latin typeface="Arial" panose="020B0604020202020204" pitchFamily="34" charset="0"/>
              </a:rPr>
              <a:t>Žadatelé, jejichž žádost vyhoví v kritériích v bloku hodnocení přijatelnosti,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ale neuspěje v hodnocení formálních náležitostí, jsou prostřednictvím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IS KP21+ vyzváni k nápravě.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Součástí výzvy k nápravě je identifikace nedostatku, doporučení, jak nedostatek napravit, a také lhůta, do kdy je třeba opravu provést (zpravidla 5 pracovních dnů).</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Pokud ve výzvě není uvedeno jinak, má žadatel možnost opravovat formální nedostatky žádosti pouze jednou.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Nedostatky opravuje podáním vyžádané dokumentace prostřednictvím IS KP21+.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Nedodá-li žadatel opravu ve stanovené lhůtě anebo v potřebné kvalitě, je žádost </a:t>
            </a:r>
            <a:br>
              <a:rPr lang="cs-CZ" sz="1600" b="false" i="false" u="none" strike="noStrike" baseline="0" dirty="false">
                <a:solidFill>
                  <a:srgbClr val="002060"/>
                </a:solidFill>
                <a:latin typeface="Arial" panose="020B0604020202020204" pitchFamily="34" charset="0"/>
              </a:rPr>
            </a:br>
            <a:r>
              <a:rPr lang="cs-CZ" sz="1600" b="false" i="false" u="none" strike="noStrike" baseline="0" dirty="false">
                <a:solidFill>
                  <a:srgbClr val="002060"/>
                </a:solidFill>
                <a:latin typeface="Arial" panose="020B0604020202020204" pitchFamily="34" charset="0"/>
              </a:rPr>
              <a:t>o podporu z dalšího hodnocení vyloučena a ztrácí možnost podporu z OPZ+ získat. </a:t>
            </a:r>
            <a:endParaRPr lang="cs-CZ" sz="1600" dirty="false">
              <a:solidFill>
                <a:srgbClr val="002060"/>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671774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přijatelnosti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Hodnocení přijatelnosti a formálních náležitostí musí být dokončeno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do 30 pracovních dnů od uzávěrky příjmu žádostí v kolové výzvě, v případě průběžné výzvy běží lhůta od předložení dané žádosti o podporu. V případě, že v rámci kolové výzvy bylo předloženo více než 250 žádostí o podporu, je lhůta dle předchozí věty prodloužena o 10 pracovních dnů. </a:t>
            </a:r>
          </a:p>
          <a:p>
            <a:pPr algn="just">
              <a:lnSpc>
                <a:spcPct val="110000"/>
              </a:lnSpc>
            </a:pPr>
            <a:r>
              <a:rPr lang="cs-CZ" sz="1800" b="false" i="false" u="none" strike="noStrike" baseline="0" dirty="false">
                <a:solidFill>
                  <a:srgbClr val="002060"/>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rgbClr val="002060"/>
                </a:solidFill>
                <a:latin typeface="Arial" panose="020B0604020202020204" pitchFamily="34" charset="0"/>
              </a:rPr>
              <a:t>Finálními centrálními stavy se pro fázi hodnocení přijatelnosti a formálních náležitostí rozumí: </a:t>
            </a:r>
          </a:p>
          <a:p>
            <a:pPr marL="982663" lvl="1" indent="-354013">
              <a:lnSpc>
                <a:spcPct val="100000"/>
              </a:lnSpc>
            </a:pPr>
            <a:r>
              <a:rPr lang="cs-CZ" sz="1800" b="false" i="false" u="none" strike="noStrike" baseline="0" dirty="false">
                <a:solidFill>
                  <a:srgbClr val="002060"/>
                </a:solidFill>
              </a:rPr>
              <a:t>Žádost o podporu splnila formální náležitosti a podmínky přijatelnosti, </a:t>
            </a:r>
          </a:p>
          <a:p>
            <a:pPr marL="982663" lvl="1" indent="-354013">
              <a:lnSpc>
                <a:spcPct val="100000"/>
              </a:lnSpc>
            </a:pPr>
            <a:r>
              <a:rPr lang="cs-CZ" sz="1800" b="false" i="false" u="none" strike="noStrike" baseline="0" dirty="false">
                <a:solidFill>
                  <a:srgbClr val="002060"/>
                </a:solidFill>
              </a:rPr>
              <a:t>Žádost o podporu nesplnila formální náležitosti nebo podmínky přijatelnosti. </a:t>
            </a:r>
          </a:p>
          <a:p>
            <a:endParaRPr lang="cs-CZ" sz="1800" b="false" i="false" u="none" strike="noStrike" baseline="0" dirty="false">
              <a:solidFill>
                <a:srgbClr val="00000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pic>
        <p:nvPicPr>
          <p:cNvPr id="7" name="Obrázek 6">
            <a:extLst>
              <a:ext uri="{FF2B5EF4-FFF2-40B4-BE49-F238E27FC236}">
                <a16:creationId xmlns:a16="http://schemas.microsoft.com/office/drawing/2014/main" id="{68611B03-2E98-4730-A719-FA0C71122E9A}"/>
              </a:ext>
            </a:extLst>
          </p:cNvPr>
          <p:cNvPicPr>
            <a:picLocks noChangeAspect="true"/>
          </p:cNvPicPr>
          <p:nvPr/>
        </p:nvPicPr>
        <p:blipFill>
          <a:blip r:embed="rId2"/>
          <a:stretch>
            <a:fillRect/>
          </a:stretch>
        </p:blipFill>
        <p:spPr>
          <a:xfrm>
            <a:off x="3491880" y="5820713"/>
            <a:ext cx="1368153" cy="785287"/>
          </a:xfrm>
          <a:prstGeom prst="rect">
            <a:avLst/>
          </a:prstGeom>
        </p:spPr>
      </p:pic>
    </p:spTree>
    <p:extLst>
      <p:ext uri="{BB962C8B-B14F-4D97-AF65-F5344CB8AC3E}">
        <p14:creationId xmlns:p14="http://schemas.microsoft.com/office/powerpoint/2010/main" val="393356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4</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916345" y="1772816"/>
            <a:ext cx="7167310" cy="3702809"/>
          </a:xfrm>
          <a:prstGeom prst="rect">
            <a:avLst/>
          </a:prstGeom>
          <a:noFill/>
        </p:spPr>
        <p:txBody>
          <a:bodyPr wrap="square">
            <a:spAutoFit/>
          </a:bodyPr>
          <a:lstStyle/>
          <a:p>
            <a:r>
              <a:rPr lang="cs-CZ" sz="2800" b="true" dirty="false"/>
              <a:t>CÍL VÝZVY DLE INTERVENČNÍ LOGIKY</a:t>
            </a:r>
          </a:p>
          <a:p>
            <a:endParaRPr lang="cs-CZ" b="true" dirty="false"/>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Calibri" panose="020F0502020204030204" pitchFamily="34" charset="0"/>
              </a:rPr>
              <a:t>Ve vybraných ORP dojde v rámci projektů k nastavení </a:t>
            </a:r>
            <a:r>
              <a:rPr lang="cs-CZ" sz="2400" b="true" dirty="false">
                <a:effectLst/>
                <a:latin typeface="Calibri" panose="020F0502020204030204" pitchFamily="34" charset="0"/>
                <a:ea typeface="Calibri" panose="020F0502020204030204" pitchFamily="34" charset="0"/>
                <a:cs typeface="Calibri" panose="020F0502020204030204" pitchFamily="34" charset="0"/>
              </a:rPr>
              <a:t>jednotlivých funkčních mikrosystémů</a:t>
            </a:r>
            <a:r>
              <a:rPr lang="cs-CZ" sz="2400" dirty="false">
                <a:effectLst/>
                <a:latin typeface="Calibri" panose="020F0502020204030204" pitchFamily="34" charset="0"/>
                <a:ea typeface="Calibri" panose="020F0502020204030204" pitchFamily="34" charset="0"/>
                <a:cs typeface="Calibri" panose="020F0502020204030204" pitchFamily="34" charset="0"/>
              </a:rPr>
              <a:t> postavených na </a:t>
            </a:r>
            <a:r>
              <a:rPr lang="cs-CZ" sz="2400" b="true" dirty="false">
                <a:effectLst/>
                <a:latin typeface="Calibri" panose="020F0502020204030204" pitchFamily="34" charset="0"/>
                <a:ea typeface="Calibri" panose="020F0502020204030204" pitchFamily="34" charset="0"/>
                <a:cs typeface="Calibri" panose="020F0502020204030204" pitchFamily="34" charset="0"/>
              </a:rPr>
              <a:t>multidisciplinárním přístupu </a:t>
            </a:r>
            <a:r>
              <a:rPr lang="cs-CZ" sz="2400" dirty="false">
                <a:effectLst/>
                <a:latin typeface="Calibri" panose="020F0502020204030204" pitchFamily="34" charset="0"/>
                <a:ea typeface="Calibri" panose="020F0502020204030204" pitchFamily="34" charset="0"/>
                <a:cs typeface="Calibri" panose="020F0502020204030204" pitchFamily="34" charset="0"/>
              </a:rPr>
              <a:t>práce s rodinou a dítětem a zaměřených na identifikaci a redukci problému předčasných odchodů žáků ze vzdělávání. </a:t>
            </a:r>
            <a:endParaRPr lang="cs-CZ" sz="2400" dirty="false">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Times New Roman" panose="02020603050405020304" pitchFamily="18" charset="0"/>
              </a:rPr>
              <a:t>Nastavené mikrosystémy ukážou cesty pro komplexní přístup k řešení problematiky.</a:t>
            </a:r>
          </a:p>
        </p:txBody>
      </p:sp>
    </p:spTree>
    <p:extLst>
      <p:ext uri="{BB962C8B-B14F-4D97-AF65-F5344CB8AC3E}">
        <p14:creationId xmlns:p14="http://schemas.microsoft.com/office/powerpoint/2010/main" val="31173914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hodnocení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marL="0" indent="0" algn="just">
              <a:lnSpc>
                <a:spcPct val="110000"/>
              </a:lnSpc>
              <a:spcAft>
                <a:spcPts val="800"/>
              </a:spcAft>
              <a:buNone/>
            </a:pPr>
            <a:r>
              <a:rPr lang="cs-CZ" sz="2000" b="true" dirty="false">
                <a:solidFill>
                  <a:srgbClr val="002060"/>
                </a:solidFill>
                <a:latin typeface="Arial" panose="020B0604020202020204" pitchFamily="34" charset="0"/>
              </a:rPr>
              <a:t>2. Věcné hodnocení</a:t>
            </a:r>
          </a:p>
          <a:p>
            <a:pPr algn="just">
              <a:lnSpc>
                <a:spcPct val="110000"/>
              </a:lnSpc>
            </a:pPr>
            <a:r>
              <a:rPr lang="cs-CZ" sz="1800" b="false" i="false" u="none" strike="noStrike" baseline="0" dirty="false">
                <a:solidFill>
                  <a:srgbClr val="002060"/>
                </a:solidFill>
                <a:latin typeface="Arial" panose="020B0604020202020204" pitchFamily="34" charset="0"/>
              </a:rPr>
              <a:t>Cílem věcného hodnocení projektů je vyhodnotit kvalitu projektů a umožnit srovnání projektů podle jejich kvality.</a:t>
            </a:r>
          </a:p>
          <a:p>
            <a:pPr algn="just">
              <a:lnSpc>
                <a:spcPct val="110000"/>
              </a:lnSpc>
              <a:spcBef>
                <a:spcPts val="1200"/>
              </a:spcBef>
            </a:pPr>
            <a:r>
              <a:rPr lang="pl-PL" sz="1800" b="false" i="false" u="none" strike="noStrike" baseline="0" dirty="false">
                <a:solidFill>
                  <a:srgbClr val="002060"/>
                </a:solidFill>
                <a:latin typeface="Arial" panose="020B0604020202020204" pitchFamily="34" charset="0"/>
              </a:rPr>
              <a:t>Věcné hodnocení je zajišťováno dvěm postupy: </a:t>
            </a:r>
          </a:p>
          <a:p>
            <a:pPr marL="1258888" indent="-431800" algn="l">
              <a:lnSpc>
                <a:spcPct val="110000"/>
              </a:lnSpc>
              <a:spcAft>
                <a:spcPts val="1800"/>
              </a:spcAft>
              <a:buFont typeface="+mj-lt"/>
              <a:buAutoNum type="arabicPeriod"/>
            </a:pPr>
            <a:r>
              <a:rPr lang="pl-PL" sz="1800" i="false" u="none" strike="noStrike" baseline="0" dirty="false">
                <a:solidFill>
                  <a:srgbClr val="002060"/>
                </a:solidFill>
                <a:latin typeface="Arial" panose="020B0604020202020204" pitchFamily="34" charset="0"/>
              </a:rPr>
              <a:t>s</a:t>
            </a:r>
            <a:r>
              <a:rPr lang="cs-CZ" sz="1800" i="false" u="none" strike="noStrike" baseline="0" dirty="false">
                <a:solidFill>
                  <a:srgbClr val="002060"/>
                </a:solidFill>
              </a:rPr>
              <a:t> využitím minimálně </a:t>
            </a:r>
            <a:r>
              <a:rPr lang="cs-CZ" sz="1800" b="true" i="false" u="none" strike="noStrike" baseline="0" dirty="false">
                <a:solidFill>
                  <a:srgbClr val="002060"/>
                </a:solidFill>
              </a:rPr>
              <a:t>dvou individuálních hodnotitelů </a:t>
            </a:r>
          </a:p>
          <a:p>
            <a:pPr marL="1258888" indent="-431800" algn="just">
              <a:lnSpc>
                <a:spcPct val="110000"/>
              </a:lnSpc>
              <a:spcAft>
                <a:spcPts val="1200"/>
              </a:spcAft>
              <a:buFont typeface="+mj-lt"/>
              <a:buAutoNum type="arabicPeriod"/>
            </a:pPr>
            <a:r>
              <a:rPr lang="cs-CZ" sz="1800" dirty="false">
                <a:solidFill>
                  <a:srgbClr val="002060"/>
                </a:solidFill>
              </a:rPr>
              <a:t>s využitím minimálně pětičlenné </a:t>
            </a:r>
            <a:r>
              <a:rPr lang="cs-CZ" sz="1800" b="true" dirty="false">
                <a:solidFill>
                  <a:srgbClr val="002060"/>
                </a:solidFill>
              </a:rPr>
              <a:t>hodnotící komise složené </a:t>
            </a:r>
            <a:br>
              <a:rPr lang="cs-CZ" sz="1800" b="true" dirty="false">
                <a:solidFill>
                  <a:srgbClr val="002060"/>
                </a:solidFill>
              </a:rPr>
            </a:br>
            <a:r>
              <a:rPr lang="cs-CZ" sz="1800" b="true" dirty="false">
                <a:solidFill>
                  <a:srgbClr val="002060"/>
                </a:solidFill>
              </a:rPr>
              <a:t>z individuálních hodnotitelů.</a:t>
            </a:r>
          </a:p>
          <a:p>
            <a:pPr algn="just">
              <a:lnSpc>
                <a:spcPct val="110000"/>
              </a:lnSpc>
              <a:spcBef>
                <a:spcPts val="2400"/>
              </a:spcBef>
            </a:pPr>
            <a:r>
              <a:rPr lang="cs-CZ" sz="1800" b="false" i="false" u="none" strike="noStrike" baseline="0" dirty="false">
                <a:solidFill>
                  <a:srgbClr val="002060"/>
                </a:solidFill>
                <a:latin typeface="Arial" panose="020B0604020202020204" pitchFamily="34" charset="0"/>
              </a:rPr>
              <a:t>Žádost o podporu uspěje ve věcném hodnocení pouze tehdy, pokud v žádném</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z kritérií nezíská eliminační deskriptor. U soutěžních projektů, u kterých je výsledek věcného hodnocení vyjadřován body, dále platí, že žádost musí ve věcném hodnocení získat minimálně 50 bodů ze sta.</a:t>
            </a:r>
          </a:p>
          <a:p>
            <a:pPr algn="just">
              <a:lnSpc>
                <a:spcPct val="110000"/>
              </a:lnSpc>
            </a:pPr>
            <a:r>
              <a:rPr lang="cs-CZ" sz="1800" b="false" i="false" u="none" strike="noStrike" baseline="0" dirty="false">
                <a:solidFill>
                  <a:srgbClr val="002060"/>
                </a:solidFill>
                <a:latin typeface="Arial" panose="020B0604020202020204" pitchFamily="34" charset="0"/>
              </a:rPr>
              <a:t>V textu každé výzvy je uvedeno, jaký postup věcného hodnocení bude použit.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7" name="Obrázek 6">
            <a:extLst>
              <a:ext uri="{FF2B5EF4-FFF2-40B4-BE49-F238E27FC236}">
                <a16:creationId xmlns:a16="http://schemas.microsoft.com/office/drawing/2014/main" id="{B8768097-AF27-454A-95B4-B0E4C0819B43}"/>
              </a:ext>
            </a:extLst>
          </p:cNvPr>
          <p:cNvPicPr>
            <a:picLocks noChangeAspect="true"/>
          </p:cNvPicPr>
          <p:nvPr/>
        </p:nvPicPr>
        <p:blipFill rotWithShape="true">
          <a:blip r:embed="rId2"/>
          <a:srcRect b="20936"/>
          <a:stretch/>
        </p:blipFill>
        <p:spPr>
          <a:xfrm>
            <a:off x="6440006" y="4140693"/>
            <a:ext cx="2402958" cy="610423"/>
          </a:xfrm>
          <a:prstGeom prst="rect">
            <a:avLst/>
          </a:prstGeom>
        </p:spPr>
      </p:pic>
      <p:pic>
        <p:nvPicPr>
          <p:cNvPr id="9" name="Obrázek 8">
            <a:extLst>
              <a:ext uri="{FF2B5EF4-FFF2-40B4-BE49-F238E27FC236}">
                <a16:creationId xmlns:a16="http://schemas.microsoft.com/office/drawing/2014/main" id="{CF3985BF-7056-466A-AC80-EF2264C96601}"/>
              </a:ext>
            </a:extLst>
          </p:cNvPr>
          <p:cNvPicPr>
            <a:picLocks noChangeAspect="true"/>
          </p:cNvPicPr>
          <p:nvPr/>
        </p:nvPicPr>
        <p:blipFill>
          <a:blip r:embed="rId3"/>
          <a:stretch>
            <a:fillRect/>
          </a:stretch>
        </p:blipFill>
        <p:spPr>
          <a:xfrm>
            <a:off x="7194747" y="2544480"/>
            <a:ext cx="1277689" cy="964495"/>
          </a:xfrm>
          <a:prstGeom prst="rect">
            <a:avLst/>
          </a:prstGeom>
        </p:spPr>
      </p:pic>
      <p:sp>
        <p:nvSpPr>
          <p:cNvPr id="5" name="TextovéPole 4">
            <a:extLst>
              <a:ext uri="{FF2B5EF4-FFF2-40B4-BE49-F238E27FC236}">
                <a16:creationId xmlns:a16="http://schemas.microsoft.com/office/drawing/2014/main" id="{EDDA65AF-D7A4-4EF7-912C-4756D9594A18}"/>
              </a:ext>
            </a:extLst>
          </p:cNvPr>
          <p:cNvSpPr txBox="true"/>
          <p:nvPr/>
        </p:nvSpPr>
        <p:spPr>
          <a:xfrm>
            <a:off x="467544" y="3443881"/>
            <a:ext cx="1264851" cy="369332"/>
          </a:xfrm>
          <a:prstGeom prst="rect">
            <a:avLst/>
          </a:prstGeom>
          <a:noFill/>
        </p:spPr>
        <p:txBody>
          <a:bodyPr wrap="square" rtlCol="false">
            <a:spAutoFit/>
          </a:bodyPr>
          <a:lstStyle/>
          <a:p>
            <a:r>
              <a:rPr lang="cs-CZ" dirty="false"/>
              <a:t>nebo</a:t>
            </a:r>
          </a:p>
        </p:txBody>
      </p:sp>
    </p:spTree>
    <p:extLst>
      <p:ext uri="{BB962C8B-B14F-4D97-AF65-F5344CB8AC3E}">
        <p14:creationId xmlns:p14="http://schemas.microsoft.com/office/powerpoint/2010/main" val="400939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hodnocení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556792"/>
            <a:ext cx="8604488" cy="5301208"/>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Věcné hodnocení musí být ukončeno do 80 pracovních dnů od uzávěrky příjmu žádostí v rámci kolové výzvy</a:t>
            </a:r>
            <a:r>
              <a:rPr lang="cs-CZ" sz="1800" dirty="false">
                <a:solidFill>
                  <a:srgbClr val="002060"/>
                </a:solidFill>
                <a:latin typeface="Arial" panose="020B0604020202020204" pitchFamily="34" charset="0"/>
              </a:rPr>
              <a:t>. </a:t>
            </a:r>
            <a:r>
              <a:rPr lang="cs-CZ" sz="1800" b="true" dirty="false">
                <a:solidFill>
                  <a:srgbClr val="002060"/>
                </a:solidFill>
                <a:latin typeface="Arial" panose="020B0604020202020204" pitchFamily="34" charset="0"/>
              </a:rPr>
              <a:t>U průběžných výzev platí lhůta do 80 pracovních dnů od předložení žádosti.</a:t>
            </a:r>
            <a:r>
              <a:rPr lang="cs-CZ" sz="1800" dirty="false">
                <a:solidFill>
                  <a:srgbClr val="002060"/>
                </a:solidFill>
                <a:latin typeface="Arial" panose="020B0604020202020204" pitchFamily="34" charset="0"/>
              </a:rPr>
              <a:t> V případě, že v rámci kolové výzvy bylo předloženo více než 250 žádostí o podporu, je lhůta dle textu výše prodloužena o 20 pracovních dnů. </a:t>
            </a:r>
          </a:p>
          <a:p>
            <a:pPr algn="just">
              <a:lnSpc>
                <a:spcPct val="110000"/>
              </a:lnSpc>
            </a:pPr>
            <a:r>
              <a:rPr lang="cs-CZ" sz="1800" b="false" i="false" u="none" strike="noStrike" baseline="0" dirty="false">
                <a:solidFill>
                  <a:srgbClr val="002060"/>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rgbClr val="002060"/>
                </a:solidFill>
                <a:latin typeface="Arial" panose="020B0604020202020204" pitchFamily="34" charset="0"/>
              </a:rPr>
              <a:t>Finálními centrálními stavy se pro fázi věcného hodnocení rozumí:</a:t>
            </a:r>
            <a:endParaRPr lang="cs-CZ" sz="1800" dirty="false">
              <a:solidFill>
                <a:srgbClr val="002060"/>
              </a:solidFill>
              <a:latin typeface="Arial" panose="020B0604020202020204" pitchFamily="34" charset="0"/>
            </a:endParaRP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splnila podmínky věcného hodnocení,</a:t>
            </a: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splnila podmínky věcného hodnocení s výhradou,</a:t>
            </a:r>
            <a:endParaRPr lang="cs-CZ" sz="1800" b="false" i="false" u="none" strike="noStrike" baseline="0" dirty="false">
              <a:solidFill>
                <a:srgbClr val="002060"/>
              </a:solidFill>
              <a:latin typeface="Wingdings 2" panose="05020102010507070707" pitchFamily="18" charset="2"/>
            </a:endParaRP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nesplnila podmínky věcného hodnocení. </a:t>
            </a:r>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pic>
        <p:nvPicPr>
          <p:cNvPr id="10" name="Obrázek 9">
            <a:extLst>
              <a:ext uri="{FF2B5EF4-FFF2-40B4-BE49-F238E27FC236}">
                <a16:creationId xmlns:a16="http://schemas.microsoft.com/office/drawing/2014/main" id="{201D1D9E-9ABB-4518-953E-FA89DB8C81EA}"/>
              </a:ext>
            </a:extLst>
          </p:cNvPr>
          <p:cNvPicPr>
            <a:picLocks noChangeAspect="true"/>
          </p:cNvPicPr>
          <p:nvPr/>
        </p:nvPicPr>
        <p:blipFill>
          <a:blip r:embed="rId2"/>
          <a:stretch>
            <a:fillRect/>
          </a:stretch>
        </p:blipFill>
        <p:spPr>
          <a:xfrm>
            <a:off x="3275856" y="6237312"/>
            <a:ext cx="1728192" cy="458688"/>
          </a:xfrm>
          <a:prstGeom prst="rect">
            <a:avLst/>
          </a:prstGeom>
        </p:spPr>
      </p:pic>
    </p:spTree>
    <p:extLst>
      <p:ext uri="{BB962C8B-B14F-4D97-AF65-F5344CB8AC3E}">
        <p14:creationId xmlns:p14="http://schemas.microsoft.com/office/powerpoint/2010/main" val="513513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5E252A-E746-41DB-B075-05DFB765F620}"/>
              </a:ext>
            </a:extLst>
          </p:cNvPr>
          <p:cNvSpPr>
            <a:spLocks noGrp="true"/>
          </p:cNvSpPr>
          <p:nvPr>
            <p:ph type="title"/>
          </p:nvPr>
        </p:nvSpPr>
        <p:spPr/>
        <p:txBody>
          <a:bodyPr/>
          <a:lstStyle/>
          <a:p>
            <a:r>
              <a:rPr lang="cs-CZ" dirty="false"/>
              <a:t>Výběrová komise</a:t>
            </a:r>
          </a:p>
        </p:txBody>
      </p:sp>
      <p:sp>
        <p:nvSpPr>
          <p:cNvPr id="3" name="Zástupný obsah 2">
            <a:extLst>
              <a:ext uri="{FF2B5EF4-FFF2-40B4-BE49-F238E27FC236}">
                <a16:creationId xmlns:a16="http://schemas.microsoft.com/office/drawing/2014/main" id="{012B2717-D62A-4FAB-AE4E-75FE952E4A8C}"/>
              </a:ext>
            </a:extLst>
          </p:cNvPr>
          <p:cNvSpPr>
            <a:spLocks noGrp="true"/>
          </p:cNvSpPr>
          <p:nvPr>
            <p:ph idx="1"/>
          </p:nvPr>
        </p:nvSpPr>
        <p:spPr>
          <a:xfrm>
            <a:off x="540000" y="1556792"/>
            <a:ext cx="8244000" cy="4563208"/>
          </a:xfrm>
        </p:spPr>
        <p:txBody>
          <a:bodyPr/>
          <a:lstStyle/>
          <a:p>
            <a:pPr algn="just">
              <a:lnSpc>
                <a:spcPct val="100000"/>
              </a:lnSpc>
            </a:pPr>
            <a:r>
              <a:rPr lang="cs-CZ" sz="1800" dirty="false">
                <a:solidFill>
                  <a:srgbClr val="002060"/>
                </a:solidFill>
              </a:rPr>
              <a:t>Komise musí zasednout do 20 pracovních dnů od ukončení věcného hodnocení všech žádostí o podporu příslušné kolové (resp. do 20 pracovních dnů od ukončení věcného hodnocení u průběžné výzvy) a svá jednání musí ukončit nejpozději do 30 dnů od svého prvního zasedání v rámci příslušné výzvy. </a:t>
            </a:r>
          </a:p>
          <a:p>
            <a:pPr>
              <a:lnSpc>
                <a:spcPct val="100000"/>
              </a:lnSpc>
            </a:pPr>
            <a:r>
              <a:rPr lang="cs-CZ" sz="1800" dirty="false">
                <a:solidFill>
                  <a:srgbClr val="002060"/>
                </a:solidFill>
              </a:rPr>
              <a:t>Na základě výsledku jednání výběrové komise zajistí ŘO změnu stavu žádosti na některý z centrálních stavů žádostí o podporu. </a:t>
            </a:r>
          </a:p>
          <a:p>
            <a:r>
              <a:rPr lang="cs-CZ" sz="1800" dirty="false">
                <a:solidFill>
                  <a:srgbClr val="002060"/>
                </a:solidFill>
              </a:rPr>
              <a:t>Finálními centrálními stavy se pro fázi výběru projektů rozumí: </a:t>
            </a:r>
          </a:p>
          <a:p>
            <a:pPr lvl="1">
              <a:lnSpc>
                <a:spcPct val="100000"/>
              </a:lnSpc>
              <a:buFont typeface="Wingdings" panose="05000000000000000000" pitchFamily="2" charset="2"/>
              <a:buChar char="Ø"/>
            </a:pPr>
            <a:r>
              <a:rPr lang="cs-CZ" sz="1800" dirty="false">
                <a:solidFill>
                  <a:srgbClr val="002060"/>
                </a:solidFill>
              </a:rPr>
              <a:t>Žádost o podporu doporučená k financování, </a:t>
            </a:r>
          </a:p>
          <a:p>
            <a:pPr lvl="1">
              <a:lnSpc>
                <a:spcPct val="100000"/>
              </a:lnSpc>
              <a:buFont typeface="Wingdings" panose="05000000000000000000" pitchFamily="2" charset="2"/>
              <a:buChar char="Ø"/>
            </a:pPr>
            <a:r>
              <a:rPr lang="cs-CZ" sz="1800" dirty="false">
                <a:solidFill>
                  <a:srgbClr val="002060"/>
                </a:solidFill>
              </a:rPr>
              <a:t>Žádost o podporu doporučena k financování s výhradou,</a:t>
            </a:r>
          </a:p>
          <a:p>
            <a:pPr lvl="1">
              <a:lnSpc>
                <a:spcPct val="100000"/>
              </a:lnSpc>
              <a:buFont typeface="Wingdings" panose="05000000000000000000" pitchFamily="2" charset="2"/>
              <a:buChar char="Ø"/>
            </a:pPr>
            <a:r>
              <a:rPr lang="cs-CZ" sz="1800" dirty="false">
                <a:solidFill>
                  <a:srgbClr val="002060"/>
                </a:solidFill>
              </a:rPr>
              <a:t>Žádost o podporu zařazena mezi náhradní projekty, </a:t>
            </a:r>
          </a:p>
          <a:p>
            <a:pPr lvl="1">
              <a:lnSpc>
                <a:spcPct val="100000"/>
              </a:lnSpc>
              <a:buFont typeface="Wingdings" panose="05000000000000000000" pitchFamily="2" charset="2"/>
              <a:buChar char="Ø"/>
            </a:pPr>
            <a:r>
              <a:rPr lang="cs-CZ" sz="1800" dirty="false">
                <a:solidFill>
                  <a:srgbClr val="002060"/>
                </a:solidFill>
              </a:rPr>
              <a:t>Žádost o podporu nedoporučená k financování.</a:t>
            </a:r>
          </a:p>
        </p:txBody>
      </p:sp>
      <p:sp>
        <p:nvSpPr>
          <p:cNvPr id="4" name="Zástupný symbol pro číslo snímku 3">
            <a:extLst>
              <a:ext uri="{FF2B5EF4-FFF2-40B4-BE49-F238E27FC236}">
                <a16:creationId xmlns:a16="http://schemas.microsoft.com/office/drawing/2014/main" id="{E922BCF6-C398-4B87-9C1E-3C73900211AD}"/>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20630201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Informování o výsledku hodnocení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Žadatel je po provedení každé jednotlivé fáze hodnocení a výběru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(tj. hodnocení přijatelnosti a formálních náležitostí, věcné hodnocení, výběrová komise) vyrozuměn o výsledku, kterého jeho žádost v dané fázi dosáhla.</a:t>
            </a:r>
          </a:p>
          <a:p>
            <a:pPr>
              <a:lnSpc>
                <a:spcPct val="110000"/>
              </a:lnSpc>
              <a:spcAft>
                <a:spcPts val="800"/>
              </a:spcAft>
            </a:pPr>
            <a:endParaRPr lang="cs-CZ" sz="1800" b="false" i="false" u="none" strike="noStrike" baseline="0" dirty="false">
              <a:solidFill>
                <a:srgbClr val="002060"/>
              </a:solidFill>
              <a:latin typeface="Arial" panose="020B0604020202020204" pitchFamily="34" charset="0"/>
            </a:endParaRPr>
          </a:p>
          <a:p>
            <a:pPr>
              <a:lnSpc>
                <a:spcPct val="110000"/>
              </a:lnSpc>
              <a:spcAft>
                <a:spcPts val="800"/>
              </a:spcAft>
            </a:pPr>
            <a:r>
              <a:rPr lang="cs-CZ" sz="1800" b="false" i="false" u="none" strike="noStrike" baseline="0" dirty="false">
                <a:solidFill>
                  <a:srgbClr val="002060"/>
                </a:solidFill>
                <a:latin typeface="Arial" panose="020B0604020202020204" pitchFamily="34" charset="0"/>
              </a:rPr>
              <a:t> </a:t>
            </a:r>
            <a:br>
              <a:rPr lang="cs-CZ" sz="1800" b="false" i="false" u="none" strike="noStrike" baseline="0" dirty="false">
                <a:solidFill>
                  <a:srgbClr val="002060"/>
                </a:solidFill>
                <a:latin typeface="Arial" panose="020B0604020202020204" pitchFamily="34" charset="0"/>
              </a:rPr>
            </a:br>
            <a:endParaRPr lang="cs-CZ" sz="1800" b="false" i="false" u="none" strike="noStrike" baseline="0" dirty="false">
              <a:solidFill>
                <a:srgbClr val="002060"/>
              </a:solidFill>
              <a:latin typeface="Arial" panose="020B0604020202020204" pitchFamily="34" charset="0"/>
            </a:endParaRPr>
          </a:p>
          <a:p>
            <a:pPr marL="452438" indent="0" algn="just">
              <a:lnSpc>
                <a:spcPct val="110000"/>
              </a:lnSpc>
              <a:spcBef>
                <a:spcPts val="0"/>
              </a:spcBef>
              <a:spcAft>
                <a:spcPts val="0"/>
              </a:spcAft>
              <a:buNone/>
            </a:pPr>
            <a:endParaRPr lang="cs-CZ" sz="1800" dirty="false">
              <a:solidFill>
                <a:srgbClr val="002060"/>
              </a:solidFill>
              <a:latin typeface="Arial" panose="020B0604020202020204" pitchFamily="34" charset="0"/>
            </a:endParaRPr>
          </a:p>
          <a:p>
            <a:pPr marL="452438" indent="0" algn="just">
              <a:lnSpc>
                <a:spcPct val="110000"/>
              </a:lnSpc>
              <a:spcBef>
                <a:spcPts val="0"/>
              </a:spcBef>
              <a:spcAft>
                <a:spcPts val="1200"/>
              </a:spcAft>
              <a:buNone/>
            </a:pPr>
            <a:endParaRPr lang="cs-CZ" sz="1800" dirty="false">
              <a:solidFill>
                <a:srgbClr val="002060"/>
              </a:solidFill>
              <a:latin typeface="Arial" panose="020B0604020202020204" pitchFamily="34" charset="0"/>
            </a:endParaRPr>
          </a:p>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V případě žadatelů, jejichž žádost dosáhla negativního výsledku, žadatel obdrží nejpozději do 10 pracovních dní od ukončení dané fáze hodnocení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výběru projektů prostřednictvím IS KP21+ oznámení, které kromě výsledku obsahuje také odůvodnění a informaci o možnosti podat žádost o přezkum negativního výsledku z fáze hodnocení a výběru projektů, viz dále.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8" name="Obrázek 7">
            <a:extLst>
              <a:ext uri="{FF2B5EF4-FFF2-40B4-BE49-F238E27FC236}">
                <a16:creationId xmlns:a16="http://schemas.microsoft.com/office/drawing/2014/main" id="{BC27EBAD-D5DB-40A2-A083-2D3B208A7762}"/>
              </a:ext>
            </a:extLst>
          </p:cNvPr>
          <p:cNvPicPr>
            <a:picLocks noChangeAspect="true"/>
          </p:cNvPicPr>
          <p:nvPr/>
        </p:nvPicPr>
        <p:blipFill>
          <a:blip r:embed="rId2"/>
          <a:stretch>
            <a:fillRect/>
          </a:stretch>
        </p:blipFill>
        <p:spPr>
          <a:xfrm>
            <a:off x="7020272" y="2708921"/>
            <a:ext cx="1944216" cy="1368152"/>
          </a:xfrm>
          <a:prstGeom prst="rect">
            <a:avLst/>
          </a:prstGeom>
        </p:spPr>
      </p:pic>
      <p:sp>
        <p:nvSpPr>
          <p:cNvPr id="10" name="TextovéPole 9">
            <a:extLst>
              <a:ext uri="{FF2B5EF4-FFF2-40B4-BE49-F238E27FC236}">
                <a16:creationId xmlns:a16="http://schemas.microsoft.com/office/drawing/2014/main" id="{429723E5-130B-4F62-BCF4-5AE2BF6FFB22}"/>
              </a:ext>
            </a:extLst>
          </p:cNvPr>
          <p:cNvSpPr txBox="true"/>
          <p:nvPr/>
        </p:nvSpPr>
        <p:spPr>
          <a:xfrm>
            <a:off x="737241" y="2901923"/>
            <a:ext cx="5521262" cy="1287532"/>
          </a:xfrm>
          <a:prstGeom prst="rect">
            <a:avLst/>
          </a:prstGeom>
          <a:noFill/>
        </p:spPr>
        <p:txBody>
          <a:bodyPr wrap="square" rtlCol="false">
            <a:spAutoFit/>
          </a:bodyPr>
          <a:lstStyle/>
          <a:p>
            <a:pPr algn="just">
              <a:lnSpc>
                <a:spcPct val="110000"/>
              </a:lnSpc>
              <a:spcBef>
                <a:spcPts val="0"/>
              </a:spcBef>
              <a:spcAft>
                <a:spcPts val="0"/>
              </a:spcAft>
              <a:buClr>
                <a:schemeClr val="accent1">
                  <a:lumMod val="40000"/>
                  <a:lumOff val="60000"/>
                </a:schemeClr>
              </a:buClr>
              <a:buSzPct val="250000"/>
            </a:pPr>
            <a:r>
              <a:rPr lang="cs-CZ" dirty="false">
                <a:solidFill>
                  <a:srgbClr val="002060"/>
                </a:solidFill>
                <a:latin typeface="Arial" panose="020B0604020202020204" pitchFamily="34" charset="0"/>
              </a:rPr>
              <a:t>Za </a:t>
            </a:r>
            <a:r>
              <a:rPr lang="cs-CZ" b="true" dirty="false">
                <a:solidFill>
                  <a:srgbClr val="002060"/>
                </a:solidFill>
                <a:latin typeface="Arial" panose="020B0604020202020204" pitchFamily="34" charset="0"/>
              </a:rPr>
              <a:t>informování o výsledku </a:t>
            </a:r>
            <a:r>
              <a:rPr lang="cs-CZ" dirty="false">
                <a:solidFill>
                  <a:srgbClr val="002060"/>
                </a:solidFill>
                <a:latin typeface="Arial" panose="020B0604020202020204" pitchFamily="34" charset="0"/>
              </a:rPr>
              <a:t>dané fáze hodnocení </a:t>
            </a:r>
            <a:br>
              <a:rPr lang="cs-CZ" dirty="false">
                <a:solidFill>
                  <a:srgbClr val="002060"/>
                </a:solidFill>
                <a:latin typeface="Arial" panose="020B0604020202020204" pitchFamily="34" charset="0"/>
              </a:rPr>
            </a:br>
            <a:r>
              <a:rPr lang="cs-CZ" dirty="false">
                <a:solidFill>
                  <a:srgbClr val="002060"/>
                </a:solidFill>
                <a:latin typeface="Arial" panose="020B0604020202020204" pitchFamily="34" charset="0"/>
              </a:rPr>
              <a:t>a výběru se u projektů, které byly ve fázi hodnocení a výběru úspěšné, pokládá i </a:t>
            </a:r>
            <a:r>
              <a:rPr lang="cs-CZ" b="true" dirty="false">
                <a:solidFill>
                  <a:srgbClr val="002060"/>
                </a:solidFill>
                <a:latin typeface="Arial" panose="020B0604020202020204" pitchFamily="34" charset="0"/>
              </a:rPr>
              <a:t>změna stavu projektu, která </a:t>
            </a:r>
            <a:r>
              <a:rPr lang="cs-CZ" sz="1800" b="true" i="false" u="none" strike="noStrike" baseline="0" dirty="false">
                <a:solidFill>
                  <a:srgbClr val="002060"/>
                </a:solidFill>
                <a:latin typeface="Arial" panose="020B0604020202020204" pitchFamily="34" charset="0"/>
              </a:rPr>
              <a:t>je patrná v IS KP21+. </a:t>
            </a:r>
          </a:p>
        </p:txBody>
      </p:sp>
    </p:spTree>
    <p:extLst>
      <p:ext uri="{BB962C8B-B14F-4D97-AF65-F5344CB8AC3E}">
        <p14:creationId xmlns:p14="http://schemas.microsoft.com/office/powerpoint/2010/main" val="4035015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0"/>
            <a:ext cx="8784000" cy="1080000"/>
          </a:xfrm>
        </p:spPr>
        <p:txBody>
          <a:bodyPr/>
          <a:lstStyle/>
          <a:p>
            <a:r>
              <a:rPr lang="cs-CZ" dirty="false"/>
              <a:t>Žádost o přezkum negativ. výsledku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Žadatel, který má </a:t>
            </a:r>
            <a:r>
              <a:rPr lang="cs-CZ" sz="1800" b="true" i="false" u="none" strike="noStrike" baseline="0" dirty="false">
                <a:solidFill>
                  <a:srgbClr val="002060"/>
                </a:solidFill>
                <a:latin typeface="Arial" panose="020B0604020202020204" pitchFamily="34" charset="0"/>
              </a:rPr>
              <a:t>důvody nesouhlasit s negativním výsledkem </a:t>
            </a:r>
            <a:r>
              <a:rPr lang="cs-CZ" sz="1800" b="false" i="false" u="none" strike="noStrike" baseline="0" dirty="false">
                <a:solidFill>
                  <a:srgbClr val="002060"/>
                </a:solidFill>
                <a:latin typeface="Arial" panose="020B0604020202020204" pitchFamily="34" charset="0"/>
              </a:rPr>
              <a:t>své žádosti</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podporu z některé z fází hodnocení a výběru projektů, má právo požádat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přezkum daného negativního výsledku, a to nejpozději </a:t>
            </a:r>
            <a:r>
              <a:rPr lang="cs-CZ" sz="1800" b="true" i="false" u="none" strike="noStrike" baseline="0" dirty="false">
                <a:solidFill>
                  <a:srgbClr val="002060"/>
                </a:solidFill>
                <a:latin typeface="Arial" panose="020B0604020202020204" pitchFamily="34" charset="0"/>
              </a:rPr>
              <a:t>do 15 kalendářních dní </a:t>
            </a:r>
            <a:r>
              <a:rPr lang="cs-CZ" sz="1800" b="false" i="false" u="none" strike="noStrike" baseline="0" dirty="false">
                <a:solidFill>
                  <a:srgbClr val="002060"/>
                </a:solidFill>
                <a:latin typeface="Arial" panose="020B0604020202020204" pitchFamily="34" charset="0"/>
              </a:rPr>
              <a:t>ode dne doručení oznámení o daném výsledku.</a:t>
            </a:r>
          </a:p>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Žádost o přezkum se podává </a:t>
            </a:r>
            <a:r>
              <a:rPr lang="cs-CZ" sz="1800" b="true" i="false" u="none" strike="noStrike" baseline="0" dirty="false">
                <a:solidFill>
                  <a:srgbClr val="002060"/>
                </a:solidFill>
                <a:latin typeface="Arial" panose="020B0604020202020204" pitchFamily="34" charset="0"/>
              </a:rPr>
              <a:t>prostřednictvím IS KP21+. </a:t>
            </a:r>
            <a:r>
              <a:rPr lang="cs-CZ" sz="1800" i="false" u="none" strike="noStrike" baseline="0" dirty="false">
                <a:solidFill>
                  <a:srgbClr val="002060"/>
                </a:solidFill>
                <a:latin typeface="Arial" panose="020B0604020202020204" pitchFamily="34" charset="0"/>
              </a:rPr>
              <a:t>Do žádosti </a:t>
            </a:r>
            <a:br>
              <a:rPr lang="cs-CZ" sz="1800" i="false" u="none" strike="noStrike" baseline="0" dirty="false">
                <a:solidFill>
                  <a:srgbClr val="002060"/>
                </a:solidFill>
                <a:latin typeface="Arial" panose="020B0604020202020204" pitchFamily="34" charset="0"/>
              </a:rPr>
            </a:br>
            <a:r>
              <a:rPr lang="cs-CZ" sz="1800" i="false" u="none" strike="noStrike" baseline="0" dirty="false">
                <a:solidFill>
                  <a:srgbClr val="002060"/>
                </a:solidFill>
                <a:latin typeface="Arial" panose="020B0604020202020204" pitchFamily="34" charset="0"/>
              </a:rPr>
              <a:t>o přezkum výsledků hodnocení je nutné </a:t>
            </a:r>
            <a:r>
              <a:rPr lang="cs-CZ" sz="1800" b="true" i="false" u="none" strike="noStrike" baseline="0" dirty="false">
                <a:solidFill>
                  <a:srgbClr val="002060"/>
                </a:solidFill>
                <a:latin typeface="Arial" panose="020B0604020202020204" pitchFamily="34" charset="0"/>
              </a:rPr>
              <a:t>uvádět pouze objektivní nesoulad </a:t>
            </a:r>
            <a:r>
              <a:rPr lang="cs-CZ" sz="1800" i="false" u="none" strike="noStrike" baseline="0" dirty="false">
                <a:solidFill>
                  <a:srgbClr val="002060"/>
                </a:solidFill>
                <a:latin typeface="Arial" panose="020B0604020202020204" pitchFamily="34" charset="0"/>
              </a:rPr>
              <a:t>mezi zdůvodněním negativního výsledku žádosti a obsahem žádosti jako takové, a to vždy konkrétně. </a:t>
            </a:r>
            <a:r>
              <a:rPr lang="cs-CZ" sz="1800" b="true" i="false" u="none" strike="noStrike" baseline="0" dirty="false">
                <a:solidFill>
                  <a:srgbClr val="002060"/>
                </a:solidFill>
                <a:latin typeface="Arial" panose="020B0604020202020204" pitchFamily="34" charset="0"/>
              </a:rPr>
              <a:t>Na dodatečné informace</a:t>
            </a:r>
            <a:r>
              <a:rPr lang="cs-CZ" sz="1800" b="false" i="false" u="none" strike="noStrike" baseline="0" dirty="false">
                <a:solidFill>
                  <a:srgbClr val="002060"/>
                </a:solidFill>
                <a:latin typeface="Arial" panose="020B0604020202020204" pitchFamily="34" charset="0"/>
              </a:rPr>
              <a:t>, které nebyly uvedeny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žádosti o podporu, </a:t>
            </a:r>
            <a:r>
              <a:rPr lang="cs-CZ" sz="1800" b="true" i="false" u="none" strike="noStrike" baseline="0" dirty="false">
                <a:solidFill>
                  <a:srgbClr val="002060"/>
                </a:solidFill>
                <a:latin typeface="Arial" panose="020B0604020202020204" pitchFamily="34" charset="0"/>
              </a:rPr>
              <a:t>nebude brán zřetel.</a:t>
            </a:r>
          </a:p>
          <a:p>
            <a:pPr algn="just">
              <a:lnSpc>
                <a:spcPct val="110000"/>
              </a:lnSpc>
              <a:spcAft>
                <a:spcPts val="800"/>
              </a:spcAft>
            </a:pPr>
            <a:r>
              <a:rPr lang="cs-CZ" sz="1800" dirty="false">
                <a:solidFill>
                  <a:srgbClr val="002060"/>
                </a:solidFill>
                <a:latin typeface="Arial" panose="020B0604020202020204" pitchFamily="34" charset="0"/>
              </a:rPr>
              <a:t>Lhůta pro vyřízení žádosti o přezkum je stanovena na 30 pracovních dnů ode dne předložení této žádosti. U složitějších případů může být lhůta prodloužena na 60 pracovních dnů. </a:t>
            </a:r>
          </a:p>
          <a:p>
            <a:pPr algn="just">
              <a:lnSpc>
                <a:spcPct val="110000"/>
              </a:lnSpc>
              <a:spcAft>
                <a:spcPts val="800"/>
              </a:spcAft>
            </a:pPr>
            <a:r>
              <a:rPr lang="cs-CZ" sz="1800" dirty="false">
                <a:solidFill>
                  <a:srgbClr val="002060"/>
                </a:solidFill>
                <a:latin typeface="Arial" panose="020B0604020202020204" pitchFamily="34" charset="0"/>
              </a:rPr>
              <a:t>Informace o výsledku žádosti o přezkum obsahuje, zda byla žádost shledána důvodnou, částečně důvodnou či nedůvodnou a dále jednoznačné zdůvodnění tohoto závěru.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3602945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právního aktu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V případě, že projekt byl vybrán k podpoře, navrhne ŘO žadateli vydání právního aktu o poskytnutí podpory. Právní akt je vydán zpravidla ve lhůtě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do 3 měsíců od výběru příslušné žádosti o podporu. </a:t>
            </a:r>
          </a:p>
          <a:p>
            <a:pPr algn="just">
              <a:lnSpc>
                <a:spcPct val="110000"/>
              </a:lnSpc>
            </a:pPr>
            <a:r>
              <a:rPr lang="cs-CZ" sz="1800" b="false" i="false" u="none" strike="noStrike" baseline="0" dirty="false">
                <a:solidFill>
                  <a:srgbClr val="002060"/>
                </a:solidFill>
                <a:latin typeface="Arial" panose="020B0604020202020204" pitchFamily="34" charset="0"/>
              </a:rPr>
              <a:t>Žadatelé jsou vyzváni k poskytnutí podkladů nezbytných pro přípravu právního aktu a případně i k úpravě žádosti o podporu dle pokynů hodnotící/výběrové komise. </a:t>
            </a:r>
            <a:r>
              <a:rPr lang="cs-CZ" sz="1800" b="true" i="false" u="none" strike="noStrike" baseline="0" dirty="false">
                <a:solidFill>
                  <a:srgbClr val="002060"/>
                </a:solidFill>
                <a:latin typeface="Arial" panose="020B0604020202020204" pitchFamily="34" charset="0"/>
              </a:rPr>
              <a:t>Údaje/dokumenty nutné pro vydání právního:</a:t>
            </a:r>
          </a:p>
          <a:p>
            <a:pPr marL="1071563" lvl="1" indent="-481013" algn="just" defTabSz="1347788">
              <a:lnSpc>
                <a:spcPct val="110000"/>
              </a:lnSpc>
            </a:pPr>
            <a:r>
              <a:rPr lang="cs-CZ" sz="1600" dirty="false">
                <a:solidFill>
                  <a:srgbClr val="002060"/>
                </a:solidFill>
                <a:latin typeface="Arial" panose="020B0604020202020204" pitchFamily="34" charset="0"/>
              </a:rPr>
              <a:t>Identifikace bankovního účtu</a:t>
            </a:r>
          </a:p>
          <a:p>
            <a:pPr marL="1071563" lvl="1" indent="-481013" algn="just" defTabSz="1347788">
              <a:lnSpc>
                <a:spcPct val="110000"/>
              </a:lnSpc>
            </a:pPr>
            <a:r>
              <a:rPr lang="cs-CZ" sz="1600" i="false" u="none" strike="noStrike" baseline="0" dirty="false">
                <a:solidFill>
                  <a:srgbClr val="002060"/>
                </a:solidFill>
              </a:rPr>
              <a:t>Datum zahájení realizace projektu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Prohlášení o bezdlužnosti a bezúhonnosti a vylučující dvojí financování projektu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Dokumenty k veřejné podpoře/podpoře de minimis, která má být poskytnuta žadateli nebo partnerovi s finančním příspěvkem 	</a:t>
            </a:r>
          </a:p>
          <a:p>
            <a:pPr marL="1071563" lvl="1" indent="-481013" algn="just" defTabSz="1347788">
              <a:lnSpc>
                <a:spcPct val="110000"/>
              </a:lnSpc>
            </a:pPr>
            <a:r>
              <a:rPr lang="cs-CZ" sz="1600" i="false" u="none" strike="noStrike" baseline="0" dirty="false">
                <a:solidFill>
                  <a:srgbClr val="002060"/>
                </a:solidFill>
              </a:rPr>
              <a:t>Identifikace žadatele, který je fyzickou osobou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Údaje o skutečném majiteli právnické osoby, který je evidující osobou dle zákona o evidenci skutečných majitelů 	</a:t>
            </a:r>
          </a:p>
          <a:p>
            <a:pPr algn="just">
              <a:lnSpc>
                <a:spcPct val="110000"/>
              </a:lnSpc>
            </a:pPr>
            <a:r>
              <a:rPr lang="cs-CZ" sz="1800" b="false" i="false" u="none" strike="noStrike" baseline="0" dirty="false">
                <a:solidFill>
                  <a:srgbClr val="002060"/>
                </a:solidFill>
                <a:latin typeface="Arial" panose="020B0604020202020204" pitchFamily="34" charset="0"/>
              </a:rPr>
              <a:t>Na předložení potřebných dokladů a na provedení změn v projektu stanovuje ŘO ve výzvě adresované žadateli lhůtu zpravidla do 15 pracovních dnů.</a:t>
            </a:r>
            <a:endParaRPr lang="cs-CZ" dirty="false">
              <a:solidFill>
                <a:srgbClr val="002060"/>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29822746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Dotazy k obecné části semináře</a:t>
            </a:r>
          </a:p>
        </p:txBody>
      </p:sp>
      <p:pic>
        <p:nvPicPr>
          <p:cNvPr id="6" name="Zástupný obsah 5">
            <a:extLst>
              <a:ext uri="{FF2B5EF4-FFF2-40B4-BE49-F238E27FC236}">
                <a16:creationId xmlns:a16="http://schemas.microsoft.com/office/drawing/2014/main" id="{750C941B-B5B3-4F6D-8E56-A57041B588A2}"/>
              </a:ext>
            </a:extLst>
          </p:cNvPr>
          <p:cNvPicPr>
            <a:picLocks noGrp="true" noChangeAspect="true"/>
          </p:cNvPicPr>
          <p:nvPr>
            <p:ph idx="1"/>
          </p:nvPr>
        </p:nvPicPr>
        <p:blipFill rotWithShape="true">
          <a:blip r:embed="rId2"/>
          <a:srcRect l="956" t="5345" r="-956" b="-870"/>
          <a:stretch/>
        </p:blipFill>
        <p:spPr>
          <a:xfrm>
            <a:off x="2987824" y="1916832"/>
            <a:ext cx="4896544" cy="3384376"/>
          </a:xfr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4116069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5</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611560" y="1700808"/>
            <a:ext cx="8172440" cy="3589572"/>
          </a:xfrm>
          <a:prstGeom prst="rect">
            <a:avLst/>
          </a:prstGeom>
          <a:noFill/>
        </p:spPr>
        <p:txBody>
          <a:bodyPr wrap="square">
            <a:spAutoFit/>
          </a:bodyPr>
          <a:lstStyle/>
          <a:p>
            <a:r>
              <a:rPr lang="cs-CZ" sz="2400" dirty="false"/>
              <a:t>ZJEDNODUŠENĚ</a:t>
            </a:r>
            <a:br>
              <a:rPr lang="cs-CZ" sz="2800" b="true" dirty="false"/>
            </a:br>
            <a:r>
              <a:rPr lang="cs-CZ" sz="2800" b="true" dirty="false"/>
              <a:t>CO SE CHCEME Z EVALUACE DOZVĚDĚT:</a:t>
            </a:r>
          </a:p>
          <a:p>
            <a:endParaRPr lang="cs-CZ" b="true" dirty="false"/>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Byla podpora vhodně nastavena vzhledem k cíli výzvy?</a:t>
            </a:r>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Byly zavedeny mikrosystémy (…)? Pokud ano, jsou funkční? Pokud ano, jak k zavedení došlo, co se osvědčilo?</a:t>
            </a:r>
          </a:p>
          <a:p>
            <a:pPr marL="457200" indent="-457200" algn="just">
              <a:lnSpc>
                <a:spcPct val="107000"/>
              </a:lnSpc>
              <a:spcAft>
                <a:spcPts val="12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Jsou mikrosystémy efektivní z hlediska snížení míry ohrožení předčasným odchodem?</a:t>
            </a:r>
            <a:endParaRPr lang="cs-CZ" sz="2400" b="true"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8276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6</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827584" y="1964713"/>
            <a:ext cx="7704856" cy="2895216"/>
          </a:xfrm>
          <a:prstGeom prst="rect">
            <a:avLst/>
          </a:prstGeom>
          <a:noFill/>
        </p:spPr>
        <p:txBody>
          <a:bodyPr wrap="square">
            <a:spAutoFit/>
          </a:bodyPr>
          <a:lstStyle/>
          <a:p>
            <a:r>
              <a:rPr lang="cs-CZ" sz="2400" dirty="false"/>
              <a:t>ZJEDNODUŠENĚ</a:t>
            </a:r>
            <a:br>
              <a:rPr lang="cs-CZ" sz="2800" b="true" dirty="false"/>
            </a:br>
            <a:r>
              <a:rPr lang="cs-CZ" sz="2800" b="true" dirty="false"/>
              <a:t>JAK SE TO CHCEME DOZVĚDĚT:</a:t>
            </a:r>
          </a:p>
          <a:p>
            <a:pPr marL="457200" indent="-457200" algn="just">
              <a:lnSpc>
                <a:spcPct val="107000"/>
              </a:lnSpc>
              <a:buAutoNum type="alpha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gn="just">
              <a:lnSpc>
                <a:spcPct val="107000"/>
              </a:lnSpc>
              <a:spcAft>
                <a:spcPts val="2400"/>
              </a:spcAft>
              <a:buFont typeface="+mj-lt"/>
              <a:buAutoNum type="alphaUcPeriod"/>
            </a:pPr>
            <a:r>
              <a:rPr lang="cs-CZ" sz="2800" b="true" dirty="false">
                <a:effectLst/>
                <a:latin typeface="Calibri" panose="020F0502020204030204" pitchFamily="34" charset="0"/>
                <a:ea typeface="Calibri" panose="020F0502020204030204" pitchFamily="34" charset="0"/>
                <a:cs typeface="Calibri" panose="020F0502020204030204" pitchFamily="34" charset="0"/>
              </a:rPr>
              <a:t>Detai</a:t>
            </a:r>
            <a:r>
              <a:rPr lang="cs-CZ" sz="2800" b="true" dirty="false">
                <a:latin typeface="Calibri" panose="020F0502020204030204" pitchFamily="34" charset="0"/>
                <a:ea typeface="Calibri" panose="020F0502020204030204" pitchFamily="34" charset="0"/>
                <a:cs typeface="Calibri" panose="020F0502020204030204" pitchFamily="34" charset="0"/>
              </a:rPr>
              <a:t>lní zkoumání projektů od stolu</a:t>
            </a:r>
            <a:r>
              <a:rPr lang="cs-CZ" sz="2800" b="true" dirty="false">
                <a:latin typeface="Calibri" panose="020F0502020204030204" pitchFamily="34" charset="0"/>
                <a:ea typeface="Calibri" panose="020F0502020204030204" pitchFamily="34" charset="0"/>
                <a:cs typeface="Times New Roman" panose="02020603050405020304" pitchFamily="18" charset="0"/>
              </a:rPr>
              <a:t> i v terénu</a:t>
            </a:r>
          </a:p>
          <a:p>
            <a:pPr marL="457200" indent="-457200" algn="just">
              <a:lnSpc>
                <a:spcPct val="107000"/>
              </a:lnSpc>
              <a:buFont typeface="+mj-lt"/>
              <a:buAutoNum type="alphaUcPeriod"/>
            </a:pPr>
            <a:r>
              <a:rPr lang="cs-CZ" sz="2800" b="true" dirty="false">
                <a:latin typeface="Calibri" panose="020F0502020204030204" pitchFamily="34" charset="0"/>
                <a:ea typeface="Calibri" panose="020F0502020204030204" pitchFamily="34" charset="0"/>
                <a:cs typeface="Times New Roman" panose="02020603050405020304" pitchFamily="18" charset="0"/>
              </a:rPr>
              <a:t>Sledování změn ukazatelů míry ohrožení u žáků</a:t>
            </a:r>
          </a:p>
          <a:p>
            <a:pPr algn="just">
              <a:lnSpc>
                <a:spcPct val="107000"/>
              </a:lnSpc>
              <a:spcAft>
                <a:spcPts val="1200"/>
              </a:spcAft>
            </a:pPr>
            <a:r>
              <a:rPr lang="cs-CZ" sz="2400" b="true" dirty="false">
                <a:latin typeface="Calibri" panose="020F0502020204030204" pitchFamily="34" charset="0"/>
                <a:ea typeface="Calibri" panose="020F0502020204030204" pitchFamily="34" charset="0"/>
                <a:cs typeface="Times New Roman" panose="02020603050405020304" pitchFamily="18" charset="0"/>
              </a:rPr>
              <a:t>	</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844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7</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1043608" y="1988840"/>
            <a:ext cx="7200800" cy="3049809"/>
          </a:xfrm>
          <a:prstGeom prst="rect">
            <a:avLst/>
          </a:prstGeom>
          <a:noFill/>
        </p:spPr>
        <p:txBody>
          <a:bodyPr wrap="square">
            <a:spAutoFit/>
          </a:bodyPr>
          <a:lstStyle/>
          <a:p>
            <a:r>
              <a:rPr lang="cs-CZ" sz="2800" b="true" dirty="false"/>
              <a:t>CO PO VÁS BUDEME CHTÍT:</a:t>
            </a:r>
          </a:p>
          <a:p>
            <a:pPr marL="457200" indent="-457200" algn="just">
              <a:lnSpc>
                <a:spcPct val="107000"/>
              </a:lnSpc>
              <a:buAutoNum type="roman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571500" indent="-571500" algn="just">
              <a:lnSpc>
                <a:spcPct val="107000"/>
              </a:lnSpc>
              <a:spcAft>
                <a:spcPts val="1200"/>
              </a:spcAft>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Doplnění R</a:t>
            </a:r>
            <a:r>
              <a:rPr lang="cs-CZ" sz="2800" b="true" dirty="false">
                <a:effectLst/>
                <a:latin typeface="Calibri" panose="020F0502020204030204" pitchFamily="34" charset="0"/>
                <a:ea typeface="Calibri" panose="020F0502020204030204" pitchFamily="34" charset="0"/>
                <a:cs typeface="Calibri" panose="020F0502020204030204" pitchFamily="34" charset="0"/>
              </a:rPr>
              <a:t>eportu </a:t>
            </a:r>
            <a:r>
              <a:rPr lang="cs-CZ" sz="2800" b="true" dirty="false">
                <a:latin typeface="Calibri" panose="020F0502020204030204" pitchFamily="34" charset="0"/>
                <a:ea typeface="Calibri" panose="020F0502020204030204" pitchFamily="34" charset="0"/>
                <a:cs typeface="Calibri" panose="020F0502020204030204" pitchFamily="34" charset="0"/>
              </a:rPr>
              <a:t>o </a:t>
            </a:r>
            <a:r>
              <a:rPr lang="cs-CZ" sz="2800" b="true" dirty="false">
                <a:effectLst/>
                <a:latin typeface="Calibri" panose="020F0502020204030204" pitchFamily="34" charset="0"/>
                <a:ea typeface="Calibri" panose="020F0502020204030204" pitchFamily="34" charset="0"/>
                <a:cs typeface="Calibri" panose="020F0502020204030204" pitchFamily="34" charset="0"/>
              </a:rPr>
              <a:t>Vašem projektu</a:t>
            </a:r>
          </a:p>
          <a:p>
            <a:pPr marL="571500" indent="-571500" algn="just">
              <a:lnSpc>
                <a:spcPct val="107000"/>
              </a:lnSpc>
              <a:spcAft>
                <a:spcPts val="1200"/>
              </a:spcAft>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Data ze školy o docházce a prospěchu</a:t>
            </a:r>
          </a:p>
          <a:p>
            <a:pPr marL="571500" indent="-571500">
              <a:lnSpc>
                <a:spcPct val="107000"/>
              </a:lnSpc>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Dotazníky sledující míru ohrožení dětí předčasným odchodem</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28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Evropský sociální fond plus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nSpc>
                <a:spcPct val="110000"/>
              </a:lnSpc>
              <a:spcAft>
                <a:spcPts val="1200"/>
              </a:spcAft>
            </a:pPr>
            <a:r>
              <a:rPr lang="cs-CZ" sz="1800" b="false" i="false" u="none" strike="noStrike" baseline="0" dirty="false">
                <a:solidFill>
                  <a:srgbClr val="002060"/>
                </a:solidFill>
                <a:latin typeface="Arial" panose="020B0604020202020204" pitchFamily="34" charset="0"/>
              </a:rPr>
              <a:t>ESF+ je hlavním evropským nástrojem pro investice do lidí.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ESF+ podporuje a doplňuje politiky členských států a dodává jim přidanou hodnotu, aby byly zajištěny rovné příležitosti, rovný přístup na trh práce, spravedlivé a kvalitní pracovní podmínky, sociální ochrana a začleňování se zaměřením zejména na kvalitní a inkluzivní vzdělávání a odbornou přípravu, celoživotní učení, investice do dětí a mladých lidí a přístup k základním službám. </a:t>
            </a:r>
          </a:p>
          <a:p>
            <a:pPr algn="just">
              <a:lnSpc>
                <a:spcPct val="110000"/>
              </a:lnSpc>
              <a:spcAft>
                <a:spcPts val="1200"/>
              </a:spcAft>
            </a:pPr>
            <a:r>
              <a:rPr lang="cs-CZ" sz="1800" dirty="false">
                <a:solidFill>
                  <a:srgbClr val="002060"/>
                </a:solidFill>
                <a:latin typeface="Arial" panose="020B0604020202020204" pitchFamily="34" charset="0"/>
              </a:rPr>
              <a:t>ESF+ je v ČR v období mezi lety 2021-2027 využíván v rámci následujících operačních programů: </a:t>
            </a:r>
          </a:p>
          <a:p>
            <a:pPr lvl="1"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Operační program Zaměstnanost plus (OPZ+) </a:t>
            </a:r>
            <a:r>
              <a:rPr lang="cs-CZ" sz="1800" dirty="false">
                <a:solidFill>
                  <a:srgbClr val="002060"/>
                </a:solidFill>
                <a:latin typeface="Arial" panose="020B0604020202020204" pitchFamily="34" charset="0"/>
              </a:rPr>
              <a:t>- </a:t>
            </a:r>
            <a:r>
              <a:rPr lang="cs-CZ" sz="1600" b="false" i="false" dirty="false">
                <a:solidFill>
                  <a:srgbClr val="333333"/>
                </a:solidFill>
                <a:effectLst/>
                <a:latin typeface="Trebuchet MS" panose="020B0603020202020204" pitchFamily="34" charset="0"/>
              </a:rPr>
              <a:t> </a:t>
            </a:r>
            <a:r>
              <a:rPr lang="cs-CZ" sz="1800" dirty="false">
                <a:solidFill>
                  <a:srgbClr val="002060"/>
                </a:solidFill>
                <a:latin typeface="Arial" panose="020B0604020202020204" pitchFamily="34" charset="0"/>
              </a:rPr>
              <a:t>Řídicím orgánem programu je Ministerstvo práce a sociálních věcí ČR (MPSV). (</a:t>
            </a:r>
            <a:r>
              <a:rPr lang="cs-CZ" sz="1800" b="true" dirty="false">
                <a:solidFill>
                  <a:srgbClr val="002060"/>
                </a:solidFill>
                <a:latin typeface="Arial" panose="020B0604020202020204" pitchFamily="34" charset="0"/>
              </a:rPr>
              <a:t>Řídící orgán (ŘO) </a:t>
            </a:r>
            <a:r>
              <a:rPr lang="cs-CZ" sz="1800" dirty="false">
                <a:solidFill>
                  <a:srgbClr val="002060"/>
                </a:solidFill>
                <a:latin typeface="Arial" panose="020B0604020202020204" pitchFamily="34" charset="0"/>
              </a:rPr>
              <a:t>je orgán zodpovědný za účelné, efektivní a hospodárné řízení </a:t>
            </a:r>
            <a:br>
              <a:rPr lang="cs-CZ" sz="1800" dirty="false">
                <a:solidFill>
                  <a:srgbClr val="002060"/>
                </a:solidFill>
                <a:latin typeface="Arial" panose="020B0604020202020204" pitchFamily="34" charset="0"/>
              </a:rPr>
            </a:br>
            <a:r>
              <a:rPr lang="cs-CZ" sz="1800" dirty="false">
                <a:solidFill>
                  <a:srgbClr val="002060"/>
                </a:solidFill>
                <a:latin typeface="Arial" panose="020B0604020202020204" pitchFamily="34" charset="0"/>
              </a:rPr>
              <a:t>a provádění programu v souladu se zásadami řádného finančního řízení.)</a:t>
            </a:r>
          </a:p>
          <a:p>
            <a:pPr lvl="1"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Operační program Jan Amos Komenský (OP JAK) </a:t>
            </a:r>
            <a:r>
              <a:rPr lang="cs-CZ" sz="1800" dirty="false">
                <a:solidFill>
                  <a:srgbClr val="002060"/>
                </a:solidFill>
                <a:latin typeface="Arial" panose="020B0604020202020204" pitchFamily="34" charset="0"/>
              </a:rPr>
              <a:t>- řídí a informace </a:t>
            </a:r>
            <a:br>
              <a:rPr lang="cs-CZ" sz="1800" dirty="false">
                <a:solidFill>
                  <a:srgbClr val="002060"/>
                </a:solidFill>
                <a:latin typeface="Arial" panose="020B0604020202020204" pitchFamily="34" charset="0"/>
              </a:rPr>
            </a:br>
            <a:r>
              <a:rPr lang="cs-CZ" sz="1800" dirty="false">
                <a:solidFill>
                  <a:srgbClr val="002060"/>
                </a:solidFill>
                <a:latin typeface="Arial" panose="020B0604020202020204" pitchFamily="34" charset="0"/>
              </a:rPr>
              <a:t>o něm podává Ministerstvo školství, mládeže a tělovýchovy.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6" name="Obrázek 5">
            <a:extLst>
              <a:ext uri="{FF2B5EF4-FFF2-40B4-BE49-F238E27FC236}">
                <a16:creationId xmlns:a16="http://schemas.microsoft.com/office/drawing/2014/main" id="{681D3601-9AC4-42FE-91DB-663105882A7C}"/>
              </a:ext>
            </a:extLst>
          </p:cNvPr>
          <p:cNvPicPr>
            <a:picLocks noChangeAspect="true"/>
          </p:cNvPicPr>
          <p:nvPr/>
        </p:nvPicPr>
        <p:blipFill rotWithShape="true">
          <a:blip r:embed="rId2"/>
          <a:srcRect r="66623"/>
          <a:stretch/>
        </p:blipFill>
        <p:spPr>
          <a:xfrm>
            <a:off x="7668126" y="0"/>
            <a:ext cx="1440160" cy="1057275"/>
          </a:xfrm>
          <a:prstGeom prst="rect">
            <a:avLst/>
          </a:prstGeom>
        </p:spPr>
      </p:pic>
    </p:spTree>
    <p:extLst>
      <p:ext uri="{BB962C8B-B14F-4D97-AF65-F5344CB8AC3E}">
        <p14:creationId xmlns:p14="http://schemas.microsoft.com/office/powerpoint/2010/main" val="786370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Operační program zaměstnanost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10000"/>
              </a:lnSpc>
              <a:spcAft>
                <a:spcPts val="0"/>
              </a:spcAft>
              <a:buNone/>
            </a:pPr>
            <a:r>
              <a:rPr lang="cs-CZ" sz="1800" b="false" i="false" u="none" strike="noStrike" baseline="0" dirty="false">
                <a:solidFill>
                  <a:srgbClr val="002060"/>
                </a:solidFill>
                <a:latin typeface="Arial" panose="020B0604020202020204" pitchFamily="34" charset="0"/>
              </a:rPr>
              <a:t>OPZ+ je zacílen na zvýšení zaměstnanosti, sociální začleňování, sociální inovace a materiální pomoc nejchudším  osobám. Vnitřně se člení do 5 priorit, které jsou dále rozděleny do tzv. specifických cílů:</a:t>
            </a:r>
          </a:p>
          <a:p>
            <a:pPr algn="just"/>
            <a:endParaRPr lang="cs-CZ" sz="1800" b="false" i="false" u="none" strike="noStrike" baseline="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12" name="Obrázek 11">
            <a:extLst>
              <a:ext uri="{FF2B5EF4-FFF2-40B4-BE49-F238E27FC236}">
                <a16:creationId xmlns:a16="http://schemas.microsoft.com/office/drawing/2014/main" id="{260A1C83-DBDB-426E-B906-0ED555E5AF6A}"/>
              </a:ext>
            </a:extLst>
          </p:cNvPr>
          <p:cNvPicPr>
            <a:picLocks noChangeAspect="true"/>
          </p:cNvPicPr>
          <p:nvPr/>
        </p:nvPicPr>
        <p:blipFill>
          <a:blip r:embed="rId2"/>
          <a:stretch>
            <a:fillRect/>
          </a:stretch>
        </p:blipFill>
        <p:spPr>
          <a:xfrm>
            <a:off x="0" y="2348880"/>
            <a:ext cx="9144000" cy="4428120"/>
          </a:xfrm>
          <a:prstGeom prst="rect">
            <a:avLst/>
          </a:prstGeom>
        </p:spPr>
      </p:pic>
      <p:sp>
        <p:nvSpPr>
          <p:cNvPr id="13" name="Obdélník 12">
            <a:extLst>
              <a:ext uri="{FF2B5EF4-FFF2-40B4-BE49-F238E27FC236}">
                <a16:creationId xmlns:a16="http://schemas.microsoft.com/office/drawing/2014/main" id="{C6DA3493-9580-440E-AECD-218DD8FAB3C2}"/>
              </a:ext>
            </a:extLst>
          </p:cNvPr>
          <p:cNvSpPr/>
          <p:nvPr/>
        </p:nvSpPr>
        <p:spPr>
          <a:xfrm>
            <a:off x="360000" y="4581128"/>
            <a:ext cx="1403688" cy="936104"/>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noFill/>
            </a:endParaRPr>
          </a:p>
        </p:txBody>
      </p:sp>
      <p:sp>
        <p:nvSpPr>
          <p:cNvPr id="14" name="TextovéPole 13">
            <a:extLst>
              <a:ext uri="{FF2B5EF4-FFF2-40B4-BE49-F238E27FC236}">
                <a16:creationId xmlns:a16="http://schemas.microsoft.com/office/drawing/2014/main" id="{D18BEF03-3511-4D5C-885E-0888DBC6F9D1}"/>
              </a:ext>
            </a:extLst>
          </p:cNvPr>
          <p:cNvSpPr txBox="true"/>
          <p:nvPr/>
        </p:nvSpPr>
        <p:spPr>
          <a:xfrm>
            <a:off x="360000" y="4869160"/>
            <a:ext cx="1403688" cy="461665"/>
          </a:xfrm>
          <a:prstGeom prst="rect">
            <a:avLst/>
          </a:prstGeom>
          <a:noFill/>
        </p:spPr>
        <p:txBody>
          <a:bodyPr wrap="square" rtlCol="false">
            <a:spAutoFit/>
          </a:bodyPr>
          <a:lstStyle/>
          <a:p>
            <a:pPr algn="ctr"/>
            <a:r>
              <a:rPr lang="cs-CZ" sz="1200" b="true" dirty="false"/>
              <a:t>Výzva vyhlášena v prioritě 2</a:t>
            </a:r>
          </a:p>
        </p:txBody>
      </p:sp>
    </p:spTree>
    <p:extLst>
      <p:ext uri="{BB962C8B-B14F-4D97-AF65-F5344CB8AC3E}">
        <p14:creationId xmlns:p14="http://schemas.microsoft.com/office/powerpoint/2010/main" val="3071729392"/>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D88155-0E86-4D14-B6AF-C6806AEE9525}">
  <ds:schemaRefs>
    <ds:schemaRef ds:uri="dfed548f-0517-4d39-90e3-3947398480c0"/>
    <ds:schemaRef ds:uri="http://www.w3.org/XML/1998/namespace"/>
    <ds:schemaRef ds:uri="http://schemas.microsoft.com/office/2006/documentManagement/types"/>
    <ds:schemaRef ds:uri="http://schemas.openxmlformats.org/package/2006/metadata/core-properties"/>
    <ds:schemaRef ds:uri="http://purl.org/dc/terms/"/>
    <ds:schemaRef ds:uri="http://purl.org/dc/dcmitype/"/>
    <ds:schemaRef ds:uri="http://purl.org/dc/elements/1.1/"/>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5743</properties:Words>
  <properties:PresentationFormat>Předvádění na obrazovce (4:3)</properties:PresentationFormat>
  <properties:Paragraphs>377</properties:Paragraphs>
  <properties:Slides>46</properties:Slides>
  <properties:Notes>6</properties:Notes>
  <properties:TotalTime>2653</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46</vt:i4>
      </vt:variant>
    </vt:vector>
  </properties:HeadingPairs>
  <properties:TitlesOfParts>
    <vt:vector baseType="lpstr" size="55">
      <vt:lpstr>Arial</vt:lpstr>
      <vt:lpstr>Calibri</vt:lpstr>
      <vt:lpstr>Courier New</vt:lpstr>
      <vt:lpstr>Trebuchet MS</vt:lpstr>
      <vt:lpstr>Wingdings</vt:lpstr>
      <vt:lpstr>Wingdings 2</vt:lpstr>
      <vt:lpstr>Wingdings 3</vt:lpstr>
      <vt:lpstr>prezentace</vt:lpstr>
      <vt:lpstr>Worksheet</vt:lpstr>
      <vt:lpstr> seminář  pro  žadatele  OPZ+</vt:lpstr>
      <vt:lpstr>Obsah semináře</vt:lpstr>
      <vt:lpstr>evaluace</vt:lpstr>
      <vt:lpstr>EVALUACE VÝZVY Č. 029 opz+</vt:lpstr>
      <vt:lpstr>EVALUACE VÝZVY Č. 029 opz+</vt:lpstr>
      <vt:lpstr>EVALUACE VÝZVY Č. 029 opz+</vt:lpstr>
      <vt:lpstr>EVALUACE VÝZVY Č. 029 opz+</vt:lpstr>
      <vt:lpstr>Evropský sociální fond plus</vt:lpstr>
      <vt:lpstr>Operační program zaměstnanost +</vt:lpstr>
      <vt:lpstr>Kde čerpat informace</vt:lpstr>
      <vt:lpstr>Esfcr.cz – registrace, přihlášení</vt:lpstr>
      <vt:lpstr>www.esfcr.cz/dokumenty-opz-plus </vt:lpstr>
      <vt:lpstr>Příručky pro žadatele a příjemce</vt:lpstr>
      <vt:lpstr>Definice používaných pojmů</vt:lpstr>
      <vt:lpstr>TECHNICKÁ podpora OPZ+</vt:lpstr>
      <vt:lpstr>Rozlišení projektů a výzev</vt:lpstr>
      <vt:lpstr>Oprávněnost žadatele</vt:lpstr>
      <vt:lpstr>Partnerství      1/2</vt:lpstr>
      <vt:lpstr>Partnerství      2/2</vt:lpstr>
      <vt:lpstr>Cílová skupina</vt:lpstr>
      <vt:lpstr>Indikátory       1/2</vt:lpstr>
      <vt:lpstr>Indikátory       2/2</vt:lpstr>
      <vt:lpstr>Podpořené osoby z cílové skupiny  1/2</vt:lpstr>
      <vt:lpstr>Podpořené osoby z cílové skupiny  2/2</vt:lpstr>
      <vt:lpstr>Nakládání s osobními údaji</vt:lpstr>
      <vt:lpstr>Veřejná podpora, podpora de minimis</vt:lpstr>
      <vt:lpstr>Financování projektu, způsobilé výdaje</vt:lpstr>
      <vt:lpstr>Rozdělení výdajů</vt:lpstr>
      <vt:lpstr>Nepřímé náklady       1/2</vt:lpstr>
      <vt:lpstr>Nepřímé náklady       2/2</vt:lpstr>
      <vt:lpstr>Prezentace aplikace PowerPoint</vt:lpstr>
      <vt:lpstr>Dokladování výdajů</vt:lpstr>
      <vt:lpstr>Příprava žádosti o podporu</vt:lpstr>
      <vt:lpstr>Předložení žádosti o podporu</vt:lpstr>
      <vt:lpstr>Podpisy a plné moci</vt:lpstr>
      <vt:lpstr>Zpracování žádosti o podporu</vt:lpstr>
      <vt:lpstr>Hodnocení a výběr projektů</vt:lpstr>
      <vt:lpstr>Hodnocení přijatelnosti                 1/2</vt:lpstr>
      <vt:lpstr>Hodnocení přijatelnosti                 2/2</vt:lpstr>
      <vt:lpstr>Věcné hodnocení                                 1/2</vt:lpstr>
      <vt:lpstr>Věcné hodnocení                                 2/2</vt:lpstr>
      <vt:lpstr>Výběrová komise</vt:lpstr>
      <vt:lpstr>Informování o výsledku hodnocení</vt:lpstr>
      <vt:lpstr>Žádost o přezkum negativ. výsledku</vt:lpstr>
      <vt:lpstr>Příprava právního aktu</vt:lpstr>
      <vt:lpstr>Dotazy k obecné části semináře</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2023-10-04T09:33:42Z</dcterms:modified>
  <cp:revision>313</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