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notesSlide+xml" PartName="/ppt/notesSlides/notesSlide19.xml"/>
  <Override ContentType="application/vnd.openxmlformats-officedocument.presentationml.notesSlide+xml" PartName="/ppt/notesSlides/notesSlide2.xml"/>
  <Override ContentType="application/vnd.openxmlformats-officedocument.presentationml.notesSlide+xml" PartName="/ppt/notesSlides/notesSlide20.xml"/>
  <Override ContentType="application/vnd.openxmlformats-officedocument.presentationml.notesSlide+xml" PartName="/ppt/notesSlides/notesSlide21.xml"/>
  <Override ContentType="application/vnd.openxmlformats-officedocument.presentationml.notesSlide+xml" PartName="/ppt/notesSlides/notesSlide22.xml"/>
  <Override ContentType="application/vnd.openxmlformats-officedocument.presentationml.notesSlide+xml" PartName="/ppt/notesSlides/notesSlide23.xml"/>
  <Override ContentType="application/vnd.openxmlformats-officedocument.presentationml.notesSlide+xml" PartName="/ppt/notesSlides/notesSlide24.xml"/>
  <Override ContentType="application/vnd.openxmlformats-officedocument.presentationml.notesSlide+xml" PartName="/ppt/notesSlides/notesSlide25.xml"/>
  <Override ContentType="application/vnd.openxmlformats-officedocument.presentationml.notesSlide+xml" PartName="/ppt/notesSlides/notesSlide26.xml"/>
  <Override ContentType="application/vnd.openxmlformats-officedocument.presentationml.notesSlide+xml" PartName="/ppt/notesSlides/notesSlide27.xml"/>
  <Override ContentType="application/vnd.openxmlformats-officedocument.presentationml.notesSlide+xml" PartName="/ppt/notesSlides/notesSlide28.xml"/>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30.xml"/>
  <Override ContentType="application/vnd.openxmlformats-officedocument.presentationml.notesSlide+xml" PartName="/ppt/notesSlides/notesSlide31.xml"/>
  <Override ContentType="application/vnd.openxmlformats-officedocument.presentationml.notesSlide+xml" PartName="/ppt/notesSlides/notesSlide32.xml"/>
  <Override ContentType="application/vnd.openxmlformats-officedocument.presentationml.notesSlide+xml" PartName="/ppt/notesSlides/notesSlide33.xml"/>
  <Override ContentType="application/vnd.openxmlformats-officedocument.presentationml.notesSlide+xml" PartName="/ppt/notesSlides/notesSlide34.xml"/>
  <Override ContentType="application/vnd.openxmlformats-officedocument.presentationml.notesSlide+xml" PartName="/ppt/notesSlides/notesSlide35.xml"/>
  <Override ContentType="application/vnd.openxmlformats-officedocument.presentationml.notesSlide+xml" PartName="/ppt/notesSlides/notesSlide36.xml"/>
  <Override ContentType="application/vnd.openxmlformats-officedocument.presentationml.notesSlide+xml" PartName="/ppt/notesSlides/notesSlide37.xml"/>
  <Override ContentType="application/vnd.openxmlformats-officedocument.presentationml.notesSlide+xml" PartName="/ppt/notesSlides/notesSlide38.xml"/>
  <Override ContentType="application/vnd.openxmlformats-officedocument.presentationml.notesSlide+xml" PartName="/ppt/notesSlides/notesSlide39.xml"/>
  <Override ContentType="application/vnd.openxmlformats-officedocument.presentationml.notesSlide+xml" PartName="/ppt/notesSlides/notesSlide4.xml"/>
  <Override ContentType="application/vnd.openxmlformats-officedocument.presentationml.notesSlide+xml" PartName="/ppt/notesSlides/notesSlide40.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slide+xml" PartName="/ppt/slides/slide39.xml"/>
  <Override ContentType="application/vnd.openxmlformats-officedocument.presentationml.slide+xml" PartName="/ppt/slides/slide4.xml"/>
  <Override ContentType="application/vnd.openxmlformats-officedocument.presentationml.slide+xml" PartName="/ppt/slides/slide40.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
    <Relationship Target="docProps/core.xml" Type="http://schemas.openxmlformats.org/package/2006/relationships/metadata/core-properties" Id="rId3"/>
    <Relationship Target="docProps/thumbnail.jpeg" Type="http://schemas.openxmlformats.org/package/2006/relationships/metadata/thumbnail" Id="rId2"/>
    <Relationship Target="ppt/presentation.xml" Type="http://schemas.openxmlformats.org/officeDocument/2006/relationships/officeDocument" Id="rId1"/>
    <Relationship Target="docProps/custom.xml" Type="http://schemas.openxmlformats.org/officeDocument/2006/relationships/custom-properties" Id="rId5"/>
    <Relationship Target="docProps/app.xml" Type="http://schemas.openxmlformats.org/officeDocument/2006/relationships/extended-properties" Id="rId4"/>
</Relationships>

</file>

<file path=ppt/presentation.xml><?xml version="1.0" encoding="utf-8"?>
<p:presentation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saveSubsetFonts="true" bookmarkIdSeed="3">
  <p:sldMasterIdLst>
    <p:sldMasterId id="2147483671" r:id="rId4"/>
  </p:sldMasterIdLst>
  <p:notesMasterIdLst>
    <p:notesMasterId r:id="rId45"/>
  </p:notesMasterIdLst>
  <p:handoutMasterIdLst>
    <p:handoutMasterId r:id="rId46"/>
  </p:handoutMasterIdLst>
  <p:sldIdLst>
    <p:sldId id="256" r:id="rId5"/>
    <p:sldId id="328" r:id="rId6"/>
    <p:sldId id="270" r:id="rId7"/>
    <p:sldId id="271" r:id="rId8"/>
    <p:sldId id="334" r:id="rId9"/>
    <p:sldId id="426" r:id="rId10"/>
    <p:sldId id="329" r:id="rId11"/>
    <p:sldId id="437" r:id="rId12"/>
    <p:sldId id="332" r:id="rId13"/>
    <p:sldId id="360" r:id="rId14"/>
    <p:sldId id="424" r:id="rId15"/>
    <p:sldId id="336" r:id="rId16"/>
    <p:sldId id="338" r:id="rId17"/>
    <p:sldId id="428" r:id="rId18"/>
    <p:sldId id="429" r:id="rId19"/>
    <p:sldId id="430" r:id="rId20"/>
    <p:sldId id="432" r:id="rId21"/>
    <p:sldId id="431" r:id="rId22"/>
    <p:sldId id="433" r:id="rId23"/>
    <p:sldId id="434" r:id="rId24"/>
    <p:sldId id="350" r:id="rId25"/>
    <p:sldId id="351" r:id="rId26"/>
    <p:sldId id="362" r:id="rId27"/>
    <p:sldId id="356" r:id="rId28"/>
    <p:sldId id="363" r:id="rId29"/>
    <p:sldId id="355" r:id="rId30"/>
    <p:sldId id="418" r:id="rId31"/>
    <p:sldId id="419" r:id="rId32"/>
    <p:sldId id="420" r:id="rId33"/>
    <p:sldId id="445" r:id="rId34"/>
    <p:sldId id="446" r:id="rId35"/>
    <p:sldId id="447" r:id="rId36"/>
    <p:sldId id="361" r:id="rId37"/>
    <p:sldId id="442" r:id="rId38"/>
    <p:sldId id="443" r:id="rId39"/>
    <p:sldId id="439" r:id="rId40"/>
    <p:sldId id="438" r:id="rId41"/>
    <p:sldId id="330" r:id="rId42"/>
    <p:sldId id="444" r:id="rId43"/>
    <p:sldId id="301" r:id="rId44"/>
  </p:sldIdLst>
  <p:sldSz cx="9144000" cy="6858000" type="screen4x3"/>
  <p:notesSz cx="6797675" cy="9926638"/>
  <p:defaultText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mAuthor id="1" name="Pavlíková Tereza Ing. (MPSV)" initials="PTI(" lastIdx="2" clrIdx="0">
    <p:extLst>
      <p:ext uri="{19B8F6BF-5375-455C-9EA6-DF929625EA0E}">
        <p15:presenceInfo xmlns:p15="http://schemas.microsoft.com/office/powerpoint/2012/main" providerId="AD" userId="S::tereza.pavlikova@mpsv.cz::066bb9b8-f0de-4393-b388-3ea8262cda2e"/>
      </p:ext>
    </p:extLst>
  </p:cmAuthor>
  <p:cmAuthor id="2" name="Janáčová Pavlína Mgr., DiS. (MPSV)" initials="JPMD(" lastIdx="2" clrIdx="1">
    <p:extLst>
      <p:ext uri="{19B8F6BF-5375-455C-9EA6-DF929625EA0E}">
        <p15:presenceInfo xmlns:p15="http://schemas.microsoft.com/office/powerpoint/2012/main" providerId="AD" userId="S::pavlina.janacova@mpsv.cz::6cc5dc73-1ff5-4548-87eb-23fe761ebace"/>
      </p:ext>
    </p:extLst>
  </p:cmAuthor>
  <p:cmAuthor id="3" name="Píglová Petra Ing. (MPSV)" initials="PPI(" lastIdx="1" clrIdx="2">
    <p:extLst>
      <p:ext uri="{19B8F6BF-5375-455C-9EA6-DF929625EA0E}">
        <p15:presenceInfo xmlns:p15="http://schemas.microsoft.com/office/powerpoint/2012/main" providerId="AD" userId="S::petra.piglova@mpsv.cz::8fe8830e-8a40-41ae-aa84-d648988757c4"/>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lrMru>
    <a:srgbClr val="F8F8F8"/>
    <a:srgbClr val="FDFD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lastView="sldThumbnailView">
  <p:normalViewPr>
    <p:restoredLeft sz="24019" autoAdjust="false"/>
    <p:restoredTop sz="93657" autoAdjust="false"/>
  </p:normalViewPr>
  <p:slideViewPr>
    <p:cSldViewPr showGuides="true">
      <p:cViewPr varScale="true">
        <p:scale>
          <a:sx n="96" d="100"/>
          <a:sy n="96" d="100"/>
        </p:scale>
        <p:origin x="96" y="168"/>
      </p:cViewPr>
      <p:guideLst>
        <p:guide orient="horz" pos="913"/>
        <p:guide orient="horz" pos="3884"/>
        <p:guide pos="5420"/>
        <p:guide pos="3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
    <Relationship Target="slides/slide9.xml" Type="http://schemas.openxmlformats.org/officeDocument/2006/relationships/slide" Id="rId13"/>
    <Relationship Target="slides/slide14.xml" Type="http://schemas.openxmlformats.org/officeDocument/2006/relationships/slide" Id="rId18"/>
    <Relationship Target="slides/slide22.xml" Type="http://schemas.openxmlformats.org/officeDocument/2006/relationships/slide" Id="rId26"/>
    <Relationship Target="slides/slide35.xml" Type="http://schemas.openxmlformats.org/officeDocument/2006/relationships/slide" Id="rId39"/>
    <Relationship Target="slides/slide17.xml" Type="http://schemas.openxmlformats.org/officeDocument/2006/relationships/slide" Id="rId21"/>
    <Relationship Target="slides/slide30.xml" Type="http://schemas.openxmlformats.org/officeDocument/2006/relationships/slide" Id="rId34"/>
    <Relationship Target="slides/slide38.xml" Type="http://schemas.openxmlformats.org/officeDocument/2006/relationships/slide" Id="rId42"/>
    <Relationship Target="commentAuthors.xml" Type="http://schemas.openxmlformats.org/officeDocument/2006/relationships/commentAuthors" Id="rId47"/>
    <Relationship Target="theme/theme1.xml" Type="http://schemas.openxmlformats.org/officeDocument/2006/relationships/theme" Id="rId50"/>
    <Relationship Target="slides/slide3.xml" Type="http://schemas.openxmlformats.org/officeDocument/2006/relationships/slide" Id="rId7"/>
    <Relationship Target="../customXml/item2.xml" Type="http://schemas.openxmlformats.org/officeDocument/2006/relationships/customXml" Id="rId2"/>
    <Relationship Target="slides/slide12.xml" Type="http://schemas.openxmlformats.org/officeDocument/2006/relationships/slide" Id="rId16"/>
    <Relationship Target="slides/slide25.xml" Type="http://schemas.openxmlformats.org/officeDocument/2006/relationships/slide" Id="rId29"/>
    <Relationship Target="slides/slide7.xml" Type="http://schemas.openxmlformats.org/officeDocument/2006/relationships/slide" Id="rId11"/>
    <Relationship Target="slides/slide20.xml" Type="http://schemas.openxmlformats.org/officeDocument/2006/relationships/slide" Id="rId24"/>
    <Relationship Target="slides/slide28.xml" Type="http://schemas.openxmlformats.org/officeDocument/2006/relationships/slide" Id="rId32"/>
    <Relationship Target="slides/slide33.xml" Type="http://schemas.openxmlformats.org/officeDocument/2006/relationships/slide" Id="rId37"/>
    <Relationship Target="slides/slide36.xml" Type="http://schemas.openxmlformats.org/officeDocument/2006/relationships/slide" Id="rId40"/>
    <Relationship Target="notesMasters/notesMaster1.xml" Type="http://schemas.openxmlformats.org/officeDocument/2006/relationships/notesMaster" Id="rId45"/>
    <Relationship Target="slides/slide1.xml" Type="http://schemas.openxmlformats.org/officeDocument/2006/relationships/slide" Id="rId5"/>
    <Relationship Target="slides/slide11.xml" Type="http://schemas.openxmlformats.org/officeDocument/2006/relationships/slide" Id="rId15"/>
    <Relationship Target="slides/slide19.xml" Type="http://schemas.openxmlformats.org/officeDocument/2006/relationships/slide" Id="rId23"/>
    <Relationship Target="slides/slide24.xml" Type="http://schemas.openxmlformats.org/officeDocument/2006/relationships/slide" Id="rId28"/>
    <Relationship Target="slides/slide32.xml" Type="http://schemas.openxmlformats.org/officeDocument/2006/relationships/slide" Id="rId36"/>
    <Relationship Target="viewProps.xml" Type="http://schemas.openxmlformats.org/officeDocument/2006/relationships/viewProps" Id="rId49"/>
    <Relationship Target="slides/slide6.xml" Type="http://schemas.openxmlformats.org/officeDocument/2006/relationships/slide" Id="rId10"/>
    <Relationship Target="slides/slide15.xml" Type="http://schemas.openxmlformats.org/officeDocument/2006/relationships/slide" Id="rId19"/>
    <Relationship Target="slides/slide27.xml" Type="http://schemas.openxmlformats.org/officeDocument/2006/relationships/slide" Id="rId31"/>
    <Relationship Target="slides/slide40.xml" Type="http://schemas.openxmlformats.org/officeDocument/2006/relationships/slide" Id="rId44"/>
    <Relationship Target="slideMasters/slideMaster1.xml" Type="http://schemas.openxmlformats.org/officeDocument/2006/relationships/slideMaster" Id="rId4"/>
    <Relationship Target="slides/slide5.xml" Type="http://schemas.openxmlformats.org/officeDocument/2006/relationships/slide" Id="rId9"/>
    <Relationship Target="slides/slide10.xml" Type="http://schemas.openxmlformats.org/officeDocument/2006/relationships/slide" Id="rId14"/>
    <Relationship Target="slides/slide18.xml" Type="http://schemas.openxmlformats.org/officeDocument/2006/relationships/slide" Id="rId22"/>
    <Relationship Target="slides/slide23.xml" Type="http://schemas.openxmlformats.org/officeDocument/2006/relationships/slide" Id="rId27"/>
    <Relationship Target="slides/slide26.xml" Type="http://schemas.openxmlformats.org/officeDocument/2006/relationships/slide" Id="rId30"/>
    <Relationship Target="slides/slide31.xml" Type="http://schemas.openxmlformats.org/officeDocument/2006/relationships/slide" Id="rId35"/>
    <Relationship Target="slides/slide39.xml" Type="http://schemas.openxmlformats.org/officeDocument/2006/relationships/slide" Id="rId43"/>
    <Relationship Target="presProps.xml" Type="http://schemas.openxmlformats.org/officeDocument/2006/relationships/presProps" Id="rId48"/>
    <Relationship Target="slides/slide4.xml" Type="http://schemas.openxmlformats.org/officeDocument/2006/relationships/slide" Id="rId8"/>
    <Relationship Target="tableStyles.xml" Type="http://schemas.openxmlformats.org/officeDocument/2006/relationships/tableStyles" Id="rId51"/>
    <Relationship Target="../customXml/item3.xml" Type="http://schemas.openxmlformats.org/officeDocument/2006/relationships/customXml" Id="rId3"/>
    <Relationship Target="slides/slide8.xml" Type="http://schemas.openxmlformats.org/officeDocument/2006/relationships/slide" Id="rId12"/>
    <Relationship Target="slides/slide13.xml" Type="http://schemas.openxmlformats.org/officeDocument/2006/relationships/slide" Id="rId17"/>
    <Relationship Target="slides/slide21.xml" Type="http://schemas.openxmlformats.org/officeDocument/2006/relationships/slide" Id="rId25"/>
    <Relationship Target="slides/slide29.xml" Type="http://schemas.openxmlformats.org/officeDocument/2006/relationships/slide" Id="rId33"/>
    <Relationship Target="slides/slide34.xml" Type="http://schemas.openxmlformats.org/officeDocument/2006/relationships/slide" Id="rId38"/>
    <Relationship Target="handoutMasters/handoutMaster1.xml" Type="http://schemas.openxmlformats.org/officeDocument/2006/relationships/handoutMaster" Id="rId46"/>
    <Relationship Target="slides/slide16.xml" Type="http://schemas.openxmlformats.org/officeDocument/2006/relationships/slide" Id="rId20"/>
    <Relationship Target="slides/slide37.xml" Type="http://schemas.openxmlformats.org/officeDocument/2006/relationships/slide" Id="rId41"/>
    <Relationship Target="../customXml/item1.xml" Type="http://schemas.openxmlformats.org/officeDocument/2006/relationships/customXml" Id="rId1"/>
    <Relationship Target="slides/slide2.xml" Type="http://schemas.openxmlformats.org/officeDocument/2006/relationships/slide" Id="rId6"/>
</Relationships>

</file>

<file path=ppt/handoutMasters/_rels/handoutMaster1.xml.rels><?xml version="1.0" encoding="UTF-8" standalone="yes"?>
<Relationships xmlns="http://schemas.openxmlformats.org/package/2006/relationships">
    <Relationship Target="../theme/theme3.xml" Type="http://schemas.openxmlformats.org/officeDocument/2006/relationships/theme" Id="rId1"/>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14ECC3FB-3B05-425F-8AC3-4111923D7C03}"/>
              </a:ext>
            </a:extLst>
          </p:cNvPr>
          <p:cNvSpPr>
            <a:spLocks noGrp="true"/>
          </p:cNvSpPr>
          <p:nvPr>
            <p:ph type="hdr" sz="quarter"/>
          </p:nvPr>
        </p:nvSpPr>
        <p:spPr>
          <a:xfrm>
            <a:off x="0" y="0"/>
            <a:ext cx="2945659" cy="498056"/>
          </a:xfrm>
          <a:prstGeom prst="rect">
            <a:avLst/>
          </a:prstGeom>
        </p:spPr>
        <p:txBody>
          <a:bodyPr vert="horz" lIns="91440" tIns="45720" rIns="91440" bIns="45720" rtlCol="false"/>
          <a:lstStyle>
            <a:lvl1pPr algn="l">
              <a:defRPr sz="1200"/>
            </a:lvl1pPr>
          </a:lstStyle>
          <a:p>
            <a:endParaRPr lang="cs-CZ"/>
          </a:p>
        </p:txBody>
      </p:sp>
      <p:sp>
        <p:nvSpPr>
          <p:cNvPr id="3" name="Zástupný symbol pro datum 2">
            <a:extLst>
              <a:ext uri="{FF2B5EF4-FFF2-40B4-BE49-F238E27FC236}">
                <a16:creationId xmlns:a16="http://schemas.microsoft.com/office/drawing/2014/main" id="{D3A45F8A-767B-4F70-AD0E-84A2FB22D5D0}"/>
              </a:ext>
            </a:extLst>
          </p:cNvPr>
          <p:cNvSpPr>
            <a:spLocks noGrp="true"/>
          </p:cNvSpPr>
          <p:nvPr>
            <p:ph type="dt" sz="quarter" idx="1"/>
          </p:nvPr>
        </p:nvSpPr>
        <p:spPr>
          <a:xfrm>
            <a:off x="3850443" y="0"/>
            <a:ext cx="2945659" cy="498056"/>
          </a:xfrm>
          <a:prstGeom prst="rect">
            <a:avLst/>
          </a:prstGeom>
        </p:spPr>
        <p:txBody>
          <a:bodyPr vert="horz" lIns="91440" tIns="45720" rIns="91440" bIns="45720" rtlCol="false"/>
          <a:lstStyle>
            <a:lvl1pPr algn="r">
              <a:defRPr sz="1200"/>
            </a:lvl1pPr>
          </a:lstStyle>
          <a:p>
            <a:fld id="{F467620E-6879-4531-9E71-91D096329F9A}" type="datetimeFigureOut">
              <a:rPr lang="cs-CZ" smtClean="false"/>
              <a:t>20.10.2022</a:t>
            </a:fld>
            <a:endParaRPr lang="cs-CZ"/>
          </a:p>
        </p:txBody>
      </p:sp>
      <p:sp>
        <p:nvSpPr>
          <p:cNvPr id="4" name="Zástupný symbol pro zápatí 3">
            <a:extLst>
              <a:ext uri="{FF2B5EF4-FFF2-40B4-BE49-F238E27FC236}">
                <a16:creationId xmlns:a16="http://schemas.microsoft.com/office/drawing/2014/main" id="{DFD8C992-A039-4E42-8162-5BC9C1DB325E}"/>
              </a:ext>
            </a:extLst>
          </p:cNvPr>
          <p:cNvSpPr>
            <a:spLocks noGrp="true"/>
          </p:cNvSpPr>
          <p:nvPr>
            <p:ph type="ftr" sz="quarter" idx="2"/>
          </p:nvPr>
        </p:nvSpPr>
        <p:spPr>
          <a:xfrm>
            <a:off x="0" y="9428584"/>
            <a:ext cx="2945659" cy="498055"/>
          </a:xfrm>
          <a:prstGeom prst="rect">
            <a:avLst/>
          </a:prstGeom>
        </p:spPr>
        <p:txBody>
          <a:bodyPr vert="horz" lIns="91440" tIns="45720" rIns="91440" bIns="45720" rtlCol="false" anchor="b"/>
          <a:lstStyle>
            <a:lvl1pPr algn="l">
              <a:defRPr sz="1200"/>
            </a:lvl1pPr>
          </a:lstStyle>
          <a:p>
            <a:endParaRPr lang="cs-CZ"/>
          </a:p>
        </p:txBody>
      </p:sp>
      <p:sp>
        <p:nvSpPr>
          <p:cNvPr id="5" name="Zástupný symbol pro číslo snímku 4">
            <a:extLst>
              <a:ext uri="{FF2B5EF4-FFF2-40B4-BE49-F238E27FC236}">
                <a16:creationId xmlns:a16="http://schemas.microsoft.com/office/drawing/2014/main" id="{7D074A4D-EBAC-44CB-BAEA-FAF1809D5707}"/>
              </a:ext>
            </a:extLst>
          </p:cNvPr>
          <p:cNvSpPr>
            <a:spLocks noGrp="true"/>
          </p:cNvSpPr>
          <p:nvPr>
            <p:ph type="sldNum" sz="quarter" idx="3"/>
          </p:nvPr>
        </p:nvSpPr>
        <p:spPr>
          <a:xfrm>
            <a:off x="3850443" y="9428584"/>
            <a:ext cx="2945659" cy="498055"/>
          </a:xfrm>
          <a:prstGeom prst="rect">
            <a:avLst/>
          </a:prstGeom>
        </p:spPr>
        <p:txBody>
          <a:bodyPr vert="horz" lIns="91440" tIns="45720" rIns="91440" bIns="45720" rtlCol="false" anchor="b"/>
          <a:lstStyle>
            <a:lvl1pPr algn="r">
              <a:defRPr sz="1200"/>
            </a:lvl1pPr>
          </a:lstStyle>
          <a:p>
            <a:fld id="{3A752C56-4397-4321-A189-1567965DA0A0}" type="slidenum">
              <a:rPr lang="cs-CZ" smtClean="false"/>
              <a:t>‹#›</a:t>
            </a:fld>
            <a:endParaRPr lang="cs-CZ"/>
          </a:p>
        </p:txBody>
      </p:sp>
    </p:spTree>
    <p:extLst>
      <p:ext uri="{BB962C8B-B14F-4D97-AF65-F5344CB8AC3E}">
        <p14:creationId xmlns:p14="http://schemas.microsoft.com/office/powerpoint/2010/main" val="476649908"/>
      </p:ext>
    </p:extLst>
  </p:cSld>
  <p:clrMap bg1="lt1" tx1="dk1" bg2="lt2" tx2="dk2" accent1="accent1" accent2="accent2" accent3="accent3" accent4="accent4" accent5="accent5" accent6="accent6" hlink="hlink" folHlink="folHlink"/>
  <p:hf hdr="false" ftr="false" dt="false"/>
</p:handoutMaster>
</file>

<file path=ppt/notesMasters/_rels/notesMaster1.xml.rels><?xml version="1.0" encoding="UTF-8" standalone="yes"?>
<Relationships xmlns="http://schemas.openxmlformats.org/package/2006/relationships">
    <Relationship Target="../theme/theme2.xml" Type="http://schemas.openxmlformats.org/officeDocument/2006/relationships/theme" Id="rId1"/>
</Relationships>

</file>

<file path=ppt/notesMasters/notesMaster1.xml><?xml version="1.0" encoding="utf-8"?>
<p:notesMaster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true"/>
          </p:cNvSpPr>
          <p:nvPr>
            <p:ph type="hdr" sz="quarter"/>
          </p:nvPr>
        </p:nvSpPr>
        <p:spPr>
          <a:xfrm>
            <a:off x="0" y="0"/>
            <a:ext cx="2945659" cy="496332"/>
          </a:xfrm>
          <a:prstGeom prst="rect">
            <a:avLst/>
          </a:prstGeom>
        </p:spPr>
        <p:txBody>
          <a:bodyPr vert="horz" lIns="91440" tIns="45720" rIns="91440" bIns="45720" rtlCol="false"/>
          <a:lstStyle>
            <a:lvl1pPr algn="l">
              <a:defRPr sz="1200"/>
            </a:lvl1pPr>
          </a:lstStyle>
          <a:p>
            <a:endParaRPr lang="cs-CZ" dirty="false"/>
          </a:p>
        </p:txBody>
      </p:sp>
      <p:sp>
        <p:nvSpPr>
          <p:cNvPr id="3" name="Zástupný symbol pro datum 2"/>
          <p:cNvSpPr>
            <a:spLocks noGrp="true"/>
          </p:cNvSpPr>
          <p:nvPr>
            <p:ph type="dt" idx="1"/>
          </p:nvPr>
        </p:nvSpPr>
        <p:spPr>
          <a:xfrm>
            <a:off x="3850443" y="0"/>
            <a:ext cx="2945659" cy="496332"/>
          </a:xfrm>
          <a:prstGeom prst="rect">
            <a:avLst/>
          </a:prstGeom>
        </p:spPr>
        <p:txBody>
          <a:bodyPr vert="horz" lIns="91440" tIns="45720" rIns="91440" bIns="45720" rtlCol="false"/>
          <a:lstStyle>
            <a:lvl1pPr algn="r">
              <a:defRPr sz="1200"/>
            </a:lvl1pPr>
          </a:lstStyle>
          <a:p>
            <a:fld id="{703916EA-B297-4F0B-851D-BD5704B201B7}" type="datetimeFigureOut">
              <a:rPr lang="cs-CZ" smtClean="false"/>
              <a:t>20.10.2022</a:t>
            </a:fld>
            <a:endParaRPr lang="cs-CZ" dirty="false"/>
          </a:p>
        </p:txBody>
      </p:sp>
      <p:sp>
        <p:nvSpPr>
          <p:cNvPr id="4" name="Zástupný symbol pro obrázek snímku 3"/>
          <p:cNvSpPr>
            <a:spLocks noGrp="true" noRot="true" noChangeAspect="true"/>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false" anchor="ctr"/>
          <a:lstStyle/>
          <a:p>
            <a:endParaRPr lang="cs-CZ" dirty="false"/>
          </a:p>
        </p:txBody>
      </p:sp>
      <p:sp>
        <p:nvSpPr>
          <p:cNvPr id="5" name="Zástupný symbol pro poznámky 4"/>
          <p:cNvSpPr>
            <a:spLocks noGrp="true"/>
          </p:cNvSpPr>
          <p:nvPr>
            <p:ph type="body" sz="quarter" idx="3"/>
          </p:nvPr>
        </p:nvSpPr>
        <p:spPr>
          <a:xfrm>
            <a:off x="679768" y="4715153"/>
            <a:ext cx="5438140" cy="4466987"/>
          </a:xfrm>
          <a:prstGeom prst="rect">
            <a:avLst/>
          </a:prstGeom>
        </p:spPr>
        <p:txBody>
          <a:bodyPr vert="horz" lIns="91440" tIns="45720" rIns="91440" bIns="45720" rtlCol="false"/>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true"/>
          </p:cNvSpPr>
          <p:nvPr>
            <p:ph type="ftr" sz="quarter" idx="4"/>
          </p:nvPr>
        </p:nvSpPr>
        <p:spPr>
          <a:xfrm>
            <a:off x="0" y="9428583"/>
            <a:ext cx="2945659" cy="496332"/>
          </a:xfrm>
          <a:prstGeom prst="rect">
            <a:avLst/>
          </a:prstGeom>
        </p:spPr>
        <p:txBody>
          <a:bodyPr vert="horz" lIns="91440" tIns="45720" rIns="91440" bIns="45720" rtlCol="false" anchor="b"/>
          <a:lstStyle>
            <a:lvl1pPr algn="l">
              <a:defRPr sz="1200"/>
            </a:lvl1pPr>
          </a:lstStyle>
          <a:p>
            <a:endParaRPr lang="cs-CZ" dirty="false"/>
          </a:p>
        </p:txBody>
      </p:sp>
      <p:sp>
        <p:nvSpPr>
          <p:cNvPr id="7" name="Zástupný symbol pro číslo snímku 6"/>
          <p:cNvSpPr>
            <a:spLocks noGrp="true"/>
          </p:cNvSpPr>
          <p:nvPr>
            <p:ph type="sldNum" sz="quarter" idx="5"/>
          </p:nvPr>
        </p:nvSpPr>
        <p:spPr>
          <a:xfrm>
            <a:off x="3850443" y="9428583"/>
            <a:ext cx="2945659" cy="496332"/>
          </a:xfrm>
          <a:prstGeom prst="rect">
            <a:avLst/>
          </a:prstGeom>
        </p:spPr>
        <p:txBody>
          <a:bodyPr vert="horz" lIns="91440" tIns="45720" rIns="91440" bIns="45720" rtlCol="false" anchor="b"/>
          <a:lstStyle>
            <a:lvl1pPr algn="r">
              <a:defRPr sz="1200"/>
            </a:lvl1pPr>
          </a:lstStyle>
          <a:p>
            <a:fld id="{53FB31FA-E905-4016-9D4B-970DF0C7EE08}" type="slidenum">
              <a:rPr lang="cs-CZ" smtClean="false"/>
              <a:t>‹#›</a:t>
            </a:fld>
            <a:endParaRPr lang="cs-CZ" dirty="false"/>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hf hdr="false" ftr="false" dt="false"/>
  <p:notesStyle>
    <a:lvl1pPr marL="0" algn="l" defTabSz="914400" rtl="false" eaLnBrk="true" latinLnBrk="false" hangingPunct="true">
      <a:defRPr sz="1200" kern="1200">
        <a:solidFill>
          <a:schemeClr val="tx1"/>
        </a:solidFill>
        <a:latin typeface="+mn-lt"/>
        <a:ea typeface="+mn-ea"/>
        <a:cs typeface="+mn-cs"/>
      </a:defRPr>
    </a:lvl1pPr>
    <a:lvl2pPr marL="457200" algn="l" defTabSz="914400" rtl="false" eaLnBrk="true" latinLnBrk="false" hangingPunct="true">
      <a:defRPr sz="1200" kern="1200">
        <a:solidFill>
          <a:schemeClr val="tx1"/>
        </a:solidFill>
        <a:latin typeface="+mn-lt"/>
        <a:ea typeface="+mn-ea"/>
        <a:cs typeface="+mn-cs"/>
      </a:defRPr>
    </a:lvl2pPr>
    <a:lvl3pPr marL="914400" algn="l" defTabSz="914400" rtl="false" eaLnBrk="true" latinLnBrk="false" hangingPunct="true">
      <a:defRPr sz="1200" kern="1200">
        <a:solidFill>
          <a:schemeClr val="tx1"/>
        </a:solidFill>
        <a:latin typeface="+mn-lt"/>
        <a:ea typeface="+mn-ea"/>
        <a:cs typeface="+mn-cs"/>
      </a:defRPr>
    </a:lvl3pPr>
    <a:lvl4pPr marL="1371600" algn="l" defTabSz="914400" rtl="false" eaLnBrk="true" latinLnBrk="false" hangingPunct="true">
      <a:defRPr sz="1200" kern="1200">
        <a:solidFill>
          <a:schemeClr val="tx1"/>
        </a:solidFill>
        <a:latin typeface="+mn-lt"/>
        <a:ea typeface="+mn-ea"/>
        <a:cs typeface="+mn-cs"/>
      </a:defRPr>
    </a:lvl4pPr>
    <a:lvl5pPr marL="1828800" algn="l" defTabSz="914400" rtl="false" eaLnBrk="true" latinLnBrk="false" hangingPunct="true">
      <a:defRPr sz="1200" kern="1200">
        <a:solidFill>
          <a:schemeClr val="tx1"/>
        </a:solidFill>
        <a:latin typeface="+mn-lt"/>
        <a:ea typeface="+mn-ea"/>
        <a:cs typeface="+mn-cs"/>
      </a:defRPr>
    </a:lvl5pPr>
    <a:lvl6pPr marL="2286000" algn="l" defTabSz="914400" rtl="false" eaLnBrk="true" latinLnBrk="false" hangingPunct="true">
      <a:defRPr sz="1200" kern="1200">
        <a:solidFill>
          <a:schemeClr val="tx1"/>
        </a:solidFill>
        <a:latin typeface="+mn-lt"/>
        <a:ea typeface="+mn-ea"/>
        <a:cs typeface="+mn-cs"/>
      </a:defRPr>
    </a:lvl6pPr>
    <a:lvl7pPr marL="2743200" algn="l" defTabSz="914400" rtl="false" eaLnBrk="true" latinLnBrk="false" hangingPunct="true">
      <a:defRPr sz="1200" kern="1200">
        <a:solidFill>
          <a:schemeClr val="tx1"/>
        </a:solidFill>
        <a:latin typeface="+mn-lt"/>
        <a:ea typeface="+mn-ea"/>
        <a:cs typeface="+mn-cs"/>
      </a:defRPr>
    </a:lvl7pPr>
    <a:lvl8pPr marL="3200400" algn="l" defTabSz="914400" rtl="false" eaLnBrk="true" latinLnBrk="false" hangingPunct="true">
      <a:defRPr sz="1200" kern="1200">
        <a:solidFill>
          <a:schemeClr val="tx1"/>
        </a:solidFill>
        <a:latin typeface="+mn-lt"/>
        <a:ea typeface="+mn-ea"/>
        <a:cs typeface="+mn-cs"/>
      </a:defRPr>
    </a:lvl8pPr>
    <a:lvl9pPr marL="3657600" algn="l" defTabSz="914400" rtl="false" eaLnBrk="true" latinLnBrk="false" hangingPunct="true">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Target="../slides/slide1.xml" Type="http://schemas.openxmlformats.org/officeDocument/2006/relationships/slide" Id="rId2"/>
    <Relationship Target="../notesMasters/notesMaster1.xml" Type="http://schemas.openxmlformats.org/officeDocument/2006/relationships/notesMaster" Id="rId1"/>
</Relationships>

</file>

<file path=ppt/notesSlides/_rels/notesSlide10.xml.rels><?xml version="1.0" encoding="UTF-8" standalone="yes"?>
<Relationships xmlns="http://schemas.openxmlformats.org/package/2006/relationships">
    <Relationship Target="../slides/slide10.xml" Type="http://schemas.openxmlformats.org/officeDocument/2006/relationships/slide" Id="rId2"/>
    <Relationship Target="../notesMasters/notesMaster1.xml" Type="http://schemas.openxmlformats.org/officeDocument/2006/relationships/notesMaster" Id="rId1"/>
</Relationships>

</file>

<file path=ppt/notesSlides/_rels/notesSlide11.xml.rels><?xml version="1.0" encoding="UTF-8" standalone="yes"?>
<Relationships xmlns="http://schemas.openxmlformats.org/package/2006/relationships">
    <Relationship Target="../slides/slide11.xml" Type="http://schemas.openxmlformats.org/officeDocument/2006/relationships/slide" Id="rId2"/>
    <Relationship Target="../notesMasters/notesMaster1.xml" Type="http://schemas.openxmlformats.org/officeDocument/2006/relationships/notesMaster" Id="rId1"/>
</Relationships>

</file>

<file path=ppt/notesSlides/_rels/notesSlide12.xml.rels><?xml version="1.0" encoding="UTF-8" standalone="yes"?>
<Relationships xmlns="http://schemas.openxmlformats.org/package/2006/relationships">
    <Relationship Target="../slides/slide12.xml" Type="http://schemas.openxmlformats.org/officeDocument/2006/relationships/slide" Id="rId2"/>
    <Relationship Target="../notesMasters/notesMaster1.xml" Type="http://schemas.openxmlformats.org/officeDocument/2006/relationships/notesMaster" Id="rId1"/>
</Relationships>

</file>

<file path=ppt/notesSlides/_rels/notesSlide13.xml.rels><?xml version="1.0" encoding="UTF-8" standalone="yes"?>
<Relationships xmlns="http://schemas.openxmlformats.org/package/2006/relationships">
    <Relationship Target="../slides/slide13.xml" Type="http://schemas.openxmlformats.org/officeDocument/2006/relationships/slide" Id="rId2"/>
    <Relationship Target="../notesMasters/notesMaster1.xml" Type="http://schemas.openxmlformats.org/officeDocument/2006/relationships/notesMaster" Id="rId1"/>
</Relationships>

</file>

<file path=ppt/notesSlides/_rels/notesSlide14.xml.rels><?xml version="1.0" encoding="UTF-8" standalone="yes"?>
<Relationships xmlns="http://schemas.openxmlformats.org/package/2006/relationships">
    <Relationship Target="../slides/slide14.xml" Type="http://schemas.openxmlformats.org/officeDocument/2006/relationships/slide" Id="rId2"/>
    <Relationship Target="../notesMasters/notesMaster1.xml" Type="http://schemas.openxmlformats.org/officeDocument/2006/relationships/notesMaster" Id="rId1"/>
</Relationships>

</file>

<file path=ppt/notesSlides/_rels/notesSlide15.xml.rels><?xml version="1.0" encoding="UTF-8" standalone="yes"?>
<Relationships xmlns="http://schemas.openxmlformats.org/package/2006/relationships">
    <Relationship Target="../slides/slide15.xml" Type="http://schemas.openxmlformats.org/officeDocument/2006/relationships/slide" Id="rId2"/>
    <Relationship Target="../notesMasters/notesMaster1.xml" Type="http://schemas.openxmlformats.org/officeDocument/2006/relationships/notesMaster" Id="rId1"/>
</Relationships>

</file>

<file path=ppt/notesSlides/_rels/notesSlide16.xml.rels><?xml version="1.0" encoding="UTF-8" standalone="yes"?>
<Relationships xmlns="http://schemas.openxmlformats.org/package/2006/relationships">
    <Relationship Target="../slides/slide16.xml" Type="http://schemas.openxmlformats.org/officeDocument/2006/relationships/slide" Id="rId2"/>
    <Relationship Target="../notesMasters/notesMaster1.xml" Type="http://schemas.openxmlformats.org/officeDocument/2006/relationships/notesMaster" Id="rId1"/>
</Relationships>

</file>

<file path=ppt/notesSlides/_rels/notesSlide17.xml.rels><?xml version="1.0" encoding="UTF-8" standalone="yes"?>
<Relationships xmlns="http://schemas.openxmlformats.org/package/2006/relationships">
    <Relationship Target="../slides/slide17.xml" Type="http://schemas.openxmlformats.org/officeDocument/2006/relationships/slide" Id="rId2"/>
    <Relationship Target="../notesMasters/notesMaster1.xml" Type="http://schemas.openxmlformats.org/officeDocument/2006/relationships/notesMaster" Id="rId1"/>
</Relationships>

</file>

<file path=ppt/notesSlides/_rels/notesSlide18.xml.rels><?xml version="1.0" encoding="UTF-8" standalone="yes"?>
<Relationships xmlns="http://schemas.openxmlformats.org/package/2006/relationships">
    <Relationship Target="../slides/slide18.xml" Type="http://schemas.openxmlformats.org/officeDocument/2006/relationships/slide" Id="rId2"/>
    <Relationship Target="../notesMasters/notesMaster1.xml" Type="http://schemas.openxmlformats.org/officeDocument/2006/relationships/notesMaster" Id="rId1"/>
</Relationships>

</file>

<file path=ppt/notesSlides/_rels/notesSlide19.xml.rels><?xml version="1.0" encoding="UTF-8" standalone="yes"?>
<Relationships xmlns="http://schemas.openxmlformats.org/package/2006/relationships">
    <Relationship Target="../slides/slide19.xml" Type="http://schemas.openxmlformats.org/officeDocument/2006/relationships/slide" Id="rId2"/>
    <Relationship Target="../notesMasters/notesMaster1.xml" Type="http://schemas.openxmlformats.org/officeDocument/2006/relationships/notesMaster" Id="rId1"/>
</Relationships>

</file>

<file path=ppt/notesSlides/_rels/notesSlide2.xml.rels><?xml version="1.0" encoding="UTF-8" standalone="yes"?>
<Relationships xmlns="http://schemas.openxmlformats.org/package/2006/relationships">
    <Relationship Target="../slides/slide2.xml" Type="http://schemas.openxmlformats.org/officeDocument/2006/relationships/slide" Id="rId2"/>
    <Relationship Target="../notesMasters/notesMaster1.xml" Type="http://schemas.openxmlformats.org/officeDocument/2006/relationships/notesMaster" Id="rId1"/>
</Relationships>

</file>

<file path=ppt/notesSlides/_rels/notesSlide20.xml.rels><?xml version="1.0" encoding="UTF-8" standalone="yes"?>
<Relationships xmlns="http://schemas.openxmlformats.org/package/2006/relationships">
    <Relationship Target="../slides/slide20.xml" Type="http://schemas.openxmlformats.org/officeDocument/2006/relationships/slide" Id="rId2"/>
    <Relationship Target="../notesMasters/notesMaster1.xml" Type="http://schemas.openxmlformats.org/officeDocument/2006/relationships/notesMaster" Id="rId1"/>
</Relationships>

</file>

<file path=ppt/notesSlides/_rels/notesSlide21.xml.rels><?xml version="1.0" encoding="UTF-8" standalone="yes"?>
<Relationships xmlns="http://schemas.openxmlformats.org/package/2006/relationships">
    <Relationship Target="../slides/slide21.xml" Type="http://schemas.openxmlformats.org/officeDocument/2006/relationships/slide" Id="rId2"/>
    <Relationship Target="../notesMasters/notesMaster1.xml" Type="http://schemas.openxmlformats.org/officeDocument/2006/relationships/notesMaster" Id="rId1"/>
</Relationships>

</file>

<file path=ppt/notesSlides/_rels/notesSlide22.xml.rels><?xml version="1.0" encoding="UTF-8" standalone="yes"?>
<Relationships xmlns="http://schemas.openxmlformats.org/package/2006/relationships">
    <Relationship Target="../slides/slide22.xml" Type="http://schemas.openxmlformats.org/officeDocument/2006/relationships/slide" Id="rId2"/>
    <Relationship Target="../notesMasters/notesMaster1.xml" Type="http://schemas.openxmlformats.org/officeDocument/2006/relationships/notesMaster" Id="rId1"/>
</Relationships>

</file>

<file path=ppt/notesSlides/_rels/notesSlide23.xml.rels><?xml version="1.0" encoding="UTF-8" standalone="yes"?>
<Relationships xmlns="http://schemas.openxmlformats.org/package/2006/relationships">
    <Relationship Target="../slides/slide23.xml" Type="http://schemas.openxmlformats.org/officeDocument/2006/relationships/slide" Id="rId2"/>
    <Relationship Target="../notesMasters/notesMaster1.xml" Type="http://schemas.openxmlformats.org/officeDocument/2006/relationships/notesMaster" Id="rId1"/>
</Relationships>

</file>

<file path=ppt/notesSlides/_rels/notesSlide24.xml.rels><?xml version="1.0" encoding="UTF-8" standalone="yes"?>
<Relationships xmlns="http://schemas.openxmlformats.org/package/2006/relationships">
    <Relationship Target="../slides/slide24.xml" Type="http://schemas.openxmlformats.org/officeDocument/2006/relationships/slide" Id="rId2"/>
    <Relationship Target="../notesMasters/notesMaster1.xml" Type="http://schemas.openxmlformats.org/officeDocument/2006/relationships/notesMaster" Id="rId1"/>
</Relationships>

</file>

<file path=ppt/notesSlides/_rels/notesSlide25.xml.rels><?xml version="1.0" encoding="UTF-8" standalone="yes"?>
<Relationships xmlns="http://schemas.openxmlformats.org/package/2006/relationships">
    <Relationship Target="../slides/slide25.xml" Type="http://schemas.openxmlformats.org/officeDocument/2006/relationships/slide" Id="rId2"/>
    <Relationship Target="../notesMasters/notesMaster1.xml" Type="http://schemas.openxmlformats.org/officeDocument/2006/relationships/notesMaster" Id="rId1"/>
</Relationships>

</file>

<file path=ppt/notesSlides/_rels/notesSlide26.xml.rels><?xml version="1.0" encoding="UTF-8" standalone="yes"?>
<Relationships xmlns="http://schemas.openxmlformats.org/package/2006/relationships">
    <Relationship Target="../slides/slide26.xml" Type="http://schemas.openxmlformats.org/officeDocument/2006/relationships/slide" Id="rId2"/>
    <Relationship Target="../notesMasters/notesMaster1.xml" Type="http://schemas.openxmlformats.org/officeDocument/2006/relationships/notesMaster" Id="rId1"/>
</Relationships>

</file>

<file path=ppt/notesSlides/_rels/notesSlide27.xml.rels><?xml version="1.0" encoding="UTF-8" standalone="yes"?>
<Relationships xmlns="http://schemas.openxmlformats.org/package/2006/relationships">
    <Relationship Target="../slides/slide27.xml" Type="http://schemas.openxmlformats.org/officeDocument/2006/relationships/slide" Id="rId2"/>
    <Relationship Target="../notesMasters/notesMaster1.xml" Type="http://schemas.openxmlformats.org/officeDocument/2006/relationships/notesMaster" Id="rId1"/>
</Relationships>

</file>

<file path=ppt/notesSlides/_rels/notesSlide28.xml.rels><?xml version="1.0" encoding="UTF-8" standalone="yes"?>
<Relationships xmlns="http://schemas.openxmlformats.org/package/2006/relationships">
    <Relationship Target="../slides/slide28.xml" Type="http://schemas.openxmlformats.org/officeDocument/2006/relationships/slide" Id="rId2"/>
    <Relationship Target="../notesMasters/notesMaster1.xml" Type="http://schemas.openxmlformats.org/officeDocument/2006/relationships/notesMaster" Id="rId1"/>
</Relationships>

</file>

<file path=ppt/notesSlides/_rels/notesSlide29.xml.rels><?xml version="1.0" encoding="UTF-8" standalone="yes"?>
<Relationships xmlns="http://schemas.openxmlformats.org/package/2006/relationships">
    <Relationship Target="../slides/slide29.xml" Type="http://schemas.openxmlformats.org/officeDocument/2006/relationships/slide" Id="rId2"/>
    <Relationship Target="../notesMasters/notesMaster1.xml" Type="http://schemas.openxmlformats.org/officeDocument/2006/relationships/notesMaster" Id="rId1"/>
</Relationships>

</file>

<file path=ppt/notesSlides/_rels/notesSlide3.xml.rels><?xml version="1.0" encoding="UTF-8" standalone="yes"?>
<Relationships xmlns="http://schemas.openxmlformats.org/package/2006/relationships">
    <Relationship Target="../slides/slide3.xml" Type="http://schemas.openxmlformats.org/officeDocument/2006/relationships/slide" Id="rId2"/>
    <Relationship Target="../notesMasters/notesMaster1.xml" Type="http://schemas.openxmlformats.org/officeDocument/2006/relationships/notesMaster" Id="rId1"/>
</Relationships>

</file>

<file path=ppt/notesSlides/_rels/notesSlide30.xml.rels><?xml version="1.0" encoding="UTF-8" standalone="yes"?>
<Relationships xmlns="http://schemas.openxmlformats.org/package/2006/relationships">
    <Relationship Target="../slides/slide30.xml" Type="http://schemas.openxmlformats.org/officeDocument/2006/relationships/slide" Id="rId2"/>
    <Relationship Target="../notesMasters/notesMaster1.xml" Type="http://schemas.openxmlformats.org/officeDocument/2006/relationships/notesMaster" Id="rId1"/>
</Relationships>

</file>

<file path=ppt/notesSlides/_rels/notesSlide31.xml.rels><?xml version="1.0" encoding="UTF-8" standalone="yes"?>
<Relationships xmlns="http://schemas.openxmlformats.org/package/2006/relationships">
    <Relationship Target="../slides/slide31.xml" Type="http://schemas.openxmlformats.org/officeDocument/2006/relationships/slide" Id="rId2"/>
    <Relationship Target="../notesMasters/notesMaster1.xml" Type="http://schemas.openxmlformats.org/officeDocument/2006/relationships/notesMaster" Id="rId1"/>
</Relationships>

</file>

<file path=ppt/notesSlides/_rels/notesSlide32.xml.rels><?xml version="1.0" encoding="UTF-8" standalone="yes"?>
<Relationships xmlns="http://schemas.openxmlformats.org/package/2006/relationships">
    <Relationship Target="../slides/slide32.xml" Type="http://schemas.openxmlformats.org/officeDocument/2006/relationships/slide" Id="rId2"/>
    <Relationship Target="../notesMasters/notesMaster1.xml" Type="http://schemas.openxmlformats.org/officeDocument/2006/relationships/notesMaster" Id="rId1"/>
</Relationships>

</file>

<file path=ppt/notesSlides/_rels/notesSlide33.xml.rels><?xml version="1.0" encoding="UTF-8" standalone="yes"?>
<Relationships xmlns="http://schemas.openxmlformats.org/package/2006/relationships">
    <Relationship Target="../slides/slide33.xml" Type="http://schemas.openxmlformats.org/officeDocument/2006/relationships/slide" Id="rId2"/>
    <Relationship Target="../notesMasters/notesMaster1.xml" Type="http://schemas.openxmlformats.org/officeDocument/2006/relationships/notesMaster" Id="rId1"/>
</Relationships>

</file>

<file path=ppt/notesSlides/_rels/notesSlide34.xml.rels><?xml version="1.0" encoding="UTF-8" standalone="yes"?>
<Relationships xmlns="http://schemas.openxmlformats.org/package/2006/relationships">
    <Relationship Target="../slides/slide34.xml" Type="http://schemas.openxmlformats.org/officeDocument/2006/relationships/slide" Id="rId2"/>
    <Relationship Target="../notesMasters/notesMaster1.xml" Type="http://schemas.openxmlformats.org/officeDocument/2006/relationships/notesMaster" Id="rId1"/>
</Relationships>

</file>

<file path=ppt/notesSlides/_rels/notesSlide35.xml.rels><?xml version="1.0" encoding="UTF-8" standalone="yes"?>
<Relationships xmlns="http://schemas.openxmlformats.org/package/2006/relationships">
    <Relationship Target="../slides/slide35.xml" Type="http://schemas.openxmlformats.org/officeDocument/2006/relationships/slide" Id="rId2"/>
    <Relationship Target="../notesMasters/notesMaster1.xml" Type="http://schemas.openxmlformats.org/officeDocument/2006/relationships/notesMaster" Id="rId1"/>
</Relationships>

</file>

<file path=ppt/notesSlides/_rels/notesSlide36.xml.rels><?xml version="1.0" encoding="UTF-8" standalone="yes"?>
<Relationships xmlns="http://schemas.openxmlformats.org/package/2006/relationships">
    <Relationship Target="../slides/slide36.xml" Type="http://schemas.openxmlformats.org/officeDocument/2006/relationships/slide" Id="rId2"/>
    <Relationship Target="../notesMasters/notesMaster1.xml" Type="http://schemas.openxmlformats.org/officeDocument/2006/relationships/notesMaster" Id="rId1"/>
</Relationships>

</file>

<file path=ppt/notesSlides/_rels/notesSlide37.xml.rels><?xml version="1.0" encoding="UTF-8" standalone="yes"?>
<Relationships xmlns="http://schemas.openxmlformats.org/package/2006/relationships">
    <Relationship Target="../slides/slide37.xml" Type="http://schemas.openxmlformats.org/officeDocument/2006/relationships/slide" Id="rId2"/>
    <Relationship Target="../notesMasters/notesMaster1.xml" Type="http://schemas.openxmlformats.org/officeDocument/2006/relationships/notesMaster" Id="rId1"/>
</Relationships>

</file>

<file path=ppt/notesSlides/_rels/notesSlide38.xml.rels><?xml version="1.0" encoding="UTF-8" standalone="yes"?>
<Relationships xmlns="http://schemas.openxmlformats.org/package/2006/relationships">
    <Relationship Target="../slides/slide38.xml" Type="http://schemas.openxmlformats.org/officeDocument/2006/relationships/slide" Id="rId2"/>
    <Relationship Target="../notesMasters/notesMaster1.xml" Type="http://schemas.openxmlformats.org/officeDocument/2006/relationships/notesMaster" Id="rId1"/>
</Relationships>

</file>

<file path=ppt/notesSlides/_rels/notesSlide39.xml.rels><?xml version="1.0" encoding="UTF-8" standalone="yes"?>
<Relationships xmlns="http://schemas.openxmlformats.org/package/2006/relationships">
    <Relationship Target="../slides/slide39.xml" Type="http://schemas.openxmlformats.org/officeDocument/2006/relationships/slide" Id="rId2"/>
    <Relationship Target="../notesMasters/notesMaster1.xml" Type="http://schemas.openxmlformats.org/officeDocument/2006/relationships/notesMaster" Id="rId1"/>
</Relationships>

</file>

<file path=ppt/notesSlides/_rels/notesSlide4.xml.rels><?xml version="1.0" encoding="UTF-8" standalone="yes"?>
<Relationships xmlns="http://schemas.openxmlformats.org/package/2006/relationships">
    <Relationship Target="../slides/slide4.xml" Type="http://schemas.openxmlformats.org/officeDocument/2006/relationships/slide" Id="rId2"/>
    <Relationship Target="../notesMasters/notesMaster1.xml" Type="http://schemas.openxmlformats.org/officeDocument/2006/relationships/notesMaster" Id="rId1"/>
</Relationships>

</file>

<file path=ppt/notesSlides/_rels/notesSlide40.xml.rels><?xml version="1.0" encoding="UTF-8" standalone="yes"?>
<Relationships xmlns="http://schemas.openxmlformats.org/package/2006/relationships">
    <Relationship Target="../slides/slide40.xml" Type="http://schemas.openxmlformats.org/officeDocument/2006/relationships/slide" Id="rId2"/>
    <Relationship Target="../notesMasters/notesMaster1.xml" Type="http://schemas.openxmlformats.org/officeDocument/2006/relationships/notesMaster" Id="rId1"/>
</Relationships>

</file>

<file path=ppt/notesSlides/_rels/notesSlide5.xml.rels><?xml version="1.0" encoding="UTF-8" standalone="yes"?>
<Relationships xmlns="http://schemas.openxmlformats.org/package/2006/relationships">
    <Relationship Target="../slides/slide5.xml" Type="http://schemas.openxmlformats.org/officeDocument/2006/relationships/slide" Id="rId2"/>
    <Relationship Target="../notesMasters/notesMaster1.xml" Type="http://schemas.openxmlformats.org/officeDocument/2006/relationships/notesMaster" Id="rId1"/>
</Relationships>

</file>

<file path=ppt/notesSlides/_rels/notesSlide6.xml.rels><?xml version="1.0" encoding="UTF-8" standalone="yes"?>
<Relationships xmlns="http://schemas.openxmlformats.org/package/2006/relationships">
    <Relationship Target="../slides/slide6.xml" Type="http://schemas.openxmlformats.org/officeDocument/2006/relationships/slide" Id="rId2"/>
    <Relationship Target="../notesMasters/notesMaster1.xml" Type="http://schemas.openxmlformats.org/officeDocument/2006/relationships/notesMaster" Id="rId1"/>
</Relationships>

</file>

<file path=ppt/notesSlides/_rels/notesSlide7.xml.rels><?xml version="1.0" encoding="UTF-8" standalone="yes"?>
<Relationships xmlns="http://schemas.openxmlformats.org/package/2006/relationships">
    <Relationship Target="../slides/slide7.xml" Type="http://schemas.openxmlformats.org/officeDocument/2006/relationships/slide" Id="rId2"/>
    <Relationship Target="../notesMasters/notesMaster1.xml" Type="http://schemas.openxmlformats.org/officeDocument/2006/relationships/notesMaster" Id="rId1"/>
</Relationships>

</file>

<file path=ppt/notesSlides/_rels/notesSlide8.xml.rels><?xml version="1.0" encoding="UTF-8" standalone="yes"?>
<Relationships xmlns="http://schemas.openxmlformats.org/package/2006/relationships">
    <Relationship Target="../slides/slide8.xml" Type="http://schemas.openxmlformats.org/officeDocument/2006/relationships/slide" Id="rId2"/>
    <Relationship Target="../notesMasters/notesMaster1.xml" Type="http://schemas.openxmlformats.org/officeDocument/2006/relationships/notesMaster" Id="rId1"/>
</Relationships>

</file>

<file path=ppt/notesSlides/_rels/notesSlide9.xml.rels><?xml version="1.0" encoding="UTF-8" standalone="yes"?>
<Relationships xmlns="http://schemas.openxmlformats.org/package/2006/relationships">
    <Relationship Target="../slides/slide9.xml" Type="http://schemas.openxmlformats.org/officeDocument/2006/relationships/slide" Id="rId2"/>
    <Relationship Target="../notesMasters/notesMaster1.xml" Type="http://schemas.openxmlformats.org/officeDocument/2006/relationships/notesMaster" Id="rId1"/>
</Relationships>

</file>

<file path=ppt/notesSlides/notesSlide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a:t>
            </a:fld>
            <a:endParaRPr lang="cs-CZ" dirty="false"/>
          </a:p>
        </p:txBody>
      </p:sp>
    </p:spTree>
    <p:extLst>
      <p:ext uri="{BB962C8B-B14F-4D97-AF65-F5344CB8AC3E}">
        <p14:creationId xmlns:p14="http://schemas.microsoft.com/office/powerpoint/2010/main" val="33277830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10</a:t>
            </a:fld>
            <a:endParaRPr lang="cs-CZ" dirty="false"/>
          </a:p>
        </p:txBody>
      </p:sp>
    </p:spTree>
    <p:extLst>
      <p:ext uri="{BB962C8B-B14F-4D97-AF65-F5344CB8AC3E}">
        <p14:creationId xmlns:p14="http://schemas.microsoft.com/office/powerpoint/2010/main" val="9900762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11</a:t>
            </a:fld>
            <a:endParaRPr lang="cs-CZ" dirty="false"/>
          </a:p>
        </p:txBody>
      </p:sp>
    </p:spTree>
    <p:extLst>
      <p:ext uri="{BB962C8B-B14F-4D97-AF65-F5344CB8AC3E}">
        <p14:creationId xmlns:p14="http://schemas.microsoft.com/office/powerpoint/2010/main" val="25797706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12</a:t>
            </a:fld>
            <a:endParaRPr lang="cs-CZ" dirty="false"/>
          </a:p>
        </p:txBody>
      </p:sp>
    </p:spTree>
    <p:extLst>
      <p:ext uri="{BB962C8B-B14F-4D97-AF65-F5344CB8AC3E}">
        <p14:creationId xmlns:p14="http://schemas.microsoft.com/office/powerpoint/2010/main" val="333269891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13</a:t>
            </a:fld>
            <a:endParaRPr lang="cs-CZ" dirty="false"/>
          </a:p>
        </p:txBody>
      </p:sp>
    </p:spTree>
    <p:extLst>
      <p:ext uri="{BB962C8B-B14F-4D97-AF65-F5344CB8AC3E}">
        <p14:creationId xmlns:p14="http://schemas.microsoft.com/office/powerpoint/2010/main" val="29142137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14</a:t>
            </a:fld>
            <a:endParaRPr lang="cs-CZ" dirty="false"/>
          </a:p>
        </p:txBody>
      </p:sp>
    </p:spTree>
    <p:extLst>
      <p:ext uri="{BB962C8B-B14F-4D97-AF65-F5344CB8AC3E}">
        <p14:creationId xmlns:p14="http://schemas.microsoft.com/office/powerpoint/2010/main" val="23070406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15</a:t>
            </a:fld>
            <a:endParaRPr lang="cs-CZ" dirty="false"/>
          </a:p>
        </p:txBody>
      </p:sp>
    </p:spTree>
    <p:extLst>
      <p:ext uri="{BB962C8B-B14F-4D97-AF65-F5344CB8AC3E}">
        <p14:creationId xmlns:p14="http://schemas.microsoft.com/office/powerpoint/2010/main" val="29652104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16</a:t>
            </a:fld>
            <a:endParaRPr lang="cs-CZ" dirty="false"/>
          </a:p>
        </p:txBody>
      </p:sp>
    </p:spTree>
    <p:extLst>
      <p:ext uri="{BB962C8B-B14F-4D97-AF65-F5344CB8AC3E}">
        <p14:creationId xmlns:p14="http://schemas.microsoft.com/office/powerpoint/2010/main" val="499635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17</a:t>
            </a:fld>
            <a:endParaRPr lang="cs-CZ" dirty="false"/>
          </a:p>
        </p:txBody>
      </p:sp>
    </p:spTree>
    <p:extLst>
      <p:ext uri="{BB962C8B-B14F-4D97-AF65-F5344CB8AC3E}">
        <p14:creationId xmlns:p14="http://schemas.microsoft.com/office/powerpoint/2010/main" val="293545773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18</a:t>
            </a:fld>
            <a:endParaRPr lang="cs-CZ" dirty="false"/>
          </a:p>
        </p:txBody>
      </p:sp>
    </p:spTree>
    <p:extLst>
      <p:ext uri="{BB962C8B-B14F-4D97-AF65-F5344CB8AC3E}">
        <p14:creationId xmlns:p14="http://schemas.microsoft.com/office/powerpoint/2010/main" val="61653833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19</a:t>
            </a:fld>
            <a:endParaRPr lang="cs-CZ" dirty="false"/>
          </a:p>
        </p:txBody>
      </p:sp>
    </p:spTree>
    <p:extLst>
      <p:ext uri="{BB962C8B-B14F-4D97-AF65-F5344CB8AC3E}">
        <p14:creationId xmlns:p14="http://schemas.microsoft.com/office/powerpoint/2010/main" val="32494450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a:t>
            </a:fld>
            <a:endParaRPr lang="cs-CZ" dirty="false"/>
          </a:p>
        </p:txBody>
      </p:sp>
    </p:spTree>
    <p:extLst>
      <p:ext uri="{BB962C8B-B14F-4D97-AF65-F5344CB8AC3E}">
        <p14:creationId xmlns:p14="http://schemas.microsoft.com/office/powerpoint/2010/main" val="22091749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20</a:t>
            </a:fld>
            <a:endParaRPr lang="cs-CZ" dirty="false"/>
          </a:p>
        </p:txBody>
      </p:sp>
    </p:spTree>
    <p:extLst>
      <p:ext uri="{BB962C8B-B14F-4D97-AF65-F5344CB8AC3E}">
        <p14:creationId xmlns:p14="http://schemas.microsoft.com/office/powerpoint/2010/main" val="5827501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21</a:t>
            </a:fld>
            <a:endParaRPr lang="cs-CZ" dirty="false"/>
          </a:p>
        </p:txBody>
      </p:sp>
    </p:spTree>
    <p:extLst>
      <p:ext uri="{BB962C8B-B14F-4D97-AF65-F5344CB8AC3E}">
        <p14:creationId xmlns:p14="http://schemas.microsoft.com/office/powerpoint/2010/main" val="4368334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22</a:t>
            </a:fld>
            <a:endParaRPr lang="cs-CZ" dirty="false"/>
          </a:p>
        </p:txBody>
      </p:sp>
    </p:spTree>
    <p:extLst>
      <p:ext uri="{BB962C8B-B14F-4D97-AF65-F5344CB8AC3E}">
        <p14:creationId xmlns:p14="http://schemas.microsoft.com/office/powerpoint/2010/main" val="10262025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23</a:t>
            </a:fld>
            <a:endParaRPr lang="cs-CZ" dirty="false"/>
          </a:p>
        </p:txBody>
      </p:sp>
    </p:spTree>
    <p:extLst>
      <p:ext uri="{BB962C8B-B14F-4D97-AF65-F5344CB8AC3E}">
        <p14:creationId xmlns:p14="http://schemas.microsoft.com/office/powerpoint/2010/main" val="367704172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24</a:t>
            </a:fld>
            <a:endParaRPr lang="cs-CZ" dirty="false"/>
          </a:p>
        </p:txBody>
      </p:sp>
    </p:spTree>
    <p:extLst>
      <p:ext uri="{BB962C8B-B14F-4D97-AF65-F5344CB8AC3E}">
        <p14:creationId xmlns:p14="http://schemas.microsoft.com/office/powerpoint/2010/main" val="281666742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25</a:t>
            </a:fld>
            <a:endParaRPr lang="cs-CZ" dirty="false"/>
          </a:p>
        </p:txBody>
      </p:sp>
    </p:spTree>
    <p:extLst>
      <p:ext uri="{BB962C8B-B14F-4D97-AF65-F5344CB8AC3E}">
        <p14:creationId xmlns:p14="http://schemas.microsoft.com/office/powerpoint/2010/main" val="232049240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26</a:t>
            </a:fld>
            <a:endParaRPr lang="cs-CZ" dirty="false"/>
          </a:p>
        </p:txBody>
      </p:sp>
    </p:spTree>
    <p:extLst>
      <p:ext uri="{BB962C8B-B14F-4D97-AF65-F5344CB8AC3E}">
        <p14:creationId xmlns:p14="http://schemas.microsoft.com/office/powerpoint/2010/main" val="294894496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27</a:t>
            </a:fld>
            <a:endParaRPr lang="cs-CZ"/>
          </a:p>
        </p:txBody>
      </p:sp>
    </p:spTree>
    <p:extLst>
      <p:ext uri="{BB962C8B-B14F-4D97-AF65-F5344CB8AC3E}">
        <p14:creationId xmlns:p14="http://schemas.microsoft.com/office/powerpoint/2010/main" val="424513442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r>
              <a:rPr lang="cs-CZ" dirty="false"/>
              <a:t>670102 – nelze zde zahrnout zaměstnance apod., protože ty nejdou osoby nepříznivé sociální či zdravotní situaci. Takže sem patří osoby v nepřiznivé sociální či zdravotní situaci pod 40h nebo anonymní bez ohledu na výši podpory. </a:t>
            </a:r>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28</a:t>
            </a:fld>
            <a:endParaRPr lang="cs-CZ"/>
          </a:p>
        </p:txBody>
      </p:sp>
    </p:spTree>
    <p:extLst>
      <p:ext uri="{BB962C8B-B14F-4D97-AF65-F5344CB8AC3E}">
        <p14:creationId xmlns:p14="http://schemas.microsoft.com/office/powerpoint/2010/main" val="185218750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29</a:t>
            </a:fld>
            <a:endParaRPr lang="cs-CZ" dirty="false"/>
          </a:p>
        </p:txBody>
      </p:sp>
    </p:spTree>
    <p:extLst>
      <p:ext uri="{BB962C8B-B14F-4D97-AF65-F5344CB8AC3E}">
        <p14:creationId xmlns:p14="http://schemas.microsoft.com/office/powerpoint/2010/main" val="12269781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3</a:t>
            </a:fld>
            <a:endParaRPr lang="cs-CZ"/>
          </a:p>
        </p:txBody>
      </p:sp>
    </p:spTree>
    <p:extLst>
      <p:ext uri="{BB962C8B-B14F-4D97-AF65-F5344CB8AC3E}">
        <p14:creationId xmlns:p14="http://schemas.microsoft.com/office/powerpoint/2010/main" val="402713957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30</a:t>
            </a:fld>
            <a:endParaRPr lang="cs-CZ" dirty="false"/>
          </a:p>
        </p:txBody>
      </p:sp>
    </p:spTree>
    <p:extLst>
      <p:ext uri="{BB962C8B-B14F-4D97-AF65-F5344CB8AC3E}">
        <p14:creationId xmlns:p14="http://schemas.microsoft.com/office/powerpoint/2010/main" val="397177037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31</a:t>
            </a:fld>
            <a:endParaRPr lang="cs-CZ" dirty="false"/>
          </a:p>
        </p:txBody>
      </p:sp>
    </p:spTree>
    <p:extLst>
      <p:ext uri="{BB962C8B-B14F-4D97-AF65-F5344CB8AC3E}">
        <p14:creationId xmlns:p14="http://schemas.microsoft.com/office/powerpoint/2010/main" val="407690365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32</a:t>
            </a:fld>
            <a:endParaRPr lang="cs-CZ" dirty="false"/>
          </a:p>
        </p:txBody>
      </p:sp>
    </p:spTree>
    <p:extLst>
      <p:ext uri="{BB962C8B-B14F-4D97-AF65-F5344CB8AC3E}">
        <p14:creationId xmlns:p14="http://schemas.microsoft.com/office/powerpoint/2010/main" val="230111793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33</a:t>
            </a:fld>
            <a:endParaRPr lang="cs-CZ" dirty="false"/>
          </a:p>
        </p:txBody>
      </p:sp>
    </p:spTree>
    <p:extLst>
      <p:ext uri="{BB962C8B-B14F-4D97-AF65-F5344CB8AC3E}">
        <p14:creationId xmlns:p14="http://schemas.microsoft.com/office/powerpoint/2010/main" val="162234415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34</a:t>
            </a:fld>
            <a:endParaRPr lang="cs-CZ" dirty="false"/>
          </a:p>
        </p:txBody>
      </p:sp>
    </p:spTree>
    <p:extLst>
      <p:ext uri="{BB962C8B-B14F-4D97-AF65-F5344CB8AC3E}">
        <p14:creationId xmlns:p14="http://schemas.microsoft.com/office/powerpoint/2010/main" val="360369518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35</a:t>
            </a:fld>
            <a:endParaRPr lang="cs-CZ" dirty="false"/>
          </a:p>
        </p:txBody>
      </p:sp>
    </p:spTree>
    <p:extLst>
      <p:ext uri="{BB962C8B-B14F-4D97-AF65-F5344CB8AC3E}">
        <p14:creationId xmlns:p14="http://schemas.microsoft.com/office/powerpoint/2010/main" val="297926636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36</a:t>
            </a:fld>
            <a:endParaRPr lang="cs-CZ" dirty="false"/>
          </a:p>
        </p:txBody>
      </p:sp>
    </p:spTree>
    <p:extLst>
      <p:ext uri="{BB962C8B-B14F-4D97-AF65-F5344CB8AC3E}">
        <p14:creationId xmlns:p14="http://schemas.microsoft.com/office/powerpoint/2010/main" val="53809611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37</a:t>
            </a:fld>
            <a:endParaRPr lang="cs-CZ" dirty="false"/>
          </a:p>
        </p:txBody>
      </p:sp>
    </p:spTree>
    <p:extLst>
      <p:ext uri="{BB962C8B-B14F-4D97-AF65-F5344CB8AC3E}">
        <p14:creationId xmlns:p14="http://schemas.microsoft.com/office/powerpoint/2010/main" val="345661867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38</a:t>
            </a:fld>
            <a:endParaRPr lang="cs-CZ" dirty="false"/>
          </a:p>
        </p:txBody>
      </p:sp>
    </p:spTree>
    <p:extLst>
      <p:ext uri="{BB962C8B-B14F-4D97-AF65-F5344CB8AC3E}">
        <p14:creationId xmlns:p14="http://schemas.microsoft.com/office/powerpoint/2010/main" val="17391510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39</a:t>
            </a:fld>
            <a:endParaRPr lang="cs-CZ" dirty="false"/>
          </a:p>
        </p:txBody>
      </p:sp>
    </p:spTree>
    <p:extLst>
      <p:ext uri="{BB962C8B-B14F-4D97-AF65-F5344CB8AC3E}">
        <p14:creationId xmlns:p14="http://schemas.microsoft.com/office/powerpoint/2010/main" val="40464738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10"/>
          </p:nvPr>
        </p:nvSpPr>
        <p:spPr/>
        <p:txBody>
          <a:bodyPr/>
          <a:lstStyle/>
          <a:p>
            <a:fld id="{53FB31FA-E905-4016-9D4B-970DF0C7EE08}" type="slidenum">
              <a:rPr lang="cs-CZ" smtClean="false"/>
              <a:pPr/>
              <a:t>4</a:t>
            </a:fld>
            <a:endParaRPr lang="cs-CZ"/>
          </a:p>
        </p:txBody>
      </p:sp>
    </p:spTree>
    <p:extLst>
      <p:ext uri="{BB962C8B-B14F-4D97-AF65-F5344CB8AC3E}">
        <p14:creationId xmlns:p14="http://schemas.microsoft.com/office/powerpoint/2010/main" val="346531243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40</a:t>
            </a:fld>
            <a:endParaRPr lang="cs-CZ" dirty="false"/>
          </a:p>
        </p:txBody>
      </p:sp>
    </p:spTree>
    <p:extLst>
      <p:ext uri="{BB962C8B-B14F-4D97-AF65-F5344CB8AC3E}">
        <p14:creationId xmlns:p14="http://schemas.microsoft.com/office/powerpoint/2010/main" val="3163000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5</a:t>
            </a:fld>
            <a:endParaRPr lang="cs-CZ" dirty="false"/>
          </a:p>
        </p:txBody>
      </p:sp>
    </p:spTree>
    <p:extLst>
      <p:ext uri="{BB962C8B-B14F-4D97-AF65-F5344CB8AC3E}">
        <p14:creationId xmlns:p14="http://schemas.microsoft.com/office/powerpoint/2010/main" val="1741545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6</a:t>
            </a:fld>
            <a:endParaRPr lang="cs-CZ" dirty="false"/>
          </a:p>
        </p:txBody>
      </p:sp>
    </p:spTree>
    <p:extLst>
      <p:ext uri="{BB962C8B-B14F-4D97-AF65-F5344CB8AC3E}">
        <p14:creationId xmlns:p14="http://schemas.microsoft.com/office/powerpoint/2010/main" val="1067623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dirty="false"/>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7</a:t>
            </a:fld>
            <a:endParaRPr lang="cs-CZ" dirty="false"/>
          </a:p>
        </p:txBody>
      </p:sp>
    </p:spTree>
    <p:extLst>
      <p:ext uri="{BB962C8B-B14F-4D97-AF65-F5344CB8AC3E}">
        <p14:creationId xmlns:p14="http://schemas.microsoft.com/office/powerpoint/2010/main" val="31358534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8</a:t>
            </a:fld>
            <a:endParaRPr lang="cs-CZ" dirty="false"/>
          </a:p>
        </p:txBody>
      </p:sp>
    </p:spTree>
    <p:extLst>
      <p:ext uri="{BB962C8B-B14F-4D97-AF65-F5344CB8AC3E}">
        <p14:creationId xmlns:p14="http://schemas.microsoft.com/office/powerpoint/2010/main" val="11314449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Zástupný symbol pro obrázek snímku 1"/>
          <p:cNvSpPr>
            <a:spLocks noGrp="true" noRot="true" noChangeAspect="true"/>
          </p:cNvSpPr>
          <p:nvPr>
            <p:ph type="sldImg"/>
          </p:nvPr>
        </p:nvSpPr>
        <p:spPr/>
      </p:sp>
      <p:sp>
        <p:nvSpPr>
          <p:cNvPr id="3" name="Zástupný symbol pro poznámky 2"/>
          <p:cNvSpPr>
            <a:spLocks noGrp="true"/>
          </p:cNvSpPr>
          <p:nvPr>
            <p:ph type="body" idx="1"/>
          </p:nvPr>
        </p:nvSpPr>
        <p:spPr/>
        <p:txBody>
          <a:bodyPr/>
          <a:lstStyle/>
          <a:p>
            <a:endParaRPr lang="cs-CZ"/>
          </a:p>
        </p:txBody>
      </p:sp>
      <p:sp>
        <p:nvSpPr>
          <p:cNvPr id="4" name="Zástupný symbol pro číslo snímku 3"/>
          <p:cNvSpPr>
            <a:spLocks noGrp="true"/>
          </p:cNvSpPr>
          <p:nvPr>
            <p:ph type="sldNum" sz="quarter" idx="5"/>
          </p:nvPr>
        </p:nvSpPr>
        <p:spPr/>
        <p:txBody>
          <a:bodyPr/>
          <a:lstStyle/>
          <a:p>
            <a:fld id="{53FB31FA-E905-4016-9D4B-970DF0C7EE08}" type="slidenum">
              <a:rPr lang="cs-CZ" smtClean="false"/>
              <a:t>9</a:t>
            </a:fld>
            <a:endParaRPr lang="cs-CZ" dirty="false"/>
          </a:p>
        </p:txBody>
      </p:sp>
    </p:spTree>
    <p:extLst>
      <p:ext uri="{BB962C8B-B14F-4D97-AF65-F5344CB8AC3E}">
        <p14:creationId xmlns:p14="http://schemas.microsoft.com/office/powerpoint/2010/main" val="2080890236"/>
      </p:ext>
    </p:extLst>
  </p:cSld>
  <p:clrMapOvr>
    <a:masterClrMapping/>
  </p:clrMapOvr>
</p:notes>
</file>

<file path=ppt/slideLayouts/_rels/slideLayout1.xml.rels><?xml version="1.0" encoding="UTF-8" standalone="yes"?>
<Relationships xmlns="http://schemas.openxmlformats.org/package/2006/relationships">
    <Relationship Target="../media/image1.png" Type="http://schemas.openxmlformats.org/officeDocument/2006/relationships/image" Id="rId2"/>
    <Relationship Target="../slideMasters/slideMaster1.xml" Type="http://schemas.openxmlformats.org/officeDocument/2006/relationships/slideMaster" Id="rId1"/>
</Relationships>

</file>

<file path=ppt/slideLayouts/_rels/slideLayout10.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2.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3.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4.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5.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6.xml.rels><?xml version="1.0" encoding="UTF-8" standalone="yes"?>
<Relationships xmlns="http://schemas.openxmlformats.org/package/2006/relationships">
    <Relationship Target="../media/image2.jpeg" Type="http://schemas.openxmlformats.org/officeDocument/2006/relationships/image" Id="rId2"/>
    <Relationship Target="../slideMasters/slideMaster1.xml" Type="http://schemas.openxmlformats.org/officeDocument/2006/relationships/slideMaster" Id="rId1"/>
</Relationships>

</file>

<file path=ppt/slideLayouts/_rels/slideLayout7.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8.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_rels/slideLayout9.xml.rels><?xml version="1.0" encoding="UTF-8" standalone="yes"?>
<Relationships xmlns="http://schemas.openxmlformats.org/package/2006/relationships">
    <Relationship Target="../slideMasters/slideMaster1.xml" Type="http://schemas.openxmlformats.org/officeDocument/2006/relationships/slideMaster" Id="rId1"/>
</Relationships>

</file>

<file path=ppt/slideLayouts/slideLayout1.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Úvodní snímek">
    <p:spTree>
      <p:nvGrpSpPr>
        <p:cNvPr id="1" name=""/>
        <p:cNvGrpSpPr/>
        <p:nvPr/>
      </p:nvGrpSpPr>
      <p:grpSpPr>
        <a:xfrm>
          <a:off x="0" y="0"/>
          <a:ext cx="0" cy="0"/>
          <a:chOff x="0" y="0"/>
          <a:chExt cx="0" cy="0"/>
        </a:xfrm>
      </p:grpSpPr>
      <p:sp>
        <p:nvSpPr>
          <p:cNvPr id="6" name="Zástupný symbol pro datum 5"/>
          <p:cNvSpPr>
            <a:spLocks noGrp="true"/>
          </p:cNvSpPr>
          <p:nvPr>
            <p:ph type="dt" sz="half" idx="10"/>
          </p:nvPr>
        </p:nvSpPr>
        <p:spPr/>
        <p:txBody>
          <a:bodyPr/>
          <a:lstStyle/>
          <a:p>
            <a:endParaRPr lang="cs-CZ" dirty="false"/>
          </a:p>
        </p:txBody>
      </p:sp>
      <p:sp>
        <p:nvSpPr>
          <p:cNvPr id="7" name="Zástupný symbol pro zápatí 6"/>
          <p:cNvSpPr>
            <a:spLocks noGrp="true"/>
          </p:cNvSpPr>
          <p:nvPr>
            <p:ph type="ftr" sz="quarter" idx="11"/>
          </p:nvPr>
        </p:nvSpPr>
        <p:spPr/>
        <p:txBody>
          <a:bodyPr/>
          <a:lstStyle/>
          <a:p>
            <a:endParaRPr lang="cs-CZ" dirty="false"/>
          </a:p>
        </p:txBody>
      </p:sp>
      <p:sp>
        <p:nvSpPr>
          <p:cNvPr id="8" name="Zástupný symbol pro číslo snímku 7"/>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10" name="Obdélník 9"/>
          <p:cNvSpPr/>
          <p:nvPr userDrawn="true"/>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1224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13" name="Zástupný symbol pro text 12"/>
          <p:cNvSpPr>
            <a:spLocks noGrp="true"/>
          </p:cNvSpPr>
          <p:nvPr>
            <p:ph type="body" sz="quarter" idx="13" hasCustomPrompt="true"/>
          </p:nvPr>
        </p:nvSpPr>
        <p:spPr>
          <a:xfrm>
            <a:off x="1511299" y="40896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jméno</a:t>
            </a:r>
          </a:p>
        </p:txBody>
      </p:sp>
      <p:sp>
        <p:nvSpPr>
          <p:cNvPr id="15" name="Zástupný symbol pro text 14"/>
          <p:cNvSpPr>
            <a:spLocks noGrp="true"/>
          </p:cNvSpPr>
          <p:nvPr>
            <p:ph type="body" sz="quarter" idx="14" hasCustomPrompt="true"/>
          </p:nvPr>
        </p:nvSpPr>
        <p:spPr>
          <a:xfrm>
            <a:off x="1512000" y="4885200"/>
            <a:ext cx="7272000" cy="540000"/>
          </a:xfrm>
        </p:spPr>
        <p:txBody>
          <a:bodyPr lIns="36000" tIns="0" rIns="36000" bIns="0" anchor="ctr" anchorCtr="false"/>
          <a:lstStyle>
            <a:lvl1pPr marL="0" indent="0">
              <a:lnSpc>
                <a:spcPct val="100000"/>
              </a:lnSpc>
              <a:spcBef>
                <a:spcPts val="0"/>
              </a:spcBef>
              <a:spcAft>
                <a:spcPts val="0"/>
              </a:spcAft>
              <a:buFontTx/>
              <a:buNone/>
              <a:defRPr sz="3200" baseline="0">
                <a:solidFill>
                  <a:schemeClr val="accent1"/>
                </a:solidFill>
              </a:defRPr>
            </a:lvl1pPr>
          </a:lstStyle>
          <a:p>
            <a:pPr lvl="0"/>
            <a:r>
              <a:rPr lang="cs-CZ" dirty="false"/>
              <a:t>Kliknutím vložíte datum a místo</a:t>
            </a:r>
          </a:p>
        </p:txBody>
      </p:sp>
      <p:sp>
        <p:nvSpPr>
          <p:cNvPr id="5"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4" name="Zástupný symbol pro obrázek 4"/>
          <p:cNvSpPr>
            <a:spLocks noGrp="true" noChangeAspect="true"/>
          </p:cNvSpPr>
          <p:nvPr>
            <p:ph type="pic" sz="quarter" idx="16"/>
          </p:nvPr>
        </p:nvSpPr>
        <p:spPr>
          <a:xfrm>
            <a:off x="846000" y="40896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16" name="Zástupný symbol pro obrázek 4"/>
          <p:cNvSpPr>
            <a:spLocks noGrp="true" noChangeAspect="true"/>
          </p:cNvSpPr>
          <p:nvPr>
            <p:ph type="pic" sz="quarter" idx="17"/>
          </p:nvPr>
        </p:nvSpPr>
        <p:spPr>
          <a:xfrm>
            <a:off x="846000" y="4885200"/>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20" name="Obdélník 19"/>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2" name="Obrázek 1"/>
          <p:cNvPicPr>
            <a:picLocks noChangeAspect="true"/>
          </p:cNvPicPr>
          <p:nvPr userDrawn="true"/>
        </p:nvPicPr>
        <p:blipFill>
          <a:blip cstate="print" r:embed="rId2">
            <a:extLst>
              <a:ext uri="{28A0092B-C50C-407E-A947-70E740481C1C}">
                <a14:useLocalDpi xmlns:a14="http://schemas.microsoft.com/office/drawing/2010/main" val="0"/>
              </a:ext>
            </a:extLst>
          </a:blip>
          <a:srcRect/>
          <a:stretch/>
        </p:blipFill>
        <p:spPr>
          <a:xfrm>
            <a:off x="331162" y="260648"/>
            <a:ext cx="2649675" cy="792956"/>
          </a:xfrm>
          <a:prstGeom prst="rect">
            <a:avLst/>
          </a:prstGeom>
        </p:spPr>
      </p:pic>
      <p:sp>
        <p:nvSpPr>
          <p:cNvPr id="9" name="Text Box 2">
            <a:extLst>
              <a:ext uri="{FF2B5EF4-FFF2-40B4-BE49-F238E27FC236}">
                <a16:creationId xmlns:a16="http://schemas.microsoft.com/office/drawing/2014/main" id="{EA794073-6EBC-4E80-BAF9-686DF825B211}"/>
              </a:ext>
            </a:extLst>
          </p:cNvPr>
          <p:cNvSpPr txBox="true">
            <a:spLocks noChangeArrowheads="true"/>
          </p:cNvSpPr>
          <p:nvPr userDrawn="true"/>
        </p:nvSpPr>
        <p:spPr bwMode="auto">
          <a:xfrm>
            <a:off x="4012457" y="603611"/>
            <a:ext cx="4770842" cy="481146"/>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algn="ctr" w="25400">
                <a:solidFill>
                  <a:srgbClr val="000000"/>
                </a:solidFill>
                <a:miter lim="800000"/>
                <a:headEnd/>
                <a:tailEnd/>
              </a14:hiddenLine>
            </a:ext>
            <a:ext uri="{AF507438-7753-43E0-B8FC-AC1667EBCBE1}">
              <a14:hiddenEffects xmlns:a14="http://schemas.microsoft.com/office/drawing/2010/main">
                <a:effectLst>
                  <a:outerShdw algn="ctr" dir="2700000" dist="35921" rotWithShape="0">
                    <a:srgbClr val="000000"/>
                  </a:outerShdw>
                </a:effectLst>
              </a14:hiddenEffects>
            </a:ext>
          </a:extLst>
        </p:spPr>
        <p:txBody>
          <a:bodyPr vert="horz" wrap="square" lIns="36576" tIns="36576" rIns="36576" bIns="36576" numCol="1" anchor="t" anchorCtr="false" compatLnSpc="true">
            <a:prstTxWarp prst="textNoShape">
              <a:avLst/>
            </a:prstTxWarp>
          </a:bodyPr>
          <a:lstStyle/>
          <a:p>
            <a:pPr marL="0" marR="0" lvl="0" indent="0" algn="r" defTabSz="914400" rtl="false" eaLnBrk="false" fontAlgn="base" latinLnBrk="false" hangingPunct="false">
              <a:lnSpc>
                <a:spcPct val="100000"/>
              </a:lnSpc>
              <a:spcBef>
                <a:spcPct val="0"/>
              </a:spcBef>
              <a:spcAft>
                <a:spcPct val="0"/>
              </a:spcAft>
              <a:buClrTx/>
              <a:buSzTx/>
              <a:buFontTx/>
              <a:buNone/>
              <a:tabLst/>
            </a:pPr>
            <a:r>
              <a:rPr kumimoji="false" lang="cs-CZ" altLang="cs-CZ" sz="1800" b="false" i="false" u="none" strike="noStrike" cap="none" normalizeH="false" baseline="0" dirty="false">
                <a:ln>
                  <a:noFill/>
                </a:ln>
                <a:solidFill>
                  <a:srgbClr val="FFFFFF"/>
                </a:solidFill>
                <a:effectLst/>
                <a:latin typeface="Trebuchet MS" panose="020B0603020202020204" pitchFamily="34" charset="0"/>
              </a:rPr>
              <a:t>Operační program </a:t>
            </a:r>
            <a:r>
              <a:rPr kumimoji="false" lang="cs-CZ" altLang="cs-CZ" sz="1800" b="false" i="false" u="none" strike="noStrike" cap="none" normalizeH="false" baseline="0" dirty="false">
                <a:ln>
                  <a:noFill/>
                </a:ln>
                <a:solidFill>
                  <a:srgbClr val="5FBBF5"/>
                </a:solidFill>
                <a:effectLst/>
                <a:latin typeface="Trebuchet MS" panose="020B0603020202020204" pitchFamily="34" charset="0"/>
              </a:rPr>
              <a:t>Zaměstnanost plus</a:t>
            </a:r>
            <a:endParaRPr kumimoji="false" lang="cs-CZ" altLang="cs-CZ" sz="2400" b="false" i="false" u="none" strike="noStrike" cap="none" normalizeH="false" baseline="0" dirty="false">
              <a:ln>
                <a:noFill/>
              </a:ln>
              <a:solidFill>
                <a:schemeClr val="tx1"/>
              </a:solidFill>
              <a:effectLst/>
              <a:latin typeface="Arial" panose="020B0604020202020204" pitchFamily="34" charset="0"/>
            </a:endParaRPr>
          </a:p>
        </p:txBody>
      </p:sp>
      <p:grpSp>
        <p:nvGrpSpPr>
          <p:cNvPr id="25" name="Skupina 24">
            <a:extLst>
              <a:ext uri="{FF2B5EF4-FFF2-40B4-BE49-F238E27FC236}">
                <a16:creationId xmlns:a16="http://schemas.microsoft.com/office/drawing/2014/main" id="{C53207CB-D164-458D-A58D-116869EFD9AC}"/>
              </a:ext>
            </a:extLst>
          </p:cNvPr>
          <p:cNvGrpSpPr/>
          <p:nvPr userDrawn="true"/>
        </p:nvGrpSpPr>
        <p:grpSpPr>
          <a:xfrm>
            <a:off x="378869" y="1119982"/>
            <a:ext cx="8352928" cy="22642"/>
            <a:chOff x="378869" y="1119982"/>
            <a:chExt cx="8352928" cy="22642"/>
          </a:xfrm>
        </p:grpSpPr>
        <p:cxnSp>
          <p:nvCxnSpPr>
            <p:cNvPr id="18" name="Přímá spojnice 17"/>
            <p:cNvCxnSpPr>
              <a:cxnSpLocks/>
            </p:cNvCxnSpPr>
            <p:nvPr userDrawn="true"/>
          </p:nvCxnSpPr>
          <p:spPr>
            <a:xfrm flipV="true">
              <a:off x="378869" y="1129768"/>
              <a:ext cx="8280920" cy="12856"/>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Přímá spojnice 18">
              <a:extLst>
                <a:ext uri="{FF2B5EF4-FFF2-40B4-BE49-F238E27FC236}">
                  <a16:creationId xmlns:a16="http://schemas.microsoft.com/office/drawing/2014/main" id="{E3BF7380-7E68-4D81-99BF-138B5C97049D}"/>
                </a:ext>
              </a:extLst>
            </p:cNvPr>
            <p:cNvCxnSpPr>
              <a:cxnSpLocks/>
            </p:cNvCxnSpPr>
            <p:nvPr userDrawn="true"/>
          </p:nvCxnSpPr>
          <p:spPr>
            <a:xfrm>
              <a:off x="6859589" y="1119982"/>
              <a:ext cx="187220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58818149"/>
      </p:ext>
    </p:extLst>
  </p:cSld>
  <p:clrMapOvr>
    <a:masterClrMapping/>
  </p:clrMapOvr>
  <p:extLst>
    <p:ext uri="{DCECCB84-F9BA-43D5-87BE-67443E8EF086}">
      <p15:sldGuideLst xmlns:p15="http://schemas.microsoft.com/office/powerpoint/2012/main">
        <p15:guide id="1" orient="horz" pos="482" userDrawn="1">
          <p15:clr>
            <a:srgbClr val="FBAE40"/>
          </p15:clr>
        </p15:guide>
      </p15:sldGuideLst>
    </p:ext>
  </p:extLst>
</p:sldLayout>
</file>

<file path=ppt/slideLayouts/slideLayout10.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text 5"/>
          <p:cNvSpPr>
            <a:spLocks noGrp="true"/>
          </p:cNvSpPr>
          <p:nvPr>
            <p:ph type="body" sz="quarter" idx="13"/>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8" name="Zástupný symbol pro text 5"/>
          <p:cNvSpPr>
            <a:spLocks noGrp="true"/>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obsah 2"/>
          <p:cNvSpPr>
            <a:spLocks noGrp="true"/>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true"/>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true"/>
          </p:cNvSpPr>
          <p:nvPr>
            <p:ph type="dt" sz="half" idx="11"/>
          </p:nvPr>
        </p:nvSpPr>
        <p:spPr/>
        <p:txBody>
          <a:bodyPr/>
          <a:lstStyle/>
          <a:p>
            <a:endParaRPr lang="cs-CZ" dirty="false"/>
          </a:p>
        </p:txBody>
      </p:sp>
      <p:sp>
        <p:nvSpPr>
          <p:cNvPr id="6" name="Zástupný symbol pro zápatí 5"/>
          <p:cNvSpPr>
            <a:spLocks noGrp="true"/>
          </p:cNvSpPr>
          <p:nvPr>
            <p:ph type="ftr" sz="quarter" idx="12"/>
          </p:nvPr>
        </p:nvSpPr>
        <p:spPr/>
        <p:txBody>
          <a:bodyPr/>
          <a:lstStyle/>
          <a:p>
            <a:endParaRPr lang="cs-CZ" dirty="false"/>
          </a:p>
        </p:txBody>
      </p:sp>
      <p:sp>
        <p:nvSpPr>
          <p:cNvPr id="7" name="Zástupný symbol pro číslo snímku 6"/>
          <p:cNvSpPr>
            <a:spLocks noGrp="true"/>
          </p:cNvSpPr>
          <p:nvPr>
            <p:ph type="sldNum" sz="quarter" idx="13"/>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Tabulka nebo graf">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4" name="Zástupný symbol pro obsah 2"/>
          <p:cNvSpPr>
            <a:spLocks noGrp="true"/>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true"/>
          </p:cNvSpPr>
          <p:nvPr>
            <p:ph type="body" sz="quarter" idx="11"/>
          </p:nvPr>
        </p:nvSpPr>
        <p:spPr>
          <a:xfrm>
            <a:off x="540000" y="1440000"/>
            <a:ext cx="8064000" cy="360000"/>
          </a:xfrm>
        </p:spPr>
        <p:txBody>
          <a:bodyPr/>
          <a:lstStyle>
            <a:lvl1pPr marL="0" indent="0">
              <a:buFontTx/>
              <a:buNone/>
              <a:defRPr b="true">
                <a:solidFill>
                  <a:schemeClr val="accent2"/>
                </a:solidFill>
              </a:defRPr>
            </a:lvl1pPr>
          </a:lstStyle>
          <a:p>
            <a:pPr lvl="0"/>
            <a:r>
              <a:rPr lang="cs-CZ"/>
              <a:t>Kliknutím lze upravit styly předlohy textu.</a:t>
            </a:r>
          </a:p>
        </p:txBody>
      </p:sp>
      <p:sp>
        <p:nvSpPr>
          <p:cNvPr id="7" name="Zástupný symbol pro text 5"/>
          <p:cNvSpPr>
            <a:spLocks noGrp="true"/>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true"/>
          </p:cNvSpPr>
          <p:nvPr>
            <p:ph type="dt" sz="half" idx="13"/>
          </p:nvPr>
        </p:nvSpPr>
        <p:spPr/>
        <p:txBody>
          <a:bodyPr/>
          <a:lstStyle/>
          <a:p>
            <a:endParaRPr lang="cs-CZ" dirty="false"/>
          </a:p>
        </p:txBody>
      </p:sp>
      <p:sp>
        <p:nvSpPr>
          <p:cNvPr id="5" name="Zástupný symbol pro zápatí 4"/>
          <p:cNvSpPr>
            <a:spLocks noGrp="true"/>
          </p:cNvSpPr>
          <p:nvPr>
            <p:ph type="ftr" sz="quarter" idx="14"/>
          </p:nvPr>
        </p:nvSpPr>
        <p:spPr/>
        <p:txBody>
          <a:bodyPr/>
          <a:lstStyle/>
          <a:p>
            <a:endParaRPr lang="cs-CZ" dirty="false"/>
          </a:p>
        </p:txBody>
      </p:sp>
      <p:sp>
        <p:nvSpPr>
          <p:cNvPr id="8" name="Zástupný symbol pro číslo snímku 7"/>
          <p:cNvSpPr>
            <a:spLocks noGrp="true"/>
          </p:cNvSpPr>
          <p:nvPr>
            <p:ph type="sldNum" sz="quarter" idx="15"/>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Předěl">
    <p:spTree>
      <p:nvGrpSpPr>
        <p:cNvPr id="1" name=""/>
        <p:cNvGrpSpPr/>
        <p:nvPr/>
      </p:nvGrpSpPr>
      <p:grpSpPr>
        <a:xfrm>
          <a:off x="0" y="0"/>
          <a:ext cx="0" cy="0"/>
          <a:chOff x="0" y="0"/>
          <a:chExt cx="0" cy="0"/>
        </a:xfrm>
      </p:grpSpPr>
      <p:sp>
        <p:nvSpPr>
          <p:cNvPr id="10" name="Obdélník 9"/>
          <p:cNvSpPr/>
          <p:nvPr userDrawn="true"/>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11" name="Nadpis 10"/>
          <p:cNvSpPr>
            <a:spLocks noGrp="true"/>
          </p:cNvSpPr>
          <p:nvPr>
            <p:ph type="title"/>
          </p:nvPr>
        </p:nvSpPr>
        <p:spPr>
          <a:xfrm>
            <a:off x="1512000" y="2610000"/>
            <a:ext cx="7272000" cy="3240000"/>
          </a:xfrm>
        </p:spPr>
        <p:txBody>
          <a:bodyPr anchor="t" anchorCtr="false"/>
          <a:lstStyle>
            <a:lvl1pPr>
              <a:defRPr sz="4000">
                <a:solidFill>
                  <a:schemeClr val="accent1"/>
                </a:solidFill>
              </a:defRPr>
            </a:lvl1pPr>
          </a:lstStyle>
          <a:p>
            <a:r>
              <a:rPr lang="cs-CZ"/>
              <a:t>Kliknutím lze upravit styl.</a:t>
            </a:r>
            <a:endParaRPr lang="cs-CZ" dirty="false"/>
          </a:p>
        </p:txBody>
      </p:sp>
      <p:sp>
        <p:nvSpPr>
          <p:cNvPr id="9" name="Zástupný symbol pro obrázek 4"/>
          <p:cNvSpPr>
            <a:spLocks noGrp="true" noChangeAspect="true"/>
          </p:cNvSpPr>
          <p:nvPr>
            <p:ph type="pic" sz="quarter" idx="15"/>
          </p:nvPr>
        </p:nvSpPr>
        <p:spPr>
          <a:xfrm>
            <a:off x="846000" y="2636837"/>
            <a:ext cx="540000" cy="540000"/>
          </a:xfrm>
        </p:spPr>
        <p:txBody>
          <a:bodyPr wrap="none" anchor="ctr" anchorCtr="true"/>
          <a:lstStyle>
            <a:lvl1pPr marL="0" indent="0">
              <a:buFontTx/>
              <a:buNone/>
              <a:defRPr sz="600"/>
            </a:lvl1pPr>
          </a:lstStyle>
          <a:p>
            <a:r>
              <a:rPr lang="cs-CZ" dirty="false"/>
              <a:t>Kliknutím na ikonu přidáte obrázek.</a:t>
            </a:r>
          </a:p>
        </p:txBody>
      </p:sp>
      <p:sp>
        <p:nvSpPr>
          <p:cNvPr id="7" name="Obdélník 6"/>
          <p:cNvSpPr/>
          <p:nvPr userDrawn="true"/>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pic>
        <p:nvPicPr>
          <p:cNvPr id="8" name="Obrázek 7"/>
          <p:cNvPicPr>
            <a:picLocks noChangeAspect="true"/>
          </p:cNvPicPr>
          <p:nvPr userDrawn="true"/>
        </p:nvPicPr>
        <p:blipFill rotWithShape="true">
          <a:blip cstate="print" r:embed="rId2">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true"/>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type="obj" preserve="true">
  <p:cSld name="Jeden obsah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7" name="Zástupný symbol pro obsah 2"/>
          <p:cNvSpPr>
            <a:spLocks noGrp="true"/>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userDrawn="true">
  <p:cSld name="Dva obsahy nad sebou (trojúh. odrážky)">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a:t>Kliknutím lze upravit styl.</a:t>
            </a:r>
          </a:p>
        </p:txBody>
      </p:sp>
      <p:sp>
        <p:nvSpPr>
          <p:cNvPr id="3" name="Zástupný symbol pro obsah 2"/>
          <p:cNvSpPr>
            <a:spLocks noGrp="true"/>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
        <p:nvSpPr>
          <p:cNvPr id="4" name="Zástupný symbol pro datum 3"/>
          <p:cNvSpPr>
            <a:spLocks noGrp="true"/>
          </p:cNvSpPr>
          <p:nvPr>
            <p:ph type="dt" sz="half" idx="10"/>
          </p:nvPr>
        </p:nvSpPr>
        <p:spPr/>
        <p:txBody>
          <a:bodyPr/>
          <a:lstStyle/>
          <a:p>
            <a:endParaRPr lang="cs-CZ" dirty="false"/>
          </a:p>
        </p:txBody>
      </p:sp>
      <p:sp>
        <p:nvSpPr>
          <p:cNvPr id="5" name="Zástupný symbol pro zápatí 4"/>
          <p:cNvSpPr>
            <a:spLocks noGrp="true"/>
          </p:cNvSpPr>
          <p:nvPr>
            <p:ph type="ftr" sz="quarter" idx="11"/>
          </p:nvPr>
        </p:nvSpPr>
        <p:spPr/>
        <p:txBody>
          <a:bodyPr/>
          <a:lstStyle/>
          <a:p>
            <a:endParaRPr lang="cs-CZ" dirty="false"/>
          </a:p>
        </p:txBody>
      </p:sp>
      <p:sp>
        <p:nvSpPr>
          <p:cNvPr id="6" name="Zástupný symbol pro číslo snímku 5"/>
          <p:cNvSpPr>
            <a:spLocks noGrp="true"/>
          </p:cNvSpPr>
          <p:nvPr>
            <p:ph type="sldNum" sz="quarter" idx="12"/>
          </p:nvPr>
        </p:nvSpPr>
        <p:spPr/>
        <p:txBody>
          <a:bodyPr/>
          <a:lstStyle/>
          <a:p>
            <a:fld id="{479BF083-4774-43B1-9AB0-5CC1AC5DD8EE}" type="slidenum">
              <a:rPr lang="cs-CZ" smtClean="false"/>
              <a:pPr/>
              <a:t>‹#›</a:t>
            </a:fld>
            <a:endParaRPr lang="cs-CZ" dirty="false"/>
          </a:p>
        </p:txBody>
      </p:sp>
      <p:sp>
        <p:nvSpPr>
          <p:cNvPr id="8" name="Zástupný symbol pro obsah 2"/>
          <p:cNvSpPr>
            <a:spLocks noGrp="true"/>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false"/>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
    <Relationship Target="../slideLayouts/slideLayout8.xml" Type="http://schemas.openxmlformats.org/officeDocument/2006/relationships/slideLayout" Id="rId8"/>
    <Relationship Target="../slideLayouts/slideLayout3.xml" Type="http://schemas.openxmlformats.org/officeDocument/2006/relationships/slideLayout" Id="rId3"/>
    <Relationship Target="../slideLayouts/slideLayout7.xml" Type="http://schemas.openxmlformats.org/officeDocument/2006/relationships/slideLayout" Id="rId7"/>
    <Relationship Target="../slideLayouts/slideLayout2.xml" Type="http://schemas.openxmlformats.org/officeDocument/2006/relationships/slideLayout" Id="rId2"/>
    <Relationship Target="../slideLayouts/slideLayout1.xml" Type="http://schemas.openxmlformats.org/officeDocument/2006/relationships/slideLayout" Id="rId1"/>
    <Relationship Target="../slideLayouts/slideLayout6.xml" Type="http://schemas.openxmlformats.org/officeDocument/2006/relationships/slideLayout" Id="rId6"/>
    <Relationship Target="../theme/theme1.xml" Type="http://schemas.openxmlformats.org/officeDocument/2006/relationships/theme" Id="rId11"/>
    <Relationship Target="../slideLayouts/slideLayout5.xml" Type="http://schemas.openxmlformats.org/officeDocument/2006/relationships/slideLayout" Id="rId5"/>
    <Relationship Target="../slideLayouts/slideLayout10.xml" Type="http://schemas.openxmlformats.org/officeDocument/2006/relationships/slideLayout" Id="rId10"/>
    <Relationship Target="../slideLayouts/slideLayout4.xml" Type="http://schemas.openxmlformats.org/officeDocument/2006/relationships/slideLayout" Id="rId4"/>
    <Relationship Target="../slideLayouts/slideLayout9.xml" Type="http://schemas.openxmlformats.org/officeDocument/2006/relationships/slideLayout" Id="rId9"/>
</Relationships>

</file>

<file path=ppt/slideMasters/slideMaster1.xml><?xml version="1.0" encoding="utf-8"?>
<p:sldMaster xmlns:v="urn:schemas-microsoft-com:vml" xmlns:comp="http://schemas.openxmlformats.org/drawingml/2006/compatibility" xmlns:mc="http://schemas.openxmlformats.org/markup-compatibility/2006" xmlns:xdr="http://schemas.openxmlformats.org/drawingml/2006/spreadsheetDrawing" xmlns:c="http://schemas.openxmlformats.org/drawingml/2006/chart" xmlns:r="http://schemas.openxmlformats.org/officeDocument/2006/relationships" xmlns:p="http://schemas.openxmlformats.org/presentationml/2006/main" xmlns:a="http://schemas.openxmlformats.org/drawingml/2006/main" xmlns:wp="http://schemas.openxmlformats.org/drawingml/2006/wordprocessingDrawing" xmlns:lc="http://schemas.openxmlformats.org/drawingml/2006/lockedCanvas" xmlns:pic="http://schemas.openxmlformats.org/drawingml/2006/picture" xmlns:cdr="http://schemas.openxmlformats.org/drawingml/2006/chartDrawing" xmlns:wp14="http://schemas.microsoft.com/office/word/2010/wordprocessingDrawing" xmlns:dgm="http://schemas.openxmlformats.org/drawingml/2006/diagram" preserve="true">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
        <p:nvSpPr>
          <p:cNvPr id="2" name="Zástupný symbol pro nadpis 1"/>
          <p:cNvSpPr>
            <a:spLocks noGrp="true"/>
          </p:cNvSpPr>
          <p:nvPr>
            <p:ph type="title"/>
          </p:nvPr>
        </p:nvSpPr>
        <p:spPr>
          <a:xfrm>
            <a:off x="360000" y="0"/>
            <a:ext cx="8424000" cy="1080000"/>
          </a:xfrm>
          <a:prstGeom prst="rect">
            <a:avLst/>
          </a:prstGeom>
        </p:spPr>
        <p:txBody>
          <a:bodyPr vert="horz" lIns="36000" tIns="0" rIns="36000" bIns="0" rtlCol="false" anchor="ctr" anchorCtr="false">
            <a:noAutofit/>
          </a:bodyPr>
          <a:lstStyle/>
          <a:p>
            <a:r>
              <a:rPr lang="cs-CZ" dirty="false"/>
              <a:t>Kliknutím lze upravit styl.</a:t>
            </a:r>
          </a:p>
        </p:txBody>
      </p:sp>
      <p:sp>
        <p:nvSpPr>
          <p:cNvPr id="3" name="Zástupný symbol pro text 2"/>
          <p:cNvSpPr>
            <a:spLocks noGrp="true"/>
          </p:cNvSpPr>
          <p:nvPr>
            <p:ph type="body" idx="1"/>
          </p:nvPr>
        </p:nvSpPr>
        <p:spPr>
          <a:xfrm>
            <a:off x="540000" y="1800000"/>
            <a:ext cx="8064000" cy="4320000"/>
          </a:xfrm>
          <a:prstGeom prst="rect">
            <a:avLst/>
          </a:prstGeom>
        </p:spPr>
        <p:txBody>
          <a:bodyPr vert="horz" lIns="0" tIns="0" rIns="0" bIns="0" rtlCol="false">
            <a:noAutofit/>
          </a:bodyPr>
          <a:lstStyle/>
          <a:p>
            <a:pPr lvl="0"/>
            <a:r>
              <a:rPr lang="cs-CZ" dirty="false"/>
              <a:t>Kliknutím lze upravit styly předlohy textu.</a:t>
            </a:r>
          </a:p>
          <a:p>
            <a:pPr lvl="1"/>
            <a:r>
              <a:rPr lang="cs-CZ" dirty="false"/>
              <a:t>Druhá úroveň</a:t>
            </a:r>
          </a:p>
          <a:p>
            <a:pPr lvl="2"/>
            <a:r>
              <a:rPr lang="cs-CZ" dirty="false"/>
              <a:t>Třetí úroveň</a:t>
            </a:r>
          </a:p>
          <a:p>
            <a:pPr lvl="3"/>
            <a:r>
              <a:rPr lang="cs-CZ" dirty="false"/>
              <a:t>Čtvrtá úroveň</a:t>
            </a:r>
          </a:p>
          <a:p>
            <a:pPr lvl="4"/>
            <a:r>
              <a:rPr lang="cs-CZ" dirty="false"/>
              <a:t>Pátá úroveň</a:t>
            </a:r>
          </a:p>
        </p:txBody>
      </p:sp>
      <p:sp>
        <p:nvSpPr>
          <p:cNvPr id="4" name="Zástupný symbol pro datum 3"/>
          <p:cNvSpPr>
            <a:spLocks noGrp="true"/>
          </p:cNvSpPr>
          <p:nvPr>
            <p:ph type="dt" sz="half" idx="2"/>
          </p:nvPr>
        </p:nvSpPr>
        <p:spPr>
          <a:xfrm>
            <a:off x="540000" y="6516000"/>
            <a:ext cx="1116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5" name="Zástupný symbol pro zápatí 4"/>
          <p:cNvSpPr>
            <a:spLocks noGrp="true"/>
          </p:cNvSpPr>
          <p:nvPr>
            <p:ph type="ftr" sz="quarter" idx="3"/>
          </p:nvPr>
        </p:nvSpPr>
        <p:spPr>
          <a:xfrm>
            <a:off x="1692000" y="6516000"/>
            <a:ext cx="6912000" cy="180000"/>
          </a:xfrm>
          <a:prstGeom prst="rect">
            <a:avLst/>
          </a:prstGeom>
        </p:spPr>
        <p:txBody>
          <a:bodyPr vert="horz" lIns="0" tIns="0" rIns="0" bIns="0" rtlCol="false" anchor="ctr"/>
          <a:lstStyle>
            <a:lvl1pPr algn="l">
              <a:defRPr sz="1050">
                <a:solidFill>
                  <a:schemeClr val="tx1"/>
                </a:solidFill>
              </a:defRPr>
            </a:lvl1pPr>
          </a:lstStyle>
          <a:p>
            <a:endParaRPr lang="cs-CZ" dirty="false"/>
          </a:p>
        </p:txBody>
      </p:sp>
      <p:sp>
        <p:nvSpPr>
          <p:cNvPr id="6" name="Zástupný symbol pro číslo snímku 5"/>
          <p:cNvSpPr>
            <a:spLocks noGrp="true"/>
          </p:cNvSpPr>
          <p:nvPr>
            <p:ph type="sldNum" sz="quarter" idx="4"/>
          </p:nvPr>
        </p:nvSpPr>
        <p:spPr>
          <a:xfrm>
            <a:off x="8640000" y="6516000"/>
            <a:ext cx="468000" cy="180000"/>
          </a:xfrm>
          <a:prstGeom prst="rect">
            <a:avLst/>
          </a:prstGeom>
        </p:spPr>
        <p:txBody>
          <a:bodyPr vert="horz" lIns="0" tIns="0" rIns="0" bIns="0" rtlCol="false" anchor="ctr"/>
          <a:lstStyle>
            <a:lvl1pPr algn="ctr">
              <a:defRPr sz="1050" b="true">
                <a:solidFill>
                  <a:schemeClr val="tx1"/>
                </a:solidFill>
              </a:defRPr>
            </a:lvl1pPr>
          </a:lstStyle>
          <a:p>
            <a:fld id="{479BF083-4774-43B1-9AB0-5CC1AC5DD8EE}" type="slidenum">
              <a:rPr lang="cs-CZ" smtClean="false"/>
              <a:pPr/>
              <a:t>‹#›</a:t>
            </a:fld>
            <a:endParaRPr lang="cs-CZ" dirty="false"/>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false" anchor="ctr"/>
          <a:lstStyle/>
          <a:p>
            <a:pPr algn="ctr"/>
            <a:endParaRPr lang="cs-CZ" dirty="false"/>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sldNum="false" hdr="false" ftr="false" dt="false"/>
  <p:txStyles>
    <p:titleStyle>
      <a:lvl1pPr algn="l" defTabSz="914400" rtl="false" eaLnBrk="true" latinLnBrk="false" hangingPunct="true">
        <a:lnSpc>
          <a:spcPct val="100000"/>
        </a:lnSpc>
        <a:spcBef>
          <a:spcPct val="0"/>
        </a:spcBef>
        <a:buNone/>
        <a:defRPr sz="3200" b="true" kern="0" cap="all" baseline="0">
          <a:solidFill>
            <a:schemeClr val="tx2"/>
          </a:solidFill>
          <a:latin typeface="+mj-lt"/>
          <a:ea typeface="+mj-ea"/>
          <a:cs typeface="+mj-cs"/>
        </a:defRPr>
      </a:lvl1pPr>
    </p:titleStyle>
    <p:body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false" eaLnBrk="true" latinLnBrk="false" hangingPunct="true">
        <a:defRPr sz="1800" kern="1200">
          <a:solidFill>
            <a:schemeClr val="tx1"/>
          </a:solidFill>
          <a:latin typeface="+mn-lt"/>
          <a:ea typeface="+mn-ea"/>
          <a:cs typeface="+mn-cs"/>
        </a:defRPr>
      </a:lvl1pPr>
      <a:lvl2pPr marL="457200" algn="l" defTabSz="914400" rtl="false" eaLnBrk="true" latinLnBrk="false" hangingPunct="true">
        <a:defRPr sz="1800" kern="1200">
          <a:solidFill>
            <a:schemeClr val="tx1"/>
          </a:solidFill>
          <a:latin typeface="+mn-lt"/>
          <a:ea typeface="+mn-ea"/>
          <a:cs typeface="+mn-cs"/>
        </a:defRPr>
      </a:lvl2pPr>
      <a:lvl3pPr marL="914400" algn="l" defTabSz="914400" rtl="false" eaLnBrk="true" latinLnBrk="false" hangingPunct="true">
        <a:defRPr sz="1800" kern="1200">
          <a:solidFill>
            <a:schemeClr val="tx1"/>
          </a:solidFill>
          <a:latin typeface="+mn-lt"/>
          <a:ea typeface="+mn-ea"/>
          <a:cs typeface="+mn-cs"/>
        </a:defRPr>
      </a:lvl3pPr>
      <a:lvl4pPr marL="1371600" algn="l" defTabSz="914400" rtl="false" eaLnBrk="true" latinLnBrk="false" hangingPunct="true">
        <a:defRPr sz="1800" kern="1200">
          <a:solidFill>
            <a:schemeClr val="tx1"/>
          </a:solidFill>
          <a:latin typeface="+mn-lt"/>
          <a:ea typeface="+mn-ea"/>
          <a:cs typeface="+mn-cs"/>
        </a:defRPr>
      </a:lvl4pPr>
      <a:lvl5pPr marL="1828800" algn="l" defTabSz="914400" rtl="false" eaLnBrk="true" latinLnBrk="false" hangingPunct="true">
        <a:defRPr sz="1800" kern="1200">
          <a:solidFill>
            <a:schemeClr val="tx1"/>
          </a:solidFill>
          <a:latin typeface="+mn-lt"/>
          <a:ea typeface="+mn-ea"/>
          <a:cs typeface="+mn-cs"/>
        </a:defRPr>
      </a:lvl5pPr>
      <a:lvl6pPr marL="2286000" algn="l" defTabSz="914400" rtl="false" eaLnBrk="true" latinLnBrk="false" hangingPunct="true">
        <a:defRPr sz="1800" kern="1200">
          <a:solidFill>
            <a:schemeClr val="tx1"/>
          </a:solidFill>
          <a:latin typeface="+mn-lt"/>
          <a:ea typeface="+mn-ea"/>
          <a:cs typeface="+mn-cs"/>
        </a:defRPr>
      </a:lvl6pPr>
      <a:lvl7pPr marL="2743200" algn="l" defTabSz="914400" rtl="false" eaLnBrk="true" latinLnBrk="false" hangingPunct="true">
        <a:defRPr sz="1800" kern="1200">
          <a:solidFill>
            <a:schemeClr val="tx1"/>
          </a:solidFill>
          <a:latin typeface="+mn-lt"/>
          <a:ea typeface="+mn-ea"/>
          <a:cs typeface="+mn-cs"/>
        </a:defRPr>
      </a:lvl7pPr>
      <a:lvl8pPr marL="3200400" algn="l" defTabSz="914400" rtl="false" eaLnBrk="true" latinLnBrk="false" hangingPunct="true">
        <a:defRPr sz="1800" kern="1200">
          <a:solidFill>
            <a:schemeClr val="tx1"/>
          </a:solidFill>
          <a:latin typeface="+mn-lt"/>
          <a:ea typeface="+mn-ea"/>
          <a:cs typeface="+mn-cs"/>
        </a:defRPr>
      </a:lvl8pPr>
      <a:lvl9pPr marL="3657600" algn="l" defTabSz="914400" rtl="false" eaLnBrk="true" latinLnBrk="false" hangingPunct="true">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
    <Relationship Target="../media/image3.png" Type="http://schemas.openxmlformats.org/officeDocument/2006/relationships/image" Id="rId3"/>
    <Relationship Target="../notesSlides/notesSlide1.xml" Type="http://schemas.openxmlformats.org/officeDocument/2006/relationships/notesSlide" Id="rId2"/>
    <Relationship Target="../slideLayouts/slideLayout1.xml" Type="http://schemas.openxmlformats.org/officeDocument/2006/relationships/slideLayout" Id="rId1"/>
    <Relationship Target="../media/image5.png" Type="http://schemas.openxmlformats.org/officeDocument/2006/relationships/image" Id="rId5"/>
    <Relationship Target="../media/image4.png" Type="http://schemas.openxmlformats.org/officeDocument/2006/relationships/image" Id="rId4"/>
</Relationships>

</file>

<file path=ppt/slides/_rels/slide10.xml.rels><?xml version="1.0" encoding="UTF-8" standalone="yes"?>
<Relationships xmlns="http://schemas.openxmlformats.org/package/2006/relationships">
    <Relationship Target="../notesSlides/notesSlide10.xml" Type="http://schemas.openxmlformats.org/officeDocument/2006/relationships/notesSlide" Id="rId2"/>
    <Relationship Target="../slideLayouts/slideLayout2.xml" Type="http://schemas.openxmlformats.org/officeDocument/2006/relationships/slideLayout" Id="rId1"/>
</Relationships>

</file>

<file path=ppt/slides/_rels/slide11.xml.rels><?xml version="1.0" encoding="UTF-8" standalone="yes"?>
<Relationships xmlns="http://schemas.openxmlformats.org/package/2006/relationships">
    <Relationship Target="../notesSlides/notesSlide11.xml" Type="http://schemas.openxmlformats.org/officeDocument/2006/relationships/notesSlide" Id="rId2"/>
    <Relationship Target="../slideLayouts/slideLayout2.xml" Type="http://schemas.openxmlformats.org/officeDocument/2006/relationships/slideLayout" Id="rId1"/>
</Relationships>

</file>

<file path=ppt/slides/_rels/slide12.xml.rels><?xml version="1.0" encoding="UTF-8" standalone="yes"?>
<Relationships xmlns="http://schemas.openxmlformats.org/package/2006/relationships">
    <Relationship Target="../notesSlides/notesSlide12.xml" Type="http://schemas.openxmlformats.org/officeDocument/2006/relationships/notesSlide" Id="rId2"/>
    <Relationship Target="../slideLayouts/slideLayout2.xml" Type="http://schemas.openxmlformats.org/officeDocument/2006/relationships/slideLayout" Id="rId1"/>
</Relationships>

</file>

<file path=ppt/slides/_rels/slide13.xml.rels><?xml version="1.0" encoding="UTF-8" standalone="yes"?>
<Relationships xmlns="http://schemas.openxmlformats.org/package/2006/relationships">
    <Relationship Target="../notesSlides/notesSlide13.xml" Type="http://schemas.openxmlformats.org/officeDocument/2006/relationships/notesSlide" Id="rId2"/>
    <Relationship Target="../slideLayouts/slideLayout2.xml" Type="http://schemas.openxmlformats.org/officeDocument/2006/relationships/slideLayout" Id="rId1"/>
</Relationships>

</file>

<file path=ppt/slides/_rels/slide14.xml.rels><?xml version="1.0" encoding="UTF-8" standalone="yes"?>
<Relationships xmlns="http://schemas.openxmlformats.org/package/2006/relationships">
    <Relationship Target="../notesSlides/notesSlide14.xml" Type="http://schemas.openxmlformats.org/officeDocument/2006/relationships/notesSlide" Id="rId2"/>
    <Relationship Target="../slideLayouts/slideLayout2.xml" Type="http://schemas.openxmlformats.org/officeDocument/2006/relationships/slideLayout" Id="rId1"/>
</Relationships>

</file>

<file path=ppt/slides/_rels/slide15.xml.rels><?xml version="1.0" encoding="UTF-8" standalone="yes"?>
<Relationships xmlns="http://schemas.openxmlformats.org/package/2006/relationships">
    <Relationship Target="../notesSlides/notesSlide15.xml" Type="http://schemas.openxmlformats.org/officeDocument/2006/relationships/notesSlide" Id="rId2"/>
    <Relationship Target="../slideLayouts/slideLayout2.xml" Type="http://schemas.openxmlformats.org/officeDocument/2006/relationships/slideLayout" Id="rId1"/>
</Relationships>

</file>

<file path=ppt/slides/_rels/slide16.xml.rels><?xml version="1.0" encoding="UTF-8" standalone="yes"?>
<Relationships xmlns="http://schemas.openxmlformats.org/package/2006/relationships">
    <Relationship Target="../notesSlides/notesSlide16.xml" Type="http://schemas.openxmlformats.org/officeDocument/2006/relationships/notesSlide" Id="rId2"/>
    <Relationship Target="../slideLayouts/slideLayout2.xml" Type="http://schemas.openxmlformats.org/officeDocument/2006/relationships/slideLayout" Id="rId1"/>
</Relationships>

</file>

<file path=ppt/slides/_rels/slide17.xml.rels><?xml version="1.0" encoding="UTF-8" standalone="yes"?>
<Relationships xmlns="http://schemas.openxmlformats.org/package/2006/relationships">
    <Relationship Target="../notesSlides/notesSlide17.xml" Type="http://schemas.openxmlformats.org/officeDocument/2006/relationships/notesSlide" Id="rId2"/>
    <Relationship Target="../slideLayouts/slideLayout2.xml" Type="http://schemas.openxmlformats.org/officeDocument/2006/relationships/slideLayout" Id="rId1"/>
</Relationships>

</file>

<file path=ppt/slides/_rels/slide18.xml.rels><?xml version="1.0" encoding="UTF-8" standalone="yes"?>
<Relationships xmlns="http://schemas.openxmlformats.org/package/2006/relationships">
    <Relationship Target="../notesSlides/notesSlide18.xml" Type="http://schemas.openxmlformats.org/officeDocument/2006/relationships/notesSlide" Id="rId2"/>
    <Relationship Target="../slideLayouts/slideLayout2.xml" Type="http://schemas.openxmlformats.org/officeDocument/2006/relationships/slideLayout" Id="rId1"/>
</Relationships>

</file>

<file path=ppt/slides/_rels/slide19.xml.rels><?xml version="1.0" encoding="UTF-8" standalone="yes"?>
<Relationships xmlns="http://schemas.openxmlformats.org/package/2006/relationships">
    <Relationship Target="../notesSlides/notesSlide19.xml" Type="http://schemas.openxmlformats.org/officeDocument/2006/relationships/notesSlide" Id="rId2"/>
    <Relationship Target="../slideLayouts/slideLayout2.xml" Type="http://schemas.openxmlformats.org/officeDocument/2006/relationships/slideLayout" Id="rId1"/>
</Relationships>

</file>

<file path=ppt/slides/_rels/slide2.xml.rels><?xml version="1.0" encoding="UTF-8" standalone="yes"?>
<Relationships xmlns="http://schemas.openxmlformats.org/package/2006/relationships">
    <Relationship Target="../media/image6.png" Type="http://schemas.openxmlformats.org/officeDocument/2006/relationships/image" Id="rId3"/>
    <Relationship Target="../notesSlides/notesSlide2.xml" Type="http://schemas.openxmlformats.org/officeDocument/2006/relationships/notesSlide" Id="rId2"/>
    <Relationship Target="../slideLayouts/slideLayout2.xml" Type="http://schemas.openxmlformats.org/officeDocument/2006/relationships/slideLayout" Id="rId1"/>
</Relationships>

</file>

<file path=ppt/slides/_rels/slide20.xml.rels><?xml version="1.0" encoding="UTF-8" standalone="yes"?>
<Relationships xmlns="http://schemas.openxmlformats.org/package/2006/relationships">
    <Relationship Target="../notesSlides/notesSlide20.xml" Type="http://schemas.openxmlformats.org/officeDocument/2006/relationships/notesSlide" Id="rId2"/>
    <Relationship Target="../slideLayouts/slideLayout2.xml" Type="http://schemas.openxmlformats.org/officeDocument/2006/relationships/slideLayout" Id="rId1"/>
</Relationships>

</file>

<file path=ppt/slides/_rels/slide21.xml.rels><?xml version="1.0" encoding="UTF-8" standalone="yes"?>
<Relationships xmlns="http://schemas.openxmlformats.org/package/2006/relationships">
    <Relationship Target="../notesSlides/notesSlide21.xml" Type="http://schemas.openxmlformats.org/officeDocument/2006/relationships/notesSlide" Id="rId2"/>
    <Relationship Target="../slideLayouts/slideLayout2.xml" Type="http://schemas.openxmlformats.org/officeDocument/2006/relationships/slideLayout" Id="rId1"/>
</Relationships>

</file>

<file path=ppt/slides/_rels/slide22.xml.rels><?xml version="1.0" encoding="UTF-8" standalone="yes"?>
<Relationships xmlns="http://schemas.openxmlformats.org/package/2006/relationships">
    <Relationship Target="../notesSlides/notesSlide22.xml" Type="http://schemas.openxmlformats.org/officeDocument/2006/relationships/notesSlide" Id="rId2"/>
    <Relationship Target="../slideLayouts/slideLayout2.xml" Type="http://schemas.openxmlformats.org/officeDocument/2006/relationships/slideLayout" Id="rId1"/>
</Relationships>

</file>

<file path=ppt/slides/_rels/slide23.xml.rels><?xml version="1.0" encoding="UTF-8" standalone="yes"?>
<Relationships xmlns="http://schemas.openxmlformats.org/package/2006/relationships">
    <Relationship Target="../notesSlides/notesSlide23.xml" Type="http://schemas.openxmlformats.org/officeDocument/2006/relationships/notesSlide" Id="rId2"/>
    <Relationship Target="../slideLayouts/slideLayout2.xml" Type="http://schemas.openxmlformats.org/officeDocument/2006/relationships/slideLayout" Id="rId1"/>
</Relationships>

</file>

<file path=ppt/slides/_rels/slide24.xml.rels><?xml version="1.0" encoding="UTF-8" standalone="yes"?>
<Relationships xmlns="http://schemas.openxmlformats.org/package/2006/relationships">
    <Relationship Target="../notesSlides/notesSlide24.xml" Type="http://schemas.openxmlformats.org/officeDocument/2006/relationships/notesSlide" Id="rId2"/>
    <Relationship Target="../slideLayouts/slideLayout2.xml" Type="http://schemas.openxmlformats.org/officeDocument/2006/relationships/slideLayout" Id="rId1"/>
</Relationships>

</file>

<file path=ppt/slides/_rels/slide25.xml.rels><?xml version="1.0" encoding="UTF-8" standalone="yes"?>
<Relationships xmlns="http://schemas.openxmlformats.org/package/2006/relationships">
    <Relationship Target="../notesSlides/notesSlide25.xml" Type="http://schemas.openxmlformats.org/officeDocument/2006/relationships/notesSlide" Id="rId2"/>
    <Relationship Target="../slideLayouts/slideLayout2.xml" Type="http://schemas.openxmlformats.org/officeDocument/2006/relationships/slideLayout" Id="rId1"/>
</Relationships>

</file>

<file path=ppt/slides/_rels/slide26.xml.rels><?xml version="1.0" encoding="UTF-8" standalone="yes"?>
<Relationships xmlns="http://schemas.openxmlformats.org/package/2006/relationships">
    <Relationship Target="../notesSlides/notesSlide26.xml" Type="http://schemas.openxmlformats.org/officeDocument/2006/relationships/notesSlide" Id="rId2"/>
    <Relationship Target="../slideLayouts/slideLayout2.xml" Type="http://schemas.openxmlformats.org/officeDocument/2006/relationships/slideLayout" Id="rId1"/>
</Relationships>

</file>

<file path=ppt/slides/_rels/slide27.xml.rels><?xml version="1.0" encoding="UTF-8" standalone="yes"?>
<Relationships xmlns="http://schemas.openxmlformats.org/package/2006/relationships">
    <Relationship Target="../notesSlides/notesSlide27.xml" Type="http://schemas.openxmlformats.org/officeDocument/2006/relationships/notesSlide" Id="rId2"/>
    <Relationship Target="../slideLayouts/slideLayout8.xml" Type="http://schemas.openxmlformats.org/officeDocument/2006/relationships/slideLayout" Id="rId1"/>
</Relationships>

</file>

<file path=ppt/slides/_rels/slide28.xml.rels><?xml version="1.0" encoding="UTF-8" standalone="yes"?>
<Relationships xmlns="http://schemas.openxmlformats.org/package/2006/relationships">
    <Relationship Target="../notesSlides/notesSlide28.xml" Type="http://schemas.openxmlformats.org/officeDocument/2006/relationships/notesSlide" Id="rId2"/>
    <Relationship Target="../slideLayouts/slideLayout8.xml" Type="http://schemas.openxmlformats.org/officeDocument/2006/relationships/slideLayout" Id="rId1"/>
</Relationships>

</file>

<file path=ppt/slides/_rels/slide29.xml.rels><?xml version="1.0" encoding="UTF-8" standalone="yes"?>
<Relationships xmlns="http://schemas.openxmlformats.org/package/2006/relationships">
    <Relationship Target="../notesSlides/notesSlide29.xml" Type="http://schemas.openxmlformats.org/officeDocument/2006/relationships/notesSlide" Id="rId2"/>
    <Relationship Target="../slideLayouts/slideLayout8.xml" Type="http://schemas.openxmlformats.org/officeDocument/2006/relationships/slideLayout" Id="rId1"/>
</Relationships>

</file>

<file path=ppt/slides/_rels/slide3.xml.rels><?xml version="1.0" encoding="UTF-8" standalone="yes"?>
<Relationships xmlns="http://schemas.openxmlformats.org/package/2006/relationships">
    <Relationship Target="../notesSlides/notesSlide3.xml" Type="http://schemas.openxmlformats.org/officeDocument/2006/relationships/notesSlide" Id="rId2"/>
    <Relationship Target="../slideLayouts/slideLayout2.xml" Type="http://schemas.openxmlformats.org/officeDocument/2006/relationships/slideLayout" Id="rId1"/>
</Relationships>

</file>

<file path=ppt/slides/_rels/slide30.xml.rels><?xml version="1.0" encoding="UTF-8" standalone="yes"?>
<Relationships xmlns="http://schemas.openxmlformats.org/package/2006/relationships">
    <Relationship Target="../notesSlides/notesSlide30.xml" Type="http://schemas.openxmlformats.org/officeDocument/2006/relationships/notesSlide" Id="rId2"/>
    <Relationship Target="../slideLayouts/slideLayout2.xml" Type="http://schemas.openxmlformats.org/officeDocument/2006/relationships/slideLayout" Id="rId1"/>
</Relationships>

</file>

<file path=ppt/slides/_rels/slide31.xml.rels><?xml version="1.0" encoding="UTF-8" standalone="yes"?>
<Relationships xmlns="http://schemas.openxmlformats.org/package/2006/relationships">
    <Relationship Target="../notesSlides/notesSlide31.xml" Type="http://schemas.openxmlformats.org/officeDocument/2006/relationships/notesSlide" Id="rId2"/>
    <Relationship Target="../slideLayouts/slideLayout2.xml" Type="http://schemas.openxmlformats.org/officeDocument/2006/relationships/slideLayout" Id="rId1"/>
</Relationships>

</file>

<file path=ppt/slides/_rels/slide32.xml.rels><?xml version="1.0" encoding="UTF-8" standalone="yes"?>
<Relationships xmlns="http://schemas.openxmlformats.org/package/2006/relationships">
    <Relationship Target="../notesSlides/notesSlide32.xml" Type="http://schemas.openxmlformats.org/officeDocument/2006/relationships/notesSlide" Id="rId2"/>
    <Relationship Target="../slideLayouts/slideLayout2.xml" Type="http://schemas.openxmlformats.org/officeDocument/2006/relationships/slideLayout" Id="rId1"/>
</Relationships>

</file>

<file path=ppt/slides/_rels/slide33.xml.rels><?xml version="1.0" encoding="UTF-8" standalone="yes"?>
<Relationships xmlns="http://schemas.openxmlformats.org/package/2006/relationships">
    <Relationship Target="../notesSlides/notesSlide33.xml" Type="http://schemas.openxmlformats.org/officeDocument/2006/relationships/notesSlide" Id="rId2"/>
    <Relationship Target="../slideLayouts/slideLayout2.xml" Type="http://schemas.openxmlformats.org/officeDocument/2006/relationships/slideLayout" Id="rId1"/>
</Relationships>

</file>

<file path=ppt/slides/_rels/slide34.xml.rels><?xml version="1.0" encoding="UTF-8" standalone="yes"?>
<Relationships xmlns="http://schemas.openxmlformats.org/package/2006/relationships">
    <Relationship Target="../media/image10.png" Type="http://schemas.openxmlformats.org/officeDocument/2006/relationships/image" Id="rId3"/>
    <Relationship Target="../notesSlides/notesSlide34.xml" Type="http://schemas.openxmlformats.org/officeDocument/2006/relationships/notesSlide" Id="rId2"/>
    <Relationship Target="../slideLayouts/slideLayout2.xml" Type="http://schemas.openxmlformats.org/officeDocument/2006/relationships/slideLayout" Id="rId1"/>
</Relationships>

</file>

<file path=ppt/slides/_rels/slide35.xml.rels><?xml version="1.0" encoding="UTF-8" standalone="yes"?>
<Relationships xmlns="http://schemas.openxmlformats.org/package/2006/relationships">
    <Relationship Target="../media/image11.png" Type="http://schemas.openxmlformats.org/officeDocument/2006/relationships/image" Id="rId3"/>
    <Relationship Target="../notesSlides/notesSlide35.xml" Type="http://schemas.openxmlformats.org/officeDocument/2006/relationships/notesSlide" Id="rId2"/>
    <Relationship Target="../slideLayouts/slideLayout2.xml" Type="http://schemas.openxmlformats.org/officeDocument/2006/relationships/slideLayout" Id="rId1"/>
</Relationships>

</file>

<file path=ppt/slides/_rels/slide36.xml.rels><?xml version="1.0" encoding="UTF-8" standalone="yes"?>
<Relationships xmlns="http://schemas.openxmlformats.org/package/2006/relationships">
    <Relationship TargetMode="External" Target="http://www.esfcr.cz/" Type="http://schemas.openxmlformats.org/officeDocument/2006/relationships/hyperlink" Id="rId3"/>
    <Relationship Target="../notesSlides/notesSlide36.xml" Type="http://schemas.openxmlformats.org/officeDocument/2006/relationships/notesSlide" Id="rId2"/>
    <Relationship Target="../slideLayouts/slideLayout2.xml" Type="http://schemas.openxmlformats.org/officeDocument/2006/relationships/slideLayout" Id="rId1"/>
</Relationships>

</file>

<file path=ppt/slides/_rels/slide37.xml.rels><?xml version="1.0" encoding="UTF-8" standalone="yes"?>
<Relationships xmlns="http://schemas.openxmlformats.org/package/2006/relationships">
    <Relationship TargetMode="External" Target="https://iskp21.mssf.cz/" Type="http://schemas.openxmlformats.org/officeDocument/2006/relationships/hyperlink" Id="rId3"/>
    <Relationship Target="../notesSlides/notesSlide37.xml" Type="http://schemas.openxmlformats.org/officeDocument/2006/relationships/notesSlide" Id="rId2"/>
    <Relationship Target="../slideLayouts/slideLayout2.xml" Type="http://schemas.openxmlformats.org/officeDocument/2006/relationships/slideLayout" Id="rId1"/>
</Relationships>

</file>

<file path=ppt/slides/_rels/slide38.xml.rels><?xml version="1.0" encoding="UTF-8" standalone="yes"?>
<Relationships xmlns="http://schemas.openxmlformats.org/package/2006/relationships">
    <Relationship TargetMode="External" Target="https://www.esfcr.cz/klub-vyzvy-029-prevence-predcasnych-odchodu-ze-vzdelavani-1" Type="http://schemas.openxmlformats.org/officeDocument/2006/relationships/hyperlink" Id="rId3"/>
    <Relationship Target="../notesSlides/notesSlide38.xml" Type="http://schemas.openxmlformats.org/officeDocument/2006/relationships/notesSlide" Id="rId2"/>
    <Relationship Target="../slideLayouts/slideLayout2.xml" Type="http://schemas.openxmlformats.org/officeDocument/2006/relationships/slideLayout" Id="rId1"/>
    <Relationship TargetMode="External" Target="https://forum.esfcr.cz/" Type="http://schemas.openxmlformats.org/officeDocument/2006/relationships/hyperlink" Id="rId4"/>
</Relationships>

</file>

<file path=ppt/slides/_rels/slide39.xml.rels><?xml version="1.0" encoding="UTF-8" standalone="yes"?>
<Relationships xmlns="http://schemas.openxmlformats.org/package/2006/relationships">
    <Relationship Target="../media/image12.png" Type="http://schemas.openxmlformats.org/officeDocument/2006/relationships/image" Id="rId3"/>
    <Relationship Target="../notesSlides/notesSlide39.xml" Type="http://schemas.openxmlformats.org/officeDocument/2006/relationships/notesSlide" Id="rId2"/>
    <Relationship Target="../slideLayouts/slideLayout2.xml" Type="http://schemas.openxmlformats.org/officeDocument/2006/relationships/slideLayout" Id="rId1"/>
</Relationships>

</file>

<file path=ppt/slides/_rels/slide4.xml.rels><?xml version="1.0" encoding="UTF-8" standalone="yes"?>
<Relationships xmlns="http://schemas.openxmlformats.org/package/2006/relationships">
    <Relationship TargetMode="External" Target="https://www.esfcr.cz/vyzvy-opz-plus" Type="http://schemas.openxmlformats.org/officeDocument/2006/relationships/hyperlink" Id="rId3"/>
    <Relationship Target="../notesSlides/notesSlide4.xml" Type="http://schemas.openxmlformats.org/officeDocument/2006/relationships/notesSlide" Id="rId2"/>
    <Relationship Target="../slideLayouts/slideLayout2.xml" Type="http://schemas.openxmlformats.org/officeDocument/2006/relationships/slideLayout" Id="rId1"/>
</Relationships>

</file>

<file path=ppt/slides/_rels/slide40.xml.rels><?xml version="1.0" encoding="UTF-8" standalone="yes"?>
<Relationships xmlns="http://schemas.openxmlformats.org/package/2006/relationships">
    <Relationship TargetMode="External" Target="mailto:hana.bartonickova@mpsv.cz" Type="http://schemas.openxmlformats.org/officeDocument/2006/relationships/hyperlink" Id="rId3"/>
    <Relationship Target="../notesSlides/notesSlide40.xml" Type="http://schemas.openxmlformats.org/officeDocument/2006/relationships/notesSlide" Id="rId2"/>
    <Relationship Target="../slideLayouts/slideLayout1.xml" Type="http://schemas.openxmlformats.org/officeDocument/2006/relationships/slideLayout" Id="rId1"/>
    <Relationship TargetMode="External" Target="mailto:lucie.sutorikova@mpsv.cz" Type="http://schemas.openxmlformats.org/officeDocument/2006/relationships/hyperlink" Id="rId4"/>
</Relationships>

</file>

<file path=ppt/slides/_rels/slide5.xml.rels><?xml version="1.0" encoding="UTF-8" standalone="yes"?>
<Relationships xmlns="http://schemas.openxmlformats.org/package/2006/relationships">
    <Relationship Target="../media/image7.png" Type="http://schemas.openxmlformats.org/officeDocument/2006/relationships/image" Id="rId3"/>
    <Relationship Target="../notesSlides/notesSlide5.xml" Type="http://schemas.openxmlformats.org/officeDocument/2006/relationships/notesSlide" Id="rId2"/>
    <Relationship Target="../slideLayouts/slideLayout2.xml" Type="http://schemas.openxmlformats.org/officeDocument/2006/relationships/slideLayout" Id="rId1"/>
</Relationships>

</file>

<file path=ppt/slides/_rels/slide6.xml.rels><?xml version="1.0" encoding="UTF-8" standalone="yes"?>
<Relationships xmlns="http://schemas.openxmlformats.org/package/2006/relationships">
    <Relationship Target="../notesSlides/notesSlide6.xml" Type="http://schemas.openxmlformats.org/officeDocument/2006/relationships/notesSlide" Id="rId2"/>
    <Relationship Target="../slideLayouts/slideLayout2.xml" Type="http://schemas.openxmlformats.org/officeDocument/2006/relationships/slideLayout" Id="rId1"/>
</Relationships>

</file>

<file path=ppt/slides/_rels/slide7.xml.rels><?xml version="1.0" encoding="UTF-8" standalone="yes"?>
<Relationships xmlns="http://schemas.openxmlformats.org/package/2006/relationships">
    <Relationship Target="../media/image8.png" Type="http://schemas.openxmlformats.org/officeDocument/2006/relationships/image" Id="rId3"/>
    <Relationship Target="../notesSlides/notesSlide7.xml" Type="http://schemas.openxmlformats.org/officeDocument/2006/relationships/notesSlide" Id="rId2"/>
    <Relationship Target="../slideLayouts/slideLayout2.xml" Type="http://schemas.openxmlformats.org/officeDocument/2006/relationships/slideLayout" Id="rId1"/>
    <Relationship Target="../media/hdphoto1.wdp" Type="http://schemas.microsoft.com/office/2007/relationships/hdphoto" Id="rId4"/>
</Relationships>

</file>

<file path=ppt/slides/_rels/slide8.xml.rels><?xml version="1.0" encoding="UTF-8" standalone="yes"?>
<Relationships xmlns="http://schemas.openxmlformats.org/package/2006/relationships">
    <Relationship Target="../notesSlides/notesSlide8.xml" Type="http://schemas.openxmlformats.org/officeDocument/2006/relationships/notesSlide" Id="rId2"/>
    <Relationship Target="../slideLayouts/slideLayout2.xml" Type="http://schemas.openxmlformats.org/officeDocument/2006/relationships/slideLayout" Id="rId1"/>
</Relationships>

</file>

<file path=ppt/slides/_rels/slide9.xml.rels><?xml version="1.0" encoding="UTF-8" standalone="yes"?>
<Relationships xmlns="http://schemas.openxmlformats.org/package/2006/relationships">
    <Relationship Target="../media/image9.png" Type="http://schemas.openxmlformats.org/officeDocument/2006/relationships/image" Id="rId3"/>
    <Relationship Target="../notesSlides/notesSlide9.xml" Type="http://schemas.openxmlformats.org/officeDocument/2006/relationships/notesSlide" Id="rId2"/>
    <Relationship Target="../slideLayouts/slideLayout2.xml" Type="http://schemas.openxmlformats.org/officeDocument/2006/relationships/slideLayout" Id="rId1"/>
</Relationships>

</file>

<file path=ppt/slides/slide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508768" y="1712505"/>
            <a:ext cx="7525197" cy="1848664"/>
          </a:xfrm>
        </p:spPr>
        <p:txBody>
          <a:bodyPr/>
          <a:lstStyle/>
          <a:p>
            <a:pPr>
              <a:spcBef>
                <a:spcPts val="600"/>
              </a:spcBef>
              <a:spcAft>
                <a:spcPts val="1200"/>
              </a:spcAft>
            </a:pPr>
            <a:br>
              <a:rPr lang="cs-CZ" sz="3200" kern="1200" dirty="false">
                <a:latin typeface="+mn-lt"/>
                <a:ea typeface="+mn-ea"/>
                <a:cs typeface="+mn-cs"/>
              </a:rPr>
            </a:br>
            <a:r>
              <a:rPr lang="cs-CZ" sz="3200" kern="1200" dirty="false">
                <a:latin typeface="+mn-lt"/>
                <a:ea typeface="+mn-ea"/>
                <a:cs typeface="+mn-cs"/>
              </a:rPr>
              <a:t>seminář  pro  žadatele  OPZ+</a:t>
            </a:r>
            <a:br>
              <a:rPr lang="cs-CZ" sz="3200" kern="1200" dirty="false">
                <a:latin typeface="+mn-lt"/>
                <a:ea typeface="+mn-ea"/>
                <a:cs typeface="+mn-cs"/>
              </a:rPr>
            </a:br>
            <a:endParaRPr lang="cs-CZ" sz="3200" kern="1200" dirty="false">
              <a:latin typeface="+mn-lt"/>
              <a:ea typeface="+mn-ea"/>
              <a:cs typeface="+mn-cs"/>
            </a:endParaRPr>
          </a:p>
        </p:txBody>
      </p:sp>
      <p:sp>
        <p:nvSpPr>
          <p:cNvPr id="6" name="Zástupný symbol pro text 5"/>
          <p:cNvSpPr>
            <a:spLocks noGrp="true"/>
          </p:cNvSpPr>
          <p:nvPr>
            <p:ph type="body" sz="quarter" idx="13"/>
          </p:nvPr>
        </p:nvSpPr>
        <p:spPr>
          <a:xfrm>
            <a:off x="1514079" y="3429000"/>
            <a:ext cx="7272000" cy="648072"/>
          </a:xfrm>
        </p:spPr>
        <p:txBody>
          <a:bodyPr anchor="t"/>
          <a:lstStyle/>
          <a:p>
            <a:r>
              <a:rPr lang="cs-CZ" b="true" dirty="false"/>
              <a:t>Výzva: 03_22_029</a:t>
            </a:r>
          </a:p>
          <a:p>
            <a:endParaRPr lang="cs-CZ" b="true" dirty="false"/>
          </a:p>
        </p:txBody>
      </p:sp>
      <p:pic>
        <p:nvPicPr>
          <p:cNvPr id="14" name="Zástupný symbol pro obrázek 13"/>
          <p:cNvPicPr>
            <a:picLocks noGrp="true" noChangeAspect="true"/>
          </p:cNvPicPr>
          <p:nvPr>
            <p:ph type="pic" sz="quarter" idx="15"/>
          </p:nvPr>
        </p:nvPicPr>
        <p:blipFill>
          <a:blip cstate="print" r:embed="rId3">
            <a:extLst>
              <a:ext uri="{28A0092B-C50C-407E-A947-70E740481C1C}">
                <a14:useLocalDpi xmlns:a14="http://schemas.microsoft.com/office/drawing/2010/main" val="0"/>
              </a:ext>
            </a:extLst>
          </a:blip>
          <a:stretch>
            <a:fillRect/>
          </a:stretch>
        </p:blipFill>
        <p:spPr>
          <a:xfrm>
            <a:off x="842440" y="2233249"/>
            <a:ext cx="540000" cy="540000"/>
          </a:xfrm>
        </p:spPr>
      </p:pic>
      <p:pic>
        <p:nvPicPr>
          <p:cNvPr id="15" name="Zástupný symbol pro obrázek 14"/>
          <p:cNvPicPr>
            <a:picLocks noGrp="true" noChangeAspect="true"/>
          </p:cNvPicPr>
          <p:nvPr>
            <p:ph type="pic" sz="quarter" idx="16"/>
          </p:nvPr>
        </p:nvPicPr>
        <p:blipFill>
          <a:blip cstate="print" r:embed="rId4">
            <a:extLst>
              <a:ext uri="{28A0092B-C50C-407E-A947-70E740481C1C}">
                <a14:useLocalDpi xmlns:a14="http://schemas.microsoft.com/office/drawing/2010/main" val="0"/>
              </a:ext>
            </a:extLst>
          </a:blip>
          <a:stretch>
            <a:fillRect/>
          </a:stretch>
        </p:blipFill>
        <p:spPr>
          <a:xfrm>
            <a:off x="843079" y="3429000"/>
            <a:ext cx="540000" cy="540000"/>
          </a:xfrm>
        </p:spPr>
      </p:pic>
      <p:sp>
        <p:nvSpPr>
          <p:cNvPr id="7" name="Zástupný symbol pro text 5">
            <a:extLst>
              <a:ext uri="{FF2B5EF4-FFF2-40B4-BE49-F238E27FC236}">
                <a16:creationId xmlns:a16="http://schemas.microsoft.com/office/drawing/2014/main" id="{705ED5C5-F44C-4BD5-9B84-36B68FBC5A49}"/>
              </a:ext>
            </a:extLst>
          </p:cNvPr>
          <p:cNvSpPr txBox="true">
            <a:spLocks/>
          </p:cNvSpPr>
          <p:nvPr/>
        </p:nvSpPr>
        <p:spPr>
          <a:xfrm>
            <a:off x="1494029" y="5661248"/>
            <a:ext cx="7272000" cy="540000"/>
          </a:xfrm>
          <a:prstGeom prst="rect">
            <a:avLst/>
          </a:prstGeom>
        </p:spPr>
        <p:txBody>
          <a:bodyPr vert="horz" lIns="36000" tIns="0" rIns="36000" bIns="0" rtlCol="false" anchor="ctr" anchorCtr="false">
            <a:noAutofit/>
          </a:bodyPr>
          <a:lstStyle>
            <a:lvl1pPr marL="0" indent="0" algn="l" defTabSz="914400" rtl="false" eaLnBrk="true" latinLnBrk="false" hangingPunct="true">
              <a:lnSpc>
                <a:spcPct val="100000"/>
              </a:lnSpc>
              <a:spcBef>
                <a:spcPts val="0"/>
              </a:spcBef>
              <a:spcAft>
                <a:spcPts val="0"/>
              </a:spcAft>
              <a:buClr>
                <a:schemeClr val="accent2"/>
              </a:buClr>
              <a:buSzPct val="100000"/>
              <a:buFontTx/>
              <a:buNone/>
              <a:defRPr sz="3200" b="false" kern="1200" baseline="0">
                <a:solidFill>
                  <a:schemeClr val="accent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lnSpc>
                <a:spcPct val="115000"/>
              </a:lnSpc>
            </a:pPr>
            <a:r>
              <a:rPr lang="cs-CZ" sz="2400" b="true" dirty="false"/>
              <a:t>Termíny: </a:t>
            </a:r>
            <a:r>
              <a:rPr lang="cs-CZ" sz="2000" b="true" dirty="false"/>
              <a:t>3. 11. 2022 prezenčně, 24. 11. 2022 on-line </a:t>
            </a:r>
          </a:p>
        </p:txBody>
      </p:sp>
      <p:pic>
        <p:nvPicPr>
          <p:cNvPr id="9" name="Zástupný symbol pro obrázek 15">
            <a:extLst>
              <a:ext uri="{FF2B5EF4-FFF2-40B4-BE49-F238E27FC236}">
                <a16:creationId xmlns:a16="http://schemas.microsoft.com/office/drawing/2014/main" id="{D6F3D9D0-2903-4ECB-AC02-7643FF3A2220}"/>
              </a:ext>
            </a:extLst>
          </p:cNvPr>
          <p:cNvPicPr>
            <a:picLocks noGrp="true" noChangeAspect="true"/>
          </p:cNvPicPr>
          <p:nvPr>
            <p:ph type="pic" sz="quarter" idx="17"/>
          </p:nvPr>
        </p:nvPicPr>
        <p:blipFill>
          <a:blip cstate="print" r:embed="rId5">
            <a:extLst>
              <a:ext uri="{28A0092B-C50C-407E-A947-70E740481C1C}">
                <a14:useLocalDpi xmlns:a14="http://schemas.microsoft.com/office/drawing/2010/main" val="0"/>
              </a:ext>
            </a:extLst>
          </a:blip>
          <a:stretch>
            <a:fillRect/>
          </a:stretch>
        </p:blipFill>
        <p:spPr>
          <a:xfrm>
            <a:off x="817413" y="5661248"/>
            <a:ext cx="540000" cy="540000"/>
          </a:xfrm>
        </p:spPr>
      </p:pic>
      <p:sp>
        <p:nvSpPr>
          <p:cNvPr id="8" name="TextovéPole 7">
            <a:extLst>
              <a:ext uri="{FF2B5EF4-FFF2-40B4-BE49-F238E27FC236}">
                <a16:creationId xmlns:a16="http://schemas.microsoft.com/office/drawing/2014/main" id="{38AFD604-AFF2-4C6F-9E69-B7A2095BCA7C}"/>
              </a:ext>
            </a:extLst>
          </p:cNvPr>
          <p:cNvSpPr txBox="true"/>
          <p:nvPr/>
        </p:nvSpPr>
        <p:spPr>
          <a:xfrm>
            <a:off x="1508129" y="2773249"/>
            <a:ext cx="5800175" cy="461665"/>
          </a:xfrm>
          <a:prstGeom prst="rect">
            <a:avLst/>
          </a:prstGeom>
          <a:noFill/>
        </p:spPr>
        <p:txBody>
          <a:bodyPr wrap="square" rtlCol="false">
            <a:spAutoFit/>
          </a:bodyPr>
          <a:lstStyle/>
          <a:p>
            <a:r>
              <a:rPr lang="cs-CZ" sz="2400" dirty="false"/>
              <a:t>Informace o výzvě</a:t>
            </a:r>
          </a:p>
        </p:txBody>
      </p:sp>
      <p:sp>
        <p:nvSpPr>
          <p:cNvPr id="10" name="Zástupný symbol pro text 5">
            <a:extLst>
              <a:ext uri="{FF2B5EF4-FFF2-40B4-BE49-F238E27FC236}">
                <a16:creationId xmlns:a16="http://schemas.microsoft.com/office/drawing/2014/main" id="{6FE3D83B-AB99-48A0-8FF7-41B78BBEE11F}"/>
              </a:ext>
            </a:extLst>
          </p:cNvPr>
          <p:cNvSpPr txBox="true">
            <a:spLocks/>
          </p:cNvSpPr>
          <p:nvPr/>
        </p:nvSpPr>
        <p:spPr>
          <a:xfrm>
            <a:off x="1514079" y="3753036"/>
            <a:ext cx="7272000" cy="1692188"/>
          </a:xfrm>
          <a:prstGeom prst="rect">
            <a:avLst/>
          </a:prstGeom>
        </p:spPr>
        <p:txBody>
          <a:bodyPr vert="horz" lIns="36000" tIns="0" rIns="36000" bIns="0" rtlCol="false" anchor="t" anchorCtr="false">
            <a:noAutofit/>
          </a:bodyPr>
          <a:lstStyle>
            <a:lvl1pPr marL="0" indent="0" algn="l" defTabSz="914400" rtl="false" eaLnBrk="true" latinLnBrk="false" hangingPunct="true">
              <a:lnSpc>
                <a:spcPct val="100000"/>
              </a:lnSpc>
              <a:spcBef>
                <a:spcPts val="0"/>
              </a:spcBef>
              <a:spcAft>
                <a:spcPts val="0"/>
              </a:spcAft>
              <a:buClr>
                <a:schemeClr val="accent2"/>
              </a:buClr>
              <a:buSzPct val="100000"/>
              <a:buFontTx/>
              <a:buNone/>
              <a:defRPr sz="3200" b="false" kern="1200" baseline="0">
                <a:solidFill>
                  <a:schemeClr val="accent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br>
              <a:rPr lang="cs-CZ" b="true" dirty="false"/>
            </a:br>
            <a:r>
              <a:rPr lang="cs-CZ" b="true" dirty="false">
                <a:effectLst/>
                <a:latin typeface="Arial" panose="020B0604020202020204" pitchFamily="34" charset="0"/>
                <a:ea typeface="Calibri" panose="020F0502020204030204" pitchFamily="34" charset="0"/>
              </a:rPr>
              <a:t>Prevence předčasných odchodů ze vzdělávání (1)</a:t>
            </a:r>
            <a:endParaRPr lang="cs-CZ" b="true" dirty="false"/>
          </a:p>
        </p:txBody>
      </p:sp>
    </p:spTree>
    <p:extLst>
      <p:ext uri="{BB962C8B-B14F-4D97-AF65-F5344CB8AC3E}">
        <p14:creationId xmlns:p14="http://schemas.microsoft.com/office/powerpoint/2010/main" val="337466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Věcné zaměření výzvy 1/3</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12776"/>
            <a:ext cx="8424000" cy="5445224"/>
          </a:xfrm>
        </p:spPr>
        <p:txBody>
          <a:bodyPr/>
          <a:lstStyle/>
          <a:p>
            <a:pPr algn="just">
              <a:lnSpc>
                <a:spcPct val="107000"/>
              </a:lnSpc>
            </a:pPr>
            <a:r>
              <a:rPr lang="cs-CZ" sz="1800" dirty="false">
                <a:effectLst/>
                <a:latin typeface="Arial" panose="020B0604020202020204" pitchFamily="34" charset="0"/>
                <a:ea typeface="Calibri" panose="020F0502020204030204" pitchFamily="34" charset="0"/>
              </a:rPr>
              <a:t>Výzva reaguje</a:t>
            </a:r>
            <a:r>
              <a:rPr lang="cs-CZ" sz="1800" dirty="false">
                <a:effectLst/>
                <a:latin typeface="Arial" panose="020B0604020202020204" pitchFamily="34" charset="0"/>
                <a:ea typeface="Arial" panose="020B0604020202020204" pitchFamily="34" charset="0"/>
              </a:rPr>
              <a:t> na problém sociálních nerovností ve vzdělávání, mezigenerační reprodukci nízkého vzdělání a tím i ohrožení vysokou nezaměstnaností, nízkými příjmy a z toho vyplývající možné chudoby. </a:t>
            </a:r>
          </a:p>
          <a:p>
            <a:pPr algn="just">
              <a:lnSpc>
                <a:spcPct val="107000"/>
              </a:lnSpc>
            </a:pPr>
            <a:r>
              <a:rPr lang="cs-CZ" sz="1800" dirty="false">
                <a:effectLst/>
                <a:latin typeface="Arial" panose="020B0604020202020204" pitchFamily="34" charset="0"/>
                <a:ea typeface="Calibri" panose="020F0502020204030204" pitchFamily="34" charset="0"/>
                <a:cs typeface="Arial" panose="020B0604020202020204" pitchFamily="34" charset="0"/>
              </a:rPr>
              <a:t>Prioritou</a:t>
            </a:r>
            <a:r>
              <a:rPr lang="cs-CZ" sz="1800" dirty="false">
                <a:solidFill>
                  <a:schemeClr val="accent1"/>
                </a:solidFill>
                <a:effectLst/>
                <a:latin typeface="Arial" panose="020B0604020202020204" pitchFamily="34" charset="0"/>
                <a:ea typeface="Calibri" panose="020F0502020204030204" pitchFamily="34" charset="0"/>
              </a:rPr>
              <a:t> výzvy je </a:t>
            </a:r>
            <a:r>
              <a:rPr lang="cs-CZ" sz="1800" b="true" dirty="false">
                <a:solidFill>
                  <a:schemeClr val="accent1"/>
                </a:solidFill>
                <a:effectLst/>
                <a:latin typeface="Arial" panose="020B0604020202020204" pitchFamily="34" charset="0"/>
                <a:ea typeface="Calibri" panose="020F0502020204030204" pitchFamily="34" charset="0"/>
              </a:rPr>
              <a:t>nastavení funkčního, efektivního a účinného systému podpory rodin </a:t>
            </a:r>
            <a:r>
              <a:rPr lang="cs-CZ" sz="1800" dirty="false">
                <a:solidFill>
                  <a:schemeClr val="accent1"/>
                </a:solidFill>
                <a:effectLst/>
                <a:latin typeface="Arial" panose="020B0604020202020204" pitchFamily="34" charset="0"/>
                <a:ea typeface="Calibri" panose="020F0502020204030204" pitchFamily="34" charset="0"/>
              </a:rPr>
              <a:t>zaměřeného na identifikaci, prevenci a redukci problému předčasných odchodů ze vzdělávání </a:t>
            </a:r>
            <a:r>
              <a:rPr lang="cs-CZ" sz="1800" dirty="false">
                <a:latin typeface="Arial" panose="020B0604020202020204" pitchFamily="34" charset="0"/>
                <a:ea typeface="Calibri" panose="020F0502020204030204" pitchFamily="34" charset="0"/>
                <a:cs typeface="Arial" panose="020B0604020202020204" pitchFamily="34" charset="0"/>
              </a:rPr>
              <a:t>na regionální úrovni prostřednictvím </a:t>
            </a:r>
            <a:r>
              <a:rPr lang="cs-CZ" sz="1800" b="true" dirty="false">
                <a:effectLst/>
                <a:latin typeface="Arial" panose="020B0604020202020204" pitchFamily="34" charset="0"/>
                <a:ea typeface="Calibri" panose="020F0502020204030204" pitchFamily="34" charset="0"/>
                <a:cs typeface="Arial" panose="020B0604020202020204" pitchFamily="34" charset="0"/>
              </a:rPr>
              <a:t>multidisciplinárního přístupu</a:t>
            </a:r>
            <a:r>
              <a:rPr lang="cs-CZ" sz="1800" dirty="false">
                <a:latin typeface="Arial" panose="020B0604020202020204" pitchFamily="34" charset="0"/>
                <a:ea typeface="Calibri" panose="020F0502020204030204" pitchFamily="34" charset="0"/>
                <a:cs typeface="Arial" panose="020B0604020202020204" pitchFamily="34" charset="0"/>
              </a:rPr>
              <a:t>. </a:t>
            </a:r>
          </a:p>
          <a:p>
            <a:pPr algn="just">
              <a:lnSpc>
                <a:spcPct val="107000"/>
              </a:lnSpc>
            </a:pPr>
            <a:r>
              <a:rPr lang="cs-CZ" sz="1800" dirty="false">
                <a:solidFill>
                  <a:schemeClr val="accent1"/>
                </a:solidFill>
                <a:effectLst/>
                <a:latin typeface="Arial" panose="020B0604020202020204" pitchFamily="34" charset="0"/>
                <a:ea typeface="Calibri" panose="020F0502020204030204" pitchFamily="34" charset="0"/>
              </a:rPr>
              <a:t>Předčasným odchodem žáků ze vzdělávání pro tuto výzvu se rozumí neukončené základní vzdělání.</a:t>
            </a:r>
          </a:p>
          <a:p>
            <a:pPr algn="just">
              <a:lnSpc>
                <a:spcPct val="107000"/>
              </a:lnSpc>
            </a:pPr>
            <a:r>
              <a:rPr lang="cs-CZ" sz="1800" dirty="false">
                <a:effectLst/>
                <a:latin typeface="Arial" panose="020B0604020202020204" pitchFamily="34" charset="0"/>
                <a:ea typeface="Calibri" panose="020F0502020204030204" pitchFamily="34" charset="0"/>
              </a:rPr>
              <a:t>Důležitou oblastí, na kterou je třeba cíleně zaměřit pozornost, je </a:t>
            </a:r>
            <a:r>
              <a:rPr lang="cs-CZ" sz="1800" b="true" dirty="false">
                <a:effectLst/>
                <a:latin typeface="Arial" panose="020B0604020202020204" pitchFamily="34" charset="0"/>
                <a:ea typeface="Calibri" panose="020F0502020204030204" pitchFamily="34" charset="0"/>
              </a:rPr>
              <a:t>oblast včasné péče pro děti do 3 let věku </a:t>
            </a:r>
            <a:r>
              <a:rPr lang="cs-CZ" sz="1800" dirty="false">
                <a:effectLst/>
                <a:latin typeface="Arial" panose="020B0604020202020204" pitchFamily="34" charset="0"/>
                <a:ea typeface="Calibri" panose="020F0502020204030204" pitchFamily="34" charset="0"/>
              </a:rPr>
              <a:t>z rodin, které se potýkají se socio-ekonomickým znevýhodněním. Je žádoucí poskytnout dětem i rodinám motivaci i podmínky pro včasnou předškolní přípravu, včetně přípravy k nástupu do předškolního vzdělávání.</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rPr>
              <a:t>Možnost dítěte zapojit se v dětském kolektivu v mateřské škole či jiném předškolním zařízení je důležitý nástroj prevence školní neúspěšnosti. </a:t>
            </a:r>
          </a:p>
          <a:p>
            <a:pPr algn="just">
              <a:lnSpc>
                <a:spcPct val="107000"/>
              </a:lnSpc>
            </a:pPr>
            <a:endParaRPr lang="cs-CZ" sz="1800" dirty="false">
              <a:solidFill>
                <a:schemeClr val="accent1"/>
              </a:solidFill>
              <a:effectLst/>
              <a:latin typeface="Arial" panose="020B0604020202020204" pitchFamily="34" charset="0"/>
              <a:ea typeface="Calibri" panose="020F0502020204030204" pitchFamily="34" charset="0"/>
            </a:endParaRPr>
          </a:p>
          <a:p>
            <a:pPr algn="just">
              <a:lnSpc>
                <a:spcPct val="107000"/>
              </a:lnSpc>
            </a:pPr>
            <a:endParaRPr lang="cs-CZ" sz="1800" dirty="false">
              <a:latin typeface="Arial" panose="020B0604020202020204" pitchFamily="34" charset="0"/>
              <a:ea typeface="Calibri" panose="020F0502020204030204" pitchFamily="34" charset="0"/>
              <a:cs typeface="Arial" panose="020B0604020202020204" pitchFamily="34" charset="0"/>
            </a:endParaRPr>
          </a:p>
          <a:p>
            <a:pPr algn="just">
              <a:lnSpc>
                <a:spcPct val="107000"/>
              </a:lnSpc>
            </a:pPr>
            <a:endParaRPr lang="cs-CZ" sz="1800" dirty="false">
              <a:effectLst/>
              <a:latin typeface="Arial" panose="020B0604020202020204" pitchFamily="34" charset="0"/>
              <a:ea typeface="Arial" panose="020B0604020202020204" pitchFamily="34" charset="0"/>
            </a:endParaRPr>
          </a:p>
          <a:p>
            <a:pPr algn="just">
              <a:lnSpc>
                <a:spcPct val="107000"/>
              </a:lnSpc>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10000"/>
              </a:lnSpc>
              <a:spcBef>
                <a:spcPts val="0"/>
              </a:spcBef>
              <a:spcAft>
                <a:spcPts val="1200"/>
              </a:spcAft>
              <a:buNone/>
            </a:pPr>
            <a:endParaRPr lang="cs-CZ" sz="1600" dirty="false">
              <a:solidFill>
                <a:srgbClr val="002060"/>
              </a:solidFill>
            </a:endParaRPr>
          </a:p>
        </p:txBody>
      </p:sp>
    </p:spTree>
    <p:extLst>
      <p:ext uri="{BB962C8B-B14F-4D97-AF65-F5344CB8AC3E}">
        <p14:creationId xmlns:p14="http://schemas.microsoft.com/office/powerpoint/2010/main" val="31163977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2E99553-33C8-4D37-AFED-F0C5E5F0D085}"/>
              </a:ext>
            </a:extLst>
          </p:cNvPr>
          <p:cNvSpPr>
            <a:spLocks noGrp="true"/>
          </p:cNvSpPr>
          <p:nvPr>
            <p:ph type="title"/>
          </p:nvPr>
        </p:nvSpPr>
        <p:spPr/>
        <p:txBody>
          <a:bodyPr/>
          <a:lstStyle/>
          <a:p>
            <a:r>
              <a:rPr lang="cs-CZ" dirty="false"/>
              <a:t>Věcné zaměření výzvy 2/3</a:t>
            </a:r>
          </a:p>
        </p:txBody>
      </p:sp>
      <p:sp>
        <p:nvSpPr>
          <p:cNvPr id="3" name="Zástupný obsah 2">
            <a:extLst>
              <a:ext uri="{FF2B5EF4-FFF2-40B4-BE49-F238E27FC236}">
                <a16:creationId xmlns:a16="http://schemas.microsoft.com/office/drawing/2014/main" id="{359EF106-F04D-47C8-BA4D-2746CFBF2EB5}"/>
              </a:ext>
            </a:extLst>
          </p:cNvPr>
          <p:cNvSpPr>
            <a:spLocks noGrp="true"/>
          </p:cNvSpPr>
          <p:nvPr>
            <p:ph idx="1"/>
          </p:nvPr>
        </p:nvSpPr>
        <p:spPr>
          <a:xfrm>
            <a:off x="540000" y="1412776"/>
            <a:ext cx="8064000" cy="5040560"/>
          </a:xfrm>
        </p:spPr>
        <p:txBody>
          <a:bodyPr/>
          <a:lstStyle/>
          <a:p>
            <a:pPr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Pro oblast řešení předčasných odchodů ze vzdělávání jsou dále stěžejní výzvou podporované aktivity směřující k lepší a často i absentující spolupráci rodiny – školy – dalších odborníků, programy motivace dětí </a:t>
            </a:r>
            <a:br>
              <a:rPr lang="cs-CZ" sz="1800" dirty="false">
                <a:effectLst/>
                <a:latin typeface="Arial" panose="020B0604020202020204" pitchFamily="34" charset="0"/>
                <a:ea typeface="Calibri" panose="020F0502020204030204" pitchFamily="34" charset="0"/>
                <a:cs typeface="Arial" panose="020B0604020202020204" pitchFamily="34" charset="0"/>
              </a:rPr>
            </a:br>
            <a:r>
              <a:rPr lang="cs-CZ" sz="1800" dirty="false">
                <a:effectLst/>
                <a:latin typeface="Arial" panose="020B0604020202020204" pitchFamily="34" charset="0"/>
                <a:ea typeface="Calibri" panose="020F0502020204030204" pitchFamily="34" charset="0"/>
                <a:cs typeface="Arial" panose="020B0604020202020204" pitchFamily="34" charset="0"/>
              </a:rPr>
              <a:t>i rodičů k předškolnímu a školnímu vzdělávání i možnosti individuálních přístupů k řešení specifických potřeb dětí v průběhu předškolního </a:t>
            </a:r>
            <a:br>
              <a:rPr lang="cs-CZ" sz="1800" dirty="false">
                <a:effectLst/>
                <a:latin typeface="Arial" panose="020B0604020202020204" pitchFamily="34" charset="0"/>
                <a:ea typeface="Calibri" panose="020F0502020204030204" pitchFamily="34" charset="0"/>
                <a:cs typeface="Arial" panose="020B0604020202020204" pitchFamily="34" charset="0"/>
              </a:rPr>
            </a:br>
            <a:r>
              <a:rPr lang="cs-CZ" sz="1800" dirty="false">
                <a:effectLst/>
                <a:latin typeface="Arial" panose="020B0604020202020204" pitchFamily="34" charset="0"/>
                <a:ea typeface="Calibri" panose="020F0502020204030204" pitchFamily="34" charset="0"/>
                <a:cs typeface="Arial" panose="020B0604020202020204" pitchFamily="34" charset="0"/>
              </a:rPr>
              <a:t>a školního vzdělávání.  </a:t>
            </a:r>
          </a:p>
          <a:p>
            <a:pPr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Výzva umožňuje v projektech partnerství se školami a školskými zařízeními, jež povede k propojení aktivit v sociální a vzdělávací oblasti. Žadatelé a partneři se budou vzájemně doplňovat a zajišťovat různé aspekty při řešení problému.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Aktivity výzvy úzce navazují na subvence poskytované ze strany Ministerstva školství, mládeže a tělovýchovy (MŠMT) na podporu společných opatření v oblasti školství a sociální práce, prostřednictvím kterých je usilováno o snížení rizik předčasných odchodů dětí ze vzdělávání (zejména na výzvy Národní plán obnovy MŠMT a Operační program Jan Amos Komenský). </a:t>
            </a:r>
          </a:p>
          <a:p>
            <a:pPr algn="just">
              <a:lnSpc>
                <a:spcPct val="100000"/>
              </a:lnSpc>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16900402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Věcné zaměření výzvy 3/3</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916832"/>
            <a:ext cx="8424000" cy="4941168"/>
          </a:xfrm>
        </p:spPr>
        <p:txBody>
          <a:bodyPr/>
          <a:lstStyle/>
          <a:p>
            <a:pPr algn="just">
              <a:lnSpc>
                <a:spcPct val="107000"/>
              </a:lnSpc>
              <a:spcAft>
                <a:spcPts val="600"/>
              </a:spcAft>
            </a:pPr>
            <a:r>
              <a:rPr lang="cs-CZ" sz="1800" dirty="false">
                <a:effectLst/>
                <a:latin typeface="Arial" panose="020B0604020202020204" pitchFamily="34" charset="0"/>
                <a:ea typeface="Calibri" panose="020F0502020204030204" pitchFamily="34" charset="0"/>
                <a:cs typeface="Arial" panose="020B0604020202020204" pitchFamily="34" charset="0"/>
              </a:rPr>
              <a:t>Pro pilotní nastavení výzvy bylo vybráno </a:t>
            </a:r>
            <a:r>
              <a:rPr lang="cs-CZ" sz="1800" b="true" dirty="false">
                <a:effectLst/>
                <a:latin typeface="Arial" panose="020B0604020202020204" pitchFamily="34" charset="0"/>
                <a:ea typeface="Calibri" panose="020F0502020204030204" pitchFamily="34" charset="0"/>
                <a:cs typeface="Arial" panose="020B0604020202020204" pitchFamily="34" charset="0"/>
              </a:rPr>
              <a:t>33 obcí s rozšířenou působností Ústeckého, Karlovarského, Libereckého a Moravskoslezského kraje.</a:t>
            </a:r>
            <a:r>
              <a:rPr lang="cs-CZ" sz="1800" dirty="false">
                <a:effectLst/>
                <a:latin typeface="Arial" panose="020B0604020202020204" pitchFamily="34" charset="0"/>
                <a:ea typeface="Calibri" panose="020F0502020204030204" pitchFamily="34" charset="0"/>
                <a:cs typeface="Arial" panose="020B0604020202020204" pitchFamily="34" charset="0"/>
              </a:rPr>
              <a:t> Vybrané regiony v rámci uvedených krajů mají na základě dlouhodobého sledování a zdrojů MŠMT ve svém území školy indikující výrazné zatížení předčasnými odchody ze vzdělávání či riziky, jež mohou k předčasným odchodům vést. Potřebnost podpory výzvou definovaných regionů vyplývá z dat srovnání regionů (NUTS 2) o předčasných odchodech ze vzdělávání </a:t>
            </a:r>
            <a:br>
              <a:rPr lang="cs-CZ" sz="1800" dirty="false">
                <a:effectLst/>
                <a:latin typeface="Arial" panose="020B0604020202020204" pitchFamily="34" charset="0"/>
                <a:ea typeface="Calibri" panose="020F0502020204030204" pitchFamily="34" charset="0"/>
                <a:cs typeface="Arial" panose="020B0604020202020204" pitchFamily="34" charset="0"/>
              </a:rPr>
            </a:br>
            <a:r>
              <a:rPr lang="cs-CZ" sz="1800" dirty="false">
                <a:effectLst/>
                <a:latin typeface="Arial" panose="020B0604020202020204" pitchFamily="34" charset="0"/>
                <a:ea typeface="Calibri" panose="020F0502020204030204" pitchFamily="34" charset="0"/>
                <a:cs typeface="Arial" panose="020B0604020202020204" pitchFamily="34" charset="0"/>
              </a:rPr>
              <a:t>v České republice a současně z nejvyšší koncentrace ORP, které se potýkají s problémem předčasných odchodů ze vzdělávání. Obce s rozšířenou působností identifikuje zároveň vyšší index sociálního vyloučení. Jako problém se zároveň jeví nižší zapojení dětí do předškolního vzdělávání v uvedených krajích.</a:t>
            </a:r>
          </a:p>
          <a:p>
            <a:pPr algn="just">
              <a:lnSpc>
                <a:spcPct val="107000"/>
              </a:lnSpc>
              <a:spcAft>
                <a:spcPts val="600"/>
              </a:spcAft>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6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buNone/>
            </a:pPr>
            <a:endParaRPr lang="cs-CZ" sz="1600" dirty="false"/>
          </a:p>
        </p:txBody>
      </p:sp>
    </p:spTree>
    <p:extLst>
      <p:ext uri="{BB962C8B-B14F-4D97-AF65-F5344CB8AC3E}">
        <p14:creationId xmlns:p14="http://schemas.microsoft.com/office/powerpoint/2010/main" val="966037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Podporované aktivity 1/7</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12776"/>
            <a:ext cx="8424000" cy="5445224"/>
          </a:xfrm>
        </p:spPr>
        <p:txBody>
          <a:bodyPr/>
          <a:lstStyle/>
          <a:p>
            <a:pPr marL="0" indent="0">
              <a:lnSpc>
                <a:spcPct val="107000"/>
              </a:lnSpc>
              <a:spcAft>
                <a:spcPts val="6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Popis podporovaných aktivit:</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lvl="0" indent="0" algn="l">
              <a:lnSpc>
                <a:spcPct val="107000"/>
              </a:lnSpc>
              <a:buNone/>
            </a:pPr>
            <a:r>
              <a:rPr lang="cs-CZ" sz="1800" b="true" dirty="false">
                <a:latin typeface="Arial" panose="020B0604020202020204" pitchFamily="34" charset="0"/>
                <a:ea typeface="Calibri" panose="020F0502020204030204" pitchFamily="34" charset="0"/>
                <a:cs typeface="Arial" panose="020B0604020202020204" pitchFamily="34" charset="0"/>
              </a:rPr>
              <a:t>1</a:t>
            </a:r>
            <a:r>
              <a:rPr lang="cs-CZ" sz="1800" b="true" dirty="false">
                <a:effectLst/>
                <a:latin typeface="Arial" panose="020B0604020202020204" pitchFamily="34" charset="0"/>
                <a:ea typeface="Calibri" panose="020F0502020204030204" pitchFamily="34" charset="0"/>
                <a:cs typeface="Arial" panose="020B0604020202020204" pitchFamily="34" charset="0"/>
              </a:rPr>
              <a:t>) Pro všechny věkové skupiny dětí* a jejich rodiče:</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cs-CZ" sz="1800" dirty="false">
                <a:effectLst/>
                <a:latin typeface="Arial" panose="020B0604020202020204" pitchFamily="34" charset="0"/>
                <a:ea typeface="Calibri" panose="020F0502020204030204" pitchFamily="34" charset="0"/>
                <a:cs typeface="Arial" panose="020B0604020202020204" pitchFamily="34" charset="0"/>
              </a:rPr>
              <a:t>činnost multidisciplinárních týmů pro prevenci a řešení předčasných odchodů ze vzdělávání – koordinace a propojování rodin a aktérů z řad škol, pediatrů, dětských psychologů, sociálních pracovníků obcí, sociálních služeb (nízkoprahová zařízení pro děti a mládež, sociálně aktivizační služby pro rodiny s dětmi), OSPOD, pedagogicko-psychologických poraden apod. (podpora oprávněného přenosu informací, případové konference, síťování služeb),</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1100"/>
              </a:spcAft>
            </a:pPr>
            <a:r>
              <a:rPr lang="cs-CZ" sz="1800" dirty="false">
                <a:effectLst/>
                <a:latin typeface="Arial" panose="020B0604020202020204" pitchFamily="34" charset="0"/>
                <a:ea typeface="Calibri" panose="020F0502020204030204" pitchFamily="34" charset="0"/>
                <a:cs typeface="Arial" panose="020B0604020202020204" pitchFamily="34" charset="0"/>
              </a:rPr>
              <a:t>vytvoření metodik pro činnosti multidisciplinárních týmů k prevenci a řešení předčasných odchodů ze vzdělávání,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1100"/>
              </a:spcAft>
            </a:pPr>
            <a:r>
              <a:rPr lang="cs-CZ" sz="1800" dirty="false">
                <a:effectLst/>
                <a:latin typeface="Arial" panose="020B0604020202020204" pitchFamily="34" charset="0"/>
                <a:ea typeface="Calibri" panose="020F0502020204030204" pitchFamily="34" charset="0"/>
                <a:cs typeface="Arial" panose="020B0604020202020204" pitchFamily="34" charset="0"/>
              </a:rPr>
              <a:t>metodická a odborná podpora a supervize členů multidisciplinárních týmů (případové supervize zaměřené na problémy vztahující se k riziku předčasných odchodů ze vzdělávání, týmové supervize zaměřené na spolupráci členů multidisciplinárních týmů při řešení problému), kulaté stoly, workshopy, </a:t>
            </a:r>
          </a:p>
          <a:p>
            <a:pPr marL="0" indent="0" algn="just">
              <a:lnSpc>
                <a:spcPct val="100000"/>
              </a:lnSpc>
              <a:spcBef>
                <a:spcPts val="0"/>
              </a:spcBef>
              <a:spcAft>
                <a:spcPts val="1100"/>
              </a:spcAft>
              <a:buNone/>
            </a:pPr>
            <a:r>
              <a:rPr lang="cs-CZ" sz="1800" dirty="false">
                <a:latin typeface="Arial" panose="020B0604020202020204" pitchFamily="34" charset="0"/>
                <a:cs typeface="Arial" panose="020B0604020202020204" pitchFamily="34" charset="0"/>
              </a:rPr>
              <a:t>* </a:t>
            </a:r>
            <a:r>
              <a:rPr lang="cs-CZ" sz="1400" dirty="false">
                <a:effectLst/>
                <a:latin typeface="Arial" panose="020B0604020202020204" pitchFamily="34" charset="0"/>
                <a:ea typeface="Calibri" panose="020F0502020204030204" pitchFamily="34" charset="0"/>
                <a:cs typeface="Times New Roman" panose="02020603050405020304" pitchFamily="18" charset="0"/>
              </a:rPr>
              <a:t>Jedná se o děti předškolního věku (pro tuto výzvu se rozumí 0 – 6 let) a žáky ZŠ.</a:t>
            </a:r>
          </a:p>
          <a:p>
            <a:pPr marL="0" indent="0" algn="just">
              <a:lnSpc>
                <a:spcPct val="100000"/>
              </a:lnSpc>
              <a:spcBef>
                <a:spcPts val="0"/>
              </a:spcBef>
              <a:spcAft>
                <a:spcPts val="1100"/>
              </a:spcAft>
              <a:buNone/>
            </a:pPr>
            <a:endParaRPr lang="cs-CZ" dirty="false"/>
          </a:p>
        </p:txBody>
      </p:sp>
    </p:spTree>
    <p:extLst>
      <p:ext uri="{BB962C8B-B14F-4D97-AF65-F5344CB8AC3E}">
        <p14:creationId xmlns:p14="http://schemas.microsoft.com/office/powerpoint/2010/main" val="12652066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85AD1B9-62F7-4B2E-B799-8284E997A6A9}"/>
              </a:ext>
            </a:extLst>
          </p:cNvPr>
          <p:cNvSpPr>
            <a:spLocks noGrp="true"/>
          </p:cNvSpPr>
          <p:nvPr>
            <p:ph type="title"/>
          </p:nvPr>
        </p:nvSpPr>
        <p:spPr/>
        <p:txBody>
          <a:bodyPr/>
          <a:lstStyle/>
          <a:p>
            <a:r>
              <a:rPr lang="cs-CZ" dirty="false"/>
              <a:t>Podporované aktivity 2/7</a:t>
            </a:r>
          </a:p>
        </p:txBody>
      </p:sp>
      <p:sp>
        <p:nvSpPr>
          <p:cNvPr id="3" name="Zástupný obsah 2">
            <a:extLst>
              <a:ext uri="{FF2B5EF4-FFF2-40B4-BE49-F238E27FC236}">
                <a16:creationId xmlns:a16="http://schemas.microsoft.com/office/drawing/2014/main" id="{0433E166-78B1-4452-9D44-FFEDCFE48E32}"/>
              </a:ext>
            </a:extLst>
          </p:cNvPr>
          <p:cNvSpPr>
            <a:spLocks noGrp="true"/>
          </p:cNvSpPr>
          <p:nvPr>
            <p:ph idx="1"/>
          </p:nvPr>
        </p:nvSpPr>
        <p:spPr>
          <a:xfrm>
            <a:off x="540000" y="1484784"/>
            <a:ext cx="8064000" cy="4635216"/>
          </a:xfrm>
        </p:spPr>
        <p:txBody>
          <a:bodyPr/>
          <a:lstStyle/>
          <a:p>
            <a:pPr algn="just">
              <a:lnSpc>
                <a:spcPct val="100000"/>
              </a:lnSpc>
              <a:spcBef>
                <a:spcPts val="0"/>
              </a:spcBef>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vytvoření strategie prevence odchodů ze vzdělávání pro konkrétní region,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11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nastavení systému včasného detekování rizika předčasných odchodů ze vzdělávání, vyhledávání/identifikace rodin s vyšším rizikem odchodu ze vzdělávání jejich dětí,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aktivity odborného poradenství zainteresovaným aktérům zaměřené na identifikaci a redukci rizika předčasných odchodů ze vzdělávání s důrazem na multidisciplinární spolupráci,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11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aktivity odborného poradenství rodinám směřující ke snížení dopadu na rodiny při řešení rizika předčasných odchodů jejich dětí ze vzdělávání,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podpora pozice koordinátora působícího v obci s rozšířenou působností mimo odbor (oddělení) sociálně právní ochrany dětí s cílem podpory při komunikaci a aktivní spolupráci škol, dětí, žáků a jejich rodin, zástupců obcí a dalších odborníků, multidisciplinárního týmu, případně dalších aktérů za účelem prevence a řešení obtížné situace žáka ohroženého školním neúspěchem,</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30977395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C89790-C3E1-4B93-AEFA-71AE7415D460}"/>
              </a:ext>
            </a:extLst>
          </p:cNvPr>
          <p:cNvSpPr>
            <a:spLocks noGrp="true"/>
          </p:cNvSpPr>
          <p:nvPr>
            <p:ph type="title"/>
          </p:nvPr>
        </p:nvSpPr>
        <p:spPr/>
        <p:txBody>
          <a:bodyPr/>
          <a:lstStyle/>
          <a:p>
            <a:r>
              <a:rPr lang="cs-CZ" dirty="false"/>
              <a:t>Podporované aktivity 3/7</a:t>
            </a:r>
          </a:p>
        </p:txBody>
      </p:sp>
      <p:sp>
        <p:nvSpPr>
          <p:cNvPr id="3" name="Zástupný obsah 2">
            <a:extLst>
              <a:ext uri="{FF2B5EF4-FFF2-40B4-BE49-F238E27FC236}">
                <a16:creationId xmlns:a16="http://schemas.microsoft.com/office/drawing/2014/main" id="{D9F92D91-4B3D-449C-8E6C-93C0330182F8}"/>
              </a:ext>
            </a:extLst>
          </p:cNvPr>
          <p:cNvSpPr>
            <a:spLocks noGrp="true"/>
          </p:cNvSpPr>
          <p:nvPr>
            <p:ph idx="1"/>
          </p:nvPr>
        </p:nvSpPr>
        <p:spPr>
          <a:xfrm>
            <a:off x="540000" y="1340768"/>
            <a:ext cx="8064000" cy="5256584"/>
          </a:xfrm>
        </p:spPr>
        <p:txBody>
          <a:bodyPr/>
          <a:lstStyle/>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podpora participace rodiny a dítěte na řešení problémů, propojení na stávající podpůrné systémy,</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mediace/facilitace komunikace rodina a škola,</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mimoškolní podpora dětí, žáků a jejich rodin ze socio-ekonomicky znevýhodněného prostředí při přechodu z MŠ na ZŠ, přestupu během školního roku, návratu do školy po delší absenci (nemoc, karanténa, rodinné záležitosti apod.) či s ohledem na případné distanční vzdělávání,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aktivity a programy zaměřené na aktivizaci vlastních sil rodiny při řešení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zvládání situace spojené s rizikem předčasných odchodů ze vzdělávání (rodinné konference, </a:t>
            </a:r>
            <a:r>
              <a:rPr lang="cs-CZ" sz="1800" dirty="false" err="true">
                <a:solidFill>
                  <a:schemeClr val="accent1"/>
                </a:solidFill>
                <a:effectLst/>
                <a:latin typeface="Arial" panose="020B0604020202020204" pitchFamily="34" charset="0"/>
                <a:ea typeface="Calibri" panose="020F0502020204030204" pitchFamily="34" charset="0"/>
                <a:cs typeface="Arial" panose="020B0604020202020204" pitchFamily="34" charset="0"/>
              </a:rPr>
              <a:t>family</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coaching a další), aktivity a programy na podporu informovanosti a zplnomocňování rodičů v oblasti vzdělávání dětí,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podpůrné skupiny pro rodiče dětí a žáků (prevence předčasných odchodů ze vzdělávání),</a:t>
            </a:r>
            <a:endParaRPr lang="cs-CZ" sz="1800" dirty="false">
              <a:solidFill>
                <a:schemeClr val="accent1"/>
              </a:solidFill>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realizace dostupných volnočasových aktivit pro různé věkové skupiny jako forma rozvoje dítěte a žáka ZŠ, smysluplného využití volného času jako motivace a prevence k setrvání ve vzdělání.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37915626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C9B15DE-09A5-40E3-A4A7-A6DBEBBA575A}"/>
              </a:ext>
            </a:extLst>
          </p:cNvPr>
          <p:cNvSpPr>
            <a:spLocks noGrp="true"/>
          </p:cNvSpPr>
          <p:nvPr>
            <p:ph type="title"/>
          </p:nvPr>
        </p:nvSpPr>
        <p:spPr/>
        <p:txBody>
          <a:bodyPr/>
          <a:lstStyle/>
          <a:p>
            <a:r>
              <a:rPr lang="cs-CZ" dirty="false"/>
              <a:t>Podporované aktivity 4/7</a:t>
            </a:r>
          </a:p>
        </p:txBody>
      </p:sp>
      <p:sp>
        <p:nvSpPr>
          <p:cNvPr id="3" name="Zástupný obsah 2">
            <a:extLst>
              <a:ext uri="{FF2B5EF4-FFF2-40B4-BE49-F238E27FC236}">
                <a16:creationId xmlns:a16="http://schemas.microsoft.com/office/drawing/2014/main" id="{BAE76899-F244-4AF1-8A33-B5956EF949D5}"/>
              </a:ext>
            </a:extLst>
          </p:cNvPr>
          <p:cNvSpPr>
            <a:spLocks noGrp="true"/>
          </p:cNvSpPr>
          <p:nvPr>
            <p:ph idx="1"/>
          </p:nvPr>
        </p:nvSpPr>
        <p:spPr>
          <a:xfrm>
            <a:off x="540000" y="1340768"/>
            <a:ext cx="8064000" cy="5040560"/>
          </a:xfrm>
        </p:spPr>
        <p:txBody>
          <a:bodyPr/>
          <a:lstStyle/>
          <a:p>
            <a:pPr marL="0" lvl="0" indent="0" algn="l">
              <a:lnSpc>
                <a:spcPct val="107000"/>
              </a:lnSpc>
              <a:spcAft>
                <a:spcPts val="11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2) Pro předškolní děti a jejich rodiče:</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programy podpory fungování rodiny a motivace rodičů k účasti na aktivitách mateřských, rodinných, komunitních center za doprovázení odborného pracovníka/dobrovolníka (v případě potřeby),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rozvoj klubů pro děti a rodiče zaměřených na dovednosti a rozvoj malého dítěte, jeho socializaci, na motivaci a přijetí odpovědnosti rodičů za výchovu a vzdělání dítěte, na motivaci rodičů k předškolnímu vzdělávání, na práci s režimem pro dítě i pro rodiče, na práci s předsudky mezi rodiči,</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individuální podpora dětí a rodičů na motivaci k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účasti a setrvání </a:t>
            </a:r>
            <a:r>
              <a:rPr lang="cs-CZ" sz="1800" dirty="false">
                <a:effectLst/>
                <a:latin typeface="Arial" panose="020B0604020202020204" pitchFamily="34" charset="0"/>
                <a:ea typeface="Calibri" panose="020F0502020204030204" pitchFamily="34" charset="0"/>
                <a:cs typeface="Arial" panose="020B0604020202020204" pitchFamily="34" charset="0"/>
              </a:rPr>
              <a:t>v předškolní přípravě v MŠ, v dětské skupině, v předškolním klubu (cílené poradenství a motivace rodičům ke zvládnutí přípravy dle individuálních potřeb v rodině), </a:t>
            </a: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zvyšování informovanosti rodičů o přínosech předškolního vzdělávání pro jejich děti a jejich aktivní zapojení do vzdělávání,</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Courier New" panose="02070309020205020404" pitchFamily="49" charset="0"/>
              <a:buChar char="o"/>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16305999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D910FB8-5D58-4FE8-822C-17EED106C3AB}"/>
              </a:ext>
            </a:extLst>
          </p:cNvPr>
          <p:cNvSpPr>
            <a:spLocks noGrp="true"/>
          </p:cNvSpPr>
          <p:nvPr>
            <p:ph type="title"/>
          </p:nvPr>
        </p:nvSpPr>
        <p:spPr/>
        <p:txBody>
          <a:bodyPr/>
          <a:lstStyle/>
          <a:p>
            <a:r>
              <a:rPr lang="cs-CZ" dirty="false"/>
              <a:t>Podporované aktivity 5/7</a:t>
            </a:r>
          </a:p>
        </p:txBody>
      </p:sp>
      <p:sp>
        <p:nvSpPr>
          <p:cNvPr id="3" name="Zástupný obsah 2">
            <a:extLst>
              <a:ext uri="{FF2B5EF4-FFF2-40B4-BE49-F238E27FC236}">
                <a16:creationId xmlns:a16="http://schemas.microsoft.com/office/drawing/2014/main" id="{3A0A9342-6B39-4E4D-84A2-4DC6D615379A}"/>
              </a:ext>
            </a:extLst>
          </p:cNvPr>
          <p:cNvSpPr>
            <a:spLocks noGrp="true"/>
          </p:cNvSpPr>
          <p:nvPr>
            <p:ph idx="1"/>
          </p:nvPr>
        </p:nvSpPr>
        <p:spPr/>
        <p:txBody>
          <a:bodyPr/>
          <a:lstStyle/>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poradenství a programy podpory dětí i rodičů v průběhu předškolního vzdělávání, pomoc při komunikaci s učiteli,</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podpora rodinných a komunitních center, dětských skupin, dětských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předškolních klubů, nízkoprahových a terénních služeb pro předškolní děti a rodiče nabízejících programy podpory rodin při začleňování znevýhodněných dětí do vzdělávání, programy přípravy rodiny a dítěte na školní vzdělávání (zápis do ZŠ, případná koordinace a pomoc při jednání s pedagogicko-psychologickou poradnou atd.).</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33084683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CE9950-8889-4675-BD2B-E19A240B4A9A}"/>
              </a:ext>
            </a:extLst>
          </p:cNvPr>
          <p:cNvSpPr>
            <a:spLocks noGrp="true"/>
          </p:cNvSpPr>
          <p:nvPr>
            <p:ph type="title"/>
          </p:nvPr>
        </p:nvSpPr>
        <p:spPr/>
        <p:txBody>
          <a:bodyPr/>
          <a:lstStyle/>
          <a:p>
            <a:r>
              <a:rPr lang="cs-CZ" dirty="false"/>
              <a:t>Podporované aktivity 6/7</a:t>
            </a:r>
          </a:p>
        </p:txBody>
      </p:sp>
      <p:sp>
        <p:nvSpPr>
          <p:cNvPr id="3" name="Zástupný obsah 2">
            <a:extLst>
              <a:ext uri="{FF2B5EF4-FFF2-40B4-BE49-F238E27FC236}">
                <a16:creationId xmlns:a16="http://schemas.microsoft.com/office/drawing/2014/main" id="{51DCFD53-377D-41E9-8A5B-1F3724B2007D}"/>
              </a:ext>
            </a:extLst>
          </p:cNvPr>
          <p:cNvSpPr>
            <a:spLocks noGrp="true"/>
          </p:cNvSpPr>
          <p:nvPr>
            <p:ph idx="1"/>
          </p:nvPr>
        </p:nvSpPr>
        <p:spPr>
          <a:xfrm>
            <a:off x="540000" y="1484784"/>
            <a:ext cx="8064000" cy="4824536"/>
          </a:xfrm>
        </p:spPr>
        <p:txBody>
          <a:bodyPr/>
          <a:lstStyle/>
          <a:p>
            <a:pPr marL="0" lvl="0" indent="0" algn="l">
              <a:lnSpc>
                <a:spcPct val="107000"/>
              </a:lnSpc>
              <a:spcAft>
                <a:spcPts val="11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3) Pro žáky ZŠ a jejich rodiče:</a:t>
            </a:r>
            <a:endParaRPr lang="cs-CZ" sz="1800" b="true"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intenzivní podpora rodiny při nástupu dítěte do ZŠ,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poradenství a programy podpory, motivace a participace rodičů a dětí v průběhu školního vzdělávání, pomoc při komunikaci s pedagogickým sborem,</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mimoškolní programy motivace žáka pro školní docházku (co mi jde/nejde, co se mi líbí/nelíbí, co můžu/nemůžu ovlivnit),</a:t>
            </a: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mimoškolní doučování s důrazem na zapojení rodiny např. v rodinných, komunitních centrech, v nízkoprahových zařízeních pro děti a mládež, </a:t>
            </a:r>
            <a:r>
              <a:rPr lang="cs-CZ" sz="1800" dirty="false">
                <a:effectLst/>
                <a:latin typeface="Arial" panose="020B0604020202020204" pitchFamily="34" charset="0"/>
                <a:ea typeface="Calibri" panose="020F0502020204030204" pitchFamily="34" charset="0"/>
                <a:cs typeface="Times New Roman" panose="02020603050405020304" pitchFamily="18" charset="0"/>
              </a:rPr>
              <a:t>zvyšování motivace a kompetencí rodiny k domácí přípravě na vyučování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na mimoškolní doučování zážitkovou formou, </a:t>
            </a:r>
            <a:r>
              <a:rPr lang="cs-CZ" sz="1800" dirty="false">
                <a:effectLst/>
                <a:latin typeface="Arial" panose="020B0604020202020204" pitchFamily="34" charset="0"/>
                <a:ea typeface="Calibri" panose="020F0502020204030204" pitchFamily="34" charset="0"/>
                <a:cs typeface="Arial" panose="020B0604020202020204" pitchFamily="34" charset="0"/>
              </a:rPr>
              <a:t> </a:t>
            </a: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motivace rodin k účasti na dalších akcích v komunitě s případným doprovázením,</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17494495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AFCFDB-5E42-4711-8B5A-FA147B03316E}"/>
              </a:ext>
            </a:extLst>
          </p:cNvPr>
          <p:cNvSpPr>
            <a:spLocks noGrp="true"/>
          </p:cNvSpPr>
          <p:nvPr>
            <p:ph type="title"/>
          </p:nvPr>
        </p:nvSpPr>
        <p:spPr/>
        <p:txBody>
          <a:bodyPr/>
          <a:lstStyle/>
          <a:p>
            <a:r>
              <a:rPr lang="cs-CZ" dirty="false"/>
              <a:t>Podporované aktivity 7/7</a:t>
            </a:r>
          </a:p>
        </p:txBody>
      </p:sp>
      <p:sp>
        <p:nvSpPr>
          <p:cNvPr id="3" name="Zástupný obsah 2">
            <a:extLst>
              <a:ext uri="{FF2B5EF4-FFF2-40B4-BE49-F238E27FC236}">
                <a16:creationId xmlns:a16="http://schemas.microsoft.com/office/drawing/2014/main" id="{68078C9F-2595-4B81-ADE1-0CFC42236013}"/>
              </a:ext>
            </a:extLst>
          </p:cNvPr>
          <p:cNvSpPr>
            <a:spLocks noGrp="true"/>
          </p:cNvSpPr>
          <p:nvPr>
            <p:ph idx="1"/>
          </p:nvPr>
        </p:nvSpPr>
        <p:spPr/>
        <p:txBody>
          <a:bodyPr/>
          <a:lstStyle/>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programy motivace a doprovázení dětí do mimoškolních aktivit/zájmových činností,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mimoškolní programy práce se silnými stránkami dětí, jejich podpora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rozvoj, práce s talentem,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aktivity, programy zaměřené na rozvoj postupné samostatnosti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odpovědnosti dítěte,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motivace dítěte i rodičů při vstupu do dalšího stupně vzdělávání – příklady dobré praxe, osvěta o úspěšných absolventech, informace o možnostech stipendií, specificky zaměřené pobyty na podporu motivace dalšího vzdělávání apod.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1450626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Obsah semináře</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12776"/>
            <a:ext cx="8424000" cy="5606849"/>
          </a:xfrm>
        </p:spPr>
        <p:txBody>
          <a:bodyPr/>
          <a:lstStyle/>
          <a:p>
            <a:pPr marL="342900" indent="-342900">
              <a:lnSpc>
                <a:spcPct val="90000"/>
              </a:lnSpc>
              <a:spcBef>
                <a:spcPts val="0"/>
              </a:spcBef>
              <a:spcAft>
                <a:spcPts val="0"/>
              </a:spcAft>
              <a:buFont typeface="Arial" panose="020B0604020202020204" pitchFamily="34" charset="0"/>
              <a:buChar char="•"/>
            </a:pPr>
            <a:r>
              <a:rPr lang="cs-CZ" sz="2000" b="true" dirty="false">
                <a:solidFill>
                  <a:srgbClr val="002060"/>
                </a:solidFill>
              </a:rPr>
              <a:t>Informace k výzvě 03_22_029 Prevence předčasných odchodů se vzdělávání (1) </a:t>
            </a:r>
          </a:p>
          <a:p>
            <a:pPr marL="0" indent="0">
              <a:lnSpc>
                <a:spcPct val="90000"/>
              </a:lnSpc>
              <a:spcBef>
                <a:spcPts val="0"/>
              </a:spcBef>
              <a:spcAft>
                <a:spcPts val="0"/>
              </a:spcAft>
              <a:buNone/>
            </a:pPr>
            <a:endParaRPr lang="cs-CZ" sz="2000" b="true" dirty="false">
              <a:solidFill>
                <a:srgbClr val="002060"/>
              </a:solidFill>
            </a:endParaRP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Identifikace výzvy, časové nastavení, alokace, zdroje financování</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Oprávnění žadatelé a partneři</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Věcné zaměření výzvy </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Podporované aktivity a závazné podmínky</a:t>
            </a:r>
          </a:p>
          <a:p>
            <a:pPr marL="342900" indent="-342900">
              <a:lnSpc>
                <a:spcPct val="120000"/>
              </a:lnSpc>
              <a:spcBef>
                <a:spcPts val="0"/>
              </a:spcBef>
              <a:spcAft>
                <a:spcPts val="0"/>
              </a:spcAft>
              <a:buFont typeface="Arial" panose="020B0604020202020204" pitchFamily="34" charset="0"/>
              <a:buChar char="•"/>
            </a:pPr>
            <a:r>
              <a:rPr lang="cs-CZ" sz="2000" dirty="false">
                <a:solidFill>
                  <a:srgbClr val="002060"/>
                </a:solidFill>
              </a:rPr>
              <a:t>Cílové skupiny</a:t>
            </a:r>
          </a:p>
          <a:p>
            <a:pPr marL="342900" indent="-342900">
              <a:lnSpc>
                <a:spcPct val="120000"/>
              </a:lnSpc>
              <a:spcBef>
                <a:spcPts val="0"/>
              </a:spcBef>
              <a:spcAft>
                <a:spcPts val="0"/>
              </a:spcAft>
              <a:buFont typeface="Arial" panose="020B0604020202020204" pitchFamily="34" charset="0"/>
              <a:buChar char="•"/>
            </a:pPr>
            <a:r>
              <a:rPr lang="cs-CZ" sz="2000" dirty="false">
                <a:solidFill>
                  <a:srgbClr val="002060"/>
                </a:solidFill>
              </a:rPr>
              <a:t>Indikátory</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Podmínky veřejné podpory</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Způsobilost výdajů, nepřímé náklady</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Přílohy výzvy a povinné přílohy žádosti</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Doplňující informace k žádosti </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Dotazy k výzvě </a:t>
            </a:r>
          </a:p>
          <a:p>
            <a:pPr marL="342900" indent="-342900">
              <a:lnSpc>
                <a:spcPct val="120000"/>
              </a:lnSpc>
              <a:spcBef>
                <a:spcPts val="0"/>
              </a:spcBef>
              <a:spcAft>
                <a:spcPts val="0"/>
              </a:spcAft>
              <a:buClr>
                <a:schemeClr val="accent2"/>
              </a:buClr>
              <a:buFont typeface="Arial" panose="020B0604020202020204" pitchFamily="34" charset="0"/>
              <a:buChar char="•"/>
            </a:pPr>
            <a:r>
              <a:rPr lang="cs-CZ" sz="2000" dirty="false">
                <a:solidFill>
                  <a:srgbClr val="002060"/>
                </a:solidFill>
              </a:rPr>
              <a:t>Kontakty</a:t>
            </a:r>
          </a:p>
          <a:p>
            <a:pPr marL="0" indent="0">
              <a:buNone/>
            </a:pPr>
            <a:endParaRPr lang="cs-CZ" dirty="false"/>
          </a:p>
        </p:txBody>
      </p:sp>
      <p:pic>
        <p:nvPicPr>
          <p:cNvPr id="5" name="Picture 14">
            <a:extLst>
              <a:ext uri="{FF2B5EF4-FFF2-40B4-BE49-F238E27FC236}">
                <a16:creationId xmlns:a16="http://schemas.microsoft.com/office/drawing/2014/main" id="{5562F4E4-9BFF-4A94-BF8C-F203BC3E1065}"/>
              </a:ext>
            </a:extLst>
          </p:cNvPr>
          <p:cNvPicPr>
            <a:picLocks noChangeAspect="true" noChangeArrowheads="true"/>
          </p:cNvPicPr>
          <p:nvPr/>
        </p:nvPicPr>
        <p:blipFill>
          <a:blip r:embed="rId3">
            <a:extLst>
              <a:ext uri="{28A0092B-C50C-407E-A947-70E740481C1C}">
                <a14:useLocalDpi xmlns:a14="http://schemas.microsoft.com/office/drawing/2010/main" val="0"/>
              </a:ext>
            </a:extLst>
          </a:blip>
          <a:srcRect/>
          <a:stretch>
            <a:fillRect/>
          </a:stretch>
        </p:blipFill>
        <p:spPr bwMode="auto">
          <a:xfrm>
            <a:off x="7380312" y="5301208"/>
            <a:ext cx="1152128" cy="13047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425612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312EFD-6D1B-42EE-B27E-9DE761016205}"/>
              </a:ext>
            </a:extLst>
          </p:cNvPr>
          <p:cNvSpPr>
            <a:spLocks noGrp="true"/>
          </p:cNvSpPr>
          <p:nvPr>
            <p:ph type="title"/>
          </p:nvPr>
        </p:nvSpPr>
        <p:spPr/>
        <p:txBody>
          <a:bodyPr/>
          <a:lstStyle/>
          <a:p>
            <a:r>
              <a:rPr lang="cs-CZ" dirty="false"/>
              <a:t>Co nelze v rámci výzvy podpořit</a:t>
            </a:r>
          </a:p>
        </p:txBody>
      </p:sp>
      <p:sp>
        <p:nvSpPr>
          <p:cNvPr id="3" name="Zástupný obsah 2">
            <a:extLst>
              <a:ext uri="{FF2B5EF4-FFF2-40B4-BE49-F238E27FC236}">
                <a16:creationId xmlns:a16="http://schemas.microsoft.com/office/drawing/2014/main" id="{7C4E9DD8-EDA3-408C-9929-B31C7BE89062}"/>
              </a:ext>
            </a:extLst>
          </p:cNvPr>
          <p:cNvSpPr>
            <a:spLocks noGrp="true"/>
          </p:cNvSpPr>
          <p:nvPr>
            <p:ph idx="1"/>
          </p:nvPr>
        </p:nvSpPr>
        <p:spPr>
          <a:xfrm>
            <a:off x="540000" y="1484784"/>
            <a:ext cx="8064000" cy="4635216"/>
          </a:xfrm>
        </p:spPr>
        <p:txBody>
          <a:bodyPr/>
          <a:lstStyle/>
          <a:p>
            <a:pPr marL="0" indent="0">
              <a:lnSpc>
                <a:spcPct val="100000"/>
              </a:lnSpc>
              <a:spcBef>
                <a:spcPts val="0"/>
              </a:spcBef>
              <a:spcAft>
                <a:spcPts val="600"/>
              </a:spcAft>
              <a:buNone/>
            </a:pP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V rámci výzvy není možné podpořit:</a:t>
            </a:r>
          </a:p>
          <a:p>
            <a:pPr marL="0" indent="0">
              <a:lnSpc>
                <a:spcPct val="100000"/>
              </a:lnSpc>
              <a:spcBef>
                <a:spcPts val="0"/>
              </a:spcBef>
              <a:spcAft>
                <a:spcPts val="600"/>
              </a:spcAft>
              <a:buNone/>
            </a:pP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1100"/>
              </a:spcAft>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Mzdové příspěvky na náhradu mzdy zaměstnavateli pro pracovníka po dobu jeho účasti v dalším vzdělávání.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V rámci aktivit nelze podpořit </a:t>
            </a:r>
            <a:r>
              <a:rPr lang="cs-CZ" sz="1800" b="true"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financování základních činností a běžného provozu</a:t>
            </a: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 sociální služby,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rodinných a komunitních center, dětských skupin, dětských a předškolních klubů, nízkoprahových a terénních služeb pro předškolní děti a rodiče</a:t>
            </a: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 </a:t>
            </a:r>
            <a:r>
              <a:rPr lang="cs-CZ" sz="1800" b="true"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bez vazby na cíl výzvy</a:t>
            </a:r>
            <a:r>
              <a:rPr lang="cs-CZ" sz="1800" dirty="false">
                <a:solidFill>
                  <a:schemeClr val="accent1"/>
                </a:solidFill>
                <a:effectLst/>
                <a:latin typeface="Arial" panose="020B0604020202020204" pitchFamily="34" charset="0"/>
                <a:ea typeface="Arial" panose="020B0604020202020204" pitchFamily="34" charset="0"/>
                <a:cs typeface="Arial" panose="020B0604020202020204" pitchFamily="34" charset="0"/>
              </a:rPr>
              <a:t>.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Ve výzvě nebudou hrazeny mzdy/platy zaměstnanců škol a školských zařízení, které jsou hrazeny zřizovatelem a/nebo jinými dotačními tituly zejména v gesci MŠMT (například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Národní plán obnovy MŠMT a Operační program Jan Amos Komenský</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p>
          <a:p>
            <a:pPr algn="just">
              <a:lnSpc>
                <a:spcPct val="100000"/>
              </a:lnSpc>
              <a:spcBef>
                <a:spcPts val="0"/>
              </a:spcBef>
              <a:spcAft>
                <a:spcPts val="1100"/>
              </a:spcAft>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Ve výzvě nebudou hrazeny náklady na aktivity, které jsou financovány z jiných dotačních titulů zejména v gesci MŠMT (například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Národní plán obnovy v gesci MŠMT a Operační program Jan Amos Komenský</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 </a:t>
            </a:r>
          </a:p>
          <a:p>
            <a:endParaRPr lang="cs-CZ" dirty="false"/>
          </a:p>
        </p:txBody>
      </p:sp>
    </p:spTree>
    <p:extLst>
      <p:ext uri="{BB962C8B-B14F-4D97-AF65-F5344CB8AC3E}">
        <p14:creationId xmlns:p14="http://schemas.microsoft.com/office/powerpoint/2010/main" val="37810859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Závazné podmínky 1/2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12776"/>
            <a:ext cx="8424000" cy="5445224"/>
          </a:xfrm>
        </p:spPr>
        <p:txBody>
          <a:bodyPr/>
          <a:lstStyle/>
          <a:p>
            <a:pPr marL="0" indent="0">
              <a:lnSpc>
                <a:spcPct val="107000"/>
              </a:lnSpc>
              <a:spcAft>
                <a:spcPts val="800"/>
              </a:spcAft>
              <a:buNone/>
            </a:pPr>
            <a:r>
              <a:rPr lang="cs-CZ" sz="1800" b="true" dirty="false">
                <a:effectLst/>
                <a:latin typeface="Arial" panose="020B0604020202020204" pitchFamily="34" charset="0"/>
                <a:ea typeface="Calibri" panose="020F0502020204030204" pitchFamily="34" charset="0"/>
                <a:cs typeface="Arial" panose="020B0604020202020204" pitchFamily="34" charset="0"/>
              </a:rPr>
              <a:t>Závazné podmínky pro žadatele: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800"/>
              </a:spcAft>
            </a:pPr>
            <a:r>
              <a:rPr lang="cs-CZ" sz="1800" dirty="false">
                <a:effectLst/>
                <a:latin typeface="Arial" panose="020B0604020202020204" pitchFamily="34" charset="0"/>
                <a:ea typeface="Calibri" panose="020F0502020204030204" pitchFamily="34" charset="0"/>
                <a:cs typeface="Arial" panose="020B0604020202020204" pitchFamily="34" charset="0"/>
              </a:rPr>
              <a:t>V</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rámci projektu bude pracovat </a:t>
            </a: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multidisciplinární tým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zaměřený na prevenci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řešení předčasných odchodů ze vzdělávání a na cílenou podporu dětí, žáků a jejich rodin, kterého se účastní minimálně pozice pedagogický pracovník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sociální pracovník (může se jednat zejména o sociálního pracovníka obce či sociálního pracovníka poskytovatele sociální služby). V žádosti o podporu bude složení multidisciplinárního popsáno.</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Aft>
                <a:spcPts val="1800"/>
              </a:spcAft>
            </a:pP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Povinným výstupem</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bude vytvořená </a:t>
            </a: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metodika multidisciplinárního týmu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k prevenci a řešení předčasných odchodů ze vzdělávání.</a:t>
            </a:r>
          </a:p>
          <a:p>
            <a:pPr algn="just">
              <a:lnSpc>
                <a:spcPct val="100000"/>
              </a:lnSpc>
              <a:spcAft>
                <a:spcPts val="1800"/>
              </a:spcAft>
            </a:pPr>
            <a:r>
              <a:rPr lang="cs-CZ" sz="1800" b="true" dirty="false">
                <a:solidFill>
                  <a:schemeClr val="accent1"/>
                </a:solidFill>
                <a:effectLst/>
                <a:latin typeface="Arial" panose="020B0604020202020204" pitchFamily="34" charset="0"/>
                <a:ea typeface="Calibri" panose="020F0502020204030204" pitchFamily="34" charset="0"/>
              </a:rPr>
              <a:t>Všichni žadatelé doloží zájem konkrétní základní školy o účast v projektu</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t>
            </a:r>
            <a:r>
              <a:rPr lang="cs-CZ" sz="1800" dirty="false">
                <a:solidFill>
                  <a:schemeClr val="accent1"/>
                </a:solidFill>
                <a:effectLst/>
                <a:latin typeface="Arial" panose="020B0604020202020204" pitchFamily="34" charset="0"/>
                <a:ea typeface="Calibri" panose="020F0502020204030204" pitchFamily="34" charset="0"/>
              </a:rPr>
              <a:t> a to </a:t>
            </a:r>
            <a:r>
              <a:rPr lang="cs-CZ" sz="1800" b="true" dirty="false">
                <a:solidFill>
                  <a:schemeClr val="accent1"/>
                </a:solidFill>
                <a:effectLst/>
                <a:latin typeface="Arial" panose="020B0604020202020204" pitchFamily="34" charset="0"/>
                <a:ea typeface="Calibri" panose="020F0502020204030204" pitchFamily="34" charset="0"/>
              </a:rPr>
              <a:t>ve formě partnerství či spolupráce</a:t>
            </a:r>
            <a:r>
              <a:rPr lang="cs-CZ" sz="1800" dirty="false">
                <a:solidFill>
                  <a:schemeClr val="accent1"/>
                </a:solidFill>
                <a:effectLst/>
                <a:latin typeface="Arial" panose="020B0604020202020204" pitchFamily="34" charset="0"/>
                <a:ea typeface="Calibri" panose="020F0502020204030204" pitchFamily="34" charset="0"/>
              </a:rPr>
              <a:t>.* U zapojených škol do projektu se musí jednat o školy indikující výrazné zatížení předčasnými odchody či riziky, jež mohou k předčasným odchodům vést. V případě, že je projekt zaměřen výhradně na věkovou skupinu 0 - 6 let, je možné doložit zájem mateřské školy.</a:t>
            </a:r>
          </a:p>
          <a:p>
            <a:pPr marL="0" indent="0" algn="just">
              <a:lnSpc>
                <a:spcPct val="100000"/>
              </a:lnSpc>
              <a:spcAft>
                <a:spcPts val="1800"/>
              </a:spcAft>
              <a:buNone/>
            </a:pPr>
            <a:r>
              <a:rPr lang="cs-CZ" sz="1800" dirty="false">
                <a:solidFill>
                  <a:schemeClr val="accent1"/>
                </a:solidFill>
                <a:latin typeface="Arial" panose="020B0604020202020204" pitchFamily="34" charset="0"/>
                <a:ea typeface="Calibri" panose="020F0502020204030204" pitchFamily="34" charset="0"/>
                <a:cs typeface="Times New Roman" panose="02020603050405020304" pitchFamily="18" charset="0"/>
              </a:rPr>
              <a:t>* </a:t>
            </a:r>
            <a:r>
              <a:rPr lang="cs-CZ" sz="14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Příloha Výzvy č. 1 </a:t>
            </a:r>
            <a:r>
              <a:rPr lang="cs-CZ" sz="14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Vyjádření zájmu konkrétní mateřské/základní školy o účasti v projektu, a to ve formě partnerství či spolupráce</a:t>
            </a:r>
            <a:endParaRPr lang="cs-CZ" sz="14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800"/>
              </a:spcAft>
              <a:buFont typeface="Symbol" panose="05050102010706020507" pitchFamily="18" charset="2"/>
              <a:buChar char=""/>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1800"/>
              </a:spcAft>
              <a:buFont typeface="Symbol" panose="05050102010706020507" pitchFamily="18" charset="2"/>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Bef>
                <a:spcPts val="0"/>
              </a:spcBef>
              <a:spcAft>
                <a:spcPts val="1200"/>
              </a:spcAft>
              <a:buNone/>
            </a:pPr>
            <a:endParaRPr lang="cs-CZ" dirty="false"/>
          </a:p>
        </p:txBody>
      </p:sp>
    </p:spTree>
    <p:extLst>
      <p:ext uri="{BB962C8B-B14F-4D97-AF65-F5344CB8AC3E}">
        <p14:creationId xmlns:p14="http://schemas.microsoft.com/office/powerpoint/2010/main" val="11282242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Závazné podmínky 2/2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844824"/>
            <a:ext cx="8424000" cy="5013176"/>
          </a:xfrm>
        </p:spPr>
        <p:txBody>
          <a:bodyPr/>
          <a:lstStyle/>
          <a:p>
            <a:pPr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Příjemci budou mít povinnost spolupracovat s poskytovatelem dotace, resp. MPSV na metodické podpoře poskytované ze strany MPSV.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effectLst/>
                <a:latin typeface="Arial" panose="020B0604020202020204" pitchFamily="34" charset="0"/>
                <a:ea typeface="Calibri" panose="020F0502020204030204" pitchFamily="34" charset="0"/>
                <a:cs typeface="Arial" panose="020B0604020202020204" pitchFamily="34" charset="0"/>
              </a:rPr>
              <a:t>Příjemci budou mít povinnost spolupracovat s poskytovatelem dotace na evaluaci formou poskytnutí vybraných dat.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Rozsah poskytovaných dat bude individuálně nastaven podle zaměření podpořeného projektu.  </a:t>
            </a:r>
          </a:p>
          <a:p>
            <a:pPr marL="0" lvl="0" indent="0" algn="just">
              <a:lnSpc>
                <a:spcPct val="110000"/>
              </a:lnSpc>
              <a:spcAft>
                <a:spcPts val="1200"/>
              </a:spcAft>
              <a:buNone/>
            </a:pPr>
            <a:endParaRPr lang="cs-CZ" sz="1600" dirty="false">
              <a:latin typeface="+mj-lt"/>
            </a:endParaRPr>
          </a:p>
        </p:txBody>
      </p:sp>
    </p:spTree>
    <p:extLst>
      <p:ext uri="{BB962C8B-B14F-4D97-AF65-F5344CB8AC3E}">
        <p14:creationId xmlns:p14="http://schemas.microsoft.com/office/powerpoint/2010/main" val="3586204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Cílové skupiny 1/3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59998" y="1484784"/>
            <a:ext cx="8424001" cy="4824536"/>
          </a:xfrm>
        </p:spPr>
        <p:txBody>
          <a:bodyPr/>
          <a:lstStyle/>
          <a:p>
            <a:pPr marL="0" indent="0" algn="just">
              <a:lnSpc>
                <a:spcPct val="100000"/>
              </a:lnSpc>
              <a:buNone/>
            </a:pPr>
            <a:r>
              <a:rPr lang="cs-CZ" sz="1800" b="true" dirty="false">
                <a:effectLst/>
                <a:latin typeface="Arial" panose="020B0604020202020204" pitchFamily="34" charset="0"/>
                <a:ea typeface="Calibri" panose="020F0502020204030204" pitchFamily="34" charset="0"/>
              </a:rPr>
              <a:t>1. Poskytovatelé a zadavatelé sociálních služeb, služeb pro rodiny a děti </a:t>
            </a:r>
            <a:br>
              <a:rPr lang="cs-CZ" sz="1800" b="true" dirty="false">
                <a:effectLst/>
                <a:latin typeface="Arial" panose="020B0604020202020204" pitchFamily="34" charset="0"/>
                <a:ea typeface="Calibri" panose="020F0502020204030204" pitchFamily="34" charset="0"/>
              </a:rPr>
            </a:br>
            <a:r>
              <a:rPr lang="cs-CZ" sz="1800" b="true" dirty="false">
                <a:effectLst/>
                <a:latin typeface="Arial" panose="020B0604020202020204" pitchFamily="34" charset="0"/>
                <a:ea typeface="Calibri" panose="020F0502020204030204" pitchFamily="34" charset="0"/>
              </a:rPr>
              <a:t>a dalších služeb na podporu sociálního začleňování</a:t>
            </a: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poskytovatelé sociálních služeb zapsaní v registru poskytovatelů sociálních služeb dle zákona č. 108/2006 Sb., o sociálních službách;</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poskytovatelé služeb sociálně-právní ochrany dětí dle zákona č. 359/1999 Sb. o sociálně-právní ochraně dětí;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pracovníci krajských a obecních úřadů, kteří působí v oblasti sociálních služeb a sociálního začleňování;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další organizace působící v oblasti podpory sociálního začleňování;</a:t>
            </a:r>
          </a:p>
          <a:p>
            <a:pPr>
              <a:lnSpc>
                <a:spcPct val="100000"/>
              </a:lnSpc>
              <a:spcBef>
                <a:spcPts val="0"/>
              </a:spcBef>
              <a:spcAft>
                <a:spcPts val="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zaměstnanci poskytovatelů služeb a dalších organizací působících v oblasti podpory sociálního začleňování.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marL="342900" indent="-342900" algn="just">
              <a:lnSpc>
                <a:spcPct val="100000"/>
              </a:lnSpc>
              <a:buAutoNum type="arabicPeriod"/>
            </a:pPr>
            <a:endParaRPr lang="cs-CZ" sz="1800" b="true" dirty="false">
              <a:effectLst/>
              <a:latin typeface="Arial" panose="020B0604020202020204" pitchFamily="34" charset="0"/>
              <a:ea typeface="Calibri" panose="020F0502020204030204" pitchFamily="34" charset="0"/>
            </a:endParaRPr>
          </a:p>
          <a:p>
            <a:pPr marL="0" indent="0" algn="just">
              <a:lnSpc>
                <a:spcPct val="100000"/>
              </a:lnSpc>
              <a:spcAft>
                <a:spcPts val="900"/>
              </a:spcAft>
              <a:buNone/>
            </a:pPr>
            <a:r>
              <a:rPr lang="cs-CZ" sz="1800" b="true" dirty="false">
                <a:latin typeface="+mj-lt"/>
              </a:rPr>
              <a:t>2. </a:t>
            </a:r>
            <a:r>
              <a:rPr lang="cs-CZ" sz="1800" b="true" dirty="false">
                <a:effectLst/>
                <a:latin typeface="Arial" panose="020B0604020202020204" pitchFamily="34" charset="0"/>
                <a:ea typeface="Calibri" panose="020F0502020204030204" pitchFamily="34" charset="0"/>
              </a:rPr>
              <a:t>Náhradní rodiče</a:t>
            </a:r>
            <a:endParaRPr lang="cs-CZ" sz="1800" b="true" dirty="false">
              <a:effectLst/>
              <a:latin typeface="+mj-lt"/>
              <a:ea typeface="Calibri" panose="020F0502020204030204" pitchFamily="34" charset="0"/>
            </a:endParaRPr>
          </a:p>
          <a:p>
            <a:pPr algn="just">
              <a:lnSpc>
                <a:spcPct val="100000"/>
              </a:lnSpc>
              <a:spcBef>
                <a:spcPts val="0"/>
              </a:spcBef>
              <a:spcAft>
                <a:spcPts val="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adoptivní rodiče,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cs typeface="Arial" panose="020B0604020202020204" pitchFamily="34" charset="0"/>
              </a:rPr>
              <a:t>pěstouni včetně pěstounů na přechodnou dobu,</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poručníci, pokud o dítě osobně pečují.</a:t>
            </a:r>
          </a:p>
          <a:p>
            <a:pPr marL="0" indent="0">
              <a:lnSpc>
                <a:spcPct val="100000"/>
              </a:lnSpc>
              <a:spcBef>
                <a:spcPts val="0"/>
              </a:spcBef>
              <a:spcAft>
                <a:spcPts val="0"/>
              </a:spcAft>
              <a:buNone/>
            </a:pPr>
            <a:endParaRPr lang="cs-CZ" sz="1800" dirty="false">
              <a:latin typeface="Arial" panose="020B0604020202020204" pitchFamily="34" charset="0"/>
              <a:cs typeface="Arial" panose="020B0604020202020204" pitchFamily="34" charset="0"/>
            </a:endParaRPr>
          </a:p>
          <a:p>
            <a:pPr marL="0" indent="0" algn="just">
              <a:lnSpc>
                <a:spcPct val="100000"/>
              </a:lnSpc>
              <a:buNone/>
            </a:pPr>
            <a:endParaRPr lang="cs-CZ" sz="1550" dirty="false">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6332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Cílové skupiny 2/3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268760"/>
            <a:ext cx="8424000" cy="5589240"/>
          </a:xfrm>
        </p:spPr>
        <p:txBody>
          <a:bodyPr/>
          <a:lstStyle/>
          <a:p>
            <a:pPr marL="0" indent="0" algn="just">
              <a:lnSpc>
                <a:spcPct val="100000"/>
              </a:lnSpc>
              <a:spcBef>
                <a:spcPts val="0"/>
              </a:spcBef>
              <a:spcAft>
                <a:spcPts val="0"/>
              </a:spcAft>
              <a:buNone/>
            </a:pPr>
            <a:r>
              <a:rPr lang="cs-CZ" sz="1800" b="true" dirty="false">
                <a:solidFill>
                  <a:schemeClr val="accent1"/>
                </a:solidFill>
                <a:latin typeface="Arial" panose="020B0604020202020204" pitchFamily="34" charset="0"/>
                <a:ea typeface="Calibri" panose="020F0502020204030204" pitchFamily="34" charset="0"/>
              </a:rPr>
              <a:t>3</a:t>
            </a:r>
            <a:r>
              <a:rPr lang="cs-CZ" sz="1800" b="true" dirty="false">
                <a:solidFill>
                  <a:schemeClr val="accent1"/>
                </a:solidFill>
                <a:effectLst/>
                <a:latin typeface="Arial" panose="020B0604020202020204" pitchFamily="34" charset="0"/>
                <a:ea typeface="Calibri" panose="020F0502020204030204" pitchFamily="34" charset="0"/>
              </a:rPr>
              <a:t>. Osoby vyrůstající v náhradní rodinné péči </a:t>
            </a:r>
          </a:p>
          <a:p>
            <a:pPr lvl="0" algn="l">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osoby svěřené do péče jiné osoby, v pěstounské péči, v pěstounské péči na přechodnou dobu, v poručenství, pokud poručník o dítě osobně pečuje,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 osoby osvojené;</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rPr>
              <a:t>osoby odcházející z náhradní rodinné péče.</a:t>
            </a:r>
          </a:p>
          <a:p>
            <a:pPr marL="0" indent="0" algn="just">
              <a:lnSpc>
                <a:spcPct val="100000"/>
              </a:lnSpc>
              <a:buNone/>
            </a:pPr>
            <a:endParaRPr lang="cs-CZ" sz="1800" b="true" dirty="false">
              <a:latin typeface="Arial" panose="020B0604020202020204" pitchFamily="34" charset="0"/>
              <a:ea typeface="Calibri" panose="020F0502020204030204" pitchFamily="34" charset="0"/>
            </a:endParaRPr>
          </a:p>
          <a:p>
            <a:pPr marL="0" indent="0" algn="just">
              <a:lnSpc>
                <a:spcPct val="100000"/>
              </a:lnSpc>
              <a:spcBef>
                <a:spcPts val="0"/>
              </a:spcBef>
              <a:spcAft>
                <a:spcPts val="0"/>
              </a:spcAft>
              <a:buNone/>
            </a:pPr>
            <a:r>
              <a:rPr lang="cs-CZ" sz="1800" b="true" dirty="false">
                <a:latin typeface="Arial" panose="020B0604020202020204" pitchFamily="34" charset="0"/>
                <a:ea typeface="Calibri" panose="020F0502020204030204" pitchFamily="34" charset="0"/>
              </a:rPr>
              <a:t>4</a:t>
            </a:r>
            <a:r>
              <a:rPr lang="cs-CZ" sz="1800" b="true" dirty="false">
                <a:solidFill>
                  <a:schemeClr val="accent1"/>
                </a:solidFill>
                <a:latin typeface="Arial" panose="020B0604020202020204" pitchFamily="34" charset="0"/>
                <a:ea typeface="Calibri" panose="020F0502020204030204" pitchFamily="34" charset="0"/>
              </a:rPr>
              <a:t>. </a:t>
            </a:r>
            <a:r>
              <a:rPr lang="cs-CZ" sz="1800" b="true" dirty="false">
                <a:solidFill>
                  <a:schemeClr val="accent1"/>
                </a:solidFill>
                <a:effectLst/>
                <a:latin typeface="Arial" panose="020B0604020202020204" pitchFamily="34" charset="0"/>
                <a:ea typeface="Calibri" panose="020F0502020204030204" pitchFamily="34" charset="0"/>
              </a:rPr>
              <a:t>Rodiče, děti a mladí dospělí v nepříznivé sociální situaci </a:t>
            </a:r>
          </a:p>
          <a:p>
            <a:pPr marL="0" indent="0">
              <a:lnSpc>
                <a:spcPct val="100000"/>
              </a:lnSpc>
              <a:spcBef>
                <a:spcPts val="0"/>
              </a:spcBef>
              <a:spcAft>
                <a:spcPts val="0"/>
              </a:spcAft>
              <a:buNone/>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Pro účely této výzvy se rozumí: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děti vyrůstající v prostředí biologické rodiny, které potřebují podporu v naplnění svých potřeb, zejména na úrovní preventivní,</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rPr>
              <a:t>rodiče v nepříznivé situaci a další osoby vykonávající péči o dítě (např. prarodiče, partneři rodičů); vyjma náhradních rodičů.</a:t>
            </a:r>
            <a:endParaRPr lang="cs-CZ" sz="1800" b="true" dirty="false">
              <a:solidFill>
                <a:schemeClr val="accent1"/>
              </a:solidFill>
              <a:latin typeface="Arial" panose="020B0604020202020204" pitchFamily="34" charset="0"/>
              <a:ea typeface="Calibri" panose="020F0502020204030204" pitchFamily="34" charset="0"/>
            </a:endParaRPr>
          </a:p>
          <a:p>
            <a:pPr marL="0" indent="0" algn="just">
              <a:lnSpc>
                <a:spcPct val="100000"/>
              </a:lnSpc>
              <a:spcBef>
                <a:spcPts val="0"/>
              </a:spcBef>
              <a:spcAft>
                <a:spcPts val="0"/>
              </a:spcAft>
              <a:buNone/>
            </a:pPr>
            <a:endParaRPr lang="cs-CZ" sz="1800" b="true" dirty="false">
              <a:solidFill>
                <a:schemeClr val="accent1"/>
              </a:solidFill>
              <a:latin typeface="Arial" panose="020B0604020202020204" pitchFamily="34" charset="0"/>
              <a:ea typeface="Calibri" panose="020F0502020204030204" pitchFamily="34" charset="0"/>
            </a:endParaRPr>
          </a:p>
          <a:p>
            <a:pPr marL="0" indent="0" algn="just">
              <a:lnSpc>
                <a:spcPct val="100000"/>
              </a:lnSpc>
              <a:spcBef>
                <a:spcPts val="0"/>
              </a:spcBef>
              <a:spcAft>
                <a:spcPts val="0"/>
              </a:spcAft>
              <a:buNone/>
            </a:pPr>
            <a:r>
              <a:rPr lang="cs-CZ" sz="1800" b="true" dirty="false">
                <a:solidFill>
                  <a:schemeClr val="accent1"/>
                </a:solidFill>
                <a:latin typeface="Arial" panose="020B0604020202020204" pitchFamily="34" charset="0"/>
                <a:ea typeface="Calibri" panose="020F0502020204030204" pitchFamily="34" charset="0"/>
              </a:rPr>
              <a:t>5. </a:t>
            </a:r>
            <a:r>
              <a:rPr lang="cs-CZ" sz="1800" b="true" dirty="false">
                <a:solidFill>
                  <a:schemeClr val="accent1"/>
                </a:solidFill>
                <a:effectLst/>
                <a:latin typeface="Arial" panose="020B0604020202020204" pitchFamily="34" charset="0"/>
                <a:ea typeface="Times New Roman" panose="02020603050405020304" pitchFamily="18" charset="0"/>
              </a:rPr>
              <a:t>Osoby ohrožené umístěním nebo umístěné v </a:t>
            </a:r>
            <a:r>
              <a:rPr lang="cs-CZ" sz="1800" b="true" dirty="false">
                <a:solidFill>
                  <a:schemeClr val="accent1"/>
                </a:solidFill>
                <a:effectLst/>
                <a:latin typeface="Arial" panose="020B0604020202020204" pitchFamily="34" charset="0"/>
                <a:ea typeface="Calibri" panose="020F0502020204030204" pitchFamily="34" charset="0"/>
              </a:rPr>
              <a:t>institucionálních zařízeních</a:t>
            </a:r>
          </a:p>
          <a:p>
            <a:pPr algn="just">
              <a:lnSpc>
                <a:spcPct val="100000"/>
              </a:lnSpc>
              <a:spcBef>
                <a:spcPts val="0"/>
              </a:spcBef>
              <a:spcAft>
                <a:spcPts val="0"/>
              </a:spcAft>
              <a:buFont typeface="Arial" panose="020B0604020202020204" pitchFamily="34" charset="0"/>
              <a:buChar char="•"/>
            </a:pPr>
            <a:r>
              <a:rPr lang="cs-CZ" sz="1800" dirty="false">
                <a:solidFill>
                  <a:schemeClr val="accent1"/>
                </a:solidFill>
                <a:latin typeface="Arial" panose="020B0604020202020204" pitchFamily="34" charset="0"/>
                <a:ea typeface="Calibri" panose="020F0502020204030204" pitchFamily="34" charset="0"/>
                <a:cs typeface="Arial" panose="020B0604020202020204" pitchFamily="34" charset="0"/>
              </a:rPr>
              <a:t>o</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soby, u kterých hrozí, že budou umístěny v zařízení pro výkon ústavní </a:t>
            </a:r>
            <a:b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b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nebo ochranné výchovy,</a:t>
            </a:r>
            <a:endParaRPr lang="cs-CZ" sz="1800" dirty="false">
              <a:solidFill>
                <a:schemeClr val="accent1"/>
              </a:solidFill>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osoby v zařízení pro výkon ústavní nebo ochranné výchovy,</a:t>
            </a:r>
            <a:endParaRPr lang="cs-CZ" sz="1800" dirty="false">
              <a:solidFill>
                <a:schemeClr val="accent1"/>
              </a:solidFill>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spcBef>
                <a:spcPts val="0"/>
              </a:spcBef>
              <a:spcAft>
                <a:spcPts val="0"/>
              </a:spcAft>
              <a:buFont typeface="Arial" panose="020B0604020202020204" pitchFamily="34" charset="0"/>
              <a:buChar char="•"/>
            </a:pPr>
            <a:r>
              <a:rPr lang="cs-CZ" sz="1800" dirty="false">
                <a:solidFill>
                  <a:schemeClr val="accent1"/>
                </a:solidFill>
                <a:effectLst/>
                <a:latin typeface="Arial" panose="020B0604020202020204" pitchFamily="34" charset="0"/>
                <a:ea typeface="Calibri" panose="020F0502020204030204" pitchFamily="34" charset="0"/>
              </a:rPr>
              <a:t>osoby opouštějící zařízení pro výkon ústavní nebo ochranné výchovy.</a:t>
            </a:r>
          </a:p>
          <a:p>
            <a:pPr marL="1073150" indent="-447675" algn="just">
              <a:lnSpc>
                <a:spcPct val="100000"/>
              </a:lnSpc>
              <a:spcBef>
                <a:spcPts val="0"/>
              </a:spcBef>
            </a:pPr>
            <a:endParaRPr lang="cs-CZ" sz="1550" b="true" dirty="false">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37432064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Cílové skupiny 3/3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340768"/>
            <a:ext cx="8424000" cy="5517232"/>
          </a:xfrm>
        </p:spPr>
        <p:txBody>
          <a:bodyPr/>
          <a:lstStyle/>
          <a:p>
            <a:pPr marL="0" indent="0" algn="just">
              <a:lnSpc>
                <a:spcPct val="100000"/>
              </a:lnSpc>
              <a:spcBef>
                <a:spcPts val="0"/>
              </a:spcBef>
              <a:buNone/>
            </a:pPr>
            <a:r>
              <a:rPr lang="cs-CZ" sz="1800" b="true" dirty="false">
                <a:latin typeface="Arial" panose="020B0604020202020204" pitchFamily="34" charset="0"/>
                <a:ea typeface="Calibri" panose="020F0502020204030204" pitchFamily="34" charset="0"/>
              </a:rPr>
              <a:t>6. </a:t>
            </a:r>
            <a:r>
              <a:rPr lang="cs-CZ" sz="1800" b="true" dirty="false">
                <a:effectLst/>
                <a:latin typeface="Arial" panose="020B0604020202020204" pitchFamily="34" charset="0"/>
                <a:ea typeface="Calibri" panose="020F0502020204030204" pitchFamily="34" charset="0"/>
              </a:rPr>
              <a:t>Dobrovolníci působící v oblasti sociálních služeb a sociální integrace</a:t>
            </a:r>
          </a:p>
          <a:p>
            <a:pPr algn="just">
              <a:lnSpc>
                <a:spcPct val="100000"/>
              </a:lnSpc>
              <a:spcBef>
                <a:spcPts val="0"/>
              </a:spcBef>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Dobrovolníci podle § 115 odst. 2 zákona č. 108/2006 Sb., o sociálních službách, a podle § 3 zákona č. 198/2002 Sb., o dobrovolnické službě a další dobrovolníci, kteří mají uzavřenou smlouvu o dobrovolné činnosti dle platné legislativy ČR.</a:t>
            </a:r>
          </a:p>
          <a:p>
            <a:pPr marL="0" indent="0" algn="just">
              <a:lnSpc>
                <a:spcPct val="100000"/>
              </a:lnSpc>
              <a:spcBef>
                <a:spcPts val="0"/>
              </a:spcBef>
              <a:buNone/>
            </a:pPr>
            <a:endParaRPr lang="cs-CZ" sz="1800" dirty="false">
              <a:effectLst/>
              <a:latin typeface="Arial" panose="020B0604020202020204" pitchFamily="34" charset="0"/>
              <a:ea typeface="Calibri" panose="020F0502020204030204" pitchFamily="34" charset="0"/>
            </a:endParaRPr>
          </a:p>
          <a:p>
            <a:pPr marL="0" indent="0" algn="just">
              <a:lnSpc>
                <a:spcPct val="100000"/>
              </a:lnSpc>
              <a:spcBef>
                <a:spcPts val="0"/>
              </a:spcBef>
              <a:buNone/>
            </a:pPr>
            <a:r>
              <a:rPr lang="cs-CZ" sz="1800" b="true" dirty="false">
                <a:latin typeface="Arial" panose="020B0604020202020204" pitchFamily="34" charset="0"/>
                <a:ea typeface="Calibri" panose="020F0502020204030204" pitchFamily="34" charset="0"/>
              </a:rPr>
              <a:t>7. </a:t>
            </a:r>
            <a:r>
              <a:rPr lang="cs-CZ" sz="1800" b="true" dirty="false">
                <a:effectLst/>
                <a:latin typeface="Arial" panose="020B0604020202020204" pitchFamily="34" charset="0"/>
                <a:ea typeface="Calibri" panose="020F0502020204030204" pitchFamily="34" charset="0"/>
              </a:rPr>
              <a:t>Veřejnost</a:t>
            </a:r>
          </a:p>
          <a:p>
            <a:pPr algn="just">
              <a:lnSpc>
                <a:spcPct val="100000"/>
              </a:lnSpc>
              <a:spcBef>
                <a:spcPts val="0"/>
              </a:spcBef>
              <a:buFont typeface="Arial" panose="020B0604020202020204" pitchFamily="34" charset="0"/>
              <a:buChar char="•"/>
            </a:pPr>
            <a:r>
              <a:rPr lang="cs-CZ" sz="1800" dirty="false">
                <a:effectLst/>
                <a:latin typeface="Arial" panose="020B0604020202020204" pitchFamily="34" charset="0"/>
                <a:ea typeface="Calibri" panose="020F0502020204030204" pitchFamily="34" charset="0"/>
              </a:rPr>
              <a:t>Občané ČR a osoby žijící na území ČR.</a:t>
            </a:r>
            <a:endParaRPr lang="cs-CZ" sz="1800" b="true" dirty="false">
              <a:latin typeface="Arial" panose="020B0604020202020204" pitchFamily="34" charset="0"/>
              <a:ea typeface="Calibri" panose="020F0502020204030204" pitchFamily="34" charset="0"/>
            </a:endParaRPr>
          </a:p>
          <a:p>
            <a:pPr marL="541337" indent="0" algn="just">
              <a:lnSpc>
                <a:spcPct val="100000"/>
              </a:lnSpc>
              <a:spcBef>
                <a:spcPts val="0"/>
              </a:spcBef>
              <a:buNone/>
            </a:pPr>
            <a:endParaRPr lang="cs-CZ" sz="1600" dirty="false">
              <a:effectLst/>
              <a:latin typeface="Arial" panose="020B0604020202020204" pitchFamily="34" charset="0"/>
              <a:ea typeface="Calibri" panose="020F0502020204030204" pitchFamily="34" charset="0"/>
            </a:endParaRPr>
          </a:p>
        </p:txBody>
      </p:sp>
    </p:spTree>
    <p:extLst>
      <p:ext uri="{BB962C8B-B14F-4D97-AF65-F5344CB8AC3E}">
        <p14:creationId xmlns:p14="http://schemas.microsoft.com/office/powerpoint/2010/main" val="894212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indikátory	</a:t>
            </a:r>
            <a:endParaRPr lang="cs-CZ" sz="2000"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214560" y="1312005"/>
            <a:ext cx="8659440" cy="5040556"/>
          </a:xfrm>
        </p:spPr>
        <p:txBody>
          <a:bodyPr/>
          <a:lstStyle/>
          <a:p>
            <a:pPr marL="0" indent="0" algn="just">
              <a:lnSpc>
                <a:spcPct val="100000"/>
              </a:lnSpc>
              <a:spcBef>
                <a:spcPts val="0"/>
              </a:spcBef>
              <a:spcAft>
                <a:spcPts val="1200"/>
              </a:spcAft>
              <a:buNone/>
            </a:pPr>
            <a:r>
              <a:rPr lang="cs-CZ" sz="1600" dirty="false">
                <a:effectLst/>
                <a:latin typeface="Arial" panose="020B0604020202020204" pitchFamily="34" charset="0"/>
                <a:ea typeface="Calibri" panose="020F0502020204030204" pitchFamily="34" charset="0"/>
                <a:cs typeface="Arial" panose="020B0604020202020204" pitchFamily="34" charset="0"/>
              </a:rPr>
              <a:t>V žádosti o podporu žadatel uvede cílovou hodnotu (tj. hodnotu, která se chápe jako </a:t>
            </a:r>
            <a:r>
              <a:rPr lang="cs-CZ" sz="1600" b="true" dirty="false">
                <a:effectLst/>
                <a:latin typeface="Arial" panose="020B0604020202020204" pitchFamily="34" charset="0"/>
                <a:ea typeface="Calibri" panose="020F0502020204030204" pitchFamily="34" charset="0"/>
                <a:cs typeface="Arial" panose="020B0604020202020204" pitchFamily="34" charset="0"/>
              </a:rPr>
              <a:t>závazek</a:t>
            </a:r>
            <a:r>
              <a:rPr lang="cs-CZ" sz="1600" dirty="false">
                <a:effectLst/>
                <a:latin typeface="Arial" panose="020B0604020202020204" pitchFamily="34" charset="0"/>
                <a:ea typeface="Calibri" panose="020F0502020204030204" pitchFamily="34" charset="0"/>
                <a:cs typeface="Arial" panose="020B0604020202020204" pitchFamily="34" charset="0"/>
              </a:rPr>
              <a:t> </a:t>
            </a:r>
            <a:r>
              <a:rPr lang="cs-CZ" sz="1600" b="true" dirty="false">
                <a:effectLst/>
                <a:latin typeface="Arial" panose="020B0604020202020204" pitchFamily="34" charset="0"/>
                <a:ea typeface="Calibri" panose="020F0502020204030204" pitchFamily="34" charset="0"/>
                <a:cs typeface="Arial" panose="020B0604020202020204" pitchFamily="34" charset="0"/>
              </a:rPr>
              <a:t>žadatele</a:t>
            </a:r>
            <a:r>
              <a:rPr lang="cs-CZ" sz="1600" dirty="false">
                <a:effectLst/>
                <a:latin typeface="Arial" panose="020B0604020202020204" pitchFamily="34" charset="0"/>
                <a:ea typeface="Calibri" panose="020F0502020204030204" pitchFamily="34" charset="0"/>
                <a:cs typeface="Arial" panose="020B0604020202020204" pitchFamily="34" charset="0"/>
              </a:rPr>
              <a:t>, kterého má dosáhnout díky realizaci projektu) k následujícím indikátorům:</a:t>
            </a: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0"/>
              </a:spcBef>
              <a:spcAft>
                <a:spcPts val="1200"/>
              </a:spcAft>
              <a:buNone/>
            </a:pPr>
            <a:endParaRPr lang="cs-CZ" sz="1800" dirty="false">
              <a:latin typeface="Arial" panose="020B0604020202020204" pitchFamily="34" charset="0"/>
              <a:ea typeface="Calibri" panose="020F0502020204030204" pitchFamily="34" charset="0"/>
              <a:cs typeface="Arial" panose="020B0604020202020204" pitchFamily="34" charset="0"/>
            </a:endParaRPr>
          </a:p>
          <a:p>
            <a:pPr marL="0" indent="0" algn="just">
              <a:lnSpc>
                <a:spcPct val="100000"/>
              </a:lnSpc>
              <a:spcBef>
                <a:spcPts val="1800"/>
              </a:spcBef>
              <a:spcAft>
                <a:spcPts val="1200"/>
              </a:spcAft>
              <a:buNone/>
            </a:pPr>
            <a:r>
              <a:rPr lang="cs-CZ" sz="1600" dirty="false">
                <a:effectLst/>
                <a:latin typeface="Arial" panose="020B0604020202020204" pitchFamily="34" charset="0"/>
                <a:ea typeface="Calibri" panose="020F0502020204030204" pitchFamily="34" charset="0"/>
                <a:cs typeface="Arial" panose="020B0604020202020204" pitchFamily="34" charset="0"/>
              </a:rPr>
              <a:t>V případě, že projekt podporu získá, bude mít žadatel </a:t>
            </a:r>
            <a:r>
              <a:rPr lang="cs-CZ" sz="1600" b="true" dirty="false">
                <a:effectLst/>
                <a:latin typeface="Arial" panose="020B0604020202020204" pitchFamily="34" charset="0"/>
                <a:ea typeface="Calibri" panose="020F0502020204030204" pitchFamily="34" charset="0"/>
                <a:cs typeface="Arial" panose="020B0604020202020204" pitchFamily="34" charset="0"/>
              </a:rPr>
              <a:t>povinnost</a:t>
            </a:r>
            <a:r>
              <a:rPr lang="cs-CZ" sz="1600" dirty="false">
                <a:effectLst/>
                <a:latin typeface="Arial" panose="020B0604020202020204" pitchFamily="34" charset="0"/>
                <a:ea typeface="Calibri" panose="020F0502020204030204" pitchFamily="34" charset="0"/>
                <a:cs typeface="Arial" panose="020B0604020202020204" pitchFamily="34" charset="0"/>
              </a:rPr>
              <a:t> kromě indikátorů se závazkem </a:t>
            </a:r>
            <a:r>
              <a:rPr lang="cs-CZ" sz="1600" b="true" dirty="false">
                <a:effectLst/>
                <a:latin typeface="Arial" panose="020B0604020202020204" pitchFamily="34" charset="0"/>
                <a:ea typeface="Calibri" panose="020F0502020204030204" pitchFamily="34" charset="0"/>
                <a:cs typeface="Arial" panose="020B0604020202020204" pitchFamily="34" charset="0"/>
              </a:rPr>
              <a:t>vykazovat</a:t>
            </a:r>
            <a:r>
              <a:rPr lang="cs-CZ" sz="1600" dirty="false">
                <a:effectLst/>
                <a:latin typeface="Arial" panose="020B0604020202020204" pitchFamily="34" charset="0"/>
                <a:ea typeface="Calibri" panose="020F0502020204030204" pitchFamily="34" charset="0"/>
                <a:cs typeface="Arial" panose="020B0604020202020204" pitchFamily="34" charset="0"/>
              </a:rPr>
              <a:t> dosažené hodnoty pro:</a:t>
            </a: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1200"/>
              </a:spcAft>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spcAft>
                <a:spcPts val="1200"/>
              </a:spcAft>
              <a:buNone/>
            </a:pPr>
            <a:endParaRPr lang="cs-CZ" sz="1600" dirty="false"/>
          </a:p>
        </p:txBody>
      </p:sp>
      <p:graphicFrame>
        <p:nvGraphicFramePr>
          <p:cNvPr id="5" name="Tabulka 4">
            <a:extLst>
              <a:ext uri="{FF2B5EF4-FFF2-40B4-BE49-F238E27FC236}">
                <a16:creationId xmlns:a16="http://schemas.microsoft.com/office/drawing/2014/main" id="{C31E44C1-7EF1-4A24-995E-AC20F730D730}"/>
              </a:ext>
            </a:extLst>
          </p:cNvPr>
          <p:cNvGraphicFramePr>
            <a:graphicFrameLocks noGrp="true"/>
          </p:cNvGraphicFramePr>
          <p:nvPr>
            <p:extLst>
              <p:ext uri="{D42A27DB-BD31-4B8C-83A1-F6EECF244321}">
                <p14:modId xmlns:p14="http://schemas.microsoft.com/office/powerpoint/2010/main" val="874362385"/>
              </p:ext>
            </p:extLst>
          </p:nvPr>
        </p:nvGraphicFramePr>
        <p:xfrm>
          <a:off x="303877" y="1899710"/>
          <a:ext cx="8640960" cy="2195737"/>
        </p:xfrm>
        <a:graphic>
          <a:graphicData uri="http://schemas.openxmlformats.org/drawingml/2006/table">
            <a:tbl>
              <a:tblPr firstRow="true" firstCol="true" bandRow="true">
                <a:tableStyleId>{5C22544A-7EE6-4342-B048-85BDC9FD1C3A}</a:tableStyleId>
              </a:tblPr>
              <a:tblGrid>
                <a:gridCol w="775076">
                  <a:extLst>
                    <a:ext uri="{9D8B030D-6E8A-4147-A177-3AD203B41FA5}">
                      <a16:colId xmlns:a16="http://schemas.microsoft.com/office/drawing/2014/main" val="1937181343"/>
                    </a:ext>
                  </a:extLst>
                </a:gridCol>
                <a:gridCol w="5509856">
                  <a:extLst>
                    <a:ext uri="{9D8B030D-6E8A-4147-A177-3AD203B41FA5}">
                      <a16:colId xmlns:a16="http://schemas.microsoft.com/office/drawing/2014/main" val="2269489223"/>
                    </a:ext>
                  </a:extLst>
                </a:gridCol>
                <a:gridCol w="1080120">
                  <a:extLst>
                    <a:ext uri="{9D8B030D-6E8A-4147-A177-3AD203B41FA5}">
                      <a16:colId xmlns:a16="http://schemas.microsoft.com/office/drawing/2014/main" val="1965429148"/>
                    </a:ext>
                  </a:extLst>
                </a:gridCol>
                <a:gridCol w="1275908">
                  <a:extLst>
                    <a:ext uri="{9D8B030D-6E8A-4147-A177-3AD203B41FA5}">
                      <a16:colId xmlns:a16="http://schemas.microsoft.com/office/drawing/2014/main" val="3676542291"/>
                    </a:ext>
                  </a:extLst>
                </a:gridCol>
              </a:tblGrid>
              <a:tr h="332065">
                <a:tc>
                  <a:txBody>
                    <a:bodyPr/>
                    <a:lstStyle/>
                    <a:p>
                      <a:pPr marL="36195" marR="36195" algn="l">
                        <a:lnSpc>
                          <a:spcPct val="110000"/>
                        </a:lnSpc>
                        <a:spcBef>
                          <a:spcPts val="300"/>
                        </a:spcBef>
                        <a:spcAft>
                          <a:spcPts val="600"/>
                        </a:spcAft>
                      </a:pPr>
                      <a:r>
                        <a:rPr lang="cs-CZ" sz="1200" dirty="false">
                          <a:effectLst/>
                        </a:rPr>
                        <a:t>Kód</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Název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Jednotka</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Typ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304758652"/>
                  </a:ext>
                </a:extLst>
              </a:tr>
              <a:tr h="360000">
                <a:tc>
                  <a:txBody>
                    <a:bodyPr/>
                    <a:lstStyle/>
                    <a:p>
                      <a:pPr marL="36195" marR="36195" algn="l">
                        <a:lnSpc>
                          <a:spcPct val="110000"/>
                        </a:lnSpc>
                        <a:spcBef>
                          <a:spcPts val="300"/>
                        </a:spcBef>
                        <a:spcAft>
                          <a:spcPts val="600"/>
                        </a:spcAft>
                      </a:pPr>
                      <a:r>
                        <a:rPr lang="cs-CZ" sz="1200" dirty="false">
                          <a:effectLst/>
                        </a:rPr>
                        <a:t>600 000</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Celkový počet účastníků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Účastníci</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26724162"/>
                  </a:ext>
                </a:extLst>
              </a:tr>
              <a:tr h="360000">
                <a:tc>
                  <a:txBody>
                    <a:bodyPr/>
                    <a:lstStyle/>
                    <a:p>
                      <a:pPr marL="36195" marR="36195" algn="l">
                        <a:lnSpc>
                          <a:spcPct val="110000"/>
                        </a:lnSpc>
                        <a:spcBef>
                          <a:spcPts val="300"/>
                        </a:spcBef>
                        <a:spcAft>
                          <a:spcPts val="600"/>
                        </a:spcAft>
                      </a:pPr>
                      <a:r>
                        <a:rPr lang="cs-CZ" sz="1200">
                          <a:effectLst/>
                        </a:rPr>
                        <a:t>805 000</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napsaných a zveřejněných analytických a strategických dokumentů vč. evaluačních</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Dokumenty</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41409357"/>
                  </a:ext>
                </a:extLst>
              </a:tr>
              <a:tr h="360000">
                <a:tc>
                  <a:txBody>
                    <a:bodyPr/>
                    <a:lstStyle/>
                    <a:p>
                      <a:pPr marL="36195" marR="36195" algn="l">
                        <a:lnSpc>
                          <a:spcPct val="110000"/>
                        </a:lnSpc>
                        <a:spcBef>
                          <a:spcPts val="300"/>
                        </a:spcBef>
                        <a:spcAft>
                          <a:spcPts val="600"/>
                        </a:spcAft>
                      </a:pPr>
                      <a:r>
                        <a:rPr lang="cs-CZ" sz="1200">
                          <a:effectLst/>
                        </a:rPr>
                        <a:t>670 021</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Kapacita podpořených služeb - místa</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Místa</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270360189"/>
                  </a:ext>
                </a:extLst>
              </a:tr>
              <a:tr h="360000">
                <a:tc>
                  <a:txBody>
                    <a:bodyPr/>
                    <a:lstStyle/>
                    <a:p>
                      <a:pPr marL="36195" marR="36195" algn="l">
                        <a:lnSpc>
                          <a:spcPct val="110000"/>
                        </a:lnSpc>
                        <a:spcBef>
                          <a:spcPts val="300"/>
                        </a:spcBef>
                        <a:spcAft>
                          <a:spcPts val="600"/>
                        </a:spcAft>
                      </a:pPr>
                      <a:r>
                        <a:rPr lang="cs-CZ" sz="1200">
                          <a:effectLst/>
                        </a:rPr>
                        <a:t>670 031</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Kapacita podpořených služeb – úvazky pracovníků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Úvazky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Výstup</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2256297"/>
                  </a:ext>
                </a:extLst>
              </a:tr>
              <a:tr h="360000">
                <a:tc>
                  <a:txBody>
                    <a:bodyPr/>
                    <a:lstStyle/>
                    <a:p>
                      <a:pPr marL="36195" marR="36195" algn="l">
                        <a:lnSpc>
                          <a:spcPct val="110000"/>
                        </a:lnSpc>
                        <a:spcBef>
                          <a:spcPts val="300"/>
                        </a:spcBef>
                        <a:spcAft>
                          <a:spcPts val="600"/>
                        </a:spcAft>
                      </a:pPr>
                      <a:r>
                        <a:rPr lang="cs-CZ" sz="1200" dirty="false">
                          <a:effectLst/>
                        </a:rPr>
                        <a:t>670 102</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Využívání podpořených služeb</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Osoby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Výsledek</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6427399"/>
                  </a:ext>
                </a:extLst>
              </a:tr>
            </a:tbl>
          </a:graphicData>
        </a:graphic>
      </p:graphicFrame>
      <p:sp>
        <p:nvSpPr>
          <p:cNvPr id="6" name="Rectangle 1">
            <a:extLst>
              <a:ext uri="{FF2B5EF4-FFF2-40B4-BE49-F238E27FC236}">
                <a16:creationId xmlns:a16="http://schemas.microsoft.com/office/drawing/2014/main" id="{A3E4E662-7A86-4819-8015-D251FF19D4C1}"/>
              </a:ext>
            </a:extLst>
          </p:cNvPr>
          <p:cNvSpPr>
            <a:spLocks noChangeArrowheads="true"/>
          </p:cNvSpPr>
          <p:nvPr/>
        </p:nvSpPr>
        <p:spPr bwMode="auto">
          <a:xfrm>
            <a:off x="1695450" y="32162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algn="ctr" dir="2700000" dist="35921" rotWithShape="0">
                    <a:schemeClr val="bg2"/>
                  </a:outerShdw>
                </a:effectLst>
              </a14:hiddenEffects>
            </a:ext>
          </a:extLst>
        </p:spPr>
        <p:txBody>
          <a:bodyPr vert="horz" wrap="none" lIns="91440" tIns="45720" rIns="91440" bIns="45720" numCol="1" anchor="ctr" anchorCtr="false" compatLnSpc="true">
            <a:prstTxWarp prst="textNoShape">
              <a:avLst/>
            </a:prstTxWarp>
            <a:spAutoFit/>
          </a:bodyPr>
          <a:lstStyle/>
          <a:p>
            <a:pPr marL="0" marR="0" lvl="0" indent="0" algn="l" defTabSz="914400" rtl="false" eaLnBrk="false" fontAlgn="base" latinLnBrk="false" hangingPunct="false">
              <a:lnSpc>
                <a:spcPct val="100000"/>
              </a:lnSpc>
              <a:spcBef>
                <a:spcPct val="0"/>
              </a:spcBef>
              <a:spcAft>
                <a:spcPct val="0"/>
              </a:spcAft>
              <a:buClrTx/>
              <a:buSzTx/>
              <a:buFontTx/>
              <a:buNone/>
              <a:tabLst/>
            </a:pPr>
            <a:br>
              <a:rPr kumimoji="false" lang="cs-CZ" altLang="cs-CZ" sz="1800" b="false" i="false" u="none" strike="noStrike" cap="none" normalizeH="false" baseline="0">
                <a:ln>
                  <a:noFill/>
                </a:ln>
                <a:solidFill>
                  <a:schemeClr val="tx1"/>
                </a:solidFill>
                <a:effectLst/>
                <a:latin typeface="Arial" panose="020B0604020202020204" pitchFamily="34" charset="0"/>
              </a:rPr>
            </a:br>
            <a:endParaRPr kumimoji="false" lang="cs-CZ" altLang="cs-CZ" sz="1800" b="false" i="false" u="none" strike="noStrike" cap="none" normalizeH="false" baseline="0">
              <a:ln>
                <a:noFill/>
              </a:ln>
              <a:solidFill>
                <a:schemeClr val="tx1"/>
              </a:solidFill>
              <a:effectLst/>
              <a:latin typeface="Arial" panose="020B0604020202020204" pitchFamily="34" charset="0"/>
            </a:endParaRPr>
          </a:p>
        </p:txBody>
      </p:sp>
      <p:graphicFrame>
        <p:nvGraphicFramePr>
          <p:cNvPr id="15" name="Tabulka 14">
            <a:extLst>
              <a:ext uri="{FF2B5EF4-FFF2-40B4-BE49-F238E27FC236}">
                <a16:creationId xmlns:a16="http://schemas.microsoft.com/office/drawing/2014/main" id="{64D9D195-F2DB-42C5-BB8A-00E30EA42E07}"/>
              </a:ext>
            </a:extLst>
          </p:cNvPr>
          <p:cNvGraphicFramePr>
            <a:graphicFrameLocks noGrp="true"/>
          </p:cNvGraphicFramePr>
          <p:nvPr>
            <p:extLst>
              <p:ext uri="{D42A27DB-BD31-4B8C-83A1-F6EECF244321}">
                <p14:modId xmlns:p14="http://schemas.microsoft.com/office/powerpoint/2010/main" val="2579129858"/>
              </p:ext>
            </p:extLst>
          </p:nvPr>
        </p:nvGraphicFramePr>
        <p:xfrm>
          <a:off x="283871" y="4986992"/>
          <a:ext cx="8659440" cy="1083802"/>
        </p:xfrm>
        <a:graphic>
          <a:graphicData uri="http://schemas.openxmlformats.org/drawingml/2006/table">
            <a:tbl>
              <a:tblPr firstRow="true" firstCol="true" bandRow="true">
                <a:tableStyleId>{5C22544A-7EE6-4342-B048-85BDC9FD1C3A}</a:tableStyleId>
              </a:tblPr>
              <a:tblGrid>
                <a:gridCol w="831745">
                  <a:extLst>
                    <a:ext uri="{9D8B030D-6E8A-4147-A177-3AD203B41FA5}">
                      <a16:colId xmlns:a16="http://schemas.microsoft.com/office/drawing/2014/main" val="72805365"/>
                    </a:ext>
                  </a:extLst>
                </a:gridCol>
                <a:gridCol w="5544616">
                  <a:extLst>
                    <a:ext uri="{9D8B030D-6E8A-4147-A177-3AD203B41FA5}">
                      <a16:colId xmlns:a16="http://schemas.microsoft.com/office/drawing/2014/main" val="3840564040"/>
                    </a:ext>
                  </a:extLst>
                </a:gridCol>
                <a:gridCol w="887349">
                  <a:extLst>
                    <a:ext uri="{9D8B030D-6E8A-4147-A177-3AD203B41FA5}">
                      <a16:colId xmlns:a16="http://schemas.microsoft.com/office/drawing/2014/main" val="260780053"/>
                    </a:ext>
                  </a:extLst>
                </a:gridCol>
                <a:gridCol w="1395730">
                  <a:extLst>
                    <a:ext uri="{9D8B030D-6E8A-4147-A177-3AD203B41FA5}">
                      <a16:colId xmlns:a16="http://schemas.microsoft.com/office/drawing/2014/main" val="3852044171"/>
                    </a:ext>
                  </a:extLst>
                </a:gridCol>
              </a:tblGrid>
              <a:tr h="300130">
                <a:tc>
                  <a:txBody>
                    <a:bodyPr/>
                    <a:lstStyle/>
                    <a:p>
                      <a:pPr marL="36195" marR="36195" algn="l">
                        <a:lnSpc>
                          <a:spcPct val="110000"/>
                        </a:lnSpc>
                        <a:spcBef>
                          <a:spcPts val="300"/>
                        </a:spcBef>
                        <a:spcAft>
                          <a:spcPts val="600"/>
                        </a:spcAft>
                      </a:pPr>
                      <a:r>
                        <a:rPr lang="cs-CZ" sz="1200" dirty="false">
                          <a:effectLst/>
                        </a:rPr>
                        <a:t>Kód</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Název indikátoru</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Jednotka</a:t>
                      </a:r>
                      <a:endParaRPr lang="cs-CZ" sz="1200" b="true"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Typ indikátoru</a:t>
                      </a:r>
                      <a:endParaRPr lang="cs-CZ" sz="1200" b="tru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58934657"/>
                  </a:ext>
                </a:extLst>
              </a:tr>
              <a:tr h="360000">
                <a:tc>
                  <a:txBody>
                    <a:bodyPr/>
                    <a:lstStyle/>
                    <a:p>
                      <a:pPr marL="36195" marR="36195" algn="l">
                        <a:lnSpc>
                          <a:spcPct val="110000"/>
                        </a:lnSpc>
                        <a:spcBef>
                          <a:spcPts val="300"/>
                        </a:spcBef>
                        <a:spcAft>
                          <a:spcPts val="600"/>
                        </a:spcAft>
                      </a:pPr>
                      <a:r>
                        <a:rPr lang="cs-CZ" sz="1200" dirty="false">
                          <a:effectLst/>
                        </a:rPr>
                        <a:t>679 001</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podpořených Romů</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Osoby </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a:effectLst/>
                        </a:rPr>
                        <a:t>Výstup</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324701040"/>
                  </a:ext>
                </a:extLst>
              </a:tr>
              <a:tr h="360000">
                <a:tc>
                  <a:txBody>
                    <a:bodyPr/>
                    <a:lstStyle/>
                    <a:p>
                      <a:pPr marL="36195" marR="36195" algn="l">
                        <a:lnSpc>
                          <a:spcPct val="110000"/>
                        </a:lnSpc>
                        <a:spcBef>
                          <a:spcPts val="300"/>
                        </a:spcBef>
                        <a:spcAft>
                          <a:spcPts val="600"/>
                        </a:spcAft>
                      </a:pPr>
                      <a:r>
                        <a:rPr lang="cs-CZ" sz="1200">
                          <a:effectLst/>
                        </a:rPr>
                        <a:t>622 002</a:t>
                      </a:r>
                      <a:endParaRPr lang="cs-CZ" sz="1200">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300" dirty="false">
                          <a:effectLst/>
                        </a:rPr>
                        <a:t>Počet podporovaných orgánů veřejné správy nebo veřejných služeb na celostátní, regionální a místní úrovni</a:t>
                      </a:r>
                      <a:endParaRPr lang="cs-CZ" sz="13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Subjekty</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36195" marR="36195" algn="l">
                        <a:lnSpc>
                          <a:spcPct val="110000"/>
                        </a:lnSpc>
                        <a:spcBef>
                          <a:spcPts val="300"/>
                        </a:spcBef>
                        <a:spcAft>
                          <a:spcPts val="600"/>
                        </a:spcAft>
                      </a:pPr>
                      <a:r>
                        <a:rPr lang="cs-CZ" sz="1200" dirty="false">
                          <a:effectLst/>
                        </a:rPr>
                        <a:t>Výstup</a:t>
                      </a:r>
                      <a:endParaRPr lang="cs-CZ" sz="1200" dirty="false">
                        <a:solidFill>
                          <a:srgbClr val="080808"/>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3525304"/>
                  </a:ext>
                </a:extLst>
              </a:tr>
            </a:tbl>
          </a:graphicData>
        </a:graphic>
      </p:graphicFrame>
    </p:spTree>
    <p:extLst>
      <p:ext uri="{BB962C8B-B14F-4D97-AF65-F5344CB8AC3E}">
        <p14:creationId xmlns:p14="http://schemas.microsoft.com/office/powerpoint/2010/main" val="10731425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70099D-56EE-4A30-A220-3BF5D4421DAD}"/>
              </a:ext>
            </a:extLst>
          </p:cNvPr>
          <p:cNvSpPr>
            <a:spLocks noGrp="true"/>
          </p:cNvSpPr>
          <p:nvPr>
            <p:ph type="title"/>
          </p:nvPr>
        </p:nvSpPr>
        <p:spPr/>
        <p:txBody>
          <a:bodyPr/>
          <a:lstStyle/>
          <a:p>
            <a:r>
              <a:rPr lang="cs-CZ" dirty="false"/>
              <a:t>Indikátory definice 1/3</a:t>
            </a:r>
          </a:p>
        </p:txBody>
      </p:sp>
      <p:sp>
        <p:nvSpPr>
          <p:cNvPr id="3" name="Zástupný obsah 2">
            <a:extLst>
              <a:ext uri="{FF2B5EF4-FFF2-40B4-BE49-F238E27FC236}">
                <a16:creationId xmlns:a16="http://schemas.microsoft.com/office/drawing/2014/main" id="{A18C7596-F0DE-4704-828C-F9D51FFDA0AE}"/>
              </a:ext>
            </a:extLst>
          </p:cNvPr>
          <p:cNvSpPr>
            <a:spLocks noGrp="true"/>
          </p:cNvSpPr>
          <p:nvPr>
            <p:ph idx="1"/>
          </p:nvPr>
        </p:nvSpPr>
        <p:spPr>
          <a:xfrm>
            <a:off x="287520" y="1246348"/>
            <a:ext cx="8604960" cy="4342892"/>
          </a:xfrm>
        </p:spPr>
        <p:txBody>
          <a:bodyPr/>
          <a:lstStyle/>
          <a:p>
            <a:pPr marL="0" indent="0">
              <a:lnSpc>
                <a:spcPct val="100000"/>
              </a:lnSpc>
              <a:spcBef>
                <a:spcPts val="0"/>
              </a:spcBef>
              <a:spcAft>
                <a:spcPts val="0"/>
              </a:spcAft>
              <a:buNone/>
            </a:pPr>
            <a:r>
              <a:rPr lang="cs-CZ" sz="1200" b="true" dirty="false">
                <a:solidFill>
                  <a:srgbClr val="084A8B"/>
                </a:solidFill>
                <a:latin typeface="Arial"/>
              </a:rPr>
              <a:t>600 000 - Celkový počet účastníků</a:t>
            </a:r>
          </a:p>
          <a:p>
            <a:pPr marL="0" indent="0">
              <a:lnSpc>
                <a:spcPct val="100000"/>
              </a:lnSpc>
              <a:spcBef>
                <a:spcPts val="0"/>
              </a:spcBef>
              <a:spcAft>
                <a:spcPts val="0"/>
              </a:spcAft>
              <a:buNone/>
            </a:pPr>
            <a:endParaRPr lang="cs-CZ" sz="1200" b="true"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Celkový počet osob/účastníků (zaměstnanců, pracovníků implementační struktury, osob cílových skupin apod.), které v rámci projektu získaly jakoukoliv formu podpory, bez ohledu na počet poskytnutých podpor. Každá podpořená osoba se v rámci projektu započítává pouze jednou bez ohledu na to, kolik podpor obdržela. Podpora je jakákoliv aktivita financovaná z rozpočtu projektu, ze které mají cílové skupiny prospěch, podpora může mít formu např. vzdělávacího nebo rekvalifikačního kurzu, stáže, odborné konzultace, poradenství, výcviku, školení, odborné praxe apod.</a:t>
            </a:r>
          </a:p>
          <a:p>
            <a:pPr algn="just">
              <a:lnSpc>
                <a:spcPct val="100000"/>
              </a:lnSpc>
              <a:spcBef>
                <a:spcPts val="0"/>
              </a:spcBef>
              <a:spcAft>
                <a:spcPts val="0"/>
              </a:spcAft>
              <a:buFont typeface="Wingdings" panose="05000000000000000000" pitchFamily="2" charset="2"/>
              <a:buChar char="Ø"/>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b="true" dirty="false">
                <a:solidFill>
                  <a:srgbClr val="084A8B"/>
                </a:solidFill>
                <a:latin typeface="Arial"/>
              </a:rPr>
              <a:t>805 000 Počet napsaných a zveřejněných analytických a strategických dokumentů (vč. evaluačních)</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Počet napsaných a zveřejněných analýz, evaluací (interních i externích), koncepcí, strategií, studií, závěrečných zpráv </a:t>
            </a:r>
            <a:br>
              <a:rPr lang="cs-CZ" sz="1200" dirty="false">
                <a:solidFill>
                  <a:srgbClr val="084A8B"/>
                </a:solidFill>
                <a:latin typeface="Arial"/>
              </a:rPr>
            </a:br>
            <a:r>
              <a:rPr lang="cs-CZ" sz="1200" dirty="false">
                <a:solidFill>
                  <a:srgbClr val="084A8B"/>
                </a:solidFill>
                <a:latin typeface="Arial"/>
              </a:rPr>
              <a:t>z výzkumů a obdobných dokumentů, které byly vytvořeny za finanční podpory fondů EU.</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„Napsaný“ znamená vytvoření obsahu materiálu (tj. nejedná se o počet kopií, které byly vytisknuty). „Zveřejněný“ znamená, že jsou zveřejněné/či z důvodu citlivých informací částečně zveřejněné na centrálních stránkách relevantních fondů, na stránkách příjemce, popř. na jiných úložištích k tomu určených (např. http://www.databaze-strategie.cz/ a nebo https://www.dotaceeu.cz/cs/</a:t>
            </a:r>
            <a:r>
              <a:rPr lang="cs-CZ" sz="1200" dirty="false" err="true">
                <a:solidFill>
                  <a:srgbClr val="084A8B"/>
                </a:solidFill>
                <a:latin typeface="Arial"/>
              </a:rPr>
              <a:t>evropske</a:t>
            </a:r>
            <a:r>
              <a:rPr lang="cs-CZ" sz="1200" dirty="false">
                <a:solidFill>
                  <a:srgbClr val="084A8B"/>
                </a:solidFill>
                <a:latin typeface="Arial"/>
              </a:rPr>
              <a:t>-fondy-v-</a:t>
            </a:r>
            <a:r>
              <a:rPr lang="cs-CZ" sz="1200" dirty="false" err="true">
                <a:solidFill>
                  <a:srgbClr val="084A8B"/>
                </a:solidFill>
                <a:latin typeface="Arial"/>
              </a:rPr>
              <a:t>cr</a:t>
            </a:r>
            <a:r>
              <a:rPr lang="cs-CZ" sz="1200" dirty="false">
                <a:solidFill>
                  <a:srgbClr val="084A8B"/>
                </a:solidFill>
                <a:latin typeface="Arial"/>
              </a:rPr>
              <a:t>/</a:t>
            </a:r>
            <a:r>
              <a:rPr lang="cs-CZ" sz="1200" dirty="false" err="true">
                <a:solidFill>
                  <a:srgbClr val="084A8B"/>
                </a:solidFill>
                <a:latin typeface="Arial"/>
              </a:rPr>
              <a:t>narodni</a:t>
            </a:r>
            <a:r>
              <a:rPr lang="cs-CZ" sz="1200" dirty="false">
                <a:solidFill>
                  <a:srgbClr val="084A8B"/>
                </a:solidFill>
                <a:latin typeface="Arial"/>
              </a:rPr>
              <a:t>-organ-pro-koordinaci/evaluace/knihovna-evaluaci), anebo jsou dohledatelné pomocí obvyklých internetových vyhledávačů.</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gn="just">
              <a:lnSpc>
                <a:spcPct val="100000"/>
              </a:lnSpc>
              <a:spcBef>
                <a:spcPts val="0"/>
              </a:spcBef>
              <a:spcAft>
                <a:spcPts val="0"/>
              </a:spcAft>
              <a:buNone/>
            </a:pPr>
            <a:r>
              <a:rPr lang="cs-CZ" sz="1200" dirty="false">
                <a:solidFill>
                  <a:srgbClr val="084A8B"/>
                </a:solidFill>
                <a:latin typeface="Arial"/>
              </a:rPr>
              <a:t>K tomu, aby byl dokument započítán do indikátoru jako jedna jednotka, je třeba, aby byl jak napsaný, tak zveřejněný. V případě více samostatných výstupů je možno započítat každý výstup samostatně. Započítávají se dokumenty vytvořené interně </a:t>
            </a:r>
            <a:br>
              <a:rPr lang="cs-CZ" sz="1200" dirty="false">
                <a:solidFill>
                  <a:srgbClr val="084A8B"/>
                </a:solidFill>
                <a:latin typeface="Arial"/>
              </a:rPr>
            </a:br>
            <a:r>
              <a:rPr lang="cs-CZ" sz="1200" dirty="false">
                <a:solidFill>
                  <a:srgbClr val="084A8B"/>
                </a:solidFill>
                <a:latin typeface="Arial"/>
              </a:rPr>
              <a:t>i externě.</a:t>
            </a:r>
          </a:p>
          <a:p>
            <a:pPr marL="0" indent="0" algn="just">
              <a:lnSpc>
                <a:spcPct val="100000"/>
              </a:lnSpc>
              <a:spcBef>
                <a:spcPts val="0"/>
              </a:spcBef>
              <a:spcAft>
                <a:spcPts val="0"/>
              </a:spcAft>
              <a:buNone/>
            </a:pPr>
            <a:endParaRPr lang="cs-CZ" sz="1200" dirty="false">
              <a:solidFill>
                <a:srgbClr val="084A8B"/>
              </a:solidFill>
              <a:latin typeface="Arial"/>
            </a:endParaRPr>
          </a:p>
          <a:p>
            <a:pPr marL="0" indent="0">
              <a:lnSpc>
                <a:spcPct val="100000"/>
              </a:lnSpc>
              <a:buNone/>
            </a:pPr>
            <a:r>
              <a:rPr lang="cs-CZ" sz="1200" b="true" dirty="false"/>
              <a:t>670 021 Kapacita podpořených služeb – místa</a:t>
            </a:r>
          </a:p>
          <a:p>
            <a:pPr marL="0" indent="0" algn="just">
              <a:lnSpc>
                <a:spcPct val="100000"/>
              </a:lnSpc>
              <a:buNone/>
            </a:pPr>
            <a:r>
              <a:rPr lang="cs-CZ" sz="1200" dirty="false"/>
              <a:t>Indikátor se týká služeb/programů, které mají pobytový charakter poskytování služby/programu, tj. služba/program je spojena</a:t>
            </a:r>
            <a:br>
              <a:rPr lang="cs-CZ" sz="1200" dirty="false"/>
            </a:br>
            <a:r>
              <a:rPr lang="cs-CZ" sz="1200" dirty="false"/>
              <a:t>s ubytováním či přenocováním cílové skupiny (například azylové domy, domy na půl cesty). Do tohoto indikátoru mohou spadat</a:t>
            </a:r>
            <a:br>
              <a:rPr lang="cs-CZ" sz="1200" dirty="false"/>
            </a:br>
            <a:r>
              <a:rPr lang="cs-CZ" sz="1200" dirty="false"/>
              <a:t> i služby/programy, které mají sice ambulantní charakter, tj. osoba do těchto služeb dochází nebo je doprovázen/dopravována, kapacita těchto služeb/programů je však s ohledem na nastavení služby/programu vyjádřena místem</a:t>
            </a:r>
          </a:p>
        </p:txBody>
      </p:sp>
      <p:sp>
        <p:nvSpPr>
          <p:cNvPr id="4" name="Zástupný symbol pro číslo snímku 3">
            <a:extLst>
              <a:ext uri="{FF2B5EF4-FFF2-40B4-BE49-F238E27FC236}">
                <a16:creationId xmlns:a16="http://schemas.microsoft.com/office/drawing/2014/main" id="{53188601-771B-45AE-819D-33D82FDA5CC1}"/>
              </a:ext>
            </a:extLst>
          </p:cNvPr>
          <p:cNvSpPr>
            <a:spLocks noGrp="true"/>
          </p:cNvSpPr>
          <p:nvPr>
            <p:ph type="sldNum" sz="quarter" idx="12"/>
          </p:nvPr>
        </p:nvSpPr>
        <p:spPr/>
        <p:txBody>
          <a:bodyPr/>
          <a:lstStyle/>
          <a:p>
            <a:fld id="{479BF083-4774-43B1-9AB0-5CC1AC5DD8EE}" type="slidenum">
              <a:rPr lang="cs-CZ" smtClean="false"/>
              <a:pPr/>
              <a:t>27</a:t>
            </a:fld>
            <a:endParaRPr lang="cs-CZ" dirty="false"/>
          </a:p>
        </p:txBody>
      </p:sp>
    </p:spTree>
    <p:extLst>
      <p:ext uri="{BB962C8B-B14F-4D97-AF65-F5344CB8AC3E}">
        <p14:creationId xmlns:p14="http://schemas.microsoft.com/office/powerpoint/2010/main" val="25910569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B76981B-A0D1-488C-BF07-9615FA8068AF}"/>
              </a:ext>
            </a:extLst>
          </p:cNvPr>
          <p:cNvSpPr>
            <a:spLocks noGrp="true"/>
          </p:cNvSpPr>
          <p:nvPr>
            <p:ph type="title"/>
          </p:nvPr>
        </p:nvSpPr>
        <p:spPr/>
        <p:txBody>
          <a:bodyPr/>
          <a:lstStyle/>
          <a:p>
            <a:r>
              <a:rPr lang="cs-CZ" dirty="false"/>
              <a:t>Indikátory definice 2/3</a:t>
            </a:r>
          </a:p>
        </p:txBody>
      </p:sp>
      <p:sp>
        <p:nvSpPr>
          <p:cNvPr id="3" name="Zástupný obsah 2">
            <a:extLst>
              <a:ext uri="{FF2B5EF4-FFF2-40B4-BE49-F238E27FC236}">
                <a16:creationId xmlns:a16="http://schemas.microsoft.com/office/drawing/2014/main" id="{10D3044B-D84F-4B58-9C1D-EEA4E683480A}"/>
              </a:ext>
            </a:extLst>
          </p:cNvPr>
          <p:cNvSpPr>
            <a:spLocks noGrp="true"/>
          </p:cNvSpPr>
          <p:nvPr>
            <p:ph idx="1"/>
          </p:nvPr>
        </p:nvSpPr>
        <p:spPr>
          <a:xfrm>
            <a:off x="251520" y="1412776"/>
            <a:ext cx="8712480" cy="5103224"/>
          </a:xfrm>
        </p:spPr>
        <p:txBody>
          <a:bodyPr/>
          <a:lstStyle/>
          <a:p>
            <a:pPr marL="0" indent="0">
              <a:lnSpc>
                <a:spcPct val="100000"/>
              </a:lnSpc>
              <a:buNone/>
            </a:pPr>
            <a:endParaRPr lang="cs-CZ" sz="1200" b="true" dirty="false">
              <a:solidFill>
                <a:srgbClr val="084A8B"/>
              </a:solidFill>
              <a:latin typeface="Arial"/>
            </a:endParaRPr>
          </a:p>
          <a:p>
            <a:pPr marL="0" indent="0">
              <a:lnSpc>
                <a:spcPct val="100000"/>
              </a:lnSpc>
              <a:buNone/>
            </a:pPr>
            <a:r>
              <a:rPr lang="cs-CZ" sz="1200" b="true" dirty="false">
                <a:solidFill>
                  <a:srgbClr val="084A8B"/>
                </a:solidFill>
                <a:latin typeface="Arial"/>
              </a:rPr>
              <a:t>670 031 Kapacita podpořených služeb – úvazky pracovníků: </a:t>
            </a:r>
            <a:r>
              <a:rPr lang="cs-CZ" sz="1200" dirty="false">
                <a:solidFill>
                  <a:srgbClr val="084A8B"/>
                </a:solidFill>
                <a:latin typeface="Arial"/>
              </a:rPr>
              <a:t>týká  se služeb/programů, které mají ambulantní nebo terénní formu poskytování.</a:t>
            </a:r>
          </a:p>
          <a:p>
            <a:pPr algn="just">
              <a:lnSpc>
                <a:spcPct val="100000"/>
              </a:lnSpc>
              <a:buFont typeface="Arial" panose="020B0604020202020204" pitchFamily="34" charset="0"/>
              <a:buChar char="•"/>
            </a:pPr>
            <a:r>
              <a:rPr lang="cs-CZ" sz="1200" dirty="false">
                <a:solidFill>
                  <a:srgbClr val="084A8B"/>
                </a:solidFill>
                <a:latin typeface="Arial"/>
              </a:rPr>
              <a:t>Ambulantní forma – osoba do služby/programu dochází nebo je do ní/něj doprovázena nebo dopravována a součástí služby/programu zároveň není ubytování či přenocování.</a:t>
            </a:r>
          </a:p>
          <a:p>
            <a:pPr algn="just">
              <a:lnSpc>
                <a:spcPct val="100000"/>
              </a:lnSpc>
              <a:buFont typeface="Arial" panose="020B0604020202020204" pitchFamily="34" charset="0"/>
              <a:buChar char="•"/>
            </a:pPr>
            <a:r>
              <a:rPr lang="cs-CZ" sz="1200" dirty="false">
                <a:solidFill>
                  <a:srgbClr val="084A8B"/>
                </a:solidFill>
                <a:latin typeface="Arial"/>
              </a:rPr>
              <a:t>Terénní forma – služba/program je poskytován v jejím přirozeném sociálním prostředí.</a:t>
            </a:r>
          </a:p>
          <a:p>
            <a:pPr algn="just">
              <a:lnSpc>
                <a:spcPct val="100000"/>
              </a:lnSpc>
              <a:buFont typeface="Arial" panose="020B0604020202020204" pitchFamily="34" charset="0"/>
              <a:buChar char="•"/>
            </a:pPr>
            <a:r>
              <a:rPr lang="cs-CZ" sz="1200" dirty="false">
                <a:solidFill>
                  <a:srgbClr val="084A8B"/>
                </a:solidFill>
                <a:latin typeface="Arial"/>
              </a:rPr>
              <a:t>„Pracovníkem“ se rozumí odborní pracovníci, pracovníci v přímé péči, kteří přímo poskytují služby cílové skupině (např. sociální pracovník, pracovník v sociálních službách, zdravotnický pracovník, pedagogický pracovník).</a:t>
            </a:r>
          </a:p>
          <a:p>
            <a:pPr marL="0" indent="0">
              <a:lnSpc>
                <a:spcPct val="100000"/>
              </a:lnSpc>
              <a:buNone/>
            </a:pPr>
            <a:endParaRPr lang="cs-CZ" sz="1200" b="true" dirty="false">
              <a:solidFill>
                <a:srgbClr val="084A8B"/>
              </a:solidFill>
              <a:latin typeface="Arial"/>
            </a:endParaRPr>
          </a:p>
          <a:p>
            <a:pPr marL="0" indent="0">
              <a:lnSpc>
                <a:spcPct val="100000"/>
              </a:lnSpc>
              <a:buNone/>
            </a:pPr>
            <a:r>
              <a:rPr lang="cs-CZ" sz="1200" b="true" dirty="false">
                <a:solidFill>
                  <a:srgbClr val="084A8B"/>
                </a:solidFill>
                <a:latin typeface="Arial"/>
              </a:rPr>
              <a:t>670 102 Využívání podpořených služeb</a:t>
            </a:r>
          </a:p>
          <a:p>
            <a:pPr marL="0" indent="0">
              <a:lnSpc>
                <a:spcPct val="100000"/>
              </a:lnSpc>
              <a:buNone/>
            </a:pPr>
            <a:r>
              <a:rPr lang="cs-CZ" sz="1200" dirty="false">
                <a:solidFill>
                  <a:srgbClr val="084A8B"/>
                </a:solidFill>
                <a:latin typeface="Arial"/>
              </a:rPr>
              <a:t>Počet osob, které využijí podpořenou službu či program během trvání projektu. "Služba/program" je poskytování pomoci a podpory fyzickým osobám v nepříznivé sociální či zdravotní situaci. Využíváním je myšleno být doložitelné klientem (tj. každá osoba je uvedená pouze jednou) dle standardů využívaných pro danou službu. </a:t>
            </a:r>
          </a:p>
          <a:p>
            <a:pPr marL="0" indent="0">
              <a:lnSpc>
                <a:spcPct val="100000"/>
              </a:lnSpc>
              <a:buNone/>
            </a:pPr>
            <a:r>
              <a:rPr lang="cs-CZ" sz="1200" dirty="false">
                <a:solidFill>
                  <a:srgbClr val="084A8B"/>
                </a:solidFill>
                <a:latin typeface="Arial"/>
              </a:rPr>
              <a:t>Osoby uvedené v tomto indikátoru nejsou účastníky ve smyslu indikátoru </a:t>
            </a:r>
            <a:r>
              <a:rPr lang="cs-CZ" sz="1200" i="true" dirty="false">
                <a:solidFill>
                  <a:srgbClr val="084A8B"/>
                </a:solidFill>
                <a:latin typeface="Arial"/>
              </a:rPr>
              <a:t>600 000 Celkový počet účastníků</a:t>
            </a:r>
            <a:r>
              <a:rPr lang="cs-CZ" sz="1200" dirty="false">
                <a:solidFill>
                  <a:srgbClr val="084A8B"/>
                </a:solidFill>
                <a:latin typeface="Arial"/>
              </a:rPr>
              <a:t>. Jedná se o osoby, které: - nemají přímý prospěch z finanční podpory ESF+, ale prospěch nepřímý, nebo - </a:t>
            </a:r>
            <a:r>
              <a:rPr lang="cs-CZ" sz="1200" b="true" dirty="false">
                <a:solidFill>
                  <a:srgbClr val="084A8B"/>
                </a:solidFill>
                <a:latin typeface="Arial"/>
              </a:rPr>
              <a:t>nelze s ohledem na anonymizovanou evidenci klientů u poskytované služby/programu či specifika cílové skupiny zahrnout do indikátoru </a:t>
            </a:r>
            <a:r>
              <a:rPr lang="cs-CZ" sz="1200" b="true" i="true" dirty="false">
                <a:solidFill>
                  <a:srgbClr val="084A8B"/>
                </a:solidFill>
                <a:latin typeface="Arial"/>
              </a:rPr>
              <a:t>600 000 Celkový počet </a:t>
            </a:r>
            <a:r>
              <a:rPr lang="cs-CZ" sz="1200" i="true" dirty="false">
                <a:solidFill>
                  <a:srgbClr val="084A8B"/>
                </a:solidFill>
                <a:latin typeface="Arial"/>
              </a:rPr>
              <a:t>účastníků</a:t>
            </a:r>
            <a:r>
              <a:rPr lang="cs-CZ" sz="1200" dirty="false">
                <a:solidFill>
                  <a:srgbClr val="084A8B"/>
                </a:solidFill>
                <a:latin typeface="Arial"/>
              </a:rPr>
              <a:t> (jedná se o situace, kdy služba/program je poskytována dle příslušné právní úpravy), nebo - </a:t>
            </a:r>
            <a:r>
              <a:rPr lang="cs-CZ" sz="1200" b="true" dirty="false">
                <a:solidFill>
                  <a:srgbClr val="084A8B"/>
                </a:solidFill>
                <a:latin typeface="Arial"/>
              </a:rPr>
              <a:t>mají přímý prospěch z finanční podpory ESF+, tato podpora však z objektivních důvodů nepřesáhne limit bagatelní podpory</a:t>
            </a:r>
            <a:r>
              <a:rPr lang="cs-CZ" sz="1200" dirty="false">
                <a:solidFill>
                  <a:srgbClr val="084A8B"/>
                </a:solidFill>
                <a:latin typeface="Arial"/>
              </a:rPr>
              <a:t>. "Podpořené" znamená že dostaly finanční podporu z ESF+.</a:t>
            </a:r>
          </a:p>
          <a:p>
            <a:pPr>
              <a:lnSpc>
                <a:spcPct val="100000"/>
              </a:lnSpc>
            </a:pPr>
            <a:endParaRPr lang="cs-CZ" sz="1200" dirty="false"/>
          </a:p>
        </p:txBody>
      </p:sp>
      <p:sp>
        <p:nvSpPr>
          <p:cNvPr id="4" name="Zástupný symbol pro číslo snímku 3">
            <a:extLst>
              <a:ext uri="{FF2B5EF4-FFF2-40B4-BE49-F238E27FC236}">
                <a16:creationId xmlns:a16="http://schemas.microsoft.com/office/drawing/2014/main" id="{6AF0F78F-9256-4465-8615-C3EB2358090D}"/>
              </a:ext>
            </a:extLst>
          </p:cNvPr>
          <p:cNvSpPr>
            <a:spLocks noGrp="true"/>
          </p:cNvSpPr>
          <p:nvPr>
            <p:ph type="sldNum" sz="quarter" idx="12"/>
          </p:nvPr>
        </p:nvSpPr>
        <p:spPr/>
        <p:txBody>
          <a:bodyPr/>
          <a:lstStyle/>
          <a:p>
            <a:fld id="{479BF083-4774-43B1-9AB0-5CC1AC5DD8EE}" type="slidenum">
              <a:rPr lang="cs-CZ" smtClean="false"/>
              <a:pPr/>
              <a:t>28</a:t>
            </a:fld>
            <a:endParaRPr lang="cs-CZ" dirty="false"/>
          </a:p>
        </p:txBody>
      </p:sp>
    </p:spTree>
    <p:extLst>
      <p:ext uri="{BB962C8B-B14F-4D97-AF65-F5344CB8AC3E}">
        <p14:creationId xmlns:p14="http://schemas.microsoft.com/office/powerpoint/2010/main" val="7862149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AF20DEE-E2AD-4666-8BE9-1F538ED5F5BA}"/>
              </a:ext>
            </a:extLst>
          </p:cNvPr>
          <p:cNvSpPr>
            <a:spLocks noGrp="true"/>
          </p:cNvSpPr>
          <p:nvPr>
            <p:ph type="title"/>
          </p:nvPr>
        </p:nvSpPr>
        <p:spPr/>
        <p:txBody>
          <a:bodyPr/>
          <a:lstStyle/>
          <a:p>
            <a:r>
              <a:rPr lang="cs-CZ" dirty="false"/>
              <a:t>Indikátory definice 3/3</a:t>
            </a:r>
          </a:p>
        </p:txBody>
      </p:sp>
      <p:sp>
        <p:nvSpPr>
          <p:cNvPr id="3" name="Zástupný obsah 2">
            <a:extLst>
              <a:ext uri="{FF2B5EF4-FFF2-40B4-BE49-F238E27FC236}">
                <a16:creationId xmlns:a16="http://schemas.microsoft.com/office/drawing/2014/main" id="{E5F0DBFC-EB56-4E94-B86C-61B3CE31BEBD}"/>
              </a:ext>
            </a:extLst>
          </p:cNvPr>
          <p:cNvSpPr>
            <a:spLocks noGrp="true"/>
          </p:cNvSpPr>
          <p:nvPr>
            <p:ph idx="1"/>
          </p:nvPr>
        </p:nvSpPr>
        <p:spPr>
          <a:xfrm>
            <a:off x="233760" y="1268760"/>
            <a:ext cx="8676480" cy="4608512"/>
          </a:xfrm>
        </p:spPr>
        <p:txBody>
          <a:bodyPr/>
          <a:lstStyle/>
          <a:p>
            <a:pPr marL="0" indent="0" algn="just">
              <a:lnSpc>
                <a:spcPct val="100000"/>
              </a:lnSpc>
              <a:buNone/>
            </a:pPr>
            <a:endParaRPr lang="cs-CZ" sz="1200" b="true" dirty="false">
              <a:solidFill>
                <a:srgbClr val="084A8B"/>
              </a:solidFill>
              <a:latin typeface="Arial"/>
            </a:endParaRPr>
          </a:p>
          <a:p>
            <a:pPr marL="0" indent="0" algn="just">
              <a:lnSpc>
                <a:spcPct val="100000"/>
              </a:lnSpc>
              <a:buNone/>
            </a:pPr>
            <a:r>
              <a:rPr lang="cs-CZ" sz="1200" b="true" dirty="false">
                <a:solidFill>
                  <a:srgbClr val="084A8B"/>
                </a:solidFill>
                <a:latin typeface="Arial"/>
              </a:rPr>
              <a:t>679 001 Počet podpořených Romů</a:t>
            </a:r>
          </a:p>
          <a:p>
            <a:pPr marL="0" indent="0" algn="just">
              <a:lnSpc>
                <a:spcPct val="100000"/>
              </a:lnSpc>
              <a:buNone/>
            </a:pPr>
            <a:r>
              <a:rPr lang="cs-CZ" sz="1200" dirty="false">
                <a:solidFill>
                  <a:srgbClr val="084A8B"/>
                </a:solidFill>
                <a:latin typeface="Arial"/>
              </a:rPr>
              <a:t>Počet osob z romské menšiny, kterým byla v rámci projektu poskytnuta podpora. Každá osoba může být započítána pouze jednou. Počtem osob se rozumí odhadovaný počet podpořených osob z řad romské menšiny. Tento odhad provede příjemce na základě jemu dostupných informací. Při sběru monitorovacích dat bude důsledně respektována ochrana osobních údajů. Údaje </a:t>
            </a:r>
            <a:br>
              <a:rPr lang="cs-CZ" sz="1200" dirty="false">
                <a:solidFill>
                  <a:srgbClr val="084A8B"/>
                </a:solidFill>
                <a:latin typeface="Arial"/>
              </a:rPr>
            </a:br>
            <a:r>
              <a:rPr lang="cs-CZ" sz="1200" dirty="false">
                <a:solidFill>
                  <a:srgbClr val="084A8B"/>
                </a:solidFill>
                <a:latin typeface="Arial"/>
              </a:rPr>
              <a:t>o tom, která konkrétní osoba byla započítána, nebude příjemce nikam předávat, vykazovat bude pouze souhrnný údaj za projekt. Podporou se rozumí jakákoliv aktivita financovaná z rozpočtu projektu, ze které měla osoba z romské menšiny prospěch.</a:t>
            </a:r>
          </a:p>
          <a:p>
            <a:pPr marL="0" indent="0" algn="just">
              <a:lnSpc>
                <a:spcPct val="100000"/>
              </a:lnSpc>
              <a:buNone/>
            </a:pPr>
            <a:endParaRPr lang="cs-CZ" sz="1200" dirty="false">
              <a:solidFill>
                <a:srgbClr val="084A8B"/>
              </a:solidFill>
              <a:latin typeface="Arial"/>
            </a:endParaRPr>
          </a:p>
          <a:p>
            <a:pPr marL="0" indent="0" algn="just">
              <a:lnSpc>
                <a:spcPct val="100000"/>
              </a:lnSpc>
              <a:buNone/>
            </a:pPr>
            <a:r>
              <a:rPr lang="cs-CZ" sz="1200" b="true" dirty="false">
                <a:solidFill>
                  <a:srgbClr val="084A8B"/>
                </a:solidFill>
                <a:latin typeface="Arial"/>
              </a:rPr>
              <a:t>622 002 Počet podporovaných orgánů veřejné správy nebo veřejných služeb na celostátní, regionální a místní úrovni</a:t>
            </a:r>
          </a:p>
          <a:p>
            <a:pPr marL="0" indent="0" algn="just">
              <a:lnSpc>
                <a:spcPct val="100000"/>
              </a:lnSpc>
              <a:buNone/>
            </a:pPr>
            <a:r>
              <a:rPr lang="cs-CZ" sz="1200" dirty="false">
                <a:solidFill>
                  <a:srgbClr val="084A8B"/>
                </a:solidFill>
                <a:latin typeface="Arial"/>
              </a:rPr>
              <a:t>Veřejnou správou se rozumí: výkonná a zákonodárná správa ústředních, regionálních a místních orgánů; správa a dohled nad fiskálními záležitostmi (provozování daňových schémat; výběr daní/daní ze zboží a vyšetřování porušení daňových předpisů; celní správa); plnění rozpočtu a správa veřejných prostředků a veřejného dluhu (získávání a přijímání peněz a kontrola jejich vyplácení); správa celkové (civilní) politiky výzkumu a vývoje a souvisejících fondů; správa a provoz celkového ekonomického a sociálního plánování a statistických služeb na různých úrovních správy. Veřejnými službami se rozumí jakýkoli veřejný nebo soukromý subjekt, který poskytuje služby veřejnosti. Soukromý prvek této definice je relevantní pro případy, kdy jsou některé služby zadávány státem velkým soukromým nebo částečně soukromým poskytovatelům, tj. soukromým subjektům s veřejnou funkcí.</a:t>
            </a:r>
          </a:p>
          <a:p>
            <a:pPr algn="just">
              <a:lnSpc>
                <a:spcPct val="100000"/>
              </a:lnSpc>
            </a:pPr>
            <a:endParaRPr lang="cs-CZ" sz="1200" dirty="false">
              <a:solidFill>
                <a:srgbClr val="084A8B"/>
              </a:solidFill>
              <a:latin typeface="Arial"/>
            </a:endParaRPr>
          </a:p>
        </p:txBody>
      </p:sp>
      <p:sp>
        <p:nvSpPr>
          <p:cNvPr id="4" name="Zástupný symbol pro číslo snímku 3">
            <a:extLst>
              <a:ext uri="{FF2B5EF4-FFF2-40B4-BE49-F238E27FC236}">
                <a16:creationId xmlns:a16="http://schemas.microsoft.com/office/drawing/2014/main" id="{300566EA-925C-48EA-89D8-073494F12682}"/>
              </a:ext>
            </a:extLst>
          </p:cNvPr>
          <p:cNvSpPr>
            <a:spLocks noGrp="true"/>
          </p:cNvSpPr>
          <p:nvPr>
            <p:ph type="sldNum" sz="quarter" idx="12"/>
          </p:nvPr>
        </p:nvSpPr>
        <p:spPr/>
        <p:txBody>
          <a:bodyPr/>
          <a:lstStyle/>
          <a:p>
            <a:fld id="{479BF083-4774-43B1-9AB0-5CC1AC5DD8EE}" type="slidenum">
              <a:rPr lang="cs-CZ" smtClean="false"/>
              <a:pPr/>
              <a:t>29</a:t>
            </a:fld>
            <a:endParaRPr lang="cs-CZ" dirty="false"/>
          </a:p>
        </p:txBody>
      </p:sp>
    </p:spTree>
    <p:extLst>
      <p:ext uri="{BB962C8B-B14F-4D97-AF65-F5344CB8AC3E}">
        <p14:creationId xmlns:p14="http://schemas.microsoft.com/office/powerpoint/2010/main" val="432519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r>
              <a:rPr lang="cs-CZ" dirty="false"/>
              <a:t>Identifikace výzvy</a:t>
            </a:r>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3813431442"/>
              </p:ext>
            </p:extLst>
          </p:nvPr>
        </p:nvGraphicFramePr>
        <p:xfrm>
          <a:off x="251520" y="1268760"/>
          <a:ext cx="8640960" cy="4529986"/>
        </p:xfrm>
        <a:graphic>
          <a:graphicData uri="http://schemas.openxmlformats.org/drawingml/2006/table">
            <a:tbl>
              <a:tblPr firstRow="true" firstCol="true" bandRow="true">
                <a:tableStyleId>{5C22544A-7EE6-4342-B048-85BDC9FD1C3A}</a:tableStyleId>
              </a:tblPr>
              <a:tblGrid>
                <a:gridCol w="2260628">
                  <a:extLst>
                    <a:ext uri="{9D8B030D-6E8A-4147-A177-3AD203B41FA5}">
                      <a16:colId xmlns:a16="http://schemas.microsoft.com/office/drawing/2014/main" val="20000"/>
                    </a:ext>
                  </a:extLst>
                </a:gridCol>
                <a:gridCol w="6380332">
                  <a:extLst>
                    <a:ext uri="{9D8B030D-6E8A-4147-A177-3AD203B41FA5}">
                      <a16:colId xmlns:a16="http://schemas.microsoft.com/office/drawing/2014/main" val="20001"/>
                    </a:ext>
                  </a:extLst>
                </a:gridCol>
              </a:tblGrid>
              <a:tr h="576064">
                <a:tc>
                  <a:txBody>
                    <a:bodyPr/>
                    <a:lstStyle/>
                    <a:p>
                      <a:pPr marL="36195" marR="36195" algn="ctr">
                        <a:spcBef>
                          <a:spcPts val="300"/>
                        </a:spcBef>
                        <a:spcAft>
                          <a:spcPts val="300"/>
                        </a:spcAft>
                      </a:pPr>
                      <a:r>
                        <a:rPr lang="cs-CZ" sz="1600" dirty="false">
                          <a:effectLst/>
                          <a:latin typeface="+mn-lt"/>
                        </a:rPr>
                        <a:t>Priorita</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lt1"/>
                          </a:solidFill>
                          <a:effectLst/>
                          <a:latin typeface="+mn-lt"/>
                          <a:ea typeface="+mn-ea"/>
                          <a:cs typeface="+mn-cs"/>
                        </a:rPr>
                        <a:t>2 Sociální začleňování</a:t>
                      </a:r>
                      <a:endParaRPr lang="cs-CZ" sz="1600"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0"/>
                  </a:ext>
                </a:extLst>
              </a:tr>
              <a:tr h="946283">
                <a:tc>
                  <a:txBody>
                    <a:bodyPr/>
                    <a:lstStyle/>
                    <a:p>
                      <a:pPr marL="36195" marR="36195" algn="ctr">
                        <a:spcBef>
                          <a:spcPts val="300"/>
                        </a:spcBef>
                        <a:spcAft>
                          <a:spcPts val="300"/>
                        </a:spcAft>
                      </a:pPr>
                      <a:r>
                        <a:rPr lang="cs-CZ" sz="1600" dirty="false">
                          <a:effectLst/>
                          <a:latin typeface="+mn-lt"/>
                        </a:rPr>
                        <a:t>Specifický cíl</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l">
                        <a:spcBef>
                          <a:spcPts val="300"/>
                        </a:spcBef>
                        <a:spcAft>
                          <a:spcPts val="300"/>
                        </a:spcAft>
                      </a:pPr>
                      <a:r>
                        <a:rPr lang="cs-CZ" sz="1800" kern="1200" dirty="false">
                          <a:solidFill>
                            <a:schemeClr val="dk1"/>
                          </a:solidFill>
                          <a:effectLst/>
                          <a:latin typeface="+mn-lt"/>
                          <a:ea typeface="+mn-ea"/>
                          <a:cs typeface="+mn-cs"/>
                        </a:rPr>
                        <a:t>2.1 h) Posilovat aktivní začleňování, a podpořit tak rovné příležitosti, nediskriminaci a aktivní účast a zlepšit zaměstnatelnost, zejména v případě znevýhodněných skupin</a:t>
                      </a:r>
                      <a:endParaRPr lang="cs-CZ" sz="1600" b="true" dirty="false">
                        <a:solidFill>
                          <a:srgbClr val="080808"/>
                        </a:solidFill>
                        <a:effectLst/>
                        <a:latin typeface="+mn-lt"/>
                        <a:ea typeface="Arial"/>
                        <a:cs typeface="Times New Roman"/>
                      </a:endParaRPr>
                    </a:p>
                  </a:txBody>
                  <a:tcPr anchor="ctr"/>
                </a:tc>
                <a:extLst>
                  <a:ext uri="{0D108BD9-81ED-4DB2-BD59-A6C34878D82A}">
                    <a16:rowId xmlns:a16="http://schemas.microsoft.com/office/drawing/2014/main" val="10001"/>
                  </a:ext>
                </a:extLst>
              </a:tr>
              <a:tr h="406112">
                <a:tc>
                  <a:txBody>
                    <a:bodyPr/>
                    <a:lstStyle/>
                    <a:p>
                      <a:pPr marL="36195" marR="36195" algn="ctr">
                        <a:spcBef>
                          <a:spcPts val="300"/>
                        </a:spcBef>
                        <a:spcAft>
                          <a:spcPts val="300"/>
                        </a:spcAft>
                      </a:pPr>
                      <a:r>
                        <a:rPr lang="cs-CZ" sz="1600" dirty="false">
                          <a:solidFill>
                            <a:srgbClr val="F8F8F8"/>
                          </a:solidFill>
                          <a:effectLst/>
                          <a:latin typeface="+mn-lt"/>
                        </a:rPr>
                        <a:t>Číslo výzvy</a:t>
                      </a:r>
                      <a:endParaRPr lang="cs-CZ" sz="1600" dirty="false">
                        <a:solidFill>
                          <a:srgbClr val="F8F8F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03_22_029</a:t>
                      </a:r>
                    </a:p>
                  </a:txBody>
                  <a:tcPr marL="68580" marR="68580" marT="0" marB="0" anchor="ctr"/>
                </a:tc>
                <a:extLst>
                  <a:ext uri="{0D108BD9-81ED-4DB2-BD59-A6C34878D82A}">
                    <a16:rowId xmlns:a16="http://schemas.microsoft.com/office/drawing/2014/main" val="10002"/>
                  </a:ext>
                </a:extLst>
              </a:tr>
              <a:tr h="432048">
                <a:tc>
                  <a:txBody>
                    <a:bodyPr/>
                    <a:lstStyle/>
                    <a:p>
                      <a:pPr marL="36195" marR="36195" algn="ctr">
                        <a:spcBef>
                          <a:spcPts val="300"/>
                        </a:spcBef>
                        <a:spcAft>
                          <a:spcPts val="300"/>
                        </a:spcAft>
                      </a:pPr>
                      <a:r>
                        <a:rPr lang="cs-CZ" sz="1600" b="true" dirty="false">
                          <a:effectLst/>
                          <a:latin typeface="+mn-lt"/>
                        </a:rPr>
                        <a:t>Název výzvy</a:t>
                      </a:r>
                      <a:endParaRPr lang="cs-CZ" sz="1600" b="true"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800" kern="1200" dirty="false">
                          <a:solidFill>
                            <a:schemeClr val="dk1"/>
                          </a:solidFill>
                          <a:effectLst/>
                          <a:latin typeface="+mn-lt"/>
                          <a:ea typeface="+mn-ea"/>
                          <a:cs typeface="+mn-cs"/>
                        </a:rPr>
                        <a:t>Prevence předčasných odchodů ze vzdělávání (1)</a:t>
                      </a:r>
                      <a:endParaRPr lang="cs-CZ" sz="1600" b="true" kern="1200" dirty="false">
                        <a:solidFill>
                          <a:schemeClr val="dk1"/>
                        </a:solidFill>
                        <a:effectLst/>
                        <a:latin typeface="+mn-lt"/>
                        <a:ea typeface="+mn-ea"/>
                        <a:cs typeface="+mn-cs"/>
                      </a:endParaRPr>
                    </a:p>
                  </a:txBody>
                  <a:tcPr marL="0" marR="0" marT="0" marB="0" anchor="ctr"/>
                </a:tc>
                <a:extLst>
                  <a:ext uri="{0D108BD9-81ED-4DB2-BD59-A6C34878D82A}">
                    <a16:rowId xmlns:a16="http://schemas.microsoft.com/office/drawing/2014/main" val="10003"/>
                  </a:ext>
                </a:extLst>
              </a:tr>
              <a:tr h="432048">
                <a:tc>
                  <a:txBody>
                    <a:bodyPr/>
                    <a:lstStyle/>
                    <a:p>
                      <a:pPr marL="36195" marR="36195" algn="ctr">
                        <a:spcBef>
                          <a:spcPts val="300"/>
                        </a:spcBef>
                        <a:spcAft>
                          <a:spcPts val="300"/>
                        </a:spcAft>
                      </a:pPr>
                      <a:r>
                        <a:rPr lang="cs-CZ" sz="1600" dirty="false">
                          <a:effectLst/>
                          <a:latin typeface="+mn-lt"/>
                        </a:rPr>
                        <a:t>Druh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Průběžná</a:t>
                      </a:r>
                      <a:endParaRPr lang="cs-CZ" sz="16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271977">
                <a:tc>
                  <a:txBody>
                    <a:bodyPr/>
                    <a:lstStyle/>
                    <a:p>
                      <a:pPr marL="36195" marR="36195" algn="ctr">
                        <a:spcBef>
                          <a:spcPts val="300"/>
                        </a:spcBef>
                        <a:spcAft>
                          <a:spcPts val="300"/>
                        </a:spcAft>
                      </a:pPr>
                      <a:r>
                        <a:rPr lang="cs-CZ" sz="1600" dirty="false">
                          <a:effectLst/>
                          <a:latin typeface="+mn-lt"/>
                        </a:rPr>
                        <a:t>Určení z hlediska konkurence</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false" dirty="false">
                          <a:effectLst/>
                          <a:latin typeface="+mn-lt"/>
                        </a:rPr>
                        <a:t>Otevřená </a:t>
                      </a:r>
                      <a:endParaRPr lang="cs-CZ" sz="1600" b="fals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5"/>
                  </a:ext>
                </a:extLst>
              </a:tr>
              <a:tr h="448424">
                <a:tc>
                  <a:txBody>
                    <a:bodyPr/>
                    <a:lstStyle/>
                    <a:p>
                      <a:pPr marL="36195" marR="36195" algn="ctr">
                        <a:spcBef>
                          <a:spcPts val="300"/>
                        </a:spcBef>
                        <a:spcAft>
                          <a:spcPts val="300"/>
                        </a:spcAft>
                      </a:pPr>
                      <a:r>
                        <a:rPr lang="cs-CZ" sz="1600" dirty="false">
                          <a:effectLst/>
                          <a:latin typeface="+mn-lt"/>
                        </a:rPr>
                        <a:t>Model hodnocení </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false" dirty="false">
                          <a:effectLst/>
                          <a:latin typeface="+mn-lt"/>
                        </a:rPr>
                        <a:t>Jednokolový </a:t>
                      </a:r>
                      <a:endParaRPr lang="cs-CZ" sz="1600" b="fals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6"/>
                  </a:ext>
                </a:extLst>
              </a:tr>
              <a:tr h="558890">
                <a:tc>
                  <a:txBody>
                    <a:bodyPr/>
                    <a:lstStyle/>
                    <a:p>
                      <a:pPr marL="36195" marR="36195" algn="ctr">
                        <a:spcBef>
                          <a:spcPts val="300"/>
                        </a:spcBef>
                        <a:spcAft>
                          <a:spcPts val="300"/>
                        </a:spcAft>
                      </a:pPr>
                      <a:r>
                        <a:rPr lang="cs-CZ" sz="1600" dirty="false"/>
                        <a:t>Finanční alokace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indent="0" algn="ctr" defTabSz="914400" rtl="false" eaLnBrk="true" fontAlgn="auto" latinLnBrk="false" hangingPunct="true">
                        <a:lnSpc>
                          <a:spcPct val="100000"/>
                        </a:lnSpc>
                        <a:spcBef>
                          <a:spcPts val="300"/>
                        </a:spcBef>
                        <a:spcAft>
                          <a:spcPts val="300"/>
                        </a:spcAft>
                        <a:buClrTx/>
                        <a:buSzTx/>
                        <a:buFontTx/>
                        <a:buNone/>
                        <a:tabLst/>
                        <a:defRPr/>
                      </a:pPr>
                      <a:r>
                        <a:rPr lang="cs-CZ" sz="1600" b="true" kern="1200" dirty="false">
                          <a:solidFill>
                            <a:schemeClr val="dk1"/>
                          </a:solidFill>
                          <a:effectLst/>
                          <a:latin typeface="+mn-lt"/>
                          <a:ea typeface="+mn-ea"/>
                          <a:cs typeface="+mn-cs"/>
                        </a:rPr>
                        <a:t>300.000.000 </a:t>
                      </a:r>
                      <a:r>
                        <a:rPr lang="cs-CZ" sz="1600" b="false" kern="1200" dirty="false">
                          <a:solidFill>
                            <a:schemeClr val="dk1"/>
                          </a:solidFill>
                          <a:effectLst/>
                          <a:latin typeface="+mn-lt"/>
                          <a:ea typeface="+mn-ea"/>
                          <a:cs typeface="+mn-cs"/>
                        </a:rPr>
                        <a:t>CZK</a:t>
                      </a:r>
                    </a:p>
                  </a:txBody>
                  <a:tcPr marL="0" marR="0" marT="0"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43574326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Podmínky veřejné podpory 	</a:t>
            </a:r>
            <a:r>
              <a:rPr lang="cs-CZ" sz="2000" dirty="false"/>
              <a:t> </a:t>
            </a:r>
            <a:r>
              <a:rPr lang="cs-CZ" dirty="false"/>
              <a:t>1/2</a:t>
            </a:r>
            <a:endParaRPr lang="cs-CZ" dirty="false">
              <a:solidFill>
                <a:srgbClr val="FF0000"/>
              </a:solidFill>
            </a:endParaRP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251520" y="1196752"/>
            <a:ext cx="8712968" cy="5661248"/>
          </a:xfrm>
        </p:spPr>
        <p:txBody>
          <a:bodyPr/>
          <a:lstStyle/>
          <a:p>
            <a:pPr marL="0" indent="0" algn="just">
              <a:lnSpc>
                <a:spcPct val="100000"/>
              </a:lnSpc>
              <a:spcBef>
                <a:spcPts val="0"/>
              </a:spcBef>
              <a:buNone/>
            </a:pPr>
            <a:r>
              <a:rPr lang="cs-CZ" sz="1700" dirty="false">
                <a:effectLst/>
                <a:latin typeface="Arial" panose="020B0604020202020204" pitchFamily="34" charset="0"/>
                <a:ea typeface="Calibri" panose="020F0502020204030204" pitchFamily="34" charset="0"/>
              </a:rPr>
              <a:t>Informace o veřejné podpoře (včetně podpory de minimis) jsou k dispozici v příručce Obecná část </a:t>
            </a:r>
            <a:r>
              <a:rPr lang="cs-CZ" sz="1700" dirty="false">
                <a:latin typeface="Arial" panose="020B0604020202020204" pitchFamily="34" charset="0"/>
              </a:rPr>
              <a:t>pravidel pro žadatele a příjemce v rámci OPZ+.</a:t>
            </a:r>
          </a:p>
          <a:p>
            <a:pPr marL="0" indent="0" algn="just">
              <a:lnSpc>
                <a:spcPct val="100000"/>
              </a:lnSpc>
              <a:spcBef>
                <a:spcPts val="0"/>
              </a:spcBef>
              <a:buNone/>
            </a:pPr>
            <a:r>
              <a:rPr lang="cs-CZ" sz="1700" b="true" dirty="false">
                <a:latin typeface="Arial" panose="020B0604020202020204" pitchFamily="34" charset="0"/>
              </a:rPr>
              <a:t>Vyhlašovatel nad rámec pravidel stanovených právními předpisy pro tuto výzvu stanovuje následující omezení týkající se veřejné podpory (včetně podpory de minimis): </a:t>
            </a:r>
          </a:p>
          <a:p>
            <a:pPr marL="0" indent="0" algn="just">
              <a:lnSpc>
                <a:spcPct val="100000"/>
              </a:lnSpc>
              <a:spcBef>
                <a:spcPts val="0"/>
              </a:spcBef>
              <a:buNone/>
            </a:pPr>
            <a:r>
              <a:rPr lang="cs-CZ" sz="1700" b="true" dirty="false">
                <a:latin typeface="Arial" panose="020B0604020202020204" pitchFamily="34" charset="0"/>
              </a:rPr>
              <a:t>A) V případě zaměření projektu na sociální služby (včetně celoživotního </a:t>
            </a:r>
            <a:r>
              <a:rPr lang="cs-CZ" sz="1700" b="true" dirty="false">
                <a:effectLst/>
                <a:latin typeface="Arial" panose="020B0604020202020204" pitchFamily="34" charset="0"/>
                <a:ea typeface="Calibri" panose="020F0502020204030204" pitchFamily="34" charset="0"/>
                <a:cs typeface="Times New Roman" panose="02020603050405020304" pitchFamily="18" charset="0"/>
              </a:rPr>
              <a:t>vzdělávání)</a:t>
            </a:r>
            <a:br>
              <a:rPr lang="cs-CZ" sz="1700" b="true" dirty="false">
                <a:effectLst/>
                <a:latin typeface="Arial" panose="020B0604020202020204" pitchFamily="34" charset="0"/>
                <a:ea typeface="Calibri" panose="020F0502020204030204" pitchFamily="34" charset="0"/>
                <a:cs typeface="Times New Roman" panose="02020603050405020304" pitchFamily="18" charset="0"/>
              </a:rPr>
            </a:br>
            <a:r>
              <a:rPr lang="cs-CZ" sz="1700" dirty="false">
                <a:effectLst/>
                <a:latin typeface="Arial" panose="020B0604020202020204" pitchFamily="34" charset="0"/>
                <a:ea typeface="Calibri" panose="020F0502020204030204" pitchFamily="34" charset="0"/>
                <a:cs typeface="Times New Roman" panose="02020603050405020304" pitchFamily="18" charset="0"/>
              </a:rPr>
              <a:t>je možné podpořit výhradně sociální služby, které jsou registrovány v souladu se zákonem o sociálních službách a zároveň jsou pověřeny objednatelem k poskytování služby obecného </a:t>
            </a:r>
            <a:r>
              <a:rPr lang="cs-CZ" sz="1700" dirty="false">
                <a:latin typeface="Arial" panose="020B0604020202020204" pitchFamily="34" charset="0"/>
              </a:rPr>
              <a:t>hospodářského zájmu v souladu s Rozhodnutím č. 2012/21/EU (podrobněji příloha č. 2 výzvy).</a:t>
            </a:r>
          </a:p>
          <a:p>
            <a:pPr marL="0" indent="0" algn="just">
              <a:lnSpc>
                <a:spcPct val="100000"/>
              </a:lnSpc>
              <a:spcBef>
                <a:spcPts val="0"/>
              </a:spcBef>
              <a:buNone/>
            </a:pPr>
            <a:r>
              <a:rPr lang="cs-CZ" sz="1700" dirty="false">
                <a:effectLst/>
                <a:latin typeface="Arial" panose="020B0604020202020204" pitchFamily="34" charset="0"/>
                <a:ea typeface="Calibri" panose="020F0502020204030204" pitchFamily="34" charset="0"/>
                <a:cs typeface="Times New Roman" panose="02020603050405020304" pitchFamily="18" charset="0"/>
              </a:rPr>
              <a:t> </a:t>
            </a:r>
            <a:r>
              <a:rPr lang="cs-CZ" sz="1700" b="true" dirty="false">
                <a:latin typeface="Arial" panose="020B0604020202020204" pitchFamily="34" charset="0"/>
                <a:ea typeface="Calibri" panose="020F0502020204030204" pitchFamily="34" charset="0"/>
                <a:cs typeface="Arial" panose="020B0604020202020204" pitchFamily="34" charset="0"/>
              </a:rPr>
              <a:t>B</a:t>
            </a:r>
            <a:r>
              <a:rPr lang="cs-CZ" sz="1700" b="true" dirty="false">
                <a:effectLst/>
                <a:latin typeface="Arial" panose="020B0604020202020204" pitchFamily="34" charset="0"/>
                <a:ea typeface="Calibri" panose="020F0502020204030204" pitchFamily="34" charset="0"/>
                <a:cs typeface="Arial" panose="020B0604020202020204" pitchFamily="34" charset="0"/>
              </a:rPr>
              <a:t>) Aktivity projektu zaměřené na celoživotní vzdělávání odborných pracovníků, </a:t>
            </a:r>
            <a:r>
              <a:rPr lang="cs-CZ" sz="1700" dirty="false">
                <a:effectLst/>
                <a:latin typeface="Arial" panose="020B0604020202020204" pitchFamily="34" charset="0"/>
                <a:ea typeface="Calibri" panose="020F0502020204030204" pitchFamily="34" charset="0"/>
                <a:cs typeface="Arial" panose="020B0604020202020204" pitchFamily="34" charset="0"/>
              </a:rPr>
              <a:t>mimo registrovanou sociální službu dle zákona o sociálních službách, jsou podpořeny v režimu de minimis. </a:t>
            </a:r>
            <a:r>
              <a:rPr lang="cs-CZ" sz="1700" dirty="false">
                <a:latin typeface="Arial" panose="020B0604020202020204" pitchFamily="34" charset="0"/>
                <a:cs typeface="Arial" panose="020B0604020202020204" pitchFamily="34" charset="0"/>
              </a:rPr>
              <a:t>(Pozn.: Do celoživotního vzdělávání jsou zahrnuty kurzy, semináře, workshopy, stáže a sebezkušenostní výcviky.)</a:t>
            </a:r>
          </a:p>
          <a:p>
            <a:pPr marL="0" indent="0" algn="just">
              <a:lnSpc>
                <a:spcPct val="100000"/>
              </a:lnSpc>
              <a:spcBef>
                <a:spcPts val="0"/>
              </a:spcBef>
              <a:buNone/>
            </a:pPr>
            <a:r>
              <a:rPr lang="cs-CZ" sz="1700" dirty="false">
                <a:effectLst/>
                <a:latin typeface="Arial" panose="020B0604020202020204" pitchFamily="34" charset="0"/>
                <a:ea typeface="Calibri" panose="020F0502020204030204" pitchFamily="34" charset="0"/>
                <a:cs typeface="Arial" panose="020B0604020202020204" pitchFamily="34" charset="0"/>
              </a:rPr>
              <a:t>Pouze </a:t>
            </a:r>
            <a:r>
              <a:rPr lang="cs-CZ" sz="1700" b="true" dirty="false">
                <a:effectLst/>
                <a:latin typeface="Arial" panose="020B0604020202020204" pitchFamily="34" charset="0"/>
                <a:ea typeface="Calibri" panose="020F0502020204030204" pitchFamily="34" charset="0"/>
                <a:cs typeface="Arial" panose="020B0604020202020204" pitchFamily="34" charset="0"/>
              </a:rPr>
              <a:t>pokud tito pracovníci prokazatelně nepracují na úseku hospodářských činností organizace</a:t>
            </a:r>
            <a:r>
              <a:rPr lang="cs-CZ" sz="1700" dirty="false">
                <a:effectLst/>
                <a:latin typeface="Arial" panose="020B0604020202020204" pitchFamily="34" charset="0"/>
                <a:ea typeface="Calibri" panose="020F0502020204030204" pitchFamily="34" charset="0"/>
                <a:cs typeface="Arial" panose="020B0604020202020204" pitchFamily="34" charset="0"/>
              </a:rPr>
              <a:t> (např. sociální pracovníci úřadu) nebo se vzdělávání prokazatelně netýká hospodářské činnosti organizace, je tato aktivita podpořena mimo režim veřejné podpory (včetně podpory de minimis). </a:t>
            </a:r>
          </a:p>
          <a:p>
            <a:pPr marL="0" indent="0" algn="just">
              <a:lnSpc>
                <a:spcPct val="100000"/>
              </a:lnSpc>
              <a:spcBef>
                <a:spcPts val="0"/>
              </a:spcBef>
              <a:buNone/>
            </a:pPr>
            <a:r>
              <a:rPr lang="cs-CZ" sz="1700" dirty="false">
                <a:effectLst/>
                <a:latin typeface="Arial" panose="020B0604020202020204" pitchFamily="34" charset="0"/>
                <a:ea typeface="Calibri" panose="020F0502020204030204" pitchFamily="34" charset="0"/>
                <a:cs typeface="Arial" panose="020B0604020202020204" pitchFamily="34" charset="0"/>
              </a:rPr>
              <a:t>Celoživotní vzdělávání odborných pracovníků v rámci sociální služby se řídí bodem A) výše. </a:t>
            </a:r>
          </a:p>
          <a:p>
            <a:pPr marL="0" indent="0" algn="just">
              <a:lnSpc>
                <a:spcPct val="100000"/>
              </a:lnSpc>
              <a:spcBef>
                <a:spcPts val="0"/>
              </a:spcBef>
              <a:buNone/>
            </a:pPr>
            <a:r>
              <a:rPr lang="cs-CZ" sz="1700" dirty="false">
                <a:latin typeface="Arial" panose="020B0604020202020204" pitchFamily="34" charset="0"/>
                <a:ea typeface="Calibri" panose="020F0502020204030204" pitchFamily="34" charset="0"/>
                <a:cs typeface="Arial" panose="020B0604020202020204" pitchFamily="34" charset="0"/>
              </a:rPr>
              <a:t>…..</a:t>
            </a:r>
            <a:endParaRPr lang="cs-CZ" sz="17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cs-CZ" sz="1600" dirty="false"/>
          </a:p>
        </p:txBody>
      </p:sp>
    </p:spTree>
    <p:extLst>
      <p:ext uri="{BB962C8B-B14F-4D97-AF65-F5344CB8AC3E}">
        <p14:creationId xmlns:p14="http://schemas.microsoft.com/office/powerpoint/2010/main" val="9510727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Podmínky veřejné podpory 	</a:t>
            </a:r>
            <a:r>
              <a:rPr lang="cs-CZ" sz="2000" dirty="false"/>
              <a:t> </a:t>
            </a:r>
            <a:r>
              <a:rPr lang="cs-CZ" dirty="false"/>
              <a:t>2/2</a:t>
            </a:r>
            <a:endParaRPr lang="cs-CZ" dirty="false">
              <a:solidFill>
                <a:srgbClr val="FF0000"/>
              </a:solidFill>
            </a:endParaRP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556792"/>
            <a:ext cx="8532480" cy="4608512"/>
          </a:xfrm>
        </p:spPr>
        <p:txBody>
          <a:bodyPr/>
          <a:lstStyle/>
          <a:p>
            <a:pPr marL="0" indent="0" algn="just">
              <a:lnSpc>
                <a:spcPct val="100000"/>
              </a:lnSpc>
              <a:spcBef>
                <a:spcPts val="0"/>
              </a:spcBef>
              <a:spcAft>
                <a:spcPts val="600"/>
              </a:spcAft>
              <a:buNone/>
            </a:pP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V případě nejasnosti u aktivit konkrétního projektu,</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které budou zakládat veřejnou podporu, bude aplikace režimu veřejné podpory (včetně podpory de minimis) posuzována a upřesněna s příjemcem před vydáním Rozhodnutí o poskytnutí dotace u každého jednotlivého projektu.</a:t>
            </a:r>
          </a:p>
          <a:p>
            <a:pPr marL="0" indent="0" algn="just">
              <a:lnSpc>
                <a:spcPct val="100000"/>
              </a:lnSpc>
              <a:spcAft>
                <a:spcPts val="1200"/>
              </a:spcAft>
              <a:buNone/>
            </a:pPr>
            <a:r>
              <a:rPr lang="cs-CZ" sz="1800" b="true" dirty="false">
                <a:latin typeface="Arial" panose="020B0604020202020204" pitchFamily="34" charset="0"/>
                <a:cs typeface="Arial" panose="020B0604020202020204" pitchFamily="34" charset="0"/>
              </a:rPr>
              <a:t>Přenos veřejné podpory/podpory de minimis partnerovi či dalšímu subjektu</a:t>
            </a:r>
            <a:br>
              <a:rPr lang="cs-CZ" sz="1800" b="true" dirty="false">
                <a:latin typeface="Arial" panose="020B0604020202020204" pitchFamily="34" charset="0"/>
                <a:cs typeface="Arial" panose="020B0604020202020204" pitchFamily="34" charset="0"/>
              </a:rPr>
            </a:br>
            <a:r>
              <a:rPr lang="cs-CZ" sz="1800" dirty="false">
                <a:effectLst/>
                <a:latin typeface="Arial" panose="020B0604020202020204" pitchFamily="34" charset="0"/>
                <a:ea typeface="Calibri" panose="020F0502020204030204" pitchFamily="34" charset="0"/>
                <a:cs typeface="Arial" panose="020B0604020202020204" pitchFamily="34" charset="0"/>
              </a:rPr>
              <a:t>J</a:t>
            </a:r>
            <a:r>
              <a:rPr lang="cs-CZ" sz="1800" dirty="false">
                <a:effectLst/>
                <a:latin typeface="Arial" panose="020B0604020202020204" pitchFamily="34" charset="0"/>
                <a:ea typeface="Calibri" panose="020F0502020204030204" pitchFamily="34" charset="0"/>
              </a:rPr>
              <a:t>sou-li aktivity výzvy, které zakládají veřejnou podporu či podporu de minimis, realizovány ve spolupráci s partnery projektu či dalšími zapojenými subjekty, bude na ně příslušná část veřejné podpory přenesena. Přenosem podpory se pro potřeby této výzvy rozumí realizace části projektových aktivit mimo žadatele (příjemce) projektu, tj. partnerů projektu (partneři s finančním příspěvkem) a dalších subjektů (partner bez finančního příspěvku či jiný konečný příjemce podpory). Podrobnější podmínky stanoví Obecná část pravidel pro žadatele a příjemce v rámci OPZ+.</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Aft>
                <a:spcPts val="1200"/>
              </a:spcAft>
              <a:buNone/>
            </a:pPr>
            <a:endParaRPr lang="cs-CZ" sz="16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0000"/>
              </a:lnSpc>
              <a:spcBef>
                <a:spcPts val="0"/>
              </a:spcBef>
              <a:buNone/>
            </a:pPr>
            <a:endParaRPr lang="cs-CZ" sz="1600" dirty="false"/>
          </a:p>
        </p:txBody>
      </p:sp>
    </p:spTree>
    <p:extLst>
      <p:ext uri="{BB962C8B-B14F-4D97-AF65-F5344CB8AC3E}">
        <p14:creationId xmlns:p14="http://schemas.microsoft.com/office/powerpoint/2010/main" val="35566480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BB38C5B-9FC9-4BB4-B0D5-00A78EDECBE2}"/>
              </a:ext>
            </a:extLst>
          </p:cNvPr>
          <p:cNvSpPr>
            <a:spLocks noGrp="true"/>
          </p:cNvSpPr>
          <p:nvPr>
            <p:ph type="title"/>
          </p:nvPr>
        </p:nvSpPr>
        <p:spPr/>
        <p:txBody>
          <a:bodyPr/>
          <a:lstStyle/>
          <a:p>
            <a:r>
              <a:rPr lang="cs-CZ" dirty="false">
                <a:solidFill>
                  <a:schemeClr val="tx1">
                    <a:lumMod val="20000"/>
                    <a:lumOff val="80000"/>
                  </a:schemeClr>
                </a:solidFill>
                <a:latin typeface="Arial"/>
              </a:rPr>
              <a:t>Informace o způsobilosti výdajů</a:t>
            </a:r>
            <a:endParaRPr lang="cs-CZ" dirty="false"/>
          </a:p>
        </p:txBody>
      </p:sp>
      <p:sp>
        <p:nvSpPr>
          <p:cNvPr id="3" name="Zástupný obsah 2">
            <a:extLst>
              <a:ext uri="{FF2B5EF4-FFF2-40B4-BE49-F238E27FC236}">
                <a16:creationId xmlns:a16="http://schemas.microsoft.com/office/drawing/2014/main" id="{B5793B1C-6FAE-4967-957B-BAE4E50B04F7}"/>
              </a:ext>
            </a:extLst>
          </p:cNvPr>
          <p:cNvSpPr>
            <a:spLocks noGrp="true"/>
          </p:cNvSpPr>
          <p:nvPr>
            <p:ph idx="1"/>
          </p:nvPr>
        </p:nvSpPr>
        <p:spPr/>
        <p:txBody>
          <a:bodyPr/>
          <a:lstStyle/>
          <a:p>
            <a:pPr algn="just">
              <a:lnSpc>
                <a:spcPct val="100000"/>
              </a:lnSpc>
            </a:pPr>
            <a:r>
              <a:rPr lang="cs-CZ" sz="1800" dirty="false">
                <a:solidFill>
                  <a:schemeClr val="accent1"/>
                </a:solidFill>
              </a:rPr>
              <a:t>Časově způsobilé jsou náklady vzniklé </a:t>
            </a:r>
            <a:r>
              <a:rPr lang="cs-CZ" sz="1800" b="true" dirty="false">
                <a:solidFill>
                  <a:schemeClr val="accent1"/>
                </a:solidFill>
              </a:rPr>
              <a:t>v době realizace projektu. </a:t>
            </a:r>
            <a:br>
              <a:rPr lang="cs-CZ" sz="1800" b="true" dirty="false">
                <a:solidFill>
                  <a:schemeClr val="accent1"/>
                </a:solidFill>
              </a:rPr>
            </a:br>
            <a:r>
              <a:rPr lang="cs-CZ" sz="1800" dirty="false">
                <a:solidFill>
                  <a:schemeClr val="accent1"/>
                </a:solidFill>
              </a:rPr>
              <a:t>Datum zahájení realizace nesmí předcházet datu vyhlášení této výzvy (viz část 2. této výzvy).</a:t>
            </a: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V rámci této výzvy </a:t>
            </a:r>
            <a:r>
              <a:rPr lang="cs-CZ" sz="18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není umožněno hradit investiční výdaje</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t>
            </a:r>
          </a:p>
          <a:p>
            <a:pPr algn="just">
              <a:lnSpc>
                <a:spcPct val="100000"/>
              </a:lnSpc>
              <a:spcAft>
                <a:spcPts val="1200"/>
              </a:spcAft>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V rámci této výzvy </a:t>
            </a:r>
            <a:r>
              <a:rPr lang="cs-CZ" sz="18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není umožněno využití křížového financování.</a:t>
            </a:r>
          </a:p>
          <a:p>
            <a:pPr algn="just">
              <a:lnSpc>
                <a:spcPct val="100000"/>
              </a:lnSpc>
              <a:spcBef>
                <a:spcPts val="0"/>
              </a:spcBef>
              <a:spcAft>
                <a:spcPts val="12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Projekty podpořené v této výzvě aplikují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nepřímé náklady</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r>
              <a:rPr lang="cs-CZ" sz="1800" dirty="false">
                <a:latin typeface="Arial" panose="020B0604020202020204" pitchFamily="34" charset="0"/>
                <a:ea typeface="Calibri" panose="020F0502020204030204" pitchFamily="34" charset="0"/>
                <a:cs typeface="Arial" panose="020B0604020202020204" pitchFamily="34" charset="0"/>
              </a:rPr>
              <a:t>Základní </a:t>
            </a:r>
            <a:r>
              <a:rPr lang="cs-CZ" sz="1800" b="true" dirty="false">
                <a:latin typeface="Arial" panose="020B0604020202020204" pitchFamily="34" charset="0"/>
                <a:ea typeface="Calibri" panose="020F0502020204030204" pitchFamily="34" charset="0"/>
                <a:cs typeface="Arial" panose="020B0604020202020204" pitchFamily="34" charset="0"/>
              </a:rPr>
              <a:t>podíl nepřímých nákladů </a:t>
            </a:r>
            <a:r>
              <a:rPr lang="cs-CZ" sz="1800" dirty="false">
                <a:latin typeface="Arial" panose="020B0604020202020204" pitchFamily="34" charset="0"/>
                <a:ea typeface="Calibri" panose="020F0502020204030204" pitchFamily="34" charset="0"/>
                <a:cs typeface="Arial" panose="020B0604020202020204" pitchFamily="34" charset="0"/>
              </a:rPr>
              <a:t>je stanoven na </a:t>
            </a:r>
            <a:r>
              <a:rPr lang="cs-CZ" sz="1800" b="true" dirty="false">
                <a:latin typeface="Arial" panose="020B0604020202020204" pitchFamily="34" charset="0"/>
                <a:ea typeface="Calibri" panose="020F0502020204030204" pitchFamily="34" charset="0"/>
                <a:cs typeface="Arial" panose="020B0604020202020204" pitchFamily="34" charset="0"/>
              </a:rPr>
              <a:t>25 %.</a:t>
            </a:r>
          </a:p>
          <a:p>
            <a:pPr algn="just">
              <a:lnSpc>
                <a:spcPct val="100000"/>
              </a:lnSpc>
              <a:spcBef>
                <a:spcPts val="0"/>
              </a:spcBef>
              <a:spcAft>
                <a:spcPts val="12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Pravidla týkající se nepřímých nákladů jsou k dispozici ve Specifické části pravidel pro žadatele a příjemce v rámci OPZ+ pro projekty s přímými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nepřímými náklady a pro projekty financované s využitím paušálních sazeb. </a:t>
            </a:r>
          </a:p>
          <a:p>
            <a:pPr>
              <a:lnSpc>
                <a:spcPct val="100000"/>
              </a:lnSpc>
            </a:pPr>
            <a:endParaRPr lang="cs-CZ" sz="1800" dirty="false"/>
          </a:p>
          <a:p>
            <a:pPr marL="0" indent="0">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buNone/>
            </a:pPr>
            <a:endParaRPr lang="cs-CZ" dirty="false"/>
          </a:p>
        </p:txBody>
      </p:sp>
    </p:spTree>
    <p:extLst>
      <p:ext uri="{BB962C8B-B14F-4D97-AF65-F5344CB8AC3E}">
        <p14:creationId xmlns:p14="http://schemas.microsoft.com/office/powerpoint/2010/main" val="340471123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Přílohy výzvy</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628800"/>
            <a:ext cx="8424000" cy="3888432"/>
          </a:xfrm>
        </p:spPr>
        <p:txBody>
          <a:bodyPr/>
          <a:lstStyle/>
          <a:p>
            <a:pPr marL="342900" lvl="0" indent="-342900" algn="just">
              <a:lnSpc>
                <a:spcPct val="100000"/>
              </a:lnSpc>
              <a:spcAft>
                <a:spcPts val="600"/>
              </a:spcAft>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1 - Vyjádření zájmu konkrétní mateřské/základní školy o účasti v projektu ve formě partnerství či spolupráce</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spcAft>
                <a:spcPts val="600"/>
              </a:spcAft>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2 - Podpora sociálních služeb v otevřených výzvách OPZ+ *</a:t>
            </a:r>
          </a:p>
          <a:p>
            <a:pPr marL="342900" indent="-342900" algn="just">
              <a:lnSpc>
                <a:spcPct val="100000"/>
              </a:lnSpc>
              <a:buFont typeface="+mj-lt"/>
              <a:buAutoNum type="arabicPeriod"/>
            </a:pPr>
            <a:r>
              <a:rPr lang="cs-CZ" sz="1800" dirty="false">
                <a:latin typeface="Arial" panose="020B0604020202020204" pitchFamily="34" charset="0"/>
                <a:ea typeface="Calibri" panose="020F0502020204030204" pitchFamily="34" charset="0"/>
                <a:cs typeface="Times New Roman" panose="02020603050405020304" pitchFamily="18" charset="0"/>
              </a:rPr>
              <a:t>Příloha č. 2A – Údaje o sociální službě plán </a:t>
            </a:r>
            <a:r>
              <a:rPr lang="cs-CZ" sz="1800" dirty="false">
                <a:effectLst/>
                <a:latin typeface="Arial" panose="020B0604020202020204" pitchFamily="34" charset="0"/>
                <a:ea typeface="Calibri" panose="020F0502020204030204" pitchFamily="34" charset="0"/>
                <a:cs typeface="Arial" panose="020B0604020202020204" pitchFamily="34" charset="0"/>
              </a:rPr>
              <a:t>*</a:t>
            </a:r>
            <a:endParaRPr lang="cs-CZ" sz="1800" dirty="false">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lnSpc>
                <a:spcPct val="100000"/>
              </a:lnSpc>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Příloha č. 3 - Seznam obcí s rozšířenou působností vybraných z krajů Karlovarského, Ústeckého, Libereckého a Moravskoslezského, které mohou předložit projekt v této výzvě</a:t>
            </a:r>
          </a:p>
          <a:p>
            <a:pPr marL="0" lvl="0" indent="0" algn="just">
              <a:lnSpc>
                <a:spcPct val="100000"/>
              </a:lnSpc>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nSpc>
                <a:spcPct val="100000"/>
              </a:lnSpc>
              <a:spcAft>
                <a:spcPts val="600"/>
              </a:spcAft>
              <a:buNone/>
            </a:pP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r>
              <a:rPr lang="cs-CZ" sz="1600" dirty="false">
                <a:effectLst/>
                <a:latin typeface="Arial" panose="020B0604020202020204" pitchFamily="34" charset="0"/>
                <a:ea typeface="Calibri" panose="020F0502020204030204" pitchFamily="34" charset="0"/>
                <a:cs typeface="Times New Roman" panose="02020603050405020304" pitchFamily="18" charset="0"/>
              </a:rPr>
              <a:t>Přílohu povinně předloží žadatelé, jejichž projekty jsou zaměřeny na podporu sociálních služeb v režimu služeb obecného hospodářského zájmu.</a:t>
            </a:r>
          </a:p>
          <a:p>
            <a:pPr marL="0" indent="0">
              <a:lnSpc>
                <a:spcPct val="100000"/>
              </a:lnSpc>
              <a:buNone/>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27234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328FAE9-1ADB-49BE-BCD5-609F44D7AB5B}"/>
              </a:ext>
            </a:extLst>
          </p:cNvPr>
          <p:cNvSpPr>
            <a:spLocks noGrp="true"/>
          </p:cNvSpPr>
          <p:nvPr>
            <p:ph type="title"/>
          </p:nvPr>
        </p:nvSpPr>
        <p:spPr/>
        <p:txBody>
          <a:bodyPr/>
          <a:lstStyle/>
          <a:p>
            <a:r>
              <a:rPr lang="cs-CZ" sz="2800" dirty="false"/>
              <a:t>Příloha č. 1 Výzvy - Vyjádření zájmu školy o účast v projektu</a:t>
            </a:r>
          </a:p>
        </p:txBody>
      </p:sp>
      <p:pic>
        <p:nvPicPr>
          <p:cNvPr id="5" name="Zástupný obsah 4">
            <a:extLst>
              <a:ext uri="{FF2B5EF4-FFF2-40B4-BE49-F238E27FC236}">
                <a16:creationId xmlns:a16="http://schemas.microsoft.com/office/drawing/2014/main" id="{96DB6932-B7C4-4EC9-8C8D-79BB8021B8F9}"/>
              </a:ext>
            </a:extLst>
          </p:cNvPr>
          <p:cNvPicPr>
            <a:picLocks noGrp="true" noChangeAspect="true"/>
          </p:cNvPicPr>
          <p:nvPr>
            <p:ph idx="1"/>
          </p:nvPr>
        </p:nvPicPr>
        <p:blipFill rotWithShape="true">
          <a:blip r:embed="rId3"/>
          <a:srcRect l="10416" t="19540" r="9375" b="9578"/>
          <a:stretch/>
        </p:blipFill>
        <p:spPr>
          <a:xfrm>
            <a:off x="1043608" y="980728"/>
            <a:ext cx="6696744" cy="5877272"/>
          </a:xfrm>
        </p:spPr>
      </p:pic>
    </p:spTree>
    <p:extLst>
      <p:ext uri="{BB962C8B-B14F-4D97-AF65-F5344CB8AC3E}">
        <p14:creationId xmlns:p14="http://schemas.microsoft.com/office/powerpoint/2010/main" val="8114279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4CC17D-C3EF-4C4E-857A-F5027989F209}"/>
              </a:ext>
            </a:extLst>
          </p:cNvPr>
          <p:cNvSpPr>
            <a:spLocks noGrp="true"/>
          </p:cNvSpPr>
          <p:nvPr>
            <p:ph type="title"/>
          </p:nvPr>
        </p:nvSpPr>
        <p:spPr/>
        <p:txBody>
          <a:bodyPr/>
          <a:lstStyle/>
          <a:p>
            <a:r>
              <a:rPr lang="cs-CZ" sz="2800" dirty="false"/>
              <a:t>Příloha č. 3 výzvy – </a:t>
            </a:r>
            <a:br>
              <a:rPr lang="cs-CZ" sz="2800" dirty="false"/>
            </a:br>
            <a:r>
              <a:rPr lang="cs-CZ" sz="2800" dirty="false"/>
              <a:t>Seznam 33 ORP ze 4 vybraných krajů</a:t>
            </a:r>
          </a:p>
        </p:txBody>
      </p:sp>
      <p:pic>
        <p:nvPicPr>
          <p:cNvPr id="5" name="Zástupný obsah 4">
            <a:extLst>
              <a:ext uri="{FF2B5EF4-FFF2-40B4-BE49-F238E27FC236}">
                <a16:creationId xmlns:a16="http://schemas.microsoft.com/office/drawing/2014/main" id="{71706744-4F6B-4CD6-B70C-8A6AF164BCA2}"/>
              </a:ext>
            </a:extLst>
          </p:cNvPr>
          <p:cNvPicPr>
            <a:picLocks noGrp="true" noChangeAspect="true"/>
          </p:cNvPicPr>
          <p:nvPr>
            <p:ph idx="1"/>
          </p:nvPr>
        </p:nvPicPr>
        <p:blipFill rotWithShape="true">
          <a:blip r:embed="rId3"/>
          <a:srcRect l="31654" t="20191" r="30449" b="14472"/>
          <a:stretch/>
        </p:blipFill>
        <p:spPr>
          <a:xfrm>
            <a:off x="1043608" y="1080001"/>
            <a:ext cx="4896544" cy="5778000"/>
          </a:xfrm>
        </p:spPr>
      </p:pic>
    </p:spTree>
    <p:extLst>
      <p:ext uri="{BB962C8B-B14F-4D97-AF65-F5344CB8AC3E}">
        <p14:creationId xmlns:p14="http://schemas.microsoft.com/office/powerpoint/2010/main" val="4037597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D09562-5FA2-4A34-B79B-AEAB243E3C56}"/>
              </a:ext>
            </a:extLst>
          </p:cNvPr>
          <p:cNvSpPr>
            <a:spLocks noGrp="true"/>
          </p:cNvSpPr>
          <p:nvPr>
            <p:ph type="title"/>
          </p:nvPr>
        </p:nvSpPr>
        <p:spPr/>
        <p:txBody>
          <a:bodyPr/>
          <a:lstStyle/>
          <a:p>
            <a:r>
              <a:rPr lang="cs-CZ" dirty="false"/>
              <a:t>Povinné přílohy žádosti</a:t>
            </a:r>
          </a:p>
        </p:txBody>
      </p:sp>
      <p:sp>
        <p:nvSpPr>
          <p:cNvPr id="3" name="Zástupný obsah 2">
            <a:extLst>
              <a:ext uri="{FF2B5EF4-FFF2-40B4-BE49-F238E27FC236}">
                <a16:creationId xmlns:a16="http://schemas.microsoft.com/office/drawing/2014/main" id="{4CBE175C-89BE-4C1D-94CD-548C598413E9}"/>
              </a:ext>
            </a:extLst>
          </p:cNvPr>
          <p:cNvSpPr>
            <a:spLocks noGrp="true"/>
          </p:cNvSpPr>
          <p:nvPr>
            <p:ph idx="1"/>
          </p:nvPr>
        </p:nvSpPr>
        <p:spPr>
          <a:xfrm>
            <a:off x="540000" y="1268760"/>
            <a:ext cx="8064000" cy="5544616"/>
          </a:xfrm>
        </p:spPr>
        <p:txBody>
          <a:bodyPr/>
          <a:lstStyle/>
          <a:p>
            <a:pPr algn="just">
              <a:lnSpc>
                <a:spcPct val="100000"/>
              </a:lnSpc>
              <a:buFont typeface="+mj-lt"/>
              <a:buAutoNum type="arabicPeriod"/>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Vyjádření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zájmu konkrétní mateřské/základní školy o účast v projektu ve formě partnerství či spolupráce.</a:t>
            </a:r>
          </a:p>
          <a:p>
            <a:pPr algn="just">
              <a:lnSpc>
                <a:spcPct val="100000"/>
              </a:lnSpc>
              <a:buFont typeface="+mj-lt"/>
              <a:buAutoNum type="arabicPeriod"/>
            </a:pPr>
            <a:r>
              <a:rPr lang="cs-CZ" sz="1800" dirty="false">
                <a:effectLst/>
                <a:latin typeface="Arial" panose="020B0604020202020204" pitchFamily="34" charset="0"/>
                <a:ea typeface="Calibri" panose="020F0502020204030204" pitchFamily="34" charset="0"/>
                <a:cs typeface="Times New Roman" panose="02020603050405020304" pitchFamily="18" charset="0"/>
              </a:rPr>
              <a:t>Formulář Údaje o sociální službě plán – v případě projektu zaměřeného na podporu sociálních služeb žadatele nebo partnera s finančním příspěvkem.</a:t>
            </a:r>
          </a:p>
          <a:p>
            <a:pPr algn="just">
              <a:lnSpc>
                <a:spcPct val="107000"/>
              </a:lnSpc>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Žadatel o podporu, který je evidující osobou podle zákona č. 37/2021 Sb., </a:t>
            </a:r>
            <a:br>
              <a:rPr lang="cs-CZ" sz="1800" dirty="false">
                <a:effectLst/>
                <a:latin typeface="Arial" panose="020B0604020202020204" pitchFamily="34" charset="0"/>
                <a:ea typeface="Calibri" panose="020F0502020204030204" pitchFamily="34" charset="0"/>
                <a:cs typeface="Arial" panose="020B0604020202020204" pitchFamily="34" charset="0"/>
              </a:rPr>
            </a:br>
            <a:r>
              <a:rPr lang="cs-CZ" sz="1800" dirty="false">
                <a:effectLst/>
                <a:latin typeface="Arial" panose="020B0604020202020204" pitchFamily="34" charset="0"/>
                <a:ea typeface="Calibri" panose="020F0502020204030204" pitchFamily="34" charset="0"/>
                <a:cs typeface="Arial" panose="020B0604020202020204" pitchFamily="34" charset="0"/>
              </a:rPr>
              <a:t>o evidenci skutečných majitelů, musí dodat údaje o svém skutečném majiteli.</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Žadatel o podporu, který je obchodní společností či družstvem a jehož majetek je vložen nebo částečně vložen do svěřenského fondu, je povinen doložit k žádosti o podporu statut tohoto svěřenského fondu.</a:t>
            </a:r>
            <a:r>
              <a:rPr lang="cs-CZ" sz="1800" dirty="false">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7000"/>
              </a:lnSpc>
              <a:spcAft>
                <a:spcPts val="1200"/>
              </a:spcAft>
              <a:buFont typeface="+mj-lt"/>
              <a:buAutoNum type="arabicPeriod"/>
            </a:pPr>
            <a:r>
              <a:rPr lang="cs-CZ" sz="1800" dirty="false">
                <a:effectLst/>
                <a:latin typeface="Arial" panose="020B0604020202020204" pitchFamily="34" charset="0"/>
                <a:ea typeface="Calibri" panose="020F0502020204030204" pitchFamily="34" charset="0"/>
                <a:cs typeface="Arial" panose="020B0604020202020204" pitchFamily="34" charset="0"/>
              </a:rPr>
              <a:t>Žadatel a partneři v projektu. Přílohu dokládají žadatelé o podporu, jejichž projekt bude realizován na základě principu partnerství s partnerem/y s finančním příspěvkem. vzorový formulář je zveřejněn na adrese: </a:t>
            </a:r>
            <a:r>
              <a:rPr lang="cs-CZ" sz="1800" dirty="false">
                <a:effectLst/>
                <a:latin typeface="Arial" panose="020B0604020202020204" pitchFamily="34" charset="0"/>
                <a:ea typeface="Calibri" panose="020F0502020204030204" pitchFamily="34" charset="0"/>
                <a:cs typeface="Times New Roman" panose="02020603050405020304" pitchFamily="18" charset="0"/>
              </a:rPr>
              <a:t>Formuláře a pokyny potřebné v rámci přípravy žádosti o podporu - </a:t>
            </a:r>
            <a:r>
              <a:rPr lang="cs-CZ" sz="1800" dirty="false">
                <a:effectLst/>
                <a:latin typeface="Arial" panose="020B0604020202020204" pitchFamily="34" charset="0"/>
                <a:ea typeface="Calibri" panose="020F0502020204030204" pitchFamily="34" charset="0"/>
                <a:cs typeface="Times New Roman" panose="02020603050405020304" pitchFamily="18" charset="0"/>
                <a:hlinkClick r:id="rId3"/>
              </a:rPr>
              <a:t>www.esfcr.cz</a:t>
            </a:r>
            <a:r>
              <a:rPr lang="cs-CZ" sz="1800" dirty="false">
                <a:effectLst/>
                <a:latin typeface="Arial" panose="020B0604020202020204" pitchFamily="34" charset="0"/>
                <a:ea typeface="Calibri" panose="020F0502020204030204" pitchFamily="34" charset="0"/>
                <a:cs typeface="Arial" panose="020B0604020202020204" pitchFamily="34" charset="0"/>
              </a:rPr>
              <a:t>.</a:t>
            </a:r>
          </a:p>
          <a:p>
            <a:pPr marL="0" indent="0" algn="just">
              <a:lnSpc>
                <a:spcPct val="107000"/>
              </a:lnSpc>
              <a:spcAft>
                <a:spcPts val="1200"/>
              </a:spcAft>
              <a:buNone/>
            </a:pPr>
            <a:r>
              <a:rPr lang="cs-CZ" sz="1400" b="true" dirty="false">
                <a:latin typeface="Arial" panose="020B0604020202020204" pitchFamily="34" charset="0"/>
                <a:ea typeface="Calibri" panose="020F0502020204030204" pitchFamily="34" charset="0"/>
                <a:cs typeface="Arial" panose="020B0604020202020204" pitchFamily="34" charset="0"/>
              </a:rPr>
              <a:t>Vysvětlení k přílohám je uvedeno ve výzvě v části 7.1. Povinné přílohy žádosti o podporu.</a:t>
            </a:r>
            <a:endParaRPr lang="cs-CZ" sz="1400" b="true" dirty="false">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lgn="just">
              <a:spcAft>
                <a:spcPts val="1200"/>
              </a:spcAft>
              <a:buFont typeface="+mj-lt"/>
              <a:buAutoNum type="arabicPeriod"/>
            </a:pPr>
            <a:endParaRPr lang="cs-CZ" dirty="false"/>
          </a:p>
        </p:txBody>
      </p:sp>
    </p:spTree>
    <p:extLst>
      <p:ext uri="{BB962C8B-B14F-4D97-AF65-F5344CB8AC3E}">
        <p14:creationId xmlns:p14="http://schemas.microsoft.com/office/powerpoint/2010/main" val="30499181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EE01E65-1F3A-4651-BA15-41C19752971F}"/>
              </a:ext>
            </a:extLst>
          </p:cNvPr>
          <p:cNvSpPr>
            <a:spLocks noGrp="true"/>
          </p:cNvSpPr>
          <p:nvPr>
            <p:ph type="title"/>
          </p:nvPr>
        </p:nvSpPr>
        <p:spPr/>
        <p:txBody>
          <a:bodyPr/>
          <a:lstStyle/>
          <a:p>
            <a:r>
              <a:rPr lang="cs-CZ" dirty="false"/>
              <a:t>Doplňující informace k Žádosti </a:t>
            </a:r>
          </a:p>
        </p:txBody>
      </p:sp>
      <p:sp>
        <p:nvSpPr>
          <p:cNvPr id="3" name="Zástupný obsah 2">
            <a:extLst>
              <a:ext uri="{FF2B5EF4-FFF2-40B4-BE49-F238E27FC236}">
                <a16:creationId xmlns:a16="http://schemas.microsoft.com/office/drawing/2014/main" id="{7A4672EB-22B6-46E9-B462-BF40E90D766E}"/>
              </a:ext>
            </a:extLst>
          </p:cNvPr>
          <p:cNvSpPr>
            <a:spLocks noGrp="true"/>
          </p:cNvSpPr>
          <p:nvPr>
            <p:ph idx="1"/>
          </p:nvPr>
        </p:nvSpPr>
        <p:spPr>
          <a:xfrm>
            <a:off x="540000" y="1412776"/>
            <a:ext cx="8064000" cy="5184576"/>
          </a:xfrm>
        </p:spPr>
        <p:txBody>
          <a:bodyPr/>
          <a:lstStyle/>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z OPZ+ se zpracovává v elektronickém formuláři v IS KP21+. Přístup do elektronických formulářů žádostí o podporu naleznete na adrese </a:t>
            </a:r>
            <a:r>
              <a:rPr lang="cs-CZ" sz="1800" u="sng"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hlinkClick r:id="rId3"/>
              </a:rPr>
              <a:t>https://iskp21.mssf.cz</a:t>
            </a:r>
            <a:r>
              <a:rPr lang="cs-CZ" sz="1800" dirty="false">
                <a:effectLst/>
                <a:latin typeface="Arial" panose="020B0604020202020204" pitchFamily="34" charset="0"/>
                <a:ea typeface="Calibri" panose="020F0502020204030204" pitchFamily="34" charset="0"/>
                <a:cs typeface="Times New Roman" panose="02020603050405020304" pitchFamily="18" charset="0"/>
              </a:rPr>
              <a:t>, orientujte se podle Operačního programu Zaměstnanost plus a identifikace, která je v části 1 této výzvy</a:t>
            </a:r>
            <a:r>
              <a:rPr lang="cs-CZ" sz="1800" dirty="false">
                <a:latin typeface="Arial" panose="020B0604020202020204" pitchFamily="34" charset="0"/>
                <a:ea typeface="Calibri" panose="020F0502020204030204" pitchFamily="34" charset="0"/>
                <a:cs typeface="Times New Roman" panose="02020603050405020304" pitchFamily="18" charset="0"/>
              </a:rPr>
              <a:t>. Žádost nezasílejte </a:t>
            </a:r>
            <a:r>
              <a:rPr lang="cs-CZ" sz="1800" dirty="false" err="true">
                <a:latin typeface="Arial" panose="020B0604020202020204" pitchFamily="34" charset="0"/>
                <a:ea typeface="Calibri" panose="020F0502020204030204" pitchFamily="34" charset="0"/>
                <a:cs typeface="Times New Roman" panose="02020603050405020304" pitchFamily="18" charset="0"/>
              </a:rPr>
              <a:t>listinně</a:t>
            </a:r>
            <a:r>
              <a:rPr lang="cs-CZ" sz="1800" dirty="false">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ani prostřednictvím jiné formy doručování.</a:t>
            </a: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Žádost o podporu se zpracovává v českém jazyce. </a:t>
            </a:r>
          </a:p>
          <a:p>
            <a:pPr algn="just">
              <a:lnSpc>
                <a:spcPct val="107000"/>
              </a:lnSpc>
              <a:spcAft>
                <a:spcPts val="800"/>
              </a:spcAft>
            </a:pPr>
            <a:r>
              <a:rPr lang="cs-CZ" sz="1800" dirty="false">
                <a:effectLst/>
                <a:latin typeface="Arial" panose="020B0604020202020204" pitchFamily="34" charset="0"/>
                <a:ea typeface="Calibri" panose="020F0502020204030204" pitchFamily="34" charset="0"/>
                <a:cs typeface="Times New Roman" panose="02020603050405020304" pitchFamily="18" charset="0"/>
              </a:rPr>
              <a:t>Před podáním je nutné žádost opatřit podpisem statutárního zástupce žadatele, případně odpovědnou osobou, kterou k takovému úkonu statutární zástupce zmocnil. </a:t>
            </a:r>
          </a:p>
          <a:p>
            <a:pPr algn="just">
              <a:lnSpc>
                <a:spcPct val="107000"/>
              </a:lnSpc>
              <a:spcAft>
                <a:spcPts val="800"/>
              </a:spcAft>
            </a:pPr>
            <a:r>
              <a:rPr lang="cs-CZ" sz="1800" b="true" dirty="false">
                <a:latin typeface="Arial" panose="020B0604020202020204" pitchFamily="34" charset="0"/>
                <a:ea typeface="Calibri" panose="020F0502020204030204" pitchFamily="34" charset="0"/>
                <a:cs typeface="Times New Roman" panose="02020603050405020304" pitchFamily="18" charset="0"/>
              </a:rPr>
              <a:t>Žádost bude hodnocena </a:t>
            </a:r>
            <a:r>
              <a:rPr lang="cs-CZ" sz="1800" dirty="false">
                <a:latin typeface="Arial" panose="020B0604020202020204" pitchFamily="34" charset="0"/>
                <a:ea typeface="Calibri" panose="020F0502020204030204" pitchFamily="34" charset="0"/>
                <a:cs typeface="Times New Roman" panose="02020603050405020304" pitchFamily="18" charset="0"/>
              </a:rPr>
              <a:t>ve fázi </a:t>
            </a:r>
            <a:r>
              <a:rPr lang="cs-CZ" sz="1800" dirty="false">
                <a:latin typeface="Arial" panose="020B0604020202020204" pitchFamily="34" charset="0"/>
                <a:ea typeface="Calibri" panose="020F0502020204030204" pitchFamily="34" charset="0"/>
                <a:cs typeface="Arial" panose="020B0604020202020204" pitchFamily="34" charset="0"/>
              </a:rPr>
              <a:t>Hodnocení přijatelnosti a formálních náležitostí (možnost opravy formálních nedostatků žádosti, náprava je možná jen jednou) a </a:t>
            </a:r>
            <a:r>
              <a:rPr lang="cs-CZ" sz="1800" b="true" dirty="false">
                <a:latin typeface="Arial" panose="020B0604020202020204" pitchFamily="34" charset="0"/>
                <a:ea typeface="Calibri" panose="020F0502020204030204" pitchFamily="34" charset="0"/>
                <a:cs typeface="Arial" panose="020B0604020202020204" pitchFamily="34" charset="0"/>
              </a:rPr>
              <a:t>ve fázi </a:t>
            </a:r>
            <a:r>
              <a:rPr lang="cs-CZ" sz="1800" b="true" dirty="false">
                <a:effectLst/>
                <a:latin typeface="Arial" panose="020B0604020202020204" pitchFamily="34" charset="0"/>
                <a:ea typeface="Calibri" panose="020F0502020204030204" pitchFamily="34" charset="0"/>
                <a:cs typeface="Arial" panose="020B0604020202020204" pitchFamily="34" charset="0"/>
              </a:rPr>
              <a:t>Věcného hodnocení které, bude zajištěno hodnoticí komisí</a:t>
            </a:r>
            <a:r>
              <a:rPr lang="cs-CZ" sz="1800" dirty="false">
                <a:effectLst/>
                <a:latin typeface="Arial" panose="020B0604020202020204" pitchFamily="34" charset="0"/>
                <a:ea typeface="Calibri" panose="020F0502020204030204" pitchFamily="34" charset="0"/>
                <a:cs typeface="Arial" panose="020B0604020202020204" pitchFamily="34" charset="0"/>
              </a:rPr>
              <a:t>. </a:t>
            </a:r>
            <a:r>
              <a:rPr lang="cs-CZ" sz="1800" dirty="false">
                <a:effectLst/>
                <a:latin typeface="Arial" panose="020B0604020202020204" pitchFamily="34" charset="0"/>
                <a:ea typeface="Calibri" panose="020F0502020204030204" pitchFamily="34" charset="0"/>
              </a:rPr>
              <a:t>Výběrová komise nebude do procesu výběru zapojena. </a:t>
            </a:r>
          </a:p>
          <a:p>
            <a:pPr algn="just">
              <a:lnSpc>
                <a:spcPct val="107000"/>
              </a:lnSpc>
              <a:spcAft>
                <a:spcPts val="800"/>
              </a:spcAft>
            </a:pPr>
            <a:r>
              <a:rPr lang="cs-CZ" sz="1800" b="true" dirty="false">
                <a:solidFill>
                  <a:schemeClr val="accent1"/>
                </a:solidFill>
              </a:rPr>
              <a:t>Datum zahájení realizace projektu nesmí předcházet datu vyhlášení této výzvy.</a:t>
            </a:r>
          </a:p>
          <a:p>
            <a:pPr algn="just">
              <a:lnSpc>
                <a:spcPct val="107000"/>
              </a:lnSpc>
              <a:spcAft>
                <a:spcPts val="800"/>
              </a:spcAft>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122393122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Dotazy</a:t>
            </a:r>
          </a:p>
        </p:txBody>
      </p:sp>
      <p:sp>
        <p:nvSpPr>
          <p:cNvPr id="4" name="Zástupný obsah 3">
            <a:extLst>
              <a:ext uri="{FF2B5EF4-FFF2-40B4-BE49-F238E27FC236}">
                <a16:creationId xmlns:a16="http://schemas.microsoft.com/office/drawing/2014/main" id="{963DC8A4-F3CA-40B7-B8F7-5BE0900A0D8D}"/>
              </a:ext>
            </a:extLst>
          </p:cNvPr>
          <p:cNvSpPr>
            <a:spLocks noGrp="true"/>
          </p:cNvSpPr>
          <p:nvPr>
            <p:ph idx="1"/>
          </p:nvPr>
        </p:nvSpPr>
        <p:spPr>
          <a:xfrm>
            <a:off x="540000" y="1412776"/>
            <a:ext cx="8064000" cy="3960440"/>
          </a:xfrm>
        </p:spPr>
        <p:txBody>
          <a:bodyPr/>
          <a:lstStyle/>
          <a:p>
            <a:pPr marL="0" indent="0" algn="just">
              <a:lnSpc>
                <a:spcPct val="107000"/>
              </a:lnSpc>
              <a:spcAft>
                <a:spcPts val="800"/>
              </a:spcAft>
              <a:buNone/>
            </a:pPr>
            <a:r>
              <a:rPr lang="cs-CZ" sz="2400" b="true" dirty="false">
                <a:effectLst/>
                <a:latin typeface="Arial" panose="020B0604020202020204" pitchFamily="34" charset="0"/>
                <a:ea typeface="Calibri" panose="020F0502020204030204" pitchFamily="34" charset="0"/>
                <a:cs typeface="Arial" panose="020B0604020202020204" pitchFamily="34" charset="0"/>
              </a:rPr>
              <a:t>Otázky a odpovědi k této výzvě:</a:t>
            </a:r>
            <a:endParaRPr lang="cs-CZ" sz="24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Dotazy k této výzvě budou zodpovídány </a:t>
            </a:r>
            <a:r>
              <a:rPr lang="cs-CZ" sz="1800" dirty="false">
                <a:solidFill>
                  <a:schemeClr val="accent1"/>
                </a:solidFill>
                <a:latin typeface="Arial" panose="020B0604020202020204" pitchFamily="34" charset="0"/>
                <a:ea typeface="Calibri" panose="020F0502020204030204" pitchFamily="34" charset="0"/>
                <a:cs typeface="Arial" panose="020B0604020202020204" pitchFamily="34" charset="0"/>
              </a:rPr>
              <a:t>také</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prostřednictvím elektronického komunikačního nástroje „ESF Fórum“. K výzvě je v rámci ESF Fóra zřízen diskusní klub, který je dostupný na </a:t>
            </a:r>
            <a:r>
              <a:rPr lang="cs-CZ" sz="1800" dirty="false">
                <a:hlinkClick r:id="rId3"/>
              </a:rPr>
              <a:t>03_022_029 Prevence předčasných odchodů ze vzdělávání (1) - www.esfcr.cz</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Dotazy lze pokládat poté, co se zaregistrujete (uživatelské jméno musí obsahovat alespoň příjmení), registrace je dostupná na úvodní stránce ESF Fóra: </a:t>
            </a:r>
            <a:r>
              <a:rPr lang="cs-CZ" sz="1800" u="sng" dirty="false">
                <a:solidFill>
                  <a:schemeClr val="accent1"/>
                </a:solidFill>
                <a:effectLst/>
                <a:latin typeface="Arial" panose="020B0604020202020204" pitchFamily="34" charset="0"/>
                <a:ea typeface="Calibri" panose="020F050202020403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https://forum.esfcr.cz/</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00000"/>
              </a:lnSpc>
            </a:pP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Doporučujeme před položením dotazu vyhledáváním ověřit, zda už požadovaná odpověď není v diskusním klubu k dispozici. </a:t>
            </a:r>
          </a:p>
          <a:p>
            <a:endParaRPr lang="cs-CZ" dirty="false"/>
          </a:p>
        </p:txBody>
      </p:sp>
    </p:spTree>
    <p:extLst>
      <p:ext uri="{BB962C8B-B14F-4D97-AF65-F5344CB8AC3E}">
        <p14:creationId xmlns:p14="http://schemas.microsoft.com/office/powerpoint/2010/main" val="41160690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Dotazy k této části semináře</a:t>
            </a:r>
          </a:p>
        </p:txBody>
      </p:sp>
      <p:pic>
        <p:nvPicPr>
          <p:cNvPr id="6" name="Zástupný obsah 5">
            <a:extLst>
              <a:ext uri="{FF2B5EF4-FFF2-40B4-BE49-F238E27FC236}">
                <a16:creationId xmlns:a16="http://schemas.microsoft.com/office/drawing/2014/main" id="{750C941B-B5B3-4F6D-8E56-A57041B588A2}"/>
              </a:ext>
            </a:extLst>
          </p:cNvPr>
          <p:cNvPicPr>
            <a:picLocks noGrp="true" noChangeAspect="true"/>
          </p:cNvPicPr>
          <p:nvPr>
            <p:ph idx="1"/>
          </p:nvPr>
        </p:nvPicPr>
        <p:blipFill rotWithShape="true">
          <a:blip r:embed="rId3"/>
          <a:srcRect l="956" t="5345" r="-956" b="-870"/>
          <a:stretch/>
        </p:blipFill>
        <p:spPr>
          <a:xfrm>
            <a:off x="1043608" y="1340768"/>
            <a:ext cx="6840760" cy="4608512"/>
          </a:xfrm>
        </p:spPr>
      </p:pic>
      <p:sp>
        <p:nvSpPr>
          <p:cNvPr id="4" name="Zástupný symbol pro číslo snímku 3">
            <a:extLst>
              <a:ext uri="{FF2B5EF4-FFF2-40B4-BE49-F238E27FC236}">
                <a16:creationId xmlns:a16="http://schemas.microsoft.com/office/drawing/2014/main" id="{320CDE99-03C7-4DB6-ABC7-27689B9BEAA6}"/>
              </a:ext>
            </a:extLst>
          </p:cNvPr>
          <p:cNvSpPr>
            <a:spLocks noGrp="true"/>
          </p:cNvSpPr>
          <p:nvPr>
            <p:ph type="sldNum" sz="quarter" idx="12"/>
          </p:nvPr>
        </p:nvSpPr>
        <p:spPr/>
        <p:txBody>
          <a:bodyPr/>
          <a:lstStyle/>
          <a:p>
            <a:fld id="{479BF083-4774-43B1-9AB0-5CC1AC5DD8EE}" type="slidenum">
              <a:rPr lang="cs-CZ" smtClean="false"/>
              <a:pPr/>
              <a:t>39</a:t>
            </a:fld>
            <a:endParaRPr lang="cs-CZ" dirty="false"/>
          </a:p>
        </p:txBody>
      </p:sp>
    </p:spTree>
    <p:extLst>
      <p:ext uri="{BB962C8B-B14F-4D97-AF65-F5344CB8AC3E}">
        <p14:creationId xmlns:p14="http://schemas.microsoft.com/office/powerpoint/2010/main" val="20261961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p:cNvSpPr>
            <a:spLocks noGrp="true"/>
          </p:cNvSpPr>
          <p:nvPr>
            <p:ph type="title"/>
          </p:nvPr>
        </p:nvSpPr>
        <p:spPr/>
        <p:txBody>
          <a:bodyPr/>
          <a:lstStyle/>
          <a:p>
            <a:pPr lvl="0"/>
            <a:br>
              <a:rPr lang="cs-CZ" dirty="false"/>
            </a:br>
            <a:r>
              <a:rPr lang="cs-CZ" dirty="false"/>
              <a:t>Časové nastavení</a:t>
            </a:r>
            <a:br>
              <a:rPr lang="cs-CZ" dirty="false"/>
            </a:br>
            <a:endParaRPr lang="cs-CZ" dirty="false"/>
          </a:p>
        </p:txBody>
      </p:sp>
      <p:graphicFrame>
        <p:nvGraphicFramePr>
          <p:cNvPr id="7" name="Zástupný symbol pro obsah 6"/>
          <p:cNvGraphicFramePr>
            <a:graphicFrameLocks noGrp="true"/>
          </p:cNvGraphicFramePr>
          <p:nvPr>
            <p:ph idx="1"/>
            <p:extLst>
              <p:ext uri="{D42A27DB-BD31-4B8C-83A1-F6EECF244321}">
                <p14:modId xmlns:p14="http://schemas.microsoft.com/office/powerpoint/2010/main" val="3788390466"/>
              </p:ext>
            </p:extLst>
          </p:nvPr>
        </p:nvGraphicFramePr>
        <p:xfrm>
          <a:off x="179512" y="1340768"/>
          <a:ext cx="8784976" cy="4104000"/>
        </p:xfrm>
        <a:graphic>
          <a:graphicData uri="http://schemas.openxmlformats.org/drawingml/2006/table">
            <a:tbl>
              <a:tblPr firstRow="true" firstCol="true" bandRow="true">
                <a:tableStyleId>{5C22544A-7EE6-4342-B048-85BDC9FD1C3A}</a:tableStyleId>
              </a:tblPr>
              <a:tblGrid>
                <a:gridCol w="5400600">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684000">
                <a:tc>
                  <a:txBody>
                    <a:bodyPr/>
                    <a:lstStyle/>
                    <a:p>
                      <a:pPr marL="36195" marR="36195">
                        <a:spcBef>
                          <a:spcPts val="300"/>
                        </a:spcBef>
                        <a:spcAft>
                          <a:spcPts val="300"/>
                        </a:spcAft>
                      </a:pPr>
                      <a:r>
                        <a:rPr lang="cs-CZ" sz="1600" dirty="false">
                          <a:effectLst/>
                          <a:latin typeface="+mn-lt"/>
                        </a:rPr>
                        <a:t>Vyhlášení výzvy</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lt1"/>
                          </a:solidFill>
                          <a:effectLst/>
                          <a:latin typeface="+mn-lt"/>
                          <a:ea typeface="+mn-ea"/>
                          <a:cs typeface="+mn-cs"/>
                        </a:rPr>
                        <a:t>čtvrtek 6. října 2022</a:t>
                      </a:r>
                      <a:endParaRPr lang="cs-CZ" sz="1600" dirty="false">
                        <a:solidFill>
                          <a:schemeClr val="bg1"/>
                        </a:solidFill>
                        <a:effectLst/>
                        <a:latin typeface="+mn-lt"/>
                        <a:ea typeface="Arial"/>
                        <a:cs typeface="Times New Roman"/>
                      </a:endParaRPr>
                    </a:p>
                  </a:txBody>
                  <a:tcPr marL="0" marR="0" marT="0" marB="0" anchor="ctr"/>
                </a:tc>
                <a:extLst>
                  <a:ext uri="{0D108BD9-81ED-4DB2-BD59-A6C34878D82A}">
                    <a16:rowId xmlns:a16="http://schemas.microsoft.com/office/drawing/2014/main" val="10000"/>
                  </a:ext>
                </a:extLst>
              </a:tr>
              <a:tr h="684000">
                <a:tc>
                  <a:txBody>
                    <a:bodyPr/>
                    <a:lstStyle/>
                    <a:p>
                      <a:pPr marL="36195" marR="36195">
                        <a:spcBef>
                          <a:spcPts val="300"/>
                        </a:spcBef>
                        <a:spcAft>
                          <a:spcPts val="300"/>
                        </a:spcAft>
                      </a:pPr>
                      <a:r>
                        <a:rPr lang="cs-CZ" sz="1600" dirty="false">
                          <a:effectLst/>
                          <a:latin typeface="+mn-lt"/>
                        </a:rPr>
                        <a:t>Zpřístupnění žádosti o podporu </a:t>
                      </a:r>
                      <a:br>
                        <a:rPr lang="cs-CZ" sz="1600" dirty="false">
                          <a:effectLst/>
                          <a:latin typeface="+mn-lt"/>
                        </a:rPr>
                      </a:br>
                      <a:r>
                        <a:rPr lang="cs-CZ" sz="1600" dirty="false">
                          <a:effectLst/>
                          <a:latin typeface="+mn-lt"/>
                        </a:rPr>
                        <a:t>v monitorovacím systému MS2014+</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čtvrtek 6. října 2022 od 12:00</a:t>
                      </a:r>
                    </a:p>
                  </a:txBody>
                  <a:tcPr marL="0" marR="0" marT="0" marB="0" anchor="ctr"/>
                </a:tc>
                <a:extLst>
                  <a:ext uri="{0D108BD9-81ED-4DB2-BD59-A6C34878D82A}">
                    <a16:rowId xmlns:a16="http://schemas.microsoft.com/office/drawing/2014/main" val="10001"/>
                  </a:ext>
                </a:extLst>
              </a:tr>
              <a:tr h="684000">
                <a:tc>
                  <a:txBody>
                    <a:bodyPr/>
                    <a:lstStyle/>
                    <a:p>
                      <a:pPr marL="36195" marR="36195">
                        <a:spcBef>
                          <a:spcPts val="300"/>
                        </a:spcBef>
                        <a:spcAft>
                          <a:spcPts val="300"/>
                        </a:spcAft>
                      </a:pPr>
                      <a:r>
                        <a:rPr lang="cs-CZ" sz="1600" dirty="false">
                          <a:effectLst/>
                          <a:latin typeface="+mn-lt"/>
                        </a:rPr>
                        <a:t>Zahájení příjmu žádostí o podporu</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čtvrtek 6. října 2022 od 12:00</a:t>
                      </a:r>
                    </a:p>
                  </a:txBody>
                  <a:tcPr marL="0" marR="0" marT="0" marB="0" anchor="ctr"/>
                </a:tc>
                <a:extLst>
                  <a:ext uri="{0D108BD9-81ED-4DB2-BD59-A6C34878D82A}">
                    <a16:rowId xmlns:a16="http://schemas.microsoft.com/office/drawing/2014/main" val="10002"/>
                  </a:ext>
                </a:extLst>
              </a:tr>
              <a:tr h="684000">
                <a:tc>
                  <a:txBody>
                    <a:bodyPr/>
                    <a:lstStyle/>
                    <a:p>
                      <a:pPr marL="36195" marR="36195">
                        <a:spcBef>
                          <a:spcPts val="300"/>
                        </a:spcBef>
                        <a:spcAft>
                          <a:spcPts val="300"/>
                        </a:spcAft>
                      </a:pPr>
                      <a:r>
                        <a:rPr lang="cs-CZ" sz="1600" dirty="false">
                          <a:effectLst/>
                          <a:latin typeface="+mn-lt"/>
                        </a:rPr>
                        <a:t>Ukončení příjmu žádostí o podporu</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pátek 29. září 2023 ve 12:00</a:t>
                      </a:r>
                    </a:p>
                  </a:txBody>
                  <a:tcPr marL="0" marR="0" marT="0" marB="0" anchor="ctr"/>
                </a:tc>
                <a:extLst>
                  <a:ext uri="{0D108BD9-81ED-4DB2-BD59-A6C34878D82A}">
                    <a16:rowId xmlns:a16="http://schemas.microsoft.com/office/drawing/2014/main" val="10003"/>
                  </a:ext>
                </a:extLst>
              </a:tr>
              <a:tr h="684000">
                <a:tc>
                  <a:txBody>
                    <a:bodyPr/>
                    <a:lstStyle/>
                    <a:p>
                      <a:pPr marL="36195" marR="36195">
                        <a:spcBef>
                          <a:spcPts val="300"/>
                        </a:spcBef>
                        <a:spcAft>
                          <a:spcPts val="300"/>
                        </a:spcAft>
                      </a:pPr>
                      <a:r>
                        <a:rPr lang="cs-CZ" sz="1600" dirty="false">
                          <a:effectLst/>
                          <a:latin typeface="+mn-lt"/>
                        </a:rPr>
                        <a:t>Maximální délka, na kterou je žadatel oprávněn projekt naplánovat</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dirty="false">
                          <a:effectLst/>
                          <a:latin typeface="+mn-lt"/>
                        </a:rPr>
                        <a:t>36 měsíců </a:t>
                      </a:r>
                      <a:endParaRPr lang="cs-CZ" sz="1600" b="true" dirty="false">
                        <a:solidFill>
                          <a:srgbClr val="080808"/>
                        </a:solidFill>
                        <a:effectLst/>
                        <a:latin typeface="+mn-lt"/>
                        <a:ea typeface="Arial"/>
                        <a:cs typeface="Times New Roman"/>
                      </a:endParaRPr>
                    </a:p>
                  </a:txBody>
                  <a:tcPr marL="0" marR="0" marT="0" marB="0" anchor="ctr"/>
                </a:tc>
                <a:extLst>
                  <a:ext uri="{0D108BD9-81ED-4DB2-BD59-A6C34878D82A}">
                    <a16:rowId xmlns:a16="http://schemas.microsoft.com/office/drawing/2014/main" val="10004"/>
                  </a:ext>
                </a:extLst>
              </a:tr>
              <a:tr h="684000">
                <a:tc>
                  <a:txBody>
                    <a:bodyPr/>
                    <a:lstStyle/>
                    <a:p>
                      <a:pPr marL="36195" marR="36195">
                        <a:spcBef>
                          <a:spcPts val="300"/>
                        </a:spcBef>
                        <a:spcAft>
                          <a:spcPts val="300"/>
                        </a:spcAft>
                      </a:pPr>
                      <a:r>
                        <a:rPr lang="cs-CZ" sz="1600" dirty="false">
                          <a:effectLst/>
                          <a:latin typeface="+mn-lt"/>
                        </a:rPr>
                        <a:t>Nejzazší datum pro ukončení fyzické realizace projektu</a:t>
                      </a:r>
                      <a:endParaRPr lang="cs-CZ" sz="1600" dirty="false">
                        <a:solidFill>
                          <a:srgbClr val="080808"/>
                        </a:solidFill>
                        <a:effectLst/>
                        <a:latin typeface="+mn-lt"/>
                        <a:ea typeface="Arial"/>
                        <a:cs typeface="Times New Roman"/>
                      </a:endParaRPr>
                    </a:p>
                  </a:txBody>
                  <a:tcPr marL="0" marR="0" marT="0" marB="0" anchor="ctr"/>
                </a:tc>
                <a:tc>
                  <a:txBody>
                    <a:bodyPr/>
                    <a:lstStyle/>
                    <a:p>
                      <a:pPr marL="36195" marR="36195" algn="ctr">
                        <a:spcBef>
                          <a:spcPts val="300"/>
                        </a:spcBef>
                        <a:spcAft>
                          <a:spcPts val="300"/>
                        </a:spcAft>
                      </a:pPr>
                      <a:r>
                        <a:rPr lang="cs-CZ" sz="1600" b="true" kern="1200" dirty="false">
                          <a:solidFill>
                            <a:schemeClr val="dk1"/>
                          </a:solidFill>
                          <a:effectLst/>
                          <a:latin typeface="+mn-lt"/>
                          <a:ea typeface="+mn-ea"/>
                          <a:cs typeface="+mn-cs"/>
                        </a:rPr>
                        <a:t>30. června 2027</a:t>
                      </a:r>
                    </a:p>
                  </a:txBody>
                  <a:tcPr marL="0" marR="0" marT="0" marB="0" anchor="ctr"/>
                </a:tc>
                <a:extLst>
                  <a:ext uri="{0D108BD9-81ED-4DB2-BD59-A6C34878D82A}">
                    <a16:rowId xmlns:a16="http://schemas.microsoft.com/office/drawing/2014/main" val="10005"/>
                  </a:ext>
                </a:extLst>
              </a:tr>
            </a:tbl>
          </a:graphicData>
        </a:graphic>
      </p:graphicFrame>
      <p:sp>
        <p:nvSpPr>
          <p:cNvPr id="5" name="Zástupný symbol pro obsah 2"/>
          <p:cNvSpPr txBox="true">
            <a:spLocks/>
          </p:cNvSpPr>
          <p:nvPr/>
        </p:nvSpPr>
        <p:spPr>
          <a:xfrm>
            <a:off x="179512" y="5805264"/>
            <a:ext cx="8784976" cy="863983"/>
          </a:xfrm>
          <a:prstGeom prst="rect">
            <a:avLst/>
          </a:prstGeom>
        </p:spPr>
        <p:txBody>
          <a:bodyPr vert="horz" lIns="0" tIns="0" rIns="0" bIns="0" rtlCol="false">
            <a:noAutofit/>
          </a:bodyPr>
          <a:lstStyle>
            <a:lvl1pPr marL="432000" indent="-432000" algn="l" defTabSz="914400" rtl="false" eaLnBrk="true" latinLnBrk="false" hangingPunct="true">
              <a:lnSpc>
                <a:spcPts val="2880"/>
              </a:lnSpc>
              <a:spcBef>
                <a:spcPts val="600"/>
              </a:spcBef>
              <a:spcAft>
                <a:spcPts val="600"/>
              </a:spcAft>
              <a:buClr>
                <a:schemeClr val="accent2"/>
              </a:buClr>
              <a:buSzPct val="100000"/>
              <a:buFont typeface="Wingdings" panose="05000000000000000000" pitchFamily="2" charset="2"/>
              <a:buChar char=""/>
              <a:defRPr sz="2400" b="false" kern="1200">
                <a:solidFill>
                  <a:schemeClr val="tx1"/>
                </a:solidFill>
                <a:latin typeface="+mn-lt"/>
                <a:ea typeface="+mn-ea"/>
                <a:cs typeface="+mn-cs"/>
              </a:defRPr>
            </a:lvl1pPr>
            <a:lvl2pPr marL="666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lang="cs-CZ" sz="2000" kern="1200" dirty="false" smtClean="false">
                <a:solidFill>
                  <a:schemeClr val="tx1"/>
                </a:solidFill>
                <a:latin typeface="+mn-lt"/>
                <a:ea typeface="+mn-ea"/>
                <a:cs typeface="+mn-cs"/>
              </a:defRPr>
            </a:lvl4pPr>
            <a:lvl5pPr marL="1422000" indent="-252000" algn="l" defTabSz="914400" rtl="false" eaLnBrk="true" latinLnBrk="false" hangingPunct="true">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false" eaLnBrk="true" latinLnBrk="false" hangingPunct="true">
              <a:spcBef>
                <a:spcPct val="20000"/>
              </a:spcBef>
              <a:buFont typeface="Arial" panose="020B0604020202020204" pitchFamily="34" charset="0"/>
              <a:buChar char="•"/>
              <a:defRPr sz="2000" kern="1200">
                <a:solidFill>
                  <a:schemeClr val="tx1"/>
                </a:solidFill>
                <a:latin typeface="+mn-lt"/>
                <a:ea typeface="+mn-ea"/>
                <a:cs typeface="+mn-cs"/>
              </a:defRPr>
            </a:lvl9pPr>
          </a:lstStyle>
          <a:p>
            <a:pPr marL="342900" indent="-342900">
              <a:lnSpc>
                <a:spcPct val="150000"/>
              </a:lnSpc>
              <a:spcBef>
                <a:spcPts val="0"/>
              </a:spcBef>
              <a:spcAft>
                <a:spcPts val="0"/>
              </a:spcAft>
              <a:buFont typeface="Arial" panose="020B0604020202020204" pitchFamily="34" charset="0"/>
              <a:buChar char="•"/>
            </a:pPr>
            <a:r>
              <a:rPr lang="cs-CZ" sz="2000" dirty="false">
                <a:effectLst/>
                <a:latin typeface="Arial" panose="020B0604020202020204" pitchFamily="34" charset="0"/>
                <a:ea typeface="Calibri" panose="020F0502020204030204" pitchFamily="34" charset="0"/>
                <a:cs typeface="Arial" panose="020B0604020202020204" pitchFamily="34" charset="0"/>
              </a:rPr>
              <a:t>URL adresa:  </a:t>
            </a:r>
            <a:r>
              <a:rPr lang="cs-CZ" sz="20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Výzvy OPZ+ - www.esfcr.cz</a:t>
            </a:r>
            <a:endParaRPr lang="cs-CZ" sz="2000" dirty="false">
              <a:effectLst/>
              <a:latin typeface="Arial" panose="020B0604020202020204" pitchFamily="34" charset="0"/>
              <a:ea typeface="Calibri" panose="020F0502020204030204" pitchFamily="34" charset="0"/>
              <a:cs typeface="Times New Roman" panose="02020603050405020304" pitchFamily="18" charset="0"/>
            </a:endParaRPr>
          </a:p>
          <a:p>
            <a:pPr marL="0" indent="0" algn="ctr">
              <a:lnSpc>
                <a:spcPct val="100000"/>
              </a:lnSpc>
              <a:buNone/>
            </a:pPr>
            <a:endParaRPr lang="cs-CZ" sz="1600" b="true" u="sng" dirty="false"/>
          </a:p>
          <a:p>
            <a:pPr marL="0" indent="0">
              <a:buNone/>
            </a:pPr>
            <a:endParaRPr lang="cs-CZ" sz="1400" dirty="false"/>
          </a:p>
          <a:p>
            <a:pPr marL="0" indent="0">
              <a:buNone/>
            </a:pPr>
            <a:r>
              <a:rPr lang="cs-CZ" dirty="false"/>
              <a:t> </a:t>
            </a:r>
          </a:p>
        </p:txBody>
      </p:sp>
    </p:spTree>
    <p:extLst>
      <p:ext uri="{BB962C8B-B14F-4D97-AF65-F5344CB8AC3E}">
        <p14:creationId xmlns:p14="http://schemas.microsoft.com/office/powerpoint/2010/main" val="46428084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5" name="Nadpis 4"/>
          <p:cNvSpPr>
            <a:spLocks noGrp="true"/>
          </p:cNvSpPr>
          <p:nvPr>
            <p:ph type="title"/>
          </p:nvPr>
        </p:nvSpPr>
        <p:spPr>
          <a:xfrm>
            <a:off x="1115616" y="2492896"/>
            <a:ext cx="7704856" cy="1224136"/>
          </a:xfrm>
        </p:spPr>
        <p:txBody>
          <a:bodyPr/>
          <a:lstStyle/>
          <a:p>
            <a:r>
              <a:rPr lang="cs-CZ" dirty="false"/>
              <a:t>Děkujeme za pozornost</a:t>
            </a:r>
            <a:br>
              <a:rPr lang="cs-CZ" dirty="false"/>
            </a:br>
            <a:br>
              <a:rPr lang="cs-CZ" dirty="false"/>
            </a:br>
            <a:br>
              <a:rPr lang="cs-CZ" dirty="false"/>
            </a:br>
            <a:endParaRPr lang="cs-CZ" dirty="false"/>
          </a:p>
        </p:txBody>
      </p:sp>
      <p:sp>
        <p:nvSpPr>
          <p:cNvPr id="6" name="Zástupný symbol pro text 5"/>
          <p:cNvSpPr>
            <a:spLocks noGrp="true"/>
          </p:cNvSpPr>
          <p:nvPr>
            <p:ph type="body" sz="quarter" idx="13"/>
          </p:nvPr>
        </p:nvSpPr>
        <p:spPr>
          <a:xfrm>
            <a:off x="197768" y="3789040"/>
            <a:ext cx="8748464" cy="2664296"/>
          </a:xfrm>
        </p:spPr>
        <p:txBody>
          <a:bodyPr/>
          <a:lstStyle/>
          <a:p>
            <a:pPr marL="342900" lvl="0" indent="-342900" algn="just">
              <a:spcAft>
                <a:spcPts val="1100"/>
              </a:spcAft>
              <a:buFont typeface="Symbol" panose="05050102010706020507" pitchFamily="18" charset="2"/>
              <a:buChar char=""/>
            </a:pPr>
            <a:endParaRPr lang="cs-CZ" sz="1800" dirty="false">
              <a:latin typeface="Arial" panose="020B0604020202020204" pitchFamily="34" charset="0"/>
              <a:ea typeface="Calibri" panose="020F0502020204030204" pitchFamily="34" charset="0"/>
              <a:cs typeface="Arial" panose="020B0604020202020204" pitchFamily="34" charset="0"/>
            </a:endParaRPr>
          </a:p>
          <a:p>
            <a:pPr lvl="0" algn="ctr">
              <a:spcAft>
                <a:spcPts val="1100"/>
              </a:spcAft>
            </a:pPr>
            <a:r>
              <a:rPr lang="cs-CZ" sz="2000" b="true" dirty="false">
                <a:latin typeface="Arial" panose="020B0604020202020204" pitchFamily="34" charset="0"/>
                <a:ea typeface="Calibri" panose="020F0502020204030204" pitchFamily="34" charset="0"/>
                <a:cs typeface="Arial" panose="020B0604020202020204" pitchFamily="34" charset="0"/>
              </a:rPr>
              <a:t>Ing</a:t>
            </a:r>
            <a:r>
              <a:rPr lang="cs-CZ" sz="2000" b="true" dirty="false">
                <a:effectLst/>
                <a:latin typeface="Arial" panose="020B0604020202020204" pitchFamily="34" charset="0"/>
                <a:ea typeface="Calibri" panose="020F0502020204030204" pitchFamily="34" charset="0"/>
                <a:cs typeface="Arial" panose="020B0604020202020204" pitchFamily="34" charset="0"/>
              </a:rPr>
              <a:t>. Věra Nouzová, </a:t>
            </a:r>
            <a:r>
              <a:rPr lang="cs-CZ" sz="2000" b="true" u="sng" dirty="false">
                <a:effectLst/>
                <a:latin typeface="Arial" panose="020B0604020202020204" pitchFamily="34" charset="0"/>
                <a:ea typeface="Calibri" panose="020F0502020204030204" pitchFamily="34" charset="0"/>
                <a:cs typeface="Arial" panose="020B0604020202020204" pitchFamily="34" charset="0"/>
              </a:rPr>
              <a:t>vera.nouzova@mpsv.cz</a:t>
            </a:r>
          </a:p>
          <a:p>
            <a:pPr lvl="0" algn="ctr">
              <a:spcAft>
                <a:spcPts val="1100"/>
              </a:spcAft>
            </a:pPr>
            <a:r>
              <a:rPr lang="cs-CZ" sz="2000" b="true" dirty="false">
                <a:latin typeface="Arial" panose="020B0604020202020204" pitchFamily="34" charset="0"/>
                <a:ea typeface="Calibri" panose="020F0502020204030204" pitchFamily="34" charset="0"/>
                <a:cs typeface="Arial" panose="020B0604020202020204" pitchFamily="34" charset="0"/>
              </a:rPr>
              <a:t>Mgr</a:t>
            </a:r>
            <a:r>
              <a:rPr lang="cs-CZ" sz="2000" b="true" dirty="false">
                <a:effectLst/>
                <a:latin typeface="Arial" panose="020B0604020202020204" pitchFamily="34" charset="0"/>
                <a:ea typeface="Calibri" panose="020F0502020204030204" pitchFamily="34" charset="0"/>
                <a:cs typeface="Arial" panose="020B0604020202020204" pitchFamily="34" charset="0"/>
              </a:rPr>
              <a:t>. </a:t>
            </a:r>
            <a:r>
              <a:rPr lang="cs-CZ" sz="2000" b="true" dirty="false">
                <a:latin typeface="Arial" panose="020B0604020202020204" pitchFamily="34" charset="0"/>
                <a:ea typeface="Calibri" panose="020F0502020204030204" pitchFamily="34" charset="0"/>
                <a:cs typeface="Arial" panose="020B0604020202020204" pitchFamily="34" charset="0"/>
              </a:rPr>
              <a:t>Hana</a:t>
            </a:r>
            <a:r>
              <a:rPr lang="cs-CZ" sz="2000" b="true" dirty="false">
                <a:effectLst/>
                <a:latin typeface="Arial" panose="020B0604020202020204" pitchFamily="34" charset="0"/>
                <a:ea typeface="Calibri" panose="020F0502020204030204" pitchFamily="34" charset="0"/>
                <a:cs typeface="Arial" panose="020B0604020202020204" pitchFamily="34" charset="0"/>
              </a:rPr>
              <a:t> Bartoníčková, </a:t>
            </a:r>
            <a:r>
              <a:rPr lang="cs-CZ" sz="2000" b="true" dirty="false">
                <a:effectLst/>
                <a:latin typeface="Arial" panose="020B0604020202020204" pitchFamily="34" charset="0"/>
                <a:ea typeface="Calibri" panose="020F0502020204030204" pitchFamily="34" charset="0"/>
                <a:cs typeface="Arial" panose="020B0604020202020204" pitchFamily="34" charset="0"/>
                <a:hlinkClick r:id="rId3"/>
              </a:rPr>
              <a:t>hana.bartonickova</a:t>
            </a:r>
            <a:r>
              <a:rPr lang="cs-CZ" sz="2000" b="true"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@mpsv.cz</a:t>
            </a:r>
            <a:endParaRPr lang="cs-CZ" sz="2000" b="true" u="sng" dirty="false">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lvl="0" algn="ctr">
              <a:spcAft>
                <a:spcPts val="1100"/>
              </a:spcAft>
            </a:pPr>
            <a:r>
              <a:rPr lang="cs-CZ" sz="2000" b="true" dirty="false">
                <a:latin typeface="Arial" panose="020B0604020202020204" pitchFamily="34" charset="0"/>
                <a:ea typeface="Calibri" panose="020F0502020204030204" pitchFamily="34" charset="0"/>
                <a:cs typeface="Arial" panose="020B0604020202020204" pitchFamily="34" charset="0"/>
              </a:rPr>
              <a:t>Ing</a:t>
            </a:r>
            <a:r>
              <a:rPr lang="cs-CZ" sz="2000" b="true" dirty="false">
                <a:effectLst/>
                <a:latin typeface="Arial" panose="020B0604020202020204" pitchFamily="34" charset="0"/>
                <a:ea typeface="Calibri" panose="020F0502020204030204" pitchFamily="34" charset="0"/>
                <a:cs typeface="Arial" panose="020B0604020202020204" pitchFamily="34" charset="0"/>
              </a:rPr>
              <a:t>. Lucie Šutoriková, </a:t>
            </a:r>
            <a:r>
              <a:rPr lang="cs-CZ" sz="2000" b="true" u="sng" dirty="false">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4"/>
              </a:rPr>
              <a:t>lucie.sutorikova@mpsv.cz</a:t>
            </a:r>
            <a:endParaRPr lang="cs-CZ" sz="2000" b="true" u="sng" dirty="false">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1100"/>
              </a:spcAft>
              <a:buFont typeface="Symbol" panose="05050102010706020507" pitchFamily="18" charset="2"/>
              <a:buChar char=""/>
            </a:pPr>
            <a:endParaRPr lang="cs-CZ" sz="18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algn="ctr">
              <a:spcAft>
                <a:spcPts val="1100"/>
              </a:spcAft>
            </a:pPr>
            <a:r>
              <a:rPr lang="cs-CZ" sz="1800" dirty="false"/>
              <a:t>Odd. projektů sociálního začleňování III (874)</a:t>
            </a:r>
            <a:br>
              <a:rPr lang="cs-CZ" sz="1800" dirty="false"/>
            </a:br>
            <a:endParaRPr lang="cs-CZ" sz="1800" dirty="false"/>
          </a:p>
          <a:p>
            <a:pPr marL="342900" lvl="0" indent="-342900" algn="just">
              <a:spcAft>
                <a:spcPts val="1100"/>
              </a:spcAft>
              <a:buFont typeface="Symbol" panose="05050102010706020507" pitchFamily="18" charset="2"/>
              <a:buChar char=""/>
            </a:pPr>
            <a:endParaRPr lang="cs-CZ" sz="1800" u="sng" dirty="false">
              <a:solidFill>
                <a:srgbClr val="0563C1"/>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spcAft>
                <a:spcPts val="1100"/>
              </a:spcAft>
              <a:buFont typeface="Symbol" panose="05050102010706020507" pitchFamily="18" charset="2"/>
              <a:buChar char=""/>
            </a:pP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endParaRPr lang="cs-CZ" dirty="false"/>
          </a:p>
        </p:txBody>
      </p:sp>
    </p:spTree>
    <p:extLst>
      <p:ext uri="{BB962C8B-B14F-4D97-AF65-F5344CB8AC3E}">
        <p14:creationId xmlns:p14="http://schemas.microsoft.com/office/powerpoint/2010/main" val="648355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pic>
        <p:nvPicPr>
          <p:cNvPr id="14" name="Obrázek 13">
            <a:extLst>
              <a:ext uri="{FF2B5EF4-FFF2-40B4-BE49-F238E27FC236}">
                <a16:creationId xmlns:a16="http://schemas.microsoft.com/office/drawing/2014/main" id="{C5A5D861-02E9-4FD6-8B36-FECF9B05B5DB}"/>
              </a:ext>
            </a:extLst>
          </p:cNvPr>
          <p:cNvPicPr>
            <a:picLocks noChangeAspect="true"/>
          </p:cNvPicPr>
          <p:nvPr/>
        </p:nvPicPr>
        <p:blipFill rotWithShape="true">
          <a:blip r:embed="rId3"/>
          <a:srcRect l="3419" r="6418"/>
          <a:stretch/>
        </p:blipFill>
        <p:spPr>
          <a:xfrm>
            <a:off x="7161026" y="1354163"/>
            <a:ext cx="1784974" cy="1647900"/>
          </a:xfrm>
          <a:prstGeom prst="rect">
            <a:avLst/>
          </a:prstGeom>
        </p:spPr>
      </p:pic>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Alokace výzvy </a:t>
            </a:r>
            <a:endParaRPr lang="cs-CZ" dirty="false"/>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268760"/>
            <a:ext cx="8424000" cy="5589240"/>
          </a:xfrm>
        </p:spPr>
        <p:txBody>
          <a:bodyPr/>
          <a:lstStyle/>
          <a:p>
            <a:pPr marL="0" lvl="0" indent="0" algn="just">
              <a:lnSpc>
                <a:spcPct val="200000"/>
              </a:lnSpc>
              <a:buSzPts val="1200"/>
              <a:buNone/>
            </a:pPr>
            <a:r>
              <a:rPr lang="cs-CZ" sz="1800" b="true" dirty="false">
                <a:solidFill>
                  <a:schemeClr val="accent1"/>
                </a:solidFill>
                <a:effectLst/>
                <a:latin typeface="Arial" panose="020B0604020202020204" pitchFamily="34" charset="0"/>
                <a:ea typeface="Calibri" panose="020F0502020204030204" pitchFamily="34" charset="0"/>
              </a:rPr>
              <a:t>Finanční alokace výzvy </a:t>
            </a:r>
            <a:r>
              <a:rPr lang="cs-CZ" sz="1800" dirty="false">
                <a:solidFill>
                  <a:schemeClr val="accent1"/>
                </a:solidFill>
                <a:effectLst/>
                <a:latin typeface="Arial" panose="020B0604020202020204" pitchFamily="34" charset="0"/>
                <a:ea typeface="Calibri" panose="020F0502020204030204" pitchFamily="34" charset="0"/>
              </a:rPr>
              <a:t>(rozhodná pro výběr projektů k financování): </a:t>
            </a:r>
            <a:br>
              <a:rPr lang="cs-CZ" sz="1800" dirty="false">
                <a:solidFill>
                  <a:schemeClr val="accent1"/>
                </a:solidFill>
                <a:effectLst/>
                <a:latin typeface="Arial" panose="020B0604020202020204" pitchFamily="34" charset="0"/>
                <a:ea typeface="Calibri" panose="020F0502020204030204" pitchFamily="34" charset="0"/>
              </a:rPr>
            </a:br>
            <a:r>
              <a:rPr lang="cs-CZ" sz="1800" b="true" dirty="false">
                <a:solidFill>
                  <a:schemeClr val="accent1"/>
                </a:solidFill>
                <a:effectLst/>
                <a:latin typeface="Arial" panose="020B0604020202020204" pitchFamily="34" charset="0"/>
                <a:ea typeface="Calibri" panose="020F0502020204030204" pitchFamily="34" charset="0"/>
              </a:rPr>
              <a:t>300 000 000 </a:t>
            </a:r>
            <a:r>
              <a:rPr lang="cs-CZ" sz="1800" dirty="false">
                <a:solidFill>
                  <a:schemeClr val="accent1"/>
                </a:solidFill>
                <a:effectLst/>
                <a:latin typeface="Arial" panose="020B0604020202020204" pitchFamily="34" charset="0"/>
                <a:ea typeface="Calibri" panose="020F0502020204030204" pitchFamily="34" charset="0"/>
              </a:rPr>
              <a:t>CZK, z toho</a:t>
            </a:r>
          </a:p>
          <a:p>
            <a:pPr marL="742950" lvl="1" indent="-285750" algn="just">
              <a:lnSpc>
                <a:spcPct val="100000"/>
              </a:lnSpc>
              <a:buFont typeface="Courier New" panose="02070309020205020404" pitchFamily="49" charset="0"/>
              <a:buChar char="o"/>
            </a:pPr>
            <a:r>
              <a:rPr lang="cs-CZ" sz="1800" dirty="false">
                <a:solidFill>
                  <a:schemeClr val="accent1"/>
                </a:solidFill>
                <a:effectLst/>
                <a:latin typeface="Arial" panose="020B0604020202020204" pitchFamily="34" charset="0"/>
                <a:ea typeface="Calibri" panose="020F0502020204030204" pitchFamily="34" charset="0"/>
              </a:rPr>
              <a:t>230 205 000 CZK EU podíl, </a:t>
            </a:r>
          </a:p>
          <a:p>
            <a:pPr marL="742950" lvl="1" indent="-285750" algn="just">
              <a:lnSpc>
                <a:spcPct val="100000"/>
              </a:lnSpc>
              <a:buFont typeface="Courier New" panose="02070309020205020404" pitchFamily="49" charset="0"/>
              <a:buChar char="o"/>
            </a:pPr>
            <a:r>
              <a:rPr lang="cs-CZ" sz="1800" dirty="false">
                <a:solidFill>
                  <a:schemeClr val="accent1"/>
                </a:solidFill>
                <a:effectLst/>
                <a:latin typeface="Arial" panose="020B0604020202020204" pitchFamily="34" charset="0"/>
                <a:ea typeface="Calibri" panose="020F0502020204030204" pitchFamily="34" charset="0"/>
              </a:rPr>
              <a:t>  69 795 000 CZK národní spolufinancování.</a:t>
            </a:r>
          </a:p>
          <a:p>
            <a:pPr marL="0" indent="0" algn="just">
              <a:lnSpc>
                <a:spcPct val="100000"/>
              </a:lnSpc>
              <a:spcAft>
                <a:spcPts val="600"/>
              </a:spcAft>
              <a:buNone/>
            </a:pPr>
            <a:r>
              <a:rPr lang="cs-CZ" sz="1800" b="true" dirty="false">
                <a:solidFill>
                  <a:schemeClr val="accent1"/>
                </a:solidFill>
                <a:effectLst/>
                <a:highlight>
                  <a:srgbClr val="F8F8F8"/>
                </a:highlight>
                <a:latin typeface="Arial" panose="020B0604020202020204" pitchFamily="34" charset="0"/>
                <a:ea typeface="Calibri" panose="020F0502020204030204" pitchFamily="34" charset="0"/>
              </a:rPr>
              <a:t>Upřesnění zdrojů financování rozhodné alokace výzvy:</a:t>
            </a:r>
            <a:endParaRPr lang="cs-CZ" sz="1800" dirty="false">
              <a:solidFill>
                <a:schemeClr val="accent1"/>
              </a:solidFill>
              <a:effectLst/>
              <a:highlight>
                <a:srgbClr val="F8F8F8"/>
              </a:highlight>
              <a:latin typeface="Arial" panose="020B0604020202020204" pitchFamily="34" charset="0"/>
              <a:ea typeface="Calibri" panose="020F0502020204030204" pitchFamily="34" charset="0"/>
            </a:endParaRPr>
          </a:p>
          <a:p>
            <a:pPr marL="228600" algn="just">
              <a:lnSpc>
                <a:spcPct val="100000"/>
              </a:lnSpc>
              <a:spcAft>
                <a:spcPts val="1800"/>
              </a:spcAft>
            </a:pPr>
            <a:r>
              <a:rPr lang="cs-CZ" sz="1800" dirty="false">
                <a:solidFill>
                  <a:schemeClr val="accent1"/>
                </a:solidFill>
                <a:effectLst/>
                <a:highlight>
                  <a:srgbClr val="F8F8F8"/>
                </a:highlight>
                <a:latin typeface="Arial" panose="020B0604020202020204" pitchFamily="34" charset="0"/>
                <a:ea typeface="Calibri" panose="020F0502020204030204" pitchFamily="34" charset="0"/>
              </a:rPr>
              <a:t>Výběr projektů bude probíhat s využitím částek celkových způsobilých výdajů (tj. včetně vlastních zdrojů žadatelů, protože čerpání alokace OPZ+, které je vykazováno vůči Evropské komisi, zahrnuje všechny zdroje financování).</a:t>
            </a:r>
          </a:p>
          <a:p>
            <a:pPr marL="0" lvl="1" indent="0" algn="just">
              <a:lnSpc>
                <a:spcPct val="100000"/>
              </a:lnSpc>
              <a:spcBef>
                <a:spcPts val="0"/>
              </a:spcBef>
              <a:spcAft>
                <a:spcPts val="600"/>
              </a:spcAft>
              <a:buNone/>
              <a:tabLst>
                <a:tab pos="540385" algn="l"/>
              </a:tabLst>
            </a:pPr>
            <a:r>
              <a:rPr lang="cs-CZ" sz="1800" b="true" dirty="false">
                <a:effectLst/>
                <a:latin typeface="+mj-lt"/>
                <a:ea typeface="Times New Roman" panose="02020603050405020304" pitchFamily="18" charset="0"/>
                <a:cs typeface="Times New Roman" panose="02020603050405020304" pitchFamily="18" charset="0"/>
              </a:rPr>
              <a:t>Maximální a minimální výše celkových způsobilých výdajů projektu:</a:t>
            </a:r>
          </a:p>
          <a:p>
            <a:pPr algn="just">
              <a:lnSpc>
                <a:spcPct val="100000"/>
              </a:lnSpc>
              <a:spcBef>
                <a:spcPts val="0"/>
              </a:spcBef>
            </a:pPr>
            <a:r>
              <a:rPr lang="cs-CZ" sz="1800" dirty="false">
                <a:effectLst/>
                <a:latin typeface="+mj-lt"/>
                <a:ea typeface="Times New Roman" panose="02020603050405020304" pitchFamily="18" charset="0"/>
                <a:cs typeface="Times New Roman" panose="02020603050405020304" pitchFamily="18" charset="0"/>
              </a:rPr>
              <a:t>Minimální výše </a:t>
            </a:r>
            <a:r>
              <a:rPr lang="cs-CZ" sz="1800" dirty="false">
                <a:effectLst/>
                <a:latin typeface="+mj-lt"/>
                <a:ea typeface="Calibri" panose="020F0502020204030204" pitchFamily="34" charset="0"/>
                <a:cs typeface="Arial" panose="020B0604020202020204" pitchFamily="34" charset="0"/>
              </a:rPr>
              <a:t>celkových způsobilých výdajů projektu: </a:t>
            </a:r>
            <a:r>
              <a:rPr lang="cs-CZ" sz="1800" b="true" dirty="false">
                <a:effectLst/>
                <a:latin typeface="+mj-lt"/>
                <a:ea typeface="Calibri" panose="020F0502020204030204" pitchFamily="34" charset="0"/>
                <a:cs typeface="Arial" panose="020B0604020202020204" pitchFamily="34" charset="0"/>
              </a:rPr>
              <a:t>1.000.000</a:t>
            </a:r>
            <a:r>
              <a:rPr lang="cs-CZ" sz="1800" dirty="false">
                <a:effectLst/>
                <a:latin typeface="+mj-lt"/>
                <a:ea typeface="Calibri" panose="020F0502020204030204" pitchFamily="34" charset="0"/>
                <a:cs typeface="Arial" panose="020B0604020202020204" pitchFamily="34" charset="0"/>
              </a:rPr>
              <a:t> Kč</a:t>
            </a:r>
          </a:p>
          <a:p>
            <a:pPr algn="just">
              <a:lnSpc>
                <a:spcPct val="100000"/>
              </a:lnSpc>
              <a:spcBef>
                <a:spcPts val="0"/>
              </a:spcBef>
              <a:spcAft>
                <a:spcPts val="1800"/>
              </a:spcAft>
            </a:pPr>
            <a:r>
              <a:rPr lang="cs-CZ" sz="1800" dirty="false">
                <a:effectLst/>
                <a:latin typeface="+mj-lt"/>
                <a:ea typeface="Calibri" panose="020F0502020204030204" pitchFamily="34" charset="0"/>
                <a:cs typeface="Times New Roman" panose="02020603050405020304" pitchFamily="18" charset="0"/>
              </a:rPr>
              <a:t>Maximální </a:t>
            </a:r>
            <a:r>
              <a:rPr lang="cs-CZ" sz="1800" dirty="false">
                <a:effectLst/>
                <a:latin typeface="+mj-lt"/>
                <a:ea typeface="Calibri" panose="020F0502020204030204" pitchFamily="34" charset="0"/>
                <a:cs typeface="Arial" panose="020B0604020202020204" pitchFamily="34" charset="0"/>
              </a:rPr>
              <a:t>výše celkových způsobilých výdajů projektu: </a:t>
            </a:r>
            <a:r>
              <a:rPr lang="cs-CZ" sz="1800" b="true" dirty="false">
                <a:effectLst/>
                <a:latin typeface="+mj-lt"/>
                <a:ea typeface="Calibri" panose="020F0502020204030204" pitchFamily="34" charset="0"/>
                <a:cs typeface="Arial" panose="020B0604020202020204" pitchFamily="34" charset="0"/>
              </a:rPr>
              <a:t>10.000.000</a:t>
            </a:r>
            <a:r>
              <a:rPr lang="cs-CZ" sz="1800" dirty="false">
                <a:effectLst/>
                <a:latin typeface="+mj-lt"/>
                <a:ea typeface="Calibri" panose="020F0502020204030204" pitchFamily="34" charset="0"/>
                <a:cs typeface="Arial" panose="020B0604020202020204" pitchFamily="34" charset="0"/>
              </a:rPr>
              <a:t> Kč</a:t>
            </a:r>
          </a:p>
          <a:p>
            <a:pPr marL="0" indent="0" algn="just">
              <a:lnSpc>
                <a:spcPct val="100000"/>
              </a:lnSpc>
              <a:spcAft>
                <a:spcPts val="2000"/>
              </a:spcAft>
              <a:buNone/>
            </a:pPr>
            <a:r>
              <a:rPr lang="cs-CZ" sz="1800" b="true" dirty="false">
                <a:latin typeface="+mj-lt"/>
                <a:ea typeface="Calibri" panose="020F0502020204030204" pitchFamily="34" charset="0"/>
                <a:cs typeface="Arial" panose="020B0604020202020204" pitchFamily="34" charset="0"/>
              </a:rPr>
              <a:t>Forma financování</a:t>
            </a:r>
            <a:r>
              <a:rPr lang="cs-CZ" sz="1800" dirty="false">
                <a:latin typeface="+mj-lt"/>
                <a:ea typeface="Calibri" panose="020F0502020204030204" pitchFamily="34" charset="0"/>
                <a:cs typeface="Arial" panose="020B0604020202020204" pitchFamily="34" charset="0"/>
              </a:rPr>
              <a:t>: Ex ante</a:t>
            </a:r>
            <a:endParaRPr lang="cs-CZ" sz="1800" dirty="false">
              <a:effectLst/>
              <a:latin typeface="+mj-lt"/>
              <a:ea typeface="Calibri" panose="020F0502020204030204" pitchFamily="34" charset="0"/>
              <a:cs typeface="Arial" panose="020B0604020202020204" pitchFamily="34" charset="0"/>
            </a:endParaRPr>
          </a:p>
          <a:p>
            <a:pPr>
              <a:lnSpc>
                <a:spcPct val="100000"/>
              </a:lnSpc>
              <a:spcBef>
                <a:spcPts val="0"/>
              </a:spcBef>
              <a:spcAft>
                <a:spcPts val="600"/>
              </a:spcAft>
            </a:pPr>
            <a:endParaRPr lang="cs-CZ" sz="1600" dirty="false">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6401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1435920-6AAC-436D-A16D-5F3FD0EDBE14}"/>
              </a:ext>
            </a:extLst>
          </p:cNvPr>
          <p:cNvSpPr>
            <a:spLocks noGrp="true"/>
          </p:cNvSpPr>
          <p:nvPr>
            <p:ph type="title"/>
          </p:nvPr>
        </p:nvSpPr>
        <p:spPr/>
        <p:txBody>
          <a:bodyPr/>
          <a:lstStyle/>
          <a:p>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Míra podpory – </a:t>
            </a:r>
            <a:b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br>
            <a:r>
              <a:rPr kumimoji="false" lang="cs-CZ" sz="3200" b="true" i="false" u="none" strike="noStrike" kern="0" cap="all" spc="0" normalizeH="false" baseline="0" noProof="false" dirty="false">
                <a:ln>
                  <a:noFill/>
                </a:ln>
                <a:solidFill>
                  <a:srgbClr val="AFDDFA"/>
                </a:solidFill>
                <a:effectLst/>
                <a:uLnTx/>
                <a:uFillTx/>
                <a:latin typeface="Arial"/>
                <a:ea typeface="+mj-ea"/>
                <a:cs typeface="+mj-cs"/>
              </a:rPr>
              <a:t>rozpad zdrojů financování</a:t>
            </a:r>
            <a:endParaRPr lang="cs-CZ" dirty="false"/>
          </a:p>
        </p:txBody>
      </p:sp>
      <p:sp>
        <p:nvSpPr>
          <p:cNvPr id="3" name="Zástupný obsah 2">
            <a:extLst>
              <a:ext uri="{FF2B5EF4-FFF2-40B4-BE49-F238E27FC236}">
                <a16:creationId xmlns:a16="http://schemas.microsoft.com/office/drawing/2014/main" id="{B5A8DD7F-FCD4-42D3-B5FC-2D108B5F1447}"/>
              </a:ext>
            </a:extLst>
          </p:cNvPr>
          <p:cNvSpPr>
            <a:spLocks noGrp="true"/>
          </p:cNvSpPr>
          <p:nvPr>
            <p:ph idx="1"/>
          </p:nvPr>
        </p:nvSpPr>
        <p:spPr>
          <a:xfrm>
            <a:off x="540000" y="1412776"/>
            <a:ext cx="8064000" cy="5445224"/>
          </a:xfrm>
        </p:spPr>
        <p:txBody>
          <a:bodyPr/>
          <a:lstStyle/>
          <a:p>
            <a:pPr marL="0" marR="0" lvl="0" indent="0" algn="ctr" defTabSz="914400" rtl="false" eaLnBrk="true" fontAlgn="auto" latinLnBrk="false" hangingPunct="true">
              <a:lnSpc>
                <a:spcPct val="100000"/>
              </a:lnSpc>
              <a:buClr>
                <a:srgbClr val="5FBBF5"/>
              </a:buClr>
              <a:buSzPct val="100000"/>
              <a:buFont typeface="Wingdings" panose="05000000000000000000" pitchFamily="2" charset="2"/>
              <a:buNone/>
              <a:tabLst/>
              <a:defRPr/>
            </a:pPr>
            <a:r>
              <a:rPr kumimoji="false" lang="cs-CZ" sz="2800" b="true" i="false" u="none" strike="noStrike" kern="1200" cap="none" spc="0" normalizeH="false" baseline="0" noProof="false" dirty="false">
                <a:ln>
                  <a:noFill/>
                </a:ln>
                <a:solidFill>
                  <a:srgbClr val="084A8B"/>
                </a:solidFill>
                <a:effectLst/>
                <a:uLnTx/>
                <a:uFillTx/>
                <a:latin typeface="Arial"/>
                <a:ea typeface="+mn-ea"/>
                <a:cs typeface="+mn-cs"/>
              </a:rPr>
              <a:t>EU / státní rozpočet / žadatel </a:t>
            </a:r>
          </a:p>
          <a:p>
            <a:pPr marL="0" marR="0" lvl="0" indent="0" algn="ctr" defTabSz="914400" rtl="false" eaLnBrk="true" fontAlgn="auto" latinLnBrk="false" hangingPunct="true">
              <a:lnSpc>
                <a:spcPct val="100000"/>
              </a:lnSpc>
              <a:buClr>
                <a:srgbClr val="5FBBF5"/>
              </a:buClr>
              <a:buSzPct val="100000"/>
              <a:buFont typeface="Wingdings" panose="05000000000000000000" pitchFamily="2" charset="2"/>
              <a:buNone/>
              <a:tabLst/>
              <a:defRPr/>
            </a:pPr>
            <a:endParaRPr kumimoji="false" lang="cs-CZ" sz="1800" b="false" i="false" u="none" strike="noStrike" kern="1200" cap="none" spc="0" normalizeH="false" baseline="0" noProof="false" dirty="false">
              <a:ln>
                <a:noFill/>
              </a:ln>
              <a:solidFill>
                <a:srgbClr val="084A8B"/>
              </a:solidFill>
              <a:effectLst/>
              <a:uLnTx/>
              <a:uFillTx/>
              <a:latin typeface="Arial"/>
              <a:ea typeface="+mn-ea"/>
              <a:cs typeface="+mn-cs"/>
            </a:endParaRPr>
          </a:p>
          <a:p>
            <a:pPr marL="285750" indent="-285750" algn="just">
              <a:lnSpc>
                <a:spcPct val="100000"/>
              </a:lnSpc>
              <a:spcBef>
                <a:spcPts val="0"/>
              </a:spcBef>
              <a:spcAft>
                <a:spcPts val="0"/>
              </a:spcAft>
              <a:buClr>
                <a:srgbClr val="00B0F0"/>
              </a:buClr>
              <a:buFont typeface="Wingdings" panose="05000000000000000000" pitchFamily="2" charset="2"/>
              <a:buChar char="Ø"/>
            </a:pPr>
            <a:r>
              <a:rPr lang="cs-CZ" sz="1800" b="true" dirty="false"/>
              <a:t>Pro NNO: </a:t>
            </a:r>
          </a:p>
          <a:p>
            <a:pPr lvl="1" algn="just">
              <a:lnSpc>
                <a:spcPct val="100000"/>
              </a:lnSpc>
              <a:spcBef>
                <a:spcPts val="0"/>
              </a:spcBef>
              <a:spcAft>
                <a:spcPts val="0"/>
              </a:spcAft>
              <a:buClr>
                <a:srgbClr val="00B0F0"/>
              </a:buClr>
              <a:buFont typeface="Courier New" panose="02070309020205020404" pitchFamily="49" charset="0"/>
              <a:buChar char="o"/>
            </a:pPr>
            <a:r>
              <a:rPr lang="cs-CZ" sz="1400" dirty="false"/>
              <a:t>EU 76,735 %, státní rozpočet 23,265 %, žadatel 0 %.</a:t>
            </a:r>
          </a:p>
          <a:p>
            <a:pPr lvl="1" algn="just">
              <a:lnSpc>
                <a:spcPct val="100000"/>
              </a:lnSpc>
              <a:spcBef>
                <a:spcPts val="0"/>
              </a:spcBef>
              <a:spcAft>
                <a:spcPts val="0"/>
              </a:spcAft>
              <a:buClr>
                <a:srgbClr val="00B0F0"/>
              </a:buClr>
              <a:buFont typeface="Courier New" panose="02070309020205020404" pitchFamily="49" charset="0"/>
              <a:buChar char="o"/>
            </a:pPr>
            <a:endParaRPr lang="cs-CZ" sz="1400" dirty="false"/>
          </a:p>
          <a:p>
            <a:pPr marL="285750" indent="-285750" algn="just">
              <a:lnSpc>
                <a:spcPct val="100000"/>
              </a:lnSpc>
              <a:spcBef>
                <a:spcPts val="0"/>
              </a:spcBef>
              <a:spcAft>
                <a:spcPts val="0"/>
              </a:spcAft>
              <a:buClr>
                <a:srgbClr val="00B0F0"/>
              </a:buClr>
              <a:buFont typeface="Wingdings" panose="05000000000000000000" pitchFamily="2" charset="2"/>
              <a:buChar char="Ø"/>
            </a:pPr>
            <a:r>
              <a:rPr lang="cs-CZ" sz="1800" b="true" dirty="false"/>
              <a:t>Pro podnikající subjekty: </a:t>
            </a:r>
          </a:p>
          <a:p>
            <a:pPr lvl="1" algn="just">
              <a:lnSpc>
                <a:spcPct val="100000"/>
              </a:lnSpc>
              <a:spcBef>
                <a:spcPts val="0"/>
              </a:spcBef>
              <a:spcAft>
                <a:spcPts val="0"/>
              </a:spcAft>
              <a:buClr>
                <a:srgbClr val="00B0F0"/>
              </a:buClr>
              <a:buFont typeface="Courier New" panose="02070309020205020404" pitchFamily="49" charset="0"/>
              <a:buChar char="o"/>
            </a:pPr>
            <a:r>
              <a:rPr lang="cs-CZ" sz="1400" dirty="false"/>
              <a:t>EU 76,735 %, státní rozpočet 0 %, žadatel 23,265 %.</a:t>
            </a:r>
          </a:p>
          <a:p>
            <a:pPr lvl="1" algn="just">
              <a:lnSpc>
                <a:spcPct val="100000"/>
              </a:lnSpc>
              <a:spcBef>
                <a:spcPts val="0"/>
              </a:spcBef>
              <a:spcAft>
                <a:spcPts val="0"/>
              </a:spcAft>
              <a:buClr>
                <a:srgbClr val="00B0F0"/>
              </a:buClr>
              <a:buFont typeface="Courier New" panose="02070309020205020404" pitchFamily="49" charset="0"/>
              <a:buChar char="o"/>
            </a:pPr>
            <a:endParaRPr lang="cs-CZ" sz="1400" dirty="false"/>
          </a:p>
          <a:p>
            <a:pPr marL="285750" indent="-285750" algn="just">
              <a:lnSpc>
                <a:spcPct val="100000"/>
              </a:lnSpc>
              <a:spcBef>
                <a:spcPts val="0"/>
              </a:spcBef>
              <a:spcAft>
                <a:spcPts val="0"/>
              </a:spcAft>
              <a:buClr>
                <a:srgbClr val="00B0F0"/>
              </a:buClr>
              <a:buFont typeface="Wingdings" panose="05000000000000000000" pitchFamily="2" charset="2"/>
              <a:buChar char="Ø"/>
            </a:pPr>
            <a:r>
              <a:rPr lang="cs-CZ" sz="1800" b="true" dirty="false"/>
              <a:t>Pro obce a jimi zřizované organizace do 3 000 obyv. a pro dobrovolné svazky obcí do 3 000 obyvatel</a:t>
            </a:r>
            <a:r>
              <a:rPr lang="cs-CZ" sz="1800" dirty="false"/>
              <a:t>: </a:t>
            </a:r>
          </a:p>
          <a:p>
            <a:pPr lvl="1" algn="just">
              <a:lnSpc>
                <a:spcPct val="100000"/>
              </a:lnSpc>
              <a:spcBef>
                <a:spcPts val="0"/>
              </a:spcBef>
              <a:spcAft>
                <a:spcPts val="0"/>
              </a:spcAft>
              <a:buClr>
                <a:srgbClr val="00B0F0"/>
              </a:buClr>
              <a:buFont typeface="Courier New" panose="02070309020205020404" pitchFamily="49" charset="0"/>
              <a:buChar char="o"/>
            </a:pPr>
            <a:r>
              <a:rPr lang="cs-CZ" sz="1400" dirty="false"/>
              <a:t>EU 76,735 %, státní rozpočet 18,265 %, žadatel 5 %.</a:t>
            </a:r>
          </a:p>
          <a:p>
            <a:pPr lvl="1" algn="just">
              <a:lnSpc>
                <a:spcPct val="100000"/>
              </a:lnSpc>
              <a:spcBef>
                <a:spcPts val="0"/>
              </a:spcBef>
              <a:spcAft>
                <a:spcPts val="0"/>
              </a:spcAft>
              <a:buClr>
                <a:srgbClr val="00B0F0"/>
              </a:buClr>
              <a:buFont typeface="Courier New" panose="02070309020205020404" pitchFamily="49" charset="0"/>
              <a:buChar char="o"/>
            </a:pPr>
            <a:endParaRPr lang="cs-CZ" sz="1400" dirty="false"/>
          </a:p>
          <a:p>
            <a:pPr marL="285750" indent="-285750" algn="just">
              <a:lnSpc>
                <a:spcPct val="100000"/>
              </a:lnSpc>
              <a:spcBef>
                <a:spcPts val="0"/>
              </a:spcBef>
              <a:spcAft>
                <a:spcPts val="0"/>
              </a:spcAft>
              <a:buClr>
                <a:srgbClr val="00B0F0"/>
              </a:buClr>
              <a:buFont typeface="Wingdings" panose="05000000000000000000" pitchFamily="2" charset="2"/>
              <a:buChar char="Ø"/>
            </a:pPr>
            <a:r>
              <a:rPr lang="cs-CZ" sz="1800" b="true" dirty="false"/>
              <a:t>Pro obce a jimi zřizované organizace nad 3 000 obyv. a pro dobrovolné svazky obcí nad 3 000 obyvatel</a:t>
            </a:r>
            <a:r>
              <a:rPr lang="cs-CZ" sz="1800" dirty="false"/>
              <a:t>: </a:t>
            </a:r>
          </a:p>
          <a:p>
            <a:pPr lvl="1" algn="just">
              <a:lnSpc>
                <a:spcPct val="100000"/>
              </a:lnSpc>
              <a:spcBef>
                <a:spcPts val="0"/>
              </a:spcBef>
              <a:spcAft>
                <a:spcPts val="0"/>
              </a:spcAft>
              <a:buClr>
                <a:srgbClr val="00B0F0"/>
              </a:buClr>
              <a:buFont typeface="Courier New" panose="02070309020205020404" pitchFamily="49" charset="0"/>
              <a:buChar char="o"/>
            </a:pPr>
            <a:r>
              <a:rPr lang="cs-CZ" sz="1400" dirty="false"/>
              <a:t>EU 76,735 %, státní rozpočet 13,265 %, žadatel 10 %.</a:t>
            </a:r>
          </a:p>
          <a:p>
            <a:pPr lvl="1" algn="just">
              <a:lnSpc>
                <a:spcPct val="100000"/>
              </a:lnSpc>
              <a:spcBef>
                <a:spcPts val="0"/>
              </a:spcBef>
              <a:spcAft>
                <a:spcPts val="0"/>
              </a:spcAft>
              <a:buClr>
                <a:srgbClr val="00B0F0"/>
              </a:buClr>
              <a:buFont typeface="Courier New" panose="02070309020205020404" pitchFamily="49" charset="0"/>
              <a:buChar char="o"/>
            </a:pPr>
            <a:endParaRPr lang="cs-CZ" sz="1400" dirty="false"/>
          </a:p>
          <a:p>
            <a:pPr marL="285750" indent="-285750" algn="just">
              <a:lnSpc>
                <a:spcPct val="100000"/>
              </a:lnSpc>
              <a:spcBef>
                <a:spcPts val="0"/>
              </a:spcBef>
              <a:spcAft>
                <a:spcPts val="0"/>
              </a:spcAft>
              <a:buClr>
                <a:srgbClr val="00B0F0"/>
              </a:buClr>
              <a:buFont typeface="Wingdings" panose="05000000000000000000" pitchFamily="2" charset="2"/>
              <a:buChar char="Ø"/>
            </a:pPr>
            <a:r>
              <a:rPr lang="cs-CZ" sz="1800" b="true" dirty="false"/>
              <a:t>Pro organizace zřizované kraji: </a:t>
            </a:r>
          </a:p>
          <a:p>
            <a:pPr lvl="1" algn="just">
              <a:lnSpc>
                <a:spcPct val="100000"/>
              </a:lnSpc>
              <a:spcBef>
                <a:spcPts val="0"/>
              </a:spcBef>
              <a:spcAft>
                <a:spcPts val="0"/>
              </a:spcAft>
              <a:buClr>
                <a:srgbClr val="00B0F0"/>
              </a:buClr>
              <a:buFont typeface="Courier New" panose="02070309020205020404" pitchFamily="49" charset="0"/>
              <a:buChar char="o"/>
            </a:pPr>
            <a:r>
              <a:rPr lang="cs-CZ" sz="1400" dirty="false"/>
              <a:t>EU 76,735 %, státní rozpočet 13,265 %, žadatel 10 %.</a:t>
            </a:r>
          </a:p>
          <a:p>
            <a:pPr lvl="1" algn="just">
              <a:lnSpc>
                <a:spcPct val="100000"/>
              </a:lnSpc>
              <a:spcBef>
                <a:spcPts val="0"/>
              </a:spcBef>
              <a:spcAft>
                <a:spcPts val="0"/>
              </a:spcAft>
              <a:buClr>
                <a:srgbClr val="00B0F0"/>
              </a:buClr>
              <a:buFont typeface="Courier New" panose="02070309020205020404" pitchFamily="49" charset="0"/>
              <a:buChar char="o"/>
            </a:pPr>
            <a:endParaRPr lang="cs-CZ" sz="1400" dirty="false"/>
          </a:p>
          <a:p>
            <a:pPr marL="0" indent="0">
              <a:buNone/>
            </a:pPr>
            <a:endParaRPr lang="cs-CZ" dirty="false"/>
          </a:p>
        </p:txBody>
      </p:sp>
    </p:spTree>
    <p:extLst>
      <p:ext uri="{BB962C8B-B14F-4D97-AF65-F5344CB8AC3E}">
        <p14:creationId xmlns:p14="http://schemas.microsoft.com/office/powerpoint/2010/main" val="610152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Oprávnění žadatelé  1/2</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340768"/>
            <a:ext cx="8424000" cy="5517232"/>
          </a:xfrm>
        </p:spPr>
        <p:txBody>
          <a:bodyPr/>
          <a:lstStyle/>
          <a:p>
            <a:pPr marL="0" indent="0" algn="just">
              <a:lnSpc>
                <a:spcPct val="100000"/>
              </a:lnSpc>
              <a:spcBef>
                <a:spcPts val="0"/>
              </a:spcBef>
              <a:spcAft>
                <a:spcPts val="0"/>
              </a:spcAft>
              <a:buNone/>
            </a:pPr>
            <a:r>
              <a:rPr lang="cs-CZ" sz="1800" b="true" dirty="false">
                <a:solidFill>
                  <a:schemeClr val="accent1"/>
                </a:solidFill>
                <a:latin typeface="Arial" panose="020B0604020202020204" pitchFamily="34" charset="0"/>
                <a:ea typeface="Calibri" panose="020F0502020204030204" pitchFamily="34" charset="0"/>
              </a:rPr>
              <a:t>Pro tuto výzvu jsou oprávněnými žadateli:</a:t>
            </a:r>
          </a:p>
          <a:p>
            <a:pPr marL="0" indent="0" algn="just">
              <a:lnSpc>
                <a:spcPct val="100000"/>
              </a:lnSpc>
              <a:spcBef>
                <a:spcPts val="0"/>
              </a:spcBef>
              <a:spcAft>
                <a:spcPts val="0"/>
              </a:spcAft>
              <a:buNone/>
            </a:pPr>
            <a:endParaRPr lang="cs-CZ" sz="1800" b="true" dirty="false">
              <a:solidFill>
                <a:schemeClr val="accent1"/>
              </a:solidFill>
              <a:effectLst/>
              <a:latin typeface="Arial" panose="020B0604020202020204" pitchFamily="34" charset="0"/>
              <a:ea typeface="Calibri" panose="020F0502020204030204" pitchFamily="34" charset="0"/>
            </a:endParaRPr>
          </a:p>
          <a:p>
            <a:pPr algn="just">
              <a:lnSpc>
                <a:spcPct val="110000"/>
              </a:lnSpc>
              <a:spcBef>
                <a:spcPts val="0"/>
              </a:spcBef>
              <a:spcAft>
                <a:spcPts val="0"/>
              </a:spcAft>
            </a:pPr>
            <a:r>
              <a:rPr lang="cs-CZ" sz="1800" b="true" dirty="false">
                <a:solidFill>
                  <a:schemeClr val="accent1"/>
                </a:solidFill>
                <a:effectLst/>
                <a:latin typeface="Arial" panose="020B0604020202020204" pitchFamily="34" charset="0"/>
                <a:ea typeface="Calibri" panose="020F0502020204030204" pitchFamily="34" charset="0"/>
              </a:rPr>
              <a:t>Nestátní neziskové organizace</a:t>
            </a:r>
            <a:r>
              <a:rPr lang="cs-CZ" sz="1800" dirty="false">
                <a:solidFill>
                  <a:schemeClr val="accent1"/>
                </a:solidFill>
                <a:effectLst/>
                <a:latin typeface="Arial" panose="020B0604020202020204" pitchFamily="34" charset="0"/>
                <a:ea typeface="Calibri" panose="020F0502020204030204" pitchFamily="34" charset="0"/>
              </a:rPr>
              <a:t>:</a:t>
            </a:r>
          </a:p>
          <a:p>
            <a:pPr lvl="3" algn="just">
              <a:lnSpc>
                <a:spcPct val="110000"/>
              </a:lnSpc>
              <a:spcBef>
                <a:spcPts val="0"/>
              </a:spcBef>
              <a:spcAft>
                <a:spcPts val="0"/>
              </a:spcAft>
              <a:buFont typeface="Wingdings" panose="05000000000000000000" pitchFamily="2" charset="2"/>
              <a:buChar char="§"/>
            </a:pPr>
            <a:r>
              <a:rPr lang="cs-CZ" sz="1800" dirty="false">
                <a:solidFill>
                  <a:schemeClr val="accent1"/>
                </a:solidFill>
                <a:effectLst/>
                <a:latin typeface="Arial" panose="020B0604020202020204" pitchFamily="34" charset="0"/>
                <a:ea typeface="Calibri" panose="020F0502020204030204" pitchFamily="34" charset="0"/>
              </a:rPr>
              <a:t>spolky, obecně prospěšné společnosti, ústavy, církevní právnické osoby, nadace a nadační fondy;</a:t>
            </a:r>
            <a:endParaRPr lang="cs-CZ" sz="1800" dirty="false">
              <a:solidFill>
                <a:schemeClr val="accent1"/>
              </a:solidFill>
              <a:latin typeface="Arial" panose="020B0604020202020204" pitchFamily="34" charset="0"/>
              <a:ea typeface="Calibri" panose="020F0502020204030204" pitchFamily="34" charset="0"/>
            </a:endParaRPr>
          </a:p>
          <a:p>
            <a:pPr algn="just">
              <a:lnSpc>
                <a:spcPct val="110000"/>
              </a:lnSpc>
              <a:spcBef>
                <a:spcPts val="0"/>
              </a:spcBef>
              <a:spcAft>
                <a:spcPts val="0"/>
              </a:spcAft>
            </a:pPr>
            <a:r>
              <a:rPr lang="cs-CZ" sz="1800" b="true" dirty="false">
                <a:solidFill>
                  <a:schemeClr val="accent1"/>
                </a:solidFill>
                <a:effectLst/>
                <a:latin typeface="Arial" panose="020B0604020202020204" pitchFamily="34" charset="0"/>
                <a:ea typeface="Calibri" panose="020F0502020204030204" pitchFamily="34" charset="0"/>
              </a:rPr>
              <a:t>Dobrovolné svazky obcí </a:t>
            </a:r>
            <a:r>
              <a:rPr lang="cs-CZ" sz="1800" dirty="false">
                <a:solidFill>
                  <a:schemeClr val="accent1"/>
                </a:solidFill>
                <a:effectLst/>
                <a:latin typeface="Arial" panose="020B0604020202020204" pitchFamily="34" charset="0"/>
                <a:ea typeface="Calibri" panose="020F0502020204030204" pitchFamily="34" charset="0"/>
              </a:rPr>
              <a:t>podle zákona o obcích;</a:t>
            </a:r>
          </a:p>
          <a:p>
            <a:pPr algn="just">
              <a:lnSpc>
                <a:spcPct val="110000"/>
              </a:lnSpc>
              <a:spcBef>
                <a:spcPts val="0"/>
              </a:spcBef>
              <a:spcAft>
                <a:spcPts val="0"/>
              </a:spcAft>
            </a:pPr>
            <a:r>
              <a:rPr lang="cs-CZ" sz="1800" b="true" dirty="false">
                <a:solidFill>
                  <a:schemeClr val="accent1"/>
                </a:solidFill>
                <a:effectLst/>
                <a:latin typeface="Arial" panose="020B0604020202020204" pitchFamily="34" charset="0"/>
                <a:ea typeface="Calibri" panose="020F0502020204030204" pitchFamily="34" charset="0"/>
              </a:rPr>
              <a:t>Obce</a:t>
            </a:r>
            <a:r>
              <a:rPr lang="cs-CZ" sz="1800" dirty="false">
                <a:solidFill>
                  <a:schemeClr val="accent1"/>
                </a:solidFill>
                <a:effectLst/>
                <a:latin typeface="Arial" panose="020B0604020202020204" pitchFamily="34" charset="0"/>
                <a:ea typeface="Calibri" panose="020F0502020204030204" pitchFamily="34" charset="0"/>
              </a:rPr>
              <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dle zákona o obcích včetně zákona o stanovení obcí s pověřeným obecním úřadem a stanovení obcí s rozšířenou působností. Jedná se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pouze</a:t>
            </a:r>
            <a:r>
              <a:rPr lang="cs-CZ" sz="1800" dirty="false">
                <a:effectLst/>
                <a:latin typeface="Arial" panose="020B0604020202020204" pitchFamily="34" charset="0"/>
                <a:ea typeface="Calibri" panose="020F0502020204030204" pitchFamily="34" charset="0"/>
                <a:cs typeface="Times New Roman" panose="02020603050405020304" pitchFamily="18" charset="0"/>
              </a:rPr>
              <a:t>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o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obce z Karlovarského, Ústeckého, Libereckého a Moravskoslezského kraje</a:t>
            </a:r>
            <a:r>
              <a:rPr lang="cs-CZ" sz="1800" dirty="false">
                <a:solidFill>
                  <a:schemeClr val="accent1"/>
                </a:solidFill>
                <a:effectLst/>
                <a:latin typeface="Arial" panose="020B0604020202020204" pitchFamily="34" charset="0"/>
                <a:ea typeface="Calibri" panose="020F0502020204030204" pitchFamily="34" charset="0"/>
              </a:rPr>
              <a:t>;</a:t>
            </a:r>
          </a:p>
          <a:p>
            <a:pPr algn="just">
              <a:lnSpc>
                <a:spcPct val="110000"/>
              </a:lnSpc>
              <a:spcBef>
                <a:spcPts val="0"/>
              </a:spcBef>
              <a:spcAft>
                <a:spcPts val="0"/>
              </a:spcAft>
            </a:pPr>
            <a:r>
              <a:rPr lang="cs-CZ" sz="1800" b="true"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Příspěvkové organizace zřízené kraji nebo obcemi </a:t>
            </a: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a </a:t>
            </a:r>
            <a:r>
              <a:rPr lang="cs-CZ" sz="1800" dirty="false">
                <a:effectLst/>
                <a:latin typeface="Arial" panose="020B0604020202020204" pitchFamily="34" charset="0"/>
                <a:ea typeface="Calibri" panose="020F0502020204030204" pitchFamily="34" charset="0"/>
                <a:cs typeface="Times New Roman" panose="02020603050405020304" pitchFamily="18" charset="0"/>
              </a:rPr>
              <a:t>to pro takové činnosti v působnosti územních samosprávných celků, které jsou zpravidla neziskové </a:t>
            </a:r>
            <a:br>
              <a:rPr lang="cs-CZ" sz="1800" dirty="false">
                <a:effectLst/>
                <a:latin typeface="Arial" panose="020B0604020202020204" pitchFamily="34" charset="0"/>
                <a:ea typeface="Calibri" panose="020F0502020204030204" pitchFamily="34" charset="0"/>
                <a:cs typeface="Times New Roman" panose="02020603050405020304" pitchFamily="18" charset="0"/>
              </a:rPr>
            </a:br>
            <a:r>
              <a:rPr lang="cs-CZ" sz="1800" dirty="false">
                <a:effectLst/>
                <a:latin typeface="Arial" panose="020B0604020202020204" pitchFamily="34" charset="0"/>
                <a:ea typeface="Calibri" panose="020F0502020204030204" pitchFamily="34" charset="0"/>
                <a:cs typeface="Times New Roman" panose="02020603050405020304" pitchFamily="18" charset="0"/>
              </a:rPr>
              <a:t>a jejichž rozsah, struktura a složitost vyžadují samostatnou právní subjektivitu.</a:t>
            </a:r>
            <a:r>
              <a:rPr lang="cs-CZ" sz="1800" u="none" strike="noStrike" dirty="false">
                <a:solidFill>
                  <a:srgbClr val="0563C1"/>
                </a:solidFill>
                <a:effectLst/>
                <a:latin typeface="Arial" panose="020B0604020202020204" pitchFamily="34" charset="0"/>
                <a:ea typeface="Calibri" panose="020F0502020204030204" pitchFamily="34" charset="0"/>
                <a:cs typeface="Times New Roman" panose="02020603050405020304" pitchFamily="18" charset="0"/>
              </a:rPr>
              <a:t> </a:t>
            </a:r>
            <a:r>
              <a:rPr lang="cs-CZ" sz="1800" dirty="false">
                <a:effectLst/>
                <a:latin typeface="Arial" panose="020B0604020202020204" pitchFamily="34" charset="0"/>
                <a:ea typeface="Calibri" panose="020F0502020204030204" pitchFamily="34" charset="0"/>
                <a:cs typeface="Times New Roman" panose="02020603050405020304" pitchFamily="18" charset="0"/>
              </a:rPr>
              <a:t>Jedná se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pouze</a:t>
            </a:r>
            <a:r>
              <a:rPr lang="cs-CZ" sz="1800" dirty="false">
                <a:effectLst/>
                <a:latin typeface="Arial" panose="020B0604020202020204" pitchFamily="34" charset="0"/>
                <a:ea typeface="Calibri" panose="020F0502020204030204" pitchFamily="34" charset="0"/>
                <a:cs typeface="Times New Roman" panose="02020603050405020304" pitchFamily="18" charset="0"/>
              </a:rPr>
              <a:t> o příspěvkové organizace </a:t>
            </a:r>
            <a:r>
              <a:rPr lang="cs-CZ" sz="1800" b="true" dirty="false">
                <a:effectLst/>
                <a:latin typeface="Arial" panose="020B0604020202020204" pitchFamily="34" charset="0"/>
                <a:ea typeface="Calibri" panose="020F0502020204030204" pitchFamily="34" charset="0"/>
                <a:cs typeface="Times New Roman" panose="02020603050405020304" pitchFamily="18" charset="0"/>
              </a:rPr>
              <a:t>zřízené Karlovarským, Ústeckým, Libereckým nebo Moravskoslezským krajem a obcemi v těchto 4 krajích</a:t>
            </a:r>
            <a:r>
              <a:rPr lang="cs-CZ" sz="1800" dirty="false">
                <a:effectLst/>
                <a:latin typeface="Arial" panose="020B0604020202020204" pitchFamily="34" charset="0"/>
                <a:ea typeface="Calibri" panose="020F0502020204030204" pitchFamily="34" charset="0"/>
                <a:cs typeface="Times New Roman" panose="02020603050405020304" pitchFamily="18" charset="0"/>
              </a:rPr>
              <a:t>;</a:t>
            </a:r>
            <a:endParaRPr lang="cs-CZ" sz="1800" dirty="false">
              <a:solidFill>
                <a:schemeClr val="accent1"/>
              </a:solidFill>
              <a:effectLst/>
              <a:latin typeface="Arial" panose="020B0604020202020204" pitchFamily="34" charset="0"/>
              <a:ea typeface="Calibri" panose="020F0502020204030204" pitchFamily="34" charset="0"/>
            </a:endParaRPr>
          </a:p>
          <a:p>
            <a:pPr algn="just">
              <a:lnSpc>
                <a:spcPct val="110000"/>
              </a:lnSpc>
              <a:spcBef>
                <a:spcPts val="0"/>
              </a:spcBef>
              <a:spcAft>
                <a:spcPts val="0"/>
              </a:spcAft>
            </a:pPr>
            <a:r>
              <a:rPr lang="cs-CZ" sz="1800" b="true" dirty="false">
                <a:solidFill>
                  <a:schemeClr val="accent1"/>
                </a:solidFill>
                <a:effectLst/>
                <a:latin typeface="Arial" panose="020B0604020202020204" pitchFamily="34" charset="0"/>
                <a:ea typeface="Calibri" panose="020F0502020204030204" pitchFamily="34" charset="0"/>
                <a:cs typeface="Calibri" panose="020F0502020204030204" pitchFamily="34" charset="0"/>
              </a:rPr>
              <a:t>Poskytovatelé sociálních služeb</a:t>
            </a:r>
            <a:r>
              <a:rPr lang="cs-CZ" sz="1800" dirty="false">
                <a:solidFill>
                  <a:schemeClr val="accent1"/>
                </a:solidFill>
                <a:effectLst/>
                <a:latin typeface="Arial" panose="020B0604020202020204" pitchFamily="34" charset="0"/>
                <a:ea typeface="Calibri" panose="020F0502020204030204" pitchFamily="34" charset="0"/>
                <a:cs typeface="Calibri" panose="020F0502020204030204" pitchFamily="34" charset="0"/>
              </a:rPr>
              <a:t> zapsaní v registru poskytovatelů sociálních služeb.</a:t>
            </a:r>
          </a:p>
          <a:p>
            <a:pPr marL="0" indent="0" algn="just">
              <a:lnSpc>
                <a:spcPct val="110000"/>
              </a:lnSpc>
              <a:spcBef>
                <a:spcPts val="0"/>
              </a:spcBef>
              <a:spcAft>
                <a:spcPts val="0"/>
              </a:spcAft>
              <a:buNone/>
            </a:pPr>
            <a:endParaRPr lang="cs-CZ" sz="1800" dirty="false">
              <a:solidFill>
                <a:schemeClr val="accent1"/>
              </a:solidFill>
              <a:effectLst/>
              <a:latin typeface="Arial" panose="020B0604020202020204" pitchFamily="34" charset="0"/>
              <a:ea typeface="Calibri" panose="020F0502020204030204" pitchFamily="34" charset="0"/>
              <a:cs typeface="Calibri" panose="020F0502020204030204" pitchFamily="34" charset="0"/>
            </a:endParaRPr>
          </a:p>
          <a:p>
            <a:pPr algn="just">
              <a:lnSpc>
                <a:spcPct val="110000"/>
              </a:lnSpc>
            </a:pPr>
            <a:endParaRPr lang="cs-CZ" sz="1800" dirty="false">
              <a:solidFill>
                <a:srgbClr val="002060"/>
              </a:solidFill>
            </a:endParaRPr>
          </a:p>
        </p:txBody>
      </p:sp>
      <p:pic>
        <p:nvPicPr>
          <p:cNvPr id="5" name="Obrázek 4">
            <a:extLst>
              <a:ext uri="{FF2B5EF4-FFF2-40B4-BE49-F238E27FC236}">
                <a16:creationId xmlns:a16="http://schemas.microsoft.com/office/drawing/2014/main" id="{BE660C7D-0522-4413-AABE-D21A4718AED4}"/>
              </a:ext>
            </a:extLst>
          </p:cNvPr>
          <p:cNvPicPr/>
          <p:nvPr/>
        </p:nvPicPr>
        <p:blipFill>
          <a:blip cstate="print" r:embed="rId3">
            <a:extLst>
              <a:ext uri="{BEBA8EAE-BF5A-486C-A8C5-ECC9F3942E4B}">
                <a14:imgProps xmlns:a14="http://schemas.microsoft.com/office/drawing/2010/main">
                  <a14:imgLayer r:embed="rId4">
                    <a14:imgEffect>
                      <a14:backgroundRemoval b="91966" l="9221" r="93005" t="1368">
                        <a14:foregroundMark x1="48649" x2="48649" y1="60513" y2="60513"/>
                        <a14:foregroundMark x1="49603" x2="49603" y1="57949" y2="57949"/>
                        <a14:foregroundMark x1="32750" x2="32750" y1="36923" y2="36923"/>
                        <a14:foregroundMark x1="23211" x2="23211" y1="10769" y2="10769"/>
                        <a14:foregroundMark x1="22576" x2="22576" y1="10769" y2="10769"/>
                        <a14:foregroundMark x1="28299" x2="28299" y1="7521" y2="7521"/>
                        <a14:foregroundMark x1="29889" x2="29889" y1="7179" y2="7179"/>
                        <a14:foregroundMark x1="32432" x2="32432" y1="2564" y2="2564"/>
                        <a14:foregroundMark x1="27027" x2="27027" y1="91966" y2="91966"/>
                        <a14:foregroundMark x1="51192" x2="51192" y1="90256" y2="90256"/>
                        <a14:foregroundMark x1="9221" x2="9221" y1="74872" y2="74872"/>
                        <a14:foregroundMark x1="31320" x2="31320" y1="1709" y2="1709"/>
                        <a14:foregroundMark x1="78537" x2="78537" y1="27009" y2="27009"/>
                        <a14:foregroundMark x1="88712" x2="88712" y1="31795" y2="31795"/>
                        <a14:foregroundMark x1="90779" x2="90779" y1="42564" y2="42564"/>
                        <a14:foregroundMark x1="85374" x2="85374" y1="51966" y2="51966"/>
                        <a14:foregroundMark x1="74563" x2="74563" y1="51111" y2="51111"/>
                        <a14:foregroundMark x1="79173" x2="79173" y1="38291" y2="38291"/>
                        <a14:foregroundMark x1="77583" x2="77583" y1="41026" y2="41026"/>
                        <a14:foregroundMark x1="67409" x2="67409" y1="21709" y2="21709"/>
                        <a14:foregroundMark x1="93005" x2="93005" y1="44615" y2="44615"/>
                      </a14:backgroundRemoval>
                    </a14:imgEffect>
                  </a14:imgLayer>
                </a14:imgProps>
              </a:ext>
              <a:ext uri="{28A0092B-C50C-407E-A947-70E740481C1C}">
                <a14:useLocalDpi xmlns:a14="http://schemas.microsoft.com/office/drawing/2010/main" val="0"/>
              </a:ext>
            </a:extLst>
          </a:blip>
          <a:srcRect/>
          <a:stretch>
            <a:fillRect/>
          </a:stretch>
        </p:blipFill>
        <p:spPr bwMode="auto">
          <a:xfrm flipH="true">
            <a:off x="7308304" y="-16043"/>
            <a:ext cx="1475696" cy="1356811"/>
          </a:xfrm>
          <a:prstGeom prst="rect">
            <a:avLst/>
          </a:prstGeom>
          <a:noFill/>
          <a:ln>
            <a:noFill/>
          </a:ln>
        </p:spPr>
      </p:pic>
    </p:spTree>
    <p:extLst>
      <p:ext uri="{BB962C8B-B14F-4D97-AF65-F5344CB8AC3E}">
        <p14:creationId xmlns:p14="http://schemas.microsoft.com/office/powerpoint/2010/main" val="929672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C43F42B-8A1B-4D58-94AD-CC838C9B2778}"/>
              </a:ext>
            </a:extLst>
          </p:cNvPr>
          <p:cNvSpPr>
            <a:spLocks noGrp="true"/>
          </p:cNvSpPr>
          <p:nvPr>
            <p:ph type="title"/>
          </p:nvPr>
        </p:nvSpPr>
        <p:spPr/>
        <p:txBody>
          <a:bodyPr/>
          <a:lstStyle/>
          <a:p>
            <a:r>
              <a:rPr lang="cs-CZ" dirty="false"/>
              <a:t>Oprávnění žadatelé  2/2</a:t>
            </a:r>
          </a:p>
        </p:txBody>
      </p:sp>
      <p:sp>
        <p:nvSpPr>
          <p:cNvPr id="3" name="Zástupný obsah 2">
            <a:extLst>
              <a:ext uri="{FF2B5EF4-FFF2-40B4-BE49-F238E27FC236}">
                <a16:creationId xmlns:a16="http://schemas.microsoft.com/office/drawing/2014/main" id="{0F7D70DE-EAB1-420B-BA37-3E750EEDF3AA}"/>
              </a:ext>
            </a:extLst>
          </p:cNvPr>
          <p:cNvSpPr>
            <a:spLocks noGrp="true"/>
          </p:cNvSpPr>
          <p:nvPr>
            <p:ph idx="1"/>
          </p:nvPr>
        </p:nvSpPr>
        <p:spPr/>
        <p:txBody>
          <a:bodyPr/>
          <a:lstStyle/>
          <a:p>
            <a:pPr marL="0" indent="0" algn="just">
              <a:lnSpc>
                <a:spcPct val="110000"/>
              </a:lnSpc>
              <a:spcBef>
                <a:spcPts val="0"/>
              </a:spcBef>
              <a:spcAft>
                <a:spcPts val="0"/>
              </a:spcAft>
              <a:buNone/>
            </a:pP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Pro tuto výzvu </a:t>
            </a:r>
            <a:r>
              <a:rPr lang="cs-CZ" sz="1800" b="true" dirty="false">
                <a:solidFill>
                  <a:schemeClr val="accent1"/>
                </a:solidFill>
                <a:latin typeface="Arial" panose="020B0604020202020204" pitchFamily="34" charset="0"/>
                <a:ea typeface="Calibri" panose="020F0502020204030204" pitchFamily="34" charset="0"/>
                <a:cs typeface="Arial" panose="020B0604020202020204" pitchFamily="34" charset="0"/>
              </a:rPr>
              <a:t>nemohou být oprávněnými </a:t>
            </a: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žadateli :</a:t>
            </a:r>
          </a:p>
          <a:p>
            <a:pPr algn="just">
              <a:lnSpc>
                <a:spcPct val="110000"/>
              </a:lnSpc>
            </a:pPr>
            <a:r>
              <a:rPr lang="cs-CZ" sz="1800" dirty="false">
                <a:solidFill>
                  <a:schemeClr val="accent1"/>
                </a:solidFill>
                <a:latin typeface="Arial" panose="020B0604020202020204" pitchFamily="34" charset="0"/>
                <a:ea typeface="Calibri" panose="020F0502020204030204" pitchFamily="34" charset="0"/>
                <a:cs typeface="Arial" panose="020B0604020202020204" pitchFamily="34" charset="0"/>
              </a:rPr>
              <a:t>P</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rávnické osoby </a:t>
            </a: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vykonávající činnost školy a školského zařízení</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 zapsané ve školském rejstříku dle zákona č. 561/2004 Sb., o předškolním, základním, středním, vyšším odborném a jiném vzdělávání (školský zákon).</a:t>
            </a:r>
            <a:endParaRPr lang="cs-CZ" sz="1800" dirty="false"/>
          </a:p>
        </p:txBody>
      </p:sp>
    </p:spTree>
    <p:extLst>
      <p:ext uri="{BB962C8B-B14F-4D97-AF65-F5344CB8AC3E}">
        <p14:creationId xmlns:p14="http://schemas.microsoft.com/office/powerpoint/2010/main" val="2439444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xmlns:mc="http://schemas.openxmlformats.org/markup-compatibility/2006" xmlns:c="http://schemas.openxmlformats.org/drawingml/2006/chart" xmlns:cdr="http://schemas.openxmlformats.org/drawingml/2006/chartDrawing" xmlns:dgm="http://schemas.openxmlformats.org/drawingml/2006/diagram" xmlns:pic="http://schemas.openxmlformats.org/drawingml/2006/picture" xmlns:wp="http://schemas.openxmlformats.org/drawingml/2006/wordprocessingDrawing" xmlns:wp14="http://schemas.microsoft.com/office/word/2010/wordprocessingDrawing" xmlns:xdr="http://schemas.openxmlformats.org/drawingml/2006/spreadsheetDrawing" xmlns:comp="http://schemas.openxmlformats.org/drawingml/2006/compatibility" xmlns:lc="http://schemas.openxmlformats.org/drawingml/2006/lockedCanvas">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76DBC1-E8B5-4317-83E9-F3AC65C2D8B8}"/>
              </a:ext>
            </a:extLst>
          </p:cNvPr>
          <p:cNvSpPr>
            <a:spLocks noGrp="true"/>
          </p:cNvSpPr>
          <p:nvPr>
            <p:ph type="title"/>
          </p:nvPr>
        </p:nvSpPr>
        <p:spPr/>
        <p:txBody>
          <a:bodyPr/>
          <a:lstStyle/>
          <a:p>
            <a:r>
              <a:rPr lang="cs-CZ" dirty="false"/>
              <a:t>Partnerství  			</a:t>
            </a:r>
          </a:p>
        </p:txBody>
      </p:sp>
      <p:sp>
        <p:nvSpPr>
          <p:cNvPr id="3" name="Zástupný obsah 2">
            <a:extLst>
              <a:ext uri="{FF2B5EF4-FFF2-40B4-BE49-F238E27FC236}">
                <a16:creationId xmlns:a16="http://schemas.microsoft.com/office/drawing/2014/main" id="{31792175-DEDA-401F-AA0A-AD7A62DA4B23}"/>
              </a:ext>
            </a:extLst>
          </p:cNvPr>
          <p:cNvSpPr>
            <a:spLocks noGrp="true"/>
          </p:cNvSpPr>
          <p:nvPr>
            <p:ph idx="1"/>
          </p:nvPr>
        </p:nvSpPr>
        <p:spPr>
          <a:xfrm>
            <a:off x="360000" y="1412776"/>
            <a:ext cx="8424000" cy="5445224"/>
          </a:xfrm>
        </p:spPr>
        <p:txBody>
          <a:bodyPr/>
          <a:lstStyle/>
          <a:p>
            <a:pPr algn="just">
              <a:lnSpc>
                <a:spcPct val="110000"/>
              </a:lnSpc>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Obecná definice oprávněných partnerů je vysvětlena ve výzvě v bodě 3.4.</a:t>
            </a:r>
          </a:p>
          <a:p>
            <a:pPr algn="just">
              <a:lnSpc>
                <a:spcPct val="110000"/>
              </a:lnSpc>
            </a:pPr>
            <a:r>
              <a:rPr lang="cs-CZ" sz="1800" dirty="false">
                <a:effectLst/>
                <a:latin typeface="Arial" panose="020B0604020202020204" pitchFamily="34" charset="0"/>
                <a:ea typeface="Calibri" panose="020F0502020204030204" pitchFamily="34" charset="0"/>
                <a:cs typeface="Arial" panose="020B0604020202020204" pitchFamily="34" charset="0"/>
              </a:rPr>
              <a:t>Ve výzvě je možné partnerství s finančním příspěvkem i bez finančního příspěvku. </a:t>
            </a:r>
          </a:p>
          <a:p>
            <a:pPr algn="just">
              <a:lnSpc>
                <a:spcPct val="110000"/>
              </a:lnSpc>
            </a:pPr>
            <a:r>
              <a:rPr lang="cs-CZ" sz="1800" dirty="false">
                <a:latin typeface="Arial" panose="020B0604020202020204" pitchFamily="34" charset="0"/>
              </a:rPr>
              <a:t>Prostřednictvím partnerů mohou být realizované veškeré aktivity podporované ve výzvě</a:t>
            </a:r>
            <a:r>
              <a:rPr lang="cs-CZ" sz="1800" dirty="false">
                <a:effectLst/>
                <a:latin typeface="Arial" panose="020B0604020202020204" pitchFamily="34" charset="0"/>
                <a:ea typeface="Calibri" panose="020F0502020204030204" pitchFamily="34" charset="0"/>
                <a:cs typeface="Arial" panose="020B0604020202020204" pitchFamily="34" charset="0"/>
              </a:rPr>
              <a:t>.</a:t>
            </a:r>
            <a:endParaRPr lang="cs-CZ" sz="1800" dirty="false">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10000"/>
              </a:lnSpc>
            </a:pPr>
            <a:r>
              <a:rPr lang="cs-CZ" sz="1800" dirty="false">
                <a:latin typeface="Arial" panose="020B0604020202020204" pitchFamily="34" charset="0"/>
              </a:rPr>
              <a:t>Partnerem s finančním příspěvkem může být pouze subjekt s prokazatelnou dobou </a:t>
            </a:r>
            <a:r>
              <a:rPr lang="cs-CZ" sz="1800" b="true" dirty="false">
                <a:latin typeface="Arial" panose="020B0604020202020204" pitchFamily="34" charset="0"/>
              </a:rPr>
              <a:t>trvání své existence minimálně 3 roky </a:t>
            </a:r>
            <a:r>
              <a:rPr lang="cs-CZ" sz="1800" dirty="false">
                <a:latin typeface="Arial" panose="020B0604020202020204" pitchFamily="34" charset="0"/>
              </a:rPr>
              <a:t>před datem vyhlášení výzvy.</a:t>
            </a:r>
          </a:p>
          <a:p>
            <a:pPr algn="just">
              <a:lnSpc>
                <a:spcPct val="110000"/>
              </a:lnSpc>
            </a:pPr>
            <a:r>
              <a:rPr lang="cs-CZ" sz="1800" dirty="false">
                <a:latin typeface="Arial" panose="020B0604020202020204" pitchFamily="34" charset="0"/>
              </a:rPr>
              <a:t>Příjemce v projektu realizovaném v partnerství s partnerem/partnery </a:t>
            </a:r>
            <a:br>
              <a:rPr lang="cs-CZ" sz="1800" dirty="false">
                <a:latin typeface="Arial" panose="020B0604020202020204" pitchFamily="34" charset="0"/>
              </a:rPr>
            </a:br>
            <a:r>
              <a:rPr lang="cs-CZ" sz="1800" dirty="false">
                <a:latin typeface="Arial" panose="020B0604020202020204" pitchFamily="34" charset="0"/>
              </a:rPr>
              <a:t>s finančním příspěvkem musí vlastními silami zajistit realizaci minimálně </a:t>
            </a:r>
            <a:br>
              <a:rPr lang="cs-CZ" sz="1800" dirty="false">
                <a:latin typeface="Arial" panose="020B0604020202020204" pitchFamily="34" charset="0"/>
              </a:rPr>
            </a:br>
            <a:r>
              <a:rPr lang="cs-CZ" sz="1800" dirty="false">
                <a:latin typeface="Arial" panose="020B0604020202020204" pitchFamily="34" charset="0"/>
              </a:rPr>
              <a:t>30 % aktivit/rozpočtu projektu.</a:t>
            </a:r>
          </a:p>
          <a:p>
            <a:pPr algn="just">
              <a:lnSpc>
                <a:spcPct val="110000"/>
              </a:lnSpc>
            </a:pPr>
            <a:r>
              <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rPr>
              <a:t>Pro tuto výzvu jsou oprávněnými partnery všechny subjekty, které mohou být ve výzvě žadatelem a dále </a:t>
            </a:r>
            <a:r>
              <a:rPr lang="cs-CZ" sz="1800" b="true"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školy a školská zařízení, </a:t>
            </a:r>
            <a:r>
              <a:rPr lang="cs-CZ" sz="1800" dirty="false">
                <a:solidFill>
                  <a:schemeClr val="accent1"/>
                </a:solidFill>
                <a:effectLst/>
                <a:latin typeface="Arial" panose="020B0604020202020204" pitchFamily="34" charset="0"/>
                <a:ea typeface="Calibri" panose="020F0502020204030204" pitchFamily="34" charset="0"/>
                <a:cs typeface="Arial" panose="020B0604020202020204" pitchFamily="34" charset="0"/>
              </a:rPr>
              <a:t>tj. právnické osoby vykonávající činnost školy a školského zařízení zapsané ve školském rejstříku dle zákona č. 561/2004 Sb., o předškolním, základním, středním, vyšším odborném a jiném vzdělávání (školský zákon).</a:t>
            </a:r>
            <a:endParaRPr lang="cs-CZ" sz="1800" dirty="false">
              <a:solidFill>
                <a:schemeClr val="accent1"/>
              </a:solidFill>
              <a:effectLst/>
              <a:latin typeface="Arial" panose="020B0604020202020204" pitchFamily="34" charset="0"/>
              <a:ea typeface="Calibri" panose="020F0502020204030204" pitchFamily="34" charset="0"/>
              <a:cs typeface="Times New Roman" panose="02020603050405020304" pitchFamily="18" charset="0"/>
            </a:endParaRPr>
          </a:p>
        </p:txBody>
      </p:sp>
      <p:pic>
        <p:nvPicPr>
          <p:cNvPr id="4" name="Obrázek 3">
            <a:extLst>
              <a:ext uri="{FF2B5EF4-FFF2-40B4-BE49-F238E27FC236}">
                <a16:creationId xmlns:a16="http://schemas.microsoft.com/office/drawing/2014/main" id="{61197685-F884-4051-B4DC-5012926C145B}"/>
              </a:ext>
            </a:extLst>
          </p:cNvPr>
          <p:cNvPicPr>
            <a:picLocks noChangeAspect="true"/>
          </p:cNvPicPr>
          <p:nvPr/>
        </p:nvPicPr>
        <p:blipFill>
          <a:blip r:embed="rId3"/>
          <a:stretch>
            <a:fillRect/>
          </a:stretch>
        </p:blipFill>
        <p:spPr>
          <a:xfrm>
            <a:off x="7060200" y="44686"/>
            <a:ext cx="2016224" cy="1035314"/>
          </a:xfrm>
          <a:prstGeom prst="rect">
            <a:avLst/>
          </a:prstGeom>
        </p:spPr>
      </p:pic>
    </p:spTree>
    <p:extLst>
      <p:ext uri="{BB962C8B-B14F-4D97-AF65-F5344CB8AC3E}">
        <p14:creationId xmlns:p14="http://schemas.microsoft.com/office/powerpoint/2010/main" val="1859337847"/>
      </p:ext>
    </p:extLst>
  </p:cSld>
  <p:clrMapOvr>
    <a:masterClrMapping/>
  </p:clrMapOvr>
</p:sld>
</file>

<file path=ppt/theme/theme1.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true">
          <a:gsLst>
            <a:gs pos="0">
              <a:schemeClr val="phClr">
                <a:tint val="50000"/>
                <a:satMod val="300000"/>
              </a:schemeClr>
            </a:gs>
            <a:gs pos="35000">
              <a:schemeClr val="phClr">
                <a:tint val="37000"/>
                <a:satMod val="300000"/>
              </a:schemeClr>
            </a:gs>
            <a:gs pos="100000">
              <a:schemeClr val="phClr">
                <a:tint val="15000"/>
                <a:satMod val="350000"/>
              </a:schemeClr>
            </a:gs>
          </a:gsLst>
          <a:lin ang="16200000" scaled="true"/>
        </a:gradFill>
        <a:gradFill rotWithShape="true">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false"/>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false">
              <a:srgbClr val="000000">
                <a:alpha val="38000"/>
              </a:srgbClr>
            </a:outerShdw>
          </a:effectLst>
        </a:effectStyle>
        <a:effectStyle>
          <a:effectLst>
            <a:outerShdw blurRad="40000" dist="23000" dir="5400000" rotWithShape="false">
              <a:srgbClr val="000000">
                <a:alpha val="35000"/>
              </a:srgbClr>
            </a:outerShdw>
          </a:effectLst>
        </a:effectStyle>
        <a:effectStyle>
          <a:effectLst>
            <a:outerShdw blurRad="40000" dist="23000" dir="5400000" rotWithShape="false">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true">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true">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w="http://schemas.openxmlformats.org/wordprocessingml/2006/main" xmlns:m="http://schemas.openxmlformats.org/officeDocument/2006/math" xmlns:w14="http://schemas.microsoft.com/office/word/2010/wordml" xmlns:r="http://schemas.openxmlformats.org/officeDocument/2006/relationships" xmlns:wp="http://schemas.openxmlformats.org/drawingml/2006/wordprocessingDrawing" xmlns:a="http://schemas.openxmlformats.org/drawingml/2006/main" xmlns:wp14="http://schemas.microsoft.com/office/word/2010/wordprocessingDrawing" xmlns:w15="http://schemas.microsoft.com/office/word/2012/wordml" xmlns:mc="http://schemas.openxmlformats.org/markup-compatibility/2006" xmlns:sl="http://schemas.openxmlformats.org/schemaLibrary/2006/main" xmlns:wne="http://schemas.microsoft.com/office/word/2006/wordml" xmlns:c="http://schemas.openxmlformats.org/drawingml/2006/chart" xmlns:cdr="http://schemas.openxmlformats.org/drawingml/2006/chartDrawing" xmlns:c14="http://schemas.microsoft.com/office/drawing/2007/8/2/chart" xmlns:dgm="http://schemas.openxmlformats.org/drawingml/2006/diagram" xmlns:pic="http://schemas.openxmlformats.org/drawingml/2006/picture" xmlns:xdr="http://schemas.openxmlformats.org/drawingml/2006/spreadsheetDrawing" xmlns:dsp="http://schemas.microsoft.com/office/drawing/2008/diagram" xmlns:xvml="urn:schemas-microsoft-com:office:excel" xmlns:o="urn:schemas-microsoft-com:office:office" xmlns:v="urn:schemas-microsoft-com:vml" xmlns:w10="urn:schemas-microsoft-com:office:word" xmlns:pvml="urn:schemas-microsoft-com:office:powerpoint" xmlns:cppr="http://schemas.microsoft.com/office/2006/coverPageProps" xmlns:odx="http://opendope.org/xpaths" xmlns:odc="http://opendope.org/conditions" xmlns:odq="http://opendope.org/questions" xmlns:oda="http://opendope.org/answers" xmlns:odi="http://opendope.org/components" xmlns:odgm="http://opendope.org/SmartArt/DataHierarchy" xmlns:b="http://schemas.openxmlformats.org/officeDocument/2006/bibliography" xmlns:wps="http://schemas.microsoft.com/office/word/2010/wordprocessingShape" xmlns:w16se="http://schemas.microsoft.com/office/word/2015/wordml/symex" xmlns:w16cid="http://schemas.microsoft.com/office/word/2016/wordml/cid" xmlns:wetp="http://schemas.microsoft.com/office/webextensions/taskpanes/2010/11" xmlns:we="http://schemas.microsoft.com/office/webextensions/webextension/2010/11" xmlns:comp="http://schemas.openxmlformats.org/drawingml/2006/compatibility" xmlns:lc="http://schemas.openxmlformats.org/drawingml/2006/lockedCanvas"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true">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false"/>
        </a:gradFill>
        <a:gradFill rotWithShape="true">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false"/>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false">
              <a:srgbClr val="000000">
                <a:alpha val="63000"/>
              </a:srgbClr>
            </a:outerShdw>
          </a:effectLst>
        </a:effectStyle>
      </a:effectStyleLst>
      <a:bgFillStyleLst>
        <a:solidFill>
          <a:schemeClr val="phClr"/>
        </a:solidFill>
        <a:solidFill>
          <a:schemeClr val="phClr">
            <a:tint val="95000"/>
            <a:satMod val="170000"/>
          </a:schemeClr>
        </a:solidFill>
        <a:gradFill rotWithShape="true">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false"/>
        </a:gradFill>
      </a:bgFillStyleLst>
    </a:fmtScheme>
  </a:themeElements>
  <a:objectDefaults/>
  <a:extraClrSchemeLst/>
  <a:extLst>
    <a:ext uri="{05A4C25C-085E-4340-85A3-A5531E510DB2}">
      <thm15:themeFamily xmlns:thm15="http://schemas.microsoft.com/office/thememl/2012/main" id="{62F939B6-93AF-4DB8-9C6B-D6C7DFDC589F}" name="Office Theme" vid="{4A3C46E8-61CC-4603-A589-7422A47A8E4A}"/>
    </a:ext>
  </a:extLst>
</a:theme>
</file>

<file path=customXml/_rels/item1.xml.rels><?xml version="1.0" encoding="UTF-8" standalone="yes"?>
<Relationships xmlns="http://schemas.openxmlformats.org/package/2006/relationships">
    <Relationship Target="itemProps1.xml" Type="http://schemas.openxmlformats.org/officeDocument/2006/relationships/customXmlProps" Id="rId1"/>
</Relationships>

</file>

<file path=customXml/_rels/item2.xml.rels><?xml version="1.0" encoding="UTF-8" standalone="yes"?>
<Relationships xmlns="http://schemas.openxmlformats.org/package/2006/relationships">
    <Relationship Target="itemProps2.xml" Type="http://schemas.openxmlformats.org/officeDocument/2006/relationships/customXmlProps" Id="rId1"/>
</Relationships>

</file>

<file path=customXml/_rels/item3.xml.rels><?xml version="1.0" encoding="UTF-8" standalone="yes"?>
<Relationships xmlns="http://schemas.openxmlformats.org/package/2006/relationships">
    <Relationship Target="itemProps3.xml" Type="http://schemas.openxmlformats.org/officeDocument/2006/relationships/customXmlProps" Id="rId1"/>
</Relationships>

</file>

<file path=customXml/item1.xml><?xml version="1.0" encoding="utf-8"?>
<p:properties xmlns:p="http://schemas.microsoft.com/office/2006/metadata/properties" xmlns:pc="http://schemas.microsoft.com/office/infopath/2007/PartnerControls" xmlns:xsi="http://www.w3.org/2001/XMLSchema-instance">
  <documentManagement>
    <AC_OriginalFileName xmlns="dfed548f-0517-4d39-90e3-3947398480c0">W:\PUBLICITA\VIZUÁLNÍ_IDENTITA\sablony_word_ppt\prezentace.pptx</AC_OriginalFileName>
  </documentManagement>
</p:properties>
</file>

<file path=customXml/item2.xml><?xml version="1.0" encoding="utf-8"?>
<ct:contentTypeSchema xmlns:ct="http://schemas.microsoft.com/office/2006/metadata/contentType" xmlns:ma="http://schemas.microsoft.com/office/2006/metadata/properties/metaAttributes" ct:_="" ma:_="" ma:contentTypeDescription="Vytvoří nový dokument" ma:contentTypeID="0x010100A2FCF9BCABF3854AAB137087829D63AA" ma:contentTypeName="Dokument" ma:contentTypeScope="" ma:contentTypeVersion="7" ma:versionID="f6f03f5b008ce72686bbcf691a7be2e8">
  <xsd:schema xmlns:xsd="http://www.w3.org/2001/XMLSchema" xmlns:ns2="dfed548f-0517-4d39-90e3-3947398480c0" xmlns:p="http://schemas.microsoft.com/office/2006/metadata/properties" xmlns:xs="http://www.w3.org/2001/XMLSchema" ma:fieldsID="a9a9eb159e242e6dec8d2b5b6c497589" ma:root="true" ns2:_="" targetNamespace="http://schemas.microsoft.com/office/2006/metadata/properties">
    <xsd:import namespace="dfed548f-0517-4d39-90e3-3947398480c0"/>
    <xsd:element name="properties">
      <xsd:complexType>
        <xsd:sequence>
          <xsd:element name="documentManagement">
            <xsd:complexType>
              <xsd:all>
                <xsd:element minOccurs="0" ref="ns2:AC_OriginalFileName"/>
              </xsd:all>
            </xsd:complexType>
          </xsd:element>
        </xsd:sequence>
      </xsd:complexType>
    </xsd:element>
  </xsd:schema>
  <xsd:schema xmlns:xsd="http://www.w3.org/2001/XMLSchema" xmlns:dms="http://schemas.microsoft.com/office/2006/documentManagement/types" xmlns:pc="http://schemas.microsoft.com/office/infopath/2007/PartnerControls" xmlns:xs="http://www.w3.org/2001/XMLSchema" elementFormDefault="qualified" targetNamespace="dfed548f-0517-4d39-90e3-3947398480c0">
    <xsd:import namespace="http://schemas.microsoft.com/office/2006/documentManagement/types"/>
    <xsd:import namespace="http://schemas.microsoft.com/office/infopath/2007/PartnerControls"/>
    <xsd:element ma:displayName="Original File Name" ma:index="8" ma:internalName="AC_OriginalFileName" name="AC_OriginalFileName" nillable="true">
      <xsd:simpleType>
        <xsd:restriction base="dms:Note">
          <xsd:maxLength value="255"/>
        </xsd:restriction>
      </xsd:simpleType>
    </xsd:element>
  </xsd:schema>
  <xsd:schema xmlns:xsd="http://www.w3.org/2001/XMLSchema" xmlns="http://schemas.openxmlformats.org/package/2006/metadata/core-properties" xmlns:dc="http://purl.org/dc/elements/1.1/" xmlns:dcterms="http://purl.org/dc/terms/" xmlns:odoc="http://schemas.microsoft.com/internal/obd" xmlns:xsi="http://www.w3.org/2001/XMLSchema-instance" attributeFormDefault="unqualified" blockDefault="#all" elementFormDefault="qualified" targetNamespace="http://schemas.openxmlformats.org/package/2006/metadata/core-properties">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maxOccurs="1" minOccurs="0" ref="dc:creator"/>
        <xsd:element maxOccurs="1" minOccurs="0" ref="dcterms:created"/>
        <xsd:element maxOccurs="1" minOccurs="0" ref="dc:identifier"/>
        <xsd:element ma:displayName="Typ obsahu" ma:index="0" maxOccurs="1" minOccurs="0" name="contentType" type="xsd:string"/>
        <xsd:element ma:displayName="Nadpis" ma:index="4" maxOccurs="1" minOccurs="0" ref="dc:title"/>
        <xsd:element maxOccurs="1" minOccurs="0" ref="dc:subject"/>
        <xsd:element maxOccurs="1" minOccurs="0" ref="dc:description"/>
        <xsd:element maxOccurs="1" minOccurs="0" name="keywords" type="xsd:string"/>
        <xsd:element maxOccurs="1" minOccurs="0" ref="dc:language"/>
        <xsd:element maxOccurs="1" minOccurs="0" name="category" type="xsd:string"/>
        <xsd:element maxOccurs="1" minOccurs="0" name="version" type="xsd:string"/>
        <xsd:element maxOccurs="1" minOccurs="0" name="revision" type="xsd:string">
          <xsd:annotation>
            <xsd:documentation>
                        This value indicates the number of saves or revisions. The application is responsible for updating this value after each revision.
                    </xsd:documentation>
          </xsd:annotation>
        </xsd:element>
        <xsd:element maxOccurs="1" minOccurs="0" name="lastModifiedBy" type="xsd:string"/>
        <xsd:element maxOccurs="1" minOccurs="0" ref="dcterms:modified"/>
        <xsd:element maxOccurs="1" minOccurs="0" name="contentStatus" type="xsd:string"/>
      </xsd:all>
    </xsd:complexType>
  </xsd:schema>
  <xs:schema xmlns:xs="http://www.w3.org/2001/XMLSchema" xmlns:pc="http://schemas.microsoft.com/office/infopath/2007/PartnerControls" attributeFormDefault="unqualified" elementFormDefault="qualified" targetNamespace="http://schemas.microsoft.com/office/infopath/2007/PartnerControls">
    <xs:element name="Person">
      <xs:complexType>
        <xs:sequence>
          <xs:element minOccurs="0" ref="pc:DisplayName"/>
          <xs:element minOccurs="0" ref="pc:AccountId"/>
          <xs:element minOccurs="0" ref="pc:AccountType"/>
        </xs:sequence>
      </xs:complexType>
    </xs:element>
    <xs:element name="DisplayName" type="xs:string"/>
    <xs:element name="AccountId" type="xs:string"/>
    <xs:element name="AccountType" type="xs:string"/>
    <xs:element name="BDCAssociatedEntity">
      <xs:complexType>
        <xs:sequence>
          <xs:element maxOccurs="unbounded" minOccurs="0" ref="pc:BDCEntity"/>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minOccurs="0" ref="pc:EntityDisplayName"/>
          <xs:element minOccurs="0" ref="pc:EntityInstanceReference"/>
          <xs:element minOccurs="0" ref="pc:EntityId1"/>
          <xs:element minOccurs="0" ref="pc:EntityId2"/>
          <xs:element minOccurs="0" ref="pc:EntityId3"/>
          <xs:element minOccurs="0" ref="pc:EntityId4"/>
          <xs:element minOccurs="0" ref="pc:EntityId5"/>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maxOccurs="unbounded" minOccurs="0" ref="pc:TermInfo"/>
        </xs:sequence>
      </xs:complexType>
    </xs:element>
    <xs:element name="TermInfo">
      <xs:complexType>
        <xs:sequence>
          <xs:element minOccurs="0" ref="pc:TermName"/>
          <xs:element minOccurs="0" ref="pc:TermId"/>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D88155-0E86-4D14-B6AF-C6806AEE9525}">
  <ds:schemaRefs>
    <ds:schemaRef ds:uri="dfed548f-0517-4d39-90e3-3947398480c0"/>
    <ds:schemaRef ds:uri="http://purl.org/dc/terms/"/>
    <ds:schemaRef ds:uri="http://purl.org/dc/dcmitype/"/>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E6937348-7977-46A8-9818-642FB21DF6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ed548f-0517-4d39-90e3-3947398480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06EF36-2E80-4847-9151-E9C625552DBD}">
  <ds:schemaRefs>
    <ds:schemaRef ds:uri="http://schemas.microsoft.com/sharepoint/v3/contenttype/forms"/>
  </ds:schemaRefs>
</ds:datastoreItem>
</file>

<file path=docProps/app.xml><?xml version="1.0" encoding="utf-8"?>
<properties:Properties xmlns:properties="http://schemas.openxmlformats.org/officeDocument/2006/extended-properties" xmlns:vt="http://schemas.openxmlformats.org/officeDocument/2006/docPropsVTypes">
  <properties:Template/>
  <properties:Words>5121</properties:Words>
  <properties:PresentationFormat>Předvádění na obrazovce (4:3)</properties:PresentationFormat>
  <properties:Paragraphs>382</properties:Paragraphs>
  <properties:Slides>40</properties:Slides>
  <properties:Notes>40</properties:Notes>
  <properties:TotalTime>3993</properties:TotalTime>
  <properties:HiddenSlides>0</properties:HiddenSlides>
  <properties:MMClips>0</properties:MMClips>
  <properties:ScaleCrop>false</properties:ScaleCrop>
  <properties:HeadingPairs>
    <vt:vector baseType="variant" size="6">
      <vt:variant>
        <vt:lpstr>Použitá písma</vt:lpstr>
      </vt:variant>
      <vt:variant>
        <vt:i4>7</vt:i4>
      </vt:variant>
      <vt:variant>
        <vt:lpstr>Motiv</vt:lpstr>
      </vt:variant>
      <vt:variant>
        <vt:i4>1</vt:i4>
      </vt:variant>
      <vt:variant>
        <vt:lpstr>Nadpisy snímků</vt:lpstr>
      </vt:variant>
      <vt:variant>
        <vt:i4>40</vt:i4>
      </vt:variant>
    </vt:vector>
  </properties:HeadingPairs>
  <properties:TitlesOfParts>
    <vt:vector baseType="lpstr" size="48">
      <vt:lpstr>Arial</vt:lpstr>
      <vt:lpstr>Calibri</vt:lpstr>
      <vt:lpstr>Courier New</vt:lpstr>
      <vt:lpstr>Symbol</vt:lpstr>
      <vt:lpstr>Trebuchet MS</vt:lpstr>
      <vt:lpstr>Wingdings</vt:lpstr>
      <vt:lpstr>Wingdings 3</vt:lpstr>
      <vt:lpstr>prezentace</vt:lpstr>
      <vt:lpstr> seminář  pro  žadatele  OPZ+ </vt:lpstr>
      <vt:lpstr>Obsah semináře</vt:lpstr>
      <vt:lpstr>Identifikace výzvy</vt:lpstr>
      <vt:lpstr> Časové nastavení </vt:lpstr>
      <vt:lpstr>Alokace výzvy </vt:lpstr>
      <vt:lpstr>Míra podpory –  rozpad zdrojů financování</vt:lpstr>
      <vt:lpstr>Oprávnění žadatelé  1/2</vt:lpstr>
      <vt:lpstr>Oprávnění žadatelé  2/2</vt:lpstr>
      <vt:lpstr>Partnerství     </vt:lpstr>
      <vt:lpstr>Věcné zaměření výzvy 1/3</vt:lpstr>
      <vt:lpstr>Věcné zaměření výzvy 2/3</vt:lpstr>
      <vt:lpstr>Věcné zaměření výzvy 3/3</vt:lpstr>
      <vt:lpstr>Podporované aktivity 1/7</vt:lpstr>
      <vt:lpstr>Podporované aktivity 2/7</vt:lpstr>
      <vt:lpstr>Podporované aktivity 3/7</vt:lpstr>
      <vt:lpstr>Podporované aktivity 4/7</vt:lpstr>
      <vt:lpstr>Podporované aktivity 5/7</vt:lpstr>
      <vt:lpstr>Podporované aktivity 6/7</vt:lpstr>
      <vt:lpstr>Podporované aktivity 7/7</vt:lpstr>
      <vt:lpstr>Co nelze v rámci výzvy podpořit</vt:lpstr>
      <vt:lpstr>Závazné podmínky 1/2  </vt:lpstr>
      <vt:lpstr>Závazné podmínky 2/2    </vt:lpstr>
      <vt:lpstr>Cílové skupiny 1/3     </vt:lpstr>
      <vt:lpstr>Cílové skupiny 2/3     </vt:lpstr>
      <vt:lpstr>Cílové skupiny 3/3     </vt:lpstr>
      <vt:lpstr>indikátory </vt:lpstr>
      <vt:lpstr>Indikátory definice 1/3</vt:lpstr>
      <vt:lpstr>Indikátory definice 2/3</vt:lpstr>
      <vt:lpstr>Indikátory definice 3/3</vt:lpstr>
      <vt:lpstr>Podmínky veřejné podpory   1/2</vt:lpstr>
      <vt:lpstr>Podmínky veřejné podpory   2/2</vt:lpstr>
      <vt:lpstr>Informace o způsobilosti výdajů</vt:lpstr>
      <vt:lpstr>Přílohy výzvy</vt:lpstr>
      <vt:lpstr>Příloha č. 1 Výzvy - Vyjádření zájmu školy o účast v projektu</vt:lpstr>
      <vt:lpstr>Příloha č. 3 výzvy –  Seznam 33 ORP ze 4 vybraných krajů</vt:lpstr>
      <vt:lpstr>Povinné přílohy žádosti</vt:lpstr>
      <vt:lpstr>Doplňující informace k Žádosti </vt:lpstr>
      <vt:lpstr>Dotazy</vt:lpstr>
      <vt:lpstr>Dotazy k této části semináře</vt:lpstr>
      <vt:lpstr>Děkujeme za pozornost   </vt:lpstr>
    </vt:vector>
  </properties:TitlesOfParts>
  <properties:LinksUpToDate>false</properties:LinksUpToDate>
  <properties:SharedDoc>false</properties:SharedDoc>
  <properties:HyperlinksChanged>false</properties:HyperlinksChanged>
  <properties:Application>Microsoft Office PowerPoint</properties:Application>
  <properties:AppVersion>16.0000</properties:AppVersion>
</properties:Properties>
</file>

<file path=docProps/core.xml><?xml version="1.0" encoding="utf-8"?>
<cp:coreProperties xmlns:cp="http://schemas.openxmlformats.org/package/2006/metadata/core-properties" xmlns:dcterms="http://purl.org/dc/terms/" xmlns:dc="http://purl.org/dc/elements/1.1/">
  <dcterms:created xmlns:xsi="http://www.w3.org/2001/XMLSchema-instance" xsi:type="dcterms:W3CDTF">2015-02-20T08:23:15Z</dcterms:created>
  <dc:creator/>
  <cp:lastModifiedBy/>
  <cp:lastPrinted>2022-10-19T08:52:23Z</cp:lastPrinted>
  <dcterms:modified xmlns:xsi="http://www.w3.org/2001/XMLSchema-instance" xsi:type="dcterms:W3CDTF">2022-10-20T09:09:16Z</dcterms:modified>
  <cp:revision>380</cp:revision>
  <dc:title>Prezentace aplikace PowerPoint</dc:title>
</cp:coreProperties>
</file>

<file path=docProps/custom.xml><?xml version="1.0" encoding="utf-8"?>
<prop:Properties xmlns:vt="http://schemas.openxmlformats.org/officeDocument/2006/docPropsVTypes" xmlns:prop="http://schemas.openxmlformats.org/officeDocument/2006/custom-properties">
  <prop:property fmtid="{D5CDD505-2E9C-101B-9397-08002B2CF9AE}" pid="2" name="ContentTypeId">
    <vt:lpwstr>0x010100A2FCF9BCABF3854AAB137087829D63AA</vt:lpwstr>
  </prop:property>
</prop:Properties>
</file>