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5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5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5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60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84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85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95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9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1" r:id="rId4"/>
    <p:sldMasterId id="2147483683" r:id="rId5"/>
    <p:sldMasterId id="2147483694" r:id="rId6"/>
    <p:sldMasterId id="2147483705" r:id="rId7"/>
    <p:sldMasterId id="2147483716" r:id="rId8"/>
    <p:sldMasterId id="2147483727" r:id="rId9"/>
    <p:sldMasterId id="2147483740" r:id="rId10"/>
    <p:sldMasterId id="2147483751" r:id="rId11"/>
    <p:sldMasterId id="2147483762" r:id="rId12"/>
  </p:sldMasterIdLst>
  <p:notesMasterIdLst>
    <p:notesMasterId r:id="rId110"/>
  </p:notesMasterIdLst>
  <p:handoutMasterIdLst>
    <p:handoutMasterId r:id="rId111"/>
  </p:handoutMasterIdLst>
  <p:sldIdLst>
    <p:sldId id="256" r:id="rId13"/>
    <p:sldId id="1580" r:id="rId14"/>
    <p:sldId id="1609" r:id="rId15"/>
    <p:sldId id="1610" r:id="rId16"/>
    <p:sldId id="1736" r:id="rId17"/>
    <p:sldId id="1611" r:id="rId18"/>
    <p:sldId id="1612" r:id="rId19"/>
    <p:sldId id="311" r:id="rId20"/>
    <p:sldId id="315" r:id="rId21"/>
    <p:sldId id="286" r:id="rId22"/>
    <p:sldId id="1764" r:id="rId23"/>
    <p:sldId id="317" r:id="rId24"/>
    <p:sldId id="316" r:id="rId25"/>
    <p:sldId id="280" r:id="rId26"/>
    <p:sldId id="1763" r:id="rId27"/>
    <p:sldId id="287" r:id="rId28"/>
    <p:sldId id="289" r:id="rId29"/>
    <p:sldId id="290" r:id="rId30"/>
    <p:sldId id="291" r:id="rId31"/>
    <p:sldId id="292" r:id="rId32"/>
    <p:sldId id="293" r:id="rId33"/>
    <p:sldId id="294" r:id="rId34"/>
    <p:sldId id="297" r:id="rId35"/>
    <p:sldId id="295" r:id="rId36"/>
    <p:sldId id="301" r:id="rId37"/>
    <p:sldId id="302" r:id="rId38"/>
    <p:sldId id="312" r:id="rId39"/>
    <p:sldId id="303" r:id="rId40"/>
    <p:sldId id="304" r:id="rId41"/>
    <p:sldId id="288" r:id="rId42"/>
    <p:sldId id="305" r:id="rId43"/>
    <p:sldId id="299" r:id="rId44"/>
    <p:sldId id="314" r:id="rId45"/>
    <p:sldId id="1741" r:id="rId46"/>
    <p:sldId id="1737" r:id="rId47"/>
    <p:sldId id="298" r:id="rId48"/>
    <p:sldId id="1738" r:id="rId49"/>
    <p:sldId id="365" r:id="rId50"/>
    <p:sldId id="323" r:id="rId51"/>
    <p:sldId id="328" r:id="rId52"/>
    <p:sldId id="330" r:id="rId53"/>
    <p:sldId id="331" r:id="rId54"/>
    <p:sldId id="338" r:id="rId55"/>
    <p:sldId id="1757" r:id="rId56"/>
    <p:sldId id="1739" r:id="rId57"/>
    <p:sldId id="300" r:id="rId58"/>
    <p:sldId id="1756" r:id="rId59"/>
    <p:sldId id="1740" r:id="rId60"/>
    <p:sldId id="1747" r:id="rId61"/>
    <p:sldId id="341" r:id="rId62"/>
    <p:sldId id="342" r:id="rId63"/>
    <p:sldId id="343" r:id="rId64"/>
    <p:sldId id="1765" r:id="rId65"/>
    <p:sldId id="344" r:id="rId66"/>
    <p:sldId id="310" r:id="rId67"/>
    <p:sldId id="1744" r:id="rId68"/>
    <p:sldId id="347" r:id="rId69"/>
    <p:sldId id="1745" r:id="rId70"/>
    <p:sldId id="348" r:id="rId71"/>
    <p:sldId id="1766" r:id="rId72"/>
    <p:sldId id="1758" r:id="rId73"/>
    <p:sldId id="1759" r:id="rId74"/>
    <p:sldId id="1760" r:id="rId75"/>
    <p:sldId id="318" r:id="rId76"/>
    <p:sldId id="319" r:id="rId77"/>
    <p:sldId id="321" r:id="rId78"/>
    <p:sldId id="334" r:id="rId79"/>
    <p:sldId id="335" r:id="rId80"/>
    <p:sldId id="364" r:id="rId81"/>
    <p:sldId id="350" r:id="rId82"/>
    <p:sldId id="351" r:id="rId83"/>
    <p:sldId id="379" r:id="rId84"/>
    <p:sldId id="368" r:id="rId85"/>
    <p:sldId id="381" r:id="rId86"/>
    <p:sldId id="369" r:id="rId87"/>
    <p:sldId id="352" r:id="rId88"/>
    <p:sldId id="366" r:id="rId89"/>
    <p:sldId id="361" r:id="rId90"/>
    <p:sldId id="362" r:id="rId91"/>
    <p:sldId id="382" r:id="rId92"/>
    <p:sldId id="380" r:id="rId93"/>
    <p:sldId id="373" r:id="rId94"/>
    <p:sldId id="376" r:id="rId95"/>
    <p:sldId id="1755" r:id="rId96"/>
    <p:sldId id="1761" r:id="rId97"/>
    <p:sldId id="1714" r:id="rId98"/>
    <p:sldId id="1715" r:id="rId99"/>
    <p:sldId id="1724" r:id="rId100"/>
    <p:sldId id="1762" r:id="rId101"/>
    <p:sldId id="1726" r:id="rId102"/>
    <p:sldId id="1717" r:id="rId103"/>
    <p:sldId id="1718" r:id="rId104"/>
    <p:sldId id="1719" r:id="rId105"/>
    <p:sldId id="1720" r:id="rId106"/>
    <p:sldId id="1767" r:id="rId107"/>
    <p:sldId id="1698" r:id="rId108"/>
    <p:sldId id="1699" r:id="rId109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33500706-CD35-4560-8542-A1ED2584CBE6}">
          <p14:sldIdLst>
            <p14:sldId id="256"/>
            <p14:sldId id="1580"/>
          </p14:sldIdLst>
        </p14:section>
        <p14:section name="PRÁVNÍ AKT" id="{16FEE407-3D32-44B7-9C96-42D6AB4B2410}">
          <p14:sldIdLst>
            <p14:sldId id="1609"/>
            <p14:sldId id="1610"/>
            <p14:sldId id="1736"/>
            <p14:sldId id="1611"/>
            <p14:sldId id="1612"/>
            <p14:sldId id="311"/>
            <p14:sldId id="315"/>
            <p14:sldId id="286"/>
            <p14:sldId id="1764"/>
            <p14:sldId id="317"/>
            <p14:sldId id="316"/>
            <p14:sldId id="280"/>
            <p14:sldId id="1763"/>
            <p14:sldId id="287"/>
            <p14:sldId id="289"/>
            <p14:sldId id="290"/>
            <p14:sldId id="291"/>
            <p14:sldId id="292"/>
            <p14:sldId id="293"/>
            <p14:sldId id="294"/>
            <p14:sldId id="297"/>
            <p14:sldId id="295"/>
            <p14:sldId id="301"/>
            <p14:sldId id="302"/>
            <p14:sldId id="312"/>
            <p14:sldId id="303"/>
            <p14:sldId id="304"/>
            <p14:sldId id="288"/>
            <p14:sldId id="305"/>
            <p14:sldId id="299"/>
            <p14:sldId id="314"/>
          </p14:sldIdLst>
        </p14:section>
        <p14:section name="ZPRÁVA O REALIZACI (ZOR)" id="{FE921B88-4CF7-4B13-89FF-B750C89F68D4}">
          <p14:sldIdLst>
            <p14:sldId id="1741"/>
            <p14:sldId id="1737"/>
            <p14:sldId id="298"/>
            <p14:sldId id="1738"/>
            <p14:sldId id="365"/>
            <p14:sldId id="323"/>
            <p14:sldId id="328"/>
            <p14:sldId id="330"/>
            <p14:sldId id="331"/>
            <p14:sldId id="338"/>
            <p14:sldId id="1757"/>
            <p14:sldId id="1739"/>
            <p14:sldId id="300"/>
            <p14:sldId id="1756"/>
            <p14:sldId id="1740"/>
          </p14:sldIdLst>
        </p14:section>
        <p14:section name="ŽÁDOST O PLATBU (ŽOP)" id="{23D0E384-983E-4DA9-9DD7-3EA8070EA506}">
          <p14:sldIdLst>
            <p14:sldId id="1747"/>
            <p14:sldId id="341"/>
            <p14:sldId id="342"/>
            <p14:sldId id="343"/>
            <p14:sldId id="1765"/>
            <p14:sldId id="344"/>
            <p14:sldId id="310"/>
            <p14:sldId id="1744"/>
            <p14:sldId id="347"/>
            <p14:sldId id="1745"/>
            <p14:sldId id="348"/>
            <p14:sldId id="1766"/>
            <p14:sldId id="1758"/>
            <p14:sldId id="1759"/>
            <p14:sldId id="1760"/>
            <p14:sldId id="318"/>
            <p14:sldId id="319"/>
            <p14:sldId id="321"/>
            <p14:sldId id="334"/>
            <p14:sldId id="335"/>
            <p14:sldId id="364"/>
            <p14:sldId id="350"/>
            <p14:sldId id="351"/>
            <p14:sldId id="379"/>
            <p14:sldId id="368"/>
            <p14:sldId id="381"/>
            <p14:sldId id="369"/>
            <p14:sldId id="352"/>
            <p14:sldId id="366"/>
            <p14:sldId id="361"/>
            <p14:sldId id="362"/>
            <p14:sldId id="382"/>
            <p14:sldId id="380"/>
            <p14:sldId id="373"/>
            <p14:sldId id="376"/>
          </p14:sldIdLst>
        </p14:section>
        <p14:section name="VEŘEJNÁ PODPORA, NOVINKY" id="{4179A183-DFF1-4CCF-AE32-201CCD3FB3EB}">
          <p14:sldIdLst>
            <p14:sldId id="1755"/>
            <p14:sldId id="1761"/>
            <p14:sldId id="1714"/>
            <p14:sldId id="1715"/>
            <p14:sldId id="1724"/>
            <p14:sldId id="1762"/>
            <p14:sldId id="1726"/>
            <p14:sldId id="1717"/>
            <p14:sldId id="1718"/>
            <p14:sldId id="1719"/>
            <p14:sldId id="1720"/>
            <p14:sldId id="1767"/>
            <p14:sldId id="1698"/>
            <p14:sldId id="16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1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5420">
          <p15:clr>
            <a:srgbClr val="A4A3A4"/>
          </p15:clr>
        </p15:guide>
        <p15:guide id="4" pos="3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or" initials="R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10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088"/>
    <a:srgbClr val="FFCC00"/>
    <a:srgbClr val="AFDDFA"/>
    <a:srgbClr val="084A8B"/>
    <a:srgbClr val="181818"/>
    <a:srgbClr val="F5F5F5"/>
    <a:srgbClr val="5FBBF5"/>
    <a:srgbClr val="D2E7FB"/>
    <a:srgbClr val="E8E8E8"/>
    <a:srgbClr val="CCD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8" autoAdjust="0"/>
    <p:restoredTop sz="84885" autoAdjust="0"/>
  </p:normalViewPr>
  <p:slideViewPr>
    <p:cSldViewPr showGuides="1">
      <p:cViewPr varScale="1">
        <p:scale>
          <a:sx n="56" d="100"/>
          <a:sy n="56" d="100"/>
        </p:scale>
        <p:origin x="1352" y="60"/>
      </p:cViewPr>
      <p:guideLst>
        <p:guide orient="horz" pos="913"/>
        <p:guide orient="horz" pos="3884"/>
        <p:guide pos="5420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117" Type="http://schemas.microsoft.com/office/2018/10/relationships/authors" Target="authors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84" Type="http://schemas.openxmlformats.org/officeDocument/2006/relationships/slide" Target="slides/slide72.xml"/><Relationship Id="rId89" Type="http://schemas.openxmlformats.org/officeDocument/2006/relationships/slide" Target="slides/slide77.xml"/><Relationship Id="rId112" Type="http://schemas.openxmlformats.org/officeDocument/2006/relationships/commentAuthors" Target="commentAuthors.xml"/><Relationship Id="rId16" Type="http://schemas.openxmlformats.org/officeDocument/2006/relationships/slide" Target="slides/slide4.xml"/><Relationship Id="rId107" Type="http://schemas.openxmlformats.org/officeDocument/2006/relationships/slide" Target="slides/slide95.xml"/><Relationship Id="rId11" Type="http://schemas.openxmlformats.org/officeDocument/2006/relationships/slideMaster" Target="slideMasters/slideMaster8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102" Type="http://schemas.openxmlformats.org/officeDocument/2006/relationships/slide" Target="slides/slide90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78.xml"/><Relationship Id="rId95" Type="http://schemas.openxmlformats.org/officeDocument/2006/relationships/slide" Target="slides/slide83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113" Type="http://schemas.openxmlformats.org/officeDocument/2006/relationships/presProps" Target="presProps.xml"/><Relationship Id="rId80" Type="http://schemas.openxmlformats.org/officeDocument/2006/relationships/slide" Target="slides/slide68.xml"/><Relationship Id="rId85" Type="http://schemas.openxmlformats.org/officeDocument/2006/relationships/slide" Target="slides/slide7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59" Type="http://schemas.openxmlformats.org/officeDocument/2006/relationships/slide" Target="slides/slide47.xml"/><Relationship Id="rId103" Type="http://schemas.openxmlformats.org/officeDocument/2006/relationships/slide" Target="slides/slide91.xml"/><Relationship Id="rId108" Type="http://schemas.openxmlformats.org/officeDocument/2006/relationships/slide" Target="slides/slide96.xml"/><Relationship Id="rId54" Type="http://schemas.openxmlformats.org/officeDocument/2006/relationships/slide" Target="slides/slide42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91" Type="http://schemas.openxmlformats.org/officeDocument/2006/relationships/slide" Target="slides/slide79.xml"/><Relationship Id="rId96" Type="http://schemas.openxmlformats.org/officeDocument/2006/relationships/slide" Target="slides/slide8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49" Type="http://schemas.openxmlformats.org/officeDocument/2006/relationships/slide" Target="slides/slide37.xml"/><Relationship Id="rId114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81" Type="http://schemas.openxmlformats.org/officeDocument/2006/relationships/slide" Target="slides/slide69.xml"/><Relationship Id="rId86" Type="http://schemas.openxmlformats.org/officeDocument/2006/relationships/slide" Target="slides/slide74.xml"/><Relationship Id="rId94" Type="http://schemas.openxmlformats.org/officeDocument/2006/relationships/slide" Target="slides/slide82.xml"/><Relationship Id="rId99" Type="http://schemas.openxmlformats.org/officeDocument/2006/relationships/slide" Target="slides/slide87.xml"/><Relationship Id="rId101" Type="http://schemas.openxmlformats.org/officeDocument/2006/relationships/slide" Target="slides/slide8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109" Type="http://schemas.openxmlformats.org/officeDocument/2006/relationships/slide" Target="slides/slide97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6" Type="http://schemas.openxmlformats.org/officeDocument/2006/relationships/slide" Target="slides/slide64.xml"/><Relationship Id="rId97" Type="http://schemas.openxmlformats.org/officeDocument/2006/relationships/slide" Target="slides/slide85.xml"/><Relationship Id="rId104" Type="http://schemas.openxmlformats.org/officeDocument/2006/relationships/slide" Target="slides/slide92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59.xml"/><Relationship Id="rId92" Type="http://schemas.openxmlformats.org/officeDocument/2006/relationships/slide" Target="slides/slide80.xml"/><Relationship Id="rId2" Type="http://schemas.openxmlformats.org/officeDocument/2006/relationships/customXml" Target="../customXml/item2.xml"/><Relationship Id="rId29" Type="http://schemas.openxmlformats.org/officeDocument/2006/relationships/slide" Target="slides/slide17.xml"/><Relationship Id="rId24" Type="http://schemas.openxmlformats.org/officeDocument/2006/relationships/slide" Target="slides/slide12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66" Type="http://schemas.openxmlformats.org/officeDocument/2006/relationships/slide" Target="slides/slide54.xml"/><Relationship Id="rId87" Type="http://schemas.openxmlformats.org/officeDocument/2006/relationships/slide" Target="slides/slide75.xml"/><Relationship Id="rId110" Type="http://schemas.openxmlformats.org/officeDocument/2006/relationships/notesMaster" Target="notesMasters/notesMaster1.xml"/><Relationship Id="rId115" Type="http://schemas.openxmlformats.org/officeDocument/2006/relationships/theme" Target="theme/theme1.xml"/><Relationship Id="rId61" Type="http://schemas.openxmlformats.org/officeDocument/2006/relationships/slide" Target="slides/slide49.xml"/><Relationship Id="rId82" Type="http://schemas.openxmlformats.org/officeDocument/2006/relationships/slide" Target="slides/slide70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56" Type="http://schemas.openxmlformats.org/officeDocument/2006/relationships/slide" Target="slides/slide44.xml"/><Relationship Id="rId77" Type="http://schemas.openxmlformats.org/officeDocument/2006/relationships/slide" Target="slides/slide65.xml"/><Relationship Id="rId100" Type="http://schemas.openxmlformats.org/officeDocument/2006/relationships/slide" Target="slides/slide88.xml"/><Relationship Id="rId105" Type="http://schemas.openxmlformats.org/officeDocument/2006/relationships/slide" Target="slides/slide93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93" Type="http://schemas.openxmlformats.org/officeDocument/2006/relationships/slide" Target="slides/slide81.xml"/><Relationship Id="rId98" Type="http://schemas.openxmlformats.org/officeDocument/2006/relationships/slide" Target="slides/slide86.xml"/><Relationship Id="rId3" Type="http://schemas.openxmlformats.org/officeDocument/2006/relationships/customXml" Target="../customXml/item3.xml"/><Relationship Id="rId25" Type="http://schemas.openxmlformats.org/officeDocument/2006/relationships/slide" Target="slides/slide13.xml"/><Relationship Id="rId46" Type="http://schemas.openxmlformats.org/officeDocument/2006/relationships/slide" Target="slides/slide34.xml"/><Relationship Id="rId67" Type="http://schemas.openxmlformats.org/officeDocument/2006/relationships/slide" Target="slides/slide55.xml"/><Relationship Id="rId116" Type="http://schemas.openxmlformats.org/officeDocument/2006/relationships/tableStyles" Target="tableStyles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62" Type="http://schemas.openxmlformats.org/officeDocument/2006/relationships/slide" Target="slides/slide50.xml"/><Relationship Id="rId83" Type="http://schemas.openxmlformats.org/officeDocument/2006/relationships/slide" Target="slides/slide71.xml"/><Relationship Id="rId88" Type="http://schemas.openxmlformats.org/officeDocument/2006/relationships/slide" Target="slides/slide76.xml"/><Relationship Id="rId111" Type="http://schemas.openxmlformats.org/officeDocument/2006/relationships/handoutMaster" Target="handoutMasters/handoutMaster1.xml"/><Relationship Id="rId15" Type="http://schemas.openxmlformats.org/officeDocument/2006/relationships/slide" Target="slides/slide3.xml"/><Relationship Id="rId36" Type="http://schemas.openxmlformats.org/officeDocument/2006/relationships/slide" Target="slides/slide24.xml"/><Relationship Id="rId57" Type="http://schemas.openxmlformats.org/officeDocument/2006/relationships/slide" Target="slides/slide45.xml"/><Relationship Id="rId106" Type="http://schemas.openxmlformats.org/officeDocument/2006/relationships/slide" Target="slides/slide94.xml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esfcr.cz/formulare-z-oblasti-verejne-podpory-a-podpory-de-minimis-opz-plus" TargetMode="External"/></Relationships>
</file>

<file path=ppt/diagrams/_rels/data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_rels/data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fcr.cz/pravidla-pro-zadatele-a-prijemce-opz-plus/-/dokument/18068530" TargetMode="External"/><Relationship Id="rId1" Type="http://schemas.openxmlformats.org/officeDocument/2006/relationships/hyperlink" Target="https://www.esfcr.cz/pravidla-pro-zadatele-a-prijemce-opz-plus/-/dokument/18068434" TargetMode="Externa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esfcr.cz/formulare-a-pokyny-ke-zprave-o-realizaci-projektu-zadosti-o-platbu-a-zadosti-o-zmenu-opz-plus/-/dokument/19489509" TargetMode="External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esfcr.cz/formulare-a-pokyny-ke-zprave-o-realizaci-projektu-zadosti-o-platbu-a-zadosti-o-zmenu-opz-plus/-/dokument/19489509" TargetMode="External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esfcr.cz/formulare-z-oblasti-verejne-podpory-a-podpory-de-minimis-opz-plus" TargetMode="External"/></Relationships>
</file>

<file path=ppt/diagrams/_rels/drawing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_rels/drawing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fcr.cz/pravidla-pro-zadatele-a-prijemce-opz-plus/-/dokument/18068530" TargetMode="External"/><Relationship Id="rId1" Type="http://schemas.openxmlformats.org/officeDocument/2006/relationships/hyperlink" Target="https://www.esfcr.cz/pravidla-pro-zadatele-a-prijemce-opz-plus/-/dokument/18068434" TargetMode="External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esfcr.cz/formulare-a-pokyny-ke-zprave-o-realizaci-projektu-zadosti-o-platbu-a-zadosti-o-zmenu-opz-plus/-/dokument/19489509" TargetMode="External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esfcr.cz/formulare-a-pokyny-ke-zprave-o-realizaci-projektu-zadosti-o-platbu-a-zadosti-o-zmenu-opz-plus/-/dokument/19489509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98BC9A-7487-4FF4-B814-E8F4B1EDEC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CD8DA4F4-FAC8-42DB-9A62-55444E2A22FD}">
      <dgm:prSet/>
      <dgm:spPr/>
      <dgm:t>
        <a:bodyPr/>
        <a:lstStyle/>
        <a:p>
          <a:r>
            <a:rPr lang="cs-CZ" b="0"/>
            <a:t>Část I RoD </a:t>
          </a:r>
          <a:r>
            <a:rPr lang="cs-CZ" b="1"/>
            <a:t>– Obecné vymezení dotace</a:t>
          </a:r>
          <a:endParaRPr lang="cs-CZ"/>
        </a:p>
      </dgm:t>
    </dgm:pt>
    <dgm:pt modelId="{9797E436-2145-458D-84ED-E4767658384B}" type="parTrans" cxnId="{A9208517-2B29-4AE8-BEDF-9DC66CB569B5}">
      <dgm:prSet/>
      <dgm:spPr/>
      <dgm:t>
        <a:bodyPr/>
        <a:lstStyle/>
        <a:p>
          <a:endParaRPr lang="cs-CZ"/>
        </a:p>
      </dgm:t>
    </dgm:pt>
    <dgm:pt modelId="{9E2D4A0D-ABB5-4ABB-85AC-FD2BA56D1809}" type="sibTrans" cxnId="{A9208517-2B29-4AE8-BEDF-9DC66CB569B5}">
      <dgm:prSet/>
      <dgm:spPr/>
      <dgm:t>
        <a:bodyPr/>
        <a:lstStyle/>
        <a:p>
          <a:endParaRPr lang="cs-CZ"/>
        </a:p>
      </dgm:t>
    </dgm:pt>
    <dgm:pt modelId="{080FCC2B-E919-4FD0-98DE-023A60E9E919}">
      <dgm:prSet/>
      <dgm:spPr/>
      <dgm:t>
        <a:bodyPr/>
        <a:lstStyle/>
        <a:p>
          <a:r>
            <a:rPr lang="cs-CZ" b="0"/>
            <a:t>Část V RoD </a:t>
          </a:r>
          <a:r>
            <a:rPr lang="cs-CZ" b="1"/>
            <a:t>–</a:t>
          </a:r>
          <a:r>
            <a:rPr lang="cs-CZ" b="0"/>
            <a:t> </a:t>
          </a:r>
          <a:r>
            <a:rPr lang="cs-CZ" b="1"/>
            <a:t>Finanční opravy</a:t>
          </a:r>
          <a:endParaRPr lang="cs-CZ"/>
        </a:p>
      </dgm:t>
    </dgm:pt>
    <dgm:pt modelId="{C74C6A54-4489-4EEC-9D54-225184A2135B}" type="parTrans" cxnId="{0E8A41C0-E49F-4060-BB0B-FD47CEE6E9AB}">
      <dgm:prSet/>
      <dgm:spPr/>
      <dgm:t>
        <a:bodyPr/>
        <a:lstStyle/>
        <a:p>
          <a:endParaRPr lang="cs-CZ"/>
        </a:p>
      </dgm:t>
    </dgm:pt>
    <dgm:pt modelId="{DF55FD78-9F07-4260-81BB-E6D7AB84BD8B}" type="sibTrans" cxnId="{0E8A41C0-E49F-4060-BB0B-FD47CEE6E9AB}">
      <dgm:prSet/>
      <dgm:spPr/>
      <dgm:t>
        <a:bodyPr/>
        <a:lstStyle/>
        <a:p>
          <a:endParaRPr lang="cs-CZ"/>
        </a:p>
      </dgm:t>
    </dgm:pt>
    <dgm:pt modelId="{5E45E47D-B2CD-41B3-968B-7AB7D450DD0B}">
      <dgm:prSet/>
      <dgm:spPr/>
      <dgm:t>
        <a:bodyPr/>
        <a:lstStyle/>
        <a:p>
          <a:r>
            <a:rPr lang="cs-CZ" b="0" dirty="0"/>
            <a:t>Část VI </a:t>
          </a:r>
          <a:r>
            <a:rPr lang="cs-CZ" b="0" dirty="0" err="1"/>
            <a:t>RoD</a:t>
          </a:r>
          <a:r>
            <a:rPr lang="cs-CZ" b="0" dirty="0"/>
            <a:t> </a:t>
          </a:r>
          <a:r>
            <a:rPr lang="cs-CZ" b="1" dirty="0"/>
            <a:t>–</a:t>
          </a:r>
          <a:r>
            <a:rPr lang="cs-CZ" b="0" dirty="0"/>
            <a:t> </a:t>
          </a:r>
          <a:r>
            <a:rPr lang="cs-CZ" b="1" dirty="0"/>
            <a:t>Pověření ke zpracování osobních údajů</a:t>
          </a:r>
          <a:endParaRPr lang="cs-CZ" dirty="0"/>
        </a:p>
      </dgm:t>
    </dgm:pt>
    <dgm:pt modelId="{8EF41B94-A121-45DD-983A-4079F769A21F}" type="parTrans" cxnId="{195EC06A-52A2-4787-86AC-89C3F13B450D}">
      <dgm:prSet/>
      <dgm:spPr/>
      <dgm:t>
        <a:bodyPr/>
        <a:lstStyle/>
        <a:p>
          <a:endParaRPr lang="cs-CZ"/>
        </a:p>
      </dgm:t>
    </dgm:pt>
    <dgm:pt modelId="{77BB0D7C-BF89-4427-9074-344D496F686A}" type="sibTrans" cxnId="{195EC06A-52A2-4787-86AC-89C3F13B450D}">
      <dgm:prSet/>
      <dgm:spPr/>
      <dgm:t>
        <a:bodyPr/>
        <a:lstStyle/>
        <a:p>
          <a:endParaRPr lang="cs-CZ"/>
        </a:p>
      </dgm:t>
    </dgm:pt>
    <dgm:pt modelId="{113AD9AB-C323-421A-8060-9E0C81DFBE09}">
      <dgm:prSet/>
      <dgm:spPr/>
      <dgm:t>
        <a:bodyPr/>
        <a:lstStyle/>
        <a:p>
          <a:r>
            <a:rPr lang="cs-CZ" b="0"/>
            <a:t>Část VII a VIII RoD </a:t>
          </a:r>
          <a:r>
            <a:rPr lang="cs-CZ" b="1"/>
            <a:t>–</a:t>
          </a:r>
          <a:r>
            <a:rPr lang="cs-CZ" b="0"/>
            <a:t> </a:t>
          </a:r>
          <a:r>
            <a:rPr lang="cs-CZ" b="1"/>
            <a:t>Závěrečné ustanovení a Poučení</a:t>
          </a:r>
          <a:endParaRPr lang="cs-CZ"/>
        </a:p>
      </dgm:t>
    </dgm:pt>
    <dgm:pt modelId="{532D919E-3F70-424E-83B4-A0EE27D1A533}" type="parTrans" cxnId="{CB89874A-A1B2-44D6-B61F-4EA3D56DB98B}">
      <dgm:prSet/>
      <dgm:spPr/>
      <dgm:t>
        <a:bodyPr/>
        <a:lstStyle/>
        <a:p>
          <a:endParaRPr lang="cs-CZ"/>
        </a:p>
      </dgm:t>
    </dgm:pt>
    <dgm:pt modelId="{53CCF038-1A7D-455A-81AC-E1DDAEC57133}" type="sibTrans" cxnId="{CB89874A-A1B2-44D6-B61F-4EA3D56DB98B}">
      <dgm:prSet/>
      <dgm:spPr/>
      <dgm:t>
        <a:bodyPr/>
        <a:lstStyle/>
        <a:p>
          <a:endParaRPr lang="cs-CZ"/>
        </a:p>
      </dgm:t>
    </dgm:pt>
    <dgm:pt modelId="{C335C701-2AB7-49F6-A11A-F891D715ED90}">
      <dgm:prSet/>
      <dgm:spPr/>
      <dgm:t>
        <a:bodyPr/>
        <a:lstStyle/>
        <a:p>
          <a:r>
            <a:rPr lang="cs-CZ" b="0" dirty="0"/>
            <a:t>Část IV </a:t>
          </a:r>
          <a:r>
            <a:rPr lang="cs-CZ" b="0" dirty="0" err="1"/>
            <a:t>RoD</a:t>
          </a:r>
          <a:r>
            <a:rPr lang="cs-CZ" b="0" dirty="0"/>
            <a:t> </a:t>
          </a:r>
          <a:r>
            <a:rPr lang="cs-CZ" b="1" dirty="0"/>
            <a:t>–</a:t>
          </a:r>
          <a:r>
            <a:rPr lang="cs-CZ" b="0" dirty="0"/>
            <a:t> </a:t>
          </a:r>
          <a:r>
            <a:rPr lang="cs-CZ" b="1" dirty="0"/>
            <a:t>Platební podmínky </a:t>
          </a:r>
          <a:endParaRPr lang="cs-CZ" dirty="0"/>
        </a:p>
      </dgm:t>
    </dgm:pt>
    <dgm:pt modelId="{97287F4F-F22D-4B35-9662-09E75F799717}" type="sibTrans" cxnId="{A4E7172C-CD2D-4B42-AD12-CC1EBB418478}">
      <dgm:prSet/>
      <dgm:spPr/>
      <dgm:t>
        <a:bodyPr/>
        <a:lstStyle/>
        <a:p>
          <a:endParaRPr lang="cs-CZ"/>
        </a:p>
      </dgm:t>
    </dgm:pt>
    <dgm:pt modelId="{CED2EC74-28C5-42F2-94F4-E0F89D47FA9A}" type="parTrans" cxnId="{A4E7172C-CD2D-4B42-AD12-CC1EBB418478}">
      <dgm:prSet/>
      <dgm:spPr/>
      <dgm:t>
        <a:bodyPr/>
        <a:lstStyle/>
        <a:p>
          <a:endParaRPr lang="cs-CZ"/>
        </a:p>
      </dgm:t>
    </dgm:pt>
    <dgm:pt modelId="{067F92DA-8339-440F-BA9C-893238ACE214}">
      <dgm:prSet/>
      <dgm:spPr/>
      <dgm:t>
        <a:bodyPr/>
        <a:lstStyle/>
        <a:p>
          <a:r>
            <a:rPr lang="cs-CZ" b="0"/>
            <a:t>Část III RoD </a:t>
          </a:r>
          <a:r>
            <a:rPr lang="cs-CZ" b="1"/>
            <a:t>–</a:t>
          </a:r>
          <a:r>
            <a:rPr lang="cs-CZ" b="0"/>
            <a:t> </a:t>
          </a:r>
          <a:r>
            <a:rPr lang="cs-CZ" b="1"/>
            <a:t>Specifické povinnosti příjemce </a:t>
          </a:r>
          <a:endParaRPr lang="cs-CZ"/>
        </a:p>
      </dgm:t>
    </dgm:pt>
    <dgm:pt modelId="{5D4D4062-88F9-4268-AD03-4F28EB78F6FB}" type="sibTrans" cxnId="{0D791C2C-8939-4AD8-B4DE-1E886CFD959D}">
      <dgm:prSet/>
      <dgm:spPr/>
      <dgm:t>
        <a:bodyPr/>
        <a:lstStyle/>
        <a:p>
          <a:endParaRPr lang="cs-CZ"/>
        </a:p>
      </dgm:t>
    </dgm:pt>
    <dgm:pt modelId="{25A51DD0-F90A-4764-8C58-09964C490C78}" type="parTrans" cxnId="{0D791C2C-8939-4AD8-B4DE-1E886CFD959D}">
      <dgm:prSet/>
      <dgm:spPr/>
      <dgm:t>
        <a:bodyPr/>
        <a:lstStyle/>
        <a:p>
          <a:endParaRPr lang="cs-CZ"/>
        </a:p>
      </dgm:t>
    </dgm:pt>
    <dgm:pt modelId="{055D8CAD-4A7E-42A1-89EB-D0A1800323D1}">
      <dgm:prSet/>
      <dgm:spPr/>
      <dgm:t>
        <a:bodyPr/>
        <a:lstStyle/>
        <a:p>
          <a:r>
            <a:rPr lang="cs-CZ" b="0" dirty="0"/>
            <a:t>Část II </a:t>
          </a:r>
          <a:r>
            <a:rPr lang="cs-CZ" b="0" dirty="0" err="1"/>
            <a:t>RoD</a:t>
          </a:r>
          <a:r>
            <a:rPr lang="cs-CZ" b="0" dirty="0"/>
            <a:t> </a:t>
          </a:r>
          <a:r>
            <a:rPr lang="cs-CZ" b="1" dirty="0"/>
            <a:t>–</a:t>
          </a:r>
          <a:r>
            <a:rPr lang="cs-CZ" b="0" dirty="0"/>
            <a:t> </a:t>
          </a:r>
          <a:r>
            <a:rPr lang="cs-CZ" b="1" dirty="0"/>
            <a:t>Obecné povinnosti příjemce</a:t>
          </a:r>
          <a:endParaRPr lang="cs-CZ" dirty="0"/>
        </a:p>
      </dgm:t>
    </dgm:pt>
    <dgm:pt modelId="{5342D025-0F1E-400A-A39A-49B127287B33}" type="sibTrans" cxnId="{590B3DC3-B209-4488-BD14-AAFB81544AF3}">
      <dgm:prSet/>
      <dgm:spPr/>
      <dgm:t>
        <a:bodyPr/>
        <a:lstStyle/>
        <a:p>
          <a:endParaRPr lang="cs-CZ"/>
        </a:p>
      </dgm:t>
    </dgm:pt>
    <dgm:pt modelId="{85B34CD9-D190-4D03-B14E-4C562332A437}" type="parTrans" cxnId="{590B3DC3-B209-4488-BD14-AAFB81544AF3}">
      <dgm:prSet/>
      <dgm:spPr/>
      <dgm:t>
        <a:bodyPr/>
        <a:lstStyle/>
        <a:p>
          <a:endParaRPr lang="cs-CZ"/>
        </a:p>
      </dgm:t>
    </dgm:pt>
    <dgm:pt modelId="{176AA56F-7194-46FD-9EBC-C336330D76C7}" type="pres">
      <dgm:prSet presAssocID="{7898BC9A-7487-4FF4-B814-E8F4B1EDEC77}" presName="linear" presStyleCnt="0">
        <dgm:presLayoutVars>
          <dgm:animLvl val="lvl"/>
          <dgm:resizeHandles val="exact"/>
        </dgm:presLayoutVars>
      </dgm:prSet>
      <dgm:spPr/>
    </dgm:pt>
    <dgm:pt modelId="{849B5FFC-BCB4-45B9-A271-E7C3175835E5}" type="pres">
      <dgm:prSet presAssocID="{CD8DA4F4-FAC8-42DB-9A62-55444E2A22FD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DBBCC3C6-78EC-4A87-A4A9-7E5021A57714}" type="pres">
      <dgm:prSet presAssocID="{9E2D4A0D-ABB5-4ABB-85AC-FD2BA56D1809}" presName="spacer" presStyleCnt="0"/>
      <dgm:spPr/>
    </dgm:pt>
    <dgm:pt modelId="{A75EFF3D-46D7-434C-8D20-BC5ACF03FF28}" type="pres">
      <dgm:prSet presAssocID="{055D8CAD-4A7E-42A1-89EB-D0A1800323D1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AA412D73-0425-4328-B4FE-8E21ADB5A89D}" type="pres">
      <dgm:prSet presAssocID="{5342D025-0F1E-400A-A39A-49B127287B33}" presName="spacer" presStyleCnt="0"/>
      <dgm:spPr/>
    </dgm:pt>
    <dgm:pt modelId="{E4D1A162-FA0F-47E4-B1A1-9D9714A1C1E7}" type="pres">
      <dgm:prSet presAssocID="{067F92DA-8339-440F-BA9C-893238ACE214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034CA0A9-F4BB-4103-A066-1B28B926D304}" type="pres">
      <dgm:prSet presAssocID="{5D4D4062-88F9-4268-AD03-4F28EB78F6FB}" presName="spacer" presStyleCnt="0"/>
      <dgm:spPr/>
    </dgm:pt>
    <dgm:pt modelId="{2DF8CE8A-822A-45AD-829B-2F2D5168465E}" type="pres">
      <dgm:prSet presAssocID="{C335C701-2AB7-49F6-A11A-F891D715ED90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D46652F6-EBBB-492E-B595-2F9426EBBE88}" type="pres">
      <dgm:prSet presAssocID="{97287F4F-F22D-4B35-9662-09E75F799717}" presName="spacer" presStyleCnt="0"/>
      <dgm:spPr/>
    </dgm:pt>
    <dgm:pt modelId="{B7B7FE83-6CBB-4958-86F2-280AD7B29583}" type="pres">
      <dgm:prSet presAssocID="{080FCC2B-E919-4FD0-98DE-023A60E9E919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D953E13B-BCDD-4300-BAC7-5CE509A316B3}" type="pres">
      <dgm:prSet presAssocID="{DF55FD78-9F07-4260-81BB-E6D7AB84BD8B}" presName="spacer" presStyleCnt="0"/>
      <dgm:spPr/>
    </dgm:pt>
    <dgm:pt modelId="{20681638-2581-40B0-B355-8A299586991F}" type="pres">
      <dgm:prSet presAssocID="{5E45E47D-B2CD-41B3-968B-7AB7D450DD0B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14CB566F-9BC0-4C28-8AF1-639FE59BAD30}" type="pres">
      <dgm:prSet presAssocID="{77BB0D7C-BF89-4427-9074-344D496F686A}" presName="spacer" presStyleCnt="0"/>
      <dgm:spPr/>
    </dgm:pt>
    <dgm:pt modelId="{6785BCB1-36B2-44CC-90A2-A5F29A6BF9B4}" type="pres">
      <dgm:prSet presAssocID="{113AD9AB-C323-421A-8060-9E0C81DFBE09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4C0B3212-3164-4583-8F8F-37C1C635F5FD}" type="presOf" srcId="{113AD9AB-C323-421A-8060-9E0C81DFBE09}" destId="{6785BCB1-36B2-44CC-90A2-A5F29A6BF9B4}" srcOrd="0" destOrd="0" presId="urn:microsoft.com/office/officeart/2005/8/layout/vList2"/>
    <dgm:cxn modelId="{A9208517-2B29-4AE8-BEDF-9DC66CB569B5}" srcId="{7898BC9A-7487-4FF4-B814-E8F4B1EDEC77}" destId="{CD8DA4F4-FAC8-42DB-9A62-55444E2A22FD}" srcOrd="0" destOrd="0" parTransId="{9797E436-2145-458D-84ED-E4767658384B}" sibTransId="{9E2D4A0D-ABB5-4ABB-85AC-FD2BA56D1809}"/>
    <dgm:cxn modelId="{67AD0929-31F1-4681-A360-3ECAF1065AD9}" type="presOf" srcId="{5E45E47D-B2CD-41B3-968B-7AB7D450DD0B}" destId="{20681638-2581-40B0-B355-8A299586991F}" srcOrd="0" destOrd="0" presId="urn:microsoft.com/office/officeart/2005/8/layout/vList2"/>
    <dgm:cxn modelId="{A4E7172C-CD2D-4B42-AD12-CC1EBB418478}" srcId="{7898BC9A-7487-4FF4-B814-E8F4B1EDEC77}" destId="{C335C701-2AB7-49F6-A11A-F891D715ED90}" srcOrd="3" destOrd="0" parTransId="{CED2EC74-28C5-42F2-94F4-E0F89D47FA9A}" sibTransId="{97287F4F-F22D-4B35-9662-09E75F799717}"/>
    <dgm:cxn modelId="{0D791C2C-8939-4AD8-B4DE-1E886CFD959D}" srcId="{7898BC9A-7487-4FF4-B814-E8F4B1EDEC77}" destId="{067F92DA-8339-440F-BA9C-893238ACE214}" srcOrd="2" destOrd="0" parTransId="{25A51DD0-F90A-4764-8C58-09964C490C78}" sibTransId="{5D4D4062-88F9-4268-AD03-4F28EB78F6FB}"/>
    <dgm:cxn modelId="{A7CAF62F-E035-447E-8DBB-BACDC41746EC}" type="presOf" srcId="{7898BC9A-7487-4FF4-B814-E8F4B1EDEC77}" destId="{176AA56F-7194-46FD-9EBC-C336330D76C7}" srcOrd="0" destOrd="0" presId="urn:microsoft.com/office/officeart/2005/8/layout/vList2"/>
    <dgm:cxn modelId="{E7781531-72D3-4795-B8F1-A5BF42C5DCD5}" type="presOf" srcId="{055D8CAD-4A7E-42A1-89EB-D0A1800323D1}" destId="{A75EFF3D-46D7-434C-8D20-BC5ACF03FF28}" srcOrd="0" destOrd="0" presId="urn:microsoft.com/office/officeart/2005/8/layout/vList2"/>
    <dgm:cxn modelId="{CB89874A-A1B2-44D6-B61F-4EA3D56DB98B}" srcId="{7898BC9A-7487-4FF4-B814-E8F4B1EDEC77}" destId="{113AD9AB-C323-421A-8060-9E0C81DFBE09}" srcOrd="6" destOrd="0" parTransId="{532D919E-3F70-424E-83B4-A0EE27D1A533}" sibTransId="{53CCF038-1A7D-455A-81AC-E1DDAEC57133}"/>
    <dgm:cxn modelId="{195EC06A-52A2-4787-86AC-89C3F13B450D}" srcId="{7898BC9A-7487-4FF4-B814-E8F4B1EDEC77}" destId="{5E45E47D-B2CD-41B3-968B-7AB7D450DD0B}" srcOrd="5" destOrd="0" parTransId="{8EF41B94-A121-45DD-983A-4079F769A21F}" sibTransId="{77BB0D7C-BF89-4427-9074-344D496F686A}"/>
    <dgm:cxn modelId="{8077E882-BD3C-40B3-904C-321BC7760DFD}" type="presOf" srcId="{080FCC2B-E919-4FD0-98DE-023A60E9E919}" destId="{B7B7FE83-6CBB-4958-86F2-280AD7B29583}" srcOrd="0" destOrd="0" presId="urn:microsoft.com/office/officeart/2005/8/layout/vList2"/>
    <dgm:cxn modelId="{1AAEBC96-D0FF-4885-9A59-6C33C64B6D34}" type="presOf" srcId="{C335C701-2AB7-49F6-A11A-F891D715ED90}" destId="{2DF8CE8A-822A-45AD-829B-2F2D5168465E}" srcOrd="0" destOrd="0" presId="urn:microsoft.com/office/officeart/2005/8/layout/vList2"/>
    <dgm:cxn modelId="{B94E37AC-31BD-4AC9-BE42-62AEBA5E569B}" type="presOf" srcId="{CD8DA4F4-FAC8-42DB-9A62-55444E2A22FD}" destId="{849B5FFC-BCB4-45B9-A271-E7C3175835E5}" srcOrd="0" destOrd="0" presId="urn:microsoft.com/office/officeart/2005/8/layout/vList2"/>
    <dgm:cxn modelId="{0E8A41C0-E49F-4060-BB0B-FD47CEE6E9AB}" srcId="{7898BC9A-7487-4FF4-B814-E8F4B1EDEC77}" destId="{080FCC2B-E919-4FD0-98DE-023A60E9E919}" srcOrd="4" destOrd="0" parTransId="{C74C6A54-4489-4EEC-9D54-225184A2135B}" sibTransId="{DF55FD78-9F07-4260-81BB-E6D7AB84BD8B}"/>
    <dgm:cxn modelId="{590B3DC3-B209-4488-BD14-AAFB81544AF3}" srcId="{7898BC9A-7487-4FF4-B814-E8F4B1EDEC77}" destId="{055D8CAD-4A7E-42A1-89EB-D0A1800323D1}" srcOrd="1" destOrd="0" parTransId="{85B34CD9-D190-4D03-B14E-4C562332A437}" sibTransId="{5342D025-0F1E-400A-A39A-49B127287B33}"/>
    <dgm:cxn modelId="{303A34EB-CC65-4AF8-9384-8D7120659F3D}" type="presOf" srcId="{067F92DA-8339-440F-BA9C-893238ACE214}" destId="{E4D1A162-FA0F-47E4-B1A1-9D9714A1C1E7}" srcOrd="0" destOrd="0" presId="urn:microsoft.com/office/officeart/2005/8/layout/vList2"/>
    <dgm:cxn modelId="{3BEB15BF-1737-4625-AA1E-12A6D78CF193}" type="presParOf" srcId="{176AA56F-7194-46FD-9EBC-C336330D76C7}" destId="{849B5FFC-BCB4-45B9-A271-E7C3175835E5}" srcOrd="0" destOrd="0" presId="urn:microsoft.com/office/officeart/2005/8/layout/vList2"/>
    <dgm:cxn modelId="{6A628D7C-1700-40D1-ADFD-141CC5CBCF17}" type="presParOf" srcId="{176AA56F-7194-46FD-9EBC-C336330D76C7}" destId="{DBBCC3C6-78EC-4A87-A4A9-7E5021A57714}" srcOrd="1" destOrd="0" presId="urn:microsoft.com/office/officeart/2005/8/layout/vList2"/>
    <dgm:cxn modelId="{38A0859B-DB21-4392-8B08-A4EB9C912485}" type="presParOf" srcId="{176AA56F-7194-46FD-9EBC-C336330D76C7}" destId="{A75EFF3D-46D7-434C-8D20-BC5ACF03FF28}" srcOrd="2" destOrd="0" presId="urn:microsoft.com/office/officeart/2005/8/layout/vList2"/>
    <dgm:cxn modelId="{0A33C5D0-624E-4AED-855E-1719FBD0EAE4}" type="presParOf" srcId="{176AA56F-7194-46FD-9EBC-C336330D76C7}" destId="{AA412D73-0425-4328-B4FE-8E21ADB5A89D}" srcOrd="3" destOrd="0" presId="urn:microsoft.com/office/officeart/2005/8/layout/vList2"/>
    <dgm:cxn modelId="{0A5D1B75-41ED-477B-A718-E7305915DCEE}" type="presParOf" srcId="{176AA56F-7194-46FD-9EBC-C336330D76C7}" destId="{E4D1A162-FA0F-47E4-B1A1-9D9714A1C1E7}" srcOrd="4" destOrd="0" presId="urn:microsoft.com/office/officeart/2005/8/layout/vList2"/>
    <dgm:cxn modelId="{211DA983-90CE-4252-AF1A-5E99CFF00CA0}" type="presParOf" srcId="{176AA56F-7194-46FD-9EBC-C336330D76C7}" destId="{034CA0A9-F4BB-4103-A066-1B28B926D304}" srcOrd="5" destOrd="0" presId="urn:microsoft.com/office/officeart/2005/8/layout/vList2"/>
    <dgm:cxn modelId="{8D58F9E1-45B9-4E24-A7C5-2C57E0BFCA3F}" type="presParOf" srcId="{176AA56F-7194-46FD-9EBC-C336330D76C7}" destId="{2DF8CE8A-822A-45AD-829B-2F2D5168465E}" srcOrd="6" destOrd="0" presId="urn:microsoft.com/office/officeart/2005/8/layout/vList2"/>
    <dgm:cxn modelId="{114F68D7-7DC1-4495-929B-2A7C72877D12}" type="presParOf" srcId="{176AA56F-7194-46FD-9EBC-C336330D76C7}" destId="{D46652F6-EBBB-492E-B595-2F9426EBBE88}" srcOrd="7" destOrd="0" presId="urn:microsoft.com/office/officeart/2005/8/layout/vList2"/>
    <dgm:cxn modelId="{0C4648D5-ED68-45B0-B873-F8FB9DE5F63D}" type="presParOf" srcId="{176AA56F-7194-46FD-9EBC-C336330D76C7}" destId="{B7B7FE83-6CBB-4958-86F2-280AD7B29583}" srcOrd="8" destOrd="0" presId="urn:microsoft.com/office/officeart/2005/8/layout/vList2"/>
    <dgm:cxn modelId="{260BBDFD-8212-430C-AD2D-D7515208CF8D}" type="presParOf" srcId="{176AA56F-7194-46FD-9EBC-C336330D76C7}" destId="{D953E13B-BCDD-4300-BAC7-5CE509A316B3}" srcOrd="9" destOrd="0" presId="urn:microsoft.com/office/officeart/2005/8/layout/vList2"/>
    <dgm:cxn modelId="{FA65C612-CF61-489D-A6AA-B419A696F967}" type="presParOf" srcId="{176AA56F-7194-46FD-9EBC-C336330D76C7}" destId="{20681638-2581-40B0-B355-8A299586991F}" srcOrd="10" destOrd="0" presId="urn:microsoft.com/office/officeart/2005/8/layout/vList2"/>
    <dgm:cxn modelId="{81B7A76C-DB7A-42D4-AD1C-7528DA74A54A}" type="presParOf" srcId="{176AA56F-7194-46FD-9EBC-C336330D76C7}" destId="{14CB566F-9BC0-4C28-8AF1-639FE59BAD30}" srcOrd="11" destOrd="0" presId="urn:microsoft.com/office/officeart/2005/8/layout/vList2"/>
    <dgm:cxn modelId="{E11514E9-C0CD-4365-8228-6A307908E883}" type="presParOf" srcId="{176AA56F-7194-46FD-9EBC-C336330D76C7}" destId="{6785BCB1-36B2-44CC-90A2-A5F29A6BF9B4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9B743C6-5DFD-4017-A66E-DBDDF7A0517F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AE65D7F-7FC9-4029-B138-3F8FE28AFD5D}">
      <dgm:prSet/>
      <dgm:spPr/>
      <dgm:t>
        <a:bodyPr/>
        <a:lstStyle/>
        <a:p>
          <a:r>
            <a:rPr lang="cs-CZ" b="0" dirty="0"/>
            <a:t>Zpracovává ŘO</a:t>
          </a:r>
          <a:endParaRPr lang="cs-CZ" dirty="0"/>
        </a:p>
      </dgm:t>
    </dgm:pt>
    <dgm:pt modelId="{AA1ADD59-2CAA-4C65-A1D1-F2AD0C0844A9}" type="parTrans" cxnId="{C4C3F52D-0282-454B-BDB7-F46018312EAA}">
      <dgm:prSet/>
      <dgm:spPr/>
      <dgm:t>
        <a:bodyPr/>
        <a:lstStyle/>
        <a:p>
          <a:endParaRPr lang="cs-CZ"/>
        </a:p>
      </dgm:t>
    </dgm:pt>
    <dgm:pt modelId="{21F24452-3E5A-46D1-AA5D-080B1F85A824}" type="sibTrans" cxnId="{C4C3F52D-0282-454B-BDB7-F46018312EAA}">
      <dgm:prSet/>
      <dgm:spPr/>
      <dgm:t>
        <a:bodyPr/>
        <a:lstStyle/>
        <a:p>
          <a:endParaRPr lang="cs-CZ"/>
        </a:p>
      </dgm:t>
    </dgm:pt>
    <dgm:pt modelId="{F5841C66-8781-4862-B648-120E7BB6CA5D}">
      <dgm:prSet/>
      <dgm:spPr>
        <a:solidFill>
          <a:srgbClr val="AFDDFA"/>
        </a:solidFill>
      </dgm:spPr>
      <dgm:t>
        <a:bodyPr/>
        <a:lstStyle/>
        <a:p>
          <a:r>
            <a:rPr lang="cs-CZ" b="0" dirty="0">
              <a:solidFill>
                <a:srgbClr val="164088"/>
              </a:solidFill>
            </a:rPr>
            <a:t>20% CZV</a:t>
          </a:r>
          <a:endParaRPr lang="cs-CZ" dirty="0">
            <a:solidFill>
              <a:srgbClr val="164088"/>
            </a:solidFill>
          </a:endParaRPr>
        </a:p>
      </dgm:t>
    </dgm:pt>
    <dgm:pt modelId="{F2BF11D5-3FB9-41D9-9B8E-66287677A3A1}" type="parTrans" cxnId="{D291603E-D590-45D7-A0CE-33D86045DF3D}">
      <dgm:prSet/>
      <dgm:spPr/>
      <dgm:t>
        <a:bodyPr/>
        <a:lstStyle/>
        <a:p>
          <a:endParaRPr lang="cs-CZ"/>
        </a:p>
      </dgm:t>
    </dgm:pt>
    <dgm:pt modelId="{5DE16E23-A354-46D6-8776-8ED03B477DDC}" type="sibTrans" cxnId="{D291603E-D590-45D7-A0CE-33D86045DF3D}">
      <dgm:prSet/>
      <dgm:spPr/>
      <dgm:t>
        <a:bodyPr/>
        <a:lstStyle/>
        <a:p>
          <a:endParaRPr lang="cs-CZ"/>
        </a:p>
      </dgm:t>
    </dgm:pt>
    <dgm:pt modelId="{86750C7B-CAF1-4503-92DE-24AAA195E4A9}">
      <dgm:prSet/>
      <dgm:spPr>
        <a:solidFill>
          <a:srgbClr val="AFDDFA"/>
        </a:solidFill>
      </dgm:spPr>
      <dgm:t>
        <a:bodyPr/>
        <a:lstStyle/>
        <a:p>
          <a:r>
            <a:rPr lang="cs-CZ" b="0" dirty="0">
              <a:solidFill>
                <a:srgbClr val="164088"/>
              </a:solidFill>
            </a:rPr>
            <a:t>záložka FINANČNÍ PLÁN</a:t>
          </a:r>
          <a:r>
            <a:rPr lang="cs-CZ" b="0" i="1" dirty="0">
              <a:solidFill>
                <a:srgbClr val="164088"/>
              </a:solidFill>
            </a:rPr>
            <a:t> - </a:t>
          </a:r>
          <a:r>
            <a:rPr lang="cs-CZ" b="0" dirty="0">
              <a:solidFill>
                <a:srgbClr val="164088"/>
              </a:solidFill>
            </a:rPr>
            <a:t>1. řádek, sloupec STAV </a:t>
          </a:r>
          <a:r>
            <a:rPr lang="cs-CZ" b="0" dirty="0" err="1">
              <a:solidFill>
                <a:srgbClr val="164088"/>
              </a:solidFill>
            </a:rPr>
            <a:t>ŽoPL</a:t>
          </a:r>
          <a:r>
            <a:rPr lang="cs-CZ" b="0" dirty="0">
              <a:solidFill>
                <a:srgbClr val="164088"/>
              </a:solidFill>
            </a:rPr>
            <a:t>)</a:t>
          </a:r>
          <a:endParaRPr lang="cs-CZ" dirty="0">
            <a:solidFill>
              <a:srgbClr val="164088"/>
            </a:solidFill>
          </a:endParaRPr>
        </a:p>
      </dgm:t>
    </dgm:pt>
    <dgm:pt modelId="{C27626F8-D27B-43CE-AC68-3D5AB6999D23}" type="parTrans" cxnId="{18B9A3E5-E3A9-4A4A-ABD1-88A847FC64CB}">
      <dgm:prSet/>
      <dgm:spPr/>
      <dgm:t>
        <a:bodyPr/>
        <a:lstStyle/>
        <a:p>
          <a:endParaRPr lang="cs-CZ"/>
        </a:p>
      </dgm:t>
    </dgm:pt>
    <dgm:pt modelId="{484CCA9D-B7C5-4A50-B52F-9EE33AF260B1}" type="sibTrans" cxnId="{18B9A3E5-E3A9-4A4A-ABD1-88A847FC64CB}">
      <dgm:prSet/>
      <dgm:spPr/>
      <dgm:t>
        <a:bodyPr/>
        <a:lstStyle/>
        <a:p>
          <a:endParaRPr lang="cs-CZ"/>
        </a:p>
      </dgm:t>
    </dgm:pt>
    <dgm:pt modelId="{7075A472-A762-4F2B-B99C-219EB2733293}">
      <dgm:prSet/>
      <dgm:spPr/>
      <dgm:t>
        <a:bodyPr/>
        <a:lstStyle/>
        <a:p>
          <a:r>
            <a:rPr lang="cs-CZ" b="0" dirty="0"/>
            <a:t>Částka na krytí výdajů = včetně vlastního podílu příjemce</a:t>
          </a:r>
          <a:endParaRPr lang="cs-CZ" dirty="0"/>
        </a:p>
      </dgm:t>
    </dgm:pt>
    <dgm:pt modelId="{426D7187-7936-4655-8BE5-D5FE76D8BDF3}" type="parTrans" cxnId="{A4348CF1-D35D-4276-BBF0-346B1FDA7A69}">
      <dgm:prSet/>
      <dgm:spPr/>
      <dgm:t>
        <a:bodyPr/>
        <a:lstStyle/>
        <a:p>
          <a:endParaRPr lang="cs-CZ"/>
        </a:p>
      </dgm:t>
    </dgm:pt>
    <dgm:pt modelId="{0BCC828A-A7DD-43CC-9D79-082C95AA0B4E}" type="sibTrans" cxnId="{A4348CF1-D35D-4276-BBF0-346B1FDA7A69}">
      <dgm:prSet/>
      <dgm:spPr/>
      <dgm:t>
        <a:bodyPr/>
        <a:lstStyle/>
        <a:p>
          <a:endParaRPr lang="cs-CZ"/>
        </a:p>
      </dgm:t>
    </dgm:pt>
    <dgm:pt modelId="{A34D653C-608A-496E-ACDC-4450879BA28F}" type="pres">
      <dgm:prSet presAssocID="{59B743C6-5DFD-4017-A66E-DBDDF7A0517F}" presName="matrix" presStyleCnt="0">
        <dgm:presLayoutVars>
          <dgm:chMax val="1"/>
          <dgm:dir/>
          <dgm:resizeHandles val="exact"/>
        </dgm:presLayoutVars>
      </dgm:prSet>
      <dgm:spPr/>
    </dgm:pt>
    <dgm:pt modelId="{90A51FB4-01B7-4FF5-BD24-B86FAFA0B38F}" type="pres">
      <dgm:prSet presAssocID="{59B743C6-5DFD-4017-A66E-DBDDF7A0517F}" presName="diamond" presStyleLbl="bgShp" presStyleIdx="0" presStyleCnt="1"/>
      <dgm:spPr>
        <a:solidFill>
          <a:srgbClr val="FFCC00"/>
        </a:solidFill>
      </dgm:spPr>
    </dgm:pt>
    <dgm:pt modelId="{926F306A-66CB-4AD5-8344-A6D27DB048BD}" type="pres">
      <dgm:prSet presAssocID="{59B743C6-5DFD-4017-A66E-DBDDF7A0517F}" presName="quad1" presStyleLbl="node1" presStyleIdx="0" presStyleCnt="4" custScaleY="49084">
        <dgm:presLayoutVars>
          <dgm:chMax val="0"/>
          <dgm:chPref val="0"/>
          <dgm:bulletEnabled val="1"/>
        </dgm:presLayoutVars>
      </dgm:prSet>
      <dgm:spPr/>
    </dgm:pt>
    <dgm:pt modelId="{8C9F400F-8A87-43A8-AAEC-62E1EA887862}" type="pres">
      <dgm:prSet presAssocID="{59B743C6-5DFD-4017-A66E-DBDDF7A0517F}" presName="quad2" presStyleLbl="node1" presStyleIdx="1" presStyleCnt="4" custScaleY="49084">
        <dgm:presLayoutVars>
          <dgm:chMax val="0"/>
          <dgm:chPref val="0"/>
          <dgm:bulletEnabled val="1"/>
        </dgm:presLayoutVars>
      </dgm:prSet>
      <dgm:spPr/>
    </dgm:pt>
    <dgm:pt modelId="{E5374FFA-E308-49C4-AAA5-F2E05FEF29F9}" type="pres">
      <dgm:prSet presAssocID="{59B743C6-5DFD-4017-A66E-DBDDF7A0517F}" presName="quad3" presStyleLbl="node1" presStyleIdx="2" presStyleCnt="4" custScaleY="129670">
        <dgm:presLayoutVars>
          <dgm:chMax val="0"/>
          <dgm:chPref val="0"/>
          <dgm:bulletEnabled val="1"/>
        </dgm:presLayoutVars>
      </dgm:prSet>
      <dgm:spPr/>
    </dgm:pt>
    <dgm:pt modelId="{41FAB0E2-F4B1-4C82-8F5A-50D4296B6874}" type="pres">
      <dgm:prSet presAssocID="{59B743C6-5DFD-4017-A66E-DBDDF7A0517F}" presName="quad4" presStyleLbl="node1" presStyleIdx="3" presStyleCnt="4" custScaleY="122344">
        <dgm:presLayoutVars>
          <dgm:chMax val="0"/>
          <dgm:chPref val="0"/>
          <dgm:bulletEnabled val="1"/>
        </dgm:presLayoutVars>
      </dgm:prSet>
      <dgm:spPr/>
    </dgm:pt>
  </dgm:ptLst>
  <dgm:cxnLst>
    <dgm:cxn modelId="{4EB4F50F-3E26-431D-95E1-304FBAD90DA8}" type="presOf" srcId="{59B743C6-5DFD-4017-A66E-DBDDF7A0517F}" destId="{A34D653C-608A-496E-ACDC-4450879BA28F}" srcOrd="0" destOrd="0" presId="urn:microsoft.com/office/officeart/2005/8/layout/matrix3"/>
    <dgm:cxn modelId="{C4C3F52D-0282-454B-BDB7-F46018312EAA}" srcId="{59B743C6-5DFD-4017-A66E-DBDDF7A0517F}" destId="{4AE65D7F-7FC9-4029-B138-3F8FE28AFD5D}" srcOrd="0" destOrd="0" parTransId="{AA1ADD59-2CAA-4C65-A1D1-F2AD0C0844A9}" sibTransId="{21F24452-3E5A-46D1-AA5D-080B1F85A824}"/>
    <dgm:cxn modelId="{D291603E-D590-45D7-A0CE-33D86045DF3D}" srcId="{59B743C6-5DFD-4017-A66E-DBDDF7A0517F}" destId="{F5841C66-8781-4862-B648-120E7BB6CA5D}" srcOrd="1" destOrd="0" parTransId="{F2BF11D5-3FB9-41D9-9B8E-66287677A3A1}" sibTransId="{5DE16E23-A354-46D6-8776-8ED03B477DDC}"/>
    <dgm:cxn modelId="{054157A5-FB2B-4940-88FA-333CEB431E18}" type="presOf" srcId="{4AE65D7F-7FC9-4029-B138-3F8FE28AFD5D}" destId="{926F306A-66CB-4AD5-8344-A6D27DB048BD}" srcOrd="0" destOrd="0" presId="urn:microsoft.com/office/officeart/2005/8/layout/matrix3"/>
    <dgm:cxn modelId="{90E013D9-2497-4A14-8026-32256EB0B5CF}" type="presOf" srcId="{7075A472-A762-4F2B-B99C-219EB2733293}" destId="{41FAB0E2-F4B1-4C82-8F5A-50D4296B6874}" srcOrd="0" destOrd="0" presId="urn:microsoft.com/office/officeart/2005/8/layout/matrix3"/>
    <dgm:cxn modelId="{77190CDB-8C90-4FDA-97E6-BD56374166BC}" type="presOf" srcId="{F5841C66-8781-4862-B648-120E7BB6CA5D}" destId="{8C9F400F-8A87-43A8-AAEC-62E1EA887862}" srcOrd="0" destOrd="0" presId="urn:microsoft.com/office/officeart/2005/8/layout/matrix3"/>
    <dgm:cxn modelId="{DD8D6EDE-C7BA-452B-B134-7929EDBE742A}" type="presOf" srcId="{86750C7B-CAF1-4503-92DE-24AAA195E4A9}" destId="{E5374FFA-E308-49C4-AAA5-F2E05FEF29F9}" srcOrd="0" destOrd="0" presId="urn:microsoft.com/office/officeart/2005/8/layout/matrix3"/>
    <dgm:cxn modelId="{18B9A3E5-E3A9-4A4A-ABD1-88A847FC64CB}" srcId="{59B743C6-5DFD-4017-A66E-DBDDF7A0517F}" destId="{86750C7B-CAF1-4503-92DE-24AAA195E4A9}" srcOrd="2" destOrd="0" parTransId="{C27626F8-D27B-43CE-AC68-3D5AB6999D23}" sibTransId="{484CCA9D-B7C5-4A50-B52F-9EE33AF260B1}"/>
    <dgm:cxn modelId="{A4348CF1-D35D-4276-BBF0-346B1FDA7A69}" srcId="{59B743C6-5DFD-4017-A66E-DBDDF7A0517F}" destId="{7075A472-A762-4F2B-B99C-219EB2733293}" srcOrd="3" destOrd="0" parTransId="{426D7187-7936-4655-8BE5-D5FE76D8BDF3}" sibTransId="{0BCC828A-A7DD-43CC-9D79-082C95AA0B4E}"/>
    <dgm:cxn modelId="{64E040F7-928B-41F5-8053-4B7F9B0493F7}" type="presParOf" srcId="{A34D653C-608A-496E-ACDC-4450879BA28F}" destId="{90A51FB4-01B7-4FF5-BD24-B86FAFA0B38F}" srcOrd="0" destOrd="0" presId="urn:microsoft.com/office/officeart/2005/8/layout/matrix3"/>
    <dgm:cxn modelId="{304390FA-0A1D-4E3A-93CB-FBFD3CEBA470}" type="presParOf" srcId="{A34D653C-608A-496E-ACDC-4450879BA28F}" destId="{926F306A-66CB-4AD5-8344-A6D27DB048BD}" srcOrd="1" destOrd="0" presId="urn:microsoft.com/office/officeart/2005/8/layout/matrix3"/>
    <dgm:cxn modelId="{13F104D4-3C78-48A3-A4A2-A7C1F626071E}" type="presParOf" srcId="{A34D653C-608A-496E-ACDC-4450879BA28F}" destId="{8C9F400F-8A87-43A8-AAEC-62E1EA887862}" srcOrd="2" destOrd="0" presId="urn:microsoft.com/office/officeart/2005/8/layout/matrix3"/>
    <dgm:cxn modelId="{0457E2B2-E9A5-4B28-808D-3665094E7A25}" type="presParOf" srcId="{A34D653C-608A-496E-ACDC-4450879BA28F}" destId="{E5374FFA-E308-49C4-AAA5-F2E05FEF29F9}" srcOrd="3" destOrd="0" presId="urn:microsoft.com/office/officeart/2005/8/layout/matrix3"/>
    <dgm:cxn modelId="{AB883F9E-365B-40A2-9E5F-0081877C1F0C}" type="presParOf" srcId="{A34D653C-608A-496E-ACDC-4450879BA28F}" destId="{41FAB0E2-F4B1-4C82-8F5A-50D4296B687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0521C1B-AD1D-4331-8492-18E3DEE0AEA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E011004-B32F-4E87-B14A-9C2EB41171FD}">
      <dgm:prSet/>
      <dgm:spPr/>
      <dgm:t>
        <a:bodyPr/>
        <a:lstStyle/>
        <a:p>
          <a:r>
            <a:rPr lang="cs-CZ" b="0"/>
            <a:t>Zkontrolovat automaticky vyplněná pole</a:t>
          </a:r>
          <a:endParaRPr lang="cs-CZ"/>
        </a:p>
      </dgm:t>
    </dgm:pt>
    <dgm:pt modelId="{9C16EDBB-D337-4A91-AFB9-1335BB1AFBBC}" type="parTrans" cxnId="{47EE0FF5-EB22-4C2D-986C-A5C5D097BDB0}">
      <dgm:prSet/>
      <dgm:spPr/>
      <dgm:t>
        <a:bodyPr/>
        <a:lstStyle/>
        <a:p>
          <a:endParaRPr lang="cs-CZ"/>
        </a:p>
      </dgm:t>
    </dgm:pt>
    <dgm:pt modelId="{638F9511-AF51-4E0B-8C67-F4D45ADA17E7}" type="sibTrans" cxnId="{47EE0FF5-EB22-4C2D-986C-A5C5D097BDB0}">
      <dgm:prSet/>
      <dgm:spPr/>
      <dgm:t>
        <a:bodyPr/>
        <a:lstStyle/>
        <a:p>
          <a:endParaRPr lang="cs-CZ"/>
        </a:p>
      </dgm:t>
    </dgm:pt>
    <dgm:pt modelId="{79BA6994-3B71-41F6-9CA9-3BD8F598D8A8}">
      <dgm:prSet/>
      <dgm:spPr>
        <a:solidFill>
          <a:srgbClr val="AFDDFA">
            <a:alpha val="90000"/>
          </a:srgbClr>
        </a:solidFill>
      </dgm:spPr>
      <dgm:t>
        <a:bodyPr/>
        <a:lstStyle/>
        <a:p>
          <a:r>
            <a:rPr lang="cs-CZ" dirty="0"/>
            <a:t>Všichni: Název účtu (část účet příjemce)</a:t>
          </a:r>
        </a:p>
      </dgm:t>
    </dgm:pt>
    <dgm:pt modelId="{9B3053F4-4D19-4100-8A7F-A787ADA74208}" type="parTrans" cxnId="{E0B6E389-67C5-4E24-B44E-1846105ADF53}">
      <dgm:prSet/>
      <dgm:spPr/>
      <dgm:t>
        <a:bodyPr/>
        <a:lstStyle/>
        <a:p>
          <a:endParaRPr lang="cs-CZ"/>
        </a:p>
      </dgm:t>
    </dgm:pt>
    <dgm:pt modelId="{005C15D5-473E-4426-952A-41F8F7BDE829}" type="sibTrans" cxnId="{E0B6E389-67C5-4E24-B44E-1846105ADF53}">
      <dgm:prSet/>
      <dgm:spPr/>
      <dgm:t>
        <a:bodyPr/>
        <a:lstStyle/>
        <a:p>
          <a:endParaRPr lang="cs-CZ"/>
        </a:p>
      </dgm:t>
    </dgm:pt>
    <dgm:pt modelId="{C9CDD4B5-122C-4DDD-879D-17DE81D6EA8A}">
      <dgm:prSet/>
      <dgm:spPr>
        <a:solidFill>
          <a:srgbClr val="FFCC00">
            <a:alpha val="90000"/>
          </a:srgbClr>
        </a:solidFill>
      </dgm:spPr>
      <dgm:t>
        <a:bodyPr/>
        <a:lstStyle/>
        <a:p>
          <a:r>
            <a:rPr lang="cs-CZ" dirty="0"/>
            <a:t>Obce: Název účtu (část účet zřizovatele)</a:t>
          </a:r>
        </a:p>
      </dgm:t>
    </dgm:pt>
    <dgm:pt modelId="{F027AC9A-3D69-437E-B1E2-D10FEFA815E4}" type="parTrans" cxnId="{8B910521-F927-427B-90FF-EE5544C98950}">
      <dgm:prSet/>
      <dgm:spPr/>
      <dgm:t>
        <a:bodyPr/>
        <a:lstStyle/>
        <a:p>
          <a:endParaRPr lang="cs-CZ"/>
        </a:p>
      </dgm:t>
    </dgm:pt>
    <dgm:pt modelId="{1692144D-B019-45A1-B148-613035A9D4AC}" type="sibTrans" cxnId="{8B910521-F927-427B-90FF-EE5544C98950}">
      <dgm:prSet/>
      <dgm:spPr/>
      <dgm:t>
        <a:bodyPr/>
        <a:lstStyle/>
        <a:p>
          <a:endParaRPr lang="cs-CZ"/>
        </a:p>
      </dgm:t>
    </dgm:pt>
    <dgm:pt modelId="{6DAB5445-2903-4418-AE44-DCC2CB466629}" type="pres">
      <dgm:prSet presAssocID="{F0521C1B-AD1D-4331-8492-18E3DEE0AEA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4D8E1BF-6E48-4F19-ABDB-A1EC24773591}" type="pres">
      <dgm:prSet presAssocID="{FE011004-B32F-4E87-B14A-9C2EB41171FD}" presName="root" presStyleCnt="0"/>
      <dgm:spPr/>
    </dgm:pt>
    <dgm:pt modelId="{95B80AC7-0877-456B-BCD9-0BD2C9B3094B}" type="pres">
      <dgm:prSet presAssocID="{FE011004-B32F-4E87-B14A-9C2EB41171FD}" presName="rootComposite" presStyleCnt="0"/>
      <dgm:spPr/>
    </dgm:pt>
    <dgm:pt modelId="{692D8CB0-FCAF-4AD3-B292-95C498494009}" type="pres">
      <dgm:prSet presAssocID="{FE011004-B32F-4E87-B14A-9C2EB41171FD}" presName="rootText" presStyleLbl="node1" presStyleIdx="0" presStyleCnt="1" custScaleX="181125"/>
      <dgm:spPr/>
    </dgm:pt>
    <dgm:pt modelId="{BD2F00F3-692B-4C35-9E9F-FC56D5AFE904}" type="pres">
      <dgm:prSet presAssocID="{FE011004-B32F-4E87-B14A-9C2EB41171FD}" presName="rootConnector" presStyleLbl="node1" presStyleIdx="0" presStyleCnt="1"/>
      <dgm:spPr/>
    </dgm:pt>
    <dgm:pt modelId="{C416C82D-FF9A-4E49-B8F7-8DC6FA254C97}" type="pres">
      <dgm:prSet presAssocID="{FE011004-B32F-4E87-B14A-9C2EB41171FD}" presName="childShape" presStyleCnt="0"/>
      <dgm:spPr/>
    </dgm:pt>
    <dgm:pt modelId="{D39AE1C4-9A25-418C-A621-96C89D771869}" type="pres">
      <dgm:prSet presAssocID="{9B3053F4-4D19-4100-8A7F-A787ADA74208}" presName="Name13" presStyleLbl="parChTrans1D2" presStyleIdx="0" presStyleCnt="2"/>
      <dgm:spPr/>
    </dgm:pt>
    <dgm:pt modelId="{FE81CAA5-4876-40A9-B301-2D6ACFF05F1D}" type="pres">
      <dgm:prSet presAssocID="{79BA6994-3B71-41F6-9CA9-3BD8F598D8A8}" presName="childText" presStyleLbl="bgAcc1" presStyleIdx="0" presStyleCnt="2" custScaleX="247643">
        <dgm:presLayoutVars>
          <dgm:bulletEnabled val="1"/>
        </dgm:presLayoutVars>
      </dgm:prSet>
      <dgm:spPr/>
    </dgm:pt>
    <dgm:pt modelId="{266E5A42-1840-4B67-97A6-ED1E9086065C}" type="pres">
      <dgm:prSet presAssocID="{F027AC9A-3D69-437E-B1E2-D10FEFA815E4}" presName="Name13" presStyleLbl="parChTrans1D2" presStyleIdx="1" presStyleCnt="2"/>
      <dgm:spPr/>
    </dgm:pt>
    <dgm:pt modelId="{3C985E35-D803-4176-8975-141790CDE990}" type="pres">
      <dgm:prSet presAssocID="{C9CDD4B5-122C-4DDD-879D-17DE81D6EA8A}" presName="childText" presStyleLbl="bgAcc1" presStyleIdx="1" presStyleCnt="2" custScaleX="297979">
        <dgm:presLayoutVars>
          <dgm:bulletEnabled val="1"/>
        </dgm:presLayoutVars>
      </dgm:prSet>
      <dgm:spPr/>
    </dgm:pt>
  </dgm:ptLst>
  <dgm:cxnLst>
    <dgm:cxn modelId="{C38AFB06-2A53-40EE-A0A7-39F8ED4A314B}" type="presOf" srcId="{C9CDD4B5-122C-4DDD-879D-17DE81D6EA8A}" destId="{3C985E35-D803-4176-8975-141790CDE990}" srcOrd="0" destOrd="0" presId="urn:microsoft.com/office/officeart/2005/8/layout/hierarchy3"/>
    <dgm:cxn modelId="{A993F31D-B0F0-4CA4-8E22-29DF59E5BE1E}" type="presOf" srcId="{9B3053F4-4D19-4100-8A7F-A787ADA74208}" destId="{D39AE1C4-9A25-418C-A621-96C89D771869}" srcOrd="0" destOrd="0" presId="urn:microsoft.com/office/officeart/2005/8/layout/hierarchy3"/>
    <dgm:cxn modelId="{8B910521-F927-427B-90FF-EE5544C98950}" srcId="{FE011004-B32F-4E87-B14A-9C2EB41171FD}" destId="{C9CDD4B5-122C-4DDD-879D-17DE81D6EA8A}" srcOrd="1" destOrd="0" parTransId="{F027AC9A-3D69-437E-B1E2-D10FEFA815E4}" sibTransId="{1692144D-B019-45A1-B148-613035A9D4AC}"/>
    <dgm:cxn modelId="{AC818D76-92B0-4ABD-B1B6-D03CF39CCFEC}" type="presOf" srcId="{F027AC9A-3D69-437E-B1E2-D10FEFA815E4}" destId="{266E5A42-1840-4B67-97A6-ED1E9086065C}" srcOrd="0" destOrd="0" presId="urn:microsoft.com/office/officeart/2005/8/layout/hierarchy3"/>
    <dgm:cxn modelId="{000EA580-AEE4-418D-8AC6-3300980BE4D4}" type="presOf" srcId="{79BA6994-3B71-41F6-9CA9-3BD8F598D8A8}" destId="{FE81CAA5-4876-40A9-B301-2D6ACFF05F1D}" srcOrd="0" destOrd="0" presId="urn:microsoft.com/office/officeart/2005/8/layout/hierarchy3"/>
    <dgm:cxn modelId="{E0B6E389-67C5-4E24-B44E-1846105ADF53}" srcId="{FE011004-B32F-4E87-B14A-9C2EB41171FD}" destId="{79BA6994-3B71-41F6-9CA9-3BD8F598D8A8}" srcOrd="0" destOrd="0" parTransId="{9B3053F4-4D19-4100-8A7F-A787ADA74208}" sibTransId="{005C15D5-473E-4426-952A-41F8F7BDE829}"/>
    <dgm:cxn modelId="{631CF38D-E241-4BDF-A3BC-AAFF7906AA36}" type="presOf" srcId="{FE011004-B32F-4E87-B14A-9C2EB41171FD}" destId="{BD2F00F3-692B-4C35-9E9F-FC56D5AFE904}" srcOrd="1" destOrd="0" presId="urn:microsoft.com/office/officeart/2005/8/layout/hierarchy3"/>
    <dgm:cxn modelId="{6B1B32AB-BF7F-46E8-AC7C-BE21D8CA2D1D}" type="presOf" srcId="{F0521C1B-AD1D-4331-8492-18E3DEE0AEA2}" destId="{6DAB5445-2903-4418-AE44-DCC2CB466629}" srcOrd="0" destOrd="0" presId="urn:microsoft.com/office/officeart/2005/8/layout/hierarchy3"/>
    <dgm:cxn modelId="{50D034C5-D2FE-4907-96ED-D0071E6009E1}" type="presOf" srcId="{FE011004-B32F-4E87-B14A-9C2EB41171FD}" destId="{692D8CB0-FCAF-4AD3-B292-95C498494009}" srcOrd="0" destOrd="0" presId="urn:microsoft.com/office/officeart/2005/8/layout/hierarchy3"/>
    <dgm:cxn modelId="{47EE0FF5-EB22-4C2D-986C-A5C5D097BDB0}" srcId="{F0521C1B-AD1D-4331-8492-18E3DEE0AEA2}" destId="{FE011004-B32F-4E87-B14A-9C2EB41171FD}" srcOrd="0" destOrd="0" parTransId="{9C16EDBB-D337-4A91-AFB9-1335BB1AFBBC}" sibTransId="{638F9511-AF51-4E0B-8C67-F4D45ADA17E7}"/>
    <dgm:cxn modelId="{CA8822C4-5529-4355-84DB-8CE78B36D08D}" type="presParOf" srcId="{6DAB5445-2903-4418-AE44-DCC2CB466629}" destId="{94D8E1BF-6E48-4F19-ABDB-A1EC24773591}" srcOrd="0" destOrd="0" presId="urn:microsoft.com/office/officeart/2005/8/layout/hierarchy3"/>
    <dgm:cxn modelId="{5556424B-463D-4CFF-B6F1-B27F8F519B89}" type="presParOf" srcId="{94D8E1BF-6E48-4F19-ABDB-A1EC24773591}" destId="{95B80AC7-0877-456B-BCD9-0BD2C9B3094B}" srcOrd="0" destOrd="0" presId="urn:microsoft.com/office/officeart/2005/8/layout/hierarchy3"/>
    <dgm:cxn modelId="{7CD6072B-2FD2-4014-B197-3CC0160CE30F}" type="presParOf" srcId="{95B80AC7-0877-456B-BCD9-0BD2C9B3094B}" destId="{692D8CB0-FCAF-4AD3-B292-95C498494009}" srcOrd="0" destOrd="0" presId="urn:microsoft.com/office/officeart/2005/8/layout/hierarchy3"/>
    <dgm:cxn modelId="{A07FA43D-5D52-4A8D-8D84-998D8CA911BC}" type="presParOf" srcId="{95B80AC7-0877-456B-BCD9-0BD2C9B3094B}" destId="{BD2F00F3-692B-4C35-9E9F-FC56D5AFE904}" srcOrd="1" destOrd="0" presId="urn:microsoft.com/office/officeart/2005/8/layout/hierarchy3"/>
    <dgm:cxn modelId="{D5FE1FE1-0493-48D5-B161-BF324B75FA2C}" type="presParOf" srcId="{94D8E1BF-6E48-4F19-ABDB-A1EC24773591}" destId="{C416C82D-FF9A-4E49-B8F7-8DC6FA254C97}" srcOrd="1" destOrd="0" presId="urn:microsoft.com/office/officeart/2005/8/layout/hierarchy3"/>
    <dgm:cxn modelId="{FD4A51D4-CEE5-4658-8A7F-815EF6D0E5B4}" type="presParOf" srcId="{C416C82D-FF9A-4E49-B8F7-8DC6FA254C97}" destId="{D39AE1C4-9A25-418C-A621-96C89D771869}" srcOrd="0" destOrd="0" presId="urn:microsoft.com/office/officeart/2005/8/layout/hierarchy3"/>
    <dgm:cxn modelId="{A19DC38C-0B67-47F8-9AAD-C5F8F5C678CF}" type="presParOf" srcId="{C416C82D-FF9A-4E49-B8F7-8DC6FA254C97}" destId="{FE81CAA5-4876-40A9-B301-2D6ACFF05F1D}" srcOrd="1" destOrd="0" presId="urn:microsoft.com/office/officeart/2005/8/layout/hierarchy3"/>
    <dgm:cxn modelId="{A2069BD5-A991-4AF2-8323-BE1C430CFCFC}" type="presParOf" srcId="{C416C82D-FF9A-4E49-B8F7-8DC6FA254C97}" destId="{266E5A42-1840-4B67-97A6-ED1E9086065C}" srcOrd="2" destOrd="0" presId="urn:microsoft.com/office/officeart/2005/8/layout/hierarchy3"/>
    <dgm:cxn modelId="{54EC6B25-CBE3-479C-AECA-D889ABFE13C9}" type="presParOf" srcId="{C416C82D-FF9A-4E49-B8F7-8DC6FA254C97}" destId="{3C985E35-D803-4176-8975-141790CDE99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4445E73-EAE5-4922-8625-DFB3F83C340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D5593B5-576C-4592-ABFF-EB9E1F9865AF}">
      <dgm:prSet/>
      <dgm:spPr/>
      <dgm:t>
        <a:bodyPr/>
        <a:lstStyle/>
        <a:p>
          <a:r>
            <a:rPr lang="cs-CZ" b="0" dirty="0"/>
            <a:t>doplnit EVIDENČNÍ ČÍSLO/OZNAČENÍ SOUPISKY</a:t>
          </a:r>
          <a:endParaRPr lang="cs-CZ" dirty="0"/>
        </a:p>
      </dgm:t>
    </dgm:pt>
    <dgm:pt modelId="{DD33ABB5-EBB5-40DC-A7C1-A08929718DC3}" type="parTrans" cxnId="{0E56FB50-7A41-4929-B286-FD7936070257}">
      <dgm:prSet/>
      <dgm:spPr/>
      <dgm:t>
        <a:bodyPr/>
        <a:lstStyle/>
        <a:p>
          <a:endParaRPr lang="cs-CZ"/>
        </a:p>
      </dgm:t>
    </dgm:pt>
    <dgm:pt modelId="{765EFC55-B084-4CD2-B187-5DEDD71E6AC1}" type="sibTrans" cxnId="{0E56FB50-7A41-4929-B286-FD7936070257}">
      <dgm:prSet/>
      <dgm:spPr>
        <a:solidFill>
          <a:srgbClr val="FFCC00"/>
        </a:solidFill>
      </dgm:spPr>
      <dgm:t>
        <a:bodyPr/>
        <a:lstStyle/>
        <a:p>
          <a:endParaRPr lang="cs-CZ"/>
        </a:p>
      </dgm:t>
    </dgm:pt>
    <dgm:pt modelId="{52AED5A3-4728-4635-BADC-9820AE66797D}">
      <dgm:prSet/>
      <dgm:spPr>
        <a:solidFill>
          <a:srgbClr val="AFDDFA"/>
        </a:solidFill>
      </dgm:spPr>
      <dgm:t>
        <a:bodyPr/>
        <a:lstStyle/>
        <a:p>
          <a:r>
            <a:rPr lang="cs-CZ" b="0" dirty="0">
              <a:solidFill>
                <a:srgbClr val="164088"/>
              </a:solidFill>
            </a:rPr>
            <a:t>naplní se po vyplnění dílčích soupisek dokladů (SD-1, SD-2, SD-3, soupiska jednotek)</a:t>
          </a:r>
          <a:endParaRPr lang="cs-CZ" dirty="0">
            <a:solidFill>
              <a:srgbClr val="164088"/>
            </a:solidFill>
          </a:endParaRPr>
        </a:p>
      </dgm:t>
    </dgm:pt>
    <dgm:pt modelId="{91224F46-323E-4305-86F4-8A5AE3F6906A}" type="parTrans" cxnId="{6D39B85A-07AB-4B78-85A5-611B48798297}">
      <dgm:prSet/>
      <dgm:spPr/>
      <dgm:t>
        <a:bodyPr/>
        <a:lstStyle/>
        <a:p>
          <a:endParaRPr lang="cs-CZ"/>
        </a:p>
      </dgm:t>
    </dgm:pt>
    <dgm:pt modelId="{FF53CA5F-6064-4637-9BF6-7B6BB10693F6}" type="sibTrans" cxnId="{6D39B85A-07AB-4B78-85A5-611B48798297}">
      <dgm:prSet/>
      <dgm:spPr/>
      <dgm:t>
        <a:bodyPr/>
        <a:lstStyle/>
        <a:p>
          <a:endParaRPr lang="cs-CZ"/>
        </a:p>
      </dgm:t>
    </dgm:pt>
    <dgm:pt modelId="{866E6672-899B-488D-AAFC-69FABEC7BA5B}" type="pres">
      <dgm:prSet presAssocID="{54445E73-EAE5-4922-8625-DFB3F83C3409}" presName="Name0" presStyleCnt="0">
        <dgm:presLayoutVars>
          <dgm:dir/>
          <dgm:resizeHandles val="exact"/>
        </dgm:presLayoutVars>
      </dgm:prSet>
      <dgm:spPr/>
    </dgm:pt>
    <dgm:pt modelId="{19F7BC51-89A2-440D-9357-CB06B238C9B8}" type="pres">
      <dgm:prSet presAssocID="{2D5593B5-576C-4592-ABFF-EB9E1F9865AF}" presName="node" presStyleLbl="node1" presStyleIdx="0" presStyleCnt="2">
        <dgm:presLayoutVars>
          <dgm:bulletEnabled val="1"/>
        </dgm:presLayoutVars>
      </dgm:prSet>
      <dgm:spPr/>
    </dgm:pt>
    <dgm:pt modelId="{0A6059F9-0FAC-4204-B515-B68578F4B208}" type="pres">
      <dgm:prSet presAssocID="{765EFC55-B084-4CD2-B187-5DEDD71E6AC1}" presName="sibTrans" presStyleLbl="sibTrans2D1" presStyleIdx="0" presStyleCnt="1" custLinFactNeighborX="-2830" custLinFactNeighborY="4750"/>
      <dgm:spPr/>
    </dgm:pt>
    <dgm:pt modelId="{9F7AD287-3074-4D81-988C-0231F54F3D20}" type="pres">
      <dgm:prSet presAssocID="{765EFC55-B084-4CD2-B187-5DEDD71E6AC1}" presName="connectorText" presStyleLbl="sibTrans2D1" presStyleIdx="0" presStyleCnt="1"/>
      <dgm:spPr/>
    </dgm:pt>
    <dgm:pt modelId="{B53AA69B-517D-4CE8-B257-7E9BF831ADA5}" type="pres">
      <dgm:prSet presAssocID="{52AED5A3-4728-4635-BADC-9820AE66797D}" presName="node" presStyleLbl="node1" presStyleIdx="1" presStyleCnt="2">
        <dgm:presLayoutVars>
          <dgm:bulletEnabled val="1"/>
        </dgm:presLayoutVars>
      </dgm:prSet>
      <dgm:spPr/>
    </dgm:pt>
  </dgm:ptLst>
  <dgm:cxnLst>
    <dgm:cxn modelId="{4A251205-890F-499B-9CFB-F7BF5BBBA6C2}" type="presOf" srcId="{2D5593B5-576C-4592-ABFF-EB9E1F9865AF}" destId="{19F7BC51-89A2-440D-9357-CB06B238C9B8}" srcOrd="0" destOrd="0" presId="urn:microsoft.com/office/officeart/2005/8/layout/process1"/>
    <dgm:cxn modelId="{14C2E14D-1928-48DC-B51E-5D545554E7D2}" type="presOf" srcId="{52AED5A3-4728-4635-BADC-9820AE66797D}" destId="{B53AA69B-517D-4CE8-B257-7E9BF831ADA5}" srcOrd="0" destOrd="0" presId="urn:microsoft.com/office/officeart/2005/8/layout/process1"/>
    <dgm:cxn modelId="{0E56FB50-7A41-4929-B286-FD7936070257}" srcId="{54445E73-EAE5-4922-8625-DFB3F83C3409}" destId="{2D5593B5-576C-4592-ABFF-EB9E1F9865AF}" srcOrd="0" destOrd="0" parTransId="{DD33ABB5-EBB5-40DC-A7C1-A08929718DC3}" sibTransId="{765EFC55-B084-4CD2-B187-5DEDD71E6AC1}"/>
    <dgm:cxn modelId="{DCE6DC79-B81E-4FDA-8017-EA92D98AC35A}" type="presOf" srcId="{765EFC55-B084-4CD2-B187-5DEDD71E6AC1}" destId="{0A6059F9-0FAC-4204-B515-B68578F4B208}" srcOrd="0" destOrd="0" presId="urn:microsoft.com/office/officeart/2005/8/layout/process1"/>
    <dgm:cxn modelId="{6D39B85A-07AB-4B78-85A5-611B48798297}" srcId="{54445E73-EAE5-4922-8625-DFB3F83C3409}" destId="{52AED5A3-4728-4635-BADC-9820AE66797D}" srcOrd="1" destOrd="0" parTransId="{91224F46-323E-4305-86F4-8A5AE3F6906A}" sibTransId="{FF53CA5F-6064-4637-9BF6-7B6BB10693F6}"/>
    <dgm:cxn modelId="{F0DAC17E-CE6D-4C40-845E-0EBAC6530BB8}" type="presOf" srcId="{765EFC55-B084-4CD2-B187-5DEDD71E6AC1}" destId="{9F7AD287-3074-4D81-988C-0231F54F3D20}" srcOrd="1" destOrd="0" presId="urn:microsoft.com/office/officeart/2005/8/layout/process1"/>
    <dgm:cxn modelId="{1A57D6BE-2526-4F1E-AA7A-56CF69041631}" type="presOf" srcId="{54445E73-EAE5-4922-8625-DFB3F83C3409}" destId="{866E6672-899B-488D-AAFC-69FABEC7BA5B}" srcOrd="0" destOrd="0" presId="urn:microsoft.com/office/officeart/2005/8/layout/process1"/>
    <dgm:cxn modelId="{C2BBB5EE-417E-45A4-A4FA-9A94A8B25B17}" type="presParOf" srcId="{866E6672-899B-488D-AAFC-69FABEC7BA5B}" destId="{19F7BC51-89A2-440D-9357-CB06B238C9B8}" srcOrd="0" destOrd="0" presId="urn:microsoft.com/office/officeart/2005/8/layout/process1"/>
    <dgm:cxn modelId="{26BE33EC-37E3-45C5-B8DC-ABE6DC0CC448}" type="presParOf" srcId="{866E6672-899B-488D-AAFC-69FABEC7BA5B}" destId="{0A6059F9-0FAC-4204-B515-B68578F4B208}" srcOrd="1" destOrd="0" presId="urn:microsoft.com/office/officeart/2005/8/layout/process1"/>
    <dgm:cxn modelId="{4FD69695-9681-4E77-A72C-ED6D95865815}" type="presParOf" srcId="{0A6059F9-0FAC-4204-B515-B68578F4B208}" destId="{9F7AD287-3074-4D81-988C-0231F54F3D20}" srcOrd="0" destOrd="0" presId="urn:microsoft.com/office/officeart/2005/8/layout/process1"/>
    <dgm:cxn modelId="{4BC2D861-2A0B-4A57-9A15-AB15BD77C98C}" type="presParOf" srcId="{866E6672-899B-488D-AAFC-69FABEC7BA5B}" destId="{B53AA69B-517D-4CE8-B257-7E9BF831ADA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31168F6-7428-401E-8CE8-0CAD233CC4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44D417C-0A47-4DC9-9B3D-55C1A83B2604}">
      <dgm:prSet custT="1"/>
      <dgm:spPr>
        <a:solidFill>
          <a:srgbClr val="FFCC00"/>
        </a:solidFill>
      </dgm:spPr>
      <dgm:t>
        <a:bodyPr/>
        <a:lstStyle/>
        <a:p>
          <a:r>
            <a:rPr lang="cs-CZ" sz="4800" b="0" dirty="0">
              <a:solidFill>
                <a:srgbClr val="164088"/>
              </a:solidFill>
            </a:rPr>
            <a:t>Nerelevantní pro výzvu č. 32</a:t>
          </a:r>
          <a:endParaRPr lang="cs-CZ" sz="4800" dirty="0">
            <a:solidFill>
              <a:srgbClr val="164088"/>
            </a:solidFill>
          </a:endParaRPr>
        </a:p>
      </dgm:t>
    </dgm:pt>
    <dgm:pt modelId="{979C409A-4F97-45D2-978E-D4B492A59E78}" type="parTrans" cxnId="{743075F2-B16D-4CC0-85AA-09D94446D826}">
      <dgm:prSet/>
      <dgm:spPr/>
      <dgm:t>
        <a:bodyPr/>
        <a:lstStyle/>
        <a:p>
          <a:endParaRPr lang="cs-CZ"/>
        </a:p>
      </dgm:t>
    </dgm:pt>
    <dgm:pt modelId="{3063969F-C356-4EAD-AF9A-D6CAD8E2FBF4}" type="sibTrans" cxnId="{743075F2-B16D-4CC0-85AA-09D94446D826}">
      <dgm:prSet/>
      <dgm:spPr/>
      <dgm:t>
        <a:bodyPr/>
        <a:lstStyle/>
        <a:p>
          <a:endParaRPr lang="cs-CZ"/>
        </a:p>
      </dgm:t>
    </dgm:pt>
    <dgm:pt modelId="{ABF37447-4C3E-41B6-B6E9-82F850C262CB}" type="pres">
      <dgm:prSet presAssocID="{531168F6-7428-401E-8CE8-0CAD233CC4B7}" presName="linear" presStyleCnt="0">
        <dgm:presLayoutVars>
          <dgm:animLvl val="lvl"/>
          <dgm:resizeHandles val="exact"/>
        </dgm:presLayoutVars>
      </dgm:prSet>
      <dgm:spPr/>
    </dgm:pt>
    <dgm:pt modelId="{32DCCC8D-7106-40D1-9EA5-CB40A5C5EA4D}" type="pres">
      <dgm:prSet presAssocID="{444D417C-0A47-4DC9-9B3D-55C1A83B2604}" presName="parentText" presStyleLbl="node1" presStyleIdx="0" presStyleCnt="1" custLinFactNeighborX="-9782" custLinFactNeighborY="-3589">
        <dgm:presLayoutVars>
          <dgm:chMax val="0"/>
          <dgm:bulletEnabled val="1"/>
        </dgm:presLayoutVars>
      </dgm:prSet>
      <dgm:spPr/>
    </dgm:pt>
  </dgm:ptLst>
  <dgm:cxnLst>
    <dgm:cxn modelId="{E8028481-81F7-4DF5-9CDC-02144CDA1DAE}" type="presOf" srcId="{444D417C-0A47-4DC9-9B3D-55C1A83B2604}" destId="{32DCCC8D-7106-40D1-9EA5-CB40A5C5EA4D}" srcOrd="0" destOrd="0" presId="urn:microsoft.com/office/officeart/2005/8/layout/vList2"/>
    <dgm:cxn modelId="{2096A68A-4298-4465-8FE8-9164F6ADC48E}" type="presOf" srcId="{531168F6-7428-401E-8CE8-0CAD233CC4B7}" destId="{ABF37447-4C3E-41B6-B6E9-82F850C262CB}" srcOrd="0" destOrd="0" presId="urn:microsoft.com/office/officeart/2005/8/layout/vList2"/>
    <dgm:cxn modelId="{743075F2-B16D-4CC0-85AA-09D94446D826}" srcId="{531168F6-7428-401E-8CE8-0CAD233CC4B7}" destId="{444D417C-0A47-4DC9-9B3D-55C1A83B2604}" srcOrd="0" destOrd="0" parTransId="{979C409A-4F97-45D2-978E-D4B492A59E78}" sibTransId="{3063969F-C356-4EAD-AF9A-D6CAD8E2FBF4}"/>
    <dgm:cxn modelId="{2E9D8CC4-9D12-4289-8CA6-AE50CBE42156}" type="presParOf" srcId="{ABF37447-4C3E-41B6-B6E9-82F850C262CB}" destId="{32DCCC8D-7106-40D1-9EA5-CB40A5C5EA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C4A8C04-E681-42D6-8834-65B7188905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6319357-3F9D-4064-A45E-15321F926F7A}">
      <dgm:prSet/>
      <dgm:spPr/>
      <dgm:t>
        <a:bodyPr/>
        <a:lstStyle/>
        <a:p>
          <a:r>
            <a:rPr lang="cs-CZ" b="0"/>
            <a:t>FOND PRACOVNÍ DOBY U ZAMĚSTNAVATELE</a:t>
          </a:r>
          <a:endParaRPr lang="cs-CZ"/>
        </a:p>
      </dgm:t>
    </dgm:pt>
    <dgm:pt modelId="{B25EA76C-29AE-479E-8C06-88F4EC54576B}" type="parTrans" cxnId="{2AE27D54-F472-4AB6-BFBF-92A08A3EE878}">
      <dgm:prSet/>
      <dgm:spPr/>
      <dgm:t>
        <a:bodyPr/>
        <a:lstStyle/>
        <a:p>
          <a:endParaRPr lang="cs-CZ"/>
        </a:p>
      </dgm:t>
    </dgm:pt>
    <dgm:pt modelId="{0701CF62-870F-492E-88CA-8EF0E1DCAD91}" type="sibTrans" cxnId="{2AE27D54-F472-4AB6-BFBF-92A08A3EE878}">
      <dgm:prSet/>
      <dgm:spPr/>
      <dgm:t>
        <a:bodyPr/>
        <a:lstStyle/>
        <a:p>
          <a:endParaRPr lang="cs-CZ"/>
        </a:p>
      </dgm:t>
    </dgm:pt>
    <dgm:pt modelId="{9EB1FEC3-F1EE-495E-AF79-806129124674}">
      <dgm:prSet/>
      <dgm:spPr/>
      <dgm:t>
        <a:bodyPr/>
        <a:lstStyle/>
        <a:p>
          <a:r>
            <a:rPr lang="cs-CZ"/>
            <a:t>= za celý daný pracovněprávní vztah</a:t>
          </a:r>
        </a:p>
      </dgm:t>
    </dgm:pt>
    <dgm:pt modelId="{CFB3D511-ED5B-494D-8CD7-EAF3C0D25B5D}" type="parTrans" cxnId="{A8AB5145-24F5-40F2-86A0-9B753856D0CD}">
      <dgm:prSet/>
      <dgm:spPr/>
      <dgm:t>
        <a:bodyPr/>
        <a:lstStyle/>
        <a:p>
          <a:endParaRPr lang="cs-CZ"/>
        </a:p>
      </dgm:t>
    </dgm:pt>
    <dgm:pt modelId="{91A039A6-E3E4-4A8C-82D4-F9B3F7DC6994}" type="sibTrans" cxnId="{A8AB5145-24F5-40F2-86A0-9B753856D0CD}">
      <dgm:prSet/>
      <dgm:spPr/>
      <dgm:t>
        <a:bodyPr/>
        <a:lstStyle/>
        <a:p>
          <a:endParaRPr lang="cs-CZ"/>
        </a:p>
      </dgm:t>
    </dgm:pt>
    <dgm:pt modelId="{129C0C38-88E2-46F8-9539-F90497EA6041}">
      <dgm:prSet/>
      <dgm:spPr/>
      <dgm:t>
        <a:bodyPr/>
        <a:lstStyle/>
        <a:p>
          <a:r>
            <a:rPr lang="cs-CZ"/>
            <a:t>hodiny </a:t>
          </a:r>
          <a:r>
            <a:rPr lang="cs-CZ" b="1"/>
            <a:t>hrazené zaměstnavatelem </a:t>
          </a:r>
          <a:r>
            <a:rPr lang="cs-CZ"/>
            <a:t>(odpracované hodiny, dovolená, prac. neschopnost, indispoziční volno, lékař, svatba)</a:t>
          </a:r>
        </a:p>
      </dgm:t>
    </dgm:pt>
    <dgm:pt modelId="{54376E4C-5C57-4399-B970-72A4039E3F11}" type="parTrans" cxnId="{6642BFA3-D6DB-4892-9215-185411FBF73C}">
      <dgm:prSet/>
      <dgm:spPr/>
      <dgm:t>
        <a:bodyPr/>
        <a:lstStyle/>
        <a:p>
          <a:endParaRPr lang="cs-CZ"/>
        </a:p>
      </dgm:t>
    </dgm:pt>
    <dgm:pt modelId="{770E5B35-EFB7-4EF2-AF61-10040673D427}" type="sibTrans" cxnId="{6642BFA3-D6DB-4892-9215-185411FBF73C}">
      <dgm:prSet/>
      <dgm:spPr/>
      <dgm:t>
        <a:bodyPr/>
        <a:lstStyle/>
        <a:p>
          <a:endParaRPr lang="cs-CZ"/>
        </a:p>
      </dgm:t>
    </dgm:pt>
    <dgm:pt modelId="{7CA669AE-3F5A-4C6C-A561-9F8C7E1FEFFC}">
      <dgm:prSet/>
      <dgm:spPr/>
      <dgm:t>
        <a:bodyPr/>
        <a:lstStyle/>
        <a:p>
          <a:r>
            <a:rPr lang="cs-CZ"/>
            <a:t>v pracovním výkazu pole </a:t>
          </a:r>
          <a:r>
            <a:rPr lang="cs-CZ" i="1"/>
            <a:t>Celk. počet hodin v rámci daného pracovněprávního vztahu</a:t>
          </a:r>
          <a:endParaRPr lang="cs-CZ"/>
        </a:p>
      </dgm:t>
    </dgm:pt>
    <dgm:pt modelId="{FA04DE74-AEB4-4B39-8985-73FD0B7FD00C}" type="parTrans" cxnId="{C3ECF570-BBC1-400E-97DF-F321CB0775D7}">
      <dgm:prSet/>
      <dgm:spPr/>
      <dgm:t>
        <a:bodyPr/>
        <a:lstStyle/>
        <a:p>
          <a:endParaRPr lang="cs-CZ"/>
        </a:p>
      </dgm:t>
    </dgm:pt>
    <dgm:pt modelId="{D92130B4-5637-4F0C-A4E8-AA2282CE1AA2}" type="sibTrans" cxnId="{C3ECF570-BBC1-400E-97DF-F321CB0775D7}">
      <dgm:prSet/>
      <dgm:spPr/>
      <dgm:t>
        <a:bodyPr/>
        <a:lstStyle/>
        <a:p>
          <a:endParaRPr lang="cs-CZ"/>
        </a:p>
      </dgm:t>
    </dgm:pt>
    <dgm:pt modelId="{3E9F9C60-0AC0-443D-B0A2-26CD504DFDAE}">
      <dgm:prSet/>
      <dgm:spPr>
        <a:solidFill>
          <a:srgbClr val="AFDDFA"/>
        </a:solidFill>
      </dgm:spPr>
      <dgm:t>
        <a:bodyPr/>
        <a:lstStyle/>
        <a:p>
          <a:r>
            <a:rPr lang="cs-CZ" b="0" dirty="0">
              <a:solidFill>
                <a:srgbClr val="164088"/>
              </a:solidFill>
            </a:rPr>
            <a:t>POČET ODPRACOVANÝCH HODIN NA PROJEKTU</a:t>
          </a:r>
          <a:endParaRPr lang="cs-CZ" dirty="0">
            <a:solidFill>
              <a:srgbClr val="164088"/>
            </a:solidFill>
          </a:endParaRPr>
        </a:p>
      </dgm:t>
    </dgm:pt>
    <dgm:pt modelId="{10803E29-9951-49DC-8BE8-B0F79373158D}" type="parTrans" cxnId="{9230C782-397E-4FE4-BAE6-3D8BC88AE4D0}">
      <dgm:prSet/>
      <dgm:spPr/>
      <dgm:t>
        <a:bodyPr/>
        <a:lstStyle/>
        <a:p>
          <a:endParaRPr lang="cs-CZ"/>
        </a:p>
      </dgm:t>
    </dgm:pt>
    <dgm:pt modelId="{998781B0-1FE5-473A-B715-CC58DC2B8D32}" type="sibTrans" cxnId="{9230C782-397E-4FE4-BAE6-3D8BC88AE4D0}">
      <dgm:prSet/>
      <dgm:spPr/>
      <dgm:t>
        <a:bodyPr/>
        <a:lstStyle/>
        <a:p>
          <a:endParaRPr lang="cs-CZ"/>
        </a:p>
      </dgm:t>
    </dgm:pt>
    <dgm:pt modelId="{EDB607EF-0EF9-477C-8866-4DE2525A4F9B}">
      <dgm:prSet/>
      <dgm:spPr/>
      <dgm:t>
        <a:bodyPr/>
        <a:lstStyle/>
        <a:p>
          <a:r>
            <a:rPr lang="cs-CZ"/>
            <a:t>= hodiny pouze pro projekt</a:t>
          </a:r>
        </a:p>
      </dgm:t>
    </dgm:pt>
    <dgm:pt modelId="{516E8290-2B3C-4EBE-B472-120EEB63B9E2}" type="parTrans" cxnId="{AF6DF222-0072-4870-A8E5-234CC95C359E}">
      <dgm:prSet/>
      <dgm:spPr/>
      <dgm:t>
        <a:bodyPr/>
        <a:lstStyle/>
        <a:p>
          <a:endParaRPr lang="cs-CZ"/>
        </a:p>
      </dgm:t>
    </dgm:pt>
    <dgm:pt modelId="{CB9C1625-58C1-442A-8EC9-3678A97BBDA8}" type="sibTrans" cxnId="{AF6DF222-0072-4870-A8E5-234CC95C359E}">
      <dgm:prSet/>
      <dgm:spPr/>
      <dgm:t>
        <a:bodyPr/>
        <a:lstStyle/>
        <a:p>
          <a:endParaRPr lang="cs-CZ"/>
        </a:p>
      </dgm:t>
    </dgm:pt>
    <dgm:pt modelId="{E9F4F607-691B-4F12-83AC-04C53BBD6E61}">
      <dgm:prSet/>
      <dgm:spPr/>
      <dgm:t>
        <a:bodyPr/>
        <a:lstStyle/>
        <a:p>
          <a:r>
            <a:rPr lang="cs-CZ"/>
            <a:t>hodiny </a:t>
          </a:r>
          <a:r>
            <a:rPr lang="cs-CZ" b="1"/>
            <a:t>hrazené zaměstnavatelem </a:t>
          </a:r>
          <a:r>
            <a:rPr lang="cs-CZ"/>
            <a:t>(viz výše)</a:t>
          </a:r>
        </a:p>
      </dgm:t>
    </dgm:pt>
    <dgm:pt modelId="{2857BFBC-F638-489D-A1C7-6026B2A7860C}" type="parTrans" cxnId="{F15FEDFE-A1E1-49A3-9977-FE01AEC088E8}">
      <dgm:prSet/>
      <dgm:spPr/>
      <dgm:t>
        <a:bodyPr/>
        <a:lstStyle/>
        <a:p>
          <a:endParaRPr lang="cs-CZ"/>
        </a:p>
      </dgm:t>
    </dgm:pt>
    <dgm:pt modelId="{E2A73313-8F02-47D7-99FE-B3B5BA41BF6C}" type="sibTrans" cxnId="{F15FEDFE-A1E1-49A3-9977-FE01AEC088E8}">
      <dgm:prSet/>
      <dgm:spPr/>
      <dgm:t>
        <a:bodyPr/>
        <a:lstStyle/>
        <a:p>
          <a:endParaRPr lang="cs-CZ"/>
        </a:p>
      </dgm:t>
    </dgm:pt>
    <dgm:pt modelId="{CF057DF4-5AAC-4463-AD13-C0121C212613}">
      <dgm:prSet/>
      <dgm:spPr/>
      <dgm:t>
        <a:bodyPr/>
        <a:lstStyle/>
        <a:p>
          <a:r>
            <a:rPr lang="cs-CZ"/>
            <a:t>v pracovním výkazu = pole </a:t>
          </a:r>
          <a:r>
            <a:rPr lang="cs-CZ" i="1"/>
            <a:t>Počet hodin relevantních pro projekt</a:t>
          </a:r>
          <a:endParaRPr lang="cs-CZ"/>
        </a:p>
      </dgm:t>
    </dgm:pt>
    <dgm:pt modelId="{A2E2338D-84D8-4C2E-90C1-1359809367B3}" type="parTrans" cxnId="{B87082A0-879D-4871-BD33-E8BC66AD2112}">
      <dgm:prSet/>
      <dgm:spPr/>
      <dgm:t>
        <a:bodyPr/>
        <a:lstStyle/>
        <a:p>
          <a:endParaRPr lang="cs-CZ"/>
        </a:p>
      </dgm:t>
    </dgm:pt>
    <dgm:pt modelId="{88529FC9-525C-479B-B0F5-7A9258BAE8E6}" type="sibTrans" cxnId="{B87082A0-879D-4871-BD33-E8BC66AD2112}">
      <dgm:prSet/>
      <dgm:spPr/>
      <dgm:t>
        <a:bodyPr/>
        <a:lstStyle/>
        <a:p>
          <a:endParaRPr lang="cs-CZ"/>
        </a:p>
      </dgm:t>
    </dgm:pt>
    <dgm:pt modelId="{588B6E36-41B3-416F-A87A-E98010279EC6}">
      <dgm:prSet/>
      <dgm:spPr/>
      <dgm:t>
        <a:bodyPr/>
        <a:lstStyle/>
        <a:p>
          <a:r>
            <a:rPr lang="cs-CZ" b="0"/>
            <a:t>JINÉ (ODVÁDÍ SE Z NICH ODVODY)</a:t>
          </a:r>
          <a:endParaRPr lang="cs-CZ"/>
        </a:p>
      </dgm:t>
    </dgm:pt>
    <dgm:pt modelId="{D4C6937C-BDBB-4C11-839D-FB6212C3EE93}" type="parTrans" cxnId="{2E28B1BC-7D83-406E-BBA0-6F9134DB4B0F}">
      <dgm:prSet/>
      <dgm:spPr/>
      <dgm:t>
        <a:bodyPr/>
        <a:lstStyle/>
        <a:p>
          <a:endParaRPr lang="cs-CZ"/>
        </a:p>
      </dgm:t>
    </dgm:pt>
    <dgm:pt modelId="{EAC8BA5B-F8A7-4097-8404-0C9D66173B9B}" type="sibTrans" cxnId="{2E28B1BC-7D83-406E-BBA0-6F9134DB4B0F}">
      <dgm:prSet/>
      <dgm:spPr/>
      <dgm:t>
        <a:bodyPr/>
        <a:lstStyle/>
        <a:p>
          <a:endParaRPr lang="cs-CZ"/>
        </a:p>
      </dgm:t>
    </dgm:pt>
    <dgm:pt modelId="{7CFD4AEC-9BE6-4BAD-9FC5-7B4A45A30137}">
      <dgm:prSet/>
      <dgm:spPr/>
      <dgm:t>
        <a:bodyPr/>
        <a:lstStyle/>
        <a:p>
          <a:r>
            <a:rPr lang="cs-CZ" dirty="0"/>
            <a:t>má-li zaměstnanec odlišnou hodinovou mzdu pro projekt a mimo projekt (kladná či záporná korekce), příklady viz „Pokyny pro vyplnění </a:t>
          </a:r>
          <a:r>
            <a:rPr lang="cs-CZ" dirty="0" err="1"/>
            <a:t>ZoR</a:t>
          </a:r>
          <a:r>
            <a:rPr lang="cs-CZ" dirty="0"/>
            <a:t>/</a:t>
          </a:r>
          <a:r>
            <a:rPr lang="cs-CZ" dirty="0" err="1"/>
            <a:t>ŽoP</a:t>
          </a:r>
          <a:r>
            <a:rPr lang="cs-CZ" dirty="0"/>
            <a:t>“</a:t>
          </a:r>
        </a:p>
      </dgm:t>
    </dgm:pt>
    <dgm:pt modelId="{C40EA051-C53B-4CF8-84C3-D904FDFDAB07}" type="parTrans" cxnId="{2338A2CA-3D3E-428A-9612-A739233CE333}">
      <dgm:prSet/>
      <dgm:spPr/>
      <dgm:t>
        <a:bodyPr/>
        <a:lstStyle/>
        <a:p>
          <a:endParaRPr lang="cs-CZ"/>
        </a:p>
      </dgm:t>
    </dgm:pt>
    <dgm:pt modelId="{4068F920-FD29-427F-B237-0FAF9C1B558F}" type="sibTrans" cxnId="{2338A2CA-3D3E-428A-9612-A739233CE333}">
      <dgm:prSet/>
      <dgm:spPr/>
      <dgm:t>
        <a:bodyPr/>
        <a:lstStyle/>
        <a:p>
          <a:endParaRPr lang="cs-CZ"/>
        </a:p>
      </dgm:t>
    </dgm:pt>
    <dgm:pt modelId="{0662EF70-1556-40C3-B0A0-08DB2714B8C7}">
      <dgm:prSet/>
      <dgm:spPr>
        <a:solidFill>
          <a:srgbClr val="AFDDFA"/>
        </a:solidFill>
      </dgm:spPr>
      <dgm:t>
        <a:bodyPr/>
        <a:lstStyle/>
        <a:p>
          <a:r>
            <a:rPr lang="cs-CZ" b="0" dirty="0">
              <a:solidFill>
                <a:srgbClr val="164088"/>
              </a:solidFill>
            </a:rPr>
            <a:t>JINÉ (NEODVÁDÍ SE Z NICH ODVODY)</a:t>
          </a:r>
          <a:endParaRPr lang="cs-CZ" dirty="0">
            <a:solidFill>
              <a:srgbClr val="164088"/>
            </a:solidFill>
          </a:endParaRPr>
        </a:p>
      </dgm:t>
    </dgm:pt>
    <dgm:pt modelId="{E20F72B6-619A-4973-BC6D-347F261F922E}" type="parTrans" cxnId="{B4761DCE-ECDB-44ED-8D76-B03B3FE246E1}">
      <dgm:prSet/>
      <dgm:spPr/>
      <dgm:t>
        <a:bodyPr/>
        <a:lstStyle/>
        <a:p>
          <a:endParaRPr lang="cs-CZ"/>
        </a:p>
      </dgm:t>
    </dgm:pt>
    <dgm:pt modelId="{3B0F6F1B-5B1A-4C94-A88E-FBBFEFBDFB15}" type="sibTrans" cxnId="{B4761DCE-ECDB-44ED-8D76-B03B3FE246E1}">
      <dgm:prSet/>
      <dgm:spPr/>
      <dgm:t>
        <a:bodyPr/>
        <a:lstStyle/>
        <a:p>
          <a:endParaRPr lang="cs-CZ"/>
        </a:p>
      </dgm:t>
    </dgm:pt>
    <dgm:pt modelId="{3CD3DF54-5303-4F8A-A88B-675B398B778B}">
      <dgm:prSet/>
      <dgm:spPr/>
      <dgm:t>
        <a:bodyPr/>
        <a:lstStyle/>
        <a:p>
          <a:r>
            <a:rPr lang="cs-CZ"/>
            <a:t>např. náhrada mzdy při pracovní neschopnosti hrazená zaměstnavatelem, odvod do FKSP apod.</a:t>
          </a:r>
        </a:p>
      </dgm:t>
    </dgm:pt>
    <dgm:pt modelId="{4C282BD5-2CA9-4517-9D1F-DA255CB17286}" type="parTrans" cxnId="{4B5481C8-EE8E-4E86-9EB4-2069B0868F38}">
      <dgm:prSet/>
      <dgm:spPr/>
      <dgm:t>
        <a:bodyPr/>
        <a:lstStyle/>
        <a:p>
          <a:endParaRPr lang="cs-CZ"/>
        </a:p>
      </dgm:t>
    </dgm:pt>
    <dgm:pt modelId="{51BA3E5D-45EF-40CD-815C-F29907143E42}" type="sibTrans" cxnId="{4B5481C8-EE8E-4E86-9EB4-2069B0868F38}">
      <dgm:prSet/>
      <dgm:spPr/>
      <dgm:t>
        <a:bodyPr/>
        <a:lstStyle/>
        <a:p>
          <a:endParaRPr lang="cs-CZ"/>
        </a:p>
      </dgm:t>
    </dgm:pt>
    <dgm:pt modelId="{1EFE06C0-AAD3-4AFF-8FD4-3A30DF4AF93F}" type="pres">
      <dgm:prSet presAssocID="{6C4A8C04-E681-42D6-8834-65B718890539}" presName="linear" presStyleCnt="0">
        <dgm:presLayoutVars>
          <dgm:animLvl val="lvl"/>
          <dgm:resizeHandles val="exact"/>
        </dgm:presLayoutVars>
      </dgm:prSet>
      <dgm:spPr/>
    </dgm:pt>
    <dgm:pt modelId="{45BDAE0D-3C7C-4697-8FC7-DDE68DD40D24}" type="pres">
      <dgm:prSet presAssocID="{86319357-3F9D-4064-A45E-15321F926F7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9D675A0-9E65-42FB-943C-BC2C9B3F8D29}" type="pres">
      <dgm:prSet presAssocID="{86319357-3F9D-4064-A45E-15321F926F7A}" presName="childText" presStyleLbl="revTx" presStyleIdx="0" presStyleCnt="4">
        <dgm:presLayoutVars>
          <dgm:bulletEnabled val="1"/>
        </dgm:presLayoutVars>
      </dgm:prSet>
      <dgm:spPr/>
    </dgm:pt>
    <dgm:pt modelId="{5860549D-D159-4389-939D-DFA877318467}" type="pres">
      <dgm:prSet presAssocID="{3E9F9C60-0AC0-443D-B0A2-26CD504DFDA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0F2C21F-C1C5-4782-83F0-470B53764E69}" type="pres">
      <dgm:prSet presAssocID="{3E9F9C60-0AC0-443D-B0A2-26CD504DFDAE}" presName="childText" presStyleLbl="revTx" presStyleIdx="1" presStyleCnt="4">
        <dgm:presLayoutVars>
          <dgm:bulletEnabled val="1"/>
        </dgm:presLayoutVars>
      </dgm:prSet>
      <dgm:spPr/>
    </dgm:pt>
    <dgm:pt modelId="{3CEBBA2C-4BEE-44D0-AE4E-CB668964D86B}" type="pres">
      <dgm:prSet presAssocID="{588B6E36-41B3-416F-A87A-E98010279EC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AA718C8-6597-4C8F-8BF3-DD695F00DB7B}" type="pres">
      <dgm:prSet presAssocID="{588B6E36-41B3-416F-A87A-E98010279EC6}" presName="childText" presStyleLbl="revTx" presStyleIdx="2" presStyleCnt="4">
        <dgm:presLayoutVars>
          <dgm:bulletEnabled val="1"/>
        </dgm:presLayoutVars>
      </dgm:prSet>
      <dgm:spPr/>
    </dgm:pt>
    <dgm:pt modelId="{5A2A38CF-3DC8-4B0F-A8EE-DEADF567C178}" type="pres">
      <dgm:prSet presAssocID="{0662EF70-1556-40C3-B0A0-08DB2714B8C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6DEABB5-E55A-41C9-AE79-A9B66948BDD8}" type="pres">
      <dgm:prSet presAssocID="{0662EF70-1556-40C3-B0A0-08DB2714B8C7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BFC16801-F019-47F5-8C97-4D77280B09AE}" type="presOf" srcId="{9EB1FEC3-F1EE-495E-AF79-806129124674}" destId="{59D675A0-9E65-42FB-943C-BC2C9B3F8D29}" srcOrd="0" destOrd="0" presId="urn:microsoft.com/office/officeart/2005/8/layout/vList2"/>
    <dgm:cxn modelId="{AF6DF222-0072-4870-A8E5-234CC95C359E}" srcId="{3E9F9C60-0AC0-443D-B0A2-26CD504DFDAE}" destId="{EDB607EF-0EF9-477C-8866-4DE2525A4F9B}" srcOrd="0" destOrd="0" parTransId="{516E8290-2B3C-4EBE-B472-120EEB63B9E2}" sibTransId="{CB9C1625-58C1-442A-8EC9-3678A97BBDA8}"/>
    <dgm:cxn modelId="{A8AB5145-24F5-40F2-86A0-9B753856D0CD}" srcId="{86319357-3F9D-4064-A45E-15321F926F7A}" destId="{9EB1FEC3-F1EE-495E-AF79-806129124674}" srcOrd="0" destOrd="0" parTransId="{CFB3D511-ED5B-494D-8CD7-EAF3C0D25B5D}" sibTransId="{91A039A6-E3E4-4A8C-82D4-F9B3F7DC6994}"/>
    <dgm:cxn modelId="{34D9FC45-7F46-44E5-B235-C4A905A1183E}" type="presOf" srcId="{0662EF70-1556-40C3-B0A0-08DB2714B8C7}" destId="{5A2A38CF-3DC8-4B0F-A8EE-DEADF567C178}" srcOrd="0" destOrd="0" presId="urn:microsoft.com/office/officeart/2005/8/layout/vList2"/>
    <dgm:cxn modelId="{E3DC6267-5E53-4FAB-8513-258A3CD9BF08}" type="presOf" srcId="{CF057DF4-5AAC-4463-AD13-C0121C212613}" destId="{C0F2C21F-C1C5-4782-83F0-470B53764E69}" srcOrd="0" destOrd="2" presId="urn:microsoft.com/office/officeart/2005/8/layout/vList2"/>
    <dgm:cxn modelId="{C3ECF570-BBC1-400E-97DF-F321CB0775D7}" srcId="{86319357-3F9D-4064-A45E-15321F926F7A}" destId="{7CA669AE-3F5A-4C6C-A561-9F8C7E1FEFFC}" srcOrd="2" destOrd="0" parTransId="{FA04DE74-AEB4-4B39-8985-73FD0B7FD00C}" sibTransId="{D92130B4-5637-4F0C-A4E8-AA2282CE1AA2}"/>
    <dgm:cxn modelId="{2AE27D54-F472-4AB6-BFBF-92A08A3EE878}" srcId="{6C4A8C04-E681-42D6-8834-65B718890539}" destId="{86319357-3F9D-4064-A45E-15321F926F7A}" srcOrd="0" destOrd="0" parTransId="{B25EA76C-29AE-479E-8C06-88F4EC54576B}" sibTransId="{0701CF62-870F-492E-88CA-8EF0E1DCAD91}"/>
    <dgm:cxn modelId="{9230C782-397E-4FE4-BAE6-3D8BC88AE4D0}" srcId="{6C4A8C04-E681-42D6-8834-65B718890539}" destId="{3E9F9C60-0AC0-443D-B0A2-26CD504DFDAE}" srcOrd="1" destOrd="0" parTransId="{10803E29-9951-49DC-8BE8-B0F79373158D}" sibTransId="{998781B0-1FE5-473A-B715-CC58DC2B8D32}"/>
    <dgm:cxn modelId="{7C478595-E245-4CBC-9290-16582678C318}" type="presOf" srcId="{EDB607EF-0EF9-477C-8866-4DE2525A4F9B}" destId="{C0F2C21F-C1C5-4782-83F0-470B53764E69}" srcOrd="0" destOrd="0" presId="urn:microsoft.com/office/officeart/2005/8/layout/vList2"/>
    <dgm:cxn modelId="{0BEC2EA0-97FB-4C8A-8EB4-5E35A99CF98E}" type="presOf" srcId="{6C4A8C04-E681-42D6-8834-65B718890539}" destId="{1EFE06C0-AAD3-4AFF-8FD4-3A30DF4AF93F}" srcOrd="0" destOrd="0" presId="urn:microsoft.com/office/officeart/2005/8/layout/vList2"/>
    <dgm:cxn modelId="{B87082A0-879D-4871-BD33-E8BC66AD2112}" srcId="{3E9F9C60-0AC0-443D-B0A2-26CD504DFDAE}" destId="{CF057DF4-5AAC-4463-AD13-C0121C212613}" srcOrd="2" destOrd="0" parTransId="{A2E2338D-84D8-4C2E-90C1-1359809367B3}" sibTransId="{88529FC9-525C-479B-B0F5-7A9258BAE8E6}"/>
    <dgm:cxn modelId="{6642BFA3-D6DB-4892-9215-185411FBF73C}" srcId="{86319357-3F9D-4064-A45E-15321F926F7A}" destId="{129C0C38-88E2-46F8-9539-F90497EA6041}" srcOrd="1" destOrd="0" parTransId="{54376E4C-5C57-4399-B970-72A4039E3F11}" sibTransId="{770E5B35-EFB7-4EF2-AF61-10040673D427}"/>
    <dgm:cxn modelId="{150E8EB5-CB4F-4110-ACF4-9715D4BE4D36}" type="presOf" srcId="{86319357-3F9D-4064-A45E-15321F926F7A}" destId="{45BDAE0D-3C7C-4697-8FC7-DDE68DD40D24}" srcOrd="0" destOrd="0" presId="urn:microsoft.com/office/officeart/2005/8/layout/vList2"/>
    <dgm:cxn modelId="{2E28B1BC-7D83-406E-BBA0-6F9134DB4B0F}" srcId="{6C4A8C04-E681-42D6-8834-65B718890539}" destId="{588B6E36-41B3-416F-A87A-E98010279EC6}" srcOrd="2" destOrd="0" parTransId="{D4C6937C-BDBB-4C11-839D-FB6212C3EE93}" sibTransId="{EAC8BA5B-F8A7-4097-8404-0C9D66173B9B}"/>
    <dgm:cxn modelId="{CC5A47C5-D1F3-4CD1-B7D4-7CBDB6FA4EA2}" type="presOf" srcId="{7CFD4AEC-9BE6-4BAD-9FC5-7B4A45A30137}" destId="{5AA718C8-6597-4C8F-8BF3-DD695F00DB7B}" srcOrd="0" destOrd="0" presId="urn:microsoft.com/office/officeart/2005/8/layout/vList2"/>
    <dgm:cxn modelId="{4B5481C8-EE8E-4E86-9EB4-2069B0868F38}" srcId="{0662EF70-1556-40C3-B0A0-08DB2714B8C7}" destId="{3CD3DF54-5303-4F8A-A88B-675B398B778B}" srcOrd="0" destOrd="0" parTransId="{4C282BD5-2CA9-4517-9D1F-DA255CB17286}" sibTransId="{51BA3E5D-45EF-40CD-815C-F29907143E42}"/>
    <dgm:cxn modelId="{2338A2CA-3D3E-428A-9612-A739233CE333}" srcId="{588B6E36-41B3-416F-A87A-E98010279EC6}" destId="{7CFD4AEC-9BE6-4BAD-9FC5-7B4A45A30137}" srcOrd="0" destOrd="0" parTransId="{C40EA051-C53B-4CF8-84C3-D904FDFDAB07}" sibTransId="{4068F920-FD29-427F-B237-0FAF9C1B558F}"/>
    <dgm:cxn modelId="{0F430ACB-0827-4582-AA5F-146E8EC6897C}" type="presOf" srcId="{3CD3DF54-5303-4F8A-A88B-675B398B778B}" destId="{A6DEABB5-E55A-41C9-AE79-A9B66948BDD8}" srcOrd="0" destOrd="0" presId="urn:microsoft.com/office/officeart/2005/8/layout/vList2"/>
    <dgm:cxn modelId="{B4761DCE-ECDB-44ED-8D76-B03B3FE246E1}" srcId="{6C4A8C04-E681-42D6-8834-65B718890539}" destId="{0662EF70-1556-40C3-B0A0-08DB2714B8C7}" srcOrd="3" destOrd="0" parTransId="{E20F72B6-619A-4973-BC6D-347F261F922E}" sibTransId="{3B0F6F1B-5B1A-4C94-A88E-FBBFEFBDFB15}"/>
    <dgm:cxn modelId="{300A41CE-7118-4544-95E8-BD94027E0801}" type="presOf" srcId="{588B6E36-41B3-416F-A87A-E98010279EC6}" destId="{3CEBBA2C-4BEE-44D0-AE4E-CB668964D86B}" srcOrd="0" destOrd="0" presId="urn:microsoft.com/office/officeart/2005/8/layout/vList2"/>
    <dgm:cxn modelId="{E1D2DFD2-C631-4637-BC08-7C7A5E9561CD}" type="presOf" srcId="{E9F4F607-691B-4F12-83AC-04C53BBD6E61}" destId="{C0F2C21F-C1C5-4782-83F0-470B53764E69}" srcOrd="0" destOrd="1" presId="urn:microsoft.com/office/officeart/2005/8/layout/vList2"/>
    <dgm:cxn modelId="{4EADBDE7-4096-4C80-9264-D0194B3EC46E}" type="presOf" srcId="{129C0C38-88E2-46F8-9539-F90497EA6041}" destId="{59D675A0-9E65-42FB-943C-BC2C9B3F8D29}" srcOrd="0" destOrd="1" presId="urn:microsoft.com/office/officeart/2005/8/layout/vList2"/>
    <dgm:cxn modelId="{558C32F6-6871-49A1-A856-05DD603651AD}" type="presOf" srcId="{3E9F9C60-0AC0-443D-B0A2-26CD504DFDAE}" destId="{5860549D-D159-4389-939D-DFA877318467}" srcOrd="0" destOrd="0" presId="urn:microsoft.com/office/officeart/2005/8/layout/vList2"/>
    <dgm:cxn modelId="{7DE245FB-FCC6-42A4-BF5B-8B112406FD01}" type="presOf" srcId="{7CA669AE-3F5A-4C6C-A561-9F8C7E1FEFFC}" destId="{59D675A0-9E65-42FB-943C-BC2C9B3F8D29}" srcOrd="0" destOrd="2" presId="urn:microsoft.com/office/officeart/2005/8/layout/vList2"/>
    <dgm:cxn modelId="{F15FEDFE-A1E1-49A3-9977-FE01AEC088E8}" srcId="{3E9F9C60-0AC0-443D-B0A2-26CD504DFDAE}" destId="{E9F4F607-691B-4F12-83AC-04C53BBD6E61}" srcOrd="1" destOrd="0" parTransId="{2857BFBC-F638-489D-A1C7-6026B2A7860C}" sibTransId="{E2A73313-8F02-47D7-99FE-B3B5BA41BF6C}"/>
    <dgm:cxn modelId="{721E118E-34E5-4FC9-AE3F-5737348C9E39}" type="presParOf" srcId="{1EFE06C0-AAD3-4AFF-8FD4-3A30DF4AF93F}" destId="{45BDAE0D-3C7C-4697-8FC7-DDE68DD40D24}" srcOrd="0" destOrd="0" presId="urn:microsoft.com/office/officeart/2005/8/layout/vList2"/>
    <dgm:cxn modelId="{0CD6049D-F583-405C-9994-78C38889B576}" type="presParOf" srcId="{1EFE06C0-AAD3-4AFF-8FD4-3A30DF4AF93F}" destId="{59D675A0-9E65-42FB-943C-BC2C9B3F8D29}" srcOrd="1" destOrd="0" presId="urn:microsoft.com/office/officeart/2005/8/layout/vList2"/>
    <dgm:cxn modelId="{F6FCF230-02E0-46C0-841A-A612AC022595}" type="presParOf" srcId="{1EFE06C0-AAD3-4AFF-8FD4-3A30DF4AF93F}" destId="{5860549D-D159-4389-939D-DFA877318467}" srcOrd="2" destOrd="0" presId="urn:microsoft.com/office/officeart/2005/8/layout/vList2"/>
    <dgm:cxn modelId="{B9F9E9EC-0C3C-47E7-B19A-C451F396C264}" type="presParOf" srcId="{1EFE06C0-AAD3-4AFF-8FD4-3A30DF4AF93F}" destId="{C0F2C21F-C1C5-4782-83F0-470B53764E69}" srcOrd="3" destOrd="0" presId="urn:microsoft.com/office/officeart/2005/8/layout/vList2"/>
    <dgm:cxn modelId="{A1BD1D1F-D850-4F1B-85F0-1FC515F1698D}" type="presParOf" srcId="{1EFE06C0-AAD3-4AFF-8FD4-3A30DF4AF93F}" destId="{3CEBBA2C-4BEE-44D0-AE4E-CB668964D86B}" srcOrd="4" destOrd="0" presId="urn:microsoft.com/office/officeart/2005/8/layout/vList2"/>
    <dgm:cxn modelId="{A0AEE831-1311-42DB-B34E-BAB155FA80FA}" type="presParOf" srcId="{1EFE06C0-AAD3-4AFF-8FD4-3A30DF4AF93F}" destId="{5AA718C8-6597-4C8F-8BF3-DD695F00DB7B}" srcOrd="5" destOrd="0" presId="urn:microsoft.com/office/officeart/2005/8/layout/vList2"/>
    <dgm:cxn modelId="{9FE7DB60-DDB4-471E-8BFB-F408AC9B8581}" type="presParOf" srcId="{1EFE06C0-AAD3-4AFF-8FD4-3A30DF4AF93F}" destId="{5A2A38CF-3DC8-4B0F-A8EE-DEADF567C178}" srcOrd="6" destOrd="0" presId="urn:microsoft.com/office/officeart/2005/8/layout/vList2"/>
    <dgm:cxn modelId="{2417A982-F41B-404E-B2F8-12B03DE96EB5}" type="presParOf" srcId="{1EFE06C0-AAD3-4AFF-8FD4-3A30DF4AF93F}" destId="{A6DEABB5-E55A-41C9-AE79-A9B66948BDD8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91FFF0D-D762-4E1A-AB64-25E29AE0B97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BC1E9F6-0348-4A17-BFFC-20589B8ECACF}">
      <dgm:prSet/>
      <dgm:spPr>
        <a:solidFill>
          <a:srgbClr val="FFCC00"/>
        </a:solidFill>
      </dgm:spPr>
      <dgm:t>
        <a:bodyPr/>
        <a:lstStyle/>
        <a:p>
          <a:r>
            <a:rPr lang="cs-CZ" dirty="0">
              <a:solidFill>
                <a:srgbClr val="164088"/>
              </a:solidFill>
            </a:rPr>
            <a:t>Výdaje nad 20 000 Kč</a:t>
          </a:r>
        </a:p>
      </dgm:t>
    </dgm:pt>
    <dgm:pt modelId="{9349C99F-0EEF-4B6E-B15F-73F5397265C7}" type="parTrans" cxnId="{1A623A03-AB2A-4253-9563-E0E41EC1EB4C}">
      <dgm:prSet/>
      <dgm:spPr/>
      <dgm:t>
        <a:bodyPr/>
        <a:lstStyle/>
        <a:p>
          <a:endParaRPr lang="cs-CZ"/>
        </a:p>
      </dgm:t>
    </dgm:pt>
    <dgm:pt modelId="{43C8538D-BF39-45BD-98E1-4BCBA1AA7E86}" type="sibTrans" cxnId="{1A623A03-AB2A-4253-9563-E0E41EC1EB4C}">
      <dgm:prSet/>
      <dgm:spPr/>
      <dgm:t>
        <a:bodyPr/>
        <a:lstStyle/>
        <a:p>
          <a:endParaRPr lang="cs-CZ"/>
        </a:p>
      </dgm:t>
    </dgm:pt>
    <dgm:pt modelId="{48970F0B-05A2-47D8-B521-393768D7518B}">
      <dgm:prSet/>
      <dgm:spPr>
        <a:solidFill>
          <a:srgbClr val="AFDDFA"/>
        </a:solidFill>
      </dgm:spPr>
      <dgm:t>
        <a:bodyPr/>
        <a:lstStyle/>
        <a:p>
          <a:r>
            <a:rPr lang="cs-CZ" dirty="0">
              <a:solidFill>
                <a:srgbClr val="164088"/>
              </a:solidFill>
            </a:rPr>
            <a:t>Kopie výpisu z bankovního účtu</a:t>
          </a:r>
        </a:p>
      </dgm:t>
    </dgm:pt>
    <dgm:pt modelId="{E9A34CBC-AB50-487C-A815-5EE2D05701CE}" type="parTrans" cxnId="{B5E5F57D-C0DF-405C-9065-FE30DF96A3A1}">
      <dgm:prSet/>
      <dgm:spPr/>
      <dgm:t>
        <a:bodyPr/>
        <a:lstStyle/>
        <a:p>
          <a:endParaRPr lang="cs-CZ"/>
        </a:p>
      </dgm:t>
    </dgm:pt>
    <dgm:pt modelId="{7C69325C-0C66-4965-BB6B-1F9AABCDF7C5}" type="sibTrans" cxnId="{B5E5F57D-C0DF-405C-9065-FE30DF96A3A1}">
      <dgm:prSet/>
      <dgm:spPr/>
      <dgm:t>
        <a:bodyPr/>
        <a:lstStyle/>
        <a:p>
          <a:endParaRPr lang="cs-CZ"/>
        </a:p>
      </dgm:t>
    </dgm:pt>
    <dgm:pt modelId="{B1666DFC-FA06-4A19-A61D-FA48DF2B18AE}">
      <dgm:prSet/>
      <dgm:spPr/>
      <dgm:t>
        <a:bodyPr/>
        <a:lstStyle/>
        <a:p>
          <a:r>
            <a:rPr lang="cs-CZ" dirty="0"/>
            <a:t>mzdy členů RT označit pořadovým číslem ze soupisky a popsat jménem</a:t>
          </a:r>
        </a:p>
      </dgm:t>
    </dgm:pt>
    <dgm:pt modelId="{E5256A77-A81A-4ABE-912B-3B57E1563DFC}" type="parTrans" cxnId="{860B9A87-CDF9-497A-99D6-467DD3ABFB23}">
      <dgm:prSet/>
      <dgm:spPr/>
      <dgm:t>
        <a:bodyPr/>
        <a:lstStyle/>
        <a:p>
          <a:endParaRPr lang="cs-CZ"/>
        </a:p>
      </dgm:t>
    </dgm:pt>
    <dgm:pt modelId="{3FCBBB0C-E797-4D94-AB97-04922BAC8615}" type="sibTrans" cxnId="{860B9A87-CDF9-497A-99D6-467DD3ABFB23}">
      <dgm:prSet/>
      <dgm:spPr/>
      <dgm:t>
        <a:bodyPr/>
        <a:lstStyle/>
        <a:p>
          <a:endParaRPr lang="cs-CZ"/>
        </a:p>
      </dgm:t>
    </dgm:pt>
    <dgm:pt modelId="{4698068C-7056-4FB5-B7CA-6A832741885C}">
      <dgm:prSet/>
      <dgm:spPr>
        <a:solidFill>
          <a:srgbClr val="AFDDFA"/>
        </a:solidFill>
      </dgm:spPr>
      <dgm:t>
        <a:bodyPr/>
        <a:lstStyle/>
        <a:p>
          <a:r>
            <a:rPr lang="cs-CZ" dirty="0">
              <a:solidFill>
                <a:srgbClr val="164088"/>
              </a:solidFill>
            </a:rPr>
            <a:t>Výdajové pokladní doklady</a:t>
          </a:r>
        </a:p>
      </dgm:t>
    </dgm:pt>
    <dgm:pt modelId="{0DE097E5-E628-4250-8318-B81480E83926}" type="parTrans" cxnId="{9AEA3CA2-3289-4AAA-9CD4-4ED341CB26C6}">
      <dgm:prSet/>
      <dgm:spPr/>
      <dgm:t>
        <a:bodyPr/>
        <a:lstStyle/>
        <a:p>
          <a:endParaRPr lang="cs-CZ"/>
        </a:p>
      </dgm:t>
    </dgm:pt>
    <dgm:pt modelId="{28371350-47D0-432C-A6EA-A7EA30836901}" type="sibTrans" cxnId="{9AEA3CA2-3289-4AAA-9CD4-4ED341CB26C6}">
      <dgm:prSet/>
      <dgm:spPr/>
      <dgm:t>
        <a:bodyPr/>
        <a:lstStyle/>
        <a:p>
          <a:endParaRPr lang="cs-CZ"/>
        </a:p>
      </dgm:t>
    </dgm:pt>
    <dgm:pt modelId="{85BC6A1F-ADB5-4A03-9A9A-EFF72D7A1AD0}">
      <dgm:prSet/>
      <dgm:spPr/>
      <dgm:t>
        <a:bodyPr/>
        <a:lstStyle/>
        <a:p>
          <a:r>
            <a:rPr lang="cs-CZ"/>
            <a:t>je-li mzda vyplacena přes pokladnu)</a:t>
          </a:r>
        </a:p>
      </dgm:t>
    </dgm:pt>
    <dgm:pt modelId="{15465A65-0048-42B4-9E6D-B322F355FAC0}" type="parTrans" cxnId="{CB4789A0-16B3-4A7F-ADFF-2C13552B9C26}">
      <dgm:prSet/>
      <dgm:spPr/>
      <dgm:t>
        <a:bodyPr/>
        <a:lstStyle/>
        <a:p>
          <a:endParaRPr lang="cs-CZ"/>
        </a:p>
      </dgm:t>
    </dgm:pt>
    <dgm:pt modelId="{73F1B974-591E-4C2B-8B0B-5270C61CB0FB}" type="sibTrans" cxnId="{CB4789A0-16B3-4A7F-ADFF-2C13552B9C26}">
      <dgm:prSet/>
      <dgm:spPr/>
      <dgm:t>
        <a:bodyPr/>
        <a:lstStyle/>
        <a:p>
          <a:endParaRPr lang="cs-CZ"/>
        </a:p>
      </dgm:t>
    </dgm:pt>
    <dgm:pt modelId="{C6323ABE-B7C6-4216-84DE-7545DAFC6AE9}">
      <dgm:prSet/>
      <dgm:spPr/>
      <dgm:t>
        <a:bodyPr/>
        <a:lstStyle/>
        <a:p>
          <a:r>
            <a:rPr lang="cs-CZ"/>
            <a:t>s podpisem člena RT o převzetí mzdy</a:t>
          </a:r>
        </a:p>
      </dgm:t>
    </dgm:pt>
    <dgm:pt modelId="{A721A5EF-A286-4F08-AD70-B6879E45A5D3}" type="parTrans" cxnId="{9508DDC1-97B3-408D-9ED5-79D2D55D3320}">
      <dgm:prSet/>
      <dgm:spPr/>
      <dgm:t>
        <a:bodyPr/>
        <a:lstStyle/>
        <a:p>
          <a:endParaRPr lang="cs-CZ"/>
        </a:p>
      </dgm:t>
    </dgm:pt>
    <dgm:pt modelId="{D583AD85-1AD4-43AD-A162-19FF7D3CB2F5}" type="sibTrans" cxnId="{9508DDC1-97B3-408D-9ED5-79D2D55D3320}">
      <dgm:prSet/>
      <dgm:spPr/>
      <dgm:t>
        <a:bodyPr/>
        <a:lstStyle/>
        <a:p>
          <a:endParaRPr lang="cs-CZ"/>
        </a:p>
      </dgm:t>
    </dgm:pt>
    <dgm:pt modelId="{4D049683-569F-4BDE-993E-4255111105AD}">
      <dgm:prSet/>
      <dgm:spPr>
        <a:solidFill>
          <a:srgbClr val="AFDDFA"/>
        </a:solidFill>
      </dgm:spPr>
      <dgm:t>
        <a:bodyPr/>
        <a:lstStyle/>
        <a:p>
          <a:r>
            <a:rPr lang="cs-CZ" b="0" dirty="0">
              <a:solidFill>
                <a:srgbClr val="164088"/>
              </a:solidFill>
            </a:rPr>
            <a:t>Pracovní výkaz</a:t>
          </a:r>
          <a:endParaRPr lang="cs-CZ" dirty="0">
            <a:solidFill>
              <a:srgbClr val="164088"/>
            </a:solidFill>
          </a:endParaRPr>
        </a:p>
      </dgm:t>
    </dgm:pt>
    <dgm:pt modelId="{DD961322-31D6-44F6-91E9-87AE8AA6E439}" type="parTrans" cxnId="{AF3482B0-2E8E-4D8D-A1A9-675713EE3783}">
      <dgm:prSet/>
      <dgm:spPr/>
      <dgm:t>
        <a:bodyPr/>
        <a:lstStyle/>
        <a:p>
          <a:endParaRPr lang="cs-CZ"/>
        </a:p>
      </dgm:t>
    </dgm:pt>
    <dgm:pt modelId="{827A0F22-34F2-4D33-8931-91F040E59E24}" type="sibTrans" cxnId="{AF3482B0-2E8E-4D8D-A1A9-675713EE3783}">
      <dgm:prSet/>
      <dgm:spPr/>
      <dgm:t>
        <a:bodyPr/>
        <a:lstStyle/>
        <a:p>
          <a:endParaRPr lang="cs-CZ"/>
        </a:p>
      </dgm:t>
    </dgm:pt>
    <dgm:pt modelId="{94A374B6-E384-48E0-9423-6EC400A0E3E3}">
      <dgm:prSet/>
      <dgm:spPr/>
      <dgm:t>
        <a:bodyPr/>
        <a:lstStyle/>
        <a:p>
          <a:r>
            <a:rPr lang="cs-CZ"/>
            <a:t>je-li relevantní (viz dále)</a:t>
          </a:r>
        </a:p>
      </dgm:t>
    </dgm:pt>
    <dgm:pt modelId="{0727A149-5C80-445E-8F47-BC06F937F813}" type="parTrans" cxnId="{EFDAE499-81FA-4E22-94B0-05CAE2CA1528}">
      <dgm:prSet/>
      <dgm:spPr/>
      <dgm:t>
        <a:bodyPr/>
        <a:lstStyle/>
        <a:p>
          <a:endParaRPr lang="cs-CZ"/>
        </a:p>
      </dgm:t>
    </dgm:pt>
    <dgm:pt modelId="{88436445-977D-4C38-A8D9-DCFED9E8EEE1}" type="sibTrans" cxnId="{EFDAE499-81FA-4E22-94B0-05CAE2CA1528}">
      <dgm:prSet/>
      <dgm:spPr/>
      <dgm:t>
        <a:bodyPr/>
        <a:lstStyle/>
        <a:p>
          <a:endParaRPr lang="cs-CZ"/>
        </a:p>
      </dgm:t>
    </dgm:pt>
    <dgm:pt modelId="{FF9DA10E-0A2A-49E0-9A8A-3F89704C06CF}">
      <dgm:prSet/>
      <dgm:spPr/>
      <dgm:t>
        <a:bodyPr/>
        <a:lstStyle/>
        <a:p>
          <a:r>
            <a:rPr lang="cs-CZ" dirty="0"/>
            <a:t>zvýraznit též odvody SZ, ZP a zálohu na daň ze mzdy</a:t>
          </a:r>
        </a:p>
      </dgm:t>
    </dgm:pt>
    <dgm:pt modelId="{D44BB760-C167-4410-8D37-A0473052BDDD}" type="parTrans" cxnId="{15A4B498-5DB9-4638-B023-9A5B0E91A398}">
      <dgm:prSet/>
      <dgm:spPr/>
      <dgm:t>
        <a:bodyPr/>
        <a:lstStyle/>
        <a:p>
          <a:endParaRPr lang="cs-CZ"/>
        </a:p>
      </dgm:t>
    </dgm:pt>
    <dgm:pt modelId="{2A32AD7B-843A-446A-B55A-F2D083C88747}" type="sibTrans" cxnId="{15A4B498-5DB9-4638-B023-9A5B0E91A398}">
      <dgm:prSet/>
      <dgm:spPr/>
      <dgm:t>
        <a:bodyPr/>
        <a:lstStyle/>
        <a:p>
          <a:endParaRPr lang="cs-CZ"/>
        </a:p>
      </dgm:t>
    </dgm:pt>
    <dgm:pt modelId="{AA6D9D49-C68A-4EB4-9F01-652A21F23D9B}" type="pres">
      <dgm:prSet presAssocID="{891FFF0D-D762-4E1A-AB64-25E29AE0B971}" presName="linear" presStyleCnt="0">
        <dgm:presLayoutVars>
          <dgm:animLvl val="lvl"/>
          <dgm:resizeHandles val="exact"/>
        </dgm:presLayoutVars>
      </dgm:prSet>
      <dgm:spPr/>
    </dgm:pt>
    <dgm:pt modelId="{3A147F9F-9AB0-43C5-86B1-43A7C7A6CA56}" type="pres">
      <dgm:prSet presAssocID="{2BC1E9F6-0348-4A17-BFFC-20589B8ECAC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167541B-5C26-4EDF-8175-74EE2A3CE932}" type="pres">
      <dgm:prSet presAssocID="{43C8538D-BF39-45BD-98E1-4BCBA1AA7E86}" presName="spacer" presStyleCnt="0"/>
      <dgm:spPr/>
    </dgm:pt>
    <dgm:pt modelId="{6314407C-922B-4FDE-A53B-E101104323C2}" type="pres">
      <dgm:prSet presAssocID="{48970F0B-05A2-47D8-B521-393768D7518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4D12030-BAB3-47B0-8653-394754262E72}" type="pres">
      <dgm:prSet presAssocID="{48970F0B-05A2-47D8-B521-393768D7518B}" presName="childText" presStyleLbl="revTx" presStyleIdx="0" presStyleCnt="3">
        <dgm:presLayoutVars>
          <dgm:bulletEnabled val="1"/>
        </dgm:presLayoutVars>
      </dgm:prSet>
      <dgm:spPr/>
    </dgm:pt>
    <dgm:pt modelId="{07323182-8EAC-44CB-B593-6E6231FB0DBB}" type="pres">
      <dgm:prSet presAssocID="{4698068C-7056-4FB5-B7CA-6A832741885C}" presName="parentText" presStyleLbl="node1" presStyleIdx="2" presStyleCnt="4" custLinFactNeighborX="448" custLinFactNeighborY="-3022">
        <dgm:presLayoutVars>
          <dgm:chMax val="0"/>
          <dgm:bulletEnabled val="1"/>
        </dgm:presLayoutVars>
      </dgm:prSet>
      <dgm:spPr/>
    </dgm:pt>
    <dgm:pt modelId="{C5B4693E-12C6-4237-B6E5-64C4D2C0DAB5}" type="pres">
      <dgm:prSet presAssocID="{4698068C-7056-4FB5-B7CA-6A832741885C}" presName="childText" presStyleLbl="revTx" presStyleIdx="1" presStyleCnt="3">
        <dgm:presLayoutVars>
          <dgm:bulletEnabled val="1"/>
        </dgm:presLayoutVars>
      </dgm:prSet>
      <dgm:spPr/>
    </dgm:pt>
    <dgm:pt modelId="{6AF3BD28-E5C9-4B14-8D4C-A86F9739135F}" type="pres">
      <dgm:prSet presAssocID="{4D049683-569F-4BDE-993E-4255111105A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BF4642E-6576-4F97-BA05-C8867B2787CF}" type="pres">
      <dgm:prSet presAssocID="{4D049683-569F-4BDE-993E-4255111105AD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1A623A03-AB2A-4253-9563-E0E41EC1EB4C}" srcId="{891FFF0D-D762-4E1A-AB64-25E29AE0B971}" destId="{2BC1E9F6-0348-4A17-BFFC-20589B8ECACF}" srcOrd="0" destOrd="0" parTransId="{9349C99F-0EEF-4B6E-B15F-73F5397265C7}" sibTransId="{43C8538D-BF39-45BD-98E1-4BCBA1AA7E86}"/>
    <dgm:cxn modelId="{3A2EF21D-72C5-405B-9A81-A2EAF36A7B2E}" type="presOf" srcId="{85BC6A1F-ADB5-4A03-9A9A-EFF72D7A1AD0}" destId="{C5B4693E-12C6-4237-B6E5-64C4D2C0DAB5}" srcOrd="0" destOrd="0" presId="urn:microsoft.com/office/officeart/2005/8/layout/vList2"/>
    <dgm:cxn modelId="{6D32FC37-AF97-443B-8F40-6C40538E260B}" type="presOf" srcId="{4D049683-569F-4BDE-993E-4255111105AD}" destId="{6AF3BD28-E5C9-4B14-8D4C-A86F9739135F}" srcOrd="0" destOrd="0" presId="urn:microsoft.com/office/officeart/2005/8/layout/vList2"/>
    <dgm:cxn modelId="{51FB025C-7F0C-45B2-99EC-9ED406DA2498}" type="presOf" srcId="{B1666DFC-FA06-4A19-A61D-FA48DF2B18AE}" destId="{B4D12030-BAB3-47B0-8653-394754262E72}" srcOrd="0" destOrd="0" presId="urn:microsoft.com/office/officeart/2005/8/layout/vList2"/>
    <dgm:cxn modelId="{283D5766-DAF7-4B83-B355-5286F2E33045}" type="presOf" srcId="{C6323ABE-B7C6-4216-84DE-7545DAFC6AE9}" destId="{C5B4693E-12C6-4237-B6E5-64C4D2C0DAB5}" srcOrd="0" destOrd="1" presId="urn:microsoft.com/office/officeart/2005/8/layout/vList2"/>
    <dgm:cxn modelId="{592F4079-0B0E-4ED3-8B92-674652EB06A5}" type="presOf" srcId="{48970F0B-05A2-47D8-B521-393768D7518B}" destId="{6314407C-922B-4FDE-A53B-E101104323C2}" srcOrd="0" destOrd="0" presId="urn:microsoft.com/office/officeart/2005/8/layout/vList2"/>
    <dgm:cxn modelId="{EF36977C-5423-4A9B-B669-FFC7CCB6C7D0}" type="presOf" srcId="{2BC1E9F6-0348-4A17-BFFC-20589B8ECACF}" destId="{3A147F9F-9AB0-43C5-86B1-43A7C7A6CA56}" srcOrd="0" destOrd="0" presId="urn:microsoft.com/office/officeart/2005/8/layout/vList2"/>
    <dgm:cxn modelId="{B5E5F57D-C0DF-405C-9065-FE30DF96A3A1}" srcId="{891FFF0D-D762-4E1A-AB64-25E29AE0B971}" destId="{48970F0B-05A2-47D8-B521-393768D7518B}" srcOrd="1" destOrd="0" parTransId="{E9A34CBC-AB50-487C-A815-5EE2D05701CE}" sibTransId="{7C69325C-0C66-4965-BB6B-1F9AABCDF7C5}"/>
    <dgm:cxn modelId="{DB1D8F82-274E-4881-BB0B-EE80424935D3}" type="presOf" srcId="{4698068C-7056-4FB5-B7CA-6A832741885C}" destId="{07323182-8EAC-44CB-B593-6E6231FB0DBB}" srcOrd="0" destOrd="0" presId="urn:microsoft.com/office/officeart/2005/8/layout/vList2"/>
    <dgm:cxn modelId="{860B9A87-CDF9-497A-99D6-467DD3ABFB23}" srcId="{48970F0B-05A2-47D8-B521-393768D7518B}" destId="{B1666DFC-FA06-4A19-A61D-FA48DF2B18AE}" srcOrd="0" destOrd="0" parTransId="{E5256A77-A81A-4ABE-912B-3B57E1563DFC}" sibTransId="{3FCBBB0C-E797-4D94-AB97-04922BAC8615}"/>
    <dgm:cxn modelId="{15A4B498-5DB9-4638-B023-9A5B0E91A398}" srcId="{48970F0B-05A2-47D8-B521-393768D7518B}" destId="{FF9DA10E-0A2A-49E0-9A8A-3F89704C06CF}" srcOrd="1" destOrd="0" parTransId="{D44BB760-C167-4410-8D37-A0473052BDDD}" sibTransId="{2A32AD7B-843A-446A-B55A-F2D083C88747}"/>
    <dgm:cxn modelId="{EFDAE499-81FA-4E22-94B0-05CAE2CA1528}" srcId="{4D049683-569F-4BDE-993E-4255111105AD}" destId="{94A374B6-E384-48E0-9423-6EC400A0E3E3}" srcOrd="0" destOrd="0" parTransId="{0727A149-5C80-445E-8F47-BC06F937F813}" sibTransId="{88436445-977D-4C38-A8D9-DCFED9E8EEE1}"/>
    <dgm:cxn modelId="{CB4789A0-16B3-4A7F-ADFF-2C13552B9C26}" srcId="{4698068C-7056-4FB5-B7CA-6A832741885C}" destId="{85BC6A1F-ADB5-4A03-9A9A-EFF72D7A1AD0}" srcOrd="0" destOrd="0" parTransId="{15465A65-0048-42B4-9E6D-B322F355FAC0}" sibTransId="{73F1B974-591E-4C2B-8B0B-5270C61CB0FB}"/>
    <dgm:cxn modelId="{9AEA3CA2-3289-4AAA-9CD4-4ED341CB26C6}" srcId="{891FFF0D-D762-4E1A-AB64-25E29AE0B971}" destId="{4698068C-7056-4FB5-B7CA-6A832741885C}" srcOrd="2" destOrd="0" parTransId="{0DE097E5-E628-4250-8318-B81480E83926}" sibTransId="{28371350-47D0-432C-A6EA-A7EA30836901}"/>
    <dgm:cxn modelId="{AF3482B0-2E8E-4D8D-A1A9-675713EE3783}" srcId="{891FFF0D-D762-4E1A-AB64-25E29AE0B971}" destId="{4D049683-569F-4BDE-993E-4255111105AD}" srcOrd="3" destOrd="0" parTransId="{DD961322-31D6-44F6-91E9-87AE8AA6E439}" sibTransId="{827A0F22-34F2-4D33-8931-91F040E59E24}"/>
    <dgm:cxn modelId="{9508DDC1-97B3-408D-9ED5-79D2D55D3320}" srcId="{4698068C-7056-4FB5-B7CA-6A832741885C}" destId="{C6323ABE-B7C6-4216-84DE-7545DAFC6AE9}" srcOrd="1" destOrd="0" parTransId="{A721A5EF-A286-4F08-AD70-B6879E45A5D3}" sibTransId="{D583AD85-1AD4-43AD-A162-19FF7D3CB2F5}"/>
    <dgm:cxn modelId="{13568FD1-9D4A-421E-A837-E99130C390EC}" type="presOf" srcId="{94A374B6-E384-48E0-9423-6EC400A0E3E3}" destId="{4BF4642E-6576-4F97-BA05-C8867B2787CF}" srcOrd="0" destOrd="0" presId="urn:microsoft.com/office/officeart/2005/8/layout/vList2"/>
    <dgm:cxn modelId="{6D5214E4-3AD0-46AD-96B2-DFFEF5192E70}" type="presOf" srcId="{891FFF0D-D762-4E1A-AB64-25E29AE0B971}" destId="{AA6D9D49-C68A-4EB4-9F01-652A21F23D9B}" srcOrd="0" destOrd="0" presId="urn:microsoft.com/office/officeart/2005/8/layout/vList2"/>
    <dgm:cxn modelId="{081CFEEC-8687-4554-8D1B-C7788B493473}" type="presOf" srcId="{FF9DA10E-0A2A-49E0-9A8A-3F89704C06CF}" destId="{B4D12030-BAB3-47B0-8653-394754262E72}" srcOrd="0" destOrd="1" presId="urn:microsoft.com/office/officeart/2005/8/layout/vList2"/>
    <dgm:cxn modelId="{C49C2EFE-EE12-466B-8388-17D764331586}" type="presParOf" srcId="{AA6D9D49-C68A-4EB4-9F01-652A21F23D9B}" destId="{3A147F9F-9AB0-43C5-86B1-43A7C7A6CA56}" srcOrd="0" destOrd="0" presId="urn:microsoft.com/office/officeart/2005/8/layout/vList2"/>
    <dgm:cxn modelId="{01C884CF-2B9E-4E70-A5F6-D8C5951041EC}" type="presParOf" srcId="{AA6D9D49-C68A-4EB4-9F01-652A21F23D9B}" destId="{1167541B-5C26-4EDF-8175-74EE2A3CE932}" srcOrd="1" destOrd="0" presId="urn:microsoft.com/office/officeart/2005/8/layout/vList2"/>
    <dgm:cxn modelId="{97C58914-7874-4B7B-9511-9AAD0E76F70C}" type="presParOf" srcId="{AA6D9D49-C68A-4EB4-9F01-652A21F23D9B}" destId="{6314407C-922B-4FDE-A53B-E101104323C2}" srcOrd="2" destOrd="0" presId="urn:microsoft.com/office/officeart/2005/8/layout/vList2"/>
    <dgm:cxn modelId="{37EE2486-D519-411D-80C8-98A1AB413F50}" type="presParOf" srcId="{AA6D9D49-C68A-4EB4-9F01-652A21F23D9B}" destId="{B4D12030-BAB3-47B0-8653-394754262E72}" srcOrd="3" destOrd="0" presId="urn:microsoft.com/office/officeart/2005/8/layout/vList2"/>
    <dgm:cxn modelId="{52A52155-CC27-48BD-83C0-F96EE0AD1B5A}" type="presParOf" srcId="{AA6D9D49-C68A-4EB4-9F01-652A21F23D9B}" destId="{07323182-8EAC-44CB-B593-6E6231FB0DBB}" srcOrd="4" destOrd="0" presId="urn:microsoft.com/office/officeart/2005/8/layout/vList2"/>
    <dgm:cxn modelId="{AB073450-E147-430E-9173-BA5398412777}" type="presParOf" srcId="{AA6D9D49-C68A-4EB4-9F01-652A21F23D9B}" destId="{C5B4693E-12C6-4237-B6E5-64C4D2C0DAB5}" srcOrd="5" destOrd="0" presId="urn:microsoft.com/office/officeart/2005/8/layout/vList2"/>
    <dgm:cxn modelId="{3DF5510F-65F8-43CF-908B-BC8353F76E77}" type="presParOf" srcId="{AA6D9D49-C68A-4EB4-9F01-652A21F23D9B}" destId="{6AF3BD28-E5C9-4B14-8D4C-A86F9739135F}" srcOrd="6" destOrd="0" presId="urn:microsoft.com/office/officeart/2005/8/layout/vList2"/>
    <dgm:cxn modelId="{7D670E66-E357-4BC8-98B7-34ED1E6BE420}" type="presParOf" srcId="{AA6D9D49-C68A-4EB4-9F01-652A21F23D9B}" destId="{4BF4642E-6576-4F97-BA05-C8867B2787CF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31168F6-7428-401E-8CE8-0CAD233CC4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44D417C-0A47-4DC9-9B3D-55C1A83B2604}">
      <dgm:prSet custT="1"/>
      <dgm:spPr>
        <a:solidFill>
          <a:srgbClr val="AFDDFA"/>
        </a:solidFill>
      </dgm:spPr>
      <dgm:t>
        <a:bodyPr/>
        <a:lstStyle/>
        <a:p>
          <a:r>
            <a:rPr lang="cs-CZ" sz="4800" b="0" dirty="0">
              <a:solidFill>
                <a:srgbClr val="164088"/>
              </a:solidFill>
            </a:rPr>
            <a:t>Nerelevantní pro výzvu č. 32</a:t>
          </a:r>
          <a:endParaRPr lang="cs-CZ" sz="4800" dirty="0">
            <a:solidFill>
              <a:srgbClr val="164088"/>
            </a:solidFill>
          </a:endParaRPr>
        </a:p>
      </dgm:t>
    </dgm:pt>
    <dgm:pt modelId="{979C409A-4F97-45D2-978E-D4B492A59E78}" type="parTrans" cxnId="{743075F2-B16D-4CC0-85AA-09D94446D826}">
      <dgm:prSet/>
      <dgm:spPr/>
      <dgm:t>
        <a:bodyPr/>
        <a:lstStyle/>
        <a:p>
          <a:endParaRPr lang="cs-CZ"/>
        </a:p>
      </dgm:t>
    </dgm:pt>
    <dgm:pt modelId="{3063969F-C356-4EAD-AF9A-D6CAD8E2FBF4}" type="sibTrans" cxnId="{743075F2-B16D-4CC0-85AA-09D94446D826}">
      <dgm:prSet/>
      <dgm:spPr/>
      <dgm:t>
        <a:bodyPr/>
        <a:lstStyle/>
        <a:p>
          <a:endParaRPr lang="cs-CZ"/>
        </a:p>
      </dgm:t>
    </dgm:pt>
    <dgm:pt modelId="{ABF37447-4C3E-41B6-B6E9-82F850C262CB}" type="pres">
      <dgm:prSet presAssocID="{531168F6-7428-401E-8CE8-0CAD233CC4B7}" presName="linear" presStyleCnt="0">
        <dgm:presLayoutVars>
          <dgm:animLvl val="lvl"/>
          <dgm:resizeHandles val="exact"/>
        </dgm:presLayoutVars>
      </dgm:prSet>
      <dgm:spPr/>
    </dgm:pt>
    <dgm:pt modelId="{32DCCC8D-7106-40D1-9EA5-CB40A5C5EA4D}" type="pres">
      <dgm:prSet presAssocID="{444D417C-0A47-4DC9-9B3D-55C1A83B260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8028481-81F7-4DF5-9CDC-02144CDA1DAE}" type="presOf" srcId="{444D417C-0A47-4DC9-9B3D-55C1A83B2604}" destId="{32DCCC8D-7106-40D1-9EA5-CB40A5C5EA4D}" srcOrd="0" destOrd="0" presId="urn:microsoft.com/office/officeart/2005/8/layout/vList2"/>
    <dgm:cxn modelId="{2096A68A-4298-4465-8FE8-9164F6ADC48E}" type="presOf" srcId="{531168F6-7428-401E-8CE8-0CAD233CC4B7}" destId="{ABF37447-4C3E-41B6-B6E9-82F850C262CB}" srcOrd="0" destOrd="0" presId="urn:microsoft.com/office/officeart/2005/8/layout/vList2"/>
    <dgm:cxn modelId="{743075F2-B16D-4CC0-85AA-09D94446D826}" srcId="{531168F6-7428-401E-8CE8-0CAD233CC4B7}" destId="{444D417C-0A47-4DC9-9B3D-55C1A83B2604}" srcOrd="0" destOrd="0" parTransId="{979C409A-4F97-45D2-978E-D4B492A59E78}" sibTransId="{3063969F-C356-4EAD-AF9A-D6CAD8E2FBF4}"/>
    <dgm:cxn modelId="{2E9D8CC4-9D12-4289-8CA6-AE50CBE42156}" type="presParOf" srcId="{ABF37447-4C3E-41B6-B6E9-82F850C262CB}" destId="{32DCCC8D-7106-40D1-9EA5-CB40A5C5EA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F68367B-50CF-42CF-BFE9-ED72DBA0DA7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6060B4B0-F1A1-4F03-AE49-22D831DDA774}">
      <dgm:prSet/>
      <dgm:spPr/>
      <dgm:t>
        <a:bodyPr/>
        <a:lstStyle/>
        <a:p>
          <a:r>
            <a:rPr lang="cs-CZ" b="1"/>
            <a:t>Záložka SOUHRNNÁ SOUPISKA</a:t>
          </a:r>
          <a:endParaRPr lang="cs-CZ"/>
        </a:p>
      </dgm:t>
    </dgm:pt>
    <dgm:pt modelId="{933B85F5-1032-4E41-9F2F-FEE8431155E1}" type="parTrans" cxnId="{1840DB69-DC30-4016-A473-5A8F7160F7C1}">
      <dgm:prSet/>
      <dgm:spPr/>
      <dgm:t>
        <a:bodyPr/>
        <a:lstStyle/>
        <a:p>
          <a:endParaRPr lang="cs-CZ"/>
        </a:p>
      </dgm:t>
    </dgm:pt>
    <dgm:pt modelId="{CDA5C979-7890-4503-B697-A74F32F6C8E7}" type="sibTrans" cxnId="{1840DB69-DC30-4016-A473-5A8F7160F7C1}">
      <dgm:prSet/>
      <dgm:spPr/>
      <dgm:t>
        <a:bodyPr/>
        <a:lstStyle/>
        <a:p>
          <a:endParaRPr lang="cs-CZ"/>
        </a:p>
      </dgm:t>
    </dgm:pt>
    <dgm:pt modelId="{F55500A8-0D4F-41C1-B06A-17201D44DB45}">
      <dgm:prSet/>
      <dgm:spPr/>
      <dgm:t>
        <a:bodyPr/>
        <a:lstStyle/>
        <a:p>
          <a:r>
            <a:rPr lang="cs-CZ" b="0" dirty="0"/>
            <a:t>tlačítko </a:t>
          </a:r>
          <a:r>
            <a:rPr lang="cs-CZ" b="1" dirty="0"/>
            <a:t>Naplnit data z dokladů soupisky </a:t>
          </a:r>
          <a:r>
            <a:rPr lang="cs-CZ" b="0" dirty="0"/>
            <a:t>(automaticky se vyplní všechna pole, včetně paušálních nákladů)</a:t>
          </a:r>
          <a:endParaRPr lang="cs-CZ" dirty="0"/>
        </a:p>
      </dgm:t>
    </dgm:pt>
    <dgm:pt modelId="{3B4070AA-CA90-4649-A758-76BBFB115F12}" type="parTrans" cxnId="{1AAFE0F4-493F-4998-8AF4-8D8202EC6FB3}">
      <dgm:prSet/>
      <dgm:spPr/>
      <dgm:t>
        <a:bodyPr/>
        <a:lstStyle/>
        <a:p>
          <a:endParaRPr lang="cs-CZ"/>
        </a:p>
      </dgm:t>
    </dgm:pt>
    <dgm:pt modelId="{0A5BEE27-8C31-4943-9183-7ED1406FBCD3}" type="sibTrans" cxnId="{1AAFE0F4-493F-4998-8AF4-8D8202EC6FB3}">
      <dgm:prSet/>
      <dgm:spPr/>
      <dgm:t>
        <a:bodyPr/>
        <a:lstStyle/>
        <a:p>
          <a:endParaRPr lang="cs-CZ"/>
        </a:p>
      </dgm:t>
    </dgm:pt>
    <dgm:pt modelId="{175B061E-0024-4511-8C43-018EF2690EAD}" type="pres">
      <dgm:prSet presAssocID="{EF68367B-50CF-42CF-BFE9-ED72DBA0DA72}" presName="linear" presStyleCnt="0">
        <dgm:presLayoutVars>
          <dgm:animLvl val="lvl"/>
          <dgm:resizeHandles val="exact"/>
        </dgm:presLayoutVars>
      </dgm:prSet>
      <dgm:spPr/>
    </dgm:pt>
    <dgm:pt modelId="{5AF8A7C2-C661-40AF-9E45-DDC8A94AB0BC}" type="pres">
      <dgm:prSet presAssocID="{6060B4B0-F1A1-4F03-AE49-22D831DDA77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044F295B-3B2A-4EB3-8097-A1B48FEED981}" type="pres">
      <dgm:prSet presAssocID="{6060B4B0-F1A1-4F03-AE49-22D831DDA77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840DB69-DC30-4016-A473-5A8F7160F7C1}" srcId="{EF68367B-50CF-42CF-BFE9-ED72DBA0DA72}" destId="{6060B4B0-F1A1-4F03-AE49-22D831DDA774}" srcOrd="0" destOrd="0" parTransId="{933B85F5-1032-4E41-9F2F-FEE8431155E1}" sibTransId="{CDA5C979-7890-4503-B697-A74F32F6C8E7}"/>
    <dgm:cxn modelId="{73E824B1-99D1-4B10-88F1-9058E4AEB11D}" type="presOf" srcId="{F55500A8-0D4F-41C1-B06A-17201D44DB45}" destId="{044F295B-3B2A-4EB3-8097-A1B48FEED981}" srcOrd="0" destOrd="0" presId="urn:microsoft.com/office/officeart/2005/8/layout/vList2"/>
    <dgm:cxn modelId="{5C12A6B8-0EE9-49F1-9F64-2383F6D66C07}" type="presOf" srcId="{EF68367B-50CF-42CF-BFE9-ED72DBA0DA72}" destId="{175B061E-0024-4511-8C43-018EF2690EAD}" srcOrd="0" destOrd="0" presId="urn:microsoft.com/office/officeart/2005/8/layout/vList2"/>
    <dgm:cxn modelId="{9E19ECEE-5332-4F0C-8656-D69C0CF29AE9}" type="presOf" srcId="{6060B4B0-F1A1-4F03-AE49-22D831DDA774}" destId="{5AF8A7C2-C661-40AF-9E45-DDC8A94AB0BC}" srcOrd="0" destOrd="0" presId="urn:microsoft.com/office/officeart/2005/8/layout/vList2"/>
    <dgm:cxn modelId="{1AAFE0F4-493F-4998-8AF4-8D8202EC6FB3}" srcId="{6060B4B0-F1A1-4F03-AE49-22D831DDA774}" destId="{F55500A8-0D4F-41C1-B06A-17201D44DB45}" srcOrd="0" destOrd="0" parTransId="{3B4070AA-CA90-4649-A758-76BBFB115F12}" sibTransId="{0A5BEE27-8C31-4943-9183-7ED1406FBCD3}"/>
    <dgm:cxn modelId="{E47A8188-2202-4249-ABC3-3A3D85F90949}" type="presParOf" srcId="{175B061E-0024-4511-8C43-018EF2690EAD}" destId="{5AF8A7C2-C661-40AF-9E45-DDC8A94AB0BC}" srcOrd="0" destOrd="0" presId="urn:microsoft.com/office/officeart/2005/8/layout/vList2"/>
    <dgm:cxn modelId="{702E5643-5F79-453E-8EC2-E622371A3C71}" type="presParOf" srcId="{175B061E-0024-4511-8C43-018EF2690EAD}" destId="{044F295B-3B2A-4EB3-8097-A1B48FEED98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E13168F-5467-4CD7-9532-722471E8361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91EFC70-F344-49B8-AE90-BBFDAB15DA84}">
      <dgm:prSet custT="1"/>
      <dgm:spPr/>
      <dgm:t>
        <a:bodyPr/>
        <a:lstStyle/>
        <a:p>
          <a:r>
            <a:rPr lang="cs-CZ" sz="2200" b="0" dirty="0" err="1"/>
            <a:t>Finalizovaná</a:t>
          </a:r>
          <a:endParaRPr lang="cs-CZ" sz="2200" dirty="0"/>
        </a:p>
      </dgm:t>
    </dgm:pt>
    <dgm:pt modelId="{BA98EE97-6D5C-4D19-BE5A-9181CAFD2EC5}" type="parTrans" cxnId="{3105D88A-AE8B-476F-B53C-1812FF5F2A15}">
      <dgm:prSet/>
      <dgm:spPr/>
      <dgm:t>
        <a:bodyPr/>
        <a:lstStyle/>
        <a:p>
          <a:endParaRPr lang="cs-CZ" sz="3200"/>
        </a:p>
      </dgm:t>
    </dgm:pt>
    <dgm:pt modelId="{96BC56B2-AEE4-4977-93C4-071083CF283D}" type="sibTrans" cxnId="{3105D88A-AE8B-476F-B53C-1812FF5F2A15}">
      <dgm:prSet/>
      <dgm:spPr/>
      <dgm:t>
        <a:bodyPr/>
        <a:lstStyle/>
        <a:p>
          <a:endParaRPr lang="cs-CZ" sz="3200"/>
        </a:p>
      </dgm:t>
    </dgm:pt>
    <dgm:pt modelId="{70E5E42B-6A36-43FE-BAA5-DD0BDC134C1F}">
      <dgm:prSet custT="1"/>
      <dgm:spPr/>
      <dgm:t>
        <a:bodyPr/>
        <a:lstStyle/>
        <a:p>
          <a:r>
            <a:rPr lang="cs-CZ" sz="2200" b="0"/>
            <a:t>Zaregistrovaná </a:t>
          </a:r>
          <a:endParaRPr lang="cs-CZ" sz="2200"/>
        </a:p>
      </dgm:t>
    </dgm:pt>
    <dgm:pt modelId="{29DB4E02-3917-4958-8433-AF413634447A}" type="parTrans" cxnId="{C072E5B9-014C-4B43-99C6-498192E15613}">
      <dgm:prSet/>
      <dgm:spPr/>
      <dgm:t>
        <a:bodyPr/>
        <a:lstStyle/>
        <a:p>
          <a:endParaRPr lang="cs-CZ" sz="3200"/>
        </a:p>
      </dgm:t>
    </dgm:pt>
    <dgm:pt modelId="{C6905FB7-6C94-4B57-AD09-C1009CFD52D2}" type="sibTrans" cxnId="{C072E5B9-014C-4B43-99C6-498192E15613}">
      <dgm:prSet/>
      <dgm:spPr/>
      <dgm:t>
        <a:bodyPr/>
        <a:lstStyle/>
        <a:p>
          <a:endParaRPr lang="cs-CZ" sz="3200"/>
        </a:p>
      </dgm:t>
    </dgm:pt>
    <dgm:pt modelId="{DAF4D225-8467-4647-92EC-B36578DD1815}">
      <dgm:prSet custT="1"/>
      <dgm:spPr/>
      <dgm:t>
        <a:bodyPr/>
        <a:lstStyle/>
        <a:p>
          <a:r>
            <a:rPr lang="cs-CZ" sz="2200" b="0" dirty="0"/>
            <a:t>Schválená 1. stupeň   (- </a:t>
          </a:r>
          <a:r>
            <a:rPr lang="cs-CZ" sz="2200" b="0" dirty="0" err="1"/>
            <a:t>finalizovaná</a:t>
          </a:r>
          <a:r>
            <a:rPr lang="cs-CZ" sz="2200" b="0" dirty="0"/>
            <a:t>)</a:t>
          </a:r>
          <a:endParaRPr lang="cs-CZ" sz="2200" dirty="0"/>
        </a:p>
      </dgm:t>
    </dgm:pt>
    <dgm:pt modelId="{A4E13FAE-C1AD-4D43-842C-8C840F733424}" type="parTrans" cxnId="{B4B13508-05AC-42C8-9AE8-DE3406859613}">
      <dgm:prSet/>
      <dgm:spPr/>
      <dgm:t>
        <a:bodyPr/>
        <a:lstStyle/>
        <a:p>
          <a:endParaRPr lang="cs-CZ" sz="3200"/>
        </a:p>
      </dgm:t>
    </dgm:pt>
    <dgm:pt modelId="{BAC183FB-437C-4FC3-AA5B-CF24E24F6948}" type="sibTrans" cxnId="{B4B13508-05AC-42C8-9AE8-DE3406859613}">
      <dgm:prSet/>
      <dgm:spPr/>
      <dgm:t>
        <a:bodyPr/>
        <a:lstStyle/>
        <a:p>
          <a:endParaRPr lang="cs-CZ" sz="3200"/>
        </a:p>
      </dgm:t>
    </dgm:pt>
    <dgm:pt modelId="{0DB2B549-1C2E-4E65-B85A-A1B93406C5D3}">
      <dgm:prSet custT="1"/>
      <dgm:spPr/>
      <dgm:t>
        <a:bodyPr/>
        <a:lstStyle/>
        <a:p>
          <a:r>
            <a:rPr lang="cs-CZ" sz="2200" b="0" dirty="0"/>
            <a:t>Schválená 2. stupeň   (- podepsaná)</a:t>
          </a:r>
          <a:endParaRPr lang="cs-CZ" sz="2200" dirty="0"/>
        </a:p>
      </dgm:t>
    </dgm:pt>
    <dgm:pt modelId="{FA1021B8-0FCB-4607-965F-E3DE2DFC4A0F}" type="parTrans" cxnId="{F98FD267-1A70-4E72-801D-A07B8D1C225A}">
      <dgm:prSet/>
      <dgm:spPr/>
      <dgm:t>
        <a:bodyPr/>
        <a:lstStyle/>
        <a:p>
          <a:endParaRPr lang="cs-CZ" sz="3200"/>
        </a:p>
      </dgm:t>
    </dgm:pt>
    <dgm:pt modelId="{199C6748-668C-4EA6-BFA7-8F6AAB39142D}" type="sibTrans" cxnId="{F98FD267-1A70-4E72-801D-A07B8D1C225A}">
      <dgm:prSet/>
      <dgm:spPr/>
      <dgm:t>
        <a:bodyPr/>
        <a:lstStyle/>
        <a:p>
          <a:endParaRPr lang="cs-CZ" sz="3200"/>
        </a:p>
      </dgm:t>
    </dgm:pt>
    <dgm:pt modelId="{CAD682AB-AB6B-4659-8796-D470F14F50BB}">
      <dgm:prSet custT="1"/>
      <dgm:spPr>
        <a:solidFill>
          <a:srgbClr val="FFCC00"/>
        </a:solidFill>
      </dgm:spPr>
      <dgm:t>
        <a:bodyPr/>
        <a:lstStyle/>
        <a:p>
          <a:r>
            <a:rPr lang="cs-CZ" sz="2200" b="0" dirty="0">
              <a:solidFill>
                <a:srgbClr val="164088"/>
              </a:solidFill>
            </a:rPr>
            <a:t>Proplacena</a:t>
          </a:r>
          <a:r>
            <a:rPr lang="cs-CZ" sz="2400" b="0" dirty="0">
              <a:solidFill>
                <a:srgbClr val="164088"/>
              </a:solidFill>
            </a:rPr>
            <a:t> příjemci</a:t>
          </a:r>
          <a:endParaRPr lang="cs-CZ" sz="2400" dirty="0">
            <a:solidFill>
              <a:srgbClr val="164088"/>
            </a:solidFill>
          </a:endParaRPr>
        </a:p>
      </dgm:t>
    </dgm:pt>
    <dgm:pt modelId="{1774E20B-3B6A-41C0-B911-E9F3B94F8C5E}" type="parTrans" cxnId="{D45EFF8D-D0C5-4693-B5E7-717B7A1A3095}">
      <dgm:prSet/>
      <dgm:spPr/>
      <dgm:t>
        <a:bodyPr/>
        <a:lstStyle/>
        <a:p>
          <a:endParaRPr lang="cs-CZ" sz="3200"/>
        </a:p>
      </dgm:t>
    </dgm:pt>
    <dgm:pt modelId="{44C18DC4-7D74-4C94-B2AA-9E5F0F493D9E}" type="sibTrans" cxnId="{D45EFF8D-D0C5-4693-B5E7-717B7A1A3095}">
      <dgm:prSet/>
      <dgm:spPr/>
      <dgm:t>
        <a:bodyPr/>
        <a:lstStyle/>
        <a:p>
          <a:endParaRPr lang="cs-CZ" sz="3200"/>
        </a:p>
      </dgm:t>
    </dgm:pt>
    <dgm:pt modelId="{DEE223FD-8579-4B84-B9C1-CF03119B2D70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rgbClr val="FFCC00"/>
        </a:solidFill>
      </dgm:spPr>
      <dgm:t>
        <a:bodyPr/>
        <a:lstStyle/>
        <a:p>
          <a:r>
            <a:rPr lang="cs-CZ" sz="2200" b="0" dirty="0">
              <a:solidFill>
                <a:srgbClr val="164088"/>
              </a:solidFill>
            </a:rPr>
            <a:t>Vrácena k dopracování</a:t>
          </a:r>
          <a:endParaRPr lang="cs-CZ" sz="2200" dirty="0">
            <a:solidFill>
              <a:srgbClr val="164088"/>
            </a:solidFill>
          </a:endParaRPr>
        </a:p>
      </dgm:t>
    </dgm:pt>
    <dgm:pt modelId="{A20FEFA0-588D-474E-BE21-694452DF8D4E}" type="parTrans" cxnId="{7317CF4E-34F3-43C6-AAF2-E98E73103435}">
      <dgm:prSet/>
      <dgm:spPr/>
      <dgm:t>
        <a:bodyPr/>
        <a:lstStyle/>
        <a:p>
          <a:endParaRPr lang="cs-CZ" sz="3200"/>
        </a:p>
      </dgm:t>
    </dgm:pt>
    <dgm:pt modelId="{3236F058-D1D2-4BEB-AB32-F65DC23A53DB}" type="sibTrans" cxnId="{7317CF4E-34F3-43C6-AAF2-E98E73103435}">
      <dgm:prSet/>
      <dgm:spPr/>
      <dgm:t>
        <a:bodyPr/>
        <a:lstStyle/>
        <a:p>
          <a:endParaRPr lang="cs-CZ" sz="3200"/>
        </a:p>
      </dgm:t>
    </dgm:pt>
    <dgm:pt modelId="{7474B1C9-EE32-4D5F-B9AE-96FA589B96E7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rgbClr val="FFCC00"/>
        </a:solidFill>
      </dgm:spPr>
      <dgm:t>
        <a:bodyPr/>
        <a:lstStyle/>
        <a:p>
          <a:r>
            <a:rPr lang="cs-CZ" sz="2200" b="0" dirty="0">
              <a:solidFill>
                <a:srgbClr val="164088"/>
              </a:solidFill>
            </a:rPr>
            <a:t>Neschválená</a:t>
          </a:r>
          <a:endParaRPr lang="cs-CZ" sz="2200" dirty="0">
            <a:solidFill>
              <a:srgbClr val="164088"/>
            </a:solidFill>
          </a:endParaRPr>
        </a:p>
      </dgm:t>
    </dgm:pt>
    <dgm:pt modelId="{45E81C74-B07A-4BE9-9D1D-223BD3E43DB9}" type="parTrans" cxnId="{E2438619-B821-4907-844A-43C3B89693F7}">
      <dgm:prSet/>
      <dgm:spPr/>
      <dgm:t>
        <a:bodyPr/>
        <a:lstStyle/>
        <a:p>
          <a:endParaRPr lang="cs-CZ" sz="3200"/>
        </a:p>
      </dgm:t>
    </dgm:pt>
    <dgm:pt modelId="{F8C56B80-AE66-4541-B168-6872FCC7E0CC}" type="sibTrans" cxnId="{E2438619-B821-4907-844A-43C3B89693F7}">
      <dgm:prSet/>
      <dgm:spPr/>
      <dgm:t>
        <a:bodyPr/>
        <a:lstStyle/>
        <a:p>
          <a:endParaRPr lang="cs-CZ" sz="3200"/>
        </a:p>
      </dgm:t>
    </dgm:pt>
    <dgm:pt modelId="{E45DB753-FB3D-49E5-AF49-FCC627782780}">
      <dgm:prSet custT="1"/>
      <dgm:spPr/>
      <dgm:t>
        <a:bodyPr/>
        <a:lstStyle/>
        <a:p>
          <a:r>
            <a:rPr lang="cs-CZ" sz="2200" b="0" dirty="0"/>
            <a:t>Rozpracovaná</a:t>
          </a:r>
          <a:endParaRPr lang="cs-CZ" sz="2200" dirty="0"/>
        </a:p>
      </dgm:t>
    </dgm:pt>
    <dgm:pt modelId="{0F273BF7-5AE5-4C75-AD01-99EAB2B9F207}" type="sibTrans" cxnId="{B48E4EC3-39B5-4613-9224-049CA7C11C1F}">
      <dgm:prSet/>
      <dgm:spPr/>
      <dgm:t>
        <a:bodyPr/>
        <a:lstStyle/>
        <a:p>
          <a:endParaRPr lang="cs-CZ" sz="3200"/>
        </a:p>
      </dgm:t>
    </dgm:pt>
    <dgm:pt modelId="{5BDB7D9A-78AA-4AFA-A6A5-0312E4E118A3}" type="parTrans" cxnId="{B48E4EC3-39B5-4613-9224-049CA7C11C1F}">
      <dgm:prSet/>
      <dgm:spPr/>
      <dgm:t>
        <a:bodyPr/>
        <a:lstStyle/>
        <a:p>
          <a:endParaRPr lang="cs-CZ" sz="3200"/>
        </a:p>
      </dgm:t>
    </dgm:pt>
    <dgm:pt modelId="{1EF3DE2C-C73C-47FC-AE21-0E1E633D61FF}" type="pres">
      <dgm:prSet presAssocID="{CE13168F-5467-4CD7-9532-722471E83613}" presName="Name0" presStyleCnt="0">
        <dgm:presLayoutVars>
          <dgm:dir/>
          <dgm:animLvl val="lvl"/>
          <dgm:resizeHandles val="exact"/>
        </dgm:presLayoutVars>
      </dgm:prSet>
      <dgm:spPr/>
    </dgm:pt>
    <dgm:pt modelId="{48412A47-4972-4919-838C-4B939715BFD2}" type="pres">
      <dgm:prSet presAssocID="{E45DB753-FB3D-49E5-AF49-FCC627782780}" presName="linNode" presStyleCnt="0"/>
      <dgm:spPr/>
    </dgm:pt>
    <dgm:pt modelId="{AC36F9B2-0CCC-4AE7-967D-D15DEBBB9348}" type="pres">
      <dgm:prSet presAssocID="{E45DB753-FB3D-49E5-AF49-FCC627782780}" presName="parentText" presStyleLbl="node1" presStyleIdx="0" presStyleCnt="8">
        <dgm:presLayoutVars>
          <dgm:chMax val="1"/>
          <dgm:bulletEnabled val="1"/>
        </dgm:presLayoutVars>
      </dgm:prSet>
      <dgm:spPr/>
    </dgm:pt>
    <dgm:pt modelId="{46359EDB-539D-4AE9-AF4A-954B863D9541}" type="pres">
      <dgm:prSet presAssocID="{0F273BF7-5AE5-4C75-AD01-99EAB2B9F207}" presName="sp" presStyleCnt="0"/>
      <dgm:spPr/>
    </dgm:pt>
    <dgm:pt modelId="{BF7E598A-3C11-4496-8FEE-939A0C0D5B31}" type="pres">
      <dgm:prSet presAssocID="{491EFC70-F344-49B8-AE90-BBFDAB15DA84}" presName="linNode" presStyleCnt="0"/>
      <dgm:spPr/>
    </dgm:pt>
    <dgm:pt modelId="{239C15BF-6323-41FF-BAE1-AAC532E92E32}" type="pres">
      <dgm:prSet presAssocID="{491EFC70-F344-49B8-AE90-BBFDAB15DA84}" presName="parentText" presStyleLbl="node1" presStyleIdx="1" presStyleCnt="8">
        <dgm:presLayoutVars>
          <dgm:chMax val="1"/>
          <dgm:bulletEnabled val="1"/>
        </dgm:presLayoutVars>
      </dgm:prSet>
      <dgm:spPr/>
    </dgm:pt>
    <dgm:pt modelId="{BB0530AF-C194-4861-982B-902914489275}" type="pres">
      <dgm:prSet presAssocID="{96BC56B2-AEE4-4977-93C4-071083CF283D}" presName="sp" presStyleCnt="0"/>
      <dgm:spPr/>
    </dgm:pt>
    <dgm:pt modelId="{FCB3E97B-BB68-4A19-8060-1CF06C0A5B9C}" type="pres">
      <dgm:prSet presAssocID="{70E5E42B-6A36-43FE-BAA5-DD0BDC134C1F}" presName="linNode" presStyleCnt="0"/>
      <dgm:spPr/>
    </dgm:pt>
    <dgm:pt modelId="{02D1018C-6634-4CC7-8E2F-DD115DD717FF}" type="pres">
      <dgm:prSet presAssocID="{70E5E42B-6A36-43FE-BAA5-DD0BDC134C1F}" presName="parentText" presStyleLbl="node1" presStyleIdx="2" presStyleCnt="8">
        <dgm:presLayoutVars>
          <dgm:chMax val="1"/>
          <dgm:bulletEnabled val="1"/>
        </dgm:presLayoutVars>
      </dgm:prSet>
      <dgm:spPr/>
    </dgm:pt>
    <dgm:pt modelId="{9EAAD4C3-A927-4B1D-AF2B-241B30062496}" type="pres">
      <dgm:prSet presAssocID="{C6905FB7-6C94-4B57-AD09-C1009CFD52D2}" presName="sp" presStyleCnt="0"/>
      <dgm:spPr/>
    </dgm:pt>
    <dgm:pt modelId="{39822AB7-9A15-4F0B-ACDE-7D7DB9596246}" type="pres">
      <dgm:prSet presAssocID="{DAF4D225-8467-4647-92EC-B36578DD1815}" presName="linNode" presStyleCnt="0"/>
      <dgm:spPr/>
    </dgm:pt>
    <dgm:pt modelId="{0B20BA75-4BAC-4AE6-B553-9F8AC81A2743}" type="pres">
      <dgm:prSet presAssocID="{DAF4D225-8467-4647-92EC-B36578DD1815}" presName="parentText" presStyleLbl="node1" presStyleIdx="3" presStyleCnt="8">
        <dgm:presLayoutVars>
          <dgm:chMax val="1"/>
          <dgm:bulletEnabled val="1"/>
        </dgm:presLayoutVars>
      </dgm:prSet>
      <dgm:spPr/>
    </dgm:pt>
    <dgm:pt modelId="{F21DA955-1559-4220-B3C8-B58700825429}" type="pres">
      <dgm:prSet presAssocID="{BAC183FB-437C-4FC3-AA5B-CF24E24F6948}" presName="sp" presStyleCnt="0"/>
      <dgm:spPr/>
    </dgm:pt>
    <dgm:pt modelId="{BBA0733A-0BC4-416B-96B5-5FA37BBA56F6}" type="pres">
      <dgm:prSet presAssocID="{0DB2B549-1C2E-4E65-B85A-A1B93406C5D3}" presName="linNode" presStyleCnt="0"/>
      <dgm:spPr/>
    </dgm:pt>
    <dgm:pt modelId="{C647CF5D-CEC2-4914-9AB6-5900FC7E8002}" type="pres">
      <dgm:prSet presAssocID="{0DB2B549-1C2E-4E65-B85A-A1B93406C5D3}" presName="parentText" presStyleLbl="node1" presStyleIdx="4" presStyleCnt="8">
        <dgm:presLayoutVars>
          <dgm:chMax val="1"/>
          <dgm:bulletEnabled val="1"/>
        </dgm:presLayoutVars>
      </dgm:prSet>
      <dgm:spPr/>
    </dgm:pt>
    <dgm:pt modelId="{37B22A3D-C06F-48CA-BFA0-C5C86B9B6AB7}" type="pres">
      <dgm:prSet presAssocID="{199C6748-668C-4EA6-BFA7-8F6AAB39142D}" presName="sp" presStyleCnt="0"/>
      <dgm:spPr/>
    </dgm:pt>
    <dgm:pt modelId="{6920F802-74AE-41C3-9A10-1992FDFEA451}" type="pres">
      <dgm:prSet presAssocID="{CAD682AB-AB6B-4659-8796-D470F14F50BB}" presName="linNode" presStyleCnt="0"/>
      <dgm:spPr/>
    </dgm:pt>
    <dgm:pt modelId="{9719C808-00AF-47A7-92AE-4400BAAA7724}" type="pres">
      <dgm:prSet presAssocID="{CAD682AB-AB6B-4659-8796-D470F14F50BB}" presName="parentText" presStyleLbl="node1" presStyleIdx="5" presStyleCnt="8">
        <dgm:presLayoutVars>
          <dgm:chMax val="1"/>
          <dgm:bulletEnabled val="1"/>
        </dgm:presLayoutVars>
      </dgm:prSet>
      <dgm:spPr/>
    </dgm:pt>
    <dgm:pt modelId="{8F153510-BB74-4F65-B2BB-2AFDDA5C46E8}" type="pres">
      <dgm:prSet presAssocID="{44C18DC4-7D74-4C94-B2AA-9E5F0F493D9E}" presName="sp" presStyleCnt="0"/>
      <dgm:spPr/>
    </dgm:pt>
    <dgm:pt modelId="{7DD83D35-6FDC-416E-A8E4-95E548C0A745}" type="pres">
      <dgm:prSet presAssocID="{DEE223FD-8579-4B84-B9C1-CF03119B2D70}" presName="linNode" presStyleCnt="0"/>
      <dgm:spPr/>
    </dgm:pt>
    <dgm:pt modelId="{BC930C5D-B9D4-4747-A44D-BE7AC5951D2F}" type="pres">
      <dgm:prSet presAssocID="{DEE223FD-8579-4B84-B9C1-CF03119B2D70}" presName="parentText" presStyleLbl="node1" presStyleIdx="6" presStyleCnt="8">
        <dgm:presLayoutVars>
          <dgm:chMax val="1"/>
          <dgm:bulletEnabled val="1"/>
        </dgm:presLayoutVars>
      </dgm:prSet>
      <dgm:spPr/>
    </dgm:pt>
    <dgm:pt modelId="{E3502074-F0A5-4526-8C56-A2C6A7214AF8}" type="pres">
      <dgm:prSet presAssocID="{3236F058-D1D2-4BEB-AB32-F65DC23A53DB}" presName="sp" presStyleCnt="0"/>
      <dgm:spPr/>
    </dgm:pt>
    <dgm:pt modelId="{A4CD160C-E9DE-4B2D-A6CB-A7405C6176B2}" type="pres">
      <dgm:prSet presAssocID="{7474B1C9-EE32-4D5F-B9AE-96FA589B96E7}" presName="linNode" presStyleCnt="0"/>
      <dgm:spPr/>
    </dgm:pt>
    <dgm:pt modelId="{D5B02B9D-6952-4ADF-BC52-B55F07E57651}" type="pres">
      <dgm:prSet presAssocID="{7474B1C9-EE32-4D5F-B9AE-96FA589B96E7}" presName="parentText" presStyleLbl="node1" presStyleIdx="7" presStyleCnt="8">
        <dgm:presLayoutVars>
          <dgm:chMax val="1"/>
          <dgm:bulletEnabled val="1"/>
        </dgm:presLayoutVars>
      </dgm:prSet>
      <dgm:spPr/>
    </dgm:pt>
  </dgm:ptLst>
  <dgm:cxnLst>
    <dgm:cxn modelId="{F8BEDF00-C56A-4529-BEBA-7C64D66D8B9F}" type="presOf" srcId="{CAD682AB-AB6B-4659-8796-D470F14F50BB}" destId="{9719C808-00AF-47A7-92AE-4400BAAA7724}" srcOrd="0" destOrd="0" presId="urn:microsoft.com/office/officeart/2005/8/layout/vList5"/>
    <dgm:cxn modelId="{3B9EFF03-8305-499A-AD1B-AF39E1D30632}" type="presOf" srcId="{491EFC70-F344-49B8-AE90-BBFDAB15DA84}" destId="{239C15BF-6323-41FF-BAE1-AAC532E92E32}" srcOrd="0" destOrd="0" presId="urn:microsoft.com/office/officeart/2005/8/layout/vList5"/>
    <dgm:cxn modelId="{B4B13508-05AC-42C8-9AE8-DE3406859613}" srcId="{CE13168F-5467-4CD7-9532-722471E83613}" destId="{DAF4D225-8467-4647-92EC-B36578DD1815}" srcOrd="3" destOrd="0" parTransId="{A4E13FAE-C1AD-4D43-842C-8C840F733424}" sibTransId="{BAC183FB-437C-4FC3-AA5B-CF24E24F6948}"/>
    <dgm:cxn modelId="{E2438619-B821-4907-844A-43C3B89693F7}" srcId="{CE13168F-5467-4CD7-9532-722471E83613}" destId="{7474B1C9-EE32-4D5F-B9AE-96FA589B96E7}" srcOrd="7" destOrd="0" parTransId="{45E81C74-B07A-4BE9-9D1D-223BD3E43DB9}" sibTransId="{F8C56B80-AE66-4541-B168-6872FCC7E0CC}"/>
    <dgm:cxn modelId="{104E4D1E-C1DB-4FA4-8E7E-85B1BF0EB4C6}" type="presOf" srcId="{E45DB753-FB3D-49E5-AF49-FCC627782780}" destId="{AC36F9B2-0CCC-4AE7-967D-D15DEBBB9348}" srcOrd="0" destOrd="0" presId="urn:microsoft.com/office/officeart/2005/8/layout/vList5"/>
    <dgm:cxn modelId="{CD7DA560-BCC3-46C7-A7AC-15DC06373A39}" type="presOf" srcId="{0DB2B549-1C2E-4E65-B85A-A1B93406C5D3}" destId="{C647CF5D-CEC2-4914-9AB6-5900FC7E8002}" srcOrd="0" destOrd="0" presId="urn:microsoft.com/office/officeart/2005/8/layout/vList5"/>
    <dgm:cxn modelId="{718F3967-D725-4B53-AB60-774A51BAC18E}" type="presOf" srcId="{7474B1C9-EE32-4D5F-B9AE-96FA589B96E7}" destId="{D5B02B9D-6952-4ADF-BC52-B55F07E57651}" srcOrd="0" destOrd="0" presId="urn:microsoft.com/office/officeart/2005/8/layout/vList5"/>
    <dgm:cxn modelId="{F98FD267-1A70-4E72-801D-A07B8D1C225A}" srcId="{CE13168F-5467-4CD7-9532-722471E83613}" destId="{0DB2B549-1C2E-4E65-B85A-A1B93406C5D3}" srcOrd="4" destOrd="0" parTransId="{FA1021B8-0FCB-4607-965F-E3DE2DFC4A0F}" sibTransId="{199C6748-668C-4EA6-BFA7-8F6AAB39142D}"/>
    <dgm:cxn modelId="{7317CF4E-34F3-43C6-AAF2-E98E73103435}" srcId="{CE13168F-5467-4CD7-9532-722471E83613}" destId="{DEE223FD-8579-4B84-B9C1-CF03119B2D70}" srcOrd="6" destOrd="0" parTransId="{A20FEFA0-588D-474E-BE21-694452DF8D4E}" sibTransId="{3236F058-D1D2-4BEB-AB32-F65DC23A53DB}"/>
    <dgm:cxn modelId="{3105D88A-AE8B-476F-B53C-1812FF5F2A15}" srcId="{CE13168F-5467-4CD7-9532-722471E83613}" destId="{491EFC70-F344-49B8-AE90-BBFDAB15DA84}" srcOrd="1" destOrd="0" parTransId="{BA98EE97-6D5C-4D19-BE5A-9181CAFD2EC5}" sibTransId="{96BC56B2-AEE4-4977-93C4-071083CF283D}"/>
    <dgm:cxn modelId="{D45EFF8D-D0C5-4693-B5E7-717B7A1A3095}" srcId="{CE13168F-5467-4CD7-9532-722471E83613}" destId="{CAD682AB-AB6B-4659-8796-D470F14F50BB}" srcOrd="5" destOrd="0" parTransId="{1774E20B-3B6A-41C0-B911-E9F3B94F8C5E}" sibTransId="{44C18DC4-7D74-4C94-B2AA-9E5F0F493D9E}"/>
    <dgm:cxn modelId="{8874F995-972F-47C3-B8AE-BB56BED793C4}" type="presOf" srcId="{CE13168F-5467-4CD7-9532-722471E83613}" destId="{1EF3DE2C-C73C-47FC-AE21-0E1E633D61FF}" srcOrd="0" destOrd="0" presId="urn:microsoft.com/office/officeart/2005/8/layout/vList5"/>
    <dgm:cxn modelId="{5DAF70B9-776A-482E-B996-FD31B9171117}" type="presOf" srcId="{70E5E42B-6A36-43FE-BAA5-DD0BDC134C1F}" destId="{02D1018C-6634-4CC7-8E2F-DD115DD717FF}" srcOrd="0" destOrd="0" presId="urn:microsoft.com/office/officeart/2005/8/layout/vList5"/>
    <dgm:cxn modelId="{C072E5B9-014C-4B43-99C6-498192E15613}" srcId="{CE13168F-5467-4CD7-9532-722471E83613}" destId="{70E5E42B-6A36-43FE-BAA5-DD0BDC134C1F}" srcOrd="2" destOrd="0" parTransId="{29DB4E02-3917-4958-8433-AF413634447A}" sibTransId="{C6905FB7-6C94-4B57-AD09-C1009CFD52D2}"/>
    <dgm:cxn modelId="{B48E4EC3-39B5-4613-9224-049CA7C11C1F}" srcId="{CE13168F-5467-4CD7-9532-722471E83613}" destId="{E45DB753-FB3D-49E5-AF49-FCC627782780}" srcOrd="0" destOrd="0" parTransId="{5BDB7D9A-78AA-4AFA-A6A5-0312E4E118A3}" sibTransId="{0F273BF7-5AE5-4C75-AD01-99EAB2B9F207}"/>
    <dgm:cxn modelId="{5175DFCE-0A51-4D81-8AFF-69509C9BBB46}" type="presOf" srcId="{DEE223FD-8579-4B84-B9C1-CF03119B2D70}" destId="{BC930C5D-B9D4-4747-A44D-BE7AC5951D2F}" srcOrd="0" destOrd="0" presId="urn:microsoft.com/office/officeart/2005/8/layout/vList5"/>
    <dgm:cxn modelId="{F8A624D2-0591-4DA1-A48B-5D3511A48BBA}" type="presOf" srcId="{DAF4D225-8467-4647-92EC-B36578DD1815}" destId="{0B20BA75-4BAC-4AE6-B553-9F8AC81A2743}" srcOrd="0" destOrd="0" presId="urn:microsoft.com/office/officeart/2005/8/layout/vList5"/>
    <dgm:cxn modelId="{520D26DB-7060-4045-9ADB-DD70C771F13B}" type="presParOf" srcId="{1EF3DE2C-C73C-47FC-AE21-0E1E633D61FF}" destId="{48412A47-4972-4919-838C-4B939715BFD2}" srcOrd="0" destOrd="0" presId="urn:microsoft.com/office/officeart/2005/8/layout/vList5"/>
    <dgm:cxn modelId="{FBD53729-74A3-46B1-BF6E-131ECA89EA7D}" type="presParOf" srcId="{48412A47-4972-4919-838C-4B939715BFD2}" destId="{AC36F9B2-0CCC-4AE7-967D-D15DEBBB9348}" srcOrd="0" destOrd="0" presId="urn:microsoft.com/office/officeart/2005/8/layout/vList5"/>
    <dgm:cxn modelId="{32D78F77-5814-4EDE-8D3C-B623081A85E3}" type="presParOf" srcId="{1EF3DE2C-C73C-47FC-AE21-0E1E633D61FF}" destId="{46359EDB-539D-4AE9-AF4A-954B863D9541}" srcOrd="1" destOrd="0" presId="urn:microsoft.com/office/officeart/2005/8/layout/vList5"/>
    <dgm:cxn modelId="{B9774D65-8AC3-4C56-BDDF-DFC27321DCC8}" type="presParOf" srcId="{1EF3DE2C-C73C-47FC-AE21-0E1E633D61FF}" destId="{BF7E598A-3C11-4496-8FEE-939A0C0D5B31}" srcOrd="2" destOrd="0" presId="urn:microsoft.com/office/officeart/2005/8/layout/vList5"/>
    <dgm:cxn modelId="{EB709BA8-B2D6-46AF-9AAB-094AE011DC4E}" type="presParOf" srcId="{BF7E598A-3C11-4496-8FEE-939A0C0D5B31}" destId="{239C15BF-6323-41FF-BAE1-AAC532E92E32}" srcOrd="0" destOrd="0" presId="urn:microsoft.com/office/officeart/2005/8/layout/vList5"/>
    <dgm:cxn modelId="{D72C2DB0-94FD-4AB3-B963-6F13E1642FE9}" type="presParOf" srcId="{1EF3DE2C-C73C-47FC-AE21-0E1E633D61FF}" destId="{BB0530AF-C194-4861-982B-902914489275}" srcOrd="3" destOrd="0" presId="urn:microsoft.com/office/officeart/2005/8/layout/vList5"/>
    <dgm:cxn modelId="{DDF2519B-2680-4E38-AF0C-E54F28B0B156}" type="presParOf" srcId="{1EF3DE2C-C73C-47FC-AE21-0E1E633D61FF}" destId="{FCB3E97B-BB68-4A19-8060-1CF06C0A5B9C}" srcOrd="4" destOrd="0" presId="urn:microsoft.com/office/officeart/2005/8/layout/vList5"/>
    <dgm:cxn modelId="{EC9C1A1E-28B7-4D9F-A71B-560DEBCBC778}" type="presParOf" srcId="{FCB3E97B-BB68-4A19-8060-1CF06C0A5B9C}" destId="{02D1018C-6634-4CC7-8E2F-DD115DD717FF}" srcOrd="0" destOrd="0" presId="urn:microsoft.com/office/officeart/2005/8/layout/vList5"/>
    <dgm:cxn modelId="{1B0F3886-3AF4-47E5-B501-8D70D4CE6CB2}" type="presParOf" srcId="{1EF3DE2C-C73C-47FC-AE21-0E1E633D61FF}" destId="{9EAAD4C3-A927-4B1D-AF2B-241B30062496}" srcOrd="5" destOrd="0" presId="urn:microsoft.com/office/officeart/2005/8/layout/vList5"/>
    <dgm:cxn modelId="{ED8EB7BC-FCE9-486D-B236-FE7AC55F84F2}" type="presParOf" srcId="{1EF3DE2C-C73C-47FC-AE21-0E1E633D61FF}" destId="{39822AB7-9A15-4F0B-ACDE-7D7DB9596246}" srcOrd="6" destOrd="0" presId="urn:microsoft.com/office/officeart/2005/8/layout/vList5"/>
    <dgm:cxn modelId="{E14BA4B3-E953-40DF-A22A-F5CD7FEE58AB}" type="presParOf" srcId="{39822AB7-9A15-4F0B-ACDE-7D7DB9596246}" destId="{0B20BA75-4BAC-4AE6-B553-9F8AC81A2743}" srcOrd="0" destOrd="0" presId="urn:microsoft.com/office/officeart/2005/8/layout/vList5"/>
    <dgm:cxn modelId="{5CB06DEB-0F27-458B-8602-8D3BF0B53D15}" type="presParOf" srcId="{1EF3DE2C-C73C-47FC-AE21-0E1E633D61FF}" destId="{F21DA955-1559-4220-B3C8-B58700825429}" srcOrd="7" destOrd="0" presId="urn:microsoft.com/office/officeart/2005/8/layout/vList5"/>
    <dgm:cxn modelId="{CFBF6FDC-E855-4A2E-B654-106803FD4411}" type="presParOf" srcId="{1EF3DE2C-C73C-47FC-AE21-0E1E633D61FF}" destId="{BBA0733A-0BC4-416B-96B5-5FA37BBA56F6}" srcOrd="8" destOrd="0" presId="urn:microsoft.com/office/officeart/2005/8/layout/vList5"/>
    <dgm:cxn modelId="{E4069256-AA16-456C-BCFC-ABDC432BAA3D}" type="presParOf" srcId="{BBA0733A-0BC4-416B-96B5-5FA37BBA56F6}" destId="{C647CF5D-CEC2-4914-9AB6-5900FC7E8002}" srcOrd="0" destOrd="0" presId="urn:microsoft.com/office/officeart/2005/8/layout/vList5"/>
    <dgm:cxn modelId="{23D6DFFE-5F33-463C-9F81-A8029D5910C2}" type="presParOf" srcId="{1EF3DE2C-C73C-47FC-AE21-0E1E633D61FF}" destId="{37B22A3D-C06F-48CA-BFA0-C5C86B9B6AB7}" srcOrd="9" destOrd="0" presId="urn:microsoft.com/office/officeart/2005/8/layout/vList5"/>
    <dgm:cxn modelId="{A90B5197-6878-4B4C-97C9-D6BD6EC8F746}" type="presParOf" srcId="{1EF3DE2C-C73C-47FC-AE21-0E1E633D61FF}" destId="{6920F802-74AE-41C3-9A10-1992FDFEA451}" srcOrd="10" destOrd="0" presId="urn:microsoft.com/office/officeart/2005/8/layout/vList5"/>
    <dgm:cxn modelId="{C3B76D5B-0C8D-4AA0-8DB1-B5D0A3D84360}" type="presParOf" srcId="{6920F802-74AE-41C3-9A10-1992FDFEA451}" destId="{9719C808-00AF-47A7-92AE-4400BAAA7724}" srcOrd="0" destOrd="0" presId="urn:microsoft.com/office/officeart/2005/8/layout/vList5"/>
    <dgm:cxn modelId="{CD6AC779-CC0B-4EAA-800F-161C82DC71CF}" type="presParOf" srcId="{1EF3DE2C-C73C-47FC-AE21-0E1E633D61FF}" destId="{8F153510-BB74-4F65-B2BB-2AFDDA5C46E8}" srcOrd="11" destOrd="0" presId="urn:microsoft.com/office/officeart/2005/8/layout/vList5"/>
    <dgm:cxn modelId="{5A9916A2-7050-4E60-BA07-2B8EF3C0E0DB}" type="presParOf" srcId="{1EF3DE2C-C73C-47FC-AE21-0E1E633D61FF}" destId="{7DD83D35-6FDC-416E-A8E4-95E548C0A745}" srcOrd="12" destOrd="0" presId="urn:microsoft.com/office/officeart/2005/8/layout/vList5"/>
    <dgm:cxn modelId="{701DAE0A-A192-48CF-B72F-FD67B38C1002}" type="presParOf" srcId="{7DD83D35-6FDC-416E-A8E4-95E548C0A745}" destId="{BC930C5D-B9D4-4747-A44D-BE7AC5951D2F}" srcOrd="0" destOrd="0" presId="urn:microsoft.com/office/officeart/2005/8/layout/vList5"/>
    <dgm:cxn modelId="{52C10AA4-6059-4835-BA93-F6EAA92E120A}" type="presParOf" srcId="{1EF3DE2C-C73C-47FC-AE21-0E1E633D61FF}" destId="{E3502074-F0A5-4526-8C56-A2C6A7214AF8}" srcOrd="13" destOrd="0" presId="urn:microsoft.com/office/officeart/2005/8/layout/vList5"/>
    <dgm:cxn modelId="{0356F4D1-3EC9-477B-9F4A-711C2D81574D}" type="presParOf" srcId="{1EF3DE2C-C73C-47FC-AE21-0E1E633D61FF}" destId="{A4CD160C-E9DE-4B2D-A6CB-A7405C6176B2}" srcOrd="14" destOrd="0" presId="urn:microsoft.com/office/officeart/2005/8/layout/vList5"/>
    <dgm:cxn modelId="{F65CB7DF-FB65-4E83-A76B-6A951DFA8CA0}" type="presParOf" srcId="{A4CD160C-E9DE-4B2D-A6CB-A7405C6176B2}" destId="{D5B02B9D-6952-4ADF-BC52-B55F07E5765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4E587D6-909A-4947-B81D-038557D2134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F699DA3-3F55-455E-AE3B-87FF91293696}">
      <dgm:prSet/>
      <dgm:spPr/>
      <dgm:t>
        <a:bodyPr/>
        <a:lstStyle/>
        <a:p>
          <a:r>
            <a:rPr lang="cs-CZ" dirty="0"/>
            <a:t>Vyplnění soupisky a pracovních výkazů</a:t>
          </a:r>
        </a:p>
      </dgm:t>
    </dgm:pt>
    <dgm:pt modelId="{228AB56C-8E6A-4C9A-84F7-41B924505957}" type="parTrans" cxnId="{F924C063-09C2-48CB-A41C-25747C4627C0}">
      <dgm:prSet/>
      <dgm:spPr/>
      <dgm:t>
        <a:bodyPr/>
        <a:lstStyle/>
        <a:p>
          <a:endParaRPr lang="cs-CZ"/>
        </a:p>
      </dgm:t>
    </dgm:pt>
    <dgm:pt modelId="{FA850ED7-87E1-4033-8E39-CF09F48DA42D}" type="sibTrans" cxnId="{F924C063-09C2-48CB-A41C-25747C4627C0}">
      <dgm:prSet/>
      <dgm:spPr/>
      <dgm:t>
        <a:bodyPr/>
        <a:lstStyle/>
        <a:p>
          <a:endParaRPr lang="cs-CZ"/>
        </a:p>
      </dgm:t>
    </dgm:pt>
    <dgm:pt modelId="{885E6292-9847-406C-843A-A75E3380CF43}">
      <dgm:prSet/>
      <dgm:spPr/>
      <dgm:t>
        <a:bodyPr/>
        <a:lstStyle/>
        <a:p>
          <a:r>
            <a:rPr lang="cs-CZ" dirty="0"/>
            <a:t>Nezpůsobilé výdaje</a:t>
          </a:r>
        </a:p>
      </dgm:t>
    </dgm:pt>
    <dgm:pt modelId="{C93BEE74-B4BF-42BA-B0F5-20862D17991A}" type="parTrans" cxnId="{AE18F84F-8BA3-4616-92A7-F17BB7BE556A}">
      <dgm:prSet/>
      <dgm:spPr/>
      <dgm:t>
        <a:bodyPr/>
        <a:lstStyle/>
        <a:p>
          <a:endParaRPr lang="cs-CZ"/>
        </a:p>
      </dgm:t>
    </dgm:pt>
    <dgm:pt modelId="{64072525-6EF7-4B9C-A1FD-4022BF8307ED}" type="sibTrans" cxnId="{AE18F84F-8BA3-4616-92A7-F17BB7BE556A}">
      <dgm:prSet/>
      <dgm:spPr/>
      <dgm:t>
        <a:bodyPr/>
        <a:lstStyle/>
        <a:p>
          <a:endParaRPr lang="cs-CZ"/>
        </a:p>
      </dgm:t>
    </dgm:pt>
    <dgm:pt modelId="{34E01F7E-4276-4213-8CC9-904F945BF846}">
      <dgm:prSet/>
      <dgm:spPr/>
      <dgm:t>
        <a:bodyPr/>
        <a:lstStyle/>
        <a:p>
          <a:r>
            <a:rPr lang="cs-CZ" dirty="0"/>
            <a:t>Nedostatečné doložení výdajů</a:t>
          </a:r>
        </a:p>
      </dgm:t>
    </dgm:pt>
    <dgm:pt modelId="{D9CF3362-F217-4A44-B307-9183DC407A28}" type="parTrans" cxnId="{4955B11B-9A2F-4E0D-9F8C-B89D2183E9C0}">
      <dgm:prSet/>
      <dgm:spPr/>
      <dgm:t>
        <a:bodyPr/>
        <a:lstStyle/>
        <a:p>
          <a:endParaRPr lang="cs-CZ"/>
        </a:p>
      </dgm:t>
    </dgm:pt>
    <dgm:pt modelId="{7FB2C5B2-2149-4B3E-954E-2F7C757400C4}" type="sibTrans" cxnId="{4955B11B-9A2F-4E0D-9F8C-B89D2183E9C0}">
      <dgm:prSet/>
      <dgm:spPr/>
      <dgm:t>
        <a:bodyPr/>
        <a:lstStyle/>
        <a:p>
          <a:endParaRPr lang="cs-CZ"/>
        </a:p>
      </dgm:t>
    </dgm:pt>
    <dgm:pt modelId="{F4C04726-614B-47BF-B8E0-FED79F76F983}">
      <dgm:prSet/>
      <dgm:spPr/>
      <dgm:t>
        <a:bodyPr/>
        <a:lstStyle/>
        <a:p>
          <a:r>
            <a:rPr lang="cs-CZ" dirty="0"/>
            <a:t>Částka na krytí výdajů</a:t>
          </a:r>
        </a:p>
      </dgm:t>
    </dgm:pt>
    <dgm:pt modelId="{81905C48-D286-4477-AF33-FA529023C796}" type="parTrans" cxnId="{4E4C2C1F-6DDE-42DE-B69D-CFF9D8EAC4D8}">
      <dgm:prSet/>
      <dgm:spPr/>
      <dgm:t>
        <a:bodyPr/>
        <a:lstStyle/>
        <a:p>
          <a:endParaRPr lang="cs-CZ"/>
        </a:p>
      </dgm:t>
    </dgm:pt>
    <dgm:pt modelId="{E7AECB07-FED4-4D6D-88E6-517F6CC1F5FD}" type="sibTrans" cxnId="{4E4C2C1F-6DDE-42DE-B69D-CFF9D8EAC4D8}">
      <dgm:prSet/>
      <dgm:spPr/>
      <dgm:t>
        <a:bodyPr/>
        <a:lstStyle/>
        <a:p>
          <a:endParaRPr lang="cs-CZ"/>
        </a:p>
      </dgm:t>
    </dgm:pt>
    <dgm:pt modelId="{A8BED92F-FBD8-4EA8-981C-FABF98BAD7E9}">
      <dgm:prSet/>
      <dgm:spPr/>
      <dgm:t>
        <a:bodyPr/>
        <a:lstStyle/>
        <a:p>
          <a:r>
            <a:rPr lang="cs-CZ" dirty="0"/>
            <a:t>Čestné prohlášení</a:t>
          </a:r>
        </a:p>
      </dgm:t>
    </dgm:pt>
    <dgm:pt modelId="{DA05C378-13E4-410F-AF24-507574BC073D}" type="parTrans" cxnId="{49C42D76-5F36-4B0B-B428-F58F77E47DE0}">
      <dgm:prSet/>
      <dgm:spPr/>
      <dgm:t>
        <a:bodyPr/>
        <a:lstStyle/>
        <a:p>
          <a:endParaRPr lang="cs-CZ"/>
        </a:p>
      </dgm:t>
    </dgm:pt>
    <dgm:pt modelId="{A4CB8620-2C89-4B3C-BDB3-88C524FE1EBF}" type="sibTrans" cxnId="{49C42D76-5F36-4B0B-B428-F58F77E47DE0}">
      <dgm:prSet/>
      <dgm:spPr/>
      <dgm:t>
        <a:bodyPr/>
        <a:lstStyle/>
        <a:p>
          <a:endParaRPr lang="cs-CZ"/>
        </a:p>
      </dgm:t>
    </dgm:pt>
    <dgm:pt modelId="{4FFA9D25-4D1E-4C26-A08F-77DF57BBD3F3}">
      <dgm:prSet/>
      <dgm:spPr/>
      <dgm:t>
        <a:bodyPr/>
        <a:lstStyle/>
        <a:p>
          <a:r>
            <a:rPr lang="cs-CZ" dirty="0"/>
            <a:t>Přečerpání položky rozpočtu</a:t>
          </a:r>
        </a:p>
      </dgm:t>
    </dgm:pt>
    <dgm:pt modelId="{BE7FD9A3-1628-44EB-B7F1-08C18CD9166F}" type="parTrans" cxnId="{15B073E0-5C22-47E8-A13F-7DE8E7214A04}">
      <dgm:prSet/>
      <dgm:spPr/>
      <dgm:t>
        <a:bodyPr/>
        <a:lstStyle/>
        <a:p>
          <a:endParaRPr lang="cs-CZ"/>
        </a:p>
      </dgm:t>
    </dgm:pt>
    <dgm:pt modelId="{8E79B92D-E7F9-446F-92DF-1AF58125A8D0}" type="sibTrans" cxnId="{15B073E0-5C22-47E8-A13F-7DE8E7214A04}">
      <dgm:prSet/>
      <dgm:spPr/>
      <dgm:t>
        <a:bodyPr/>
        <a:lstStyle/>
        <a:p>
          <a:endParaRPr lang="cs-CZ"/>
        </a:p>
      </dgm:t>
    </dgm:pt>
    <dgm:pt modelId="{81DFAD46-9D1B-4C79-BB89-CA80E2158552}">
      <dgm:prSet/>
      <dgm:spPr/>
      <dgm:t>
        <a:bodyPr/>
        <a:lstStyle/>
        <a:p>
          <a:r>
            <a:rPr lang="cs-CZ" dirty="0"/>
            <a:t>Výběr rozpočtové položky</a:t>
          </a:r>
        </a:p>
      </dgm:t>
    </dgm:pt>
    <dgm:pt modelId="{48E777CB-B69D-4355-945D-DCBA5711FC18}" type="parTrans" cxnId="{6438BA67-6C74-410C-9CD9-39A38AD68A1B}">
      <dgm:prSet/>
      <dgm:spPr/>
      <dgm:t>
        <a:bodyPr/>
        <a:lstStyle/>
        <a:p>
          <a:endParaRPr lang="cs-CZ"/>
        </a:p>
      </dgm:t>
    </dgm:pt>
    <dgm:pt modelId="{109D39B0-6CE2-4C68-983C-C5B94E7A8883}" type="sibTrans" cxnId="{6438BA67-6C74-410C-9CD9-39A38AD68A1B}">
      <dgm:prSet/>
      <dgm:spPr/>
      <dgm:t>
        <a:bodyPr/>
        <a:lstStyle/>
        <a:p>
          <a:endParaRPr lang="cs-CZ"/>
        </a:p>
      </dgm:t>
    </dgm:pt>
    <dgm:pt modelId="{3665FA3C-E34C-4FC0-8778-EC8859488374}">
      <dgm:prSet/>
      <dgm:spPr/>
    </dgm:pt>
    <dgm:pt modelId="{74358FD2-013F-4754-8C44-AE8EB26CF232}" type="parTrans" cxnId="{C9A12D9D-D439-4F72-9487-34AF3853CEA1}">
      <dgm:prSet/>
      <dgm:spPr/>
      <dgm:t>
        <a:bodyPr/>
        <a:lstStyle/>
        <a:p>
          <a:endParaRPr lang="cs-CZ"/>
        </a:p>
      </dgm:t>
    </dgm:pt>
    <dgm:pt modelId="{DEC9EAC7-7604-4A0F-9A6E-A8D4A4B18D17}" type="sibTrans" cxnId="{C9A12D9D-D439-4F72-9487-34AF3853CEA1}">
      <dgm:prSet/>
      <dgm:spPr/>
      <dgm:t>
        <a:bodyPr/>
        <a:lstStyle/>
        <a:p>
          <a:endParaRPr lang="cs-CZ"/>
        </a:p>
      </dgm:t>
    </dgm:pt>
    <dgm:pt modelId="{77864B0E-D1F1-4D05-B150-52A7005E50BE}" type="pres">
      <dgm:prSet presAssocID="{A4E587D6-909A-4947-B81D-038557D21342}" presName="compositeShape" presStyleCnt="0">
        <dgm:presLayoutVars>
          <dgm:chMax val="7"/>
          <dgm:dir/>
          <dgm:resizeHandles val="exact"/>
        </dgm:presLayoutVars>
      </dgm:prSet>
      <dgm:spPr/>
    </dgm:pt>
    <dgm:pt modelId="{8A6B84CA-40D1-4074-B3B1-43D59CA103E1}" type="pres">
      <dgm:prSet presAssocID="{3F699DA3-3F55-455E-AE3B-87FF91293696}" presName="circ1" presStyleLbl="vennNode1" presStyleIdx="0" presStyleCnt="7"/>
      <dgm:spPr/>
    </dgm:pt>
    <dgm:pt modelId="{A29870B8-D2F0-48CE-BACA-D3CBB1BD6CC7}" type="pres">
      <dgm:prSet presAssocID="{3F699DA3-3F55-455E-AE3B-87FF91293696}" presName="circ1Tx" presStyleLbl="revTx" presStyleIdx="0" presStyleCnt="0" custScaleX="193599" custScaleY="62613">
        <dgm:presLayoutVars>
          <dgm:chMax val="0"/>
          <dgm:chPref val="0"/>
          <dgm:bulletEnabled val="1"/>
        </dgm:presLayoutVars>
      </dgm:prSet>
      <dgm:spPr/>
    </dgm:pt>
    <dgm:pt modelId="{660B2575-EE37-409F-B8DD-D89349DDA6B3}" type="pres">
      <dgm:prSet presAssocID="{885E6292-9847-406C-843A-A75E3380CF43}" presName="circ2" presStyleLbl="vennNode1" presStyleIdx="1" presStyleCnt="7" custLinFactNeighborX="-1918" custLinFactNeighborY="-2834"/>
      <dgm:spPr>
        <a:solidFill>
          <a:srgbClr val="FFCC00">
            <a:alpha val="50000"/>
          </a:srgbClr>
        </a:solidFill>
      </dgm:spPr>
    </dgm:pt>
    <dgm:pt modelId="{8922BC93-5A15-4CA2-83E4-B57F7A5EC0AC}" type="pres">
      <dgm:prSet presAssocID="{885E6292-9847-406C-843A-A75E3380CF43}" presName="circ2Tx" presStyleLbl="revTx" presStyleIdx="0" presStyleCnt="0" custScaleX="123627" custScaleY="117800" custLinFactNeighborX="9893" custLinFactNeighborY="-12046">
        <dgm:presLayoutVars>
          <dgm:chMax val="0"/>
          <dgm:chPref val="0"/>
          <dgm:bulletEnabled val="1"/>
        </dgm:presLayoutVars>
      </dgm:prSet>
      <dgm:spPr/>
    </dgm:pt>
    <dgm:pt modelId="{2211A2FF-BEA1-4360-9AD9-FC03D9532FEF}" type="pres">
      <dgm:prSet presAssocID="{34E01F7E-4276-4213-8CC9-904F945BF846}" presName="circ3" presStyleLbl="vennNode1" presStyleIdx="2" presStyleCnt="7"/>
      <dgm:spPr/>
    </dgm:pt>
    <dgm:pt modelId="{1E22344C-B08B-43CD-85C4-86574E16B92E}" type="pres">
      <dgm:prSet presAssocID="{34E01F7E-4276-4213-8CC9-904F945BF846}" presName="circ3Tx" presStyleLbl="revTx" presStyleIdx="0" presStyleCnt="0" custScaleX="113551" custScaleY="107993" custLinFactNeighborX="10446" custLinFactNeighborY="-4503">
        <dgm:presLayoutVars>
          <dgm:chMax val="0"/>
          <dgm:chPref val="0"/>
          <dgm:bulletEnabled val="1"/>
        </dgm:presLayoutVars>
      </dgm:prSet>
      <dgm:spPr/>
    </dgm:pt>
    <dgm:pt modelId="{853E0450-7912-4047-8824-4C7F43B1C7CC}" type="pres">
      <dgm:prSet presAssocID="{F4C04726-614B-47BF-B8E0-FED79F76F983}" presName="circ4" presStyleLbl="vennNode1" presStyleIdx="3" presStyleCnt="7"/>
      <dgm:spPr>
        <a:solidFill>
          <a:srgbClr val="AFDDFA">
            <a:alpha val="50000"/>
          </a:srgbClr>
        </a:solidFill>
      </dgm:spPr>
    </dgm:pt>
    <dgm:pt modelId="{9DF1B3BF-EF34-4357-8049-BFB995B55851}" type="pres">
      <dgm:prSet presAssocID="{F4C04726-614B-47BF-B8E0-FED79F76F983}" presName="circ4Tx" presStyleLbl="revTx" presStyleIdx="0" presStyleCnt="0" custScaleX="151785" custLinFactNeighborX="21478" custLinFactNeighborY="0">
        <dgm:presLayoutVars>
          <dgm:chMax val="0"/>
          <dgm:chPref val="0"/>
          <dgm:bulletEnabled val="1"/>
        </dgm:presLayoutVars>
      </dgm:prSet>
      <dgm:spPr/>
    </dgm:pt>
    <dgm:pt modelId="{5D604852-6FC5-4338-9E9C-3C9BD242D4FE}" type="pres">
      <dgm:prSet presAssocID="{A8BED92F-FBD8-4EA8-981C-FABF98BAD7E9}" presName="circ5" presStyleLbl="vennNode1" presStyleIdx="4" presStyleCnt="7" custLinFactNeighborX="-1918" custLinFactNeighborY="-2834"/>
      <dgm:spPr>
        <a:solidFill>
          <a:srgbClr val="FFCC00">
            <a:alpha val="50000"/>
          </a:srgbClr>
        </a:solidFill>
      </dgm:spPr>
    </dgm:pt>
    <dgm:pt modelId="{368DCE7C-47F0-4FCF-82FE-4303450164F7}" type="pres">
      <dgm:prSet presAssocID="{A8BED92F-FBD8-4EA8-981C-FABF98BAD7E9}" presName="circ5Tx" presStyleLbl="revTx" presStyleIdx="0" presStyleCnt="0" custScaleX="159231" custLinFactNeighborX="-22338" custLinFactNeighborY="0">
        <dgm:presLayoutVars>
          <dgm:chMax val="0"/>
          <dgm:chPref val="0"/>
          <dgm:bulletEnabled val="1"/>
        </dgm:presLayoutVars>
      </dgm:prSet>
      <dgm:spPr/>
    </dgm:pt>
    <dgm:pt modelId="{FE5ECA38-4D5D-4A2E-A57C-91D8D75A4F27}" type="pres">
      <dgm:prSet presAssocID="{4FFA9D25-4D1E-4C26-A08F-77DF57BBD3F3}" presName="circ6" presStyleLbl="vennNode1" presStyleIdx="5" presStyleCnt="7"/>
      <dgm:spPr/>
    </dgm:pt>
    <dgm:pt modelId="{E1A0658A-3062-47E1-A2EC-C765AA90DF24}" type="pres">
      <dgm:prSet presAssocID="{4FFA9D25-4D1E-4C26-A08F-77DF57BBD3F3}" presName="circ6Tx" presStyleLbl="revTx" presStyleIdx="0" presStyleCnt="0" custScaleX="161401" custScaleY="113151" custLinFactNeighborX="-30102" custLinFactNeighborY="3997">
        <dgm:presLayoutVars>
          <dgm:chMax val="0"/>
          <dgm:chPref val="0"/>
          <dgm:bulletEnabled val="1"/>
        </dgm:presLayoutVars>
      </dgm:prSet>
      <dgm:spPr/>
    </dgm:pt>
    <dgm:pt modelId="{8B0D8BA4-7128-4086-8259-362B4CEF8EC3}" type="pres">
      <dgm:prSet presAssocID="{81DFAD46-9D1B-4C79-BB89-CA80E2158552}" presName="circ7" presStyleLbl="vennNode1" presStyleIdx="6" presStyleCnt="7"/>
      <dgm:spPr>
        <a:solidFill>
          <a:srgbClr val="AFDDFA">
            <a:alpha val="50000"/>
          </a:srgbClr>
        </a:solidFill>
      </dgm:spPr>
    </dgm:pt>
    <dgm:pt modelId="{5190F416-723F-427A-8528-61748AF48209}" type="pres">
      <dgm:prSet presAssocID="{81DFAD46-9D1B-4C79-BB89-CA80E2158552}" presName="circ7Tx" presStyleLbl="revTx" presStyleIdx="0" presStyleCnt="0" custScaleX="167773" custLinFactNeighborX="-28643" custLinFactNeighborY="5545">
        <dgm:presLayoutVars>
          <dgm:chMax val="0"/>
          <dgm:chPref val="0"/>
          <dgm:bulletEnabled val="1"/>
        </dgm:presLayoutVars>
      </dgm:prSet>
      <dgm:spPr/>
    </dgm:pt>
  </dgm:ptLst>
  <dgm:cxnLst>
    <dgm:cxn modelId="{AD2F2208-6B36-4404-AFB8-9AE5444005A9}" type="presOf" srcId="{3F699DA3-3F55-455E-AE3B-87FF91293696}" destId="{A29870B8-D2F0-48CE-BACA-D3CBB1BD6CC7}" srcOrd="0" destOrd="0" presId="urn:microsoft.com/office/officeart/2005/8/layout/venn1"/>
    <dgm:cxn modelId="{4955B11B-9A2F-4E0D-9F8C-B89D2183E9C0}" srcId="{A4E587D6-909A-4947-B81D-038557D21342}" destId="{34E01F7E-4276-4213-8CC9-904F945BF846}" srcOrd="2" destOrd="0" parTransId="{D9CF3362-F217-4A44-B307-9183DC407A28}" sibTransId="{7FB2C5B2-2149-4B3E-954E-2F7C757400C4}"/>
    <dgm:cxn modelId="{4E4C2C1F-6DDE-42DE-B69D-CFF9D8EAC4D8}" srcId="{A4E587D6-909A-4947-B81D-038557D21342}" destId="{F4C04726-614B-47BF-B8E0-FED79F76F983}" srcOrd="3" destOrd="0" parTransId="{81905C48-D286-4477-AF33-FA529023C796}" sibTransId="{E7AECB07-FED4-4D6D-88E6-517F6CC1F5FD}"/>
    <dgm:cxn modelId="{F4355732-4EA1-44F0-A32A-7065D3ECF650}" type="presOf" srcId="{4FFA9D25-4D1E-4C26-A08F-77DF57BBD3F3}" destId="{E1A0658A-3062-47E1-A2EC-C765AA90DF24}" srcOrd="0" destOrd="0" presId="urn:microsoft.com/office/officeart/2005/8/layout/venn1"/>
    <dgm:cxn modelId="{5B608061-E44A-4AC4-AFE4-E0E630A85C36}" type="presOf" srcId="{A8BED92F-FBD8-4EA8-981C-FABF98BAD7E9}" destId="{368DCE7C-47F0-4FCF-82FE-4303450164F7}" srcOrd="0" destOrd="0" presId="urn:microsoft.com/office/officeart/2005/8/layout/venn1"/>
    <dgm:cxn modelId="{F924C063-09C2-48CB-A41C-25747C4627C0}" srcId="{A4E587D6-909A-4947-B81D-038557D21342}" destId="{3F699DA3-3F55-455E-AE3B-87FF91293696}" srcOrd="0" destOrd="0" parTransId="{228AB56C-8E6A-4C9A-84F7-41B924505957}" sibTransId="{FA850ED7-87E1-4033-8E39-CF09F48DA42D}"/>
    <dgm:cxn modelId="{6438BA67-6C74-410C-9CD9-39A38AD68A1B}" srcId="{A4E587D6-909A-4947-B81D-038557D21342}" destId="{81DFAD46-9D1B-4C79-BB89-CA80E2158552}" srcOrd="6" destOrd="0" parTransId="{48E777CB-B69D-4355-945D-DCBA5711FC18}" sibTransId="{109D39B0-6CE2-4C68-983C-C5B94E7A8883}"/>
    <dgm:cxn modelId="{E30CB248-A7EA-488A-B220-6E1E09256136}" type="presOf" srcId="{34E01F7E-4276-4213-8CC9-904F945BF846}" destId="{1E22344C-B08B-43CD-85C4-86574E16B92E}" srcOrd="0" destOrd="0" presId="urn:microsoft.com/office/officeart/2005/8/layout/venn1"/>
    <dgm:cxn modelId="{AE18F84F-8BA3-4616-92A7-F17BB7BE556A}" srcId="{A4E587D6-909A-4947-B81D-038557D21342}" destId="{885E6292-9847-406C-843A-A75E3380CF43}" srcOrd="1" destOrd="0" parTransId="{C93BEE74-B4BF-42BA-B0F5-20862D17991A}" sibTransId="{64072525-6EF7-4B9C-A1FD-4022BF8307ED}"/>
    <dgm:cxn modelId="{D40F9770-EF2F-4A24-822E-42C6DB5F87B3}" type="presOf" srcId="{F4C04726-614B-47BF-B8E0-FED79F76F983}" destId="{9DF1B3BF-EF34-4357-8049-BFB995B55851}" srcOrd="0" destOrd="0" presId="urn:microsoft.com/office/officeart/2005/8/layout/venn1"/>
    <dgm:cxn modelId="{49C42D76-5F36-4B0B-B428-F58F77E47DE0}" srcId="{A4E587D6-909A-4947-B81D-038557D21342}" destId="{A8BED92F-FBD8-4EA8-981C-FABF98BAD7E9}" srcOrd="4" destOrd="0" parTransId="{DA05C378-13E4-410F-AF24-507574BC073D}" sibTransId="{A4CB8620-2C89-4B3C-BDB3-88C524FE1EBF}"/>
    <dgm:cxn modelId="{49C77F90-FC5D-4B90-B06A-D10B8629F76E}" type="presOf" srcId="{885E6292-9847-406C-843A-A75E3380CF43}" destId="{8922BC93-5A15-4CA2-83E4-B57F7A5EC0AC}" srcOrd="0" destOrd="0" presId="urn:microsoft.com/office/officeart/2005/8/layout/venn1"/>
    <dgm:cxn modelId="{C9A12D9D-D439-4F72-9487-34AF3853CEA1}" srcId="{A4E587D6-909A-4947-B81D-038557D21342}" destId="{3665FA3C-E34C-4FC0-8778-EC8859488374}" srcOrd="7" destOrd="0" parTransId="{74358FD2-013F-4754-8C44-AE8EB26CF232}" sibTransId="{DEC9EAC7-7604-4A0F-9A6E-A8D4A4B18D17}"/>
    <dgm:cxn modelId="{8F9595A1-DF3E-43A0-B892-DDDEE9DEF23A}" type="presOf" srcId="{A4E587D6-909A-4947-B81D-038557D21342}" destId="{77864B0E-D1F1-4D05-B150-52A7005E50BE}" srcOrd="0" destOrd="0" presId="urn:microsoft.com/office/officeart/2005/8/layout/venn1"/>
    <dgm:cxn modelId="{E603D0CE-FD28-4F69-A9DD-B7EDAF7DAAFD}" type="presOf" srcId="{81DFAD46-9D1B-4C79-BB89-CA80E2158552}" destId="{5190F416-723F-427A-8528-61748AF48209}" srcOrd="0" destOrd="0" presId="urn:microsoft.com/office/officeart/2005/8/layout/venn1"/>
    <dgm:cxn modelId="{15B073E0-5C22-47E8-A13F-7DE8E7214A04}" srcId="{A4E587D6-909A-4947-B81D-038557D21342}" destId="{4FFA9D25-4D1E-4C26-A08F-77DF57BBD3F3}" srcOrd="5" destOrd="0" parTransId="{BE7FD9A3-1628-44EB-B7F1-08C18CD9166F}" sibTransId="{8E79B92D-E7F9-446F-92DF-1AF58125A8D0}"/>
    <dgm:cxn modelId="{C0958FFD-5D17-4413-9D37-2D0786CD393E}" type="presParOf" srcId="{77864B0E-D1F1-4D05-B150-52A7005E50BE}" destId="{8A6B84CA-40D1-4074-B3B1-43D59CA103E1}" srcOrd="0" destOrd="0" presId="urn:microsoft.com/office/officeart/2005/8/layout/venn1"/>
    <dgm:cxn modelId="{EB43C7FE-FB70-4B22-A2C6-F201FF13AACE}" type="presParOf" srcId="{77864B0E-D1F1-4D05-B150-52A7005E50BE}" destId="{A29870B8-D2F0-48CE-BACA-D3CBB1BD6CC7}" srcOrd="1" destOrd="0" presId="urn:microsoft.com/office/officeart/2005/8/layout/venn1"/>
    <dgm:cxn modelId="{FD945405-3BF8-45B0-BA89-F35BF007CBCC}" type="presParOf" srcId="{77864B0E-D1F1-4D05-B150-52A7005E50BE}" destId="{660B2575-EE37-409F-B8DD-D89349DDA6B3}" srcOrd="2" destOrd="0" presId="urn:microsoft.com/office/officeart/2005/8/layout/venn1"/>
    <dgm:cxn modelId="{A460D9EC-5EB3-4BEA-927C-700ACA48E5CD}" type="presParOf" srcId="{77864B0E-D1F1-4D05-B150-52A7005E50BE}" destId="{8922BC93-5A15-4CA2-83E4-B57F7A5EC0AC}" srcOrd="3" destOrd="0" presId="urn:microsoft.com/office/officeart/2005/8/layout/venn1"/>
    <dgm:cxn modelId="{5A3E86E1-8245-40C5-BB91-C328A9F9C3D0}" type="presParOf" srcId="{77864B0E-D1F1-4D05-B150-52A7005E50BE}" destId="{2211A2FF-BEA1-4360-9AD9-FC03D9532FEF}" srcOrd="4" destOrd="0" presId="urn:microsoft.com/office/officeart/2005/8/layout/venn1"/>
    <dgm:cxn modelId="{1A6848F0-FC4F-4BED-B97D-A5CFAAC36BDB}" type="presParOf" srcId="{77864B0E-D1F1-4D05-B150-52A7005E50BE}" destId="{1E22344C-B08B-43CD-85C4-86574E16B92E}" srcOrd="5" destOrd="0" presId="urn:microsoft.com/office/officeart/2005/8/layout/venn1"/>
    <dgm:cxn modelId="{493C74C2-702B-4EEF-93CF-F13721F68A95}" type="presParOf" srcId="{77864B0E-D1F1-4D05-B150-52A7005E50BE}" destId="{853E0450-7912-4047-8824-4C7F43B1C7CC}" srcOrd="6" destOrd="0" presId="urn:microsoft.com/office/officeart/2005/8/layout/venn1"/>
    <dgm:cxn modelId="{6DB01B5C-7E35-4441-BCBE-660785FA2F70}" type="presParOf" srcId="{77864B0E-D1F1-4D05-B150-52A7005E50BE}" destId="{9DF1B3BF-EF34-4357-8049-BFB995B55851}" srcOrd="7" destOrd="0" presId="urn:microsoft.com/office/officeart/2005/8/layout/venn1"/>
    <dgm:cxn modelId="{67699DEF-8A6C-422B-A855-C3C502EF7505}" type="presParOf" srcId="{77864B0E-D1F1-4D05-B150-52A7005E50BE}" destId="{5D604852-6FC5-4338-9E9C-3C9BD242D4FE}" srcOrd="8" destOrd="0" presId="urn:microsoft.com/office/officeart/2005/8/layout/venn1"/>
    <dgm:cxn modelId="{ED92FA11-AE51-43ED-8C10-96232DC5CA1F}" type="presParOf" srcId="{77864B0E-D1F1-4D05-B150-52A7005E50BE}" destId="{368DCE7C-47F0-4FCF-82FE-4303450164F7}" srcOrd="9" destOrd="0" presId="urn:microsoft.com/office/officeart/2005/8/layout/venn1"/>
    <dgm:cxn modelId="{FBEE6219-C1B7-4F1D-B5CE-15DECFB694A1}" type="presParOf" srcId="{77864B0E-D1F1-4D05-B150-52A7005E50BE}" destId="{FE5ECA38-4D5D-4A2E-A57C-91D8D75A4F27}" srcOrd="10" destOrd="0" presId="urn:microsoft.com/office/officeart/2005/8/layout/venn1"/>
    <dgm:cxn modelId="{74FC0C97-9984-4A03-A237-0C0C5BCF4E07}" type="presParOf" srcId="{77864B0E-D1F1-4D05-B150-52A7005E50BE}" destId="{E1A0658A-3062-47E1-A2EC-C765AA90DF24}" srcOrd="11" destOrd="0" presId="urn:microsoft.com/office/officeart/2005/8/layout/venn1"/>
    <dgm:cxn modelId="{8183C252-1155-45C3-8D83-4401872917B1}" type="presParOf" srcId="{77864B0E-D1F1-4D05-B150-52A7005E50BE}" destId="{8B0D8BA4-7128-4086-8259-362B4CEF8EC3}" srcOrd="12" destOrd="0" presId="urn:microsoft.com/office/officeart/2005/8/layout/venn1"/>
    <dgm:cxn modelId="{26F83761-712F-4155-9EBF-DACA5B4427D9}" type="presParOf" srcId="{77864B0E-D1F1-4D05-B150-52A7005E50BE}" destId="{5190F416-723F-427A-8528-61748AF48209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ABD03A-A06E-49FB-9AB4-87A51BC0A53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5B164EC-AF2D-4E22-97C9-747879926C9C}">
      <dgm:prSet/>
      <dgm:spPr/>
      <dgm:t>
        <a:bodyPr/>
        <a:lstStyle/>
        <a:p>
          <a:r>
            <a:rPr lang="cs-CZ" b="1" dirty="0"/>
            <a:t>Nepodstatné </a:t>
          </a:r>
          <a:r>
            <a:rPr lang="cs-CZ" b="0" dirty="0"/>
            <a:t>‒ nevyžadují změnu v právním aktu (dále jen PA), významně neovlivní charakter projektu a dosažení cílů projektu a dobu realizace:</a:t>
          </a:r>
          <a:endParaRPr lang="cs-CZ" dirty="0"/>
        </a:p>
      </dgm:t>
    </dgm:pt>
    <dgm:pt modelId="{AF72D394-8A02-4391-BCB6-B0B47709BA4D}" type="parTrans" cxnId="{A1F96A51-D0C6-4450-845A-83E1DA623CFE}">
      <dgm:prSet/>
      <dgm:spPr/>
      <dgm:t>
        <a:bodyPr/>
        <a:lstStyle/>
        <a:p>
          <a:endParaRPr lang="cs-CZ"/>
        </a:p>
      </dgm:t>
    </dgm:pt>
    <dgm:pt modelId="{0E28666A-2785-46D2-BD29-AC9D73D18EFB}" type="sibTrans" cxnId="{A1F96A51-D0C6-4450-845A-83E1DA623CFE}">
      <dgm:prSet/>
      <dgm:spPr/>
      <dgm:t>
        <a:bodyPr/>
        <a:lstStyle/>
        <a:p>
          <a:endParaRPr lang="cs-CZ"/>
        </a:p>
      </dgm:t>
    </dgm:pt>
    <dgm:pt modelId="{67E71EC2-B70C-442F-B4D9-A7865AB4E9BB}">
      <dgm:prSet/>
      <dgm:spPr/>
      <dgm:t>
        <a:bodyPr/>
        <a:lstStyle/>
        <a:p>
          <a:r>
            <a:rPr lang="cs-CZ"/>
            <a:t>změny, které se hlásí bez zbytečného prodlení;</a:t>
          </a:r>
        </a:p>
      </dgm:t>
    </dgm:pt>
    <dgm:pt modelId="{0F3B933B-5C7B-424D-B5E3-3CBAEC10FC35}" type="parTrans" cxnId="{A4C7FDC1-85D5-4227-A0F5-446A6D705211}">
      <dgm:prSet/>
      <dgm:spPr/>
      <dgm:t>
        <a:bodyPr/>
        <a:lstStyle/>
        <a:p>
          <a:endParaRPr lang="cs-CZ"/>
        </a:p>
      </dgm:t>
    </dgm:pt>
    <dgm:pt modelId="{D215B0EB-851F-47B9-B2A3-6F0348140254}" type="sibTrans" cxnId="{A4C7FDC1-85D5-4227-A0F5-446A6D705211}">
      <dgm:prSet/>
      <dgm:spPr/>
      <dgm:t>
        <a:bodyPr/>
        <a:lstStyle/>
        <a:p>
          <a:endParaRPr lang="cs-CZ"/>
        </a:p>
      </dgm:t>
    </dgm:pt>
    <dgm:pt modelId="{E5C0C130-386D-469F-A31A-562183243DBF}">
      <dgm:prSet/>
      <dgm:spPr/>
      <dgm:t>
        <a:bodyPr/>
        <a:lstStyle/>
        <a:p>
          <a:r>
            <a:rPr lang="cs-CZ"/>
            <a:t>změny, které se hlásí nejpozději 10 PD před podáním ZoR;</a:t>
          </a:r>
        </a:p>
      </dgm:t>
    </dgm:pt>
    <dgm:pt modelId="{69952AEE-0735-4604-8C5F-CE2D37195B53}" type="parTrans" cxnId="{72B71F3A-B384-47EF-A14E-6545CD2CB54C}">
      <dgm:prSet/>
      <dgm:spPr/>
      <dgm:t>
        <a:bodyPr/>
        <a:lstStyle/>
        <a:p>
          <a:endParaRPr lang="cs-CZ"/>
        </a:p>
      </dgm:t>
    </dgm:pt>
    <dgm:pt modelId="{95214F94-6358-4429-AECA-B9D0E0064B42}" type="sibTrans" cxnId="{72B71F3A-B384-47EF-A14E-6545CD2CB54C}">
      <dgm:prSet/>
      <dgm:spPr/>
      <dgm:t>
        <a:bodyPr/>
        <a:lstStyle/>
        <a:p>
          <a:endParaRPr lang="cs-CZ"/>
        </a:p>
      </dgm:t>
    </dgm:pt>
    <dgm:pt modelId="{DC6ECEF2-89C2-4AC2-BF77-E0CD8D93C884}">
      <dgm:prSet/>
      <dgm:spPr/>
      <dgm:t>
        <a:bodyPr/>
        <a:lstStyle/>
        <a:p>
          <a:r>
            <a:rPr lang="cs-CZ" dirty="0"/>
            <a:t>změny, o kterých se informuje spolu se </a:t>
          </a:r>
          <a:r>
            <a:rPr lang="cs-CZ" dirty="0" err="1"/>
            <a:t>ZoR</a:t>
          </a:r>
          <a:r>
            <a:rPr lang="cs-CZ" dirty="0"/>
            <a:t>.</a:t>
          </a:r>
        </a:p>
      </dgm:t>
    </dgm:pt>
    <dgm:pt modelId="{45D0F8C9-CE2E-4864-9937-B522A9F152C4}" type="parTrans" cxnId="{B10F3FF3-5041-4358-A334-0E9E878F1E0F}">
      <dgm:prSet/>
      <dgm:spPr/>
      <dgm:t>
        <a:bodyPr/>
        <a:lstStyle/>
        <a:p>
          <a:endParaRPr lang="cs-CZ"/>
        </a:p>
      </dgm:t>
    </dgm:pt>
    <dgm:pt modelId="{67DCCF3D-8579-45BD-B651-509A994F5E14}" type="sibTrans" cxnId="{B10F3FF3-5041-4358-A334-0E9E878F1E0F}">
      <dgm:prSet/>
      <dgm:spPr/>
      <dgm:t>
        <a:bodyPr/>
        <a:lstStyle/>
        <a:p>
          <a:endParaRPr lang="cs-CZ"/>
        </a:p>
      </dgm:t>
    </dgm:pt>
    <dgm:pt modelId="{8C7CCE0B-D1CB-48DB-9805-CE7F875D1584}">
      <dgm:prSet/>
      <dgm:spPr/>
      <dgm:t>
        <a:bodyPr/>
        <a:lstStyle/>
        <a:p>
          <a:r>
            <a:rPr lang="cs-CZ" b="1" dirty="0"/>
            <a:t>Podstatné </a:t>
          </a:r>
          <a:r>
            <a:rPr lang="cs-CZ" b="0" dirty="0"/>
            <a:t>– na základě odůvodnění, vyžadují vždy souhlas ŘO před jejich provedením! </a:t>
          </a:r>
          <a:endParaRPr lang="cs-CZ" dirty="0"/>
        </a:p>
      </dgm:t>
    </dgm:pt>
    <dgm:pt modelId="{FBCB4728-F50A-49CD-877F-F9E9913237DA}" type="parTrans" cxnId="{D52C6737-CBEE-4248-A25B-E62339F70789}">
      <dgm:prSet/>
      <dgm:spPr/>
      <dgm:t>
        <a:bodyPr/>
        <a:lstStyle/>
        <a:p>
          <a:endParaRPr lang="cs-CZ"/>
        </a:p>
      </dgm:t>
    </dgm:pt>
    <dgm:pt modelId="{5CFC1415-C562-42EF-81AD-4CB54BF3628F}" type="sibTrans" cxnId="{D52C6737-CBEE-4248-A25B-E62339F70789}">
      <dgm:prSet/>
      <dgm:spPr/>
      <dgm:t>
        <a:bodyPr/>
        <a:lstStyle/>
        <a:p>
          <a:endParaRPr lang="cs-CZ"/>
        </a:p>
      </dgm:t>
    </dgm:pt>
    <dgm:pt modelId="{D5249015-773F-44A5-AA8D-1BB92FB390F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dirty="0"/>
            <a:t>změny, které nevyžadují vydání změnového právního aktu;</a:t>
          </a:r>
        </a:p>
      </dgm:t>
    </dgm:pt>
    <dgm:pt modelId="{700ED4EA-1ACE-485D-AB6F-5434911E765B}" type="parTrans" cxnId="{C40FE240-058D-4CC0-B6B5-861218831500}">
      <dgm:prSet/>
      <dgm:spPr/>
      <dgm:t>
        <a:bodyPr/>
        <a:lstStyle/>
        <a:p>
          <a:endParaRPr lang="cs-CZ"/>
        </a:p>
      </dgm:t>
    </dgm:pt>
    <dgm:pt modelId="{68F363B6-E90C-43A0-B6E5-5FCD8B9B4D2D}" type="sibTrans" cxnId="{C40FE240-058D-4CC0-B6B5-861218831500}">
      <dgm:prSet/>
      <dgm:spPr/>
      <dgm:t>
        <a:bodyPr/>
        <a:lstStyle/>
        <a:p>
          <a:endParaRPr lang="cs-CZ"/>
        </a:p>
      </dgm:t>
    </dgm:pt>
    <dgm:pt modelId="{FB1085F9-93BF-4EC9-8AB0-5E845735B094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dirty="0"/>
            <a:t>změny, které vyžadují vydání změnového právního aktu.</a:t>
          </a:r>
        </a:p>
      </dgm:t>
    </dgm:pt>
    <dgm:pt modelId="{9916D3E4-C03C-4926-89A0-3E5B382C8277}" type="parTrans" cxnId="{A67A62FE-EB06-43ED-B967-AC4BA902F3BE}">
      <dgm:prSet/>
      <dgm:spPr/>
      <dgm:t>
        <a:bodyPr/>
        <a:lstStyle/>
        <a:p>
          <a:endParaRPr lang="cs-CZ"/>
        </a:p>
      </dgm:t>
    </dgm:pt>
    <dgm:pt modelId="{B3CC2CC6-64D8-4C95-9B72-302F9F884222}" type="sibTrans" cxnId="{A67A62FE-EB06-43ED-B967-AC4BA902F3BE}">
      <dgm:prSet/>
      <dgm:spPr/>
      <dgm:t>
        <a:bodyPr/>
        <a:lstStyle/>
        <a:p>
          <a:endParaRPr lang="cs-CZ"/>
        </a:p>
      </dgm:t>
    </dgm:pt>
    <dgm:pt modelId="{1302FA27-62BB-4D61-981F-6E079DDC51EA}" type="pres">
      <dgm:prSet presAssocID="{20ABD03A-A06E-49FB-9AB4-87A51BC0A530}" presName="Name0" presStyleCnt="0">
        <dgm:presLayoutVars>
          <dgm:dir/>
          <dgm:animLvl val="lvl"/>
          <dgm:resizeHandles val="exact"/>
        </dgm:presLayoutVars>
      </dgm:prSet>
      <dgm:spPr/>
    </dgm:pt>
    <dgm:pt modelId="{F2ED40D2-1FF5-49F7-B49D-B75022D66B0C}" type="pres">
      <dgm:prSet presAssocID="{E5B164EC-AF2D-4E22-97C9-747879926C9C}" presName="composite" presStyleCnt="0"/>
      <dgm:spPr/>
    </dgm:pt>
    <dgm:pt modelId="{AD52EB7F-21DD-4933-B744-3BA1FB66E39C}" type="pres">
      <dgm:prSet presAssocID="{E5B164EC-AF2D-4E22-97C9-747879926C9C}" presName="parTx" presStyleLbl="alignNode1" presStyleIdx="0" presStyleCnt="2" custLinFactNeighborX="9473" custLinFactNeighborY="2533">
        <dgm:presLayoutVars>
          <dgm:chMax val="0"/>
          <dgm:chPref val="0"/>
          <dgm:bulletEnabled val="1"/>
        </dgm:presLayoutVars>
      </dgm:prSet>
      <dgm:spPr/>
    </dgm:pt>
    <dgm:pt modelId="{6DD5AF8C-7075-4CDC-8065-CD534003DB0D}" type="pres">
      <dgm:prSet presAssocID="{E5B164EC-AF2D-4E22-97C9-747879926C9C}" presName="desTx" presStyleLbl="alignAccFollowNode1" presStyleIdx="0" presStyleCnt="2" custLinFactNeighborX="9473" custLinFactNeighborY="2536">
        <dgm:presLayoutVars>
          <dgm:bulletEnabled val="1"/>
        </dgm:presLayoutVars>
      </dgm:prSet>
      <dgm:spPr/>
    </dgm:pt>
    <dgm:pt modelId="{7BD19E64-4441-45D0-B252-2E3A6807E33E}" type="pres">
      <dgm:prSet presAssocID="{0E28666A-2785-46D2-BD29-AC9D73D18EFB}" presName="space" presStyleCnt="0"/>
      <dgm:spPr/>
    </dgm:pt>
    <dgm:pt modelId="{2E98D361-7BB9-4F12-85B0-724E27E44EDD}" type="pres">
      <dgm:prSet presAssocID="{8C7CCE0B-D1CB-48DB-9805-CE7F875D1584}" presName="composite" presStyleCnt="0"/>
      <dgm:spPr/>
    </dgm:pt>
    <dgm:pt modelId="{AE05AB8D-A6FA-4F63-8EE0-F7A9CADF0605}" type="pres">
      <dgm:prSet presAssocID="{8C7CCE0B-D1CB-48DB-9805-CE7F875D158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00B4CC03-BA4A-4CD9-B30F-B99BF03689DF}" type="pres">
      <dgm:prSet presAssocID="{8C7CCE0B-D1CB-48DB-9805-CE7F875D1584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D32C2B1F-BBC2-48AD-B263-F5E9358A007D}" type="presOf" srcId="{67E71EC2-B70C-442F-B4D9-A7865AB4E9BB}" destId="{6DD5AF8C-7075-4CDC-8065-CD534003DB0D}" srcOrd="0" destOrd="0" presId="urn:microsoft.com/office/officeart/2005/8/layout/hList1"/>
    <dgm:cxn modelId="{8A5AF22E-28D3-45B3-B38C-E832E0D5F066}" type="presOf" srcId="{FB1085F9-93BF-4EC9-8AB0-5E845735B094}" destId="{00B4CC03-BA4A-4CD9-B30F-B99BF03689DF}" srcOrd="0" destOrd="1" presId="urn:microsoft.com/office/officeart/2005/8/layout/hList1"/>
    <dgm:cxn modelId="{AB8C0A33-BEE0-4CE5-88B6-6A780D8466A9}" type="presOf" srcId="{E5C0C130-386D-469F-A31A-562183243DBF}" destId="{6DD5AF8C-7075-4CDC-8065-CD534003DB0D}" srcOrd="0" destOrd="1" presId="urn:microsoft.com/office/officeart/2005/8/layout/hList1"/>
    <dgm:cxn modelId="{D52C6737-CBEE-4248-A25B-E62339F70789}" srcId="{20ABD03A-A06E-49FB-9AB4-87A51BC0A530}" destId="{8C7CCE0B-D1CB-48DB-9805-CE7F875D1584}" srcOrd="1" destOrd="0" parTransId="{FBCB4728-F50A-49CD-877F-F9E9913237DA}" sibTransId="{5CFC1415-C562-42EF-81AD-4CB54BF3628F}"/>
    <dgm:cxn modelId="{72B71F3A-B384-47EF-A14E-6545CD2CB54C}" srcId="{E5B164EC-AF2D-4E22-97C9-747879926C9C}" destId="{E5C0C130-386D-469F-A31A-562183243DBF}" srcOrd="1" destOrd="0" parTransId="{69952AEE-0735-4604-8C5F-CE2D37195B53}" sibTransId="{95214F94-6358-4429-AECA-B9D0E0064B42}"/>
    <dgm:cxn modelId="{C40FE240-058D-4CC0-B6B5-861218831500}" srcId="{8C7CCE0B-D1CB-48DB-9805-CE7F875D1584}" destId="{D5249015-773F-44A5-AA8D-1BB92FB390FC}" srcOrd="0" destOrd="0" parTransId="{700ED4EA-1ACE-485D-AB6F-5434911E765B}" sibTransId="{68F363B6-E90C-43A0-B6E5-5FCD8B9B4D2D}"/>
    <dgm:cxn modelId="{2DC20766-13AD-4156-87FF-0FC6E17F6946}" type="presOf" srcId="{20ABD03A-A06E-49FB-9AB4-87A51BC0A530}" destId="{1302FA27-62BB-4D61-981F-6E079DDC51EA}" srcOrd="0" destOrd="0" presId="urn:microsoft.com/office/officeart/2005/8/layout/hList1"/>
    <dgm:cxn modelId="{A1F96A51-D0C6-4450-845A-83E1DA623CFE}" srcId="{20ABD03A-A06E-49FB-9AB4-87A51BC0A530}" destId="{E5B164EC-AF2D-4E22-97C9-747879926C9C}" srcOrd="0" destOrd="0" parTransId="{AF72D394-8A02-4391-BCB6-B0B47709BA4D}" sibTransId="{0E28666A-2785-46D2-BD29-AC9D73D18EFB}"/>
    <dgm:cxn modelId="{2B73D77B-8BFC-4091-8BC7-5059F36F2AA4}" type="presOf" srcId="{8C7CCE0B-D1CB-48DB-9805-CE7F875D1584}" destId="{AE05AB8D-A6FA-4F63-8EE0-F7A9CADF0605}" srcOrd="0" destOrd="0" presId="urn:microsoft.com/office/officeart/2005/8/layout/hList1"/>
    <dgm:cxn modelId="{B1A9DCAC-65E2-4A6A-B092-F79AF7AF7A9D}" type="presOf" srcId="{E5B164EC-AF2D-4E22-97C9-747879926C9C}" destId="{AD52EB7F-21DD-4933-B744-3BA1FB66E39C}" srcOrd="0" destOrd="0" presId="urn:microsoft.com/office/officeart/2005/8/layout/hList1"/>
    <dgm:cxn modelId="{A4C7FDC1-85D5-4227-A0F5-446A6D705211}" srcId="{E5B164EC-AF2D-4E22-97C9-747879926C9C}" destId="{67E71EC2-B70C-442F-B4D9-A7865AB4E9BB}" srcOrd="0" destOrd="0" parTransId="{0F3B933B-5C7B-424D-B5E3-3CBAEC10FC35}" sibTransId="{D215B0EB-851F-47B9-B2A3-6F0348140254}"/>
    <dgm:cxn modelId="{720008CF-0419-40BF-92D7-982A86D6D38C}" type="presOf" srcId="{D5249015-773F-44A5-AA8D-1BB92FB390FC}" destId="{00B4CC03-BA4A-4CD9-B30F-B99BF03689DF}" srcOrd="0" destOrd="0" presId="urn:microsoft.com/office/officeart/2005/8/layout/hList1"/>
    <dgm:cxn modelId="{B10F3FF3-5041-4358-A334-0E9E878F1E0F}" srcId="{E5B164EC-AF2D-4E22-97C9-747879926C9C}" destId="{DC6ECEF2-89C2-4AC2-BF77-E0CD8D93C884}" srcOrd="2" destOrd="0" parTransId="{45D0F8C9-CE2E-4864-9937-B522A9F152C4}" sibTransId="{67DCCF3D-8579-45BD-B651-509A994F5E14}"/>
    <dgm:cxn modelId="{22AB13F5-1877-4D51-B2F7-08690BF2381C}" type="presOf" srcId="{DC6ECEF2-89C2-4AC2-BF77-E0CD8D93C884}" destId="{6DD5AF8C-7075-4CDC-8065-CD534003DB0D}" srcOrd="0" destOrd="2" presId="urn:microsoft.com/office/officeart/2005/8/layout/hList1"/>
    <dgm:cxn modelId="{A67A62FE-EB06-43ED-B967-AC4BA902F3BE}" srcId="{8C7CCE0B-D1CB-48DB-9805-CE7F875D1584}" destId="{FB1085F9-93BF-4EC9-8AB0-5E845735B094}" srcOrd="1" destOrd="0" parTransId="{9916D3E4-C03C-4926-89A0-3E5B382C8277}" sibTransId="{B3CC2CC6-64D8-4C95-9B72-302F9F884222}"/>
    <dgm:cxn modelId="{E413CA76-5D00-43DE-B000-BB065E64FCEC}" type="presParOf" srcId="{1302FA27-62BB-4D61-981F-6E079DDC51EA}" destId="{F2ED40D2-1FF5-49F7-B49D-B75022D66B0C}" srcOrd="0" destOrd="0" presId="urn:microsoft.com/office/officeart/2005/8/layout/hList1"/>
    <dgm:cxn modelId="{3137EFC2-987C-4E86-9BBE-FA2EB9B248D1}" type="presParOf" srcId="{F2ED40D2-1FF5-49F7-B49D-B75022D66B0C}" destId="{AD52EB7F-21DD-4933-B744-3BA1FB66E39C}" srcOrd="0" destOrd="0" presId="urn:microsoft.com/office/officeart/2005/8/layout/hList1"/>
    <dgm:cxn modelId="{DD9031AD-892C-416D-B783-2A432308193B}" type="presParOf" srcId="{F2ED40D2-1FF5-49F7-B49D-B75022D66B0C}" destId="{6DD5AF8C-7075-4CDC-8065-CD534003DB0D}" srcOrd="1" destOrd="0" presId="urn:microsoft.com/office/officeart/2005/8/layout/hList1"/>
    <dgm:cxn modelId="{F3C397DB-75C5-43A4-9212-5CA3B550A288}" type="presParOf" srcId="{1302FA27-62BB-4D61-981F-6E079DDC51EA}" destId="{7BD19E64-4441-45D0-B252-2E3A6807E33E}" srcOrd="1" destOrd="0" presId="urn:microsoft.com/office/officeart/2005/8/layout/hList1"/>
    <dgm:cxn modelId="{105AAFA0-40E3-4B4C-9F90-5EE3568AC9FD}" type="presParOf" srcId="{1302FA27-62BB-4D61-981F-6E079DDC51EA}" destId="{2E98D361-7BB9-4F12-85B0-724E27E44EDD}" srcOrd="2" destOrd="0" presId="urn:microsoft.com/office/officeart/2005/8/layout/hList1"/>
    <dgm:cxn modelId="{45A40F26-05C6-4726-94ED-4AEB6FBAFE12}" type="presParOf" srcId="{2E98D361-7BB9-4F12-85B0-724E27E44EDD}" destId="{AE05AB8D-A6FA-4F63-8EE0-F7A9CADF0605}" srcOrd="0" destOrd="0" presId="urn:microsoft.com/office/officeart/2005/8/layout/hList1"/>
    <dgm:cxn modelId="{870A2ACB-408C-4EC1-BC4B-02C3093DCA02}" type="presParOf" srcId="{2E98D361-7BB9-4F12-85B0-724E27E44EDD}" destId="{00B4CC03-BA4A-4CD9-B30F-B99BF03689D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4CF7A42-5CC1-43A2-AEAA-1D91816095A7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AE26681-9274-4519-8A76-006ADDFA3F8D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b="0" dirty="0"/>
            <a:t>Není vyplněno vůbec nebo vyplněno chybně</a:t>
          </a:r>
          <a:endParaRPr lang="cs-CZ" dirty="0"/>
        </a:p>
      </dgm:t>
    </dgm:pt>
    <dgm:pt modelId="{3E01C5FE-FFA0-426E-8F1D-F757D34E2B9B}" type="parTrans" cxnId="{9EBF2948-153C-4D2C-B819-9951880B49B4}">
      <dgm:prSet/>
      <dgm:spPr/>
      <dgm:t>
        <a:bodyPr/>
        <a:lstStyle/>
        <a:p>
          <a:endParaRPr lang="cs-CZ"/>
        </a:p>
      </dgm:t>
    </dgm:pt>
    <dgm:pt modelId="{4A75F7AD-F3FF-4439-A0BD-8AF4194040A0}" type="sibTrans" cxnId="{9EBF2948-153C-4D2C-B819-9951880B49B4}">
      <dgm:prSet/>
      <dgm:spPr/>
      <dgm:t>
        <a:bodyPr/>
        <a:lstStyle/>
        <a:p>
          <a:endParaRPr lang="cs-CZ"/>
        </a:p>
      </dgm:t>
    </dgm:pt>
    <dgm:pt modelId="{D1F20939-0AFA-467B-89EE-5ED819EF0809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b="0" dirty="0"/>
            <a:t>Při změnách v soupisce je nutné změnit i částku na krytí výdajů</a:t>
          </a:r>
          <a:endParaRPr lang="cs-CZ" dirty="0"/>
        </a:p>
      </dgm:t>
    </dgm:pt>
    <dgm:pt modelId="{54EBAD48-0A71-4C64-A3C6-7FC7A5C8196F}" type="parTrans" cxnId="{4A14B5FB-7C6E-4924-92FD-D83AA242F0AB}">
      <dgm:prSet/>
      <dgm:spPr/>
      <dgm:t>
        <a:bodyPr/>
        <a:lstStyle/>
        <a:p>
          <a:endParaRPr lang="cs-CZ"/>
        </a:p>
      </dgm:t>
    </dgm:pt>
    <dgm:pt modelId="{7C1B3739-20C9-4565-A325-483B9BA6587A}" type="sibTrans" cxnId="{4A14B5FB-7C6E-4924-92FD-D83AA242F0AB}">
      <dgm:prSet/>
      <dgm:spPr/>
      <dgm:t>
        <a:bodyPr/>
        <a:lstStyle/>
        <a:p>
          <a:endParaRPr lang="cs-CZ"/>
        </a:p>
      </dgm:t>
    </dgm:pt>
    <dgm:pt modelId="{3C3AAFFF-343A-4B9D-9EE4-1C3E21F5A429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cs-CZ" b="1" dirty="0"/>
            <a:t>Chybné vyplnění částky na krytí výdajů</a:t>
          </a:r>
          <a:endParaRPr lang="cs-CZ" dirty="0"/>
        </a:p>
      </dgm:t>
    </dgm:pt>
    <dgm:pt modelId="{AB50F6E0-0147-4BF8-897A-B75F9CE39964}" type="sibTrans" cxnId="{5DBE6A5F-A29D-463D-B678-143A2BD1CA0E}">
      <dgm:prSet/>
      <dgm:spPr/>
      <dgm:t>
        <a:bodyPr/>
        <a:lstStyle/>
        <a:p>
          <a:endParaRPr lang="cs-CZ"/>
        </a:p>
      </dgm:t>
    </dgm:pt>
    <dgm:pt modelId="{ACADC3A1-77A3-460F-A2D5-438D8F55C581}" type="parTrans" cxnId="{5DBE6A5F-A29D-463D-B678-143A2BD1CA0E}">
      <dgm:prSet/>
      <dgm:spPr/>
      <dgm:t>
        <a:bodyPr/>
        <a:lstStyle/>
        <a:p>
          <a:endParaRPr lang="cs-CZ"/>
        </a:p>
      </dgm:t>
    </dgm:pt>
    <dgm:pt modelId="{E755A2F3-3E6D-4D8B-A0A0-4161A8BB47EB}" type="pres">
      <dgm:prSet presAssocID="{64CF7A42-5CC1-43A2-AEAA-1D91816095A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2BFDC35-FB2C-4F06-9BAE-D94ECB176538}" type="pres">
      <dgm:prSet presAssocID="{64CF7A42-5CC1-43A2-AEAA-1D91816095A7}" presName="hierFlow" presStyleCnt="0"/>
      <dgm:spPr/>
    </dgm:pt>
    <dgm:pt modelId="{4AA5DF93-250A-4C51-924C-62605054EF7C}" type="pres">
      <dgm:prSet presAssocID="{64CF7A42-5CC1-43A2-AEAA-1D91816095A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D6E6994-DDD7-4175-A646-689DE713A0C1}" type="pres">
      <dgm:prSet presAssocID="{3C3AAFFF-343A-4B9D-9EE4-1C3E21F5A429}" presName="Name17" presStyleCnt="0"/>
      <dgm:spPr/>
    </dgm:pt>
    <dgm:pt modelId="{93EE1AD2-4774-4D01-91FB-97339EED0132}" type="pres">
      <dgm:prSet presAssocID="{3C3AAFFF-343A-4B9D-9EE4-1C3E21F5A429}" presName="level1Shape" presStyleLbl="node0" presStyleIdx="0" presStyleCnt="1">
        <dgm:presLayoutVars>
          <dgm:chPref val="3"/>
        </dgm:presLayoutVars>
      </dgm:prSet>
      <dgm:spPr/>
    </dgm:pt>
    <dgm:pt modelId="{A5B80FB9-8933-4FB6-9E3F-B61106DD8613}" type="pres">
      <dgm:prSet presAssocID="{3C3AAFFF-343A-4B9D-9EE4-1C3E21F5A429}" presName="hierChild2" presStyleCnt="0"/>
      <dgm:spPr/>
    </dgm:pt>
    <dgm:pt modelId="{FFF4EC11-C413-4EC5-9CF9-935662E562B3}" type="pres">
      <dgm:prSet presAssocID="{3E01C5FE-FFA0-426E-8F1D-F757D34E2B9B}" presName="Name25" presStyleLbl="parChTrans1D2" presStyleIdx="0" presStyleCnt="2"/>
      <dgm:spPr/>
    </dgm:pt>
    <dgm:pt modelId="{39756A7D-5649-43E4-B4DE-57C874C4A639}" type="pres">
      <dgm:prSet presAssocID="{3E01C5FE-FFA0-426E-8F1D-F757D34E2B9B}" presName="connTx" presStyleLbl="parChTrans1D2" presStyleIdx="0" presStyleCnt="2"/>
      <dgm:spPr/>
    </dgm:pt>
    <dgm:pt modelId="{63396407-45C5-4D16-87F9-10903314E8E4}" type="pres">
      <dgm:prSet presAssocID="{4AE26681-9274-4519-8A76-006ADDFA3F8D}" presName="Name30" presStyleCnt="0"/>
      <dgm:spPr/>
    </dgm:pt>
    <dgm:pt modelId="{DA4FF1B3-C42C-4788-9F75-EAC4355CC23D}" type="pres">
      <dgm:prSet presAssocID="{4AE26681-9274-4519-8A76-006ADDFA3F8D}" presName="level2Shape" presStyleLbl="node2" presStyleIdx="0" presStyleCnt="2"/>
      <dgm:spPr/>
    </dgm:pt>
    <dgm:pt modelId="{55C6CB18-E997-4E13-892D-519C10C95DBE}" type="pres">
      <dgm:prSet presAssocID="{4AE26681-9274-4519-8A76-006ADDFA3F8D}" presName="hierChild3" presStyleCnt="0"/>
      <dgm:spPr/>
    </dgm:pt>
    <dgm:pt modelId="{9464B387-E307-40F1-B080-203A49F206F7}" type="pres">
      <dgm:prSet presAssocID="{54EBAD48-0A71-4C64-A3C6-7FC7A5C8196F}" presName="Name25" presStyleLbl="parChTrans1D2" presStyleIdx="1" presStyleCnt="2"/>
      <dgm:spPr/>
    </dgm:pt>
    <dgm:pt modelId="{6F3CF96A-9D99-4948-8D6E-FA31CBBF9849}" type="pres">
      <dgm:prSet presAssocID="{54EBAD48-0A71-4C64-A3C6-7FC7A5C8196F}" presName="connTx" presStyleLbl="parChTrans1D2" presStyleIdx="1" presStyleCnt="2"/>
      <dgm:spPr/>
    </dgm:pt>
    <dgm:pt modelId="{E7E01353-BAE8-42B3-A6B3-C45FAD444E80}" type="pres">
      <dgm:prSet presAssocID="{D1F20939-0AFA-467B-89EE-5ED819EF0809}" presName="Name30" presStyleCnt="0"/>
      <dgm:spPr/>
    </dgm:pt>
    <dgm:pt modelId="{D043112B-3965-470E-AA22-CB731F9F56EE}" type="pres">
      <dgm:prSet presAssocID="{D1F20939-0AFA-467B-89EE-5ED819EF0809}" presName="level2Shape" presStyleLbl="node2" presStyleIdx="1" presStyleCnt="2"/>
      <dgm:spPr/>
    </dgm:pt>
    <dgm:pt modelId="{CE3E11F1-F360-48A9-80FD-E1C96022A38D}" type="pres">
      <dgm:prSet presAssocID="{D1F20939-0AFA-467B-89EE-5ED819EF0809}" presName="hierChild3" presStyleCnt="0"/>
      <dgm:spPr/>
    </dgm:pt>
    <dgm:pt modelId="{89758A49-A2B1-43D0-909E-257266174DFB}" type="pres">
      <dgm:prSet presAssocID="{64CF7A42-5CC1-43A2-AEAA-1D91816095A7}" presName="bgShapesFlow" presStyleCnt="0"/>
      <dgm:spPr/>
    </dgm:pt>
  </dgm:ptLst>
  <dgm:cxnLst>
    <dgm:cxn modelId="{944DC525-BC57-4B37-8E80-6229DD46C453}" type="presOf" srcId="{3C3AAFFF-343A-4B9D-9EE4-1C3E21F5A429}" destId="{93EE1AD2-4774-4D01-91FB-97339EED0132}" srcOrd="0" destOrd="0" presId="urn:microsoft.com/office/officeart/2005/8/layout/hierarchy5"/>
    <dgm:cxn modelId="{5DBE6A5F-A29D-463D-B678-143A2BD1CA0E}" srcId="{64CF7A42-5CC1-43A2-AEAA-1D91816095A7}" destId="{3C3AAFFF-343A-4B9D-9EE4-1C3E21F5A429}" srcOrd="0" destOrd="0" parTransId="{ACADC3A1-77A3-460F-A2D5-438D8F55C581}" sibTransId="{AB50F6E0-0147-4BF8-897A-B75F9CE39964}"/>
    <dgm:cxn modelId="{9EBF2948-153C-4D2C-B819-9951880B49B4}" srcId="{3C3AAFFF-343A-4B9D-9EE4-1C3E21F5A429}" destId="{4AE26681-9274-4519-8A76-006ADDFA3F8D}" srcOrd="0" destOrd="0" parTransId="{3E01C5FE-FFA0-426E-8F1D-F757D34E2B9B}" sibTransId="{4A75F7AD-F3FF-4439-A0BD-8AF4194040A0}"/>
    <dgm:cxn modelId="{9D211577-4220-4CF7-8373-723D1CF98131}" type="presOf" srcId="{54EBAD48-0A71-4C64-A3C6-7FC7A5C8196F}" destId="{6F3CF96A-9D99-4948-8D6E-FA31CBBF9849}" srcOrd="1" destOrd="0" presId="urn:microsoft.com/office/officeart/2005/8/layout/hierarchy5"/>
    <dgm:cxn modelId="{69EA5B85-BD6A-4E3A-81B0-DA871ED4AA03}" type="presOf" srcId="{D1F20939-0AFA-467B-89EE-5ED819EF0809}" destId="{D043112B-3965-470E-AA22-CB731F9F56EE}" srcOrd="0" destOrd="0" presId="urn:microsoft.com/office/officeart/2005/8/layout/hierarchy5"/>
    <dgm:cxn modelId="{C3019F85-7A68-44AD-B620-5BAAF12E816D}" type="presOf" srcId="{64CF7A42-5CC1-43A2-AEAA-1D91816095A7}" destId="{E755A2F3-3E6D-4D8B-A0A0-4161A8BB47EB}" srcOrd="0" destOrd="0" presId="urn:microsoft.com/office/officeart/2005/8/layout/hierarchy5"/>
    <dgm:cxn modelId="{D166D18D-68DC-43A6-8E25-23A3A057D7A4}" type="presOf" srcId="{54EBAD48-0A71-4C64-A3C6-7FC7A5C8196F}" destId="{9464B387-E307-40F1-B080-203A49F206F7}" srcOrd="0" destOrd="0" presId="urn:microsoft.com/office/officeart/2005/8/layout/hierarchy5"/>
    <dgm:cxn modelId="{CFAC748E-5395-4AA4-8D45-13CEBCFADBDF}" type="presOf" srcId="{3E01C5FE-FFA0-426E-8F1D-F757D34E2B9B}" destId="{FFF4EC11-C413-4EC5-9CF9-935662E562B3}" srcOrd="0" destOrd="0" presId="urn:microsoft.com/office/officeart/2005/8/layout/hierarchy5"/>
    <dgm:cxn modelId="{C33A9C92-DCDB-40F4-B078-7903502F1279}" type="presOf" srcId="{4AE26681-9274-4519-8A76-006ADDFA3F8D}" destId="{DA4FF1B3-C42C-4788-9F75-EAC4355CC23D}" srcOrd="0" destOrd="0" presId="urn:microsoft.com/office/officeart/2005/8/layout/hierarchy5"/>
    <dgm:cxn modelId="{4C9770B1-01DE-4ACF-B1A5-8D1B1D62BF13}" type="presOf" srcId="{3E01C5FE-FFA0-426E-8F1D-F757D34E2B9B}" destId="{39756A7D-5649-43E4-B4DE-57C874C4A639}" srcOrd="1" destOrd="0" presId="urn:microsoft.com/office/officeart/2005/8/layout/hierarchy5"/>
    <dgm:cxn modelId="{4A14B5FB-7C6E-4924-92FD-D83AA242F0AB}" srcId="{3C3AAFFF-343A-4B9D-9EE4-1C3E21F5A429}" destId="{D1F20939-0AFA-467B-89EE-5ED819EF0809}" srcOrd="1" destOrd="0" parTransId="{54EBAD48-0A71-4C64-A3C6-7FC7A5C8196F}" sibTransId="{7C1B3739-20C9-4565-A325-483B9BA6587A}"/>
    <dgm:cxn modelId="{946C0375-0E8F-4382-9611-B07684D226E0}" type="presParOf" srcId="{E755A2F3-3E6D-4D8B-A0A0-4161A8BB47EB}" destId="{82BFDC35-FB2C-4F06-9BAE-D94ECB176538}" srcOrd="0" destOrd="0" presId="urn:microsoft.com/office/officeart/2005/8/layout/hierarchy5"/>
    <dgm:cxn modelId="{95C37780-CBF6-453A-A457-AA75C7799965}" type="presParOf" srcId="{82BFDC35-FB2C-4F06-9BAE-D94ECB176538}" destId="{4AA5DF93-250A-4C51-924C-62605054EF7C}" srcOrd="0" destOrd="0" presId="urn:microsoft.com/office/officeart/2005/8/layout/hierarchy5"/>
    <dgm:cxn modelId="{76683062-0B9D-4AD3-BC98-D6BFB11CAA01}" type="presParOf" srcId="{4AA5DF93-250A-4C51-924C-62605054EF7C}" destId="{7D6E6994-DDD7-4175-A646-689DE713A0C1}" srcOrd="0" destOrd="0" presId="urn:microsoft.com/office/officeart/2005/8/layout/hierarchy5"/>
    <dgm:cxn modelId="{64412D24-B640-4CF5-AA46-42280FF99EBA}" type="presParOf" srcId="{7D6E6994-DDD7-4175-A646-689DE713A0C1}" destId="{93EE1AD2-4774-4D01-91FB-97339EED0132}" srcOrd="0" destOrd="0" presId="urn:microsoft.com/office/officeart/2005/8/layout/hierarchy5"/>
    <dgm:cxn modelId="{F2DD4F38-AA9C-4E88-A5BE-8D943E9FF97F}" type="presParOf" srcId="{7D6E6994-DDD7-4175-A646-689DE713A0C1}" destId="{A5B80FB9-8933-4FB6-9E3F-B61106DD8613}" srcOrd="1" destOrd="0" presId="urn:microsoft.com/office/officeart/2005/8/layout/hierarchy5"/>
    <dgm:cxn modelId="{E884B676-5049-4209-A9A5-91A066E05636}" type="presParOf" srcId="{A5B80FB9-8933-4FB6-9E3F-B61106DD8613}" destId="{FFF4EC11-C413-4EC5-9CF9-935662E562B3}" srcOrd="0" destOrd="0" presId="urn:microsoft.com/office/officeart/2005/8/layout/hierarchy5"/>
    <dgm:cxn modelId="{BE90B85D-E0EB-4E56-8DED-1221D7411022}" type="presParOf" srcId="{FFF4EC11-C413-4EC5-9CF9-935662E562B3}" destId="{39756A7D-5649-43E4-B4DE-57C874C4A639}" srcOrd="0" destOrd="0" presId="urn:microsoft.com/office/officeart/2005/8/layout/hierarchy5"/>
    <dgm:cxn modelId="{4AE56375-930C-4602-B7C1-BC9DC543937D}" type="presParOf" srcId="{A5B80FB9-8933-4FB6-9E3F-B61106DD8613}" destId="{63396407-45C5-4D16-87F9-10903314E8E4}" srcOrd="1" destOrd="0" presId="urn:microsoft.com/office/officeart/2005/8/layout/hierarchy5"/>
    <dgm:cxn modelId="{7A2FDEC8-C765-40AD-8140-35DCAEC8F79A}" type="presParOf" srcId="{63396407-45C5-4D16-87F9-10903314E8E4}" destId="{DA4FF1B3-C42C-4788-9F75-EAC4355CC23D}" srcOrd="0" destOrd="0" presId="urn:microsoft.com/office/officeart/2005/8/layout/hierarchy5"/>
    <dgm:cxn modelId="{1D4E5F46-9FD3-4512-9691-E62D28FEA35D}" type="presParOf" srcId="{63396407-45C5-4D16-87F9-10903314E8E4}" destId="{55C6CB18-E997-4E13-892D-519C10C95DBE}" srcOrd="1" destOrd="0" presId="urn:microsoft.com/office/officeart/2005/8/layout/hierarchy5"/>
    <dgm:cxn modelId="{B0FEB04F-1E16-44F7-84B9-1866DCAA574E}" type="presParOf" srcId="{A5B80FB9-8933-4FB6-9E3F-B61106DD8613}" destId="{9464B387-E307-40F1-B080-203A49F206F7}" srcOrd="2" destOrd="0" presId="urn:microsoft.com/office/officeart/2005/8/layout/hierarchy5"/>
    <dgm:cxn modelId="{3F830415-115A-497D-8494-DE49539B55C9}" type="presParOf" srcId="{9464B387-E307-40F1-B080-203A49F206F7}" destId="{6F3CF96A-9D99-4948-8D6E-FA31CBBF9849}" srcOrd="0" destOrd="0" presId="urn:microsoft.com/office/officeart/2005/8/layout/hierarchy5"/>
    <dgm:cxn modelId="{73CD18A5-510A-40F5-BFD0-677F1A5F1C0C}" type="presParOf" srcId="{A5B80FB9-8933-4FB6-9E3F-B61106DD8613}" destId="{E7E01353-BAE8-42B3-A6B3-C45FAD444E80}" srcOrd="3" destOrd="0" presId="urn:microsoft.com/office/officeart/2005/8/layout/hierarchy5"/>
    <dgm:cxn modelId="{940C21B6-F61A-48E3-BF8D-7D82D50C7493}" type="presParOf" srcId="{E7E01353-BAE8-42B3-A6B3-C45FAD444E80}" destId="{D043112B-3965-470E-AA22-CB731F9F56EE}" srcOrd="0" destOrd="0" presId="urn:microsoft.com/office/officeart/2005/8/layout/hierarchy5"/>
    <dgm:cxn modelId="{3757D2EC-8B2E-4B5E-9BFF-29BB231D46A1}" type="presParOf" srcId="{E7E01353-BAE8-42B3-A6B3-C45FAD444E80}" destId="{CE3E11F1-F360-48A9-80FD-E1C96022A38D}" srcOrd="1" destOrd="0" presId="urn:microsoft.com/office/officeart/2005/8/layout/hierarchy5"/>
    <dgm:cxn modelId="{7DCFA228-17A3-4468-9361-EE3C4432EBBD}" type="presParOf" srcId="{E755A2F3-3E6D-4D8B-A0A0-4161A8BB47EB}" destId="{89758A49-A2B1-43D0-909E-257266174DFB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43351E6-4645-4D55-945F-5EEA52BD4F41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70DD56E-24B2-4E2F-B08B-6915FEB6BBEB}">
      <dgm:prSet/>
      <dgm:spPr>
        <a:solidFill>
          <a:srgbClr val="AFDDFA"/>
        </a:solidFill>
      </dgm:spPr>
      <dgm:t>
        <a:bodyPr/>
        <a:lstStyle/>
        <a:p>
          <a:r>
            <a:rPr lang="cs-CZ" b="0" dirty="0"/>
            <a:t>VEŘEJNÁ PODPORA</a:t>
          </a:r>
        </a:p>
        <a:p>
          <a:r>
            <a:rPr lang="cs-CZ" b="0" dirty="0"/>
            <a:t>(VP)</a:t>
          </a:r>
          <a:endParaRPr lang="cs-CZ" dirty="0"/>
        </a:p>
      </dgm:t>
    </dgm:pt>
    <dgm:pt modelId="{681AE32B-1C90-4B0C-B592-ABBA4FED6C43}" type="parTrans" cxnId="{334CACFF-A0CF-4EC2-AF1F-BF9C24248E34}">
      <dgm:prSet/>
      <dgm:spPr/>
      <dgm:t>
        <a:bodyPr/>
        <a:lstStyle/>
        <a:p>
          <a:endParaRPr lang="cs-CZ"/>
        </a:p>
      </dgm:t>
    </dgm:pt>
    <dgm:pt modelId="{422CEFF0-6B0E-4721-A8A5-5095BBDCD766}" type="sibTrans" cxnId="{334CACFF-A0CF-4EC2-AF1F-BF9C24248E34}">
      <dgm:prSet/>
      <dgm:spPr/>
      <dgm:t>
        <a:bodyPr/>
        <a:lstStyle/>
        <a:p>
          <a:endParaRPr lang="cs-CZ"/>
        </a:p>
      </dgm:t>
    </dgm:pt>
    <dgm:pt modelId="{5C20CAB1-D7DC-4B60-9990-7F500642480E}">
      <dgm:prSet custT="1"/>
      <dgm:spPr/>
      <dgm:t>
        <a:bodyPr/>
        <a:lstStyle/>
        <a:p>
          <a:r>
            <a:rPr lang="cs-CZ" sz="2400" b="0" dirty="0">
              <a:hlinkClick xmlns:r="http://schemas.openxmlformats.org/officeDocument/2006/relationships" r:id="rId1"/>
            </a:rPr>
            <a:t>Odkaz</a:t>
          </a:r>
          <a:r>
            <a:rPr lang="cs-CZ" sz="2400" b="0" dirty="0"/>
            <a:t> na pravidla na stránkách www.esfcr.cz</a:t>
          </a:r>
          <a:endParaRPr lang="cs-CZ" sz="2400" dirty="0"/>
        </a:p>
      </dgm:t>
    </dgm:pt>
    <dgm:pt modelId="{6C62126F-A26A-4C08-96E6-FC0365872CC5}" type="parTrans" cxnId="{537CD046-1023-4E5A-803F-08462DAACC6D}">
      <dgm:prSet/>
      <dgm:spPr/>
      <dgm:t>
        <a:bodyPr/>
        <a:lstStyle/>
        <a:p>
          <a:endParaRPr lang="cs-CZ"/>
        </a:p>
      </dgm:t>
    </dgm:pt>
    <dgm:pt modelId="{3E9E2C6F-CDE3-404B-80C7-2F8C23631F7F}" type="sibTrans" cxnId="{537CD046-1023-4E5A-803F-08462DAACC6D}">
      <dgm:prSet/>
      <dgm:spPr/>
      <dgm:t>
        <a:bodyPr/>
        <a:lstStyle/>
        <a:p>
          <a:endParaRPr lang="cs-CZ"/>
        </a:p>
      </dgm:t>
    </dgm:pt>
    <dgm:pt modelId="{9ED2230B-5DA9-4AAB-80FB-8EDFC4E57F0F}" type="pres">
      <dgm:prSet presAssocID="{143351E6-4645-4D55-945F-5EEA52BD4F41}" presName="Name0" presStyleCnt="0">
        <dgm:presLayoutVars>
          <dgm:dir/>
          <dgm:resizeHandles val="exact"/>
        </dgm:presLayoutVars>
      </dgm:prSet>
      <dgm:spPr/>
    </dgm:pt>
    <dgm:pt modelId="{C1B6D66B-207F-48B3-BDB9-571F9C6BE8BA}" type="pres">
      <dgm:prSet presAssocID="{143351E6-4645-4D55-945F-5EEA52BD4F41}" presName="arrow" presStyleLbl="bgShp" presStyleIdx="0" presStyleCnt="1"/>
      <dgm:spPr/>
    </dgm:pt>
    <dgm:pt modelId="{292F2F2C-5948-44CA-BDE9-9FCE9B86D718}" type="pres">
      <dgm:prSet presAssocID="{143351E6-4645-4D55-945F-5EEA52BD4F41}" presName="points" presStyleCnt="0"/>
      <dgm:spPr/>
    </dgm:pt>
    <dgm:pt modelId="{63A640D9-3F0C-4521-91D4-6C895BE9043B}" type="pres">
      <dgm:prSet presAssocID="{170DD56E-24B2-4E2F-B08B-6915FEB6BBEB}" presName="compositeA" presStyleCnt="0"/>
      <dgm:spPr/>
    </dgm:pt>
    <dgm:pt modelId="{3DF7DF8A-6722-4653-8720-479CCFCFDCA6}" type="pres">
      <dgm:prSet presAssocID="{170DD56E-24B2-4E2F-B08B-6915FEB6BBEB}" presName="textA" presStyleLbl="revTx" presStyleIdx="0" presStyleCnt="2">
        <dgm:presLayoutVars>
          <dgm:bulletEnabled val="1"/>
        </dgm:presLayoutVars>
      </dgm:prSet>
      <dgm:spPr/>
    </dgm:pt>
    <dgm:pt modelId="{EC227FF2-E7FC-41ED-907C-86C036FC35AA}" type="pres">
      <dgm:prSet presAssocID="{170DD56E-24B2-4E2F-B08B-6915FEB6BBEB}" presName="circleA" presStyleLbl="node1" presStyleIdx="0" presStyleCnt="2"/>
      <dgm:spPr/>
    </dgm:pt>
    <dgm:pt modelId="{CDCF7FB8-9611-4BE4-9DD2-91F5ACA74B8A}" type="pres">
      <dgm:prSet presAssocID="{170DD56E-24B2-4E2F-B08B-6915FEB6BBEB}" presName="spaceA" presStyleCnt="0"/>
      <dgm:spPr/>
    </dgm:pt>
    <dgm:pt modelId="{88392451-132C-41D9-B8D7-7FAD39237265}" type="pres">
      <dgm:prSet presAssocID="{422CEFF0-6B0E-4721-A8A5-5095BBDCD766}" presName="space" presStyleCnt="0"/>
      <dgm:spPr/>
    </dgm:pt>
    <dgm:pt modelId="{367865F0-5F8A-49E4-A099-F1EE9100DE74}" type="pres">
      <dgm:prSet presAssocID="{5C20CAB1-D7DC-4B60-9990-7F500642480E}" presName="compositeB" presStyleCnt="0"/>
      <dgm:spPr/>
    </dgm:pt>
    <dgm:pt modelId="{9CCD736B-C5DA-47CD-8530-8A50EE49770C}" type="pres">
      <dgm:prSet presAssocID="{5C20CAB1-D7DC-4B60-9990-7F500642480E}" presName="textB" presStyleLbl="revTx" presStyleIdx="1" presStyleCnt="2">
        <dgm:presLayoutVars>
          <dgm:bulletEnabled val="1"/>
        </dgm:presLayoutVars>
      </dgm:prSet>
      <dgm:spPr/>
    </dgm:pt>
    <dgm:pt modelId="{393987F3-BA53-430A-BB46-81B3E4865ACE}" type="pres">
      <dgm:prSet presAssocID="{5C20CAB1-D7DC-4B60-9990-7F500642480E}" presName="circleB" presStyleLbl="node1" presStyleIdx="1" presStyleCnt="2"/>
      <dgm:spPr/>
    </dgm:pt>
    <dgm:pt modelId="{A707EE2E-90FF-4C60-8E78-2748392056F2}" type="pres">
      <dgm:prSet presAssocID="{5C20CAB1-D7DC-4B60-9990-7F500642480E}" presName="spaceB" presStyleCnt="0"/>
      <dgm:spPr/>
    </dgm:pt>
  </dgm:ptLst>
  <dgm:cxnLst>
    <dgm:cxn modelId="{537CD046-1023-4E5A-803F-08462DAACC6D}" srcId="{143351E6-4645-4D55-945F-5EEA52BD4F41}" destId="{5C20CAB1-D7DC-4B60-9990-7F500642480E}" srcOrd="1" destOrd="0" parTransId="{6C62126F-A26A-4C08-96E6-FC0365872CC5}" sibTransId="{3E9E2C6F-CDE3-404B-80C7-2F8C23631F7F}"/>
    <dgm:cxn modelId="{6556EF9C-90DC-4DAD-ABF2-DCC23B560B92}" type="presOf" srcId="{143351E6-4645-4D55-945F-5EEA52BD4F41}" destId="{9ED2230B-5DA9-4AAB-80FB-8EDFC4E57F0F}" srcOrd="0" destOrd="0" presId="urn:microsoft.com/office/officeart/2005/8/layout/hProcess11"/>
    <dgm:cxn modelId="{028EBAE4-AFAF-4615-8199-C01D1E08AF1C}" type="presOf" srcId="{5C20CAB1-D7DC-4B60-9990-7F500642480E}" destId="{9CCD736B-C5DA-47CD-8530-8A50EE49770C}" srcOrd="0" destOrd="0" presId="urn:microsoft.com/office/officeart/2005/8/layout/hProcess11"/>
    <dgm:cxn modelId="{EE7F29E6-7E32-434D-99BC-434F812B93F1}" type="presOf" srcId="{170DD56E-24B2-4E2F-B08B-6915FEB6BBEB}" destId="{3DF7DF8A-6722-4653-8720-479CCFCFDCA6}" srcOrd="0" destOrd="0" presId="urn:microsoft.com/office/officeart/2005/8/layout/hProcess11"/>
    <dgm:cxn modelId="{334CACFF-A0CF-4EC2-AF1F-BF9C24248E34}" srcId="{143351E6-4645-4D55-945F-5EEA52BD4F41}" destId="{170DD56E-24B2-4E2F-B08B-6915FEB6BBEB}" srcOrd="0" destOrd="0" parTransId="{681AE32B-1C90-4B0C-B592-ABBA4FED6C43}" sibTransId="{422CEFF0-6B0E-4721-A8A5-5095BBDCD766}"/>
    <dgm:cxn modelId="{0E86C6A0-2D4A-4BE7-958C-A152D1727592}" type="presParOf" srcId="{9ED2230B-5DA9-4AAB-80FB-8EDFC4E57F0F}" destId="{C1B6D66B-207F-48B3-BDB9-571F9C6BE8BA}" srcOrd="0" destOrd="0" presId="urn:microsoft.com/office/officeart/2005/8/layout/hProcess11"/>
    <dgm:cxn modelId="{3E1D459E-78CA-4294-BC78-30D1735C7083}" type="presParOf" srcId="{9ED2230B-5DA9-4AAB-80FB-8EDFC4E57F0F}" destId="{292F2F2C-5948-44CA-BDE9-9FCE9B86D718}" srcOrd="1" destOrd="0" presId="urn:microsoft.com/office/officeart/2005/8/layout/hProcess11"/>
    <dgm:cxn modelId="{6E1E0491-51C8-4285-A2DE-2792B9FA9760}" type="presParOf" srcId="{292F2F2C-5948-44CA-BDE9-9FCE9B86D718}" destId="{63A640D9-3F0C-4521-91D4-6C895BE9043B}" srcOrd="0" destOrd="0" presId="urn:microsoft.com/office/officeart/2005/8/layout/hProcess11"/>
    <dgm:cxn modelId="{8E9DBDCF-0178-4398-AF40-DFC24A71C5B0}" type="presParOf" srcId="{63A640D9-3F0C-4521-91D4-6C895BE9043B}" destId="{3DF7DF8A-6722-4653-8720-479CCFCFDCA6}" srcOrd="0" destOrd="0" presId="urn:microsoft.com/office/officeart/2005/8/layout/hProcess11"/>
    <dgm:cxn modelId="{9CC18287-F913-4665-84D0-5390EA2D3011}" type="presParOf" srcId="{63A640D9-3F0C-4521-91D4-6C895BE9043B}" destId="{EC227FF2-E7FC-41ED-907C-86C036FC35AA}" srcOrd="1" destOrd="0" presId="urn:microsoft.com/office/officeart/2005/8/layout/hProcess11"/>
    <dgm:cxn modelId="{59CEFC4C-71CB-413D-A113-2470085FB4CB}" type="presParOf" srcId="{63A640D9-3F0C-4521-91D4-6C895BE9043B}" destId="{CDCF7FB8-9611-4BE4-9DD2-91F5ACA74B8A}" srcOrd="2" destOrd="0" presId="urn:microsoft.com/office/officeart/2005/8/layout/hProcess11"/>
    <dgm:cxn modelId="{F3741BE1-FBD5-4C1F-A9FE-892E462A552F}" type="presParOf" srcId="{292F2F2C-5948-44CA-BDE9-9FCE9B86D718}" destId="{88392451-132C-41D9-B8D7-7FAD39237265}" srcOrd="1" destOrd="0" presId="urn:microsoft.com/office/officeart/2005/8/layout/hProcess11"/>
    <dgm:cxn modelId="{EB2938D9-444C-4102-BC62-5916005B07DD}" type="presParOf" srcId="{292F2F2C-5948-44CA-BDE9-9FCE9B86D718}" destId="{367865F0-5F8A-49E4-A099-F1EE9100DE74}" srcOrd="2" destOrd="0" presId="urn:microsoft.com/office/officeart/2005/8/layout/hProcess11"/>
    <dgm:cxn modelId="{C44A6765-D670-4D14-8314-8BF1C282AC7D}" type="presParOf" srcId="{367865F0-5F8A-49E4-A099-F1EE9100DE74}" destId="{9CCD736B-C5DA-47CD-8530-8A50EE49770C}" srcOrd="0" destOrd="0" presId="urn:microsoft.com/office/officeart/2005/8/layout/hProcess11"/>
    <dgm:cxn modelId="{F24374D7-0234-4DC4-8CA1-B5346A4689FF}" type="presParOf" srcId="{367865F0-5F8A-49E4-A099-F1EE9100DE74}" destId="{393987F3-BA53-430A-BB46-81B3E4865ACE}" srcOrd="1" destOrd="0" presId="urn:microsoft.com/office/officeart/2005/8/layout/hProcess11"/>
    <dgm:cxn modelId="{22097699-3D7C-41DA-9FFB-0642ABF7C7FD}" type="presParOf" srcId="{367865F0-5F8A-49E4-A099-F1EE9100DE74}" destId="{A707EE2E-90FF-4C60-8E78-2748392056F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E83A131-F6AC-4E77-813B-BB3F70AF723D}" type="doc">
      <dgm:prSet loTypeId="urn:microsoft.com/office/officeart/2005/8/layout/hList2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61A2BA6-ADF2-4411-B879-2858904B68B9}">
      <dgm:prSet phldrT="[Text]" custT="1"/>
      <dgm:spPr>
        <a:solidFill>
          <a:schemeClr val="tx2"/>
        </a:solidFill>
      </dgm:spPr>
      <dgm:t>
        <a:bodyPr/>
        <a:lstStyle/>
        <a:p>
          <a:r>
            <a:rPr lang="cs-CZ" sz="1600" dirty="0"/>
            <a:t>Poskytována ze státních prostředků</a:t>
          </a:r>
        </a:p>
      </dgm:t>
    </dgm:pt>
    <dgm:pt modelId="{23994629-8395-445D-9234-4469FCA3BA61}" type="parTrans" cxnId="{A1E5FAFE-A57D-45B6-9B4F-59286725DE7D}">
      <dgm:prSet/>
      <dgm:spPr/>
      <dgm:t>
        <a:bodyPr/>
        <a:lstStyle/>
        <a:p>
          <a:endParaRPr lang="cs-CZ"/>
        </a:p>
      </dgm:t>
    </dgm:pt>
    <dgm:pt modelId="{36A2EC62-31EB-4E50-9857-0266547B2B16}" type="sibTrans" cxnId="{A1E5FAFE-A57D-45B6-9B4F-59286725DE7D}">
      <dgm:prSet/>
      <dgm:spPr/>
      <dgm:t>
        <a:bodyPr/>
        <a:lstStyle/>
        <a:p>
          <a:endParaRPr lang="cs-CZ"/>
        </a:p>
      </dgm:t>
    </dgm:pt>
    <dgm:pt modelId="{50E9B019-82B9-475A-9DF8-DCC416EAA08F}">
      <dgm:prSet phldrT="[Text]" custT="1"/>
      <dgm:spPr>
        <a:solidFill>
          <a:schemeClr val="tx2"/>
        </a:solidFill>
      </dgm:spPr>
      <dgm:t>
        <a:bodyPr/>
        <a:lstStyle/>
        <a:p>
          <a:r>
            <a:rPr lang="cs-CZ" sz="1600" b="1" dirty="0">
              <a:solidFill>
                <a:srgbClr val="FF0000"/>
              </a:solidFill>
            </a:rPr>
            <a:t>Je zakázána</a:t>
          </a:r>
        </a:p>
      </dgm:t>
    </dgm:pt>
    <dgm:pt modelId="{81019F7E-DFDD-4400-A70E-DAE679C3531C}" type="parTrans" cxnId="{BB613139-8803-4F1B-BCDA-7EE9775FC680}">
      <dgm:prSet/>
      <dgm:spPr/>
      <dgm:t>
        <a:bodyPr/>
        <a:lstStyle/>
        <a:p>
          <a:endParaRPr lang="cs-CZ"/>
        </a:p>
      </dgm:t>
    </dgm:pt>
    <dgm:pt modelId="{5196BDBB-2D32-4B2E-A8B2-6D050896A9CB}" type="sibTrans" cxnId="{BB613139-8803-4F1B-BCDA-7EE9775FC680}">
      <dgm:prSet/>
      <dgm:spPr/>
      <dgm:t>
        <a:bodyPr/>
        <a:lstStyle/>
        <a:p>
          <a:endParaRPr lang="cs-CZ"/>
        </a:p>
      </dgm:t>
    </dgm:pt>
    <dgm:pt modelId="{40465176-14DC-4622-9D26-2E203A3965EB}">
      <dgm:prSet phldrT="[Text]"/>
      <dgm:spPr/>
      <dgm:t>
        <a:bodyPr/>
        <a:lstStyle/>
        <a:p>
          <a:pPr algn="ctr"/>
          <a:r>
            <a:rPr lang="cs-CZ" b="1" dirty="0"/>
            <a:t>Výjimky</a:t>
          </a:r>
        </a:p>
      </dgm:t>
    </dgm:pt>
    <dgm:pt modelId="{3B16D1F4-A3C8-4086-819F-63A2E241E250}" type="parTrans" cxnId="{DA666FA1-C8F8-4B52-895C-92A59BA7DF07}">
      <dgm:prSet/>
      <dgm:spPr/>
      <dgm:t>
        <a:bodyPr/>
        <a:lstStyle/>
        <a:p>
          <a:endParaRPr lang="cs-CZ"/>
        </a:p>
      </dgm:t>
    </dgm:pt>
    <dgm:pt modelId="{021BE8B6-1D8B-4877-9AC6-9D583F41652B}" type="sibTrans" cxnId="{DA666FA1-C8F8-4B52-895C-92A59BA7DF07}">
      <dgm:prSet/>
      <dgm:spPr/>
      <dgm:t>
        <a:bodyPr/>
        <a:lstStyle/>
        <a:p>
          <a:endParaRPr lang="cs-CZ"/>
        </a:p>
      </dgm:t>
    </dgm:pt>
    <dgm:pt modelId="{39E40BC1-6C13-45A6-A5EE-1413E5A40F20}">
      <dgm:prSet phldrT="[Text]" custT="1"/>
      <dgm:spPr>
        <a:solidFill>
          <a:schemeClr val="tx2"/>
        </a:solidFill>
      </dgm:spPr>
      <dgm:t>
        <a:bodyPr/>
        <a:lstStyle/>
        <a:p>
          <a:r>
            <a:rPr lang="cs-CZ" sz="1600" b="1" dirty="0"/>
            <a:t>Blokové výjimky</a:t>
          </a:r>
        </a:p>
      </dgm:t>
    </dgm:pt>
    <dgm:pt modelId="{80D3A111-0DDD-44FD-B5AF-766FB369C177}" type="parTrans" cxnId="{87ACE886-3F55-4C8B-81C4-2FDDEA92FA24}">
      <dgm:prSet/>
      <dgm:spPr/>
      <dgm:t>
        <a:bodyPr/>
        <a:lstStyle/>
        <a:p>
          <a:endParaRPr lang="cs-CZ"/>
        </a:p>
      </dgm:t>
    </dgm:pt>
    <dgm:pt modelId="{6E73F4F8-F1DB-42A7-8E24-9D52395C1BF9}" type="sibTrans" cxnId="{87ACE886-3F55-4C8B-81C4-2FDDEA92FA24}">
      <dgm:prSet/>
      <dgm:spPr/>
      <dgm:t>
        <a:bodyPr/>
        <a:lstStyle/>
        <a:p>
          <a:endParaRPr lang="cs-CZ"/>
        </a:p>
      </dgm:t>
    </dgm:pt>
    <dgm:pt modelId="{F8C62797-450E-4A2F-9705-839E1923D4DC}">
      <dgm:prSet phldrT="[Text]"/>
      <dgm:spPr/>
      <dgm:t>
        <a:bodyPr/>
        <a:lstStyle/>
        <a:p>
          <a:pPr algn="ctr"/>
          <a:r>
            <a:rPr lang="cs-CZ" b="1" dirty="0"/>
            <a:t>De</a:t>
          </a:r>
          <a:r>
            <a:rPr lang="cs-CZ" dirty="0"/>
            <a:t> </a:t>
          </a:r>
          <a:r>
            <a:rPr lang="cs-CZ" b="1" dirty="0"/>
            <a:t>minimis</a:t>
          </a:r>
        </a:p>
      </dgm:t>
    </dgm:pt>
    <dgm:pt modelId="{BCDE85C5-30B7-4E7C-8E14-7DDEE8437D23}" type="parTrans" cxnId="{DAEA88D3-759A-4B59-8596-E5E1677FD6F2}">
      <dgm:prSet/>
      <dgm:spPr/>
      <dgm:t>
        <a:bodyPr/>
        <a:lstStyle/>
        <a:p>
          <a:endParaRPr lang="cs-CZ"/>
        </a:p>
      </dgm:t>
    </dgm:pt>
    <dgm:pt modelId="{1829712C-E483-41E9-9830-6B3A2E795FD7}" type="sibTrans" cxnId="{DAEA88D3-759A-4B59-8596-E5E1677FD6F2}">
      <dgm:prSet/>
      <dgm:spPr/>
      <dgm:t>
        <a:bodyPr/>
        <a:lstStyle/>
        <a:p>
          <a:endParaRPr lang="cs-CZ"/>
        </a:p>
      </dgm:t>
    </dgm:pt>
    <dgm:pt modelId="{0522EB90-E3D1-43FB-9B7A-D147E9C3CA79}">
      <dgm:prSet phldrT="[Text]" custT="1"/>
      <dgm:spPr>
        <a:solidFill>
          <a:schemeClr val="tx2"/>
        </a:solidFill>
      </dgm:spPr>
      <dgm:t>
        <a:bodyPr/>
        <a:lstStyle/>
        <a:p>
          <a:r>
            <a:rPr lang="cs-CZ" sz="1600" dirty="0"/>
            <a:t>Ve výzvě č. 032 se jedná o jediný režim, ve kterém lze poskytnout prostředky představující VP</a:t>
          </a:r>
        </a:p>
      </dgm:t>
    </dgm:pt>
    <dgm:pt modelId="{449BFCB1-A332-41A0-81ED-9D85B36900D2}" type="parTrans" cxnId="{85FACA6A-EABA-42FA-84D7-B301681E83FA}">
      <dgm:prSet/>
      <dgm:spPr/>
      <dgm:t>
        <a:bodyPr/>
        <a:lstStyle/>
        <a:p>
          <a:endParaRPr lang="cs-CZ"/>
        </a:p>
      </dgm:t>
    </dgm:pt>
    <dgm:pt modelId="{5223B36C-444F-4CB2-97AE-F1660A10751B}" type="sibTrans" cxnId="{85FACA6A-EABA-42FA-84D7-B301681E83FA}">
      <dgm:prSet/>
      <dgm:spPr/>
      <dgm:t>
        <a:bodyPr/>
        <a:lstStyle/>
        <a:p>
          <a:endParaRPr lang="cs-CZ"/>
        </a:p>
      </dgm:t>
    </dgm:pt>
    <dgm:pt modelId="{2AF7BB81-2D6C-494F-822D-1206D44EDCFC}">
      <dgm:prSet custT="1"/>
      <dgm:spPr>
        <a:solidFill>
          <a:schemeClr val="tx2"/>
        </a:solidFill>
      </dgm:spPr>
      <dgm:t>
        <a:bodyPr/>
        <a:lstStyle/>
        <a:p>
          <a:endParaRPr lang="cs-CZ" sz="1600" dirty="0"/>
        </a:p>
      </dgm:t>
    </dgm:pt>
    <dgm:pt modelId="{C5417DF4-4AEF-4F7A-A3B8-B1E7CC194CEC}" type="parTrans" cxnId="{85549CB0-BAD8-44BA-A009-75784F5F9129}">
      <dgm:prSet/>
      <dgm:spPr/>
      <dgm:t>
        <a:bodyPr/>
        <a:lstStyle/>
        <a:p>
          <a:endParaRPr lang="cs-CZ"/>
        </a:p>
      </dgm:t>
    </dgm:pt>
    <dgm:pt modelId="{1ACF8FF2-EA94-4B1D-87B2-2871AF22E7B1}" type="sibTrans" cxnId="{85549CB0-BAD8-44BA-A009-75784F5F9129}">
      <dgm:prSet/>
      <dgm:spPr/>
      <dgm:t>
        <a:bodyPr/>
        <a:lstStyle/>
        <a:p>
          <a:endParaRPr lang="cs-CZ"/>
        </a:p>
      </dgm:t>
    </dgm:pt>
    <dgm:pt modelId="{60CF34BA-6E49-4813-ACA6-FB52466EBCE0}">
      <dgm:prSet custT="1"/>
      <dgm:spPr>
        <a:solidFill>
          <a:schemeClr val="tx2"/>
        </a:solidFill>
      </dgm:spPr>
      <dgm:t>
        <a:bodyPr/>
        <a:lstStyle/>
        <a:p>
          <a:r>
            <a:rPr lang="cs-CZ" sz="1600" dirty="0"/>
            <a:t>Podpora zvýhodňuje určitý podnik, jedná se o narušení hospodářské soutěže a ovlivnění obchodu mezi členskými státy EU.</a:t>
          </a:r>
        </a:p>
      </dgm:t>
    </dgm:pt>
    <dgm:pt modelId="{506534B4-4941-431B-A331-CD736C394224}" type="parTrans" cxnId="{59259044-8AE0-4513-B321-8E73E72AF642}">
      <dgm:prSet/>
      <dgm:spPr/>
      <dgm:t>
        <a:bodyPr/>
        <a:lstStyle/>
        <a:p>
          <a:endParaRPr lang="cs-CZ"/>
        </a:p>
      </dgm:t>
    </dgm:pt>
    <dgm:pt modelId="{EBA10942-4554-488F-8B27-F80217D89CD5}" type="sibTrans" cxnId="{59259044-8AE0-4513-B321-8E73E72AF642}">
      <dgm:prSet/>
      <dgm:spPr/>
      <dgm:t>
        <a:bodyPr/>
        <a:lstStyle/>
        <a:p>
          <a:endParaRPr lang="cs-CZ"/>
        </a:p>
      </dgm:t>
    </dgm:pt>
    <dgm:pt modelId="{0A0D808A-5275-4143-A00E-C77601C1E4C3}">
      <dgm:prSet phldrT="[Text]" custT="1"/>
      <dgm:spPr>
        <a:solidFill>
          <a:schemeClr val="tx2"/>
        </a:solidFill>
      </dgm:spPr>
      <dgm:t>
        <a:bodyPr/>
        <a:lstStyle/>
        <a:p>
          <a:r>
            <a:rPr lang="cs-CZ" sz="1600" dirty="0"/>
            <a:t>Ve výzvě č. 032 není čerpání veřejné podpory v režimu blokových výjimek umožněno</a:t>
          </a:r>
        </a:p>
      </dgm:t>
    </dgm:pt>
    <dgm:pt modelId="{2A216733-421A-4F1C-90E7-BC2E2D62552D}" type="parTrans" cxnId="{944066EF-B5A7-428C-B986-BE90304871C2}">
      <dgm:prSet/>
      <dgm:spPr/>
      <dgm:t>
        <a:bodyPr/>
        <a:lstStyle/>
        <a:p>
          <a:endParaRPr lang="cs-CZ"/>
        </a:p>
      </dgm:t>
    </dgm:pt>
    <dgm:pt modelId="{19A48040-E8B5-4B4E-BF1A-CE235EEA2D9B}" type="sibTrans" cxnId="{944066EF-B5A7-428C-B986-BE90304871C2}">
      <dgm:prSet/>
      <dgm:spPr/>
      <dgm:t>
        <a:bodyPr/>
        <a:lstStyle/>
        <a:p>
          <a:endParaRPr lang="cs-CZ"/>
        </a:p>
      </dgm:t>
    </dgm:pt>
    <dgm:pt modelId="{E523EF95-14E4-4562-9175-6E9FE6B5B08E}">
      <dgm:prSet phldrT="[Text]"/>
      <dgm:spPr>
        <a:solidFill>
          <a:schemeClr val="tx2"/>
        </a:solidFill>
      </dgm:spPr>
      <dgm:t>
        <a:bodyPr/>
        <a:lstStyle/>
        <a:p>
          <a:endParaRPr lang="cs-CZ" sz="1200" dirty="0"/>
        </a:p>
      </dgm:t>
    </dgm:pt>
    <dgm:pt modelId="{48A6D641-9639-4866-BFAB-09673BF2FF8E}" type="parTrans" cxnId="{0A0D43C7-2381-4458-8541-937EFE77D6FA}">
      <dgm:prSet/>
      <dgm:spPr/>
      <dgm:t>
        <a:bodyPr/>
        <a:lstStyle/>
        <a:p>
          <a:endParaRPr lang="cs-CZ"/>
        </a:p>
      </dgm:t>
    </dgm:pt>
    <dgm:pt modelId="{A78946CA-5D2A-4CC8-9219-A9B066E0DB66}" type="sibTrans" cxnId="{0A0D43C7-2381-4458-8541-937EFE77D6FA}">
      <dgm:prSet/>
      <dgm:spPr/>
      <dgm:t>
        <a:bodyPr/>
        <a:lstStyle/>
        <a:p>
          <a:endParaRPr lang="cs-CZ"/>
        </a:p>
      </dgm:t>
    </dgm:pt>
    <dgm:pt modelId="{3A7A9840-7C88-4672-8362-D241BEA4AC49}">
      <dgm:prSet phldrT="[Text]"/>
      <dgm:spPr>
        <a:solidFill>
          <a:schemeClr val="tx2"/>
        </a:solidFill>
      </dgm:spPr>
      <dgm:t>
        <a:bodyPr/>
        <a:lstStyle/>
        <a:p>
          <a:endParaRPr lang="cs-CZ" sz="1200" dirty="0"/>
        </a:p>
      </dgm:t>
    </dgm:pt>
    <dgm:pt modelId="{4EC01F71-C469-4D58-B3BB-ACF3AFB373D3}" type="parTrans" cxnId="{DA3F2FF6-204C-44C3-A6C1-B1E835DB3545}">
      <dgm:prSet/>
      <dgm:spPr/>
      <dgm:t>
        <a:bodyPr/>
        <a:lstStyle/>
        <a:p>
          <a:endParaRPr lang="cs-CZ"/>
        </a:p>
      </dgm:t>
    </dgm:pt>
    <dgm:pt modelId="{2DCEC556-1798-483B-8517-045CE962790B}" type="sibTrans" cxnId="{DA3F2FF6-204C-44C3-A6C1-B1E835DB3545}">
      <dgm:prSet/>
      <dgm:spPr/>
      <dgm:t>
        <a:bodyPr/>
        <a:lstStyle/>
        <a:p>
          <a:endParaRPr lang="cs-CZ"/>
        </a:p>
      </dgm:t>
    </dgm:pt>
    <dgm:pt modelId="{002C7385-8D73-4F8C-BC96-2D99DDB26FB8}">
      <dgm:prSet phldrT="[Text]" custT="1"/>
      <dgm:spPr>
        <a:solidFill>
          <a:schemeClr val="tx2"/>
        </a:solidFill>
      </dgm:spPr>
      <dgm:t>
        <a:bodyPr/>
        <a:lstStyle/>
        <a:p>
          <a:r>
            <a:rPr lang="cs-CZ" sz="1600" dirty="0"/>
            <a:t>Celková výše podpory poskytnuté</a:t>
          </a:r>
          <a:r>
            <a:rPr lang="cs-CZ" sz="1600" b="1" dirty="0"/>
            <a:t> jednomu podniku</a:t>
          </a:r>
          <a:r>
            <a:rPr lang="cs-CZ" sz="1600" dirty="0"/>
            <a:t> nesmí za libovolná tři po sobě jdoucí jednoletá účetní období překročit částku </a:t>
          </a:r>
          <a:r>
            <a:rPr lang="cs-CZ" sz="1600" b="1" dirty="0"/>
            <a:t>200.000 EUR</a:t>
          </a:r>
          <a:r>
            <a:rPr lang="cs-CZ" sz="1600" dirty="0">
              <a:solidFill>
                <a:srgbClr val="FF0000"/>
              </a:solidFill>
            </a:rPr>
            <a:t> (300.000 EUR)</a:t>
          </a:r>
          <a:r>
            <a:rPr lang="cs-CZ" sz="1600" dirty="0"/>
            <a:t>, resp. 100.000 EUR v oblasti silniční nákladní dopravy</a:t>
          </a:r>
        </a:p>
      </dgm:t>
    </dgm:pt>
    <dgm:pt modelId="{7E4A31B4-B048-40C8-9A12-F9187EC72D65}" type="parTrans" cxnId="{EEC99806-EA13-4566-9215-16AE15FC61B7}">
      <dgm:prSet/>
      <dgm:spPr/>
      <dgm:t>
        <a:bodyPr/>
        <a:lstStyle/>
        <a:p>
          <a:endParaRPr lang="cs-CZ"/>
        </a:p>
      </dgm:t>
    </dgm:pt>
    <dgm:pt modelId="{B377AA07-2D2A-4824-A630-F542DC72C27F}" type="sibTrans" cxnId="{EEC99806-EA13-4566-9215-16AE15FC61B7}">
      <dgm:prSet/>
      <dgm:spPr/>
      <dgm:t>
        <a:bodyPr/>
        <a:lstStyle/>
        <a:p>
          <a:endParaRPr lang="cs-CZ"/>
        </a:p>
      </dgm:t>
    </dgm:pt>
    <dgm:pt modelId="{A73AFB9D-1B9F-4EDA-839F-EDF4BA97D005}">
      <dgm:prSet phldrT="[Text]" custT="1"/>
      <dgm:spPr>
        <a:solidFill>
          <a:schemeClr val="tx2"/>
        </a:solidFill>
      </dgm:spPr>
      <dgm:t>
        <a:bodyPr/>
        <a:lstStyle/>
        <a:p>
          <a:r>
            <a:rPr lang="cs-CZ" sz="1600" dirty="0"/>
            <a:t>→ </a:t>
          </a:r>
          <a:r>
            <a:rPr lang="cs-CZ" sz="1600" dirty="0">
              <a:solidFill>
                <a:srgbClr val="FF0000"/>
              </a:solidFill>
            </a:rPr>
            <a:t>od roku 2024 změna limitu</a:t>
          </a:r>
        </a:p>
      </dgm:t>
    </dgm:pt>
    <dgm:pt modelId="{0F95673C-28AB-4BBA-970E-1931EEEDCBCB}" type="parTrans" cxnId="{5030B360-DCCA-4830-B7D4-A508DCAD4C0E}">
      <dgm:prSet/>
      <dgm:spPr/>
      <dgm:t>
        <a:bodyPr/>
        <a:lstStyle/>
        <a:p>
          <a:endParaRPr lang="cs-CZ"/>
        </a:p>
      </dgm:t>
    </dgm:pt>
    <dgm:pt modelId="{89E09832-B027-4787-8BEE-5A230672BEE1}" type="sibTrans" cxnId="{5030B360-DCCA-4830-B7D4-A508DCAD4C0E}">
      <dgm:prSet/>
      <dgm:spPr/>
      <dgm:t>
        <a:bodyPr/>
        <a:lstStyle/>
        <a:p>
          <a:endParaRPr lang="cs-CZ"/>
        </a:p>
      </dgm:t>
    </dgm:pt>
    <dgm:pt modelId="{5954C3A0-3C14-41D1-838D-51CAE9F3DDA0}">
      <dgm:prSet phldrT="[Text]" custT="1"/>
      <dgm:spPr>
        <a:solidFill>
          <a:schemeClr val="tx2"/>
        </a:solidFill>
      </dgm:spPr>
      <dgm:t>
        <a:bodyPr/>
        <a:lstStyle/>
        <a:p>
          <a:r>
            <a:rPr lang="cs-CZ" sz="1600" dirty="0"/>
            <a:t>V rámci blokových výjimek je povinné % spolufinancování VP</a:t>
          </a:r>
          <a:endParaRPr lang="cs-CZ" sz="1600" b="1" dirty="0"/>
        </a:p>
      </dgm:t>
    </dgm:pt>
    <dgm:pt modelId="{D46593EE-C5DA-48F7-A830-B30EE2D83F37}" type="parTrans" cxnId="{E88BB5B0-DD4F-48FC-9A99-D4199063171D}">
      <dgm:prSet/>
      <dgm:spPr/>
      <dgm:t>
        <a:bodyPr/>
        <a:lstStyle/>
        <a:p>
          <a:endParaRPr lang="cs-CZ"/>
        </a:p>
      </dgm:t>
    </dgm:pt>
    <dgm:pt modelId="{5A7579E5-212E-4C43-B938-11F084EDF060}" type="sibTrans" cxnId="{E88BB5B0-DD4F-48FC-9A99-D4199063171D}">
      <dgm:prSet/>
      <dgm:spPr/>
      <dgm:t>
        <a:bodyPr/>
        <a:lstStyle/>
        <a:p>
          <a:endParaRPr lang="cs-CZ"/>
        </a:p>
      </dgm:t>
    </dgm:pt>
    <dgm:pt modelId="{5569C341-98BB-45BD-B2AB-6BB42A3CE1DE}">
      <dgm:prSet phldrT="[Text]"/>
      <dgm:spPr/>
      <dgm:t>
        <a:bodyPr/>
        <a:lstStyle/>
        <a:p>
          <a:pPr algn="ctr"/>
          <a:r>
            <a:rPr lang="cs-CZ" b="1" dirty="0"/>
            <a:t>Veřejná</a:t>
          </a:r>
          <a:r>
            <a:rPr lang="cs-CZ" dirty="0"/>
            <a:t> </a:t>
          </a:r>
          <a:r>
            <a:rPr lang="cs-CZ" b="1" dirty="0"/>
            <a:t>podpora</a:t>
          </a:r>
        </a:p>
      </dgm:t>
    </dgm:pt>
    <dgm:pt modelId="{B10348BA-68E7-45A6-BCB5-74213FEB7F87}" type="sibTrans" cxnId="{99B48425-D211-4660-A70C-2F1949938B7E}">
      <dgm:prSet/>
      <dgm:spPr/>
      <dgm:t>
        <a:bodyPr/>
        <a:lstStyle/>
        <a:p>
          <a:endParaRPr lang="cs-CZ"/>
        </a:p>
      </dgm:t>
    </dgm:pt>
    <dgm:pt modelId="{16AF6586-8C82-48D6-B5A6-99D210A9DE35}" type="parTrans" cxnId="{99B48425-D211-4660-A70C-2F1949938B7E}">
      <dgm:prSet/>
      <dgm:spPr/>
      <dgm:t>
        <a:bodyPr/>
        <a:lstStyle/>
        <a:p>
          <a:endParaRPr lang="cs-CZ"/>
        </a:p>
      </dgm:t>
    </dgm:pt>
    <dgm:pt modelId="{ADBB599D-EC82-4A7C-93A1-2B4A313AE87D}" type="pres">
      <dgm:prSet presAssocID="{EE83A131-F6AC-4E77-813B-BB3F70AF723D}" presName="linearFlow" presStyleCnt="0">
        <dgm:presLayoutVars>
          <dgm:dir/>
          <dgm:animLvl val="lvl"/>
          <dgm:resizeHandles/>
        </dgm:presLayoutVars>
      </dgm:prSet>
      <dgm:spPr/>
    </dgm:pt>
    <dgm:pt modelId="{89E38FEE-EF70-4CBB-95F2-5569C10B6464}" type="pres">
      <dgm:prSet presAssocID="{5569C341-98BB-45BD-B2AB-6BB42A3CE1DE}" presName="compositeNode" presStyleCnt="0">
        <dgm:presLayoutVars>
          <dgm:bulletEnabled val="1"/>
        </dgm:presLayoutVars>
      </dgm:prSet>
      <dgm:spPr/>
    </dgm:pt>
    <dgm:pt modelId="{180812F0-D7A8-4A8C-A6A4-0C7B993F1E58}" type="pres">
      <dgm:prSet presAssocID="{5569C341-98BB-45BD-B2AB-6BB42A3CE1DE}" presName="image" presStyleLbl="fgImgPlace1" presStyleIdx="0" presStyleCnt="3" custScaleX="67275" custScaleY="67275" custLinFactNeighborX="-15207" custLinFactNeighborY="-1901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4709A9FA-603E-4B77-9D10-142017E4C625}" type="pres">
      <dgm:prSet presAssocID="{5569C341-98BB-45BD-B2AB-6BB42A3CE1DE}" presName="childNode" presStyleLbl="node1" presStyleIdx="0" presStyleCnt="3" custScaleY="128205" custLinFactNeighborX="7080">
        <dgm:presLayoutVars>
          <dgm:bulletEnabled val="1"/>
        </dgm:presLayoutVars>
      </dgm:prSet>
      <dgm:spPr/>
    </dgm:pt>
    <dgm:pt modelId="{66929AED-2812-4179-A709-A920DF23ADBF}" type="pres">
      <dgm:prSet presAssocID="{5569C341-98BB-45BD-B2AB-6BB42A3CE1DE}" presName="parentNode" presStyleLbl="revTx" presStyleIdx="0" presStyleCnt="3" custScaleX="95311" custScaleY="128205" custLinFactNeighborX="-1545" custLinFactNeighborY="1710">
        <dgm:presLayoutVars>
          <dgm:chMax val="0"/>
          <dgm:bulletEnabled val="1"/>
        </dgm:presLayoutVars>
      </dgm:prSet>
      <dgm:spPr/>
    </dgm:pt>
    <dgm:pt modelId="{061E26D3-05C3-43DE-837F-4BB09200DFCA}" type="pres">
      <dgm:prSet presAssocID="{B10348BA-68E7-45A6-BCB5-74213FEB7F87}" presName="sibTrans" presStyleCnt="0"/>
      <dgm:spPr/>
    </dgm:pt>
    <dgm:pt modelId="{AF7F9912-A7BF-4F29-A39C-DF43FF174A96}" type="pres">
      <dgm:prSet presAssocID="{40465176-14DC-4622-9D26-2E203A3965EB}" presName="compositeNode" presStyleCnt="0">
        <dgm:presLayoutVars>
          <dgm:bulletEnabled val="1"/>
        </dgm:presLayoutVars>
      </dgm:prSet>
      <dgm:spPr/>
    </dgm:pt>
    <dgm:pt modelId="{2B12A896-C64D-462C-B99B-00FCB43EACB9}" type="pres">
      <dgm:prSet presAssocID="{40465176-14DC-4622-9D26-2E203A3965EB}" presName="image" presStyleLbl="fgImgPlace1" presStyleIdx="1" presStyleCnt="3" custScaleX="67275" custScaleY="67045" custLinFactNeighborX="-35624" custLinFactNeighborY="-2146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</dgm:pt>
    <dgm:pt modelId="{7C3774BF-FA2E-4650-8DD0-815A83D0FACD}" type="pres">
      <dgm:prSet presAssocID="{40465176-14DC-4622-9D26-2E203A3965EB}" presName="childNode" presStyleLbl="node1" presStyleIdx="1" presStyleCnt="3" custScaleY="128205" custLinFactNeighborX="-1726">
        <dgm:presLayoutVars>
          <dgm:bulletEnabled val="1"/>
        </dgm:presLayoutVars>
      </dgm:prSet>
      <dgm:spPr/>
    </dgm:pt>
    <dgm:pt modelId="{38AC0A6A-3381-4048-A17C-67B780C9EFF7}" type="pres">
      <dgm:prSet presAssocID="{40465176-14DC-4622-9D26-2E203A3965EB}" presName="parentNode" presStyleLbl="revTx" presStyleIdx="1" presStyleCnt="3" custScaleX="102362" custScaleY="128205" custLinFactNeighborX="-37341">
        <dgm:presLayoutVars>
          <dgm:chMax val="0"/>
          <dgm:bulletEnabled val="1"/>
        </dgm:presLayoutVars>
      </dgm:prSet>
      <dgm:spPr/>
    </dgm:pt>
    <dgm:pt modelId="{6E80CA52-46F1-4215-A2E7-3663B5E54E12}" type="pres">
      <dgm:prSet presAssocID="{021BE8B6-1D8B-4877-9AC6-9D583F41652B}" presName="sibTrans" presStyleCnt="0"/>
      <dgm:spPr/>
    </dgm:pt>
    <dgm:pt modelId="{3C893156-35EB-4B1D-AB9A-64F253F1607D}" type="pres">
      <dgm:prSet presAssocID="{F8C62797-450E-4A2F-9705-839E1923D4DC}" presName="compositeNode" presStyleCnt="0">
        <dgm:presLayoutVars>
          <dgm:bulletEnabled val="1"/>
        </dgm:presLayoutVars>
      </dgm:prSet>
      <dgm:spPr/>
    </dgm:pt>
    <dgm:pt modelId="{72A5A0AC-42D3-4D06-973A-7D6DE1A5D16E}" type="pres">
      <dgm:prSet presAssocID="{F8C62797-450E-4A2F-9705-839E1923D4DC}" presName="image" presStyleLbl="fgImgPlace1" presStyleIdx="2" presStyleCnt="3" custScaleX="67275" custScaleY="67045" custLinFactNeighborX="-55474" custLinFactNeighborY="-1912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</dgm:pt>
    <dgm:pt modelId="{89CEC078-5767-4FB7-8AF7-DA7160714964}" type="pres">
      <dgm:prSet presAssocID="{F8C62797-450E-4A2F-9705-839E1923D4DC}" presName="childNode" presStyleLbl="node1" presStyleIdx="2" presStyleCnt="3" custScaleX="128382" custScaleY="128205" custLinFactNeighborX="3733" custLinFactNeighborY="0">
        <dgm:presLayoutVars>
          <dgm:bulletEnabled val="1"/>
        </dgm:presLayoutVars>
      </dgm:prSet>
      <dgm:spPr/>
    </dgm:pt>
    <dgm:pt modelId="{849EE171-61EA-490C-8C8E-783E6CB8FEE9}" type="pres">
      <dgm:prSet presAssocID="{F8C62797-450E-4A2F-9705-839E1923D4DC}" presName="parentNode" presStyleLbl="revTx" presStyleIdx="2" presStyleCnt="3" custScaleX="90844" custScaleY="128205" custLinFactNeighborX="-90826" custLinFactNeighborY="-1336">
        <dgm:presLayoutVars>
          <dgm:chMax val="0"/>
          <dgm:bulletEnabled val="1"/>
        </dgm:presLayoutVars>
      </dgm:prSet>
      <dgm:spPr/>
    </dgm:pt>
  </dgm:ptLst>
  <dgm:cxnLst>
    <dgm:cxn modelId="{EEC99806-EA13-4566-9215-16AE15FC61B7}" srcId="{F8C62797-450E-4A2F-9705-839E1923D4DC}" destId="{002C7385-8D73-4F8C-BC96-2D99DDB26FB8}" srcOrd="1" destOrd="0" parTransId="{7E4A31B4-B048-40C8-9A12-F9187EC72D65}" sibTransId="{B377AA07-2D2A-4824-A630-F542DC72C27F}"/>
    <dgm:cxn modelId="{99B48425-D211-4660-A70C-2F1949938B7E}" srcId="{EE83A131-F6AC-4E77-813B-BB3F70AF723D}" destId="{5569C341-98BB-45BD-B2AB-6BB42A3CE1DE}" srcOrd="0" destOrd="0" parTransId="{16AF6586-8C82-48D6-B5A6-99D210A9DE35}" sibTransId="{B10348BA-68E7-45A6-BCB5-74213FEB7F87}"/>
    <dgm:cxn modelId="{DB0E0F2E-FF52-472C-9A2F-7072FA8468BA}" type="presOf" srcId="{50E9B019-82B9-475A-9DF8-DCC416EAA08F}" destId="{4709A9FA-603E-4B77-9D10-142017E4C625}" srcOrd="0" destOrd="3" presId="urn:microsoft.com/office/officeart/2005/8/layout/hList2"/>
    <dgm:cxn modelId="{BB613139-8803-4F1B-BCDA-7EE9775FC680}" srcId="{5569C341-98BB-45BD-B2AB-6BB42A3CE1DE}" destId="{50E9B019-82B9-475A-9DF8-DCC416EAA08F}" srcOrd="3" destOrd="0" parTransId="{81019F7E-DFDD-4400-A70E-DAE679C3531C}" sibTransId="{5196BDBB-2D32-4B2E-A8B2-6D050896A9CB}"/>
    <dgm:cxn modelId="{5030B360-DCCA-4830-B7D4-A508DCAD4C0E}" srcId="{F8C62797-450E-4A2F-9705-839E1923D4DC}" destId="{A73AFB9D-1B9F-4EDA-839F-EDF4BA97D005}" srcOrd="2" destOrd="0" parTransId="{0F95673C-28AB-4BBA-970E-1931EEEDCBCB}" sibTransId="{89E09832-B027-4787-8BEE-5A230672BEE1}"/>
    <dgm:cxn modelId="{9A47E661-7D53-4572-A1B5-3CF56162E280}" type="presOf" srcId="{002C7385-8D73-4F8C-BC96-2D99DDB26FB8}" destId="{89CEC078-5767-4FB7-8AF7-DA7160714964}" srcOrd="0" destOrd="1" presId="urn:microsoft.com/office/officeart/2005/8/layout/hList2"/>
    <dgm:cxn modelId="{59259044-8AE0-4513-B321-8E73E72AF642}" srcId="{5569C341-98BB-45BD-B2AB-6BB42A3CE1DE}" destId="{60CF34BA-6E49-4813-ACA6-FB52466EBCE0}" srcOrd="1" destOrd="0" parTransId="{506534B4-4941-431B-A331-CD736C394224}" sibTransId="{EBA10942-4554-488F-8B27-F80217D89CD5}"/>
    <dgm:cxn modelId="{F2762165-94D0-48F7-B99A-E44D4BFDBDD2}" type="presOf" srcId="{3A7A9840-7C88-4672-8362-D241BEA4AC49}" destId="{89CEC078-5767-4FB7-8AF7-DA7160714964}" srcOrd="0" destOrd="3" presId="urn:microsoft.com/office/officeart/2005/8/layout/hList2"/>
    <dgm:cxn modelId="{85FACA6A-EABA-42FA-84D7-B301681E83FA}" srcId="{F8C62797-450E-4A2F-9705-839E1923D4DC}" destId="{0522EB90-E3D1-43FB-9B7A-D147E9C3CA79}" srcOrd="0" destOrd="0" parTransId="{449BFCB1-A332-41A0-81ED-9D85B36900D2}" sibTransId="{5223B36C-444F-4CB2-97AE-F1660A10751B}"/>
    <dgm:cxn modelId="{81E28C6C-9805-47D6-A0AE-F321816ED646}" type="presOf" srcId="{F8C62797-450E-4A2F-9705-839E1923D4DC}" destId="{849EE171-61EA-490C-8C8E-783E6CB8FEE9}" srcOrd="0" destOrd="0" presId="urn:microsoft.com/office/officeart/2005/8/layout/hList2"/>
    <dgm:cxn modelId="{8701604E-AD03-4407-ACE5-04395E32C2FB}" type="presOf" srcId="{A73AFB9D-1B9F-4EDA-839F-EDF4BA97D005}" destId="{89CEC078-5767-4FB7-8AF7-DA7160714964}" srcOrd="0" destOrd="2" presId="urn:microsoft.com/office/officeart/2005/8/layout/hList2"/>
    <dgm:cxn modelId="{8D4C7876-5B5F-47DB-8377-390A4BB8CDB5}" type="presOf" srcId="{2AF7BB81-2D6C-494F-822D-1206D44EDCFC}" destId="{4709A9FA-603E-4B77-9D10-142017E4C625}" srcOrd="0" destOrd="2" presId="urn:microsoft.com/office/officeart/2005/8/layout/hList2"/>
    <dgm:cxn modelId="{C4C39278-9655-4DF3-9126-3F29F756DD7E}" type="presOf" srcId="{5569C341-98BB-45BD-B2AB-6BB42A3CE1DE}" destId="{66929AED-2812-4179-A709-A920DF23ADBF}" srcOrd="0" destOrd="0" presId="urn:microsoft.com/office/officeart/2005/8/layout/hList2"/>
    <dgm:cxn modelId="{87ACE886-3F55-4C8B-81C4-2FDDEA92FA24}" srcId="{40465176-14DC-4622-9D26-2E203A3965EB}" destId="{39E40BC1-6C13-45A6-A5EE-1413E5A40F20}" srcOrd="0" destOrd="0" parTransId="{80D3A111-0DDD-44FD-B5AF-766FB369C177}" sibTransId="{6E73F4F8-F1DB-42A7-8E24-9D52395C1BF9}"/>
    <dgm:cxn modelId="{B9009798-EDFE-44B1-BE61-A133964B4B8A}" type="presOf" srcId="{0522EB90-E3D1-43FB-9B7A-D147E9C3CA79}" destId="{89CEC078-5767-4FB7-8AF7-DA7160714964}" srcOrd="0" destOrd="0" presId="urn:microsoft.com/office/officeart/2005/8/layout/hList2"/>
    <dgm:cxn modelId="{DA666FA1-C8F8-4B52-895C-92A59BA7DF07}" srcId="{EE83A131-F6AC-4E77-813B-BB3F70AF723D}" destId="{40465176-14DC-4622-9D26-2E203A3965EB}" srcOrd="1" destOrd="0" parTransId="{3B16D1F4-A3C8-4086-819F-63A2E241E250}" sibTransId="{021BE8B6-1D8B-4877-9AC6-9D583F41652B}"/>
    <dgm:cxn modelId="{85549CB0-BAD8-44BA-A009-75784F5F9129}" srcId="{5569C341-98BB-45BD-B2AB-6BB42A3CE1DE}" destId="{2AF7BB81-2D6C-494F-822D-1206D44EDCFC}" srcOrd="2" destOrd="0" parTransId="{C5417DF4-4AEF-4F7A-A3B8-B1E7CC194CEC}" sibTransId="{1ACF8FF2-EA94-4B1D-87B2-2871AF22E7B1}"/>
    <dgm:cxn modelId="{E88BB5B0-DD4F-48FC-9A99-D4199063171D}" srcId="{40465176-14DC-4622-9D26-2E203A3965EB}" destId="{5954C3A0-3C14-41D1-838D-51CAE9F3DDA0}" srcOrd="1" destOrd="0" parTransId="{D46593EE-C5DA-48F7-A830-B30EE2D83F37}" sibTransId="{5A7579E5-212E-4C43-B938-11F084EDF060}"/>
    <dgm:cxn modelId="{670F3DB4-CE95-4EBB-A253-C5CC6CD75C9F}" type="presOf" srcId="{60CF34BA-6E49-4813-ACA6-FB52466EBCE0}" destId="{4709A9FA-603E-4B77-9D10-142017E4C625}" srcOrd="0" destOrd="1" presId="urn:microsoft.com/office/officeart/2005/8/layout/hList2"/>
    <dgm:cxn modelId="{F6A4D6B8-372F-4C4A-92B2-57D26B0723D7}" type="presOf" srcId="{0A0D808A-5275-4143-A00E-C77601C1E4C3}" destId="{7C3774BF-FA2E-4650-8DD0-815A83D0FACD}" srcOrd="0" destOrd="2" presId="urn:microsoft.com/office/officeart/2005/8/layout/hList2"/>
    <dgm:cxn modelId="{A413D8C5-33A2-4AB1-810E-804BF36F020E}" type="presOf" srcId="{5954C3A0-3C14-41D1-838D-51CAE9F3DDA0}" destId="{7C3774BF-FA2E-4650-8DD0-815A83D0FACD}" srcOrd="0" destOrd="1" presId="urn:microsoft.com/office/officeart/2005/8/layout/hList2"/>
    <dgm:cxn modelId="{0A0D43C7-2381-4458-8541-937EFE77D6FA}" srcId="{F8C62797-450E-4A2F-9705-839E1923D4DC}" destId="{E523EF95-14E4-4562-9175-6E9FE6B5B08E}" srcOrd="4" destOrd="0" parTransId="{48A6D641-9639-4866-BFAB-09673BF2FF8E}" sibTransId="{A78946CA-5D2A-4CC8-9219-A9B066E0DB66}"/>
    <dgm:cxn modelId="{818BBFCF-7DBF-41BD-89B0-884DF9ED670C}" type="presOf" srcId="{E523EF95-14E4-4562-9175-6E9FE6B5B08E}" destId="{89CEC078-5767-4FB7-8AF7-DA7160714964}" srcOrd="0" destOrd="4" presId="urn:microsoft.com/office/officeart/2005/8/layout/hList2"/>
    <dgm:cxn modelId="{DAEA88D3-759A-4B59-8596-E5E1677FD6F2}" srcId="{EE83A131-F6AC-4E77-813B-BB3F70AF723D}" destId="{F8C62797-450E-4A2F-9705-839E1923D4DC}" srcOrd="2" destOrd="0" parTransId="{BCDE85C5-30B7-4E7C-8E14-7DDEE8437D23}" sibTransId="{1829712C-E483-41E9-9830-6B3A2E795FD7}"/>
    <dgm:cxn modelId="{6311DED9-F361-4672-B245-DF9741B2131F}" type="presOf" srcId="{39E40BC1-6C13-45A6-A5EE-1413E5A40F20}" destId="{7C3774BF-FA2E-4650-8DD0-815A83D0FACD}" srcOrd="0" destOrd="0" presId="urn:microsoft.com/office/officeart/2005/8/layout/hList2"/>
    <dgm:cxn modelId="{F28DD8E7-BD35-4DE2-843E-BB5B236433DC}" type="presOf" srcId="{40465176-14DC-4622-9D26-2E203A3965EB}" destId="{38AC0A6A-3381-4048-A17C-67B780C9EFF7}" srcOrd="0" destOrd="0" presId="urn:microsoft.com/office/officeart/2005/8/layout/hList2"/>
    <dgm:cxn modelId="{7A6210EA-9895-4FA1-B8D0-C72684BB4AC1}" type="presOf" srcId="{461A2BA6-ADF2-4411-B879-2858904B68B9}" destId="{4709A9FA-603E-4B77-9D10-142017E4C625}" srcOrd="0" destOrd="0" presId="urn:microsoft.com/office/officeart/2005/8/layout/hList2"/>
    <dgm:cxn modelId="{31B19FED-E98E-4DC5-99B0-C45E5D2324F3}" type="presOf" srcId="{EE83A131-F6AC-4E77-813B-BB3F70AF723D}" destId="{ADBB599D-EC82-4A7C-93A1-2B4A313AE87D}" srcOrd="0" destOrd="0" presId="urn:microsoft.com/office/officeart/2005/8/layout/hList2"/>
    <dgm:cxn modelId="{944066EF-B5A7-428C-B986-BE90304871C2}" srcId="{40465176-14DC-4622-9D26-2E203A3965EB}" destId="{0A0D808A-5275-4143-A00E-C77601C1E4C3}" srcOrd="2" destOrd="0" parTransId="{2A216733-421A-4F1C-90E7-BC2E2D62552D}" sibTransId="{19A48040-E8B5-4B4E-BF1A-CE235EEA2D9B}"/>
    <dgm:cxn modelId="{DA3F2FF6-204C-44C3-A6C1-B1E835DB3545}" srcId="{F8C62797-450E-4A2F-9705-839E1923D4DC}" destId="{3A7A9840-7C88-4672-8362-D241BEA4AC49}" srcOrd="3" destOrd="0" parTransId="{4EC01F71-C469-4D58-B3BB-ACF3AFB373D3}" sibTransId="{2DCEC556-1798-483B-8517-045CE962790B}"/>
    <dgm:cxn modelId="{A1E5FAFE-A57D-45B6-9B4F-59286725DE7D}" srcId="{5569C341-98BB-45BD-B2AB-6BB42A3CE1DE}" destId="{461A2BA6-ADF2-4411-B879-2858904B68B9}" srcOrd="0" destOrd="0" parTransId="{23994629-8395-445D-9234-4469FCA3BA61}" sibTransId="{36A2EC62-31EB-4E50-9857-0266547B2B16}"/>
    <dgm:cxn modelId="{A9A6986A-7844-4CEF-A244-A38951554BF1}" type="presParOf" srcId="{ADBB599D-EC82-4A7C-93A1-2B4A313AE87D}" destId="{89E38FEE-EF70-4CBB-95F2-5569C10B6464}" srcOrd="0" destOrd="0" presId="urn:microsoft.com/office/officeart/2005/8/layout/hList2"/>
    <dgm:cxn modelId="{492CBD0E-B36B-4B9A-9CD7-97B315913D4C}" type="presParOf" srcId="{89E38FEE-EF70-4CBB-95F2-5569C10B6464}" destId="{180812F0-D7A8-4A8C-A6A4-0C7B993F1E58}" srcOrd="0" destOrd="0" presId="urn:microsoft.com/office/officeart/2005/8/layout/hList2"/>
    <dgm:cxn modelId="{1AE2848A-0C23-4AC6-84D9-FF7F4023579F}" type="presParOf" srcId="{89E38FEE-EF70-4CBB-95F2-5569C10B6464}" destId="{4709A9FA-603E-4B77-9D10-142017E4C625}" srcOrd="1" destOrd="0" presId="urn:microsoft.com/office/officeart/2005/8/layout/hList2"/>
    <dgm:cxn modelId="{02739411-D0D4-4557-82F1-72CAE0852F09}" type="presParOf" srcId="{89E38FEE-EF70-4CBB-95F2-5569C10B6464}" destId="{66929AED-2812-4179-A709-A920DF23ADBF}" srcOrd="2" destOrd="0" presId="urn:microsoft.com/office/officeart/2005/8/layout/hList2"/>
    <dgm:cxn modelId="{2DF5867D-4D0B-4E24-A185-0CFE5D7C9F2E}" type="presParOf" srcId="{ADBB599D-EC82-4A7C-93A1-2B4A313AE87D}" destId="{061E26D3-05C3-43DE-837F-4BB09200DFCA}" srcOrd="1" destOrd="0" presId="urn:microsoft.com/office/officeart/2005/8/layout/hList2"/>
    <dgm:cxn modelId="{841A42C3-1F80-4714-9BCB-47C3B4DEBDAB}" type="presParOf" srcId="{ADBB599D-EC82-4A7C-93A1-2B4A313AE87D}" destId="{AF7F9912-A7BF-4F29-A39C-DF43FF174A96}" srcOrd="2" destOrd="0" presId="urn:microsoft.com/office/officeart/2005/8/layout/hList2"/>
    <dgm:cxn modelId="{2CFC2910-1204-4854-ACB2-5C2E54D347C3}" type="presParOf" srcId="{AF7F9912-A7BF-4F29-A39C-DF43FF174A96}" destId="{2B12A896-C64D-462C-B99B-00FCB43EACB9}" srcOrd="0" destOrd="0" presId="urn:microsoft.com/office/officeart/2005/8/layout/hList2"/>
    <dgm:cxn modelId="{031B5CD1-219C-455D-B8AF-1CEAE21FE854}" type="presParOf" srcId="{AF7F9912-A7BF-4F29-A39C-DF43FF174A96}" destId="{7C3774BF-FA2E-4650-8DD0-815A83D0FACD}" srcOrd="1" destOrd="0" presId="urn:microsoft.com/office/officeart/2005/8/layout/hList2"/>
    <dgm:cxn modelId="{E4FAA74B-D46D-4A0E-9974-8C636F27D034}" type="presParOf" srcId="{AF7F9912-A7BF-4F29-A39C-DF43FF174A96}" destId="{38AC0A6A-3381-4048-A17C-67B780C9EFF7}" srcOrd="2" destOrd="0" presId="urn:microsoft.com/office/officeart/2005/8/layout/hList2"/>
    <dgm:cxn modelId="{D3235AE4-9214-4052-B1A6-389805563C23}" type="presParOf" srcId="{ADBB599D-EC82-4A7C-93A1-2B4A313AE87D}" destId="{6E80CA52-46F1-4215-A2E7-3663B5E54E12}" srcOrd="3" destOrd="0" presId="urn:microsoft.com/office/officeart/2005/8/layout/hList2"/>
    <dgm:cxn modelId="{E117CC1F-6782-4F1F-AF7E-F611DA1BDB09}" type="presParOf" srcId="{ADBB599D-EC82-4A7C-93A1-2B4A313AE87D}" destId="{3C893156-35EB-4B1D-AB9A-64F253F1607D}" srcOrd="4" destOrd="0" presId="urn:microsoft.com/office/officeart/2005/8/layout/hList2"/>
    <dgm:cxn modelId="{221C2FF4-CCFE-470A-A14E-D317C5DAF7F4}" type="presParOf" srcId="{3C893156-35EB-4B1D-AB9A-64F253F1607D}" destId="{72A5A0AC-42D3-4D06-973A-7D6DE1A5D16E}" srcOrd="0" destOrd="0" presId="urn:microsoft.com/office/officeart/2005/8/layout/hList2"/>
    <dgm:cxn modelId="{78F6EBC6-69C3-4623-B2BB-FCD9DF3A2E03}" type="presParOf" srcId="{3C893156-35EB-4B1D-AB9A-64F253F1607D}" destId="{89CEC078-5767-4FB7-8AF7-DA7160714964}" srcOrd="1" destOrd="0" presId="urn:microsoft.com/office/officeart/2005/8/layout/hList2"/>
    <dgm:cxn modelId="{23F15B61-A676-41DD-AEC0-C74EE60BD450}" type="presParOf" srcId="{3C893156-35EB-4B1D-AB9A-64F253F1607D}" destId="{849EE171-61EA-490C-8C8E-783E6CB8FEE9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0278BF4-BA4B-4A6B-9BD0-42BDE14871E0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1EDE0B-3A1F-48D8-8090-3BD8AA2610F9}">
      <dgm:prSet/>
      <dgm:spPr/>
      <dgm:t>
        <a:bodyPr/>
        <a:lstStyle/>
        <a:p>
          <a:r>
            <a:rPr lang="cs-CZ" b="0" dirty="0"/>
            <a:t>identifikaci příjemce a zaměstnavatele + jména a podpisy osob oprávněných jednat za obě smluvní strany;  </a:t>
          </a:r>
          <a:endParaRPr lang="en-US" dirty="0"/>
        </a:p>
      </dgm:t>
    </dgm:pt>
    <dgm:pt modelId="{0D7BD604-4A3D-452B-B1AA-042D82327258}" type="parTrans" cxnId="{781239D9-2F10-43A9-BFC1-0872492214B7}">
      <dgm:prSet/>
      <dgm:spPr/>
      <dgm:t>
        <a:bodyPr/>
        <a:lstStyle/>
        <a:p>
          <a:endParaRPr lang="en-US"/>
        </a:p>
      </dgm:t>
    </dgm:pt>
    <dgm:pt modelId="{172BD98A-D6FF-4226-9E40-6A13CC744F98}" type="sibTrans" cxnId="{781239D9-2F10-43A9-BFC1-0872492214B7}">
      <dgm:prSet/>
      <dgm:spPr/>
      <dgm:t>
        <a:bodyPr/>
        <a:lstStyle/>
        <a:p>
          <a:endParaRPr lang="en-US"/>
        </a:p>
      </dgm:t>
    </dgm:pt>
    <dgm:pt modelId="{921D5EB2-81D2-43D4-8CD1-590E1C17D4E6}">
      <dgm:prSet/>
      <dgm:spPr/>
      <dgm:t>
        <a:bodyPr/>
        <a:lstStyle/>
        <a:p>
          <a:r>
            <a:rPr lang="cs-CZ" b="0" dirty="0"/>
            <a:t>závazek příjemce proplácet po vymezenou dobu zaměstnavateli MP na podpořené pracovní místo</a:t>
          </a:r>
          <a:endParaRPr lang="en-US" dirty="0"/>
        </a:p>
      </dgm:t>
    </dgm:pt>
    <dgm:pt modelId="{97795847-81AE-494A-8815-8AE4D93BFAAE}" type="parTrans" cxnId="{14C2F1D3-0255-4D67-9FD9-E3F7946EFFA0}">
      <dgm:prSet/>
      <dgm:spPr/>
      <dgm:t>
        <a:bodyPr/>
        <a:lstStyle/>
        <a:p>
          <a:endParaRPr lang="en-US"/>
        </a:p>
      </dgm:t>
    </dgm:pt>
    <dgm:pt modelId="{734CC766-3C77-43A5-AD28-08705D57DBFB}" type="sibTrans" cxnId="{14C2F1D3-0255-4D67-9FD9-E3F7946EFFA0}">
      <dgm:prSet/>
      <dgm:spPr/>
      <dgm:t>
        <a:bodyPr/>
        <a:lstStyle/>
        <a:p>
          <a:endParaRPr lang="en-US"/>
        </a:p>
      </dgm:t>
    </dgm:pt>
    <dgm:pt modelId="{F3B54CD4-CF1D-465E-9D88-0453AF833091}">
      <dgm:prSet/>
      <dgm:spPr/>
      <dgm:t>
        <a:bodyPr/>
        <a:lstStyle/>
        <a:p>
          <a:r>
            <a:rPr lang="cs-CZ" b="0" dirty="0"/>
            <a:t>identifikaci podpořené osoby  </a:t>
          </a:r>
          <a:endParaRPr lang="en-US" dirty="0"/>
        </a:p>
      </dgm:t>
    </dgm:pt>
    <dgm:pt modelId="{EE1262BA-12F0-4B4B-A75D-A9A5DE7B900D}" type="parTrans" cxnId="{15F9AA86-F703-4F06-AF70-656FD386ACEF}">
      <dgm:prSet/>
      <dgm:spPr/>
      <dgm:t>
        <a:bodyPr/>
        <a:lstStyle/>
        <a:p>
          <a:endParaRPr lang="en-US"/>
        </a:p>
      </dgm:t>
    </dgm:pt>
    <dgm:pt modelId="{091B20F7-F7B4-4164-8EFC-117A50C83C0C}" type="sibTrans" cxnId="{15F9AA86-F703-4F06-AF70-656FD386ACEF}">
      <dgm:prSet/>
      <dgm:spPr/>
      <dgm:t>
        <a:bodyPr/>
        <a:lstStyle/>
        <a:p>
          <a:endParaRPr lang="en-US"/>
        </a:p>
      </dgm:t>
    </dgm:pt>
    <dgm:pt modelId="{10C2CE1D-FAEA-438D-9B54-5F083E5B4251}">
      <dgm:prSet/>
      <dgm:spPr/>
      <dgm:t>
        <a:bodyPr/>
        <a:lstStyle/>
        <a:p>
          <a:r>
            <a:rPr lang="cs-CZ" b="0" dirty="0"/>
            <a:t>identifikaci podpořeného pracovního místa </a:t>
          </a:r>
          <a:endParaRPr lang="en-US" dirty="0"/>
        </a:p>
      </dgm:t>
    </dgm:pt>
    <dgm:pt modelId="{308284A1-F4B5-40C4-A2C8-EAE0DFE6B509}" type="parTrans" cxnId="{A9EB5F46-3C02-4E1F-883E-5A1D59B5DCED}">
      <dgm:prSet/>
      <dgm:spPr/>
      <dgm:t>
        <a:bodyPr/>
        <a:lstStyle/>
        <a:p>
          <a:endParaRPr lang="en-US"/>
        </a:p>
      </dgm:t>
    </dgm:pt>
    <dgm:pt modelId="{A47028D8-C5BA-4022-AA1E-6C7E56BB5B64}" type="sibTrans" cxnId="{A9EB5F46-3C02-4E1F-883E-5A1D59B5DCED}">
      <dgm:prSet/>
      <dgm:spPr/>
      <dgm:t>
        <a:bodyPr/>
        <a:lstStyle/>
        <a:p>
          <a:endParaRPr lang="en-US"/>
        </a:p>
      </dgm:t>
    </dgm:pt>
    <dgm:pt modelId="{3B19302E-2B75-4915-9341-B2CE44AAC2D5}">
      <dgm:prSet/>
      <dgm:spPr/>
      <dgm:t>
        <a:bodyPr/>
        <a:lstStyle/>
        <a:p>
          <a:r>
            <a:rPr lang="cs-CZ" b="0" dirty="0"/>
            <a:t>poučení o povinnosti zaměstnavatele podrobit se kontrolám ze strany ŘO a NKÚ; </a:t>
          </a:r>
          <a:endParaRPr lang="en-US" dirty="0"/>
        </a:p>
      </dgm:t>
    </dgm:pt>
    <dgm:pt modelId="{84A59670-07B8-45BA-9A2C-40413DB3DAC4}" type="parTrans" cxnId="{5522A581-BB63-495D-9612-C6EB8506E90B}">
      <dgm:prSet/>
      <dgm:spPr/>
      <dgm:t>
        <a:bodyPr/>
        <a:lstStyle/>
        <a:p>
          <a:endParaRPr lang="en-US"/>
        </a:p>
      </dgm:t>
    </dgm:pt>
    <dgm:pt modelId="{EC1E0445-392A-4F6F-879F-1521E8525C75}" type="sibTrans" cxnId="{5522A581-BB63-495D-9612-C6EB8506E90B}">
      <dgm:prSet/>
      <dgm:spPr/>
      <dgm:t>
        <a:bodyPr/>
        <a:lstStyle/>
        <a:p>
          <a:endParaRPr lang="en-US"/>
        </a:p>
      </dgm:t>
    </dgm:pt>
    <dgm:pt modelId="{B7007196-B9A5-4D87-BF83-06A112EF1E27}">
      <dgm:prSet/>
      <dgm:spPr/>
      <dgm:t>
        <a:bodyPr/>
        <a:lstStyle/>
        <a:p>
          <a:r>
            <a:rPr lang="cs-CZ" b="0" dirty="0"/>
            <a:t>součinnost pro výkon kontroly včetně povinnosti předložit další dokumenty a informace v případě kontroly ŘO a NKÚ; </a:t>
          </a:r>
          <a:endParaRPr lang="en-US" dirty="0"/>
        </a:p>
      </dgm:t>
    </dgm:pt>
    <dgm:pt modelId="{AD4F730E-FC31-4F25-8938-F610DDA7396C}" type="parTrans" cxnId="{FA1230DB-3D16-48E7-905F-304575625CEF}">
      <dgm:prSet/>
      <dgm:spPr/>
      <dgm:t>
        <a:bodyPr/>
        <a:lstStyle/>
        <a:p>
          <a:endParaRPr lang="en-US"/>
        </a:p>
      </dgm:t>
    </dgm:pt>
    <dgm:pt modelId="{3216B6E9-39B2-4AA8-ADD4-33D3AF0154AC}" type="sibTrans" cxnId="{FA1230DB-3D16-48E7-905F-304575625CEF}">
      <dgm:prSet/>
      <dgm:spPr/>
      <dgm:t>
        <a:bodyPr/>
        <a:lstStyle/>
        <a:p>
          <a:endParaRPr lang="en-US"/>
        </a:p>
      </dgm:t>
    </dgm:pt>
    <dgm:pt modelId="{9DF5FDD6-0A5D-4AE5-A3B6-9A381422F66B}">
      <dgm:prSet/>
      <dgm:spPr/>
      <dgm:t>
        <a:bodyPr/>
        <a:lstStyle/>
        <a:p>
          <a:r>
            <a:rPr lang="cs-CZ" b="0" dirty="0"/>
            <a:t>uchovávat doklady související se zapojením do projektu po dobu stanovenou předpisy EU a předpisy ČR; </a:t>
          </a:r>
          <a:endParaRPr lang="en-US" dirty="0"/>
        </a:p>
      </dgm:t>
    </dgm:pt>
    <dgm:pt modelId="{BF60DB84-EBB8-4D06-809D-6B35DD922F1E}" type="parTrans" cxnId="{9B1FAB5F-151E-4C7F-BC89-2970072BDF56}">
      <dgm:prSet/>
      <dgm:spPr/>
      <dgm:t>
        <a:bodyPr/>
        <a:lstStyle/>
        <a:p>
          <a:endParaRPr lang="en-US"/>
        </a:p>
      </dgm:t>
    </dgm:pt>
    <dgm:pt modelId="{A7FABCF1-576E-4EF7-85D8-4921C7B7412A}" type="sibTrans" cxnId="{9B1FAB5F-151E-4C7F-BC89-2970072BDF56}">
      <dgm:prSet/>
      <dgm:spPr/>
      <dgm:t>
        <a:bodyPr/>
        <a:lstStyle/>
        <a:p>
          <a:endParaRPr lang="en-US"/>
        </a:p>
      </dgm:t>
    </dgm:pt>
    <dgm:pt modelId="{42391C70-8292-4A3C-A0F0-13850C6F910C}">
      <dgm:prSet/>
      <dgm:spPr/>
      <dgm:t>
        <a:bodyPr/>
        <a:lstStyle/>
        <a:p>
          <a:r>
            <a:rPr lang="cs-CZ" b="0" dirty="0"/>
            <a:t>oznamovat příjemci veškeré skutečnosti, které mohou mít vliv na povahu nebo podmínky provádění projektu a na plnění povinností vyplývajících z dohody o poskytnutí příspěvku </a:t>
          </a:r>
          <a:endParaRPr lang="en-US" dirty="0"/>
        </a:p>
      </dgm:t>
    </dgm:pt>
    <dgm:pt modelId="{7F6D9E81-D50B-469C-AAD1-9150DCA51F16}" type="parTrans" cxnId="{8F823524-F0BF-49A6-AD69-C0092044ED6F}">
      <dgm:prSet/>
      <dgm:spPr/>
      <dgm:t>
        <a:bodyPr/>
        <a:lstStyle/>
        <a:p>
          <a:endParaRPr lang="en-US"/>
        </a:p>
      </dgm:t>
    </dgm:pt>
    <dgm:pt modelId="{5E8B5BEB-C45A-400C-B1FC-8E647C0866B7}" type="sibTrans" cxnId="{8F823524-F0BF-49A6-AD69-C0092044ED6F}">
      <dgm:prSet/>
      <dgm:spPr/>
      <dgm:t>
        <a:bodyPr/>
        <a:lstStyle/>
        <a:p>
          <a:endParaRPr lang="en-US"/>
        </a:p>
      </dgm:t>
    </dgm:pt>
    <dgm:pt modelId="{3DABB805-FE3A-4A12-A4B8-795F64364B2A}">
      <dgm:prSet/>
      <dgm:spPr/>
      <dgm:t>
        <a:bodyPr/>
        <a:lstStyle/>
        <a:p>
          <a:r>
            <a:rPr lang="cs-CZ" b="0" dirty="0"/>
            <a:t>závazek zaměstnavatele dodržovat povinnosti podle části II bodu 7 (Plnění politik Evropské unie) a 12 (Zákaz čerpání jiných podpor) </a:t>
          </a:r>
          <a:r>
            <a:rPr lang="cs-CZ" b="0" dirty="0" err="1"/>
            <a:t>RoD</a:t>
          </a:r>
          <a:r>
            <a:rPr lang="cs-CZ" b="0" dirty="0"/>
            <a:t>;  </a:t>
          </a:r>
          <a:endParaRPr lang="en-US" dirty="0"/>
        </a:p>
      </dgm:t>
    </dgm:pt>
    <dgm:pt modelId="{0721F2B2-F919-400F-812F-737CA0F145AA}" type="parTrans" cxnId="{20690F32-AD16-4603-8F68-138CBE4A4A9C}">
      <dgm:prSet/>
      <dgm:spPr/>
      <dgm:t>
        <a:bodyPr/>
        <a:lstStyle/>
        <a:p>
          <a:endParaRPr lang="en-US"/>
        </a:p>
      </dgm:t>
    </dgm:pt>
    <dgm:pt modelId="{9B03027A-0DD2-4EC1-BAD8-930B9FEF3CEF}" type="sibTrans" cxnId="{20690F32-AD16-4603-8F68-138CBE4A4A9C}">
      <dgm:prSet/>
      <dgm:spPr/>
      <dgm:t>
        <a:bodyPr/>
        <a:lstStyle/>
        <a:p>
          <a:endParaRPr lang="en-US"/>
        </a:p>
      </dgm:t>
    </dgm:pt>
    <dgm:pt modelId="{B262575B-7528-49D2-96F1-6EE3A0E00536}">
      <dgm:prSet/>
      <dgm:spPr/>
      <dgm:t>
        <a:bodyPr/>
        <a:lstStyle/>
        <a:p>
          <a:r>
            <a:rPr lang="cs-CZ" b="0" dirty="0"/>
            <a:t>informování zaměstnanců o zapojení ESF+ do poskytování příspěvku; </a:t>
          </a:r>
          <a:endParaRPr lang="en-US" dirty="0"/>
        </a:p>
      </dgm:t>
    </dgm:pt>
    <dgm:pt modelId="{BA77A136-D941-45F6-8EDC-F5D172CB8D2F}" type="parTrans" cxnId="{26682A66-D59E-4F70-8773-8471542F52A9}">
      <dgm:prSet/>
      <dgm:spPr/>
      <dgm:t>
        <a:bodyPr/>
        <a:lstStyle/>
        <a:p>
          <a:endParaRPr lang="en-US"/>
        </a:p>
      </dgm:t>
    </dgm:pt>
    <dgm:pt modelId="{67D96832-E327-4D6A-9439-6E5EE76E1AA6}" type="sibTrans" cxnId="{26682A66-D59E-4F70-8773-8471542F52A9}">
      <dgm:prSet/>
      <dgm:spPr/>
      <dgm:t>
        <a:bodyPr/>
        <a:lstStyle/>
        <a:p>
          <a:endParaRPr lang="en-US"/>
        </a:p>
      </dgm:t>
    </dgm:pt>
    <dgm:pt modelId="{32E8D1E9-EE6B-4E4D-9F74-0E90CBAFCB81}">
      <dgm:prSet/>
      <dgm:spPr/>
      <dgm:t>
        <a:bodyPr/>
        <a:lstStyle/>
        <a:p>
          <a:r>
            <a:rPr lang="cs-CZ" b="0" dirty="0"/>
            <a:t>způsob ukončení právních vztahů vzniklých z dohody; </a:t>
          </a:r>
          <a:endParaRPr lang="en-US" dirty="0"/>
        </a:p>
      </dgm:t>
    </dgm:pt>
    <dgm:pt modelId="{0368025D-5BDA-49E0-8195-09DA3F1ED2AD}" type="parTrans" cxnId="{0D55BB98-D3A0-450E-817C-C55A5C19CEEB}">
      <dgm:prSet/>
      <dgm:spPr/>
      <dgm:t>
        <a:bodyPr/>
        <a:lstStyle/>
        <a:p>
          <a:endParaRPr lang="en-US"/>
        </a:p>
      </dgm:t>
    </dgm:pt>
    <dgm:pt modelId="{B8BF8060-1921-4837-BE85-497EDDF9641C}" type="sibTrans" cxnId="{0D55BB98-D3A0-450E-817C-C55A5C19CEEB}">
      <dgm:prSet/>
      <dgm:spPr/>
      <dgm:t>
        <a:bodyPr/>
        <a:lstStyle/>
        <a:p>
          <a:endParaRPr lang="en-US"/>
        </a:p>
      </dgm:t>
    </dgm:pt>
    <dgm:pt modelId="{AA12F01C-B652-475A-A945-40055FD242BF}">
      <dgm:prSet/>
      <dgm:spPr/>
      <dgm:t>
        <a:bodyPr/>
        <a:lstStyle/>
        <a:p>
          <a:r>
            <a:rPr lang="cs-CZ" b="0" dirty="0"/>
            <a:t>dobu trvání právních vztahů vzniklých z dohody</a:t>
          </a:r>
          <a:endParaRPr lang="en-US" dirty="0"/>
        </a:p>
      </dgm:t>
    </dgm:pt>
    <dgm:pt modelId="{837D717B-7D76-486D-9701-CB282C4F9F24}" type="parTrans" cxnId="{79FE8E8E-6908-46B2-99D8-CAC642DF3AF2}">
      <dgm:prSet/>
      <dgm:spPr/>
      <dgm:t>
        <a:bodyPr/>
        <a:lstStyle/>
        <a:p>
          <a:endParaRPr lang="en-US"/>
        </a:p>
      </dgm:t>
    </dgm:pt>
    <dgm:pt modelId="{30930B26-327E-4729-8384-73001FDFFC95}" type="sibTrans" cxnId="{79FE8E8E-6908-46B2-99D8-CAC642DF3AF2}">
      <dgm:prSet/>
      <dgm:spPr/>
      <dgm:t>
        <a:bodyPr/>
        <a:lstStyle/>
        <a:p>
          <a:endParaRPr lang="en-US"/>
        </a:p>
      </dgm:t>
    </dgm:pt>
    <dgm:pt modelId="{8C734460-D294-4E57-B871-2D5DBD7B4C23}" type="pres">
      <dgm:prSet presAssocID="{B0278BF4-BA4B-4A6B-9BD0-42BDE14871E0}" presName="diagram" presStyleCnt="0">
        <dgm:presLayoutVars>
          <dgm:dir/>
          <dgm:resizeHandles val="exact"/>
        </dgm:presLayoutVars>
      </dgm:prSet>
      <dgm:spPr/>
    </dgm:pt>
    <dgm:pt modelId="{5763FBDC-152B-4CD7-AFEC-7E2824E20A11}" type="pres">
      <dgm:prSet presAssocID="{491EDE0B-3A1F-48D8-8090-3BD8AA2610F9}" presName="node" presStyleLbl="node1" presStyleIdx="0" presStyleCnt="12">
        <dgm:presLayoutVars>
          <dgm:bulletEnabled val="1"/>
        </dgm:presLayoutVars>
      </dgm:prSet>
      <dgm:spPr/>
    </dgm:pt>
    <dgm:pt modelId="{4E2455C0-0BA2-43F1-B145-1360B976CFE2}" type="pres">
      <dgm:prSet presAssocID="{172BD98A-D6FF-4226-9E40-6A13CC744F98}" presName="sibTrans" presStyleCnt="0"/>
      <dgm:spPr/>
    </dgm:pt>
    <dgm:pt modelId="{8A42C8EE-99EC-4B11-95B7-3EE374403167}" type="pres">
      <dgm:prSet presAssocID="{921D5EB2-81D2-43D4-8CD1-590E1C17D4E6}" presName="node" presStyleLbl="node1" presStyleIdx="1" presStyleCnt="12">
        <dgm:presLayoutVars>
          <dgm:bulletEnabled val="1"/>
        </dgm:presLayoutVars>
      </dgm:prSet>
      <dgm:spPr/>
    </dgm:pt>
    <dgm:pt modelId="{D0AD7D09-DF52-490F-932F-E1A35CADBED8}" type="pres">
      <dgm:prSet presAssocID="{734CC766-3C77-43A5-AD28-08705D57DBFB}" presName="sibTrans" presStyleCnt="0"/>
      <dgm:spPr/>
    </dgm:pt>
    <dgm:pt modelId="{577BB790-EE51-41C9-926A-67C2A858BFCE}" type="pres">
      <dgm:prSet presAssocID="{F3B54CD4-CF1D-465E-9D88-0453AF833091}" presName="node" presStyleLbl="node1" presStyleIdx="2" presStyleCnt="12">
        <dgm:presLayoutVars>
          <dgm:bulletEnabled val="1"/>
        </dgm:presLayoutVars>
      </dgm:prSet>
      <dgm:spPr/>
    </dgm:pt>
    <dgm:pt modelId="{C74F1EFF-EB29-486C-BC22-FCC3C27CBC4C}" type="pres">
      <dgm:prSet presAssocID="{091B20F7-F7B4-4164-8EFC-117A50C83C0C}" presName="sibTrans" presStyleCnt="0"/>
      <dgm:spPr/>
    </dgm:pt>
    <dgm:pt modelId="{776657EE-2209-4A8C-A785-EDC55CB9425A}" type="pres">
      <dgm:prSet presAssocID="{10C2CE1D-FAEA-438D-9B54-5F083E5B4251}" presName="node" presStyleLbl="node1" presStyleIdx="3" presStyleCnt="12">
        <dgm:presLayoutVars>
          <dgm:bulletEnabled val="1"/>
        </dgm:presLayoutVars>
      </dgm:prSet>
      <dgm:spPr/>
    </dgm:pt>
    <dgm:pt modelId="{B722843D-D839-4D25-A488-120C43639B8A}" type="pres">
      <dgm:prSet presAssocID="{A47028D8-C5BA-4022-AA1E-6C7E56BB5B64}" presName="sibTrans" presStyleCnt="0"/>
      <dgm:spPr/>
    </dgm:pt>
    <dgm:pt modelId="{E61CCAD7-80C3-4F13-8BB1-579164CC8EEF}" type="pres">
      <dgm:prSet presAssocID="{3B19302E-2B75-4915-9341-B2CE44AAC2D5}" presName="node" presStyleLbl="node1" presStyleIdx="4" presStyleCnt="12">
        <dgm:presLayoutVars>
          <dgm:bulletEnabled val="1"/>
        </dgm:presLayoutVars>
      </dgm:prSet>
      <dgm:spPr/>
    </dgm:pt>
    <dgm:pt modelId="{939EBD05-0FC5-4B8B-940D-FC5646131DF3}" type="pres">
      <dgm:prSet presAssocID="{EC1E0445-392A-4F6F-879F-1521E8525C75}" presName="sibTrans" presStyleCnt="0"/>
      <dgm:spPr/>
    </dgm:pt>
    <dgm:pt modelId="{E9D5D25C-A676-424F-8CC9-46159257F256}" type="pres">
      <dgm:prSet presAssocID="{B7007196-B9A5-4D87-BF83-06A112EF1E27}" presName="node" presStyleLbl="node1" presStyleIdx="5" presStyleCnt="12">
        <dgm:presLayoutVars>
          <dgm:bulletEnabled val="1"/>
        </dgm:presLayoutVars>
      </dgm:prSet>
      <dgm:spPr/>
    </dgm:pt>
    <dgm:pt modelId="{709E41B7-0409-44F7-B036-44F9B6E4BE0B}" type="pres">
      <dgm:prSet presAssocID="{3216B6E9-39B2-4AA8-ADD4-33D3AF0154AC}" presName="sibTrans" presStyleCnt="0"/>
      <dgm:spPr/>
    </dgm:pt>
    <dgm:pt modelId="{B3D8AF73-34EB-49D9-ABB6-DBD4980F509F}" type="pres">
      <dgm:prSet presAssocID="{9DF5FDD6-0A5D-4AE5-A3B6-9A381422F66B}" presName="node" presStyleLbl="node1" presStyleIdx="6" presStyleCnt="12">
        <dgm:presLayoutVars>
          <dgm:bulletEnabled val="1"/>
        </dgm:presLayoutVars>
      </dgm:prSet>
      <dgm:spPr/>
    </dgm:pt>
    <dgm:pt modelId="{2D6BB8D0-9203-48C4-9B83-A8B59B02850B}" type="pres">
      <dgm:prSet presAssocID="{A7FABCF1-576E-4EF7-85D8-4921C7B7412A}" presName="sibTrans" presStyleCnt="0"/>
      <dgm:spPr/>
    </dgm:pt>
    <dgm:pt modelId="{156A5A69-59BA-4AC6-BA02-D296D7B23FCD}" type="pres">
      <dgm:prSet presAssocID="{42391C70-8292-4A3C-A0F0-13850C6F910C}" presName="node" presStyleLbl="node1" presStyleIdx="7" presStyleCnt="12">
        <dgm:presLayoutVars>
          <dgm:bulletEnabled val="1"/>
        </dgm:presLayoutVars>
      </dgm:prSet>
      <dgm:spPr/>
    </dgm:pt>
    <dgm:pt modelId="{00A15B2E-54ED-4704-8DCE-4265A5FC5E12}" type="pres">
      <dgm:prSet presAssocID="{5E8B5BEB-C45A-400C-B1FC-8E647C0866B7}" presName="sibTrans" presStyleCnt="0"/>
      <dgm:spPr/>
    </dgm:pt>
    <dgm:pt modelId="{A5E9F020-5A5B-40CA-A607-813C791227EF}" type="pres">
      <dgm:prSet presAssocID="{3DABB805-FE3A-4A12-A4B8-795F64364B2A}" presName="node" presStyleLbl="node1" presStyleIdx="8" presStyleCnt="12">
        <dgm:presLayoutVars>
          <dgm:bulletEnabled val="1"/>
        </dgm:presLayoutVars>
      </dgm:prSet>
      <dgm:spPr/>
    </dgm:pt>
    <dgm:pt modelId="{1CCA399B-D655-48D7-8989-569AC9F84458}" type="pres">
      <dgm:prSet presAssocID="{9B03027A-0DD2-4EC1-BAD8-930B9FEF3CEF}" presName="sibTrans" presStyleCnt="0"/>
      <dgm:spPr/>
    </dgm:pt>
    <dgm:pt modelId="{931E21FF-5AFF-41D4-ABC2-D2F1CAD9B500}" type="pres">
      <dgm:prSet presAssocID="{B262575B-7528-49D2-96F1-6EE3A0E00536}" presName="node" presStyleLbl="node1" presStyleIdx="9" presStyleCnt="12">
        <dgm:presLayoutVars>
          <dgm:bulletEnabled val="1"/>
        </dgm:presLayoutVars>
      </dgm:prSet>
      <dgm:spPr/>
    </dgm:pt>
    <dgm:pt modelId="{377F5DF2-FE62-44A4-A751-BAF1554571E9}" type="pres">
      <dgm:prSet presAssocID="{67D96832-E327-4D6A-9439-6E5EE76E1AA6}" presName="sibTrans" presStyleCnt="0"/>
      <dgm:spPr/>
    </dgm:pt>
    <dgm:pt modelId="{99CCB70C-0431-4548-A6C7-845215F31261}" type="pres">
      <dgm:prSet presAssocID="{32E8D1E9-EE6B-4E4D-9F74-0E90CBAFCB81}" presName="node" presStyleLbl="node1" presStyleIdx="10" presStyleCnt="12">
        <dgm:presLayoutVars>
          <dgm:bulletEnabled val="1"/>
        </dgm:presLayoutVars>
      </dgm:prSet>
      <dgm:spPr/>
    </dgm:pt>
    <dgm:pt modelId="{CD170358-2B42-4F89-AA18-26A76F4E7C83}" type="pres">
      <dgm:prSet presAssocID="{B8BF8060-1921-4837-BE85-497EDDF9641C}" presName="sibTrans" presStyleCnt="0"/>
      <dgm:spPr/>
    </dgm:pt>
    <dgm:pt modelId="{C51379D1-F7AB-472F-A720-02ACA517240F}" type="pres">
      <dgm:prSet presAssocID="{AA12F01C-B652-475A-A945-40055FD242BF}" presName="node" presStyleLbl="node1" presStyleIdx="11" presStyleCnt="12">
        <dgm:presLayoutVars>
          <dgm:bulletEnabled val="1"/>
        </dgm:presLayoutVars>
      </dgm:prSet>
      <dgm:spPr/>
    </dgm:pt>
  </dgm:ptLst>
  <dgm:cxnLst>
    <dgm:cxn modelId="{7D0AA305-16A4-440D-AC51-FAC68346664D}" type="presOf" srcId="{10C2CE1D-FAEA-438D-9B54-5F083E5B4251}" destId="{776657EE-2209-4A8C-A785-EDC55CB9425A}" srcOrd="0" destOrd="0" presId="urn:microsoft.com/office/officeart/2005/8/layout/default"/>
    <dgm:cxn modelId="{47C08208-87A7-4E67-99E3-806F7629FDD8}" type="presOf" srcId="{B0278BF4-BA4B-4A6B-9BD0-42BDE14871E0}" destId="{8C734460-D294-4E57-B871-2D5DBD7B4C23}" srcOrd="0" destOrd="0" presId="urn:microsoft.com/office/officeart/2005/8/layout/default"/>
    <dgm:cxn modelId="{8F823524-F0BF-49A6-AD69-C0092044ED6F}" srcId="{B0278BF4-BA4B-4A6B-9BD0-42BDE14871E0}" destId="{42391C70-8292-4A3C-A0F0-13850C6F910C}" srcOrd="7" destOrd="0" parTransId="{7F6D9E81-D50B-469C-AAD1-9150DCA51F16}" sibTransId="{5E8B5BEB-C45A-400C-B1FC-8E647C0866B7}"/>
    <dgm:cxn modelId="{72865627-B13E-4E34-BFDA-483360E3C6E7}" type="presOf" srcId="{921D5EB2-81D2-43D4-8CD1-590E1C17D4E6}" destId="{8A42C8EE-99EC-4B11-95B7-3EE374403167}" srcOrd="0" destOrd="0" presId="urn:microsoft.com/office/officeart/2005/8/layout/default"/>
    <dgm:cxn modelId="{A852652F-0360-4343-BD2C-F7F1EC25BC96}" type="presOf" srcId="{AA12F01C-B652-475A-A945-40055FD242BF}" destId="{C51379D1-F7AB-472F-A720-02ACA517240F}" srcOrd="0" destOrd="0" presId="urn:microsoft.com/office/officeart/2005/8/layout/default"/>
    <dgm:cxn modelId="{20690F32-AD16-4603-8F68-138CBE4A4A9C}" srcId="{B0278BF4-BA4B-4A6B-9BD0-42BDE14871E0}" destId="{3DABB805-FE3A-4A12-A4B8-795F64364B2A}" srcOrd="8" destOrd="0" parTransId="{0721F2B2-F919-400F-812F-737CA0F145AA}" sibTransId="{9B03027A-0DD2-4EC1-BAD8-930B9FEF3CEF}"/>
    <dgm:cxn modelId="{08BCBE33-4E7F-4F96-8036-B0CB483BEAE6}" type="presOf" srcId="{3B19302E-2B75-4915-9341-B2CE44AAC2D5}" destId="{E61CCAD7-80C3-4F13-8BB1-579164CC8EEF}" srcOrd="0" destOrd="0" presId="urn:microsoft.com/office/officeart/2005/8/layout/default"/>
    <dgm:cxn modelId="{0A3FF03C-3E50-434A-BE74-B38616976BDE}" type="presOf" srcId="{F3B54CD4-CF1D-465E-9D88-0453AF833091}" destId="{577BB790-EE51-41C9-926A-67C2A858BFCE}" srcOrd="0" destOrd="0" presId="urn:microsoft.com/office/officeart/2005/8/layout/default"/>
    <dgm:cxn modelId="{9B1FAB5F-151E-4C7F-BC89-2970072BDF56}" srcId="{B0278BF4-BA4B-4A6B-9BD0-42BDE14871E0}" destId="{9DF5FDD6-0A5D-4AE5-A3B6-9A381422F66B}" srcOrd="6" destOrd="0" parTransId="{BF60DB84-EBB8-4D06-809D-6B35DD922F1E}" sibTransId="{A7FABCF1-576E-4EF7-85D8-4921C7B7412A}"/>
    <dgm:cxn modelId="{26682A66-D59E-4F70-8773-8471542F52A9}" srcId="{B0278BF4-BA4B-4A6B-9BD0-42BDE14871E0}" destId="{B262575B-7528-49D2-96F1-6EE3A0E00536}" srcOrd="9" destOrd="0" parTransId="{BA77A136-D941-45F6-8EDC-F5D172CB8D2F}" sibTransId="{67D96832-E327-4D6A-9439-6E5EE76E1AA6}"/>
    <dgm:cxn modelId="{A9EB5F46-3C02-4E1F-883E-5A1D59B5DCED}" srcId="{B0278BF4-BA4B-4A6B-9BD0-42BDE14871E0}" destId="{10C2CE1D-FAEA-438D-9B54-5F083E5B4251}" srcOrd="3" destOrd="0" parTransId="{308284A1-F4B5-40C4-A2C8-EAE0DFE6B509}" sibTransId="{A47028D8-C5BA-4022-AA1E-6C7E56BB5B64}"/>
    <dgm:cxn modelId="{5522A581-BB63-495D-9612-C6EB8506E90B}" srcId="{B0278BF4-BA4B-4A6B-9BD0-42BDE14871E0}" destId="{3B19302E-2B75-4915-9341-B2CE44AAC2D5}" srcOrd="4" destOrd="0" parTransId="{84A59670-07B8-45BA-9A2C-40413DB3DAC4}" sibTransId="{EC1E0445-392A-4F6F-879F-1521E8525C75}"/>
    <dgm:cxn modelId="{15F9AA86-F703-4F06-AF70-656FD386ACEF}" srcId="{B0278BF4-BA4B-4A6B-9BD0-42BDE14871E0}" destId="{F3B54CD4-CF1D-465E-9D88-0453AF833091}" srcOrd="2" destOrd="0" parTransId="{EE1262BA-12F0-4B4B-A75D-A9A5DE7B900D}" sibTransId="{091B20F7-F7B4-4164-8EFC-117A50C83C0C}"/>
    <dgm:cxn modelId="{79FE8E8E-6908-46B2-99D8-CAC642DF3AF2}" srcId="{B0278BF4-BA4B-4A6B-9BD0-42BDE14871E0}" destId="{AA12F01C-B652-475A-A945-40055FD242BF}" srcOrd="11" destOrd="0" parTransId="{837D717B-7D76-486D-9701-CB282C4F9F24}" sibTransId="{30930B26-327E-4729-8384-73001FDFFC95}"/>
    <dgm:cxn modelId="{0D55BB98-D3A0-450E-817C-C55A5C19CEEB}" srcId="{B0278BF4-BA4B-4A6B-9BD0-42BDE14871E0}" destId="{32E8D1E9-EE6B-4E4D-9F74-0E90CBAFCB81}" srcOrd="10" destOrd="0" parTransId="{0368025D-5BDA-49E0-8195-09DA3F1ED2AD}" sibTransId="{B8BF8060-1921-4837-BE85-497EDDF9641C}"/>
    <dgm:cxn modelId="{09ABA79B-3E3C-4162-97CB-3D42A4910907}" type="presOf" srcId="{B262575B-7528-49D2-96F1-6EE3A0E00536}" destId="{931E21FF-5AFF-41D4-ABC2-D2F1CAD9B500}" srcOrd="0" destOrd="0" presId="urn:microsoft.com/office/officeart/2005/8/layout/default"/>
    <dgm:cxn modelId="{24FBE7A8-8F58-4966-B248-A1A94E547EE0}" type="presOf" srcId="{32E8D1E9-EE6B-4E4D-9F74-0E90CBAFCB81}" destId="{99CCB70C-0431-4548-A6C7-845215F31261}" srcOrd="0" destOrd="0" presId="urn:microsoft.com/office/officeart/2005/8/layout/default"/>
    <dgm:cxn modelId="{7EF665A9-B2FF-4599-AD65-20F31ACDB297}" type="presOf" srcId="{9DF5FDD6-0A5D-4AE5-A3B6-9A381422F66B}" destId="{B3D8AF73-34EB-49D9-ABB6-DBD4980F509F}" srcOrd="0" destOrd="0" presId="urn:microsoft.com/office/officeart/2005/8/layout/default"/>
    <dgm:cxn modelId="{A0F97DD0-BE9A-4AD9-B240-A750B40EC65D}" type="presOf" srcId="{B7007196-B9A5-4D87-BF83-06A112EF1E27}" destId="{E9D5D25C-A676-424F-8CC9-46159257F256}" srcOrd="0" destOrd="0" presId="urn:microsoft.com/office/officeart/2005/8/layout/default"/>
    <dgm:cxn modelId="{14C2F1D3-0255-4D67-9FD9-E3F7946EFFA0}" srcId="{B0278BF4-BA4B-4A6B-9BD0-42BDE14871E0}" destId="{921D5EB2-81D2-43D4-8CD1-590E1C17D4E6}" srcOrd="1" destOrd="0" parTransId="{97795847-81AE-494A-8815-8AE4D93BFAAE}" sibTransId="{734CC766-3C77-43A5-AD28-08705D57DBFB}"/>
    <dgm:cxn modelId="{710877D4-D88C-46D9-BAF9-B8F7FFCED235}" type="presOf" srcId="{42391C70-8292-4A3C-A0F0-13850C6F910C}" destId="{156A5A69-59BA-4AC6-BA02-D296D7B23FCD}" srcOrd="0" destOrd="0" presId="urn:microsoft.com/office/officeart/2005/8/layout/default"/>
    <dgm:cxn modelId="{62FC72D7-A25B-4F86-9F95-EB989C0048C8}" type="presOf" srcId="{3DABB805-FE3A-4A12-A4B8-795F64364B2A}" destId="{A5E9F020-5A5B-40CA-A607-813C791227EF}" srcOrd="0" destOrd="0" presId="urn:microsoft.com/office/officeart/2005/8/layout/default"/>
    <dgm:cxn modelId="{781239D9-2F10-43A9-BFC1-0872492214B7}" srcId="{B0278BF4-BA4B-4A6B-9BD0-42BDE14871E0}" destId="{491EDE0B-3A1F-48D8-8090-3BD8AA2610F9}" srcOrd="0" destOrd="0" parTransId="{0D7BD604-4A3D-452B-B1AA-042D82327258}" sibTransId="{172BD98A-D6FF-4226-9E40-6A13CC744F98}"/>
    <dgm:cxn modelId="{FA1230DB-3D16-48E7-905F-304575625CEF}" srcId="{B0278BF4-BA4B-4A6B-9BD0-42BDE14871E0}" destId="{B7007196-B9A5-4D87-BF83-06A112EF1E27}" srcOrd="5" destOrd="0" parTransId="{AD4F730E-FC31-4F25-8938-F610DDA7396C}" sibTransId="{3216B6E9-39B2-4AA8-ADD4-33D3AF0154AC}"/>
    <dgm:cxn modelId="{AD2526EE-4A11-4D82-9EB1-416567D5D59A}" type="presOf" srcId="{491EDE0B-3A1F-48D8-8090-3BD8AA2610F9}" destId="{5763FBDC-152B-4CD7-AFEC-7E2824E20A11}" srcOrd="0" destOrd="0" presId="urn:microsoft.com/office/officeart/2005/8/layout/default"/>
    <dgm:cxn modelId="{7E63BE16-A6C0-4048-94F3-F5025EF6A74B}" type="presParOf" srcId="{8C734460-D294-4E57-B871-2D5DBD7B4C23}" destId="{5763FBDC-152B-4CD7-AFEC-7E2824E20A11}" srcOrd="0" destOrd="0" presId="urn:microsoft.com/office/officeart/2005/8/layout/default"/>
    <dgm:cxn modelId="{9A7ED9DB-4DF8-4B67-8347-38E8828CCDB6}" type="presParOf" srcId="{8C734460-D294-4E57-B871-2D5DBD7B4C23}" destId="{4E2455C0-0BA2-43F1-B145-1360B976CFE2}" srcOrd="1" destOrd="0" presId="urn:microsoft.com/office/officeart/2005/8/layout/default"/>
    <dgm:cxn modelId="{70A669F8-E5CD-4DD2-913D-7CDB4A003D85}" type="presParOf" srcId="{8C734460-D294-4E57-B871-2D5DBD7B4C23}" destId="{8A42C8EE-99EC-4B11-95B7-3EE374403167}" srcOrd="2" destOrd="0" presId="urn:microsoft.com/office/officeart/2005/8/layout/default"/>
    <dgm:cxn modelId="{F3C247F7-700F-420C-8FE6-83B5B35C38D7}" type="presParOf" srcId="{8C734460-D294-4E57-B871-2D5DBD7B4C23}" destId="{D0AD7D09-DF52-490F-932F-E1A35CADBED8}" srcOrd="3" destOrd="0" presId="urn:microsoft.com/office/officeart/2005/8/layout/default"/>
    <dgm:cxn modelId="{09E6778C-4810-4100-94EE-6F23A7102D53}" type="presParOf" srcId="{8C734460-D294-4E57-B871-2D5DBD7B4C23}" destId="{577BB790-EE51-41C9-926A-67C2A858BFCE}" srcOrd="4" destOrd="0" presId="urn:microsoft.com/office/officeart/2005/8/layout/default"/>
    <dgm:cxn modelId="{56EBA366-77A1-4F2D-A451-4685E543E045}" type="presParOf" srcId="{8C734460-D294-4E57-B871-2D5DBD7B4C23}" destId="{C74F1EFF-EB29-486C-BC22-FCC3C27CBC4C}" srcOrd="5" destOrd="0" presId="urn:microsoft.com/office/officeart/2005/8/layout/default"/>
    <dgm:cxn modelId="{5FCF4CEE-2DFF-43C3-B850-0701AB26FFAB}" type="presParOf" srcId="{8C734460-D294-4E57-B871-2D5DBD7B4C23}" destId="{776657EE-2209-4A8C-A785-EDC55CB9425A}" srcOrd="6" destOrd="0" presId="urn:microsoft.com/office/officeart/2005/8/layout/default"/>
    <dgm:cxn modelId="{4AA918C2-3682-46CF-992D-440F8B9A9D5E}" type="presParOf" srcId="{8C734460-D294-4E57-B871-2D5DBD7B4C23}" destId="{B722843D-D839-4D25-A488-120C43639B8A}" srcOrd="7" destOrd="0" presId="urn:microsoft.com/office/officeart/2005/8/layout/default"/>
    <dgm:cxn modelId="{7FDBA7A6-FE72-4623-92C0-699DE00B7CFC}" type="presParOf" srcId="{8C734460-D294-4E57-B871-2D5DBD7B4C23}" destId="{E61CCAD7-80C3-4F13-8BB1-579164CC8EEF}" srcOrd="8" destOrd="0" presId="urn:microsoft.com/office/officeart/2005/8/layout/default"/>
    <dgm:cxn modelId="{4BB182DF-213E-4A64-88EF-B56F4B35D5DE}" type="presParOf" srcId="{8C734460-D294-4E57-B871-2D5DBD7B4C23}" destId="{939EBD05-0FC5-4B8B-940D-FC5646131DF3}" srcOrd="9" destOrd="0" presId="urn:microsoft.com/office/officeart/2005/8/layout/default"/>
    <dgm:cxn modelId="{8CC343E3-CB4F-4FC0-A735-C479DC40ACFA}" type="presParOf" srcId="{8C734460-D294-4E57-B871-2D5DBD7B4C23}" destId="{E9D5D25C-A676-424F-8CC9-46159257F256}" srcOrd="10" destOrd="0" presId="urn:microsoft.com/office/officeart/2005/8/layout/default"/>
    <dgm:cxn modelId="{B7C81B8E-C9FA-4F8E-9EF9-85417F2FED18}" type="presParOf" srcId="{8C734460-D294-4E57-B871-2D5DBD7B4C23}" destId="{709E41B7-0409-44F7-B036-44F9B6E4BE0B}" srcOrd="11" destOrd="0" presId="urn:microsoft.com/office/officeart/2005/8/layout/default"/>
    <dgm:cxn modelId="{A2244695-E20A-4424-82FF-D5B50E7E4BC1}" type="presParOf" srcId="{8C734460-D294-4E57-B871-2D5DBD7B4C23}" destId="{B3D8AF73-34EB-49D9-ABB6-DBD4980F509F}" srcOrd="12" destOrd="0" presId="urn:microsoft.com/office/officeart/2005/8/layout/default"/>
    <dgm:cxn modelId="{D3358B2D-AC63-4E5C-964C-A243208E22C5}" type="presParOf" srcId="{8C734460-D294-4E57-B871-2D5DBD7B4C23}" destId="{2D6BB8D0-9203-48C4-9B83-A8B59B02850B}" srcOrd="13" destOrd="0" presId="urn:microsoft.com/office/officeart/2005/8/layout/default"/>
    <dgm:cxn modelId="{EA7440B6-30A1-481F-83CA-71851F27E759}" type="presParOf" srcId="{8C734460-D294-4E57-B871-2D5DBD7B4C23}" destId="{156A5A69-59BA-4AC6-BA02-D296D7B23FCD}" srcOrd="14" destOrd="0" presId="urn:microsoft.com/office/officeart/2005/8/layout/default"/>
    <dgm:cxn modelId="{BBBEECB9-E969-44C6-8B17-2D4EA348A8A3}" type="presParOf" srcId="{8C734460-D294-4E57-B871-2D5DBD7B4C23}" destId="{00A15B2E-54ED-4704-8DCE-4265A5FC5E12}" srcOrd="15" destOrd="0" presId="urn:microsoft.com/office/officeart/2005/8/layout/default"/>
    <dgm:cxn modelId="{550C311A-429A-42E8-BBB0-57A6373A7DAA}" type="presParOf" srcId="{8C734460-D294-4E57-B871-2D5DBD7B4C23}" destId="{A5E9F020-5A5B-40CA-A607-813C791227EF}" srcOrd="16" destOrd="0" presId="urn:microsoft.com/office/officeart/2005/8/layout/default"/>
    <dgm:cxn modelId="{FB01AC55-1128-4C85-907F-2DD74123535A}" type="presParOf" srcId="{8C734460-D294-4E57-B871-2D5DBD7B4C23}" destId="{1CCA399B-D655-48D7-8989-569AC9F84458}" srcOrd="17" destOrd="0" presId="urn:microsoft.com/office/officeart/2005/8/layout/default"/>
    <dgm:cxn modelId="{E79D859B-63E7-4398-A41D-69E553310E3E}" type="presParOf" srcId="{8C734460-D294-4E57-B871-2D5DBD7B4C23}" destId="{931E21FF-5AFF-41D4-ABC2-D2F1CAD9B500}" srcOrd="18" destOrd="0" presId="urn:microsoft.com/office/officeart/2005/8/layout/default"/>
    <dgm:cxn modelId="{D4A6D544-EFF8-490A-A4C6-1BD041F7C626}" type="presParOf" srcId="{8C734460-D294-4E57-B871-2D5DBD7B4C23}" destId="{377F5DF2-FE62-44A4-A751-BAF1554571E9}" srcOrd="19" destOrd="0" presId="urn:microsoft.com/office/officeart/2005/8/layout/default"/>
    <dgm:cxn modelId="{A7882C8D-B61F-4E8C-BC9C-5BC0D95290E7}" type="presParOf" srcId="{8C734460-D294-4E57-B871-2D5DBD7B4C23}" destId="{99CCB70C-0431-4548-A6C7-845215F31261}" srcOrd="20" destOrd="0" presId="urn:microsoft.com/office/officeart/2005/8/layout/default"/>
    <dgm:cxn modelId="{82E93B60-E1D4-4ED1-9ED7-161EF017FEF2}" type="presParOf" srcId="{8C734460-D294-4E57-B871-2D5DBD7B4C23}" destId="{CD170358-2B42-4F89-AA18-26A76F4E7C83}" srcOrd="21" destOrd="0" presId="urn:microsoft.com/office/officeart/2005/8/layout/default"/>
    <dgm:cxn modelId="{C025FFBA-46B9-4B2E-A1DD-0F84D2AD1357}" type="presParOf" srcId="{8C734460-D294-4E57-B871-2D5DBD7B4C23}" destId="{C51379D1-F7AB-472F-A720-02ACA517240F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21181BB-0966-4167-8022-8F241AB2FB5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7403E5C8-C332-4D94-8D63-5F2B5162BE57}">
      <dgm:prSet/>
      <dgm:spPr/>
      <dgm:t>
        <a:bodyPr/>
        <a:lstStyle/>
        <a:p>
          <a:r>
            <a:rPr lang="cs-CZ"/>
            <a:t>Obecná pravidla </a:t>
          </a:r>
        </a:p>
      </dgm:t>
    </dgm:pt>
    <dgm:pt modelId="{6CE8CE5C-0A35-4549-A74F-C96D9880E0D4}" type="parTrans" cxnId="{72BBF0FD-843F-4AF1-973D-9D1D74C05029}">
      <dgm:prSet/>
      <dgm:spPr/>
      <dgm:t>
        <a:bodyPr/>
        <a:lstStyle/>
        <a:p>
          <a:endParaRPr lang="cs-CZ"/>
        </a:p>
      </dgm:t>
    </dgm:pt>
    <dgm:pt modelId="{1ED551D5-A7CD-4B33-AC15-85498AA5D75F}" type="sibTrans" cxnId="{72BBF0FD-843F-4AF1-973D-9D1D74C05029}">
      <dgm:prSet/>
      <dgm:spPr/>
      <dgm:t>
        <a:bodyPr/>
        <a:lstStyle/>
        <a:p>
          <a:endParaRPr lang="cs-CZ"/>
        </a:p>
      </dgm:t>
    </dgm:pt>
    <dgm:pt modelId="{0E9C3655-ADB4-4326-9BD1-80632BCF92A6}">
      <dgm:prSet/>
      <dgm:spPr/>
      <dgm:t>
        <a:bodyPr/>
        <a:lstStyle/>
        <a:p>
          <a:r>
            <a:rPr lang="it-IT">
              <a:hlinkClick xmlns:r="http://schemas.openxmlformats.org/officeDocument/2006/relationships" r:id="rId1"/>
            </a:rPr>
            <a:t>Pravidla pro žadatele a příjemce - www.esfcr.cz</a:t>
          </a:r>
          <a:endParaRPr lang="cs-CZ"/>
        </a:p>
      </dgm:t>
    </dgm:pt>
    <dgm:pt modelId="{D338DC1F-5A58-461D-85E3-014741723DDD}" type="parTrans" cxnId="{AB9C0258-1C50-40B9-9745-5B317CCC850F}">
      <dgm:prSet/>
      <dgm:spPr/>
      <dgm:t>
        <a:bodyPr/>
        <a:lstStyle/>
        <a:p>
          <a:endParaRPr lang="cs-CZ"/>
        </a:p>
      </dgm:t>
    </dgm:pt>
    <dgm:pt modelId="{6DF89208-5096-4BB8-B7C6-BCD0C48AFF25}" type="sibTrans" cxnId="{AB9C0258-1C50-40B9-9745-5B317CCC850F}">
      <dgm:prSet/>
      <dgm:spPr/>
      <dgm:t>
        <a:bodyPr/>
        <a:lstStyle/>
        <a:p>
          <a:endParaRPr lang="cs-CZ"/>
        </a:p>
      </dgm:t>
    </dgm:pt>
    <dgm:pt modelId="{72BEB845-506B-4916-87D6-259E791FEBB7}">
      <dgm:prSet/>
      <dgm:spPr/>
      <dgm:t>
        <a:bodyPr/>
        <a:lstStyle/>
        <a:p>
          <a:r>
            <a:rPr lang="cs-CZ"/>
            <a:t>Specifická pravidla</a:t>
          </a:r>
        </a:p>
      </dgm:t>
    </dgm:pt>
    <dgm:pt modelId="{07D4AB5F-1EA3-44E2-95C4-4D4700DCB0F6}" type="parTrans" cxnId="{73D33490-EE68-42BA-88DE-7AAB0EFB64F2}">
      <dgm:prSet/>
      <dgm:spPr/>
      <dgm:t>
        <a:bodyPr/>
        <a:lstStyle/>
        <a:p>
          <a:endParaRPr lang="cs-CZ"/>
        </a:p>
      </dgm:t>
    </dgm:pt>
    <dgm:pt modelId="{02FF65F8-D77A-4B96-AB79-2453C74AA362}" type="sibTrans" cxnId="{73D33490-EE68-42BA-88DE-7AAB0EFB64F2}">
      <dgm:prSet/>
      <dgm:spPr/>
      <dgm:t>
        <a:bodyPr/>
        <a:lstStyle/>
        <a:p>
          <a:endParaRPr lang="cs-CZ"/>
        </a:p>
      </dgm:t>
    </dgm:pt>
    <dgm:pt modelId="{4A8F28A2-155C-4598-AC9C-99B299F0067D}">
      <dgm:prSet/>
      <dgm:spPr/>
      <dgm:t>
        <a:bodyPr/>
        <a:lstStyle/>
        <a:p>
          <a:r>
            <a:rPr lang="it-IT">
              <a:hlinkClick xmlns:r="http://schemas.openxmlformats.org/officeDocument/2006/relationships" r:id="rId2"/>
            </a:rPr>
            <a:t>Pravidla pro žadatele a příjemce - www.esfcr.cz</a:t>
          </a:r>
          <a:endParaRPr lang="cs-CZ"/>
        </a:p>
      </dgm:t>
    </dgm:pt>
    <dgm:pt modelId="{EEFAC8E9-8EC6-41CB-97E1-E558293DE700}" type="parTrans" cxnId="{B87EB4A5-C24E-49A8-BBD2-CE3E8C4AF16D}">
      <dgm:prSet/>
      <dgm:spPr/>
      <dgm:t>
        <a:bodyPr/>
        <a:lstStyle/>
        <a:p>
          <a:endParaRPr lang="cs-CZ"/>
        </a:p>
      </dgm:t>
    </dgm:pt>
    <dgm:pt modelId="{B424BB9B-E43E-42DF-8EE3-A0BCFFD267A6}" type="sibTrans" cxnId="{B87EB4A5-C24E-49A8-BBD2-CE3E8C4AF16D}">
      <dgm:prSet/>
      <dgm:spPr/>
      <dgm:t>
        <a:bodyPr/>
        <a:lstStyle/>
        <a:p>
          <a:endParaRPr lang="cs-CZ"/>
        </a:p>
      </dgm:t>
    </dgm:pt>
    <dgm:pt modelId="{C4BADC74-715B-42CF-B01B-D2ED5E57DD1A}" type="pres">
      <dgm:prSet presAssocID="{421181BB-0966-4167-8022-8F241AB2FB5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6E413FE-0F40-44E9-8A89-28C92EBF58D9}" type="pres">
      <dgm:prSet presAssocID="{7403E5C8-C332-4D94-8D63-5F2B5162BE57}" presName="root" presStyleCnt="0"/>
      <dgm:spPr/>
    </dgm:pt>
    <dgm:pt modelId="{0C77A9F1-FCE9-4113-80F5-0B0D639B9A1D}" type="pres">
      <dgm:prSet presAssocID="{7403E5C8-C332-4D94-8D63-5F2B5162BE57}" presName="rootComposite" presStyleCnt="0"/>
      <dgm:spPr/>
    </dgm:pt>
    <dgm:pt modelId="{59FFF0A8-989A-4E72-AC87-1C8D4C9B6266}" type="pres">
      <dgm:prSet presAssocID="{7403E5C8-C332-4D94-8D63-5F2B5162BE57}" presName="rootText" presStyleLbl="node1" presStyleIdx="0" presStyleCnt="2"/>
      <dgm:spPr/>
    </dgm:pt>
    <dgm:pt modelId="{CECDE8DC-136E-494A-8E1F-00DDA139E12A}" type="pres">
      <dgm:prSet presAssocID="{7403E5C8-C332-4D94-8D63-5F2B5162BE57}" presName="rootConnector" presStyleLbl="node1" presStyleIdx="0" presStyleCnt="2"/>
      <dgm:spPr/>
    </dgm:pt>
    <dgm:pt modelId="{5A647697-8F5E-4A6C-8475-67BD1C0D9695}" type="pres">
      <dgm:prSet presAssocID="{7403E5C8-C332-4D94-8D63-5F2B5162BE57}" presName="childShape" presStyleCnt="0"/>
      <dgm:spPr/>
    </dgm:pt>
    <dgm:pt modelId="{90414993-82D0-45CF-8FC7-9B065A314B88}" type="pres">
      <dgm:prSet presAssocID="{D338DC1F-5A58-461D-85E3-014741723DDD}" presName="Name13" presStyleLbl="parChTrans1D2" presStyleIdx="0" presStyleCnt="2"/>
      <dgm:spPr/>
    </dgm:pt>
    <dgm:pt modelId="{71E64EE5-B7BC-43CC-B39D-950CAA9F1FF3}" type="pres">
      <dgm:prSet presAssocID="{0E9C3655-ADB4-4326-9BD1-80632BCF92A6}" presName="childText" presStyleLbl="bgAcc1" presStyleIdx="0" presStyleCnt="2">
        <dgm:presLayoutVars>
          <dgm:bulletEnabled val="1"/>
        </dgm:presLayoutVars>
      </dgm:prSet>
      <dgm:spPr/>
    </dgm:pt>
    <dgm:pt modelId="{96BF464C-3912-4881-93A2-42FB326DD738}" type="pres">
      <dgm:prSet presAssocID="{72BEB845-506B-4916-87D6-259E791FEBB7}" presName="root" presStyleCnt="0"/>
      <dgm:spPr/>
    </dgm:pt>
    <dgm:pt modelId="{76009F74-96CA-4766-AB23-30D875A19F24}" type="pres">
      <dgm:prSet presAssocID="{72BEB845-506B-4916-87D6-259E791FEBB7}" presName="rootComposite" presStyleCnt="0"/>
      <dgm:spPr/>
    </dgm:pt>
    <dgm:pt modelId="{45839F1D-8C31-498C-8672-5609B577782F}" type="pres">
      <dgm:prSet presAssocID="{72BEB845-506B-4916-87D6-259E791FEBB7}" presName="rootText" presStyleLbl="node1" presStyleIdx="1" presStyleCnt="2"/>
      <dgm:spPr/>
    </dgm:pt>
    <dgm:pt modelId="{9B1C314D-4848-461A-B45F-E7858ACB6F11}" type="pres">
      <dgm:prSet presAssocID="{72BEB845-506B-4916-87D6-259E791FEBB7}" presName="rootConnector" presStyleLbl="node1" presStyleIdx="1" presStyleCnt="2"/>
      <dgm:spPr/>
    </dgm:pt>
    <dgm:pt modelId="{C8904681-B6C1-48EC-98FD-060AD50DF7C0}" type="pres">
      <dgm:prSet presAssocID="{72BEB845-506B-4916-87D6-259E791FEBB7}" presName="childShape" presStyleCnt="0"/>
      <dgm:spPr/>
    </dgm:pt>
    <dgm:pt modelId="{112AAA79-E445-4216-A9BF-B5846B5C14F9}" type="pres">
      <dgm:prSet presAssocID="{EEFAC8E9-8EC6-41CB-97E1-E558293DE700}" presName="Name13" presStyleLbl="parChTrans1D2" presStyleIdx="1" presStyleCnt="2"/>
      <dgm:spPr/>
    </dgm:pt>
    <dgm:pt modelId="{B6694303-62C8-4E93-A5AA-9B11B841E587}" type="pres">
      <dgm:prSet presAssocID="{4A8F28A2-155C-4598-AC9C-99B299F0067D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D3F8456A-BD91-4D98-B01C-BAFA14AE5308}" type="presOf" srcId="{0E9C3655-ADB4-4326-9BD1-80632BCF92A6}" destId="{71E64EE5-B7BC-43CC-B39D-950CAA9F1FF3}" srcOrd="0" destOrd="0" presId="urn:microsoft.com/office/officeart/2005/8/layout/hierarchy3"/>
    <dgm:cxn modelId="{8A620071-3A41-4363-8AA8-030B8384C06D}" type="presOf" srcId="{EEFAC8E9-8EC6-41CB-97E1-E558293DE700}" destId="{112AAA79-E445-4216-A9BF-B5846B5C14F9}" srcOrd="0" destOrd="0" presId="urn:microsoft.com/office/officeart/2005/8/layout/hierarchy3"/>
    <dgm:cxn modelId="{AB9C0258-1C50-40B9-9745-5B317CCC850F}" srcId="{7403E5C8-C332-4D94-8D63-5F2B5162BE57}" destId="{0E9C3655-ADB4-4326-9BD1-80632BCF92A6}" srcOrd="0" destOrd="0" parTransId="{D338DC1F-5A58-461D-85E3-014741723DDD}" sibTransId="{6DF89208-5096-4BB8-B7C6-BCD0C48AFF25}"/>
    <dgm:cxn modelId="{F7830B84-5CA2-46C4-9889-CB6966DB6805}" type="presOf" srcId="{72BEB845-506B-4916-87D6-259E791FEBB7}" destId="{45839F1D-8C31-498C-8672-5609B577782F}" srcOrd="0" destOrd="0" presId="urn:microsoft.com/office/officeart/2005/8/layout/hierarchy3"/>
    <dgm:cxn modelId="{73D33490-EE68-42BA-88DE-7AAB0EFB64F2}" srcId="{421181BB-0966-4167-8022-8F241AB2FB5F}" destId="{72BEB845-506B-4916-87D6-259E791FEBB7}" srcOrd="1" destOrd="0" parTransId="{07D4AB5F-1EA3-44E2-95C4-4D4700DCB0F6}" sibTransId="{02FF65F8-D77A-4B96-AB79-2453C74AA362}"/>
    <dgm:cxn modelId="{F5657998-0108-4BEB-93C8-4181F28A0694}" type="presOf" srcId="{D338DC1F-5A58-461D-85E3-014741723DDD}" destId="{90414993-82D0-45CF-8FC7-9B065A314B88}" srcOrd="0" destOrd="0" presId="urn:microsoft.com/office/officeart/2005/8/layout/hierarchy3"/>
    <dgm:cxn modelId="{FE55519D-EF5E-4E74-A30B-5E97DA8EF29E}" type="presOf" srcId="{4A8F28A2-155C-4598-AC9C-99B299F0067D}" destId="{B6694303-62C8-4E93-A5AA-9B11B841E587}" srcOrd="0" destOrd="0" presId="urn:microsoft.com/office/officeart/2005/8/layout/hierarchy3"/>
    <dgm:cxn modelId="{B87EB4A5-C24E-49A8-BBD2-CE3E8C4AF16D}" srcId="{72BEB845-506B-4916-87D6-259E791FEBB7}" destId="{4A8F28A2-155C-4598-AC9C-99B299F0067D}" srcOrd="0" destOrd="0" parTransId="{EEFAC8E9-8EC6-41CB-97E1-E558293DE700}" sibTransId="{B424BB9B-E43E-42DF-8EE3-A0BCFFD267A6}"/>
    <dgm:cxn modelId="{4A8A01A9-3E0B-49E9-8598-6AE6B8B7DF44}" type="presOf" srcId="{7403E5C8-C332-4D94-8D63-5F2B5162BE57}" destId="{CECDE8DC-136E-494A-8E1F-00DDA139E12A}" srcOrd="1" destOrd="0" presId="urn:microsoft.com/office/officeart/2005/8/layout/hierarchy3"/>
    <dgm:cxn modelId="{DB198EE4-850D-4795-A88D-B7A80BF6897F}" type="presOf" srcId="{421181BB-0966-4167-8022-8F241AB2FB5F}" destId="{C4BADC74-715B-42CF-B01B-D2ED5E57DD1A}" srcOrd="0" destOrd="0" presId="urn:microsoft.com/office/officeart/2005/8/layout/hierarchy3"/>
    <dgm:cxn modelId="{224CF7E4-A04A-468B-82A8-545846A4D5D6}" type="presOf" srcId="{7403E5C8-C332-4D94-8D63-5F2B5162BE57}" destId="{59FFF0A8-989A-4E72-AC87-1C8D4C9B6266}" srcOrd="0" destOrd="0" presId="urn:microsoft.com/office/officeart/2005/8/layout/hierarchy3"/>
    <dgm:cxn modelId="{5E6058EE-7B01-4A82-8AE8-D515A103C918}" type="presOf" srcId="{72BEB845-506B-4916-87D6-259E791FEBB7}" destId="{9B1C314D-4848-461A-B45F-E7858ACB6F11}" srcOrd="1" destOrd="0" presId="urn:microsoft.com/office/officeart/2005/8/layout/hierarchy3"/>
    <dgm:cxn modelId="{72BBF0FD-843F-4AF1-973D-9D1D74C05029}" srcId="{421181BB-0966-4167-8022-8F241AB2FB5F}" destId="{7403E5C8-C332-4D94-8D63-5F2B5162BE57}" srcOrd="0" destOrd="0" parTransId="{6CE8CE5C-0A35-4549-A74F-C96D9880E0D4}" sibTransId="{1ED551D5-A7CD-4B33-AC15-85498AA5D75F}"/>
    <dgm:cxn modelId="{402CD2E4-1D01-462E-A4CC-91376F31F1B6}" type="presParOf" srcId="{C4BADC74-715B-42CF-B01B-D2ED5E57DD1A}" destId="{D6E413FE-0F40-44E9-8A89-28C92EBF58D9}" srcOrd="0" destOrd="0" presId="urn:microsoft.com/office/officeart/2005/8/layout/hierarchy3"/>
    <dgm:cxn modelId="{D679BC0F-69E0-44D7-A3A9-0A9FEB0BC423}" type="presParOf" srcId="{D6E413FE-0F40-44E9-8A89-28C92EBF58D9}" destId="{0C77A9F1-FCE9-4113-80F5-0B0D639B9A1D}" srcOrd="0" destOrd="0" presId="urn:microsoft.com/office/officeart/2005/8/layout/hierarchy3"/>
    <dgm:cxn modelId="{2F30A69B-2C75-4A79-9462-A56BF8573071}" type="presParOf" srcId="{0C77A9F1-FCE9-4113-80F5-0B0D639B9A1D}" destId="{59FFF0A8-989A-4E72-AC87-1C8D4C9B6266}" srcOrd="0" destOrd="0" presId="urn:microsoft.com/office/officeart/2005/8/layout/hierarchy3"/>
    <dgm:cxn modelId="{4D3ACE3E-EF8D-42D9-91CC-914D72B9F4ED}" type="presParOf" srcId="{0C77A9F1-FCE9-4113-80F5-0B0D639B9A1D}" destId="{CECDE8DC-136E-494A-8E1F-00DDA139E12A}" srcOrd="1" destOrd="0" presId="urn:microsoft.com/office/officeart/2005/8/layout/hierarchy3"/>
    <dgm:cxn modelId="{07A0C4E8-D515-42D2-80A7-30B68A25F2D9}" type="presParOf" srcId="{D6E413FE-0F40-44E9-8A89-28C92EBF58D9}" destId="{5A647697-8F5E-4A6C-8475-67BD1C0D9695}" srcOrd="1" destOrd="0" presId="urn:microsoft.com/office/officeart/2005/8/layout/hierarchy3"/>
    <dgm:cxn modelId="{DBD43AAB-2458-4E22-8E96-491261F39DB0}" type="presParOf" srcId="{5A647697-8F5E-4A6C-8475-67BD1C0D9695}" destId="{90414993-82D0-45CF-8FC7-9B065A314B88}" srcOrd="0" destOrd="0" presId="urn:microsoft.com/office/officeart/2005/8/layout/hierarchy3"/>
    <dgm:cxn modelId="{A37C78B9-C4C3-4FA4-A131-882813382DC6}" type="presParOf" srcId="{5A647697-8F5E-4A6C-8475-67BD1C0D9695}" destId="{71E64EE5-B7BC-43CC-B39D-950CAA9F1FF3}" srcOrd="1" destOrd="0" presId="urn:microsoft.com/office/officeart/2005/8/layout/hierarchy3"/>
    <dgm:cxn modelId="{0BDFE9BF-AB0C-4686-B9A2-1EDFE10EF9F8}" type="presParOf" srcId="{C4BADC74-715B-42CF-B01B-D2ED5E57DD1A}" destId="{96BF464C-3912-4881-93A2-42FB326DD738}" srcOrd="1" destOrd="0" presId="urn:microsoft.com/office/officeart/2005/8/layout/hierarchy3"/>
    <dgm:cxn modelId="{683C1A8D-3F5F-404C-BDFD-F921CEE00773}" type="presParOf" srcId="{96BF464C-3912-4881-93A2-42FB326DD738}" destId="{76009F74-96CA-4766-AB23-30D875A19F24}" srcOrd="0" destOrd="0" presId="urn:microsoft.com/office/officeart/2005/8/layout/hierarchy3"/>
    <dgm:cxn modelId="{7D14C934-1165-47CF-BC13-018010B16A29}" type="presParOf" srcId="{76009F74-96CA-4766-AB23-30D875A19F24}" destId="{45839F1D-8C31-498C-8672-5609B577782F}" srcOrd="0" destOrd="0" presId="urn:microsoft.com/office/officeart/2005/8/layout/hierarchy3"/>
    <dgm:cxn modelId="{263F9398-7DF0-44DF-8B17-281332200122}" type="presParOf" srcId="{76009F74-96CA-4766-AB23-30D875A19F24}" destId="{9B1C314D-4848-461A-B45F-E7858ACB6F11}" srcOrd="1" destOrd="0" presId="urn:microsoft.com/office/officeart/2005/8/layout/hierarchy3"/>
    <dgm:cxn modelId="{86591720-7C72-4691-B447-E57CB09F8016}" type="presParOf" srcId="{96BF464C-3912-4881-93A2-42FB326DD738}" destId="{C8904681-B6C1-48EC-98FD-060AD50DF7C0}" srcOrd="1" destOrd="0" presId="urn:microsoft.com/office/officeart/2005/8/layout/hierarchy3"/>
    <dgm:cxn modelId="{CD8B96E9-F612-4249-94DD-4FF63F29937B}" type="presParOf" srcId="{C8904681-B6C1-48EC-98FD-060AD50DF7C0}" destId="{112AAA79-E445-4216-A9BF-B5846B5C14F9}" srcOrd="0" destOrd="0" presId="urn:microsoft.com/office/officeart/2005/8/layout/hierarchy3"/>
    <dgm:cxn modelId="{137F2CB8-A0BB-434F-A6F9-2BFEC9E139E7}" type="presParOf" srcId="{C8904681-B6C1-48EC-98FD-060AD50DF7C0}" destId="{B6694303-62C8-4E93-A5AA-9B11B841E58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151361-DD25-4EF4-9EBB-523C5BA8BD9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19DAA70-E13A-451E-9095-D416FF2103A9}">
      <dgm:prSet/>
      <dgm:spPr/>
      <dgm:t>
        <a:bodyPr/>
        <a:lstStyle/>
        <a:p>
          <a:r>
            <a:rPr lang="cs-CZ" b="0" dirty="0"/>
            <a:t>Změna není odůvodněná</a:t>
          </a:r>
          <a:endParaRPr lang="cs-CZ" dirty="0"/>
        </a:p>
      </dgm:t>
    </dgm:pt>
    <dgm:pt modelId="{4A6236D2-BA8C-4DBF-8F3D-2D76A25FE718}" type="parTrans" cxnId="{BB76F41B-2E7A-44F7-8568-349C7F21BC30}">
      <dgm:prSet/>
      <dgm:spPr/>
      <dgm:t>
        <a:bodyPr/>
        <a:lstStyle/>
        <a:p>
          <a:endParaRPr lang="cs-CZ"/>
        </a:p>
      </dgm:t>
    </dgm:pt>
    <dgm:pt modelId="{72A7554C-4729-4E05-BDB4-C8569A8162EF}" type="sibTrans" cxnId="{BB76F41B-2E7A-44F7-8568-349C7F21BC30}">
      <dgm:prSet/>
      <dgm:spPr/>
      <dgm:t>
        <a:bodyPr/>
        <a:lstStyle/>
        <a:p>
          <a:endParaRPr lang="cs-CZ"/>
        </a:p>
      </dgm:t>
    </dgm:pt>
    <dgm:pt modelId="{DB68E6CD-D917-475D-9A52-0D85C6DD8AED}">
      <dgm:prSet/>
      <dgm:spPr/>
      <dgm:t>
        <a:bodyPr/>
        <a:lstStyle/>
        <a:p>
          <a:r>
            <a:rPr lang="cs-CZ" b="0" dirty="0"/>
            <a:t>Změna není provázaná s rozpočtem</a:t>
          </a:r>
          <a:endParaRPr lang="cs-CZ" dirty="0"/>
        </a:p>
      </dgm:t>
    </dgm:pt>
    <dgm:pt modelId="{B9E3DBA3-67BB-425F-AC27-037046AFF28C}" type="parTrans" cxnId="{D727A72E-300A-4A19-BF56-62853BE7868E}">
      <dgm:prSet/>
      <dgm:spPr/>
      <dgm:t>
        <a:bodyPr/>
        <a:lstStyle/>
        <a:p>
          <a:endParaRPr lang="cs-CZ"/>
        </a:p>
      </dgm:t>
    </dgm:pt>
    <dgm:pt modelId="{314E10B8-E6C3-47AF-8352-2BA8D22136AA}" type="sibTrans" cxnId="{D727A72E-300A-4A19-BF56-62853BE7868E}">
      <dgm:prSet/>
      <dgm:spPr/>
      <dgm:t>
        <a:bodyPr/>
        <a:lstStyle/>
        <a:p>
          <a:endParaRPr lang="cs-CZ"/>
        </a:p>
      </dgm:t>
    </dgm:pt>
    <dgm:pt modelId="{26CEE202-DBE7-4875-8850-20E7EE567819}">
      <dgm:prSet/>
      <dgm:spPr/>
      <dgm:t>
        <a:bodyPr/>
        <a:lstStyle/>
        <a:p>
          <a:r>
            <a:rPr lang="cs-CZ" b="0" dirty="0"/>
            <a:t>Nejsou vybrány obrazovky žádosti o změnu</a:t>
          </a:r>
          <a:endParaRPr lang="cs-CZ" dirty="0"/>
        </a:p>
      </dgm:t>
    </dgm:pt>
    <dgm:pt modelId="{3748C110-3181-4181-A0DD-CA24BD89BDEC}" type="parTrans" cxnId="{073081E1-F5A7-4D0D-BA9B-2621AF9710A3}">
      <dgm:prSet/>
      <dgm:spPr/>
      <dgm:t>
        <a:bodyPr/>
        <a:lstStyle/>
        <a:p>
          <a:endParaRPr lang="cs-CZ"/>
        </a:p>
      </dgm:t>
    </dgm:pt>
    <dgm:pt modelId="{A2A9EBFF-5909-484E-A4F3-430AF1A0A16F}" type="sibTrans" cxnId="{073081E1-F5A7-4D0D-BA9B-2621AF9710A3}">
      <dgm:prSet/>
      <dgm:spPr/>
      <dgm:t>
        <a:bodyPr/>
        <a:lstStyle/>
        <a:p>
          <a:endParaRPr lang="cs-CZ"/>
        </a:p>
      </dgm:t>
    </dgm:pt>
    <dgm:pt modelId="{EC5AF265-F346-4347-8905-A9B03DF0CD2D}">
      <dgm:prSet/>
      <dgm:spPr/>
      <dgm:t>
        <a:bodyPr/>
        <a:lstStyle/>
        <a:p>
          <a:r>
            <a:rPr lang="cs-CZ" b="0" dirty="0"/>
            <a:t>Změna není podepsaná oprávněnou osobou</a:t>
          </a:r>
          <a:endParaRPr lang="cs-CZ" dirty="0"/>
        </a:p>
      </dgm:t>
    </dgm:pt>
    <dgm:pt modelId="{5663DB07-E789-4FC3-B62D-9CAB22AC4AE9}" type="parTrans" cxnId="{2ED03B95-9BCC-4AB3-A02A-0B65CFE2BC90}">
      <dgm:prSet/>
      <dgm:spPr/>
      <dgm:t>
        <a:bodyPr/>
        <a:lstStyle/>
        <a:p>
          <a:endParaRPr lang="cs-CZ"/>
        </a:p>
      </dgm:t>
    </dgm:pt>
    <dgm:pt modelId="{4F6AB246-D25E-4CDC-92B5-4109FA229878}" type="sibTrans" cxnId="{2ED03B95-9BCC-4AB3-A02A-0B65CFE2BC90}">
      <dgm:prSet/>
      <dgm:spPr/>
      <dgm:t>
        <a:bodyPr/>
        <a:lstStyle/>
        <a:p>
          <a:endParaRPr lang="cs-CZ"/>
        </a:p>
      </dgm:t>
    </dgm:pt>
    <dgm:pt modelId="{CF0F5309-A20B-4C9F-A92E-75DC6C563468}">
      <dgm:prSet/>
      <dgm:spPr/>
      <dgm:t>
        <a:bodyPr/>
        <a:lstStyle/>
        <a:p>
          <a:r>
            <a:rPr lang="cs-CZ" b="0" dirty="0"/>
            <a:t>Finanční plán není aktuální (změna rozpočtu)</a:t>
          </a:r>
          <a:endParaRPr lang="cs-CZ" dirty="0"/>
        </a:p>
      </dgm:t>
    </dgm:pt>
    <dgm:pt modelId="{1B192A56-0F4F-4959-9651-7E36A23AC5EA}" type="parTrans" cxnId="{C845037B-D79A-4881-BC3D-C5CDF494440A}">
      <dgm:prSet/>
      <dgm:spPr/>
      <dgm:t>
        <a:bodyPr/>
        <a:lstStyle/>
        <a:p>
          <a:endParaRPr lang="cs-CZ"/>
        </a:p>
      </dgm:t>
    </dgm:pt>
    <dgm:pt modelId="{C48443E9-BC69-4066-97F2-724DCB475719}" type="sibTrans" cxnId="{C845037B-D79A-4881-BC3D-C5CDF494440A}">
      <dgm:prSet/>
      <dgm:spPr/>
      <dgm:t>
        <a:bodyPr/>
        <a:lstStyle/>
        <a:p>
          <a:endParaRPr lang="cs-CZ"/>
        </a:p>
      </dgm:t>
    </dgm:pt>
    <dgm:pt modelId="{90605E37-4921-459E-80C6-C9D92FE8BB50}">
      <dgm:prSet/>
      <dgm:spPr/>
      <dgm:t>
        <a:bodyPr/>
        <a:lstStyle/>
        <a:p>
          <a:r>
            <a:rPr lang="cs-CZ" b="0" dirty="0"/>
            <a:t>Změna rozpočtu není promítnutá do jednotlivých KA (např. do přehledu nákladů u aktivity)</a:t>
          </a:r>
          <a:endParaRPr lang="cs-CZ" dirty="0"/>
        </a:p>
      </dgm:t>
    </dgm:pt>
    <dgm:pt modelId="{967EF41F-DF43-434C-81D1-F0FEB1D8BD5A}" type="parTrans" cxnId="{68D28BAD-ADDA-4128-BBE9-5950D6C57C7B}">
      <dgm:prSet/>
      <dgm:spPr/>
      <dgm:t>
        <a:bodyPr/>
        <a:lstStyle/>
        <a:p>
          <a:endParaRPr lang="cs-CZ"/>
        </a:p>
      </dgm:t>
    </dgm:pt>
    <dgm:pt modelId="{96FE7404-AF66-49BB-9099-72AAB832676E}" type="sibTrans" cxnId="{68D28BAD-ADDA-4128-BBE9-5950D6C57C7B}">
      <dgm:prSet/>
      <dgm:spPr/>
      <dgm:t>
        <a:bodyPr/>
        <a:lstStyle/>
        <a:p>
          <a:endParaRPr lang="cs-CZ"/>
        </a:p>
      </dgm:t>
    </dgm:pt>
    <dgm:pt modelId="{CBFAF77C-9A09-423F-8819-D679A67D071E}">
      <dgm:prSet/>
      <dgm:spPr/>
      <dgm:t>
        <a:bodyPr/>
        <a:lstStyle/>
        <a:p>
          <a:r>
            <a:rPr lang="cs-CZ" b="0" dirty="0"/>
            <a:t>Popisovaná změna je nejasná a nepřehledně zpracovaná</a:t>
          </a:r>
          <a:endParaRPr lang="cs-CZ" dirty="0"/>
        </a:p>
      </dgm:t>
    </dgm:pt>
    <dgm:pt modelId="{A8682980-B697-4643-8D47-4F0F420ED4E9}" type="parTrans" cxnId="{3AADA333-3BAE-426E-B42B-729E03C39B38}">
      <dgm:prSet/>
      <dgm:spPr/>
      <dgm:t>
        <a:bodyPr/>
        <a:lstStyle/>
        <a:p>
          <a:endParaRPr lang="cs-CZ"/>
        </a:p>
      </dgm:t>
    </dgm:pt>
    <dgm:pt modelId="{F92C249D-0FA6-4315-BAE2-43C3460CF4AD}" type="sibTrans" cxnId="{3AADA333-3BAE-426E-B42B-729E03C39B38}">
      <dgm:prSet/>
      <dgm:spPr/>
      <dgm:t>
        <a:bodyPr/>
        <a:lstStyle/>
        <a:p>
          <a:endParaRPr lang="cs-CZ"/>
        </a:p>
      </dgm:t>
    </dgm:pt>
    <dgm:pt modelId="{8B5779FD-87AF-455A-BDEB-BE51CA44AC93}" type="pres">
      <dgm:prSet presAssocID="{98151361-DD25-4EF4-9EBB-523C5BA8BD91}" presName="linearFlow" presStyleCnt="0">
        <dgm:presLayoutVars>
          <dgm:dir/>
          <dgm:resizeHandles val="exact"/>
        </dgm:presLayoutVars>
      </dgm:prSet>
      <dgm:spPr/>
    </dgm:pt>
    <dgm:pt modelId="{813594FA-575C-4705-87E7-B9B7716922F4}" type="pres">
      <dgm:prSet presAssocID="{319DAA70-E13A-451E-9095-D416FF2103A9}" presName="composite" presStyleCnt="0"/>
      <dgm:spPr/>
    </dgm:pt>
    <dgm:pt modelId="{0D0E9273-B5C7-48A3-8DB0-E695D97FA6F7}" type="pres">
      <dgm:prSet presAssocID="{319DAA70-E13A-451E-9095-D416FF2103A9}" presName="imgShp" presStyleLbl="fgImgPlac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mělá inteligence obrys"/>
        </a:ext>
      </dgm:extLst>
    </dgm:pt>
    <dgm:pt modelId="{E821EBC4-2F58-4114-9F5C-AAB51C865C2E}" type="pres">
      <dgm:prSet presAssocID="{319DAA70-E13A-451E-9095-D416FF2103A9}" presName="txShp" presStyleLbl="node1" presStyleIdx="0" presStyleCnt="7">
        <dgm:presLayoutVars>
          <dgm:bulletEnabled val="1"/>
        </dgm:presLayoutVars>
      </dgm:prSet>
      <dgm:spPr/>
    </dgm:pt>
    <dgm:pt modelId="{75F80320-3F91-4232-BE65-083A9181AC34}" type="pres">
      <dgm:prSet presAssocID="{72A7554C-4729-4E05-BDB4-C8569A8162EF}" presName="spacing" presStyleCnt="0"/>
      <dgm:spPr/>
    </dgm:pt>
    <dgm:pt modelId="{5855D591-83FE-4058-B3D9-1C64F0C5D756}" type="pres">
      <dgm:prSet presAssocID="{DB68E6CD-D917-475D-9A52-0D85C6DD8AED}" presName="composite" presStyleCnt="0"/>
      <dgm:spPr/>
    </dgm:pt>
    <dgm:pt modelId="{30C55409-B114-4619-B836-016E6B61755C}" type="pres">
      <dgm:prSet presAssocID="{DB68E6CD-D917-475D-9A52-0D85C6DD8AED}" presName="imgShp" presStyleLbl="fgImgPlace1" presStyleIdx="1" presStyleCnt="7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asátko – kasička se souvislou výplní"/>
        </a:ext>
      </dgm:extLst>
    </dgm:pt>
    <dgm:pt modelId="{30B3FF3B-C15B-4199-BFDD-025126AC3A76}" type="pres">
      <dgm:prSet presAssocID="{DB68E6CD-D917-475D-9A52-0D85C6DD8AED}" presName="txShp" presStyleLbl="node1" presStyleIdx="1" presStyleCnt="7">
        <dgm:presLayoutVars>
          <dgm:bulletEnabled val="1"/>
        </dgm:presLayoutVars>
      </dgm:prSet>
      <dgm:spPr/>
    </dgm:pt>
    <dgm:pt modelId="{642E3136-D61A-4BF6-BCDB-4AAD0A86C8D8}" type="pres">
      <dgm:prSet presAssocID="{314E10B8-E6C3-47AF-8352-2BA8D22136AA}" presName="spacing" presStyleCnt="0"/>
      <dgm:spPr/>
    </dgm:pt>
    <dgm:pt modelId="{CFC513C5-993B-4FDE-98A2-5881BB0AF897}" type="pres">
      <dgm:prSet presAssocID="{26CEE202-DBE7-4875-8850-20E7EE567819}" presName="composite" presStyleCnt="0"/>
      <dgm:spPr/>
    </dgm:pt>
    <dgm:pt modelId="{1E6C43CD-C540-464B-B540-33DA03C3326F}" type="pres">
      <dgm:prSet presAssocID="{26CEE202-DBE7-4875-8850-20E7EE567819}" presName="imgShp" presStyleLbl="fgImgPlace1" presStyleIdx="2" presStyleCnt="7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říčina a následek se souvislou výplní"/>
        </a:ext>
      </dgm:extLst>
    </dgm:pt>
    <dgm:pt modelId="{4C07FAD4-1C36-48A6-91FE-8DBE4DDDB8E9}" type="pres">
      <dgm:prSet presAssocID="{26CEE202-DBE7-4875-8850-20E7EE567819}" presName="txShp" presStyleLbl="node1" presStyleIdx="2" presStyleCnt="7">
        <dgm:presLayoutVars>
          <dgm:bulletEnabled val="1"/>
        </dgm:presLayoutVars>
      </dgm:prSet>
      <dgm:spPr/>
    </dgm:pt>
    <dgm:pt modelId="{8C2C913E-3935-4728-B1B3-0D791B75C0C0}" type="pres">
      <dgm:prSet presAssocID="{A2A9EBFF-5909-484E-A4F3-430AF1A0A16F}" presName="spacing" presStyleCnt="0"/>
      <dgm:spPr/>
    </dgm:pt>
    <dgm:pt modelId="{E28DB098-5D24-415B-8F04-810A72A142DB}" type="pres">
      <dgm:prSet presAssocID="{EC5AF265-F346-4347-8905-A9B03DF0CD2D}" presName="composite" presStyleCnt="0"/>
      <dgm:spPr/>
    </dgm:pt>
    <dgm:pt modelId="{B54508E4-3439-4265-A9A6-6F216451618B}" type="pres">
      <dgm:prSet presAssocID="{EC5AF265-F346-4347-8905-A9B03DF0CD2D}" presName="imgShp" presStyleLbl="fgImgPlac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dpis se souvislou výplní"/>
        </a:ext>
      </dgm:extLst>
    </dgm:pt>
    <dgm:pt modelId="{31AC0F3A-7424-460E-A379-F54F3FBC746D}" type="pres">
      <dgm:prSet presAssocID="{EC5AF265-F346-4347-8905-A9B03DF0CD2D}" presName="txShp" presStyleLbl="node1" presStyleIdx="3" presStyleCnt="7">
        <dgm:presLayoutVars>
          <dgm:bulletEnabled val="1"/>
        </dgm:presLayoutVars>
      </dgm:prSet>
      <dgm:spPr/>
    </dgm:pt>
    <dgm:pt modelId="{871209C7-C9CD-442E-986B-ACE7AE695C59}" type="pres">
      <dgm:prSet presAssocID="{4F6AB246-D25E-4CDC-92B5-4109FA229878}" presName="spacing" presStyleCnt="0"/>
      <dgm:spPr/>
    </dgm:pt>
    <dgm:pt modelId="{2B4042CD-D73B-41FC-89C5-9260DCF17349}" type="pres">
      <dgm:prSet presAssocID="{CF0F5309-A20B-4C9F-A92E-75DC6C563468}" presName="composite" presStyleCnt="0"/>
      <dgm:spPr/>
    </dgm:pt>
    <dgm:pt modelId="{0F5C0525-39B8-4F62-8C78-848A86A283FA}" type="pres">
      <dgm:prSet presAssocID="{CF0F5309-A20B-4C9F-A92E-75DC6C563468}" presName="imgShp" presStyleLbl="fgImgPlac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abídka a poptávka obrys"/>
        </a:ext>
      </dgm:extLst>
    </dgm:pt>
    <dgm:pt modelId="{F05E5BCC-C029-4AD7-B89A-8387910F198C}" type="pres">
      <dgm:prSet presAssocID="{CF0F5309-A20B-4C9F-A92E-75DC6C563468}" presName="txShp" presStyleLbl="node1" presStyleIdx="4" presStyleCnt="7">
        <dgm:presLayoutVars>
          <dgm:bulletEnabled val="1"/>
        </dgm:presLayoutVars>
      </dgm:prSet>
      <dgm:spPr/>
    </dgm:pt>
    <dgm:pt modelId="{880C279B-6E22-4826-B961-F3E7860E8F6E}" type="pres">
      <dgm:prSet presAssocID="{C48443E9-BC69-4066-97F2-724DCB475719}" presName="spacing" presStyleCnt="0"/>
      <dgm:spPr/>
    </dgm:pt>
    <dgm:pt modelId="{6ABCA575-D2DE-45D7-B6F0-D56B27DD42A5}" type="pres">
      <dgm:prSet presAssocID="{90605E37-4921-459E-80C6-C9D92FE8BB50}" presName="composite" presStyleCnt="0"/>
      <dgm:spPr/>
    </dgm:pt>
    <dgm:pt modelId="{046353EF-BA4F-4D93-BECB-54E624EE21A4}" type="pres">
      <dgm:prSet presAssocID="{90605E37-4921-459E-80C6-C9D92FE8BB50}" presName="imgShp" presStyleLbl="fgImgPlace1" presStyleIdx="5" presStyleCnt="7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Šipky ve tvaru V se souvislou výplní"/>
        </a:ext>
      </dgm:extLst>
    </dgm:pt>
    <dgm:pt modelId="{6821598F-BEB3-4EB5-85D9-9D3A05502BDE}" type="pres">
      <dgm:prSet presAssocID="{90605E37-4921-459E-80C6-C9D92FE8BB50}" presName="txShp" presStyleLbl="node1" presStyleIdx="5" presStyleCnt="7">
        <dgm:presLayoutVars>
          <dgm:bulletEnabled val="1"/>
        </dgm:presLayoutVars>
      </dgm:prSet>
      <dgm:spPr/>
    </dgm:pt>
    <dgm:pt modelId="{23353031-3DB2-4828-ADF3-F5E004BB5848}" type="pres">
      <dgm:prSet presAssocID="{96FE7404-AF66-49BB-9099-72AAB832676E}" presName="spacing" presStyleCnt="0"/>
      <dgm:spPr/>
    </dgm:pt>
    <dgm:pt modelId="{29E72BCA-4283-4391-AF16-56D7C65F1EE2}" type="pres">
      <dgm:prSet presAssocID="{CBFAF77C-9A09-423F-8819-D679A67D071E}" presName="composite" presStyleCnt="0"/>
      <dgm:spPr/>
    </dgm:pt>
    <dgm:pt modelId="{95A5024F-36BD-43AE-B882-7C94B44259F2}" type="pres">
      <dgm:prSet presAssocID="{CBFAF77C-9A09-423F-8819-D679A67D071E}" presName="imgShp" presStyleLbl="fgImgPlac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Žárovka a ozubené kolečko se souvislou výplní"/>
        </a:ext>
      </dgm:extLst>
    </dgm:pt>
    <dgm:pt modelId="{A9261DF8-3659-466C-B0FF-528A88CFD348}" type="pres">
      <dgm:prSet presAssocID="{CBFAF77C-9A09-423F-8819-D679A67D071E}" presName="txShp" presStyleLbl="node1" presStyleIdx="6" presStyleCnt="7">
        <dgm:presLayoutVars>
          <dgm:bulletEnabled val="1"/>
        </dgm:presLayoutVars>
      </dgm:prSet>
      <dgm:spPr/>
    </dgm:pt>
  </dgm:ptLst>
  <dgm:cxnLst>
    <dgm:cxn modelId="{CE8E1F18-9157-419D-9F50-951BEB94E246}" type="presOf" srcId="{EC5AF265-F346-4347-8905-A9B03DF0CD2D}" destId="{31AC0F3A-7424-460E-A379-F54F3FBC746D}" srcOrd="0" destOrd="0" presId="urn:microsoft.com/office/officeart/2005/8/layout/vList3"/>
    <dgm:cxn modelId="{BB76F41B-2E7A-44F7-8568-349C7F21BC30}" srcId="{98151361-DD25-4EF4-9EBB-523C5BA8BD91}" destId="{319DAA70-E13A-451E-9095-D416FF2103A9}" srcOrd="0" destOrd="0" parTransId="{4A6236D2-BA8C-4DBF-8F3D-2D76A25FE718}" sibTransId="{72A7554C-4729-4E05-BDB4-C8569A8162EF}"/>
    <dgm:cxn modelId="{9D1C9320-4A18-4491-B02E-4D51FBF91AF4}" type="presOf" srcId="{CBFAF77C-9A09-423F-8819-D679A67D071E}" destId="{A9261DF8-3659-466C-B0FF-528A88CFD348}" srcOrd="0" destOrd="0" presId="urn:microsoft.com/office/officeart/2005/8/layout/vList3"/>
    <dgm:cxn modelId="{31A76827-65E7-4A6C-9683-384A16F1E22E}" type="presOf" srcId="{98151361-DD25-4EF4-9EBB-523C5BA8BD91}" destId="{8B5779FD-87AF-455A-BDEB-BE51CA44AC93}" srcOrd="0" destOrd="0" presId="urn:microsoft.com/office/officeart/2005/8/layout/vList3"/>
    <dgm:cxn modelId="{D727A72E-300A-4A19-BF56-62853BE7868E}" srcId="{98151361-DD25-4EF4-9EBB-523C5BA8BD91}" destId="{DB68E6CD-D917-475D-9A52-0D85C6DD8AED}" srcOrd="1" destOrd="0" parTransId="{B9E3DBA3-67BB-425F-AC27-037046AFF28C}" sibTransId="{314E10B8-E6C3-47AF-8352-2BA8D22136AA}"/>
    <dgm:cxn modelId="{3AADA333-3BAE-426E-B42B-729E03C39B38}" srcId="{98151361-DD25-4EF4-9EBB-523C5BA8BD91}" destId="{CBFAF77C-9A09-423F-8819-D679A67D071E}" srcOrd="6" destOrd="0" parTransId="{A8682980-B697-4643-8D47-4F0F420ED4E9}" sibTransId="{F92C249D-0FA6-4315-BAE2-43C3460CF4AD}"/>
    <dgm:cxn modelId="{8098625B-6CF2-4E62-9BEC-C509FE98BC99}" type="presOf" srcId="{DB68E6CD-D917-475D-9A52-0D85C6DD8AED}" destId="{30B3FF3B-C15B-4199-BFDD-025126AC3A76}" srcOrd="0" destOrd="0" presId="urn:microsoft.com/office/officeart/2005/8/layout/vList3"/>
    <dgm:cxn modelId="{C845037B-D79A-4881-BC3D-C5CDF494440A}" srcId="{98151361-DD25-4EF4-9EBB-523C5BA8BD91}" destId="{CF0F5309-A20B-4C9F-A92E-75DC6C563468}" srcOrd="4" destOrd="0" parTransId="{1B192A56-0F4F-4959-9651-7E36A23AC5EA}" sibTransId="{C48443E9-BC69-4066-97F2-724DCB475719}"/>
    <dgm:cxn modelId="{2ED03B95-9BCC-4AB3-A02A-0B65CFE2BC90}" srcId="{98151361-DD25-4EF4-9EBB-523C5BA8BD91}" destId="{EC5AF265-F346-4347-8905-A9B03DF0CD2D}" srcOrd="3" destOrd="0" parTransId="{5663DB07-E789-4FC3-B62D-9CAB22AC4AE9}" sibTransId="{4F6AB246-D25E-4CDC-92B5-4109FA229878}"/>
    <dgm:cxn modelId="{AB480EAB-099F-4816-A3B0-329484056C0D}" type="presOf" srcId="{90605E37-4921-459E-80C6-C9D92FE8BB50}" destId="{6821598F-BEB3-4EB5-85D9-9D3A05502BDE}" srcOrd="0" destOrd="0" presId="urn:microsoft.com/office/officeart/2005/8/layout/vList3"/>
    <dgm:cxn modelId="{68D28BAD-ADDA-4128-BBE9-5950D6C57C7B}" srcId="{98151361-DD25-4EF4-9EBB-523C5BA8BD91}" destId="{90605E37-4921-459E-80C6-C9D92FE8BB50}" srcOrd="5" destOrd="0" parTransId="{967EF41F-DF43-434C-81D1-F0FEB1D8BD5A}" sibTransId="{96FE7404-AF66-49BB-9099-72AAB832676E}"/>
    <dgm:cxn modelId="{C2411CBD-BE57-470C-A8CD-8D3E158205C3}" type="presOf" srcId="{319DAA70-E13A-451E-9095-D416FF2103A9}" destId="{E821EBC4-2F58-4114-9F5C-AAB51C865C2E}" srcOrd="0" destOrd="0" presId="urn:microsoft.com/office/officeart/2005/8/layout/vList3"/>
    <dgm:cxn modelId="{F2EDD4C4-880E-4C36-BDDA-0E09511DB437}" type="presOf" srcId="{CF0F5309-A20B-4C9F-A92E-75DC6C563468}" destId="{F05E5BCC-C029-4AD7-B89A-8387910F198C}" srcOrd="0" destOrd="0" presId="urn:microsoft.com/office/officeart/2005/8/layout/vList3"/>
    <dgm:cxn modelId="{073081E1-F5A7-4D0D-BA9B-2621AF9710A3}" srcId="{98151361-DD25-4EF4-9EBB-523C5BA8BD91}" destId="{26CEE202-DBE7-4875-8850-20E7EE567819}" srcOrd="2" destOrd="0" parTransId="{3748C110-3181-4181-A0DD-CA24BD89BDEC}" sibTransId="{A2A9EBFF-5909-484E-A4F3-430AF1A0A16F}"/>
    <dgm:cxn modelId="{DD27E5FF-5273-471E-8F53-4DAF8972BCAF}" type="presOf" srcId="{26CEE202-DBE7-4875-8850-20E7EE567819}" destId="{4C07FAD4-1C36-48A6-91FE-8DBE4DDDB8E9}" srcOrd="0" destOrd="0" presId="urn:microsoft.com/office/officeart/2005/8/layout/vList3"/>
    <dgm:cxn modelId="{B9D9E920-1C5D-4A06-9473-3CEC98ED707B}" type="presParOf" srcId="{8B5779FD-87AF-455A-BDEB-BE51CA44AC93}" destId="{813594FA-575C-4705-87E7-B9B7716922F4}" srcOrd="0" destOrd="0" presId="urn:microsoft.com/office/officeart/2005/8/layout/vList3"/>
    <dgm:cxn modelId="{FAEC225B-0197-4D6F-9267-9AB7CD24A846}" type="presParOf" srcId="{813594FA-575C-4705-87E7-B9B7716922F4}" destId="{0D0E9273-B5C7-48A3-8DB0-E695D97FA6F7}" srcOrd="0" destOrd="0" presId="urn:microsoft.com/office/officeart/2005/8/layout/vList3"/>
    <dgm:cxn modelId="{6A7F635D-7220-421C-B2CA-E1652ABC5432}" type="presParOf" srcId="{813594FA-575C-4705-87E7-B9B7716922F4}" destId="{E821EBC4-2F58-4114-9F5C-AAB51C865C2E}" srcOrd="1" destOrd="0" presId="urn:microsoft.com/office/officeart/2005/8/layout/vList3"/>
    <dgm:cxn modelId="{7B99AEEB-C3E5-4EA4-8A18-E5AD8DC9BED1}" type="presParOf" srcId="{8B5779FD-87AF-455A-BDEB-BE51CA44AC93}" destId="{75F80320-3F91-4232-BE65-083A9181AC34}" srcOrd="1" destOrd="0" presId="urn:microsoft.com/office/officeart/2005/8/layout/vList3"/>
    <dgm:cxn modelId="{13FC8843-709D-4306-A187-1067E17856F2}" type="presParOf" srcId="{8B5779FD-87AF-455A-BDEB-BE51CA44AC93}" destId="{5855D591-83FE-4058-B3D9-1C64F0C5D756}" srcOrd="2" destOrd="0" presId="urn:microsoft.com/office/officeart/2005/8/layout/vList3"/>
    <dgm:cxn modelId="{30A2C010-6096-4EC2-BFF7-CA55E87FE85E}" type="presParOf" srcId="{5855D591-83FE-4058-B3D9-1C64F0C5D756}" destId="{30C55409-B114-4619-B836-016E6B61755C}" srcOrd="0" destOrd="0" presId="urn:microsoft.com/office/officeart/2005/8/layout/vList3"/>
    <dgm:cxn modelId="{DFD98801-76D5-4854-A725-8FC23126B678}" type="presParOf" srcId="{5855D591-83FE-4058-B3D9-1C64F0C5D756}" destId="{30B3FF3B-C15B-4199-BFDD-025126AC3A76}" srcOrd="1" destOrd="0" presId="urn:microsoft.com/office/officeart/2005/8/layout/vList3"/>
    <dgm:cxn modelId="{EB5FBFF2-452A-4CB0-AF75-4EFCA44E6694}" type="presParOf" srcId="{8B5779FD-87AF-455A-BDEB-BE51CA44AC93}" destId="{642E3136-D61A-4BF6-BCDB-4AAD0A86C8D8}" srcOrd="3" destOrd="0" presId="urn:microsoft.com/office/officeart/2005/8/layout/vList3"/>
    <dgm:cxn modelId="{251BCDA7-3E81-4AD1-9CDB-09D4EEC76889}" type="presParOf" srcId="{8B5779FD-87AF-455A-BDEB-BE51CA44AC93}" destId="{CFC513C5-993B-4FDE-98A2-5881BB0AF897}" srcOrd="4" destOrd="0" presId="urn:microsoft.com/office/officeart/2005/8/layout/vList3"/>
    <dgm:cxn modelId="{4EF0CB66-8E3A-4856-AC9C-A06E34E779EC}" type="presParOf" srcId="{CFC513C5-993B-4FDE-98A2-5881BB0AF897}" destId="{1E6C43CD-C540-464B-B540-33DA03C3326F}" srcOrd="0" destOrd="0" presId="urn:microsoft.com/office/officeart/2005/8/layout/vList3"/>
    <dgm:cxn modelId="{5AC36BC3-F4EA-47DB-97B8-C0FA24F79AC0}" type="presParOf" srcId="{CFC513C5-993B-4FDE-98A2-5881BB0AF897}" destId="{4C07FAD4-1C36-48A6-91FE-8DBE4DDDB8E9}" srcOrd="1" destOrd="0" presId="urn:microsoft.com/office/officeart/2005/8/layout/vList3"/>
    <dgm:cxn modelId="{83D0CD49-595B-4354-A457-BEEB569507F9}" type="presParOf" srcId="{8B5779FD-87AF-455A-BDEB-BE51CA44AC93}" destId="{8C2C913E-3935-4728-B1B3-0D791B75C0C0}" srcOrd="5" destOrd="0" presId="urn:microsoft.com/office/officeart/2005/8/layout/vList3"/>
    <dgm:cxn modelId="{EA0903E0-EF2C-4DE8-A1A0-395ECC1E6464}" type="presParOf" srcId="{8B5779FD-87AF-455A-BDEB-BE51CA44AC93}" destId="{E28DB098-5D24-415B-8F04-810A72A142DB}" srcOrd="6" destOrd="0" presId="urn:microsoft.com/office/officeart/2005/8/layout/vList3"/>
    <dgm:cxn modelId="{3D96C10D-EDB7-4DBA-A7EE-CAB19FBAA6B7}" type="presParOf" srcId="{E28DB098-5D24-415B-8F04-810A72A142DB}" destId="{B54508E4-3439-4265-A9A6-6F216451618B}" srcOrd="0" destOrd="0" presId="urn:microsoft.com/office/officeart/2005/8/layout/vList3"/>
    <dgm:cxn modelId="{8344D99E-3E1A-4858-97A3-9047D9229147}" type="presParOf" srcId="{E28DB098-5D24-415B-8F04-810A72A142DB}" destId="{31AC0F3A-7424-460E-A379-F54F3FBC746D}" srcOrd="1" destOrd="0" presId="urn:microsoft.com/office/officeart/2005/8/layout/vList3"/>
    <dgm:cxn modelId="{B2C4A796-1094-4BB3-BD50-BADBA3C9D9B5}" type="presParOf" srcId="{8B5779FD-87AF-455A-BDEB-BE51CA44AC93}" destId="{871209C7-C9CD-442E-986B-ACE7AE695C59}" srcOrd="7" destOrd="0" presId="urn:microsoft.com/office/officeart/2005/8/layout/vList3"/>
    <dgm:cxn modelId="{ED438CD0-D508-4561-9583-59054617E7DC}" type="presParOf" srcId="{8B5779FD-87AF-455A-BDEB-BE51CA44AC93}" destId="{2B4042CD-D73B-41FC-89C5-9260DCF17349}" srcOrd="8" destOrd="0" presId="urn:microsoft.com/office/officeart/2005/8/layout/vList3"/>
    <dgm:cxn modelId="{E4791BC3-AA1F-4257-B610-32EAB9031688}" type="presParOf" srcId="{2B4042CD-D73B-41FC-89C5-9260DCF17349}" destId="{0F5C0525-39B8-4F62-8C78-848A86A283FA}" srcOrd="0" destOrd="0" presId="urn:microsoft.com/office/officeart/2005/8/layout/vList3"/>
    <dgm:cxn modelId="{307C1D3A-40B0-4D90-8D13-F60970930F12}" type="presParOf" srcId="{2B4042CD-D73B-41FC-89C5-9260DCF17349}" destId="{F05E5BCC-C029-4AD7-B89A-8387910F198C}" srcOrd="1" destOrd="0" presId="urn:microsoft.com/office/officeart/2005/8/layout/vList3"/>
    <dgm:cxn modelId="{CDF4A18B-60B9-4FF7-A92E-4236548F5264}" type="presParOf" srcId="{8B5779FD-87AF-455A-BDEB-BE51CA44AC93}" destId="{880C279B-6E22-4826-B961-F3E7860E8F6E}" srcOrd="9" destOrd="0" presId="urn:microsoft.com/office/officeart/2005/8/layout/vList3"/>
    <dgm:cxn modelId="{533F9D97-FF2B-4C88-9A86-868D7A2CAD66}" type="presParOf" srcId="{8B5779FD-87AF-455A-BDEB-BE51CA44AC93}" destId="{6ABCA575-D2DE-45D7-B6F0-D56B27DD42A5}" srcOrd="10" destOrd="0" presId="urn:microsoft.com/office/officeart/2005/8/layout/vList3"/>
    <dgm:cxn modelId="{5BDD8C86-5A11-4670-82FA-96025E8B553D}" type="presParOf" srcId="{6ABCA575-D2DE-45D7-B6F0-D56B27DD42A5}" destId="{046353EF-BA4F-4D93-BECB-54E624EE21A4}" srcOrd="0" destOrd="0" presId="urn:microsoft.com/office/officeart/2005/8/layout/vList3"/>
    <dgm:cxn modelId="{84637220-6E08-4701-B47F-ABC25292D460}" type="presParOf" srcId="{6ABCA575-D2DE-45D7-B6F0-D56B27DD42A5}" destId="{6821598F-BEB3-4EB5-85D9-9D3A05502BDE}" srcOrd="1" destOrd="0" presId="urn:microsoft.com/office/officeart/2005/8/layout/vList3"/>
    <dgm:cxn modelId="{F6D881D6-F6FF-4050-AE6E-9404255FE37C}" type="presParOf" srcId="{8B5779FD-87AF-455A-BDEB-BE51CA44AC93}" destId="{23353031-3DB2-4828-ADF3-F5E004BB5848}" srcOrd="11" destOrd="0" presId="urn:microsoft.com/office/officeart/2005/8/layout/vList3"/>
    <dgm:cxn modelId="{ABDA9191-4CF1-47A1-BF9B-4A38C6708465}" type="presParOf" srcId="{8B5779FD-87AF-455A-BDEB-BE51CA44AC93}" destId="{29E72BCA-4283-4391-AF16-56D7C65F1EE2}" srcOrd="12" destOrd="0" presId="urn:microsoft.com/office/officeart/2005/8/layout/vList3"/>
    <dgm:cxn modelId="{6DCF4737-2C7D-4496-93CD-6BDEAB351EE5}" type="presParOf" srcId="{29E72BCA-4283-4391-AF16-56D7C65F1EE2}" destId="{95A5024F-36BD-43AE-B882-7C94B44259F2}" srcOrd="0" destOrd="0" presId="urn:microsoft.com/office/officeart/2005/8/layout/vList3"/>
    <dgm:cxn modelId="{D58FFF74-8454-4225-8BF4-AD36E79BB115}" type="presParOf" srcId="{29E72BCA-4283-4391-AF16-56D7C65F1EE2}" destId="{A9261DF8-3659-466C-B0FF-528A88CFD34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7E214D-3FDC-4C05-8116-42E4611ED91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D48DEB5-FA09-415E-B7B8-BB9EB4B5F06D}">
      <dgm:prSet/>
      <dgm:spPr/>
      <dgm:t>
        <a:bodyPr/>
        <a:lstStyle/>
        <a:p>
          <a:r>
            <a:rPr lang="cs-CZ" b="1" dirty="0"/>
            <a:t>Kontrola předem ohlášená ‒ dokumentace</a:t>
          </a:r>
          <a:endParaRPr lang="cs-CZ" dirty="0"/>
        </a:p>
      </dgm:t>
    </dgm:pt>
    <dgm:pt modelId="{5A3077E5-7E38-4E6D-A98B-555FCBF14FE4}" type="parTrans" cxnId="{BD050794-AD6A-4B57-858B-DC0FF2A5324A}">
      <dgm:prSet/>
      <dgm:spPr/>
      <dgm:t>
        <a:bodyPr/>
        <a:lstStyle/>
        <a:p>
          <a:endParaRPr lang="cs-CZ"/>
        </a:p>
      </dgm:t>
    </dgm:pt>
    <dgm:pt modelId="{B705D85D-3CE0-4D29-96FB-6449C9984F60}" type="sibTrans" cxnId="{BD050794-AD6A-4B57-858B-DC0FF2A5324A}">
      <dgm:prSet/>
      <dgm:spPr/>
      <dgm:t>
        <a:bodyPr/>
        <a:lstStyle/>
        <a:p>
          <a:endParaRPr lang="cs-CZ"/>
        </a:p>
      </dgm:t>
    </dgm:pt>
    <dgm:pt modelId="{C26BFDE6-5463-4B7F-88BD-0297416D9B6A}">
      <dgm:prSet/>
      <dgm:spPr/>
      <dgm:t>
        <a:bodyPr/>
        <a:lstStyle/>
        <a:p>
          <a:r>
            <a:rPr lang="cs-CZ" dirty="0"/>
            <a:t>Příjemce se zavazuje vytvořit podmínky k provedení kontroly realizace projektu.</a:t>
          </a:r>
        </a:p>
      </dgm:t>
    </dgm:pt>
    <dgm:pt modelId="{5C7D841F-8BAF-44A7-BB02-96DC97B7A850}" type="parTrans" cxnId="{C755DA39-21DE-4FDC-96A4-A3F2F82BFEAB}">
      <dgm:prSet/>
      <dgm:spPr/>
      <dgm:t>
        <a:bodyPr/>
        <a:lstStyle/>
        <a:p>
          <a:endParaRPr lang="cs-CZ"/>
        </a:p>
      </dgm:t>
    </dgm:pt>
    <dgm:pt modelId="{71300835-7360-4795-8D4A-0A3F46FD4492}" type="sibTrans" cxnId="{C755DA39-21DE-4FDC-96A4-A3F2F82BFEAB}">
      <dgm:prSet/>
      <dgm:spPr/>
      <dgm:t>
        <a:bodyPr/>
        <a:lstStyle/>
        <a:p>
          <a:endParaRPr lang="cs-CZ"/>
        </a:p>
      </dgm:t>
    </dgm:pt>
    <dgm:pt modelId="{112B9CA7-C961-4561-B301-0D9A9828762D}">
      <dgm:prSet/>
      <dgm:spPr/>
      <dgm:t>
        <a:bodyPr/>
        <a:lstStyle/>
        <a:p>
          <a:r>
            <a:rPr lang="cs-CZ" dirty="0"/>
            <a:t>Poskytnout </a:t>
          </a:r>
          <a:r>
            <a:rPr lang="cs-CZ" b="1" dirty="0"/>
            <a:t>dokumenty </a:t>
          </a:r>
          <a:r>
            <a:rPr lang="cs-CZ" dirty="0"/>
            <a:t>k ověření, zda prokazované výdaje skutečně vznikly (účetní doklady – ke mzdám, prezenční listiny, monitorovací listy či další podklady k indikátorům a CS, vnitřní směrnice apod.), být k dispozici kontrolorům pro zodpovězení dotazů.</a:t>
          </a:r>
        </a:p>
      </dgm:t>
    </dgm:pt>
    <dgm:pt modelId="{E7B61ACC-E3FA-4529-AF91-B77CA9D6907D}" type="parTrans" cxnId="{D679F0C1-6828-4BDC-AAE6-4C7C18CFC4CA}">
      <dgm:prSet/>
      <dgm:spPr/>
      <dgm:t>
        <a:bodyPr/>
        <a:lstStyle/>
        <a:p>
          <a:endParaRPr lang="cs-CZ"/>
        </a:p>
      </dgm:t>
    </dgm:pt>
    <dgm:pt modelId="{4C2EACE9-D8FF-4670-9FD3-676190199D2D}" type="sibTrans" cxnId="{D679F0C1-6828-4BDC-AAE6-4C7C18CFC4CA}">
      <dgm:prSet/>
      <dgm:spPr/>
      <dgm:t>
        <a:bodyPr/>
        <a:lstStyle/>
        <a:p>
          <a:endParaRPr lang="cs-CZ"/>
        </a:p>
      </dgm:t>
    </dgm:pt>
    <dgm:pt modelId="{ADBE6347-953A-4FC4-837D-5FFF57621FE2}">
      <dgm:prSet/>
      <dgm:spPr/>
      <dgm:t>
        <a:bodyPr/>
        <a:lstStyle/>
        <a:p>
          <a:r>
            <a:rPr lang="cs-CZ" b="1"/>
            <a:t>Kontrola neohlášená</a:t>
          </a:r>
          <a:endParaRPr lang="cs-CZ"/>
        </a:p>
      </dgm:t>
    </dgm:pt>
    <dgm:pt modelId="{39BC3402-3A85-453E-A243-B9152E552BC8}" type="parTrans" cxnId="{CC89F26A-BF7B-40AF-9BCF-1DB7ED096090}">
      <dgm:prSet/>
      <dgm:spPr/>
      <dgm:t>
        <a:bodyPr/>
        <a:lstStyle/>
        <a:p>
          <a:endParaRPr lang="cs-CZ"/>
        </a:p>
      </dgm:t>
    </dgm:pt>
    <dgm:pt modelId="{CD86C030-FD0B-4246-9001-9016AD85DF52}" type="sibTrans" cxnId="{CC89F26A-BF7B-40AF-9BCF-1DB7ED096090}">
      <dgm:prSet/>
      <dgm:spPr/>
      <dgm:t>
        <a:bodyPr/>
        <a:lstStyle/>
        <a:p>
          <a:endParaRPr lang="cs-CZ"/>
        </a:p>
      </dgm:t>
    </dgm:pt>
    <dgm:pt modelId="{73793E18-A7C7-4890-A5FC-ADA144BDC15E}">
      <dgm:prSet/>
      <dgm:spPr/>
      <dgm:t>
        <a:bodyPr/>
        <a:lstStyle/>
        <a:p>
          <a:r>
            <a:rPr lang="cs-CZ" dirty="0"/>
            <a:t>Umožnit přístup na aktivity, o kterých příjemce v </a:t>
          </a:r>
          <a:r>
            <a:rPr lang="cs-CZ" b="1" dirty="0"/>
            <a:t>plánu aktivit projektu </a:t>
          </a:r>
          <a:r>
            <a:rPr lang="cs-CZ" dirty="0"/>
            <a:t>prohlásil, že se mají v uvedený den konat</a:t>
          </a:r>
          <a:r>
            <a:rPr lang="cs-CZ" b="1" dirty="0"/>
            <a:t>.</a:t>
          </a:r>
          <a:endParaRPr lang="cs-CZ" dirty="0"/>
        </a:p>
      </dgm:t>
    </dgm:pt>
    <dgm:pt modelId="{8544D7FB-5628-4FD3-AB97-5B0443A3A811}" type="parTrans" cxnId="{DA87BC27-CCAE-40E6-85AF-8397C10291E5}">
      <dgm:prSet/>
      <dgm:spPr/>
      <dgm:t>
        <a:bodyPr/>
        <a:lstStyle/>
        <a:p>
          <a:endParaRPr lang="cs-CZ"/>
        </a:p>
      </dgm:t>
    </dgm:pt>
    <dgm:pt modelId="{0E513522-3A4F-40CB-A941-516C8476B0C0}" type="sibTrans" cxnId="{DA87BC27-CCAE-40E6-85AF-8397C10291E5}">
      <dgm:prSet/>
      <dgm:spPr/>
      <dgm:t>
        <a:bodyPr/>
        <a:lstStyle/>
        <a:p>
          <a:endParaRPr lang="cs-CZ"/>
        </a:p>
      </dgm:t>
    </dgm:pt>
    <dgm:pt modelId="{D35AFA99-5F22-480C-BA44-5C24B2DCAB64}">
      <dgm:prSet/>
      <dgm:spPr/>
      <dgm:t>
        <a:bodyPr/>
        <a:lstStyle/>
        <a:p>
          <a:r>
            <a:rPr lang="cs-CZ" b="1" dirty="0"/>
            <a:t>Plán aktivit projektu </a:t>
          </a:r>
          <a:r>
            <a:rPr lang="cs-CZ" dirty="0"/>
            <a:t>= dokument, který si může ŘO vyžádat v předstihu konání aktivit (datum, čas, místo konání akce,…). Slouží jako podklad pro případné </a:t>
          </a:r>
          <a:r>
            <a:rPr lang="cs-CZ" b="1" dirty="0"/>
            <a:t>neohlášené kontroly aktivit</a:t>
          </a:r>
          <a:r>
            <a:rPr lang="cs-CZ" dirty="0"/>
            <a:t>.</a:t>
          </a:r>
        </a:p>
      </dgm:t>
    </dgm:pt>
    <dgm:pt modelId="{AE38848E-FCF2-41F9-9996-C08873768DDF}" type="parTrans" cxnId="{1A7BA7AF-B3C5-4ABB-8712-977371809BF4}">
      <dgm:prSet/>
      <dgm:spPr/>
      <dgm:t>
        <a:bodyPr/>
        <a:lstStyle/>
        <a:p>
          <a:endParaRPr lang="cs-CZ"/>
        </a:p>
      </dgm:t>
    </dgm:pt>
    <dgm:pt modelId="{9D90CEC4-CD01-4734-8B4E-2941E37D5412}" type="sibTrans" cxnId="{1A7BA7AF-B3C5-4ABB-8712-977371809BF4}">
      <dgm:prSet/>
      <dgm:spPr/>
      <dgm:t>
        <a:bodyPr/>
        <a:lstStyle/>
        <a:p>
          <a:endParaRPr lang="cs-CZ"/>
        </a:p>
      </dgm:t>
    </dgm:pt>
    <dgm:pt modelId="{0DD24BA3-8DE0-427C-A431-55267CE1918F}">
      <dgm:prSet/>
      <dgm:spPr/>
      <dgm:t>
        <a:bodyPr/>
        <a:lstStyle/>
        <a:p>
          <a:r>
            <a:rPr lang="cs-CZ"/>
            <a:t>Viz též kap. 18.4 a kap. 27 Obecných pravidel</a:t>
          </a:r>
        </a:p>
      </dgm:t>
    </dgm:pt>
    <dgm:pt modelId="{57C21F0F-ED76-4CC9-A09A-BE835164967E}" type="parTrans" cxnId="{CB47F59C-A546-498A-B0FE-788CCF519FCE}">
      <dgm:prSet/>
      <dgm:spPr/>
      <dgm:t>
        <a:bodyPr/>
        <a:lstStyle/>
        <a:p>
          <a:endParaRPr lang="cs-CZ"/>
        </a:p>
      </dgm:t>
    </dgm:pt>
    <dgm:pt modelId="{753E9D71-1721-40AC-A58B-2C7220CC71BB}" type="sibTrans" cxnId="{CB47F59C-A546-498A-B0FE-788CCF519FCE}">
      <dgm:prSet/>
      <dgm:spPr/>
      <dgm:t>
        <a:bodyPr/>
        <a:lstStyle/>
        <a:p>
          <a:endParaRPr lang="cs-CZ"/>
        </a:p>
      </dgm:t>
    </dgm:pt>
    <dgm:pt modelId="{B765D0BE-9095-4ACE-8D3D-388D7E798A8F}">
      <dgm:prSet/>
      <dgm:spPr/>
      <dgm:t>
        <a:bodyPr/>
        <a:lstStyle/>
        <a:p>
          <a:r>
            <a:rPr lang="cs-CZ" dirty="0"/>
            <a:t>Pozor! za nepředložení nebo pozdní dodání plánu aktivit hrozí příjemci sankce (0,5 % z dotace).</a:t>
          </a:r>
        </a:p>
      </dgm:t>
    </dgm:pt>
    <dgm:pt modelId="{977084C5-4AEE-42F1-8FF9-17F2C6483FA4}" type="parTrans" cxnId="{99036B16-7322-4CFA-88FA-904676ABB313}">
      <dgm:prSet/>
      <dgm:spPr/>
      <dgm:t>
        <a:bodyPr/>
        <a:lstStyle/>
        <a:p>
          <a:endParaRPr lang="cs-CZ"/>
        </a:p>
      </dgm:t>
    </dgm:pt>
    <dgm:pt modelId="{CB4382BF-BB04-4372-B85D-787700FABC50}" type="sibTrans" cxnId="{99036B16-7322-4CFA-88FA-904676ABB313}">
      <dgm:prSet/>
      <dgm:spPr/>
      <dgm:t>
        <a:bodyPr/>
        <a:lstStyle/>
        <a:p>
          <a:endParaRPr lang="cs-CZ"/>
        </a:p>
      </dgm:t>
    </dgm:pt>
    <dgm:pt modelId="{8A1BF91B-B56C-48CB-936E-16991AB6FA97}">
      <dgm:prSet/>
      <dgm:spPr/>
      <dgm:t>
        <a:bodyPr/>
        <a:lstStyle/>
        <a:p>
          <a:endParaRPr lang="cs-CZ" dirty="0"/>
        </a:p>
      </dgm:t>
    </dgm:pt>
    <dgm:pt modelId="{B800F66A-89E9-4DE1-B3E2-33A4833499EB}" type="parTrans" cxnId="{2E1952C7-38C9-4B32-A0D9-9413F3832C33}">
      <dgm:prSet/>
      <dgm:spPr/>
      <dgm:t>
        <a:bodyPr/>
        <a:lstStyle/>
        <a:p>
          <a:endParaRPr lang="cs-CZ"/>
        </a:p>
      </dgm:t>
    </dgm:pt>
    <dgm:pt modelId="{B5872ABA-019B-4960-AD70-D818AF532616}" type="sibTrans" cxnId="{2E1952C7-38C9-4B32-A0D9-9413F3832C33}">
      <dgm:prSet/>
      <dgm:spPr/>
      <dgm:t>
        <a:bodyPr/>
        <a:lstStyle/>
        <a:p>
          <a:endParaRPr lang="cs-CZ"/>
        </a:p>
      </dgm:t>
    </dgm:pt>
    <dgm:pt modelId="{05A34713-C59B-4C63-80BE-8C0E49588C24}">
      <dgm:prSet/>
      <dgm:spPr/>
      <dgm:t>
        <a:bodyPr/>
        <a:lstStyle/>
        <a:p>
          <a:endParaRPr lang="cs-CZ" dirty="0"/>
        </a:p>
      </dgm:t>
    </dgm:pt>
    <dgm:pt modelId="{ED99D827-C3FA-4CA1-BD28-521F23D09837}" type="parTrans" cxnId="{0DA23082-AC39-4A75-BBE7-6BFCE90004C3}">
      <dgm:prSet/>
      <dgm:spPr/>
      <dgm:t>
        <a:bodyPr/>
        <a:lstStyle/>
        <a:p>
          <a:endParaRPr lang="cs-CZ"/>
        </a:p>
      </dgm:t>
    </dgm:pt>
    <dgm:pt modelId="{85777269-2A0F-46A7-88B9-1613AD1D61EC}" type="sibTrans" cxnId="{0DA23082-AC39-4A75-BBE7-6BFCE90004C3}">
      <dgm:prSet/>
      <dgm:spPr/>
      <dgm:t>
        <a:bodyPr/>
        <a:lstStyle/>
        <a:p>
          <a:endParaRPr lang="cs-CZ"/>
        </a:p>
      </dgm:t>
    </dgm:pt>
    <dgm:pt modelId="{92644966-ED02-49FF-93A6-95FCC138D221}">
      <dgm:prSet/>
      <dgm:spPr/>
      <dgm:t>
        <a:bodyPr/>
        <a:lstStyle/>
        <a:p>
          <a:r>
            <a:rPr lang="cs-CZ" b="1" dirty="0"/>
            <a:t>Kontrola může navštívit i zaměstnavatele!</a:t>
          </a:r>
        </a:p>
      </dgm:t>
    </dgm:pt>
    <dgm:pt modelId="{EDAEB6FA-7E73-4BFF-9F9B-E2DD126C73EE}" type="parTrans" cxnId="{25E69220-6692-4DAE-8553-5855D37CE3E0}">
      <dgm:prSet/>
      <dgm:spPr/>
    </dgm:pt>
    <dgm:pt modelId="{D277C7CB-F9F2-49C4-8C5D-C5A3F0ED7433}" type="sibTrans" cxnId="{25E69220-6692-4DAE-8553-5855D37CE3E0}">
      <dgm:prSet/>
      <dgm:spPr/>
    </dgm:pt>
    <dgm:pt modelId="{50F8F6C4-E3B1-44F5-9E2A-0BB56FB46480}" type="pres">
      <dgm:prSet presAssocID="{C47E214D-3FDC-4C05-8116-42E4611ED91E}" presName="Name0" presStyleCnt="0">
        <dgm:presLayoutVars>
          <dgm:dir/>
          <dgm:animLvl val="lvl"/>
          <dgm:resizeHandles val="exact"/>
        </dgm:presLayoutVars>
      </dgm:prSet>
      <dgm:spPr/>
    </dgm:pt>
    <dgm:pt modelId="{419E90F6-320F-422E-90E7-AE72446181D7}" type="pres">
      <dgm:prSet presAssocID="{0D48DEB5-FA09-415E-B7B8-BB9EB4B5F06D}" presName="composite" presStyleCnt="0"/>
      <dgm:spPr/>
    </dgm:pt>
    <dgm:pt modelId="{C1443D27-E354-4588-9F6B-ED72B72C6383}" type="pres">
      <dgm:prSet presAssocID="{0D48DEB5-FA09-415E-B7B8-BB9EB4B5F06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E290EDBB-818C-4E5F-926F-26BB66F53C49}" type="pres">
      <dgm:prSet presAssocID="{0D48DEB5-FA09-415E-B7B8-BB9EB4B5F06D}" presName="desTx" presStyleLbl="alignAccFollowNode1" presStyleIdx="0" presStyleCnt="2">
        <dgm:presLayoutVars>
          <dgm:bulletEnabled val="1"/>
        </dgm:presLayoutVars>
      </dgm:prSet>
      <dgm:spPr/>
    </dgm:pt>
    <dgm:pt modelId="{484E315C-E530-487E-958D-C65A69B1293F}" type="pres">
      <dgm:prSet presAssocID="{B705D85D-3CE0-4D29-96FB-6449C9984F60}" presName="space" presStyleCnt="0"/>
      <dgm:spPr/>
    </dgm:pt>
    <dgm:pt modelId="{DE59683D-E89B-40B7-B589-EE8F440281BD}" type="pres">
      <dgm:prSet presAssocID="{ADBE6347-953A-4FC4-837D-5FFF57621FE2}" presName="composite" presStyleCnt="0"/>
      <dgm:spPr/>
    </dgm:pt>
    <dgm:pt modelId="{D20A38B5-BC45-4AD5-BDBF-46855D4EDB32}" type="pres">
      <dgm:prSet presAssocID="{ADBE6347-953A-4FC4-837D-5FFF57621FE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0A0D7100-6385-4D0A-8FEB-38230B5DE03D}" type="pres">
      <dgm:prSet presAssocID="{ADBE6347-953A-4FC4-837D-5FFF57621FE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9036B16-7322-4CFA-88FA-904676ABB313}" srcId="{D35AFA99-5F22-480C-BA44-5C24B2DCAB64}" destId="{B765D0BE-9095-4ACE-8D3D-388D7E798A8F}" srcOrd="1" destOrd="0" parTransId="{977084C5-4AEE-42F1-8FF9-17F2C6483FA4}" sibTransId="{CB4382BF-BB04-4372-B85D-787700FABC50}"/>
    <dgm:cxn modelId="{25E69220-6692-4DAE-8553-5855D37CE3E0}" srcId="{D35AFA99-5F22-480C-BA44-5C24B2DCAB64}" destId="{92644966-ED02-49FF-93A6-95FCC138D221}" srcOrd="2" destOrd="0" parTransId="{EDAEB6FA-7E73-4BFF-9F9B-E2DD126C73EE}" sibTransId="{D277C7CB-F9F2-49C4-8C5D-C5A3F0ED7433}"/>
    <dgm:cxn modelId="{DA87BC27-CCAE-40E6-85AF-8397C10291E5}" srcId="{ADBE6347-953A-4FC4-837D-5FFF57621FE2}" destId="{73793E18-A7C7-4890-A5FC-ADA144BDC15E}" srcOrd="0" destOrd="0" parTransId="{8544D7FB-5628-4FD3-AB97-5B0443A3A811}" sibTransId="{0E513522-3A4F-40CB-A941-516C8476B0C0}"/>
    <dgm:cxn modelId="{43C78935-FDDD-4352-9287-AD3D707EF2D5}" type="presOf" srcId="{C47E214D-3FDC-4C05-8116-42E4611ED91E}" destId="{50F8F6C4-E3B1-44F5-9E2A-0BB56FB46480}" srcOrd="0" destOrd="0" presId="urn:microsoft.com/office/officeart/2005/8/layout/hList1"/>
    <dgm:cxn modelId="{C755DA39-21DE-4FDC-96A4-A3F2F82BFEAB}" srcId="{0D48DEB5-FA09-415E-B7B8-BB9EB4B5F06D}" destId="{C26BFDE6-5463-4B7F-88BD-0297416D9B6A}" srcOrd="0" destOrd="0" parTransId="{5C7D841F-8BAF-44A7-BB02-96DC97B7A850}" sibTransId="{71300835-7360-4795-8D4A-0A3F46FD4492}"/>
    <dgm:cxn modelId="{C2D7C03F-0708-4389-BCB0-A9B2C42CB798}" type="presOf" srcId="{92644966-ED02-49FF-93A6-95FCC138D221}" destId="{0A0D7100-6385-4D0A-8FEB-38230B5DE03D}" srcOrd="0" destOrd="4" presId="urn:microsoft.com/office/officeart/2005/8/layout/hList1"/>
    <dgm:cxn modelId="{5B552A5E-70F3-440E-8DFF-4136210881AC}" type="presOf" srcId="{D35AFA99-5F22-480C-BA44-5C24B2DCAB64}" destId="{0A0D7100-6385-4D0A-8FEB-38230B5DE03D}" srcOrd="0" destOrd="1" presId="urn:microsoft.com/office/officeart/2005/8/layout/hList1"/>
    <dgm:cxn modelId="{188E8B5F-5DE0-468B-83C3-74A357D96D25}" type="presOf" srcId="{05A34713-C59B-4C63-80BE-8C0E49588C24}" destId="{E290EDBB-818C-4E5F-926F-26BB66F53C49}" srcOrd="0" destOrd="1" presId="urn:microsoft.com/office/officeart/2005/8/layout/hList1"/>
    <dgm:cxn modelId="{907FB763-A34D-4E2A-87F3-CD7F18BC53B2}" type="presOf" srcId="{0DD24BA3-8DE0-427C-A431-55267CE1918F}" destId="{0A0D7100-6385-4D0A-8FEB-38230B5DE03D}" srcOrd="0" destOrd="2" presId="urn:microsoft.com/office/officeart/2005/8/layout/hList1"/>
    <dgm:cxn modelId="{CC89F26A-BF7B-40AF-9BCF-1DB7ED096090}" srcId="{C47E214D-3FDC-4C05-8116-42E4611ED91E}" destId="{ADBE6347-953A-4FC4-837D-5FFF57621FE2}" srcOrd="1" destOrd="0" parTransId="{39BC3402-3A85-453E-A243-B9152E552BC8}" sibTransId="{CD86C030-FD0B-4246-9001-9016AD85DF52}"/>
    <dgm:cxn modelId="{B83CEE7A-5C02-4CC3-A84B-68B8627A5550}" type="presOf" srcId="{112B9CA7-C961-4561-B301-0D9A9828762D}" destId="{E290EDBB-818C-4E5F-926F-26BB66F53C49}" srcOrd="0" destOrd="3" presId="urn:microsoft.com/office/officeart/2005/8/layout/hList1"/>
    <dgm:cxn modelId="{0DA23082-AC39-4A75-BBE7-6BFCE90004C3}" srcId="{0D48DEB5-FA09-415E-B7B8-BB9EB4B5F06D}" destId="{05A34713-C59B-4C63-80BE-8C0E49588C24}" srcOrd="1" destOrd="0" parTransId="{ED99D827-C3FA-4CA1-BD28-521F23D09837}" sibTransId="{85777269-2A0F-46A7-88B9-1613AD1D61EC}"/>
    <dgm:cxn modelId="{BD050794-AD6A-4B57-858B-DC0FF2A5324A}" srcId="{C47E214D-3FDC-4C05-8116-42E4611ED91E}" destId="{0D48DEB5-FA09-415E-B7B8-BB9EB4B5F06D}" srcOrd="0" destOrd="0" parTransId="{5A3077E5-7E38-4E6D-A98B-555FCBF14FE4}" sibTransId="{B705D85D-3CE0-4D29-96FB-6449C9984F60}"/>
    <dgm:cxn modelId="{CB47F59C-A546-498A-B0FE-788CCF519FCE}" srcId="{D35AFA99-5F22-480C-BA44-5C24B2DCAB64}" destId="{0DD24BA3-8DE0-427C-A431-55267CE1918F}" srcOrd="0" destOrd="0" parTransId="{57C21F0F-ED76-4CC9-A09A-BE835164967E}" sibTransId="{753E9D71-1721-40AC-A58B-2C7220CC71BB}"/>
    <dgm:cxn modelId="{A5457BA9-6B09-4BBB-BA27-533871973AC8}" type="presOf" srcId="{B765D0BE-9095-4ACE-8D3D-388D7E798A8F}" destId="{0A0D7100-6385-4D0A-8FEB-38230B5DE03D}" srcOrd="0" destOrd="3" presId="urn:microsoft.com/office/officeart/2005/8/layout/hList1"/>
    <dgm:cxn modelId="{1A7BA7AF-B3C5-4ABB-8712-977371809BF4}" srcId="{ADBE6347-953A-4FC4-837D-5FFF57621FE2}" destId="{D35AFA99-5F22-480C-BA44-5C24B2DCAB64}" srcOrd="1" destOrd="0" parTransId="{AE38848E-FCF2-41F9-9996-C08873768DDF}" sibTransId="{9D90CEC4-CD01-4734-8B4E-2941E37D5412}"/>
    <dgm:cxn modelId="{D679F0C1-6828-4BDC-AAE6-4C7C18CFC4CA}" srcId="{0D48DEB5-FA09-415E-B7B8-BB9EB4B5F06D}" destId="{112B9CA7-C961-4561-B301-0D9A9828762D}" srcOrd="3" destOrd="0" parTransId="{E7B61ACC-E3FA-4529-AF91-B77CA9D6907D}" sibTransId="{4C2EACE9-D8FF-4670-9FD3-676190199D2D}"/>
    <dgm:cxn modelId="{54B7A3C2-8868-4B90-B048-72BDD7D6B25A}" type="presOf" srcId="{C26BFDE6-5463-4B7F-88BD-0297416D9B6A}" destId="{E290EDBB-818C-4E5F-926F-26BB66F53C49}" srcOrd="0" destOrd="0" presId="urn:microsoft.com/office/officeart/2005/8/layout/hList1"/>
    <dgm:cxn modelId="{2E1952C7-38C9-4B32-A0D9-9413F3832C33}" srcId="{0D48DEB5-FA09-415E-B7B8-BB9EB4B5F06D}" destId="{8A1BF91B-B56C-48CB-936E-16991AB6FA97}" srcOrd="2" destOrd="0" parTransId="{B800F66A-89E9-4DE1-B3E2-33A4833499EB}" sibTransId="{B5872ABA-019B-4960-AD70-D818AF532616}"/>
    <dgm:cxn modelId="{D673ADD8-A5A0-4923-A176-24A86F1C451A}" type="presOf" srcId="{73793E18-A7C7-4890-A5FC-ADA144BDC15E}" destId="{0A0D7100-6385-4D0A-8FEB-38230B5DE03D}" srcOrd="0" destOrd="0" presId="urn:microsoft.com/office/officeart/2005/8/layout/hList1"/>
    <dgm:cxn modelId="{710233DF-4245-4AED-91ED-664CBC2ECE32}" type="presOf" srcId="{8A1BF91B-B56C-48CB-936E-16991AB6FA97}" destId="{E290EDBB-818C-4E5F-926F-26BB66F53C49}" srcOrd="0" destOrd="2" presId="urn:microsoft.com/office/officeart/2005/8/layout/hList1"/>
    <dgm:cxn modelId="{05B732E1-4136-4E50-B617-6C59C6890E54}" type="presOf" srcId="{0D48DEB5-FA09-415E-B7B8-BB9EB4B5F06D}" destId="{C1443D27-E354-4588-9F6B-ED72B72C6383}" srcOrd="0" destOrd="0" presId="urn:microsoft.com/office/officeart/2005/8/layout/hList1"/>
    <dgm:cxn modelId="{AE6C94E2-39BA-4B72-AD27-2B751852B7E7}" type="presOf" srcId="{ADBE6347-953A-4FC4-837D-5FFF57621FE2}" destId="{D20A38B5-BC45-4AD5-BDBF-46855D4EDB32}" srcOrd="0" destOrd="0" presId="urn:microsoft.com/office/officeart/2005/8/layout/hList1"/>
    <dgm:cxn modelId="{BBD9C6E1-FE68-4591-834B-895A02A860FE}" type="presParOf" srcId="{50F8F6C4-E3B1-44F5-9E2A-0BB56FB46480}" destId="{419E90F6-320F-422E-90E7-AE72446181D7}" srcOrd="0" destOrd="0" presId="urn:microsoft.com/office/officeart/2005/8/layout/hList1"/>
    <dgm:cxn modelId="{71993C8D-130E-42FC-96E8-612570D71AE1}" type="presParOf" srcId="{419E90F6-320F-422E-90E7-AE72446181D7}" destId="{C1443D27-E354-4588-9F6B-ED72B72C6383}" srcOrd="0" destOrd="0" presId="urn:microsoft.com/office/officeart/2005/8/layout/hList1"/>
    <dgm:cxn modelId="{A56C5B50-D1DB-41CB-9087-B33A28412D25}" type="presParOf" srcId="{419E90F6-320F-422E-90E7-AE72446181D7}" destId="{E290EDBB-818C-4E5F-926F-26BB66F53C49}" srcOrd="1" destOrd="0" presId="urn:microsoft.com/office/officeart/2005/8/layout/hList1"/>
    <dgm:cxn modelId="{4F90E3C8-2B7A-4478-AD48-8707B1B3C14D}" type="presParOf" srcId="{50F8F6C4-E3B1-44F5-9E2A-0BB56FB46480}" destId="{484E315C-E530-487E-958D-C65A69B1293F}" srcOrd="1" destOrd="0" presId="urn:microsoft.com/office/officeart/2005/8/layout/hList1"/>
    <dgm:cxn modelId="{CFFEDB7C-2E4A-45F9-A56E-2327A381926E}" type="presParOf" srcId="{50F8F6C4-E3B1-44F5-9E2A-0BB56FB46480}" destId="{DE59683D-E89B-40B7-B589-EE8F440281BD}" srcOrd="2" destOrd="0" presId="urn:microsoft.com/office/officeart/2005/8/layout/hList1"/>
    <dgm:cxn modelId="{6991CA4E-038C-4000-9167-6D22548A39C6}" type="presParOf" srcId="{DE59683D-E89B-40B7-B589-EE8F440281BD}" destId="{D20A38B5-BC45-4AD5-BDBF-46855D4EDB32}" srcOrd="0" destOrd="0" presId="urn:microsoft.com/office/officeart/2005/8/layout/hList1"/>
    <dgm:cxn modelId="{5C522C08-FE53-43E8-8C5B-02601DF5F6A0}" type="presParOf" srcId="{DE59683D-E89B-40B7-B589-EE8F440281BD}" destId="{0A0D7100-6385-4D0A-8FEB-38230B5DE03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6390AE-7C6F-4B44-A05E-D57536A5ED6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F688E14-3CE3-41F5-8E38-DABAA46B95CC}">
      <dgm:prSet/>
      <dgm:spPr/>
      <dgm:t>
        <a:bodyPr/>
        <a:lstStyle/>
        <a:p>
          <a:r>
            <a:rPr lang="cs-CZ" b="0" dirty="0"/>
            <a:t>První zálohová platba – 20 % dotace</a:t>
          </a:r>
          <a:endParaRPr lang="cs-CZ" dirty="0"/>
        </a:p>
      </dgm:t>
    </dgm:pt>
    <dgm:pt modelId="{AFC71F56-AFA4-4E6B-A374-6D2F5F83642A}" type="parTrans" cxnId="{57E0F5A9-7444-4434-A607-03AEA2AAAB18}">
      <dgm:prSet/>
      <dgm:spPr/>
      <dgm:t>
        <a:bodyPr/>
        <a:lstStyle/>
        <a:p>
          <a:endParaRPr lang="cs-CZ"/>
        </a:p>
      </dgm:t>
    </dgm:pt>
    <dgm:pt modelId="{12896912-ACD6-4ED8-8B30-32A505686225}" type="sibTrans" cxnId="{57E0F5A9-7444-4434-A607-03AEA2AAAB18}">
      <dgm:prSet/>
      <dgm:spPr/>
      <dgm:t>
        <a:bodyPr/>
        <a:lstStyle/>
        <a:p>
          <a:endParaRPr lang="cs-CZ"/>
        </a:p>
      </dgm:t>
    </dgm:pt>
    <dgm:pt modelId="{0D4F227E-5220-4394-8622-476B76B68B4F}">
      <dgm:prSet/>
      <dgm:spPr/>
      <dgm:t>
        <a:bodyPr/>
        <a:lstStyle/>
        <a:p>
          <a:r>
            <a:rPr lang="cs-CZ" b="0" dirty="0"/>
            <a:t>Další části dotace – proplácené na základě schválených žádostí o platbu (dále jen </a:t>
          </a:r>
          <a:r>
            <a:rPr lang="cs-CZ" b="0" dirty="0" err="1"/>
            <a:t>ŽoP</a:t>
          </a:r>
          <a:r>
            <a:rPr lang="cs-CZ" b="0" dirty="0"/>
            <a:t>)</a:t>
          </a:r>
          <a:endParaRPr lang="cs-CZ" dirty="0"/>
        </a:p>
      </dgm:t>
    </dgm:pt>
    <dgm:pt modelId="{84A79867-0470-484A-B088-BDAE84564E3D}" type="parTrans" cxnId="{771690F2-8C46-4FCF-86EC-30087323F0DB}">
      <dgm:prSet/>
      <dgm:spPr/>
      <dgm:t>
        <a:bodyPr/>
        <a:lstStyle/>
        <a:p>
          <a:endParaRPr lang="cs-CZ"/>
        </a:p>
      </dgm:t>
    </dgm:pt>
    <dgm:pt modelId="{F22E0B91-A2A1-44C9-895D-F7454D296210}" type="sibTrans" cxnId="{771690F2-8C46-4FCF-86EC-30087323F0DB}">
      <dgm:prSet/>
      <dgm:spPr/>
      <dgm:t>
        <a:bodyPr/>
        <a:lstStyle/>
        <a:p>
          <a:endParaRPr lang="cs-CZ"/>
        </a:p>
      </dgm:t>
    </dgm:pt>
    <dgm:pt modelId="{8F2E68E1-7DCE-4B89-B81A-4C8D20FB8666}">
      <dgm:prSet/>
      <dgm:spPr/>
      <dgm:t>
        <a:bodyPr/>
        <a:lstStyle/>
        <a:p>
          <a:r>
            <a:rPr lang="cs-CZ" dirty="0"/>
            <a:t>co je v </a:t>
          </a:r>
          <a:r>
            <a:rPr lang="cs-CZ" dirty="0" err="1"/>
            <a:t>ŽoP</a:t>
          </a:r>
          <a:r>
            <a:rPr lang="cs-CZ" dirty="0"/>
            <a:t> vykázáno a ŘO schváleno jako způsobilé, bude proplaceno (pokud by tím nedošlo k překročení částky celkové dotace),</a:t>
          </a:r>
        </a:p>
      </dgm:t>
    </dgm:pt>
    <dgm:pt modelId="{36D3B689-6681-4AD9-9A37-2BCA0977E0F4}" type="parTrans" cxnId="{5554FFAC-71F9-4EE6-8911-7DDAB47CC1E3}">
      <dgm:prSet/>
      <dgm:spPr/>
      <dgm:t>
        <a:bodyPr/>
        <a:lstStyle/>
        <a:p>
          <a:endParaRPr lang="cs-CZ"/>
        </a:p>
      </dgm:t>
    </dgm:pt>
    <dgm:pt modelId="{FD8B506C-8DC4-4C32-8297-BF39BC52E84E}" type="sibTrans" cxnId="{5554FFAC-71F9-4EE6-8911-7DDAB47CC1E3}">
      <dgm:prSet/>
      <dgm:spPr/>
      <dgm:t>
        <a:bodyPr/>
        <a:lstStyle/>
        <a:p>
          <a:endParaRPr lang="cs-CZ"/>
        </a:p>
      </dgm:t>
    </dgm:pt>
    <dgm:pt modelId="{E69305E2-9B47-4482-B637-FBEE558BC655}">
      <dgm:prSet/>
      <dgm:spPr/>
      <dgm:t>
        <a:bodyPr/>
        <a:lstStyle/>
        <a:p>
          <a:r>
            <a:rPr lang="cs-CZ"/>
            <a:t>v případě spolufinancovaných projektů je vyplacena jen část ponížená o % spolufinancování.</a:t>
          </a:r>
        </a:p>
      </dgm:t>
    </dgm:pt>
    <dgm:pt modelId="{EF405FEA-414D-44BA-B0B9-A46AE54035C1}" type="parTrans" cxnId="{94202C8A-A215-4470-9C05-24F969550942}">
      <dgm:prSet/>
      <dgm:spPr/>
      <dgm:t>
        <a:bodyPr/>
        <a:lstStyle/>
        <a:p>
          <a:endParaRPr lang="cs-CZ"/>
        </a:p>
      </dgm:t>
    </dgm:pt>
    <dgm:pt modelId="{7A1E3B12-3367-4F65-87BE-39301CB6AAFD}" type="sibTrans" cxnId="{94202C8A-A215-4470-9C05-24F969550942}">
      <dgm:prSet/>
      <dgm:spPr/>
      <dgm:t>
        <a:bodyPr/>
        <a:lstStyle/>
        <a:p>
          <a:endParaRPr lang="cs-CZ"/>
        </a:p>
      </dgm:t>
    </dgm:pt>
    <dgm:pt modelId="{AB615C1D-A964-426C-A2B0-44EF08214188}">
      <dgm:prSet/>
      <dgm:spPr/>
      <dgm:t>
        <a:bodyPr/>
        <a:lstStyle/>
        <a:p>
          <a:r>
            <a:rPr lang="cs-CZ" b="0"/>
            <a:t>Závěrečná platba = závěrečné vyúčtování </a:t>
          </a:r>
          <a:endParaRPr lang="cs-CZ"/>
        </a:p>
      </dgm:t>
    </dgm:pt>
    <dgm:pt modelId="{EF70FF8A-0EC4-456B-A8E4-68411B3EF47F}" type="parTrans" cxnId="{2BDC3372-226A-4403-AA80-5C460DB7C92E}">
      <dgm:prSet/>
      <dgm:spPr/>
      <dgm:t>
        <a:bodyPr/>
        <a:lstStyle/>
        <a:p>
          <a:endParaRPr lang="cs-CZ"/>
        </a:p>
      </dgm:t>
    </dgm:pt>
    <dgm:pt modelId="{0E29B6AD-F9F2-4FD3-A5C3-37401B5A864F}" type="sibTrans" cxnId="{2BDC3372-226A-4403-AA80-5C460DB7C92E}">
      <dgm:prSet/>
      <dgm:spPr/>
      <dgm:t>
        <a:bodyPr/>
        <a:lstStyle/>
        <a:p>
          <a:endParaRPr lang="cs-CZ"/>
        </a:p>
      </dgm:t>
    </dgm:pt>
    <dgm:pt modelId="{413A00E7-FA4D-4526-9C0E-6638166F8963}">
      <dgm:prSet/>
      <dgm:spPr/>
      <dgm:t>
        <a:bodyPr/>
        <a:lstStyle/>
        <a:p>
          <a:r>
            <a:rPr lang="cs-CZ"/>
            <a:t>vyrovnání částek „vykázáno“ a „proplaceno“ (pokud by tím nedošlo </a:t>
          </a:r>
          <a:br>
            <a:rPr lang="cs-CZ"/>
          </a:br>
          <a:r>
            <a:rPr lang="cs-CZ"/>
            <a:t>k překročení částky celkové dotace).</a:t>
          </a:r>
        </a:p>
      </dgm:t>
    </dgm:pt>
    <dgm:pt modelId="{6C18550C-9F4F-4979-AB46-AAEC71A79DCD}" type="parTrans" cxnId="{400FCD8F-8843-4A90-8A77-79D26122BC90}">
      <dgm:prSet/>
      <dgm:spPr/>
      <dgm:t>
        <a:bodyPr/>
        <a:lstStyle/>
        <a:p>
          <a:endParaRPr lang="cs-CZ"/>
        </a:p>
      </dgm:t>
    </dgm:pt>
    <dgm:pt modelId="{352EB160-57D6-47D7-B35F-239F9E902FD0}" type="sibTrans" cxnId="{400FCD8F-8843-4A90-8A77-79D26122BC90}">
      <dgm:prSet/>
      <dgm:spPr/>
      <dgm:t>
        <a:bodyPr/>
        <a:lstStyle/>
        <a:p>
          <a:endParaRPr lang="cs-CZ"/>
        </a:p>
      </dgm:t>
    </dgm:pt>
    <dgm:pt modelId="{9153202C-7D21-4C20-8DB7-4B847DCB56F5}" type="pres">
      <dgm:prSet presAssocID="{516390AE-7C6F-4B44-A05E-D57536A5ED68}" presName="linear" presStyleCnt="0">
        <dgm:presLayoutVars>
          <dgm:animLvl val="lvl"/>
          <dgm:resizeHandles val="exact"/>
        </dgm:presLayoutVars>
      </dgm:prSet>
      <dgm:spPr/>
    </dgm:pt>
    <dgm:pt modelId="{79972527-587A-44C4-B8EF-CB751EEE8391}" type="pres">
      <dgm:prSet presAssocID="{AF688E14-3CE3-41F5-8E38-DABAA46B95C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515C008-B03A-4350-B031-B869B3D43C75}" type="pres">
      <dgm:prSet presAssocID="{12896912-ACD6-4ED8-8B30-32A505686225}" presName="spacer" presStyleCnt="0"/>
      <dgm:spPr/>
    </dgm:pt>
    <dgm:pt modelId="{8496D7AE-38C4-4305-A5ED-4064A995CD29}" type="pres">
      <dgm:prSet presAssocID="{0D4F227E-5220-4394-8622-476B76B68B4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347D280-C7A2-48BD-A145-72DFA129BC02}" type="pres">
      <dgm:prSet presAssocID="{0D4F227E-5220-4394-8622-476B76B68B4F}" presName="childText" presStyleLbl="revTx" presStyleIdx="0" presStyleCnt="2">
        <dgm:presLayoutVars>
          <dgm:bulletEnabled val="1"/>
        </dgm:presLayoutVars>
      </dgm:prSet>
      <dgm:spPr/>
    </dgm:pt>
    <dgm:pt modelId="{1A11F0D9-DB88-4CFB-A161-6135614D8EDE}" type="pres">
      <dgm:prSet presAssocID="{AB615C1D-A964-426C-A2B0-44EF0821418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F19B259-B60B-413A-9C0B-227891C16C31}" type="pres">
      <dgm:prSet presAssocID="{AB615C1D-A964-426C-A2B0-44EF0821418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0645012-C02A-47B4-82B2-F948383C757D}" type="presOf" srcId="{AF688E14-3CE3-41F5-8E38-DABAA46B95CC}" destId="{79972527-587A-44C4-B8EF-CB751EEE8391}" srcOrd="0" destOrd="0" presId="urn:microsoft.com/office/officeart/2005/8/layout/vList2"/>
    <dgm:cxn modelId="{08D3081F-3FC5-41BF-B4CF-F548C9BB3B9E}" type="presOf" srcId="{413A00E7-FA4D-4526-9C0E-6638166F8963}" destId="{1F19B259-B60B-413A-9C0B-227891C16C31}" srcOrd="0" destOrd="0" presId="urn:microsoft.com/office/officeart/2005/8/layout/vList2"/>
    <dgm:cxn modelId="{46C39940-AD99-4DD6-859C-D166B9EA7C39}" type="presOf" srcId="{0D4F227E-5220-4394-8622-476B76B68B4F}" destId="{8496D7AE-38C4-4305-A5ED-4064A995CD29}" srcOrd="0" destOrd="0" presId="urn:microsoft.com/office/officeart/2005/8/layout/vList2"/>
    <dgm:cxn modelId="{2BDC3372-226A-4403-AA80-5C460DB7C92E}" srcId="{516390AE-7C6F-4B44-A05E-D57536A5ED68}" destId="{AB615C1D-A964-426C-A2B0-44EF08214188}" srcOrd="2" destOrd="0" parTransId="{EF70FF8A-0EC4-456B-A8E4-68411B3EF47F}" sibTransId="{0E29B6AD-F9F2-4FD3-A5C3-37401B5A864F}"/>
    <dgm:cxn modelId="{94202C8A-A215-4470-9C05-24F969550942}" srcId="{0D4F227E-5220-4394-8622-476B76B68B4F}" destId="{E69305E2-9B47-4482-B637-FBEE558BC655}" srcOrd="1" destOrd="0" parTransId="{EF405FEA-414D-44BA-B0B9-A46AE54035C1}" sibTransId="{7A1E3B12-3367-4F65-87BE-39301CB6AAFD}"/>
    <dgm:cxn modelId="{FE1CA78E-9D49-40EF-B7B7-C586EA5CAAFA}" type="presOf" srcId="{516390AE-7C6F-4B44-A05E-D57536A5ED68}" destId="{9153202C-7D21-4C20-8DB7-4B847DCB56F5}" srcOrd="0" destOrd="0" presId="urn:microsoft.com/office/officeart/2005/8/layout/vList2"/>
    <dgm:cxn modelId="{400FCD8F-8843-4A90-8A77-79D26122BC90}" srcId="{AB615C1D-A964-426C-A2B0-44EF08214188}" destId="{413A00E7-FA4D-4526-9C0E-6638166F8963}" srcOrd="0" destOrd="0" parTransId="{6C18550C-9F4F-4979-AB46-AAEC71A79DCD}" sibTransId="{352EB160-57D6-47D7-B35F-239F9E902FD0}"/>
    <dgm:cxn modelId="{57E0F5A9-7444-4434-A607-03AEA2AAAB18}" srcId="{516390AE-7C6F-4B44-A05E-D57536A5ED68}" destId="{AF688E14-3CE3-41F5-8E38-DABAA46B95CC}" srcOrd="0" destOrd="0" parTransId="{AFC71F56-AFA4-4E6B-A374-6D2F5F83642A}" sibTransId="{12896912-ACD6-4ED8-8B30-32A505686225}"/>
    <dgm:cxn modelId="{5554FFAC-71F9-4EE6-8911-7DDAB47CC1E3}" srcId="{0D4F227E-5220-4394-8622-476B76B68B4F}" destId="{8F2E68E1-7DCE-4B89-B81A-4C8D20FB8666}" srcOrd="0" destOrd="0" parTransId="{36D3B689-6681-4AD9-9A37-2BCA0977E0F4}" sibTransId="{FD8B506C-8DC4-4C32-8297-BF39BC52E84E}"/>
    <dgm:cxn modelId="{8F1E4CC7-750D-498B-8A50-DB4D805882E7}" type="presOf" srcId="{E69305E2-9B47-4482-B637-FBEE558BC655}" destId="{5347D280-C7A2-48BD-A145-72DFA129BC02}" srcOrd="0" destOrd="1" presId="urn:microsoft.com/office/officeart/2005/8/layout/vList2"/>
    <dgm:cxn modelId="{A83DE6C8-9467-443B-9331-BB14262B6FE1}" type="presOf" srcId="{8F2E68E1-7DCE-4B89-B81A-4C8D20FB8666}" destId="{5347D280-C7A2-48BD-A145-72DFA129BC02}" srcOrd="0" destOrd="0" presId="urn:microsoft.com/office/officeart/2005/8/layout/vList2"/>
    <dgm:cxn modelId="{771690F2-8C46-4FCF-86EC-30087323F0DB}" srcId="{516390AE-7C6F-4B44-A05E-D57536A5ED68}" destId="{0D4F227E-5220-4394-8622-476B76B68B4F}" srcOrd="1" destOrd="0" parTransId="{84A79867-0470-484A-B088-BDAE84564E3D}" sibTransId="{F22E0B91-A2A1-44C9-895D-F7454D296210}"/>
    <dgm:cxn modelId="{33AAE3F6-541E-4AA7-A623-902A5EABBE47}" type="presOf" srcId="{AB615C1D-A964-426C-A2B0-44EF08214188}" destId="{1A11F0D9-DB88-4CFB-A161-6135614D8EDE}" srcOrd="0" destOrd="0" presId="urn:microsoft.com/office/officeart/2005/8/layout/vList2"/>
    <dgm:cxn modelId="{B8A3029D-9EFD-453D-8512-F2EFC6CB269E}" type="presParOf" srcId="{9153202C-7D21-4C20-8DB7-4B847DCB56F5}" destId="{79972527-587A-44C4-B8EF-CB751EEE8391}" srcOrd="0" destOrd="0" presId="urn:microsoft.com/office/officeart/2005/8/layout/vList2"/>
    <dgm:cxn modelId="{CB23669F-11C6-42FD-B8DC-A39141150472}" type="presParOf" srcId="{9153202C-7D21-4C20-8DB7-4B847DCB56F5}" destId="{8515C008-B03A-4350-B031-B869B3D43C75}" srcOrd="1" destOrd="0" presId="urn:microsoft.com/office/officeart/2005/8/layout/vList2"/>
    <dgm:cxn modelId="{6DA6E6E1-A835-45AC-8019-23E3E54086BA}" type="presParOf" srcId="{9153202C-7D21-4C20-8DB7-4B847DCB56F5}" destId="{8496D7AE-38C4-4305-A5ED-4064A995CD29}" srcOrd="2" destOrd="0" presId="urn:microsoft.com/office/officeart/2005/8/layout/vList2"/>
    <dgm:cxn modelId="{1C594725-E2CD-4A3E-A6D0-F8D1F9049FD4}" type="presParOf" srcId="{9153202C-7D21-4C20-8DB7-4B847DCB56F5}" destId="{5347D280-C7A2-48BD-A145-72DFA129BC02}" srcOrd="3" destOrd="0" presId="urn:microsoft.com/office/officeart/2005/8/layout/vList2"/>
    <dgm:cxn modelId="{45C94C60-E141-42A8-BD57-53F703081559}" type="presParOf" srcId="{9153202C-7D21-4C20-8DB7-4B847DCB56F5}" destId="{1A11F0D9-DB88-4CFB-A161-6135614D8EDE}" srcOrd="4" destOrd="0" presId="urn:microsoft.com/office/officeart/2005/8/layout/vList2"/>
    <dgm:cxn modelId="{C2AE6202-2C60-40AE-BA0C-5D6368FF46F9}" type="presParOf" srcId="{9153202C-7D21-4C20-8DB7-4B847DCB56F5}" destId="{1F19B259-B60B-413A-9C0B-227891C16C3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16ED8D-5110-49EB-B8E8-AB74CD0B2B9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ABEECF2-C448-4CC4-BB58-5C6FA63BD640}">
      <dgm:prSet/>
      <dgm:spPr/>
      <dgm:t>
        <a:bodyPr/>
        <a:lstStyle/>
        <a:p>
          <a:r>
            <a:rPr lang="cs-CZ" b="0" dirty="0"/>
            <a:t>Pozastavení proplácení prostředků dotace</a:t>
          </a:r>
          <a:endParaRPr lang="cs-CZ" dirty="0"/>
        </a:p>
      </dgm:t>
    </dgm:pt>
    <dgm:pt modelId="{3B907B25-365B-428F-8BF7-7B3F73343E0D}" type="parTrans" cxnId="{C47C385B-7EB4-44EA-9ABD-BCF8670EBDDD}">
      <dgm:prSet/>
      <dgm:spPr/>
      <dgm:t>
        <a:bodyPr/>
        <a:lstStyle/>
        <a:p>
          <a:endParaRPr lang="cs-CZ"/>
        </a:p>
      </dgm:t>
    </dgm:pt>
    <dgm:pt modelId="{3C32F291-1D73-40C4-9EF8-9900843207E9}" type="sibTrans" cxnId="{C47C385B-7EB4-44EA-9ABD-BCF8670EBDDD}">
      <dgm:prSet/>
      <dgm:spPr/>
      <dgm:t>
        <a:bodyPr/>
        <a:lstStyle/>
        <a:p>
          <a:endParaRPr lang="cs-CZ"/>
        </a:p>
      </dgm:t>
    </dgm:pt>
    <dgm:pt modelId="{F2EAB313-9E53-40F4-B16E-F8340DF7FF44}">
      <dgm:prSet/>
      <dgm:spPr/>
      <dgm:t>
        <a:bodyPr/>
        <a:lstStyle/>
        <a:p>
          <a:r>
            <a:rPr lang="cs-CZ" dirty="0"/>
            <a:t>Vrácení části dotace dle §14f</a:t>
          </a:r>
        </a:p>
      </dgm:t>
    </dgm:pt>
    <dgm:pt modelId="{9C121EEE-0B16-4348-A9C3-730AACA3A63F}" type="parTrans" cxnId="{E3750BCE-311E-425C-A18D-19EDA3EB73BC}">
      <dgm:prSet/>
      <dgm:spPr/>
      <dgm:t>
        <a:bodyPr/>
        <a:lstStyle/>
        <a:p>
          <a:endParaRPr lang="cs-CZ"/>
        </a:p>
      </dgm:t>
    </dgm:pt>
    <dgm:pt modelId="{71C6B75B-2880-4407-8561-3D6DEFE5C109}" type="sibTrans" cxnId="{E3750BCE-311E-425C-A18D-19EDA3EB73BC}">
      <dgm:prSet/>
      <dgm:spPr/>
      <dgm:t>
        <a:bodyPr/>
        <a:lstStyle/>
        <a:p>
          <a:endParaRPr lang="cs-CZ"/>
        </a:p>
      </dgm:t>
    </dgm:pt>
    <dgm:pt modelId="{D25943DE-CF90-49F7-A221-18AFE22A8F62}">
      <dgm:prSet/>
      <dgm:spPr/>
      <dgm:t>
        <a:bodyPr/>
        <a:lstStyle/>
        <a:p>
          <a:r>
            <a:rPr lang="cs-CZ" dirty="0"/>
            <a:t>Odvod za porušení rozpočtové kázně podle § 44a rozpočtových pravidel.</a:t>
          </a:r>
        </a:p>
      </dgm:t>
    </dgm:pt>
    <dgm:pt modelId="{2E0FEB5C-AA49-4A20-A0B3-96086D9F810A}" type="parTrans" cxnId="{12E82B92-D58E-455F-A99B-83C5F9821595}">
      <dgm:prSet/>
      <dgm:spPr/>
      <dgm:t>
        <a:bodyPr/>
        <a:lstStyle/>
        <a:p>
          <a:endParaRPr lang="cs-CZ"/>
        </a:p>
      </dgm:t>
    </dgm:pt>
    <dgm:pt modelId="{C60642B8-779E-4631-80DD-59D77B80D487}" type="sibTrans" cxnId="{12E82B92-D58E-455F-A99B-83C5F9821595}">
      <dgm:prSet/>
      <dgm:spPr/>
      <dgm:t>
        <a:bodyPr/>
        <a:lstStyle/>
        <a:p>
          <a:endParaRPr lang="cs-CZ"/>
        </a:p>
      </dgm:t>
    </dgm:pt>
    <dgm:pt modelId="{7150148F-CF4B-4EE3-A58F-7183B29BAA41}" type="pres">
      <dgm:prSet presAssocID="{0D16ED8D-5110-49EB-B8E8-AB74CD0B2B92}" presName="Name0" presStyleCnt="0">
        <dgm:presLayoutVars>
          <dgm:dir/>
          <dgm:animLvl val="lvl"/>
          <dgm:resizeHandles val="exact"/>
        </dgm:presLayoutVars>
      </dgm:prSet>
      <dgm:spPr/>
    </dgm:pt>
    <dgm:pt modelId="{D96CD37E-9368-47D4-8B82-414A0C8FA90F}" type="pres">
      <dgm:prSet presAssocID="{FABEECF2-C448-4CC4-BB58-5C6FA63BD640}" presName="linNode" presStyleCnt="0"/>
      <dgm:spPr/>
    </dgm:pt>
    <dgm:pt modelId="{B65FF68C-FD73-4E0C-883E-2D8002AE96C1}" type="pres">
      <dgm:prSet presAssocID="{FABEECF2-C448-4CC4-BB58-5C6FA63BD640}" presName="parentText" presStyleLbl="node1" presStyleIdx="0" presStyleCnt="3" custScaleX="277778">
        <dgm:presLayoutVars>
          <dgm:chMax val="1"/>
          <dgm:bulletEnabled val="1"/>
        </dgm:presLayoutVars>
      </dgm:prSet>
      <dgm:spPr/>
    </dgm:pt>
    <dgm:pt modelId="{F27BA538-4206-40C1-ABE7-7F6D67A8B80E}" type="pres">
      <dgm:prSet presAssocID="{3C32F291-1D73-40C4-9EF8-9900843207E9}" presName="sp" presStyleCnt="0"/>
      <dgm:spPr/>
    </dgm:pt>
    <dgm:pt modelId="{F2745410-5C5C-41BE-9006-6D151ABAED6B}" type="pres">
      <dgm:prSet presAssocID="{F2EAB313-9E53-40F4-B16E-F8340DF7FF44}" presName="linNode" presStyleCnt="0"/>
      <dgm:spPr/>
    </dgm:pt>
    <dgm:pt modelId="{D70723F2-A08D-4BBE-BBE0-D4D32632EFB2}" type="pres">
      <dgm:prSet presAssocID="{F2EAB313-9E53-40F4-B16E-F8340DF7FF44}" presName="parentText" presStyleLbl="node1" presStyleIdx="1" presStyleCnt="3" custScaleX="277778">
        <dgm:presLayoutVars>
          <dgm:chMax val="1"/>
          <dgm:bulletEnabled val="1"/>
        </dgm:presLayoutVars>
      </dgm:prSet>
      <dgm:spPr/>
    </dgm:pt>
    <dgm:pt modelId="{49BF6E21-2553-46BC-8ED8-67D0635EE524}" type="pres">
      <dgm:prSet presAssocID="{71C6B75B-2880-4407-8561-3D6DEFE5C109}" presName="sp" presStyleCnt="0"/>
      <dgm:spPr/>
    </dgm:pt>
    <dgm:pt modelId="{3141AA84-17FF-45EC-830D-C541A19BB6AF}" type="pres">
      <dgm:prSet presAssocID="{D25943DE-CF90-49F7-A221-18AFE22A8F62}" presName="linNode" presStyleCnt="0"/>
      <dgm:spPr/>
    </dgm:pt>
    <dgm:pt modelId="{0908FE7B-38BE-4A6B-870C-C7859DB08ABA}" type="pres">
      <dgm:prSet presAssocID="{D25943DE-CF90-49F7-A221-18AFE22A8F62}" presName="parentText" presStyleLbl="node1" presStyleIdx="2" presStyleCnt="3" custScaleX="277778">
        <dgm:presLayoutVars>
          <dgm:chMax val="1"/>
          <dgm:bulletEnabled val="1"/>
        </dgm:presLayoutVars>
      </dgm:prSet>
      <dgm:spPr/>
    </dgm:pt>
  </dgm:ptLst>
  <dgm:cxnLst>
    <dgm:cxn modelId="{0D7CC137-5190-49E3-BF0C-57FD8A00EEEA}" type="presOf" srcId="{0D16ED8D-5110-49EB-B8E8-AB74CD0B2B92}" destId="{7150148F-CF4B-4EE3-A58F-7183B29BAA41}" srcOrd="0" destOrd="0" presId="urn:microsoft.com/office/officeart/2005/8/layout/vList5"/>
    <dgm:cxn modelId="{C47C385B-7EB4-44EA-9ABD-BCF8670EBDDD}" srcId="{0D16ED8D-5110-49EB-B8E8-AB74CD0B2B92}" destId="{FABEECF2-C448-4CC4-BB58-5C6FA63BD640}" srcOrd="0" destOrd="0" parTransId="{3B907B25-365B-428F-8BF7-7B3F73343E0D}" sibTransId="{3C32F291-1D73-40C4-9EF8-9900843207E9}"/>
    <dgm:cxn modelId="{A6904F4D-3A18-4772-BB7C-0D5A00F33EC4}" type="presOf" srcId="{F2EAB313-9E53-40F4-B16E-F8340DF7FF44}" destId="{D70723F2-A08D-4BBE-BBE0-D4D32632EFB2}" srcOrd="0" destOrd="0" presId="urn:microsoft.com/office/officeart/2005/8/layout/vList5"/>
    <dgm:cxn modelId="{12E82B92-D58E-455F-A99B-83C5F9821595}" srcId="{0D16ED8D-5110-49EB-B8E8-AB74CD0B2B92}" destId="{D25943DE-CF90-49F7-A221-18AFE22A8F62}" srcOrd="2" destOrd="0" parTransId="{2E0FEB5C-AA49-4A20-A0B3-96086D9F810A}" sibTransId="{C60642B8-779E-4631-80DD-59D77B80D487}"/>
    <dgm:cxn modelId="{286A4AA1-27F7-45C7-B9FE-55A02AABB768}" type="presOf" srcId="{D25943DE-CF90-49F7-A221-18AFE22A8F62}" destId="{0908FE7B-38BE-4A6B-870C-C7859DB08ABA}" srcOrd="0" destOrd="0" presId="urn:microsoft.com/office/officeart/2005/8/layout/vList5"/>
    <dgm:cxn modelId="{E3750BCE-311E-425C-A18D-19EDA3EB73BC}" srcId="{0D16ED8D-5110-49EB-B8E8-AB74CD0B2B92}" destId="{F2EAB313-9E53-40F4-B16E-F8340DF7FF44}" srcOrd="1" destOrd="0" parTransId="{9C121EEE-0B16-4348-A9C3-730AACA3A63F}" sibTransId="{71C6B75B-2880-4407-8561-3D6DEFE5C109}"/>
    <dgm:cxn modelId="{A87BA9F0-6D32-48AC-B79D-9312F68F962F}" type="presOf" srcId="{FABEECF2-C448-4CC4-BB58-5C6FA63BD640}" destId="{B65FF68C-FD73-4E0C-883E-2D8002AE96C1}" srcOrd="0" destOrd="0" presId="urn:microsoft.com/office/officeart/2005/8/layout/vList5"/>
    <dgm:cxn modelId="{61898E49-57E4-4BBB-8615-61B209A84C7D}" type="presParOf" srcId="{7150148F-CF4B-4EE3-A58F-7183B29BAA41}" destId="{D96CD37E-9368-47D4-8B82-414A0C8FA90F}" srcOrd="0" destOrd="0" presId="urn:microsoft.com/office/officeart/2005/8/layout/vList5"/>
    <dgm:cxn modelId="{4457EFF0-99B7-4AC3-BCB9-A79D13B786DB}" type="presParOf" srcId="{D96CD37E-9368-47D4-8B82-414A0C8FA90F}" destId="{B65FF68C-FD73-4E0C-883E-2D8002AE96C1}" srcOrd="0" destOrd="0" presId="urn:microsoft.com/office/officeart/2005/8/layout/vList5"/>
    <dgm:cxn modelId="{044E89B5-6299-43C7-8571-F0A8E86FA9D1}" type="presParOf" srcId="{7150148F-CF4B-4EE3-A58F-7183B29BAA41}" destId="{F27BA538-4206-40C1-ABE7-7F6D67A8B80E}" srcOrd="1" destOrd="0" presId="urn:microsoft.com/office/officeart/2005/8/layout/vList5"/>
    <dgm:cxn modelId="{E6EC56DA-E493-42E1-BE13-2D1FB3A602B2}" type="presParOf" srcId="{7150148F-CF4B-4EE3-A58F-7183B29BAA41}" destId="{F2745410-5C5C-41BE-9006-6D151ABAED6B}" srcOrd="2" destOrd="0" presId="urn:microsoft.com/office/officeart/2005/8/layout/vList5"/>
    <dgm:cxn modelId="{78D2970E-85C2-444C-8449-A6FAEAB2873E}" type="presParOf" srcId="{F2745410-5C5C-41BE-9006-6D151ABAED6B}" destId="{D70723F2-A08D-4BBE-BBE0-D4D32632EFB2}" srcOrd="0" destOrd="0" presId="urn:microsoft.com/office/officeart/2005/8/layout/vList5"/>
    <dgm:cxn modelId="{06EE80C9-A0AA-43BF-AE0D-3B91B6398D37}" type="presParOf" srcId="{7150148F-CF4B-4EE3-A58F-7183B29BAA41}" destId="{49BF6E21-2553-46BC-8ED8-67D0635EE524}" srcOrd="3" destOrd="0" presId="urn:microsoft.com/office/officeart/2005/8/layout/vList5"/>
    <dgm:cxn modelId="{670426B4-B405-42B5-A53D-14EE27ECECFF}" type="presParOf" srcId="{7150148F-CF4B-4EE3-A58F-7183B29BAA41}" destId="{3141AA84-17FF-45EC-830D-C541A19BB6AF}" srcOrd="4" destOrd="0" presId="urn:microsoft.com/office/officeart/2005/8/layout/vList5"/>
    <dgm:cxn modelId="{4BAE0E84-A273-4AC8-BDBE-EFFFB4EC8104}" type="presParOf" srcId="{3141AA84-17FF-45EC-830D-C541A19BB6AF}" destId="{0908FE7B-38BE-4A6B-870C-C7859DB08AB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799AAA-C532-4843-9FDA-A602166C031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E3C1B34-A9BF-4B12-BAA5-6A648FA2ABC2}">
      <dgm:prSet/>
      <dgm:spPr/>
      <dgm:t>
        <a:bodyPr/>
        <a:lstStyle/>
        <a:p>
          <a:r>
            <a:rPr lang="cs-CZ" b="0" dirty="0">
              <a:hlinkClick xmlns:r="http://schemas.openxmlformats.org/officeDocument/2006/relationships" r:id="rId1"/>
            </a:rPr>
            <a:t>Odkaz</a:t>
          </a:r>
          <a:r>
            <a:rPr lang="cs-CZ" b="0" dirty="0"/>
            <a:t> na Pokyny pro vyplnění </a:t>
          </a:r>
          <a:r>
            <a:rPr lang="cs-CZ" b="0" dirty="0" err="1"/>
            <a:t>ZoR</a:t>
          </a:r>
          <a:r>
            <a:rPr lang="cs-CZ" b="0" dirty="0"/>
            <a:t> a </a:t>
          </a:r>
          <a:r>
            <a:rPr lang="cs-CZ" b="0" dirty="0" err="1"/>
            <a:t>ŽoP</a:t>
          </a:r>
          <a:r>
            <a:rPr lang="cs-CZ" b="0" dirty="0"/>
            <a:t> v ISKP21+ na www.esfcr.cz</a:t>
          </a:r>
          <a:endParaRPr lang="cs-CZ" dirty="0"/>
        </a:p>
      </dgm:t>
    </dgm:pt>
    <dgm:pt modelId="{F24FDE51-FAC0-42EC-8E77-9FD75BCE68BB}" type="parTrans" cxnId="{A288F128-3C45-4558-BD56-D35731F7D8C9}">
      <dgm:prSet/>
      <dgm:spPr/>
      <dgm:t>
        <a:bodyPr/>
        <a:lstStyle/>
        <a:p>
          <a:endParaRPr lang="cs-CZ"/>
        </a:p>
      </dgm:t>
    </dgm:pt>
    <dgm:pt modelId="{D3B527A5-88C9-4772-881C-810A4946D72C}" type="sibTrans" cxnId="{A288F128-3C45-4558-BD56-D35731F7D8C9}">
      <dgm:prSet/>
      <dgm:spPr/>
      <dgm:t>
        <a:bodyPr/>
        <a:lstStyle/>
        <a:p>
          <a:endParaRPr lang="cs-CZ"/>
        </a:p>
      </dgm:t>
    </dgm:pt>
    <dgm:pt modelId="{5ACB4B87-278E-47DF-8565-492AB5C0480C}">
      <dgm:prSet/>
      <dgm:spPr>
        <a:solidFill>
          <a:srgbClr val="AFDDFA"/>
        </a:solidFill>
      </dgm:spPr>
      <dgm:t>
        <a:bodyPr/>
        <a:lstStyle/>
        <a:p>
          <a:r>
            <a:rPr lang="cs-CZ" b="1" dirty="0"/>
            <a:t>ZPRÁVA O REALIZACI PROJEKTU</a:t>
          </a:r>
        </a:p>
        <a:p>
          <a:r>
            <a:rPr lang="cs-CZ" b="0" dirty="0"/>
            <a:t>(</a:t>
          </a:r>
          <a:r>
            <a:rPr lang="cs-CZ" b="0" dirty="0" err="1"/>
            <a:t>ZoR</a:t>
          </a:r>
          <a:r>
            <a:rPr lang="cs-CZ" b="0" dirty="0"/>
            <a:t>)</a:t>
          </a:r>
          <a:endParaRPr lang="cs-CZ" dirty="0"/>
        </a:p>
      </dgm:t>
    </dgm:pt>
    <dgm:pt modelId="{5E354516-99E2-43B0-9BE5-70BD45F3837E}" type="sibTrans" cxnId="{33197100-8E7F-4E33-A574-F9C5284BC8F9}">
      <dgm:prSet/>
      <dgm:spPr/>
      <dgm:t>
        <a:bodyPr/>
        <a:lstStyle/>
        <a:p>
          <a:endParaRPr lang="cs-CZ"/>
        </a:p>
      </dgm:t>
    </dgm:pt>
    <dgm:pt modelId="{B4701F21-70A5-4504-9CD9-93A3063B52C0}" type="parTrans" cxnId="{33197100-8E7F-4E33-A574-F9C5284BC8F9}">
      <dgm:prSet/>
      <dgm:spPr/>
      <dgm:t>
        <a:bodyPr/>
        <a:lstStyle/>
        <a:p>
          <a:endParaRPr lang="cs-CZ"/>
        </a:p>
      </dgm:t>
    </dgm:pt>
    <dgm:pt modelId="{BBB27E71-10C9-43C7-887B-33B3A4ADA1F1}" type="pres">
      <dgm:prSet presAssocID="{DB799AAA-C532-4843-9FDA-A602166C031E}" presName="Name0" presStyleCnt="0">
        <dgm:presLayoutVars>
          <dgm:dir/>
          <dgm:resizeHandles val="exact"/>
        </dgm:presLayoutVars>
      </dgm:prSet>
      <dgm:spPr/>
    </dgm:pt>
    <dgm:pt modelId="{088C55E2-8F08-4062-B1B6-07A59F030355}" type="pres">
      <dgm:prSet presAssocID="{DB799AAA-C532-4843-9FDA-A602166C031E}" presName="arrow" presStyleLbl="bgShp" presStyleIdx="0" presStyleCnt="1"/>
      <dgm:spPr/>
    </dgm:pt>
    <dgm:pt modelId="{732E7C9A-62F0-45AE-8E0C-872CAE27E690}" type="pres">
      <dgm:prSet presAssocID="{DB799AAA-C532-4843-9FDA-A602166C031E}" presName="points" presStyleCnt="0"/>
      <dgm:spPr/>
    </dgm:pt>
    <dgm:pt modelId="{896DFEF0-45D7-4900-BE1C-A877A597B5D2}" type="pres">
      <dgm:prSet presAssocID="{5ACB4B87-278E-47DF-8565-492AB5C0480C}" presName="compositeA" presStyleCnt="0"/>
      <dgm:spPr/>
    </dgm:pt>
    <dgm:pt modelId="{E6653726-D4B1-4835-869E-A5DBA6ADDFB3}" type="pres">
      <dgm:prSet presAssocID="{5ACB4B87-278E-47DF-8565-492AB5C0480C}" presName="textA" presStyleLbl="revTx" presStyleIdx="0" presStyleCnt="2">
        <dgm:presLayoutVars>
          <dgm:bulletEnabled val="1"/>
        </dgm:presLayoutVars>
      </dgm:prSet>
      <dgm:spPr/>
    </dgm:pt>
    <dgm:pt modelId="{8C8258DD-E661-407D-ABBC-ACB7D208D507}" type="pres">
      <dgm:prSet presAssocID="{5ACB4B87-278E-47DF-8565-492AB5C0480C}" presName="circleA" presStyleLbl="node1" presStyleIdx="0" presStyleCnt="2"/>
      <dgm:spPr/>
    </dgm:pt>
    <dgm:pt modelId="{680C34D8-171B-4941-BF36-02D2E9849E58}" type="pres">
      <dgm:prSet presAssocID="{5ACB4B87-278E-47DF-8565-492AB5C0480C}" presName="spaceA" presStyleCnt="0"/>
      <dgm:spPr/>
    </dgm:pt>
    <dgm:pt modelId="{7F6C9E05-1A63-4868-91CB-8CF46F7C6226}" type="pres">
      <dgm:prSet presAssocID="{5E354516-99E2-43B0-9BE5-70BD45F3837E}" presName="space" presStyleCnt="0"/>
      <dgm:spPr/>
    </dgm:pt>
    <dgm:pt modelId="{C9BB4D51-4EDD-4CEE-BBDD-562BCD6A690D}" type="pres">
      <dgm:prSet presAssocID="{2E3C1B34-A9BF-4B12-BAA5-6A648FA2ABC2}" presName="compositeB" presStyleCnt="0"/>
      <dgm:spPr/>
    </dgm:pt>
    <dgm:pt modelId="{ED554E90-B31E-436F-8C5F-AA921B795B00}" type="pres">
      <dgm:prSet presAssocID="{2E3C1B34-A9BF-4B12-BAA5-6A648FA2ABC2}" presName="textB" presStyleLbl="revTx" presStyleIdx="1" presStyleCnt="2">
        <dgm:presLayoutVars>
          <dgm:bulletEnabled val="1"/>
        </dgm:presLayoutVars>
      </dgm:prSet>
      <dgm:spPr/>
    </dgm:pt>
    <dgm:pt modelId="{29646740-FEB5-4353-8BA8-4520CB8FA232}" type="pres">
      <dgm:prSet presAssocID="{2E3C1B34-A9BF-4B12-BAA5-6A648FA2ABC2}" presName="circleB" presStyleLbl="node1" presStyleIdx="1" presStyleCnt="2"/>
      <dgm:spPr/>
    </dgm:pt>
    <dgm:pt modelId="{FE7B499C-0E41-4078-B259-073D1C46E789}" type="pres">
      <dgm:prSet presAssocID="{2E3C1B34-A9BF-4B12-BAA5-6A648FA2ABC2}" presName="spaceB" presStyleCnt="0"/>
      <dgm:spPr/>
    </dgm:pt>
  </dgm:ptLst>
  <dgm:cxnLst>
    <dgm:cxn modelId="{33197100-8E7F-4E33-A574-F9C5284BC8F9}" srcId="{DB799AAA-C532-4843-9FDA-A602166C031E}" destId="{5ACB4B87-278E-47DF-8565-492AB5C0480C}" srcOrd="0" destOrd="0" parTransId="{B4701F21-70A5-4504-9CD9-93A3063B52C0}" sibTransId="{5E354516-99E2-43B0-9BE5-70BD45F3837E}"/>
    <dgm:cxn modelId="{A288F128-3C45-4558-BD56-D35731F7D8C9}" srcId="{DB799AAA-C532-4843-9FDA-A602166C031E}" destId="{2E3C1B34-A9BF-4B12-BAA5-6A648FA2ABC2}" srcOrd="1" destOrd="0" parTransId="{F24FDE51-FAC0-42EC-8E77-9FD75BCE68BB}" sibTransId="{D3B527A5-88C9-4772-881C-810A4946D72C}"/>
    <dgm:cxn modelId="{46B2C467-6B6A-44B0-AF75-25EEB51B7F78}" type="presOf" srcId="{DB799AAA-C532-4843-9FDA-A602166C031E}" destId="{BBB27E71-10C9-43C7-887B-33B3A4ADA1F1}" srcOrd="0" destOrd="0" presId="urn:microsoft.com/office/officeart/2005/8/layout/hProcess11"/>
    <dgm:cxn modelId="{DBC3108B-E22D-44D8-9B57-5000D1850C56}" type="presOf" srcId="{5ACB4B87-278E-47DF-8565-492AB5C0480C}" destId="{E6653726-D4B1-4835-869E-A5DBA6ADDFB3}" srcOrd="0" destOrd="0" presId="urn:microsoft.com/office/officeart/2005/8/layout/hProcess11"/>
    <dgm:cxn modelId="{CA4D13B9-AF66-42DD-B21B-E64EA3002665}" type="presOf" srcId="{2E3C1B34-A9BF-4B12-BAA5-6A648FA2ABC2}" destId="{ED554E90-B31E-436F-8C5F-AA921B795B00}" srcOrd="0" destOrd="0" presId="urn:microsoft.com/office/officeart/2005/8/layout/hProcess11"/>
    <dgm:cxn modelId="{F647A395-7ABF-4BAE-A366-6E8FD51A3D5B}" type="presParOf" srcId="{BBB27E71-10C9-43C7-887B-33B3A4ADA1F1}" destId="{088C55E2-8F08-4062-B1B6-07A59F030355}" srcOrd="0" destOrd="0" presId="urn:microsoft.com/office/officeart/2005/8/layout/hProcess11"/>
    <dgm:cxn modelId="{C4224311-2FD6-48F2-AF47-31A003F8546E}" type="presParOf" srcId="{BBB27E71-10C9-43C7-887B-33B3A4ADA1F1}" destId="{732E7C9A-62F0-45AE-8E0C-872CAE27E690}" srcOrd="1" destOrd="0" presId="urn:microsoft.com/office/officeart/2005/8/layout/hProcess11"/>
    <dgm:cxn modelId="{B370A0E4-F5FA-4621-AECB-608229FD7E17}" type="presParOf" srcId="{732E7C9A-62F0-45AE-8E0C-872CAE27E690}" destId="{896DFEF0-45D7-4900-BE1C-A877A597B5D2}" srcOrd="0" destOrd="0" presId="urn:microsoft.com/office/officeart/2005/8/layout/hProcess11"/>
    <dgm:cxn modelId="{85665CC4-3402-4E49-9562-84639013C1AF}" type="presParOf" srcId="{896DFEF0-45D7-4900-BE1C-A877A597B5D2}" destId="{E6653726-D4B1-4835-869E-A5DBA6ADDFB3}" srcOrd="0" destOrd="0" presId="urn:microsoft.com/office/officeart/2005/8/layout/hProcess11"/>
    <dgm:cxn modelId="{22323B80-31D7-466B-A69B-10265668C281}" type="presParOf" srcId="{896DFEF0-45D7-4900-BE1C-A877A597B5D2}" destId="{8C8258DD-E661-407D-ABBC-ACB7D208D507}" srcOrd="1" destOrd="0" presId="urn:microsoft.com/office/officeart/2005/8/layout/hProcess11"/>
    <dgm:cxn modelId="{19547D8A-4E07-4CA0-8F2F-3BCC48788C7E}" type="presParOf" srcId="{896DFEF0-45D7-4900-BE1C-A877A597B5D2}" destId="{680C34D8-171B-4941-BF36-02D2E9849E58}" srcOrd="2" destOrd="0" presId="urn:microsoft.com/office/officeart/2005/8/layout/hProcess11"/>
    <dgm:cxn modelId="{2CF34AD2-013B-4ADD-A81D-024178EE1F3E}" type="presParOf" srcId="{732E7C9A-62F0-45AE-8E0C-872CAE27E690}" destId="{7F6C9E05-1A63-4868-91CB-8CF46F7C6226}" srcOrd="1" destOrd="0" presId="urn:microsoft.com/office/officeart/2005/8/layout/hProcess11"/>
    <dgm:cxn modelId="{333C9BD0-583F-42DE-B6FE-74F904338B1D}" type="presParOf" srcId="{732E7C9A-62F0-45AE-8E0C-872CAE27E690}" destId="{C9BB4D51-4EDD-4CEE-BBDD-562BCD6A690D}" srcOrd="2" destOrd="0" presId="urn:microsoft.com/office/officeart/2005/8/layout/hProcess11"/>
    <dgm:cxn modelId="{C5A474DE-9C25-47E6-B458-66DA780DC0C6}" type="presParOf" srcId="{C9BB4D51-4EDD-4CEE-BBDD-562BCD6A690D}" destId="{ED554E90-B31E-436F-8C5F-AA921B795B00}" srcOrd="0" destOrd="0" presId="urn:microsoft.com/office/officeart/2005/8/layout/hProcess11"/>
    <dgm:cxn modelId="{E22F76AB-187A-4A28-8CE1-5F6F53F81BDC}" type="presParOf" srcId="{C9BB4D51-4EDD-4CEE-BBDD-562BCD6A690D}" destId="{29646740-FEB5-4353-8BA8-4520CB8FA232}" srcOrd="1" destOrd="0" presId="urn:microsoft.com/office/officeart/2005/8/layout/hProcess11"/>
    <dgm:cxn modelId="{9215B3AE-6077-4431-ADC6-73A5A4234215}" type="presParOf" srcId="{C9BB4D51-4EDD-4CEE-BBDD-562BCD6A690D}" destId="{FE7B499C-0E41-4078-B259-073D1C46E78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67685BB-55CD-4529-A951-D46E3E413E6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BF75ACC-C8F5-49E2-97C1-A3AF8E0409E3}">
      <dgm:prSet/>
      <dgm:spPr/>
      <dgm:t>
        <a:bodyPr/>
        <a:lstStyle/>
        <a:p>
          <a:r>
            <a:rPr lang="cs-CZ" b="1"/>
            <a:t>Kontrola ZoR</a:t>
          </a:r>
          <a:endParaRPr lang="cs-CZ"/>
        </a:p>
      </dgm:t>
    </dgm:pt>
    <dgm:pt modelId="{AB4AF0C9-1131-4F2E-9D36-8B23C25C293A}" type="parTrans" cxnId="{3FC2D287-7BE0-463C-8896-EBF78413EBF1}">
      <dgm:prSet/>
      <dgm:spPr/>
      <dgm:t>
        <a:bodyPr/>
        <a:lstStyle/>
        <a:p>
          <a:endParaRPr lang="cs-CZ"/>
        </a:p>
      </dgm:t>
    </dgm:pt>
    <dgm:pt modelId="{7928CF9F-7F94-4423-8B21-51E988720554}" type="sibTrans" cxnId="{3FC2D287-7BE0-463C-8896-EBF78413EBF1}">
      <dgm:prSet/>
      <dgm:spPr/>
      <dgm:t>
        <a:bodyPr/>
        <a:lstStyle/>
        <a:p>
          <a:endParaRPr lang="cs-CZ"/>
        </a:p>
      </dgm:t>
    </dgm:pt>
    <dgm:pt modelId="{E4FAF974-F138-4CC5-8558-9358D6DDF79B}">
      <dgm:prSet/>
      <dgm:spPr>
        <a:solidFill>
          <a:srgbClr val="AFDDFA"/>
        </a:solidFill>
      </dgm:spPr>
      <dgm:t>
        <a:bodyPr/>
        <a:lstStyle/>
        <a:p>
          <a:r>
            <a:rPr lang="cs-CZ" b="1" dirty="0">
              <a:solidFill>
                <a:srgbClr val="164088"/>
              </a:solidFill>
            </a:rPr>
            <a:t>Finalizace</a:t>
          </a:r>
          <a:r>
            <a:rPr lang="cs-CZ" b="1" dirty="0"/>
            <a:t> </a:t>
          </a:r>
          <a:endParaRPr lang="cs-CZ" dirty="0"/>
        </a:p>
      </dgm:t>
    </dgm:pt>
    <dgm:pt modelId="{13AE66D7-61D7-4764-81C8-746CC5E6B217}" type="parTrans" cxnId="{30E6DF8C-7B75-4DEB-AD0B-993ECD44BEE3}">
      <dgm:prSet/>
      <dgm:spPr/>
      <dgm:t>
        <a:bodyPr/>
        <a:lstStyle/>
        <a:p>
          <a:endParaRPr lang="cs-CZ"/>
        </a:p>
      </dgm:t>
    </dgm:pt>
    <dgm:pt modelId="{97A9AFA4-9D6A-4772-9F33-7F4AF9E30FE6}" type="sibTrans" cxnId="{30E6DF8C-7B75-4DEB-AD0B-993ECD44BEE3}">
      <dgm:prSet/>
      <dgm:spPr/>
      <dgm:t>
        <a:bodyPr/>
        <a:lstStyle/>
        <a:p>
          <a:endParaRPr lang="cs-CZ"/>
        </a:p>
      </dgm:t>
    </dgm:pt>
    <dgm:pt modelId="{6018F567-3581-4D6D-B8FE-EA219581A852}">
      <dgm:prSet/>
      <dgm:spPr>
        <a:solidFill>
          <a:srgbClr val="FFCC00"/>
        </a:solidFill>
      </dgm:spPr>
      <dgm:t>
        <a:bodyPr/>
        <a:lstStyle/>
        <a:p>
          <a:r>
            <a:rPr lang="cs-CZ" b="1" dirty="0">
              <a:solidFill>
                <a:srgbClr val="164088"/>
              </a:solidFill>
            </a:rPr>
            <a:t>Podpis</a:t>
          </a:r>
          <a:endParaRPr lang="cs-CZ" dirty="0">
            <a:solidFill>
              <a:srgbClr val="164088"/>
            </a:solidFill>
          </a:endParaRPr>
        </a:p>
      </dgm:t>
    </dgm:pt>
    <dgm:pt modelId="{E85084B8-A5AE-45D1-88F9-490C641ED87A}" type="parTrans" cxnId="{7095924E-F4DB-433A-8D7A-BB1127012BBA}">
      <dgm:prSet/>
      <dgm:spPr/>
      <dgm:t>
        <a:bodyPr/>
        <a:lstStyle/>
        <a:p>
          <a:endParaRPr lang="cs-CZ"/>
        </a:p>
      </dgm:t>
    </dgm:pt>
    <dgm:pt modelId="{2C02B9D7-D7EE-46ED-BE04-4E915602D60D}" type="sibTrans" cxnId="{7095924E-F4DB-433A-8D7A-BB1127012BBA}">
      <dgm:prSet/>
      <dgm:spPr/>
      <dgm:t>
        <a:bodyPr/>
        <a:lstStyle/>
        <a:p>
          <a:endParaRPr lang="cs-CZ"/>
        </a:p>
      </dgm:t>
    </dgm:pt>
    <dgm:pt modelId="{02E69314-59D9-455B-A99B-CEC9C7357168}">
      <dgm:prSet/>
      <dgm:spPr/>
      <dgm:t>
        <a:bodyPr/>
        <a:lstStyle/>
        <a:p>
          <a:r>
            <a:rPr lang="cs-CZ" b="1" dirty="0"/>
            <a:t>Vrácení</a:t>
          </a:r>
          <a:endParaRPr lang="cs-CZ" dirty="0"/>
        </a:p>
      </dgm:t>
    </dgm:pt>
    <dgm:pt modelId="{43C7102C-6140-4F4C-8DF2-A90720772B30}" type="parTrans" cxnId="{9B01F820-F3DA-4200-A104-2FECA2E87A2C}">
      <dgm:prSet/>
      <dgm:spPr/>
      <dgm:t>
        <a:bodyPr/>
        <a:lstStyle/>
        <a:p>
          <a:endParaRPr lang="cs-CZ"/>
        </a:p>
      </dgm:t>
    </dgm:pt>
    <dgm:pt modelId="{79A53767-F1A1-43DF-8EA8-2EF9033D886E}" type="sibTrans" cxnId="{9B01F820-F3DA-4200-A104-2FECA2E87A2C}">
      <dgm:prSet/>
      <dgm:spPr/>
      <dgm:t>
        <a:bodyPr/>
        <a:lstStyle/>
        <a:p>
          <a:endParaRPr lang="cs-CZ"/>
        </a:p>
      </dgm:t>
    </dgm:pt>
    <dgm:pt modelId="{1F1C373B-1509-4F3D-9DF3-E9609769BDA9}">
      <dgm:prSet/>
      <dgm:spPr/>
      <dgm:t>
        <a:bodyPr/>
        <a:lstStyle/>
        <a:p>
          <a:r>
            <a:rPr lang="cs-CZ" b="0"/>
            <a:t>Informace přes depeše</a:t>
          </a:r>
          <a:endParaRPr lang="cs-CZ"/>
        </a:p>
      </dgm:t>
    </dgm:pt>
    <dgm:pt modelId="{3AB55BA9-2BA5-4B6F-97F6-0B7A8C1B6BDD}" type="parTrans" cxnId="{8846D825-5655-461E-B5B1-40DF470CE2B0}">
      <dgm:prSet/>
      <dgm:spPr/>
      <dgm:t>
        <a:bodyPr/>
        <a:lstStyle/>
        <a:p>
          <a:endParaRPr lang="cs-CZ"/>
        </a:p>
      </dgm:t>
    </dgm:pt>
    <dgm:pt modelId="{CEB3B562-D57F-419A-BD2A-AA989934864E}" type="sibTrans" cxnId="{8846D825-5655-461E-B5B1-40DF470CE2B0}">
      <dgm:prSet/>
      <dgm:spPr/>
      <dgm:t>
        <a:bodyPr/>
        <a:lstStyle/>
        <a:p>
          <a:endParaRPr lang="cs-CZ"/>
        </a:p>
      </dgm:t>
    </dgm:pt>
    <dgm:pt modelId="{D47F95D9-B1C4-4306-82D7-F865545E4065}">
      <dgm:prSet/>
      <dgm:spPr/>
      <dgm:t>
        <a:bodyPr/>
        <a:lstStyle/>
        <a:p>
          <a:r>
            <a:rPr lang="cs-CZ" b="0"/>
            <a:t>Omezený počet oprav</a:t>
          </a:r>
          <a:endParaRPr lang="cs-CZ"/>
        </a:p>
      </dgm:t>
    </dgm:pt>
    <dgm:pt modelId="{75FC7CA9-5EC2-4CB4-9284-AFE26F01254E}" type="parTrans" cxnId="{D1D371AF-8C50-4AEC-8CAC-A833DF7D63AC}">
      <dgm:prSet/>
      <dgm:spPr/>
      <dgm:t>
        <a:bodyPr/>
        <a:lstStyle/>
        <a:p>
          <a:endParaRPr lang="cs-CZ"/>
        </a:p>
      </dgm:t>
    </dgm:pt>
    <dgm:pt modelId="{6BD88483-0B72-4DFD-AD5F-C6C1BC4FB475}" type="sibTrans" cxnId="{D1D371AF-8C50-4AEC-8CAC-A833DF7D63AC}">
      <dgm:prSet/>
      <dgm:spPr/>
      <dgm:t>
        <a:bodyPr/>
        <a:lstStyle/>
        <a:p>
          <a:endParaRPr lang="cs-CZ"/>
        </a:p>
      </dgm:t>
    </dgm:pt>
    <dgm:pt modelId="{A4EABC43-C00C-4EB9-BD41-D1CA9771B2AD}" type="pres">
      <dgm:prSet presAssocID="{967685BB-55CD-4529-A951-D46E3E413E61}" presName="CompostProcess" presStyleCnt="0">
        <dgm:presLayoutVars>
          <dgm:dir/>
          <dgm:resizeHandles val="exact"/>
        </dgm:presLayoutVars>
      </dgm:prSet>
      <dgm:spPr/>
    </dgm:pt>
    <dgm:pt modelId="{35EE7920-EE37-4813-8DC1-DDCC66D90CF1}" type="pres">
      <dgm:prSet presAssocID="{967685BB-55CD-4529-A951-D46E3E413E61}" presName="arrow" presStyleLbl="bgShp" presStyleIdx="0" presStyleCnt="1"/>
      <dgm:spPr/>
    </dgm:pt>
    <dgm:pt modelId="{E0380D7D-3BBF-4C48-91A3-3D0B17A15C94}" type="pres">
      <dgm:prSet presAssocID="{967685BB-55CD-4529-A951-D46E3E413E61}" presName="linearProcess" presStyleCnt="0"/>
      <dgm:spPr/>
    </dgm:pt>
    <dgm:pt modelId="{3DFF3D44-2A2A-4C50-B87D-6FDE036475AF}" type="pres">
      <dgm:prSet presAssocID="{CBF75ACC-C8F5-49E2-97C1-A3AF8E0409E3}" presName="textNode" presStyleLbl="node1" presStyleIdx="0" presStyleCnt="4">
        <dgm:presLayoutVars>
          <dgm:bulletEnabled val="1"/>
        </dgm:presLayoutVars>
      </dgm:prSet>
      <dgm:spPr/>
    </dgm:pt>
    <dgm:pt modelId="{2639AB87-2530-47A2-8418-BF4992735759}" type="pres">
      <dgm:prSet presAssocID="{7928CF9F-7F94-4423-8B21-51E988720554}" presName="sibTrans" presStyleCnt="0"/>
      <dgm:spPr/>
    </dgm:pt>
    <dgm:pt modelId="{DCB4617B-3B85-457D-A98B-1CFD97AC1C98}" type="pres">
      <dgm:prSet presAssocID="{E4FAF974-F138-4CC5-8558-9358D6DDF79B}" presName="textNode" presStyleLbl="node1" presStyleIdx="1" presStyleCnt="4">
        <dgm:presLayoutVars>
          <dgm:bulletEnabled val="1"/>
        </dgm:presLayoutVars>
      </dgm:prSet>
      <dgm:spPr/>
    </dgm:pt>
    <dgm:pt modelId="{9057C8B0-AB2C-45B7-B426-E2746714869A}" type="pres">
      <dgm:prSet presAssocID="{97A9AFA4-9D6A-4772-9F33-7F4AF9E30FE6}" presName="sibTrans" presStyleCnt="0"/>
      <dgm:spPr/>
    </dgm:pt>
    <dgm:pt modelId="{A5548275-4AA4-4709-BA41-063E1F28A7A8}" type="pres">
      <dgm:prSet presAssocID="{6018F567-3581-4D6D-B8FE-EA219581A852}" presName="textNode" presStyleLbl="node1" presStyleIdx="2" presStyleCnt="4">
        <dgm:presLayoutVars>
          <dgm:bulletEnabled val="1"/>
        </dgm:presLayoutVars>
      </dgm:prSet>
      <dgm:spPr/>
    </dgm:pt>
    <dgm:pt modelId="{B347EF9E-48B6-4E98-A805-21B674CD0A80}" type="pres">
      <dgm:prSet presAssocID="{2C02B9D7-D7EE-46ED-BE04-4E915602D60D}" presName="sibTrans" presStyleCnt="0"/>
      <dgm:spPr/>
    </dgm:pt>
    <dgm:pt modelId="{5EE11822-CAC5-413D-8A63-D054C19E5A42}" type="pres">
      <dgm:prSet presAssocID="{02E69314-59D9-455B-A99B-CEC9C7357168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CF7DCA03-BFC2-4D1E-834F-70BD2F64D632}" type="presOf" srcId="{E4FAF974-F138-4CC5-8558-9358D6DDF79B}" destId="{DCB4617B-3B85-457D-A98B-1CFD97AC1C98}" srcOrd="0" destOrd="0" presId="urn:microsoft.com/office/officeart/2005/8/layout/hProcess9"/>
    <dgm:cxn modelId="{9B01F820-F3DA-4200-A104-2FECA2E87A2C}" srcId="{967685BB-55CD-4529-A951-D46E3E413E61}" destId="{02E69314-59D9-455B-A99B-CEC9C7357168}" srcOrd="3" destOrd="0" parTransId="{43C7102C-6140-4F4C-8DF2-A90720772B30}" sibTransId="{79A53767-F1A1-43DF-8EA8-2EF9033D886E}"/>
    <dgm:cxn modelId="{8846D825-5655-461E-B5B1-40DF470CE2B0}" srcId="{02E69314-59D9-455B-A99B-CEC9C7357168}" destId="{1F1C373B-1509-4F3D-9DF3-E9609769BDA9}" srcOrd="0" destOrd="0" parTransId="{3AB55BA9-2BA5-4B6F-97F6-0B7A8C1B6BDD}" sibTransId="{CEB3B562-D57F-419A-BD2A-AA989934864E}"/>
    <dgm:cxn modelId="{40979D60-BFB4-4487-A426-B0ED11DB776C}" type="presOf" srcId="{1F1C373B-1509-4F3D-9DF3-E9609769BDA9}" destId="{5EE11822-CAC5-413D-8A63-D054C19E5A42}" srcOrd="0" destOrd="1" presId="urn:microsoft.com/office/officeart/2005/8/layout/hProcess9"/>
    <dgm:cxn modelId="{7FEF6041-94C9-442F-9441-5F78191565FF}" type="presOf" srcId="{D47F95D9-B1C4-4306-82D7-F865545E4065}" destId="{5EE11822-CAC5-413D-8A63-D054C19E5A42}" srcOrd="0" destOrd="2" presId="urn:microsoft.com/office/officeart/2005/8/layout/hProcess9"/>
    <dgm:cxn modelId="{7095924E-F4DB-433A-8D7A-BB1127012BBA}" srcId="{967685BB-55CD-4529-A951-D46E3E413E61}" destId="{6018F567-3581-4D6D-B8FE-EA219581A852}" srcOrd="2" destOrd="0" parTransId="{E85084B8-A5AE-45D1-88F9-490C641ED87A}" sibTransId="{2C02B9D7-D7EE-46ED-BE04-4E915602D60D}"/>
    <dgm:cxn modelId="{F4FE6180-830B-401D-BB48-8ECD954028DD}" type="presOf" srcId="{6018F567-3581-4D6D-B8FE-EA219581A852}" destId="{A5548275-4AA4-4709-BA41-063E1F28A7A8}" srcOrd="0" destOrd="0" presId="urn:microsoft.com/office/officeart/2005/8/layout/hProcess9"/>
    <dgm:cxn modelId="{3FC2D287-7BE0-463C-8896-EBF78413EBF1}" srcId="{967685BB-55CD-4529-A951-D46E3E413E61}" destId="{CBF75ACC-C8F5-49E2-97C1-A3AF8E0409E3}" srcOrd="0" destOrd="0" parTransId="{AB4AF0C9-1131-4F2E-9D36-8B23C25C293A}" sibTransId="{7928CF9F-7F94-4423-8B21-51E988720554}"/>
    <dgm:cxn modelId="{30E6DF8C-7B75-4DEB-AD0B-993ECD44BEE3}" srcId="{967685BB-55CD-4529-A951-D46E3E413E61}" destId="{E4FAF974-F138-4CC5-8558-9358D6DDF79B}" srcOrd="1" destOrd="0" parTransId="{13AE66D7-61D7-4764-81C8-746CC5E6B217}" sibTransId="{97A9AFA4-9D6A-4772-9F33-7F4AF9E30FE6}"/>
    <dgm:cxn modelId="{D1D371AF-8C50-4AEC-8CAC-A833DF7D63AC}" srcId="{02E69314-59D9-455B-A99B-CEC9C7357168}" destId="{D47F95D9-B1C4-4306-82D7-F865545E4065}" srcOrd="1" destOrd="0" parTransId="{75FC7CA9-5EC2-4CB4-9284-AFE26F01254E}" sibTransId="{6BD88483-0B72-4DFD-AD5F-C6C1BC4FB475}"/>
    <dgm:cxn modelId="{CC4415BD-9169-4B3E-B7C6-E5962D958864}" type="presOf" srcId="{02E69314-59D9-455B-A99B-CEC9C7357168}" destId="{5EE11822-CAC5-413D-8A63-D054C19E5A42}" srcOrd="0" destOrd="0" presId="urn:microsoft.com/office/officeart/2005/8/layout/hProcess9"/>
    <dgm:cxn modelId="{11F380DE-53F1-48D0-9884-DC1B13550AA4}" type="presOf" srcId="{CBF75ACC-C8F5-49E2-97C1-A3AF8E0409E3}" destId="{3DFF3D44-2A2A-4C50-B87D-6FDE036475AF}" srcOrd="0" destOrd="0" presId="urn:microsoft.com/office/officeart/2005/8/layout/hProcess9"/>
    <dgm:cxn modelId="{C43F45F7-FA64-458B-9E20-5067383291EB}" type="presOf" srcId="{967685BB-55CD-4529-A951-D46E3E413E61}" destId="{A4EABC43-C00C-4EB9-BD41-D1CA9771B2AD}" srcOrd="0" destOrd="0" presId="urn:microsoft.com/office/officeart/2005/8/layout/hProcess9"/>
    <dgm:cxn modelId="{4E501877-4715-4D0C-979A-108FEB6A1FBE}" type="presParOf" srcId="{A4EABC43-C00C-4EB9-BD41-D1CA9771B2AD}" destId="{35EE7920-EE37-4813-8DC1-DDCC66D90CF1}" srcOrd="0" destOrd="0" presId="urn:microsoft.com/office/officeart/2005/8/layout/hProcess9"/>
    <dgm:cxn modelId="{CCA03343-E4F2-4C55-B301-40EB149551A8}" type="presParOf" srcId="{A4EABC43-C00C-4EB9-BD41-D1CA9771B2AD}" destId="{E0380D7D-3BBF-4C48-91A3-3D0B17A15C94}" srcOrd="1" destOrd="0" presId="urn:microsoft.com/office/officeart/2005/8/layout/hProcess9"/>
    <dgm:cxn modelId="{C5DC7C21-6691-44CC-8360-0FAB6E3742F9}" type="presParOf" srcId="{E0380D7D-3BBF-4C48-91A3-3D0B17A15C94}" destId="{3DFF3D44-2A2A-4C50-B87D-6FDE036475AF}" srcOrd="0" destOrd="0" presId="urn:microsoft.com/office/officeart/2005/8/layout/hProcess9"/>
    <dgm:cxn modelId="{524F6804-E1F1-4F3F-BC47-EB2DCCC72AF9}" type="presParOf" srcId="{E0380D7D-3BBF-4C48-91A3-3D0B17A15C94}" destId="{2639AB87-2530-47A2-8418-BF4992735759}" srcOrd="1" destOrd="0" presId="urn:microsoft.com/office/officeart/2005/8/layout/hProcess9"/>
    <dgm:cxn modelId="{68BFCF5D-9091-48D8-BAC3-038D33EF1277}" type="presParOf" srcId="{E0380D7D-3BBF-4C48-91A3-3D0B17A15C94}" destId="{DCB4617B-3B85-457D-A98B-1CFD97AC1C98}" srcOrd="2" destOrd="0" presId="urn:microsoft.com/office/officeart/2005/8/layout/hProcess9"/>
    <dgm:cxn modelId="{04D572ED-18C3-4E08-8CA2-1C0A5A1493E7}" type="presParOf" srcId="{E0380D7D-3BBF-4C48-91A3-3D0B17A15C94}" destId="{9057C8B0-AB2C-45B7-B426-E2746714869A}" srcOrd="3" destOrd="0" presId="urn:microsoft.com/office/officeart/2005/8/layout/hProcess9"/>
    <dgm:cxn modelId="{B0817FD0-FAE5-4EF0-A995-1B92AF9746CC}" type="presParOf" srcId="{E0380D7D-3BBF-4C48-91A3-3D0B17A15C94}" destId="{A5548275-4AA4-4709-BA41-063E1F28A7A8}" srcOrd="4" destOrd="0" presId="urn:microsoft.com/office/officeart/2005/8/layout/hProcess9"/>
    <dgm:cxn modelId="{4B0B7756-6CFC-410C-AFE0-2EBD73931C84}" type="presParOf" srcId="{E0380D7D-3BBF-4C48-91A3-3D0B17A15C94}" destId="{B347EF9E-48B6-4E98-A805-21B674CD0A80}" srcOrd="5" destOrd="0" presId="urn:microsoft.com/office/officeart/2005/8/layout/hProcess9"/>
    <dgm:cxn modelId="{33BF53AD-0DE2-4D3B-97C4-FC04E84D21B2}" type="presParOf" srcId="{E0380D7D-3BBF-4C48-91A3-3D0B17A15C94}" destId="{5EE11822-CAC5-413D-8A63-D054C19E5A4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E3125C2-6FE7-4ECC-AC6C-DA52B6655616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C2A033A-7BC2-4028-897E-AEA96DF186FE}">
      <dgm:prSet/>
      <dgm:spPr>
        <a:solidFill>
          <a:srgbClr val="AFDDFA"/>
        </a:solidFill>
      </dgm:spPr>
      <dgm:t>
        <a:bodyPr/>
        <a:lstStyle/>
        <a:p>
          <a:r>
            <a:rPr lang="cs-CZ" b="1" dirty="0"/>
            <a:t>ŽÁDOST O PLATBU</a:t>
          </a:r>
        </a:p>
        <a:p>
          <a:r>
            <a:rPr lang="cs-CZ" b="0" dirty="0"/>
            <a:t>(</a:t>
          </a:r>
          <a:r>
            <a:rPr lang="cs-CZ" b="0" dirty="0" err="1"/>
            <a:t>ŽoP</a:t>
          </a:r>
          <a:r>
            <a:rPr lang="cs-CZ" b="0" dirty="0"/>
            <a:t>)</a:t>
          </a:r>
          <a:endParaRPr lang="cs-CZ" dirty="0"/>
        </a:p>
      </dgm:t>
    </dgm:pt>
    <dgm:pt modelId="{523F6D57-4F19-441C-88C8-438E3993F9F2}" type="parTrans" cxnId="{4D30E775-EC1C-440E-AF61-307AE26D26F3}">
      <dgm:prSet/>
      <dgm:spPr/>
      <dgm:t>
        <a:bodyPr/>
        <a:lstStyle/>
        <a:p>
          <a:endParaRPr lang="cs-CZ"/>
        </a:p>
      </dgm:t>
    </dgm:pt>
    <dgm:pt modelId="{F34F1DBD-0CF3-41CD-89B8-C1AC02E679A0}" type="sibTrans" cxnId="{4D30E775-EC1C-440E-AF61-307AE26D26F3}">
      <dgm:prSet/>
      <dgm:spPr/>
      <dgm:t>
        <a:bodyPr/>
        <a:lstStyle/>
        <a:p>
          <a:endParaRPr lang="cs-CZ"/>
        </a:p>
      </dgm:t>
    </dgm:pt>
    <dgm:pt modelId="{B0FBFB88-0B71-4C87-A8DE-89958A345959}">
      <dgm:prSet custT="1"/>
      <dgm:spPr/>
      <dgm:t>
        <a:bodyPr/>
        <a:lstStyle/>
        <a:p>
          <a:r>
            <a:rPr lang="cs-CZ" sz="2400" b="0" dirty="0">
              <a:hlinkClick xmlns:r="http://schemas.openxmlformats.org/officeDocument/2006/relationships" r:id="rId1"/>
            </a:rPr>
            <a:t>Odkaz</a:t>
          </a:r>
          <a:r>
            <a:rPr lang="cs-CZ" sz="2400" b="0" dirty="0"/>
            <a:t> na pravidla na stránkách www.esfcr.cz</a:t>
          </a:r>
          <a:endParaRPr lang="cs-CZ" sz="2400" dirty="0"/>
        </a:p>
      </dgm:t>
    </dgm:pt>
    <dgm:pt modelId="{35C1AA29-6F9E-4F5B-993E-3B822BDAA15D}" type="parTrans" cxnId="{86A8A381-60BF-4C91-8490-EBAAE5AFC921}">
      <dgm:prSet/>
      <dgm:spPr/>
      <dgm:t>
        <a:bodyPr/>
        <a:lstStyle/>
        <a:p>
          <a:endParaRPr lang="cs-CZ"/>
        </a:p>
      </dgm:t>
    </dgm:pt>
    <dgm:pt modelId="{07BD9475-2406-4C6B-B08A-5C963A1A71B1}" type="sibTrans" cxnId="{86A8A381-60BF-4C91-8490-EBAAE5AFC921}">
      <dgm:prSet/>
      <dgm:spPr/>
      <dgm:t>
        <a:bodyPr/>
        <a:lstStyle/>
        <a:p>
          <a:endParaRPr lang="cs-CZ"/>
        </a:p>
      </dgm:t>
    </dgm:pt>
    <dgm:pt modelId="{6F44187C-82BD-4E8F-B114-1D8AC95242C5}" type="pres">
      <dgm:prSet presAssocID="{1E3125C2-6FE7-4ECC-AC6C-DA52B6655616}" presName="Name0" presStyleCnt="0">
        <dgm:presLayoutVars>
          <dgm:dir/>
          <dgm:resizeHandles val="exact"/>
        </dgm:presLayoutVars>
      </dgm:prSet>
      <dgm:spPr/>
    </dgm:pt>
    <dgm:pt modelId="{8FEC5EDF-EF19-4C26-9483-7E9B9A0E7781}" type="pres">
      <dgm:prSet presAssocID="{1E3125C2-6FE7-4ECC-AC6C-DA52B6655616}" presName="arrow" presStyleLbl="bgShp" presStyleIdx="0" presStyleCnt="1"/>
      <dgm:spPr/>
    </dgm:pt>
    <dgm:pt modelId="{1DF54253-9A7D-470C-9713-76F3D60D7279}" type="pres">
      <dgm:prSet presAssocID="{1E3125C2-6FE7-4ECC-AC6C-DA52B6655616}" presName="points" presStyleCnt="0"/>
      <dgm:spPr/>
    </dgm:pt>
    <dgm:pt modelId="{B2F36ACC-742F-4F07-947A-9C3A51C1C407}" type="pres">
      <dgm:prSet presAssocID="{6C2A033A-7BC2-4028-897E-AEA96DF186FE}" presName="compositeA" presStyleCnt="0"/>
      <dgm:spPr/>
    </dgm:pt>
    <dgm:pt modelId="{4D3AD7DB-7213-489C-AC5C-8B0A54650ECA}" type="pres">
      <dgm:prSet presAssocID="{6C2A033A-7BC2-4028-897E-AEA96DF186FE}" presName="textA" presStyleLbl="revTx" presStyleIdx="0" presStyleCnt="2">
        <dgm:presLayoutVars>
          <dgm:bulletEnabled val="1"/>
        </dgm:presLayoutVars>
      </dgm:prSet>
      <dgm:spPr/>
    </dgm:pt>
    <dgm:pt modelId="{F31754A1-3A21-4975-9833-C607667B60F0}" type="pres">
      <dgm:prSet presAssocID="{6C2A033A-7BC2-4028-897E-AEA96DF186FE}" presName="circleA" presStyleLbl="node1" presStyleIdx="0" presStyleCnt="2"/>
      <dgm:spPr/>
    </dgm:pt>
    <dgm:pt modelId="{2FC9BC5B-BBD8-4CDA-9D37-20155F9FD319}" type="pres">
      <dgm:prSet presAssocID="{6C2A033A-7BC2-4028-897E-AEA96DF186FE}" presName="spaceA" presStyleCnt="0"/>
      <dgm:spPr/>
    </dgm:pt>
    <dgm:pt modelId="{004DC2EF-FD59-4921-B4A5-BE72058BABCA}" type="pres">
      <dgm:prSet presAssocID="{F34F1DBD-0CF3-41CD-89B8-C1AC02E679A0}" presName="space" presStyleCnt="0"/>
      <dgm:spPr/>
    </dgm:pt>
    <dgm:pt modelId="{9433650D-DA04-4656-9577-BEB2968615BE}" type="pres">
      <dgm:prSet presAssocID="{B0FBFB88-0B71-4C87-A8DE-89958A345959}" presName="compositeB" presStyleCnt="0"/>
      <dgm:spPr/>
    </dgm:pt>
    <dgm:pt modelId="{1CBD6035-7FE7-4E31-B196-98FE43C076A4}" type="pres">
      <dgm:prSet presAssocID="{B0FBFB88-0B71-4C87-A8DE-89958A345959}" presName="textB" presStyleLbl="revTx" presStyleIdx="1" presStyleCnt="2">
        <dgm:presLayoutVars>
          <dgm:bulletEnabled val="1"/>
        </dgm:presLayoutVars>
      </dgm:prSet>
      <dgm:spPr/>
    </dgm:pt>
    <dgm:pt modelId="{933F2178-521C-48BC-97E5-498F722DCEC4}" type="pres">
      <dgm:prSet presAssocID="{B0FBFB88-0B71-4C87-A8DE-89958A345959}" presName="circleB" presStyleLbl="node1" presStyleIdx="1" presStyleCnt="2"/>
      <dgm:spPr/>
    </dgm:pt>
    <dgm:pt modelId="{7F16552D-A1F0-4D8C-9379-61ACB0CB45D9}" type="pres">
      <dgm:prSet presAssocID="{B0FBFB88-0B71-4C87-A8DE-89958A345959}" presName="spaceB" presStyleCnt="0"/>
      <dgm:spPr/>
    </dgm:pt>
  </dgm:ptLst>
  <dgm:cxnLst>
    <dgm:cxn modelId="{8166EE70-FF4D-4EAD-881B-6D7E995EA41E}" type="presOf" srcId="{6C2A033A-7BC2-4028-897E-AEA96DF186FE}" destId="{4D3AD7DB-7213-489C-AC5C-8B0A54650ECA}" srcOrd="0" destOrd="0" presId="urn:microsoft.com/office/officeart/2005/8/layout/hProcess11"/>
    <dgm:cxn modelId="{4D30E775-EC1C-440E-AF61-307AE26D26F3}" srcId="{1E3125C2-6FE7-4ECC-AC6C-DA52B6655616}" destId="{6C2A033A-7BC2-4028-897E-AEA96DF186FE}" srcOrd="0" destOrd="0" parTransId="{523F6D57-4F19-441C-88C8-438E3993F9F2}" sibTransId="{F34F1DBD-0CF3-41CD-89B8-C1AC02E679A0}"/>
    <dgm:cxn modelId="{86A8A381-60BF-4C91-8490-EBAAE5AFC921}" srcId="{1E3125C2-6FE7-4ECC-AC6C-DA52B6655616}" destId="{B0FBFB88-0B71-4C87-A8DE-89958A345959}" srcOrd="1" destOrd="0" parTransId="{35C1AA29-6F9E-4F5B-993E-3B822BDAA15D}" sibTransId="{07BD9475-2406-4C6B-B08A-5C963A1A71B1}"/>
    <dgm:cxn modelId="{2423F1EB-71B7-41F4-9C0B-79B1A722DB66}" type="presOf" srcId="{1E3125C2-6FE7-4ECC-AC6C-DA52B6655616}" destId="{6F44187C-82BD-4E8F-B114-1D8AC95242C5}" srcOrd="0" destOrd="0" presId="urn:microsoft.com/office/officeart/2005/8/layout/hProcess11"/>
    <dgm:cxn modelId="{DB8451FC-9C45-4A32-9A22-325E34ACC918}" type="presOf" srcId="{B0FBFB88-0B71-4C87-A8DE-89958A345959}" destId="{1CBD6035-7FE7-4E31-B196-98FE43C076A4}" srcOrd="0" destOrd="0" presId="urn:microsoft.com/office/officeart/2005/8/layout/hProcess11"/>
    <dgm:cxn modelId="{0A7F345D-639C-4321-8DF9-49FA13F360DF}" type="presParOf" srcId="{6F44187C-82BD-4E8F-B114-1D8AC95242C5}" destId="{8FEC5EDF-EF19-4C26-9483-7E9B9A0E7781}" srcOrd="0" destOrd="0" presId="urn:microsoft.com/office/officeart/2005/8/layout/hProcess11"/>
    <dgm:cxn modelId="{CB25F37F-F52F-4AE8-9986-E71741CCEB8F}" type="presParOf" srcId="{6F44187C-82BD-4E8F-B114-1D8AC95242C5}" destId="{1DF54253-9A7D-470C-9713-76F3D60D7279}" srcOrd="1" destOrd="0" presId="urn:microsoft.com/office/officeart/2005/8/layout/hProcess11"/>
    <dgm:cxn modelId="{2919768F-CB93-4E02-B9FB-E035E7211171}" type="presParOf" srcId="{1DF54253-9A7D-470C-9713-76F3D60D7279}" destId="{B2F36ACC-742F-4F07-947A-9C3A51C1C407}" srcOrd="0" destOrd="0" presId="urn:microsoft.com/office/officeart/2005/8/layout/hProcess11"/>
    <dgm:cxn modelId="{6E19C1B2-1C2E-4FAB-8B46-BBC23567CE5E}" type="presParOf" srcId="{B2F36ACC-742F-4F07-947A-9C3A51C1C407}" destId="{4D3AD7DB-7213-489C-AC5C-8B0A54650ECA}" srcOrd="0" destOrd="0" presId="urn:microsoft.com/office/officeart/2005/8/layout/hProcess11"/>
    <dgm:cxn modelId="{FD6D3790-F1F9-4209-8D7B-D34D9D4A762A}" type="presParOf" srcId="{B2F36ACC-742F-4F07-947A-9C3A51C1C407}" destId="{F31754A1-3A21-4975-9833-C607667B60F0}" srcOrd="1" destOrd="0" presId="urn:microsoft.com/office/officeart/2005/8/layout/hProcess11"/>
    <dgm:cxn modelId="{A2C2DB9F-8393-47EB-9700-B80BEC693BE4}" type="presParOf" srcId="{B2F36ACC-742F-4F07-947A-9C3A51C1C407}" destId="{2FC9BC5B-BBD8-4CDA-9D37-20155F9FD319}" srcOrd="2" destOrd="0" presId="urn:microsoft.com/office/officeart/2005/8/layout/hProcess11"/>
    <dgm:cxn modelId="{E68CC028-4832-4460-89BB-6CCF232F3E68}" type="presParOf" srcId="{1DF54253-9A7D-470C-9713-76F3D60D7279}" destId="{004DC2EF-FD59-4921-B4A5-BE72058BABCA}" srcOrd="1" destOrd="0" presId="urn:microsoft.com/office/officeart/2005/8/layout/hProcess11"/>
    <dgm:cxn modelId="{958A6D9A-6BD7-4C2F-8E67-997B63B18A45}" type="presParOf" srcId="{1DF54253-9A7D-470C-9713-76F3D60D7279}" destId="{9433650D-DA04-4656-9577-BEB2968615BE}" srcOrd="2" destOrd="0" presId="urn:microsoft.com/office/officeart/2005/8/layout/hProcess11"/>
    <dgm:cxn modelId="{2F16E6DE-E5D4-4B42-9297-05239BAD9ACC}" type="presParOf" srcId="{9433650D-DA04-4656-9577-BEB2968615BE}" destId="{1CBD6035-7FE7-4E31-B196-98FE43C076A4}" srcOrd="0" destOrd="0" presId="urn:microsoft.com/office/officeart/2005/8/layout/hProcess11"/>
    <dgm:cxn modelId="{9A210816-4860-46F9-A8EC-88ECB8D3D3D4}" type="presParOf" srcId="{9433650D-DA04-4656-9577-BEB2968615BE}" destId="{933F2178-521C-48BC-97E5-498F722DCEC4}" srcOrd="1" destOrd="0" presId="urn:microsoft.com/office/officeart/2005/8/layout/hProcess11"/>
    <dgm:cxn modelId="{7EE9D7B3-79CA-4BF3-8DE3-0D079543F852}" type="presParOf" srcId="{9433650D-DA04-4656-9577-BEB2968615BE}" destId="{7F16552D-A1F0-4D8C-9379-61ACB0CB45D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B5FFC-BCB4-45B9-A271-E7C3175835E5}">
      <dsp:nvSpPr>
        <dsp:cNvPr id="0" name=""/>
        <dsp:cNvSpPr/>
      </dsp:nvSpPr>
      <dsp:spPr>
        <a:xfrm>
          <a:off x="0" y="61168"/>
          <a:ext cx="8424936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/>
            <a:t>Část I RoD </a:t>
          </a:r>
          <a:r>
            <a:rPr lang="cs-CZ" sz="2000" b="1" kern="1200"/>
            <a:t>– Obecné vymezení dotace</a:t>
          </a:r>
          <a:endParaRPr lang="cs-CZ" sz="2000" kern="1200"/>
        </a:p>
      </dsp:txBody>
      <dsp:txXfrm>
        <a:off x="22846" y="84014"/>
        <a:ext cx="8379244" cy="422308"/>
      </dsp:txXfrm>
    </dsp:sp>
    <dsp:sp modelId="{A75EFF3D-46D7-434C-8D20-BC5ACF03FF28}">
      <dsp:nvSpPr>
        <dsp:cNvPr id="0" name=""/>
        <dsp:cNvSpPr/>
      </dsp:nvSpPr>
      <dsp:spPr>
        <a:xfrm>
          <a:off x="0" y="586768"/>
          <a:ext cx="8424936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/>
            <a:t>Část II </a:t>
          </a:r>
          <a:r>
            <a:rPr lang="cs-CZ" sz="2000" b="0" kern="1200" dirty="0" err="1"/>
            <a:t>RoD</a:t>
          </a:r>
          <a:r>
            <a:rPr lang="cs-CZ" sz="2000" b="0" kern="1200" dirty="0"/>
            <a:t> </a:t>
          </a:r>
          <a:r>
            <a:rPr lang="cs-CZ" sz="2000" b="1" kern="1200" dirty="0"/>
            <a:t>–</a:t>
          </a:r>
          <a:r>
            <a:rPr lang="cs-CZ" sz="2000" b="0" kern="1200" dirty="0"/>
            <a:t> </a:t>
          </a:r>
          <a:r>
            <a:rPr lang="cs-CZ" sz="2000" b="1" kern="1200" dirty="0"/>
            <a:t>Obecné povinnosti příjemce</a:t>
          </a:r>
          <a:endParaRPr lang="cs-CZ" sz="2000" kern="1200" dirty="0"/>
        </a:p>
      </dsp:txBody>
      <dsp:txXfrm>
        <a:off x="22846" y="609614"/>
        <a:ext cx="8379244" cy="422308"/>
      </dsp:txXfrm>
    </dsp:sp>
    <dsp:sp modelId="{E4D1A162-FA0F-47E4-B1A1-9D9714A1C1E7}">
      <dsp:nvSpPr>
        <dsp:cNvPr id="0" name=""/>
        <dsp:cNvSpPr/>
      </dsp:nvSpPr>
      <dsp:spPr>
        <a:xfrm>
          <a:off x="0" y="1112368"/>
          <a:ext cx="8424936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/>
            <a:t>Část III RoD </a:t>
          </a:r>
          <a:r>
            <a:rPr lang="cs-CZ" sz="2000" b="1" kern="1200"/>
            <a:t>–</a:t>
          </a:r>
          <a:r>
            <a:rPr lang="cs-CZ" sz="2000" b="0" kern="1200"/>
            <a:t> </a:t>
          </a:r>
          <a:r>
            <a:rPr lang="cs-CZ" sz="2000" b="1" kern="1200"/>
            <a:t>Specifické povinnosti příjemce </a:t>
          </a:r>
          <a:endParaRPr lang="cs-CZ" sz="2000" kern="1200"/>
        </a:p>
      </dsp:txBody>
      <dsp:txXfrm>
        <a:off x="22846" y="1135214"/>
        <a:ext cx="8379244" cy="422308"/>
      </dsp:txXfrm>
    </dsp:sp>
    <dsp:sp modelId="{2DF8CE8A-822A-45AD-829B-2F2D5168465E}">
      <dsp:nvSpPr>
        <dsp:cNvPr id="0" name=""/>
        <dsp:cNvSpPr/>
      </dsp:nvSpPr>
      <dsp:spPr>
        <a:xfrm>
          <a:off x="0" y="1637968"/>
          <a:ext cx="8424936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/>
            <a:t>Část IV </a:t>
          </a:r>
          <a:r>
            <a:rPr lang="cs-CZ" sz="2000" b="0" kern="1200" dirty="0" err="1"/>
            <a:t>RoD</a:t>
          </a:r>
          <a:r>
            <a:rPr lang="cs-CZ" sz="2000" b="0" kern="1200" dirty="0"/>
            <a:t> </a:t>
          </a:r>
          <a:r>
            <a:rPr lang="cs-CZ" sz="2000" b="1" kern="1200" dirty="0"/>
            <a:t>–</a:t>
          </a:r>
          <a:r>
            <a:rPr lang="cs-CZ" sz="2000" b="0" kern="1200" dirty="0"/>
            <a:t> </a:t>
          </a:r>
          <a:r>
            <a:rPr lang="cs-CZ" sz="2000" b="1" kern="1200" dirty="0"/>
            <a:t>Platební podmínky </a:t>
          </a:r>
          <a:endParaRPr lang="cs-CZ" sz="2000" kern="1200" dirty="0"/>
        </a:p>
      </dsp:txBody>
      <dsp:txXfrm>
        <a:off x="22846" y="1660814"/>
        <a:ext cx="8379244" cy="422308"/>
      </dsp:txXfrm>
    </dsp:sp>
    <dsp:sp modelId="{B7B7FE83-6CBB-4958-86F2-280AD7B29583}">
      <dsp:nvSpPr>
        <dsp:cNvPr id="0" name=""/>
        <dsp:cNvSpPr/>
      </dsp:nvSpPr>
      <dsp:spPr>
        <a:xfrm>
          <a:off x="0" y="2163568"/>
          <a:ext cx="8424936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/>
            <a:t>Část V RoD </a:t>
          </a:r>
          <a:r>
            <a:rPr lang="cs-CZ" sz="2000" b="1" kern="1200"/>
            <a:t>–</a:t>
          </a:r>
          <a:r>
            <a:rPr lang="cs-CZ" sz="2000" b="0" kern="1200"/>
            <a:t> </a:t>
          </a:r>
          <a:r>
            <a:rPr lang="cs-CZ" sz="2000" b="1" kern="1200"/>
            <a:t>Finanční opravy</a:t>
          </a:r>
          <a:endParaRPr lang="cs-CZ" sz="2000" kern="1200"/>
        </a:p>
      </dsp:txBody>
      <dsp:txXfrm>
        <a:off x="22846" y="2186414"/>
        <a:ext cx="8379244" cy="422308"/>
      </dsp:txXfrm>
    </dsp:sp>
    <dsp:sp modelId="{20681638-2581-40B0-B355-8A299586991F}">
      <dsp:nvSpPr>
        <dsp:cNvPr id="0" name=""/>
        <dsp:cNvSpPr/>
      </dsp:nvSpPr>
      <dsp:spPr>
        <a:xfrm>
          <a:off x="0" y="2689168"/>
          <a:ext cx="8424936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/>
            <a:t>Část VI </a:t>
          </a:r>
          <a:r>
            <a:rPr lang="cs-CZ" sz="2000" b="0" kern="1200" dirty="0" err="1"/>
            <a:t>RoD</a:t>
          </a:r>
          <a:r>
            <a:rPr lang="cs-CZ" sz="2000" b="0" kern="1200" dirty="0"/>
            <a:t> </a:t>
          </a:r>
          <a:r>
            <a:rPr lang="cs-CZ" sz="2000" b="1" kern="1200" dirty="0"/>
            <a:t>–</a:t>
          </a:r>
          <a:r>
            <a:rPr lang="cs-CZ" sz="2000" b="0" kern="1200" dirty="0"/>
            <a:t> </a:t>
          </a:r>
          <a:r>
            <a:rPr lang="cs-CZ" sz="2000" b="1" kern="1200" dirty="0"/>
            <a:t>Pověření ke zpracování osobních údajů</a:t>
          </a:r>
          <a:endParaRPr lang="cs-CZ" sz="2000" kern="1200" dirty="0"/>
        </a:p>
      </dsp:txBody>
      <dsp:txXfrm>
        <a:off x="22846" y="2712014"/>
        <a:ext cx="8379244" cy="422308"/>
      </dsp:txXfrm>
    </dsp:sp>
    <dsp:sp modelId="{6785BCB1-36B2-44CC-90A2-A5F29A6BF9B4}">
      <dsp:nvSpPr>
        <dsp:cNvPr id="0" name=""/>
        <dsp:cNvSpPr/>
      </dsp:nvSpPr>
      <dsp:spPr>
        <a:xfrm>
          <a:off x="0" y="3214767"/>
          <a:ext cx="8424936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/>
            <a:t>Část VII a VIII RoD </a:t>
          </a:r>
          <a:r>
            <a:rPr lang="cs-CZ" sz="2000" b="1" kern="1200"/>
            <a:t>–</a:t>
          </a:r>
          <a:r>
            <a:rPr lang="cs-CZ" sz="2000" b="0" kern="1200"/>
            <a:t> </a:t>
          </a:r>
          <a:r>
            <a:rPr lang="cs-CZ" sz="2000" b="1" kern="1200"/>
            <a:t>Závěrečné ustanovení a Poučení</a:t>
          </a:r>
          <a:endParaRPr lang="cs-CZ" sz="2000" kern="1200"/>
        </a:p>
      </dsp:txBody>
      <dsp:txXfrm>
        <a:off x="22846" y="3237613"/>
        <a:ext cx="8379244" cy="42230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A51FB4-01B7-4FF5-BD24-B86FAFA0B38F}">
      <dsp:nvSpPr>
        <dsp:cNvPr id="0" name=""/>
        <dsp:cNvSpPr/>
      </dsp:nvSpPr>
      <dsp:spPr>
        <a:xfrm>
          <a:off x="1511944" y="0"/>
          <a:ext cx="5040560" cy="5040560"/>
        </a:xfrm>
        <a:prstGeom prst="diamond">
          <a:avLst/>
        </a:prstGeom>
        <a:solidFill>
          <a:srgbClr val="FFCC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6F306A-66CB-4AD5-8344-A6D27DB048BD}">
      <dsp:nvSpPr>
        <dsp:cNvPr id="0" name=""/>
        <dsp:cNvSpPr/>
      </dsp:nvSpPr>
      <dsp:spPr>
        <a:xfrm>
          <a:off x="1990797" y="979311"/>
          <a:ext cx="1965818" cy="9649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0" kern="1200" dirty="0"/>
            <a:t>Zpracovává ŘO</a:t>
          </a:r>
          <a:endParaRPr lang="cs-CZ" sz="2300" kern="1200" dirty="0"/>
        </a:p>
      </dsp:txBody>
      <dsp:txXfrm>
        <a:off x="2037900" y="1026414"/>
        <a:ext cx="1871612" cy="870696"/>
      </dsp:txXfrm>
    </dsp:sp>
    <dsp:sp modelId="{8C9F400F-8A87-43A8-AAEC-62E1EA887862}">
      <dsp:nvSpPr>
        <dsp:cNvPr id="0" name=""/>
        <dsp:cNvSpPr/>
      </dsp:nvSpPr>
      <dsp:spPr>
        <a:xfrm>
          <a:off x="4107832" y="979311"/>
          <a:ext cx="1965818" cy="964902"/>
        </a:xfrm>
        <a:prstGeom prst="roundRect">
          <a:avLst/>
        </a:prstGeom>
        <a:solidFill>
          <a:srgbClr val="AFDDF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0" kern="1200" dirty="0">
              <a:solidFill>
                <a:srgbClr val="164088"/>
              </a:solidFill>
            </a:rPr>
            <a:t>20% CZV</a:t>
          </a:r>
          <a:endParaRPr lang="cs-CZ" sz="2300" kern="1200" dirty="0">
            <a:solidFill>
              <a:srgbClr val="164088"/>
            </a:solidFill>
          </a:endParaRPr>
        </a:p>
      </dsp:txBody>
      <dsp:txXfrm>
        <a:off x="4154935" y="1026414"/>
        <a:ext cx="1871612" cy="870696"/>
      </dsp:txXfrm>
    </dsp:sp>
    <dsp:sp modelId="{E5374FFA-E308-49C4-AAA5-F2E05FEF29F9}">
      <dsp:nvSpPr>
        <dsp:cNvPr id="0" name=""/>
        <dsp:cNvSpPr/>
      </dsp:nvSpPr>
      <dsp:spPr>
        <a:xfrm>
          <a:off x="1990797" y="2304259"/>
          <a:ext cx="1965818" cy="2549076"/>
        </a:xfrm>
        <a:prstGeom prst="roundRect">
          <a:avLst/>
        </a:prstGeom>
        <a:solidFill>
          <a:srgbClr val="AFDDF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 dirty="0">
              <a:solidFill>
                <a:srgbClr val="164088"/>
              </a:solidFill>
            </a:rPr>
            <a:t>záložka FINANČNÍ PLÁN</a:t>
          </a:r>
          <a:r>
            <a:rPr lang="cs-CZ" sz="2200" b="0" i="1" kern="1200" dirty="0">
              <a:solidFill>
                <a:srgbClr val="164088"/>
              </a:solidFill>
            </a:rPr>
            <a:t> - </a:t>
          </a:r>
          <a:r>
            <a:rPr lang="cs-CZ" sz="2200" b="0" kern="1200" dirty="0">
              <a:solidFill>
                <a:srgbClr val="164088"/>
              </a:solidFill>
            </a:rPr>
            <a:t>1. řádek, sloupec STAV </a:t>
          </a:r>
          <a:r>
            <a:rPr lang="cs-CZ" sz="2200" b="0" kern="1200" dirty="0" err="1">
              <a:solidFill>
                <a:srgbClr val="164088"/>
              </a:solidFill>
            </a:rPr>
            <a:t>ŽoPL</a:t>
          </a:r>
          <a:r>
            <a:rPr lang="cs-CZ" sz="2200" b="0" kern="1200" dirty="0">
              <a:solidFill>
                <a:srgbClr val="164088"/>
              </a:solidFill>
            </a:rPr>
            <a:t>)</a:t>
          </a:r>
          <a:endParaRPr lang="cs-CZ" sz="2200" kern="1200" dirty="0">
            <a:solidFill>
              <a:srgbClr val="164088"/>
            </a:solidFill>
          </a:endParaRPr>
        </a:p>
      </dsp:txBody>
      <dsp:txXfrm>
        <a:off x="2086760" y="2400222"/>
        <a:ext cx="1773892" cy="2357150"/>
      </dsp:txXfrm>
    </dsp:sp>
    <dsp:sp modelId="{41FAB0E2-F4B1-4C82-8F5A-50D4296B6874}">
      <dsp:nvSpPr>
        <dsp:cNvPr id="0" name=""/>
        <dsp:cNvSpPr/>
      </dsp:nvSpPr>
      <dsp:spPr>
        <a:xfrm>
          <a:off x="4107832" y="2376267"/>
          <a:ext cx="1965818" cy="2405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 dirty="0"/>
            <a:t>Částka na krytí výdajů = včetně vlastního podílu příjemce</a:t>
          </a:r>
          <a:endParaRPr lang="cs-CZ" sz="2200" kern="1200" dirty="0"/>
        </a:p>
      </dsp:txBody>
      <dsp:txXfrm>
        <a:off x="4203795" y="2472230"/>
        <a:ext cx="1773892" cy="221313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D8CB0-FCAF-4AD3-B292-95C498494009}">
      <dsp:nvSpPr>
        <dsp:cNvPr id="0" name=""/>
        <dsp:cNvSpPr/>
      </dsp:nvSpPr>
      <dsp:spPr>
        <a:xfrm>
          <a:off x="647625" y="3234"/>
          <a:ext cx="4464504" cy="1232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0" kern="1200"/>
            <a:t>Zkontrolovat automaticky vyplněná pole</a:t>
          </a:r>
          <a:endParaRPr lang="cs-CZ" sz="3000" kern="1200"/>
        </a:p>
      </dsp:txBody>
      <dsp:txXfrm>
        <a:off x="683722" y="39331"/>
        <a:ext cx="4392310" cy="1160243"/>
      </dsp:txXfrm>
    </dsp:sp>
    <dsp:sp modelId="{D39AE1C4-9A25-418C-A621-96C89D771869}">
      <dsp:nvSpPr>
        <dsp:cNvPr id="0" name=""/>
        <dsp:cNvSpPr/>
      </dsp:nvSpPr>
      <dsp:spPr>
        <a:xfrm>
          <a:off x="1094076" y="1235671"/>
          <a:ext cx="446450" cy="924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4328"/>
              </a:lnTo>
              <a:lnTo>
                <a:pt x="446450" y="9243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1CAA5-4876-40A9-B301-2D6ACFF05F1D}">
      <dsp:nvSpPr>
        <dsp:cNvPr id="0" name=""/>
        <dsp:cNvSpPr/>
      </dsp:nvSpPr>
      <dsp:spPr>
        <a:xfrm>
          <a:off x="1540526" y="1543781"/>
          <a:ext cx="4883272" cy="1232437"/>
        </a:xfrm>
        <a:prstGeom prst="roundRect">
          <a:avLst>
            <a:gd name="adj" fmla="val 10000"/>
          </a:avLst>
        </a:prstGeom>
        <a:solidFill>
          <a:srgbClr val="AFDDFA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/>
            <a:t>Všichni: Název účtu (část účet příjemce)</a:t>
          </a:r>
        </a:p>
      </dsp:txBody>
      <dsp:txXfrm>
        <a:off x="1576623" y="1579878"/>
        <a:ext cx="4811078" cy="1160243"/>
      </dsp:txXfrm>
    </dsp:sp>
    <dsp:sp modelId="{266E5A42-1840-4B67-97A6-ED1E9086065C}">
      <dsp:nvSpPr>
        <dsp:cNvPr id="0" name=""/>
        <dsp:cNvSpPr/>
      </dsp:nvSpPr>
      <dsp:spPr>
        <a:xfrm>
          <a:off x="1094076" y="1235671"/>
          <a:ext cx="446450" cy="2464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4875"/>
              </a:lnTo>
              <a:lnTo>
                <a:pt x="446450" y="24648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85E35-D803-4176-8975-141790CDE990}">
      <dsp:nvSpPr>
        <dsp:cNvPr id="0" name=""/>
        <dsp:cNvSpPr/>
      </dsp:nvSpPr>
      <dsp:spPr>
        <a:xfrm>
          <a:off x="1540526" y="3084328"/>
          <a:ext cx="5875847" cy="1232437"/>
        </a:xfrm>
        <a:prstGeom prst="roundRect">
          <a:avLst>
            <a:gd name="adj" fmla="val 10000"/>
          </a:avLst>
        </a:prstGeom>
        <a:solidFill>
          <a:srgbClr val="FFCC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/>
            <a:t>Obce: Název účtu (část účet zřizovatele)</a:t>
          </a:r>
        </a:p>
      </dsp:txBody>
      <dsp:txXfrm>
        <a:off x="1576623" y="3120425"/>
        <a:ext cx="5803653" cy="116024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7BC51-89A2-440D-9357-CB06B238C9B8}">
      <dsp:nvSpPr>
        <dsp:cNvPr id="0" name=""/>
        <dsp:cNvSpPr/>
      </dsp:nvSpPr>
      <dsp:spPr>
        <a:xfrm>
          <a:off x="1575" y="0"/>
          <a:ext cx="3358874" cy="17281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 dirty="0"/>
            <a:t>doplnit EVIDENČNÍ ČÍSLO/OZNAČENÍ SOUPISKY</a:t>
          </a:r>
          <a:endParaRPr lang="cs-CZ" sz="2200" kern="1200" dirty="0"/>
        </a:p>
      </dsp:txBody>
      <dsp:txXfrm>
        <a:off x="52192" y="50617"/>
        <a:ext cx="3257640" cy="1626958"/>
      </dsp:txXfrm>
    </dsp:sp>
    <dsp:sp modelId="{0A6059F9-0FAC-4204-B515-B68578F4B208}">
      <dsp:nvSpPr>
        <dsp:cNvPr id="0" name=""/>
        <dsp:cNvSpPr/>
      </dsp:nvSpPr>
      <dsp:spPr>
        <a:xfrm>
          <a:off x="3676184" y="487163"/>
          <a:ext cx="712081" cy="833000"/>
        </a:xfrm>
        <a:prstGeom prst="rightArrow">
          <a:avLst>
            <a:gd name="adj1" fmla="val 60000"/>
            <a:gd name="adj2" fmla="val 50000"/>
          </a:avLst>
        </a:prstGeom>
        <a:solidFill>
          <a:srgbClr val="FFCC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kern="1200"/>
        </a:p>
      </dsp:txBody>
      <dsp:txXfrm>
        <a:off x="3676184" y="653763"/>
        <a:ext cx="498457" cy="499800"/>
      </dsp:txXfrm>
    </dsp:sp>
    <dsp:sp modelId="{B53AA69B-517D-4CE8-B257-7E9BF831ADA5}">
      <dsp:nvSpPr>
        <dsp:cNvPr id="0" name=""/>
        <dsp:cNvSpPr/>
      </dsp:nvSpPr>
      <dsp:spPr>
        <a:xfrm>
          <a:off x="4703998" y="0"/>
          <a:ext cx="3358874" cy="1728192"/>
        </a:xfrm>
        <a:prstGeom prst="roundRect">
          <a:avLst>
            <a:gd name="adj" fmla="val 10000"/>
          </a:avLst>
        </a:prstGeom>
        <a:solidFill>
          <a:srgbClr val="AFDDF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 dirty="0">
              <a:solidFill>
                <a:srgbClr val="164088"/>
              </a:solidFill>
            </a:rPr>
            <a:t>naplní se po vyplnění dílčích soupisek dokladů (SD-1, SD-2, SD-3, soupiska jednotek)</a:t>
          </a:r>
          <a:endParaRPr lang="cs-CZ" sz="2200" kern="1200" dirty="0">
            <a:solidFill>
              <a:srgbClr val="164088"/>
            </a:solidFill>
          </a:endParaRPr>
        </a:p>
      </dsp:txBody>
      <dsp:txXfrm>
        <a:off x="4754615" y="50617"/>
        <a:ext cx="3257640" cy="162695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CCC8D-7106-40D1-9EA5-CB40A5C5EA4D}">
      <dsp:nvSpPr>
        <dsp:cNvPr id="0" name=""/>
        <dsp:cNvSpPr/>
      </dsp:nvSpPr>
      <dsp:spPr>
        <a:xfrm>
          <a:off x="0" y="500057"/>
          <a:ext cx="8424000" cy="1216800"/>
        </a:xfrm>
        <a:prstGeom prst="roundRect">
          <a:avLst/>
        </a:prstGeom>
        <a:solidFill>
          <a:srgbClr val="FF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b="0" kern="1200" dirty="0">
              <a:solidFill>
                <a:srgbClr val="164088"/>
              </a:solidFill>
            </a:rPr>
            <a:t>Nerelevantní pro výzvu č. 32</a:t>
          </a:r>
          <a:endParaRPr lang="cs-CZ" sz="4800" kern="1200" dirty="0">
            <a:solidFill>
              <a:srgbClr val="164088"/>
            </a:solidFill>
          </a:endParaRPr>
        </a:p>
      </dsp:txBody>
      <dsp:txXfrm>
        <a:off x="59399" y="559456"/>
        <a:ext cx="8305202" cy="109800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DAE0D-3C7C-4697-8FC7-DDE68DD40D24}">
      <dsp:nvSpPr>
        <dsp:cNvPr id="0" name=""/>
        <dsp:cNvSpPr/>
      </dsp:nvSpPr>
      <dsp:spPr>
        <a:xfrm>
          <a:off x="0" y="27561"/>
          <a:ext cx="7992440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/>
            <a:t>FOND PRACOVNÍ DOBY U ZAMĚSTNAVATELE</a:t>
          </a:r>
          <a:endParaRPr lang="cs-CZ" sz="2200" kern="1200"/>
        </a:p>
      </dsp:txBody>
      <dsp:txXfrm>
        <a:off x="25130" y="52691"/>
        <a:ext cx="7942180" cy="464540"/>
      </dsp:txXfrm>
    </dsp:sp>
    <dsp:sp modelId="{59D675A0-9E65-42FB-943C-BC2C9B3F8D29}">
      <dsp:nvSpPr>
        <dsp:cNvPr id="0" name=""/>
        <dsp:cNvSpPr/>
      </dsp:nvSpPr>
      <dsp:spPr>
        <a:xfrm>
          <a:off x="0" y="542361"/>
          <a:ext cx="7992440" cy="1275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76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700" kern="1200"/>
            <a:t>= za celý daný pracovněprávní vztah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700" kern="1200"/>
            <a:t>hodiny </a:t>
          </a:r>
          <a:r>
            <a:rPr lang="cs-CZ" sz="1700" b="1" kern="1200"/>
            <a:t>hrazené zaměstnavatelem </a:t>
          </a:r>
          <a:r>
            <a:rPr lang="cs-CZ" sz="1700" kern="1200"/>
            <a:t>(odpracované hodiny, dovolená, prac. neschopnost, indispoziční volno, lékař, svatba)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700" kern="1200"/>
            <a:t>v pracovním výkazu pole </a:t>
          </a:r>
          <a:r>
            <a:rPr lang="cs-CZ" sz="1700" i="1" kern="1200"/>
            <a:t>Celk. počet hodin v rámci daného pracovněprávního vztahu</a:t>
          </a:r>
          <a:endParaRPr lang="cs-CZ" sz="1700" kern="1200"/>
        </a:p>
      </dsp:txBody>
      <dsp:txXfrm>
        <a:off x="0" y="542361"/>
        <a:ext cx="7992440" cy="1275120"/>
      </dsp:txXfrm>
    </dsp:sp>
    <dsp:sp modelId="{5860549D-D159-4389-939D-DFA877318467}">
      <dsp:nvSpPr>
        <dsp:cNvPr id="0" name=""/>
        <dsp:cNvSpPr/>
      </dsp:nvSpPr>
      <dsp:spPr>
        <a:xfrm>
          <a:off x="0" y="1817481"/>
          <a:ext cx="7992440" cy="514800"/>
        </a:xfrm>
        <a:prstGeom prst="roundRect">
          <a:avLst/>
        </a:prstGeom>
        <a:solidFill>
          <a:srgbClr val="AFDDF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 dirty="0">
              <a:solidFill>
                <a:srgbClr val="164088"/>
              </a:solidFill>
            </a:rPr>
            <a:t>POČET ODPRACOVANÝCH HODIN NA PROJEKTU</a:t>
          </a:r>
          <a:endParaRPr lang="cs-CZ" sz="2200" kern="1200" dirty="0">
            <a:solidFill>
              <a:srgbClr val="164088"/>
            </a:solidFill>
          </a:endParaRPr>
        </a:p>
      </dsp:txBody>
      <dsp:txXfrm>
        <a:off x="25130" y="1842611"/>
        <a:ext cx="7942180" cy="464540"/>
      </dsp:txXfrm>
    </dsp:sp>
    <dsp:sp modelId="{C0F2C21F-C1C5-4782-83F0-470B53764E69}">
      <dsp:nvSpPr>
        <dsp:cNvPr id="0" name=""/>
        <dsp:cNvSpPr/>
      </dsp:nvSpPr>
      <dsp:spPr>
        <a:xfrm>
          <a:off x="0" y="2332282"/>
          <a:ext cx="7992440" cy="842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76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700" kern="1200"/>
            <a:t>= hodiny pouze pro projekt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700" kern="1200"/>
            <a:t>hodiny </a:t>
          </a:r>
          <a:r>
            <a:rPr lang="cs-CZ" sz="1700" b="1" kern="1200"/>
            <a:t>hrazené zaměstnavatelem </a:t>
          </a:r>
          <a:r>
            <a:rPr lang="cs-CZ" sz="1700" kern="1200"/>
            <a:t>(viz výše)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700" kern="1200"/>
            <a:t>v pracovním výkazu = pole </a:t>
          </a:r>
          <a:r>
            <a:rPr lang="cs-CZ" sz="1700" i="1" kern="1200"/>
            <a:t>Počet hodin relevantních pro projekt</a:t>
          </a:r>
          <a:endParaRPr lang="cs-CZ" sz="1700" kern="1200"/>
        </a:p>
      </dsp:txBody>
      <dsp:txXfrm>
        <a:off x="0" y="2332282"/>
        <a:ext cx="7992440" cy="842490"/>
      </dsp:txXfrm>
    </dsp:sp>
    <dsp:sp modelId="{3CEBBA2C-4BEE-44D0-AE4E-CB668964D86B}">
      <dsp:nvSpPr>
        <dsp:cNvPr id="0" name=""/>
        <dsp:cNvSpPr/>
      </dsp:nvSpPr>
      <dsp:spPr>
        <a:xfrm>
          <a:off x="0" y="3174772"/>
          <a:ext cx="7992440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/>
            <a:t>JINÉ (ODVÁDÍ SE Z NICH ODVODY)</a:t>
          </a:r>
          <a:endParaRPr lang="cs-CZ" sz="2200" kern="1200"/>
        </a:p>
      </dsp:txBody>
      <dsp:txXfrm>
        <a:off x="25130" y="3199902"/>
        <a:ext cx="7942180" cy="464540"/>
      </dsp:txXfrm>
    </dsp:sp>
    <dsp:sp modelId="{5AA718C8-6597-4C8F-8BF3-DD695F00DB7B}">
      <dsp:nvSpPr>
        <dsp:cNvPr id="0" name=""/>
        <dsp:cNvSpPr/>
      </dsp:nvSpPr>
      <dsp:spPr>
        <a:xfrm>
          <a:off x="0" y="3689572"/>
          <a:ext cx="7992440" cy="51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76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700" kern="1200" dirty="0"/>
            <a:t>má-li zaměstnanec odlišnou hodinovou mzdu pro projekt a mimo projekt (kladná či záporná korekce), příklady viz „Pokyny pro vyplnění </a:t>
          </a:r>
          <a:r>
            <a:rPr lang="cs-CZ" sz="1700" kern="1200" dirty="0" err="1"/>
            <a:t>ZoR</a:t>
          </a:r>
          <a:r>
            <a:rPr lang="cs-CZ" sz="1700" kern="1200" dirty="0"/>
            <a:t>/</a:t>
          </a:r>
          <a:r>
            <a:rPr lang="cs-CZ" sz="1700" kern="1200" dirty="0" err="1"/>
            <a:t>ŽoP</a:t>
          </a:r>
          <a:r>
            <a:rPr lang="cs-CZ" sz="1700" kern="1200" dirty="0"/>
            <a:t>“</a:t>
          </a:r>
        </a:p>
      </dsp:txBody>
      <dsp:txXfrm>
        <a:off x="0" y="3689572"/>
        <a:ext cx="7992440" cy="512325"/>
      </dsp:txXfrm>
    </dsp:sp>
    <dsp:sp modelId="{5A2A38CF-3DC8-4B0F-A8EE-DEADF567C178}">
      <dsp:nvSpPr>
        <dsp:cNvPr id="0" name=""/>
        <dsp:cNvSpPr/>
      </dsp:nvSpPr>
      <dsp:spPr>
        <a:xfrm>
          <a:off x="0" y="4201897"/>
          <a:ext cx="7992440" cy="514800"/>
        </a:xfrm>
        <a:prstGeom prst="roundRect">
          <a:avLst/>
        </a:prstGeom>
        <a:solidFill>
          <a:srgbClr val="AFDDF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 dirty="0">
              <a:solidFill>
                <a:srgbClr val="164088"/>
              </a:solidFill>
            </a:rPr>
            <a:t>JINÉ (NEODVÁDÍ SE Z NICH ODVODY)</a:t>
          </a:r>
          <a:endParaRPr lang="cs-CZ" sz="2200" kern="1200" dirty="0">
            <a:solidFill>
              <a:srgbClr val="164088"/>
            </a:solidFill>
          </a:endParaRPr>
        </a:p>
      </dsp:txBody>
      <dsp:txXfrm>
        <a:off x="25130" y="4227027"/>
        <a:ext cx="7942180" cy="464540"/>
      </dsp:txXfrm>
    </dsp:sp>
    <dsp:sp modelId="{A6DEABB5-E55A-41C9-AE79-A9B66948BDD8}">
      <dsp:nvSpPr>
        <dsp:cNvPr id="0" name=""/>
        <dsp:cNvSpPr/>
      </dsp:nvSpPr>
      <dsp:spPr>
        <a:xfrm>
          <a:off x="0" y="4716697"/>
          <a:ext cx="7992440" cy="51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76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700" kern="1200"/>
            <a:t>např. náhrada mzdy při pracovní neschopnosti hrazená zaměstnavatelem, odvod do FKSP apod.</a:t>
          </a:r>
        </a:p>
      </dsp:txBody>
      <dsp:txXfrm>
        <a:off x="0" y="4716697"/>
        <a:ext cx="7992440" cy="51232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47F9F-9AB0-43C5-86B1-43A7C7A6CA56}">
      <dsp:nvSpPr>
        <dsp:cNvPr id="0" name=""/>
        <dsp:cNvSpPr/>
      </dsp:nvSpPr>
      <dsp:spPr>
        <a:xfrm>
          <a:off x="0" y="32212"/>
          <a:ext cx="7992440" cy="631800"/>
        </a:xfrm>
        <a:prstGeom prst="roundRect">
          <a:avLst/>
        </a:prstGeom>
        <a:solidFill>
          <a:srgbClr val="FF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>
              <a:solidFill>
                <a:srgbClr val="164088"/>
              </a:solidFill>
            </a:rPr>
            <a:t>Výdaje nad 20 000 Kč</a:t>
          </a:r>
        </a:p>
      </dsp:txBody>
      <dsp:txXfrm>
        <a:off x="30842" y="63054"/>
        <a:ext cx="7930756" cy="570116"/>
      </dsp:txXfrm>
    </dsp:sp>
    <dsp:sp modelId="{6314407C-922B-4FDE-A53B-E101104323C2}">
      <dsp:nvSpPr>
        <dsp:cNvPr id="0" name=""/>
        <dsp:cNvSpPr/>
      </dsp:nvSpPr>
      <dsp:spPr>
        <a:xfrm>
          <a:off x="0" y="741772"/>
          <a:ext cx="7992440" cy="631800"/>
        </a:xfrm>
        <a:prstGeom prst="roundRect">
          <a:avLst/>
        </a:prstGeom>
        <a:solidFill>
          <a:srgbClr val="AFDDF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>
              <a:solidFill>
                <a:srgbClr val="164088"/>
              </a:solidFill>
            </a:rPr>
            <a:t>Kopie výpisu z bankovního účtu</a:t>
          </a:r>
        </a:p>
      </dsp:txBody>
      <dsp:txXfrm>
        <a:off x="30842" y="772614"/>
        <a:ext cx="7930756" cy="570116"/>
      </dsp:txXfrm>
    </dsp:sp>
    <dsp:sp modelId="{B4D12030-BAB3-47B0-8653-394754262E72}">
      <dsp:nvSpPr>
        <dsp:cNvPr id="0" name=""/>
        <dsp:cNvSpPr/>
      </dsp:nvSpPr>
      <dsp:spPr>
        <a:xfrm>
          <a:off x="0" y="1373572"/>
          <a:ext cx="7992440" cy="978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76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100" kern="1200" dirty="0"/>
            <a:t>mzdy členů RT označit pořadovým číslem ze soupisky a popsat jménem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100" kern="1200" dirty="0"/>
            <a:t>zvýraznit též odvody SZ, ZP a zálohu na daň ze mzdy</a:t>
          </a:r>
        </a:p>
      </dsp:txBody>
      <dsp:txXfrm>
        <a:off x="0" y="1373572"/>
        <a:ext cx="7992440" cy="978075"/>
      </dsp:txXfrm>
    </dsp:sp>
    <dsp:sp modelId="{07323182-8EAC-44CB-B593-6E6231FB0DBB}">
      <dsp:nvSpPr>
        <dsp:cNvPr id="0" name=""/>
        <dsp:cNvSpPr/>
      </dsp:nvSpPr>
      <dsp:spPr>
        <a:xfrm>
          <a:off x="0" y="2330957"/>
          <a:ext cx="7992440" cy="631800"/>
        </a:xfrm>
        <a:prstGeom prst="roundRect">
          <a:avLst/>
        </a:prstGeom>
        <a:solidFill>
          <a:srgbClr val="AFDDF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>
              <a:solidFill>
                <a:srgbClr val="164088"/>
              </a:solidFill>
            </a:rPr>
            <a:t>Výdajové pokladní doklady</a:t>
          </a:r>
        </a:p>
      </dsp:txBody>
      <dsp:txXfrm>
        <a:off x="30842" y="2361799"/>
        <a:ext cx="7930756" cy="570116"/>
      </dsp:txXfrm>
    </dsp:sp>
    <dsp:sp modelId="{C5B4693E-12C6-4237-B6E5-64C4D2C0DAB5}">
      <dsp:nvSpPr>
        <dsp:cNvPr id="0" name=""/>
        <dsp:cNvSpPr/>
      </dsp:nvSpPr>
      <dsp:spPr>
        <a:xfrm>
          <a:off x="0" y="2983447"/>
          <a:ext cx="7992440" cy="684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76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100" kern="1200"/>
            <a:t>je-li mzda vyplacena přes pokladnu)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100" kern="1200"/>
            <a:t>s podpisem člena RT o převzetí mzdy</a:t>
          </a:r>
        </a:p>
      </dsp:txBody>
      <dsp:txXfrm>
        <a:off x="0" y="2983447"/>
        <a:ext cx="7992440" cy="684652"/>
      </dsp:txXfrm>
    </dsp:sp>
    <dsp:sp modelId="{6AF3BD28-E5C9-4B14-8D4C-A86F9739135F}">
      <dsp:nvSpPr>
        <dsp:cNvPr id="0" name=""/>
        <dsp:cNvSpPr/>
      </dsp:nvSpPr>
      <dsp:spPr>
        <a:xfrm>
          <a:off x="0" y="3668099"/>
          <a:ext cx="7992440" cy="631800"/>
        </a:xfrm>
        <a:prstGeom prst="roundRect">
          <a:avLst/>
        </a:prstGeom>
        <a:solidFill>
          <a:srgbClr val="AFDDF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b="0" kern="1200" dirty="0">
              <a:solidFill>
                <a:srgbClr val="164088"/>
              </a:solidFill>
            </a:rPr>
            <a:t>Pracovní výkaz</a:t>
          </a:r>
          <a:endParaRPr lang="cs-CZ" sz="2700" kern="1200" dirty="0">
            <a:solidFill>
              <a:srgbClr val="164088"/>
            </a:solidFill>
          </a:endParaRPr>
        </a:p>
      </dsp:txBody>
      <dsp:txXfrm>
        <a:off x="30842" y="3698941"/>
        <a:ext cx="7930756" cy="570116"/>
      </dsp:txXfrm>
    </dsp:sp>
    <dsp:sp modelId="{4BF4642E-6576-4F97-BA05-C8867B2787CF}">
      <dsp:nvSpPr>
        <dsp:cNvPr id="0" name=""/>
        <dsp:cNvSpPr/>
      </dsp:nvSpPr>
      <dsp:spPr>
        <a:xfrm>
          <a:off x="0" y="4299899"/>
          <a:ext cx="799244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76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100" kern="1200"/>
            <a:t>je-li relevantní (viz dále)</a:t>
          </a:r>
        </a:p>
      </dsp:txBody>
      <dsp:txXfrm>
        <a:off x="0" y="4299899"/>
        <a:ext cx="7992440" cy="44712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CCC8D-7106-40D1-9EA5-CB40A5C5EA4D}">
      <dsp:nvSpPr>
        <dsp:cNvPr id="0" name=""/>
        <dsp:cNvSpPr/>
      </dsp:nvSpPr>
      <dsp:spPr>
        <a:xfrm>
          <a:off x="0" y="543728"/>
          <a:ext cx="8424000" cy="1216800"/>
        </a:xfrm>
        <a:prstGeom prst="roundRect">
          <a:avLst/>
        </a:prstGeom>
        <a:solidFill>
          <a:srgbClr val="AFDDF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b="0" kern="1200" dirty="0">
              <a:solidFill>
                <a:srgbClr val="164088"/>
              </a:solidFill>
            </a:rPr>
            <a:t>Nerelevantní pro výzvu č. 32</a:t>
          </a:r>
          <a:endParaRPr lang="cs-CZ" sz="4800" kern="1200" dirty="0">
            <a:solidFill>
              <a:srgbClr val="164088"/>
            </a:solidFill>
          </a:endParaRPr>
        </a:p>
      </dsp:txBody>
      <dsp:txXfrm>
        <a:off x="59399" y="603127"/>
        <a:ext cx="8305202" cy="109800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F8A7C2-C661-40AF-9E45-DDC8A94AB0BC}">
      <dsp:nvSpPr>
        <dsp:cNvPr id="0" name=""/>
        <dsp:cNvSpPr/>
      </dsp:nvSpPr>
      <dsp:spPr>
        <a:xfrm>
          <a:off x="0" y="8126"/>
          <a:ext cx="8064448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1" kern="1200"/>
            <a:t>Záložka SOUHRNNÁ SOUPISKA</a:t>
          </a:r>
          <a:endParaRPr lang="cs-CZ" sz="3600" kern="1200"/>
        </a:p>
      </dsp:txBody>
      <dsp:txXfrm>
        <a:off x="41123" y="49249"/>
        <a:ext cx="7982202" cy="760154"/>
      </dsp:txXfrm>
    </dsp:sp>
    <dsp:sp modelId="{044F295B-3B2A-4EB3-8097-A1B48FEED981}">
      <dsp:nvSpPr>
        <dsp:cNvPr id="0" name=""/>
        <dsp:cNvSpPr/>
      </dsp:nvSpPr>
      <dsp:spPr>
        <a:xfrm>
          <a:off x="0" y="850526"/>
          <a:ext cx="8064448" cy="1229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46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b="0" kern="1200" dirty="0"/>
            <a:t>tlačítko </a:t>
          </a:r>
          <a:r>
            <a:rPr lang="cs-CZ" sz="2800" b="1" kern="1200" dirty="0"/>
            <a:t>Naplnit data z dokladů soupisky </a:t>
          </a:r>
          <a:r>
            <a:rPr lang="cs-CZ" sz="2800" b="0" kern="1200" dirty="0"/>
            <a:t>(automaticky se vyplní všechna pole, včetně paušálních nákladů)</a:t>
          </a:r>
          <a:endParaRPr lang="cs-CZ" sz="2800" kern="1200" dirty="0"/>
        </a:p>
      </dsp:txBody>
      <dsp:txXfrm>
        <a:off x="0" y="850526"/>
        <a:ext cx="8064448" cy="122958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6F9B2-0CCC-4AE7-967D-D15DEBBB9348}">
      <dsp:nvSpPr>
        <dsp:cNvPr id="0" name=""/>
        <dsp:cNvSpPr/>
      </dsp:nvSpPr>
      <dsp:spPr>
        <a:xfrm>
          <a:off x="2695680" y="208"/>
          <a:ext cx="3032640" cy="6294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 dirty="0"/>
            <a:t>Rozpracovaná</a:t>
          </a:r>
          <a:endParaRPr lang="cs-CZ" sz="2200" kern="1200" dirty="0"/>
        </a:p>
      </dsp:txBody>
      <dsp:txXfrm>
        <a:off x="2726409" y="30937"/>
        <a:ext cx="2971182" cy="568023"/>
      </dsp:txXfrm>
    </dsp:sp>
    <dsp:sp modelId="{239C15BF-6323-41FF-BAE1-AAC532E92E32}">
      <dsp:nvSpPr>
        <dsp:cNvPr id="0" name=""/>
        <dsp:cNvSpPr/>
      </dsp:nvSpPr>
      <dsp:spPr>
        <a:xfrm>
          <a:off x="2695680" y="661163"/>
          <a:ext cx="3032640" cy="6294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 dirty="0" err="1"/>
            <a:t>Finalizovaná</a:t>
          </a:r>
          <a:endParaRPr lang="cs-CZ" sz="2200" kern="1200" dirty="0"/>
        </a:p>
      </dsp:txBody>
      <dsp:txXfrm>
        <a:off x="2726409" y="691892"/>
        <a:ext cx="2971182" cy="568023"/>
      </dsp:txXfrm>
    </dsp:sp>
    <dsp:sp modelId="{02D1018C-6634-4CC7-8E2F-DD115DD717FF}">
      <dsp:nvSpPr>
        <dsp:cNvPr id="0" name=""/>
        <dsp:cNvSpPr/>
      </dsp:nvSpPr>
      <dsp:spPr>
        <a:xfrm>
          <a:off x="2695680" y="1322118"/>
          <a:ext cx="3032640" cy="6294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/>
            <a:t>Zaregistrovaná </a:t>
          </a:r>
          <a:endParaRPr lang="cs-CZ" sz="2200" kern="1200"/>
        </a:p>
      </dsp:txBody>
      <dsp:txXfrm>
        <a:off x="2726409" y="1352847"/>
        <a:ext cx="2971182" cy="568023"/>
      </dsp:txXfrm>
    </dsp:sp>
    <dsp:sp modelId="{0B20BA75-4BAC-4AE6-B553-9F8AC81A2743}">
      <dsp:nvSpPr>
        <dsp:cNvPr id="0" name=""/>
        <dsp:cNvSpPr/>
      </dsp:nvSpPr>
      <dsp:spPr>
        <a:xfrm>
          <a:off x="2695680" y="1983073"/>
          <a:ext cx="3032640" cy="6294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 dirty="0"/>
            <a:t>Schválená 1. stupeň   (- </a:t>
          </a:r>
          <a:r>
            <a:rPr lang="cs-CZ" sz="2200" b="0" kern="1200" dirty="0" err="1"/>
            <a:t>finalizovaná</a:t>
          </a:r>
          <a:r>
            <a:rPr lang="cs-CZ" sz="2200" b="0" kern="1200" dirty="0"/>
            <a:t>)</a:t>
          </a:r>
          <a:endParaRPr lang="cs-CZ" sz="2200" kern="1200" dirty="0"/>
        </a:p>
      </dsp:txBody>
      <dsp:txXfrm>
        <a:off x="2726409" y="2013802"/>
        <a:ext cx="2971182" cy="568023"/>
      </dsp:txXfrm>
    </dsp:sp>
    <dsp:sp modelId="{C647CF5D-CEC2-4914-9AB6-5900FC7E8002}">
      <dsp:nvSpPr>
        <dsp:cNvPr id="0" name=""/>
        <dsp:cNvSpPr/>
      </dsp:nvSpPr>
      <dsp:spPr>
        <a:xfrm>
          <a:off x="2695680" y="2644029"/>
          <a:ext cx="3032640" cy="6294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 dirty="0"/>
            <a:t>Schválená 2. stupeň   (- podepsaná)</a:t>
          </a:r>
          <a:endParaRPr lang="cs-CZ" sz="2200" kern="1200" dirty="0"/>
        </a:p>
      </dsp:txBody>
      <dsp:txXfrm>
        <a:off x="2726409" y="2674758"/>
        <a:ext cx="2971182" cy="568023"/>
      </dsp:txXfrm>
    </dsp:sp>
    <dsp:sp modelId="{9719C808-00AF-47A7-92AE-4400BAAA7724}">
      <dsp:nvSpPr>
        <dsp:cNvPr id="0" name=""/>
        <dsp:cNvSpPr/>
      </dsp:nvSpPr>
      <dsp:spPr>
        <a:xfrm>
          <a:off x="2695680" y="3304984"/>
          <a:ext cx="3032640" cy="629481"/>
        </a:xfrm>
        <a:prstGeom prst="roundRect">
          <a:avLst/>
        </a:prstGeom>
        <a:solidFill>
          <a:srgbClr val="FF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 dirty="0">
              <a:solidFill>
                <a:srgbClr val="164088"/>
              </a:solidFill>
            </a:rPr>
            <a:t>Proplacena</a:t>
          </a:r>
          <a:r>
            <a:rPr lang="cs-CZ" sz="2400" b="0" kern="1200" dirty="0">
              <a:solidFill>
                <a:srgbClr val="164088"/>
              </a:solidFill>
            </a:rPr>
            <a:t> příjemci</a:t>
          </a:r>
          <a:endParaRPr lang="cs-CZ" sz="2400" kern="1200" dirty="0">
            <a:solidFill>
              <a:srgbClr val="164088"/>
            </a:solidFill>
          </a:endParaRPr>
        </a:p>
      </dsp:txBody>
      <dsp:txXfrm>
        <a:off x="2726409" y="3335713"/>
        <a:ext cx="2971182" cy="568023"/>
      </dsp:txXfrm>
    </dsp:sp>
    <dsp:sp modelId="{BC930C5D-B9D4-4747-A44D-BE7AC5951D2F}">
      <dsp:nvSpPr>
        <dsp:cNvPr id="0" name=""/>
        <dsp:cNvSpPr/>
      </dsp:nvSpPr>
      <dsp:spPr>
        <a:xfrm>
          <a:off x="2695680" y="3965939"/>
          <a:ext cx="3032640" cy="629481"/>
        </a:xfrm>
        <a:prstGeom prst="roundRect">
          <a:avLst/>
        </a:prstGeom>
        <a:solidFill>
          <a:srgbClr val="FFCC00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 dirty="0">
              <a:solidFill>
                <a:srgbClr val="164088"/>
              </a:solidFill>
            </a:rPr>
            <a:t>Vrácena k dopracování</a:t>
          </a:r>
          <a:endParaRPr lang="cs-CZ" sz="2200" kern="1200" dirty="0">
            <a:solidFill>
              <a:srgbClr val="164088"/>
            </a:solidFill>
          </a:endParaRPr>
        </a:p>
      </dsp:txBody>
      <dsp:txXfrm>
        <a:off x="2726409" y="3996668"/>
        <a:ext cx="2971182" cy="568023"/>
      </dsp:txXfrm>
    </dsp:sp>
    <dsp:sp modelId="{D5B02B9D-6952-4ADF-BC52-B55F07E57651}">
      <dsp:nvSpPr>
        <dsp:cNvPr id="0" name=""/>
        <dsp:cNvSpPr/>
      </dsp:nvSpPr>
      <dsp:spPr>
        <a:xfrm>
          <a:off x="2695680" y="4626894"/>
          <a:ext cx="3032640" cy="629481"/>
        </a:xfrm>
        <a:prstGeom prst="roundRect">
          <a:avLst/>
        </a:prstGeom>
        <a:solidFill>
          <a:srgbClr val="FFCC00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 dirty="0">
              <a:solidFill>
                <a:srgbClr val="164088"/>
              </a:solidFill>
            </a:rPr>
            <a:t>Neschválená</a:t>
          </a:r>
          <a:endParaRPr lang="cs-CZ" sz="2200" kern="1200" dirty="0">
            <a:solidFill>
              <a:srgbClr val="164088"/>
            </a:solidFill>
          </a:endParaRPr>
        </a:p>
      </dsp:txBody>
      <dsp:txXfrm>
        <a:off x="2726409" y="4657623"/>
        <a:ext cx="2971182" cy="56802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B84CA-40D1-4074-B3B1-43D59CA103E1}">
      <dsp:nvSpPr>
        <dsp:cNvPr id="0" name=""/>
        <dsp:cNvSpPr/>
      </dsp:nvSpPr>
      <dsp:spPr>
        <a:xfrm>
          <a:off x="3402564" y="1220870"/>
          <a:ext cx="1687953" cy="16881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29870B8-D2F0-48CE-BACA-D3CBB1BD6CC7}">
      <dsp:nvSpPr>
        <dsp:cNvPr id="0" name=""/>
        <dsp:cNvSpPr/>
      </dsp:nvSpPr>
      <dsp:spPr>
        <a:xfrm>
          <a:off x="2374329" y="96743"/>
          <a:ext cx="3744424" cy="64807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Vyplnění soupisky a pracovních výkazů</a:t>
          </a:r>
        </a:p>
      </dsp:txBody>
      <dsp:txXfrm>
        <a:off x="2374329" y="96743"/>
        <a:ext cx="3744424" cy="648073"/>
      </dsp:txXfrm>
    </dsp:sp>
    <dsp:sp modelId="{660B2575-EE37-409F-B8DD-D89349DDA6B3}">
      <dsp:nvSpPr>
        <dsp:cNvPr id="0" name=""/>
        <dsp:cNvSpPr/>
      </dsp:nvSpPr>
      <dsp:spPr>
        <a:xfrm>
          <a:off x="3865322" y="1411089"/>
          <a:ext cx="1687953" cy="1688160"/>
        </a:xfrm>
        <a:prstGeom prst="ellipse">
          <a:avLst/>
        </a:prstGeom>
        <a:solidFill>
          <a:srgbClr val="FFCC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922BC93-5A15-4CA2-83E4-B57F7A5EC0AC}">
      <dsp:nvSpPr>
        <dsp:cNvPr id="0" name=""/>
        <dsp:cNvSpPr/>
      </dsp:nvSpPr>
      <dsp:spPr>
        <a:xfrm>
          <a:off x="5758713" y="648069"/>
          <a:ext cx="2260663" cy="134121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Nezpůsobilé výdaje</a:t>
          </a:r>
        </a:p>
      </dsp:txBody>
      <dsp:txXfrm>
        <a:off x="5758713" y="648069"/>
        <a:ext cx="2260663" cy="1341213"/>
      </dsp:txXfrm>
    </dsp:sp>
    <dsp:sp modelId="{2211A2FF-BEA1-4360-9AD9-FC03D9532FEF}">
      <dsp:nvSpPr>
        <dsp:cNvPr id="0" name=""/>
        <dsp:cNvSpPr/>
      </dsp:nvSpPr>
      <dsp:spPr>
        <a:xfrm>
          <a:off x="4019371" y="1994568"/>
          <a:ext cx="1687953" cy="16881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22344C-B08B-43CD-85C4-86574E16B92E}">
      <dsp:nvSpPr>
        <dsp:cNvPr id="0" name=""/>
        <dsp:cNvSpPr/>
      </dsp:nvSpPr>
      <dsp:spPr>
        <a:xfrm>
          <a:off x="6027518" y="2232246"/>
          <a:ext cx="2036481" cy="131338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Nedostatečné doložení výdajů</a:t>
          </a:r>
        </a:p>
      </dsp:txBody>
      <dsp:txXfrm>
        <a:off x="6027518" y="2232246"/>
        <a:ext cx="2036481" cy="1313388"/>
      </dsp:txXfrm>
    </dsp:sp>
    <dsp:sp modelId="{853E0450-7912-4047-8824-4C7F43B1C7CC}">
      <dsp:nvSpPr>
        <dsp:cNvPr id="0" name=""/>
        <dsp:cNvSpPr/>
      </dsp:nvSpPr>
      <dsp:spPr>
        <a:xfrm>
          <a:off x="3676857" y="2424112"/>
          <a:ext cx="1687953" cy="1688160"/>
        </a:xfrm>
        <a:prstGeom prst="ellipse">
          <a:avLst/>
        </a:prstGeom>
        <a:solidFill>
          <a:srgbClr val="AFDDFA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DF1B3BF-EF34-4357-8049-BFB995B55851}">
      <dsp:nvSpPr>
        <dsp:cNvPr id="0" name=""/>
        <dsp:cNvSpPr/>
      </dsp:nvSpPr>
      <dsp:spPr>
        <a:xfrm>
          <a:off x="5110634" y="3965813"/>
          <a:ext cx="2935694" cy="111267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Částka na krytí výdajů</a:t>
          </a:r>
        </a:p>
      </dsp:txBody>
      <dsp:txXfrm>
        <a:off x="5110634" y="3965813"/>
        <a:ext cx="2935694" cy="1112674"/>
      </dsp:txXfrm>
    </dsp:sp>
    <dsp:sp modelId="{5D604852-6FC5-4338-9E9C-3C9BD242D4FE}">
      <dsp:nvSpPr>
        <dsp:cNvPr id="0" name=""/>
        <dsp:cNvSpPr/>
      </dsp:nvSpPr>
      <dsp:spPr>
        <a:xfrm>
          <a:off x="3095897" y="2376269"/>
          <a:ext cx="1687953" cy="1688160"/>
        </a:xfrm>
        <a:prstGeom prst="ellipse">
          <a:avLst/>
        </a:prstGeom>
        <a:solidFill>
          <a:srgbClr val="FFCC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68DCE7C-47F0-4FCF-82FE-4303450164F7}">
      <dsp:nvSpPr>
        <dsp:cNvPr id="0" name=""/>
        <dsp:cNvSpPr/>
      </dsp:nvSpPr>
      <dsp:spPr>
        <a:xfrm>
          <a:off x="358114" y="3965813"/>
          <a:ext cx="3079708" cy="111267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Čestné prohlášení</a:t>
          </a:r>
        </a:p>
      </dsp:txBody>
      <dsp:txXfrm>
        <a:off x="358114" y="3965813"/>
        <a:ext cx="3079708" cy="1112674"/>
      </dsp:txXfrm>
    </dsp:sp>
    <dsp:sp modelId="{FE5ECA38-4D5D-4A2E-A57C-91D8D75A4F27}">
      <dsp:nvSpPr>
        <dsp:cNvPr id="0" name=""/>
        <dsp:cNvSpPr/>
      </dsp:nvSpPr>
      <dsp:spPr>
        <a:xfrm>
          <a:off x="2785758" y="1994568"/>
          <a:ext cx="1687953" cy="16881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1A0658A-3062-47E1-A2EC-C765AA90DF24}">
      <dsp:nvSpPr>
        <dsp:cNvPr id="0" name=""/>
        <dsp:cNvSpPr/>
      </dsp:nvSpPr>
      <dsp:spPr>
        <a:xfrm>
          <a:off x="0" y="2304256"/>
          <a:ext cx="2894647" cy="137611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Přečerpání položky rozpočtu</a:t>
          </a:r>
        </a:p>
      </dsp:txBody>
      <dsp:txXfrm>
        <a:off x="0" y="2304256"/>
        <a:ext cx="2894647" cy="1376119"/>
      </dsp:txXfrm>
    </dsp:sp>
    <dsp:sp modelId="{8B0D8BA4-7128-4086-8259-362B4CEF8EC3}">
      <dsp:nvSpPr>
        <dsp:cNvPr id="0" name=""/>
        <dsp:cNvSpPr/>
      </dsp:nvSpPr>
      <dsp:spPr>
        <a:xfrm>
          <a:off x="2907431" y="1458931"/>
          <a:ext cx="1687953" cy="1688160"/>
        </a:xfrm>
        <a:prstGeom prst="ellipse">
          <a:avLst/>
        </a:prstGeom>
        <a:solidFill>
          <a:srgbClr val="AFDDFA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190F416-723F-427A-8528-61748AF48209}">
      <dsp:nvSpPr>
        <dsp:cNvPr id="0" name=""/>
        <dsp:cNvSpPr/>
      </dsp:nvSpPr>
      <dsp:spPr>
        <a:xfrm>
          <a:off x="0" y="949683"/>
          <a:ext cx="3067924" cy="113855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Výběr rozpočtové položky</a:t>
          </a:r>
        </a:p>
      </dsp:txBody>
      <dsp:txXfrm>
        <a:off x="0" y="949683"/>
        <a:ext cx="3067924" cy="11385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2EB7F-21DD-4933-B744-3BA1FB66E39C}">
      <dsp:nvSpPr>
        <dsp:cNvPr id="0" name=""/>
        <dsp:cNvSpPr/>
      </dsp:nvSpPr>
      <dsp:spPr>
        <a:xfrm>
          <a:off x="395237" y="720087"/>
          <a:ext cx="4171796" cy="16363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/>
            <a:t>Nepodstatné </a:t>
          </a:r>
          <a:r>
            <a:rPr lang="cs-CZ" sz="2200" b="0" kern="1200" dirty="0"/>
            <a:t>‒ nevyžadují změnu v právním aktu (dále jen PA), významně neovlivní charakter projektu a dosažení cílů projektu a dobu realizace:</a:t>
          </a:r>
          <a:endParaRPr lang="cs-CZ" sz="2200" kern="1200" dirty="0"/>
        </a:p>
      </dsp:txBody>
      <dsp:txXfrm>
        <a:off x="395237" y="720087"/>
        <a:ext cx="4171796" cy="1636371"/>
      </dsp:txXfrm>
    </dsp:sp>
    <dsp:sp modelId="{6DD5AF8C-7075-4CDC-8065-CD534003DB0D}">
      <dsp:nvSpPr>
        <dsp:cNvPr id="0" name=""/>
        <dsp:cNvSpPr/>
      </dsp:nvSpPr>
      <dsp:spPr>
        <a:xfrm>
          <a:off x="395237" y="2376269"/>
          <a:ext cx="4171796" cy="24155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/>
            <a:t>změny, které se hlásí bez zbytečného prodlení;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/>
            <a:t>změny, které se hlásí nejpozději 10 PD před podáním ZoR;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/>
            <a:t>změny, o kterých se informuje spolu se </a:t>
          </a:r>
          <a:r>
            <a:rPr lang="cs-CZ" sz="2200" kern="1200" dirty="0" err="1"/>
            <a:t>ZoR</a:t>
          </a:r>
          <a:r>
            <a:rPr lang="cs-CZ" sz="2200" kern="1200" dirty="0"/>
            <a:t>.</a:t>
          </a:r>
        </a:p>
      </dsp:txBody>
      <dsp:txXfrm>
        <a:off x="395237" y="2376269"/>
        <a:ext cx="4171796" cy="2415599"/>
      </dsp:txXfrm>
    </dsp:sp>
    <dsp:sp modelId="{AE05AB8D-A6FA-4F63-8EE0-F7A9CADF0605}">
      <dsp:nvSpPr>
        <dsp:cNvPr id="0" name=""/>
        <dsp:cNvSpPr/>
      </dsp:nvSpPr>
      <dsp:spPr>
        <a:xfrm>
          <a:off x="4755891" y="678638"/>
          <a:ext cx="4171796" cy="16363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/>
            <a:t>Podstatné </a:t>
          </a:r>
          <a:r>
            <a:rPr lang="cs-CZ" sz="2200" b="0" kern="1200" dirty="0"/>
            <a:t>– na základě odůvodnění, vyžadují vždy souhlas ŘO před jejich provedením! </a:t>
          </a:r>
          <a:endParaRPr lang="cs-CZ" sz="2200" kern="1200" dirty="0"/>
        </a:p>
      </dsp:txBody>
      <dsp:txXfrm>
        <a:off x="4755891" y="678638"/>
        <a:ext cx="4171796" cy="1636371"/>
      </dsp:txXfrm>
    </dsp:sp>
    <dsp:sp modelId="{00B4CC03-BA4A-4CD9-B30F-B99BF03689DF}">
      <dsp:nvSpPr>
        <dsp:cNvPr id="0" name=""/>
        <dsp:cNvSpPr/>
      </dsp:nvSpPr>
      <dsp:spPr>
        <a:xfrm>
          <a:off x="4755891" y="2315009"/>
          <a:ext cx="4171796" cy="24155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2200" kern="1200" dirty="0"/>
            <a:t>změny, které nevyžadují vydání změnového právního aktu;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2200" kern="1200" dirty="0"/>
            <a:t>změny, které vyžadují vydání změnového právního aktu.</a:t>
          </a:r>
        </a:p>
      </dsp:txBody>
      <dsp:txXfrm>
        <a:off x="4755891" y="2315009"/>
        <a:ext cx="4171796" cy="241559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E1AD2-4774-4D01-91FB-97339EED0132}">
      <dsp:nvSpPr>
        <dsp:cNvPr id="0" name=""/>
        <dsp:cNvSpPr/>
      </dsp:nvSpPr>
      <dsp:spPr>
        <a:xfrm>
          <a:off x="2250" y="1320468"/>
          <a:ext cx="3358124" cy="1679062"/>
        </a:xfrm>
        <a:prstGeom prst="roundRect">
          <a:avLst>
            <a:gd name="adj" fmla="val 10000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1" kern="1200" dirty="0"/>
            <a:t>Chybné vyplnění částky na krytí výdajů</a:t>
          </a:r>
          <a:endParaRPr lang="cs-CZ" sz="2900" kern="1200" dirty="0"/>
        </a:p>
      </dsp:txBody>
      <dsp:txXfrm>
        <a:off x="51428" y="1369646"/>
        <a:ext cx="3259768" cy="1580706"/>
      </dsp:txXfrm>
    </dsp:sp>
    <dsp:sp modelId="{FFF4EC11-C413-4EC5-9CF9-935662E562B3}">
      <dsp:nvSpPr>
        <dsp:cNvPr id="0" name=""/>
        <dsp:cNvSpPr/>
      </dsp:nvSpPr>
      <dsp:spPr>
        <a:xfrm rot="19457599">
          <a:off x="3204891" y="1642289"/>
          <a:ext cx="1654217" cy="69960"/>
        </a:xfrm>
        <a:custGeom>
          <a:avLst/>
          <a:gdLst/>
          <a:ahLst/>
          <a:cxnLst/>
          <a:rect l="0" t="0" r="0" b="0"/>
          <a:pathLst>
            <a:path>
              <a:moveTo>
                <a:pt x="0" y="34980"/>
              </a:moveTo>
              <a:lnTo>
                <a:pt x="1654217" y="349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>
        <a:off x="3990644" y="1635914"/>
        <a:ext cx="82710" cy="82710"/>
      </dsp:txXfrm>
    </dsp:sp>
    <dsp:sp modelId="{DA4FF1B3-C42C-4788-9F75-EAC4355CC23D}">
      <dsp:nvSpPr>
        <dsp:cNvPr id="0" name=""/>
        <dsp:cNvSpPr/>
      </dsp:nvSpPr>
      <dsp:spPr>
        <a:xfrm>
          <a:off x="4703625" y="355007"/>
          <a:ext cx="3358124" cy="167906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0" kern="1200" dirty="0"/>
            <a:t>Není vyplněno vůbec nebo vyplněno chybně</a:t>
          </a:r>
          <a:endParaRPr lang="cs-CZ" sz="2900" kern="1200" dirty="0"/>
        </a:p>
      </dsp:txBody>
      <dsp:txXfrm>
        <a:off x="4752803" y="404185"/>
        <a:ext cx="3259768" cy="1580706"/>
      </dsp:txXfrm>
    </dsp:sp>
    <dsp:sp modelId="{9464B387-E307-40F1-B080-203A49F206F7}">
      <dsp:nvSpPr>
        <dsp:cNvPr id="0" name=""/>
        <dsp:cNvSpPr/>
      </dsp:nvSpPr>
      <dsp:spPr>
        <a:xfrm rot="2142401">
          <a:off x="3204891" y="2607750"/>
          <a:ext cx="1654217" cy="69960"/>
        </a:xfrm>
        <a:custGeom>
          <a:avLst/>
          <a:gdLst/>
          <a:ahLst/>
          <a:cxnLst/>
          <a:rect l="0" t="0" r="0" b="0"/>
          <a:pathLst>
            <a:path>
              <a:moveTo>
                <a:pt x="0" y="34980"/>
              </a:moveTo>
              <a:lnTo>
                <a:pt x="1654217" y="349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>
        <a:off x="3990644" y="2601375"/>
        <a:ext cx="82710" cy="82710"/>
      </dsp:txXfrm>
    </dsp:sp>
    <dsp:sp modelId="{D043112B-3965-470E-AA22-CB731F9F56EE}">
      <dsp:nvSpPr>
        <dsp:cNvPr id="0" name=""/>
        <dsp:cNvSpPr/>
      </dsp:nvSpPr>
      <dsp:spPr>
        <a:xfrm>
          <a:off x="4703625" y="2285929"/>
          <a:ext cx="3358124" cy="167906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0" kern="1200" dirty="0"/>
            <a:t>Při změnách v soupisce je nutné změnit i částku na krytí výdajů</a:t>
          </a:r>
          <a:endParaRPr lang="cs-CZ" sz="2900" kern="1200" dirty="0"/>
        </a:p>
      </dsp:txBody>
      <dsp:txXfrm>
        <a:off x="4752803" y="2335107"/>
        <a:ext cx="3259768" cy="158070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6D66B-207F-48B3-BDB9-571F9C6BE8BA}">
      <dsp:nvSpPr>
        <dsp:cNvPr id="0" name=""/>
        <dsp:cNvSpPr/>
      </dsp:nvSpPr>
      <dsp:spPr>
        <a:xfrm>
          <a:off x="0" y="1296000"/>
          <a:ext cx="8064000" cy="172800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F7DF8A-6722-4653-8720-479CCFCFDCA6}">
      <dsp:nvSpPr>
        <dsp:cNvPr id="0" name=""/>
        <dsp:cNvSpPr/>
      </dsp:nvSpPr>
      <dsp:spPr>
        <a:xfrm>
          <a:off x="88" y="0"/>
          <a:ext cx="3540206" cy="1728000"/>
        </a:xfrm>
        <a:prstGeom prst="rect">
          <a:avLst/>
        </a:prstGeom>
        <a:solidFill>
          <a:srgbClr val="AFDDFA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b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0" kern="1200" dirty="0"/>
            <a:t>VEŘEJNÁ PODPORA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0" kern="1200" dirty="0"/>
            <a:t>(VP)</a:t>
          </a:r>
          <a:endParaRPr lang="cs-CZ" sz="2900" kern="1200" dirty="0"/>
        </a:p>
      </dsp:txBody>
      <dsp:txXfrm>
        <a:off x="88" y="0"/>
        <a:ext cx="3540206" cy="1728000"/>
      </dsp:txXfrm>
    </dsp:sp>
    <dsp:sp modelId="{EC227FF2-E7FC-41ED-907C-86C036FC35AA}">
      <dsp:nvSpPr>
        <dsp:cNvPr id="0" name=""/>
        <dsp:cNvSpPr/>
      </dsp:nvSpPr>
      <dsp:spPr>
        <a:xfrm>
          <a:off x="1554191" y="1944000"/>
          <a:ext cx="432000" cy="432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CD736B-C5DA-47CD-8530-8A50EE49770C}">
      <dsp:nvSpPr>
        <dsp:cNvPr id="0" name=""/>
        <dsp:cNvSpPr/>
      </dsp:nvSpPr>
      <dsp:spPr>
        <a:xfrm>
          <a:off x="3717305" y="2592000"/>
          <a:ext cx="3540206" cy="17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 dirty="0">
              <a:hlinkClick xmlns:r="http://schemas.openxmlformats.org/officeDocument/2006/relationships" r:id="rId1"/>
            </a:rPr>
            <a:t>Odkaz</a:t>
          </a:r>
          <a:r>
            <a:rPr lang="cs-CZ" sz="2400" b="0" kern="1200" dirty="0"/>
            <a:t> na pravidla na stránkách www.esfcr.cz</a:t>
          </a:r>
          <a:endParaRPr lang="cs-CZ" sz="2400" kern="1200" dirty="0"/>
        </a:p>
      </dsp:txBody>
      <dsp:txXfrm>
        <a:off x="3717305" y="2592000"/>
        <a:ext cx="3540206" cy="1728000"/>
      </dsp:txXfrm>
    </dsp:sp>
    <dsp:sp modelId="{393987F3-BA53-430A-BB46-81B3E4865ACE}">
      <dsp:nvSpPr>
        <dsp:cNvPr id="0" name=""/>
        <dsp:cNvSpPr/>
      </dsp:nvSpPr>
      <dsp:spPr>
        <a:xfrm>
          <a:off x="5271408" y="1944000"/>
          <a:ext cx="432000" cy="432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29AED-2812-4179-A709-A920DF23ADBF}">
      <dsp:nvSpPr>
        <dsp:cNvPr id="0" name=""/>
        <dsp:cNvSpPr/>
      </dsp:nvSpPr>
      <dsp:spPr>
        <a:xfrm rot="16200000">
          <a:off x="-2134664" y="2236344"/>
          <a:ext cx="4842451" cy="369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2162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 dirty="0"/>
            <a:t>Veřejná</a:t>
          </a:r>
          <a:r>
            <a:rPr lang="cs-CZ" sz="2600" kern="1200" dirty="0"/>
            <a:t> </a:t>
          </a:r>
          <a:r>
            <a:rPr lang="cs-CZ" sz="2600" b="1" kern="1200" dirty="0"/>
            <a:t>podpora</a:t>
          </a:r>
        </a:p>
      </dsp:txBody>
      <dsp:txXfrm>
        <a:off x="-2134664" y="2236344"/>
        <a:ext cx="4842451" cy="369771"/>
      </dsp:txXfrm>
    </dsp:sp>
    <dsp:sp modelId="{4709A9FA-603E-4B77-9D10-142017E4C625}">
      <dsp:nvSpPr>
        <dsp:cNvPr id="0" name=""/>
        <dsp:cNvSpPr/>
      </dsp:nvSpPr>
      <dsp:spPr>
        <a:xfrm>
          <a:off x="623355" y="2"/>
          <a:ext cx="1932465" cy="4842451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34216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Poskytována ze státních prostředků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Podpora zvýhodňuje určitý podnik, jedná se o narušení hospodářské soutěže a ovlivnění obchodu mezi členskými státy EU.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1" kern="1200" dirty="0">
              <a:solidFill>
                <a:srgbClr val="FF0000"/>
              </a:solidFill>
            </a:rPr>
            <a:t>Je zakázána</a:t>
          </a:r>
        </a:p>
      </dsp:txBody>
      <dsp:txXfrm>
        <a:off x="623355" y="2"/>
        <a:ext cx="1932465" cy="4842451"/>
      </dsp:txXfrm>
    </dsp:sp>
    <dsp:sp modelId="{180812F0-D7A8-4A8C-A6A4-0C7B993F1E58}">
      <dsp:nvSpPr>
        <dsp:cNvPr id="0" name=""/>
        <dsp:cNvSpPr/>
      </dsp:nvSpPr>
      <dsp:spPr>
        <a:xfrm>
          <a:off x="107539" y="1"/>
          <a:ext cx="522003" cy="5220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8AC0A6A-3381-4048-A17C-67B780C9EFF7}">
      <dsp:nvSpPr>
        <dsp:cNvPr id="0" name=""/>
        <dsp:cNvSpPr/>
      </dsp:nvSpPr>
      <dsp:spPr>
        <a:xfrm rot="16200000">
          <a:off x="549177" y="2222664"/>
          <a:ext cx="4842451" cy="397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2162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 dirty="0"/>
            <a:t>Výjimky</a:t>
          </a:r>
        </a:p>
      </dsp:txBody>
      <dsp:txXfrm>
        <a:off x="549177" y="2222664"/>
        <a:ext cx="4842451" cy="397126"/>
      </dsp:txXfrm>
    </dsp:sp>
    <dsp:sp modelId="{7C3774BF-FA2E-4650-8DD0-815A83D0FACD}">
      <dsp:nvSpPr>
        <dsp:cNvPr id="0" name=""/>
        <dsp:cNvSpPr/>
      </dsp:nvSpPr>
      <dsp:spPr>
        <a:xfrm>
          <a:off x="3275899" y="2"/>
          <a:ext cx="1932465" cy="4842451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34216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1" kern="1200" dirty="0"/>
            <a:t>Blokové výjimky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V rámci blokových výjimek je povinné % spolufinancování VP</a:t>
          </a:r>
          <a:endParaRPr lang="cs-CZ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Ve výzvě č. 032 není čerpání veřejné podpory v režimu blokových výjimek umožněno</a:t>
          </a:r>
        </a:p>
      </dsp:txBody>
      <dsp:txXfrm>
        <a:off x="3275899" y="2"/>
        <a:ext cx="1932465" cy="4842451"/>
      </dsp:txXfrm>
    </dsp:sp>
    <dsp:sp modelId="{2B12A896-C64D-462C-B99B-00FCB43EACB9}">
      <dsp:nvSpPr>
        <dsp:cNvPr id="0" name=""/>
        <dsp:cNvSpPr/>
      </dsp:nvSpPr>
      <dsp:spPr>
        <a:xfrm>
          <a:off x="2771836" y="0"/>
          <a:ext cx="522003" cy="5202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49EE171-61EA-490C-8C8E-783E6CB8FEE9}">
      <dsp:nvSpPr>
        <dsp:cNvPr id="0" name=""/>
        <dsp:cNvSpPr/>
      </dsp:nvSpPr>
      <dsp:spPr>
        <a:xfrm rot="16200000">
          <a:off x="3142050" y="2245005"/>
          <a:ext cx="4842451" cy="352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2162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 dirty="0"/>
            <a:t>De</a:t>
          </a:r>
          <a:r>
            <a:rPr lang="cs-CZ" sz="2600" kern="1200" dirty="0"/>
            <a:t> </a:t>
          </a:r>
          <a:r>
            <a:rPr lang="cs-CZ" sz="2600" b="1" kern="1200" dirty="0"/>
            <a:t>minimis</a:t>
          </a:r>
        </a:p>
      </dsp:txBody>
      <dsp:txXfrm>
        <a:off x="3142050" y="2245005"/>
        <a:ext cx="4842451" cy="352440"/>
      </dsp:txXfrm>
    </dsp:sp>
    <dsp:sp modelId="{89CEC078-5767-4FB7-8AF7-DA7160714964}">
      <dsp:nvSpPr>
        <dsp:cNvPr id="0" name=""/>
        <dsp:cNvSpPr/>
      </dsp:nvSpPr>
      <dsp:spPr>
        <a:xfrm>
          <a:off x="5907531" y="2"/>
          <a:ext cx="2480938" cy="4842451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34216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Ve výzvě č. 032 se jedná o jediný režim, ve kterém lze poskytnout prostředky představující VP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Celková výše podpory poskytnuté</a:t>
          </a:r>
          <a:r>
            <a:rPr lang="cs-CZ" sz="1600" b="1" kern="1200" dirty="0"/>
            <a:t> jednomu podniku</a:t>
          </a:r>
          <a:r>
            <a:rPr lang="cs-CZ" sz="1600" kern="1200" dirty="0"/>
            <a:t> nesmí za libovolná tři po sobě jdoucí jednoletá účetní období překročit částku </a:t>
          </a:r>
          <a:r>
            <a:rPr lang="cs-CZ" sz="1600" b="1" kern="1200" dirty="0"/>
            <a:t>200.000 EUR</a:t>
          </a:r>
          <a:r>
            <a:rPr lang="cs-CZ" sz="1600" kern="1200" dirty="0">
              <a:solidFill>
                <a:srgbClr val="FF0000"/>
              </a:solidFill>
            </a:rPr>
            <a:t> (300.000 EUR)</a:t>
          </a:r>
          <a:r>
            <a:rPr lang="cs-CZ" sz="1600" kern="1200" dirty="0"/>
            <a:t>, resp. 100.000 EUR v oblasti silniční nákladní dopravy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→ </a:t>
          </a:r>
          <a:r>
            <a:rPr lang="cs-CZ" sz="1600" kern="1200" dirty="0">
              <a:solidFill>
                <a:srgbClr val="FF0000"/>
              </a:solidFill>
            </a:rPr>
            <a:t>od roku 2024 změna limitu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200" kern="1200" dirty="0"/>
        </a:p>
      </dsp:txBody>
      <dsp:txXfrm>
        <a:off x="5907531" y="2"/>
        <a:ext cx="2480938" cy="4842451"/>
      </dsp:txXfrm>
    </dsp:sp>
    <dsp:sp modelId="{72A5A0AC-42D3-4D06-973A-7D6DE1A5D16E}">
      <dsp:nvSpPr>
        <dsp:cNvPr id="0" name=""/>
        <dsp:cNvSpPr/>
      </dsp:nvSpPr>
      <dsp:spPr>
        <a:xfrm>
          <a:off x="5418189" y="1"/>
          <a:ext cx="522003" cy="5202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3FBDC-152B-4CD7-AFEC-7E2824E20A11}">
      <dsp:nvSpPr>
        <dsp:cNvPr id="0" name=""/>
        <dsp:cNvSpPr/>
      </dsp:nvSpPr>
      <dsp:spPr>
        <a:xfrm>
          <a:off x="2362" y="479362"/>
          <a:ext cx="1874249" cy="1124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0" kern="1200" dirty="0"/>
            <a:t>identifikaci příjemce a zaměstnavatele + jména a podpisy osob oprávněných jednat za obě smluvní strany;  </a:t>
          </a:r>
          <a:endParaRPr lang="en-US" sz="1000" kern="1200" dirty="0"/>
        </a:p>
      </dsp:txBody>
      <dsp:txXfrm>
        <a:off x="2362" y="479362"/>
        <a:ext cx="1874249" cy="1124550"/>
      </dsp:txXfrm>
    </dsp:sp>
    <dsp:sp modelId="{8A42C8EE-99EC-4B11-95B7-3EE374403167}">
      <dsp:nvSpPr>
        <dsp:cNvPr id="0" name=""/>
        <dsp:cNvSpPr/>
      </dsp:nvSpPr>
      <dsp:spPr>
        <a:xfrm>
          <a:off x="2064037" y="479362"/>
          <a:ext cx="1874249" cy="1124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0" kern="1200" dirty="0"/>
            <a:t>závazek příjemce proplácet po vymezenou dobu zaměstnavateli MP na podpořené pracovní místo</a:t>
          </a:r>
          <a:endParaRPr lang="en-US" sz="1000" kern="1200" dirty="0"/>
        </a:p>
      </dsp:txBody>
      <dsp:txXfrm>
        <a:off x="2064037" y="479362"/>
        <a:ext cx="1874249" cy="1124550"/>
      </dsp:txXfrm>
    </dsp:sp>
    <dsp:sp modelId="{577BB790-EE51-41C9-926A-67C2A858BFCE}">
      <dsp:nvSpPr>
        <dsp:cNvPr id="0" name=""/>
        <dsp:cNvSpPr/>
      </dsp:nvSpPr>
      <dsp:spPr>
        <a:xfrm>
          <a:off x="4125712" y="479362"/>
          <a:ext cx="1874249" cy="1124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0" kern="1200" dirty="0"/>
            <a:t>identifikaci podpořené osoby  </a:t>
          </a:r>
          <a:endParaRPr lang="en-US" sz="1000" kern="1200" dirty="0"/>
        </a:p>
      </dsp:txBody>
      <dsp:txXfrm>
        <a:off x="4125712" y="479362"/>
        <a:ext cx="1874249" cy="1124550"/>
      </dsp:txXfrm>
    </dsp:sp>
    <dsp:sp modelId="{776657EE-2209-4A8C-A785-EDC55CB9425A}">
      <dsp:nvSpPr>
        <dsp:cNvPr id="0" name=""/>
        <dsp:cNvSpPr/>
      </dsp:nvSpPr>
      <dsp:spPr>
        <a:xfrm>
          <a:off x="6187387" y="479362"/>
          <a:ext cx="1874249" cy="1124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0" kern="1200" dirty="0"/>
            <a:t>identifikaci podpořeného pracovního místa </a:t>
          </a:r>
          <a:endParaRPr lang="en-US" sz="1000" kern="1200" dirty="0"/>
        </a:p>
      </dsp:txBody>
      <dsp:txXfrm>
        <a:off x="6187387" y="479362"/>
        <a:ext cx="1874249" cy="1124550"/>
      </dsp:txXfrm>
    </dsp:sp>
    <dsp:sp modelId="{E61CCAD7-80C3-4F13-8BB1-579164CC8EEF}">
      <dsp:nvSpPr>
        <dsp:cNvPr id="0" name=""/>
        <dsp:cNvSpPr/>
      </dsp:nvSpPr>
      <dsp:spPr>
        <a:xfrm>
          <a:off x="2362" y="1791337"/>
          <a:ext cx="1874249" cy="1124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0" kern="1200" dirty="0"/>
            <a:t>poučení o povinnosti zaměstnavatele podrobit se kontrolám ze strany ŘO a NKÚ; </a:t>
          </a:r>
          <a:endParaRPr lang="en-US" sz="1000" kern="1200" dirty="0"/>
        </a:p>
      </dsp:txBody>
      <dsp:txXfrm>
        <a:off x="2362" y="1791337"/>
        <a:ext cx="1874249" cy="1124550"/>
      </dsp:txXfrm>
    </dsp:sp>
    <dsp:sp modelId="{E9D5D25C-A676-424F-8CC9-46159257F256}">
      <dsp:nvSpPr>
        <dsp:cNvPr id="0" name=""/>
        <dsp:cNvSpPr/>
      </dsp:nvSpPr>
      <dsp:spPr>
        <a:xfrm>
          <a:off x="2064037" y="1791337"/>
          <a:ext cx="1874249" cy="1124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0" kern="1200" dirty="0"/>
            <a:t>součinnost pro výkon kontroly včetně povinnosti předložit další dokumenty a informace v případě kontroly ŘO a NKÚ; </a:t>
          </a:r>
          <a:endParaRPr lang="en-US" sz="1000" kern="1200" dirty="0"/>
        </a:p>
      </dsp:txBody>
      <dsp:txXfrm>
        <a:off x="2064037" y="1791337"/>
        <a:ext cx="1874249" cy="1124550"/>
      </dsp:txXfrm>
    </dsp:sp>
    <dsp:sp modelId="{B3D8AF73-34EB-49D9-ABB6-DBD4980F509F}">
      <dsp:nvSpPr>
        <dsp:cNvPr id="0" name=""/>
        <dsp:cNvSpPr/>
      </dsp:nvSpPr>
      <dsp:spPr>
        <a:xfrm>
          <a:off x="4125712" y="1791337"/>
          <a:ext cx="1874249" cy="1124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0" kern="1200" dirty="0"/>
            <a:t>uchovávat doklady související se zapojením do projektu po dobu stanovenou předpisy EU a předpisy ČR; </a:t>
          </a:r>
          <a:endParaRPr lang="en-US" sz="1000" kern="1200" dirty="0"/>
        </a:p>
      </dsp:txBody>
      <dsp:txXfrm>
        <a:off x="4125712" y="1791337"/>
        <a:ext cx="1874249" cy="1124550"/>
      </dsp:txXfrm>
    </dsp:sp>
    <dsp:sp modelId="{156A5A69-59BA-4AC6-BA02-D296D7B23FCD}">
      <dsp:nvSpPr>
        <dsp:cNvPr id="0" name=""/>
        <dsp:cNvSpPr/>
      </dsp:nvSpPr>
      <dsp:spPr>
        <a:xfrm>
          <a:off x="6187387" y="1791337"/>
          <a:ext cx="1874249" cy="1124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0" kern="1200" dirty="0"/>
            <a:t>oznamovat příjemci veškeré skutečnosti, které mohou mít vliv na povahu nebo podmínky provádění projektu a na plnění povinností vyplývajících z dohody o poskytnutí příspěvku </a:t>
          </a:r>
          <a:endParaRPr lang="en-US" sz="1000" kern="1200" dirty="0"/>
        </a:p>
      </dsp:txBody>
      <dsp:txXfrm>
        <a:off x="6187387" y="1791337"/>
        <a:ext cx="1874249" cy="1124550"/>
      </dsp:txXfrm>
    </dsp:sp>
    <dsp:sp modelId="{A5E9F020-5A5B-40CA-A607-813C791227EF}">
      <dsp:nvSpPr>
        <dsp:cNvPr id="0" name=""/>
        <dsp:cNvSpPr/>
      </dsp:nvSpPr>
      <dsp:spPr>
        <a:xfrm>
          <a:off x="2362" y="3103311"/>
          <a:ext cx="1874249" cy="1124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0" kern="1200" dirty="0"/>
            <a:t>závazek zaměstnavatele dodržovat povinnosti podle části II bodu 7 (Plnění politik Evropské unie) a 12 (Zákaz čerpání jiných podpor) </a:t>
          </a:r>
          <a:r>
            <a:rPr lang="cs-CZ" sz="1000" b="0" kern="1200" dirty="0" err="1"/>
            <a:t>RoD</a:t>
          </a:r>
          <a:r>
            <a:rPr lang="cs-CZ" sz="1000" b="0" kern="1200" dirty="0"/>
            <a:t>;  </a:t>
          </a:r>
          <a:endParaRPr lang="en-US" sz="1000" kern="1200" dirty="0"/>
        </a:p>
      </dsp:txBody>
      <dsp:txXfrm>
        <a:off x="2362" y="3103311"/>
        <a:ext cx="1874249" cy="1124550"/>
      </dsp:txXfrm>
    </dsp:sp>
    <dsp:sp modelId="{931E21FF-5AFF-41D4-ABC2-D2F1CAD9B500}">
      <dsp:nvSpPr>
        <dsp:cNvPr id="0" name=""/>
        <dsp:cNvSpPr/>
      </dsp:nvSpPr>
      <dsp:spPr>
        <a:xfrm>
          <a:off x="2064037" y="3103311"/>
          <a:ext cx="1874249" cy="1124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0" kern="1200" dirty="0"/>
            <a:t>informování zaměstnanců o zapojení ESF+ do poskytování příspěvku; </a:t>
          </a:r>
          <a:endParaRPr lang="en-US" sz="1000" kern="1200" dirty="0"/>
        </a:p>
      </dsp:txBody>
      <dsp:txXfrm>
        <a:off x="2064037" y="3103311"/>
        <a:ext cx="1874249" cy="1124550"/>
      </dsp:txXfrm>
    </dsp:sp>
    <dsp:sp modelId="{99CCB70C-0431-4548-A6C7-845215F31261}">
      <dsp:nvSpPr>
        <dsp:cNvPr id="0" name=""/>
        <dsp:cNvSpPr/>
      </dsp:nvSpPr>
      <dsp:spPr>
        <a:xfrm>
          <a:off x="4125712" y="3103311"/>
          <a:ext cx="1874249" cy="1124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0" kern="1200" dirty="0"/>
            <a:t>způsob ukončení právních vztahů vzniklých z dohody; </a:t>
          </a:r>
          <a:endParaRPr lang="en-US" sz="1000" kern="1200" dirty="0"/>
        </a:p>
      </dsp:txBody>
      <dsp:txXfrm>
        <a:off x="4125712" y="3103311"/>
        <a:ext cx="1874249" cy="1124550"/>
      </dsp:txXfrm>
    </dsp:sp>
    <dsp:sp modelId="{C51379D1-F7AB-472F-A720-02ACA517240F}">
      <dsp:nvSpPr>
        <dsp:cNvPr id="0" name=""/>
        <dsp:cNvSpPr/>
      </dsp:nvSpPr>
      <dsp:spPr>
        <a:xfrm>
          <a:off x="6187387" y="3103311"/>
          <a:ext cx="1874249" cy="1124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0" kern="1200" dirty="0"/>
            <a:t>dobu trvání právních vztahů vzniklých z dohody</a:t>
          </a:r>
          <a:endParaRPr lang="en-US" sz="1000" kern="1200" dirty="0"/>
        </a:p>
      </dsp:txBody>
      <dsp:txXfrm>
        <a:off x="6187387" y="3103311"/>
        <a:ext cx="1874249" cy="112455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FFF0A8-989A-4E72-AC87-1C8D4C9B6266}">
      <dsp:nvSpPr>
        <dsp:cNvPr id="0" name=""/>
        <dsp:cNvSpPr/>
      </dsp:nvSpPr>
      <dsp:spPr>
        <a:xfrm>
          <a:off x="984" y="504772"/>
          <a:ext cx="3583125" cy="1791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71120" rIns="10668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600" kern="1200"/>
            <a:t>Obecná pravidla </a:t>
          </a:r>
        </a:p>
      </dsp:txBody>
      <dsp:txXfrm>
        <a:off x="53457" y="557245"/>
        <a:ext cx="3478179" cy="1686616"/>
      </dsp:txXfrm>
    </dsp:sp>
    <dsp:sp modelId="{90414993-82D0-45CF-8FC7-9B065A314B88}">
      <dsp:nvSpPr>
        <dsp:cNvPr id="0" name=""/>
        <dsp:cNvSpPr/>
      </dsp:nvSpPr>
      <dsp:spPr>
        <a:xfrm>
          <a:off x="359296" y="2296334"/>
          <a:ext cx="358312" cy="1343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3671"/>
              </a:lnTo>
              <a:lnTo>
                <a:pt x="358312" y="13436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64EE5-B7BC-43CC-B39D-950CAA9F1FF3}">
      <dsp:nvSpPr>
        <dsp:cNvPr id="0" name=""/>
        <dsp:cNvSpPr/>
      </dsp:nvSpPr>
      <dsp:spPr>
        <a:xfrm>
          <a:off x="717609" y="2744225"/>
          <a:ext cx="2866500" cy="17915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>
              <a:hlinkClick xmlns:r="http://schemas.openxmlformats.org/officeDocument/2006/relationships" r:id="rId1"/>
            </a:rPr>
            <a:t>Pravidla pro žadatele a příjemce - www.esfcr.cz</a:t>
          </a:r>
          <a:endParaRPr lang="cs-CZ" sz="3000" kern="1200"/>
        </a:p>
      </dsp:txBody>
      <dsp:txXfrm>
        <a:off x="770082" y="2796698"/>
        <a:ext cx="2761554" cy="1686616"/>
      </dsp:txXfrm>
    </dsp:sp>
    <dsp:sp modelId="{45839F1D-8C31-498C-8672-5609B577782F}">
      <dsp:nvSpPr>
        <dsp:cNvPr id="0" name=""/>
        <dsp:cNvSpPr/>
      </dsp:nvSpPr>
      <dsp:spPr>
        <a:xfrm>
          <a:off x="4479890" y="504772"/>
          <a:ext cx="3583125" cy="1791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71120" rIns="10668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600" kern="1200"/>
            <a:t>Specifická pravidla</a:t>
          </a:r>
        </a:p>
      </dsp:txBody>
      <dsp:txXfrm>
        <a:off x="4532363" y="557245"/>
        <a:ext cx="3478179" cy="1686616"/>
      </dsp:txXfrm>
    </dsp:sp>
    <dsp:sp modelId="{112AAA79-E445-4216-A9BF-B5846B5C14F9}">
      <dsp:nvSpPr>
        <dsp:cNvPr id="0" name=""/>
        <dsp:cNvSpPr/>
      </dsp:nvSpPr>
      <dsp:spPr>
        <a:xfrm>
          <a:off x="4838203" y="2296334"/>
          <a:ext cx="358312" cy="1343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3671"/>
              </a:lnTo>
              <a:lnTo>
                <a:pt x="358312" y="13436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694303-62C8-4E93-A5AA-9B11B841E587}">
      <dsp:nvSpPr>
        <dsp:cNvPr id="0" name=""/>
        <dsp:cNvSpPr/>
      </dsp:nvSpPr>
      <dsp:spPr>
        <a:xfrm>
          <a:off x="5196515" y="2744225"/>
          <a:ext cx="2866500" cy="17915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>
              <a:hlinkClick xmlns:r="http://schemas.openxmlformats.org/officeDocument/2006/relationships" r:id="rId2"/>
            </a:rPr>
            <a:t>Pravidla pro žadatele a příjemce - www.esfcr.cz</a:t>
          </a:r>
          <a:endParaRPr lang="cs-CZ" sz="3000" kern="1200"/>
        </a:p>
      </dsp:txBody>
      <dsp:txXfrm>
        <a:off x="5248988" y="2796698"/>
        <a:ext cx="2761554" cy="16866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1EBC4-2F58-4114-9F5C-AAB51C865C2E}">
      <dsp:nvSpPr>
        <dsp:cNvPr id="0" name=""/>
        <dsp:cNvSpPr/>
      </dsp:nvSpPr>
      <dsp:spPr>
        <a:xfrm rot="10800000">
          <a:off x="1674759" y="906"/>
          <a:ext cx="6056820" cy="5966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19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dirty="0"/>
            <a:t>Změna není odůvodněná</a:t>
          </a:r>
          <a:endParaRPr lang="cs-CZ" sz="1700" kern="1200" dirty="0"/>
        </a:p>
      </dsp:txBody>
      <dsp:txXfrm rot="10800000">
        <a:off x="1823928" y="906"/>
        <a:ext cx="5907651" cy="596678"/>
      </dsp:txXfrm>
    </dsp:sp>
    <dsp:sp modelId="{0D0E9273-B5C7-48A3-8DB0-E695D97FA6F7}">
      <dsp:nvSpPr>
        <dsp:cNvPr id="0" name=""/>
        <dsp:cNvSpPr/>
      </dsp:nvSpPr>
      <dsp:spPr>
        <a:xfrm>
          <a:off x="1376420" y="906"/>
          <a:ext cx="596678" cy="59667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B3FF3B-C15B-4199-BFDD-025126AC3A76}">
      <dsp:nvSpPr>
        <dsp:cNvPr id="0" name=""/>
        <dsp:cNvSpPr/>
      </dsp:nvSpPr>
      <dsp:spPr>
        <a:xfrm rot="10800000">
          <a:off x="1674759" y="775697"/>
          <a:ext cx="6056820" cy="5966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19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dirty="0"/>
            <a:t>Změna není provázaná s rozpočtem</a:t>
          </a:r>
          <a:endParaRPr lang="cs-CZ" sz="1700" kern="1200" dirty="0"/>
        </a:p>
      </dsp:txBody>
      <dsp:txXfrm rot="10800000">
        <a:off x="1823928" y="775697"/>
        <a:ext cx="5907651" cy="596678"/>
      </dsp:txXfrm>
    </dsp:sp>
    <dsp:sp modelId="{30C55409-B114-4619-B836-016E6B61755C}">
      <dsp:nvSpPr>
        <dsp:cNvPr id="0" name=""/>
        <dsp:cNvSpPr/>
      </dsp:nvSpPr>
      <dsp:spPr>
        <a:xfrm>
          <a:off x="1376420" y="775697"/>
          <a:ext cx="596678" cy="59667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07FAD4-1C36-48A6-91FE-8DBE4DDDB8E9}">
      <dsp:nvSpPr>
        <dsp:cNvPr id="0" name=""/>
        <dsp:cNvSpPr/>
      </dsp:nvSpPr>
      <dsp:spPr>
        <a:xfrm rot="10800000">
          <a:off x="1674759" y="1550489"/>
          <a:ext cx="6056820" cy="5966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19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dirty="0"/>
            <a:t>Nejsou vybrány obrazovky žádosti o změnu</a:t>
          </a:r>
          <a:endParaRPr lang="cs-CZ" sz="1700" kern="1200" dirty="0"/>
        </a:p>
      </dsp:txBody>
      <dsp:txXfrm rot="10800000">
        <a:off x="1823928" y="1550489"/>
        <a:ext cx="5907651" cy="596678"/>
      </dsp:txXfrm>
    </dsp:sp>
    <dsp:sp modelId="{1E6C43CD-C540-464B-B540-33DA03C3326F}">
      <dsp:nvSpPr>
        <dsp:cNvPr id="0" name=""/>
        <dsp:cNvSpPr/>
      </dsp:nvSpPr>
      <dsp:spPr>
        <a:xfrm>
          <a:off x="1376420" y="1550489"/>
          <a:ext cx="596678" cy="59667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AC0F3A-7424-460E-A379-F54F3FBC746D}">
      <dsp:nvSpPr>
        <dsp:cNvPr id="0" name=""/>
        <dsp:cNvSpPr/>
      </dsp:nvSpPr>
      <dsp:spPr>
        <a:xfrm rot="10800000">
          <a:off x="1674759" y="2325280"/>
          <a:ext cx="6056820" cy="5966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19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dirty="0"/>
            <a:t>Změna není podepsaná oprávněnou osobou</a:t>
          </a:r>
          <a:endParaRPr lang="cs-CZ" sz="1700" kern="1200" dirty="0"/>
        </a:p>
      </dsp:txBody>
      <dsp:txXfrm rot="10800000">
        <a:off x="1823928" y="2325280"/>
        <a:ext cx="5907651" cy="596678"/>
      </dsp:txXfrm>
    </dsp:sp>
    <dsp:sp modelId="{B54508E4-3439-4265-A9A6-6F216451618B}">
      <dsp:nvSpPr>
        <dsp:cNvPr id="0" name=""/>
        <dsp:cNvSpPr/>
      </dsp:nvSpPr>
      <dsp:spPr>
        <a:xfrm>
          <a:off x="1376420" y="2325280"/>
          <a:ext cx="596678" cy="596678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5E5BCC-C029-4AD7-B89A-8387910F198C}">
      <dsp:nvSpPr>
        <dsp:cNvPr id="0" name=""/>
        <dsp:cNvSpPr/>
      </dsp:nvSpPr>
      <dsp:spPr>
        <a:xfrm rot="10800000">
          <a:off x="1674759" y="3100072"/>
          <a:ext cx="6056820" cy="5966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19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dirty="0"/>
            <a:t>Finanční plán není aktuální (změna rozpočtu)</a:t>
          </a:r>
          <a:endParaRPr lang="cs-CZ" sz="1700" kern="1200" dirty="0"/>
        </a:p>
      </dsp:txBody>
      <dsp:txXfrm rot="10800000">
        <a:off x="1823928" y="3100072"/>
        <a:ext cx="5907651" cy="596678"/>
      </dsp:txXfrm>
    </dsp:sp>
    <dsp:sp modelId="{0F5C0525-39B8-4F62-8C78-848A86A283FA}">
      <dsp:nvSpPr>
        <dsp:cNvPr id="0" name=""/>
        <dsp:cNvSpPr/>
      </dsp:nvSpPr>
      <dsp:spPr>
        <a:xfrm>
          <a:off x="1376420" y="3100072"/>
          <a:ext cx="596678" cy="596678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21598F-BEB3-4EB5-85D9-9D3A05502BDE}">
      <dsp:nvSpPr>
        <dsp:cNvPr id="0" name=""/>
        <dsp:cNvSpPr/>
      </dsp:nvSpPr>
      <dsp:spPr>
        <a:xfrm rot="10800000">
          <a:off x="1674759" y="3874863"/>
          <a:ext cx="6056820" cy="5966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19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dirty="0"/>
            <a:t>Změna rozpočtu není promítnutá do jednotlivých KA (např. do přehledu nákladů u aktivity)</a:t>
          </a:r>
          <a:endParaRPr lang="cs-CZ" sz="1700" kern="1200" dirty="0"/>
        </a:p>
      </dsp:txBody>
      <dsp:txXfrm rot="10800000">
        <a:off x="1823928" y="3874863"/>
        <a:ext cx="5907651" cy="596678"/>
      </dsp:txXfrm>
    </dsp:sp>
    <dsp:sp modelId="{046353EF-BA4F-4D93-BECB-54E624EE21A4}">
      <dsp:nvSpPr>
        <dsp:cNvPr id="0" name=""/>
        <dsp:cNvSpPr/>
      </dsp:nvSpPr>
      <dsp:spPr>
        <a:xfrm>
          <a:off x="1376420" y="3874863"/>
          <a:ext cx="596678" cy="596678"/>
        </a:xfrm>
        <a:prstGeom prst="ellipse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261DF8-3659-466C-B0FF-528A88CFD348}">
      <dsp:nvSpPr>
        <dsp:cNvPr id="0" name=""/>
        <dsp:cNvSpPr/>
      </dsp:nvSpPr>
      <dsp:spPr>
        <a:xfrm rot="10800000">
          <a:off x="1674759" y="4649655"/>
          <a:ext cx="6056820" cy="5966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19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dirty="0"/>
            <a:t>Popisovaná změna je nejasná a nepřehledně zpracovaná</a:t>
          </a:r>
          <a:endParaRPr lang="cs-CZ" sz="1700" kern="1200" dirty="0"/>
        </a:p>
      </dsp:txBody>
      <dsp:txXfrm rot="10800000">
        <a:off x="1823928" y="4649655"/>
        <a:ext cx="5907651" cy="596678"/>
      </dsp:txXfrm>
    </dsp:sp>
    <dsp:sp modelId="{95A5024F-36BD-43AE-B882-7C94B44259F2}">
      <dsp:nvSpPr>
        <dsp:cNvPr id="0" name=""/>
        <dsp:cNvSpPr/>
      </dsp:nvSpPr>
      <dsp:spPr>
        <a:xfrm>
          <a:off x="1376420" y="4649655"/>
          <a:ext cx="596678" cy="596678"/>
        </a:xfrm>
        <a:prstGeom prst="ellipse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43D27-E354-4588-9F6B-ED72B72C6383}">
      <dsp:nvSpPr>
        <dsp:cNvPr id="0" name=""/>
        <dsp:cNvSpPr/>
      </dsp:nvSpPr>
      <dsp:spPr>
        <a:xfrm>
          <a:off x="40" y="290266"/>
          <a:ext cx="3886156" cy="5894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/>
            <a:t>Kontrola předem ohlášená ‒ dokumentace</a:t>
          </a:r>
          <a:endParaRPr lang="cs-CZ" sz="1700" kern="1200" dirty="0"/>
        </a:p>
      </dsp:txBody>
      <dsp:txXfrm>
        <a:off x="40" y="290266"/>
        <a:ext cx="3886156" cy="589430"/>
      </dsp:txXfrm>
    </dsp:sp>
    <dsp:sp modelId="{E290EDBB-818C-4E5F-926F-26BB66F53C49}">
      <dsp:nvSpPr>
        <dsp:cNvPr id="0" name=""/>
        <dsp:cNvSpPr/>
      </dsp:nvSpPr>
      <dsp:spPr>
        <a:xfrm>
          <a:off x="40" y="879697"/>
          <a:ext cx="3886156" cy="41852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/>
            <a:t>Příjemce se zavazuje vytvořit podmínky k provedení kontroly realizace projektu.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/>
            <a:t>Poskytnout </a:t>
          </a:r>
          <a:r>
            <a:rPr lang="cs-CZ" sz="1700" b="1" kern="1200" dirty="0"/>
            <a:t>dokumenty </a:t>
          </a:r>
          <a:r>
            <a:rPr lang="cs-CZ" sz="1700" kern="1200" dirty="0"/>
            <a:t>k ověření, zda prokazované výdaje skutečně vznikly (účetní doklady – ke mzdám, prezenční listiny, monitorovací listy či další podklady k indikátorům a CS, vnitřní směrnice apod.), být k dispozici kontrolorům pro zodpovězení dotazů.</a:t>
          </a:r>
        </a:p>
      </dsp:txBody>
      <dsp:txXfrm>
        <a:off x="40" y="879697"/>
        <a:ext cx="3886156" cy="4185267"/>
      </dsp:txXfrm>
    </dsp:sp>
    <dsp:sp modelId="{D20A38B5-BC45-4AD5-BDBF-46855D4EDB32}">
      <dsp:nvSpPr>
        <dsp:cNvPr id="0" name=""/>
        <dsp:cNvSpPr/>
      </dsp:nvSpPr>
      <dsp:spPr>
        <a:xfrm>
          <a:off x="4430258" y="290266"/>
          <a:ext cx="3886156" cy="5894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/>
            <a:t>Kontrola neohlášená</a:t>
          </a:r>
          <a:endParaRPr lang="cs-CZ" sz="1700" kern="1200"/>
        </a:p>
      </dsp:txBody>
      <dsp:txXfrm>
        <a:off x="4430258" y="290266"/>
        <a:ext cx="3886156" cy="589430"/>
      </dsp:txXfrm>
    </dsp:sp>
    <dsp:sp modelId="{0A0D7100-6385-4D0A-8FEB-38230B5DE03D}">
      <dsp:nvSpPr>
        <dsp:cNvPr id="0" name=""/>
        <dsp:cNvSpPr/>
      </dsp:nvSpPr>
      <dsp:spPr>
        <a:xfrm>
          <a:off x="4430258" y="879697"/>
          <a:ext cx="3886156" cy="41852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/>
            <a:t>Umožnit přístup na aktivity, o kterých příjemce v </a:t>
          </a:r>
          <a:r>
            <a:rPr lang="cs-CZ" sz="1700" b="1" kern="1200" dirty="0"/>
            <a:t>plánu aktivit projektu </a:t>
          </a:r>
          <a:r>
            <a:rPr lang="cs-CZ" sz="1700" kern="1200" dirty="0"/>
            <a:t>prohlásil, že se mají v uvedený den konat</a:t>
          </a:r>
          <a:r>
            <a:rPr lang="cs-CZ" sz="1700" b="1" kern="1200" dirty="0"/>
            <a:t>.</a:t>
          </a:r>
          <a:endParaRPr lang="cs-CZ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b="1" kern="1200" dirty="0"/>
            <a:t>Plán aktivit projektu </a:t>
          </a:r>
          <a:r>
            <a:rPr lang="cs-CZ" sz="1700" kern="1200" dirty="0"/>
            <a:t>= dokument, který si může ŘO vyžádat v předstihu konání aktivit (datum, čas, místo konání akce,…). Slouží jako podklad pro případné </a:t>
          </a:r>
          <a:r>
            <a:rPr lang="cs-CZ" sz="1700" b="1" kern="1200" dirty="0"/>
            <a:t>neohlášené kontroly aktivit</a:t>
          </a:r>
          <a:r>
            <a:rPr lang="cs-CZ" sz="1700" kern="1200" dirty="0"/>
            <a:t>.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Viz též kap. 18.4 a kap. 27 Obecných pravidel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/>
            <a:t>Pozor! za nepředložení nebo pozdní dodání plánu aktivit hrozí příjemci sankce (0,5 % z dotace).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b="1" kern="1200" dirty="0"/>
            <a:t>Kontrola může navštívit i zaměstnavatele!</a:t>
          </a:r>
        </a:p>
      </dsp:txBody>
      <dsp:txXfrm>
        <a:off x="4430258" y="879697"/>
        <a:ext cx="3886156" cy="41852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72527-587A-44C4-B8EF-CB751EEE8391}">
      <dsp:nvSpPr>
        <dsp:cNvPr id="0" name=""/>
        <dsp:cNvSpPr/>
      </dsp:nvSpPr>
      <dsp:spPr>
        <a:xfrm>
          <a:off x="0" y="80624"/>
          <a:ext cx="8208464" cy="988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0" kern="1200" dirty="0"/>
            <a:t>První zálohová platba – 20 % dotace</a:t>
          </a:r>
          <a:endParaRPr lang="cs-CZ" sz="2600" kern="1200" dirty="0"/>
        </a:p>
      </dsp:txBody>
      <dsp:txXfrm>
        <a:off x="48262" y="128886"/>
        <a:ext cx="8111940" cy="892126"/>
      </dsp:txXfrm>
    </dsp:sp>
    <dsp:sp modelId="{8496D7AE-38C4-4305-A5ED-4064A995CD29}">
      <dsp:nvSpPr>
        <dsp:cNvPr id="0" name=""/>
        <dsp:cNvSpPr/>
      </dsp:nvSpPr>
      <dsp:spPr>
        <a:xfrm>
          <a:off x="0" y="1144155"/>
          <a:ext cx="8208464" cy="988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0" kern="1200" dirty="0"/>
            <a:t>Další části dotace – proplácené na základě schválených žádostí o platbu (dále jen </a:t>
          </a:r>
          <a:r>
            <a:rPr lang="cs-CZ" sz="2600" b="0" kern="1200" dirty="0" err="1"/>
            <a:t>ŽoP</a:t>
          </a:r>
          <a:r>
            <a:rPr lang="cs-CZ" sz="2600" b="0" kern="1200" dirty="0"/>
            <a:t>)</a:t>
          </a:r>
          <a:endParaRPr lang="cs-CZ" sz="2600" kern="1200" dirty="0"/>
        </a:p>
      </dsp:txBody>
      <dsp:txXfrm>
        <a:off x="48262" y="1192417"/>
        <a:ext cx="8111940" cy="892126"/>
      </dsp:txXfrm>
    </dsp:sp>
    <dsp:sp modelId="{5347D280-C7A2-48BD-A145-72DFA129BC02}">
      <dsp:nvSpPr>
        <dsp:cNvPr id="0" name=""/>
        <dsp:cNvSpPr/>
      </dsp:nvSpPr>
      <dsp:spPr>
        <a:xfrm>
          <a:off x="0" y="2132805"/>
          <a:ext cx="8208464" cy="1453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19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/>
            <a:t>co je v </a:t>
          </a:r>
          <a:r>
            <a:rPr lang="cs-CZ" sz="2000" kern="1200" dirty="0" err="1"/>
            <a:t>ŽoP</a:t>
          </a:r>
          <a:r>
            <a:rPr lang="cs-CZ" sz="2000" kern="1200" dirty="0"/>
            <a:t> vykázáno a ŘO schváleno jako způsobilé, bude proplaceno (pokud by tím nedošlo k překročení částky celkové dotace),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/>
            <a:t>v případě spolufinancovaných projektů je vyplacena jen část ponížená o % spolufinancování.</a:t>
          </a:r>
        </a:p>
      </dsp:txBody>
      <dsp:txXfrm>
        <a:off x="0" y="2132805"/>
        <a:ext cx="8208464" cy="1453139"/>
      </dsp:txXfrm>
    </dsp:sp>
    <dsp:sp modelId="{1A11F0D9-DB88-4CFB-A161-6135614D8EDE}">
      <dsp:nvSpPr>
        <dsp:cNvPr id="0" name=""/>
        <dsp:cNvSpPr/>
      </dsp:nvSpPr>
      <dsp:spPr>
        <a:xfrm>
          <a:off x="0" y="3585945"/>
          <a:ext cx="8208464" cy="988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0" kern="1200"/>
            <a:t>Závěrečná platba = závěrečné vyúčtování </a:t>
          </a:r>
          <a:endParaRPr lang="cs-CZ" sz="2600" kern="1200"/>
        </a:p>
      </dsp:txBody>
      <dsp:txXfrm>
        <a:off x="48262" y="3634207"/>
        <a:ext cx="8111940" cy="892126"/>
      </dsp:txXfrm>
    </dsp:sp>
    <dsp:sp modelId="{1F19B259-B60B-413A-9C0B-227891C16C31}">
      <dsp:nvSpPr>
        <dsp:cNvPr id="0" name=""/>
        <dsp:cNvSpPr/>
      </dsp:nvSpPr>
      <dsp:spPr>
        <a:xfrm>
          <a:off x="0" y="4574595"/>
          <a:ext cx="8208464" cy="59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19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/>
            <a:t>vyrovnání částek „vykázáno“ a „proplaceno“ (pokud by tím nedošlo </a:t>
          </a:r>
          <a:br>
            <a:rPr lang="cs-CZ" sz="2000" kern="1200"/>
          </a:br>
          <a:r>
            <a:rPr lang="cs-CZ" sz="2000" kern="1200"/>
            <a:t>k překročení částky celkové dotace).</a:t>
          </a:r>
        </a:p>
      </dsp:txBody>
      <dsp:txXfrm>
        <a:off x="0" y="4574595"/>
        <a:ext cx="8208464" cy="5920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FF68C-FD73-4E0C-883E-2D8002AE96C1}">
      <dsp:nvSpPr>
        <dsp:cNvPr id="0" name=""/>
        <dsp:cNvSpPr/>
      </dsp:nvSpPr>
      <dsp:spPr>
        <a:xfrm>
          <a:off x="3934" y="2390"/>
          <a:ext cx="8056131" cy="1577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0" kern="1200" dirty="0"/>
            <a:t>Pozastavení proplácení prostředků dotace</a:t>
          </a:r>
          <a:endParaRPr lang="cs-CZ" sz="3600" kern="1200" dirty="0"/>
        </a:p>
      </dsp:txBody>
      <dsp:txXfrm>
        <a:off x="80965" y="79421"/>
        <a:ext cx="7902069" cy="1423925"/>
      </dsp:txXfrm>
    </dsp:sp>
    <dsp:sp modelId="{D70723F2-A08D-4BBE-BBE0-D4D32632EFB2}">
      <dsp:nvSpPr>
        <dsp:cNvPr id="0" name=""/>
        <dsp:cNvSpPr/>
      </dsp:nvSpPr>
      <dsp:spPr>
        <a:xfrm>
          <a:off x="3934" y="1659278"/>
          <a:ext cx="8056131" cy="1577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Vrácení části dotace dle §14f</a:t>
          </a:r>
        </a:p>
      </dsp:txBody>
      <dsp:txXfrm>
        <a:off x="80965" y="1736309"/>
        <a:ext cx="7902069" cy="1423925"/>
      </dsp:txXfrm>
    </dsp:sp>
    <dsp:sp modelId="{0908FE7B-38BE-4A6B-870C-C7859DB08ABA}">
      <dsp:nvSpPr>
        <dsp:cNvPr id="0" name=""/>
        <dsp:cNvSpPr/>
      </dsp:nvSpPr>
      <dsp:spPr>
        <a:xfrm>
          <a:off x="3934" y="3316165"/>
          <a:ext cx="8056131" cy="1577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Odvod za porušení rozpočtové kázně podle § 44a rozpočtových pravidel.</a:t>
          </a:r>
        </a:p>
      </dsp:txBody>
      <dsp:txXfrm>
        <a:off x="80965" y="3393196"/>
        <a:ext cx="7902069" cy="14239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C55E2-8F08-4062-B1B6-07A59F030355}">
      <dsp:nvSpPr>
        <dsp:cNvPr id="0" name=""/>
        <dsp:cNvSpPr/>
      </dsp:nvSpPr>
      <dsp:spPr>
        <a:xfrm>
          <a:off x="0" y="1296000"/>
          <a:ext cx="8064000" cy="172800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653726-D4B1-4835-869E-A5DBA6ADDFB3}">
      <dsp:nvSpPr>
        <dsp:cNvPr id="0" name=""/>
        <dsp:cNvSpPr/>
      </dsp:nvSpPr>
      <dsp:spPr>
        <a:xfrm>
          <a:off x="88" y="0"/>
          <a:ext cx="3540206" cy="1728000"/>
        </a:xfrm>
        <a:prstGeom prst="rect">
          <a:avLst/>
        </a:prstGeom>
        <a:solidFill>
          <a:srgbClr val="AFDDFA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ZPRÁVA O REALIZACI PROJEKTU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 dirty="0"/>
            <a:t>(</a:t>
          </a:r>
          <a:r>
            <a:rPr lang="cs-CZ" sz="2400" b="0" kern="1200" dirty="0" err="1"/>
            <a:t>ZoR</a:t>
          </a:r>
          <a:r>
            <a:rPr lang="cs-CZ" sz="2400" b="0" kern="1200" dirty="0"/>
            <a:t>)</a:t>
          </a:r>
          <a:endParaRPr lang="cs-CZ" sz="2400" kern="1200" dirty="0"/>
        </a:p>
      </dsp:txBody>
      <dsp:txXfrm>
        <a:off x="88" y="0"/>
        <a:ext cx="3540206" cy="1728000"/>
      </dsp:txXfrm>
    </dsp:sp>
    <dsp:sp modelId="{8C8258DD-E661-407D-ABBC-ACB7D208D507}">
      <dsp:nvSpPr>
        <dsp:cNvPr id="0" name=""/>
        <dsp:cNvSpPr/>
      </dsp:nvSpPr>
      <dsp:spPr>
        <a:xfrm>
          <a:off x="1554191" y="1944000"/>
          <a:ext cx="432000" cy="432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554E90-B31E-436F-8C5F-AA921B795B00}">
      <dsp:nvSpPr>
        <dsp:cNvPr id="0" name=""/>
        <dsp:cNvSpPr/>
      </dsp:nvSpPr>
      <dsp:spPr>
        <a:xfrm>
          <a:off x="3717305" y="2592000"/>
          <a:ext cx="3540206" cy="17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 dirty="0">
              <a:hlinkClick xmlns:r="http://schemas.openxmlformats.org/officeDocument/2006/relationships" r:id="rId1"/>
            </a:rPr>
            <a:t>Odkaz</a:t>
          </a:r>
          <a:r>
            <a:rPr lang="cs-CZ" sz="2400" b="0" kern="1200" dirty="0"/>
            <a:t> na Pokyny pro vyplnění </a:t>
          </a:r>
          <a:r>
            <a:rPr lang="cs-CZ" sz="2400" b="0" kern="1200" dirty="0" err="1"/>
            <a:t>ZoR</a:t>
          </a:r>
          <a:r>
            <a:rPr lang="cs-CZ" sz="2400" b="0" kern="1200" dirty="0"/>
            <a:t> a </a:t>
          </a:r>
          <a:r>
            <a:rPr lang="cs-CZ" sz="2400" b="0" kern="1200" dirty="0" err="1"/>
            <a:t>ŽoP</a:t>
          </a:r>
          <a:r>
            <a:rPr lang="cs-CZ" sz="2400" b="0" kern="1200" dirty="0"/>
            <a:t> v ISKP21+ na www.esfcr.cz</a:t>
          </a:r>
          <a:endParaRPr lang="cs-CZ" sz="2400" kern="1200" dirty="0"/>
        </a:p>
      </dsp:txBody>
      <dsp:txXfrm>
        <a:off x="3717305" y="2592000"/>
        <a:ext cx="3540206" cy="1728000"/>
      </dsp:txXfrm>
    </dsp:sp>
    <dsp:sp modelId="{29646740-FEB5-4353-8BA8-4520CB8FA232}">
      <dsp:nvSpPr>
        <dsp:cNvPr id="0" name=""/>
        <dsp:cNvSpPr/>
      </dsp:nvSpPr>
      <dsp:spPr>
        <a:xfrm>
          <a:off x="5271408" y="1944000"/>
          <a:ext cx="432000" cy="432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E7920-EE37-4813-8DC1-DDCC66D90CF1}">
      <dsp:nvSpPr>
        <dsp:cNvPr id="0" name=""/>
        <dsp:cNvSpPr/>
      </dsp:nvSpPr>
      <dsp:spPr>
        <a:xfrm>
          <a:off x="604833" y="0"/>
          <a:ext cx="6854780" cy="511256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FF3D44-2A2A-4C50-B87D-6FDE036475AF}">
      <dsp:nvSpPr>
        <dsp:cNvPr id="0" name=""/>
        <dsp:cNvSpPr/>
      </dsp:nvSpPr>
      <dsp:spPr>
        <a:xfrm>
          <a:off x="553" y="1533770"/>
          <a:ext cx="1939344" cy="20450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/>
            <a:t>Kontrola ZoR</a:t>
          </a:r>
          <a:endParaRPr lang="cs-CZ" sz="2400" kern="1200"/>
        </a:p>
      </dsp:txBody>
      <dsp:txXfrm>
        <a:off x="95224" y="1628441"/>
        <a:ext cx="1750002" cy="1855685"/>
      </dsp:txXfrm>
    </dsp:sp>
    <dsp:sp modelId="{DCB4617B-3B85-457D-A98B-1CFD97AC1C98}">
      <dsp:nvSpPr>
        <dsp:cNvPr id="0" name=""/>
        <dsp:cNvSpPr/>
      </dsp:nvSpPr>
      <dsp:spPr>
        <a:xfrm>
          <a:off x="2041885" y="1533770"/>
          <a:ext cx="1939344" cy="2045027"/>
        </a:xfrm>
        <a:prstGeom prst="roundRect">
          <a:avLst/>
        </a:prstGeom>
        <a:solidFill>
          <a:srgbClr val="AFDDF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rgbClr val="164088"/>
              </a:solidFill>
            </a:rPr>
            <a:t>Finalizace</a:t>
          </a:r>
          <a:r>
            <a:rPr lang="cs-CZ" sz="2400" b="1" kern="1200" dirty="0"/>
            <a:t> </a:t>
          </a:r>
          <a:endParaRPr lang="cs-CZ" sz="2400" kern="1200" dirty="0"/>
        </a:p>
      </dsp:txBody>
      <dsp:txXfrm>
        <a:off x="2136556" y="1628441"/>
        <a:ext cx="1750002" cy="1855685"/>
      </dsp:txXfrm>
    </dsp:sp>
    <dsp:sp modelId="{A5548275-4AA4-4709-BA41-063E1F28A7A8}">
      <dsp:nvSpPr>
        <dsp:cNvPr id="0" name=""/>
        <dsp:cNvSpPr/>
      </dsp:nvSpPr>
      <dsp:spPr>
        <a:xfrm>
          <a:off x="4083217" y="1533770"/>
          <a:ext cx="1939344" cy="2045027"/>
        </a:xfrm>
        <a:prstGeom prst="roundRect">
          <a:avLst/>
        </a:prstGeom>
        <a:solidFill>
          <a:srgbClr val="FF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rgbClr val="164088"/>
              </a:solidFill>
            </a:rPr>
            <a:t>Podpis</a:t>
          </a:r>
          <a:endParaRPr lang="cs-CZ" sz="2400" kern="1200" dirty="0">
            <a:solidFill>
              <a:srgbClr val="164088"/>
            </a:solidFill>
          </a:endParaRPr>
        </a:p>
      </dsp:txBody>
      <dsp:txXfrm>
        <a:off x="4177888" y="1628441"/>
        <a:ext cx="1750002" cy="1855685"/>
      </dsp:txXfrm>
    </dsp:sp>
    <dsp:sp modelId="{5EE11822-CAC5-413D-8A63-D054C19E5A42}">
      <dsp:nvSpPr>
        <dsp:cNvPr id="0" name=""/>
        <dsp:cNvSpPr/>
      </dsp:nvSpPr>
      <dsp:spPr>
        <a:xfrm>
          <a:off x="6124549" y="1533770"/>
          <a:ext cx="1939344" cy="20450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Vrácení</a:t>
          </a:r>
          <a:endParaRPr lang="cs-CZ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b="0" kern="1200"/>
            <a:t>Informace přes depeše</a:t>
          </a:r>
          <a:endParaRPr lang="cs-CZ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b="0" kern="1200"/>
            <a:t>Omezený počet oprav</a:t>
          </a:r>
          <a:endParaRPr lang="cs-CZ" sz="1900" kern="1200"/>
        </a:p>
      </dsp:txBody>
      <dsp:txXfrm>
        <a:off x="6219220" y="1628441"/>
        <a:ext cx="1750002" cy="185568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EC5EDF-EF19-4C26-9483-7E9B9A0E7781}">
      <dsp:nvSpPr>
        <dsp:cNvPr id="0" name=""/>
        <dsp:cNvSpPr/>
      </dsp:nvSpPr>
      <dsp:spPr>
        <a:xfrm>
          <a:off x="0" y="1296000"/>
          <a:ext cx="8064000" cy="172800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3AD7DB-7213-489C-AC5C-8B0A54650ECA}">
      <dsp:nvSpPr>
        <dsp:cNvPr id="0" name=""/>
        <dsp:cNvSpPr/>
      </dsp:nvSpPr>
      <dsp:spPr>
        <a:xfrm>
          <a:off x="88" y="0"/>
          <a:ext cx="3540206" cy="1728000"/>
        </a:xfrm>
        <a:prstGeom prst="rect">
          <a:avLst/>
        </a:prstGeom>
        <a:solidFill>
          <a:srgbClr val="AFDDFA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b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1" kern="1200" dirty="0"/>
            <a:t>ŽÁDOST O PLATBU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0" kern="1200" dirty="0"/>
            <a:t>(</a:t>
          </a:r>
          <a:r>
            <a:rPr lang="cs-CZ" sz="2900" b="0" kern="1200" dirty="0" err="1"/>
            <a:t>ŽoP</a:t>
          </a:r>
          <a:r>
            <a:rPr lang="cs-CZ" sz="2900" b="0" kern="1200" dirty="0"/>
            <a:t>)</a:t>
          </a:r>
          <a:endParaRPr lang="cs-CZ" sz="2900" kern="1200" dirty="0"/>
        </a:p>
      </dsp:txBody>
      <dsp:txXfrm>
        <a:off x="88" y="0"/>
        <a:ext cx="3540206" cy="1728000"/>
      </dsp:txXfrm>
    </dsp:sp>
    <dsp:sp modelId="{F31754A1-3A21-4975-9833-C607667B60F0}">
      <dsp:nvSpPr>
        <dsp:cNvPr id="0" name=""/>
        <dsp:cNvSpPr/>
      </dsp:nvSpPr>
      <dsp:spPr>
        <a:xfrm>
          <a:off x="1554191" y="1944000"/>
          <a:ext cx="432000" cy="432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BD6035-7FE7-4E31-B196-98FE43C076A4}">
      <dsp:nvSpPr>
        <dsp:cNvPr id="0" name=""/>
        <dsp:cNvSpPr/>
      </dsp:nvSpPr>
      <dsp:spPr>
        <a:xfrm>
          <a:off x="3717305" y="2592000"/>
          <a:ext cx="3540206" cy="17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 dirty="0">
              <a:hlinkClick xmlns:r="http://schemas.openxmlformats.org/officeDocument/2006/relationships" r:id="rId1"/>
            </a:rPr>
            <a:t>Odkaz</a:t>
          </a:r>
          <a:r>
            <a:rPr lang="cs-CZ" sz="2400" b="0" kern="1200" dirty="0"/>
            <a:t> na pravidla na stránkách www.esfcr.cz</a:t>
          </a:r>
          <a:endParaRPr lang="cs-CZ" sz="2400" kern="1200" dirty="0"/>
        </a:p>
      </dsp:txBody>
      <dsp:txXfrm>
        <a:off x="3717305" y="2592000"/>
        <a:ext cx="3540206" cy="1728000"/>
      </dsp:txXfrm>
    </dsp:sp>
    <dsp:sp modelId="{933F2178-521C-48BC-97E5-498F722DCEC4}">
      <dsp:nvSpPr>
        <dsp:cNvPr id="0" name=""/>
        <dsp:cNvSpPr/>
      </dsp:nvSpPr>
      <dsp:spPr>
        <a:xfrm>
          <a:off x="5271408" y="1944000"/>
          <a:ext cx="432000" cy="432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0B359-50B4-4BC9-880E-98F18A6C7756}" type="datetimeFigureOut">
              <a:rPr lang="cs-CZ" smtClean="0"/>
              <a:pPr/>
              <a:t>22.06.2023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8E3B5-F936-41C1-A2B7-9998FE680AA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1657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916EA-B297-4F0B-851D-BD5704B201B7}" type="datetimeFigureOut">
              <a:rPr lang="cs-CZ" smtClean="0"/>
              <a:pPr/>
              <a:t>22.06.2023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434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Indikátory </a:t>
            </a:r>
            <a:r>
              <a:rPr lang="cs-CZ" sz="1200" b="0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dovolujeme zpravidla navýšit, např. s ohledem na přesuny prostředků (snížení jen v maximálně odůvodněných případech).</a:t>
            </a:r>
          </a:p>
          <a:p>
            <a:r>
              <a:rPr lang="cs-CZ" sz="1200" b="1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Posun termínu ukončení </a:t>
            </a:r>
            <a:r>
              <a:rPr lang="cs-CZ" sz="1200" b="0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realizace projektu –</a:t>
            </a:r>
            <a:r>
              <a:rPr lang="cs-CZ" sz="1200" b="1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nejčastější důvod změny </a:t>
            </a:r>
            <a:r>
              <a:rPr lang="cs-CZ" sz="1200" b="0" kern="1200" cap="none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RoD</a:t>
            </a:r>
            <a:r>
              <a:rPr lang="cs-CZ" sz="1200" b="0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časté vracení k doplnění (příjemci uvedou, jaké přesuny rozpočtu požadují a změnu termínu, ale chybí informace o stavu na projektu a konkrétní výhled, čeho bude dosaženo v prodlužovaném období – např. požadováno prodloužení a podpoření více osob, ale není uvedeno kolik).</a:t>
            </a:r>
          </a:p>
          <a:p>
            <a:r>
              <a:rPr lang="cs-CZ" dirty="0"/>
              <a:t>POZOR: podstatnou změnou vyžadující dodatek je také nové rozdělení</a:t>
            </a:r>
            <a:r>
              <a:rPr lang="cs-CZ" baseline="0" dirty="0"/>
              <a:t> mzdových příspěvků mezi příjemce dotace či partnera (změna oproti </a:t>
            </a:r>
            <a:r>
              <a:rPr lang="cs-CZ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Rozdělení veřejné podpory / podpory de minimis v rámci projektu </a:t>
            </a:r>
            <a:r>
              <a:rPr lang="cs-CZ" sz="1200" b="0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doložené</a:t>
            </a:r>
            <a:r>
              <a:rPr lang="cs-CZ" sz="1200" b="0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při přípravě právního aktu).</a:t>
            </a: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5943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Pozn. : Překročení cílové hodnoty nebo naopak nedosažení cílové hodnoty stanovené pro daný indikátor se nepovažuje za změnu plánovaných výstupů a výsledků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7470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Finanční plán –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příjemce v rámci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ŽoZ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podal neaktuální finanční plán (rozpor ve stavech např. při schvalování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ŽoP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Obecná chyba – příjemce napíše odůvodnění, které spočívá v popisu toho, jakou změnu projektu si přeje, ale v projektu chybí zdůvodnění.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Nesmí jít proti rozhodnutí VK.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2693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Nastavení kontaktních osob a rolí tak, aby příjemci dokázali rychle reagovat – např. na výzvu k opravě </a:t>
            </a:r>
            <a:r>
              <a:rPr lang="cs-CZ" dirty="0" err="1"/>
              <a:t>ZoR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2706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Bod 4 části</a:t>
            </a:r>
            <a:r>
              <a:rPr lang="cs-CZ" baseline="0" dirty="0"/>
              <a:t> II </a:t>
            </a:r>
            <a:r>
              <a:rPr lang="cs-CZ" baseline="0" dirty="0" err="1"/>
              <a:t>RoD</a:t>
            </a:r>
            <a:r>
              <a:rPr lang="cs-CZ" baseline="0" dirty="0"/>
              <a:t> s</a:t>
            </a:r>
            <a:r>
              <a:rPr lang="cs-CZ" dirty="0"/>
              <a:t>e týká udržitelnosti</a:t>
            </a:r>
            <a:r>
              <a:rPr lang="cs-CZ" baseline="0" dirty="0"/>
              <a:t> investice do podniků (netýká se žádného z podpořených projektů výzvy č. 032).</a:t>
            </a:r>
          </a:p>
          <a:p>
            <a:r>
              <a:rPr lang="cs-CZ" baseline="0" dirty="0"/>
              <a:t>Bod 5 části II </a:t>
            </a:r>
            <a:r>
              <a:rPr lang="cs-CZ" baseline="0" dirty="0" err="1"/>
              <a:t>RoD</a:t>
            </a:r>
            <a:r>
              <a:rPr lang="cs-CZ" baseline="0" dirty="0"/>
              <a:t> – paušální výdaje nepodléhají kontrole ŘO. Tyto výdaje dle vyjádření Generálního finančního ředitelství nekontroluje ani finanční úřad (ten kontroluje pouze to, zda byly paušální výdaje použity v souladu s právním aktem a zda tedy vznikl nárok na příslušnou částku paušálních výdajů, ale může kontrolovat dodržování obecně účetnictví).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62910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nákupy služeb, i když jsou v paušálu, se vztahují pravidla pro zadávání veřejných zakázek:</a:t>
            </a:r>
          </a:p>
          <a:p>
            <a:pPr marL="171450" indent="-171450" algn="l" defTabSz="914400" rtl="0" eaLnBrk="1" latinLnBrk="0" hangingPunct="1">
              <a:buFont typeface="Calibri" panose="020F0502020204030204" pitchFamily="34" charset="0"/>
              <a:buChar char="‒"/>
            </a:pP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např. povinnost realizace výběrového řízení u zakázek nad 2 mil. Kč dle ZZVZ</a:t>
            </a:r>
          </a:p>
          <a:p>
            <a:pPr marL="171450" indent="-171450" algn="l" defTabSz="914400" rtl="0" eaLnBrk="1" latinLnBrk="0" hangingPunct="1">
              <a:buFont typeface="Calibri" panose="020F0502020204030204" pitchFamily="34" charset="0"/>
              <a:buChar char="‒"/>
            </a:pP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platí zásada zákazu střetu zájmu (nenakupuje se u statutárního zástupce, jeho příbuzných, u členů RT)</a:t>
            </a:r>
          </a:p>
          <a:p>
            <a:pPr marL="0" algn="l" defTabSz="914400" rtl="0" eaLnBrk="1" latinLnBrk="0" hangingPunct="1"/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Ovšem ŘO toto již nebude kontrolovat, ale může na to přijít FÚ.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62910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Ohlášená i neohlášená kontrola aktivit mohou probíhat současně.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Formulář Plán aktivit je ke stažení na www.esfcr.cz, pod záložkou dokumenty – pokyny k vyplnění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ZoR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Dojde-li k aktualizace plánu aktivit, pak příjemce zasílá nový plán aktivit.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Povinnosti příjemce, který je evidující osobou dle zákona č. 37/2021 Sb., o evidenci skutečných majitelů.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Výhledově bude plán aktivit předkládán přes IS ESF.</a:t>
            </a:r>
          </a:p>
          <a:p>
            <a:endParaRPr lang="cs-CZ" b="0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62910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Logo EU (viz kap. 19.4) je v případě projektů OPZ+ nutné použít u následujících případů:</a:t>
            </a:r>
          </a:p>
          <a:p>
            <a:pPr marL="171450" indent="-171450">
              <a:buFont typeface="Calibri" panose="020F0502020204030204" pitchFamily="34" charset="0"/>
              <a:buChar char="-"/>
            </a:pPr>
            <a:r>
              <a:rPr lang="cs-CZ" dirty="0"/>
              <a:t>plakát, billboard, permanentní billboard nebo stálá pamětní deska (viz kap. 19.1, bod 1c));</a:t>
            </a:r>
          </a:p>
          <a:p>
            <a:pPr marL="171450" indent="-171450">
              <a:buFont typeface="Calibri" panose="020F0502020204030204" pitchFamily="34" charset="0"/>
              <a:buChar char="-"/>
            </a:pPr>
            <a:r>
              <a:rPr lang="cs-CZ" dirty="0"/>
              <a:t>webové stránky, microsity, sociální média informující o projektu;</a:t>
            </a:r>
          </a:p>
          <a:p>
            <a:pPr marL="171450" indent="-171450">
              <a:buFont typeface="Calibri" panose="020F0502020204030204" pitchFamily="34" charset="0"/>
              <a:buChar char="-"/>
            </a:pPr>
            <a:r>
              <a:rPr lang="cs-CZ" dirty="0"/>
              <a:t>propagační tiskoviny  (brožury, letáky, plakáty, publikace, školicí materiály) a propagační předměty;</a:t>
            </a:r>
          </a:p>
          <a:p>
            <a:pPr marL="171450" indent="-171450">
              <a:buFont typeface="Calibri" panose="020F0502020204030204" pitchFamily="34" charset="0"/>
              <a:buChar char="-"/>
            </a:pPr>
            <a:r>
              <a:rPr lang="cs-CZ" dirty="0"/>
              <a:t>propagační audiovizuální materiály (reklamní spoty, </a:t>
            </a:r>
            <a:r>
              <a:rPr lang="cs-CZ" dirty="0" err="1"/>
              <a:t>product</a:t>
            </a:r>
            <a:r>
              <a:rPr lang="cs-CZ" dirty="0"/>
              <a:t> </a:t>
            </a:r>
            <a:r>
              <a:rPr lang="cs-CZ" dirty="0" err="1"/>
              <a:t>placement</a:t>
            </a:r>
            <a:r>
              <a:rPr lang="cs-CZ" dirty="0"/>
              <a:t>, sponzorské vzkazy, reportáže, pořady); </a:t>
            </a:r>
          </a:p>
          <a:p>
            <a:pPr marL="171450" indent="-171450">
              <a:buFont typeface="Calibri" panose="020F0502020204030204" pitchFamily="34" charset="0"/>
              <a:buChar char="-"/>
            </a:pPr>
            <a:r>
              <a:rPr lang="cs-CZ" dirty="0"/>
              <a:t>inzerce (internet, tisk, </a:t>
            </a:r>
            <a:r>
              <a:rPr lang="cs-CZ" dirty="0" err="1"/>
              <a:t>outdoor</a:t>
            </a:r>
            <a:r>
              <a:rPr lang="cs-CZ" dirty="0"/>
              <a:t>);  </a:t>
            </a:r>
          </a:p>
          <a:p>
            <a:pPr marL="171450" indent="-171450">
              <a:buFont typeface="Calibri" panose="020F0502020204030204" pitchFamily="34" charset="0"/>
              <a:buChar char="-"/>
            </a:pPr>
            <a:r>
              <a:rPr lang="cs-CZ" dirty="0"/>
              <a:t>soutěže (s výjimkou cen do soutěží);</a:t>
            </a:r>
          </a:p>
          <a:p>
            <a:pPr marL="171450" indent="-171450">
              <a:buFont typeface="Calibri" panose="020F0502020204030204" pitchFamily="34" charset="0"/>
              <a:buChar char="-"/>
            </a:pPr>
            <a:r>
              <a:rPr lang="cs-CZ" dirty="0"/>
              <a:t>komunikační akce (semináře, workshopy, konference, tiskové konference, výstavy, veletrhy); </a:t>
            </a:r>
          </a:p>
          <a:p>
            <a:pPr marL="171450" indent="-171450">
              <a:buFont typeface="Calibri" panose="020F0502020204030204" pitchFamily="34" charset="0"/>
              <a:buChar char="-"/>
            </a:pPr>
            <a:r>
              <a:rPr lang="cs-CZ" dirty="0"/>
              <a:t>PR výstupy při jejich distribuci (tiskové zprávy, informace pro média);</a:t>
            </a:r>
          </a:p>
          <a:p>
            <a:pPr marL="171450" indent="-171450">
              <a:buFont typeface="Calibri" panose="020F0502020204030204" pitchFamily="34" charset="0"/>
              <a:buChar char="-"/>
            </a:pPr>
            <a:r>
              <a:rPr lang="cs-CZ" dirty="0"/>
              <a:t>dokumenty určené pro veřejnost či cílové skupiny projektu (vstupní, výstupní/závěrečné zprávy, analýzy, certifikáty,  prezenční listiny apod.).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62910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Pozor – pokud bude CS zaměstnaná u organizace, která také realizuje projekty a bude zaměstnaná na pozici hrazené z paušálních nákladů (např. asistentka, projektový manažer…), pak zde hrozí dvojí financování ze mzdových příspěvků a paušálních výdajů/nepřímých nákladů dalšího projektu.</a:t>
            </a:r>
          </a:p>
          <a:p>
            <a:pPr marL="0" algn="l" defTabSz="914400" rtl="0" eaLnBrk="1" latinLnBrk="0" hangingPunct="1"/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ŘO nepožaduje po příjemci tabulku Finančního vypořádání, kterou příjemce dokládal spolu se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ZZoR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ZŽoP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nicméně povinnost vypořádání projektu dle platné vyhlášky 367/2015 Sb. stále platí! (povinnost ze zákona).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62910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r>
              <a:rPr lang="cs-CZ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Práva duševního vlastnictví </a:t>
            </a:r>
            <a:r>
              <a:rPr lang="cs-CZ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např. vytvoření učebnice) – pokud byla vytvořena v rámci projektu, tedy z veřejných zdrojů, musí být poskytnuta veřejnosti. V opačném případě by se jednalo o nedovolenou veřejnou podporu příjemce (nezveřejněná učebnice by pro autora představovala výhodu). Dle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RoD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příjemce povinen taková práva licencovat licencí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Creative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Commons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4.0 ve variantě BY nebo BY-SA.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6291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1561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případě pochybení na straně partnera, které má za následek nezpůsobilé výdaje, se případný nárok na vrácení chybně vynaložených prostředků OPZ+ vždy uplatňuje vůči příjemci.</a:t>
            </a:r>
          </a:p>
          <a:p>
            <a:pPr marL="0" algn="l" defTabSz="914400" rtl="0" eaLnBrk="1" latinLnBrk="0" hangingPunct="1"/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POZOR: v rámci partnerství musí být dodrženo rozložení činností mezi partnerem a příjemcem. Partner nesmí přebírat celou realizaci projektu.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62910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Vymezení CS a aktivit projektu představuje mantinely pro schválení případných podstatných změn.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62910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Předložení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ZoR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6. den je ještě v pořádku.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62910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62910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 algn="l" defTabSz="914400" rtl="0" eaLnBrk="1" latinLnBrk="0" hangingPunct="1">
              <a:buClr>
                <a:srgbClr val="5FBBF5"/>
              </a:buClr>
              <a:buNone/>
            </a:pP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Tematice veřejné podpory věnována samostatná část prezentace.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62910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Tuto agendu neadministruje ŘO</a:t>
            </a:r>
            <a:r>
              <a:rPr lang="cs-CZ" baseline="0" dirty="0"/>
              <a:t>, případné dotazy ke konkrétním postupům je možno směřovat na příslušnou krajskou pobočku ÚP ČR. </a:t>
            </a:r>
          </a:p>
          <a:p>
            <a:r>
              <a:rPr lang="cs-CZ" baseline="0" dirty="0"/>
              <a:t>Je možné, že když ještě nebude uzavřeno </a:t>
            </a:r>
            <a:r>
              <a:rPr lang="cs-CZ" baseline="0" dirty="0" err="1"/>
              <a:t>RoD</a:t>
            </a:r>
            <a:r>
              <a:rPr lang="cs-CZ" baseline="0" dirty="0"/>
              <a:t>, tak projekt nebude viditelný pro ÚP ČR.</a:t>
            </a:r>
          </a:p>
          <a:p>
            <a:r>
              <a:rPr lang="cs-CZ" baseline="0" dirty="0"/>
              <a:t>ÚP ČR občas neuznával RK.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62910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Závěrečná platba – i v případě, že by bylo vykázáno</a:t>
            </a:r>
            <a:r>
              <a:rPr lang="cs-CZ" baseline="0" dirty="0"/>
              <a:t> víc, celková částka dotace je dána v bodu 2.1 části I </a:t>
            </a:r>
            <a:r>
              <a:rPr lang="cs-CZ" baseline="0" dirty="0" err="1"/>
              <a:t>RoD</a:t>
            </a:r>
            <a:r>
              <a:rPr lang="cs-CZ" baseline="0" dirty="0"/>
              <a:t> (tato částka je nepřekročitelná).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62910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 termínu a způsobu vrácení přeplatku informuje příjemce poskytovatel v rámci administrace </a:t>
            </a:r>
            <a:r>
              <a:rPr lang="cs-CZ" dirty="0" err="1"/>
              <a:t>ZZoR</a:t>
            </a:r>
            <a:r>
              <a:rPr lang="cs-CZ" dirty="0"/>
              <a:t>/</a:t>
            </a:r>
            <a:r>
              <a:rPr lang="cs-CZ" dirty="0" err="1"/>
              <a:t>ZŽoP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10979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14f - k vyzvání příjemce, aby dotčenou částku dobrovolně převedl na účet poskytovatele. </a:t>
            </a:r>
            <a:r>
              <a:rPr lang="cs-CZ" dirty="0"/>
              <a:t>Krátí se v</a:t>
            </a:r>
            <a:r>
              <a:rPr lang="cs-CZ" baseline="0" dirty="0"/>
              <a:t> částce, která vychází z aktuálně vyúčtovaných výdajů, pokud by mělo být krácení vyšší než tato částka, bude příjemce vyzván k vrácení dotace dle § 14f.</a:t>
            </a:r>
          </a:p>
          <a:p>
            <a:r>
              <a:rPr lang="cs-CZ" sz="1200" dirty="0">
                <a:ea typeface="Arial"/>
                <a:cs typeface="Times New Roman"/>
              </a:rPr>
              <a:t>§ 44a -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vymáhání prostředků prostřednictvím rozhodnutí o porušení rozpočtové kázně dle § 44a zákona, k němuž je oprávněný orgán finanční správy; příjemci je v tomto případě uložen odvod a kromě toho je povinen uhradit penále za každý den prodlení s úhradou odvodu, které se počítá ode dne, kdy se porušení rozpočtové kázně dopustil.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Více viz Obecná část pravidel pro žadatele a příjemce.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62910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Pokud nelze vyčíslit částku, v jaké byla porušena rozpočtová kázeň, je sankce stanovena</a:t>
            </a:r>
            <a:r>
              <a:rPr lang="cs-CZ" baseline="0" dirty="0"/>
              <a:t> ve výši celkové dosud vyplacené částky dotace.</a:t>
            </a:r>
          </a:p>
          <a:p>
            <a:r>
              <a:rPr lang="cs-CZ" baseline="0" dirty="0"/>
              <a:t>Neuchování dokumentů - pokud je možné stanovit výši dotace, ke které se dokument váže, je sankce rovna výši těchto výdajů.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6291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56290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Stanovené výše sankcí, které jsou uvedené v pravidlech OPZ+ (nejsou přímo v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RoD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při revizi metodiky se mohou změnit výše sankcí), v tabulce finančních oprav pro oblast publicity obsažené v Obecné části pravidel.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62910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62910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Mlčenlivost – zaměstnanci příjemce, kteří budou mít přístup k osobním údajům, musí být příjemcem doložitelně poučeni o povinnosti zachovávat mlčenlivost podle § 15 zákona o ochraně osobních údajů.</a:t>
            </a:r>
          </a:p>
          <a:p>
            <a:pPr marL="0" algn="l" defTabSz="914400" rtl="0" eaLnBrk="1" latinLnBrk="0" hangingPunct="1"/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případě, že by měl osobní údaje zpracovávat partner projektu (či dodavatel), příjemce je povinen uzavřít smlouvu podle § 14 zákona o ochraně osobních údajů (smlouva musí být v souladu s §14 zákona o ochraně osobních údajů, ale i v souladu s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RoD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pPr marL="0" algn="l" defTabSz="914400" rtl="0" eaLnBrk="1" latinLnBrk="0" hangingPunct="1"/>
            <a:r>
              <a:rPr lang="cs-CZ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GDPR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62910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Příloha č. 1 – Informace o projektu (identifikace, partner, popis – CS, KA, indikátory, rozpočet, finanční plán).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5909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Pokyny pro vyplnění zprávy o realizaci projektu a žádosti o platbu v IS KP21+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7853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58804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Dříve byla na identifikaci problému samostatná záložka.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31711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23818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Nepoužívat nicneříkající fráze!</a:t>
            </a:r>
          </a:p>
          <a:p>
            <a:pPr marL="0" algn="l" defTabSz="914400" rtl="0" eaLnBrk="1" latinLnBrk="0" hangingPunct="1"/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 KOLIK, vazba na rozpočet – uvádět jak konkrétní položku osobních nákladů a mzdových příspěvků, tak také vazbu na 40% paušál.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43733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Indikátory na projektu </a:t>
            </a:r>
          </a:p>
          <a:p>
            <a:pPr marL="0" algn="l" defTabSz="914400" rtl="0" eaLnBrk="1" latinLnBrk="0" hangingPunct="1"/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Indikátory, u kterých je vykazována změna/přírůstek za aktuální sledované období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3798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/>
              <a:t>RoD</a:t>
            </a:r>
            <a:r>
              <a:rPr lang="cs-CZ" dirty="0"/>
              <a:t> je jednostranný</a:t>
            </a:r>
            <a:r>
              <a:rPr lang="cs-CZ" baseline="0" dirty="0"/>
              <a:t> právní akt, který nabývá účinnosti dnem (elektronického) podpisu ze strany poskytovatele. Příjemce jej má k dispozici v IS KP21+ na záložce „</a:t>
            </a:r>
            <a:r>
              <a:rPr lang="cs-CZ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Právní akt o poskytnutí/převodu podpory“.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39293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Podpůrný</a:t>
            </a:r>
            <a:r>
              <a:rPr lang="cs-CZ" baseline="0" dirty="0"/>
              <a:t> prostředek: Monitorovací list podpořené osoby OPZ+ ke stažení v dokumentech pro příjemce, sekce Monitorování podpořených osob.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81764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68689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60317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Systém nedovolí finalizovat zprávu o realizaci, pokud je specifická datová položka současně vykazována i na žádosti o změnu!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48592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HP: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- Rovné příležitosti a nediskriminace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- Rovné příležitosti mužů a žen </a:t>
            </a:r>
          </a:p>
          <a:p>
            <a:r>
              <a:rPr lang="cs-CZ" dirty="0"/>
              <a:t>Cílené zaměření na HP, nebo Pozitivní vliv na HP -&gt; musí se vyplnit!  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54349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385227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přečíst, zatrhnout souhlas s ČP, uložit ČP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při předložení opravy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ZoR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ŽoP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aktualizovat, tj. zrušit „zatrhnutí“ souhlasu s ČP a znovu zatrhnout.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54425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Přílohy k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ZoR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(např. doplnění popisu realizace projektu, sken smlouvy o partnerství/jednostranného písemného prohlášení partnera, u závěrečné zprávy o realizaci projektu je u většiny projektů relevantní dotazník).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Lze posílat i v průběhu MO, vložený dokument lze i samostatně podepsat, např.: Plán KA, který se má zaslat dopředu po výzvě PM.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392249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UPOZORŇUJEME, že u projektů, které nemají MP, bude kontrola ze strany ŘO (kromě první a poslední </a:t>
            </a:r>
            <a:r>
              <a:rPr lang="cs-CZ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ZoR</a:t>
            </a: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probíhat pouze na vzorku, na základě interního postupu. Za správnost </a:t>
            </a:r>
            <a:r>
              <a:rPr lang="cs-CZ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ZoR</a:t>
            </a: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bude odpovědný příjemce, proto je důležité kvalitní zpracování!!!! Pokud by se v </a:t>
            </a:r>
            <a:r>
              <a:rPr lang="cs-CZ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ZZoR</a:t>
            </a: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zjistilo pochybení, došlo by i následně ke zpětnému krácení.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061049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Pokyny pro vyplnění zprávy o realizaci projektu a žádosti o platbu v IS KP21+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9133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r>
              <a:rPr lang="cs-CZ" dirty="0"/>
              <a:t>Výše dotace je neměnná, může být nedočerpána.</a:t>
            </a:r>
          </a:p>
          <a:p>
            <a:pPr marL="0" lvl="0" indent="0">
              <a:buFontTx/>
              <a:buNone/>
            </a:pPr>
            <a:r>
              <a:rPr lang="cs-CZ" dirty="0"/>
              <a:t>Režim </a:t>
            </a:r>
            <a:r>
              <a:rPr lang="cs-CZ" sz="1050" dirty="0"/>
              <a:t>ex-ante </a:t>
            </a:r>
            <a:r>
              <a:rPr lang="cs-CZ" dirty="0"/>
              <a:t>= předfinancování → po uzavření </a:t>
            </a:r>
            <a:r>
              <a:rPr lang="cs-CZ" dirty="0" err="1"/>
              <a:t>RoD</a:t>
            </a:r>
            <a:r>
              <a:rPr lang="cs-CZ" dirty="0"/>
              <a:t> poskytnuta záloha.</a:t>
            </a:r>
          </a:p>
          <a:p>
            <a:pPr marL="0" lv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480176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O zálohovou platbu příjemce nežádá, zpravidla vyplacena k datu zahájení realizace, nebo do dvou týdnů od podepsání PA.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Stavy administrace: 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dirty="0"/>
              <a:t>Zaregistrovaná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dirty="0"/>
              <a:t>Schválená 1. stupeň (- </a:t>
            </a:r>
            <a:r>
              <a:rPr lang="cs-CZ" dirty="0" err="1"/>
              <a:t>finalizovaná</a:t>
            </a:r>
            <a:r>
              <a:rPr lang="cs-CZ" dirty="0"/>
              <a:t>)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dirty="0"/>
              <a:t>Schválená 2. stupeň (- podepsaná) – zpravidla do 10 dnů pak bude proplacena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dirty="0"/>
              <a:t>Proplacena příjemci/vypořádaná – již proplacena z bankovního účtu poskytovatele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93095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244741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840227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457071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EVIDENČNÍ ČÍSLO/OZNAČENÍ SOUPISKY - pro označení použijte číselnou řadu ve vazbě na pořadí předkládané žádosti o platbu. Soupisku v první žádosti o platbu označte číslem 2, soupisku ve druhé žádosti o platbu 3 atd., jedničku má zálohová platba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482636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55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374196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880671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rámci OPZ+ není využíváno na SD2 pole Kombinace veřejné podpory (veřejná podpora je vykazována v rámci samostatné obrazovky VEŘEJNÁ PODPORA).</a:t>
            </a:r>
          </a:p>
          <a:p>
            <a:pPr marL="0" algn="l" defTabSz="914400" rtl="0" eaLnBrk="1" latinLnBrk="0" hangingPunct="1"/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případě, že je součástí rozpočtu samostatná položka, např. pro zákonné pojištění odpovědnosti zaměstnavatele za škodu, odvod do fondu kulturních a sociálních potřeb, dochází k nárokování tohoto pojištění jednou částkou z této položky rozpočtu bez vazby na konkrétního pracovníka. </a:t>
            </a:r>
          </a:p>
          <a:p>
            <a:pPr marL="0" algn="l" defTabSz="914400" rtl="0" eaLnBrk="1" latinLnBrk="0" hangingPunct="1"/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případě osobních nákladů jsou požadovanými dokumenty: pracovní výkaz (pokud z pravidel OPZ+ vyplývá, že pro daného pracovníka je povinností jej zpracovávat). 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372702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Většina podle výplatní pásky / mzdového listu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rgbClr val="FF0000"/>
                </a:solidFill>
              </a:rPr>
              <a:t>Údaje v soupisce (počty hodin) musí odpovídat údajům na pracovním výkazu!</a:t>
            </a:r>
            <a:endParaRPr lang="cs-CZ" sz="12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590569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/>
              <a:t>Podrobněji k přílohám - viz Specifická pravidla kapitola 6.4 Dokladování výdajů</a:t>
            </a:r>
          </a:p>
          <a:p>
            <a:endParaRPr lang="cs-CZ" sz="1200" dirty="0"/>
          </a:p>
          <a:p>
            <a:r>
              <a:rPr lang="cs-CZ" dirty="0"/>
              <a:t>Export soupisky (tlačítko EXPORT STANDARDNÍ) a jeho připojení k </a:t>
            </a:r>
            <a:r>
              <a:rPr lang="cs-CZ" dirty="0" err="1"/>
              <a:t>žop</a:t>
            </a:r>
            <a:r>
              <a:rPr lang="cs-CZ" dirty="0"/>
              <a:t> již není povinné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59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8494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/>
              <a:t>Za</a:t>
            </a:r>
            <a:r>
              <a:rPr lang="cs-CZ" b="1" baseline="0" dirty="0"/>
              <a:t> nesplnění účelu dotace hrozí 100% sankce, většinou se nesplnění ÚD váže s problémem náboru CS, proto vždy řešit s ŘO včas!!!</a:t>
            </a:r>
            <a:endParaRPr lang="cs-CZ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0" baseline="0" dirty="0"/>
              <a:t>Příklad: CS nesplňovala z 80 % podmínky stanovené výzvou - úroveň vzdělání.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0" baseline="0" dirty="0"/>
              <a:t>Účel dotace spočívá v realizaci aktivit dle přílohy č. 1.</a:t>
            </a:r>
            <a:endParaRPr lang="cs-CZ" b="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162571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60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408043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Formuláře k prokazování výdajů v žádosti o platbu v sekci Dokumenty na stránkách www.esfcr.cz.</a:t>
            </a:r>
          </a:p>
          <a:p>
            <a:pPr marL="0" algn="l" defTabSz="914400" rtl="0" eaLnBrk="1" latinLnBrk="0" hangingPunct="1"/>
            <a:r>
              <a:rPr lang="cs-CZ" sz="1200" b="0" i="0" kern="1200" dirty="0">
                <a:solidFill>
                  <a:srgbClr val="333333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Sken PS/DPČ - případně také další dokumenty, ve kterých je stanovena výše úvazku (sjednaná týdenní pracovní doba) zaměstnance a období, na které je pracovní smlouva/ dohoda o pracovní činnosti uzavřena. </a:t>
            </a:r>
          </a:p>
          <a:p>
            <a:pPr marL="0" algn="l" defTabSz="914400" rtl="0" eaLnBrk="1" latinLnBrk="0" hangingPunct="1"/>
            <a:r>
              <a:rPr lang="cs-CZ" sz="1200" b="0" i="0" kern="1200" dirty="0">
                <a:solidFill>
                  <a:srgbClr val="333333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Nadále platí povinnost elektronicky podepsat přehledovou tabulku!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61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040511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r>
              <a:rPr lang="cs-CZ" sz="1200" b="0" i="0" kern="1200" dirty="0">
                <a:solidFill>
                  <a:srgbClr val="333333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Vykazování čistých příjmů upravuje kap. 7.3 ve Specifické části pravidel.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62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566653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r>
              <a:rPr lang="cs-CZ" sz="1200" b="0" i="0" kern="1200" dirty="0">
                <a:solidFill>
                  <a:srgbClr val="333333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Systém automaticky, dle poměrů financování zdrojů projektu, naplní hodnoty v needitovatelných polích.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63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223606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Půjde-li např. o měsíční výpis z bankovního účtu s desítkami plateb, pak zvýraznit a identifikovat relevantní platby.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64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932230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65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515914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66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311859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1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1200" dirty="0"/>
              <a:t>Součet částek na krytí výdajů z jednotlivých </a:t>
            </a:r>
            <a:r>
              <a:rPr lang="cs-CZ" sz="1200" dirty="0" err="1"/>
              <a:t>ŽoP</a:t>
            </a:r>
            <a:r>
              <a:rPr lang="cs-CZ" sz="1200" dirty="0"/>
              <a:t> </a:t>
            </a:r>
            <a:r>
              <a:rPr lang="cs-CZ" sz="1200" b="1" dirty="0"/>
              <a:t>nesmí přesáhnout</a:t>
            </a:r>
            <a:r>
              <a:rPr lang="cs-CZ" sz="1200" dirty="0"/>
              <a:t> celkové způsobilé výdaje dle právního aktu (popř. snížené o krácení s dopadem na disponibilní alokaci)</a:t>
            </a:r>
          </a:p>
          <a:p>
            <a:pPr marL="171450" lvl="1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1200" dirty="0"/>
              <a:t>Částky na krytí výdajů zahrnují i vlastní podíl příjemce</a:t>
            </a:r>
          </a:p>
          <a:p>
            <a:pPr marL="171450" lvl="1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1200" dirty="0"/>
              <a:t>Částka zálohy = prostředky od poskytovatele 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dirty="0"/>
              <a:t>   (tj. záloha + vlastní podíl = částka na krytí výdajů)</a:t>
            </a:r>
          </a:p>
          <a:p>
            <a:pPr marL="171450" lvl="1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1200" dirty="0"/>
              <a:t>Je-li v </a:t>
            </a:r>
            <a:r>
              <a:rPr lang="cs-CZ" sz="1200" dirty="0" err="1"/>
              <a:t>ZŽoP</a:t>
            </a:r>
            <a:r>
              <a:rPr lang="cs-CZ" sz="1200" dirty="0"/>
              <a:t> </a:t>
            </a:r>
            <a:r>
              <a:rPr lang="cs-CZ" sz="1200" b="1" dirty="0"/>
              <a:t>vratka</a:t>
            </a:r>
            <a:r>
              <a:rPr lang="cs-CZ" sz="1200" dirty="0"/>
              <a:t>, příjemce </a:t>
            </a:r>
            <a:r>
              <a:rPr lang="cs-CZ" sz="1200" b="1" dirty="0"/>
              <a:t>zadává 0,00 Kč</a:t>
            </a:r>
            <a:r>
              <a:rPr lang="cs-CZ" sz="1200" dirty="0"/>
              <a:t> (</a:t>
            </a:r>
            <a:r>
              <a:rPr lang="cs-CZ" sz="1200" dirty="0">
                <a:solidFill>
                  <a:srgbClr val="FF0000"/>
                </a:solidFill>
              </a:rPr>
              <a:t>konkrétní částku doplní ŘO</a:t>
            </a:r>
            <a:r>
              <a:rPr lang="cs-CZ" sz="1200" dirty="0"/>
              <a:t>)</a:t>
            </a:r>
          </a:p>
          <a:p>
            <a:pPr marL="171450" lvl="1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cs-CZ" sz="12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67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703511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kern="1200" dirty="0">
                <a:solidFill>
                  <a:srgbClr val="333333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Příjemce si může na obrazovce ČERPÁNÍ ROZPOČTU NA ŽÁDOSTI O PLATBU zobrazit přehled čerpání rozpočtu zohledňující všechny schválené vyúčtované výdaje z předchozích žádostí o platbu a nárokované výdaje v rámci aktuální žádosti o platbu.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kern="1200" dirty="0">
                <a:solidFill>
                  <a:srgbClr val="333333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Tlačítko KONTROLA, event. tlačítko KONTROLA NA POZADÍ (zobrazí se při větším počtu importovaných dokladů).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kern="1200" dirty="0">
                <a:solidFill>
                  <a:srgbClr val="333333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Podepisovat může pouze statutární zástupce subjektu příjemce.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kern="1200" dirty="0">
                <a:solidFill>
                  <a:srgbClr val="333333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V případě, že je na projektu zvoleno „podepisují všichni signatáři“, je nutné, aby žádost o platbu podepsali všichni signatáři, a to v pořadí, jaké je na projektu nastaveno v obrazovce PŘÍSTUP K PROJEKTU.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68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273659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69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2473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Podmínky realizace projektu se mění.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922573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Označení účetního dokladu 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→ označeny musí být i doklady hrazené z paušálu.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70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223368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 dokladu/výpisu musí být zřejmé, že zaměstnavatel odeslal odpovídající částku jako odvody na sociální a zdravotní pojištění, další povinné odvody (např. zálohová daň, srážková daň, odvod do fondu kulturních a sociálních potřeb) a že zaměstnancům byly vyplaceny mzdy/platy/odměny z dohod.	</a:t>
            </a:r>
          </a:p>
          <a:p>
            <a:pPr marL="0" algn="l" defTabSz="914400" rtl="0" eaLnBrk="1" latinLnBrk="0" hangingPunct="1"/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Paušální sazba - vždy se má za to, že tyto výdaje vznikly a jsou způsobilé ve výši odvozené z podílu 40 % na přímých osobních nákladech.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71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956831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Zaměstnání podpořených osob nelze na DPP!!!</a:t>
            </a:r>
          </a:p>
          <a:p>
            <a:pPr marL="0" algn="l" defTabSz="914400" rtl="0" eaLnBrk="1" latinLnBrk="0" hangingPunct="1"/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Sken PS/DPČ - musí být uvedena výše úvazku, a to i v případě DPČ. V případě DPČ musí být uvedena výše úvazku (neuvádět v hodinách). </a:t>
            </a:r>
          </a:p>
          <a:p>
            <a:pPr marL="0" algn="l" defTabSz="914400" rtl="0" eaLnBrk="1" latinLnBrk="0" hangingPunct="1"/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Smlouva/dohoda o poskytnutí mzdových příspěvků - ŘO na webovém portálu OPZ+ stanovuje minimální rozsah údajů, které musí být ve smlouvě/dohodě k dispozici.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Přehledová minimálně s těmito údaji: název a IČO zaměstnavatele, identifikace podpořené osoby, typ pracovněprávního vztahu, výše sjednaného úvazku, období, na které byl úvazek sjednán (od – do) a sjednaný druh práce.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72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195470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73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945564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74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464557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75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759726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76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071401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Klient projektu, na kterého je čerpán mzdový příspěvek, může být zaměstnán max. </a:t>
            </a:r>
            <a:r>
              <a:rPr lang="cs-CZ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1 celý úvazek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77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522975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 specifických pravidlech uvedeno: „…popis pracovní činnosti u dané pracovní pozice obsahuje činnosti spadající jak do přímých, tak do výčtu činností vyloučených z přímých osobních nákladů (tzn. je zde riziko dvojího financování).“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78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175051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Vzor výkazu práce z OPZ - nový vzor zatím není na stránkách www.esfcr.cz dostupný.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79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0031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bez zbytečného prodlení (změna kontaktní osoby projektu, změna sídla příjemce podpory, změna názvu příjemce, změna v osobách vykonávajících funkci statutárního orgánu příjemce)</a:t>
            </a:r>
          </a:p>
          <a:p>
            <a:pPr marL="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nejpozději 10 PD (pracovních dní) – změna rozpočtu projektu, přesun prostředků mezi jednotlivými kapitolami rozpočtu </a:t>
            </a:r>
          </a:p>
          <a:p>
            <a:pPr marL="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spolu s MZ – změna místa realizace, změna ve způsobu provádění KA, navýšení počtu osob z CS, změny v oblasti partnerství a plátcovství DP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832395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Vzor výkazu práce dostupný na stránkách www.esfcr.c.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80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371376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cs-CZ" sz="1200" b="1" dirty="0"/>
              <a:t>Hodiny</a:t>
            </a:r>
            <a:r>
              <a:rPr lang="cs-CZ" sz="1200" dirty="0"/>
              <a:t> na soupisce neodpovídají hodinám z pracovního výkazu</a:t>
            </a:r>
          </a:p>
          <a:p>
            <a:pPr lvl="1"/>
            <a:endParaRPr lang="cs-CZ" sz="1200" dirty="0"/>
          </a:p>
          <a:p>
            <a:pPr lvl="1"/>
            <a:r>
              <a:rPr lang="cs-CZ" sz="1200" dirty="0"/>
              <a:t>Chybně vyplněny hodiny </a:t>
            </a:r>
            <a:r>
              <a:rPr lang="cs-CZ" sz="1200" b="1" dirty="0"/>
              <a:t>u zaměstnavatele </a:t>
            </a:r>
            <a:r>
              <a:rPr lang="cs-CZ" sz="1200" dirty="0"/>
              <a:t>(včetně dovolené, placených svátků, zaměstnavatelem hrazené nemocenské)</a:t>
            </a:r>
          </a:p>
          <a:p>
            <a:pPr lvl="1"/>
            <a:endParaRPr lang="cs-CZ" sz="1200" dirty="0"/>
          </a:p>
          <a:p>
            <a:pPr lvl="1"/>
            <a:r>
              <a:rPr lang="cs-CZ" sz="1200" dirty="0"/>
              <a:t>Chybně vyplněny hodiny </a:t>
            </a:r>
            <a:r>
              <a:rPr lang="cs-CZ" sz="1200" b="1" dirty="0"/>
              <a:t>pro projekt </a:t>
            </a:r>
            <a:r>
              <a:rPr lang="cs-CZ" sz="1200" dirty="0"/>
              <a:t>(dtto)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81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801931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82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96333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83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2760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84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13598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Nařízení Komise (EU) č. 1407/2013, o použití článků 107 a 108 Smlouvy o fungování Evropské unie na podporu de minimis</a:t>
            </a:r>
          </a:p>
          <a:p>
            <a:r>
              <a:rPr lang="cs-CZ" dirty="0"/>
              <a:t>Nařízení Komise (EU) č. 1408/2013 o použití článků 107 a 108 Smlouvy o fungování Evropské unie na podporu de minimis v odvětví zemědělství (20 000 EUR)</a:t>
            </a:r>
          </a:p>
          <a:p>
            <a:r>
              <a:rPr lang="cs-CZ" dirty="0"/>
              <a:t>Nařízení Komise (EU) č. 717/2014 o použití článků 107 a 108 Smlouvy o fungování Evropské unie na podporu de minimis v odvětví rybolovu a akvakultury (30 000 EUR)</a:t>
            </a:r>
          </a:p>
          <a:p>
            <a:r>
              <a:rPr lang="cs-CZ" b="1" dirty="0"/>
              <a:t>Jeden podnik </a:t>
            </a:r>
            <a:r>
              <a:rPr lang="cs-CZ" dirty="0"/>
              <a:t>– definice uvedena v čestném prohlášení – subjekty propojené přes vlastnickou většinu či rozhodující vliv, jmenovací či hlasovací práva.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85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562904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86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39287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dirty="0"/>
              <a:t>Pracovní náplň neslučitelná s cílem projektu / pravidly OPZ+ – příklady: 1) administrativa hrazená z NN jiných projektů, 2) práce v rozporu s posláním ESF (příklad herny).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87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940956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Lze však poskytovat mzdový příspěvek OSVČ jakožto dalším zapojeným subjektům, kteří zaměstnají účastníky projektu. </a:t>
            </a:r>
          </a:p>
          <a:p>
            <a:endParaRPr lang="cs-CZ" sz="1800" b="0" i="0" u="sng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B31FA-E905-4016-9D4B-970DF0C7EE0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89645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Příjemce či partner – Rozhodnutí o poskytnutí dotace, případně Rozhodnutí o změně Rozhodnutí (navýšení je podstatnou změnou projektu s dodatkem k právnímu aktu)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Další zapojené subjekty – Rozhodnutí o poskytnutí podpory de minimis</a:t>
            </a:r>
          </a:p>
          <a:p>
            <a:r>
              <a:rPr lang="cs-CZ" dirty="0"/>
              <a:t>Pozor!!! Celkovou částku z rozpočtu určenou na mzdové příspěvky není možno navýšit (pouze přesun mezi příjemcem a dalšími subjekty).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89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3929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effectLst/>
              </a:rPr>
              <a:t>Pokyny k vyplnění zprávy o realizaci, žádosti o platbu a žádosti o změnu</a:t>
            </a:r>
            <a:r>
              <a:rPr lang="cs-CZ" baseline="0" dirty="0">
                <a:effectLst/>
              </a:rPr>
              <a:t> – najdete na www.esfcr.cz </a:t>
            </a:r>
            <a:endParaRPr lang="cs-CZ" sz="1200" b="0" i="0" u="none" strike="noStrike" baseline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Změna KA (zrušení či přidání zcela nové KA) – změnu odůvodnit potřebností na straně cílové skupiny a ne zdůvodňovat DOČERPÁNÍM DOTACE (jedná se zejména v případě rozšiřování aktivit v závěru projektu). ŘO preferuje spíše  poskytnutí podpory více účastníkům, nežli nakupovat kurzy, které nebudou korespondovat s potřebami CS. </a:t>
            </a:r>
          </a:p>
          <a:p>
            <a:pPr marL="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Ještě by mohla být možná změna CS – zařazení CS, kde nebyla vyčerpána alokace (národnostní menšiny, migranti a azylanti).</a:t>
            </a:r>
          </a:p>
          <a:p>
            <a:pPr marL="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Změna bankovního účtu projektu doložená dokladem/potvrzením o vlastnictví účtu, resp. všech bankovních účtů, prostřednictvím nichž dochází k poskytování podpory z OPZ+ příjemci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01666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u="none" dirty="0"/>
              <a:t>U třetích subjektů je třeba si předem požádat o podporu de minimis, ze strany ŘO bude posouzeno, zda se jedná o podporu v režimu DM či mimo režim DM.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B31FA-E905-4016-9D4B-970DF0C7EE0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10410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91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66497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POZOR ‒ od roku 2024 budou nové formuláře (nové nařízení EK).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Přepočtem na jednotky je míněn výpočet dle výše úvazku a počtu jednotek, kdy pro celý úvazek je 20 jednotek vynásobeno jednotkovým nákladem ve výši 1 391,75 Kč (viz Specifická část pravidel, kapitola 6.2.7.1 Mzdové příspěvky).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92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1127380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Například z důvodu přijmutí nového zaměstnance/klienta projektu.</a:t>
            </a:r>
          </a:p>
          <a:p>
            <a:r>
              <a:rPr lang="cs-CZ" dirty="0"/>
              <a:t>V krajním případě lze zaměstnat před vydáním Rozhodnutí, ale ne proplácet (jde o první měsíc zaměstnání).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93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694738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94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929418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96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713580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97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454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517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9552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3502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8763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1370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301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2400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9779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506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307304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14. - 15. 5. 2018</a:t>
            </a:r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641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14. - 15. 5. 2018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1939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cs-CZ"/>
              <a:t>14. - 15. 5. 2018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22570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cs-CZ"/>
              <a:t>14. - 15. 5. 2018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10661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cs-CZ"/>
              <a:t>14. - 15. 5. 2018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19736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723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14. - 15. 5. 2018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21482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14. - 15. 5. 2018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6527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14. - 15. 5. 2018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5817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14. - 15. 5. 2018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852254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5440A850-5689-4D55-9BAB-31BFA4EFCDA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rgbClr val="F5F5F5"/>
              </a:solidFill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B814B96-F626-44A0-A553-EAB5E9D402FD}"/>
              </a:ext>
            </a:extLst>
          </p:cNvPr>
          <p:cNvSpPr/>
          <p:nvPr userDrawn="1"/>
        </p:nvSpPr>
        <p:spPr>
          <a:xfrm>
            <a:off x="0" y="0"/>
            <a:ext cx="9144000" cy="1335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rgbClr val="F5F5F5"/>
              </a:solidFill>
            </a:endParaRPr>
          </a:p>
        </p:txBody>
      </p:sp>
      <p:pic>
        <p:nvPicPr>
          <p:cNvPr id="10" name="Obrázek 11">
            <a:extLst>
              <a:ext uri="{FF2B5EF4-FFF2-40B4-BE49-F238E27FC236}">
                <a16:creationId xmlns:a16="http://schemas.microsoft.com/office/drawing/2014/main" id="{7CEA8BD9-4EDC-478A-B1D7-B89C5968F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1613"/>
            <a:ext cx="395287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8A311705-EB00-4AD0-A6F1-3F48833DB4AD}"/>
              </a:ext>
            </a:extLst>
          </p:cNvPr>
          <p:cNvCxnSpPr/>
          <p:nvPr userDrawn="1"/>
        </p:nvCxnSpPr>
        <p:spPr>
          <a:xfrm>
            <a:off x="395288" y="1138238"/>
            <a:ext cx="83534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/>
          </p:nvPr>
        </p:nvSpPr>
        <p:spPr>
          <a:xfrm>
            <a:off x="1511299" y="4089600"/>
            <a:ext cx="7272000" cy="540000"/>
          </a:xfrm>
        </p:spPr>
        <p:txBody>
          <a:bodyPr lIns="36000" rIns="36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/>
          </p:nvPr>
        </p:nvSpPr>
        <p:spPr>
          <a:xfrm>
            <a:off x="1512000" y="4885200"/>
            <a:ext cx="7272000" cy="540000"/>
          </a:xfrm>
        </p:spPr>
        <p:txBody>
          <a:bodyPr lIns="36000" rIns="36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rtlCol="0" anchor="ctr" anchorCtr="1">
            <a:noAutofit/>
          </a:bodyPr>
          <a:lstStyle>
            <a:lvl1pPr marL="0" indent="0">
              <a:buFontTx/>
              <a:buNone/>
              <a:defRPr sz="600"/>
            </a:lvl1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rtlCol="0" anchor="ctr" anchorCtr="1">
            <a:noAutofit/>
          </a:bodyPr>
          <a:lstStyle>
            <a:lvl1pPr marL="0" indent="0">
              <a:buFontTx/>
              <a:buNone/>
              <a:defRPr sz="600"/>
            </a:lvl1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rtlCol="0" anchor="ctr" anchorCtr="1">
            <a:noAutofit/>
          </a:bodyPr>
          <a:lstStyle>
            <a:lvl1pPr marL="0" indent="0">
              <a:buFontTx/>
              <a:buNone/>
              <a:defRPr sz="600"/>
            </a:lvl1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7" name="Zástupný symbol pro datum 5">
            <a:extLst>
              <a:ext uri="{FF2B5EF4-FFF2-40B4-BE49-F238E27FC236}">
                <a16:creationId xmlns:a16="http://schemas.microsoft.com/office/drawing/2014/main" id="{E860E2F5-4232-4044-A31B-028BE8AF0C3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zápatí 6">
            <a:extLst>
              <a:ext uri="{FF2B5EF4-FFF2-40B4-BE49-F238E27FC236}">
                <a16:creationId xmlns:a16="http://schemas.microsoft.com/office/drawing/2014/main" id="{F0D50276-9955-4298-8C27-4506AADEEF9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" name="Zástupný symbol pro číslo snímku 7">
            <a:extLst>
              <a:ext uri="{FF2B5EF4-FFF2-40B4-BE49-F238E27FC236}">
                <a16:creationId xmlns:a16="http://schemas.microsoft.com/office/drawing/2014/main" id="{589A2650-EAC2-4DD4-92D9-3F99D1EE2DC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0198550F-A8AA-4E13-B468-7356DC5D9E5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36796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62F3F9-7728-4A40-BFD0-86F3D90A4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6E5722-98BF-4FC1-8533-479D288E2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7DB3E2-E5AB-4868-98AC-686C3A784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160E5-A7C5-4D93-8B85-0AD34E4698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241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88491D62-F952-4535-AFD5-C0B825A8EFE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472D71E1-3C46-47B2-86DB-D0DEC7DAEA6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8EE68A16-8084-47D9-892B-3EAA47ECA1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E5065F35-218B-4D88-9A23-FA27793490C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416505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3A402E1C-C993-47A9-A9A2-DDFF6528501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14A21021-001E-40FE-B89D-E35555B17A5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6BAAC3A9-4A7A-4BDF-A626-833DCDECE6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50B05C27-446C-4A85-9C37-DA7E5279717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977708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datum 3">
            <a:extLst>
              <a:ext uri="{FF2B5EF4-FFF2-40B4-BE49-F238E27FC236}">
                <a16:creationId xmlns:a16="http://schemas.microsoft.com/office/drawing/2014/main" id="{20014ACF-8830-4491-879B-5E3EDC96EC7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83053E07-1DA1-4714-8C6D-D6E135DA613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58961FE1-CAB4-4ADE-9A33-883ED94D076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2F379236-ECBE-4A93-B643-3EF311D1816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63400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9103466A-AFD6-49BF-9F95-B491C8DCA065}"/>
              </a:ext>
            </a:extLst>
          </p:cNvPr>
          <p:cNvSpPr/>
          <p:nvPr userDrawn="1"/>
        </p:nvSpPr>
        <p:spPr>
          <a:xfrm>
            <a:off x="0" y="0"/>
            <a:ext cx="9144000" cy="6732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rgbClr val="F5F5F5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AD72209-6EF4-40C9-8CC7-F21F3CE8F0ED}"/>
              </a:ext>
            </a:extLst>
          </p:cNvPr>
          <p:cNvSpPr/>
          <p:nvPr userDrawn="1"/>
        </p:nvSpPr>
        <p:spPr>
          <a:xfrm>
            <a:off x="0" y="0"/>
            <a:ext cx="9144000" cy="1335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rgbClr val="F5F5F5"/>
              </a:solidFill>
            </a:endParaRPr>
          </a:p>
        </p:txBody>
      </p:sp>
      <p:pic>
        <p:nvPicPr>
          <p:cNvPr id="6" name="Obrázek 11">
            <a:extLst>
              <a:ext uri="{FF2B5EF4-FFF2-40B4-BE49-F238E27FC236}">
                <a16:creationId xmlns:a16="http://schemas.microsoft.com/office/drawing/2014/main" id="{60960804-DBEC-4486-B904-D33D68982F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1613"/>
            <a:ext cx="395287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F2E4AEA2-E2BC-4509-9D83-259913DAFCD8}"/>
              </a:ext>
            </a:extLst>
          </p:cNvPr>
          <p:cNvCxnSpPr/>
          <p:nvPr userDrawn="1"/>
        </p:nvCxnSpPr>
        <p:spPr>
          <a:xfrm>
            <a:off x="395288" y="1138238"/>
            <a:ext cx="83534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rtlCol="0" anchor="ctr" anchorCtr="1">
            <a:noAutofit/>
          </a:bodyPr>
          <a:lstStyle>
            <a:lvl1pPr marL="0" indent="0">
              <a:buFontTx/>
              <a:buNone/>
              <a:defRPr sz="600"/>
            </a:lvl1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2569631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4875B2-35B6-4F44-8AE5-7B01E9F41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63332D-16FA-4FB8-9D58-A82456418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19E384-A268-40BE-9882-E734EC743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92EA3-1B42-4F82-87E4-17C6485D039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27615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4DCAC432-B6EF-4F90-BE16-B6589FE163C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DA8EA4FE-02AA-4170-BBC5-3B30B971992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C816C8A6-2A9B-4C38-B7FD-4B42A6806D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41D46E7-777A-4B31-91D1-6BAC074F3F4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005755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41A5FD0E-4C77-4AB1-8C24-B538E359546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7F1B0D53-65EC-4182-9C84-586995D979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9A32A76A-7911-4237-A277-EDD7061465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ED6F8FF-31CC-4B87-82D9-260C2CBB7CF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83419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datum 3">
            <a:extLst>
              <a:ext uri="{FF2B5EF4-FFF2-40B4-BE49-F238E27FC236}">
                <a16:creationId xmlns:a16="http://schemas.microsoft.com/office/drawing/2014/main" id="{02585D64-3693-4B90-9D33-158C02C2C21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49B78728-FEEA-4D61-8ADC-6067FAAB642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EEE07B07-EB06-4CA5-9611-83DC965B912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4D291B7-B4C8-43E2-8D5A-7FE37CE2B52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391587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162" y="260648"/>
            <a:ext cx="2649675" cy="792956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EA794073-6EBC-4E80-BAF9-686DF825B21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12457" y="595991"/>
            <a:ext cx="4770842" cy="48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Operační program 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rgbClr val="5FBBF5"/>
                </a:solidFill>
                <a:effectLst/>
                <a:latin typeface="Trebuchet MS" panose="020B0603020202020204" pitchFamily="34" charset="0"/>
              </a:rPr>
              <a:t>Zaměstnanost plus</a:t>
            </a:r>
            <a:endParaRPr kumimoji="0" lang="cs-CZ" altLang="cs-CZ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8" name="Přímá spojnice 17"/>
          <p:cNvCxnSpPr>
            <a:cxnSpLocks/>
          </p:cNvCxnSpPr>
          <p:nvPr userDrawn="1"/>
        </p:nvCxnSpPr>
        <p:spPr>
          <a:xfrm flipV="1">
            <a:off x="378869" y="1129768"/>
            <a:ext cx="8280920" cy="1285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E3BF7380-7E68-4D81-99BF-138B5C97049D}"/>
              </a:ext>
            </a:extLst>
          </p:cNvPr>
          <p:cNvCxnSpPr>
            <a:cxnSpLocks/>
          </p:cNvCxnSpPr>
          <p:nvPr userDrawn="1"/>
        </p:nvCxnSpPr>
        <p:spPr>
          <a:xfrm>
            <a:off x="6774150" y="1119982"/>
            <a:ext cx="195764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479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05833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05851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92609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08039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3524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60197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02549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3904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4500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>
                <a:solidFill>
                  <a:srgbClr val="084A8B"/>
                </a:solidFill>
              </a:rPr>
              <a:t>14. - 15. 5. 2018</a:t>
            </a:r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5F5F5"/>
              </a:solidFill>
            </a:endParaRPr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5F5F5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1018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>
                <a:solidFill>
                  <a:srgbClr val="084A8B"/>
                </a:solidFill>
              </a:rPr>
              <a:t>14. - 15. 5. 2018</a:t>
            </a:r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5F5F5"/>
              </a:solidFill>
            </a:endParaRPr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5F5F5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0088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>
                <a:solidFill>
                  <a:srgbClr val="084A8B"/>
                </a:solidFill>
              </a:rPr>
              <a:t>14. - 15. 5. 2018</a:t>
            </a:r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4328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cs-CZ">
                <a:solidFill>
                  <a:srgbClr val="084A8B"/>
                </a:solidFill>
              </a:rPr>
              <a:t>14. - 15. 5. 2018</a:t>
            </a:r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841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cs-CZ">
                <a:solidFill>
                  <a:srgbClr val="084A8B"/>
                </a:solidFill>
              </a:rPr>
              <a:t>14. - 15. 5. 2018</a:t>
            </a:r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2382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cs-CZ">
                <a:solidFill>
                  <a:srgbClr val="084A8B"/>
                </a:solidFill>
              </a:rPr>
              <a:t>14. - 15. 5. 2018</a:t>
            </a:r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8234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5F5F5"/>
              </a:solidFill>
            </a:endParaRPr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5F5F5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4849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5F5F5"/>
              </a:solidFill>
            </a:endParaRPr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5F5F5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5444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>
                <a:solidFill>
                  <a:srgbClr val="084A8B"/>
                </a:solidFill>
              </a:rPr>
              <a:t>14. - 15. 5. 2018</a:t>
            </a:r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529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>
                <a:solidFill>
                  <a:srgbClr val="084A8B"/>
                </a:solidFill>
              </a:rPr>
              <a:t>14. - 15. 5. 2018</a:t>
            </a:r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71351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>
                <a:solidFill>
                  <a:srgbClr val="084A8B"/>
                </a:solidFill>
              </a:rPr>
              <a:t>14. - 15. 5. 2018</a:t>
            </a:r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22892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>
                <a:solidFill>
                  <a:srgbClr val="084A8B"/>
                </a:solidFill>
              </a:rPr>
              <a:t>14. - 15. 5. 2018</a:t>
            </a:r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3129823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3680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66000" indent="-252000">
              <a:buSzPct val="15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19193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61731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93820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27103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9603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006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58773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30142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2407445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5F5F5"/>
              </a:solidFill>
            </a:endParaRPr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5F5F5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57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14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66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28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9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5F5F5"/>
              </a:solidFill>
            </a:endParaRPr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5F5F5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19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4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051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515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44676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94969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33820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223256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84375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46330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7505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2253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69779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7868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721578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62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cs-CZ"/>
              <a:t>14. - 15. 5. 2018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61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0A03292F-4635-4ABE-B42F-5EA4FD4C6DFA}"/>
              </a:ext>
            </a:extLst>
          </p:cNvPr>
          <p:cNvSpPr/>
          <p:nvPr/>
        </p:nvSpPr>
        <p:spPr>
          <a:xfrm>
            <a:off x="0" y="1079500"/>
            <a:ext cx="9144000" cy="127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rgbClr val="AFDDFA"/>
              </a:solidFill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17DD378-830C-4F32-A903-1BEE825305A1}"/>
              </a:ext>
            </a:extLst>
          </p:cNvPr>
          <p:cNvSpPr/>
          <p:nvPr/>
        </p:nvSpPr>
        <p:spPr>
          <a:xfrm>
            <a:off x="0" y="0"/>
            <a:ext cx="9144000" cy="107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rgbClr val="F5F5F5"/>
              </a:solidFill>
            </a:endParaRPr>
          </a:p>
        </p:txBody>
      </p:sp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DC93CE9F-D56C-4231-98A3-F43313230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63" y="0"/>
            <a:ext cx="8423275" cy="10795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4101" name="Zástupný symbol pro text 2">
            <a:extLst>
              <a:ext uri="{FF2B5EF4-FFF2-40B4-BE49-F238E27FC236}">
                <a16:creationId xmlns:a16="http://schemas.microsoft.com/office/drawing/2014/main" id="{94032CBD-7494-42A7-B15D-23CAF1FE2C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39750" y="1800225"/>
            <a:ext cx="806450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B1BAD0-8C20-4B6E-A8AF-AE32A6933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9750" y="6516688"/>
            <a:ext cx="1116013" cy="1793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084A8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0538B4-F697-46DC-BB98-598A6943B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2275" y="6516688"/>
            <a:ext cx="6911975" cy="1793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084A8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D777D8-25AB-4309-A356-113DD0C5B5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0763" y="6516688"/>
            <a:ext cx="466725" cy="17938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solidFill>
                  <a:srgbClr val="084A8B"/>
                </a:solidFill>
              </a:defRPr>
            </a:lvl1pPr>
          </a:lstStyle>
          <a:p>
            <a:fld id="{89716E8A-C4AB-4BAA-B339-C790383B6FBC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C977BCA9-3D50-4E67-8EEE-3CB0D75F7659}"/>
              </a:ext>
            </a:extLst>
          </p:cNvPr>
          <p:cNvSpPr/>
          <p:nvPr/>
        </p:nvSpPr>
        <p:spPr>
          <a:xfrm>
            <a:off x="0" y="6732588"/>
            <a:ext cx="9144000" cy="1254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06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431800" indent="-431800" algn="l" rtl="0" eaLnBrk="0" fontAlgn="base" hangingPunct="0">
        <a:lnSpc>
          <a:spcPts val="2875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65163" indent="-250825" algn="l" rtl="0" eaLnBrk="0" fontAlgn="base" hangingPunct="0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7575" indent="-250825" algn="l" rtl="0" eaLnBrk="0" fontAlgn="base" hangingPunct="0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69988" indent="-250825" algn="l" rtl="0" eaLnBrk="0" fontAlgn="base" hangingPunct="0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420813" indent="-250825" algn="l" rtl="0" eaLnBrk="0" fontAlgn="base" hangingPunct="0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785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AFDDFA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5F5F5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cs-CZ">
                <a:solidFill>
                  <a:srgbClr val="084A8B"/>
                </a:solidFill>
              </a:rPr>
              <a:t>14. - 15. 5. 2018</a:t>
            </a:r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04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056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AFDDFA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5F5F5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39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</p:sldLayoutIdLst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785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cr.cz/ochrana-osobnich-udaju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cr.cz/monitorovani-podporenych-osob-opz-plus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ita.dotaceeu.cz/gen/krok1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28.sv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Relationship Id="rId9" Type="http://schemas.openxmlformats.org/officeDocument/2006/relationships/image" Target="../media/image28.sv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Relationship Id="rId9" Type="http://schemas.openxmlformats.org/officeDocument/2006/relationships/image" Target="../media/image32.sv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sv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cr.cz/formulare-a-pokyny-ke-zprave-o-realizaci-projektu-zadosti-o-platbu-a-zadosti-o-zmenu-opz-plus" TargetMode="Externa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" TargetMode="Externa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sv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sv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" TargetMode="Externa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10" Type="http://schemas.openxmlformats.org/officeDocument/2006/relationships/image" Target="../media/image55.svg"/><Relationship Id="rId4" Type="http://schemas.openxmlformats.org/officeDocument/2006/relationships/image" Target="../media/image49.svg"/><Relationship Id="rId9" Type="http://schemas.openxmlformats.org/officeDocument/2006/relationships/image" Target="../media/image54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cr.cz/formulare-z-oblasti-verejne-podpory-a-podpory-de-minimis-opz-plus" TargetMode="External"/><Relationship Id="rId7" Type="http://schemas.openxmlformats.org/officeDocument/2006/relationships/image" Target="../media/image60.sv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rázek 13">
            <a:extLst>
              <a:ext uri="{FF2B5EF4-FFF2-40B4-BE49-F238E27FC236}">
                <a16:creationId xmlns:a16="http://schemas.microsoft.com/office/drawing/2014/main" id="{4AD5591F-2456-4A6F-B07A-FCB6E3A7519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" y="2636837"/>
            <a:ext cx="540000" cy="540000"/>
          </a:xfrm>
        </p:spPr>
      </p:pic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5B265F1-B2D2-4B00-949B-E97B8B5729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1299" y="4089600"/>
            <a:ext cx="7272000" cy="540000"/>
          </a:xfrm>
        </p:spPr>
        <p:txBody>
          <a:bodyPr/>
          <a:lstStyle/>
          <a:p>
            <a:r>
              <a:rPr lang="cs-CZ" dirty="0"/>
              <a:t>Odd. projektů podpory zaměstnanosti</a:t>
            </a:r>
          </a:p>
        </p:txBody>
      </p:sp>
      <p:pic>
        <p:nvPicPr>
          <p:cNvPr id="10" name="Zástupný symbol pro obrázek 14">
            <a:extLst>
              <a:ext uri="{FF2B5EF4-FFF2-40B4-BE49-F238E27FC236}">
                <a16:creationId xmlns:a16="http://schemas.microsoft.com/office/drawing/2014/main" id="{4C26FA16-E004-4E85-8CC9-647E766B764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" y="4089600"/>
            <a:ext cx="540000" cy="540000"/>
          </a:xfrm>
        </p:spPr>
      </p:pic>
      <p:pic>
        <p:nvPicPr>
          <p:cNvPr id="11" name="Zástupný symbol pro obrázek 15">
            <a:extLst>
              <a:ext uri="{FF2B5EF4-FFF2-40B4-BE49-F238E27FC236}">
                <a16:creationId xmlns:a16="http://schemas.microsoft.com/office/drawing/2014/main" id="{38C4085F-CC98-4A9E-83AC-3C046696B4E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" y="4797152"/>
            <a:ext cx="540000" cy="540000"/>
          </a:xfrm>
        </p:spPr>
      </p:pic>
      <p:sp>
        <p:nvSpPr>
          <p:cNvPr id="14" name="Zástupný symbol pro text 6">
            <a:extLst>
              <a:ext uri="{FF2B5EF4-FFF2-40B4-BE49-F238E27FC236}">
                <a16:creationId xmlns:a16="http://schemas.microsoft.com/office/drawing/2014/main" id="{BB7807C0-9A70-4140-8CCA-F3F5240F57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11299" y="4578836"/>
            <a:ext cx="7308344" cy="1154420"/>
          </a:xfrm>
        </p:spPr>
        <p:txBody>
          <a:bodyPr/>
          <a:lstStyle/>
          <a:p>
            <a:r>
              <a:rPr lang="cs-CZ" i="1" dirty="0"/>
              <a:t>On-line</a:t>
            </a:r>
            <a:r>
              <a:rPr lang="cs-CZ" dirty="0"/>
              <a:t>	22. 6. 2023</a:t>
            </a:r>
          </a:p>
        </p:txBody>
      </p:sp>
      <p:sp>
        <p:nvSpPr>
          <p:cNvPr id="17" name="Nadpis 4">
            <a:extLst>
              <a:ext uri="{FF2B5EF4-FFF2-40B4-BE49-F238E27FC236}">
                <a16:creationId xmlns:a16="http://schemas.microsoft.com/office/drawing/2014/main" id="{44F8DCB8-4933-10F8-6017-ECD5EFCC9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/>
          <a:lstStyle/>
          <a:p>
            <a:r>
              <a:rPr lang="cs-CZ" dirty="0"/>
              <a:t>Seminář pro příjemce</a:t>
            </a:r>
            <a:br>
              <a:rPr lang="cs-CZ" dirty="0"/>
            </a:br>
            <a:r>
              <a:rPr lang="cs-CZ" dirty="0"/>
              <a:t>výzvy č. 03_22_032</a:t>
            </a:r>
          </a:p>
        </p:txBody>
      </p:sp>
    </p:spTree>
    <p:extLst>
      <p:ext uri="{BB962C8B-B14F-4D97-AF65-F5344CB8AC3E}">
        <p14:creationId xmlns:p14="http://schemas.microsoft.com/office/powerpoint/2010/main" val="337466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Podstatné změny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00808"/>
            <a:ext cx="8208464" cy="4635216"/>
          </a:xfrm>
        </p:spPr>
        <p:txBody>
          <a:bodyPr/>
          <a:lstStyle/>
          <a:p>
            <a:pPr marL="432000" lvl="1" indent="-4320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Podstatné změny</a:t>
            </a:r>
            <a:r>
              <a:rPr lang="cs-CZ" sz="2400" dirty="0"/>
              <a:t>, které </a:t>
            </a:r>
            <a:r>
              <a:rPr lang="cs-CZ" sz="2400" u="sng" dirty="0"/>
              <a:t>vyžadují</a:t>
            </a:r>
            <a:r>
              <a:rPr lang="cs-CZ" sz="2400" dirty="0"/>
              <a:t> změnu PA: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BBF5"/>
              </a:buClr>
            </a:pPr>
            <a:r>
              <a:rPr lang="cs-CZ" dirty="0">
                <a:solidFill>
                  <a:srgbClr val="084A8B"/>
                </a:solidFill>
              </a:rPr>
              <a:t>změny cílových hodnot indikátorů = plánovaných hodnot výstupů a výsledků projektu,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BBF5"/>
              </a:buClr>
            </a:pPr>
            <a:r>
              <a:rPr lang="cs-CZ" dirty="0">
                <a:solidFill>
                  <a:srgbClr val="084A8B"/>
                </a:solidFill>
              </a:rPr>
              <a:t>změna termínu ukončení realizace projektu,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BBF5"/>
              </a:buClr>
            </a:pPr>
            <a:r>
              <a:rPr lang="cs-CZ" dirty="0">
                <a:solidFill>
                  <a:srgbClr val="084A8B"/>
                </a:solidFill>
              </a:rPr>
              <a:t>změna či vypuštění partnera,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BBF5"/>
              </a:buClr>
            </a:pPr>
            <a:r>
              <a:rPr lang="cs-CZ" dirty="0">
                <a:solidFill>
                  <a:srgbClr val="084A8B"/>
                </a:solidFill>
              </a:rPr>
              <a:t>navýšení částky veřejné podpory či podpory de minimis pro příjemce či partnera s </a:t>
            </a:r>
            <a:r>
              <a:rPr lang="cs-CZ" dirty="0" err="1">
                <a:solidFill>
                  <a:srgbClr val="084A8B"/>
                </a:solidFill>
              </a:rPr>
              <a:t>fin</a:t>
            </a:r>
            <a:r>
              <a:rPr lang="cs-CZ" dirty="0">
                <a:solidFill>
                  <a:srgbClr val="084A8B"/>
                </a:solidFill>
              </a:rPr>
              <a:t>. příspěvkem.</a:t>
            </a:r>
          </a:p>
          <a:p>
            <a:pPr marL="918000" lvl="3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BBF5"/>
              </a:buClr>
              <a:buNone/>
            </a:pPr>
            <a:endParaRPr lang="cs-CZ" sz="1900" dirty="0">
              <a:solidFill>
                <a:srgbClr val="084A8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9402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FA2169-9496-4E3A-91F0-D69217C50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Podstatné změny – vyjádření </a:t>
            </a:r>
            <a:r>
              <a:rPr lang="cs-CZ" dirty="0" err="1"/>
              <a:t>řV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7CD756-92AA-498D-88DD-0BA9DEFE8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844824"/>
            <a:ext cx="8064000" cy="4320000"/>
          </a:xfrm>
        </p:spPr>
        <p:txBody>
          <a:bodyPr/>
          <a:lstStyle/>
          <a:p>
            <a:pPr marL="0" indent="0">
              <a:buNone/>
            </a:pP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srgbClr val="084A8B"/>
                </a:solidFill>
              </a:rPr>
              <a:t>Vymezení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84A8B"/>
                </a:solidFill>
              </a:rPr>
              <a:t>podstatných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84A8B"/>
                </a:solidFill>
              </a:rPr>
              <a:t>změn, u kterých je </a:t>
            </a:r>
            <a:r>
              <a:rPr lang="cs-CZ" sz="2000" b="1" dirty="0">
                <a:solidFill>
                  <a:srgbClr val="FF0000"/>
                </a:solidFill>
              </a:rPr>
              <a:t>povinné vyjádření ŘV</a:t>
            </a:r>
            <a:r>
              <a:rPr lang="cs-CZ" sz="2000" dirty="0">
                <a:solidFill>
                  <a:srgbClr val="084A8B"/>
                </a:solidFill>
              </a:rPr>
              <a:t>: </a:t>
            </a:r>
          </a:p>
          <a:p>
            <a:pPr marL="0" indent="0">
              <a:buNone/>
            </a:pPr>
            <a:endParaRPr lang="cs-CZ" sz="2000" dirty="0">
              <a:solidFill>
                <a:srgbClr val="084A8B"/>
              </a:solidFill>
            </a:endParaRPr>
          </a:p>
          <a:p>
            <a:r>
              <a:rPr lang="cs-CZ" sz="2000" dirty="0">
                <a:solidFill>
                  <a:srgbClr val="084A8B"/>
                </a:solidFill>
              </a:rPr>
              <a:t>snížení plánovaných výstupů a výsledků projektu (tj. cílových hodnot indikátorů)</a:t>
            </a:r>
          </a:p>
          <a:p>
            <a:r>
              <a:rPr lang="cs-CZ" sz="2000" dirty="0">
                <a:solidFill>
                  <a:srgbClr val="084A8B"/>
                </a:solidFill>
              </a:rPr>
              <a:t>změna termínu ukončení realizace projektu na pozdější než dosud platný. </a:t>
            </a:r>
          </a:p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Wingdings 2" panose="05020102010507070707" pitchFamily="18" charset="2"/>
              </a:rPr>
              <a:t> 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AE1C512-1525-45A4-82A7-B49DF0253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946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Časté chyby – změny v projektech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E7DEBF20-A8BE-DA62-43A0-7B3CF7F3FD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6367505"/>
              </p:ext>
            </p:extLst>
          </p:nvPr>
        </p:nvGraphicFramePr>
        <p:xfrm>
          <a:off x="-36512" y="1268760"/>
          <a:ext cx="9108000" cy="5247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2311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Část I </a:t>
            </a:r>
            <a:r>
              <a:rPr lang="cs-CZ" dirty="0" err="1"/>
              <a:t>RoD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Obecné vymezení dotace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2420888"/>
            <a:ext cx="8064000" cy="2520280"/>
          </a:xfrm>
        </p:spPr>
        <p:txBody>
          <a:bodyPr/>
          <a:lstStyle/>
          <a:p>
            <a:pPr algn="just"/>
            <a:r>
              <a:rPr lang="cs-CZ" dirty="0"/>
              <a:t>Lhůty – datum zahájení a datum ukončení realizace projektu.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Komunikace – využívat informační systém IS KP21+.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1895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Část II </a:t>
            </a:r>
            <a:r>
              <a:rPr lang="cs-CZ" dirty="0" err="1"/>
              <a:t>RoD</a:t>
            </a:r>
            <a:br>
              <a:rPr lang="cs-CZ" dirty="0"/>
            </a:br>
            <a:r>
              <a:rPr lang="cs-CZ" dirty="0"/>
              <a:t>OBECNÉ Povinnosti příjemce 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72816"/>
            <a:ext cx="8208912" cy="4536504"/>
          </a:xfrm>
        </p:spPr>
        <p:txBody>
          <a:bodyPr/>
          <a:lstStyle/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/>
              <a:t>Použít dotaci v souladu s </a:t>
            </a:r>
            <a:r>
              <a:rPr lang="cs-CZ" dirty="0" err="1"/>
              <a:t>RoD</a:t>
            </a:r>
            <a:r>
              <a:rPr lang="cs-CZ" dirty="0"/>
              <a:t>, pravidly OPZ+ (obecná a specifická), právními předpisy ČR a EU.</a:t>
            </a:r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/>
              <a:t>Splnit účel dotace uvedený v části I bodě 3. </a:t>
            </a:r>
            <a:r>
              <a:rPr lang="cs-CZ" dirty="0" err="1"/>
              <a:t>RoD</a:t>
            </a:r>
            <a:r>
              <a:rPr lang="cs-CZ" dirty="0"/>
              <a:t>.</a:t>
            </a:r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/>
              <a:t>Realizovat projekt v souladu s Informací o projektu, která je přílohou č. 1 </a:t>
            </a:r>
            <a:r>
              <a:rPr lang="cs-CZ" dirty="0" err="1"/>
              <a:t>RoD</a:t>
            </a:r>
            <a:r>
              <a:rPr lang="cs-CZ" dirty="0"/>
              <a:t>, popř. v souladu s provedenými nepodstatnými či schválenými podstatnými změnami.</a:t>
            </a:r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/>
              <a:t>Použít dotaci pouze na výdaje ve schváleném rozpočtu, příp. rozpočtu změněném dle pravidel OPZ+ (ne/podstatná změna).</a:t>
            </a:r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/>
              <a:t>Vést účetnictví v souladu se zákonem č. 563/1991 Sb., o účetnictví, v platném znění; nebo vést pro projekt tzv. daňovou evidenci podle zákona č. 586/1992 Sb., o daních z příjmů, v </a:t>
            </a:r>
            <a:r>
              <a:rPr lang="cs-CZ" dirty="0" err="1"/>
              <a:t>pl.z</a:t>
            </a:r>
            <a:r>
              <a:rPr lang="cs-CZ" dirty="0"/>
              <a:t>.</a:t>
            </a:r>
          </a:p>
          <a:p>
            <a:pPr marL="414000" lvl="1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7849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Část II </a:t>
            </a:r>
            <a:r>
              <a:rPr lang="cs-CZ" dirty="0" err="1"/>
              <a:t>RoD</a:t>
            </a:r>
            <a:br>
              <a:rPr lang="cs-CZ" dirty="0"/>
            </a:br>
            <a:r>
              <a:rPr lang="cs-CZ" dirty="0"/>
              <a:t>OBECNÉ Povinnosti příjemce 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316456" cy="4968552"/>
          </a:xfrm>
        </p:spPr>
        <p:txBody>
          <a:bodyPr/>
          <a:lstStyle/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b="1" dirty="0"/>
              <a:t>Zakázky </a:t>
            </a:r>
          </a:p>
          <a:p>
            <a:pPr lvl="3" algn="just"/>
            <a:r>
              <a:rPr lang="cs-CZ" sz="1900" dirty="0"/>
              <a:t>Povinnost postupovat v souladu s pravidly pro zadávání zakázek, jež jsou stanovena v Obecné části pravidel pro žadatele a příjemce v rámci OPZ+.</a:t>
            </a:r>
          </a:p>
          <a:p>
            <a:pPr lvl="3" algn="just"/>
            <a:r>
              <a:rPr lang="cs-CZ" sz="1900" dirty="0"/>
              <a:t>Obecná pravidla v části Metodický pokyn pro zadávání zakázek stanoví: </a:t>
            </a:r>
          </a:p>
          <a:p>
            <a:pPr lvl="4" algn="just">
              <a:buFont typeface="Arial" panose="020B0604020202020204" pitchFamily="34" charset="0"/>
              <a:buChar char="•"/>
            </a:pPr>
            <a:r>
              <a:rPr lang="cs-CZ" sz="1900" i="1" dirty="0"/>
              <a:t>Příjemci nejsou povinni postupy upravenými v tomto MP zadávat zakázky na ty způsobilé výdaje, pro které bude ze strany příslušného ŘO stanoveno financování </a:t>
            </a:r>
            <a:r>
              <a:rPr lang="cs-CZ" sz="1900" i="1" u="sng" dirty="0"/>
              <a:t>pouze metodou zjednodušeného vykazování nákladů</a:t>
            </a:r>
            <a:r>
              <a:rPr lang="cs-CZ" sz="1900" i="1" dirty="0"/>
              <a:t>.</a:t>
            </a:r>
          </a:p>
          <a:p>
            <a:pPr lvl="4" algn="just">
              <a:buFont typeface="Arial" panose="020B0604020202020204" pitchFamily="34" charset="0"/>
              <a:buChar char="•"/>
            </a:pPr>
            <a:r>
              <a:rPr lang="cs-CZ" sz="1900" i="1" u="sng" dirty="0"/>
              <a:t>Současně platí, že je nutné dodržovat pravidla pro zadávání veřejných zakázek.</a:t>
            </a:r>
          </a:p>
          <a:p>
            <a:pPr marL="918000" lvl="3" indent="0" algn="just">
              <a:buNone/>
            </a:pPr>
            <a:endParaRPr lang="cs-CZ" sz="19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6389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Část II </a:t>
            </a:r>
            <a:r>
              <a:rPr lang="cs-CZ" dirty="0" err="1"/>
              <a:t>RoD</a:t>
            </a:r>
            <a:br>
              <a:rPr lang="cs-CZ" dirty="0"/>
            </a:br>
            <a:r>
              <a:rPr lang="cs-CZ" dirty="0"/>
              <a:t>OBECNÉ Povinnosti příjemce (3)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010F45B1-651E-4E8E-8AAD-6A33C4A471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2548672"/>
              </p:ext>
            </p:extLst>
          </p:nvPr>
        </p:nvGraphicFramePr>
        <p:xfrm>
          <a:off x="360000" y="1340768"/>
          <a:ext cx="8316456" cy="5355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1799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Část II </a:t>
            </a:r>
            <a:r>
              <a:rPr lang="cs-CZ" dirty="0" err="1"/>
              <a:t>RoD</a:t>
            </a:r>
            <a:br>
              <a:rPr lang="cs-CZ" dirty="0"/>
            </a:br>
            <a:r>
              <a:rPr lang="cs-CZ" dirty="0"/>
              <a:t>OBECNÉ Povinnosti příjemce (4)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424936" cy="496855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l"/>
            </a:pPr>
            <a:r>
              <a:rPr lang="cs-CZ" sz="2000" b="1" dirty="0"/>
              <a:t>Informační a komunikační opatření </a:t>
            </a:r>
            <a:r>
              <a:rPr lang="cs-CZ" sz="2000" dirty="0"/>
              <a:t>- příjemce je povinen: </a:t>
            </a:r>
          </a:p>
          <a:p>
            <a:pPr lvl="3" algn="just"/>
            <a:r>
              <a:rPr lang="cs-CZ" sz="1800" dirty="0"/>
              <a:t>informovat o projektu na webových stránkách příjemce (pokud je má),</a:t>
            </a:r>
          </a:p>
          <a:p>
            <a:pPr lvl="3" algn="just"/>
            <a:r>
              <a:rPr lang="cs-CZ" sz="1800" dirty="0"/>
              <a:t>aktualizovat informace o projektu na portálu </a:t>
            </a:r>
            <a:r>
              <a:rPr lang="cs-CZ" sz="1800" dirty="0">
                <a:hlinkClick r:id="rId3"/>
              </a:rPr>
              <a:t>www.esfcr.cz</a:t>
            </a:r>
            <a:r>
              <a:rPr lang="cs-CZ" sz="1800" dirty="0"/>
              <a:t>,</a:t>
            </a:r>
          </a:p>
          <a:p>
            <a:pPr lvl="3" algn="just"/>
            <a:r>
              <a:rPr lang="cs-CZ" sz="1800" dirty="0"/>
              <a:t>umístit povinný plakát s informací o projektu o velikosti minimálně A3 na místo realizace projektu (šablona plakátu je k dispozici na </a:t>
            </a:r>
            <a:r>
              <a:rPr lang="cs-CZ" sz="1800" dirty="0">
                <a:hlinkClick r:id="rId3"/>
              </a:rPr>
              <a:t>www.esfcr.cz</a:t>
            </a:r>
            <a:r>
              <a:rPr lang="cs-CZ" sz="1800" dirty="0"/>
              <a:t>), </a:t>
            </a:r>
          </a:p>
          <a:p>
            <a:pPr lvl="3" algn="just"/>
            <a:r>
              <a:rPr lang="cs-CZ" sz="1800" dirty="0"/>
              <a:t>propagační materiály, materiály pro konání seminářů, dokumenty určené pro veřejnost či cílovou skupinu – musí obsahovat </a:t>
            </a:r>
            <a:r>
              <a:rPr lang="cs-CZ" sz="1800" b="1" dirty="0"/>
              <a:t>povinné prvky vizuální identity OPZ+</a:t>
            </a:r>
            <a:r>
              <a:rPr lang="cs-CZ" sz="1800" dirty="0"/>
              <a:t>: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17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8716473-B8CB-F748-755F-D590535C3E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5098096"/>
            <a:ext cx="3240000" cy="96986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A66CEAE-15D3-F34E-C3D0-9D2A485767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6" y="5098096"/>
            <a:ext cx="3240000" cy="96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06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Část II </a:t>
            </a:r>
            <a:r>
              <a:rPr lang="cs-CZ" dirty="0" err="1"/>
              <a:t>RoD</a:t>
            </a:r>
            <a:br>
              <a:rPr lang="cs-CZ" dirty="0"/>
            </a:br>
            <a:r>
              <a:rPr lang="cs-CZ" dirty="0"/>
              <a:t>OBECNÉ Povinnosti příjemce (5)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08912" cy="543662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l"/>
            </a:pPr>
            <a:r>
              <a:rPr lang="cs-CZ" sz="1400" b="1" dirty="0"/>
              <a:t>Oznamovací povinnost </a:t>
            </a:r>
          </a:p>
          <a:p>
            <a:pPr lvl="3" algn="just">
              <a:spcAft>
                <a:spcPts val="600"/>
              </a:spcAft>
            </a:pPr>
            <a:r>
              <a:rPr lang="cs-CZ" sz="1400" dirty="0"/>
              <a:t>příjemce je povinen dodržet Pravidla OPZ+ upravující oznamování změn týkajících se projektu (ne/podstatné změny),</a:t>
            </a:r>
          </a:p>
          <a:p>
            <a:pPr lvl="3" algn="just">
              <a:spcAft>
                <a:spcPts val="600"/>
              </a:spcAft>
            </a:pPr>
            <a:r>
              <a:rPr lang="cs-CZ" sz="1400" dirty="0"/>
              <a:t>příjemce je povinen poskytovatele informovat o zahájeném insolvenčním řízení a o vstupu do likvidace.</a:t>
            </a:r>
          </a:p>
          <a:p>
            <a:pPr marL="432000" lvl="1" indent="-4320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l"/>
            </a:pPr>
            <a:r>
              <a:rPr lang="cs-CZ" sz="1400" b="1" dirty="0"/>
              <a:t>Zákaz čerpání jiných podpor</a:t>
            </a:r>
          </a:p>
          <a:p>
            <a:pPr lvl="3" algn="just">
              <a:spcAft>
                <a:spcPts val="600"/>
              </a:spcAft>
            </a:pPr>
            <a:r>
              <a:rPr lang="cs-CZ" sz="1400" dirty="0"/>
              <a:t>do výstupů projektu nelze zahrnovat </a:t>
            </a:r>
            <a:r>
              <a:rPr lang="cs-CZ" sz="1400" b="1" dirty="0"/>
              <a:t>pracovní místa či rekvalifikace</a:t>
            </a:r>
            <a:r>
              <a:rPr lang="cs-CZ" sz="1400" dirty="0"/>
              <a:t>, která jsou hrazena z projektu úřadu práce,</a:t>
            </a:r>
          </a:p>
          <a:p>
            <a:pPr lvl="3" algn="just">
              <a:spcAft>
                <a:spcPts val="600"/>
              </a:spcAft>
            </a:pPr>
            <a:r>
              <a:rPr lang="cs-CZ" sz="1400" dirty="0"/>
              <a:t>zákaz čerpání prostředků z jiných finančních nástrojů EU či jiných veřejných zdrojů, tj. p</a:t>
            </a:r>
            <a:r>
              <a:rPr lang="cs-CZ" sz="1400" dirty="0">
                <a:ea typeface="Arial"/>
              </a:rPr>
              <a:t>říjemce nesmí na výdaje projektu uhrazené z prostředků dotace čerpat prostředky z jiných finančních nástrojů EU či z jiných veřejných prostředků.</a:t>
            </a:r>
            <a:endParaRPr lang="cs-CZ" sz="1400" dirty="0"/>
          </a:p>
          <a:p>
            <a:pPr marL="432000" lvl="1" indent="-4320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l"/>
            </a:pPr>
            <a:r>
              <a:rPr lang="cs-CZ" sz="1400" b="1" dirty="0"/>
              <a:t>Vypořádání projektu </a:t>
            </a:r>
          </a:p>
          <a:p>
            <a:pPr lvl="3" algn="just">
              <a:spcAft>
                <a:spcPts val="600"/>
              </a:spcAft>
            </a:pPr>
            <a:r>
              <a:rPr lang="cs-CZ" sz="1400" dirty="0"/>
              <a:t>v souladu s rozpočtovými pravidly a vyhláškou č. 367/2015 Sb., o zásadách a lhůtách finančního vypořádání vztahů se státním rozpočtem.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40000" y="6633376"/>
            <a:ext cx="468000" cy="180000"/>
          </a:xfrm>
        </p:spPr>
        <p:txBody>
          <a:bodyPr/>
          <a:lstStyle/>
          <a:p>
            <a:fld id="{479BF083-4774-43B1-9AB0-5CC1AC5DD8EE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568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Část II </a:t>
            </a:r>
            <a:r>
              <a:rPr lang="cs-CZ" dirty="0" err="1"/>
              <a:t>RoD</a:t>
            </a:r>
            <a:br>
              <a:rPr lang="cs-CZ" dirty="0"/>
            </a:br>
            <a:r>
              <a:rPr lang="cs-CZ" dirty="0"/>
              <a:t>OBECNÉ Povinnosti příjemce (6)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08912" cy="5103224"/>
          </a:xfrm>
        </p:spPr>
        <p:txBody>
          <a:bodyPr/>
          <a:lstStyle/>
          <a:p>
            <a:pPr marL="441325" lvl="3" indent="-349250" algn="just">
              <a:buFont typeface="Wingdings" panose="05000000000000000000" pitchFamily="2" charset="2"/>
              <a:buChar char="l"/>
            </a:pPr>
            <a:r>
              <a:rPr lang="cs-CZ" b="1" dirty="0"/>
              <a:t>Uchovávání dokumentů </a:t>
            </a:r>
            <a:r>
              <a:rPr lang="cs-CZ" dirty="0"/>
              <a:t>(kap. 28 Obecných pravidel) </a:t>
            </a:r>
          </a:p>
          <a:p>
            <a:pPr lvl="3" algn="just"/>
            <a:r>
              <a:rPr lang="cs-CZ" sz="2000" dirty="0"/>
              <a:t>v souladu s právními předpisy ČR (zákon o účetnictví, …),</a:t>
            </a:r>
          </a:p>
          <a:p>
            <a:pPr lvl="3" algn="just"/>
            <a:r>
              <a:rPr lang="cs-CZ" sz="2000" dirty="0"/>
              <a:t>v souladu s pravidly OPZ+ – 10 let od ukončení projektu (od 1. ledna roku následujícího po roce, ve kterém byla vypořádána dotace),</a:t>
            </a:r>
          </a:p>
          <a:p>
            <a:pPr lvl="3" algn="just"/>
            <a:r>
              <a:rPr lang="cs-CZ" sz="2000" dirty="0"/>
              <a:t>dokumenty, které existují jako originály v IS KP21+ (např. elektronicky podepsaná žádost či </a:t>
            </a:r>
            <a:r>
              <a:rPr lang="cs-CZ" sz="2000" dirty="0" err="1"/>
              <a:t>RoD</a:t>
            </a:r>
            <a:r>
              <a:rPr lang="cs-CZ" sz="2000" dirty="0"/>
              <a:t>), není třeba uchovávat mimo systém. Pokud jsou však dokumenty uloženy v systému jako sken originálu, musí být u příjemce uložen originál.</a:t>
            </a:r>
            <a:endParaRPr lang="cs-CZ" b="1" dirty="0"/>
          </a:p>
          <a:p>
            <a:pPr marL="441325" lvl="3" indent="-349250" algn="just">
              <a:buFont typeface="Wingdings" panose="05000000000000000000" pitchFamily="2" charset="2"/>
              <a:buChar char="l"/>
            </a:pPr>
            <a:r>
              <a:rPr lang="cs-CZ" b="1" dirty="0"/>
              <a:t>Péče o majetek</a:t>
            </a:r>
            <a:r>
              <a:rPr lang="cs-CZ" dirty="0"/>
              <a:t> (nakoupený z paušálu)</a:t>
            </a:r>
            <a:endParaRPr lang="cs-CZ" b="1" dirty="0"/>
          </a:p>
          <a:p>
            <a:pPr marL="441325" lvl="3" indent="-349250" algn="just">
              <a:buFont typeface="Wingdings" panose="05000000000000000000" pitchFamily="2" charset="2"/>
              <a:buChar char="l"/>
            </a:pPr>
            <a:r>
              <a:rPr lang="cs-CZ" dirty="0"/>
              <a:t>Pokud v rámci projektu vzniknou jakákoliv </a:t>
            </a:r>
            <a:r>
              <a:rPr lang="cs-CZ" b="1" dirty="0"/>
              <a:t>práva duševního vlastnictví</a:t>
            </a:r>
            <a:r>
              <a:rPr lang="cs-CZ" dirty="0"/>
              <a:t>, je příjemce povinen tato práva poskytnout poskytovateli (např. vytvoření učebnice)</a:t>
            </a:r>
          </a:p>
          <a:p>
            <a:pPr lvl="3" algn="just"/>
            <a:r>
              <a:rPr lang="cs-CZ" sz="1900" dirty="0"/>
              <a:t>práva se poskytují prostřednictvím databáze produktů na </a:t>
            </a:r>
            <a:r>
              <a:rPr lang="cs-CZ" sz="1900" dirty="0">
                <a:hlinkClick r:id="rId3"/>
              </a:rPr>
              <a:t>www.esfcr.cz</a:t>
            </a:r>
            <a:r>
              <a:rPr lang="cs-CZ" sz="1900" dirty="0"/>
              <a:t>.</a:t>
            </a:r>
          </a:p>
          <a:p>
            <a:pPr marL="918000" lvl="3" indent="0">
              <a:buNone/>
            </a:pPr>
            <a:endParaRPr lang="cs-CZ" sz="1900" dirty="0"/>
          </a:p>
          <a:p>
            <a:pPr lvl="1"/>
            <a:endParaRPr lang="cs-CZ" sz="1900" dirty="0"/>
          </a:p>
          <a:p>
            <a:pPr lvl="1"/>
            <a:endParaRPr lang="cs-CZ" sz="19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6617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cs-CZ" sz="3200" b="1" i="0" u="none" strike="noStrike" kern="0" cap="all" spc="0" normalizeH="0" baseline="0" noProof="0" dirty="0">
                <a:ln>
                  <a:noFill/>
                </a:ln>
                <a:solidFill>
                  <a:srgbClr val="AFDDFA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Program</a:t>
            </a:r>
            <a:endParaRPr lang="cs-CZ" sz="280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D1B6146-9B8E-44E0-93C7-C204D2EDF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700808"/>
            <a:ext cx="8064000" cy="4680520"/>
          </a:xfrm>
        </p:spPr>
        <p:txBody>
          <a:bodyPr/>
          <a:lstStyle/>
          <a:p>
            <a:pPr indent="-396000"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9:30 – 9:45		Zahájení</a:t>
            </a:r>
          </a:p>
          <a:p>
            <a:pPr indent="-396000"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9:45 – 11:00		Právní akt  </a:t>
            </a:r>
          </a:p>
          <a:p>
            <a:pPr indent="-396000"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11:00 – 12:00	</a:t>
            </a:r>
            <a:r>
              <a:rPr lang="cs-CZ" sz="2000" dirty="0">
                <a:solidFill>
                  <a:srgbClr val="084A8B"/>
                </a:solidFill>
              </a:rPr>
              <a:t>Zpráva o realizaci (</a:t>
            </a:r>
            <a:r>
              <a:rPr lang="cs-CZ" sz="2000" dirty="0" err="1">
                <a:solidFill>
                  <a:srgbClr val="084A8B"/>
                </a:solidFill>
              </a:rPr>
              <a:t>ZoR</a:t>
            </a:r>
            <a:r>
              <a:rPr lang="cs-CZ" sz="2000" dirty="0">
                <a:solidFill>
                  <a:srgbClr val="084A8B"/>
                </a:solidFill>
              </a:rPr>
              <a:t>)</a:t>
            </a:r>
            <a:endParaRPr lang="cs-CZ" sz="2000" dirty="0">
              <a:solidFill>
                <a:srgbClr val="FF0000"/>
              </a:solidFill>
            </a:endParaRPr>
          </a:p>
          <a:p>
            <a:pPr lvl="0" indent="-396000">
              <a:lnSpc>
                <a:spcPct val="100000"/>
              </a:lnSpc>
              <a:spcBef>
                <a:spcPts val="0"/>
              </a:spcBef>
            </a:pPr>
            <a:r>
              <a:rPr lang="cs-CZ" sz="2000" b="1" dirty="0">
                <a:solidFill>
                  <a:srgbClr val="084A8B"/>
                </a:solidFill>
              </a:rPr>
              <a:t>12:00 – 12:30	Přestávka</a:t>
            </a:r>
          </a:p>
          <a:p>
            <a:pPr lvl="0" indent="-396000">
              <a:lnSpc>
                <a:spcPct val="100000"/>
              </a:lnSpc>
              <a:spcBef>
                <a:spcPts val="0"/>
              </a:spcBef>
            </a:pPr>
            <a:r>
              <a:rPr lang="cs-CZ" sz="2000" dirty="0">
                <a:solidFill>
                  <a:srgbClr val="084A8B"/>
                </a:solidFill>
              </a:rPr>
              <a:t>12:30 – 13:15	Žádost o platbu (</a:t>
            </a:r>
            <a:r>
              <a:rPr lang="cs-CZ" sz="2000" dirty="0" err="1">
                <a:solidFill>
                  <a:srgbClr val="084A8B"/>
                </a:solidFill>
              </a:rPr>
              <a:t>ŽoP</a:t>
            </a:r>
            <a:r>
              <a:rPr lang="cs-CZ" sz="2000" dirty="0">
                <a:solidFill>
                  <a:srgbClr val="084A8B"/>
                </a:solidFill>
              </a:rPr>
              <a:t>)</a:t>
            </a:r>
            <a:endParaRPr lang="cs-CZ" sz="2000" dirty="0">
              <a:solidFill>
                <a:srgbClr val="FF0000"/>
              </a:solidFill>
            </a:endParaRPr>
          </a:p>
          <a:p>
            <a:pPr indent="-396000"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13:15 – 13:45	Veřejná podpora     </a:t>
            </a:r>
            <a:endParaRPr lang="cs-CZ" sz="2000" dirty="0">
              <a:solidFill>
                <a:srgbClr val="FF0000"/>
              </a:solidFill>
            </a:endParaRPr>
          </a:p>
          <a:p>
            <a:pPr indent="-396000"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13:45 – 14:00	Závěr, dotazy, diskuse    </a:t>
            </a:r>
            <a:endParaRPr lang="cs-CZ" sz="2000" dirty="0">
              <a:solidFill>
                <a:srgbClr val="FF0000"/>
              </a:solidFill>
            </a:endParaRPr>
          </a:p>
          <a:p>
            <a:pPr marL="3600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  <a:p>
            <a:pPr marL="3600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  <a:p>
            <a:pPr indent="-396000">
              <a:lnSpc>
                <a:spcPct val="100000"/>
              </a:lnSpc>
              <a:spcBef>
                <a:spcPts val="0"/>
              </a:spcBef>
            </a:pPr>
            <a:r>
              <a:rPr lang="cs-CZ" sz="1800" dirty="0"/>
              <a:t>Program je orientační podle plánovaného začátku 9:30 hod. </a:t>
            </a:r>
            <a:br>
              <a:rPr lang="cs-CZ" sz="1800" dirty="0"/>
            </a:br>
            <a:r>
              <a:rPr lang="cs-CZ" sz="1800" dirty="0"/>
              <a:t> 		</a:t>
            </a:r>
            <a:r>
              <a:rPr lang="cs-CZ" sz="1800" i="1" dirty="0"/>
              <a:t>Změna programu vyhrazena</a:t>
            </a:r>
            <a:endParaRPr lang="cs-CZ" i="1" dirty="0"/>
          </a:p>
          <a:p>
            <a:pPr>
              <a:lnSpc>
                <a:spcPts val="2200"/>
              </a:lnSpc>
            </a:pPr>
            <a:endParaRPr lang="cs-CZ" dirty="0"/>
          </a:p>
          <a:p>
            <a:pPr>
              <a:lnSpc>
                <a:spcPts val="2200"/>
              </a:lnSpc>
            </a:pPr>
            <a:endParaRPr lang="cs-CZ" dirty="0"/>
          </a:p>
          <a:p>
            <a:pPr>
              <a:lnSpc>
                <a:spcPts val="2200"/>
              </a:lnSpc>
            </a:pPr>
            <a:endParaRPr lang="pl-PL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8795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Část II </a:t>
            </a:r>
            <a:r>
              <a:rPr lang="cs-CZ" dirty="0" err="1"/>
              <a:t>RoD</a:t>
            </a:r>
            <a:br>
              <a:rPr lang="cs-CZ" dirty="0"/>
            </a:br>
            <a:r>
              <a:rPr lang="cs-CZ" dirty="0"/>
              <a:t>OBECNÉ Povinnosti příjemce (7)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08912" cy="48245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cs-CZ" b="1" dirty="0">
                <a:ea typeface="Times New Roman"/>
              </a:rPr>
              <a:t>Partnerství</a:t>
            </a:r>
          </a:p>
          <a:p>
            <a:pPr lvl="3" algn="just"/>
            <a:r>
              <a:rPr lang="cs-CZ" sz="1800" dirty="0">
                <a:ea typeface="Times New Roman"/>
              </a:rPr>
              <a:t>povinnost uzavřít smlouvu s partnery s finančním příspěvkem uvedenými v příloze č. 1 </a:t>
            </a:r>
            <a:r>
              <a:rPr lang="cs-CZ" sz="1800" dirty="0" err="1">
                <a:ea typeface="Times New Roman"/>
              </a:rPr>
              <a:t>RoD</a:t>
            </a:r>
            <a:r>
              <a:rPr lang="cs-CZ" sz="1800" dirty="0">
                <a:ea typeface="Times New Roman"/>
              </a:rPr>
              <a:t>,</a:t>
            </a:r>
          </a:p>
          <a:p>
            <a:pPr lvl="3" algn="just"/>
            <a:r>
              <a:rPr lang="cs-CZ" sz="1800" dirty="0">
                <a:ea typeface="Times New Roman"/>
              </a:rPr>
              <a:t>zavázat partnery k plnění části II </a:t>
            </a:r>
            <a:r>
              <a:rPr lang="cs-CZ" sz="1800" dirty="0" err="1">
                <a:ea typeface="Times New Roman"/>
              </a:rPr>
              <a:t>RoD</a:t>
            </a:r>
            <a:r>
              <a:rPr lang="cs-CZ" sz="1800" dirty="0">
                <a:ea typeface="Times New Roman"/>
              </a:rPr>
              <a:t> (obecné povinnosti),</a:t>
            </a:r>
          </a:p>
          <a:p>
            <a:pPr lvl="3" algn="just"/>
            <a:r>
              <a:rPr lang="cs-CZ" sz="1800" dirty="0">
                <a:ea typeface="Times New Roman"/>
              </a:rPr>
              <a:t>vzor smlouvy o partnerství je k dispozici na </a:t>
            </a:r>
            <a:r>
              <a:rPr lang="cs-CZ" sz="1800" dirty="0">
                <a:ea typeface="Times New Roman"/>
                <a:hlinkClick r:id="rId3"/>
              </a:rPr>
              <a:t>www.esfcr.cz</a:t>
            </a:r>
            <a:r>
              <a:rPr lang="cs-CZ" sz="1800" dirty="0">
                <a:ea typeface="Times New Roman"/>
              </a:rPr>
              <a:t> (záložka Dokumenty – formuláře pro uzavření právního aktu – „vzor smlouvy mezi příjemcem a jeho partnery s finančním příspěvkem“),</a:t>
            </a:r>
          </a:p>
          <a:p>
            <a:pPr lvl="3" algn="just"/>
            <a:r>
              <a:rPr lang="cs-CZ" sz="1800" dirty="0">
                <a:ea typeface="Times New Roman"/>
              </a:rPr>
              <a:t>doložení s první zprávou o realizaci ‒ nezapomínejte dokládat také případné dodatky ke smlouvě,</a:t>
            </a:r>
          </a:p>
          <a:p>
            <a:pPr lvl="3" algn="just"/>
            <a:r>
              <a:rPr lang="cs-CZ" sz="1800" dirty="0">
                <a:ea typeface="Times New Roman"/>
              </a:rPr>
              <a:t>s partnery nemůže být v rámci projektu uzavírán smluvní vztah, jehož předmětem je poskytování služeb či zboží,</a:t>
            </a:r>
          </a:p>
          <a:p>
            <a:pPr lvl="3" algn="just"/>
            <a:r>
              <a:rPr lang="cs-CZ" sz="1800" dirty="0">
                <a:ea typeface="Times New Roman"/>
              </a:rPr>
              <a:t>vůči poskytovateli nese za projekt odpovědnost </a:t>
            </a:r>
            <a:r>
              <a:rPr lang="cs-CZ" sz="1800" u="sng" dirty="0">
                <a:ea typeface="Times New Roman"/>
              </a:rPr>
              <a:t>vždy příjemce!!!</a:t>
            </a:r>
            <a:endParaRPr lang="cs-CZ" sz="1800" dirty="0">
              <a:ea typeface="Times New Roman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7874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080000"/>
          </a:xfrm>
        </p:spPr>
        <p:txBody>
          <a:bodyPr/>
          <a:lstStyle/>
          <a:p>
            <a:pPr algn="ctr"/>
            <a:r>
              <a:rPr lang="cs-CZ" sz="2800" dirty="0"/>
              <a:t>Část </a:t>
            </a:r>
            <a:r>
              <a:rPr lang="cs-CZ" sz="2800" dirty="0" err="1"/>
              <a:t>IiI</a:t>
            </a:r>
            <a:r>
              <a:rPr lang="cs-CZ" sz="2800" dirty="0"/>
              <a:t> </a:t>
            </a:r>
            <a:r>
              <a:rPr lang="cs-CZ" sz="2800" dirty="0" err="1"/>
              <a:t>RoD</a:t>
            </a:r>
            <a:r>
              <a:rPr lang="cs-CZ" sz="2800" dirty="0"/>
              <a:t> - Specifické povinnosti příjemce týkající se realizace projektu (1)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21</a:t>
            </a:fld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540000" y="1700808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5FBBF5"/>
              </a:buClr>
            </a:pPr>
            <a:r>
              <a:rPr lang="cs-CZ" sz="2200" b="1" dirty="0">
                <a:solidFill>
                  <a:srgbClr val="084A8B"/>
                </a:solidFill>
              </a:rPr>
              <a:t>Vazba na Výzvu </a:t>
            </a:r>
            <a:r>
              <a:rPr lang="cs-CZ" sz="2200" dirty="0">
                <a:solidFill>
                  <a:srgbClr val="084A8B"/>
                </a:solidFill>
              </a:rPr>
              <a:t>– bod 1 části III </a:t>
            </a:r>
            <a:r>
              <a:rPr lang="cs-CZ" sz="2200" dirty="0" err="1">
                <a:solidFill>
                  <a:srgbClr val="084A8B"/>
                </a:solidFill>
              </a:rPr>
              <a:t>RoD</a:t>
            </a:r>
            <a:r>
              <a:rPr lang="cs-CZ" sz="2200" dirty="0">
                <a:solidFill>
                  <a:srgbClr val="084A8B"/>
                </a:solidFill>
              </a:rPr>
              <a:t> odkazuje na cílové skupiny, aktivity výzvy, nikoliv projektu</a:t>
            </a:r>
          </a:p>
          <a:p>
            <a:pPr lvl="1" algn="just">
              <a:buClr>
                <a:srgbClr val="5FBBF5"/>
              </a:buClr>
            </a:pPr>
            <a:r>
              <a:rPr lang="cs-CZ" sz="1800" dirty="0">
                <a:solidFill>
                  <a:srgbClr val="084A8B"/>
                </a:solidFill>
              </a:rPr>
              <a:t>příjemce může realizovat projekt pouze v souladu s přílohou č. 1 </a:t>
            </a:r>
            <a:r>
              <a:rPr lang="cs-CZ" sz="1800" dirty="0" err="1">
                <a:solidFill>
                  <a:srgbClr val="084A8B"/>
                </a:solidFill>
              </a:rPr>
              <a:t>RoD</a:t>
            </a:r>
            <a:r>
              <a:rPr lang="cs-CZ" sz="1800" dirty="0">
                <a:solidFill>
                  <a:srgbClr val="084A8B"/>
                </a:solidFill>
              </a:rPr>
              <a:t>, popř. v souladu s přijatými ne/podstatnými změnami</a:t>
            </a:r>
          </a:p>
          <a:p>
            <a:pPr lvl="1" algn="just">
              <a:buClr>
                <a:srgbClr val="5FBBF5"/>
              </a:buClr>
            </a:pPr>
            <a:r>
              <a:rPr lang="cs-CZ" sz="1800" b="1" dirty="0">
                <a:solidFill>
                  <a:srgbClr val="FF0000"/>
                </a:solidFill>
              </a:rPr>
              <a:t>POZOR</a:t>
            </a:r>
            <a:r>
              <a:rPr lang="cs-CZ" sz="1800" dirty="0">
                <a:solidFill>
                  <a:srgbClr val="084A8B"/>
                </a:solidFill>
              </a:rPr>
              <a:t>, v aktivitách zdůrazněny povinnosti ohledně mzdových příspěvků přenesené z výzvy </a:t>
            </a:r>
          </a:p>
          <a:p>
            <a:pPr lvl="2" algn="just">
              <a:buClr>
                <a:srgbClr val="5FBBF5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84A8B"/>
                </a:solidFill>
              </a:rPr>
              <a:t>limit 50 % k zaměstnavatelům na chráněném trhu práce</a:t>
            </a:r>
          </a:p>
          <a:p>
            <a:pPr lvl="2" algn="just">
              <a:buClr>
                <a:srgbClr val="5FBBF5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84A8B"/>
                </a:solidFill>
              </a:rPr>
              <a:t>lhůta na poskytování mzdových příspěvků na zaměstnání 	 dřívějších zaměstnanců daného zaměstnavatele </a:t>
            </a:r>
          </a:p>
          <a:p>
            <a:pPr lvl="1" algn="just">
              <a:buClr>
                <a:srgbClr val="5FBBF5"/>
              </a:buClr>
            </a:pPr>
            <a:endParaRPr lang="cs-CZ" sz="1800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83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080000"/>
          </a:xfrm>
        </p:spPr>
        <p:txBody>
          <a:bodyPr/>
          <a:lstStyle/>
          <a:p>
            <a:pPr algn="ctr"/>
            <a:r>
              <a:rPr lang="cs-CZ" sz="2800" dirty="0"/>
              <a:t>Část </a:t>
            </a:r>
            <a:r>
              <a:rPr lang="cs-CZ" sz="2800" dirty="0" err="1"/>
              <a:t>IiI</a:t>
            </a:r>
            <a:r>
              <a:rPr lang="cs-CZ" sz="2800" dirty="0"/>
              <a:t> </a:t>
            </a:r>
            <a:r>
              <a:rPr lang="cs-CZ" sz="2800" dirty="0" err="1"/>
              <a:t>RoD</a:t>
            </a:r>
            <a:r>
              <a:rPr lang="cs-CZ" sz="2800" dirty="0"/>
              <a:t> – Specifické povinnosti příjemce týkající se realizace projektu (2)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22</a:t>
            </a:fld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540000" y="1916832"/>
            <a:ext cx="8352480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5FBBF5"/>
              </a:buClr>
            </a:pPr>
            <a:r>
              <a:rPr lang="cs-CZ" sz="2200" b="1" dirty="0">
                <a:solidFill>
                  <a:srgbClr val="084A8B"/>
                </a:solidFill>
              </a:rPr>
              <a:t>Monitorování projektu </a:t>
            </a:r>
            <a:r>
              <a:rPr lang="cs-CZ" sz="2200" dirty="0">
                <a:solidFill>
                  <a:srgbClr val="084A8B"/>
                </a:solidFill>
              </a:rPr>
              <a:t>– zpráva o realizaci</a:t>
            </a:r>
          </a:p>
          <a:p>
            <a:pPr lvl="1" algn="just">
              <a:buClr>
                <a:srgbClr val="5FBBF5"/>
              </a:buClr>
            </a:pPr>
            <a:r>
              <a:rPr lang="cs-CZ" sz="1900" dirty="0">
                <a:solidFill>
                  <a:srgbClr val="084A8B"/>
                </a:solidFill>
              </a:rPr>
              <a:t>povinnost naplnit indikátory uvedené v příloze č. 1 </a:t>
            </a:r>
            <a:r>
              <a:rPr lang="cs-CZ" sz="1900" dirty="0" err="1">
                <a:solidFill>
                  <a:srgbClr val="084A8B"/>
                </a:solidFill>
              </a:rPr>
              <a:t>RoD</a:t>
            </a:r>
            <a:r>
              <a:rPr lang="cs-CZ" sz="1900" dirty="0">
                <a:solidFill>
                  <a:srgbClr val="084A8B"/>
                </a:solidFill>
              </a:rPr>
              <a:t>,</a:t>
            </a:r>
          </a:p>
          <a:p>
            <a:pPr lvl="1" algn="just">
              <a:buClr>
                <a:srgbClr val="5FBBF5"/>
              </a:buClr>
            </a:pPr>
            <a:r>
              <a:rPr lang="cs-CZ" sz="1900" dirty="0">
                <a:solidFill>
                  <a:srgbClr val="084A8B"/>
                </a:solidFill>
              </a:rPr>
              <a:t>předkládání </a:t>
            </a:r>
            <a:r>
              <a:rPr lang="cs-CZ" sz="1900" dirty="0" err="1">
                <a:solidFill>
                  <a:srgbClr val="084A8B"/>
                </a:solidFill>
              </a:rPr>
              <a:t>ZoR</a:t>
            </a:r>
            <a:r>
              <a:rPr lang="cs-CZ" sz="1900" dirty="0">
                <a:solidFill>
                  <a:srgbClr val="084A8B"/>
                </a:solidFill>
              </a:rPr>
              <a:t> za každých 6 měsíců,</a:t>
            </a:r>
          </a:p>
          <a:p>
            <a:pPr lvl="1" algn="just">
              <a:buClr>
                <a:srgbClr val="5FBBF5"/>
              </a:buClr>
            </a:pPr>
            <a:r>
              <a:rPr lang="cs-CZ" sz="1900" dirty="0">
                <a:solidFill>
                  <a:srgbClr val="084A8B"/>
                </a:solidFill>
              </a:rPr>
              <a:t>vymezení sledovaných období je uvedeno v </a:t>
            </a:r>
            <a:r>
              <a:rPr lang="cs-CZ" sz="1900" dirty="0" err="1">
                <a:solidFill>
                  <a:srgbClr val="084A8B"/>
                </a:solidFill>
              </a:rPr>
              <a:t>RoD</a:t>
            </a:r>
            <a:r>
              <a:rPr lang="cs-CZ" sz="1900" dirty="0">
                <a:solidFill>
                  <a:srgbClr val="084A8B"/>
                </a:solidFill>
              </a:rPr>
              <a:t> (změna ve vymezení sledovaných období = podstatná změna projektu bez změny </a:t>
            </a:r>
            <a:r>
              <a:rPr lang="cs-CZ" sz="1900" dirty="0" err="1">
                <a:solidFill>
                  <a:srgbClr val="084A8B"/>
                </a:solidFill>
              </a:rPr>
              <a:t>RoD</a:t>
            </a:r>
            <a:r>
              <a:rPr lang="cs-CZ" sz="1900" dirty="0">
                <a:solidFill>
                  <a:srgbClr val="084A8B"/>
                </a:solidFill>
              </a:rPr>
              <a:t>),</a:t>
            </a:r>
          </a:p>
          <a:p>
            <a:pPr lvl="1" algn="just">
              <a:buClr>
                <a:srgbClr val="5FBBF5"/>
              </a:buClr>
            </a:pPr>
            <a:r>
              <a:rPr lang="cs-CZ" sz="1900" dirty="0">
                <a:solidFill>
                  <a:srgbClr val="084A8B"/>
                </a:solidFill>
              </a:rPr>
              <a:t>za prodlení </a:t>
            </a:r>
            <a:r>
              <a:rPr lang="cs-CZ" sz="1900" b="1" dirty="0">
                <a:solidFill>
                  <a:srgbClr val="084A8B"/>
                </a:solidFill>
              </a:rPr>
              <a:t>7 a více kalendářních dnů </a:t>
            </a:r>
            <a:r>
              <a:rPr lang="cs-CZ" sz="1900" dirty="0">
                <a:solidFill>
                  <a:srgbClr val="084A8B"/>
                </a:solidFill>
              </a:rPr>
              <a:t>se vyměřuje sankce </a:t>
            </a:r>
          </a:p>
          <a:p>
            <a:pPr marL="414000" lvl="1" indent="0" algn="just">
              <a:buClr>
                <a:srgbClr val="5FBBF5"/>
              </a:buClr>
              <a:buNone/>
            </a:pPr>
            <a:r>
              <a:rPr lang="cs-CZ" sz="1900" dirty="0">
                <a:solidFill>
                  <a:srgbClr val="084A8B"/>
                </a:solidFill>
              </a:rPr>
              <a:t>    (0,5 % z celkové částky dotace).</a:t>
            </a:r>
          </a:p>
          <a:p>
            <a:pPr marL="414000" lvl="1" indent="0" algn="just">
              <a:buClr>
                <a:srgbClr val="5FBBF5"/>
              </a:buClr>
              <a:buNone/>
            </a:pPr>
            <a:endParaRPr lang="cs-CZ" sz="1900" dirty="0">
              <a:solidFill>
                <a:srgbClr val="084A8B"/>
              </a:solidFill>
            </a:endParaRPr>
          </a:p>
          <a:p>
            <a:pPr marL="414000" lvl="1" indent="0" algn="just">
              <a:buClr>
                <a:srgbClr val="5FBBF5"/>
              </a:buClr>
              <a:buNone/>
            </a:pPr>
            <a:r>
              <a:rPr lang="cs-CZ" sz="1900" dirty="0">
                <a:solidFill>
                  <a:srgbClr val="084A8B"/>
                </a:solidFill>
              </a:rPr>
              <a:t>Způsob vyplnění </a:t>
            </a:r>
            <a:r>
              <a:rPr lang="cs-CZ" sz="1900" dirty="0" err="1">
                <a:solidFill>
                  <a:srgbClr val="084A8B"/>
                </a:solidFill>
              </a:rPr>
              <a:t>ZoR</a:t>
            </a:r>
            <a:r>
              <a:rPr lang="cs-CZ" sz="1900" dirty="0">
                <a:solidFill>
                  <a:srgbClr val="084A8B"/>
                </a:solidFill>
              </a:rPr>
              <a:t> - samostatná část této prezentace. </a:t>
            </a:r>
          </a:p>
          <a:p>
            <a:pPr marL="414000" lvl="1" indent="0" algn="just">
              <a:spcBef>
                <a:spcPts val="0"/>
              </a:spcBef>
              <a:spcAft>
                <a:spcPts val="0"/>
              </a:spcAft>
              <a:buClr>
                <a:srgbClr val="5FBBF5"/>
              </a:buClr>
              <a:buNone/>
            </a:pPr>
            <a:endParaRPr lang="cs-CZ" sz="1800" dirty="0">
              <a:solidFill>
                <a:srgbClr val="084A8B"/>
              </a:solidFill>
            </a:endParaRPr>
          </a:p>
          <a:p>
            <a:pPr lvl="1">
              <a:buClr>
                <a:srgbClr val="5FBBF5"/>
              </a:buClr>
            </a:pPr>
            <a:endParaRPr lang="cs-CZ" sz="1800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123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080000"/>
          </a:xfrm>
        </p:spPr>
        <p:txBody>
          <a:bodyPr/>
          <a:lstStyle/>
          <a:p>
            <a:pPr algn="ctr"/>
            <a:r>
              <a:rPr lang="cs-CZ" sz="2800" dirty="0"/>
              <a:t>Část </a:t>
            </a:r>
            <a:r>
              <a:rPr lang="cs-CZ" sz="2800" dirty="0" err="1"/>
              <a:t>IiI</a:t>
            </a:r>
            <a:r>
              <a:rPr lang="cs-CZ" sz="2800" dirty="0"/>
              <a:t> </a:t>
            </a:r>
            <a:r>
              <a:rPr lang="cs-CZ" sz="2800" dirty="0" err="1"/>
              <a:t>RoD</a:t>
            </a:r>
            <a:r>
              <a:rPr lang="cs-CZ" sz="2800" dirty="0"/>
              <a:t> – Specifické povinnosti příjemce týkající se realizace projektu (3)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23</a:t>
            </a:fld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F46EEEBB-FB8E-9FD0-4C53-C0EE1F8DA64A}"/>
              </a:ext>
            </a:extLst>
          </p:cNvPr>
          <p:cNvSpPr txBox="1">
            <a:spLocks/>
          </p:cNvSpPr>
          <p:nvPr/>
        </p:nvSpPr>
        <p:spPr>
          <a:xfrm>
            <a:off x="540000" y="1916832"/>
            <a:ext cx="8352480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5FBBF5"/>
              </a:buClr>
            </a:pPr>
            <a:r>
              <a:rPr lang="cs-CZ" sz="2200" b="1" dirty="0">
                <a:solidFill>
                  <a:srgbClr val="084A8B"/>
                </a:solidFill>
              </a:rPr>
              <a:t>Monitorování projektu </a:t>
            </a:r>
            <a:r>
              <a:rPr lang="cs-CZ" sz="2200" dirty="0">
                <a:solidFill>
                  <a:srgbClr val="084A8B"/>
                </a:solidFill>
              </a:rPr>
              <a:t>– indikátory</a:t>
            </a:r>
          </a:p>
          <a:p>
            <a:pPr lvl="1" algn="just">
              <a:buClr>
                <a:srgbClr val="5FBBF5"/>
              </a:buClr>
            </a:pPr>
            <a:r>
              <a:rPr lang="cs-CZ" sz="1900" dirty="0">
                <a:solidFill>
                  <a:srgbClr val="084A8B"/>
                </a:solidFill>
              </a:rPr>
              <a:t>příjemce má povinnost monitorovat i další indikátory (sledující např. věk, nejvyšší dosažené vzdělávání, situace na trhu práce, …)</a:t>
            </a:r>
          </a:p>
          <a:p>
            <a:pPr lvl="1" algn="just">
              <a:buClr>
                <a:srgbClr val="5FBBF5"/>
              </a:buClr>
            </a:pPr>
            <a:r>
              <a:rPr lang="cs-CZ" sz="1900" dirty="0">
                <a:solidFill>
                  <a:srgbClr val="084A8B"/>
                </a:solidFill>
              </a:rPr>
              <a:t> IS ESF 2021+/IS KP21+ spočítá indikátory (včetně bagatelní podpory) sám, pokud bude mít od příjemce informace o jednotlivých podpořených osobách → řádně vyplňovat informace – např. datum ukončení účasti</a:t>
            </a:r>
          </a:p>
          <a:p>
            <a:pPr lvl="1" algn="just">
              <a:buClr>
                <a:srgbClr val="5FBBF5"/>
              </a:buClr>
            </a:pPr>
            <a:r>
              <a:rPr lang="cs-CZ" sz="1900" b="1" dirty="0">
                <a:solidFill>
                  <a:srgbClr val="084A8B"/>
                </a:solidFill>
              </a:rPr>
              <a:t>Monitorovací list podpořené osoby OPZ+ </a:t>
            </a:r>
            <a:r>
              <a:rPr lang="cs-CZ" sz="1900" dirty="0">
                <a:solidFill>
                  <a:srgbClr val="084A8B"/>
                </a:solidFill>
              </a:rPr>
              <a:t>(vzor na </a:t>
            </a:r>
            <a:r>
              <a:rPr lang="cs-CZ" sz="1900" dirty="0">
                <a:solidFill>
                  <a:srgbClr val="084A8B"/>
                </a:solidFill>
                <a:hlinkClick r:id="rId3"/>
              </a:rPr>
              <a:t>www.esfcr.cz</a:t>
            </a:r>
            <a:r>
              <a:rPr lang="cs-CZ" sz="1900" dirty="0">
                <a:solidFill>
                  <a:srgbClr val="084A8B"/>
                </a:solidFill>
              </a:rPr>
              <a:t>),</a:t>
            </a:r>
          </a:p>
          <a:p>
            <a:pPr lvl="2" algn="just">
              <a:buClr>
                <a:srgbClr val="5FBBF5"/>
              </a:buClr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rgbClr val="084A8B"/>
                </a:solidFill>
              </a:rPr>
              <a:t>Podklady od ÚP ČR</a:t>
            </a:r>
          </a:p>
          <a:p>
            <a:pPr lvl="2" algn="just">
              <a:buClr>
                <a:srgbClr val="5FBBF5"/>
              </a:buClr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rgbClr val="084A8B"/>
                </a:solidFill>
              </a:rPr>
              <a:t>Eventuálně </a:t>
            </a:r>
            <a:r>
              <a:rPr lang="cs-CZ" sz="1900" b="1" dirty="0">
                <a:solidFill>
                  <a:srgbClr val="084A8B"/>
                </a:solidFill>
              </a:rPr>
              <a:t>čestná prohlášení a další podklady k CS </a:t>
            </a:r>
            <a:r>
              <a:rPr lang="cs-CZ" sz="1900" dirty="0">
                <a:solidFill>
                  <a:srgbClr val="084A8B"/>
                </a:solidFill>
              </a:rPr>
              <a:t>(kontakty)</a:t>
            </a:r>
          </a:p>
          <a:p>
            <a:pPr lvl="2" algn="just">
              <a:buClr>
                <a:srgbClr val="5FBBF5"/>
              </a:buClr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rgbClr val="084A8B"/>
                </a:solidFill>
              </a:rPr>
              <a:t>Dokumentace ke KA (</a:t>
            </a:r>
            <a:r>
              <a:rPr lang="cs-CZ" sz="1900" b="1" dirty="0">
                <a:solidFill>
                  <a:srgbClr val="084A8B"/>
                </a:solidFill>
              </a:rPr>
              <a:t>osvědčení, prezenční listiny, záznamy</a:t>
            </a:r>
            <a:r>
              <a:rPr lang="cs-CZ" sz="1900" dirty="0">
                <a:solidFill>
                  <a:srgbClr val="084A8B"/>
                </a:solidFill>
              </a:rPr>
              <a:t>)</a:t>
            </a:r>
          </a:p>
          <a:p>
            <a:pPr lvl="1" algn="just">
              <a:buClr>
                <a:srgbClr val="5FBBF5"/>
              </a:buClr>
            </a:pPr>
            <a:endParaRPr lang="cs-CZ" sz="1900" dirty="0">
              <a:solidFill>
                <a:srgbClr val="084A8B"/>
              </a:solidFill>
            </a:endParaRPr>
          </a:p>
          <a:p>
            <a:pPr marL="414000" lvl="1" indent="0" algn="just">
              <a:buClr>
                <a:srgbClr val="5FBBF5"/>
              </a:buClr>
              <a:buNone/>
            </a:pPr>
            <a:endParaRPr lang="cs-CZ" sz="1900" dirty="0">
              <a:solidFill>
                <a:srgbClr val="084A8B"/>
              </a:solidFill>
            </a:endParaRPr>
          </a:p>
          <a:p>
            <a:pPr marL="414000" lvl="1" indent="0" algn="just">
              <a:spcBef>
                <a:spcPts val="0"/>
              </a:spcBef>
              <a:spcAft>
                <a:spcPts val="0"/>
              </a:spcAft>
              <a:buClr>
                <a:srgbClr val="5FBBF5"/>
              </a:buClr>
              <a:buNone/>
            </a:pPr>
            <a:endParaRPr lang="cs-CZ" sz="1800" dirty="0">
              <a:solidFill>
                <a:srgbClr val="084A8B"/>
              </a:solidFill>
            </a:endParaRPr>
          </a:p>
          <a:p>
            <a:pPr lvl="1">
              <a:buClr>
                <a:srgbClr val="5FBBF5"/>
              </a:buClr>
            </a:pPr>
            <a:endParaRPr lang="cs-CZ" sz="1800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012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080000"/>
          </a:xfrm>
        </p:spPr>
        <p:txBody>
          <a:bodyPr/>
          <a:lstStyle/>
          <a:p>
            <a:pPr algn="ctr"/>
            <a:r>
              <a:rPr lang="cs-CZ" sz="2800" dirty="0"/>
              <a:t>Část </a:t>
            </a:r>
            <a:r>
              <a:rPr lang="cs-CZ" sz="2800" dirty="0" err="1"/>
              <a:t>IiI</a:t>
            </a:r>
            <a:r>
              <a:rPr lang="cs-CZ" sz="2800" dirty="0"/>
              <a:t> </a:t>
            </a:r>
            <a:r>
              <a:rPr lang="cs-CZ" sz="2800" dirty="0" err="1"/>
              <a:t>RoD</a:t>
            </a:r>
            <a:r>
              <a:rPr lang="cs-CZ" sz="2800" dirty="0"/>
              <a:t> – Specifické povinnosti příjemce týkající se realizace projektu (4)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24</a:t>
            </a:fld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540000" y="1556792"/>
            <a:ext cx="8064000" cy="45632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5FBBF5"/>
              </a:buClr>
              <a:buNone/>
            </a:pPr>
            <a:r>
              <a:rPr lang="cs-CZ" sz="2200" b="1" dirty="0">
                <a:solidFill>
                  <a:srgbClr val="084A8B"/>
                </a:solidFill>
              </a:rPr>
              <a:t>Výzva č. 032 umožňuje veřejnou podporu </a:t>
            </a:r>
            <a:r>
              <a:rPr lang="cs-CZ" sz="2200" b="1" dirty="0">
                <a:solidFill>
                  <a:srgbClr val="FF0000"/>
                </a:solidFill>
              </a:rPr>
              <a:t>pouze v režimu podpory de minimis</a:t>
            </a:r>
          </a:p>
          <a:p>
            <a:pPr algn="just">
              <a:spcBef>
                <a:spcPts val="1200"/>
              </a:spcBef>
              <a:buClr>
                <a:srgbClr val="5FBBF5"/>
              </a:buClr>
            </a:pPr>
            <a:r>
              <a:rPr lang="cs-CZ" sz="2200" b="1" dirty="0">
                <a:solidFill>
                  <a:srgbClr val="084A8B"/>
                </a:solidFill>
              </a:rPr>
              <a:t>Podpora de </a:t>
            </a:r>
            <a:r>
              <a:rPr lang="cs-CZ" sz="2200" b="1" dirty="0" err="1">
                <a:solidFill>
                  <a:srgbClr val="084A8B"/>
                </a:solidFill>
              </a:rPr>
              <a:t>minimis</a:t>
            </a:r>
            <a:r>
              <a:rPr lang="cs-CZ" sz="2200" b="1" dirty="0">
                <a:solidFill>
                  <a:srgbClr val="084A8B"/>
                </a:solidFill>
              </a:rPr>
              <a:t> </a:t>
            </a:r>
            <a:r>
              <a:rPr lang="cs-CZ" sz="2200" dirty="0">
                <a:solidFill>
                  <a:srgbClr val="084A8B"/>
                </a:solidFill>
              </a:rPr>
              <a:t>určená </a:t>
            </a:r>
            <a:r>
              <a:rPr lang="cs-CZ" sz="2200" b="1" dirty="0">
                <a:solidFill>
                  <a:srgbClr val="084A8B"/>
                </a:solidFill>
              </a:rPr>
              <a:t>příjemci či partnerovi </a:t>
            </a:r>
            <a:r>
              <a:rPr lang="cs-CZ" sz="2200" dirty="0">
                <a:solidFill>
                  <a:srgbClr val="084A8B"/>
                </a:solidFill>
              </a:rPr>
              <a:t>projektu</a:t>
            </a:r>
          </a:p>
          <a:p>
            <a:pPr lvl="1" algn="just">
              <a:buClr>
                <a:srgbClr val="5FBBF5"/>
              </a:buClr>
            </a:pPr>
            <a:r>
              <a:rPr lang="cs-CZ" sz="1900" dirty="0">
                <a:solidFill>
                  <a:srgbClr val="084A8B"/>
                </a:solidFill>
              </a:rPr>
              <a:t>přidělená dnem podpisu </a:t>
            </a:r>
            <a:r>
              <a:rPr lang="cs-CZ" sz="1900" dirty="0" err="1">
                <a:solidFill>
                  <a:srgbClr val="084A8B"/>
                </a:solidFill>
              </a:rPr>
              <a:t>RoD</a:t>
            </a:r>
            <a:r>
              <a:rPr lang="cs-CZ" sz="1900" dirty="0">
                <a:solidFill>
                  <a:srgbClr val="084A8B"/>
                </a:solidFill>
              </a:rPr>
              <a:t> (zaznamenaná do registru podpor malého rozsahu),</a:t>
            </a:r>
          </a:p>
          <a:p>
            <a:pPr lvl="1" algn="just">
              <a:buClr>
                <a:srgbClr val="5FBBF5"/>
              </a:buClr>
            </a:pPr>
            <a:r>
              <a:rPr lang="cs-CZ" sz="1900" dirty="0">
                <a:solidFill>
                  <a:srgbClr val="084A8B"/>
                </a:solidFill>
              </a:rPr>
              <a:t>případné navýšení částky uvedené v právním aktu představuje změnu projektu.</a:t>
            </a:r>
          </a:p>
          <a:p>
            <a:pPr algn="just">
              <a:spcBef>
                <a:spcPts val="1200"/>
              </a:spcBef>
              <a:buClr>
                <a:srgbClr val="5FBBF5"/>
              </a:buClr>
            </a:pPr>
            <a:r>
              <a:rPr lang="cs-CZ" sz="2200" b="1" dirty="0">
                <a:solidFill>
                  <a:srgbClr val="084A8B"/>
                </a:solidFill>
              </a:rPr>
              <a:t>Podpora de </a:t>
            </a:r>
            <a:r>
              <a:rPr lang="cs-CZ" sz="2200" b="1" dirty="0" err="1">
                <a:solidFill>
                  <a:srgbClr val="084A8B"/>
                </a:solidFill>
              </a:rPr>
              <a:t>minimis</a:t>
            </a:r>
            <a:r>
              <a:rPr lang="cs-CZ" sz="2200" b="1" dirty="0">
                <a:solidFill>
                  <a:srgbClr val="084A8B"/>
                </a:solidFill>
              </a:rPr>
              <a:t> </a:t>
            </a:r>
            <a:r>
              <a:rPr lang="cs-CZ" sz="2200" dirty="0">
                <a:solidFill>
                  <a:srgbClr val="084A8B"/>
                </a:solidFill>
              </a:rPr>
              <a:t>určená pro </a:t>
            </a:r>
            <a:r>
              <a:rPr lang="cs-CZ" sz="2200" b="1" dirty="0">
                <a:solidFill>
                  <a:srgbClr val="084A8B"/>
                </a:solidFill>
              </a:rPr>
              <a:t>další zapojené subjekty </a:t>
            </a:r>
            <a:r>
              <a:rPr lang="cs-CZ" sz="2200" dirty="0">
                <a:solidFill>
                  <a:srgbClr val="084A8B"/>
                </a:solidFill>
              </a:rPr>
              <a:t>(zaměstnavatele)</a:t>
            </a:r>
          </a:p>
          <a:p>
            <a:pPr lvl="1" algn="just">
              <a:buClr>
                <a:srgbClr val="5FBBF5"/>
              </a:buClr>
            </a:pPr>
            <a:r>
              <a:rPr lang="cs-CZ" sz="1900" dirty="0">
                <a:solidFill>
                  <a:srgbClr val="084A8B"/>
                </a:solidFill>
              </a:rPr>
              <a:t>přidělená dnem podpisu Rozhodnutí o poskytnutí veřejné podpory/podpory de </a:t>
            </a:r>
            <a:r>
              <a:rPr lang="cs-CZ" sz="1900" dirty="0" err="1">
                <a:solidFill>
                  <a:srgbClr val="084A8B"/>
                </a:solidFill>
              </a:rPr>
              <a:t>minimis</a:t>
            </a:r>
            <a:r>
              <a:rPr lang="cs-CZ" sz="1900" dirty="0">
                <a:solidFill>
                  <a:srgbClr val="084A8B"/>
                </a:solidFill>
              </a:rPr>
              <a:t> dalšímu subjektu.</a:t>
            </a:r>
          </a:p>
        </p:txBody>
      </p:sp>
    </p:spTree>
    <p:extLst>
      <p:ext uri="{BB962C8B-B14F-4D97-AF65-F5344CB8AC3E}">
        <p14:creationId xmlns:p14="http://schemas.microsoft.com/office/powerpoint/2010/main" val="821514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080000"/>
          </a:xfrm>
        </p:spPr>
        <p:txBody>
          <a:bodyPr/>
          <a:lstStyle/>
          <a:p>
            <a:pPr algn="ctr"/>
            <a:r>
              <a:rPr lang="cs-CZ" sz="2800" dirty="0">
                <a:solidFill>
                  <a:srgbClr val="AFDDFA"/>
                </a:solidFill>
              </a:rPr>
              <a:t>Část </a:t>
            </a:r>
            <a:r>
              <a:rPr lang="cs-CZ" sz="2800" dirty="0" err="1">
                <a:solidFill>
                  <a:srgbClr val="AFDDFA"/>
                </a:solidFill>
              </a:rPr>
              <a:t>IiI</a:t>
            </a:r>
            <a:r>
              <a:rPr lang="cs-CZ" sz="2800" dirty="0">
                <a:solidFill>
                  <a:srgbClr val="AFDDFA"/>
                </a:solidFill>
              </a:rPr>
              <a:t> </a:t>
            </a:r>
            <a:r>
              <a:rPr lang="cs-CZ" sz="2800" dirty="0" err="1">
                <a:solidFill>
                  <a:srgbClr val="AFDDFA"/>
                </a:solidFill>
              </a:rPr>
              <a:t>RoD</a:t>
            </a:r>
            <a:r>
              <a:rPr lang="cs-CZ" sz="2800" dirty="0">
                <a:solidFill>
                  <a:srgbClr val="AFDDFA"/>
                </a:solidFill>
              </a:rPr>
              <a:t> – Specifické povinnosti příjemce týkající se realizace projektu (5)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25</a:t>
            </a:fld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12008" y="1340768"/>
            <a:ext cx="8424488" cy="51845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  <a:buClr>
                <a:srgbClr val="5FBBF5"/>
              </a:buClr>
            </a:pPr>
            <a:r>
              <a:rPr lang="cs-CZ" sz="2200" dirty="0">
                <a:ea typeface="Arial"/>
                <a:cs typeface="Times New Roman"/>
              </a:rPr>
              <a:t>Povinnosti při účasti uchazečů o zaměstnání, kteří byli do projektu </a:t>
            </a:r>
            <a:r>
              <a:rPr lang="cs-CZ" sz="2200" b="1" dirty="0">
                <a:ea typeface="Arial"/>
                <a:cs typeface="Times New Roman"/>
              </a:rPr>
              <a:t>vysláni ÚP ČR</a:t>
            </a:r>
            <a:endParaRPr lang="cs-CZ" sz="2200" dirty="0">
              <a:ea typeface="Arial"/>
              <a:cs typeface="Times New Roman"/>
            </a:endParaRPr>
          </a:p>
          <a:p>
            <a:pPr lvl="1" algn="just">
              <a:buClr>
                <a:srgbClr val="5FBBF5"/>
              </a:buClr>
            </a:pPr>
            <a:r>
              <a:rPr lang="cs-CZ" sz="1800" dirty="0">
                <a:ea typeface="Arial"/>
                <a:cs typeface="Times New Roman"/>
              </a:rPr>
              <a:t>uzavřít s uchazečem o zaměstnání dohodu o účasti v projektu,</a:t>
            </a:r>
          </a:p>
          <a:p>
            <a:pPr lvl="1" algn="just">
              <a:buClr>
                <a:srgbClr val="5FBBF5"/>
              </a:buClr>
            </a:pPr>
            <a:r>
              <a:rPr lang="cs-CZ" sz="1800" dirty="0">
                <a:ea typeface="Arial"/>
                <a:cs typeface="Times New Roman"/>
              </a:rPr>
              <a:t>informovat příslušnou krajskou pobočku ÚP ČR o realizaci rekvalifikace = zaslat formulář „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Údaje o rekvalifikaci v rámci soutěžního projektu</a:t>
            </a:r>
            <a:r>
              <a:rPr lang="cs-CZ" sz="1800" dirty="0">
                <a:ea typeface="Arial"/>
                <a:cs typeface="Times New Roman"/>
              </a:rPr>
              <a:t>“ vč. dalších dokumentů a navazujících povinností (viz bod 4.2. části III </a:t>
            </a:r>
            <a:r>
              <a:rPr lang="cs-CZ" sz="1800" dirty="0" err="1">
                <a:ea typeface="Arial"/>
                <a:cs typeface="Times New Roman"/>
              </a:rPr>
              <a:t>RoD</a:t>
            </a:r>
            <a:r>
              <a:rPr lang="cs-CZ" sz="1800" dirty="0">
                <a:ea typeface="Arial"/>
                <a:cs typeface="Times New Roman"/>
              </a:rPr>
              <a:t>),</a:t>
            </a:r>
          </a:p>
          <a:p>
            <a:pPr lvl="1" algn="just">
              <a:buClr>
                <a:srgbClr val="5FBBF5"/>
              </a:buClr>
            </a:pPr>
            <a:r>
              <a:rPr lang="cs-CZ" sz="1800" dirty="0">
                <a:ea typeface="Arial"/>
                <a:cs typeface="Times New Roman"/>
              </a:rPr>
              <a:t>informovat příslušnou krajskou pobočku ÚP ČR o neúčasti vyslaného uchazeče  v rekvalifikaci, nezahájení rekvalifikačního kurzu, případně další porušení předpisů ze strany uchazeče,</a:t>
            </a:r>
          </a:p>
          <a:p>
            <a:pPr lvl="1" algn="just">
              <a:buClr>
                <a:srgbClr val="5FBBF5"/>
              </a:buClr>
            </a:pPr>
            <a:r>
              <a:rPr lang="cs-CZ" sz="1800" dirty="0">
                <a:ea typeface="Arial"/>
                <a:cs typeface="Times New Roman"/>
              </a:rPr>
              <a:t>předat příslušné krajské pobočce ÚP ČR  po ukončení rekvalifikace protokol se seznamem účastníků a doklady o absolvování rekvalifikace,</a:t>
            </a:r>
          </a:p>
          <a:p>
            <a:pPr lvl="1" algn="just">
              <a:buClr>
                <a:srgbClr val="5FBBF5"/>
              </a:buClr>
            </a:pPr>
            <a:r>
              <a:rPr lang="cs-CZ" sz="1800" dirty="0">
                <a:ea typeface="Arial"/>
                <a:cs typeface="Times New Roman"/>
              </a:rPr>
              <a:t>na základě vyslání uchazeče do projektu ÚP ČR může vzniknout uchazeči nárok na podporu při rekvalifikaci, pobočka ÚP ČR ovšem nemá povinnost vyslat uchazeče o zaměstnání do projektu.</a:t>
            </a:r>
          </a:p>
          <a:p>
            <a:pPr lvl="1" algn="just">
              <a:buClr>
                <a:srgbClr val="5FBBF5"/>
              </a:buClr>
            </a:pPr>
            <a:r>
              <a:rPr lang="cs-CZ" sz="1800" b="1" dirty="0">
                <a:ea typeface="Arial"/>
                <a:cs typeface="Times New Roman"/>
              </a:rPr>
              <a:t>Databáze projektů </a:t>
            </a:r>
            <a:r>
              <a:rPr lang="cs-CZ" sz="1800" b="1" dirty="0" err="1">
                <a:cs typeface="Times New Roman"/>
              </a:rPr>
              <a:t>OKpráce</a:t>
            </a:r>
            <a:endParaRPr lang="cs-CZ" sz="1800" b="1" dirty="0">
              <a:cs typeface="Times New Roman"/>
            </a:endParaRPr>
          </a:p>
          <a:p>
            <a:pPr>
              <a:buClr>
                <a:srgbClr val="5FBBF5"/>
              </a:buClr>
            </a:pPr>
            <a:endParaRPr lang="cs-CZ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272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640960" cy="1080000"/>
          </a:xfrm>
        </p:spPr>
        <p:txBody>
          <a:bodyPr/>
          <a:lstStyle/>
          <a:p>
            <a:pPr algn="ctr"/>
            <a:r>
              <a:rPr lang="cs-CZ" sz="2800" dirty="0">
                <a:solidFill>
                  <a:srgbClr val="AFDDFA"/>
                </a:solidFill>
              </a:rPr>
              <a:t>Část Iv </a:t>
            </a:r>
            <a:r>
              <a:rPr lang="cs-CZ" sz="2800" dirty="0" err="1">
                <a:solidFill>
                  <a:srgbClr val="AFDDFA"/>
                </a:solidFill>
              </a:rPr>
              <a:t>RoD</a:t>
            </a:r>
            <a:br>
              <a:rPr lang="cs-CZ" sz="2800" dirty="0">
                <a:solidFill>
                  <a:srgbClr val="AFDDFA"/>
                </a:solidFill>
              </a:rPr>
            </a:br>
            <a:r>
              <a:rPr lang="cs-CZ" sz="2800" dirty="0">
                <a:solidFill>
                  <a:srgbClr val="AFDDFA"/>
                </a:solidFill>
              </a:rPr>
              <a:t>Platební podmínky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26</a:t>
            </a:fld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540000" y="1556792"/>
            <a:ext cx="8064000" cy="45632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FBBF5"/>
              </a:buClr>
            </a:pPr>
            <a:endParaRPr lang="cs-CZ" sz="2200" dirty="0">
              <a:ea typeface="Arial"/>
              <a:cs typeface="Times New Roman"/>
            </a:endParaRPr>
          </a:p>
          <a:p>
            <a:pPr>
              <a:buClr>
                <a:srgbClr val="5FBBF5"/>
              </a:buClr>
            </a:pPr>
            <a:endParaRPr lang="cs-CZ" sz="2200" dirty="0">
              <a:solidFill>
                <a:srgbClr val="FF0000"/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DC664D1-6D27-4D57-94CB-A218DC23B8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7335648"/>
              </p:ext>
            </p:extLst>
          </p:nvPr>
        </p:nvGraphicFramePr>
        <p:xfrm>
          <a:off x="395536" y="1268760"/>
          <a:ext cx="8208464" cy="5247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1101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AFDDFA"/>
                </a:solidFill>
              </a:rPr>
              <a:t>Část Iv </a:t>
            </a:r>
            <a:r>
              <a:rPr lang="cs-CZ" dirty="0" err="1">
                <a:solidFill>
                  <a:srgbClr val="AFDDFA"/>
                </a:solidFill>
              </a:rPr>
              <a:t>RoD</a:t>
            </a:r>
            <a:r>
              <a:rPr lang="cs-CZ" dirty="0">
                <a:solidFill>
                  <a:srgbClr val="AFDDFA"/>
                </a:solidFill>
              </a:rPr>
              <a:t> </a:t>
            </a:r>
            <a:br>
              <a:rPr lang="cs-CZ" dirty="0">
                <a:solidFill>
                  <a:srgbClr val="AFDDFA"/>
                </a:solidFill>
              </a:rPr>
            </a:br>
            <a:r>
              <a:rPr lang="cs-CZ" dirty="0">
                <a:solidFill>
                  <a:srgbClr val="AFDDFA"/>
                </a:solidFill>
              </a:rPr>
              <a:t>Platební podmínky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Paušální sazba</a:t>
            </a:r>
          </a:p>
          <a:p>
            <a:pPr algn="just">
              <a:buFont typeface="Wingdings" panose="05000000000000000000" pitchFamily="2" charset="2"/>
              <a:buChar char="¢"/>
            </a:pPr>
            <a:r>
              <a:rPr lang="cs-CZ" sz="1800" dirty="0"/>
              <a:t>40 % ze způsobilých přímých osobních nákladů projektu.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Přeplatek dotace</a:t>
            </a:r>
          </a:p>
          <a:p>
            <a:pPr algn="just">
              <a:buFont typeface="Wingdings" panose="05000000000000000000" pitchFamily="2" charset="2"/>
              <a:buChar char="¢"/>
            </a:pPr>
            <a:r>
              <a:rPr lang="cs-CZ" sz="1800" dirty="0"/>
              <a:t>v případě, že vyplacená částka dotace bude převyšovat částku celkových způsobilých výdajů, musí být rozdíl vrácen poskytovateli.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9397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712968" cy="1080000"/>
          </a:xfrm>
        </p:spPr>
        <p:txBody>
          <a:bodyPr/>
          <a:lstStyle/>
          <a:p>
            <a:pPr algn="ctr"/>
            <a:r>
              <a:rPr lang="cs-CZ" sz="2800" dirty="0">
                <a:solidFill>
                  <a:srgbClr val="AFDDFA"/>
                </a:solidFill>
              </a:rPr>
              <a:t>Část v ROD</a:t>
            </a:r>
            <a:br>
              <a:rPr lang="cs-CZ" sz="2800" dirty="0">
                <a:solidFill>
                  <a:srgbClr val="AFDDFA"/>
                </a:solidFill>
              </a:rPr>
            </a:br>
            <a:r>
              <a:rPr lang="cs-CZ" sz="2800" dirty="0">
                <a:solidFill>
                  <a:srgbClr val="AFDDFA"/>
                </a:solidFill>
              </a:rPr>
              <a:t>Finanční opravy (1)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28</a:t>
            </a:fld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540000" y="1556792"/>
            <a:ext cx="8064000" cy="45632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FBBF5"/>
              </a:buClr>
            </a:pPr>
            <a:endParaRPr lang="cs-CZ" sz="2200" dirty="0">
              <a:ea typeface="Arial"/>
              <a:cs typeface="Times New Roman"/>
            </a:endParaRPr>
          </a:p>
          <a:p>
            <a:pPr>
              <a:buClr>
                <a:srgbClr val="5FBBF5"/>
              </a:buClr>
            </a:pPr>
            <a:endParaRPr lang="cs-CZ" sz="2200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2444F4F-5353-4917-91A3-1AC790E698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5411789"/>
              </p:ext>
            </p:extLst>
          </p:nvPr>
        </p:nvGraphicFramePr>
        <p:xfrm>
          <a:off x="540000" y="1556792"/>
          <a:ext cx="80640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8723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712968" cy="1080000"/>
          </a:xfrm>
        </p:spPr>
        <p:txBody>
          <a:bodyPr/>
          <a:lstStyle/>
          <a:p>
            <a:pPr algn="ctr"/>
            <a:r>
              <a:rPr lang="cs-CZ" sz="2800" dirty="0">
                <a:solidFill>
                  <a:srgbClr val="AFDDFA"/>
                </a:solidFill>
              </a:rPr>
              <a:t>Část v </a:t>
            </a:r>
            <a:r>
              <a:rPr lang="cs-CZ" sz="2800" dirty="0" err="1">
                <a:solidFill>
                  <a:srgbClr val="AFDDFA"/>
                </a:solidFill>
              </a:rPr>
              <a:t>RoD</a:t>
            </a:r>
            <a:br>
              <a:rPr lang="cs-CZ" sz="2800" dirty="0">
                <a:solidFill>
                  <a:srgbClr val="AFDDFA"/>
                </a:solidFill>
              </a:rPr>
            </a:br>
            <a:r>
              <a:rPr lang="cs-CZ" sz="2800" dirty="0">
                <a:solidFill>
                  <a:srgbClr val="AFDDFA"/>
                </a:solidFill>
              </a:rPr>
              <a:t>Finanční opravy (2)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29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95536" y="1556792"/>
            <a:ext cx="8640960" cy="49592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5FBBF5"/>
              </a:buClr>
            </a:pPr>
            <a:r>
              <a:rPr lang="cs-CZ" sz="2200" b="1" dirty="0">
                <a:ea typeface="Arial"/>
                <a:cs typeface="Times New Roman"/>
              </a:rPr>
              <a:t>Stanovené výše sankcí v </a:t>
            </a:r>
            <a:r>
              <a:rPr lang="cs-CZ" sz="2200" b="1" dirty="0" err="1">
                <a:ea typeface="Arial"/>
                <a:cs typeface="Times New Roman"/>
              </a:rPr>
              <a:t>RoD</a:t>
            </a:r>
            <a:r>
              <a:rPr lang="cs-CZ" sz="2200" dirty="0">
                <a:ea typeface="Arial"/>
                <a:cs typeface="Times New Roman"/>
              </a:rPr>
              <a:t>:</a:t>
            </a:r>
          </a:p>
          <a:p>
            <a:pPr lvl="1" algn="just">
              <a:buClr>
                <a:srgbClr val="5FBBF5"/>
              </a:buClr>
            </a:pPr>
            <a:r>
              <a:rPr lang="cs-CZ" sz="1800" dirty="0">
                <a:ea typeface="Arial"/>
                <a:cs typeface="Times New Roman"/>
              </a:rPr>
              <a:t>celková dosud vyplacená částka dotace – nesplnění účelu dotace</a:t>
            </a:r>
          </a:p>
          <a:p>
            <a:pPr lvl="1" algn="just">
              <a:buClr>
                <a:srgbClr val="5FBBF5"/>
              </a:buClr>
            </a:pPr>
            <a:r>
              <a:rPr lang="cs-CZ" sz="1800" dirty="0">
                <a:ea typeface="Arial"/>
                <a:cs typeface="Times New Roman"/>
              </a:rPr>
              <a:t>výše nezpůsobilých výdajů uhrazených z dotace (pokud lze vyčíslit)</a:t>
            </a:r>
          </a:p>
          <a:p>
            <a:pPr lvl="1" algn="just">
              <a:buClr>
                <a:srgbClr val="5FBBF5"/>
              </a:buClr>
            </a:pPr>
            <a:endParaRPr lang="cs-CZ" sz="1800" dirty="0">
              <a:ea typeface="Arial"/>
              <a:cs typeface="Times New Roman"/>
            </a:endParaRPr>
          </a:p>
          <a:p>
            <a:pPr lvl="1" algn="just">
              <a:buClr>
                <a:srgbClr val="5FBBF5"/>
              </a:buClr>
            </a:pPr>
            <a:endParaRPr lang="cs-CZ" sz="1800" dirty="0">
              <a:ea typeface="Arial"/>
              <a:cs typeface="Times New Roman"/>
            </a:endParaRPr>
          </a:p>
          <a:p>
            <a:pPr lvl="1" algn="just">
              <a:buClr>
                <a:srgbClr val="5FBBF5"/>
              </a:buClr>
            </a:pPr>
            <a:endParaRPr lang="cs-CZ" sz="1800" dirty="0">
              <a:ea typeface="Arial"/>
              <a:cs typeface="Times New Roman"/>
            </a:endParaRPr>
          </a:p>
          <a:p>
            <a:pPr lvl="1" algn="just">
              <a:buClr>
                <a:srgbClr val="5FBBF5"/>
              </a:buClr>
            </a:pPr>
            <a:endParaRPr lang="cs-CZ" sz="1800" dirty="0">
              <a:ea typeface="Arial"/>
              <a:cs typeface="Times New Roman"/>
            </a:endParaRPr>
          </a:p>
          <a:p>
            <a:pPr lvl="1" algn="just">
              <a:buClr>
                <a:srgbClr val="5FBBF5"/>
              </a:buClr>
            </a:pPr>
            <a:endParaRPr lang="cs-CZ" sz="1800" dirty="0">
              <a:ea typeface="Arial"/>
              <a:cs typeface="Times New Roman"/>
            </a:endParaRPr>
          </a:p>
          <a:p>
            <a:pPr lvl="1" algn="just">
              <a:buClr>
                <a:srgbClr val="5FBBF5"/>
              </a:buClr>
            </a:pPr>
            <a:endParaRPr lang="cs-CZ" sz="1800" dirty="0">
              <a:ea typeface="Arial"/>
              <a:cs typeface="Times New Roman"/>
            </a:endParaRPr>
          </a:p>
          <a:p>
            <a:pPr lvl="1" algn="just">
              <a:buClr>
                <a:srgbClr val="5FBBF5"/>
              </a:buClr>
            </a:pPr>
            <a:endParaRPr lang="cs-CZ" sz="1800" dirty="0">
              <a:ea typeface="Arial"/>
              <a:cs typeface="Times New Roman"/>
            </a:endParaRPr>
          </a:p>
          <a:p>
            <a:pPr lvl="1" algn="just">
              <a:buClr>
                <a:srgbClr val="5FBBF5"/>
              </a:buClr>
            </a:pPr>
            <a:endParaRPr lang="cs-CZ" sz="1800" dirty="0">
              <a:ea typeface="Arial"/>
              <a:cs typeface="Times New Roman"/>
            </a:endParaRPr>
          </a:p>
          <a:p>
            <a:pPr lvl="1" algn="just">
              <a:buClr>
                <a:srgbClr val="5FBBF5"/>
              </a:buClr>
            </a:pPr>
            <a:endParaRPr lang="cs-CZ" sz="1800" dirty="0">
              <a:ea typeface="Arial"/>
              <a:cs typeface="Times New Roman"/>
            </a:endParaRPr>
          </a:p>
          <a:p>
            <a:pPr marL="414000" lvl="1" indent="0" algn="just">
              <a:buClr>
                <a:srgbClr val="5FBBF5"/>
              </a:buClr>
              <a:buNone/>
            </a:pPr>
            <a:endParaRPr lang="cs-CZ" sz="1800" dirty="0">
              <a:ea typeface="Arial"/>
              <a:cs typeface="Times New Roman"/>
            </a:endParaRPr>
          </a:p>
          <a:p>
            <a:pPr lvl="1" algn="just">
              <a:buClr>
                <a:srgbClr val="5FBBF5"/>
              </a:buClr>
            </a:pPr>
            <a:endParaRPr lang="cs-CZ" sz="1800" dirty="0">
              <a:ea typeface="Arial"/>
              <a:cs typeface="Times New Roman"/>
            </a:endParaRPr>
          </a:p>
          <a:p>
            <a:pPr lvl="1" algn="just">
              <a:buClr>
                <a:srgbClr val="5FBBF5"/>
              </a:buClr>
            </a:pPr>
            <a:endParaRPr lang="cs-CZ" sz="1800" dirty="0">
              <a:ea typeface="Arial"/>
              <a:cs typeface="Times New Roman"/>
            </a:endParaRPr>
          </a:p>
          <a:p>
            <a:pPr lvl="1" algn="just">
              <a:buClr>
                <a:srgbClr val="5FBBF5"/>
              </a:buClr>
            </a:pPr>
            <a:endParaRPr lang="cs-CZ" sz="1800" dirty="0">
              <a:ea typeface="Arial"/>
              <a:cs typeface="Times New Roman"/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1DF8E5BD-8AB0-80BE-79D8-D4210C1076E4}"/>
              </a:ext>
            </a:extLst>
          </p:cNvPr>
          <p:cNvSpPr/>
          <p:nvPr/>
        </p:nvSpPr>
        <p:spPr>
          <a:xfrm>
            <a:off x="668363" y="2996952"/>
            <a:ext cx="7432030" cy="3314700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 z="635000"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  Příklady závažných sankcí </a:t>
            </a: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Nezpůsobilá CS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‒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krácení všech na ni vynaložených výdajů.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Překročení částky určené podpory de minimis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pro zaměstnavatele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‒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krácení částky, o kterou byla podpora de minimis překročena.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 případě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neposouzení dopadu VP </a:t>
            </a:r>
            <a:r>
              <a:rPr kumimoji="0" lang="cs-CZ" sz="140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vyplacení mzdových příspěvků bez informace od ŘO, v jakém režimu jsou poskytnuty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– krácení všeho dosud proplaceného.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Falšování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údajů = krácení + trestní oznámení.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6" name="Grafický objekt 5" descr="Zákazová značka se souvislou výplní">
            <a:extLst>
              <a:ext uri="{FF2B5EF4-FFF2-40B4-BE49-F238E27FC236}">
                <a16:creationId xmlns:a16="http://schemas.microsoft.com/office/drawing/2014/main" id="{5526AD6D-0F3F-84C2-9454-A3399BD17E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755576" y="3226500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16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9E90BA-9924-4EC4-9A3C-9B15E152B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/>
              <a:t>PRÁVNÍ AKT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2A12B99-C41A-4187-B2A0-68321CBBB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73C454AB-AF7D-044F-C2CF-EF5AA9F1F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988840"/>
            <a:ext cx="8064000" cy="4320000"/>
          </a:xfrm>
        </p:spPr>
        <p:txBody>
          <a:bodyPr/>
          <a:lstStyle/>
          <a:p>
            <a:pPr algn="just"/>
            <a:r>
              <a:rPr lang="cs-CZ" dirty="0"/>
              <a:t>Rozhodnutí o poskytnutí dotace (dále jen </a:t>
            </a:r>
            <a:r>
              <a:rPr lang="cs-CZ" dirty="0" err="1"/>
              <a:t>RoD</a:t>
            </a:r>
            <a:r>
              <a:rPr lang="cs-CZ" dirty="0"/>
              <a:t>)</a:t>
            </a:r>
          </a:p>
          <a:p>
            <a:pPr algn="just"/>
            <a:r>
              <a:rPr lang="cs-CZ" b="1" dirty="0"/>
              <a:t>Pravidla OPZ+: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Obecná část pravidel pro žadatele a příjemce v rámci OPZ+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Specifická část pravidel pro žadatele a příjemce v rámci OPZ+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Pravidla jsou uveřejněna na webovém portálu poskytovatele </a:t>
            </a:r>
            <a:r>
              <a:rPr lang="cs-CZ" dirty="0">
                <a:hlinkClick r:id="rId3"/>
              </a:rPr>
              <a:t>www.esfcr.cz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30572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0">
                <a:solidFill>
                  <a:srgbClr val="AFDDFA"/>
                </a:solidFill>
              </a:rPr>
              <a:t>Část v </a:t>
            </a:r>
            <a:r>
              <a:rPr lang="cs-CZ" sz="2800" dirty="0" err="1">
                <a:solidFill>
                  <a:srgbClr val="AFDDFA"/>
                </a:solidFill>
              </a:rPr>
              <a:t>RoD</a:t>
            </a:r>
            <a:br>
              <a:rPr lang="cs-CZ" sz="2800" dirty="0">
                <a:solidFill>
                  <a:srgbClr val="AFDDFA"/>
                </a:solidFill>
              </a:rPr>
            </a:br>
            <a:r>
              <a:rPr lang="cs-CZ" sz="2800" dirty="0">
                <a:solidFill>
                  <a:srgbClr val="AFDDFA"/>
                </a:solidFill>
              </a:rPr>
              <a:t>Finanční opravy (3)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30</a:t>
            </a:fld>
            <a:endParaRPr lang="cs-CZ" dirty="0"/>
          </a:p>
        </p:txBody>
      </p:sp>
      <p:sp>
        <p:nvSpPr>
          <p:cNvPr id="6" name="Zástupný symbol pro obsah 2"/>
          <p:cNvSpPr txBox="1">
            <a:spLocks noGrp="1"/>
          </p:cNvSpPr>
          <p:nvPr>
            <p:ph idx="1"/>
          </p:nvPr>
        </p:nvSpPr>
        <p:spPr>
          <a:xfrm>
            <a:off x="216000" y="1340768"/>
            <a:ext cx="8424000" cy="53285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buClr>
                <a:srgbClr val="5FBBF5"/>
              </a:buClr>
            </a:pPr>
            <a:r>
              <a:rPr lang="cs-CZ" sz="1800" b="1" dirty="0">
                <a:ea typeface="Arial"/>
                <a:cs typeface="Times New Roman"/>
              </a:rPr>
              <a:t>0,5 % z celkové částky dotace</a:t>
            </a:r>
          </a:p>
          <a:p>
            <a:pPr lvl="3" algn="just">
              <a:buClr>
                <a:srgbClr val="5FBBF5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ea typeface="Arial"/>
                <a:cs typeface="Times New Roman"/>
              </a:rPr>
              <a:t>pozdní předložení </a:t>
            </a:r>
            <a:r>
              <a:rPr lang="cs-CZ" sz="1800" dirty="0" err="1">
                <a:ea typeface="Arial"/>
                <a:cs typeface="Times New Roman"/>
              </a:rPr>
              <a:t>ZoR</a:t>
            </a:r>
            <a:r>
              <a:rPr lang="cs-CZ" sz="1800" dirty="0">
                <a:ea typeface="Arial"/>
                <a:cs typeface="Times New Roman"/>
              </a:rPr>
              <a:t> s prodlením </a:t>
            </a:r>
            <a:r>
              <a:rPr lang="cs-CZ" sz="1800" dirty="0">
                <a:solidFill>
                  <a:srgbClr val="FF0000"/>
                </a:solidFill>
                <a:ea typeface="Arial"/>
                <a:cs typeface="Times New Roman"/>
              </a:rPr>
              <a:t>7 kalendářních dní a více</a:t>
            </a:r>
            <a:r>
              <a:rPr lang="cs-CZ" sz="1800" dirty="0">
                <a:ea typeface="Arial"/>
                <a:cs typeface="Times New Roman"/>
              </a:rPr>
              <a:t>,</a:t>
            </a:r>
          </a:p>
          <a:p>
            <a:pPr lvl="3" algn="just">
              <a:buClr>
                <a:srgbClr val="5FBBF5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ea typeface="Arial"/>
                <a:cs typeface="Times New Roman"/>
              </a:rPr>
              <a:t>nedoložení plánu aktivit, který si vyžádá ŘO,</a:t>
            </a:r>
          </a:p>
          <a:p>
            <a:pPr lvl="3" algn="just">
              <a:buClr>
                <a:srgbClr val="5FBBF5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ea typeface="Arial"/>
                <a:cs typeface="Times New Roman"/>
              </a:rPr>
              <a:t>neumožnění provedení kontroly projektu,</a:t>
            </a:r>
          </a:p>
          <a:p>
            <a:pPr lvl="3" algn="just">
              <a:buClr>
                <a:srgbClr val="5FBBF5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ea typeface="Arial"/>
                <a:cs typeface="Times New Roman"/>
              </a:rPr>
              <a:t>provedení podstatné změny bez předchozího souhlasu ŘO,</a:t>
            </a:r>
          </a:p>
          <a:p>
            <a:pPr lvl="3" algn="just">
              <a:buClr>
                <a:srgbClr val="5FBBF5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ea typeface="Arial"/>
                <a:cs typeface="Times New Roman"/>
              </a:rPr>
              <a:t>neposkytnutí licence k právům duševního vlastnictví, vzniklých s podporou prostředků projektu,</a:t>
            </a:r>
          </a:p>
          <a:p>
            <a:pPr lvl="3" algn="just">
              <a:buClr>
                <a:srgbClr val="5FBBF5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ea typeface="Arial"/>
                <a:cs typeface="Times New Roman"/>
              </a:rPr>
              <a:t>partnerství v rozporu s pravidly OPZ+, nezavázání partnera k plnění části II </a:t>
            </a:r>
            <a:r>
              <a:rPr lang="cs-CZ" sz="1800" dirty="0" err="1">
                <a:ea typeface="Arial"/>
                <a:cs typeface="Times New Roman"/>
              </a:rPr>
              <a:t>RoD</a:t>
            </a:r>
            <a:r>
              <a:rPr lang="cs-CZ" sz="1800" dirty="0">
                <a:ea typeface="Arial"/>
                <a:cs typeface="Times New Roman"/>
              </a:rPr>
              <a:t>,</a:t>
            </a:r>
          </a:p>
          <a:p>
            <a:pPr lvl="3" algn="just">
              <a:buClr>
                <a:srgbClr val="5FBBF5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ea typeface="Arial"/>
                <a:cs typeface="Times New Roman"/>
              </a:rPr>
              <a:t>neuchování dokumentů souvisejících s realizací projektu.</a:t>
            </a:r>
            <a:endParaRPr lang="cs-CZ" sz="2200" b="1" dirty="0">
              <a:ea typeface="Arial"/>
              <a:cs typeface="Times New Roman"/>
            </a:endParaRPr>
          </a:p>
          <a:p>
            <a:pPr algn="just">
              <a:buClr>
                <a:srgbClr val="5FBBF5"/>
              </a:buClr>
            </a:pPr>
            <a:r>
              <a:rPr lang="cs-CZ" sz="2200" b="1" dirty="0">
                <a:ea typeface="Arial"/>
                <a:cs typeface="Times New Roman"/>
              </a:rPr>
              <a:t>Stanovené výše sankcí v pravidlech OPZ+:</a:t>
            </a:r>
            <a:endParaRPr lang="cs-CZ" sz="1800" dirty="0">
              <a:ea typeface="Arial"/>
              <a:cs typeface="Times New Roman"/>
            </a:endParaRPr>
          </a:p>
          <a:p>
            <a:pPr lvl="1" algn="just">
              <a:buClr>
                <a:srgbClr val="5FBBF5"/>
              </a:buClr>
            </a:pPr>
            <a:r>
              <a:rPr lang="cs-CZ" sz="1800" dirty="0">
                <a:ea typeface="Arial"/>
                <a:cs typeface="Times New Roman"/>
              </a:rPr>
              <a:t>nedodržení postupu v provádění informačních a  komunikačních opatření</a:t>
            </a:r>
          </a:p>
          <a:p>
            <a:pPr marL="966375" lvl="2" indent="-285750" algn="just">
              <a:buClr>
                <a:srgbClr val="5FBBF5"/>
              </a:buClr>
              <a:buFont typeface="Arial" panose="020B0604020202020204" pitchFamily="34" charset="0"/>
              <a:buChar char="•"/>
              <a:tabLst>
                <a:tab pos="1257300" algn="l"/>
              </a:tabLst>
            </a:pPr>
            <a:r>
              <a:rPr lang="cs-CZ" sz="1800" dirty="0">
                <a:ea typeface="Arial"/>
                <a:cs typeface="Times New Roman"/>
              </a:rPr>
              <a:t>sankce je stanovena v případě neučinění nápravy ve stanovené lhůtě,</a:t>
            </a:r>
          </a:p>
          <a:p>
            <a:pPr marL="966375" lvl="2" indent="-285750" algn="just">
              <a:buClr>
                <a:srgbClr val="5FBBF5"/>
              </a:buClr>
              <a:buFont typeface="Arial" panose="020B0604020202020204" pitchFamily="34" charset="0"/>
              <a:buChar char="•"/>
              <a:tabLst>
                <a:tab pos="1257300" algn="l"/>
              </a:tabLst>
            </a:pPr>
            <a:r>
              <a:rPr lang="cs-CZ" sz="1800" dirty="0">
                <a:ea typeface="Arial"/>
                <a:cs typeface="Times New Roman"/>
              </a:rPr>
              <a:t>sankce může být udělena i opakovaně.</a:t>
            </a:r>
          </a:p>
          <a:p>
            <a:pPr lvl="5">
              <a:buClr>
                <a:srgbClr val="5FBBF5"/>
              </a:buClr>
            </a:pPr>
            <a:endParaRPr lang="cs-CZ" sz="1800" dirty="0">
              <a:ea typeface="Arial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01763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0">
                <a:solidFill>
                  <a:srgbClr val="AFDDFA"/>
                </a:solidFill>
              </a:rPr>
              <a:t>Část v </a:t>
            </a:r>
            <a:r>
              <a:rPr lang="cs-CZ" sz="2800" dirty="0" err="1">
                <a:solidFill>
                  <a:srgbClr val="AFDDFA"/>
                </a:solidFill>
              </a:rPr>
              <a:t>RoD</a:t>
            </a:r>
            <a:br>
              <a:rPr lang="cs-CZ" sz="2800" dirty="0">
                <a:solidFill>
                  <a:srgbClr val="AFDDFA"/>
                </a:solidFill>
              </a:rPr>
            </a:br>
            <a:r>
              <a:rPr lang="cs-CZ" sz="2800" dirty="0">
                <a:solidFill>
                  <a:srgbClr val="AFDDFA"/>
                </a:solidFill>
              </a:rPr>
              <a:t>Finanční opravy (4)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31</a:t>
            </a:fld>
            <a:endParaRPr lang="cs-CZ" dirty="0"/>
          </a:p>
        </p:txBody>
      </p:sp>
      <p:sp>
        <p:nvSpPr>
          <p:cNvPr id="6" name="Zástupný symbol pro obsah 2"/>
          <p:cNvSpPr txBox="1">
            <a:spLocks noGrp="1"/>
          </p:cNvSpPr>
          <p:nvPr>
            <p:ph idx="1"/>
          </p:nvPr>
        </p:nvSpPr>
        <p:spPr>
          <a:xfrm>
            <a:off x="540000" y="1412776"/>
            <a:ext cx="8064000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FBBF5"/>
              </a:buClr>
            </a:pPr>
            <a:r>
              <a:rPr lang="cs-CZ" sz="2200" b="1" dirty="0">
                <a:ea typeface="Arial"/>
                <a:cs typeface="Times New Roman"/>
              </a:rPr>
              <a:t>Stanovené výše sankcí při nenaplnění indikátorů</a:t>
            </a:r>
            <a:r>
              <a:rPr lang="cs-CZ" sz="2200" dirty="0">
                <a:ea typeface="Arial"/>
                <a:cs typeface="Times New Roman"/>
              </a:rPr>
              <a:t>:</a:t>
            </a:r>
          </a:p>
          <a:p>
            <a:pPr lvl="1">
              <a:buClr>
                <a:srgbClr val="5FBBF5"/>
              </a:buClr>
            </a:pPr>
            <a:r>
              <a:rPr lang="cs-CZ" sz="1800" dirty="0">
                <a:ea typeface="Arial"/>
                <a:cs typeface="Times New Roman"/>
              </a:rPr>
              <a:t>Indikátory výstupu – 600 000 - </a:t>
            </a:r>
            <a:r>
              <a:rPr lang="cs-CZ" sz="1800" i="1" dirty="0">
                <a:ea typeface="Arial"/>
                <a:cs typeface="Times New Roman"/>
              </a:rPr>
              <a:t>Celkový počet účastníků</a:t>
            </a:r>
          </a:p>
          <a:p>
            <a:pPr lvl="1">
              <a:buClr>
                <a:srgbClr val="5FBBF5"/>
              </a:buClr>
            </a:pPr>
            <a:r>
              <a:rPr lang="cs-CZ" sz="1800" dirty="0">
                <a:ea typeface="Arial"/>
                <a:cs typeface="Times New Roman"/>
              </a:rPr>
              <a:t>Indikátory výstupu – 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672 001 - </a:t>
            </a:r>
            <a:r>
              <a:rPr lang="cs-CZ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Počet znevýhodněných osob umístěných na pracovních místech</a:t>
            </a:r>
            <a:endParaRPr lang="cs-CZ" sz="1800" i="1" dirty="0">
              <a:ea typeface="Arial"/>
              <a:cs typeface="Times New Roman"/>
            </a:endParaRPr>
          </a:p>
          <a:p>
            <a:pPr lvl="1">
              <a:buClr>
                <a:srgbClr val="5FBBF5"/>
              </a:buClr>
            </a:pPr>
            <a:endParaRPr lang="cs-CZ" sz="1400" dirty="0">
              <a:ea typeface="Arial"/>
              <a:cs typeface="Times New Roman"/>
            </a:endParaRPr>
          </a:p>
          <a:p>
            <a:pPr lvl="1">
              <a:buClr>
                <a:srgbClr val="5FBBF5"/>
              </a:buClr>
            </a:pPr>
            <a:endParaRPr lang="cs-CZ" sz="1400" dirty="0">
              <a:ea typeface="Arial"/>
              <a:cs typeface="Times New Roman"/>
            </a:endParaRPr>
          </a:p>
          <a:p>
            <a:pPr lvl="1">
              <a:buClr>
                <a:srgbClr val="5FBBF5"/>
              </a:buClr>
            </a:pPr>
            <a:endParaRPr lang="cs-CZ" sz="1400" dirty="0">
              <a:ea typeface="Arial"/>
              <a:cs typeface="Times New Roman"/>
            </a:endParaRPr>
          </a:p>
          <a:p>
            <a:pPr lvl="1">
              <a:buClr>
                <a:srgbClr val="5FBBF5"/>
              </a:buClr>
            </a:pPr>
            <a:endParaRPr lang="cs-CZ" sz="1400" dirty="0">
              <a:ea typeface="Arial"/>
              <a:cs typeface="Times New Roman"/>
            </a:endParaRPr>
          </a:p>
          <a:p>
            <a:pPr lvl="1">
              <a:buClr>
                <a:srgbClr val="5FBBF5"/>
              </a:buClr>
            </a:pPr>
            <a:r>
              <a:rPr lang="cs-CZ" sz="1800" dirty="0">
                <a:ea typeface="Arial"/>
                <a:cs typeface="Times New Roman"/>
              </a:rPr>
              <a:t>Indikátory výsledku – 626 000 - </a:t>
            </a:r>
            <a:r>
              <a:rPr lang="cs-CZ" sz="1800" i="1" dirty="0">
                <a:ea typeface="Arial"/>
                <a:cs typeface="Times New Roman"/>
              </a:rPr>
              <a:t>Účastníci, kteří získali kvalifikaci po ukončení své účasti</a:t>
            </a:r>
          </a:p>
          <a:p>
            <a:pPr lvl="5">
              <a:buClr>
                <a:srgbClr val="5FBBF5"/>
              </a:buClr>
            </a:pPr>
            <a:endParaRPr lang="cs-CZ" sz="1800" dirty="0">
              <a:ea typeface="Arial"/>
              <a:cs typeface="Times New Roman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307472"/>
              </p:ext>
            </p:extLst>
          </p:nvPr>
        </p:nvGraphicFramePr>
        <p:xfrm>
          <a:off x="1115616" y="5131000"/>
          <a:ext cx="6539061" cy="890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82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6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226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100" b="1" dirty="0">
                          <a:solidFill>
                            <a:schemeClr val="bg1"/>
                          </a:solidFill>
                          <a:effectLst/>
                        </a:rPr>
                        <a:t>Celková míra naplnění indikátorů výsledků</a:t>
                      </a:r>
                      <a:r>
                        <a:rPr lang="cs-CZ" sz="1100" b="1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cs-CZ" sz="1100" b="1" dirty="0">
                          <a:solidFill>
                            <a:schemeClr val="bg1"/>
                          </a:solidFill>
                          <a:effectLst/>
                        </a:rPr>
                        <a:t>uvedených v Informaci o projektu v příloze č. 1</a:t>
                      </a:r>
                      <a:endParaRPr lang="cs-CZ" sz="11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100" b="1" dirty="0">
                          <a:solidFill>
                            <a:schemeClr val="bg1"/>
                          </a:solidFill>
                          <a:effectLst/>
                        </a:rPr>
                        <a:t>Procento odvodu z částky, ve které byla porušena rozpočtová kázeň</a:t>
                      </a:r>
                      <a:endParaRPr lang="cs-CZ" sz="11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531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b="1" dirty="0">
                          <a:effectLst/>
                        </a:rPr>
                        <a:t>méně než 75 % až 50 %</a:t>
                      </a:r>
                      <a:endParaRPr lang="cs-CZ" sz="10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b="1" dirty="0">
                          <a:effectLst/>
                        </a:rPr>
                        <a:t>10 %</a:t>
                      </a:r>
                      <a:endParaRPr lang="cs-CZ" sz="10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531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b="1" dirty="0">
                          <a:effectLst/>
                        </a:rPr>
                        <a:t>méně než 50 %</a:t>
                      </a:r>
                      <a:endParaRPr lang="cs-CZ" sz="10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000" b="1" dirty="0">
                          <a:effectLst/>
                        </a:rPr>
                        <a:t>20 %</a:t>
                      </a:r>
                      <a:endParaRPr lang="cs-CZ" sz="10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26829"/>
            <a:ext cx="65595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8701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080000"/>
          </a:xfrm>
        </p:spPr>
        <p:txBody>
          <a:bodyPr/>
          <a:lstStyle/>
          <a:p>
            <a:pPr algn="ctr"/>
            <a:r>
              <a:rPr lang="cs-CZ" sz="2800" dirty="0">
                <a:solidFill>
                  <a:srgbClr val="AFDDFA"/>
                </a:solidFill>
              </a:rPr>
              <a:t>Část VI </a:t>
            </a:r>
            <a:r>
              <a:rPr lang="cs-CZ" sz="2800" dirty="0" err="1">
                <a:solidFill>
                  <a:srgbClr val="AFDDFA"/>
                </a:solidFill>
              </a:rPr>
              <a:t>RoD</a:t>
            </a:r>
            <a:br>
              <a:rPr lang="cs-CZ" sz="2800" dirty="0">
                <a:solidFill>
                  <a:srgbClr val="AFDDFA"/>
                </a:solidFill>
              </a:rPr>
            </a:br>
            <a:r>
              <a:rPr lang="cs-CZ" sz="2800" dirty="0">
                <a:solidFill>
                  <a:srgbClr val="AFDDFA"/>
                </a:solidFill>
              </a:rPr>
              <a:t>Pověření ke zpracování osobních údajů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32</a:t>
            </a:fld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5FBBF5"/>
              </a:buClr>
            </a:pPr>
            <a:r>
              <a:rPr lang="cs-CZ" sz="2200" dirty="0">
                <a:cs typeface="Times New Roman"/>
              </a:rPr>
              <a:t>Poskytovatel pověřuje příjemce ke zpracování osobních údajů podpořených osob</a:t>
            </a:r>
          </a:p>
          <a:p>
            <a:pPr lvl="1" algn="just">
              <a:buClr>
                <a:srgbClr val="5FBBF5"/>
              </a:buClr>
            </a:pPr>
            <a:r>
              <a:rPr lang="cs-CZ" sz="1800" dirty="0">
                <a:cs typeface="Times New Roman"/>
              </a:rPr>
              <a:t>nutné pro prokázání řádného nakládání s prostředky OPZ+,</a:t>
            </a:r>
          </a:p>
          <a:p>
            <a:pPr lvl="1" algn="just">
              <a:buClr>
                <a:srgbClr val="5FBBF5"/>
              </a:buClr>
            </a:pPr>
            <a:r>
              <a:rPr lang="cs-CZ" sz="1800" dirty="0">
                <a:cs typeface="Times New Roman"/>
              </a:rPr>
              <a:t>zpracování osobních údajů je možné výhradně v souvislosti s realizací projektu (administraci zpráv o realizaci),</a:t>
            </a:r>
          </a:p>
          <a:p>
            <a:pPr lvl="1" algn="just">
              <a:buClr>
                <a:srgbClr val="5FBBF5"/>
              </a:buClr>
            </a:pPr>
            <a:r>
              <a:rPr lang="cs-CZ" sz="1800" dirty="0">
                <a:cs typeface="Times New Roman"/>
              </a:rPr>
              <a:t>rozsah zpracovávaných údajů je vymezen v Obecné části pravidel OPZ+ (viz též Monitorovací list podpořené osoby),</a:t>
            </a:r>
          </a:p>
          <a:p>
            <a:pPr lvl="1" algn="just">
              <a:buClr>
                <a:srgbClr val="5FBBF5"/>
              </a:buClr>
            </a:pPr>
            <a:r>
              <a:rPr lang="cs-CZ" sz="1800" dirty="0">
                <a:cs typeface="Times New Roman"/>
              </a:rPr>
              <a:t>uchování dokumentů v uzamykatelné schránce, zpracování osobních dat v IS ESF 2021+,</a:t>
            </a:r>
          </a:p>
          <a:p>
            <a:pPr lvl="1" algn="just">
              <a:buClr>
                <a:srgbClr val="5FBBF5"/>
              </a:buClr>
            </a:pPr>
            <a:r>
              <a:rPr lang="cs-CZ" sz="1800" dirty="0">
                <a:cs typeface="Times New Roman"/>
              </a:rPr>
              <a:t>mlčenlivost. </a:t>
            </a:r>
          </a:p>
          <a:p>
            <a:pPr lvl="1" algn="just">
              <a:buClr>
                <a:srgbClr val="5FBBF5"/>
              </a:buClr>
            </a:pPr>
            <a:r>
              <a:rPr lang="cs-CZ" sz="1800" dirty="0">
                <a:cs typeface="Times New Roman"/>
              </a:rPr>
              <a:t>GDPR - </a:t>
            </a:r>
            <a:r>
              <a:rPr lang="cs-CZ" sz="1800" dirty="0">
                <a:cs typeface="Times New Roman"/>
                <a:hlinkClick r:id="rId3"/>
              </a:rPr>
              <a:t>https://www.esfcr.cz/ochrana-osobnich-udaju</a:t>
            </a:r>
            <a:endParaRPr lang="cs-CZ" sz="1800" dirty="0">
              <a:cs typeface="Times New Roman"/>
            </a:endParaRPr>
          </a:p>
          <a:p>
            <a:pPr marL="414000" lvl="1" indent="0" algn="just">
              <a:buClr>
                <a:srgbClr val="5FBBF5"/>
              </a:buClr>
              <a:buNone/>
            </a:pPr>
            <a:endParaRPr lang="cs-CZ" sz="1800" dirty="0">
              <a:cs typeface="Times New Roman"/>
            </a:endParaRPr>
          </a:p>
          <a:p>
            <a:pPr marL="0" indent="0">
              <a:buClr>
                <a:srgbClr val="5FBBF5"/>
              </a:buClr>
              <a:buNone/>
            </a:pPr>
            <a:endParaRPr lang="cs-CZ" sz="2200" dirty="0">
              <a:solidFill>
                <a:srgbClr val="FF0000"/>
              </a:solidFill>
              <a:cs typeface="Times New Roman"/>
            </a:endParaRPr>
          </a:p>
          <a:p>
            <a:pPr marL="0" indent="0">
              <a:buClr>
                <a:srgbClr val="5FBBF5"/>
              </a:buClr>
              <a:buNone/>
            </a:pPr>
            <a:endParaRPr lang="cs-CZ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300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Část VII a VIII </a:t>
            </a:r>
            <a:r>
              <a:rPr lang="cs-CZ" dirty="0" err="1"/>
              <a:t>RoD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cs-CZ" dirty="0"/>
              <a:t>Závěrečná ustanovení</a:t>
            </a:r>
          </a:p>
          <a:p>
            <a:pPr>
              <a:lnSpc>
                <a:spcPct val="200000"/>
              </a:lnSpc>
            </a:pPr>
            <a:r>
              <a:rPr lang="cs-CZ" dirty="0"/>
              <a:t>Odůvodnění</a:t>
            </a:r>
          </a:p>
          <a:p>
            <a:pPr>
              <a:lnSpc>
                <a:spcPct val="200000"/>
              </a:lnSpc>
            </a:pPr>
            <a:r>
              <a:rPr lang="cs-CZ" dirty="0"/>
              <a:t>Poučení</a:t>
            </a:r>
          </a:p>
          <a:p>
            <a:pPr>
              <a:lnSpc>
                <a:spcPct val="200000"/>
              </a:lnSpc>
            </a:pPr>
            <a:r>
              <a:rPr lang="cs-CZ" dirty="0"/>
              <a:t>Příloha č. 1 – Informace o projektu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49433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C72EFE9-4DE2-EFD7-B640-75228A157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34</a:t>
            </a:fld>
            <a:endParaRPr lang="cs-CZ" dirty="0"/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F0B5B405-8595-6886-E66A-73462A5156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8915839"/>
              </p:ext>
            </p:extLst>
          </p:nvPr>
        </p:nvGraphicFramePr>
        <p:xfrm>
          <a:off x="540000" y="1800000"/>
          <a:ext cx="8064000" cy="43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44044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Zpráva o realizaci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84784"/>
            <a:ext cx="8352480" cy="5112568"/>
          </a:xfrm>
        </p:spPr>
        <p:txBody>
          <a:bodyPr/>
          <a:lstStyle/>
          <a:p>
            <a:pPr marL="0" indent="0" algn="just">
              <a:buNone/>
            </a:pPr>
            <a:r>
              <a:rPr lang="cs-CZ" sz="3200" b="1" dirty="0"/>
              <a:t>Obecné informace</a:t>
            </a:r>
          </a:p>
          <a:p>
            <a:pPr algn="just"/>
            <a:r>
              <a:rPr lang="cs-CZ" sz="2000" dirty="0" err="1"/>
              <a:t>ZoR</a:t>
            </a:r>
            <a:r>
              <a:rPr lang="cs-CZ" sz="2000" dirty="0"/>
              <a:t> = Informace o realizaci projektu za sledované období</a:t>
            </a:r>
          </a:p>
          <a:p>
            <a:pPr algn="just"/>
            <a:r>
              <a:rPr lang="cs-CZ" sz="2000" dirty="0" err="1"/>
              <a:t>ZoR</a:t>
            </a:r>
            <a:r>
              <a:rPr lang="cs-CZ" sz="2000" dirty="0"/>
              <a:t> se předkládají dle harmonogramu v </a:t>
            </a:r>
            <a:r>
              <a:rPr lang="cs-CZ" sz="2000" dirty="0" err="1">
                <a:cs typeface="Times New Roman"/>
              </a:rPr>
              <a:t>RoD</a:t>
            </a:r>
            <a:r>
              <a:rPr lang="cs-CZ" sz="2000" dirty="0">
                <a:ea typeface="Arial"/>
                <a:cs typeface="Times New Roman"/>
              </a:rPr>
              <a:t> (období </a:t>
            </a:r>
            <a:r>
              <a:rPr lang="cs-CZ" sz="2000" dirty="0"/>
              <a:t>6 měsíců) </a:t>
            </a:r>
          </a:p>
          <a:p>
            <a:pPr algn="just"/>
            <a:r>
              <a:rPr lang="cs-CZ" sz="2000" dirty="0"/>
              <a:t>HMG vygenerován v ISKP21+, </a:t>
            </a:r>
          </a:p>
          <a:p>
            <a:pPr algn="just"/>
            <a:r>
              <a:rPr lang="cs-CZ" sz="2000" dirty="0"/>
              <a:t>V </a:t>
            </a:r>
            <a:r>
              <a:rPr lang="cs-CZ" sz="2000" b="1" dirty="0"/>
              <a:t>1. </a:t>
            </a:r>
            <a:r>
              <a:rPr lang="cs-CZ" sz="2000" b="1" dirty="0" err="1"/>
              <a:t>ZoR</a:t>
            </a:r>
            <a:r>
              <a:rPr lang="cs-CZ" sz="2000" b="1" dirty="0"/>
              <a:t> </a:t>
            </a:r>
            <a:r>
              <a:rPr lang="cs-CZ" sz="2000" dirty="0"/>
              <a:t>je nutno zkontrolovat a upravit datum sledovaného období „</a:t>
            </a:r>
            <a:r>
              <a:rPr lang="cs-CZ" sz="2000" b="1" dirty="0"/>
              <a:t>OD</a:t>
            </a:r>
            <a:r>
              <a:rPr lang="cs-CZ" sz="2000" dirty="0"/>
              <a:t>“ (nyní automaticky datum uzavření PA) návod viz Pokyny !</a:t>
            </a:r>
          </a:p>
          <a:p>
            <a:pPr algn="just"/>
            <a:r>
              <a:rPr lang="cs-CZ" sz="2000" dirty="0"/>
              <a:t>Změnit data podání </a:t>
            </a:r>
            <a:r>
              <a:rPr lang="cs-CZ" sz="2000" dirty="0" err="1"/>
              <a:t>ZoR</a:t>
            </a:r>
            <a:r>
              <a:rPr lang="cs-CZ" sz="2000" dirty="0"/>
              <a:t> je možné jen na základě podstatné změny, která nezakládá změnu PA – relevantní odůvodnění</a:t>
            </a:r>
          </a:p>
          <a:p>
            <a:pPr algn="just"/>
            <a:r>
              <a:rPr lang="cs-CZ" sz="2000" dirty="0"/>
              <a:t>Tolerance zpoždění předložení </a:t>
            </a:r>
            <a:r>
              <a:rPr lang="cs-CZ" sz="2000" dirty="0" err="1"/>
              <a:t>ZoR</a:t>
            </a:r>
            <a:r>
              <a:rPr lang="cs-CZ" sz="2000" dirty="0"/>
              <a:t> je </a:t>
            </a:r>
            <a:r>
              <a:rPr lang="cs-CZ" sz="2000" b="1" dirty="0"/>
              <a:t>6 kalendářních dní</a:t>
            </a:r>
          </a:p>
          <a:p>
            <a:pPr algn="just"/>
            <a:r>
              <a:rPr lang="cs-CZ" sz="2000" dirty="0"/>
              <a:t>Prodloužení lhůty předložení zprávy o realizaci – zaslat depeší na PM ještě před uplynutím lhůty předložení </a:t>
            </a:r>
            <a:r>
              <a:rPr lang="cs-CZ" sz="2000" dirty="0" err="1"/>
              <a:t>ZoR</a:t>
            </a:r>
            <a:r>
              <a:rPr lang="cs-CZ" sz="2000" dirty="0"/>
              <a:t> + relevantní důvod</a:t>
            </a:r>
          </a:p>
          <a:p>
            <a:endParaRPr lang="cs-CZ" sz="2000" dirty="0"/>
          </a:p>
          <a:p>
            <a:endParaRPr lang="cs-CZ" sz="2000" dirty="0"/>
          </a:p>
          <a:p>
            <a:pPr>
              <a:buFontTx/>
              <a:buChar char="-"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88385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Zpráva o realizaci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448" cy="5112568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/>
              <a:t>Popis realizace</a:t>
            </a:r>
          </a:p>
          <a:p>
            <a:r>
              <a:rPr lang="cs-CZ" dirty="0"/>
              <a:t>Příjemce vyplní v textovém poli „Popis pokroku v realizaci projektu za sledované období“ následující: </a:t>
            </a:r>
            <a:r>
              <a:rPr lang="cs-CZ" dirty="0">
                <a:solidFill>
                  <a:srgbClr val="FF0000"/>
                </a:solidFill>
              </a:rPr>
              <a:t>„Viz popis realizovaných aktivit na záložce Klíčové aktivity“</a:t>
            </a:r>
          </a:p>
          <a:p>
            <a:r>
              <a:rPr lang="cs-CZ" dirty="0"/>
              <a:t>Na obrazovce vyplňuje příjemce informace o případných problémech</a:t>
            </a:r>
          </a:p>
          <a:p>
            <a:r>
              <a:rPr lang="cs-CZ" dirty="0"/>
              <a:t>V rámci této obrazovky může přes NOVÝ ZÁZNAM vložit a popsat identifikovaný problém včetně jeho řešení.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62584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Zpráva o realizaci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448" cy="4896544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/>
              <a:t>Klíčové aktivity</a:t>
            </a:r>
            <a:endParaRPr lang="cs-CZ" sz="3200" dirty="0"/>
          </a:p>
          <a:p>
            <a:pPr marL="0" indent="0" algn="just">
              <a:buNone/>
            </a:pPr>
            <a:r>
              <a:rPr lang="cs-CZ" dirty="0"/>
              <a:t>Nejprve je nutno dílčí KA označit a poté kliknout na tlačítko </a:t>
            </a:r>
            <a:r>
              <a:rPr lang="cs-CZ" b="1" dirty="0"/>
              <a:t>Vykázat změnu/přírůstek</a:t>
            </a:r>
          </a:p>
          <a:p>
            <a:pPr algn="just"/>
            <a:r>
              <a:rPr lang="pl-PL" dirty="0"/>
              <a:t>Popis pokroku v realizaci klíčové aktivity za sledované období – max. 2 000 znaků + možnost přílohy</a:t>
            </a:r>
          </a:p>
          <a:p>
            <a:pPr algn="just"/>
            <a:r>
              <a:rPr lang="pl-PL" dirty="0"/>
              <a:t>Způsob realizace s ohledem na CS, činnost RT, soulad se žádostí, případné odchylky, problémy, co se naopak osvědčilo, zhodnocení aktivity apod.</a:t>
            </a:r>
          </a:p>
          <a:p>
            <a:pPr algn="just"/>
            <a:r>
              <a:rPr lang="pl-PL" dirty="0"/>
              <a:t>Uvést, pokud nebyla některá aktivita v daném období realizována + důvod nerealizace, pokud měla být dle harmonogramu realizována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74675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Zpráva o realizaci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84784"/>
            <a:ext cx="8064000" cy="509388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 </a:t>
            </a:r>
            <a:r>
              <a:rPr lang="cs-CZ" sz="2800" b="1" dirty="0"/>
              <a:t>V popisu </a:t>
            </a:r>
            <a:r>
              <a:rPr lang="cs-CZ" sz="2800" b="1" dirty="0" err="1"/>
              <a:t>KA</a:t>
            </a:r>
            <a:r>
              <a:rPr lang="cs-CZ" sz="2800" b="1" dirty="0"/>
              <a:t> musí být vždy jasně popsáno: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cs-CZ" dirty="0"/>
              <a:t>CO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cs-CZ" dirty="0"/>
              <a:t>KDY, jak dlouho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cs-CZ" dirty="0"/>
              <a:t>KDE, adresa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cs-CZ" dirty="0"/>
              <a:t>KDO (CS – počet/RT/Lektoři)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cs-CZ" dirty="0"/>
              <a:t>JAK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cs-CZ" dirty="0"/>
              <a:t>ZA KOLIK, vazba na rozpočet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cs-CZ" dirty="0"/>
              <a:t>Výstup z KA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cs-CZ" dirty="0"/>
              <a:t>Vazba na indikátory – občas nesedí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cs-CZ" dirty="0"/>
              <a:t>POZOR – nekopírovat text ze žádosti</a:t>
            </a:r>
          </a:p>
          <a:p>
            <a:pPr>
              <a:buFont typeface="Wingdings" panose="05000000000000000000" pitchFamily="2" charset="2"/>
              <a:buChar char="l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65344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Zpráva o realizaci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448" cy="5112568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/>
              <a:t>Indikátory</a:t>
            </a:r>
          </a:p>
          <a:p>
            <a:pPr marL="0" indent="0" algn="just">
              <a:buNone/>
            </a:pPr>
            <a:r>
              <a:rPr lang="cs-CZ" dirty="0"/>
              <a:t>Na záložce je uveden seznam všech indikátorů relevantních pro projekt, které vykazuje příjemce v </a:t>
            </a:r>
            <a:r>
              <a:rPr lang="cs-CZ" dirty="0" err="1"/>
              <a:t>ZoR</a:t>
            </a:r>
            <a:r>
              <a:rPr lang="cs-CZ" dirty="0"/>
              <a:t>.</a:t>
            </a:r>
            <a:endParaRPr lang="cs-CZ" b="1" dirty="0"/>
          </a:p>
          <a:p>
            <a:pPr algn="just"/>
            <a:r>
              <a:rPr lang="cs-CZ" dirty="0"/>
              <a:t>Ke sledování hodin podpory u jednotlivých účastníků určen IS ESF 2021+ (automatické dotažení)</a:t>
            </a:r>
          </a:p>
          <a:p>
            <a:pPr algn="just"/>
            <a:r>
              <a:rPr lang="cs-CZ" dirty="0"/>
              <a:t>Zprovoznění - konec 3. Q 2023 + </a:t>
            </a:r>
            <a:r>
              <a:rPr lang="en-US" dirty="0" err="1"/>
              <a:t>Pokyny</a:t>
            </a:r>
            <a:r>
              <a:rPr lang="en-US" dirty="0"/>
              <a:t> pro </a:t>
            </a:r>
            <a:r>
              <a:rPr lang="en-US" dirty="0" err="1"/>
              <a:t>práci</a:t>
            </a:r>
            <a:r>
              <a:rPr lang="en-US" dirty="0"/>
              <a:t> v IS ESF</a:t>
            </a:r>
            <a:endParaRPr lang="cs-CZ" dirty="0"/>
          </a:p>
          <a:p>
            <a:pPr algn="just"/>
            <a:r>
              <a:rPr lang="cs-CZ" dirty="0"/>
              <a:t>Prozatím je nutné, aby si příjemce vedl informace o podpořených osobách, jejich charakteristikách a jednotlivých podporách ve své evidenci.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2417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2A12B99-C41A-4187-B2A0-68321CBBB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3A6B6DF2-35C2-DC6F-1D3B-3E3EF68F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/>
          <a:lstStyle/>
          <a:p>
            <a:pPr algn="ctr"/>
            <a:r>
              <a:rPr lang="cs-CZ" dirty="0"/>
              <a:t>Obsah </a:t>
            </a:r>
            <a:br>
              <a:rPr lang="cs-CZ" dirty="0"/>
            </a:br>
            <a:r>
              <a:rPr lang="cs-CZ" dirty="0"/>
              <a:t>rozhodnutí o poskytnutí dotace</a:t>
            </a:r>
          </a:p>
        </p:txBody>
      </p:sp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735EFB24-C90F-6552-C41E-93882B7BE2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4295003"/>
              </p:ext>
            </p:extLst>
          </p:nvPr>
        </p:nvGraphicFramePr>
        <p:xfrm>
          <a:off x="395536" y="1989320"/>
          <a:ext cx="8424936" cy="3743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00504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IS ESF 2021+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84784"/>
            <a:ext cx="8064000" cy="5031216"/>
          </a:xfrm>
        </p:spPr>
        <p:txBody>
          <a:bodyPr/>
          <a:lstStyle/>
          <a:p>
            <a:pPr marL="0" lvl="1" indent="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cs-CZ" b="1" dirty="0"/>
              <a:t>Záznam vedený pro každého účastníka v IS ESF</a:t>
            </a:r>
          </a:p>
          <a:p>
            <a:pPr marL="432000" lvl="1" indent="-4320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/>
              <a:t>Rozsah sledovaných údajů (viz Obecná pravidla pro žadatele a příjemce) – ztotožnění s ROB</a:t>
            </a:r>
          </a:p>
          <a:p>
            <a:pPr marL="432000" lvl="1" indent="-4320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/>
              <a:t>Evidence poskytnutých podpor (typ podpory a rozsah podpory ‒ k dispozici výběr z číselníku - zveřejněn na webu OPZ)</a:t>
            </a:r>
          </a:p>
          <a:p>
            <a:pPr marL="0" lvl="1" indent="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cs-CZ" dirty="0"/>
              <a:t>IS automaticky hlídá u jednotlivých osob limit bagatelní podpory</a:t>
            </a:r>
          </a:p>
          <a:p>
            <a:pPr marL="0" lvl="1" indent="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cs-CZ" dirty="0"/>
              <a:t>IS z vyplněných údajů generuje hodnoty pro všechny indikátory týkající se účastníků a přenáší hodnoty automaticky do IS KP21+</a:t>
            </a:r>
          </a:p>
          <a:p>
            <a:pPr marL="0" lvl="1" indent="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cs-CZ" dirty="0">
                <a:solidFill>
                  <a:srgbClr val="FF0000"/>
                </a:solidFill>
              </a:rPr>
              <a:t>tlačítko „AKTUALIZACE Z IS ESF“</a:t>
            </a:r>
          </a:p>
          <a:p>
            <a:pPr marL="0" lvl="1" indent="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cs-CZ" dirty="0"/>
              <a:t>pole Komentář – </a:t>
            </a:r>
            <a:r>
              <a:rPr lang="cs-CZ" dirty="0">
                <a:solidFill>
                  <a:srgbClr val="FF0000"/>
                </a:solidFill>
              </a:rPr>
              <a:t>vyplnění je povinné!!!</a:t>
            </a:r>
            <a:endParaRPr lang="cs-CZ" dirty="0"/>
          </a:p>
          <a:p>
            <a:pPr marL="0" lvl="1" indent="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cs-CZ" dirty="0">
                <a:hlinkClick r:id="rId3"/>
              </a:rPr>
              <a:t>Monitorování podpořených osob - www.esfcr.cz</a:t>
            </a:r>
            <a:r>
              <a:rPr lang="cs-CZ" dirty="0"/>
              <a:t>  </a:t>
            </a:r>
          </a:p>
          <a:p>
            <a:pPr marL="0" lvl="1" indent="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cs-CZ" dirty="0"/>
          </a:p>
          <a:p>
            <a:pPr marL="0" lvl="1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cs-CZ" sz="2400" dirty="0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0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24479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IS ESF 2021+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58080"/>
            <a:ext cx="8064000" cy="5057920"/>
          </a:xfrm>
        </p:spPr>
        <p:txBody>
          <a:bodyPr/>
          <a:lstStyle/>
          <a:p>
            <a:pPr marL="0" indent="0" algn="just">
              <a:buNone/>
            </a:pPr>
            <a:r>
              <a:rPr lang="cs-CZ" sz="3200" b="1" dirty="0"/>
              <a:t>Výpočet indikátorů </a:t>
            </a:r>
          </a:p>
          <a:p>
            <a:pPr marL="0" indent="0" algn="just">
              <a:buNone/>
            </a:pPr>
            <a:r>
              <a:rPr lang="cs-CZ" dirty="0"/>
              <a:t>je možno dělat</a:t>
            </a:r>
          </a:p>
          <a:p>
            <a:pPr algn="just">
              <a:lnSpc>
                <a:spcPct val="100000"/>
              </a:lnSpc>
            </a:pPr>
            <a:r>
              <a:rPr lang="cs-CZ" sz="2000" dirty="0"/>
              <a:t>za účelem zpracování zprávy o realizaci,</a:t>
            </a:r>
          </a:p>
          <a:p>
            <a:pPr algn="just">
              <a:lnSpc>
                <a:spcPct val="100000"/>
              </a:lnSpc>
            </a:pPr>
            <a:r>
              <a:rPr lang="cs-CZ" sz="2000" dirty="0"/>
              <a:t>a nebo k určitému datu</a:t>
            </a:r>
          </a:p>
          <a:p>
            <a:pPr marL="0" indent="0" algn="just">
              <a:buNone/>
            </a:pPr>
            <a:r>
              <a:rPr lang="cs-CZ" dirty="0"/>
              <a:t>Před spuštěním výpočtu je třeba zkontrolovat, zda:</a:t>
            </a:r>
          </a:p>
          <a:p>
            <a:pPr algn="just">
              <a:lnSpc>
                <a:spcPct val="100000"/>
              </a:lnSpc>
            </a:pPr>
            <a:r>
              <a:rPr lang="cs-CZ" sz="2000" dirty="0"/>
              <a:t>jsou vyplněny údaje o podpořených osobách za sledované období</a:t>
            </a:r>
          </a:p>
          <a:p>
            <a:pPr algn="just">
              <a:lnSpc>
                <a:spcPct val="100000"/>
              </a:lnSpc>
            </a:pPr>
            <a:r>
              <a:rPr lang="cs-CZ" sz="2000" dirty="0"/>
              <a:t>je </a:t>
            </a:r>
            <a:r>
              <a:rPr lang="cs-CZ" sz="2000" b="1" u="sng" dirty="0"/>
              <a:t>schválen </a:t>
            </a:r>
            <a:r>
              <a:rPr lang="cs-CZ" sz="2000" dirty="0"/>
              <a:t>seznam podpořených osob</a:t>
            </a:r>
          </a:p>
          <a:p>
            <a:pPr algn="just">
              <a:lnSpc>
                <a:spcPct val="100000"/>
              </a:lnSpc>
            </a:pPr>
            <a:r>
              <a:rPr lang="cs-CZ" sz="2000" dirty="0"/>
              <a:t>je vyplněno datum od – do v Podporách</a:t>
            </a:r>
          </a:p>
          <a:p>
            <a:pPr marL="0" indent="0" algn="just">
              <a:buNone/>
            </a:pPr>
            <a:r>
              <a:rPr lang="cs-CZ" dirty="0"/>
              <a:t>Indikátory se vypočítávají pro osoby, které jsou uvedeny ve schváleném seznamu podpořených osob. Příjemce tím systému sděluje, že údaje může použít pro výpočet.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97248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IS ESF 2021+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700808"/>
            <a:ext cx="8064000" cy="4320000"/>
          </a:xfrm>
        </p:spPr>
        <p:txBody>
          <a:bodyPr/>
          <a:lstStyle/>
          <a:p>
            <a:pPr algn="just"/>
            <a:r>
              <a:rPr lang="cs-CZ" dirty="0"/>
              <a:t>Jakmile je zpráva o realizaci projektu předložena ŘO ke kontrole (finalizována), IS ESF 2021+ automaticky zamkne možnost schvalovat seznam podpořených osob a otevře ji znovu až při případném vrácení zprávy o realizaci projektu k opravě. </a:t>
            </a:r>
          </a:p>
          <a:p>
            <a:pPr algn="just"/>
            <a:r>
              <a:rPr lang="cs-CZ" u="sng" dirty="0"/>
              <a:t>Po schválení zprávy o realizaci již nelze upravovat údaje o podpoře účastníků, které byly přeneseny do </a:t>
            </a:r>
            <a:r>
              <a:rPr lang="cs-CZ" u="sng" dirty="0" err="1"/>
              <a:t>ZoR</a:t>
            </a:r>
            <a:r>
              <a:rPr lang="cs-CZ" u="sng" dirty="0"/>
              <a:t> </a:t>
            </a:r>
            <a:r>
              <a:rPr lang="cs-CZ" dirty="0"/>
              <a:t>(pozor na umělé ukončování účasti v projektu apod.)!!!</a:t>
            </a:r>
          </a:p>
          <a:p>
            <a:pPr algn="just"/>
            <a:r>
              <a:rPr lang="cs-CZ" dirty="0"/>
              <a:t>Případné nezbytné úpravy řešit s PM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01068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Zpráva o realizaci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00808"/>
            <a:ext cx="8064000" cy="4536504"/>
          </a:xfrm>
        </p:spPr>
        <p:txBody>
          <a:bodyPr/>
          <a:lstStyle/>
          <a:p>
            <a:pPr marL="0" indent="0" algn="just">
              <a:buNone/>
            </a:pPr>
            <a:r>
              <a:rPr lang="cs-CZ" sz="3200" b="1" dirty="0"/>
              <a:t>Specifické datové položky</a:t>
            </a:r>
          </a:p>
          <a:p>
            <a:pPr algn="just"/>
            <a:r>
              <a:rPr lang="cs-CZ" dirty="0"/>
              <a:t>Povinnost vykazovat nové dosažené kumulativní hodnoty pro plnění konkrétních specifických datových položek.</a:t>
            </a:r>
          </a:p>
          <a:p>
            <a:pPr algn="just"/>
            <a:r>
              <a:rPr lang="cs-CZ" dirty="0"/>
              <a:t>Výzva 032 – MI 679 001 - Počet podpořených Romů</a:t>
            </a:r>
          </a:p>
          <a:p>
            <a:pPr algn="just"/>
            <a:r>
              <a:rPr lang="cs-CZ" dirty="0"/>
              <a:t>Hodnotu v poli ČÍSLO plní uživatel jako aktuálně dosaženou </a:t>
            </a:r>
            <a:r>
              <a:rPr lang="cs-CZ" dirty="0">
                <a:solidFill>
                  <a:srgbClr val="FF0000"/>
                </a:solidFill>
              </a:rPr>
              <a:t>kumulativní hodnotu </a:t>
            </a:r>
            <a:r>
              <a:rPr lang="cs-CZ" dirty="0"/>
              <a:t>za celou dosavadní dobu trvání projektu (tedy součet za všechna předchozí i aktuální sledované období).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31710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Zpráva o realizaci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00808"/>
            <a:ext cx="8064000" cy="4536504"/>
          </a:xfrm>
        </p:spPr>
        <p:txBody>
          <a:bodyPr/>
          <a:lstStyle/>
          <a:p>
            <a:pPr marL="0" indent="0" algn="just">
              <a:buNone/>
            </a:pPr>
            <a:r>
              <a:rPr lang="cs-CZ" sz="3200" b="1" dirty="0"/>
              <a:t>Horizontální principy </a:t>
            </a:r>
          </a:p>
          <a:p>
            <a:pPr algn="just"/>
            <a:r>
              <a:rPr lang="cs-CZ" dirty="0"/>
              <a:t>Rovné příležitosti a nediskriminace a Rovné příležitosti mužů a žen</a:t>
            </a:r>
          </a:p>
          <a:p>
            <a:pPr algn="just"/>
            <a:r>
              <a:rPr lang="cs-CZ" dirty="0"/>
              <a:t>Pouze cílené a pozitivní vlivy, tam kde v žádosti příjemce vyplnil „neutrální vliv“, se popis nevyžaduje</a:t>
            </a:r>
          </a:p>
          <a:p>
            <a:pPr algn="just"/>
            <a:r>
              <a:rPr lang="cs-CZ" dirty="0"/>
              <a:t>Popis plnění cílů projektu, které se vztahují k období v němž proběhly aktivity, které vedly k plnění tohoto vlivu</a:t>
            </a:r>
          </a:p>
          <a:p>
            <a:pPr algn="just"/>
            <a:r>
              <a:rPr lang="cs-CZ" dirty="0"/>
              <a:t>POZOR – nekopírovat text ze žádosti</a:t>
            </a:r>
          </a:p>
          <a:p>
            <a:pPr marL="0" indent="0" algn="just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51802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Zpráva o realizaci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448" cy="4752528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/>
              <a:t>Publicita</a:t>
            </a:r>
          </a:p>
          <a:p>
            <a:pPr marL="0" indent="0" algn="just">
              <a:buNone/>
            </a:pPr>
            <a:r>
              <a:rPr lang="cs-CZ" dirty="0"/>
              <a:t>Obecná část pravidel pro žadatele a příjemce, kap. 19</a:t>
            </a:r>
          </a:p>
          <a:p>
            <a:pPr algn="just">
              <a:lnSpc>
                <a:spcPct val="100000"/>
              </a:lnSpc>
            </a:pPr>
            <a:r>
              <a:rPr lang="cs-CZ" sz="1800" dirty="0">
                <a:solidFill>
                  <a:srgbClr val="FF0000"/>
                </a:solidFill>
              </a:rPr>
              <a:t>Povinné prvky </a:t>
            </a:r>
            <a:r>
              <a:rPr lang="cs-CZ" sz="1800" dirty="0"/>
              <a:t>– plakát či elektronické zobrazovací zařízení</a:t>
            </a:r>
          </a:p>
          <a:p>
            <a:pPr lvl="1" algn="just">
              <a:lnSpc>
                <a:spcPct val="100000"/>
              </a:lnSpc>
            </a:pPr>
            <a:r>
              <a:rPr lang="cs-CZ" sz="1800" dirty="0"/>
              <a:t>Plakát velikosti min A3 – generátor na </a:t>
            </a:r>
            <a:r>
              <a:rPr lang="cs-CZ" sz="1800" dirty="0">
                <a:hlinkClick r:id="rId3"/>
              </a:rPr>
              <a:t>https://publicita.dotaceeu.cz/gen/krok1</a:t>
            </a:r>
            <a:endParaRPr lang="cs-CZ" sz="1800" dirty="0"/>
          </a:p>
          <a:p>
            <a:pPr algn="just">
              <a:lnSpc>
                <a:spcPct val="100000"/>
              </a:lnSpc>
            </a:pPr>
            <a:r>
              <a:rPr lang="cs-CZ" sz="1800" dirty="0">
                <a:solidFill>
                  <a:srgbClr val="FF0000"/>
                </a:solidFill>
              </a:rPr>
              <a:t>Povinné nástroje </a:t>
            </a:r>
            <a:r>
              <a:rPr lang="cs-CZ" sz="1800" dirty="0"/>
              <a:t>– popis projektu, publicita na webu, publicita na soc. sítích</a:t>
            </a:r>
          </a:p>
          <a:p>
            <a:pPr algn="just">
              <a:lnSpc>
                <a:spcPct val="100000"/>
              </a:lnSpc>
            </a:pPr>
            <a:r>
              <a:rPr lang="cs-CZ" sz="1800" dirty="0"/>
              <a:t>Plnění publicitní činnosti – výběr konkrétního prvku či nástroje z číselníku (připravuje se úprava výčtu povinných prvků a povinných nástrojů)</a:t>
            </a:r>
          </a:p>
          <a:p>
            <a:pPr algn="just"/>
            <a:r>
              <a:rPr lang="cs-CZ" sz="1800" dirty="0"/>
              <a:t>Doplnit Komentář </a:t>
            </a:r>
          </a:p>
          <a:p>
            <a:pPr algn="just"/>
            <a:r>
              <a:rPr lang="cs-CZ" sz="1800" dirty="0"/>
              <a:t>Lze vložit i nepovinné prvky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12429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Zpráva o realizaci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28800"/>
            <a:ext cx="8064448" cy="4464496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/>
              <a:t>Čestná prohlášení</a:t>
            </a:r>
          </a:p>
          <a:p>
            <a:pPr algn="just"/>
            <a:r>
              <a:rPr lang="cs-CZ" dirty="0"/>
              <a:t>Přečíst text povinného čestného prohlášení k </a:t>
            </a:r>
            <a:r>
              <a:rPr lang="cs-CZ" dirty="0" err="1"/>
              <a:t>ZoR</a:t>
            </a:r>
            <a:r>
              <a:rPr lang="cs-CZ" dirty="0"/>
              <a:t> a potvrdit pravdivost zatržením fajfkou v poli SOUHLASÍM S ČESTNÝM PROHLÁŠENÍM.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96384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Zpráva o realizaci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448" cy="5040560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/>
              <a:t>Dokumenty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Dokumenty zprávy o realizaci vs. žádosti o platbu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Vkládat do Dokumentů </a:t>
            </a:r>
            <a:r>
              <a:rPr lang="cs-CZ" sz="2000" u="sng" dirty="0"/>
              <a:t>zprávy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Pro projekty s partnerem je povinná příloha v 1. </a:t>
            </a:r>
            <a:r>
              <a:rPr lang="cs-CZ" sz="2000" dirty="0" err="1"/>
              <a:t>ZoR</a:t>
            </a:r>
            <a:r>
              <a:rPr lang="cs-CZ" sz="2000" dirty="0"/>
              <a:t>, kterou je </a:t>
            </a:r>
            <a:r>
              <a:rPr lang="cs-CZ" sz="2000" i="1" dirty="0"/>
              <a:t>Smlouva o partnerství/jednostranné písemné prohlášení partnera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U závěrečné zprávy o realizaci relevantní dotazník týkající se výsledků projektu 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Průvodní dopis k opravám </a:t>
            </a:r>
            <a:r>
              <a:rPr lang="cs-CZ" sz="2000" dirty="0" err="1"/>
              <a:t>ZoR</a:t>
            </a:r>
            <a:endParaRPr lang="cs-CZ" sz="2000" dirty="0"/>
          </a:p>
          <a:p>
            <a:pPr>
              <a:lnSpc>
                <a:spcPct val="150000"/>
              </a:lnSpc>
            </a:pPr>
            <a:r>
              <a:rPr lang="cs-CZ" sz="2000" dirty="0"/>
              <a:t>Elektronický podpis ‒ pečeť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05340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Zpráva o realizaci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3A2F8F2B-B55A-4FDA-4003-3A9B718E18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6332331"/>
              </p:ext>
            </p:extLst>
          </p:nvPr>
        </p:nvGraphicFramePr>
        <p:xfrm>
          <a:off x="539552" y="1412776"/>
          <a:ext cx="806444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31316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4DB63CE8-8021-444C-DA47-BE9E6BF306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3225163"/>
              </p:ext>
            </p:extLst>
          </p:nvPr>
        </p:nvGraphicFramePr>
        <p:xfrm>
          <a:off x="540000" y="1800000"/>
          <a:ext cx="8064000" cy="43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BE01F7A-A6D8-9791-2509-A9FA8FBB5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4625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2A12B99-C41A-4187-B2A0-68321CBBB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9288234-1438-86EF-3670-B9CD02527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/>
          <a:lstStyle/>
          <a:p>
            <a:pPr algn="ctr"/>
            <a:r>
              <a:rPr lang="cs-CZ" dirty="0"/>
              <a:t>Část I </a:t>
            </a:r>
            <a:r>
              <a:rPr lang="cs-CZ" dirty="0" err="1"/>
              <a:t>RoD</a:t>
            </a:r>
            <a:r>
              <a:rPr lang="cs-CZ" dirty="0"/>
              <a:t> – výše dotace 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1EFBF3FD-A89C-FE3B-0C8D-76A263FB6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060848"/>
            <a:ext cx="8064000" cy="4320000"/>
          </a:xfrm>
        </p:spPr>
        <p:txBody>
          <a:bodyPr/>
          <a:lstStyle/>
          <a:p>
            <a:pPr algn="just"/>
            <a:r>
              <a:rPr lang="cs-CZ" dirty="0"/>
              <a:t>Výše dotace je schválena HK. </a:t>
            </a:r>
          </a:p>
          <a:p>
            <a:pPr algn="just"/>
            <a:r>
              <a:rPr lang="cs-CZ" dirty="0"/>
              <a:t>Maximální výše je uvedena v tabulce 2.1. </a:t>
            </a:r>
            <a:r>
              <a:rPr lang="cs-CZ" dirty="0" err="1"/>
              <a:t>RoD</a:t>
            </a:r>
            <a:r>
              <a:rPr lang="cs-CZ" dirty="0"/>
              <a:t>.</a:t>
            </a:r>
          </a:p>
          <a:p>
            <a:pPr algn="just"/>
            <a:r>
              <a:rPr lang="cs-CZ" dirty="0"/>
              <a:t>Výše dotace bude vyplacena jen na základě skutečně vzniklých, odůvodněných a řádně prokázaných způsobilých výdajů. </a:t>
            </a:r>
          </a:p>
          <a:p>
            <a:pPr algn="just"/>
            <a:r>
              <a:rPr lang="cs-CZ" dirty="0"/>
              <a:t>Režim financování je </a:t>
            </a:r>
            <a:r>
              <a:rPr lang="cs-CZ" i="1" dirty="0"/>
              <a:t>ex ante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98516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1. ZÁLOHOVÁ PLATBA</a:t>
            </a:r>
            <a:endParaRPr lang="cs-CZ" cap="none" dirty="0"/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E96B7379-27F3-4A65-B242-8BEED110BF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6668569"/>
              </p:ext>
            </p:extLst>
          </p:nvPr>
        </p:nvGraphicFramePr>
        <p:xfrm>
          <a:off x="539552" y="1340768"/>
          <a:ext cx="806444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84862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 anchor="ctr">
            <a:normAutofit/>
          </a:bodyPr>
          <a:lstStyle/>
          <a:p>
            <a:pPr algn="ctr"/>
            <a:r>
              <a:rPr lang="cs-CZ" dirty="0"/>
              <a:t>ŽÁDOST O PLATBU s vyúčtováním</a:t>
            </a:r>
            <a:endParaRPr lang="cs-CZ" cap="non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4968104" cy="4320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Je </a:t>
            </a:r>
            <a:r>
              <a:rPr lang="cs-CZ" b="1" dirty="0"/>
              <a:t>součástí </a:t>
            </a:r>
            <a:r>
              <a:rPr lang="cs-CZ" dirty="0"/>
              <a:t>zprávy o realizaci projektu (</a:t>
            </a:r>
            <a:r>
              <a:rPr lang="cs-CZ" dirty="0" err="1"/>
              <a:t>ZoR</a:t>
            </a:r>
            <a:r>
              <a:rPr lang="cs-CZ" dirty="0"/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>
                <a:solidFill>
                  <a:srgbClr val="FF0000"/>
                </a:solidFill>
              </a:rPr>
              <a:t>Musí být finalizována a podepsána </a:t>
            </a:r>
            <a:r>
              <a:rPr lang="cs-CZ" b="1" dirty="0">
                <a:solidFill>
                  <a:srgbClr val="FF0000"/>
                </a:solidFill>
              </a:rPr>
              <a:t>před</a:t>
            </a:r>
            <a:r>
              <a:rPr lang="cs-CZ" dirty="0">
                <a:solidFill>
                  <a:srgbClr val="FF0000"/>
                </a:solidFill>
              </a:rPr>
              <a:t> finalizací </a:t>
            </a:r>
            <a:r>
              <a:rPr lang="cs-CZ" dirty="0" err="1">
                <a:solidFill>
                  <a:srgbClr val="FF0000"/>
                </a:solidFill>
              </a:rPr>
              <a:t>ZoR</a:t>
            </a:r>
            <a:r>
              <a:rPr lang="cs-CZ" dirty="0">
                <a:solidFill>
                  <a:srgbClr val="FF0000"/>
                </a:solidFill>
              </a:rPr>
              <a:t>!!!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 err="1"/>
              <a:t>ŽoP</a:t>
            </a:r>
            <a:r>
              <a:rPr lang="cs-CZ" dirty="0"/>
              <a:t> v IS KP21+: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6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44418D03-FCBA-13A7-8F7A-8B39DB934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7544" y="1800000"/>
            <a:ext cx="1630800" cy="4320000"/>
          </a:xfrm>
          <a:prstGeom prst="rect">
            <a:avLst/>
          </a:prstGeom>
          <a:noFill/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3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0"/>
              <a:pPr>
                <a:spcAft>
                  <a:spcPts val="600"/>
                </a:spcAft>
              </a:pPr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71808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none" dirty="0" err="1"/>
              <a:t>ŽoP</a:t>
            </a:r>
            <a:r>
              <a:rPr lang="cs-CZ" cap="none" dirty="0"/>
              <a:t> – založení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7352" y="1484784"/>
            <a:ext cx="8064448" cy="5112568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/>
              <a:t>Založení nové </a:t>
            </a:r>
            <a:r>
              <a:rPr lang="cs-CZ" sz="3200" b="1" dirty="0" err="1"/>
              <a:t>ŽoP</a:t>
            </a:r>
            <a:endParaRPr lang="cs-CZ" sz="32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ŽÁDOST O PLATBU –&gt; VYTVOŘIT NOVOU ŽOP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 err="1"/>
              <a:t>ŽoP</a:t>
            </a:r>
            <a:r>
              <a:rPr lang="cs-CZ" dirty="0"/>
              <a:t> ve stavu ROZPRACOVANÁ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Kliknutím na ni detail </a:t>
            </a:r>
            <a:r>
              <a:rPr lang="cs-CZ" dirty="0" err="1"/>
              <a:t>ŽoP</a:t>
            </a:r>
            <a:r>
              <a:rPr lang="cs-CZ" dirty="0"/>
              <a:t> s několika obrazovkami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Číslo </a:t>
            </a:r>
            <a:r>
              <a:rPr lang="cs-CZ" dirty="0" err="1"/>
              <a:t>ŽoP</a:t>
            </a:r>
            <a:r>
              <a:rPr lang="cs-CZ" dirty="0"/>
              <a:t> je o jedno vyšší než číslo </a:t>
            </a:r>
            <a:r>
              <a:rPr lang="cs-CZ" dirty="0" err="1"/>
              <a:t>ZoR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52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17DDB30-650E-489F-2903-4D12CFA75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00" y="2454346"/>
            <a:ext cx="8615800" cy="104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683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none" dirty="0"/>
              <a:t>Obrazovka IDENTIFIKAČNÍ ÚDAJE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53</a:t>
            </a:fld>
            <a:endParaRPr lang="cs-CZ" dirty="0"/>
          </a:p>
        </p:txBody>
      </p:sp>
      <p:graphicFrame>
        <p:nvGraphicFramePr>
          <p:cNvPr id="10" name="Zástupný obsah 9">
            <a:extLst>
              <a:ext uri="{FF2B5EF4-FFF2-40B4-BE49-F238E27FC236}">
                <a16:creationId xmlns:a16="http://schemas.microsoft.com/office/drawing/2014/main" id="{284FFA44-C58F-4EB0-9F03-B35E7FBD4E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8172338"/>
              </p:ext>
            </p:extLst>
          </p:nvPr>
        </p:nvGraphicFramePr>
        <p:xfrm>
          <a:off x="540000" y="1800000"/>
          <a:ext cx="8064000" cy="43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36842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none" dirty="0"/>
              <a:t>Obrazovka SOUHRNNÁ SOUPISKA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31DE4753-921B-4704-87B4-4DC11D6743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242479"/>
              </p:ext>
            </p:extLst>
          </p:nvPr>
        </p:nvGraphicFramePr>
        <p:xfrm>
          <a:off x="539776" y="2941833"/>
          <a:ext cx="8064448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91545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Účetní/daňové doklady </a:t>
            </a:r>
            <a:r>
              <a:rPr lang="cs-CZ" cap="none" dirty="0"/>
              <a:t>(SD-1)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6000" y="1800000"/>
            <a:ext cx="8064000" cy="4320000"/>
          </a:xfrm>
        </p:spPr>
        <p:txBody>
          <a:bodyPr/>
          <a:lstStyle/>
          <a:p>
            <a:endParaRPr lang="cs-CZ" b="1" dirty="0"/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55</a:t>
            </a:fld>
            <a:endParaRPr lang="cs-CZ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D023068-7AF6-4758-A6DE-E5B2D9F2DD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2109723"/>
              </p:ext>
            </p:extLst>
          </p:nvPr>
        </p:nvGraphicFramePr>
        <p:xfrm>
          <a:off x="355464" y="1771547"/>
          <a:ext cx="84240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Grafický objekt 9" descr="Varování obrys">
            <a:extLst>
              <a:ext uri="{FF2B5EF4-FFF2-40B4-BE49-F238E27FC236}">
                <a16:creationId xmlns:a16="http://schemas.microsoft.com/office/drawing/2014/main" id="{B4804947-D29E-41A4-888F-E4EA307B86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79332" y="3960000"/>
            <a:ext cx="237626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211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none" dirty="0"/>
              <a:t>LIDSKÉ ZDROJE (SD-2)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448" cy="463521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56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E9E6CE6-B189-F1E1-C787-749B82C65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53" y="1282977"/>
            <a:ext cx="8852693" cy="48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71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none" dirty="0" err="1"/>
              <a:t>ŽoP</a:t>
            </a:r>
            <a:r>
              <a:rPr lang="cs-CZ" cap="none" dirty="0"/>
              <a:t> – SD2 - 2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86072"/>
            <a:ext cx="8064448" cy="4923248"/>
          </a:xfrm>
        </p:spPr>
        <p:txBody>
          <a:bodyPr/>
          <a:lstStyle/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Založení nového záznamu – tlačítko NOVÝ ZÁZNAM</a:t>
            </a:r>
          </a:p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Vyplnění nového záznamu: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57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353F04D-EA6C-A34F-9500-07DAE6E1C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68" y="2205344"/>
            <a:ext cx="7694015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696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none" dirty="0"/>
              <a:t>Vyplnění SD-2</a:t>
            </a:r>
            <a:endParaRPr lang="cs-CZ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F04F2478-EE29-4992-A5EA-75743D7CCE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5750174"/>
              </p:ext>
            </p:extLst>
          </p:nvPr>
        </p:nvGraphicFramePr>
        <p:xfrm>
          <a:off x="539552" y="1268760"/>
          <a:ext cx="799244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3664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none" dirty="0"/>
              <a:t>PŘÍLOHY SD-2</a:t>
            </a:r>
            <a:endParaRPr lang="cs-CZ" dirty="0"/>
          </a:p>
        </p:txBody>
      </p:sp>
      <p:graphicFrame>
        <p:nvGraphicFramePr>
          <p:cNvPr id="9" name="Zástupný obsah 8">
            <a:extLst>
              <a:ext uri="{FF2B5EF4-FFF2-40B4-BE49-F238E27FC236}">
                <a16:creationId xmlns:a16="http://schemas.microsoft.com/office/drawing/2014/main" id="{9F727F22-CE45-481A-994E-DA1A3A6C02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6920304"/>
              </p:ext>
            </p:extLst>
          </p:nvPr>
        </p:nvGraphicFramePr>
        <p:xfrm>
          <a:off x="540000" y="1530088"/>
          <a:ext cx="7992440" cy="4779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6665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2A12B99-C41A-4187-B2A0-68321CBBB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E987B1A1-59B3-BA76-491D-EA60B1DE3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/>
          <a:lstStyle/>
          <a:p>
            <a:pPr algn="ctr"/>
            <a:r>
              <a:rPr lang="cs-CZ" dirty="0"/>
              <a:t>Část I </a:t>
            </a:r>
            <a:r>
              <a:rPr lang="cs-CZ" dirty="0" err="1"/>
              <a:t>RoD</a:t>
            </a:r>
            <a:r>
              <a:rPr lang="cs-CZ" dirty="0"/>
              <a:t> – účel dotace 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2FD2606B-BEE0-77B3-FF35-B96E60068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700808"/>
            <a:ext cx="8064000" cy="4419192"/>
          </a:xfrm>
        </p:spPr>
        <p:txBody>
          <a:bodyPr/>
          <a:lstStyle/>
          <a:p>
            <a:pPr lvl="0" algn="just">
              <a:buClr>
                <a:srgbClr val="5FBBF5"/>
              </a:buClr>
            </a:pPr>
            <a:r>
              <a:rPr lang="cs-CZ" sz="2200" b="1" dirty="0">
                <a:solidFill>
                  <a:srgbClr val="084A8B"/>
                </a:solidFill>
              </a:rPr>
              <a:t>Účel dotace </a:t>
            </a:r>
            <a:r>
              <a:rPr lang="cs-CZ" sz="2200" dirty="0">
                <a:solidFill>
                  <a:srgbClr val="084A8B"/>
                </a:solidFill>
              </a:rPr>
              <a:t>je uveden v kapitole 3 a je specifický pro každý podpořený projekt. </a:t>
            </a:r>
          </a:p>
          <a:p>
            <a:pPr lvl="0" algn="just">
              <a:buClr>
                <a:srgbClr val="5FBBF5"/>
              </a:buClr>
            </a:pPr>
            <a:r>
              <a:rPr lang="cs-CZ" sz="2200" dirty="0">
                <a:solidFill>
                  <a:srgbClr val="084A8B"/>
                </a:solidFill>
              </a:rPr>
              <a:t>Příloha č. 1 </a:t>
            </a:r>
            <a:r>
              <a:rPr lang="cs-CZ" sz="2200" dirty="0" err="1">
                <a:solidFill>
                  <a:srgbClr val="084A8B"/>
                </a:solidFill>
              </a:rPr>
              <a:t>RoD</a:t>
            </a:r>
            <a:r>
              <a:rPr lang="cs-CZ" sz="2200" dirty="0">
                <a:solidFill>
                  <a:srgbClr val="084A8B"/>
                </a:solidFill>
              </a:rPr>
              <a:t> – </a:t>
            </a:r>
            <a:r>
              <a:rPr lang="cs-CZ" sz="2200" b="1" dirty="0">
                <a:solidFill>
                  <a:srgbClr val="084A8B"/>
                </a:solidFill>
              </a:rPr>
              <a:t>Informace o projektu </a:t>
            </a:r>
            <a:r>
              <a:rPr lang="cs-CZ" sz="2200" dirty="0">
                <a:solidFill>
                  <a:srgbClr val="084A8B"/>
                </a:solidFill>
              </a:rPr>
              <a:t>(cílové skupiny, klíčové aktivity, indikátory, rozpočet projektu).</a:t>
            </a:r>
          </a:p>
          <a:p>
            <a:pPr lvl="0" algn="just">
              <a:buClr>
                <a:srgbClr val="5FBBF5"/>
              </a:buClr>
            </a:pPr>
            <a:r>
              <a:rPr lang="cs-CZ" sz="2200" dirty="0">
                <a:solidFill>
                  <a:srgbClr val="084A8B"/>
                </a:solidFill>
              </a:rPr>
              <a:t>Projekt musí být realizován v souladu s vydaným právním aktem (včetně přílohy č. 1), příp. v souladu s </a:t>
            </a:r>
            <a:r>
              <a:rPr lang="cs-CZ" sz="2200" b="1" dirty="0">
                <a:solidFill>
                  <a:srgbClr val="084A8B"/>
                </a:solidFill>
              </a:rPr>
              <a:t>podstatnou změnou </a:t>
            </a:r>
            <a:r>
              <a:rPr lang="cs-CZ" sz="2200" dirty="0">
                <a:solidFill>
                  <a:srgbClr val="084A8B"/>
                </a:solidFill>
              </a:rPr>
              <a:t>projektu, která byla schválena Řídicím orgánem (dále jen ŘO), či </a:t>
            </a:r>
            <a:r>
              <a:rPr lang="cs-CZ" sz="2200" b="1" dirty="0">
                <a:solidFill>
                  <a:srgbClr val="084A8B"/>
                </a:solidFill>
              </a:rPr>
              <a:t>nepodstatnou změnou</a:t>
            </a:r>
            <a:r>
              <a:rPr lang="cs-CZ" sz="2200" dirty="0">
                <a:solidFill>
                  <a:srgbClr val="084A8B"/>
                </a:solidFill>
              </a:rPr>
              <a:t>, které byla/bude ŘO oznámena prostřednictvím IS KP21+ tzv. změnovým řízením.</a:t>
            </a:r>
          </a:p>
        </p:txBody>
      </p:sp>
    </p:spTree>
    <p:extLst>
      <p:ext uri="{BB962C8B-B14F-4D97-AF65-F5344CB8AC3E}">
        <p14:creationId xmlns:p14="http://schemas.microsoft.com/office/powerpoint/2010/main" val="41498982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none" dirty="0"/>
              <a:t>CESTOVNÍ NÁHRADY (SD-3)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6000" y="1800000"/>
            <a:ext cx="8064000" cy="4320000"/>
          </a:xfrm>
        </p:spPr>
        <p:txBody>
          <a:bodyPr/>
          <a:lstStyle/>
          <a:p>
            <a:endParaRPr lang="cs-CZ" b="1" dirty="0"/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60</a:t>
            </a:fld>
            <a:endParaRPr lang="cs-CZ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D023068-7AF6-4758-A6DE-E5B2D9F2DD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7102288"/>
              </p:ext>
            </p:extLst>
          </p:nvPr>
        </p:nvGraphicFramePr>
        <p:xfrm>
          <a:off x="355464" y="1771547"/>
          <a:ext cx="84240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Grafický objekt 9" descr="Varování obrys">
            <a:extLst>
              <a:ext uri="{FF2B5EF4-FFF2-40B4-BE49-F238E27FC236}">
                <a16:creationId xmlns:a16="http://schemas.microsoft.com/office/drawing/2014/main" id="{B4804947-D29E-41A4-888F-E4EA307B86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79332" y="3960000"/>
            <a:ext cx="237626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186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Soupiska jednotek / </a:t>
            </a:r>
            <a:r>
              <a:rPr lang="cs-CZ" dirty="0" err="1"/>
              <a:t>jedn</a:t>
            </a:r>
            <a:r>
              <a:rPr lang="cs-CZ" dirty="0"/>
              <a:t>. částek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244448" cy="5031216"/>
          </a:xfrm>
        </p:spPr>
        <p:txBody>
          <a:bodyPr/>
          <a:lstStyle/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200" u="sng" dirty="0"/>
              <a:t>Mzdové příspěvky na pracovní místa </a:t>
            </a:r>
            <a:r>
              <a:rPr lang="cs-CZ" sz="2200" dirty="0"/>
              <a:t>(pokud v rozpočtu jsou)</a:t>
            </a:r>
          </a:p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200" dirty="0"/>
              <a:t>Tzv. jednotkové náklady s fixní, předem stanovenou, cenou za jednotku (1 391,75 Kč)</a:t>
            </a:r>
          </a:p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200" dirty="0"/>
              <a:t>Založení nového záznamu – tlačítko NOVÝ ZÁZNAM</a:t>
            </a:r>
          </a:p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200" dirty="0"/>
              <a:t>Vyplnění nového záznamu – vyplnění „zažlucených“ polí</a:t>
            </a:r>
          </a:p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200" dirty="0"/>
              <a:t>Vyplňuje se celkový počet dosažených jednotek ve sledovaném období dle údajů v přehledové tabulce</a:t>
            </a:r>
          </a:p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200" dirty="0"/>
              <a:t>Tabulka dostupná na </a:t>
            </a:r>
            <a:r>
              <a:rPr lang="cs-CZ" sz="2200" dirty="0">
                <a:hlinkClick r:id="rId3"/>
              </a:rPr>
              <a:t>www.esfcr.cz</a:t>
            </a:r>
            <a:r>
              <a:rPr lang="cs-CZ" sz="2200" dirty="0"/>
              <a:t> </a:t>
            </a:r>
          </a:p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200" dirty="0"/>
              <a:t>Povinnost předložit ke každému záznamu tyto přílohy: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Sken PS/DPČ k podpořenému pracovnímu místu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Sken smlouvy/dohody o poskytnutí mzdových příspěvků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Přehledová tabulka ve formátu .</a:t>
            </a:r>
            <a:r>
              <a:rPr lang="cs-CZ" dirty="0" err="1"/>
              <a:t>xls</a:t>
            </a:r>
            <a:r>
              <a:rPr lang="cs-CZ" dirty="0"/>
              <a:t> nebo .</a:t>
            </a:r>
            <a:r>
              <a:rPr lang="cs-CZ" dirty="0" err="1"/>
              <a:t>xlsx</a:t>
            </a:r>
            <a:endParaRPr lang="cs-CZ" dirty="0"/>
          </a:p>
          <a:p>
            <a:pPr marL="2737800" lvl="6" indent="-432000">
              <a:lnSpc>
                <a:spcPts val="288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"/>
            </a:pPr>
            <a:endParaRPr lang="cs-CZ" sz="2400" dirty="0"/>
          </a:p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35652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Soupiska příjmů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064448" cy="4779232"/>
          </a:xfrm>
        </p:spPr>
        <p:txBody>
          <a:bodyPr/>
          <a:lstStyle/>
          <a:p>
            <a:pPr marL="0" indent="0">
              <a:buNone/>
            </a:pPr>
            <a:endParaRPr lang="cs-CZ" b="1" dirty="0"/>
          </a:p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Jeden řádek</a:t>
            </a:r>
          </a:p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0"/>
          </a:p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Čisté příjmy =&gt; příjmy převyšující částku vlastního spolufinancování</a:t>
            </a:r>
          </a:p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0"/>
          </a:p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Částka ze </a:t>
            </a:r>
            <a:r>
              <a:rPr lang="cs-CZ" sz="2400" dirty="0" err="1"/>
              <a:t>ZoR</a:t>
            </a:r>
            <a:r>
              <a:rPr lang="cs-CZ" sz="2400" dirty="0"/>
              <a:t> z pole JINÉ PENĚŽNÍ PŘÍJMY</a:t>
            </a:r>
          </a:p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0"/>
          </a:p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Nový záznam -&gt; žlutá pole -&gt; uložit</a:t>
            </a:r>
          </a:p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0"/>
          </a:p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Žádné přílohy – kontrola na místě</a:t>
            </a:r>
          </a:p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0"/>
          </a:p>
          <a:p>
            <a:pPr marL="0" lvl="1" indent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24411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Veřejná podpora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064448" cy="4779232"/>
          </a:xfrm>
        </p:spPr>
        <p:txBody>
          <a:bodyPr/>
          <a:lstStyle/>
          <a:p>
            <a:pPr marL="0" indent="0">
              <a:buNone/>
            </a:pPr>
            <a:endParaRPr lang="cs-CZ" b="1" dirty="0"/>
          </a:p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1 řádek = 1 subjekt</a:t>
            </a:r>
          </a:p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Za každý subjekt, za nějž aktuálně nárokována VP</a:t>
            </a:r>
          </a:p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0"/>
          </a:p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KOMBINACE VEŘEJNÉ PODPORY – ze seznamu relevantní řádek subjektu </a:t>
            </a:r>
          </a:p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cap="all" dirty="0"/>
              <a:t>Částka - investiční </a:t>
            </a:r>
            <a:r>
              <a:rPr lang="cs-CZ" sz="2400" dirty="0"/>
              <a:t>– vždy 0,00 Kč</a:t>
            </a:r>
          </a:p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cap="all" dirty="0"/>
              <a:t>Částka - neinvestiční </a:t>
            </a:r>
            <a:r>
              <a:rPr lang="cs-CZ" sz="2400" dirty="0"/>
              <a:t>– aktuálně vykazované výdaje pro daný subjekt</a:t>
            </a:r>
          </a:p>
          <a:p>
            <a:pPr marL="0" lvl="1" indent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58533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Dokumenty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22120"/>
            <a:ext cx="8064000" cy="4383144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Přílohy nezařazené k řádkům soupisky SD-2</a:t>
            </a:r>
          </a:p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Výpisy z BÚ / VPD (výdaje </a:t>
            </a:r>
            <a:r>
              <a:rPr lang="cs-CZ" sz="2400" b="1" dirty="0"/>
              <a:t>označit </a:t>
            </a:r>
            <a:r>
              <a:rPr lang="cs-CZ" sz="2400" dirty="0"/>
              <a:t>pořadovým číslem ze soupisky, příp. jménem → u SD2)</a:t>
            </a:r>
          </a:p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0"/>
          </a:p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Tabulky přímé podpory (elektronicky </a:t>
            </a:r>
            <a:r>
              <a:rPr lang="cs-CZ" sz="2400" b="1" dirty="0"/>
              <a:t>podepsané</a:t>
            </a:r>
            <a:r>
              <a:rPr lang="cs-CZ" sz="2400" dirty="0"/>
              <a:t>)</a:t>
            </a:r>
          </a:p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0"/>
          </a:p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Přílohy k výdajům nad 20 tis. Kč (</a:t>
            </a:r>
            <a:r>
              <a:rPr lang="cs-CZ" sz="2400" b="1" dirty="0"/>
              <a:t>označit</a:t>
            </a:r>
            <a:r>
              <a:rPr lang="cs-CZ" sz="2400" dirty="0"/>
              <a:t> pořadovým číslem ze soupisky)</a:t>
            </a:r>
          </a:p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0"/>
          </a:p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Podrobnosti k deklarované insolvenci v ČP (je-li relevantní)</a:t>
            </a:r>
          </a:p>
          <a:p>
            <a:pPr marL="0" lvl="1" indent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cs-CZ" sz="2400" dirty="0"/>
          </a:p>
          <a:p>
            <a:pPr marL="0" lvl="1" indent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61440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none" dirty="0"/>
              <a:t>Naplnění souhrnné soupisky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AB4FA604-C5F0-5EF9-F1E9-E878154BB5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691791"/>
              </p:ext>
            </p:extLst>
          </p:nvPr>
        </p:nvGraphicFramePr>
        <p:xfrm>
          <a:off x="539552" y="1556792"/>
          <a:ext cx="8064448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65</a:t>
            </a:fld>
            <a:endParaRPr lang="cs-CZ" dirty="0"/>
          </a:p>
        </p:txBody>
      </p:sp>
      <p:pic>
        <p:nvPicPr>
          <p:cNvPr id="7" name="Grafický objekt 6" descr="dotykový displej obrys">
            <a:extLst>
              <a:ext uri="{FF2B5EF4-FFF2-40B4-BE49-F238E27FC236}">
                <a16:creationId xmlns:a16="http://schemas.microsoft.com/office/drawing/2014/main" id="{4128E49B-E04E-E154-D45A-D1B44FFBAC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99668" y="3673574"/>
            <a:ext cx="194421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1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none" dirty="0" err="1"/>
              <a:t>ŽoP</a:t>
            </a:r>
            <a:r>
              <a:rPr lang="cs-CZ" cap="none" dirty="0"/>
              <a:t> – dokončení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064448" cy="5544616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/>
              <a:t>část Způsobilé výdaje - Požadováno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Automatické doplnění údajů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Pokud ne, pak</a:t>
            </a:r>
            <a:r>
              <a:rPr lang="cs-CZ" i="1" dirty="0"/>
              <a:t> </a:t>
            </a:r>
            <a:r>
              <a:rPr lang="cs-CZ" dirty="0"/>
              <a:t>tlačítko NAPLNIT DATA ZE SOUPISKY (načtení ze souhrnné soupisky)	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66</a:t>
            </a:fld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BA12790-C8AC-630C-E965-C5A8E83C4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3" y="2764871"/>
            <a:ext cx="7272808" cy="3931129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860032" y="3573016"/>
            <a:ext cx="1476000" cy="1440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59502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000" y="-14531"/>
            <a:ext cx="8424000" cy="1080000"/>
          </a:xfrm>
        </p:spPr>
        <p:txBody>
          <a:bodyPr/>
          <a:lstStyle/>
          <a:p>
            <a:pPr algn="ctr"/>
            <a:r>
              <a:rPr lang="cs-CZ" cap="none" dirty="0" err="1"/>
              <a:t>ŽoP</a:t>
            </a:r>
            <a:r>
              <a:rPr lang="cs-CZ" cap="none" dirty="0"/>
              <a:t> – dokončení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28800"/>
            <a:ext cx="8064896" cy="4464496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/>
              <a:t>Část Částka na krytí výdajů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b="1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2400" dirty="0"/>
              <a:t>INVESTIČNÍ – vždy 0,00 Kč</a:t>
            </a:r>
          </a:p>
          <a:p>
            <a:pPr marL="414000" lvl="1" indent="0">
              <a:spcBef>
                <a:spcPts val="0"/>
              </a:spcBef>
              <a:spcAft>
                <a:spcPts val="0"/>
              </a:spcAft>
              <a:buNone/>
            </a:pPr>
            <a:endParaRPr lang="cs-CZ" sz="24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2400" dirty="0"/>
              <a:t>NEINVESTIČNÍ = zpravidla celkové </a:t>
            </a:r>
            <a:r>
              <a:rPr lang="cs-CZ" sz="2400" b="1" dirty="0"/>
              <a:t>prokazované výdaje </a:t>
            </a:r>
            <a:r>
              <a:rPr lang="cs-CZ" sz="2400" dirty="0"/>
              <a:t>v dané </a:t>
            </a:r>
            <a:r>
              <a:rPr lang="cs-CZ" sz="2400" dirty="0" err="1"/>
              <a:t>ŽoP</a:t>
            </a:r>
            <a:r>
              <a:rPr lang="cs-CZ" sz="2400" dirty="0"/>
              <a:t> (mzdy + MP + paušál)</a:t>
            </a:r>
          </a:p>
          <a:p>
            <a:pPr marL="414000" lvl="1" indent="0">
              <a:spcBef>
                <a:spcPts val="0"/>
              </a:spcBef>
              <a:spcAft>
                <a:spcPts val="0"/>
              </a:spcAft>
              <a:buNone/>
            </a:pPr>
            <a:endParaRPr lang="cs-CZ" sz="24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2400" dirty="0"/>
              <a:t>Zbylá pole systém automaticky dopočítá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06542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none" dirty="0" err="1"/>
              <a:t>ŽoP</a:t>
            </a:r>
            <a:r>
              <a:rPr lang="cs-CZ" cap="none" dirty="0"/>
              <a:t> – dokončení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94128"/>
            <a:ext cx="8064448" cy="5175232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Záložka ČERPÁNÍ ROZPOČTU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podpůrný nástroj pro účely zamezení přečerpání položek rozpočtu</a:t>
            </a:r>
            <a:endParaRPr lang="cs-CZ" sz="3200" b="1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2800" b="1" dirty="0"/>
              <a:t>Záložka ČESTNÁ PROHLÁŠENÍ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vybrat relevantní ČP (je/není v insolvenci)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v insolvenci = přiložit podrobnosti na záložku DOKUMENTY</a:t>
            </a:r>
            <a:endParaRPr lang="cs-CZ" i="1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2800" b="1" dirty="0"/>
              <a:t>Finalizace </a:t>
            </a:r>
            <a:r>
              <a:rPr lang="cs-CZ" sz="2800" b="1" dirty="0" err="1"/>
              <a:t>ŽoP</a:t>
            </a:r>
            <a:endParaRPr lang="cs-CZ" sz="28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b="1" dirty="0"/>
              <a:t>před</a:t>
            </a:r>
            <a:r>
              <a:rPr lang="cs-CZ" dirty="0"/>
              <a:t> finalizací – tlačítko KONTROLA (zobrazí se veškeré chyby)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po odstranění chyb – tlačítko FINALIZACE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800" b="1" dirty="0"/>
              <a:t>Záložka PODPIS DOKUMENTU</a:t>
            </a:r>
          </a:p>
          <a:p>
            <a:pPr marL="0" indent="0">
              <a:buNone/>
            </a:pPr>
            <a:r>
              <a:rPr lang="cs-CZ" i="1" dirty="0"/>
              <a:t>	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68</a:t>
            </a:fld>
            <a:endParaRPr lang="cs-CZ" dirty="0"/>
          </a:p>
        </p:txBody>
      </p:sp>
      <p:pic>
        <p:nvPicPr>
          <p:cNvPr id="6" name="Grafický objekt 5" descr="Podpis se souvislou výplní">
            <a:extLst>
              <a:ext uri="{FF2B5EF4-FFF2-40B4-BE49-F238E27FC236}">
                <a16:creationId xmlns:a16="http://schemas.microsoft.com/office/drawing/2014/main" id="{F5062A96-ADA7-1A8D-D172-B1A0D26B7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96136" y="5887290"/>
            <a:ext cx="628710" cy="62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446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none" dirty="0" err="1"/>
              <a:t>ŽoP</a:t>
            </a:r>
            <a:r>
              <a:rPr lang="cs-CZ" cap="none" dirty="0"/>
              <a:t> – stavy zpracování</a:t>
            </a:r>
            <a:endParaRPr lang="cs-CZ" dirty="0"/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F7F442BA-71C4-BDBD-C9A2-DF0B0A2F58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4504921"/>
              </p:ext>
            </p:extLst>
          </p:nvPr>
        </p:nvGraphicFramePr>
        <p:xfrm>
          <a:off x="360000" y="1340768"/>
          <a:ext cx="84240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69</a:t>
            </a:fld>
            <a:endParaRPr lang="cs-CZ" dirty="0"/>
          </a:p>
        </p:txBody>
      </p:sp>
      <p:sp>
        <p:nvSpPr>
          <p:cNvPr id="6" name="Šipka: dolů 5">
            <a:extLst>
              <a:ext uri="{FF2B5EF4-FFF2-40B4-BE49-F238E27FC236}">
                <a16:creationId xmlns:a16="http://schemas.microsoft.com/office/drawing/2014/main" id="{159B2D5C-C389-49BE-9439-8D2024D1BDA5}"/>
              </a:ext>
            </a:extLst>
          </p:cNvPr>
          <p:cNvSpPr/>
          <p:nvPr/>
        </p:nvSpPr>
        <p:spPr>
          <a:xfrm>
            <a:off x="6948264" y="1371600"/>
            <a:ext cx="1115656" cy="5217368"/>
          </a:xfrm>
          <a:prstGeom prst="downArrow">
            <a:avLst/>
          </a:prstGeom>
          <a:solidFill>
            <a:srgbClr val="AFDDFA"/>
          </a:solidFill>
          <a:ln>
            <a:solidFill>
              <a:srgbClr val="084A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698C4A80-4183-A79D-A95B-F746D943E1A2}"/>
              </a:ext>
            </a:extLst>
          </p:cNvPr>
          <p:cNvSpPr/>
          <p:nvPr/>
        </p:nvSpPr>
        <p:spPr>
          <a:xfrm>
            <a:off x="971600" y="1379984"/>
            <a:ext cx="1115656" cy="5217368"/>
          </a:xfrm>
          <a:prstGeom prst="downArrow">
            <a:avLst/>
          </a:prstGeom>
          <a:solidFill>
            <a:srgbClr val="AFDDFA"/>
          </a:solidFill>
          <a:ln>
            <a:solidFill>
              <a:srgbClr val="084A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611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2A12B99-C41A-4187-B2A0-68321CBBB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71103F6F-8DEF-699B-B7F2-EB87933E3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/>
          <a:lstStyle/>
          <a:p>
            <a:pPr algn="ctr"/>
            <a:r>
              <a:rPr lang="cs-CZ" dirty="0"/>
              <a:t>Změny v projektech (1)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452D1863-CEB3-AB76-93AE-F01C774EA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700808"/>
            <a:ext cx="8208464" cy="4320000"/>
          </a:xfrm>
        </p:spPr>
        <p:txBody>
          <a:bodyPr/>
          <a:lstStyle/>
          <a:p>
            <a:pPr lvl="0" algn="just">
              <a:buClr>
                <a:srgbClr val="5FBBF5"/>
              </a:buClr>
            </a:pPr>
            <a:r>
              <a:rPr lang="cs-CZ" sz="2200" dirty="0">
                <a:solidFill>
                  <a:srgbClr val="084A8B"/>
                </a:solidFill>
              </a:rPr>
              <a:t>Výčet podstatných a nepodstatných změn je uveden v kapitole 5 Specifických pravidel pro žadatele a příjemce (viz dále).</a:t>
            </a:r>
          </a:p>
          <a:p>
            <a:pPr lvl="1" algn="just">
              <a:buClr>
                <a:srgbClr val="5FBBF5"/>
              </a:buClr>
            </a:pPr>
            <a:r>
              <a:rPr lang="cs-CZ" dirty="0">
                <a:solidFill>
                  <a:srgbClr val="084A8B"/>
                </a:solidFill>
              </a:rPr>
              <a:t>Při posuzování, zda se jedná o podstatnou či nepodstatnou změnu, je ovšem nutno vzít v úvahu též ustanovení </a:t>
            </a:r>
            <a:r>
              <a:rPr lang="cs-CZ" dirty="0" err="1">
                <a:solidFill>
                  <a:srgbClr val="084A8B"/>
                </a:solidFill>
              </a:rPr>
              <a:t>RoD</a:t>
            </a:r>
            <a:r>
              <a:rPr lang="cs-CZ" dirty="0">
                <a:solidFill>
                  <a:srgbClr val="084A8B"/>
                </a:solidFill>
              </a:rPr>
              <a:t> a přílohy č. 1 </a:t>
            </a:r>
            <a:r>
              <a:rPr lang="cs-CZ" dirty="0" err="1">
                <a:solidFill>
                  <a:srgbClr val="084A8B"/>
                </a:solidFill>
              </a:rPr>
              <a:t>RoD</a:t>
            </a:r>
            <a:r>
              <a:rPr lang="cs-CZ" dirty="0">
                <a:solidFill>
                  <a:srgbClr val="084A8B"/>
                </a:solidFill>
              </a:rPr>
              <a:t>.</a:t>
            </a:r>
          </a:p>
          <a:p>
            <a:pPr lvl="1" algn="just">
              <a:buClr>
                <a:srgbClr val="5FBBF5"/>
              </a:buClr>
            </a:pPr>
            <a:r>
              <a:rPr lang="cs-CZ" dirty="0">
                <a:solidFill>
                  <a:srgbClr val="084A8B"/>
                </a:solidFill>
              </a:rPr>
              <a:t>V případě, že si nebudete jisti, o jaký druh změny se jedná, doporučujeme ji konzultovat předem (nejlépe interní depeší z konkrétního projektu) s kontaktní osobou. Předejdete tak případným problémům!</a:t>
            </a:r>
          </a:p>
          <a:p>
            <a:pPr lvl="1" algn="just">
              <a:buClr>
                <a:srgbClr val="5FBBF5"/>
              </a:buClr>
            </a:pPr>
            <a:r>
              <a:rPr lang="cs-CZ" dirty="0">
                <a:solidFill>
                  <a:srgbClr val="084A8B"/>
                </a:solidFill>
              </a:rPr>
              <a:t>Zasílání depeší na všechny kompetentní osoby.</a:t>
            </a:r>
          </a:p>
          <a:p>
            <a:pPr lvl="0" algn="just">
              <a:buClr>
                <a:srgbClr val="5FBBF5"/>
              </a:buClr>
            </a:pPr>
            <a:r>
              <a:rPr lang="cs-CZ" sz="2200" dirty="0">
                <a:solidFill>
                  <a:srgbClr val="084A8B"/>
                </a:solidFill>
              </a:rPr>
              <a:t>Administrace veškerých změn v projektu se provádí prostřednictvím založení tzv. změnových řízení v IS KP21+.</a:t>
            </a:r>
          </a:p>
        </p:txBody>
      </p:sp>
    </p:spTree>
    <p:extLst>
      <p:ext uri="{BB962C8B-B14F-4D97-AF65-F5344CB8AC3E}">
        <p14:creationId xmlns:p14="http://schemas.microsoft.com/office/powerpoint/2010/main" val="131205258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none" dirty="0"/>
              <a:t>DOKLÁDÁNÍ VÝDAJŮ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00808"/>
            <a:ext cx="8064448" cy="4779232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/>
              <a:t>Dokládání </a:t>
            </a:r>
            <a:r>
              <a:rPr lang="cs-CZ" sz="3200" b="1" u="sng" dirty="0"/>
              <a:t>přímých</a:t>
            </a:r>
            <a:r>
              <a:rPr lang="cs-CZ" sz="3200" b="1" dirty="0"/>
              <a:t> způsobilých výdajů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dokládání </a:t>
            </a:r>
            <a:r>
              <a:rPr lang="cs-CZ" b="1" dirty="0"/>
              <a:t>k </a:t>
            </a:r>
            <a:r>
              <a:rPr lang="cs-CZ" b="1" dirty="0" err="1"/>
              <a:t>ŽoP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skeny</a:t>
            </a:r>
            <a:r>
              <a:rPr lang="cs-CZ" dirty="0"/>
              <a:t>, kopie)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při </a:t>
            </a:r>
            <a:r>
              <a:rPr lang="cs-CZ" b="1" dirty="0"/>
              <a:t>kontrole na místě </a:t>
            </a:r>
            <a:r>
              <a:rPr lang="cs-CZ" dirty="0"/>
              <a:t>(originály)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originály </a:t>
            </a:r>
            <a:r>
              <a:rPr lang="cs-CZ" b="1" dirty="0"/>
              <a:t>archivovány</a:t>
            </a:r>
            <a:r>
              <a:rPr lang="cs-CZ" dirty="0"/>
              <a:t> u toho subjektu, kde vznikly (příjemce, resp. partner)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kopie (příp. </a:t>
            </a:r>
            <a:r>
              <a:rPr lang="cs-CZ" dirty="0" err="1"/>
              <a:t>skeny</a:t>
            </a:r>
            <a:r>
              <a:rPr lang="cs-CZ" dirty="0"/>
              <a:t>) k dispozici ŘO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b="1" dirty="0"/>
              <a:t>označení </a:t>
            </a:r>
            <a:r>
              <a:rPr lang="cs-CZ" dirty="0"/>
              <a:t>každého originálu účetního dokladu číslem projektu (vepsáním textu, razítkem apod.)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zavázat dodavatele k tomu, aby k proplacení předkládal pouze faktury, které obsahují název a číslo projektu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910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none" dirty="0"/>
              <a:t>DOKLÁDÁNÍ VÝDAJŮ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74104"/>
            <a:ext cx="8064448" cy="5021896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/>
              <a:t>Doklady předkládané </a:t>
            </a:r>
            <a:r>
              <a:rPr lang="pl-PL" sz="3200" b="1" dirty="0"/>
              <a:t>jako příloha ŽoP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Částky </a:t>
            </a:r>
            <a:r>
              <a:rPr lang="cs-CZ" b="1" dirty="0"/>
              <a:t>nad 20.000 Kč </a:t>
            </a:r>
            <a:r>
              <a:rPr lang="cs-CZ" dirty="0"/>
              <a:t>(částka </a:t>
            </a:r>
            <a:r>
              <a:rPr lang="cs-CZ" u="sng" dirty="0"/>
              <a:t>nárokovaná</a:t>
            </a:r>
            <a:r>
              <a:rPr lang="cs-CZ" dirty="0"/>
              <a:t> v </a:t>
            </a:r>
            <a:r>
              <a:rPr lang="cs-CZ" dirty="0" err="1"/>
              <a:t>ŽoP</a:t>
            </a:r>
            <a:r>
              <a:rPr lang="cs-CZ" dirty="0"/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Doklady k nižším částkám mohou být vyžádány při administrativní kontrole či kontrole na místě</a:t>
            </a:r>
            <a:endParaRPr lang="pl-PL" sz="3200" b="1" dirty="0"/>
          </a:p>
          <a:p>
            <a:pPr>
              <a:spcAft>
                <a:spcPts val="0"/>
              </a:spcAft>
            </a:pPr>
            <a:r>
              <a:rPr lang="cs-CZ" u="sng" dirty="0"/>
              <a:t>Kapitola 1.1 Osobní náklady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Kopie výpisu z bankovního účtu, případně VPD (označit výdaj)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Skeny pracovních výkazů (je-li požadován – viz snímek „Pracovní výkazy“)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Zdůvodnění vyplacení odměn </a:t>
            </a:r>
          </a:p>
          <a:p>
            <a:pPr marL="414000" lvl="1" indent="0">
              <a:spcBef>
                <a:spcPts val="0"/>
              </a:spcBef>
              <a:spcAft>
                <a:spcPts val="0"/>
              </a:spcAft>
              <a:buNone/>
            </a:pPr>
            <a:endParaRPr lang="cs-CZ" dirty="0"/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cs-CZ" u="sng" dirty="0"/>
              <a:t>Kapitola 1.2 Paušální sazba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Výdaje financované paušální sazbou příjemce prokazuje dopočtem ze skutečně vynaložených přímých osobních nákladů, a to v rámci </a:t>
            </a:r>
            <a:r>
              <a:rPr lang="cs-CZ" dirty="0" err="1"/>
              <a:t>ZoR</a:t>
            </a:r>
            <a:r>
              <a:rPr lang="cs-CZ" dirty="0"/>
              <a:t>, resp. spolu s ní předložené </a:t>
            </a:r>
            <a:r>
              <a:rPr lang="cs-CZ" dirty="0" err="1"/>
              <a:t>ŽoP</a:t>
            </a:r>
            <a:endParaRPr lang="cs-CZ" u="sng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885967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Dokládání výdajů 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4896000"/>
          </a:xfrm>
        </p:spPr>
        <p:txBody>
          <a:bodyPr/>
          <a:lstStyle/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cs-CZ" u="sng" dirty="0"/>
              <a:t>Kapitola 1.3 Mzdové příspěvky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Sken PS/DPČ k podpořenému pracovnímu místu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Sken smlouvy/dohody o poskytnutí mzdových příspěvků</a:t>
            </a:r>
          </a:p>
          <a:p>
            <a:pPr lvl="1"/>
            <a:r>
              <a:rPr lang="cs-CZ" dirty="0"/>
              <a:t>Přehledová tabulka (viz </a:t>
            </a:r>
            <a:r>
              <a:rPr lang="cs-CZ" dirty="0">
                <a:hlinkClick r:id="rId3"/>
              </a:rPr>
              <a:t>https://www.esfcr.cz/formulare-a-pokyny-ke-zprave-o-realizaci-projektu-zadosti-o-platbu-a-zadosti-o-zmenu-opz-plus</a:t>
            </a:r>
            <a:r>
              <a:rPr lang="cs-CZ" dirty="0"/>
              <a:t>), pozor na výběr správného vzoru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/>
              <a:t>předkládá příjemce za jednotlivé zaměstnavatele (u MP) na samostatných listech (1 zaměstnavatel = 1 list)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/>
              <a:t>formát </a:t>
            </a:r>
            <a:r>
              <a:rPr lang="cs-CZ" b="1" dirty="0"/>
              <a:t>.</a:t>
            </a:r>
            <a:r>
              <a:rPr lang="cs-CZ" b="1" dirty="0" err="1"/>
              <a:t>xls</a:t>
            </a:r>
            <a:r>
              <a:rPr lang="cs-CZ" dirty="0"/>
              <a:t> nebo .</a:t>
            </a:r>
            <a:r>
              <a:rPr lang="cs-CZ" b="1" dirty="0" err="1"/>
              <a:t>xlsx</a:t>
            </a:r>
            <a:endParaRPr lang="cs-CZ" b="1" dirty="0"/>
          </a:p>
          <a:p>
            <a:pPr lvl="2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/>
              <a:t>správnost údajů potvrzuje příjemce </a:t>
            </a:r>
            <a:r>
              <a:rPr lang="cs-CZ" b="1" dirty="0"/>
              <a:t>elektronickým podpisem → </a:t>
            </a:r>
            <a:r>
              <a:rPr lang="cs-CZ" dirty="0"/>
              <a:t>od zaměstnavatele si vyžádá takové doklady, aby mohl správnost údajů potvrdit (výplatní páska, úhrada odvodů a mezd, výpis z bankovního účtu zaměstnavatele/výdajový pokladní doklad)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55671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none" dirty="0"/>
              <a:t>DOKLÁDÁNÍ VÝDAJŮ 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064000" cy="4968552"/>
          </a:xfrm>
        </p:spPr>
        <p:txBody>
          <a:bodyPr/>
          <a:lstStyle/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u="sng" dirty="0"/>
              <a:t>Přímá </a:t>
            </a:r>
            <a:r>
              <a:rPr lang="cs-CZ" sz="2400" b="1" u="sng"/>
              <a:t>podpora - </a:t>
            </a:r>
            <a:r>
              <a:rPr lang="cs-CZ" sz="2400" b="1" u="sng" dirty="0"/>
              <a:t>soukromé spolufinancování</a:t>
            </a:r>
            <a:r>
              <a:rPr lang="cs-CZ" sz="2400" b="1" dirty="0"/>
              <a:t> </a:t>
            </a:r>
          </a:p>
          <a:p>
            <a:pPr marL="0" lvl="1" indent="0">
              <a:lnSpc>
                <a:spcPts val="288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lang="cs-CZ" sz="2400" b="1" dirty="0"/>
              <a:t>     </a:t>
            </a:r>
            <a:r>
              <a:rPr lang="cs-CZ" dirty="0"/>
              <a:t>(příklad pro 23,265% soukromé spolufinancování):</a:t>
            </a:r>
          </a:p>
          <a:p>
            <a:pPr lvl="1"/>
            <a:r>
              <a:rPr lang="cs-CZ" dirty="0"/>
              <a:t>Bude-li příjemce posílat zaměstnavateli pouze 76,735 % MP, účtuje pouze 76,735 % (reálně mu vzniká náklad pouze 76,735 % MP) – pozor na zaokrouhlování!!!</a:t>
            </a:r>
          </a:p>
          <a:p>
            <a:pPr lvl="1"/>
            <a:r>
              <a:rPr lang="cs-CZ" dirty="0"/>
              <a:t>Tabulka MP pro spolufinancování na </a:t>
            </a:r>
            <a:r>
              <a:rPr lang="cs-CZ" dirty="0">
                <a:hlinkClick r:id="rId3"/>
              </a:rPr>
              <a:t>www.esfcr.cz</a:t>
            </a:r>
            <a:r>
              <a:rPr lang="cs-CZ" dirty="0"/>
              <a:t> (stejný vzor):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/>
              <a:t>řádek </a:t>
            </a:r>
            <a:r>
              <a:rPr lang="cs-CZ" i="1" dirty="0"/>
              <a:t>Podíl spolufinancování příjemce v %</a:t>
            </a:r>
            <a:r>
              <a:rPr lang="cs-CZ" dirty="0"/>
              <a:t> ‒ příjemce doplní % spolufinancování 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/>
              <a:t>sloupec </a:t>
            </a:r>
            <a:r>
              <a:rPr lang="cs-CZ" i="1" dirty="0"/>
              <a:t>Nárokovaný mzdový příspěvek (všechny zdroje financování) </a:t>
            </a:r>
            <a:r>
              <a:rPr lang="cs-CZ" dirty="0"/>
              <a:t>‒</a:t>
            </a:r>
            <a:r>
              <a:rPr lang="cs-CZ" i="1" dirty="0"/>
              <a:t> </a:t>
            </a:r>
            <a:r>
              <a:rPr lang="cs-CZ" dirty="0"/>
              <a:t>tj. skutečně požadovaná výše MP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/>
              <a:t>sloupec </a:t>
            </a:r>
            <a:r>
              <a:rPr lang="cs-CZ" i="1" dirty="0"/>
              <a:t>Nárokovaný mzdový příspěvek (pouze veřejné zdroje) </a:t>
            </a:r>
            <a:r>
              <a:rPr lang="cs-CZ" dirty="0"/>
              <a:t>‒</a:t>
            </a:r>
            <a:r>
              <a:rPr lang="cs-CZ" i="1" dirty="0"/>
              <a:t> </a:t>
            </a:r>
            <a:r>
              <a:rPr lang="cs-CZ" dirty="0"/>
              <a:t>dopočítáno automaticky dle zadaného % spolufinancování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/>
              <a:t>příjemce ověří (dle dokladů viz výše), že mzdový náklad skutečně vznikl ve výši 100 % a refunduje zaměstnavateli 76,735 %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565729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none" dirty="0"/>
              <a:t>DOKLÁDÁNÍ VÝDAJŮ 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/>
              <a:t>k </a:t>
            </a:r>
            <a:r>
              <a:rPr lang="cs-CZ" dirty="0" err="1"/>
              <a:t>ŽoP</a:t>
            </a:r>
            <a:r>
              <a:rPr lang="cs-CZ" dirty="0"/>
              <a:t> příjemce doloží tabulku MP a sken svého bankovního výpisu (s vyznačenou refundací MP ve výši 76,735 %)</a:t>
            </a:r>
          </a:p>
          <a:p>
            <a:pPr lvl="1"/>
            <a:r>
              <a:rPr lang="cs-CZ" dirty="0"/>
              <a:t>při vyplňování </a:t>
            </a:r>
            <a:r>
              <a:rPr lang="cs-CZ" dirty="0" err="1"/>
              <a:t>ŽoP</a:t>
            </a:r>
            <a:r>
              <a:rPr lang="cs-CZ" dirty="0"/>
              <a:t>: </a:t>
            </a:r>
            <a:r>
              <a:rPr lang="cs-CZ" i="1" dirty="0"/>
              <a:t>Celková částka na dokladu</a:t>
            </a:r>
            <a:r>
              <a:rPr lang="cs-CZ" dirty="0"/>
              <a:t> i </a:t>
            </a:r>
            <a:r>
              <a:rPr lang="cs-CZ" i="1" dirty="0"/>
              <a:t>Částka prokazovaných výdajů</a:t>
            </a:r>
            <a:r>
              <a:rPr lang="cs-CZ" dirty="0"/>
              <a:t> = 100 % (systém pak následně rozpadne financování na 76,735 % z ESF a 23,265 % soukromé spolufinancování)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74</a:t>
            </a:fld>
            <a:endParaRPr lang="cs-CZ" dirty="0"/>
          </a:p>
        </p:txBody>
      </p:sp>
      <p:pic>
        <p:nvPicPr>
          <p:cNvPr id="6" name="Grafický objekt 5" descr="Euro se souvislou výplní">
            <a:extLst>
              <a:ext uri="{FF2B5EF4-FFF2-40B4-BE49-F238E27FC236}">
                <a16:creationId xmlns:a16="http://schemas.microsoft.com/office/drawing/2014/main" id="{C9646884-C3E9-B519-047F-CC60D4204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23320" y="4051920"/>
            <a:ext cx="1897360" cy="18973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447869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none" dirty="0"/>
              <a:t>DOKLÁDÁNÍ VÝDAJŮ 6 </a:t>
            </a:r>
            <a:br>
              <a:rPr lang="cs-CZ" cap="none" dirty="0"/>
            </a:br>
            <a:r>
              <a:rPr lang="cs-CZ" cap="none" dirty="0"/>
              <a:t>(PP mzdové příspěvky)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75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C03B114-7529-7306-425F-41FF7D214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412776"/>
            <a:ext cx="878400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9503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none" dirty="0"/>
              <a:t>DOKLÁDÁNÍ VÝDAJŮ 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448" cy="503121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 dirty="0"/>
              <a:t>Doklady předkládané při kontrole na místě</a:t>
            </a:r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Originály</a:t>
            </a:r>
            <a:r>
              <a:rPr lang="cs-CZ" sz="2400" dirty="0"/>
              <a:t> veškerých dokladů (zejména pokud nebyly součástí předložené </a:t>
            </a:r>
            <a:r>
              <a:rPr lang="cs-CZ" sz="2400" dirty="0" err="1"/>
              <a:t>ŽoP</a:t>
            </a:r>
            <a:r>
              <a:rPr lang="cs-CZ" sz="2400" dirty="0"/>
              <a:t>)</a:t>
            </a:r>
            <a:endParaRPr lang="cs-CZ" sz="3200" b="1" dirty="0"/>
          </a:p>
          <a:p>
            <a:r>
              <a:rPr lang="cs-CZ" u="sng" dirty="0"/>
              <a:t>Kapitola 1.1 Osobní náklady</a:t>
            </a:r>
          </a:p>
          <a:p>
            <a:pPr lvl="1"/>
            <a:r>
              <a:rPr lang="cs-CZ" dirty="0"/>
              <a:t>PS, DPČ, DPP</a:t>
            </a:r>
          </a:p>
          <a:p>
            <a:pPr lvl="1"/>
            <a:r>
              <a:rPr lang="cs-CZ" dirty="0"/>
              <a:t>Výkazy práce, mzdové listy, výplatní pásky</a:t>
            </a:r>
          </a:p>
          <a:p>
            <a:pPr lvl="1"/>
            <a:r>
              <a:rPr lang="cs-CZ" b="1" dirty="0"/>
              <a:t>Vnitřní předpis</a:t>
            </a:r>
            <a:r>
              <a:rPr lang="cs-CZ" dirty="0"/>
              <a:t>, kolektivní smlouva apod. (stanovující kritéria pro poskytování odměn, náhrad mzdy/platu nad rámec minimálního rozsahu dle právních předpisů, zkrácení pracovní doby apod.)</a:t>
            </a:r>
          </a:p>
          <a:p>
            <a:pPr lvl="1"/>
            <a:r>
              <a:rPr lang="cs-CZ" dirty="0"/>
              <a:t>Doklady o úhradě mzdy, </a:t>
            </a:r>
            <a:r>
              <a:rPr lang="cs-CZ" b="1" dirty="0"/>
              <a:t>výpisy z účtu </a:t>
            </a:r>
            <a:r>
              <a:rPr lang="cs-CZ" dirty="0"/>
              <a:t>(z výpisu musí být zřejmé, že příjemce uhradil SP a ZP, popř. další povinné odvody a že zaměstnancům byly vyplaceny mzdy)</a:t>
            </a:r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048308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none" dirty="0"/>
              <a:t>DOKLÁDÁNÍ VÝDAJŮ 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448" cy="4779232"/>
          </a:xfrm>
        </p:spPr>
        <p:txBody>
          <a:bodyPr/>
          <a:lstStyle/>
          <a:p>
            <a:r>
              <a:rPr lang="cs-CZ" u="sng" dirty="0"/>
              <a:t>Kapitola 1.3 Mzdové příspěvky</a:t>
            </a:r>
          </a:p>
          <a:p>
            <a:pPr lvl="1"/>
            <a:r>
              <a:rPr lang="cs-CZ" dirty="0"/>
              <a:t>PS, DPČ</a:t>
            </a:r>
          </a:p>
          <a:p>
            <a:pPr lvl="1"/>
            <a:r>
              <a:rPr lang="cs-CZ" dirty="0"/>
              <a:t>Další dokumenty, ve kterých je stanovena výše úvazku (sjednaná týdenní pracovní doba) zaměstnance a uvedeno období, na které je PS/DPČ uzavřena</a:t>
            </a:r>
          </a:p>
          <a:p>
            <a:pPr lvl="1"/>
            <a:r>
              <a:rPr lang="cs-CZ" dirty="0"/>
              <a:t>Smlouva/dohoda o poskytnutí mzdových příspěvků na náklady zaměstnavatele na pracovní místo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480394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none" dirty="0"/>
              <a:t>PRACOVNÍ VÝKAZY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064448" cy="4536504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/>
              <a:t>Pracovní výkaz se dokládá, pokud:</a:t>
            </a:r>
          </a:p>
          <a:p>
            <a:r>
              <a:rPr lang="cs-CZ" dirty="0"/>
              <a:t>pracovník v rámci daného pracovně právního vztahu vykonává činnosti </a:t>
            </a:r>
            <a:r>
              <a:rPr lang="cs-CZ" b="1" dirty="0"/>
              <a:t>pro projekt i mimo projekt</a:t>
            </a:r>
            <a:endParaRPr lang="cs-CZ" dirty="0"/>
          </a:p>
          <a:p>
            <a:r>
              <a:rPr lang="cs-CZ" dirty="0"/>
              <a:t>pracovník v rámci daného pracovně právního vztahu vykonává činnosti </a:t>
            </a:r>
            <a:r>
              <a:rPr lang="cs-CZ" b="1" dirty="0"/>
              <a:t>pouze pro projekt, nicméně tyto činnosti spadají do vymezení více pracovních pozic a práce v rámci těchto pozic je odlišně odměňována</a:t>
            </a:r>
          </a:p>
          <a:p>
            <a:r>
              <a:rPr lang="cs-CZ" dirty="0"/>
              <a:t>pracovní pozice zahrnuje činnosti spadající jak do </a:t>
            </a:r>
            <a:r>
              <a:rPr lang="cs-CZ" b="1" dirty="0"/>
              <a:t>přímých nákladů</a:t>
            </a:r>
            <a:r>
              <a:rPr lang="cs-CZ" dirty="0"/>
              <a:t>, tak do činností </a:t>
            </a:r>
            <a:r>
              <a:rPr lang="cs-CZ" b="1" dirty="0"/>
              <a:t>vyloučených </a:t>
            </a:r>
            <a:r>
              <a:rPr lang="cs-CZ" dirty="0"/>
              <a:t>z osobních nákladů (tzn. je zde riziko dvojího financování)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78</a:t>
            </a:fld>
            <a:endParaRPr lang="cs-CZ" dirty="0"/>
          </a:p>
        </p:txBody>
      </p:sp>
      <p:pic>
        <p:nvPicPr>
          <p:cNvPr id="8" name="Grafický objekt 7" descr="Varování se souvislou výplní">
            <a:extLst>
              <a:ext uri="{FF2B5EF4-FFF2-40B4-BE49-F238E27FC236}">
                <a16:creationId xmlns:a16="http://schemas.microsoft.com/office/drawing/2014/main" id="{388FC7F2-64B0-EF08-2F02-D63095D92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39904" y="4526235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4134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none" dirty="0"/>
              <a:t>PRACOVNÍ VÝKAZY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064448" cy="4779232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/>
              <a:t>Vyplnění pracovního výkazu</a:t>
            </a:r>
          </a:p>
          <a:p>
            <a:r>
              <a:rPr lang="cs-CZ" dirty="0"/>
              <a:t>za jednotlivé kalendářní </a:t>
            </a:r>
            <a:r>
              <a:rPr lang="cs-CZ" b="1" dirty="0"/>
              <a:t>měsíce</a:t>
            </a:r>
            <a:r>
              <a:rPr lang="cs-CZ" dirty="0"/>
              <a:t>, </a:t>
            </a:r>
          </a:p>
          <a:p>
            <a:r>
              <a:rPr lang="cs-CZ" b="1" dirty="0"/>
              <a:t>podpis</a:t>
            </a:r>
            <a:r>
              <a:rPr lang="cs-CZ" dirty="0"/>
              <a:t> zaměstnance a nadřízeného včetně data,</a:t>
            </a:r>
          </a:p>
          <a:p>
            <a:r>
              <a:rPr lang="cs-CZ" b="1" dirty="0"/>
              <a:t>několik skupin činností</a:t>
            </a:r>
            <a:r>
              <a:rPr lang="cs-CZ" dirty="0"/>
              <a:t>, které za daný měsíc vykonával, a strávený počet hodin (nevyplňuje detail, který den přesně danou činnost vykonával),</a:t>
            </a:r>
          </a:p>
          <a:p>
            <a:r>
              <a:rPr lang="cs-CZ" dirty="0"/>
              <a:t>hodiny strávené činnostmi mimo projekt nebo činnostmi spadajícími </a:t>
            </a:r>
            <a:r>
              <a:rPr lang="pl-PL" dirty="0"/>
              <a:t>do nákladů hrazených z paušálu</a:t>
            </a:r>
            <a:r>
              <a:rPr lang="cs-CZ" dirty="0"/>
              <a:t>, jsou zahrnuty v celkových údajích za daný měsíc, ale neuvádí se k nim, co pracovník během nich vykonával, </a:t>
            </a:r>
          </a:p>
          <a:p>
            <a:r>
              <a:rPr lang="pl-PL" dirty="0"/>
              <a:t>vzor viz </a:t>
            </a:r>
            <a:r>
              <a:rPr lang="pl-PL" u="sng" dirty="0">
                <a:hlinkClick r:id="rId3"/>
              </a:rPr>
              <a:t>www.esfcr.cz</a:t>
            </a:r>
            <a:r>
              <a:rPr lang="pl-PL" u="sng" dirty="0"/>
              <a:t> </a:t>
            </a:r>
            <a:r>
              <a:rPr lang="pl-PL" dirty="0"/>
              <a:t>(včetně publicity). </a:t>
            </a:r>
            <a:r>
              <a:rPr lang="cs-CZ" dirty="0"/>
              <a:t> 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		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4626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Změny v projektech (2)</a:t>
            </a:r>
          </a:p>
        </p:txBody>
      </p:sp>
      <p:graphicFrame>
        <p:nvGraphicFramePr>
          <p:cNvPr id="10" name="Zástupný obsah 9">
            <a:extLst>
              <a:ext uri="{FF2B5EF4-FFF2-40B4-BE49-F238E27FC236}">
                <a16:creationId xmlns:a16="http://schemas.microsoft.com/office/drawing/2014/main" id="{E3EEF751-D0DE-4C1A-A3AB-AF450AADF7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7876500"/>
              </p:ext>
            </p:extLst>
          </p:nvPr>
        </p:nvGraphicFramePr>
        <p:xfrm>
          <a:off x="-35252" y="1196752"/>
          <a:ext cx="8927732" cy="5409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620952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none" dirty="0"/>
              <a:t>PRACOVNÍ VÝKAZY </a:t>
            </a:r>
            <a:r>
              <a:rPr lang="cs-CZ" dirty="0"/>
              <a:t>‒ VZOR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80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CE9AAAD-04F5-A2E2-A822-60AFAA0C2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313" y="1334106"/>
            <a:ext cx="3365373" cy="526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2687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Časté chyby </a:t>
            </a:r>
            <a:r>
              <a:rPr lang="cs-CZ" dirty="0" err="1"/>
              <a:t>ŽoP</a:t>
            </a:r>
            <a:r>
              <a:rPr lang="cs-CZ" dirty="0"/>
              <a:t> 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81</a:t>
            </a:fld>
            <a:endParaRPr lang="cs-CZ" dirty="0"/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F5539CCA-EB4F-4A04-A0AC-02D519C1EA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7609138"/>
              </p:ext>
            </p:extLst>
          </p:nvPr>
        </p:nvGraphicFramePr>
        <p:xfrm>
          <a:off x="540000" y="1340768"/>
          <a:ext cx="8064000" cy="5175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94537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Časté chyby v </a:t>
            </a:r>
            <a:r>
              <a:rPr lang="cs-CZ" dirty="0" err="1"/>
              <a:t>ŽoP</a:t>
            </a:r>
            <a:r>
              <a:rPr lang="cs-CZ" dirty="0"/>
              <a:t>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4716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cs-CZ" sz="2800" b="1" dirty="0">
                <a:solidFill>
                  <a:srgbClr val="FF0000"/>
                </a:solidFill>
              </a:rPr>
              <a:t>Není doloženo: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cs-CZ" sz="2400" b="1" dirty="0"/>
              <a:t>výpis</a:t>
            </a:r>
            <a:r>
              <a:rPr lang="cs-CZ" sz="2400" dirty="0"/>
              <a:t> z bankovního účtu (výdajový pokladní doklad) u položek nad 20 tis. Kč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cs-CZ" sz="2400" b="1" dirty="0"/>
              <a:t>pracovní výkaz </a:t>
            </a:r>
            <a:r>
              <a:rPr lang="cs-CZ" sz="2400" dirty="0"/>
              <a:t>(je-li relevantní) – týká se RT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cs-CZ" sz="2400" dirty="0"/>
              <a:t>výpis z bankovního účtu s úhradou zákonných odvodů (ZP, SP), záloha na daň – týká se RT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cs-CZ" sz="2400" b="1" dirty="0" err="1"/>
              <a:t>xls</a:t>
            </a:r>
            <a:r>
              <a:rPr lang="cs-CZ" sz="2400" b="1" dirty="0"/>
              <a:t>/</a:t>
            </a:r>
            <a:r>
              <a:rPr lang="cs-CZ" sz="2400" b="1" dirty="0" err="1"/>
              <a:t>xlsx</a:t>
            </a:r>
            <a:r>
              <a:rPr lang="cs-CZ" sz="2400" dirty="0"/>
              <a:t> tabulky přímé podpory (musí být elektronicky </a:t>
            </a:r>
            <a:r>
              <a:rPr lang="cs-CZ" sz="2400" b="1" dirty="0"/>
              <a:t>podepsány</a:t>
            </a:r>
            <a:r>
              <a:rPr lang="cs-CZ" sz="2400" dirty="0"/>
              <a:t>)</a:t>
            </a:r>
          </a:p>
          <a:p>
            <a:pPr lvl="1">
              <a:buFont typeface="Wingdings" panose="05000000000000000000" pitchFamily="2" charset="2"/>
              <a:buChar char="l"/>
            </a:pPr>
            <a:endParaRPr lang="cs-CZ" sz="2400" dirty="0"/>
          </a:p>
          <a:p>
            <a:pPr>
              <a:buFont typeface="Wingdings" panose="05000000000000000000" pitchFamily="2" charset="2"/>
              <a:buChar char="l"/>
            </a:pPr>
            <a:r>
              <a:rPr lang="cs-CZ" sz="2800" b="1" dirty="0">
                <a:solidFill>
                  <a:srgbClr val="FF0000"/>
                </a:solidFill>
              </a:rPr>
              <a:t>Není nutné dokládat: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cs-CZ" sz="2400" dirty="0"/>
              <a:t>výplatní pásky, pracovní smlouvy a dodatky (pokud si PM výslovně nevyžádá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812725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Časté chyby v </a:t>
            </a:r>
            <a:r>
              <a:rPr lang="cs-CZ" dirty="0" err="1"/>
              <a:t>ŽoP</a:t>
            </a:r>
            <a:r>
              <a:rPr lang="cs-CZ" dirty="0"/>
              <a:t> 3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9B4E7E01-F3F0-2CDF-2BDE-5468423545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2979280"/>
              </p:ext>
            </p:extLst>
          </p:nvPr>
        </p:nvGraphicFramePr>
        <p:xfrm>
          <a:off x="540000" y="1800000"/>
          <a:ext cx="8064000" cy="43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573624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D5AEE57E-48FF-D020-05DA-44DC1A2E5E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0498957"/>
              </p:ext>
            </p:extLst>
          </p:nvPr>
        </p:nvGraphicFramePr>
        <p:xfrm>
          <a:off x="540000" y="1800000"/>
          <a:ext cx="8064000" cy="43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7688056-07DB-6E25-8121-89158B64A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327846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9E90BA-9924-4EC4-9A3C-9B15E152B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/>
              <a:t>Veřejná podpora</a:t>
            </a:r>
            <a:br>
              <a:rPr lang="cs-CZ" sz="3200" dirty="0"/>
            </a:br>
            <a:r>
              <a:rPr lang="cs-CZ" sz="3200" dirty="0"/>
              <a:t>Úvod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2A12B99-C41A-4187-B2A0-68321CBBB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85</a:t>
            </a:fld>
            <a:endParaRPr lang="cs-CZ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6FAFBF5-494B-BD8B-3CEA-8FB73C9FCF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5100432"/>
              </p:ext>
            </p:extLst>
          </p:nvPr>
        </p:nvGraphicFramePr>
        <p:xfrm>
          <a:off x="360000" y="1502888"/>
          <a:ext cx="8424000" cy="4842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629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0812F0-D7A8-4A8C-A6A4-0C7B993F1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180812F0-D7A8-4A8C-A6A4-0C7B993F1E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180812F0-D7A8-4A8C-A6A4-0C7B993F1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180812F0-D7A8-4A8C-A6A4-0C7B993F1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929AED-2812-4179-A709-A920DF23A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66929AED-2812-4179-A709-A920DF23AD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66929AED-2812-4179-A709-A920DF23A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66929AED-2812-4179-A709-A920DF23A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09A9FA-603E-4B77-9D10-142017E4C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4709A9FA-603E-4B77-9D10-142017E4C6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4709A9FA-603E-4B77-9D10-142017E4C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4709A9FA-603E-4B77-9D10-142017E4C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B12A896-C64D-462C-B99B-00FCB43EA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2B12A896-C64D-462C-B99B-00FCB43EAC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2B12A896-C64D-462C-B99B-00FCB43EA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2B12A896-C64D-462C-B99B-00FCB43EA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AC0A6A-3381-4048-A17C-67B780C9E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38AC0A6A-3381-4048-A17C-67B780C9EF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38AC0A6A-3381-4048-A17C-67B780C9E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38AC0A6A-3381-4048-A17C-67B780C9E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3774BF-FA2E-4650-8DD0-815A83D0F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7C3774BF-FA2E-4650-8DD0-815A83D0FA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7C3774BF-FA2E-4650-8DD0-815A83D0F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7C3774BF-FA2E-4650-8DD0-815A83D0F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A5A0AC-42D3-4D06-973A-7D6DE1A5D1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graphicEl>
                                              <a:dgm id="{72A5A0AC-42D3-4D06-973A-7D6DE1A5D1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graphicEl>
                                              <a:dgm id="{72A5A0AC-42D3-4D06-973A-7D6DE1A5D1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graphicEl>
                                              <a:dgm id="{72A5A0AC-42D3-4D06-973A-7D6DE1A5D1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9EE171-61EA-490C-8C8E-783E6CB8F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graphicEl>
                                              <a:dgm id="{849EE171-61EA-490C-8C8E-783E6CB8FE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849EE171-61EA-490C-8C8E-783E6CB8F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graphicEl>
                                              <a:dgm id="{849EE171-61EA-490C-8C8E-783E6CB8F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CEC078-5767-4FB7-8AF7-DA7160714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graphicEl>
                                              <a:dgm id="{89CEC078-5767-4FB7-8AF7-DA71607149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graphicEl>
                                              <a:dgm id="{89CEC078-5767-4FB7-8AF7-DA7160714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graphicEl>
                                              <a:dgm id="{89CEC078-5767-4FB7-8AF7-DA7160714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334EF0-F327-9A5E-BC6F-C5FD6693B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Veřejná podpora</a:t>
            </a:r>
            <a:br>
              <a:rPr lang="cs-CZ" dirty="0"/>
            </a:br>
            <a:r>
              <a:rPr lang="cs-CZ" dirty="0"/>
              <a:t>zdroj informací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E807B5C-D860-45AD-CD40-3DBC971E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86</a:t>
            </a:fld>
            <a:endParaRPr lang="cs-CZ" dirty="0"/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DACDED62-4457-A191-47E9-DE0B1DE93325}"/>
              </a:ext>
            </a:extLst>
          </p:cNvPr>
          <p:cNvSpPr/>
          <p:nvPr/>
        </p:nvSpPr>
        <p:spPr>
          <a:xfrm>
            <a:off x="687925" y="1714440"/>
            <a:ext cx="7632848" cy="75143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rgbClr val="084A8B"/>
                </a:solidFill>
              </a:rPr>
              <a:t>Kapitola 21.4 „Podpora v OPZ+ podle pravidla de minimis“ Obecných pravidel pro žadatele a příjemce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B119CBF3-1A1D-C838-823E-8EE32C03A97A}"/>
              </a:ext>
            </a:extLst>
          </p:cNvPr>
          <p:cNvSpPr/>
          <p:nvPr/>
        </p:nvSpPr>
        <p:spPr>
          <a:xfrm>
            <a:off x="683568" y="2589542"/>
            <a:ext cx="7632848" cy="71791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altLang="cs-CZ" sz="1800" dirty="0">
              <a:solidFill>
                <a:srgbClr val="143F7E"/>
              </a:solidFill>
            </a:endParaRPr>
          </a:p>
          <a:p>
            <a:r>
              <a:rPr lang="cs-CZ" altLang="cs-CZ" sz="1800" dirty="0">
                <a:solidFill>
                  <a:srgbClr val="143F7E"/>
                </a:solidFill>
              </a:rPr>
              <a:t>Smlouva o fungování Evropské unie  – čl. 107 a 108</a:t>
            </a:r>
          </a:p>
          <a:p>
            <a:endParaRPr lang="cs-CZ" dirty="0"/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F745D660-E4A5-3F12-BBC8-FF92E3EB0C23}"/>
              </a:ext>
            </a:extLst>
          </p:cNvPr>
          <p:cNvSpPr/>
          <p:nvPr/>
        </p:nvSpPr>
        <p:spPr>
          <a:xfrm>
            <a:off x="683568" y="3417916"/>
            <a:ext cx="7632848" cy="84162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Nařízení Komise (EU) č. 1407/2013 o podpoře de minimis (obecná)</a:t>
            </a:r>
          </a:p>
          <a:p>
            <a:r>
              <a:rPr lang="cs-CZ" dirty="0">
                <a:solidFill>
                  <a:schemeClr val="tx1"/>
                </a:solidFill>
              </a:rPr>
              <a:t>Nařízení Komise (EU) č. 1408/2013 (zemědělství) a 717/2014 (rybolov)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E7EAAB2-1E16-811A-B806-6CD7CB6828BD}"/>
              </a:ext>
            </a:extLst>
          </p:cNvPr>
          <p:cNvSpPr txBox="1"/>
          <p:nvPr/>
        </p:nvSpPr>
        <p:spPr>
          <a:xfrm>
            <a:off x="957982" y="4363867"/>
            <a:ext cx="7084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Od 1. 1. 2024 bude pravděpodobně platné nové (obecné) nařízení</a:t>
            </a: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8CC63B34-E92C-5753-84B6-94785B1F7FFF}"/>
              </a:ext>
            </a:extLst>
          </p:cNvPr>
          <p:cNvSpPr/>
          <p:nvPr/>
        </p:nvSpPr>
        <p:spPr>
          <a:xfrm>
            <a:off x="683568" y="4837524"/>
            <a:ext cx="7632848" cy="68443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chemeClr val="tx1"/>
                </a:solidFill>
              </a:rPr>
              <a:t>Výzva č. 032 – problematika veřejné podpory se týká především </a:t>
            </a:r>
            <a:r>
              <a:rPr lang="cs-CZ" b="1" dirty="0">
                <a:solidFill>
                  <a:schemeClr val="tx1"/>
                </a:solidFill>
              </a:rPr>
              <a:t>mzdových příspěvků </a:t>
            </a:r>
            <a:r>
              <a:rPr lang="cs-CZ" dirty="0">
                <a:solidFill>
                  <a:schemeClr val="tx1"/>
                </a:solidFill>
              </a:rPr>
              <a:t>(MP)</a:t>
            </a:r>
          </a:p>
        </p:txBody>
      </p:sp>
    </p:spTree>
    <p:extLst>
      <p:ext uri="{BB962C8B-B14F-4D97-AF65-F5344CB8AC3E}">
        <p14:creationId xmlns:p14="http://schemas.microsoft.com/office/powerpoint/2010/main" val="175413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E6BB-E773-5ECA-2AB5-D29585CF9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Mzdové příspěvky</a:t>
            </a:r>
            <a:br>
              <a:rPr lang="cs-CZ" dirty="0"/>
            </a:br>
            <a:r>
              <a:rPr lang="cs-CZ" dirty="0"/>
              <a:t>kde to nelze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B07709-AC1C-23C0-8199-7A2FF93C6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561" y="1516396"/>
            <a:ext cx="8064000" cy="4320000"/>
          </a:xfrm>
        </p:spPr>
        <p:txBody>
          <a:bodyPr/>
          <a:lstStyle/>
          <a:p>
            <a:endParaRPr lang="cs-CZ" sz="1800" dirty="0">
              <a:solidFill>
                <a:schemeClr val="tx1">
                  <a:lumMod val="75000"/>
                </a:schemeClr>
              </a:solidFill>
            </a:endParaRPr>
          </a:p>
          <a:p>
            <a:endParaRPr lang="cs-CZ" sz="1800" dirty="0">
              <a:solidFill>
                <a:schemeClr val="tx1">
                  <a:lumMod val="75000"/>
                </a:schemeClr>
              </a:solidFill>
            </a:endParaRPr>
          </a:p>
          <a:p>
            <a:endParaRPr lang="cs-CZ" sz="1800" dirty="0">
              <a:solidFill>
                <a:schemeClr val="tx1">
                  <a:lumMod val="75000"/>
                </a:schemeClr>
              </a:solidFill>
            </a:endParaRPr>
          </a:p>
          <a:p>
            <a:endParaRPr lang="cs-CZ" sz="1800" dirty="0">
              <a:solidFill>
                <a:schemeClr val="tx1">
                  <a:lumMod val="75000"/>
                </a:schemeClr>
              </a:solidFill>
            </a:endParaRPr>
          </a:p>
          <a:p>
            <a:endParaRPr lang="cs-CZ" sz="1800" dirty="0">
              <a:solidFill>
                <a:schemeClr val="tx1">
                  <a:lumMod val="75000"/>
                </a:schemeClr>
              </a:solidFill>
            </a:endParaRPr>
          </a:p>
          <a:p>
            <a:endParaRPr lang="cs-CZ" sz="1800" dirty="0">
              <a:solidFill>
                <a:schemeClr val="tx1">
                  <a:lumMod val="75000"/>
                </a:schemeClr>
              </a:solidFill>
            </a:endParaRPr>
          </a:p>
          <a:p>
            <a:endParaRPr lang="cs-CZ" sz="1800" dirty="0">
              <a:solidFill>
                <a:schemeClr val="tx1">
                  <a:lumMod val="75000"/>
                </a:schemeClr>
              </a:solidFill>
            </a:endParaRPr>
          </a:p>
          <a:p>
            <a:endParaRPr lang="cs-CZ" sz="1800" dirty="0">
              <a:solidFill>
                <a:schemeClr val="tx1">
                  <a:lumMod val="75000"/>
                </a:schemeClr>
              </a:solidFill>
            </a:endParaRPr>
          </a:p>
          <a:p>
            <a:endParaRPr lang="cs-CZ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B085F6-338B-1D29-A205-DA2B43240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272792"/>
            <a:ext cx="468000" cy="180000"/>
          </a:xfrm>
        </p:spPr>
        <p:txBody>
          <a:bodyPr/>
          <a:lstStyle/>
          <a:p>
            <a:fld id="{479BF083-4774-43B1-9AB0-5CC1AC5DD8EE}" type="slidenum">
              <a:rPr lang="cs-CZ" smtClean="0"/>
              <a:pPr/>
              <a:t>87</a:t>
            </a:fld>
            <a:endParaRPr lang="cs-CZ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FC74794B-A207-38D8-E68C-5FF58A7AAC11}"/>
              </a:ext>
            </a:extLst>
          </p:cNvPr>
          <p:cNvSpPr/>
          <p:nvPr/>
        </p:nvSpPr>
        <p:spPr>
          <a:xfrm>
            <a:off x="683568" y="1457599"/>
            <a:ext cx="7890871" cy="72415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chemeClr val="tx1">
                    <a:lumMod val="75000"/>
                  </a:schemeClr>
                </a:solidFill>
              </a:rPr>
              <a:t>	</a:t>
            </a:r>
            <a:r>
              <a:rPr lang="cs-CZ" dirty="0">
                <a:solidFill>
                  <a:srgbClr val="084A8B"/>
                </a:solidFill>
              </a:rPr>
              <a:t>Státní organizace a příspěvkové organizace státu.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FB3EA560-778B-8909-92DA-99B8D5758F1E}"/>
              </a:ext>
            </a:extLst>
          </p:cNvPr>
          <p:cNvSpPr/>
          <p:nvPr/>
        </p:nvSpPr>
        <p:spPr>
          <a:xfrm>
            <a:off x="672479" y="2413224"/>
            <a:ext cx="7901959" cy="72415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chemeClr val="tx1">
                    <a:lumMod val="75000"/>
                  </a:schemeClr>
                </a:solidFill>
              </a:rPr>
              <a:t>	</a:t>
            </a:r>
            <a:r>
              <a:rPr lang="cs-CZ" dirty="0">
                <a:solidFill>
                  <a:srgbClr val="084A8B"/>
                </a:solidFill>
              </a:rPr>
              <a:t>Omezení plynoucí z pravidel pro určitý režim poskytování (limity, 	odvětví).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071B961F-6AEA-EDD1-2990-5F59BD0CC913}"/>
              </a:ext>
            </a:extLst>
          </p:cNvPr>
          <p:cNvSpPr/>
          <p:nvPr/>
        </p:nvSpPr>
        <p:spPr>
          <a:xfrm>
            <a:off x="672480" y="4453016"/>
            <a:ext cx="7901959" cy="74936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14"/>
              </a:spcAft>
              <a:buClr>
                <a:srgbClr val="5FBBF5"/>
              </a:buClr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16408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lang="cs-CZ" dirty="0">
                <a:solidFill>
                  <a:srgbClr val="084A8B"/>
                </a:solidFill>
                <a:latin typeface="Arial"/>
              </a:rPr>
              <a:t>P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racovní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cs-CZ" dirty="0">
                <a:solidFill>
                  <a:srgbClr val="084A8B"/>
                </a:solidFill>
                <a:latin typeface="Arial"/>
              </a:rPr>
              <a:t>místa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na která je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současně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poskytován příspěvek 	podle § 78a zákona o zaměstnanosti (chráněné pracovní místo). 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12B9E334-54B3-BD2F-321B-BA8E95FD376F}"/>
              </a:ext>
            </a:extLst>
          </p:cNvPr>
          <p:cNvSpPr/>
          <p:nvPr/>
        </p:nvSpPr>
        <p:spPr>
          <a:xfrm>
            <a:off x="681112" y="3276190"/>
            <a:ext cx="7893327" cy="103801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chemeClr val="tx1">
                    <a:lumMod val="75000"/>
                  </a:schemeClr>
                </a:solidFill>
              </a:rPr>
              <a:t>	</a:t>
            </a:r>
            <a:r>
              <a:rPr lang="cs-CZ" dirty="0">
                <a:solidFill>
                  <a:srgbClr val="084A8B"/>
                </a:solidFill>
              </a:rPr>
              <a:t>Pracovní místa, která jsou součástí služeb financovaných 	vyrovnávací platbou pro služby obecného hospodářského zájmu    	(např. </a:t>
            </a:r>
            <a:r>
              <a:rPr lang="cs-CZ" b="1" dirty="0">
                <a:solidFill>
                  <a:srgbClr val="084A8B"/>
                </a:solidFill>
              </a:rPr>
              <a:t>v sociálních službách</a:t>
            </a:r>
            <a:r>
              <a:rPr lang="cs-CZ" dirty="0">
                <a:solidFill>
                  <a:srgbClr val="084A8B"/>
                </a:solidFill>
              </a:rPr>
              <a:t>). 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3A150275-1FCE-3971-9146-AC9487831991}"/>
              </a:ext>
            </a:extLst>
          </p:cNvPr>
          <p:cNvSpPr/>
          <p:nvPr/>
        </p:nvSpPr>
        <p:spPr>
          <a:xfrm>
            <a:off x="1633445" y="5370175"/>
            <a:ext cx="6018311" cy="90261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2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14"/>
              </a:spcAft>
              <a:buClr>
                <a:srgbClr val="5FBBF5"/>
              </a:buClr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Minimálně 50 % pracovních míst, na která budou příjemcem čerpány mzdové příspěvky, musí být/vznikat u zaměstnavatelů, jež nejsou zaměstnavateli dle § 78 zákona č. 435/2004 Sb. (tj. na chráněném trhu práce)</a:t>
            </a:r>
          </a:p>
        </p:txBody>
      </p:sp>
      <p:pic>
        <p:nvPicPr>
          <p:cNvPr id="12" name="Obrázek 11" descr="Postel se souvislou výplní">
            <a:extLst>
              <a:ext uri="{FF2B5EF4-FFF2-40B4-BE49-F238E27FC236}">
                <a16:creationId xmlns:a16="http://schemas.microsoft.com/office/drawing/2014/main" id="{E88FA8D8-B2FB-CF5F-F8B3-A1F2D2CBF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97382" y="3449348"/>
            <a:ext cx="720000" cy="720000"/>
          </a:xfrm>
          <a:prstGeom prst="rect">
            <a:avLst/>
          </a:prstGeom>
        </p:spPr>
      </p:pic>
      <p:pic>
        <p:nvPicPr>
          <p:cNvPr id="13" name="Obrázek 12" descr="Policejní muž se souvislou výplní">
            <a:extLst>
              <a:ext uri="{FF2B5EF4-FFF2-40B4-BE49-F238E27FC236}">
                <a16:creationId xmlns:a16="http://schemas.microsoft.com/office/drawing/2014/main" id="{19B2D344-F739-611B-BE9E-03D5C8F1CA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57708" y="1486916"/>
            <a:ext cx="720000" cy="720000"/>
          </a:xfrm>
          <a:prstGeom prst="rect">
            <a:avLst/>
          </a:prstGeom>
        </p:spPr>
      </p:pic>
      <p:pic>
        <p:nvPicPr>
          <p:cNvPr id="14" name="Obrázek 13" descr="Chovatelský žena se souvislou výplní">
            <a:extLst>
              <a:ext uri="{FF2B5EF4-FFF2-40B4-BE49-F238E27FC236}">
                <a16:creationId xmlns:a16="http://schemas.microsoft.com/office/drawing/2014/main" id="{96D92F7B-27D8-65A8-E464-0933C1D5A2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71808" y="2437120"/>
            <a:ext cx="720000" cy="720000"/>
          </a:xfrm>
          <a:prstGeom prst="rect">
            <a:avLst/>
          </a:prstGeom>
        </p:spPr>
      </p:pic>
      <p:pic>
        <p:nvPicPr>
          <p:cNvPr id="15" name="Obrázek 14" descr="Osoba na vozíku se souvislou výplní">
            <a:extLst>
              <a:ext uri="{FF2B5EF4-FFF2-40B4-BE49-F238E27FC236}">
                <a16:creationId xmlns:a16="http://schemas.microsoft.com/office/drawing/2014/main" id="{F66848D5-7DB8-330C-4222-C76DF2273D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97382" y="4479469"/>
            <a:ext cx="704210" cy="69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0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3D8F27-EAC1-62B3-8A30-91E6CBE09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Mzdové příspěvky</a:t>
            </a:r>
            <a:br>
              <a:rPr lang="cs-CZ" dirty="0"/>
            </a:br>
            <a:r>
              <a:rPr lang="cs-CZ" dirty="0"/>
              <a:t>kde to nelze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2E64A0-4742-5C4B-384D-96C85DDA0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8F066C2-3968-921D-8CC9-82ADAF3DB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0" lang="cs-CZ" sz="1050" b="1" i="0" u="none" strike="noStrike" kern="1200" cap="none" spc="0" normalizeH="0" baseline="0" noProof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cs-CZ" sz="1050" b="1" i="0" u="none" strike="noStrike" kern="1200" cap="none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8D7CB583-5FC9-710D-886C-A6FBF83EA49C}"/>
              </a:ext>
            </a:extLst>
          </p:cNvPr>
          <p:cNvSpPr/>
          <p:nvPr/>
        </p:nvSpPr>
        <p:spPr>
          <a:xfrm>
            <a:off x="682477" y="1428351"/>
            <a:ext cx="7918066" cy="72415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84A8B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Mzdový příspěvek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nelze poskytovat účastníkům projektu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kteří jsou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sami aktivními OSVČ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(osoby samostatně výdělečně činné)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84A8B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7602730A-DF3B-AEBA-83D1-2ECE17B1FE11}"/>
              </a:ext>
            </a:extLst>
          </p:cNvPr>
          <p:cNvSpPr/>
          <p:nvPr/>
        </p:nvSpPr>
        <p:spPr>
          <a:xfrm>
            <a:off x="682478" y="2336251"/>
            <a:ext cx="7918066" cy="10800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36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6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Mzdový příspěvek </a:t>
            </a:r>
            <a:r>
              <a:rPr kumimoji="0" lang="cs-CZ" sz="1800" b="1" i="0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není možné poskytnout účastníkům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projektu </a:t>
            </a:r>
            <a:r>
              <a:rPr kumimoji="0" lang="cs-CZ" sz="1800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pracovní místo u zaměstnavatele/organizace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u nichž daný účastník působí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84A8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zároveň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84A8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jako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statutární zástupce/zástupkyně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84A8B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15B8E25A-2272-CF80-046B-6EAFFA7BC46F}"/>
              </a:ext>
            </a:extLst>
          </p:cNvPr>
          <p:cNvSpPr/>
          <p:nvPr/>
        </p:nvSpPr>
        <p:spPr>
          <a:xfrm>
            <a:off x="682477" y="3625499"/>
            <a:ext cx="7918066" cy="10800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Mzdový příspěvek </a:t>
            </a:r>
            <a:r>
              <a:rPr kumimoji="0" lang="cs-CZ" sz="1800" b="1" i="0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není možné poskytnout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 přijetí dřívějších zaměstnanců daného zaměstnavatele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ve lhůtě do tří let od ukončení předchozího zaměstnání u tohoto zaměstnavatele (platí pro PS i DPČ).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36784B56-4FFB-247D-79A0-BF9939E9D70A}"/>
              </a:ext>
            </a:extLst>
          </p:cNvPr>
          <p:cNvSpPr/>
          <p:nvPr/>
        </p:nvSpPr>
        <p:spPr>
          <a:xfrm>
            <a:off x="683568" y="4856251"/>
            <a:ext cx="7918066" cy="165426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84A8B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Obcím a příspěvkovým organizacím obcí, krajům a příspěvkovým organizacím krajů lze mzdový příspěvek poskytnout, pokud podpora klienta v projektu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nebude obdobná veřejně prospěšným pracím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tj. nebude spočívat především ve mzdové podpoře pracovního místa spojeného zejména s údržbou veřejných prostranství a budov.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84A8B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10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9E90BA-9924-4EC4-9A3C-9B15E152B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Mzdové příspěvky</a:t>
            </a:r>
            <a:br>
              <a:rPr lang="cs-CZ" dirty="0"/>
            </a:br>
            <a:r>
              <a:rPr lang="cs-CZ" dirty="0"/>
              <a:t>administrace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2A12B99-C41A-4187-B2A0-68321CBBB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89</a:t>
            </a:fld>
            <a:endParaRPr lang="cs-CZ" dirty="0"/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5C58B728-3DF0-85CD-4A57-8A11AE3D4B10}"/>
              </a:ext>
            </a:extLst>
          </p:cNvPr>
          <p:cNvSpPr/>
          <p:nvPr/>
        </p:nvSpPr>
        <p:spPr>
          <a:xfrm>
            <a:off x="587320" y="1412776"/>
            <a:ext cx="8059808" cy="13804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b="1" dirty="0"/>
              <a:t>Bez procesu posouzení a určení režimu čerpání mzdových příspěvků nelze příspěvky zaměstnavatelům proplácet! Neposouzené a čerpané mzdové příspěvky = </a:t>
            </a:r>
            <a:r>
              <a:rPr lang="cs-CZ" sz="2000" b="1" dirty="0">
                <a:solidFill>
                  <a:srgbClr val="FF0000"/>
                </a:solidFill>
              </a:rPr>
              <a:t>nezpůsobilé!</a:t>
            </a: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3DA95C75-586E-7CD7-2D29-738B731D2FE7}"/>
              </a:ext>
            </a:extLst>
          </p:cNvPr>
          <p:cNvSpPr/>
          <p:nvPr/>
        </p:nvSpPr>
        <p:spPr>
          <a:xfrm>
            <a:off x="2257801" y="3146622"/>
            <a:ext cx="6336256" cy="84715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chemeClr val="tx1"/>
                </a:solidFill>
              </a:rPr>
              <a:t>Možnost čerpání až po zaslání Rozhodnutí o poskytnutí podpory de minimis konkrétnímu subjektu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6BA1F905-C89C-D787-8EC1-F1E08900CB08}"/>
              </a:ext>
            </a:extLst>
          </p:cNvPr>
          <p:cNvSpPr/>
          <p:nvPr/>
        </p:nvSpPr>
        <p:spPr>
          <a:xfrm>
            <a:off x="2257801" y="4322866"/>
            <a:ext cx="6336256" cy="504056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chemeClr val="tx1"/>
                </a:solidFill>
              </a:rPr>
              <a:t>Zanesení přidělené částky do registru podpor de minimis</a:t>
            </a:r>
          </a:p>
        </p:txBody>
      </p:sp>
    </p:spTree>
    <p:extLst>
      <p:ext uri="{BB962C8B-B14F-4D97-AF65-F5344CB8AC3E}">
        <p14:creationId xmlns:p14="http://schemas.microsoft.com/office/powerpoint/2010/main" val="86183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Změny v projektech (3)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700808"/>
            <a:ext cx="8064000" cy="4581328"/>
          </a:xfrm>
        </p:spPr>
        <p:txBody>
          <a:bodyPr/>
          <a:lstStyle/>
          <a:p>
            <a:pPr algn="just"/>
            <a:r>
              <a:rPr lang="cs-CZ" b="1" dirty="0"/>
              <a:t>Podstatné změny</a:t>
            </a:r>
            <a:r>
              <a:rPr lang="cs-CZ" dirty="0"/>
              <a:t>, které </a:t>
            </a:r>
            <a:r>
              <a:rPr lang="cs-CZ" u="sng" dirty="0"/>
              <a:t>nevyžadují</a:t>
            </a:r>
            <a:r>
              <a:rPr lang="cs-CZ" dirty="0"/>
              <a:t> změnu PA: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¢"/>
            </a:pPr>
            <a:r>
              <a:rPr lang="cs-CZ" dirty="0"/>
              <a:t>změny v KA,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¢"/>
            </a:pPr>
            <a:r>
              <a:rPr lang="cs-CZ" dirty="0"/>
              <a:t>rozšíření CS na základě odůvodnění (často jako součást změny se změnou PA, např. prodloužením),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¢"/>
            </a:pPr>
            <a:r>
              <a:rPr lang="cs-CZ" dirty="0"/>
              <a:t>změna BÚ,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¢"/>
            </a:pPr>
            <a:r>
              <a:rPr lang="cs-CZ" dirty="0"/>
              <a:t>změna ve vymezení sledovaných období.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433617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CC15B6-7AEA-D870-0B89-CF0DD31E1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veřejná podpora</a:t>
            </a:r>
            <a:br>
              <a:rPr lang="cs-CZ" dirty="0"/>
            </a:br>
            <a:r>
              <a:rPr lang="cs-CZ" dirty="0"/>
              <a:t>Mimo režim DM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B9A9B8-D2FD-3090-33CF-45861D1CC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0" lang="cs-CZ" sz="1050" b="1" i="0" u="none" strike="noStrike" kern="1200" cap="none" spc="0" normalizeH="0" baseline="0" noProof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cs-CZ" sz="1050" b="1" i="0" u="none" strike="noStrike" kern="1200" cap="none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D98351A-4C64-B70C-C3C2-34A6ED76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700808"/>
            <a:ext cx="7848674" cy="117941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</a:t>
            </a:r>
          </a:p>
          <a:p>
            <a:pPr marL="144000" indent="0">
              <a:buClr>
                <a:srgbClr val="5FBBF5"/>
              </a:buClr>
              <a:buNone/>
              <a:defRPr/>
            </a:pPr>
            <a:r>
              <a:rPr lang="cs-CZ" sz="1800" dirty="0">
                <a:solidFill>
                  <a:srgbClr val="084A8B"/>
                </a:solidFill>
                <a:latin typeface="Arial"/>
              </a:rPr>
              <a:t>Podpora </a:t>
            </a:r>
            <a:r>
              <a:rPr lang="cs-CZ" sz="1800" b="1" dirty="0">
                <a:solidFill>
                  <a:srgbClr val="084A8B"/>
                </a:solidFill>
                <a:latin typeface="Arial"/>
              </a:rPr>
              <a:t>nesplňující znaky veřejné podpory </a:t>
            </a:r>
            <a:r>
              <a:rPr lang="cs-CZ" sz="1800" dirty="0">
                <a:solidFill>
                  <a:srgbClr val="084A8B"/>
                </a:solidFill>
                <a:latin typeface="Arial"/>
              </a:rPr>
              <a:t>– posouzeno ze strany ŘO → ve všech případech poskytování mzdových příspěvků je nutno zaslat podklady k posouzení dopadu VP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E06D4C82-CDA8-97EB-AB8C-BA9264502651}"/>
              </a:ext>
            </a:extLst>
          </p:cNvPr>
          <p:cNvSpPr txBox="1">
            <a:spLocks/>
          </p:cNvSpPr>
          <p:nvPr/>
        </p:nvSpPr>
        <p:spPr>
          <a:xfrm>
            <a:off x="539750" y="3140823"/>
            <a:ext cx="7848674" cy="504201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</a:p>
          <a:p>
            <a:pPr marL="144000" marR="0" lvl="0" indent="0" algn="l" defTabSz="914400" rtl="0" eaLnBrk="1" fontAlgn="auto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Krátkodobé praxe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 znevýhodněných osob (definice v Pravidlech) </a:t>
            </a:r>
          </a:p>
          <a:p>
            <a:pPr marL="0" marR="0" lvl="0" indent="0" algn="l" defTabSz="914400" rtl="0" eaLnBrk="1" fontAlgn="auto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82FAD2F2-E924-1E4B-557F-1F2B8B9F1AEC}"/>
              </a:ext>
            </a:extLst>
          </p:cNvPr>
          <p:cNvSpPr/>
          <p:nvPr/>
        </p:nvSpPr>
        <p:spPr>
          <a:xfrm>
            <a:off x="539750" y="3905622"/>
            <a:ext cx="7848674" cy="216024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cs-CZ" dirty="0">
                <a:solidFill>
                  <a:srgbClr val="084A8B"/>
                </a:solidFill>
              </a:rPr>
              <a:t>Pracovní pozice u organizací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jejíž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činnost není předmětem soutěže na trhu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– příklady: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MŠ, ZŠ (bez další tržní činnosti – placených kroužků, pronájmů, apod.)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Obce, příspěvkové organizace obcí – archivář, knihovník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Jiná organizace zabývající se netržní činností</a:t>
            </a:r>
          </a:p>
        </p:txBody>
      </p:sp>
    </p:spTree>
    <p:extLst>
      <p:ext uri="{BB962C8B-B14F-4D97-AF65-F5344CB8AC3E}">
        <p14:creationId xmlns:p14="http://schemas.microsoft.com/office/powerpoint/2010/main" val="61782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4BE9CB-8AF0-074E-11EF-328DAA94D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Mzdové příspěvky </a:t>
            </a:r>
            <a:br>
              <a:rPr lang="cs-CZ" dirty="0"/>
            </a:br>
            <a:r>
              <a:rPr lang="cs-CZ" dirty="0"/>
              <a:t>administrace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9951578-ADBD-4953-6A43-09B941303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91</a:t>
            </a:fld>
            <a:endParaRPr lang="cs-CZ" dirty="0"/>
          </a:p>
        </p:txBody>
      </p:sp>
      <p:pic>
        <p:nvPicPr>
          <p:cNvPr id="8" name="Zástupný obsah 7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867DD53C-1C0D-6142-E441-A4101C8CDD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97" y="1484784"/>
            <a:ext cx="7383405" cy="4924731"/>
          </a:xfrm>
        </p:spPr>
      </p:pic>
      <p:sp>
        <p:nvSpPr>
          <p:cNvPr id="11" name="Zaoblený obdélníkový popisek 5">
            <a:extLst>
              <a:ext uri="{FF2B5EF4-FFF2-40B4-BE49-F238E27FC236}">
                <a16:creationId xmlns:a16="http://schemas.microsoft.com/office/drawing/2014/main" id="{6B654271-3A89-916F-01E0-4F8E656D4CD5}"/>
              </a:ext>
            </a:extLst>
          </p:cNvPr>
          <p:cNvSpPr/>
          <p:nvPr/>
        </p:nvSpPr>
        <p:spPr>
          <a:xfrm>
            <a:off x="5509063" y="162000"/>
            <a:ext cx="3600400" cy="1946331"/>
          </a:xfrm>
          <a:prstGeom prst="wedgeRoundRectCallout">
            <a:avLst>
              <a:gd name="adj1" fmla="val -46217"/>
              <a:gd name="adj2" fmla="val 117084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500" b="1" dirty="0">
                <a:solidFill>
                  <a:schemeClr val="bg1">
                    <a:lumMod val="10000"/>
                  </a:schemeClr>
                </a:solidFill>
              </a:rPr>
              <a:t>Částka, která bude rozdělena mezi různé zaměstnavatele, za které příjemce postupně posílá </a:t>
            </a:r>
            <a:r>
              <a:rPr lang="cs-CZ" sz="1500" b="1" i="1" dirty="0">
                <a:solidFill>
                  <a:schemeClr val="bg1">
                    <a:lumMod val="10000"/>
                  </a:schemeClr>
                </a:solidFill>
              </a:rPr>
              <a:t>Žádosti o posouzení veřejné podpory</a:t>
            </a:r>
            <a:r>
              <a:rPr lang="cs-CZ" sz="1500" b="1" dirty="0">
                <a:solidFill>
                  <a:schemeClr val="bg1">
                    <a:lumMod val="10000"/>
                  </a:schemeClr>
                </a:solidFill>
              </a:rPr>
              <a:t>. </a:t>
            </a:r>
          </a:p>
          <a:p>
            <a:r>
              <a:rPr lang="cs-CZ" sz="1500" b="1" dirty="0">
                <a:solidFill>
                  <a:schemeClr val="bg1">
                    <a:lumMod val="10000"/>
                  </a:schemeClr>
                </a:solidFill>
              </a:rPr>
              <a:t>V odpovědi na žádosti obdrží pak </a:t>
            </a:r>
            <a:r>
              <a:rPr lang="cs-CZ" sz="1500" b="1" i="1" dirty="0">
                <a:solidFill>
                  <a:schemeClr val="bg1">
                    <a:lumMod val="10000"/>
                  </a:schemeClr>
                </a:solidFill>
              </a:rPr>
              <a:t>Rozhodnutí o poskytnutí veřejné podpory / podpory de minimis</a:t>
            </a:r>
            <a:r>
              <a:rPr lang="cs-CZ" sz="1500" b="1" dirty="0">
                <a:solidFill>
                  <a:schemeClr val="bg1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12" name="Zaoblený obdélníkový popisek 4">
            <a:extLst>
              <a:ext uri="{FF2B5EF4-FFF2-40B4-BE49-F238E27FC236}">
                <a16:creationId xmlns:a16="http://schemas.microsoft.com/office/drawing/2014/main" id="{FD190D06-3B82-8D07-0E51-CDB45407B29F}"/>
              </a:ext>
            </a:extLst>
          </p:cNvPr>
          <p:cNvSpPr/>
          <p:nvPr/>
        </p:nvSpPr>
        <p:spPr>
          <a:xfrm>
            <a:off x="345459" y="2276872"/>
            <a:ext cx="1584176" cy="485852"/>
          </a:xfrm>
          <a:prstGeom prst="wedgeRoundRectCallout">
            <a:avLst>
              <a:gd name="adj1" fmla="val 92208"/>
              <a:gd name="adj2" fmla="val 189848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00" b="1" dirty="0">
                <a:solidFill>
                  <a:schemeClr val="bg1">
                    <a:lumMod val="10000"/>
                  </a:schemeClr>
                </a:solidFill>
              </a:rPr>
              <a:t>Již zadáno při vydání PA</a:t>
            </a:r>
          </a:p>
        </p:txBody>
      </p:sp>
    </p:spTree>
    <p:extLst>
      <p:ext uri="{BB962C8B-B14F-4D97-AF65-F5344CB8AC3E}">
        <p14:creationId xmlns:p14="http://schemas.microsoft.com/office/powerpoint/2010/main" val="385049966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65DD25-815B-B617-98F9-C967615B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Mzdové příspěvky</a:t>
            </a:r>
            <a:br>
              <a:rPr lang="cs-CZ" dirty="0"/>
            </a:br>
            <a:r>
              <a:rPr lang="cs-CZ" dirty="0"/>
              <a:t>administrace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77705FD-5EB0-F76E-89BD-4318FA18A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92</a:t>
            </a:fld>
            <a:endParaRPr lang="cs-CZ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9B4AE297-A34B-6310-A7B7-E980EC073A2D}"/>
              </a:ext>
            </a:extLst>
          </p:cNvPr>
          <p:cNvSpPr/>
          <p:nvPr/>
        </p:nvSpPr>
        <p:spPr>
          <a:xfrm>
            <a:off x="564484" y="1446830"/>
            <a:ext cx="5148104" cy="5901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b="1" dirty="0">
                <a:solidFill>
                  <a:schemeClr val="bg1"/>
                </a:solidFill>
              </a:rPr>
              <a:t>Další zapojené subjekty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2676FF22-AF5C-36EE-2828-E342D28DAF74}"/>
              </a:ext>
            </a:extLst>
          </p:cNvPr>
          <p:cNvSpPr/>
          <p:nvPr/>
        </p:nvSpPr>
        <p:spPr>
          <a:xfrm>
            <a:off x="564484" y="2153666"/>
            <a:ext cx="7632848" cy="87510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chemeClr val="tx1"/>
                </a:solidFill>
              </a:rPr>
              <a:t>Příjemce domluví se zaměstnavatelem možnost poskytování mzdových příspěvků ‒ zajistí od něj potřebné podklady = </a:t>
            </a:r>
            <a:r>
              <a:rPr lang="cs-CZ" b="1" dirty="0">
                <a:solidFill>
                  <a:schemeClr val="tx1"/>
                </a:solidFill>
              </a:rPr>
              <a:t>Čestné prohlášení </a:t>
            </a:r>
            <a:r>
              <a:rPr lang="cs-CZ" dirty="0">
                <a:solidFill>
                  <a:schemeClr val="tx1"/>
                </a:solidFill>
              </a:rPr>
              <a:t>žadatele o podporu de minimis dle relevantního nařízení EK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E209F834-1652-84AF-9013-937F0ECB8AD3}"/>
              </a:ext>
            </a:extLst>
          </p:cNvPr>
          <p:cNvSpPr/>
          <p:nvPr/>
        </p:nvSpPr>
        <p:spPr>
          <a:xfrm>
            <a:off x="564484" y="3133347"/>
            <a:ext cx="7632848" cy="107999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altLang="cs-CZ" sz="1800" dirty="0">
                <a:solidFill>
                  <a:srgbClr val="143F7E"/>
                </a:solidFill>
              </a:rPr>
              <a:t>Příjemce vypracuje </a:t>
            </a:r>
            <a:r>
              <a:rPr lang="cs-CZ" altLang="cs-CZ" sz="1800" b="1" dirty="0">
                <a:solidFill>
                  <a:srgbClr val="143F7E"/>
                </a:solidFill>
              </a:rPr>
              <a:t>Výpočet částky</a:t>
            </a:r>
            <a:r>
              <a:rPr lang="cs-CZ" altLang="cs-CZ" sz="1800" dirty="0">
                <a:solidFill>
                  <a:srgbClr val="143F7E"/>
                </a:solidFill>
              </a:rPr>
              <a:t>, jak stanovil požadovanou částku (možno vycházet z rozpočtu žádosti, plánovaného úvazku, délky poskytování </a:t>
            </a:r>
            <a:r>
              <a:rPr lang="cs-CZ" altLang="cs-CZ" dirty="0">
                <a:solidFill>
                  <a:srgbClr val="143F7E"/>
                </a:solidFill>
              </a:rPr>
              <a:t>MP – přepočet na jednotky) </a:t>
            </a:r>
            <a:r>
              <a:rPr lang="cs-CZ" altLang="cs-CZ" sz="1800" b="1" dirty="0">
                <a:solidFill>
                  <a:srgbClr val="143F7E"/>
                </a:solidFill>
              </a:rPr>
              <a:t>+ druh pozice / pracovní náplň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DCD13053-D72B-2658-40B8-393230CB6C9C}"/>
              </a:ext>
            </a:extLst>
          </p:cNvPr>
          <p:cNvSpPr/>
          <p:nvPr/>
        </p:nvSpPr>
        <p:spPr>
          <a:xfrm>
            <a:off x="564484" y="4317925"/>
            <a:ext cx="7632848" cy="87510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altLang="cs-CZ" sz="1800" dirty="0">
                <a:solidFill>
                  <a:srgbClr val="143F7E"/>
                </a:solidFill>
              </a:rPr>
              <a:t>Příjemce zpracuje </a:t>
            </a:r>
            <a:r>
              <a:rPr lang="cs-CZ" altLang="cs-CZ" sz="1800" b="1" dirty="0">
                <a:solidFill>
                  <a:srgbClr val="143F7E"/>
                </a:solidFill>
              </a:rPr>
              <a:t>Žádost o posouzení a případné poskytnutí veřejné podpory / podpory de minimis</a:t>
            </a:r>
          </a:p>
          <a:p>
            <a:r>
              <a:rPr lang="cs-CZ" altLang="cs-CZ" dirty="0">
                <a:solidFill>
                  <a:srgbClr val="143F7E"/>
                </a:solidFill>
              </a:rPr>
              <a:t>(</a:t>
            </a:r>
            <a:r>
              <a:rPr lang="cs-CZ" altLang="cs-CZ" sz="1800" dirty="0">
                <a:solidFill>
                  <a:srgbClr val="143F7E"/>
                </a:solidFill>
              </a:rPr>
              <a:t>možno souhrnn</a:t>
            </a:r>
            <a:r>
              <a:rPr lang="cs-CZ" altLang="cs-CZ" dirty="0">
                <a:solidFill>
                  <a:srgbClr val="143F7E"/>
                </a:solidFill>
              </a:rPr>
              <a:t>ě za více zaměstnavatelů najednou)</a:t>
            </a:r>
            <a:endParaRPr lang="cs-CZ" altLang="cs-CZ" sz="1800" dirty="0">
              <a:solidFill>
                <a:srgbClr val="143F7E"/>
              </a:solidFill>
            </a:endParaRP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720ADDEB-5A28-83B5-917E-85F59BD2D138}"/>
              </a:ext>
            </a:extLst>
          </p:cNvPr>
          <p:cNvSpPr/>
          <p:nvPr/>
        </p:nvSpPr>
        <p:spPr>
          <a:xfrm>
            <a:off x="612103" y="5318731"/>
            <a:ext cx="7632848" cy="11346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altLang="cs-CZ" dirty="0">
                <a:solidFill>
                  <a:srgbClr val="084A8B"/>
                </a:solidFill>
              </a:rPr>
              <a:t>Celkem</a:t>
            </a:r>
            <a:r>
              <a:rPr lang="cs-CZ" altLang="cs-CZ" dirty="0">
                <a:solidFill>
                  <a:srgbClr val="143F7E"/>
                </a:solidFill>
              </a:rPr>
              <a:t> </a:t>
            </a:r>
            <a:r>
              <a:rPr lang="cs-CZ" altLang="cs-CZ" b="1" dirty="0">
                <a:solidFill>
                  <a:srgbClr val="FF0000"/>
                </a:solidFill>
              </a:rPr>
              <a:t>3 formuláře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altLang="cs-CZ" dirty="0">
                <a:solidFill>
                  <a:srgbClr val="084A8B"/>
                </a:solidFill>
              </a:rPr>
              <a:t>nutno zaslat interní depeší v MS2021+ nejméně 15 pracovních dní před poskytnutím mzdového příspěvku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altLang="cs-CZ" dirty="0">
                <a:solidFill>
                  <a:srgbClr val="084A8B"/>
                </a:solidFill>
              </a:rPr>
              <a:t>originály uchovává příjemce v dokumentaci projektu</a:t>
            </a:r>
          </a:p>
        </p:txBody>
      </p:sp>
    </p:spTree>
    <p:extLst>
      <p:ext uri="{BB962C8B-B14F-4D97-AF65-F5344CB8AC3E}">
        <p14:creationId xmlns:p14="http://schemas.microsoft.com/office/powerpoint/2010/main" val="215029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2FA6E2-6D38-D7CA-4D1D-3BCDBF5A0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Mzdové příspěvky</a:t>
            </a:r>
            <a:br>
              <a:rPr lang="cs-CZ" dirty="0"/>
            </a:br>
            <a:r>
              <a:rPr lang="cs-CZ" dirty="0"/>
              <a:t>administrace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84284FB-3F45-4A17-FE83-0387007DE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93</a:t>
            </a:fld>
            <a:endParaRPr lang="cs-CZ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0578EA35-435E-1FAB-2394-DB7BCA00A522}"/>
              </a:ext>
            </a:extLst>
          </p:cNvPr>
          <p:cNvSpPr/>
          <p:nvPr/>
        </p:nvSpPr>
        <p:spPr>
          <a:xfrm>
            <a:off x="539999" y="1495470"/>
            <a:ext cx="7669405" cy="87510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i="1" dirty="0">
                <a:solidFill>
                  <a:schemeClr val="tx1"/>
                </a:solidFill>
              </a:rPr>
              <a:t>Rozhodnutí o poskytnutí podpory de minimis </a:t>
            </a:r>
            <a:r>
              <a:rPr lang="cs-CZ" dirty="0">
                <a:solidFill>
                  <a:schemeClr val="tx1"/>
                </a:solidFill>
              </a:rPr>
              <a:t>je uloženo v 	MS2021+. Příjemce bude o této skutečnosti informován interní 	depeší.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0825EA93-376E-1C25-2FD8-1E5BFF2EFBF8}"/>
              </a:ext>
            </a:extLst>
          </p:cNvPr>
          <p:cNvSpPr/>
          <p:nvPr/>
        </p:nvSpPr>
        <p:spPr>
          <a:xfrm>
            <a:off x="555585" y="2541771"/>
            <a:ext cx="7653819" cy="87510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chemeClr val="tx1"/>
                </a:solidFill>
              </a:rPr>
              <a:t>	Okamžik poskytnutí podpory de minimis = okamžik odeslání 	depeše s informací o dokončení, platnosti a zpřístupnění 	</a:t>
            </a:r>
            <a:r>
              <a:rPr lang="cs-CZ" i="1" dirty="0">
                <a:solidFill>
                  <a:schemeClr val="tx1"/>
                </a:solidFill>
              </a:rPr>
              <a:t>Rozhodnutí o poskytnutí podpory de minimis </a:t>
            </a:r>
            <a:r>
              <a:rPr lang="cs-CZ" dirty="0">
                <a:solidFill>
                  <a:schemeClr val="tx1"/>
                </a:solidFill>
              </a:rPr>
              <a:t>v MS2021+.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A9D9C234-5810-D2C9-339A-EB19163D9FA6}"/>
              </a:ext>
            </a:extLst>
          </p:cNvPr>
          <p:cNvSpPr/>
          <p:nvPr/>
        </p:nvSpPr>
        <p:spPr>
          <a:xfrm>
            <a:off x="539999" y="3573016"/>
            <a:ext cx="7669406" cy="68703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Přidělená částka je nepřekročitelná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A67514F4-C622-EC9D-C609-EF5FDFA785D5}"/>
              </a:ext>
            </a:extLst>
          </p:cNvPr>
          <p:cNvSpPr/>
          <p:nvPr/>
        </p:nvSpPr>
        <p:spPr>
          <a:xfrm>
            <a:off x="611560" y="4612601"/>
            <a:ext cx="7632848" cy="11091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rgbClr val="084A8B"/>
                </a:solidFill>
              </a:rPr>
              <a:t>Formuláře jsou dostupné na:</a:t>
            </a:r>
          </a:p>
          <a:p>
            <a:r>
              <a:rPr lang="cs-CZ" dirty="0">
                <a:solidFill>
                  <a:srgbClr val="084A8B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https://www.esfcr.cz/formulare-z-oblasti-verejne-podpory-a-podpory-de-minimis-opz-plus</a:t>
            </a:r>
            <a:r>
              <a:rPr lang="cs-CZ" dirty="0">
                <a:solidFill>
                  <a:srgbClr val="084A8B"/>
                </a:solidFill>
              </a:rPr>
              <a:t> 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3" name="Obrázek 2" descr="Odznak, zaškrtnutí se souvislou výplní">
            <a:extLst>
              <a:ext uri="{FF2B5EF4-FFF2-40B4-BE49-F238E27FC236}">
                <a16:creationId xmlns:a16="http://schemas.microsoft.com/office/drawing/2014/main" id="{2AF9D357-33B1-963A-6FA1-CEDA03258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53775" y="2607119"/>
            <a:ext cx="749873" cy="749873"/>
          </a:xfrm>
          <a:prstGeom prst="rect">
            <a:avLst/>
          </a:prstGeom>
        </p:spPr>
      </p:pic>
      <p:pic>
        <p:nvPicPr>
          <p:cNvPr id="10" name="Obrázek 9" descr="Obálka se souvislou výplní">
            <a:extLst>
              <a:ext uri="{FF2B5EF4-FFF2-40B4-BE49-F238E27FC236}">
                <a16:creationId xmlns:a16="http://schemas.microsoft.com/office/drawing/2014/main" id="{E1FA0A92-93FE-7F45-470F-559EFEA344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34709" y="1573276"/>
            <a:ext cx="749873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5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E68B94-FBD5-96CA-584C-41E069451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Mzdové příspěvky</a:t>
            </a:r>
            <a:br>
              <a:rPr lang="cs-CZ" dirty="0"/>
            </a:br>
            <a:r>
              <a:rPr lang="cs-CZ" dirty="0"/>
              <a:t>formuláře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B16B8E8-287F-0391-E9CD-6C5A6E4BB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94</a:t>
            </a:fld>
            <a:endParaRPr lang="cs-CZ" dirty="0"/>
          </a:p>
        </p:txBody>
      </p:sp>
      <p:pic>
        <p:nvPicPr>
          <p:cNvPr id="12" name="Zástupný obsah 11" descr="Obsah obrázku text, snímek obrazovky, software, Webová stránka&#10;&#10;Popis byl vytvořen automaticky">
            <a:extLst>
              <a:ext uri="{FF2B5EF4-FFF2-40B4-BE49-F238E27FC236}">
                <a16:creationId xmlns:a16="http://schemas.microsoft.com/office/drawing/2014/main" id="{7B2E4B9D-7B63-1E28-27B5-3B300944F4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1233543"/>
            <a:ext cx="7560840" cy="5462457"/>
          </a:xfr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A0FDF71A-FAE6-A59F-4CBB-1C9CAA392367}"/>
              </a:ext>
            </a:extLst>
          </p:cNvPr>
          <p:cNvSpPr/>
          <p:nvPr/>
        </p:nvSpPr>
        <p:spPr>
          <a:xfrm>
            <a:off x="1328076" y="4436713"/>
            <a:ext cx="2088232" cy="53285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D9B47444-9B44-E10D-828D-EEC670CDADCC}"/>
              </a:ext>
            </a:extLst>
          </p:cNvPr>
          <p:cNvSpPr/>
          <p:nvPr/>
        </p:nvSpPr>
        <p:spPr>
          <a:xfrm>
            <a:off x="3416308" y="3676739"/>
            <a:ext cx="2160240" cy="57606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8A881836-4019-C453-7DB7-C3DEFF91EA88}"/>
              </a:ext>
            </a:extLst>
          </p:cNvPr>
          <p:cNvSpPr/>
          <p:nvPr/>
        </p:nvSpPr>
        <p:spPr>
          <a:xfrm>
            <a:off x="3416308" y="5544752"/>
            <a:ext cx="2160240" cy="57606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57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3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74823A-0EC1-4E35-83C2-CBAABA864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 anchor="ctr">
            <a:normAutofit/>
          </a:bodyPr>
          <a:lstStyle/>
          <a:p>
            <a:r>
              <a:rPr lang="cs-CZ" dirty="0"/>
              <a:t>Dohoda se zaměstnavatelem</a:t>
            </a:r>
            <a:br>
              <a:rPr lang="cs-CZ" dirty="0"/>
            </a:br>
            <a:r>
              <a:rPr lang="cs-CZ" dirty="0"/>
              <a:t>minimální obsah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1EF295-B5F7-43D9-A74E-D4DA52A9D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0"/>
              <a:pPr>
                <a:spcAft>
                  <a:spcPts val="600"/>
                </a:spcAft>
              </a:pPr>
              <a:t>95</a:t>
            </a:fld>
            <a:endParaRPr lang="cs-CZ"/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CFC1E3DE-A286-94AE-32F8-1ED2CE7702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189113"/>
              </p:ext>
            </p:extLst>
          </p:nvPr>
        </p:nvGraphicFramePr>
        <p:xfrm>
          <a:off x="540000" y="1412776"/>
          <a:ext cx="8064000" cy="4707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441121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2A12B99-C41A-4187-B2A0-68321CBBB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96</a:t>
            </a:fld>
            <a:endParaRPr lang="cs-CZ" dirty="0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869263A8-A1DF-4607-957C-789A62BCD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/>
          <a:lstStyle/>
          <a:p>
            <a:pPr algn="ctr"/>
            <a:r>
              <a:rPr lang="cs-CZ" sz="3000" dirty="0"/>
              <a:t>Odkazy na elektronické verze dokumentů</a:t>
            </a:r>
          </a:p>
        </p:txBody>
      </p:sp>
      <p:graphicFrame>
        <p:nvGraphicFramePr>
          <p:cNvPr id="3" name="Zástupný obsah 2">
            <a:extLst>
              <a:ext uri="{FF2B5EF4-FFF2-40B4-BE49-F238E27FC236}">
                <a16:creationId xmlns:a16="http://schemas.microsoft.com/office/drawing/2014/main" id="{E5DE487B-7DAA-C5A4-0087-F591B36C7F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2744332"/>
              </p:ext>
            </p:extLst>
          </p:nvPr>
        </p:nvGraphicFramePr>
        <p:xfrm>
          <a:off x="467544" y="1484784"/>
          <a:ext cx="80640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552291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2A12B99-C41A-4187-B2A0-68321CBBB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97</a:t>
            </a:fld>
            <a:endParaRPr lang="cs-CZ" dirty="0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869263A8-A1DF-4607-957C-789A62BCD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/>
          <a:lstStyle/>
          <a:p>
            <a:pPr algn="ctr"/>
            <a:r>
              <a:rPr lang="cs-CZ" sz="3000" dirty="0"/>
              <a:t>Závěr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EADE7DEA-DC7C-4C41-B77D-F104ADEFC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4320000"/>
          </a:xfrm>
        </p:spPr>
        <p:txBody>
          <a:bodyPr/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Prostor pro vaše dotazy …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 </a:t>
            </a:r>
          </a:p>
          <a:p>
            <a:pPr marL="0" indent="0" algn="ctr">
              <a:buNone/>
            </a:pPr>
            <a:r>
              <a:rPr lang="cs-CZ" dirty="0"/>
              <a:t>Děkujeme za pozornost!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410290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rezentace">
  <a:themeElements>
    <a:clrScheme name="šablona OPZ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prezentace">
  <a:themeElements>
    <a:clrScheme name="šablona OPZ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291D2CAF791D449809C1371BC5FAF2A" ma:contentTypeVersion="1" ma:contentTypeDescription="Vytvoří nový dokument" ma:contentTypeScope="" ma:versionID="26fd20a5b6d8decbe06b7f1b12531c89">
  <xsd:schema xmlns:xsd="http://www.w3.org/2001/XMLSchema" xmlns:xs="http://www.w3.org/2001/XMLSchema" xmlns:p="http://schemas.microsoft.com/office/2006/metadata/properties" xmlns:ns2="7c48c8a8-2045-474d-b0fb-3ee17ecadba0" targetNamespace="http://schemas.microsoft.com/office/2006/metadata/properties" ma:root="true" ma:fieldsID="ff450026467c3fdb36efcce3adb619a7" ns2:_="">
    <xsd:import namespace="7c48c8a8-2045-474d-b0fb-3ee17ecadba0"/>
    <xsd:element name="properties">
      <xsd:complexType>
        <xsd:sequence>
          <xsd:element name="documentManagement">
            <xsd:complexType>
              <xsd:all>
                <xsd:element ref="ns2:AC_OriginalFile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48c8a8-2045-474d-b0fb-3ee17ecadba0" elementFormDefault="qualified">
    <xsd:import namespace="http://schemas.microsoft.com/office/2006/documentManagement/types"/>
    <xsd:import namespace="http://schemas.microsoft.com/office/infopath/2007/PartnerControls"/>
    <xsd:element name="AC_OriginalFileName" ma:index="8" nillable="true" ma:displayName="Original File Name" ma:internalName="AC_OriginalFileNam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_OriginalFileName xmlns="7c48c8a8-2045-474d-b0fb-3ee17ecadba0">U:\1_3_POMOC_PRAC_PODNIKŮM_A_PODNIKATELŮM\VYZVA_002_SOUTEZNI\KULATÉ_STOLY\kulatý stůl_2017\Zápis\Příloha č. 1_Setkání_8.12.2017.pptx</AC_OriginalFileNam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94F5CE-A03B-44AF-809A-BD0261F206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48c8a8-2045-474d-b0fb-3ee17ecadb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7581EA-A1D1-46FA-95C0-756AE194780C}">
  <ds:schemaRefs>
    <ds:schemaRef ds:uri="http://purl.org/dc/dcmitype/"/>
    <ds:schemaRef ds:uri="7c48c8a8-2045-474d-b0fb-3ee17ecadba0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CF2D90C-C04A-47FC-8980-C9DA000B21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9701</Words>
  <Application>Microsoft Office PowerPoint</Application>
  <PresentationFormat>Předvádění na obrazovce (4:3)</PresentationFormat>
  <Paragraphs>1045</Paragraphs>
  <Slides>97</Slides>
  <Notes>96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9</vt:i4>
      </vt:variant>
      <vt:variant>
        <vt:lpstr>Nadpisy snímků</vt:lpstr>
      </vt:variant>
      <vt:variant>
        <vt:i4>97</vt:i4>
      </vt:variant>
    </vt:vector>
  </HeadingPairs>
  <TitlesOfParts>
    <vt:vector size="116" baseType="lpstr">
      <vt:lpstr>Arial</vt:lpstr>
      <vt:lpstr>Calibri</vt:lpstr>
      <vt:lpstr>Courier New</vt:lpstr>
      <vt:lpstr>Roboto</vt:lpstr>
      <vt:lpstr>Symbol</vt:lpstr>
      <vt:lpstr>Times New Roman</vt:lpstr>
      <vt:lpstr>Trebuchet MS</vt:lpstr>
      <vt:lpstr>Wingdings</vt:lpstr>
      <vt:lpstr>Wingdings 2</vt:lpstr>
      <vt:lpstr>Wingdings 3</vt:lpstr>
      <vt:lpstr>prezentace</vt:lpstr>
      <vt:lpstr>1_prezentace</vt:lpstr>
      <vt:lpstr>2_prezentace</vt:lpstr>
      <vt:lpstr>3_prezentace</vt:lpstr>
      <vt:lpstr>4_prezentace</vt:lpstr>
      <vt:lpstr>5_prezentace</vt:lpstr>
      <vt:lpstr>6_prezentace</vt:lpstr>
      <vt:lpstr>7_prezentace</vt:lpstr>
      <vt:lpstr>8_prezentace</vt:lpstr>
      <vt:lpstr>Seminář pro příjemce výzvy č. 03_22_032</vt:lpstr>
      <vt:lpstr>Program</vt:lpstr>
      <vt:lpstr>PRÁVNÍ AKT</vt:lpstr>
      <vt:lpstr>Obsah  rozhodnutí o poskytnutí dotace</vt:lpstr>
      <vt:lpstr>Část I RoD – výše dotace </vt:lpstr>
      <vt:lpstr>Část I RoD – účel dotace </vt:lpstr>
      <vt:lpstr>Změny v projektech (1)</vt:lpstr>
      <vt:lpstr>Změny v projektech (2)</vt:lpstr>
      <vt:lpstr>Změny v projektech (3)</vt:lpstr>
      <vt:lpstr>Podstatné změny projektu</vt:lpstr>
      <vt:lpstr>Podstatné změny – vyjádření řV</vt:lpstr>
      <vt:lpstr>Časté chyby – změny v projektech</vt:lpstr>
      <vt:lpstr>Část I RoD  Obecné vymezení dotace </vt:lpstr>
      <vt:lpstr>Část II RoD OBECNÉ Povinnosti příjemce (1)</vt:lpstr>
      <vt:lpstr>Část II RoD OBECNÉ Povinnosti příjemce (2)</vt:lpstr>
      <vt:lpstr>Část II RoD OBECNÉ Povinnosti příjemce (3)</vt:lpstr>
      <vt:lpstr>Část II RoD OBECNÉ Povinnosti příjemce (4)</vt:lpstr>
      <vt:lpstr>Část II RoD OBECNÉ Povinnosti příjemce (5)</vt:lpstr>
      <vt:lpstr>Část II RoD OBECNÉ Povinnosti příjemce (6)</vt:lpstr>
      <vt:lpstr>Část II RoD OBECNÉ Povinnosti příjemce (7)</vt:lpstr>
      <vt:lpstr>Část IiI RoD - Specifické povinnosti příjemce týkající se realizace projektu (1)</vt:lpstr>
      <vt:lpstr>Část IiI RoD – Specifické povinnosti příjemce týkající se realizace projektu (2)</vt:lpstr>
      <vt:lpstr>Část IiI RoD – Specifické povinnosti příjemce týkající se realizace projektu (3)</vt:lpstr>
      <vt:lpstr>Část IiI RoD – Specifické povinnosti příjemce týkající se realizace projektu (4)</vt:lpstr>
      <vt:lpstr>Část IiI RoD – Specifické povinnosti příjemce týkající se realizace projektu (5)</vt:lpstr>
      <vt:lpstr>Část Iv RoD Platební podmínky</vt:lpstr>
      <vt:lpstr>Část Iv RoD  Platební podmínky</vt:lpstr>
      <vt:lpstr>Část v ROD Finanční opravy (1)</vt:lpstr>
      <vt:lpstr>Část v RoD Finanční opravy (2)</vt:lpstr>
      <vt:lpstr>Část v RoD Finanční opravy (3)</vt:lpstr>
      <vt:lpstr>Část v RoD Finanční opravy (4)</vt:lpstr>
      <vt:lpstr>Část VI RoD Pověření ke zpracování osobních údajů</vt:lpstr>
      <vt:lpstr>Část VII a VIII RoD</vt:lpstr>
      <vt:lpstr>Prezentace aplikace PowerPoint</vt:lpstr>
      <vt:lpstr>Zpráva o realizaci</vt:lpstr>
      <vt:lpstr>Zpráva o realizaci </vt:lpstr>
      <vt:lpstr>Zpráva o realizaci </vt:lpstr>
      <vt:lpstr>Zpráva o realizaci </vt:lpstr>
      <vt:lpstr>Zpráva o realizaci </vt:lpstr>
      <vt:lpstr>IS ESF 2021+</vt:lpstr>
      <vt:lpstr>IS ESF 2021+</vt:lpstr>
      <vt:lpstr>IS ESF 2021+</vt:lpstr>
      <vt:lpstr>Zpráva o realizaci </vt:lpstr>
      <vt:lpstr>Zpráva o realizaci </vt:lpstr>
      <vt:lpstr>Zpráva o realizaci projektu</vt:lpstr>
      <vt:lpstr>Zpráva o realizaci </vt:lpstr>
      <vt:lpstr>Zpráva o realizaci </vt:lpstr>
      <vt:lpstr>Zpráva o realizaci</vt:lpstr>
      <vt:lpstr>Prezentace aplikace PowerPoint</vt:lpstr>
      <vt:lpstr>1. ZÁLOHOVÁ PLATBA</vt:lpstr>
      <vt:lpstr>ŽÁDOST O PLATBU s vyúčtováním</vt:lpstr>
      <vt:lpstr>ŽoP – založení</vt:lpstr>
      <vt:lpstr>Obrazovka IDENTIFIKAČNÍ ÚDAJE</vt:lpstr>
      <vt:lpstr>Obrazovka SOUHRNNÁ SOUPISKA</vt:lpstr>
      <vt:lpstr>Účetní/daňové doklady (SD-1)</vt:lpstr>
      <vt:lpstr>LIDSKÉ ZDROJE (SD-2)</vt:lpstr>
      <vt:lpstr>ŽoP – SD2 - 2</vt:lpstr>
      <vt:lpstr>Vyplnění SD-2</vt:lpstr>
      <vt:lpstr>PŘÍLOHY SD-2</vt:lpstr>
      <vt:lpstr>CESTOVNÍ NÁHRADY (SD-3)</vt:lpstr>
      <vt:lpstr>Soupiska jednotek / jedn. částek</vt:lpstr>
      <vt:lpstr>Soupiska příjmů</vt:lpstr>
      <vt:lpstr>Veřejná podpora</vt:lpstr>
      <vt:lpstr>Dokumenty</vt:lpstr>
      <vt:lpstr>Naplnění souhrnné soupisky</vt:lpstr>
      <vt:lpstr>ŽoP – dokončení 1</vt:lpstr>
      <vt:lpstr>ŽoP – dokončení 2</vt:lpstr>
      <vt:lpstr>ŽoP – dokončení 3</vt:lpstr>
      <vt:lpstr>ŽoP – stavy zpracování</vt:lpstr>
      <vt:lpstr>DOKLÁDÁNÍ VÝDAJŮ 1</vt:lpstr>
      <vt:lpstr>DOKLÁDÁNÍ VÝDAJŮ 2</vt:lpstr>
      <vt:lpstr>Dokládání výdajů 3</vt:lpstr>
      <vt:lpstr>DOKLÁDÁNÍ VÝDAJŮ 4</vt:lpstr>
      <vt:lpstr>DOKLÁDÁNÍ VÝDAJŮ 5</vt:lpstr>
      <vt:lpstr>DOKLÁDÁNÍ VÝDAJŮ 6  (PP mzdové příspěvky)</vt:lpstr>
      <vt:lpstr>DOKLÁDÁNÍ VÝDAJŮ 7</vt:lpstr>
      <vt:lpstr>DOKLÁDÁNÍ VÝDAJŮ 8</vt:lpstr>
      <vt:lpstr>PRACOVNÍ VÝKAZY 1</vt:lpstr>
      <vt:lpstr>PRACOVNÍ VÝKAZY 2</vt:lpstr>
      <vt:lpstr>PRACOVNÍ VÝKAZY ‒ VZOR</vt:lpstr>
      <vt:lpstr>Časté chyby ŽoP 1</vt:lpstr>
      <vt:lpstr>Časté chyby v ŽoP 2</vt:lpstr>
      <vt:lpstr>Časté chyby v ŽoP 3</vt:lpstr>
      <vt:lpstr>Prezentace aplikace PowerPoint</vt:lpstr>
      <vt:lpstr>Veřejná podpora Úvod</vt:lpstr>
      <vt:lpstr>Veřejná podpora zdroj informací </vt:lpstr>
      <vt:lpstr>Mzdové příspěvky kde to nelze</vt:lpstr>
      <vt:lpstr>Mzdové příspěvky kde to nelze</vt:lpstr>
      <vt:lpstr>Mzdové příspěvky administrace</vt:lpstr>
      <vt:lpstr>veřejná podpora Mimo režim DM</vt:lpstr>
      <vt:lpstr>Mzdové příspěvky  administrace</vt:lpstr>
      <vt:lpstr>Mzdové příspěvky administrace</vt:lpstr>
      <vt:lpstr>Mzdové příspěvky administrace</vt:lpstr>
      <vt:lpstr>Mzdové příspěvky formuláře</vt:lpstr>
      <vt:lpstr>Dohoda se zaměstnavatelem minimální obsah</vt:lpstr>
      <vt:lpstr>Odkazy na elektronické verze dokumentů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2015-02-20T08:23:15Z</dcterms:created>
  <dcterms:modified xsi:type="dcterms:W3CDTF">2023-06-22T14:46:18Z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0x010100F291D2CAF791D449809C1371BC5FAF2A</vt:lpwstr>
  </property>
</Properties>
</file>