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6.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7.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8.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4"/>
    <p:sldMasterId id="2147483683" r:id="rId5"/>
    <p:sldMasterId id="2147483694" r:id="rId6"/>
    <p:sldMasterId id="2147483705" r:id="rId7"/>
    <p:sldMasterId id="2147483716" r:id="rId8"/>
    <p:sldMasterId id="2147483727" r:id="rId9"/>
    <p:sldMasterId id="2147483740" r:id="rId10"/>
    <p:sldMasterId id="2147483751" r:id="rId11"/>
    <p:sldMasterId id="2147483773" r:id="rId12"/>
  </p:sldMasterIdLst>
  <p:notesMasterIdLst>
    <p:notesMasterId r:id="rId58"/>
  </p:notesMasterIdLst>
  <p:handoutMasterIdLst>
    <p:handoutMasterId r:id="rId59"/>
  </p:handoutMasterIdLst>
  <p:sldIdLst>
    <p:sldId id="1761" r:id="rId13"/>
    <p:sldId id="257" r:id="rId14"/>
    <p:sldId id="262" r:id="rId15"/>
    <p:sldId id="379" r:id="rId16"/>
    <p:sldId id="331" r:id="rId17"/>
    <p:sldId id="332" r:id="rId18"/>
    <p:sldId id="335" r:id="rId19"/>
    <p:sldId id="336" r:id="rId20"/>
    <p:sldId id="337" r:id="rId21"/>
    <p:sldId id="344" r:id="rId22"/>
    <p:sldId id="349" r:id="rId23"/>
    <p:sldId id="342" r:id="rId24"/>
    <p:sldId id="1799" r:id="rId25"/>
    <p:sldId id="347" r:id="rId26"/>
    <p:sldId id="1802" r:id="rId27"/>
    <p:sldId id="350" r:id="rId28"/>
    <p:sldId id="351" r:id="rId29"/>
    <p:sldId id="352" r:id="rId30"/>
    <p:sldId id="1768" r:id="rId31"/>
    <p:sldId id="359" r:id="rId32"/>
    <p:sldId id="369" r:id="rId33"/>
    <p:sldId id="360" r:id="rId34"/>
    <p:sldId id="361" r:id="rId35"/>
    <p:sldId id="362" r:id="rId36"/>
    <p:sldId id="320" r:id="rId37"/>
    <p:sldId id="383" r:id="rId38"/>
    <p:sldId id="364" r:id="rId39"/>
    <p:sldId id="365" r:id="rId40"/>
    <p:sldId id="366" r:id="rId41"/>
    <p:sldId id="1763" r:id="rId42"/>
    <p:sldId id="319" r:id="rId43"/>
    <p:sldId id="1764" r:id="rId44"/>
    <p:sldId id="370" r:id="rId45"/>
    <p:sldId id="371" r:id="rId46"/>
    <p:sldId id="372" r:id="rId47"/>
    <p:sldId id="373" r:id="rId48"/>
    <p:sldId id="1795" r:id="rId49"/>
    <p:sldId id="375" r:id="rId50"/>
    <p:sldId id="1796" r:id="rId51"/>
    <p:sldId id="377" r:id="rId52"/>
    <p:sldId id="269" r:id="rId53"/>
    <p:sldId id="1769" r:id="rId54"/>
    <p:sldId id="270" r:id="rId55"/>
    <p:sldId id="1800" r:id="rId56"/>
    <p:sldId id="1801" r:id="rId5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33500706-CD35-4560-8542-A1ED2584CBE6}">
          <p14:sldIdLst>
            <p14:sldId id="1761"/>
            <p14:sldId id="257"/>
            <p14:sldId id="262"/>
            <p14:sldId id="379"/>
            <p14:sldId id="331"/>
            <p14:sldId id="332"/>
            <p14:sldId id="335"/>
            <p14:sldId id="336"/>
            <p14:sldId id="337"/>
            <p14:sldId id="344"/>
            <p14:sldId id="349"/>
            <p14:sldId id="342"/>
            <p14:sldId id="1799"/>
            <p14:sldId id="347"/>
            <p14:sldId id="1802"/>
            <p14:sldId id="350"/>
            <p14:sldId id="351"/>
            <p14:sldId id="352"/>
            <p14:sldId id="1768"/>
            <p14:sldId id="359"/>
            <p14:sldId id="369"/>
            <p14:sldId id="360"/>
            <p14:sldId id="361"/>
            <p14:sldId id="362"/>
            <p14:sldId id="320"/>
            <p14:sldId id="383"/>
            <p14:sldId id="364"/>
            <p14:sldId id="365"/>
            <p14:sldId id="366"/>
            <p14:sldId id="1763"/>
            <p14:sldId id="319"/>
            <p14:sldId id="1764"/>
            <p14:sldId id="370"/>
            <p14:sldId id="371"/>
            <p14:sldId id="372"/>
            <p14:sldId id="373"/>
            <p14:sldId id="1795"/>
            <p14:sldId id="375"/>
            <p14:sldId id="1796"/>
            <p14:sldId id="377"/>
            <p14:sldId id="269"/>
            <p14:sldId id="1769"/>
            <p14:sldId id="270"/>
            <p14:sldId id="1800"/>
            <p14:sldId id="1801"/>
          </p14:sldIdLst>
        </p14:section>
      </p14:sectionLst>
    </p:ex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R"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10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818"/>
    <a:srgbClr val="AFDDFA"/>
    <a:srgbClr val="FFCC00"/>
    <a:srgbClr val="164088"/>
    <a:srgbClr val="5FBBF5"/>
    <a:srgbClr val="D2E7FB"/>
    <a:srgbClr val="084A8B"/>
    <a:srgbClr val="E8E8E8"/>
    <a:srgbClr val="CCD0DA"/>
    <a:srgbClr val="E7E9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2" autoAdjust="0"/>
    <p:restoredTop sz="72874" autoAdjust="0"/>
  </p:normalViewPr>
  <p:slideViewPr>
    <p:cSldViewPr showGuides="1">
      <p:cViewPr varScale="1">
        <p:scale>
          <a:sx n="48" d="100"/>
          <a:sy n="48" d="100"/>
        </p:scale>
        <p:origin x="1568" y="28"/>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8.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notesMaster" Target="notesMasters/notesMaster1.xml"/><Relationship Id="rId5" Type="http://schemas.openxmlformats.org/officeDocument/2006/relationships/slideMaster" Target="slideMasters/slideMaster2.xml"/><Relationship Id="rId61" Type="http://schemas.openxmlformats.org/officeDocument/2006/relationships/presProps" Target="presProps.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tableStyles" Target="tableStyles.xml"/><Relationship Id="rId8" Type="http://schemas.openxmlformats.org/officeDocument/2006/relationships/slideMaster" Target="slideMasters/slideMaster5.xml"/><Relationship Id="rId51" Type="http://schemas.openxmlformats.org/officeDocument/2006/relationships/slide" Target="slides/slide39.xml"/><Relationship Id="rId3" Type="http://schemas.openxmlformats.org/officeDocument/2006/relationships/customXml" Target="../customXml/item3.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handoutMaster" Target="handoutMasters/handoutMaster1.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slideMaster" Target="slideMasters/slideMaster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commentAuthors" Target="commentAuthors.xml"/><Relationship Id="rId65"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2"/>
            <a:ext cx="2946400" cy="496889"/>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fld id="{0160B359-50B4-4BC9-880E-98F18A6C7756}" type="datetimeFigureOut">
              <a:rPr lang="cs-CZ" smtClean="0"/>
              <a:pPr/>
              <a:t>15.04.2024</a:t>
            </a:fld>
            <a:endParaRPr lang="cs-CZ"/>
          </a:p>
        </p:txBody>
      </p:sp>
      <p:sp>
        <p:nvSpPr>
          <p:cNvPr id="4" name="Zástupný symbol pro zápatí 3"/>
          <p:cNvSpPr>
            <a:spLocks noGrp="1"/>
          </p:cNvSpPr>
          <p:nvPr>
            <p:ph type="ftr" sz="quarter" idx="2"/>
          </p:nvPr>
        </p:nvSpPr>
        <p:spPr>
          <a:xfrm>
            <a:off x="1" y="9428164"/>
            <a:ext cx="29464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703916EA-B297-4F0B-851D-BD5704B201B7}" type="datetimeFigureOut">
              <a:rPr lang="cs-CZ" smtClean="0"/>
              <a:pPr/>
              <a:t>15.04.2024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5"/>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www.esfcr.cz/formulare-a-pokyny-ke-zprave-o-realizaci-projektu-zadosti-o-platbu-a-zadosti-o-zmenu-opz-plus" TargetMode="External"/><Relationship Id="rId2" Type="http://schemas.openxmlformats.org/officeDocument/2006/relationships/slide" Target="../slides/slide34.xml"/><Relationship Id="rId1" Type="http://schemas.openxmlformats.org/officeDocument/2006/relationships/notesMaster" Target="../notesMasters/notesMaster1.xml"/><Relationship Id="rId4" Type="http://schemas.openxmlformats.org/officeDocument/2006/relationships/hyperlink" Target="https://www.esfcr.cz/formulare-a-pokyny-ke-zprave-o-realizaci-projektu-zadosti-o-platbu-a-zadosti-o-zmenu-opz-plus/-/dokument/19197567" TargetMode="Externa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a:t>
            </a:fld>
            <a:endParaRPr lang="cs-CZ"/>
          </a:p>
        </p:txBody>
      </p:sp>
    </p:spTree>
    <p:extLst>
      <p:ext uri="{BB962C8B-B14F-4D97-AF65-F5344CB8AC3E}">
        <p14:creationId xmlns:p14="http://schemas.microsoft.com/office/powerpoint/2010/main" val="3271405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b="1" dirty="0"/>
              <a:t>Každý účastník projektu (podpořená osoba) se do systému zapisuje s využitím </a:t>
            </a:r>
            <a:r>
              <a:rPr lang="cs-CZ" b="1" dirty="0">
                <a:solidFill>
                  <a:srgbClr val="FF0000"/>
                </a:solidFill>
              </a:rPr>
              <a:t>osobních údajů, jinak nelze zahrnout do indikátorů  (s výjimkou anonymních klientů</a:t>
            </a:r>
            <a:r>
              <a:rPr lang="cs-CZ" b="1" baseline="0" dirty="0">
                <a:solidFill>
                  <a:srgbClr val="FF0000"/>
                </a:solidFill>
              </a:rPr>
              <a:t> sociálních služeb)</a:t>
            </a:r>
            <a:endParaRPr lang="cs-CZ" b="1" dirty="0">
              <a:solidFill>
                <a:srgbClr val="FF0000"/>
              </a:solidFill>
            </a:endParaRPr>
          </a:p>
          <a:p>
            <a:pPr>
              <a:lnSpc>
                <a:spcPct val="100000"/>
              </a:lnSpc>
            </a:pPr>
            <a:r>
              <a:rPr lang="cs-CZ" dirty="0"/>
              <a:t>Každá osoba se pro daný projekt eviduje právě jednou, bez ohledu na počet podpor, které v rámci projektu využila, </a:t>
            </a:r>
            <a:r>
              <a:rPr lang="cs-CZ" dirty="0">
                <a:solidFill>
                  <a:srgbClr val="FF0000"/>
                </a:solidFill>
              </a:rPr>
              <a:t>pro každý projekt zvlášť.</a:t>
            </a:r>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10</a:t>
            </a:fld>
            <a:endParaRPr lang="cs-CZ"/>
          </a:p>
        </p:txBody>
      </p:sp>
    </p:spTree>
    <p:extLst>
      <p:ext uri="{BB962C8B-B14F-4D97-AF65-F5344CB8AC3E}">
        <p14:creationId xmlns:p14="http://schemas.microsoft.com/office/powerpoint/2010/main" val="2788125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200" dirty="0"/>
              <a:t>IS ESF 2021+ aktuálně mimo provoz</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200" dirty="0"/>
              <a:t>IS ESF 2021+ slouží pro záznamy s vazbou na indikátory projektu týkající se účastníků projektu. U osob, u kterých není plánováno zapojení do projektu v takovém rozsahu nebo typu, aby jimi využitá podpora přesáhla limit bagatelní podpory (tj. příjemce neplánuje je započítat do hodnot indikátorů týkajících se účastníků), není nutné údaje o dané osobě do IS ESF 2021+ zapisovat (evaluátoři ovšem doporučují zapisovat i tyto podpory - je to důležité pro evaluaci výzvy). Každopádně příjemce musí mít k dispozici průkazné záznamy i o zapojení těchto osob do projektu. </a:t>
            </a:r>
          </a:p>
          <a:p>
            <a:endParaRPr lang="cs-CZ" dirty="0"/>
          </a:p>
          <a:p>
            <a:r>
              <a:rPr lang="cs-CZ" dirty="0"/>
              <a:t>www.esfcr.cz v části „Monitorování podpořených osob</a:t>
            </a:r>
          </a:p>
          <a:p>
            <a:endParaRPr lang="cs-CZ"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b="1" dirty="0"/>
              <a:t>Údaje o podpořených osobách </a:t>
            </a:r>
            <a:r>
              <a:rPr lang="cs-CZ" sz="1200" dirty="0"/>
              <a:t>a jejich podporách zapisujte do IS ESF 2021+ průběžně tak, aby v rámci předkládaných Zpráv </a:t>
            </a:r>
            <a:br>
              <a:rPr lang="cs-CZ" sz="1200" dirty="0"/>
            </a:br>
            <a:r>
              <a:rPr lang="cs-CZ" sz="1200" dirty="0"/>
              <a:t>o realizaci byly do výpočtu indikátoru 60000 zahrnuty všechny osoby, které nejpozději ke konci sledovaného období překročily limit pro bagatelní podporu a splnily tedy podmínky pro vykazování v indikátoru. </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11</a:t>
            </a:fld>
            <a:endParaRPr lang="cs-CZ"/>
          </a:p>
        </p:txBody>
      </p:sp>
    </p:spTree>
    <p:extLst>
      <p:ext uri="{BB962C8B-B14F-4D97-AF65-F5344CB8AC3E}">
        <p14:creationId xmlns:p14="http://schemas.microsoft.com/office/powerpoint/2010/main" val="4027534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200" b="1" dirty="0"/>
              <a:t>Každý účastník projektu (podpořená osoba) se do systému zapisuje s využitím </a:t>
            </a:r>
            <a:r>
              <a:rPr lang="cs-CZ" sz="1200" b="1" dirty="0">
                <a:solidFill>
                  <a:srgbClr val="FF0000"/>
                </a:solidFill>
              </a:rPr>
              <a:t>osobních údajů, jinak nelze zahrnout do indikátorů  (s výjimkou anonymních klientů</a:t>
            </a:r>
            <a:r>
              <a:rPr lang="cs-CZ" sz="1200" b="1" baseline="0" dirty="0">
                <a:solidFill>
                  <a:srgbClr val="FF0000"/>
                </a:solidFill>
              </a:rPr>
              <a:t> sociálních služeb)</a:t>
            </a:r>
            <a:endParaRPr lang="cs-CZ" sz="1200" b="1" dirty="0">
              <a:solidFill>
                <a:srgbClr val="FF0000"/>
              </a:solidFill>
            </a:endParaRPr>
          </a:p>
          <a:p>
            <a:pPr>
              <a:lnSpc>
                <a:spcPct val="100000"/>
              </a:lnSpc>
            </a:pPr>
            <a:r>
              <a:rPr lang="cs-CZ" sz="1200" dirty="0"/>
              <a:t>Každá osoba se pro daný projekt eviduje právě jednou, bez ohledu na počet podpor, které v rámci projektu využila, </a:t>
            </a:r>
            <a:r>
              <a:rPr lang="cs-CZ" sz="1200" dirty="0">
                <a:solidFill>
                  <a:srgbClr val="FF0000"/>
                </a:solidFill>
              </a:rPr>
              <a:t>pro každý projekt zvlášť.</a:t>
            </a:r>
          </a:p>
          <a:p>
            <a:r>
              <a:rPr lang="cs-CZ" dirty="0"/>
              <a:t>Monitorovací list podpořených osob </a:t>
            </a:r>
            <a:r>
              <a:rPr lang="cs-CZ" dirty="0">
                <a:hlinkClick r:id="rId3"/>
              </a:rPr>
              <a:t>Monitorování podpořených osob - www.esfcr.cz</a:t>
            </a:r>
            <a:endParaRPr lang="cs-CZ" dirty="0"/>
          </a:p>
          <a:p>
            <a:endParaRPr lang="cs-CZ" dirty="0"/>
          </a:p>
          <a:p>
            <a:r>
              <a:rPr lang="cs-CZ" dirty="0"/>
              <a:t>600 000 – účastníci z řad CS s podporou nad 40 hodin </a:t>
            </a:r>
          </a:p>
          <a:p>
            <a:r>
              <a:rPr lang="cs-CZ" dirty="0"/>
              <a:t>670 102 – účastníci z řad CS s podporou do 40 hodin, případně anonymní účastníci (pokud je to součástí aktivit projektu)</a:t>
            </a:r>
          </a:p>
          <a:p>
            <a:r>
              <a:rPr lang="cs-CZ" dirty="0"/>
              <a:t>670 021 - </a:t>
            </a:r>
            <a:r>
              <a:rPr lang="cs-CZ" sz="1800" dirty="0">
                <a:effectLst/>
                <a:latin typeface="Calibri" panose="020F0502020204030204" pitchFamily="34" charset="0"/>
                <a:ea typeface="Calibri" panose="020F0502020204030204" pitchFamily="34" charset="0"/>
              </a:rPr>
              <a:t>zahrnují se tábory, kluby, komunitní centra, resp. komunitní akce</a:t>
            </a:r>
          </a:p>
          <a:p>
            <a:r>
              <a:rPr lang="cs-CZ" sz="1800" dirty="0">
                <a:effectLst/>
                <a:latin typeface="Calibri" panose="020F0502020204030204" pitchFamily="34" charset="0"/>
              </a:rPr>
              <a:t>670 031 – </a:t>
            </a:r>
            <a:r>
              <a:rPr lang="cs-CZ" sz="1800" dirty="0">
                <a:effectLst/>
                <a:latin typeface="Calibri" panose="020F0502020204030204" pitchFamily="34" charset="0"/>
                <a:ea typeface="Calibri" panose="020F0502020204030204" pitchFamily="34" charset="0"/>
              </a:rPr>
              <a:t>zde se započítá ten, kdo pracuje přímo s cílovou skupinou, </a:t>
            </a:r>
            <a:r>
              <a:rPr lang="cs-CZ" sz="1800" u="sng" dirty="0">
                <a:effectLst/>
                <a:latin typeface="Calibri" panose="020F0502020204030204" pitchFamily="34" charset="0"/>
                <a:ea typeface="Calibri" panose="020F0502020204030204" pitchFamily="34" charset="0"/>
              </a:rPr>
              <a:t>kromě pečujících osob na táborech a klubech (u táboru a klubů se vykazuje pouze indikátor kapacita – místa</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800" dirty="0"/>
              <a:t>551 022 - </a:t>
            </a:r>
            <a:r>
              <a:rPr lang="cs-CZ" sz="1800" b="1" dirty="0">
                <a:effectLst/>
                <a:latin typeface="Calibri" panose="020F0502020204030204" pitchFamily="34" charset="0"/>
                <a:ea typeface="Calibri" panose="020F0502020204030204" pitchFamily="34" charset="0"/>
              </a:rPr>
              <a:t>zahrnují se zde komunitní tábory jako jeden typ akce (případně lze započít  i více táborů pokud by probíhaly na různých místech), další typ kluby, další typ komunitní centrum/ komunitní aktivity dle toho jak bude rozepsáno na jednotlivé typy akcí. pro aktivity sociální práce na obcích, neformální péče, </a:t>
            </a:r>
            <a:r>
              <a:rPr lang="cs-CZ" sz="1800" b="1" dirty="0" err="1">
                <a:effectLst/>
                <a:latin typeface="Calibri" panose="020F0502020204030204" pitchFamily="34" charset="0"/>
                <a:ea typeface="Calibri" panose="020F0502020204030204" pitchFamily="34" charset="0"/>
              </a:rPr>
              <a:t>homesharing</a:t>
            </a:r>
            <a:r>
              <a:rPr lang="cs-CZ" sz="1800" b="1" dirty="0">
                <a:effectLst/>
                <a:latin typeface="Calibri" panose="020F0502020204030204" pitchFamily="34" charset="0"/>
                <a:ea typeface="Calibri" panose="020F0502020204030204" pitchFamily="34" charset="0"/>
              </a:rPr>
              <a:t>, zaměstnanostní programy, dluhové poradenství - indikátor nerelevantní.</a:t>
            </a:r>
          </a:p>
          <a:p>
            <a:endParaRPr lang="cs-CZ" sz="1800" u="sng" dirty="0">
              <a:effectLst/>
              <a:latin typeface="Calibri" panose="020F0502020204030204" pitchFamily="34" charset="0"/>
              <a:ea typeface="Calibri" panose="020F050202020403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12</a:t>
            </a:fld>
            <a:endParaRPr lang="cs-CZ"/>
          </a:p>
        </p:txBody>
      </p:sp>
    </p:spTree>
    <p:extLst>
      <p:ext uri="{BB962C8B-B14F-4D97-AF65-F5344CB8AC3E}">
        <p14:creationId xmlns:p14="http://schemas.microsoft.com/office/powerpoint/2010/main" val="4199649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lnSpc>
                <a:spcPct val="107000"/>
              </a:lnSpc>
              <a:buSzPts val="2000"/>
              <a:buFont typeface="Symbol" panose="05050102010706020507" pitchFamily="18" charset="2"/>
              <a:buNone/>
            </a:pPr>
            <a:endParaRPr lang="cs-CZ" sz="1800" b="1"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SzPts val="2000"/>
              <a:buFont typeface="Symbol" panose="05050102010706020507" pitchFamily="18" charset="2"/>
              <a:buChar char=""/>
            </a:pPr>
            <a:r>
              <a:rPr lang="cs-CZ" sz="1800" b="1" dirty="0">
                <a:effectLst/>
                <a:latin typeface="Arial" panose="020B0604020202020204" pitchFamily="34" charset="0"/>
                <a:ea typeface="Calibri" panose="020F0502020204030204" pitchFamily="34" charset="0"/>
                <a:cs typeface="Times New Roman" panose="02020603050405020304" pitchFamily="18" charset="0"/>
              </a:rPr>
              <a:t>Indikátor Celkový počet účastníků 600 000 -</a:t>
            </a:r>
            <a:r>
              <a:rPr lang="cs-CZ" sz="1800" dirty="0">
                <a:effectLst/>
                <a:latin typeface="Arial" panose="020B0604020202020204" pitchFamily="34" charset="0"/>
                <a:ea typeface="Calibri" panose="020F0502020204030204" pitchFamily="34" charset="0"/>
                <a:cs typeface="Times New Roman" panose="02020603050405020304" pitchFamily="18" charset="0"/>
              </a:rPr>
              <a:t> účastníci z řad CS s podporou nad 40 hodin. Každý účastník projektu (podpořená osoba) se do systému IS ESF 2021+ zapisuje s využitím osobních údajů v rozsahu monitorovacího listu - </a:t>
            </a:r>
            <a:r>
              <a:rPr lang="cs-CZ"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Monitorování podpořených osob - www.esfcr.cz</a:t>
            </a:r>
            <a:r>
              <a:rPr lang="cs-CZ" sz="1800" dirty="0">
                <a:effectLst/>
                <a:latin typeface="Arial" panose="020B0604020202020204" pitchFamily="34" charset="0"/>
                <a:ea typeface="Calibri" panose="020F0502020204030204" pitchFamily="34" charset="0"/>
                <a:cs typeface="Times New Roman" panose="02020603050405020304" pitchFamily="18" charset="0"/>
              </a:rPr>
              <a:t> a to buď na základě podepsaného monitorovacího listu účastníkem nebo případně na základě jiného podepsaného dokumentu (např. smlouvy s klientem), který tyto osobní údaje obsahuje.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SzPts val="2000"/>
              <a:buFont typeface="Symbol" panose="05050102010706020507" pitchFamily="18" charset="2"/>
              <a:buChar char=""/>
            </a:pPr>
            <a:r>
              <a:rPr lang="cs-CZ" sz="1800" b="1" dirty="0">
                <a:effectLst/>
                <a:latin typeface="Arial" panose="020B0604020202020204" pitchFamily="34" charset="0"/>
                <a:ea typeface="Calibri" panose="020F0502020204030204" pitchFamily="34" charset="0"/>
                <a:cs typeface="Times New Roman" panose="02020603050405020304" pitchFamily="18" charset="0"/>
              </a:rPr>
              <a:t>Indikátor Využívání podpořených služeb 670 102</a:t>
            </a:r>
            <a:r>
              <a:rPr lang="cs-CZ" sz="1800" dirty="0">
                <a:effectLst/>
                <a:latin typeface="Arial" panose="020B0604020202020204" pitchFamily="34" charset="0"/>
                <a:ea typeface="Calibri" panose="020F0502020204030204" pitchFamily="34" charset="0"/>
                <a:cs typeface="Times New Roman" panose="02020603050405020304" pitchFamily="18" charset="0"/>
              </a:rPr>
              <a:t> - u osob, u kterých není plánováno zapojení do projektu v takovém rozsahu nebo typu, aby jimi využitá podpora přesáhla limit bagatelní podpory (tj. příjemce neplánuje je započítat do hodnot indikátorů týkajících se účastníků a ví s jistotou, že tyto osoby nepřesáhnou hranici pro nebagatelní podporu 40 hod), není dle pravidel OPZ+ nutné údaje o dané osobě do IS ESF 2021+ zapisovat. Přesto doporučujeme zejména z důvodu evaluací zapisovat i tyto podpory.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Dále upozorňujeme, že i u těchto osob s podporou pod 40 hod. v projektu je povinností příjemce mít průkazné záznamy o zapojení těchto osob do projektu v následujícím rozsahu: </a:t>
            </a:r>
            <a:r>
              <a:rPr lang="cs-CZ" sz="1800" u="sng" dirty="0">
                <a:effectLst/>
                <a:latin typeface="Arial" panose="020B0604020202020204" pitchFamily="34" charset="0"/>
                <a:ea typeface="Calibri" panose="020F0502020204030204" pitchFamily="34" charset="0"/>
                <a:cs typeface="Times New Roman" panose="02020603050405020304" pitchFamily="18" charset="0"/>
              </a:rPr>
              <a:t>jméno, příjmení, datum narození, adresa trvalého pobytu, email, telefon (nepovinný údaj).</a:t>
            </a:r>
            <a:r>
              <a:rPr lang="cs-CZ" sz="1800" dirty="0">
                <a:effectLst/>
                <a:latin typeface="Arial" panose="020B0604020202020204" pitchFamily="34" charset="0"/>
                <a:ea typeface="Calibri" panose="020F0502020204030204" pitchFamily="34" charset="0"/>
                <a:cs typeface="Times New Roman" panose="02020603050405020304" pitchFamily="18" charset="0"/>
              </a:rPr>
              <a:t> Povinnost mít tyto údaje neplatí pro specifické cílové skupiny, u kterých je daná služba/program poskytován anonymně. Vedení anonymní evidence se týká především některých registrovaných sociálních služeb dle zákona č. 108/2006 Sb., zejména služeb sociální prevence. např. nízkoprahová zařízení pro děti a mládež, nízkoprahová denní centra, intervenční centra, krizová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dirty="0">
                <a:effectLst/>
                <a:latin typeface="Arial" panose="020B0604020202020204" pitchFamily="34" charset="0"/>
                <a:ea typeface="Calibri" panose="020F0502020204030204" pitchFamily="34" charset="0"/>
                <a:cs typeface="Times New Roman" panose="02020603050405020304" pitchFamily="18" charset="0"/>
              </a:rPr>
              <a:t>centra. Anonymní, resp. anonymizovaná evidence v projektech výzvy č. 099 se může vyskytovat pouze v ojedinělých a podrobně zdůvodněných případech, které např. rozšiřují zmíněné typy soc. služeb, vycházejí z daného charakteru programu/služby pro ohroženou cílovou skupinu. Případné situace, kdy příjemce nově zjistil nutnost vést evidenci podpořených osob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anonymizovaně</a:t>
            </a:r>
            <a:r>
              <a:rPr lang="cs-CZ" sz="1800" dirty="0">
                <a:effectLst/>
                <a:latin typeface="Arial" panose="020B0604020202020204" pitchFamily="34" charset="0"/>
                <a:ea typeface="Calibri" panose="020F0502020204030204" pitchFamily="34" charset="0"/>
                <a:cs typeface="Times New Roman" panose="02020603050405020304" pitchFamily="18" charset="0"/>
              </a:rPr>
              <a:t> (oproti schválenému projektu), je vhodné předem konzultovat s projektovým manažerem přiděleným na projektu, a to zejména pokud je jisté, že hrozí nenaplnění cílových hodnot závazkových indikátorů.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spc="45" dirty="0">
                <a:solidFill>
                  <a:srgbClr val="393939"/>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pPr>
            <a:r>
              <a:rPr lang="cs-CZ" sz="1800" spc="45" dirty="0">
                <a:solidFill>
                  <a:srgbClr val="393939"/>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Prokazování realizace a účasti návštěvníků jednorázových hromadných komunitních akcí typu jarmark apod., kde není vhodné/možné získávat od zúčastněných údaje ve výše uvedeném rozsahu - indikátory Celkový počet účastníků a Využívání podpořených služeb neslouží pro vykazování osob těchto jednorázových hromadných akcí. Jsou-li akce tohoto typu realizovány v rámci projektu, je potřeba je náležitě zdokumentovat – pozvánky, letáky, fotografie a popsat jejich průběh ve zprávě o realizaci, uvést  přibližný odhadovaný počet návštěvníků.. Osoby, které se účastnily hromadných akcí, se do indikátorů mohou započítat pouze v případě, pokud příjemce již disponuje jejich osobními údaji například z důvodu, že se osoba účastní i dalších aktivit </a:t>
            </a:r>
            <a:r>
              <a:rPr lang="cs-CZ"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rPr>
              <a:t>projektu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a:effectLst/>
                <a:latin typeface="Arial" panose="020B0604020202020204" pitchFamily="34" charset="0"/>
                <a:ea typeface="Calibri" panose="020F0502020204030204" pitchFamily="34" charset="0"/>
                <a:cs typeface="Times New Roman" panose="02020603050405020304" pitchFamily="18"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13</a:t>
            </a:fld>
            <a:endParaRPr lang="cs-CZ"/>
          </a:p>
        </p:txBody>
      </p:sp>
    </p:spTree>
    <p:extLst>
      <p:ext uri="{BB962C8B-B14F-4D97-AF65-F5344CB8AC3E}">
        <p14:creationId xmlns:p14="http://schemas.microsoft.com/office/powerpoint/2010/main" val="3639647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800" b="1" dirty="0">
                <a:effectLst/>
                <a:latin typeface="Calibri" panose="020F0502020204030204" pitchFamily="34" charset="0"/>
                <a:ea typeface="Calibri" panose="020F0502020204030204" pitchFamily="34" charset="0"/>
              </a:rPr>
              <a:t>679 001 - </a:t>
            </a:r>
            <a:r>
              <a:rPr lang="cs-CZ" sz="2800" dirty="0"/>
              <a:t>Počet osob z romské menšiny, kterým byla v rámci projektu poskytnuta podpora. Každá osoba může být započítána pouze jednou. Počtem osob se rozumí odhadovaný počet podpořených osob z řad romské menšiny. Tento odhad provede příjemce na základě jemu dostupných informací. Při sběru monitorovacích dat bude důsledně respektována ochrana osobních údajů. Údaje o tom, která konkrétní osoba byla započítána, nebude příjemce nikam předávat, vykazovat bude pouze souhrnný údaj za projekt. Podporou se rozumí jakákoliv aktivita financovaná z rozpočtu projektu, ze které měla osoba z romské menšiny prospěch.</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2800" b="1" dirty="0">
                <a:effectLst/>
                <a:latin typeface="Calibri" panose="020F0502020204030204" pitchFamily="34" charset="0"/>
                <a:ea typeface="Calibri" panose="020F0502020204030204" pitchFamily="34" charset="0"/>
              </a:rPr>
              <a:t>622 022 - </a:t>
            </a:r>
            <a:r>
              <a:rPr lang="cs-CZ" sz="2800" dirty="0"/>
              <a:t>Veřejnou správou se rozumí: výkonná a zákonodárná správa ústředních, regionálních a místních orgánů; správa a dohled nad fiskálními záležitostmi (provozování daňových schémat; výběr daní/daní ze zboží a vyšetřování porušení daňových předpisů; celní správa); plnění rozpočtu a správa veřejných prostředků a veřejného dluhu (získávání a přijímání peněz a kontrola jejich vyplácení); správa celkové (civilní) politiky výzkumu a vývoje a souvisejících fondů; správa a provoz celkového ekonomického a sociálního plánování a statistických služeb na různých úrovních správy. Veřejnými službami se rozumí jakýkoli veřejný nebo soukromý subjekt, který poskytuje služby veřejnosti. Soukromý prvek této definice je relevantní pro případy, kdy jsou některé služby zadávány státem velkým soukromým nebo částečně soukromým poskytovatelům, tj. soukromým subjektům s veřejnou funkcí.</a:t>
            </a:r>
            <a:endParaRPr lang="cs-CZ" sz="18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dirty="0">
              <a:effectLst/>
              <a:latin typeface="Times New Roman" panose="02020603050405020304" pitchFamily="18" charset="0"/>
              <a:ea typeface="Calibri" panose="020F0502020204030204" pitchFamily="34"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14</a:t>
            </a:fld>
            <a:endParaRPr lang="cs-CZ"/>
          </a:p>
        </p:txBody>
      </p:sp>
    </p:spTree>
    <p:extLst>
      <p:ext uri="{BB962C8B-B14F-4D97-AF65-F5344CB8AC3E}">
        <p14:creationId xmlns:p14="http://schemas.microsoft.com/office/powerpoint/2010/main" val="1651742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15</a:t>
            </a:fld>
            <a:endParaRPr lang="cs-CZ"/>
          </a:p>
        </p:txBody>
      </p:sp>
    </p:spTree>
    <p:extLst>
      <p:ext uri="{BB962C8B-B14F-4D97-AF65-F5344CB8AC3E}">
        <p14:creationId xmlns:p14="http://schemas.microsoft.com/office/powerpoint/2010/main" val="2007723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16</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pPr algn="l"/>
            <a:r>
              <a:rPr lang="cs-CZ" dirty="0"/>
              <a:t>Uvedeno v Obecných pravidlech kapitola 19.3 </a:t>
            </a:r>
            <a:r>
              <a:rPr lang="cs-CZ" sz="1800" b="1" i="0" u="none" strike="noStrike" baseline="0" dirty="0">
                <a:solidFill>
                  <a:srgbClr val="08498A"/>
                </a:solidFill>
                <a:latin typeface="Arial" panose="020B0604020202020204" pitchFamily="34" charset="0"/>
              </a:rPr>
              <a:t>Komunikační aktivity a výstupy s logem EU  </a:t>
            </a:r>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Během realizace projektu je příjemce povinen informovat veřejnost o podpoře získané z fondů EU tím, že: </a:t>
            </a:r>
          </a:p>
          <a:p>
            <a:endParaRPr lang="cs-CZ" sz="1800" b="0" i="0" u="none" strike="noStrike" baseline="0" dirty="0">
              <a:solidFill>
                <a:srgbClr val="000000"/>
              </a:solidFill>
              <a:latin typeface="Arial" panose="020B0604020202020204" pitchFamily="34" charset="0"/>
            </a:endParaRPr>
          </a:p>
          <a:p>
            <a:pPr marL="342900" indent="-342900">
              <a:buAutoNum type="alphaLcParenR"/>
            </a:pPr>
            <a:r>
              <a:rPr lang="cs-CZ" sz="1800" b="0" i="0" u="none" strike="noStrike" baseline="0" dirty="0">
                <a:solidFill>
                  <a:srgbClr val="000000"/>
                </a:solidFill>
                <a:latin typeface="Arial" panose="020B0604020202020204" pitchFamily="34" charset="0"/>
              </a:rPr>
              <a:t>Zveřejní na své internetové stránce, pokud taková stránka existuje, a na sociálních sítích, pokud příjemce nějakou sociální síť využívá, stručný popis projektu úměrný míře podpory včetně jeho cílů a výsledků a zdůrazní, že je na daný projekt poskytována finanční podpora EU; popis je doporučeno vložit při zahájení realizace projektu a následně jej dle potřeby aktualizovat, v případě sociálních sítí je tato povinnost splněna uveřejněním jednoho postu informujícího o podpoře z EU na jedné sociální síti.125 </a:t>
            </a:r>
          </a:p>
          <a:p>
            <a:pPr marL="0" indent="0">
              <a:buNone/>
            </a:pPr>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b) Spravuje prezentaci projektu na portálu </a:t>
            </a:r>
            <a:r>
              <a:rPr lang="cs-CZ" sz="1800" b="0" i="0" u="none" strike="noStrike" baseline="0" dirty="0">
                <a:solidFill>
                  <a:srgbClr val="08498A"/>
                </a:solidFill>
                <a:latin typeface="Arial" panose="020B0604020202020204" pitchFamily="34" charset="0"/>
              </a:rPr>
              <a:t>www.esfcr.cz</a:t>
            </a:r>
            <a:r>
              <a:rPr lang="cs-CZ" sz="1800" b="0" i="0" u="none" strike="noStrike" baseline="0" dirty="0">
                <a:solidFill>
                  <a:srgbClr val="000000"/>
                </a:solidFill>
                <a:latin typeface="Arial" panose="020B0604020202020204" pitchFamily="34" charset="0"/>
              </a:rPr>
              <a:t>; základní obsah prezentace (tj. popisu projektu) je na portál přenesen z MS2021+ z obsahu žádosti o podporu, příjemce ji následně dle potřeby aktualizuje. Tato povinnost neplatí do doby, než portál www.esfcr.cz umožní editaci ze strany příjemce. </a:t>
            </a: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c) Umístí alespoň 1 povinný plakát nebo elektronické zobrazovací zařízení velikosti minimálně A3 s informacemi o projektu v místě realizace projektu snadno viditelném pro veřejnost, jako jsou vstupní prostory budovy; umístění zajistí v návaznosti na zahájení realizace projektu, nejpozději však do doby předložení první zprávy o realizaci projektu, a bude jej udržovat do termínu dokončení realizace projektu uvedeného v právním aktu; </a:t>
            </a:r>
          </a:p>
          <a:p>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Pro vytvoření povinného plakátu, billboardu, permanentního billboardu nebo stálé pamětní desky je příjemce povinen využít </a:t>
            </a:r>
            <a:r>
              <a:rPr lang="cs-CZ" sz="1800" b="1" i="0" u="none" strike="noStrike" baseline="0" dirty="0">
                <a:solidFill>
                  <a:srgbClr val="000000"/>
                </a:solidFill>
                <a:latin typeface="Arial" panose="020B0604020202020204" pitchFamily="34" charset="0"/>
              </a:rPr>
              <a:t>elektronické šablony</a:t>
            </a:r>
            <a:r>
              <a:rPr lang="cs-CZ" sz="1800" b="0" i="0" u="none" strike="noStrike" baseline="0" dirty="0">
                <a:solidFill>
                  <a:srgbClr val="000000"/>
                </a:solidFill>
                <a:latin typeface="Arial" panose="020B0604020202020204" pitchFamily="34" charset="0"/>
              </a:rPr>
              <a:t>, které jsou dostupné z portálu </a:t>
            </a:r>
            <a:r>
              <a:rPr lang="cs-CZ" sz="1800" b="0" i="0" u="none" strike="noStrike" baseline="0" dirty="0">
                <a:solidFill>
                  <a:srgbClr val="08498A"/>
                </a:solidFill>
                <a:latin typeface="Arial" panose="020B0604020202020204" pitchFamily="34" charset="0"/>
              </a:rPr>
              <a:t>www.esfcr.cz</a:t>
            </a:r>
            <a:r>
              <a:rPr lang="cs-CZ" sz="1800" b="0" i="0" u="none" strike="noStrike" baseline="0" dirty="0">
                <a:solidFill>
                  <a:srgbClr val="000000"/>
                </a:solidFill>
                <a:latin typeface="Arial" panose="020B0604020202020204" pitchFamily="34" charset="0"/>
              </a:rPr>
              <a:t>. Realizuje-li příjemce více projektů z jednoho programu, je možné umístit na jeden povinný plakát, elektronické zobrazovací zařízení, billboard, permanentní billboard nebo stálou pamětní desku více projektů při zachování dostatečné čitelnosti textů. </a:t>
            </a:r>
          </a:p>
          <a:p>
            <a:endParaRPr lang="cs-CZ" sz="1800" b="0" i="0" u="none" strike="noStrike" baseline="0" dirty="0">
              <a:solidFill>
                <a:srgbClr val="000000"/>
              </a:solidFill>
              <a:latin typeface="Arial" panose="020B0604020202020204" pitchFamily="34" charset="0"/>
            </a:endParaRPr>
          </a:p>
          <a:p>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Zpracování těchto šablon zajišťuje MMR-NOK s využitím tzv. Generátoru nástrojů povinné publicity. Při vyplňování šablony doporučujeme do pole „Hlavní cíl projektu/operace“ uvést, že je projekt financován z Operačního programu Zaměstnanost plus. </a:t>
            </a:r>
          </a:p>
          <a:p>
            <a:endParaRPr lang="cs-CZ" sz="1800" b="0" i="0" u="none" strike="noStrike" baseline="0" dirty="0">
              <a:solidFill>
                <a:srgbClr val="000000"/>
              </a:solidFill>
              <a:latin typeface="Arial" panose="020B0604020202020204" pitchFamily="34" charset="0"/>
            </a:endParaRPr>
          </a:p>
          <a:p>
            <a:pPr algn="l"/>
            <a:r>
              <a:rPr lang="cs-CZ" sz="1800" b="0" i="0" u="none" strike="noStrike" baseline="0" dirty="0">
                <a:solidFill>
                  <a:srgbClr val="000000"/>
                </a:solidFill>
                <a:latin typeface="Arial" panose="020B0604020202020204" pitchFamily="34" charset="0"/>
              </a:rPr>
              <a:t>Pokud je projekt realizován na více místech, bude plakát umístěn na všech těchto místech. Pokud není možné umístit plakát v místě realizace projektu, bude umístěn v sídle příjemce. Pokud příjemce realizuje více projektů OPZ+ v jednom místě, je možné pro všechny tyto projekty umístit pouze jeden plakát o minimální velikosti A3 (při zachování dostatečné čitelnosti všech textů) a v případě elektronického zobrazovacího zařízení, které bude zobrazovat informace o více projektech, mohou informace/plakáty na obrazovce rotovat. </a:t>
            </a:r>
          </a:p>
          <a:p>
            <a:pPr algn="l"/>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2. V rámci všech informačních a komunikačních aktivit, i v rámci opatření ke zvýšení viditelnosti fondů, a na výstupech týkajících se projektu určených veřejnosti dává příjemce najevo podporu z fondů EU tím, že použije logo EU. </a:t>
            </a:r>
          </a:p>
          <a:p>
            <a:endParaRPr lang="cs-CZ" sz="1800" b="0" i="0" u="none" strike="noStrike" baseline="0" dirty="0">
              <a:solidFill>
                <a:srgbClr val="000000"/>
              </a:solidFill>
              <a:latin typeface="Arial" panose="020B0604020202020204" pitchFamily="34" charset="0"/>
            </a:endParaRPr>
          </a:p>
          <a:p>
            <a:pPr algn="l"/>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3. Příjemce musí zajistit, aby subjekty, které se na realizaci projektu podílí (cílové skupiny – účastníci projektů/podpořené osoby, partneři s finančním příspěvkem, partneři bez finančního příspěvku), byly informovány o financování projektu z fondů EU. </a:t>
            </a:r>
          </a:p>
          <a:p>
            <a:r>
              <a:rPr lang="cs-CZ" sz="1800" b="0" i="0" u="none" strike="noStrike" baseline="0" dirty="0">
                <a:solidFill>
                  <a:srgbClr val="000000"/>
                </a:solidFill>
                <a:latin typeface="Arial" panose="020B0604020202020204" pitchFamily="34" charset="0"/>
              </a:rPr>
              <a:t> Naplnění této povinnosti viz kap. 19.3 a 19.4. Pokud uvedené subjekty nevyužívají komunikační aktivity a výstupy s logem EU definovaným v kap. 19.3, je možné jejich informovanost zajistit ústně. </a:t>
            </a:r>
          </a:p>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solidFill>
                  <a:prstClr val="black"/>
                </a:solidFill>
              </a:rPr>
              <a:pPr/>
              <a:t>17</a:t>
            </a:fld>
            <a:endParaRPr lang="cs-CZ" dirty="0">
              <a:solidFill>
                <a:prstClr val="black"/>
              </a:solidFill>
            </a:endParaRPr>
          </a:p>
        </p:txBody>
      </p:sp>
    </p:spTree>
    <p:extLst>
      <p:ext uri="{BB962C8B-B14F-4D97-AF65-F5344CB8AC3E}">
        <p14:creationId xmlns:p14="http://schemas.microsoft.com/office/powerpoint/2010/main" val="16565620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Veškeré informace jsou k nalezení v Obecné části pravidel v kap. 19</a:t>
            </a:r>
          </a:p>
          <a:p>
            <a:endParaRPr lang="cs-CZ" dirty="0"/>
          </a:p>
          <a:p>
            <a:r>
              <a:rPr lang="cs-CZ" dirty="0"/>
              <a:t>Generátor nástrojů povinné publicity – návod na odkazu pro online Generátor nástrojů povinné publicity</a:t>
            </a:r>
          </a:p>
          <a:p>
            <a:r>
              <a:rPr lang="cs-CZ" b="0" i="0" dirty="0">
                <a:solidFill>
                  <a:srgbClr val="333333"/>
                </a:solidFill>
                <a:effectLst/>
                <a:latin typeface="Trebuchet MS" panose="020B0603020202020204" pitchFamily="34" charset="0"/>
              </a:rPr>
              <a:t>Dotazy a připomínky týkající se této šablony zasílejte na adresu nok@mmr.cz.</a:t>
            </a:r>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18</a:t>
            </a:fld>
            <a:endParaRPr lang="cs-CZ"/>
          </a:p>
        </p:txBody>
      </p:sp>
    </p:spTree>
    <p:extLst>
      <p:ext uri="{BB962C8B-B14F-4D97-AF65-F5344CB8AC3E}">
        <p14:creationId xmlns:p14="http://schemas.microsoft.com/office/powerpoint/2010/main" val="1224782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800" b="0" i="0" u="none" strike="noStrike" baseline="0" dirty="0">
                <a:solidFill>
                  <a:srgbClr val="000000"/>
                </a:solidFill>
                <a:latin typeface="Arial" panose="020B0604020202020204" pitchFamily="34" charset="0"/>
              </a:rPr>
              <a:t>Logo EU musí být vždy umístěno tak, aby bylo zřetelně viditelné. Jeho umístění a velikost musí být úměrné rozměrům použitého materiálu nebo dokumentu. Na internetové stránce je logo EU umístěno tak, aby bylo viditelné při otevření stránky na digitálním zařízení bez nutnosti přesunu na spodní část stránky. </a:t>
            </a:r>
          </a:p>
          <a:p>
            <a:r>
              <a:rPr lang="cs-CZ" sz="1800" b="0" i="0" u="none" strike="noStrike" baseline="0" dirty="0">
                <a:solidFill>
                  <a:srgbClr val="000000"/>
                </a:solidFill>
                <a:latin typeface="Arial" panose="020B0604020202020204" pitchFamily="34" charset="0"/>
              </a:rPr>
              <a:t>b) Preferované zobrazení loga EU je v barevném provedení, jednobarevné vyobrazení lze použít ve specifických případech. Specifickými případy se rozumí zejména materiály, které jsou tištěny či určeny k tisku na běžných tiskárnách, technologie omezující či neumožňující použití barevné verze (např. tisk na textil nebo gravírování do skla a rytí do kamene či kovu) a další případy, kdy je použití barevné verze log nehospodárné, neekologické či neestetické.141 </a:t>
            </a:r>
          </a:p>
          <a:p>
            <a:r>
              <a:rPr lang="cs-CZ" sz="1800" b="0" i="0" u="none" strike="noStrike" baseline="0" dirty="0">
                <a:solidFill>
                  <a:srgbClr val="000000"/>
                </a:solidFill>
                <a:latin typeface="Arial" panose="020B0604020202020204" pitchFamily="34" charset="0"/>
              </a:rPr>
              <a:t>c) Kromě loga EU lze použít i další loga (příjemce, projektu, partnerů apod.). </a:t>
            </a:r>
          </a:p>
          <a:p>
            <a:r>
              <a:rPr lang="cs-CZ" sz="1800" b="0" i="0" u="none" strike="noStrike" baseline="0" dirty="0">
                <a:solidFill>
                  <a:srgbClr val="000000"/>
                </a:solidFill>
                <a:latin typeface="Arial" panose="020B0604020202020204" pitchFamily="34" charset="0"/>
              </a:rPr>
              <a:t>d) Jsou-li kromě loga EU zobrazena další loga, musí mít znak EU nejméně stejnou velikost (měřeno na výšku) jako největší z těchto dalších použitých log. </a:t>
            </a:r>
          </a:p>
          <a:p>
            <a:r>
              <a:rPr lang="cs-CZ" sz="1800" b="0" i="0" u="none" strike="noStrike" baseline="0" dirty="0">
                <a:solidFill>
                  <a:srgbClr val="000000"/>
                </a:solidFill>
                <a:latin typeface="Arial" panose="020B0604020202020204" pitchFamily="34" charset="0"/>
              </a:rPr>
              <a:t>e) V případě použití dalších log se doporučuje umisťovat logo EU v horizontálním řazení vždy na první pozici zleva a ve vertikálním řazení na nejvyšší pozici.142 </a:t>
            </a:r>
          </a:p>
          <a:p>
            <a:r>
              <a:rPr lang="cs-CZ" sz="1800" b="0" i="0" u="none" strike="noStrike" baseline="0" dirty="0">
                <a:solidFill>
                  <a:srgbClr val="000000"/>
                </a:solidFill>
                <a:latin typeface="Arial" panose="020B0604020202020204" pitchFamily="34" charset="0"/>
              </a:rPr>
              <a:t>f) Při řazení několika log za sebou je nutné dodržovat ochranné zóny jednotlivých log. </a:t>
            </a:r>
          </a:p>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19</a:t>
            </a:fld>
            <a:endParaRPr lang="cs-CZ"/>
          </a:p>
        </p:txBody>
      </p:sp>
    </p:spTree>
    <p:extLst>
      <p:ext uri="{BB962C8B-B14F-4D97-AF65-F5344CB8AC3E}">
        <p14:creationId xmlns:p14="http://schemas.microsoft.com/office/powerpoint/2010/main" val="2779991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a:t>
            </a:fld>
            <a:endParaRPr lang="cs-CZ"/>
          </a:p>
        </p:txBody>
      </p:sp>
    </p:spTree>
    <p:extLst>
      <p:ext uri="{BB962C8B-B14F-4D97-AF65-F5344CB8AC3E}">
        <p14:creationId xmlns:p14="http://schemas.microsoft.com/office/powerpoint/2010/main" val="1830200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20</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Zasílána po vydání PA, resp. zadána měsíc před zahájením realizace projektu</a:t>
            </a:r>
          </a:p>
          <a:p>
            <a:pPr algn="just"/>
            <a:endParaRPr lang="cs-CZ" b="1" dirty="0"/>
          </a:p>
          <a:p>
            <a:pPr algn="just"/>
            <a:r>
              <a:rPr lang="cs-CZ" b="1" dirty="0"/>
              <a:t>Rozhodující výše v právním aktu (nemusí odpovídat finančnímu plánu v MS21+ resp. ISKP 21+</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21</a:t>
            </a:fld>
            <a:endParaRPr lang="cs-CZ"/>
          </a:p>
        </p:txBody>
      </p:sp>
    </p:spTree>
    <p:extLst>
      <p:ext uri="{BB962C8B-B14F-4D97-AF65-F5344CB8AC3E}">
        <p14:creationId xmlns:p14="http://schemas.microsoft.com/office/powerpoint/2010/main" val="21491644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cs-CZ" sz="1200" b="1" u="none" dirty="0"/>
              <a:t>Způsobilý výdaj musí být (</a:t>
            </a:r>
            <a:r>
              <a:rPr lang="cs-CZ" sz="1200" b="1" u="none" baseline="0" dirty="0"/>
              <a:t>t</a:t>
            </a:r>
            <a:r>
              <a:rPr lang="cs-CZ" sz="1200" b="1" dirty="0"/>
              <a:t>yto podmínky musí být splněny zároveň)</a:t>
            </a:r>
            <a:r>
              <a:rPr lang="cs-CZ" sz="1200" b="1" u="none" dirty="0"/>
              <a:t>: </a:t>
            </a:r>
          </a:p>
          <a:p>
            <a:pPr algn="just">
              <a:lnSpc>
                <a:spcPct val="100000"/>
              </a:lnSpc>
              <a:buFont typeface="Courier New" panose="02070309020205020404" pitchFamily="49" charset="0"/>
              <a:buChar char="o"/>
            </a:pPr>
            <a:r>
              <a:rPr lang="cs-CZ" sz="1200" dirty="0"/>
              <a:t> v souladu s právními předpisy </a:t>
            </a:r>
            <a:r>
              <a:rPr lang="cs-CZ" dirty="0"/>
              <a:t>(zejména legislativou EU a ČR)</a:t>
            </a:r>
            <a:r>
              <a:rPr lang="cs-CZ" sz="1200" dirty="0"/>
              <a:t>, </a:t>
            </a:r>
          </a:p>
          <a:p>
            <a:pPr algn="just">
              <a:lnSpc>
                <a:spcPct val="100000"/>
              </a:lnSpc>
              <a:buFont typeface="Courier New" panose="02070309020205020404" pitchFamily="49" charset="0"/>
              <a:buChar char="o"/>
            </a:pPr>
            <a:r>
              <a:rPr lang="cs-CZ" sz="1200" dirty="0"/>
              <a:t> v souladu s pravidly programu a s podmínkami poskytnutí podpory, </a:t>
            </a:r>
          </a:p>
          <a:p>
            <a:pPr algn="just">
              <a:lnSpc>
                <a:spcPct val="100000"/>
              </a:lnSpc>
              <a:buFont typeface="Courier New" panose="02070309020205020404" pitchFamily="49" charset="0"/>
              <a:buChar char="o"/>
            </a:pPr>
            <a:r>
              <a:rPr lang="cs-CZ" sz="1200" dirty="0"/>
              <a:t> musí být přiměřený </a:t>
            </a:r>
            <a:r>
              <a:rPr lang="it-IT" sz="1200" dirty="0"/>
              <a:t>(viz kapitola 6.1 Specifické části pravidel pro žadatele</a:t>
            </a:r>
            <a:r>
              <a:rPr lang="cs-CZ" sz="1200" baseline="0" dirty="0"/>
              <a:t> </a:t>
            </a:r>
            <a:r>
              <a:rPr lang="it-IT" sz="1200" dirty="0"/>
              <a:t>a příjemce)</a:t>
            </a:r>
            <a:r>
              <a:rPr lang="cs-CZ" sz="1200" dirty="0"/>
              <a:t> = dosažení optimálního vztahu mezi jeho hospodárností</a:t>
            </a:r>
            <a:r>
              <a:rPr lang="cs-CZ" sz="1200" baseline="0" dirty="0"/>
              <a:t>, účelností a efektivností. V případě, že výše výdaje </a:t>
            </a:r>
          </a:p>
          <a:p>
            <a:pPr algn="just">
              <a:lnSpc>
                <a:spcPct val="100000"/>
              </a:lnSpc>
              <a:buFont typeface="Courier New" panose="02070309020205020404" pitchFamily="49" charset="0"/>
              <a:buNone/>
            </a:pPr>
            <a:r>
              <a:rPr lang="cs-CZ" sz="1200" baseline="0" dirty="0"/>
              <a:t>   vykázaná příjemcem nesplňuje požadavek souladu s principem přiměřenosti výdaje, je ŘO oprávněn výdaj jako způsobilý neschválit, příp. schválit výdaj jen do určité výše.</a:t>
            </a:r>
            <a:endParaRPr lang="it-IT" sz="1200" dirty="0"/>
          </a:p>
          <a:p>
            <a:pPr algn="just">
              <a:lnSpc>
                <a:spcPct val="100000"/>
              </a:lnSpc>
              <a:buFont typeface="Courier New" panose="02070309020205020404" pitchFamily="49" charset="0"/>
              <a:buChar char="o"/>
            </a:pPr>
            <a:r>
              <a:rPr lang="cs-CZ" sz="1200" dirty="0"/>
              <a:t> vznikl v době realizace, </a:t>
            </a:r>
          </a:p>
          <a:p>
            <a:pPr algn="just">
              <a:lnSpc>
                <a:spcPct val="100000"/>
              </a:lnSpc>
              <a:buFont typeface="Courier New" panose="02070309020205020404" pitchFamily="49" charset="0"/>
              <a:buChar char="o"/>
            </a:pPr>
            <a:r>
              <a:rPr lang="cs-CZ" sz="1200" dirty="0"/>
              <a:t> splňuje podmínky územní způsobilosti, </a:t>
            </a:r>
          </a:p>
          <a:p>
            <a:pPr algn="just">
              <a:lnSpc>
                <a:spcPct val="100000"/>
              </a:lnSpc>
              <a:buFont typeface="Courier New" panose="02070309020205020404" pitchFamily="49" charset="0"/>
              <a:buChar char="o"/>
            </a:pPr>
            <a:r>
              <a:rPr lang="cs-CZ" sz="1200" dirty="0"/>
              <a:t> je řádně identifikovaný, prokazatelný a doložitelný, </a:t>
            </a:r>
          </a:p>
          <a:p>
            <a:pPr algn="just">
              <a:lnSpc>
                <a:spcPct val="100000"/>
              </a:lnSpc>
              <a:buFont typeface="Courier New" panose="02070309020205020404" pitchFamily="49" charset="0"/>
              <a:buChar char="o"/>
            </a:pPr>
            <a:r>
              <a:rPr lang="cs-CZ" sz="1200" dirty="0"/>
              <a:t> je nezbytný pro dosažení cílů projektu. </a:t>
            </a:r>
          </a:p>
          <a:p>
            <a:pPr algn="just">
              <a:lnSpc>
                <a:spcPct val="100000"/>
              </a:lnSpc>
              <a:buFont typeface="Courier New" panose="02070309020205020404" pitchFamily="49" charset="0"/>
              <a:buNone/>
            </a:pPr>
            <a:endParaRPr lang="cs-CZ" sz="1200" b="1" dirty="0"/>
          </a:p>
          <a:p>
            <a:pPr marL="171450" indent="-171450" algn="just">
              <a:lnSpc>
                <a:spcPct val="100000"/>
              </a:lnSpc>
              <a:buFontTx/>
              <a:buChar char="-"/>
            </a:pPr>
            <a:r>
              <a:rPr lang="cs-CZ" sz="1200" dirty="0"/>
              <a:t>Příjemci jsou </a:t>
            </a:r>
            <a:r>
              <a:rPr lang="cs-CZ" sz="1200" b="1" dirty="0"/>
              <a:t>povinni vést účetnictví </a:t>
            </a:r>
            <a:r>
              <a:rPr lang="cs-CZ" sz="1200" dirty="0"/>
              <a:t>nebo </a:t>
            </a:r>
            <a:r>
              <a:rPr lang="cs-CZ" sz="1200" b="1" dirty="0"/>
              <a:t>daňovou evidenci</a:t>
            </a:r>
            <a:r>
              <a:rPr lang="cs-CZ" sz="1200" dirty="0"/>
              <a:t> v souladu s předpisy ČR. </a:t>
            </a:r>
          </a:p>
          <a:p>
            <a:pPr marL="171450" indent="-171450" algn="just">
              <a:lnSpc>
                <a:spcPct val="100000"/>
              </a:lnSpc>
              <a:buFontTx/>
              <a:buChar char="-"/>
            </a:pPr>
            <a:r>
              <a:rPr lang="cs-CZ" sz="1200" dirty="0"/>
              <a:t>Příjemci, kteří vedou účetnictví v plném nebo zjednodušeném rozsahu podle zákona č. 563/1991 Sb., o účetnictví, </a:t>
            </a:r>
            <a:r>
              <a:rPr lang="cs-CZ" sz="1200" b="1" dirty="0"/>
              <a:t>vedou účetnictví způsobem, který zajistí jednoznačné přiřazení účetních položek spadajících do přímých nákladů ke konkrétnímu projektu</a:t>
            </a:r>
            <a:r>
              <a:rPr lang="cs-CZ" sz="1200" dirty="0"/>
              <a:t>, tj. zejména výnosů a nákladů a zařazení do evidence majetku (u příjemců postupujících podle § 38a zákona o účetnictví = </a:t>
            </a:r>
            <a:r>
              <a:rPr lang="cs-CZ" sz="1200" b="0" i="0" kern="1200" dirty="0">
                <a:solidFill>
                  <a:schemeClr val="tx1"/>
                </a:solidFill>
                <a:effectLst/>
                <a:latin typeface="+mn-lt"/>
                <a:ea typeface="+mn-ea"/>
                <a:cs typeface="+mn-cs"/>
              </a:rPr>
              <a:t>účtování v soustavě jednoduchého účetnictví;</a:t>
            </a:r>
            <a:r>
              <a:rPr lang="cs-CZ" sz="1200" dirty="0"/>
              <a:t> se jedná o přiřazení zejména příjmů a výdajů a zařazení do evidence majetku). </a:t>
            </a:r>
          </a:p>
          <a:p>
            <a:pPr marL="171450" indent="-171450" algn="just">
              <a:lnSpc>
                <a:spcPct val="100000"/>
              </a:lnSpc>
              <a:buFontTx/>
              <a:buChar char="-"/>
            </a:pPr>
            <a:r>
              <a:rPr lang="cs-CZ" sz="1200" dirty="0"/>
              <a:t>V případě zaměření aktivit projektu na podporu soc. služby dle zákona č. 108/2006 Sb., o sociálních službách, ve znění pozdějších předpisů, je příjemce povinen vést své příjmy a výdaje (výnosy a náklady) transparentně</a:t>
            </a:r>
            <a:r>
              <a:rPr lang="cs-CZ" sz="1200" baseline="0" dirty="0"/>
              <a:t> </a:t>
            </a:r>
            <a:r>
              <a:rPr lang="cs-CZ" sz="1200" b="1" dirty="0"/>
              <a:t>s jednoznačnou vazbou ke konkrétní soc. službě v rámci projektu</a:t>
            </a:r>
            <a:r>
              <a:rPr lang="cs-CZ" sz="1200" dirty="0"/>
              <a:t> – identifikátoru služby (zejména účetní střediska, zakázky). </a:t>
            </a:r>
          </a:p>
          <a:p>
            <a:pPr marL="171450" indent="-171450" algn="just">
              <a:lnSpc>
                <a:spcPct val="100000"/>
              </a:lnSpc>
              <a:buFontTx/>
              <a:buChar char="-"/>
            </a:pPr>
            <a:r>
              <a:rPr lang="cs-CZ" sz="1200" dirty="0"/>
              <a:t>Je-li podpora vyplácena v režimu vyrovnávací platby za službu obecného hospodářského zájmu, má příjemce </a:t>
            </a:r>
            <a:r>
              <a:rPr lang="cs-CZ" sz="1200" b="1" dirty="0"/>
              <a:t>povinnost vést příjmy a výdaje (výnosy a náklady) spojené s poskytováním příslušné služby ve svém účetnictví odděleně </a:t>
            </a:r>
            <a:r>
              <a:rPr lang="cs-CZ" sz="1200" dirty="0"/>
              <a:t>od příjmů a výdajů (výnosů a nákladů) spojených s jinými službami či činnostmi organizace. </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22</a:t>
            </a:fld>
            <a:endParaRPr lang="cs-CZ"/>
          </a:p>
        </p:txBody>
      </p:sp>
    </p:spTree>
    <p:extLst>
      <p:ext uri="{BB962C8B-B14F-4D97-AF65-F5344CB8AC3E}">
        <p14:creationId xmlns:p14="http://schemas.microsoft.com/office/powerpoint/2010/main" val="42461060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buFont typeface="Courier New" panose="02070309020205020404" pitchFamily="49" charset="0"/>
              <a:buNone/>
            </a:pPr>
            <a:endParaRPr lang="cs-CZ" sz="1200" b="0" dirty="0"/>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23</a:t>
            </a:fld>
            <a:endParaRPr lang="cs-CZ"/>
          </a:p>
        </p:txBody>
      </p:sp>
    </p:spTree>
    <p:extLst>
      <p:ext uri="{BB962C8B-B14F-4D97-AF65-F5344CB8AC3E}">
        <p14:creationId xmlns:p14="http://schemas.microsoft.com/office/powerpoint/2010/main" val="2046794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1" i="0" u="none" strike="noStrike" kern="1200" baseline="0" dirty="0">
                <a:solidFill>
                  <a:schemeClr val="tx1"/>
                </a:solidFill>
                <a:latin typeface="+mn-lt"/>
                <a:ea typeface="+mn-ea"/>
                <a:cs typeface="+mn-cs"/>
              </a:rPr>
              <a:t>Originály dokladů (smluv atd) </a:t>
            </a:r>
            <a:r>
              <a:rPr lang="cs-CZ" sz="1200" b="0" i="0" u="none" strike="noStrike" kern="1200" baseline="0" dirty="0">
                <a:solidFill>
                  <a:schemeClr val="tx1"/>
                </a:solidFill>
                <a:latin typeface="+mn-lt"/>
                <a:ea typeface="+mn-ea"/>
                <a:cs typeface="+mn-cs"/>
              </a:rPr>
              <a:t>jsou archivovány u toho subjektu (příjemce či partnera), u kterého výdaje vznikly. </a:t>
            </a:r>
          </a:p>
          <a:p>
            <a:pPr algn="just"/>
            <a:r>
              <a:rPr lang="cs-CZ" sz="1200" b="1" i="0" u="none" strike="noStrike" kern="1200" baseline="0" dirty="0">
                <a:solidFill>
                  <a:schemeClr val="tx1"/>
                </a:solidFill>
                <a:latin typeface="+mn-lt"/>
                <a:ea typeface="+mn-ea"/>
                <a:cs typeface="+mn-cs"/>
              </a:rPr>
              <a:t>Kopie</a:t>
            </a:r>
            <a:r>
              <a:rPr lang="cs-CZ" sz="1200" b="0" i="0" u="none" strike="noStrike" kern="1200" baseline="0" dirty="0">
                <a:solidFill>
                  <a:schemeClr val="tx1"/>
                </a:solidFill>
                <a:latin typeface="+mn-lt"/>
                <a:ea typeface="+mn-ea"/>
                <a:cs typeface="+mn-cs"/>
              </a:rPr>
              <a:t> (příp. </a:t>
            </a:r>
            <a:r>
              <a:rPr lang="cs-CZ" sz="1200" b="0" i="0" u="none" strike="noStrike" kern="1200" baseline="0" dirty="0" err="1">
                <a:solidFill>
                  <a:schemeClr val="tx1"/>
                </a:solidFill>
                <a:latin typeface="+mn-lt"/>
                <a:ea typeface="+mn-ea"/>
                <a:cs typeface="+mn-cs"/>
              </a:rPr>
              <a:t>skeny</a:t>
            </a:r>
            <a:r>
              <a:rPr lang="cs-CZ" sz="1200" b="0" i="0" u="none" strike="noStrike" kern="1200" baseline="0" dirty="0">
                <a:solidFill>
                  <a:schemeClr val="tx1"/>
                </a:solidFill>
                <a:latin typeface="+mn-lt"/>
                <a:ea typeface="+mn-ea"/>
                <a:cs typeface="+mn-cs"/>
              </a:rPr>
              <a:t>) musí být k dispozici ŘO, přičemž některé je třeba přiložit k žádosti o platbu, jiné předloží příjemce v případě kontroly projektu na místě. </a:t>
            </a:r>
          </a:p>
          <a:p>
            <a:pPr marL="0" marR="0" indent="0" algn="just" defTabSz="914400" rtl="0" eaLnBrk="1" fontAlgn="auto" latinLnBrk="0" hangingPunct="1">
              <a:lnSpc>
                <a:spcPct val="100000"/>
              </a:lnSpc>
              <a:spcBef>
                <a:spcPts val="0"/>
              </a:spcBef>
              <a:spcAft>
                <a:spcPts val="0"/>
              </a:spcAft>
              <a:buClrTx/>
              <a:buSzTx/>
              <a:buFontTx/>
              <a:buNone/>
              <a:tabLst/>
              <a:defRPr/>
            </a:pPr>
            <a:endParaRPr lang="cs-CZ" sz="1200" b="1" i="0" u="none" strike="noStrike" kern="1200" baseline="0" dirty="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cs-CZ" sz="1200" b="1" i="0" u="none" strike="noStrike" kern="1200" baseline="0" dirty="0">
                <a:solidFill>
                  <a:schemeClr val="tx1"/>
                </a:solidFill>
                <a:latin typeface="+mn-lt"/>
                <a:ea typeface="+mn-ea"/>
                <a:cs typeface="+mn-cs"/>
              </a:rPr>
              <a:t>Tab. č. 8: Pravidla pro dokladování výdajů </a:t>
            </a:r>
            <a:r>
              <a:rPr lang="cs-CZ" sz="1200" b="0" i="0" u="none" strike="noStrike" kern="1200" baseline="0" dirty="0">
                <a:solidFill>
                  <a:schemeClr val="tx1"/>
                </a:solidFill>
                <a:latin typeface="+mn-lt"/>
                <a:ea typeface="+mn-ea"/>
                <a:cs typeface="+mn-cs"/>
              </a:rPr>
              <a:t>(Specifická část pravidel pro žadatele a příjemce v rámci OPZ+ pro projekty s využitím paušálních sazeb, str. 68-71)</a:t>
            </a:r>
          </a:p>
          <a:p>
            <a:pPr algn="just"/>
            <a:endParaRPr lang="cs-CZ" sz="1200" dirty="0"/>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24</a:t>
            </a:fld>
            <a:endParaRPr lang="cs-CZ"/>
          </a:p>
        </p:txBody>
      </p:sp>
    </p:spTree>
    <p:extLst>
      <p:ext uri="{BB962C8B-B14F-4D97-AF65-F5344CB8AC3E}">
        <p14:creationId xmlns:p14="http://schemas.microsoft.com/office/powerpoint/2010/main" val="38513411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lnSpc>
                <a:spcPct val="100000"/>
              </a:lnSpc>
              <a:buNone/>
            </a:pPr>
            <a:r>
              <a:rPr lang="cs-CZ" sz="1200" dirty="0"/>
              <a:t>Příloha výzvy č. 1 – Pomůcka pro stanovení osobních nákladů</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25</a:t>
            </a:fld>
            <a:endParaRPr lang="cs-CZ"/>
          </a:p>
        </p:txBody>
      </p:sp>
    </p:spTree>
    <p:extLst>
      <p:ext uri="{BB962C8B-B14F-4D97-AF65-F5344CB8AC3E}">
        <p14:creationId xmlns:p14="http://schemas.microsoft.com/office/powerpoint/2010/main" val="3119831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Pravidlo úvazku 1,0</a:t>
            </a:r>
          </a:p>
          <a:p>
            <a:pPr algn="just"/>
            <a:r>
              <a:rPr lang="cs-CZ" dirty="0"/>
              <a:t>Kontrola probíhá</a:t>
            </a:r>
            <a:r>
              <a:rPr lang="cs-CZ" baseline="0" dirty="0"/>
              <a:t> na základě mzdového listu zaměstnance = kontrolují se pracovně-právní vztahy u zaměstnavatele.</a:t>
            </a:r>
          </a:p>
          <a:p>
            <a:pPr algn="just"/>
            <a:r>
              <a:rPr lang="cs-CZ" baseline="0" dirty="0"/>
              <a:t>Úvazek u zaměstnavatele lze po dobu zapojení do projektu snížit na základě dodatku k PS.</a:t>
            </a:r>
          </a:p>
          <a:p>
            <a:pPr algn="just"/>
            <a:r>
              <a:rPr lang="cs-CZ" baseline="0" dirty="0"/>
              <a:t>Nekontroluje se na počtu skutečně odpracovaných hodin -&gt; může pracovat nad rámec sjednané pracovní doby (mzdový list x pracovní smlouva).</a:t>
            </a:r>
          </a:p>
          <a:p>
            <a:pPr algn="just"/>
            <a:endParaRPr lang="cs-CZ" baseline="0" dirty="0"/>
          </a:p>
          <a:p>
            <a:pPr algn="just" eaLnBrk="1" hangingPunct="1">
              <a:defRPr/>
            </a:pPr>
            <a:r>
              <a:rPr lang="cs-CZ" altLang="cs-CZ" sz="1200" b="1" dirty="0"/>
              <a:t>Způsobilost odměn</a:t>
            </a:r>
          </a:p>
          <a:p>
            <a:pPr algn="just" eaLnBrk="1" hangingPunct="1">
              <a:defRPr/>
            </a:pPr>
            <a:r>
              <a:rPr lang="cs-CZ" altLang="cs-CZ" sz="1200" dirty="0"/>
              <a:t>Způsobilé při udělení za splnění mimořádného nebo zvlášť významného úkolu apod., je nezbytné zdůvodnění. Způsobilé jsou rovněž cílové odměny. </a:t>
            </a:r>
          </a:p>
          <a:p>
            <a:pPr algn="just" eaLnBrk="1" hangingPunct="1">
              <a:defRPr/>
            </a:pPr>
            <a:r>
              <a:rPr lang="cs-CZ" altLang="cs-CZ" sz="1200" dirty="0"/>
              <a:t>Příjemce stanoví kritéria, při jejichž splnění lze odměny zaměstnanci poskytnout (vnitřní</a:t>
            </a:r>
            <a:r>
              <a:rPr lang="cs-CZ" altLang="cs-CZ" sz="1200" baseline="0" dirty="0"/>
              <a:t> předpis, kolektivní smlouva)</a:t>
            </a:r>
            <a:r>
              <a:rPr lang="cs-CZ" altLang="cs-CZ" sz="1200" dirty="0"/>
              <a:t>. </a:t>
            </a:r>
          </a:p>
          <a:p>
            <a:pPr algn="just" eaLnBrk="1" hangingPunct="1">
              <a:defRPr/>
            </a:pPr>
            <a:endParaRPr lang="cs-CZ" altLang="cs-CZ" sz="1200" b="1" dirty="0"/>
          </a:p>
          <a:p>
            <a:pPr algn="just" eaLnBrk="1" hangingPunct="1">
              <a:defRPr/>
            </a:pPr>
            <a:r>
              <a:rPr lang="cs-CZ" altLang="cs-CZ" sz="1200" b="1" dirty="0"/>
              <a:t>Způsobilé jsou odměny, které nepřekročí 25 %: </a:t>
            </a:r>
          </a:p>
          <a:p>
            <a:pPr algn="just" eaLnBrk="1" hangingPunct="1">
              <a:lnSpc>
                <a:spcPts val="2500"/>
              </a:lnSpc>
              <a:spcBef>
                <a:spcPct val="0"/>
              </a:spcBef>
              <a:spcAft>
                <a:spcPct val="0"/>
              </a:spcAft>
              <a:buFont typeface="Courier New" pitchFamily="49" charset="0"/>
              <a:buChar char="o"/>
              <a:defRPr/>
            </a:pPr>
            <a:r>
              <a:rPr lang="cs-CZ" altLang="cs-CZ" sz="1200" dirty="0"/>
              <a:t> ročního úhrnu nejvyššího platového tarifu a nejvýše přípustného osobního příplatku v příslušné platové třídě a v případě představeného též příplatku za vedení, který lze tomuto zaměstnanci jako </a:t>
            </a:r>
          </a:p>
          <a:p>
            <a:pPr algn="just" eaLnBrk="1" hangingPunct="1">
              <a:lnSpc>
                <a:spcPts val="2500"/>
              </a:lnSpc>
              <a:spcBef>
                <a:spcPct val="0"/>
              </a:spcBef>
              <a:spcAft>
                <a:spcPct val="0"/>
              </a:spcAft>
              <a:buFont typeface="Courier New" pitchFamily="49" charset="0"/>
              <a:buNone/>
              <a:defRPr/>
            </a:pPr>
            <a:r>
              <a:rPr lang="cs-CZ" altLang="cs-CZ" sz="1200" baseline="0" dirty="0"/>
              <a:t>   </a:t>
            </a:r>
            <a:r>
              <a:rPr lang="cs-CZ" altLang="cs-CZ" sz="1200" dirty="0"/>
              <a:t>nejvýše přípustný přiznat, nebo</a:t>
            </a:r>
          </a:p>
          <a:p>
            <a:pPr algn="just" eaLnBrk="1" hangingPunct="1">
              <a:lnSpc>
                <a:spcPts val="2500"/>
              </a:lnSpc>
              <a:spcBef>
                <a:spcPts val="300"/>
              </a:spcBef>
              <a:spcAft>
                <a:spcPts val="300"/>
              </a:spcAft>
              <a:buFont typeface="Courier New" pitchFamily="49" charset="0"/>
              <a:buChar char="o"/>
              <a:defRPr/>
            </a:pPr>
            <a:r>
              <a:rPr lang="cs-CZ" altLang="cs-CZ" sz="1200" dirty="0"/>
              <a:t> roční mzdy/odměny z dohody, kdy se vychází z částky dle poslední platné verze pracovní smlouvy/dohody o pracovní činnosti/dohody o provedení práce.</a:t>
            </a:r>
          </a:p>
          <a:p>
            <a:pPr marL="0" indent="0" algn="just" eaLnBrk="1" hangingPunct="1">
              <a:lnSpc>
                <a:spcPts val="2500"/>
              </a:lnSpc>
              <a:spcBef>
                <a:spcPts val="300"/>
              </a:spcBef>
              <a:spcAft>
                <a:spcPts val="300"/>
              </a:spcAft>
              <a:buFont typeface="Wingdings" pitchFamily="2" charset="2"/>
              <a:buNone/>
              <a:defRPr/>
            </a:pPr>
            <a:r>
              <a:rPr lang="cs-CZ" altLang="cs-CZ" sz="1200" b="1" dirty="0"/>
              <a:t>Zohledňuje se délka a výše úvazku zaměstnance na projektu.  </a:t>
            </a:r>
          </a:p>
          <a:p>
            <a:pPr algn="just"/>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26</a:t>
            </a:fld>
            <a:endParaRPr lang="cs-CZ"/>
          </a:p>
        </p:txBody>
      </p:sp>
    </p:spTree>
    <p:extLst>
      <p:ext uri="{BB962C8B-B14F-4D97-AF65-F5344CB8AC3E}">
        <p14:creationId xmlns:p14="http://schemas.microsoft.com/office/powerpoint/2010/main" val="2904117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432000" indent="-432000" algn="just" eaLnBrk="1" fontAlgn="auto" hangingPunct="1">
              <a:lnSpc>
                <a:spcPts val="2880"/>
              </a:lnSpc>
              <a:defRPr/>
            </a:pPr>
            <a:endParaRPr lang="cs-CZ" altLang="cs-CZ" sz="1200" dirty="0"/>
          </a:p>
          <a:p>
            <a:pPr eaLnBrk="1" hangingPunct="1">
              <a:buFont typeface="Courier New" pitchFamily="49" charset="0"/>
              <a:buNone/>
            </a:pPr>
            <a:endParaRPr lang="cs-CZ" altLang="cs-CZ" sz="1200" dirty="0"/>
          </a:p>
          <a:p>
            <a:pPr>
              <a:lnSpc>
                <a:spcPct val="100000"/>
              </a:lnSpc>
            </a:pPr>
            <a:endParaRPr lang="cs-CZ" sz="1200"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27</a:t>
            </a:fld>
            <a:endParaRPr lang="cs-CZ"/>
          </a:p>
        </p:txBody>
      </p:sp>
    </p:spTree>
    <p:extLst>
      <p:ext uri="{BB962C8B-B14F-4D97-AF65-F5344CB8AC3E}">
        <p14:creationId xmlns:p14="http://schemas.microsoft.com/office/powerpoint/2010/main" val="30069012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1" dirty="0"/>
              <a:t>PS: </a:t>
            </a:r>
            <a:r>
              <a:rPr lang="cs-CZ" sz="1200" dirty="0"/>
              <a:t>par. 34 ZP (zákoníku práce), údaj</a:t>
            </a:r>
            <a:r>
              <a:rPr lang="cs-CZ" sz="1200" baseline="0" dirty="0"/>
              <a:t> o týdenní pracovní době, dovolené, výpovědní době může být součástí jiných dokumentů </a:t>
            </a:r>
            <a:endParaRPr lang="cs-CZ" sz="1200" dirty="0"/>
          </a:p>
          <a:p>
            <a:pPr algn="just"/>
            <a:r>
              <a:rPr lang="cs-CZ" sz="1200" b="1" dirty="0"/>
              <a:t>DPČ: </a:t>
            </a:r>
            <a:r>
              <a:rPr lang="cs-CZ" sz="1200" dirty="0"/>
              <a:t>úprava v par. 76 a 77 ZP, lze vykonávat práce v rozsahu nepřekračujícím</a:t>
            </a:r>
            <a:r>
              <a:rPr lang="cs-CZ" sz="1200" baseline="0" dirty="0"/>
              <a:t> v průměru polovinu stanovené týdenní pracovní doby -&gt; sledováno po dobu, na </a:t>
            </a:r>
            <a:r>
              <a:rPr lang="cs-CZ" sz="1200" baseline="0" dirty="0" err="1"/>
              <a:t>kt</a:t>
            </a:r>
            <a:r>
              <a:rPr lang="cs-CZ" sz="1200" baseline="0" dirty="0"/>
              <a:t>. byla DPČ uzavřena</a:t>
            </a:r>
            <a:endParaRPr lang="cs-CZ" sz="1200" dirty="0"/>
          </a:p>
          <a:p>
            <a:pPr algn="just"/>
            <a:r>
              <a:rPr lang="cs-CZ" sz="1200" b="1" dirty="0"/>
              <a:t>DPP: </a:t>
            </a:r>
            <a:r>
              <a:rPr lang="cs-CZ" sz="1200" dirty="0"/>
              <a:t>úprava v par. 75 a 77 ZP, uzavírá se max. na 300 hodin</a:t>
            </a:r>
            <a:r>
              <a:rPr lang="cs-CZ" sz="1200" baseline="0" dirty="0"/>
              <a:t> za rok u 1 zaměstnavatele</a:t>
            </a:r>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200" b="1" dirty="0"/>
              <a:t>Soupiska lidských zdrojů = </a:t>
            </a:r>
            <a:r>
              <a:rPr lang="cs-CZ" sz="1200" dirty="0"/>
              <a:t>příjemce</a:t>
            </a:r>
            <a:r>
              <a:rPr lang="cs-CZ" sz="1200" baseline="0" dirty="0"/>
              <a:t> přikládá ve formátu </a:t>
            </a:r>
            <a:r>
              <a:rPr lang="cs-CZ" sz="1200" baseline="0" dirty="0" err="1"/>
              <a:t>xls</a:t>
            </a:r>
            <a:r>
              <a:rPr lang="cs-CZ" sz="1200" baseline="0" dirty="0"/>
              <a:t>. jako samostatnou přílohu k </a:t>
            </a:r>
            <a:r>
              <a:rPr lang="cs-CZ" sz="1200" baseline="0" dirty="0" err="1"/>
              <a:t>ŽoP</a:t>
            </a:r>
            <a:endParaRPr lang="cs-CZ" sz="1200" baseline="0" dirty="0"/>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200" b="1" dirty="0"/>
              <a:t>Kopie výpisů z BÚ</a:t>
            </a:r>
            <a:r>
              <a:rPr lang="cs-CZ" sz="1200" dirty="0"/>
              <a:t>, případně </a:t>
            </a:r>
            <a:r>
              <a:rPr lang="cs-CZ" sz="1200" b="1" dirty="0"/>
              <a:t>kopie VPD = </a:t>
            </a:r>
            <a:r>
              <a:rPr lang="cs-CZ" sz="1200" b="0" dirty="0"/>
              <a:t>pro kontrolu úhrady čisté mzdy zaměstnanci</a:t>
            </a:r>
          </a:p>
          <a:p>
            <a:pPr marL="0" marR="0" lvl="1" indent="0" algn="just" defTabSz="914400" rtl="0" eaLnBrk="1" fontAlgn="auto" latinLnBrk="0" hangingPunct="1">
              <a:lnSpc>
                <a:spcPct val="100000"/>
              </a:lnSpc>
              <a:spcBef>
                <a:spcPts val="0"/>
              </a:spcBef>
              <a:spcAft>
                <a:spcPts val="0"/>
              </a:spcAft>
              <a:buClrTx/>
              <a:buSzTx/>
              <a:buFontTx/>
              <a:buNone/>
              <a:tabLst/>
              <a:defRPr/>
            </a:pPr>
            <a:endParaRPr lang="cs-CZ" sz="1200" b="0" baseline="0" dirty="0"/>
          </a:p>
          <a:p>
            <a:pPr marL="0" marR="0" lvl="1" indent="0" algn="just" defTabSz="914400" rtl="0" eaLnBrk="1" fontAlgn="auto" latinLnBrk="0" hangingPunct="1">
              <a:lnSpc>
                <a:spcPct val="100000"/>
              </a:lnSpc>
              <a:spcBef>
                <a:spcPts val="0"/>
              </a:spcBef>
              <a:spcAft>
                <a:spcPts val="0"/>
              </a:spcAft>
              <a:buClrTx/>
              <a:buSzTx/>
              <a:buFontTx/>
              <a:buNone/>
              <a:tabLst/>
              <a:defRPr/>
            </a:pPr>
            <a:r>
              <a:rPr lang="cs-CZ" sz="1800" dirty="0">
                <a:effectLst/>
                <a:latin typeface="Arial" panose="020B0604020202020204" pitchFamily="34" charset="0"/>
                <a:ea typeface="Arial" panose="020B0604020202020204" pitchFamily="34" charset="0"/>
                <a:cs typeface="Times New Roman" panose="02020603050405020304" pitchFamily="18" charset="0"/>
              </a:rPr>
              <a:t>Skeny pracovních výkazů, pokud jsou dle pravidel OPZ+ vyžadovány a pokud uplatňovaná část osobních nákladů převyšuje 20.000 Kč.</a:t>
            </a:r>
          </a:p>
          <a:p>
            <a:pPr marL="0" marR="0" lvl="1" indent="0" algn="just" defTabSz="914400" rtl="0" eaLnBrk="1" fontAlgn="auto" latinLnBrk="0" hangingPunct="1">
              <a:lnSpc>
                <a:spcPct val="100000"/>
              </a:lnSpc>
              <a:spcBef>
                <a:spcPts val="0"/>
              </a:spcBef>
              <a:spcAft>
                <a:spcPts val="0"/>
              </a:spcAft>
              <a:buClrTx/>
              <a:buSzTx/>
              <a:buFontTx/>
              <a:buNone/>
              <a:tabLst/>
              <a:defRPr/>
            </a:pPr>
            <a:endParaRPr lang="cs-CZ" sz="1200" b="0" baseline="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2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900"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28</a:t>
            </a:fld>
            <a:endParaRPr lang="cs-CZ"/>
          </a:p>
        </p:txBody>
      </p:sp>
    </p:spTree>
    <p:extLst>
      <p:ext uri="{BB962C8B-B14F-4D97-AF65-F5344CB8AC3E}">
        <p14:creationId xmlns:p14="http://schemas.microsoft.com/office/powerpoint/2010/main" val="41704590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dirty="0"/>
              <a:t>Vyplněný pracovní výkaz musí souhlasit se</a:t>
            </a:r>
            <a:r>
              <a:rPr lang="cs-CZ" sz="1200" baseline="0" dirty="0"/>
              <a:t> soupiskou lidských zdrojů (SD -2), údaje se vyplňují zvlášť pro každého zaměstnance zapojeného do projektu</a:t>
            </a:r>
            <a:r>
              <a:rPr lang="cs-CZ" sz="1200" dirty="0"/>
              <a:t>.</a:t>
            </a: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29</a:t>
            </a:fld>
            <a:endParaRPr lang="cs-CZ"/>
          </a:p>
        </p:txBody>
      </p:sp>
    </p:spTree>
    <p:extLst>
      <p:ext uri="{BB962C8B-B14F-4D97-AF65-F5344CB8AC3E}">
        <p14:creationId xmlns:p14="http://schemas.microsoft.com/office/powerpoint/2010/main" val="1281652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a:t>
            </a:fld>
            <a:endParaRPr lang="cs-CZ"/>
          </a:p>
        </p:txBody>
      </p:sp>
    </p:spTree>
    <p:extLst>
      <p:ext uri="{BB962C8B-B14F-4D97-AF65-F5344CB8AC3E}">
        <p14:creationId xmlns:p14="http://schemas.microsoft.com/office/powerpoint/2010/main" val="17153507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800" b="1" i="0" u="none" strike="noStrike" baseline="0" dirty="0">
                <a:solidFill>
                  <a:srgbClr val="000000"/>
                </a:solidFill>
                <a:latin typeface="Arial" panose="020B0604020202020204" pitchFamily="34" charset="0"/>
              </a:rPr>
              <a:t>Obsah pracovního výkazu: </a:t>
            </a:r>
            <a:endParaRPr lang="cs-CZ" sz="1800" b="0" i="0" u="none" strike="noStrike" baseline="0" dirty="0">
              <a:solidFill>
                <a:srgbClr val="000000"/>
              </a:solidFill>
              <a:latin typeface="Arial" panose="020B0604020202020204" pitchFamily="34" charset="0"/>
            </a:endParaRPr>
          </a:p>
          <a:p>
            <a:r>
              <a:rPr lang="cs-CZ" sz="1800" b="0" i="0" u="none" strike="noStrike" baseline="0" dirty="0">
                <a:solidFill>
                  <a:srgbClr val="000000"/>
                </a:solidFill>
                <a:latin typeface="Arial" panose="020B0604020202020204" pitchFamily="34" charset="0"/>
              </a:rPr>
              <a:t>Výkazy se zpracovávají za jednotlivé kalendářní měsíce, obsahují podpis zaměstnance a nadřízeného, u obou podpisů je datace. </a:t>
            </a:r>
          </a:p>
          <a:p>
            <a:r>
              <a:rPr lang="cs-CZ" sz="1800" b="0" i="0" u="none" strike="noStrike" baseline="0" dirty="0">
                <a:solidFill>
                  <a:srgbClr val="000000"/>
                </a:solidFill>
                <a:latin typeface="Arial" panose="020B0604020202020204" pitchFamily="34" charset="0"/>
              </a:rPr>
              <a:t>Zaměstnanec ve výkazu uvádí </a:t>
            </a:r>
            <a:r>
              <a:rPr lang="cs-CZ" sz="1800" b="1" i="0" u="none" strike="noStrike" baseline="0" dirty="0">
                <a:solidFill>
                  <a:srgbClr val="000000"/>
                </a:solidFill>
                <a:latin typeface="Arial" panose="020B0604020202020204" pitchFamily="34" charset="0"/>
              </a:rPr>
              <a:t>několik odrážek skupin činností</a:t>
            </a:r>
            <a:r>
              <a:rPr lang="cs-CZ" sz="1800" b="0" i="0" u="none" strike="noStrike" baseline="0" dirty="0">
                <a:solidFill>
                  <a:srgbClr val="000000"/>
                </a:solidFill>
                <a:latin typeface="Arial" panose="020B0604020202020204" pitchFamily="34" charset="0"/>
              </a:rPr>
              <a:t>, které za daný měsíc vykonával, a u </a:t>
            </a:r>
            <a:r>
              <a:rPr lang="cs-CZ" sz="1800" b="1" i="0" u="none" strike="noStrike" baseline="0" dirty="0">
                <a:solidFill>
                  <a:srgbClr val="000000"/>
                </a:solidFill>
                <a:latin typeface="Arial" panose="020B0604020202020204" pitchFamily="34" charset="0"/>
              </a:rPr>
              <a:t>každé takto vymezené skupiny činností uvede, kolik času na ní strávil</a:t>
            </a:r>
            <a:r>
              <a:rPr lang="cs-CZ" sz="1800" b="0" i="0" u="none" strike="noStrike" baseline="0" dirty="0">
                <a:solidFill>
                  <a:srgbClr val="000000"/>
                </a:solidFill>
                <a:latin typeface="Arial" panose="020B0604020202020204" pitchFamily="34" charset="0"/>
              </a:rPr>
              <a:t>. (Nevyplňuje detail, který den přesně danou činnost vykonával.) Hodiny strávené činnostmi mimo projekt nebo činnostmi, které zakládají nepřímé náklady, resp. činnosti vyloučené z přímých osobních nákladů, jsou zahrnuty v celkových číselných údajích za daný měsíc, ale neuvádí se k nim, co pracovník během nich vykonával. </a:t>
            </a:r>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30</a:t>
            </a:fld>
            <a:endParaRPr lang="cs-CZ"/>
          </a:p>
        </p:txBody>
      </p:sp>
    </p:spTree>
    <p:extLst>
      <p:ext uri="{BB962C8B-B14F-4D97-AF65-F5344CB8AC3E}">
        <p14:creationId xmlns:p14="http://schemas.microsoft.com/office/powerpoint/2010/main" val="1157865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spcBef>
                <a:spcPts val="0"/>
              </a:spcBef>
            </a:pPr>
            <a:r>
              <a:rPr lang="cs-CZ" sz="1200" b="1" dirty="0"/>
              <a:t>Příjmem projektu se rozumí </a:t>
            </a:r>
            <a:r>
              <a:rPr lang="cs-CZ" sz="1200" dirty="0"/>
              <a:t>příjmy vygenerované projektem v době realizace projektu. </a:t>
            </a:r>
          </a:p>
          <a:p>
            <a:pPr algn="just">
              <a:lnSpc>
                <a:spcPct val="100000"/>
              </a:lnSpc>
              <a:spcBef>
                <a:spcPts val="0"/>
              </a:spcBef>
            </a:pPr>
            <a:endParaRPr lang="cs-CZ" sz="1200" dirty="0"/>
          </a:p>
          <a:p>
            <a:pPr algn="just">
              <a:lnSpc>
                <a:spcPct val="100000"/>
              </a:lnSpc>
              <a:spcBef>
                <a:spcPts val="0"/>
              </a:spcBef>
            </a:pPr>
            <a:endParaRPr lang="cs-CZ" sz="1200" b="1" dirty="0"/>
          </a:p>
          <a:p>
            <a:pPr algn="just">
              <a:lnSpc>
                <a:spcPct val="100000"/>
              </a:lnSpc>
              <a:spcBef>
                <a:spcPts val="0"/>
              </a:spcBef>
            </a:pPr>
            <a:r>
              <a:rPr lang="cs-CZ" sz="1200" b="1" dirty="0"/>
              <a:t>Čistým příjmem </a:t>
            </a:r>
            <a:r>
              <a:rPr lang="cs-CZ" sz="1200" dirty="0"/>
              <a:t>je ta částka příjmů, která převyšuje částku vlastního financování způsobilých výdajů projektu ze zdrojů příjemce (pokud příjemce má vlastní financování viz povinná míra spolufinancování).</a:t>
            </a:r>
          </a:p>
          <a:p>
            <a:pPr algn="just">
              <a:lnSpc>
                <a:spcPct val="100000"/>
              </a:lnSpc>
              <a:spcBef>
                <a:spcPts val="0"/>
              </a:spcBef>
            </a:pPr>
            <a:endParaRPr lang="cs-CZ" sz="1200" b="1" dirty="0"/>
          </a:p>
          <a:p>
            <a:pPr algn="just">
              <a:lnSpc>
                <a:spcPct val="100000"/>
              </a:lnSpc>
              <a:spcBef>
                <a:spcPts val="0"/>
              </a:spcBef>
            </a:pPr>
            <a:r>
              <a:rPr lang="cs-CZ" sz="1200" b="1" dirty="0"/>
              <a:t>Nepředpokládané i předpokládané čisté příjmy </a:t>
            </a:r>
            <a:r>
              <a:rPr lang="cs-CZ" sz="1200" dirty="0"/>
              <a:t>se budou reportovat průběžně ve Zprávách o realizaci projektu (</a:t>
            </a:r>
            <a:r>
              <a:rPr lang="cs-CZ" sz="1200" dirty="0" err="1"/>
              <a:t>ZoR</a:t>
            </a:r>
            <a:r>
              <a:rPr lang="cs-CZ" sz="1200" dirty="0"/>
              <a:t>).</a:t>
            </a:r>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31</a:t>
            </a:fld>
            <a:endParaRPr lang="cs-CZ"/>
          </a:p>
        </p:txBody>
      </p:sp>
    </p:spTree>
    <p:extLst>
      <p:ext uri="{BB962C8B-B14F-4D97-AF65-F5344CB8AC3E}">
        <p14:creationId xmlns:p14="http://schemas.microsoft.com/office/powerpoint/2010/main" val="24006372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32</a:t>
            </a:fld>
            <a:endParaRPr lang="cs-CZ"/>
          </a:p>
        </p:txBody>
      </p:sp>
    </p:spTree>
    <p:extLst>
      <p:ext uri="{BB962C8B-B14F-4D97-AF65-F5344CB8AC3E}">
        <p14:creationId xmlns:p14="http://schemas.microsoft.com/office/powerpoint/2010/main" val="2828554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endParaRPr lang="cs-CZ" sz="1200" b="0" i="0" u="none" strike="noStrike" kern="1200" baseline="0" dirty="0">
              <a:solidFill>
                <a:schemeClr val="tx1"/>
              </a:solidFill>
              <a:latin typeface="+mn-lt"/>
              <a:ea typeface="+mn-ea"/>
              <a:cs typeface="+mn-cs"/>
            </a:endParaRPr>
          </a:p>
          <a:p>
            <a:endParaRPr lang="cs-CZ" b="0"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33</a:t>
            </a:fld>
            <a:endParaRPr lang="cs-CZ"/>
          </a:p>
        </p:txBody>
      </p:sp>
    </p:spTree>
    <p:extLst>
      <p:ext uri="{BB962C8B-B14F-4D97-AF65-F5344CB8AC3E}">
        <p14:creationId xmlns:p14="http://schemas.microsoft.com/office/powerpoint/2010/main" val="36858191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dirty="0"/>
              <a:t>kap. 5. Specifické části pravidel pro žadatele a příjemce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0" i="0" u="sng" dirty="0">
                <a:solidFill>
                  <a:srgbClr val="084A8B"/>
                </a:solidFill>
                <a:effectLst/>
                <a:latin typeface="Trebuchet MS" panose="020B0603020202020204" pitchFamily="34" charset="0"/>
                <a:hlinkClick r:id="rId3"/>
              </a:rPr>
              <a:t>Formuláře a pokyny ke zprávě o realizaci projektu, žádosti o platbu a žádosti o změnu</a:t>
            </a:r>
            <a:br>
              <a:rPr lang="cs-CZ" dirty="0"/>
            </a:br>
            <a:r>
              <a:rPr lang="cs-CZ" b="0" i="0" u="none" strike="noStrike" dirty="0">
                <a:solidFill>
                  <a:srgbClr val="084A8B"/>
                </a:solidFill>
                <a:effectLst/>
                <a:latin typeface="Trebuchet MS" panose="020B0603020202020204" pitchFamily="34" charset="0"/>
                <a:hlinkClick r:id="rId4"/>
              </a:rPr>
              <a:t>Pokyny ke zpracování žádosti o změnu v IS KP21+ (verze 2)</a:t>
            </a:r>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34</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lnSpc>
                <a:spcPct val="100000"/>
              </a:lnSpc>
            </a:pPr>
            <a:r>
              <a:rPr lang="cs-CZ" sz="1200" dirty="0"/>
              <a:t>Všechny změny jsou administrovány v MS2021+ (ISKP2021+) prostřednictvím formuláře žádosti o změnu (elektronicky s elektronickým podpisem oprávněné osoby), změnu zadává příjemce v systému ISKP2021+.</a:t>
            </a:r>
          </a:p>
          <a:p>
            <a:pPr algn="just">
              <a:lnSpc>
                <a:spcPct val="100000"/>
              </a:lnSpc>
            </a:pPr>
            <a:r>
              <a:rPr lang="cs-CZ" sz="1200" dirty="0"/>
              <a:t>V případě, že se změna týká období </a:t>
            </a:r>
            <a:r>
              <a:rPr lang="cs-CZ" sz="1200" dirty="0" err="1"/>
              <a:t>ZoR</a:t>
            </a:r>
            <a:r>
              <a:rPr lang="cs-CZ" sz="1200" dirty="0"/>
              <a:t>, musí být schválena před vytvořením </a:t>
            </a:r>
            <a:r>
              <a:rPr lang="cs-CZ" sz="1200" dirty="0" err="1"/>
              <a:t>ZoR</a:t>
            </a:r>
            <a:r>
              <a:rPr lang="cs-CZ" sz="1200" dirty="0"/>
              <a:t>, jinak nelze </a:t>
            </a:r>
            <a:r>
              <a:rPr lang="cs-CZ" sz="1200" dirty="0" err="1"/>
              <a:t>ZoR</a:t>
            </a:r>
            <a:r>
              <a:rPr lang="cs-CZ" sz="1200" dirty="0"/>
              <a:t> vytvořit. Do doby ukončení procesu schvalování </a:t>
            </a:r>
            <a:r>
              <a:rPr lang="cs-CZ" sz="1200" dirty="0" err="1"/>
              <a:t>ZoR</a:t>
            </a:r>
            <a:r>
              <a:rPr lang="cs-CZ" sz="1200" dirty="0"/>
              <a:t> pak není možné podat žádost o změnu. </a:t>
            </a:r>
          </a:p>
          <a:p>
            <a:pPr algn="just">
              <a:lnSpc>
                <a:spcPct val="100000"/>
              </a:lnSpc>
            </a:pPr>
            <a:endParaRPr lang="cs-CZ" sz="1200" b="1" dirty="0"/>
          </a:p>
          <a:p>
            <a:pPr marL="0" marR="0" indent="0" algn="just" defTabSz="914400" rtl="0" eaLnBrk="1" fontAlgn="auto" latinLnBrk="0" hangingPunct="1">
              <a:lnSpc>
                <a:spcPct val="100000"/>
              </a:lnSpc>
              <a:spcBef>
                <a:spcPts val="0"/>
              </a:spcBef>
              <a:spcAft>
                <a:spcPts val="0"/>
              </a:spcAft>
              <a:buClrTx/>
              <a:buSzTx/>
              <a:buFontTx/>
              <a:buNone/>
              <a:tabLst/>
              <a:defRPr/>
            </a:pPr>
            <a:r>
              <a:rPr lang="cs-CZ" sz="1200" b="1" dirty="0"/>
              <a:t>Podstatné změny nesmí být provedeny dříve než bude schváleno ze strany ŘO.</a:t>
            </a:r>
          </a:p>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35</a:t>
            </a:fld>
            <a:endParaRPr lang="cs-CZ" dirty="0"/>
          </a:p>
        </p:txBody>
      </p:sp>
    </p:spTree>
    <p:extLst>
      <p:ext uri="{BB962C8B-B14F-4D97-AF65-F5344CB8AC3E}">
        <p14:creationId xmlns:p14="http://schemas.microsoft.com/office/powerpoint/2010/main" val="2863875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b="1" dirty="0"/>
              <a:t>nepodstatné změny (neovlivní charakter projektu a nebude mít vliv na splnění cíle)</a:t>
            </a:r>
            <a:r>
              <a:rPr lang="cs-CZ" sz="1200" dirty="0"/>
              <a:t> : </a:t>
            </a:r>
          </a:p>
          <a:p>
            <a:r>
              <a:rPr lang="cs-CZ" dirty="0"/>
              <a:t>5.1.3 Podstatné a nepodstatné změny v rámci změn v osobě příjemce</a:t>
            </a:r>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36</a:t>
            </a:fld>
            <a:endParaRPr lang="cs-CZ" dirty="0"/>
          </a:p>
        </p:txBody>
      </p:sp>
    </p:spTree>
    <p:extLst>
      <p:ext uri="{BB962C8B-B14F-4D97-AF65-F5344CB8AC3E}">
        <p14:creationId xmlns:p14="http://schemas.microsoft.com/office/powerpoint/2010/main" val="2863875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200" b="1" dirty="0"/>
              <a:t>nepodstatné změny (neovlivní charakter projektu a nebude mít vliv na splnění cíle)</a:t>
            </a:r>
            <a:r>
              <a:rPr lang="cs-CZ" sz="1200" dirty="0"/>
              <a:t> : </a:t>
            </a:r>
          </a:p>
          <a:p>
            <a:pPr>
              <a:lnSpc>
                <a:spcPct val="100000"/>
              </a:lnSpc>
            </a:pPr>
            <a:r>
              <a:rPr lang="cs-CZ" sz="1200" dirty="0"/>
              <a:t>změna kontaktní osoby, sídla příjemce, názvu příjemce </a:t>
            </a:r>
          </a:p>
          <a:p>
            <a:pPr>
              <a:lnSpc>
                <a:spcPct val="100000"/>
              </a:lnSpc>
            </a:pPr>
            <a:r>
              <a:rPr lang="cs-CZ" sz="1200" dirty="0"/>
              <a:t>změna rozpočtu v rámci jedné kapitoly (přesun prostředků mezi položkami, vytváření nových položek)</a:t>
            </a:r>
          </a:p>
          <a:p>
            <a:pPr>
              <a:lnSpc>
                <a:spcPct val="100000"/>
              </a:lnSpc>
            </a:pPr>
            <a:r>
              <a:rPr lang="cs-CZ" sz="1200" dirty="0"/>
              <a:t>změna místa realizace nebo území dopad, které nemají dopad na způsobilost výdajů, změna ve způsobu provádění klíčových aktivit</a:t>
            </a:r>
          </a:p>
          <a:p>
            <a:pPr>
              <a:lnSpc>
                <a:spcPct val="100000"/>
              </a:lnSpc>
            </a:pPr>
            <a:r>
              <a:rPr lang="cs-CZ" sz="1800" b="1" dirty="0">
                <a:effectLst/>
                <a:latin typeface="Calibri" panose="020F0502020204030204" pitchFamily="34" charset="0"/>
                <a:ea typeface="Calibri" panose="020F0502020204030204" pitchFamily="34" charset="0"/>
              </a:rPr>
              <a:t>Možné jsou tedy pouze přesuny mezi položkami, případně vznik nové položky, a tam žádné limity nejsou.</a:t>
            </a:r>
            <a:endParaRPr lang="cs-CZ" sz="1200" b="1" dirty="0">
              <a:solidFill>
                <a:srgbClr val="FF0000"/>
              </a:solidFill>
            </a:endParaRPr>
          </a:p>
          <a:p>
            <a:r>
              <a:rPr lang="cs-CZ" dirty="0"/>
              <a:t>Schválení žádosti o změnu rozpočtu projektu není možné chápat jako souhlas se všemi výdaji, které příjemce do nově vytvořených či navýšených řádků rozpočtu bude následně nárokovat ke schválení. Posuzování způsobilosti výdaje probíhá vždy nad konkrétním nárokovaným výdajem v každé žádosti o platbu, případné schválení rozpočtových změn způsobilost výdajů nezaručuje. </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37</a:t>
            </a:fld>
            <a:endParaRPr lang="cs-CZ"/>
          </a:p>
        </p:txBody>
      </p:sp>
    </p:spTree>
    <p:extLst>
      <p:ext uri="{BB962C8B-B14F-4D97-AF65-F5344CB8AC3E}">
        <p14:creationId xmlns:p14="http://schemas.microsoft.com/office/powerpoint/2010/main" val="25340708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 průběhu realizace projektu není možné uzavírat partnerské smlouvy s novými partnery, kteří nejsou uvedeni v právním aktu. Za nepodstatnou změnu se považuje i změna partnera s finančním příspěvkem na partnera bez finančního příspěvku. Opačná změna je podstatnou změnou, která vyžaduje vydání změnového právního aktu.</a:t>
            </a:r>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38</a:t>
            </a:fld>
            <a:endParaRPr lang="cs-CZ"/>
          </a:p>
        </p:txBody>
      </p:sp>
    </p:spTree>
    <p:extLst>
      <p:ext uri="{BB962C8B-B14F-4D97-AF65-F5344CB8AC3E}">
        <p14:creationId xmlns:p14="http://schemas.microsoft.com/office/powerpoint/2010/main" val="30345034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0000"/>
              </a:lnSpc>
            </a:pPr>
            <a:r>
              <a:rPr lang="cs-CZ" sz="1600" b="1" dirty="0"/>
              <a:t>podstatné změny (ovlivní charakter projektu a bude mít vliv na splnění cíle</a:t>
            </a:r>
            <a:r>
              <a:rPr lang="cs-CZ" sz="1600" dirty="0"/>
              <a:t>) : </a:t>
            </a:r>
          </a:p>
          <a:p>
            <a:pPr lvl="1">
              <a:lnSpc>
                <a:spcPct val="100000"/>
              </a:lnSpc>
              <a:buFont typeface="Courier New" panose="02070309020205020404" pitchFamily="49" charset="0"/>
              <a:buChar char="o"/>
            </a:pPr>
            <a:r>
              <a:rPr lang="cs-CZ" sz="1600" u="sng" dirty="0"/>
              <a:t>nevyžadují změnu právního aktu </a:t>
            </a:r>
            <a:r>
              <a:rPr lang="cs-CZ" sz="1600" dirty="0"/>
              <a:t>: změny klíčových aktivit kdy se nejedná o technické aspekty, zahrnutí nové cílové skupiny, změna bankovního účtu, změna vymezení monitorovacích období (pokud se nemění termín ukončení projektů), změna v termínech, kdy má být dosaženo stanoveného kroku</a:t>
            </a:r>
          </a:p>
          <a:p>
            <a:endParaRPr lang="cs-CZ" dirty="0"/>
          </a:p>
          <a:p>
            <a:pPr marL="0" marR="0" indent="0" algn="l" defTabSz="914400" rtl="0" eaLnBrk="1" fontAlgn="auto" latinLnBrk="0" hangingPunct="1">
              <a:lnSpc>
                <a:spcPct val="100000"/>
              </a:lnSpc>
              <a:spcBef>
                <a:spcPts val="0"/>
              </a:spcBef>
              <a:spcAft>
                <a:spcPts val="0"/>
              </a:spcAft>
              <a:buClrTx/>
              <a:buSzTx/>
              <a:buFontTx/>
              <a:buNone/>
              <a:tabLst/>
              <a:defRPr/>
            </a:pPr>
            <a:r>
              <a:rPr lang="cs-CZ" sz="1200" b="1" dirty="0"/>
              <a:t>Podstatné změny nesmí být provedeny dříve než bude schváleno ze strany ŘO.</a:t>
            </a:r>
          </a:p>
          <a:p>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F7E96-72C8-433C-9E2A-BB6A57D1E243}"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7621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cs-CZ" sz="1600" u="sng" dirty="0"/>
              <a:t>vyžadují změnu právního aktu </a:t>
            </a:r>
            <a:r>
              <a:rPr lang="cs-CZ" sz="1600" dirty="0"/>
              <a:t>: změny plánovaných výstupů a výsledků projektu (cílových hodnot indikátorů), změna termínu ukončení realizace projektu, nahrazení partnera projektu jiným subjektem, navýšení celkového rozpočtu projektu</a:t>
            </a:r>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600" dirty="0"/>
          </a:p>
          <a:p>
            <a:r>
              <a:rPr lang="cs-CZ" sz="2400" dirty="0"/>
              <a:t>V průběhu realizace projektu není možné uzavírat partnerské smlouvy s novými partnery, kteří nejsou uvedeni v právním aktu</a:t>
            </a:r>
          </a:p>
          <a:p>
            <a:r>
              <a:rPr lang="cs-CZ" sz="3600" dirty="0"/>
              <a:t>Výměna partnera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a:t>
            </a:r>
            <a:endParaRPr lang="cs-CZ" sz="16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cs-CZ" sz="1600" dirty="0"/>
          </a:p>
          <a:p>
            <a:pPr marL="0" marR="0" lvl="1" indent="0" algn="l" defTabSz="914400" rtl="0" eaLnBrk="1" fontAlgn="auto" latinLnBrk="0" hangingPunct="1">
              <a:lnSpc>
                <a:spcPct val="100000"/>
              </a:lnSpc>
              <a:spcBef>
                <a:spcPts val="0"/>
              </a:spcBef>
              <a:spcAft>
                <a:spcPts val="0"/>
              </a:spcAft>
              <a:buClrTx/>
              <a:buSzTx/>
              <a:buFontTx/>
              <a:buNone/>
              <a:tabLst/>
              <a:defRPr/>
            </a:pPr>
            <a:r>
              <a:rPr lang="cs-CZ" sz="2400" b="1" dirty="0"/>
              <a:t>Výměna partnera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 </a:t>
            </a:r>
            <a:endParaRPr lang="cs-CZ" sz="1600" b="1"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40</a:t>
            </a:fld>
            <a:endParaRPr lang="cs-CZ"/>
          </a:p>
        </p:txBody>
      </p:sp>
    </p:spTree>
    <p:extLst>
      <p:ext uri="{BB962C8B-B14F-4D97-AF65-F5344CB8AC3E}">
        <p14:creationId xmlns:p14="http://schemas.microsoft.com/office/powerpoint/2010/main" val="14541745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41</a:t>
            </a:fld>
            <a:endParaRPr lang="cs-CZ"/>
          </a:p>
        </p:txBody>
      </p:sp>
    </p:spTree>
    <p:extLst>
      <p:ext uri="{BB962C8B-B14F-4D97-AF65-F5344CB8AC3E}">
        <p14:creationId xmlns:p14="http://schemas.microsoft.com/office/powerpoint/2010/main" val="25555222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42</a:t>
            </a:fld>
            <a:endParaRPr lang="cs-CZ"/>
          </a:p>
        </p:txBody>
      </p:sp>
    </p:spTree>
    <p:extLst>
      <p:ext uri="{BB962C8B-B14F-4D97-AF65-F5344CB8AC3E}">
        <p14:creationId xmlns:p14="http://schemas.microsoft.com/office/powerpoint/2010/main" val="34949351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43</a:t>
            </a:fld>
            <a:endParaRPr lang="cs-CZ"/>
          </a:p>
        </p:txBody>
      </p:sp>
    </p:spTree>
    <p:extLst>
      <p:ext uri="{BB962C8B-B14F-4D97-AF65-F5344CB8AC3E}">
        <p14:creationId xmlns:p14="http://schemas.microsoft.com/office/powerpoint/2010/main" val="398666138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Zadáváním se rozumí jakýkoli postup pro výběr dodavatele. Doplňujeme, že v návaznosti na obsah Metodického pokynu pro oblast zadávání zakázek pro programové období 2021-2027 se zadáváním rozumí zadávací řízení (které vymezený metodický pokyn definuje jako postup zadávání dle zákona č. 134/2016 Sb., o zadávání veřejných zakázek), výběrové řízení (které vymezený metodický pokyn definuje jako postup zadávání mimo zákon č. 134/2016 Sb., o zadávání veřejných zakázek) i přímé zadání bez provedení výběrového řízení. 147 Zadáváním je míněno také zadání na základě výjimek, přímého zadání apod.</a:t>
            </a:r>
          </a:p>
          <a:p>
            <a:endParaRPr lang="cs-CZ" dirty="0"/>
          </a:p>
          <a:p>
            <a:r>
              <a:rPr lang="cs-CZ" b="1" dirty="0"/>
              <a:t>Střet zájmu:</a:t>
            </a:r>
          </a:p>
          <a:p>
            <a:r>
              <a:rPr lang="cs-CZ" dirty="0"/>
              <a:t>za střet zájmů se považuje situace, kdy zájmy osob, které a) se podílejí na průběhu zadávání zakázky, nebo b) mají nebo by mohly mít vliv na výsledek zadávání zakázky, ohrožují jejich nestrannost nebo nezávislost v souvislosti se zadáváním zakázky</a:t>
            </a:r>
          </a:p>
          <a:p>
            <a:endParaRPr lang="cs-CZ" dirty="0"/>
          </a:p>
          <a:p>
            <a:r>
              <a:rPr lang="cs-CZ" b="1" dirty="0"/>
              <a:t>Ve střetu zájmů se ocitají zejména</a:t>
            </a:r>
            <a:r>
              <a:rPr lang="cs-CZ" dirty="0"/>
              <a:t>: </a:t>
            </a:r>
          </a:p>
          <a:p>
            <a:r>
              <a:rPr lang="cs-CZ" dirty="0"/>
              <a:t>zaměstnanci zadavatele či členové statutárního orgánu zadavatele (resp. statutární orgán zadavatele), </a:t>
            </a:r>
          </a:p>
          <a:p>
            <a:r>
              <a:rPr lang="cs-CZ" dirty="0"/>
              <a:t>prokuristé zastupující zadavatele nebo </a:t>
            </a:r>
          </a:p>
          <a:p>
            <a:r>
              <a:rPr lang="cs-CZ" dirty="0"/>
              <a:t>členové realizačního týmu projektu a dále také </a:t>
            </a:r>
          </a:p>
          <a:p>
            <a:r>
              <a:rPr lang="cs-CZ" dirty="0"/>
              <a:t>osoby, které se ve prospěch zadavatele podílely na přípravě nebo zadávání předmětné zakázky, nebo </a:t>
            </a:r>
          </a:p>
          <a:p>
            <a:r>
              <a:rPr lang="cs-CZ" dirty="0"/>
              <a:t>osoby, které se podílely na zpracování žádosti o podporu na projekt, v němž je realizována předmětná zakázka, nebo </a:t>
            </a:r>
          </a:p>
          <a:p>
            <a:r>
              <a:rPr lang="cs-CZ" dirty="0"/>
              <a:t>další zapojené subjekty ve smyslu kap. 13.Obecné části pravidel v OPZ+</a:t>
            </a:r>
          </a:p>
          <a:p>
            <a:endParaRPr lang="cs-CZ" dirty="0"/>
          </a:p>
          <a:p>
            <a:r>
              <a:rPr lang="cs-CZ" dirty="0"/>
              <a:t>Zájmem osob se pro tyto účely rozumí zájem získat osobní výhodu nebo snížit majetkový nebo jiný prospěch zadavatele. </a:t>
            </a:r>
            <a:r>
              <a:rPr lang="cs-CZ" b="1" dirty="0"/>
              <a:t>Dotčené osoby se zejména nesmí: </a:t>
            </a:r>
          </a:p>
          <a:p>
            <a:r>
              <a:rPr lang="cs-CZ" dirty="0"/>
              <a:t>podílet na zpracování nabídky, </a:t>
            </a:r>
          </a:p>
          <a:p>
            <a:r>
              <a:rPr lang="cs-CZ" dirty="0"/>
              <a:t>podat nabídku a být dodavatelem plnění zakázky či dodavatelem ve sdružení ani působit jako poddodavatel, </a:t>
            </a:r>
          </a:p>
          <a:p>
            <a:r>
              <a:rPr lang="cs-CZ" dirty="0"/>
              <a:t>být statutárním orgánem dodavatele, resp. jeho členem či prokuristou zastupujícím dodavatele,</a:t>
            </a:r>
          </a:p>
          <a:p>
            <a:r>
              <a:rPr lang="cs-CZ" dirty="0"/>
              <a:t>být osobou ovládající/ ovládanou ve smyslu § 74 a násl. zákona č. 90/2012 Sb., o obchodních korporacích, </a:t>
            </a:r>
          </a:p>
          <a:p>
            <a:r>
              <a:rPr lang="cs-CZ" dirty="0"/>
              <a:t>být osobou blízkou ve smyslu § 22 zákona č. 89/2012 Sb., občanský zákoník, statutárního orgánu dodavatele, resp. jeho člena či prokuristy zastupujícího dodavatele.</a:t>
            </a:r>
          </a:p>
          <a:p>
            <a:endParaRPr lang="cs-CZ" dirty="0"/>
          </a:p>
          <a:p>
            <a:pPr algn="just">
              <a:lnSpc>
                <a:spcPct val="100000"/>
              </a:lnSpc>
            </a:pPr>
            <a:r>
              <a:rPr lang="cs-CZ" sz="1200" dirty="0">
                <a:latin typeface="+mj-lt"/>
              </a:rPr>
              <a:t>- střet zájmů se vztahuje nejen na členy realizačního týmu, ale na všechny zaměstnance zadavatele, tj. zaměstnance příjemce. Těmito zaměstnanci jsou myšleni všichni zaměstnanci příjemce bez ohledu na druh zaměstnaneckého poměru vůči zadavateli (PP, DPČ, DPP) a nezáleží ani na tom, že by nefigurovali v realizačním týmu projektu, v němž by byli dodavatelem. </a:t>
            </a:r>
            <a:r>
              <a:rPr lang="cs-CZ" sz="1200" b="1" u="sng" dirty="0">
                <a:latin typeface="+mj-lt"/>
              </a:rPr>
              <a:t>Žádný zaměstnanec příjemce nesmí být jeho dodavatelem</a:t>
            </a:r>
            <a:r>
              <a:rPr lang="cs-CZ" sz="1200" u="sng" dirty="0">
                <a:latin typeface="+mj-lt"/>
              </a:rPr>
              <a:t>.</a:t>
            </a:r>
            <a:endParaRPr lang="cs-CZ" sz="1200" dirty="0">
              <a:latin typeface="+mj-lt"/>
            </a:endParaRPr>
          </a:p>
          <a:p>
            <a:pPr algn="just">
              <a:lnSpc>
                <a:spcPct val="100000"/>
              </a:lnSpc>
            </a:pPr>
            <a:endParaRPr lang="cs-CZ" sz="1200" dirty="0">
              <a:latin typeface="+mj-lt"/>
            </a:endParaRPr>
          </a:p>
          <a:p>
            <a:pPr algn="just">
              <a:lnSpc>
                <a:spcPct val="100000"/>
              </a:lnSpc>
            </a:pPr>
            <a:r>
              <a:rPr lang="cs-CZ" sz="1200" dirty="0">
                <a:latin typeface="+mj-lt"/>
              </a:rPr>
              <a:t>Osoby v zaměstnaneckém poměru vůči zadavateli veřejné zakázky totiž mají/mohou mít možnost získat informace ohledně zadání zakázky, realizace projektu či případně dalších informací, které těmto osobám v pozici dodavatele mohou poskytnout konkurenční výhodu, která může vést k narušení  principu rovného zacházení a transparentnosti při zadávání VZ.</a:t>
            </a:r>
            <a:r>
              <a:rPr lang="cs-CZ" dirty="0"/>
              <a:t> </a:t>
            </a:r>
          </a:p>
          <a:p>
            <a:endParaRPr lang="cs-CZ" dirty="0"/>
          </a:p>
          <a:p>
            <a:endParaRPr lang="cs-CZ" dirty="0"/>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44</a:t>
            </a:fld>
            <a:endParaRPr lang="cs-CZ"/>
          </a:p>
        </p:txBody>
      </p:sp>
    </p:spTree>
    <p:extLst>
      <p:ext uri="{BB962C8B-B14F-4D97-AF65-F5344CB8AC3E}">
        <p14:creationId xmlns:p14="http://schemas.microsoft.com/office/powerpoint/2010/main" val="39893821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highlight>
                <a:srgbClr val="FFFF00"/>
              </a:highlight>
            </a:endParaRPr>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45</a:t>
            </a:fld>
            <a:endParaRPr lang="cs-CZ" dirty="0"/>
          </a:p>
        </p:txBody>
      </p:sp>
    </p:spTree>
    <p:extLst>
      <p:ext uri="{BB962C8B-B14F-4D97-AF65-F5344CB8AC3E}">
        <p14:creationId xmlns:p14="http://schemas.microsoft.com/office/powerpoint/2010/main" val="1715781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5</a:t>
            </a:fld>
            <a:endParaRPr lang="cs-CZ"/>
          </a:p>
        </p:txBody>
      </p:sp>
    </p:spTree>
    <p:extLst>
      <p:ext uri="{BB962C8B-B14F-4D97-AF65-F5344CB8AC3E}">
        <p14:creationId xmlns:p14="http://schemas.microsoft.com/office/powerpoint/2010/main" val="281735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432000" lvl="2" indent="-432000">
              <a:lnSpc>
                <a:spcPct val="100000"/>
              </a:lnSpc>
              <a:spcBef>
                <a:spcPts val="600"/>
              </a:spcBef>
              <a:spcAft>
                <a:spcPts val="600"/>
              </a:spcAft>
              <a:buSzPct val="100000"/>
              <a:buFont typeface="Wingdings" panose="05000000000000000000" pitchFamily="2" charset="2"/>
              <a:buChar char=""/>
            </a:pPr>
            <a:r>
              <a:rPr lang="cs-CZ" sz="1600" b="1" dirty="0">
                <a:solidFill>
                  <a:srgbClr val="FF0000"/>
                </a:solidFill>
              </a:rPr>
              <a:t>Upozorňujeme, že žadatel není oprávněn v žádosti o podporu provádět jiné změny, než jsou požadovaná doplnění specifikovaná ve Vyrozumění</a:t>
            </a:r>
          </a:p>
          <a:p>
            <a:pPr marL="432000" lvl="2" indent="-432000">
              <a:lnSpc>
                <a:spcPct val="100000"/>
              </a:lnSpc>
              <a:spcBef>
                <a:spcPts val="600"/>
              </a:spcBef>
              <a:spcAft>
                <a:spcPts val="600"/>
              </a:spcAft>
              <a:buSzPct val="100000"/>
              <a:buFont typeface="Wingdings" panose="05000000000000000000" pitchFamily="2" charset="2"/>
              <a:buChar char=""/>
            </a:pPr>
            <a:r>
              <a:rPr lang="cs-CZ" sz="1600" b="1" dirty="0">
                <a:solidFill>
                  <a:srgbClr val="FF0000"/>
                </a:solidFill>
              </a:rPr>
              <a:t>V případě, že jsou z objektivních a žadatelem nezaviněných příčin nutné další změny (např. partner odstoupí od realizace projektu), požádá žadatel prostřednictvím zprávy v IS KP21+ o možnost provedení příslušných úprav projektu</a:t>
            </a:r>
          </a:p>
          <a:p>
            <a:pPr marL="0" lvl="2" indent="0">
              <a:lnSpc>
                <a:spcPct val="100000"/>
              </a:lnSpc>
              <a:spcBef>
                <a:spcPts val="600"/>
              </a:spcBef>
              <a:spcAft>
                <a:spcPts val="600"/>
              </a:spcAft>
              <a:buSzPct val="100000"/>
              <a:buFont typeface="Wingdings" panose="05000000000000000000" pitchFamily="2" charset="2"/>
              <a:buNone/>
            </a:pPr>
            <a:endParaRPr lang="cs-CZ" sz="1600" b="1" dirty="0">
              <a:solidFill>
                <a:srgbClr val="FF0000"/>
              </a:solidFill>
            </a:endParaRPr>
          </a:p>
          <a:p>
            <a:pPr marL="432000" lvl="2" indent="-432000">
              <a:lnSpc>
                <a:spcPct val="100000"/>
              </a:lnSpc>
              <a:spcBef>
                <a:spcPts val="600"/>
              </a:spcBef>
              <a:spcAft>
                <a:spcPts val="600"/>
              </a:spcAft>
              <a:buSzPct val="100000"/>
              <a:buFont typeface="Wingdings" panose="05000000000000000000" pitchFamily="2" charset="2"/>
              <a:buChar char=""/>
            </a:pPr>
            <a:r>
              <a:rPr lang="cs-CZ" sz="1600" dirty="0"/>
              <a:t>Vše se doplňuje v systému ISKP2021+. </a:t>
            </a: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r>
              <a:rPr lang="cs-CZ" sz="1600" dirty="0"/>
              <a:t>Stav PP25 a/b - </a:t>
            </a:r>
            <a:r>
              <a:rPr lang="cs-CZ" sz="2400" b="0" i="0" dirty="0">
                <a:solidFill>
                  <a:srgbClr val="000000"/>
                </a:solidFill>
                <a:effectLst/>
                <a:latin typeface="Roboto" panose="02000000000000000000" pitchFamily="2" charset="0"/>
              </a:rPr>
              <a:t>Žádost o podporu doporučena k financování s výhradou/bez výhrady</a:t>
            </a: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endParaRPr lang="cs-CZ" sz="2400" b="0" i="0" dirty="0">
              <a:solidFill>
                <a:srgbClr val="000000"/>
              </a:solidFill>
              <a:effectLst/>
              <a:latin typeface="Roboto" panose="02000000000000000000" pitchFamily="2" charset="0"/>
            </a:endParaRPr>
          </a:p>
          <a:p>
            <a:pPr marL="432000" marR="0" lvl="2" indent="-432000" algn="l" defTabSz="914400" rtl="0" eaLnBrk="1" fontAlgn="auto" latinLnBrk="0" hangingPunct="1">
              <a:lnSpc>
                <a:spcPct val="100000"/>
              </a:lnSpc>
              <a:spcBef>
                <a:spcPts val="600"/>
              </a:spcBef>
              <a:spcAft>
                <a:spcPts val="600"/>
              </a:spcAft>
              <a:buClrTx/>
              <a:buSzPct val="100000"/>
              <a:buFont typeface="Wingdings" panose="05000000000000000000" pitchFamily="2" charset="2"/>
              <a:buChar char=""/>
              <a:tabLst/>
              <a:defRPr/>
            </a:pPr>
            <a:endParaRPr lang="cs-CZ" sz="1600" dirty="0"/>
          </a:p>
          <a:p>
            <a:pPr marL="432000" lvl="2" indent="-432000">
              <a:lnSpc>
                <a:spcPct val="100000"/>
              </a:lnSpc>
              <a:spcBef>
                <a:spcPts val="600"/>
              </a:spcBef>
              <a:spcAft>
                <a:spcPts val="600"/>
              </a:spcAft>
              <a:buSzPct val="100000"/>
              <a:buFont typeface="Wingdings" panose="05000000000000000000" pitchFamily="2" charset="2"/>
              <a:buChar char=""/>
            </a:pPr>
            <a:endParaRPr lang="cs-CZ" sz="1600" dirty="0">
              <a:solidFill>
                <a:srgbClr val="FF0000"/>
              </a:solidFill>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6</a:t>
            </a:fld>
            <a:endParaRPr lang="cs-CZ"/>
          </a:p>
        </p:txBody>
      </p:sp>
    </p:spTree>
    <p:extLst>
      <p:ext uri="{BB962C8B-B14F-4D97-AF65-F5344CB8AC3E}">
        <p14:creationId xmlns:p14="http://schemas.microsoft.com/office/powerpoint/2010/main" val="2057456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7</a:t>
            </a:fld>
            <a:endParaRPr lang="cs-CZ" dirty="0"/>
          </a:p>
        </p:txBody>
      </p:sp>
    </p:spTree>
    <p:extLst>
      <p:ext uri="{BB962C8B-B14F-4D97-AF65-F5344CB8AC3E}">
        <p14:creationId xmlns:p14="http://schemas.microsoft.com/office/powerpoint/2010/main" val="56512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8</a:t>
            </a:fld>
            <a:endParaRPr lang="cs-CZ"/>
          </a:p>
        </p:txBody>
      </p:sp>
    </p:spTree>
    <p:extLst>
      <p:ext uri="{BB962C8B-B14F-4D97-AF65-F5344CB8AC3E}">
        <p14:creationId xmlns:p14="http://schemas.microsoft.com/office/powerpoint/2010/main" val="295682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buFont typeface="Courier New" panose="02070309020205020404" pitchFamily="49" charset="0"/>
              <a:buChar char="o"/>
            </a:pPr>
            <a:r>
              <a:rPr lang="cs-CZ" sz="1200" dirty="0"/>
              <a:t>nedílnou součástí Zprávy o realizaci je Žádost o platbu</a:t>
            </a:r>
          </a:p>
          <a:p>
            <a:pPr algn="just">
              <a:lnSpc>
                <a:spcPct val="100000"/>
              </a:lnSpc>
              <a:buFont typeface="Courier New" panose="02070309020205020404" pitchFamily="49" charset="0"/>
              <a:buChar char="o"/>
            </a:pPr>
            <a:r>
              <a:rPr lang="cs-CZ" sz="1200" dirty="0"/>
              <a:t>Zaslaná záloha se vyúčtovává až v závěrečné zprávě o realizaci.</a:t>
            </a:r>
          </a:p>
          <a:p>
            <a:pPr algn="just">
              <a:lnSpc>
                <a:spcPct val="100000"/>
              </a:lnSpc>
              <a:buFont typeface="Courier New" panose="02070309020205020404" pitchFamily="49" charset="0"/>
              <a:buChar char="o"/>
            </a:pPr>
            <a:r>
              <a:rPr lang="cs-CZ" sz="1200" dirty="0"/>
              <a:t>Součástí 1.ZoR je i smlouva o partnerství (platí pro projekty s partnerem s finančním příspěvkem)</a:t>
            </a:r>
          </a:p>
          <a:p>
            <a:endParaRPr lang="cs-CZ" dirty="0"/>
          </a:p>
          <a:p>
            <a:r>
              <a:rPr lang="cs-CZ" dirty="0"/>
              <a:t>Pokrok v realizaci KA – detailně popsat pokrok v realizaci KA za vykazované monitorovací období. Popsat každou klíčovou aktivitu uvedenou v PA. Pokud by se v nějaké KA nic nekonalo, tak i to zmínit. Popis KA musí korespondovat s prokazovanými výdaji v soupisce výdajů (SD Lidské zdroje)</a:t>
            </a:r>
          </a:p>
          <a:p>
            <a:endParaRPr lang="cs-CZ" dirty="0"/>
          </a:p>
          <a:p>
            <a:r>
              <a:rPr lang="cs-CZ" dirty="0"/>
              <a:t>Plnění indikátorů – momentálně je nefunkční prostředí pro vykazování podpořených osob s </a:t>
            </a:r>
            <a:r>
              <a:rPr lang="cs-CZ" dirty="0" err="1"/>
              <a:t>nadbagatelní</a:t>
            </a:r>
            <a:r>
              <a:rPr lang="cs-CZ" dirty="0"/>
              <a:t> podporou IS ESF21+. Je nutné si teď všechny údaje vést mimo systém. Monitorovací listy jsou již zveřejněny a musí být od podpořených osob vyplněny (neanonymních). Indikátory mimo IS ESF21+ budou vykazovány samostatně v ISKP21+.</a:t>
            </a:r>
          </a:p>
          <a:p>
            <a:endParaRPr lang="cs-CZ" dirty="0"/>
          </a:p>
          <a:p>
            <a:r>
              <a:rPr lang="cs-CZ" dirty="0"/>
              <a:t>Horizontální principy – musí se vykazovat za každé monitorovací období. HP Rovné příležitosti a nediskriminace a HP Rovné příležitosti mužů a žen. Když je neutrální nevykazuje se.</a:t>
            </a:r>
          </a:p>
          <a:p>
            <a:endParaRPr lang="cs-CZ" dirty="0"/>
          </a:p>
          <a:p>
            <a:r>
              <a:rPr lang="cs-CZ" dirty="0"/>
              <a:t>Publicita – v 1. ZOR je nutné ji vykázat. Z povinných prvků je povinné vykázat plakát a z povinných nástrojů Publicita na webu a Publicita na soc. sítích. Více kap. 19.1. Obecné části pravidel</a:t>
            </a:r>
          </a:p>
          <a:p>
            <a:endParaRPr lang="cs-CZ" dirty="0"/>
          </a:p>
          <a:p>
            <a:r>
              <a:rPr lang="cs-CZ" dirty="0"/>
              <a:t>Informace o příjmech – popsáno ve slidu</a:t>
            </a:r>
          </a:p>
          <a:p>
            <a:endParaRPr lang="cs-CZ" dirty="0"/>
          </a:p>
          <a:p>
            <a:r>
              <a:rPr lang="cs-CZ" dirty="0"/>
              <a:t>Problémy během realizace – nově obrazovka Popis realizace – zde uvést problémy během realizace</a:t>
            </a:r>
          </a:p>
          <a:p>
            <a:endParaRPr lang="cs-CZ" dirty="0"/>
          </a:p>
          <a:p>
            <a:r>
              <a:rPr lang="cs-CZ" dirty="0"/>
              <a:t>Čestné prohlášení – přečíst, zvolit </a:t>
            </a:r>
            <a:r>
              <a:rPr lang="cs-CZ" dirty="0" err="1"/>
              <a:t>check</a:t>
            </a:r>
            <a:r>
              <a:rPr lang="cs-CZ" dirty="0"/>
              <a:t>. Kompletní znění uvedeno. Znění uvedeno v Obecné části pravidel kap. 18.5.1.1 (stvrzují, že jsou všechny údaje pravdivé atd.)</a:t>
            </a:r>
          </a:p>
          <a:p>
            <a:endParaRPr lang="cs-CZ" dirty="0"/>
          </a:p>
          <a:p>
            <a:r>
              <a:rPr lang="cs-CZ" dirty="0"/>
              <a:t>Dokumenty zprávy – dokumenty související se Zprávou o realizaci. Např. evaluační dokumenty, prezenční listiny atp. </a:t>
            </a:r>
          </a:p>
          <a:p>
            <a:endParaRPr lang="cs-CZ" dirty="0"/>
          </a:p>
          <a:p>
            <a:pPr marL="0" indent="0" algn="just">
              <a:lnSpc>
                <a:spcPct val="115000"/>
              </a:lnSpc>
              <a:spcBef>
                <a:spcPts val="1000"/>
              </a:spcBef>
              <a:spcAft>
                <a:spcPts val="600"/>
              </a:spcAft>
              <a:buNone/>
            </a:pPr>
            <a:r>
              <a:rPr lang="cs-CZ" b="1" dirty="0">
                <a:cs typeface="Calibri" panose="020F0502020204030204" pitchFamily="34" charset="0"/>
              </a:rPr>
              <a:t>Dotazník přikládaný k závěrečné zprávě o realizaci projektu (Dotazník </a:t>
            </a:r>
            <a:r>
              <a:rPr lang="cs-CZ" b="1" dirty="0" err="1">
                <a:cs typeface="Calibri" panose="020F0502020204030204" pitchFamily="34" charset="0"/>
              </a:rPr>
              <a:t>ZoR</a:t>
            </a:r>
            <a:r>
              <a:rPr lang="cs-CZ" b="1" dirty="0">
                <a:cs typeface="Calibri" panose="020F0502020204030204" pitchFamily="34" charset="0"/>
              </a:rPr>
              <a:t>):</a:t>
            </a:r>
          </a:p>
          <a:p>
            <a:pPr marL="0" indent="0" algn="just">
              <a:lnSpc>
                <a:spcPct val="115000"/>
              </a:lnSpc>
              <a:spcBef>
                <a:spcPts val="1000"/>
              </a:spcBef>
              <a:spcAft>
                <a:spcPts val="600"/>
              </a:spcAft>
              <a:buNone/>
            </a:pPr>
            <a:endParaRPr lang="cs-CZ" b="1" dirty="0">
              <a:cs typeface="Calibri" panose="020F0502020204030204" pitchFamily="34" charset="0"/>
            </a:endParaRPr>
          </a:p>
          <a:p>
            <a:pPr marL="0" marR="0" lvl="0" indent="0" algn="just" defTabSz="914400" rtl="0" eaLnBrk="1" fontAlgn="auto" latinLnBrk="0" hangingPunct="1">
              <a:lnSpc>
                <a:spcPct val="115000"/>
              </a:lnSpc>
              <a:spcBef>
                <a:spcPts val="1000"/>
              </a:spcBef>
              <a:spcAft>
                <a:spcPts val="600"/>
              </a:spcAft>
              <a:buClrTx/>
              <a:buSzTx/>
              <a:buFontTx/>
              <a:buNone/>
              <a:tabLst/>
              <a:defRPr/>
            </a:pPr>
            <a:r>
              <a:rPr lang="cs-CZ" sz="1200" dirty="0">
                <a:effectLst/>
                <a:ea typeface="Calibri" panose="020F0502020204030204" pitchFamily="34" charset="0"/>
                <a:cs typeface="Times New Roman" panose="02020603050405020304" pitchFamily="18" charset="0"/>
              </a:rPr>
              <a:t>Příjemce má povinnost zpracovat na konci projektu závěrečný dotazník zaměřený na výsledky projektu (nad rámec indikátorů) a případné vyhodnocení postupu realizace, pro které není prostor ve zprávách o realizaci projektu. </a:t>
            </a:r>
          </a:p>
          <a:p>
            <a:pPr marL="0" indent="0" algn="just">
              <a:lnSpc>
                <a:spcPct val="115000"/>
              </a:lnSpc>
              <a:spcBef>
                <a:spcPts val="1000"/>
              </a:spcBef>
              <a:spcAft>
                <a:spcPts val="600"/>
              </a:spcAft>
              <a:buNone/>
            </a:pPr>
            <a:endParaRPr lang="cs-CZ" b="1" dirty="0">
              <a:cs typeface="Calibri" panose="020F0502020204030204" pitchFamily="34" charset="0"/>
            </a:endParaRPr>
          </a:p>
          <a:p>
            <a:pPr algn="just">
              <a:lnSpc>
                <a:spcPct val="115000"/>
              </a:lnSpc>
              <a:spcAft>
                <a:spcPts val="1800"/>
              </a:spcAft>
            </a:pPr>
            <a:r>
              <a:rPr lang="cs-CZ" dirty="0">
                <a:ea typeface="Calibri" panose="020F0502020204030204" pitchFamily="34" charset="0"/>
                <a:cs typeface="Times New Roman" panose="02020603050405020304" pitchFamily="18" charset="0"/>
              </a:rPr>
              <a:t>Zjišťují se </a:t>
            </a:r>
            <a:r>
              <a:rPr lang="cs-CZ" sz="1200" dirty="0">
                <a:effectLst/>
                <a:ea typeface="Calibri" panose="020F0502020204030204" pitchFamily="34" charset="0"/>
                <a:cs typeface="Times New Roman" panose="02020603050405020304" pitchFamily="18" charset="0"/>
              </a:rPr>
              <a:t>přínosy projektu, překážky jeho realizace, dobrá praxe a udržitelnost.</a:t>
            </a:r>
          </a:p>
          <a:p>
            <a:pPr algn="just">
              <a:lnSpc>
                <a:spcPct val="115000"/>
              </a:lnSpc>
              <a:spcAft>
                <a:spcPts val="1800"/>
              </a:spcAft>
            </a:pPr>
            <a:r>
              <a:rPr lang="cs-CZ" sz="1200" dirty="0">
                <a:effectLst/>
                <a:ea typeface="Calibri" panose="020F0502020204030204" pitchFamily="34" charset="0"/>
                <a:cs typeface="Times New Roman" panose="02020603050405020304" pitchFamily="18" charset="0"/>
              </a:rPr>
              <a:t>Dotazník </a:t>
            </a:r>
            <a:r>
              <a:rPr lang="cs-CZ" sz="1200" dirty="0" err="1">
                <a:effectLst/>
                <a:ea typeface="Calibri" panose="020F0502020204030204" pitchFamily="34" charset="0"/>
                <a:cs typeface="Times New Roman" panose="02020603050405020304" pitchFamily="18" charset="0"/>
              </a:rPr>
              <a:t>ZoR</a:t>
            </a:r>
            <a:r>
              <a:rPr lang="cs-CZ" sz="1200" dirty="0">
                <a:effectLst/>
                <a:ea typeface="Calibri" panose="020F0502020204030204" pitchFamily="34" charset="0"/>
                <a:cs typeface="Times New Roman" panose="02020603050405020304" pitchFamily="18" charset="0"/>
              </a:rPr>
              <a:t> se vyplňuje za celý projekt, všechny aktivity současně.  </a:t>
            </a:r>
          </a:p>
          <a:p>
            <a:pPr algn="just"/>
            <a:r>
              <a:rPr lang="cs-CZ" dirty="0">
                <a:cs typeface="Times New Roman" panose="02020603050405020304" pitchFamily="18" charset="0"/>
              </a:rPr>
              <a:t>Po vyplnění online formuláře je možné zapsané hodnoty exportovat jako dokument PDF, který se přikládá k závěrečné zprávě o realizaci.</a:t>
            </a:r>
          </a:p>
          <a:p>
            <a:pPr algn="just"/>
            <a:endParaRPr lang="cs-CZ" dirty="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cs-CZ" sz="1200" b="1" dirty="0"/>
              <a:t>Specifické datové položky </a:t>
            </a:r>
            <a:r>
              <a:rPr lang="cs-CZ" sz="1200" dirty="0"/>
              <a:t>– nástroj pro doplňkový sběr informací v MS2021+, kterým ŘO získává podrobnější informace o poskytnuté podpoře</a:t>
            </a:r>
          </a:p>
          <a:p>
            <a:pPr marL="0" marR="0" lvl="0" indent="0" algn="just" defTabSz="914400" rtl="0" eaLnBrk="1" fontAlgn="auto" latinLnBrk="0" hangingPunct="1">
              <a:lnSpc>
                <a:spcPct val="100000"/>
              </a:lnSpc>
              <a:spcBef>
                <a:spcPts val="0"/>
              </a:spcBef>
              <a:spcAft>
                <a:spcPts val="0"/>
              </a:spcAft>
              <a:buClrTx/>
              <a:buSzTx/>
              <a:buFontTx/>
              <a:buNone/>
              <a:tabLst/>
              <a:defRPr/>
            </a:pPr>
            <a:r>
              <a:rPr lang="cs-CZ" sz="1200" dirty="0"/>
              <a:t>Specifické datové položky – kapitola 18.3 Obecná část pravidel pro žadatele a příjemce v rámci OPZ+ - Počet podpořených osob původem z Ukrajiny; Celkový počet podpořených osob</a:t>
            </a:r>
          </a:p>
          <a:p>
            <a:pPr algn="just"/>
            <a:endParaRPr lang="cs-CZ" dirty="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65FF7E96-72C8-433C-9E2A-BB6A57D1E243}" type="slidenum">
              <a:rPr lang="cs-CZ" smtClean="0"/>
              <a:t>9</a:t>
            </a:fld>
            <a:endParaRPr lang="cs-CZ"/>
          </a:p>
        </p:txBody>
      </p:sp>
    </p:spTree>
    <p:extLst>
      <p:ext uri="{BB962C8B-B14F-4D97-AF65-F5344CB8AC3E}">
        <p14:creationId xmlns:p14="http://schemas.microsoft.com/office/powerpoint/2010/main" val="4119219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6517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639552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083502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378763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251370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301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624001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59779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250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307304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641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719398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8922570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10661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31973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723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2521482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6065274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96581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0852254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8" name="Obdélník 7">
            <a:extLst>
              <a:ext uri="{FF2B5EF4-FFF2-40B4-BE49-F238E27FC236}">
                <a16:creationId xmlns:a16="http://schemas.microsoft.com/office/drawing/2014/main" id="{5440A850-5689-4D55-9BAB-31BFA4EFCDA9}"/>
              </a:ext>
            </a:extLst>
          </p:cNvPr>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9" name="Obdélník 8">
            <a:extLst>
              <a:ext uri="{FF2B5EF4-FFF2-40B4-BE49-F238E27FC236}">
                <a16:creationId xmlns:a16="http://schemas.microsoft.com/office/drawing/2014/main" id="{4B814B96-F626-44A0-A553-EAB5E9D402F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10" name="Obrázek 11">
            <a:extLst>
              <a:ext uri="{FF2B5EF4-FFF2-40B4-BE49-F238E27FC236}">
                <a16:creationId xmlns:a16="http://schemas.microsoft.com/office/drawing/2014/main" id="{7CEA8BD9-4EDC-478A-B1D7-B89C5968F4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Přímá spojnice 11">
            <a:extLst>
              <a:ext uri="{FF2B5EF4-FFF2-40B4-BE49-F238E27FC236}">
                <a16:creationId xmlns:a16="http://schemas.microsoft.com/office/drawing/2014/main" id="{8A311705-EB00-4AD0-A6F1-3F48833DB4AD}"/>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1224000"/>
          </a:xfrm>
        </p:spPr>
        <p:txBody>
          <a:bodyPr anchor="t"/>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p:nvPr>
        </p:nvSpPr>
        <p:spPr>
          <a:xfrm>
            <a:off x="1511299" y="40896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15" name="Zástupný symbol pro text 14"/>
          <p:cNvSpPr>
            <a:spLocks noGrp="1"/>
          </p:cNvSpPr>
          <p:nvPr>
            <p:ph type="body" sz="quarter" idx="14"/>
          </p:nvPr>
        </p:nvSpPr>
        <p:spPr>
          <a:xfrm>
            <a:off x="1512000" y="48852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5"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4" name="Zástupný symbol pro obrázek 4"/>
          <p:cNvSpPr>
            <a:spLocks noGrp="1" noChangeAspect="1"/>
          </p:cNvSpPr>
          <p:nvPr>
            <p:ph type="pic" sz="quarter" idx="16"/>
          </p:nvPr>
        </p:nvSpPr>
        <p:spPr>
          <a:xfrm>
            <a:off x="846000" y="40896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6" name="Zástupný symbol pro obrázek 4"/>
          <p:cNvSpPr>
            <a:spLocks noGrp="1" noChangeAspect="1"/>
          </p:cNvSpPr>
          <p:nvPr>
            <p:ph type="pic" sz="quarter" idx="17"/>
          </p:nvPr>
        </p:nvSpPr>
        <p:spPr>
          <a:xfrm>
            <a:off x="846000" y="48852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7" name="Zástupný symbol pro datum 5">
            <a:extLst>
              <a:ext uri="{FF2B5EF4-FFF2-40B4-BE49-F238E27FC236}">
                <a16:creationId xmlns:a16="http://schemas.microsoft.com/office/drawing/2014/main" id="{E860E2F5-4232-4044-A31B-028BE8AF0C31}"/>
              </a:ext>
            </a:extLst>
          </p:cNvPr>
          <p:cNvSpPr>
            <a:spLocks noGrp="1"/>
          </p:cNvSpPr>
          <p:nvPr>
            <p:ph type="dt" sz="half" idx="18"/>
          </p:nvPr>
        </p:nvSpPr>
        <p:spPr/>
        <p:txBody>
          <a:bodyPr/>
          <a:lstStyle>
            <a:lvl1pPr>
              <a:defRPr/>
            </a:lvl1pPr>
          </a:lstStyle>
          <a:p>
            <a:pPr>
              <a:defRPr/>
            </a:pPr>
            <a:endParaRPr lang="cs-CZ"/>
          </a:p>
        </p:txBody>
      </p:sp>
      <p:sp>
        <p:nvSpPr>
          <p:cNvPr id="18" name="Zástupný symbol pro zápatí 6">
            <a:extLst>
              <a:ext uri="{FF2B5EF4-FFF2-40B4-BE49-F238E27FC236}">
                <a16:creationId xmlns:a16="http://schemas.microsoft.com/office/drawing/2014/main" id="{F0D50276-9955-4298-8C27-4506AADEEF91}"/>
              </a:ext>
            </a:extLst>
          </p:cNvPr>
          <p:cNvSpPr>
            <a:spLocks noGrp="1"/>
          </p:cNvSpPr>
          <p:nvPr>
            <p:ph type="ftr" sz="quarter" idx="19"/>
          </p:nvPr>
        </p:nvSpPr>
        <p:spPr/>
        <p:txBody>
          <a:bodyPr/>
          <a:lstStyle>
            <a:lvl1pPr>
              <a:defRPr/>
            </a:lvl1pPr>
          </a:lstStyle>
          <a:p>
            <a:pPr>
              <a:defRPr/>
            </a:pPr>
            <a:endParaRPr lang="cs-CZ"/>
          </a:p>
        </p:txBody>
      </p:sp>
      <p:sp>
        <p:nvSpPr>
          <p:cNvPr id="19" name="Zástupný symbol pro číslo snímku 7">
            <a:extLst>
              <a:ext uri="{FF2B5EF4-FFF2-40B4-BE49-F238E27FC236}">
                <a16:creationId xmlns:a16="http://schemas.microsoft.com/office/drawing/2014/main" id="{589A2650-EAC2-4DD4-92D9-3F99D1EE2DC2}"/>
              </a:ext>
            </a:extLst>
          </p:cNvPr>
          <p:cNvSpPr>
            <a:spLocks noGrp="1"/>
          </p:cNvSpPr>
          <p:nvPr>
            <p:ph type="sldNum" sz="quarter" idx="20"/>
          </p:nvPr>
        </p:nvSpPr>
        <p:spPr/>
        <p:txBody>
          <a:bodyPr/>
          <a:lstStyle>
            <a:lvl1pPr>
              <a:defRPr/>
            </a:lvl1pPr>
          </a:lstStyle>
          <a:p>
            <a:fld id="{0198550F-A8AA-4E13-B468-7356DC5D9E56}" type="slidenum">
              <a:rPr lang="cs-CZ" altLang="cs-CZ"/>
              <a:pPr/>
              <a:t>‹#›</a:t>
            </a:fld>
            <a:endParaRPr lang="cs-CZ" altLang="cs-CZ"/>
          </a:p>
        </p:txBody>
      </p:sp>
    </p:spTree>
    <p:extLst>
      <p:ext uri="{BB962C8B-B14F-4D97-AF65-F5344CB8AC3E}">
        <p14:creationId xmlns:p14="http://schemas.microsoft.com/office/powerpoint/2010/main" val="35536796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B62F3F9-7728-4A40-BFD0-86F3D90A4D8B}"/>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B86E5722-98BF-4FC1-8533-479D288E265C}"/>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477DB3E2-E5AB-4868-98AC-686C3A7847F0}"/>
              </a:ext>
            </a:extLst>
          </p:cNvPr>
          <p:cNvSpPr>
            <a:spLocks noGrp="1"/>
          </p:cNvSpPr>
          <p:nvPr>
            <p:ph type="sldNum" sz="quarter" idx="12"/>
          </p:nvPr>
        </p:nvSpPr>
        <p:spPr/>
        <p:txBody>
          <a:bodyPr/>
          <a:lstStyle>
            <a:lvl1pPr>
              <a:defRPr/>
            </a:lvl1pPr>
          </a:lstStyle>
          <a:p>
            <a:fld id="{0D9160E5-A7C5-4D93-8B85-0AD34E46981E}" type="slidenum">
              <a:rPr lang="cs-CZ" altLang="cs-CZ"/>
              <a:pPr/>
              <a:t>‹#›</a:t>
            </a:fld>
            <a:endParaRPr lang="cs-CZ" altLang="cs-CZ"/>
          </a:p>
        </p:txBody>
      </p:sp>
    </p:spTree>
    <p:extLst>
      <p:ext uri="{BB962C8B-B14F-4D97-AF65-F5344CB8AC3E}">
        <p14:creationId xmlns:p14="http://schemas.microsoft.com/office/powerpoint/2010/main" val="2732411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88491D62-F952-4535-AFD5-C0B825A8EFED}"/>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472D71E1-3C46-47B2-86DB-D0DEC7DAEA6A}"/>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8EE68A16-8084-47D9-892B-3EAA47ECA196}"/>
              </a:ext>
            </a:extLst>
          </p:cNvPr>
          <p:cNvSpPr>
            <a:spLocks noGrp="1"/>
          </p:cNvSpPr>
          <p:nvPr>
            <p:ph type="sldNum" sz="quarter" idx="13"/>
          </p:nvPr>
        </p:nvSpPr>
        <p:spPr/>
        <p:txBody>
          <a:bodyPr/>
          <a:lstStyle>
            <a:lvl1pPr>
              <a:defRPr/>
            </a:lvl1pPr>
          </a:lstStyle>
          <a:p>
            <a:fld id="{E5065F35-218B-4D88-9A23-FA27793490C1}" type="slidenum">
              <a:rPr lang="cs-CZ" altLang="cs-CZ"/>
              <a:pPr/>
              <a:t>‹#›</a:t>
            </a:fld>
            <a:endParaRPr lang="cs-CZ" altLang="cs-CZ"/>
          </a:p>
        </p:txBody>
      </p:sp>
    </p:spTree>
    <p:extLst>
      <p:ext uri="{BB962C8B-B14F-4D97-AF65-F5344CB8AC3E}">
        <p14:creationId xmlns:p14="http://schemas.microsoft.com/office/powerpoint/2010/main" val="1141650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3A402E1C-C993-47A9-A9A2-DDFF65285015}"/>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14A21021-001E-40FE-B89D-E35555B17A51}"/>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6BAAC3A9-4A7A-4BDF-A626-833DCDECE648}"/>
              </a:ext>
            </a:extLst>
          </p:cNvPr>
          <p:cNvSpPr>
            <a:spLocks noGrp="1"/>
          </p:cNvSpPr>
          <p:nvPr>
            <p:ph type="sldNum" sz="quarter" idx="13"/>
          </p:nvPr>
        </p:nvSpPr>
        <p:spPr/>
        <p:txBody>
          <a:bodyPr/>
          <a:lstStyle>
            <a:lvl1pPr>
              <a:defRPr/>
            </a:lvl1pPr>
          </a:lstStyle>
          <a:p>
            <a:fld id="{50B05C27-446C-4A85-9C37-DA7E52797172}" type="slidenum">
              <a:rPr lang="cs-CZ" altLang="cs-CZ"/>
              <a:pPr/>
              <a:t>‹#›</a:t>
            </a:fld>
            <a:endParaRPr lang="cs-CZ" altLang="cs-CZ"/>
          </a:p>
        </p:txBody>
      </p:sp>
    </p:spTree>
    <p:extLst>
      <p:ext uri="{BB962C8B-B14F-4D97-AF65-F5344CB8AC3E}">
        <p14:creationId xmlns:p14="http://schemas.microsoft.com/office/powerpoint/2010/main" val="10977708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8" name="Zástupný symbol pro datum 3">
            <a:extLst>
              <a:ext uri="{FF2B5EF4-FFF2-40B4-BE49-F238E27FC236}">
                <a16:creationId xmlns:a16="http://schemas.microsoft.com/office/drawing/2014/main" id="{20014ACF-8830-4491-879B-5E3EDC96EC7A}"/>
              </a:ext>
            </a:extLst>
          </p:cNvPr>
          <p:cNvSpPr>
            <a:spLocks noGrp="1"/>
          </p:cNvSpPr>
          <p:nvPr>
            <p:ph type="dt" sz="half" idx="13"/>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83053E07-1DA1-4714-8C6D-D6E135DA6132}"/>
              </a:ext>
            </a:extLst>
          </p:cNvPr>
          <p:cNvSpPr>
            <a:spLocks noGrp="1"/>
          </p:cNvSpPr>
          <p:nvPr>
            <p:ph type="ftr" sz="quarter" idx="14"/>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58961FE1-CAB4-4ADE-9A33-883ED94D0761}"/>
              </a:ext>
            </a:extLst>
          </p:cNvPr>
          <p:cNvSpPr>
            <a:spLocks noGrp="1"/>
          </p:cNvSpPr>
          <p:nvPr>
            <p:ph type="sldNum" sz="quarter" idx="15"/>
          </p:nvPr>
        </p:nvSpPr>
        <p:spPr/>
        <p:txBody>
          <a:bodyPr/>
          <a:lstStyle>
            <a:lvl1pPr>
              <a:defRPr/>
            </a:lvl1pPr>
          </a:lstStyle>
          <a:p>
            <a:fld id="{2F379236-ECBE-4A93-B643-3EF311D18166}" type="slidenum">
              <a:rPr lang="cs-CZ" altLang="cs-CZ"/>
              <a:pPr/>
              <a:t>‹#›</a:t>
            </a:fld>
            <a:endParaRPr lang="cs-CZ" altLang="cs-CZ"/>
          </a:p>
        </p:txBody>
      </p:sp>
    </p:spTree>
    <p:extLst>
      <p:ext uri="{BB962C8B-B14F-4D97-AF65-F5344CB8AC3E}">
        <p14:creationId xmlns:p14="http://schemas.microsoft.com/office/powerpoint/2010/main" val="13563400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9103466A-AFD6-49BF-9F95-B491C8DCA065}"/>
              </a:ext>
            </a:extLst>
          </p:cNvPr>
          <p:cNvSpPr/>
          <p:nvPr userDrawn="1"/>
        </p:nvSpPr>
        <p:spPr>
          <a:xfrm>
            <a:off x="0" y="0"/>
            <a:ext cx="9144000" cy="673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5" name="Obdélník 4">
            <a:extLst>
              <a:ext uri="{FF2B5EF4-FFF2-40B4-BE49-F238E27FC236}">
                <a16:creationId xmlns:a16="http://schemas.microsoft.com/office/drawing/2014/main" id="{CAD72209-6EF4-40C9-8CC7-F21F3CE8F0E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6" name="Obrázek 11">
            <a:extLst>
              <a:ext uri="{FF2B5EF4-FFF2-40B4-BE49-F238E27FC236}">
                <a16:creationId xmlns:a16="http://schemas.microsoft.com/office/drawing/2014/main" id="{60960804-DBEC-4486-B904-D33D68982F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Přímá spojnice 6">
            <a:extLst>
              <a:ext uri="{FF2B5EF4-FFF2-40B4-BE49-F238E27FC236}">
                <a16:creationId xmlns:a16="http://schemas.microsoft.com/office/drawing/2014/main" id="{F2E4AEA2-E2BC-4509-9D83-259913DAFCD8}"/>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3240000"/>
          </a:xfrm>
        </p:spPr>
        <p:txBody>
          <a:bodyPr anchor="t"/>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Tree>
    <p:extLst>
      <p:ext uri="{BB962C8B-B14F-4D97-AF65-F5344CB8AC3E}">
        <p14:creationId xmlns:p14="http://schemas.microsoft.com/office/powerpoint/2010/main" val="22569631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a:extLst>
              <a:ext uri="{FF2B5EF4-FFF2-40B4-BE49-F238E27FC236}">
                <a16:creationId xmlns:a16="http://schemas.microsoft.com/office/drawing/2014/main" id="{144875B2-35B6-4F44-8AE5-7B01E9F41DDF}"/>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7263332D-16FA-4FB8-9D58-A8245641845E}"/>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0819E384-A268-40BE-9882-E734EC743D3D}"/>
              </a:ext>
            </a:extLst>
          </p:cNvPr>
          <p:cNvSpPr>
            <a:spLocks noGrp="1"/>
          </p:cNvSpPr>
          <p:nvPr>
            <p:ph type="sldNum" sz="quarter" idx="12"/>
          </p:nvPr>
        </p:nvSpPr>
        <p:spPr/>
        <p:txBody>
          <a:bodyPr/>
          <a:lstStyle>
            <a:lvl1pPr>
              <a:defRPr/>
            </a:lvl1pPr>
          </a:lstStyle>
          <a:p>
            <a:fld id="{B1A92EA3-1B42-4F82-87E4-17C6485D0395}" type="slidenum">
              <a:rPr lang="cs-CZ" altLang="cs-CZ"/>
              <a:pPr/>
              <a:t>‹#›</a:t>
            </a:fld>
            <a:endParaRPr lang="cs-CZ" altLang="cs-CZ"/>
          </a:p>
        </p:txBody>
      </p:sp>
    </p:spTree>
    <p:extLst>
      <p:ext uri="{BB962C8B-B14F-4D97-AF65-F5344CB8AC3E}">
        <p14:creationId xmlns:p14="http://schemas.microsoft.com/office/powerpoint/2010/main" val="39027615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DCAC432-B6EF-4F90-BE16-B6589FE163C0}"/>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DA8EA4FE-02AA-4170-BBC5-3B30B971992D}"/>
              </a:ext>
            </a:extLst>
          </p:cNvPr>
          <p:cNvSpPr>
            <a:spLocks noGrp="1"/>
          </p:cNvSpPr>
          <p:nvPr>
            <p:ph type="ftr" sz="quarter" idx="15"/>
          </p:nvPr>
        </p:nvSpPr>
        <p:spPr/>
        <p:txBody>
          <a:bodyPr/>
          <a:lstStyle>
            <a:lvl1pPr>
              <a:defRPr/>
            </a:lvl1pPr>
          </a:lstStyle>
          <a:p>
            <a:pPr>
              <a:defRPr/>
            </a:pPr>
            <a:endParaRPr lang="cs-CZ"/>
          </a:p>
        </p:txBody>
      </p:sp>
      <p:sp>
        <p:nvSpPr>
          <p:cNvPr id="8" name="Zástupný symbol pro číslo snímku 5">
            <a:extLst>
              <a:ext uri="{FF2B5EF4-FFF2-40B4-BE49-F238E27FC236}">
                <a16:creationId xmlns:a16="http://schemas.microsoft.com/office/drawing/2014/main" id="{C816C8A6-2A9B-4C38-B7FD-4B42A6806D5A}"/>
              </a:ext>
            </a:extLst>
          </p:cNvPr>
          <p:cNvSpPr>
            <a:spLocks noGrp="1"/>
          </p:cNvSpPr>
          <p:nvPr>
            <p:ph type="sldNum" sz="quarter" idx="16"/>
          </p:nvPr>
        </p:nvSpPr>
        <p:spPr/>
        <p:txBody>
          <a:bodyPr/>
          <a:lstStyle>
            <a:lvl1pPr>
              <a:defRPr/>
            </a:lvl1pPr>
          </a:lstStyle>
          <a:p>
            <a:fld id="{041D46E7-777A-4B31-91D1-6BAC074F3F45}" type="slidenum">
              <a:rPr lang="cs-CZ" altLang="cs-CZ"/>
              <a:pPr/>
              <a:t>‹#›</a:t>
            </a:fld>
            <a:endParaRPr lang="cs-CZ" altLang="cs-CZ"/>
          </a:p>
        </p:txBody>
      </p:sp>
    </p:spTree>
    <p:extLst>
      <p:ext uri="{BB962C8B-B14F-4D97-AF65-F5344CB8AC3E}">
        <p14:creationId xmlns:p14="http://schemas.microsoft.com/office/powerpoint/2010/main" val="40005755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1A5FD0E-4C77-4AB1-8C24-B538E3595466}"/>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7F1B0D53-65EC-4182-9C84-586995D97961}"/>
              </a:ext>
            </a:extLst>
          </p:cNvPr>
          <p:cNvSpPr>
            <a:spLocks noGrp="1"/>
          </p:cNvSpPr>
          <p:nvPr>
            <p:ph type="ftr" sz="quarter" idx="15"/>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9A32A76A-7911-4237-A277-EDD706146567}"/>
              </a:ext>
            </a:extLst>
          </p:cNvPr>
          <p:cNvSpPr>
            <a:spLocks noGrp="1"/>
          </p:cNvSpPr>
          <p:nvPr>
            <p:ph type="sldNum" sz="quarter" idx="16"/>
          </p:nvPr>
        </p:nvSpPr>
        <p:spPr/>
        <p:txBody>
          <a:bodyPr/>
          <a:lstStyle>
            <a:lvl1pPr>
              <a:defRPr/>
            </a:lvl1pPr>
          </a:lstStyle>
          <a:p>
            <a:fld id="{6ED6F8FF-31CC-4B87-82D9-260C2CBB7CFD}" type="slidenum">
              <a:rPr lang="cs-CZ" altLang="cs-CZ"/>
              <a:pPr/>
              <a:t>‹#›</a:t>
            </a:fld>
            <a:endParaRPr lang="cs-CZ" altLang="cs-CZ"/>
          </a:p>
        </p:txBody>
      </p:sp>
    </p:spTree>
    <p:extLst>
      <p:ext uri="{BB962C8B-B14F-4D97-AF65-F5344CB8AC3E}">
        <p14:creationId xmlns:p14="http://schemas.microsoft.com/office/powerpoint/2010/main" val="1683419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6" name="Zástupný symbol pro datum 3">
            <a:extLst>
              <a:ext uri="{FF2B5EF4-FFF2-40B4-BE49-F238E27FC236}">
                <a16:creationId xmlns:a16="http://schemas.microsoft.com/office/drawing/2014/main" id="{02585D64-3693-4B90-9D33-158C02C2C218}"/>
              </a:ext>
            </a:extLst>
          </p:cNvPr>
          <p:cNvSpPr>
            <a:spLocks noGrp="1"/>
          </p:cNvSpPr>
          <p:nvPr>
            <p:ph type="dt" sz="half" idx="15"/>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49B78728-FEEA-4D61-8ADC-6067FAAB642F}"/>
              </a:ext>
            </a:extLst>
          </p:cNvPr>
          <p:cNvSpPr>
            <a:spLocks noGrp="1"/>
          </p:cNvSpPr>
          <p:nvPr>
            <p:ph type="ftr" sz="quarter" idx="16"/>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EEE07B07-EB06-4CA5-9611-83DC965B9127}"/>
              </a:ext>
            </a:extLst>
          </p:cNvPr>
          <p:cNvSpPr>
            <a:spLocks noGrp="1"/>
          </p:cNvSpPr>
          <p:nvPr>
            <p:ph type="sldNum" sz="quarter" idx="17"/>
          </p:nvPr>
        </p:nvSpPr>
        <p:spPr/>
        <p:txBody>
          <a:bodyPr/>
          <a:lstStyle>
            <a:lvl1pPr>
              <a:defRPr/>
            </a:lvl1pPr>
          </a:lstStyle>
          <a:p>
            <a:fld id="{44D291B7-B4C8-43E2-8D5A-7FE37CE2B527}" type="slidenum">
              <a:rPr lang="cs-CZ" altLang="cs-CZ"/>
              <a:pPr/>
              <a:t>‹#›</a:t>
            </a:fld>
            <a:endParaRPr lang="cs-CZ" altLang="cs-CZ"/>
          </a:p>
        </p:txBody>
      </p:sp>
    </p:spTree>
    <p:extLst>
      <p:ext uri="{BB962C8B-B14F-4D97-AF65-F5344CB8AC3E}">
        <p14:creationId xmlns:p14="http://schemas.microsoft.com/office/powerpoint/2010/main" val="14391587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1">
            <a:spLocks noChangeArrowheads="1"/>
          </p:cNvSpPr>
          <p:nvPr userDrawn="1"/>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dirty="0">
                <a:ln>
                  <a:noFill/>
                </a:ln>
                <a:solidFill>
                  <a:srgbClr val="FFFFFF"/>
                </a:solidFill>
                <a:effectLst/>
                <a:latin typeface="Trebuchet MS" panose="020B0603020202020204" pitchFamily="34" charset="0"/>
              </a:rPr>
              <a:t>Operační program </a:t>
            </a:r>
            <a:r>
              <a:rPr kumimoji="0" lang="cs-CZ" altLang="cs-CZ" sz="1800" b="1" i="0" u="none" strike="noStrike" cap="none" normalizeH="0" baseline="0" dirty="0">
                <a:ln>
                  <a:noFill/>
                </a:ln>
                <a:solidFill>
                  <a:srgbClr val="5FBBF5"/>
                </a:solidFill>
                <a:effectLst/>
                <a:latin typeface="Trebuchet MS" panose="020B0603020202020204" pitchFamily="34" charset="0"/>
              </a:rPr>
              <a:t>Zaměstnanost plus</a:t>
            </a:r>
            <a:endParaRPr kumimoji="0" lang="cs-CZ" altLang="cs-CZ" sz="2400" b="1" i="0" u="none" strike="noStrike" cap="none" normalizeH="0" baseline="0" dirty="0">
              <a:ln>
                <a:noFill/>
              </a:ln>
              <a:solidFill>
                <a:schemeClr val="tx1"/>
              </a:solidFill>
              <a:effectLst/>
              <a:latin typeface="Arial" panose="020B0604020202020204" pitchFamily="34" charset="0"/>
            </a:endParaRPr>
          </a:p>
        </p:txBody>
      </p:sp>
      <p:cxnSp>
        <p:nvCxnSpPr>
          <p:cNvPr id="18" name="Přímá spojnice 17"/>
          <p:cNvCxnSpPr>
            <a:cxnSpLocks/>
          </p:cNvCxnSpPr>
          <p:nvPr userDrawn="1"/>
        </p:nvCxnSpPr>
        <p:spPr>
          <a:xfrm flipV="1">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1"/>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479558"/>
      </p:ext>
    </p:extLst>
  </p:cSld>
  <p:clrMapOvr>
    <a:masterClrMapping/>
  </p:clrMapOvr>
  <p:extLst>
    <p:ext uri="{DCECCB84-F9BA-43D5-87BE-67443E8EF086}">
      <p15:sldGuideLst xmlns:p15="http://schemas.microsoft.com/office/powerpoint/2012/main">
        <p15:guide id="1" orient="horz" pos="48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1505833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205851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292609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308039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3524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4660197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0202549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13904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4500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9101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0088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33924328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5458419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0452382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358234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948490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354449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832529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671351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5228920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3129823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3680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2pPr marL="666000" indent="-252000">
              <a:buSzPct val="150000"/>
              <a:buFont typeface="Arial" panose="020B0604020202020204" pitchFamily="34" charset="0"/>
              <a:buChar char="•"/>
              <a:defRPr/>
            </a:lvl2p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4191933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61731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3938206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8271036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96038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31006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43587735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0830142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2407445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2" name="Obrázek 1"/>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576140"/>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708140178"/>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876669925"/>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20528580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00379846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8" name="Obrázek 7"/>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19080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75374036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0515769"/>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435158641"/>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2446764703"/>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11" name="Nadpis 10"/>
          <p:cNvSpPr>
            <a:spLocks noGrp="1"/>
          </p:cNvSpPr>
          <p:nvPr>
            <p:ph type="title"/>
          </p:nvPr>
        </p:nvSpPr>
        <p:spPr>
          <a:xfrm>
            <a:off x="1512000" y="2610000"/>
            <a:ext cx="7272000" cy="1224000"/>
          </a:xfrm>
        </p:spPr>
        <p:txBody>
          <a:bodyPr anchor="t" anchorCtr="0"/>
          <a:lstStyle>
            <a:lvl1pPr>
              <a:defRPr sz="3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24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24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2" name="Obrázek 1"/>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1163"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1">
            <a:spLocks noChangeArrowheads="1"/>
          </p:cNvSpPr>
          <p:nvPr userDrawn="1"/>
        </p:nvSpPr>
        <p:spPr bwMode="auto">
          <a:xfrm>
            <a:off x="4012458"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2" tIns="27432" rIns="27432" bIns="27432" numCol="1" anchor="t" anchorCtr="0" compatLnSpc="1">
            <a:prstTxWarp prst="textNoShape">
              <a:avLst/>
            </a:prstTxWarp>
          </a:bodyPr>
          <a:lstStyle/>
          <a:p>
            <a:pPr marL="0" marR="0" lvl="0" indent="0" algn="r" defTabSz="685800" rtl="0" eaLnBrk="0" fontAlgn="base" latinLnBrk="0" hangingPunct="0">
              <a:lnSpc>
                <a:spcPct val="100000"/>
              </a:lnSpc>
              <a:spcBef>
                <a:spcPct val="0"/>
              </a:spcBef>
              <a:spcAft>
                <a:spcPct val="0"/>
              </a:spcAft>
              <a:buClrTx/>
              <a:buSzTx/>
              <a:buFontTx/>
              <a:buNone/>
              <a:tabLst/>
            </a:pPr>
            <a:r>
              <a:rPr kumimoji="0" lang="cs-CZ" altLang="cs-CZ" sz="1350" b="0" i="0" u="none" strike="noStrike" cap="none" normalizeH="0" baseline="0" dirty="0">
                <a:ln>
                  <a:noFill/>
                </a:ln>
                <a:solidFill>
                  <a:srgbClr val="FFFFFF"/>
                </a:solidFill>
                <a:effectLst/>
                <a:latin typeface="Trebuchet MS" panose="020B0603020202020204" pitchFamily="34" charset="0"/>
              </a:rPr>
              <a:t>Operační program </a:t>
            </a:r>
            <a:r>
              <a:rPr kumimoji="0" lang="cs-CZ" altLang="cs-CZ" sz="1350" b="1" i="0" u="none" strike="noStrike" cap="none" normalizeH="0" baseline="0" dirty="0">
                <a:ln>
                  <a:noFill/>
                </a:ln>
                <a:solidFill>
                  <a:srgbClr val="5FBBF5"/>
                </a:solidFill>
                <a:effectLst/>
                <a:latin typeface="Trebuchet MS" panose="020B0603020202020204" pitchFamily="34" charset="0"/>
              </a:rPr>
              <a:t>Zaměstnanost plus</a:t>
            </a:r>
            <a:endParaRPr kumimoji="0" lang="cs-CZ" altLang="cs-CZ" sz="1800" b="1" i="0" u="none" strike="noStrike" cap="none" normalizeH="0" baseline="0" dirty="0">
              <a:ln>
                <a:noFill/>
              </a:ln>
              <a:solidFill>
                <a:schemeClr val="tx1"/>
              </a:solidFill>
              <a:effectLst/>
              <a:latin typeface="Arial" panose="020B0604020202020204" pitchFamily="34" charset="0"/>
            </a:endParaRPr>
          </a:p>
        </p:txBody>
      </p:sp>
      <p:cxnSp>
        <p:nvCxnSpPr>
          <p:cNvPr id="18" name="Přímá spojnice 17"/>
          <p:cNvCxnSpPr>
            <a:cxnSpLocks/>
          </p:cNvCxnSpPr>
          <p:nvPr userDrawn="1"/>
        </p:nvCxnSpPr>
        <p:spPr>
          <a:xfrm flipV="1">
            <a:off x="378870"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1"/>
        </p:nvCxnSpPr>
        <p:spPr>
          <a:xfrm>
            <a:off x="6774151"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4175888"/>
      </p:ext>
    </p:extLst>
  </p:cSld>
  <p:clrMapOvr>
    <a:masterClrMapping/>
  </p:clrMapOvr>
  <p:extLst>
    <p:ext uri="{DCECCB84-F9BA-43D5-87BE-67443E8EF086}">
      <p15:sldGuideLst xmlns:p15="http://schemas.microsoft.com/office/powerpoint/2012/main">
        <p15:guide id="1" orient="horz" pos="482">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5197214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22810765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7341117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200"/>
              </a:lnSpc>
              <a:spcBef>
                <a:spcPts val="0"/>
              </a:spcBef>
              <a:spcAft>
                <a:spcPts val="0"/>
              </a:spcAft>
              <a:buFontTx/>
              <a:buNone/>
              <a:defRPr sz="105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2426076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11" name="Nadpis 10"/>
          <p:cNvSpPr>
            <a:spLocks noGrp="1"/>
          </p:cNvSpPr>
          <p:nvPr>
            <p:ph type="title"/>
          </p:nvPr>
        </p:nvSpPr>
        <p:spPr>
          <a:xfrm>
            <a:off x="1512000" y="2610000"/>
            <a:ext cx="7272000" cy="3240000"/>
          </a:xfrm>
        </p:spPr>
        <p:txBody>
          <a:bodyPr anchor="t" anchorCtr="0"/>
          <a:lstStyle>
            <a:lvl1pPr>
              <a:defRPr sz="3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45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7" y="202408"/>
            <a:ext cx="3952627" cy="792957"/>
          </a:xfrm>
          <a:prstGeom prst="rect">
            <a:avLst/>
          </a:prstGeom>
        </p:spPr>
      </p:pic>
      <p:cxnSp>
        <p:nvCxnSpPr>
          <p:cNvPr id="12" name="Přímá spojnice 11"/>
          <p:cNvCxnSpPr/>
          <p:nvPr userDrawn="1"/>
        </p:nvCxnSpPr>
        <p:spPr>
          <a:xfrm>
            <a:off x="395537"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9052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073173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22030592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70138688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324000" indent="-324000">
              <a:buFont typeface="Wingdings 3" panose="05040102010807070707" pitchFamily="18" charset="2"/>
              <a:buChar char=""/>
              <a:defRPr/>
            </a:lvl1pPr>
            <a:lvl2pPr marL="499500" indent="-189000">
              <a:buFont typeface="Wingdings 3" panose="05040102010807070707" pitchFamily="18" charset="2"/>
              <a:buChar char=""/>
              <a:defRPr/>
            </a:lvl2pPr>
            <a:lvl3pPr marL="688500" indent="-189000">
              <a:buFont typeface="Wingdings 3" panose="05040102010807070707" pitchFamily="18" charset="2"/>
              <a:buChar char=""/>
              <a:defRPr/>
            </a:lvl3pPr>
            <a:lvl4pPr marL="877500" indent="-189000">
              <a:buFont typeface="Wingdings 3" panose="05040102010807070707" pitchFamily="18" charset="2"/>
              <a:buChar char=""/>
              <a:defRPr/>
            </a:lvl4pPr>
            <a:lvl5pPr marL="1066500" indent="-189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200"/>
              </a:lnSpc>
              <a:spcBef>
                <a:spcPts val="0"/>
              </a:spcBef>
              <a:spcAft>
                <a:spcPts val="0"/>
              </a:spcAft>
              <a:buFontTx/>
              <a:buNone/>
              <a:defRPr sz="105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50800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theme" Target="../theme/theme5.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theme" Target="../theme/theme6.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theme" Target="../theme/theme7.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0.xml"/><Relationship Id="rId3" Type="http://schemas.openxmlformats.org/officeDocument/2006/relationships/slideLayout" Target="../slideLayouts/slideLayout75.xml"/><Relationship Id="rId7" Type="http://schemas.openxmlformats.org/officeDocument/2006/relationships/slideLayout" Target="../slideLayouts/slideLayout79.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theme" Target="../theme/theme8.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0.xml"/><Relationship Id="rId3" Type="http://schemas.openxmlformats.org/officeDocument/2006/relationships/slideLayout" Target="../slideLayouts/slideLayout85.xml"/><Relationship Id="rId7" Type="http://schemas.openxmlformats.org/officeDocument/2006/relationships/slideLayout" Target="../slideLayouts/slideLayout89.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theme" Target="../theme/theme9.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22762278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8361477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Obdélník 14">
            <a:extLst>
              <a:ext uri="{FF2B5EF4-FFF2-40B4-BE49-F238E27FC236}">
                <a16:creationId xmlns:a16="http://schemas.microsoft.com/office/drawing/2014/main" id="{0A03292F-4635-4ABE-B42F-5EA4FD4C6DFA}"/>
              </a:ext>
            </a:extLst>
          </p:cNvPr>
          <p:cNvSpPr/>
          <p:nvPr/>
        </p:nvSpPr>
        <p:spPr>
          <a:xfrm>
            <a:off x="0" y="1079500"/>
            <a:ext cx="9144000" cy="127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AFDDFA"/>
              </a:solidFill>
            </a:endParaRPr>
          </a:p>
        </p:txBody>
      </p:sp>
      <p:sp>
        <p:nvSpPr>
          <p:cNvPr id="7" name="Obdélník 6">
            <a:extLst>
              <a:ext uri="{FF2B5EF4-FFF2-40B4-BE49-F238E27FC236}">
                <a16:creationId xmlns:a16="http://schemas.microsoft.com/office/drawing/2014/main" id="{B17DD378-830C-4F32-A903-1BEE825305A1}"/>
              </a:ext>
            </a:extLst>
          </p:cNvPr>
          <p:cNvSpPr/>
          <p:nvPr/>
        </p:nvSpPr>
        <p:spPr>
          <a:xfrm>
            <a:off x="0" y="0"/>
            <a:ext cx="9144000" cy="1079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2" name="Zástupný symbol pro nadpis 1">
            <a:extLst>
              <a:ext uri="{FF2B5EF4-FFF2-40B4-BE49-F238E27FC236}">
                <a16:creationId xmlns:a16="http://schemas.microsoft.com/office/drawing/2014/main" id="{DC93CE9F-D56C-4231-98A3-F43313230D86}"/>
              </a:ext>
            </a:extLst>
          </p:cNvPr>
          <p:cNvSpPr>
            <a:spLocks noGrp="1"/>
          </p:cNvSpPr>
          <p:nvPr>
            <p:ph type="title"/>
          </p:nvPr>
        </p:nvSpPr>
        <p:spPr>
          <a:xfrm>
            <a:off x="360363" y="0"/>
            <a:ext cx="8423275" cy="1079500"/>
          </a:xfrm>
          <a:prstGeom prst="rect">
            <a:avLst/>
          </a:prstGeom>
        </p:spPr>
        <p:txBody>
          <a:bodyPr vert="horz" lIns="36000" tIns="0" rIns="36000" bIns="0" rtlCol="0" anchor="ctr" anchorCtr="0">
            <a:noAutofit/>
          </a:bodyPr>
          <a:lstStyle/>
          <a:p>
            <a:r>
              <a:rPr lang="cs-CZ" dirty="0"/>
              <a:t>Kliknutím lze upravit styl.</a:t>
            </a:r>
          </a:p>
        </p:txBody>
      </p:sp>
      <p:sp>
        <p:nvSpPr>
          <p:cNvPr id="4101" name="Zástupný symbol pro text 2">
            <a:extLst>
              <a:ext uri="{FF2B5EF4-FFF2-40B4-BE49-F238E27FC236}">
                <a16:creationId xmlns:a16="http://schemas.microsoft.com/office/drawing/2014/main" id="{94032CBD-7494-42A7-B15D-23CAF1FE2CAC}"/>
              </a:ext>
            </a:extLst>
          </p:cNvPr>
          <p:cNvSpPr>
            <a:spLocks noGrp="1"/>
          </p:cNvSpPr>
          <p:nvPr>
            <p:ph type="body" idx="1"/>
          </p:nvPr>
        </p:nvSpPr>
        <p:spPr bwMode="auto">
          <a:xfrm>
            <a:off x="539750" y="1800225"/>
            <a:ext cx="8064500"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cs-CZ" altLang="cs-CZ"/>
              <a:t>Kliknutím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a:extLst>
              <a:ext uri="{FF2B5EF4-FFF2-40B4-BE49-F238E27FC236}">
                <a16:creationId xmlns:a16="http://schemas.microsoft.com/office/drawing/2014/main" id="{7AB1BAD0-8C20-4B6E-A8AF-AE32A6933D0C}"/>
              </a:ext>
            </a:extLst>
          </p:cNvPr>
          <p:cNvSpPr>
            <a:spLocks noGrp="1"/>
          </p:cNvSpPr>
          <p:nvPr>
            <p:ph type="dt" sz="half" idx="2"/>
          </p:nvPr>
        </p:nvSpPr>
        <p:spPr>
          <a:xfrm>
            <a:off x="539750" y="6516688"/>
            <a:ext cx="1116013"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5" name="Zástupný symbol pro zápatí 4">
            <a:extLst>
              <a:ext uri="{FF2B5EF4-FFF2-40B4-BE49-F238E27FC236}">
                <a16:creationId xmlns:a16="http://schemas.microsoft.com/office/drawing/2014/main" id="{500538B4-F697-46DC-BB98-598A6943B4D8}"/>
              </a:ext>
            </a:extLst>
          </p:cNvPr>
          <p:cNvSpPr>
            <a:spLocks noGrp="1"/>
          </p:cNvSpPr>
          <p:nvPr>
            <p:ph type="ftr" sz="quarter" idx="3"/>
          </p:nvPr>
        </p:nvSpPr>
        <p:spPr>
          <a:xfrm>
            <a:off x="1692275" y="6516688"/>
            <a:ext cx="6911975"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6" name="Zástupný symbol pro číslo snímku 5">
            <a:extLst>
              <a:ext uri="{FF2B5EF4-FFF2-40B4-BE49-F238E27FC236}">
                <a16:creationId xmlns:a16="http://schemas.microsoft.com/office/drawing/2014/main" id="{C7D777D8-25AB-4309-A356-113DD0C5B502}"/>
              </a:ext>
            </a:extLst>
          </p:cNvPr>
          <p:cNvSpPr>
            <a:spLocks noGrp="1"/>
          </p:cNvSpPr>
          <p:nvPr>
            <p:ph type="sldNum" sz="quarter" idx="4"/>
          </p:nvPr>
        </p:nvSpPr>
        <p:spPr>
          <a:xfrm>
            <a:off x="8640763" y="6516688"/>
            <a:ext cx="466725" cy="179387"/>
          </a:xfrm>
          <a:prstGeom prst="rect">
            <a:avLst/>
          </a:prstGeom>
        </p:spPr>
        <p:txBody>
          <a:bodyPr vert="horz" wrap="square" lIns="0" tIns="0" rIns="0" bIns="0" numCol="1" anchor="ctr" anchorCtr="0" compatLnSpc="1">
            <a:prstTxWarp prst="textNoShape">
              <a:avLst/>
            </a:prstTxWarp>
          </a:bodyPr>
          <a:lstStyle>
            <a:lvl1pPr algn="ctr" eaLnBrk="1" hangingPunct="1">
              <a:defRPr sz="1000" b="1">
                <a:solidFill>
                  <a:srgbClr val="084A8B"/>
                </a:solidFill>
              </a:defRPr>
            </a:lvl1pPr>
          </a:lstStyle>
          <a:p>
            <a:fld id="{89716E8A-C4AB-4BAA-B339-C790383B6FBC}" type="slidenum">
              <a:rPr lang="cs-CZ" altLang="cs-CZ"/>
              <a:pPr/>
              <a:t>‹#›</a:t>
            </a:fld>
            <a:endParaRPr lang="cs-CZ" altLang="cs-CZ"/>
          </a:p>
        </p:txBody>
      </p:sp>
      <p:sp>
        <p:nvSpPr>
          <p:cNvPr id="18" name="Obdélník 17">
            <a:extLst>
              <a:ext uri="{FF2B5EF4-FFF2-40B4-BE49-F238E27FC236}">
                <a16:creationId xmlns:a16="http://schemas.microsoft.com/office/drawing/2014/main" id="{C977BCA9-3D50-4E67-8EEE-3CB0D75F7659}"/>
              </a:ext>
            </a:extLst>
          </p:cNvPr>
          <p:cNvSpPr/>
          <p:nvPr/>
        </p:nvSpPr>
        <p:spPr>
          <a:xfrm>
            <a:off x="0" y="6732588"/>
            <a:ext cx="9144000" cy="1254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Tree>
    <p:extLst>
      <p:ext uri="{BB962C8B-B14F-4D97-AF65-F5344CB8AC3E}">
        <p14:creationId xmlns:p14="http://schemas.microsoft.com/office/powerpoint/2010/main" val="113990676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Lst>
  <p:hf hdr="0" ftr="0" dt="0"/>
  <p:txStyles>
    <p:titleStyle>
      <a:lvl1pPr algn="l" rtl="0" eaLnBrk="0" fontAlgn="base" hangingPunct="0">
        <a:spcBef>
          <a:spcPct val="0"/>
        </a:spcBef>
        <a:spcAft>
          <a:spcPct val="0"/>
        </a:spcAft>
        <a:defRPr sz="3200" b="1" cap="all">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431800" indent="-431800" algn="l" rtl="0" eaLnBrk="0" fontAlgn="base" hangingPunct="0">
        <a:lnSpc>
          <a:spcPts val="2875"/>
        </a:lnSpc>
        <a:spcBef>
          <a:spcPts val="600"/>
        </a:spcBef>
        <a:spcAft>
          <a:spcPts val="600"/>
        </a:spcAft>
        <a:buClr>
          <a:schemeClr val="accent2"/>
        </a:buClr>
        <a:buSzPct val="100000"/>
        <a:buFont typeface="Wingdings" panose="05000000000000000000" pitchFamily="2" charset="2"/>
        <a:buChar char=""/>
        <a:defRPr sz="2400" kern="1200">
          <a:solidFill>
            <a:schemeClr val="tx1"/>
          </a:solidFill>
          <a:latin typeface="+mn-lt"/>
          <a:ea typeface="+mn-ea"/>
          <a:cs typeface="+mn-cs"/>
        </a:defRPr>
      </a:lvl1pPr>
      <a:lvl2pPr marL="66516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7575"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69988"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lang="cs-CZ" sz="2000" kern="1200" dirty="0">
          <a:solidFill>
            <a:schemeClr val="tx1"/>
          </a:solidFill>
          <a:latin typeface="+mn-lt"/>
          <a:ea typeface="+mn-ea"/>
          <a:cs typeface="+mn-cs"/>
        </a:defRPr>
      </a:lvl4pPr>
      <a:lvl5pPr marL="142081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64785750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Tree>
    <p:extLst>
      <p:ext uri="{BB962C8B-B14F-4D97-AF65-F5344CB8AC3E}">
        <p14:creationId xmlns:p14="http://schemas.microsoft.com/office/powerpoint/2010/main" val="542044367"/>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06056064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Tree>
    <p:extLst>
      <p:ext uri="{BB962C8B-B14F-4D97-AF65-F5344CB8AC3E}">
        <p14:creationId xmlns:p14="http://schemas.microsoft.com/office/powerpoint/2010/main" val="3543395343"/>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Lst>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788">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788">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788"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spTree>
    <p:extLst>
      <p:ext uri="{BB962C8B-B14F-4D97-AF65-F5344CB8AC3E}">
        <p14:creationId xmlns:p14="http://schemas.microsoft.com/office/powerpoint/2010/main" val="861311856"/>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Lst>
  <p:hf hdr="0" ftr="0" dt="0"/>
  <p:txStyles>
    <p:titleStyle>
      <a:lvl1pPr algn="l" defTabSz="685800" rtl="0" eaLnBrk="1" latinLnBrk="0" hangingPunct="1">
        <a:lnSpc>
          <a:spcPct val="100000"/>
        </a:lnSpc>
        <a:spcBef>
          <a:spcPct val="0"/>
        </a:spcBef>
        <a:buNone/>
        <a:defRPr sz="2400" b="1" kern="0" cap="all" baseline="0">
          <a:solidFill>
            <a:schemeClr val="tx2"/>
          </a:solidFill>
          <a:latin typeface="+mj-lt"/>
          <a:ea typeface="+mj-ea"/>
          <a:cs typeface="+mj-cs"/>
        </a:defRPr>
      </a:lvl1pPr>
    </p:titleStyle>
    <p:bodyStyle>
      <a:lvl1pPr marL="324000" indent="-324000" algn="l" defTabSz="685800" rtl="0" eaLnBrk="1" latinLnBrk="0" hangingPunct="1">
        <a:lnSpc>
          <a:spcPts val="2160"/>
        </a:lnSpc>
        <a:spcBef>
          <a:spcPts val="450"/>
        </a:spcBef>
        <a:spcAft>
          <a:spcPts val="450"/>
        </a:spcAft>
        <a:buClr>
          <a:schemeClr val="accent2"/>
        </a:buClr>
        <a:buSzPct val="100000"/>
        <a:buFont typeface="Wingdings" panose="05000000000000000000" pitchFamily="2" charset="2"/>
        <a:buChar char=""/>
        <a:defRPr sz="1800" b="0" kern="1200">
          <a:solidFill>
            <a:schemeClr val="tx1"/>
          </a:solidFill>
          <a:latin typeface="+mn-lt"/>
          <a:ea typeface="+mn-ea"/>
          <a:cs typeface="+mn-cs"/>
        </a:defRPr>
      </a:lvl1pPr>
      <a:lvl2pPr marL="499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2pPr>
      <a:lvl3pPr marL="688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3pPr>
      <a:lvl4pPr marL="877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lang="cs-CZ" sz="1500" kern="1200" dirty="0" smtClean="0">
          <a:solidFill>
            <a:schemeClr val="tx1"/>
          </a:solidFill>
          <a:latin typeface="+mn-lt"/>
          <a:ea typeface="+mn-ea"/>
          <a:cs typeface="+mn-cs"/>
        </a:defRPr>
      </a:lvl4pPr>
      <a:lvl5pPr marL="1066500" indent="-189000" algn="l" defTabSz="685800" rtl="0" eaLnBrk="1" latinLnBrk="0" hangingPunct="1">
        <a:lnSpc>
          <a:spcPts val="1800"/>
        </a:lnSpc>
        <a:spcBef>
          <a:spcPts val="225"/>
        </a:spcBef>
        <a:spcAft>
          <a:spcPts val="225"/>
        </a:spcAft>
        <a:buClr>
          <a:schemeClr val="accent2"/>
        </a:buClr>
        <a:buSzPct val="80000"/>
        <a:buFont typeface="Wingdings" panose="05000000000000000000" pitchFamily="2" charset="2"/>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www.esfcr.cz/monitorovani-podporenych-osob-opz-plus" TargetMode="External"/><Relationship Id="rId2" Type="http://schemas.openxmlformats.org/officeDocument/2006/relationships/notesSlide" Target="../notesSlides/notesSlide10.xml"/><Relationship Id="rId1" Type="http://schemas.openxmlformats.org/officeDocument/2006/relationships/slideLayout" Target="../slideLayouts/slideLayout84.xml"/><Relationship Id="rId4" Type="http://schemas.openxmlformats.org/officeDocument/2006/relationships/hyperlink" Target="http://www.esfcr.cz/"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4.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83.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90.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8.xml.rels><?xml version="1.0" encoding="UTF-8" standalone="yes"?>
<Relationships xmlns="http://schemas.openxmlformats.org/package/2006/relationships"><Relationship Id="rId3" Type="http://schemas.openxmlformats.org/officeDocument/2006/relationships/hyperlink" Target="https://publicita.dotaceeu.cz/" TargetMode="External"/><Relationship Id="rId2" Type="http://schemas.openxmlformats.org/officeDocument/2006/relationships/notesSlide" Target="../notesSlides/notesSlide18.xml"/><Relationship Id="rId1" Type="http://schemas.openxmlformats.org/officeDocument/2006/relationships/slideLayout" Target="../slideLayouts/slideLayout84.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84.xml"/><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3.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8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4.xml"/></Relationships>
</file>

<file path=ppt/slides/_rels/slide3.xml.rels><?xml version="1.0" encoding="UTF-8" standalone="yes"?>
<Relationships xmlns="http://schemas.openxmlformats.org/package/2006/relationships"><Relationship Id="rId3" Type="http://schemas.openxmlformats.org/officeDocument/2006/relationships/hyperlink" Target="http://www.esfcr.cz/" TargetMode="External"/><Relationship Id="rId2" Type="http://schemas.openxmlformats.org/officeDocument/2006/relationships/notesSlide" Target="../notesSlides/notesSlide3.xml"/><Relationship Id="rId1" Type="http://schemas.openxmlformats.org/officeDocument/2006/relationships/slideLayout" Target="../slideLayouts/slideLayout84.xml"/><Relationship Id="rId4" Type="http://schemas.openxmlformats.org/officeDocument/2006/relationships/hyperlink" Target="https://www.esfcr.cz/formulare-a-pokyny-ke-zprave-o-realizaci-projektu-zadosti-o-platbu-a-zadosti-o-zmenu-opz-plus"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s://www.esfcr.cz/pravidla-pro-zadatele-a-prijemce-opz-plus/-/dokument/18479961" TargetMode="External"/><Relationship Id="rId2" Type="http://schemas.openxmlformats.org/officeDocument/2006/relationships/notesSlide" Target="../notesSlides/notesSlide30.xml"/><Relationship Id="rId1" Type="http://schemas.openxmlformats.org/officeDocument/2006/relationships/slideLayout" Target="../slideLayouts/slideLayout84.xml"/><Relationship Id="rId4" Type="http://schemas.openxmlformats.org/officeDocument/2006/relationships/image" Target="../media/image19.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4.xml"/></Relationships>
</file>

<file path=ppt/slides/_rels/slide4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5.xml"/><Relationship Id="rId1" Type="http://schemas.openxmlformats.org/officeDocument/2006/relationships/slideLayout" Target="../slideLayouts/slideLayout8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403648" y="1700808"/>
            <a:ext cx="7272000" cy="693032"/>
          </a:xfrm>
        </p:spPr>
        <p:txBody>
          <a:bodyPr/>
          <a:lstStyle/>
          <a:p>
            <a:r>
              <a:rPr lang="cs-CZ" sz="2800" dirty="0"/>
              <a:t>Seminář pro příjemce výzvy č. 54</a:t>
            </a:r>
            <a:br>
              <a:rPr lang="cs-CZ" sz="2800" dirty="0"/>
            </a:br>
            <a:r>
              <a:rPr lang="cs-CZ" sz="1800" dirty="0"/>
              <a:t>Příprava a podpis právního aktu, pravidla a podmínky realizace, ZOR, ŽOP</a:t>
            </a:r>
          </a:p>
        </p:txBody>
      </p:sp>
      <p:sp>
        <p:nvSpPr>
          <p:cNvPr id="6" name="Zástupný symbol pro text 5"/>
          <p:cNvSpPr>
            <a:spLocks noGrp="1"/>
          </p:cNvSpPr>
          <p:nvPr>
            <p:ph type="body" sz="quarter" idx="13"/>
          </p:nvPr>
        </p:nvSpPr>
        <p:spPr>
          <a:xfrm>
            <a:off x="1331640" y="3501008"/>
            <a:ext cx="7272000" cy="540000"/>
          </a:xfrm>
        </p:spPr>
        <p:txBody>
          <a:bodyPr/>
          <a:lstStyle/>
          <a:p>
            <a:r>
              <a:rPr lang="cs-CZ" dirty="0"/>
              <a:t>Oddělení projektů CLLD a ITI</a:t>
            </a:r>
          </a:p>
          <a:p>
            <a:endParaRPr lang="cs-CZ" sz="2000" dirty="0"/>
          </a:p>
        </p:txBody>
      </p:sp>
      <p:sp>
        <p:nvSpPr>
          <p:cNvPr id="7" name="Zástupný symbol pro text 6"/>
          <p:cNvSpPr>
            <a:spLocks noGrp="1"/>
          </p:cNvSpPr>
          <p:nvPr>
            <p:ph type="body" sz="quarter" idx="14"/>
          </p:nvPr>
        </p:nvSpPr>
        <p:spPr>
          <a:xfrm>
            <a:off x="971600" y="4869160"/>
            <a:ext cx="7848064" cy="540000"/>
          </a:xfrm>
        </p:spPr>
        <p:txBody>
          <a:bodyPr/>
          <a:lstStyle/>
          <a:p>
            <a:endParaRPr lang="cs-CZ" dirty="0"/>
          </a:p>
          <a:p>
            <a:r>
              <a:rPr lang="cs-CZ" dirty="0"/>
              <a:t>On-line/prezenčně, Praha 11. 4. 2024</a:t>
            </a:r>
          </a:p>
          <a:p>
            <a:endParaRPr lang="cs-CZ"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755576" y="1844824"/>
            <a:ext cx="540000" cy="540000"/>
          </a:xfrm>
        </p:spPr>
      </p:pic>
      <p:pic>
        <p:nvPicPr>
          <p:cNvPr id="15" name="Zástupný symbol pro obrázek 14"/>
          <p:cNvPicPr>
            <a:picLocks noGrp="1" noChangeAspect="1"/>
          </p:cNvPicPr>
          <p:nvPr>
            <p:ph type="pic" sz="quarter" idx="16"/>
          </p:nvPr>
        </p:nvPicPr>
        <p:blipFill>
          <a:blip r:embed="rId4" cstate="print">
            <a:extLst>
              <a:ext uri="{28A0092B-C50C-407E-A947-70E740481C1C}">
                <a14:useLocalDpi xmlns:a14="http://schemas.microsoft.com/office/drawing/2010/main" val="0"/>
              </a:ext>
            </a:extLst>
          </a:blip>
          <a:stretch>
            <a:fillRect/>
          </a:stretch>
        </p:blipFill>
        <p:spPr>
          <a:xfrm>
            <a:off x="755576" y="3429000"/>
            <a:ext cx="540000" cy="540000"/>
          </a:xfrm>
        </p:spPr>
      </p:pic>
      <p:sp>
        <p:nvSpPr>
          <p:cNvPr id="2" name="Zástupný symbol pro číslo snímku 1"/>
          <p:cNvSpPr>
            <a:spLocks noGrp="1"/>
          </p:cNvSpPr>
          <p:nvPr>
            <p:ph type="sldNum" sz="quarter" idx="12"/>
          </p:nvPr>
        </p:nvSpPr>
        <p:spPr/>
        <p:txBody>
          <a:bodyPr/>
          <a:lstStyle/>
          <a:p>
            <a:fld id="{965E07C6-3485-413F-8C5C-39913F362B35}" type="slidenum">
              <a:rPr lang="cs-CZ" smtClean="0"/>
              <a:t>1</a:t>
            </a:fld>
            <a:endParaRPr lang="cs-CZ"/>
          </a:p>
        </p:txBody>
      </p:sp>
    </p:spTree>
    <p:extLst>
      <p:ext uri="{BB962C8B-B14F-4D97-AF65-F5344CB8AC3E}">
        <p14:creationId xmlns:p14="http://schemas.microsoft.com/office/powerpoint/2010/main" val="596172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3" name="Zástupný symbol pro obsah 2"/>
          <p:cNvSpPr>
            <a:spLocks noGrp="1"/>
          </p:cNvSpPr>
          <p:nvPr>
            <p:ph idx="1"/>
          </p:nvPr>
        </p:nvSpPr>
        <p:spPr>
          <a:xfrm>
            <a:off x="540000" y="1340768"/>
            <a:ext cx="8064000" cy="4968552"/>
          </a:xfrm>
        </p:spPr>
        <p:txBody>
          <a:bodyPr/>
          <a:lstStyle/>
          <a:p>
            <a:pPr algn="just"/>
            <a:r>
              <a:rPr lang="cs-CZ" sz="2000" dirty="0"/>
              <a:t>Pozor na prokazatelnost vykazovaných hodnot (záznamy </a:t>
            </a:r>
            <a:br>
              <a:rPr lang="cs-CZ" sz="2000" dirty="0"/>
            </a:br>
            <a:r>
              <a:rPr lang="cs-CZ" sz="2000" dirty="0"/>
              <a:t>o každém klientovi) - Monitorovací list podpořených osob </a:t>
            </a:r>
            <a:r>
              <a:rPr lang="cs-CZ" sz="2000" dirty="0">
                <a:hlinkClick r:id="rId3"/>
              </a:rPr>
              <a:t>Monitorování podpořených osob - www.esfcr.cz</a:t>
            </a:r>
            <a:endParaRPr lang="cs-CZ" sz="2000" dirty="0"/>
          </a:p>
          <a:p>
            <a:pPr algn="just"/>
            <a:r>
              <a:rPr lang="cs-CZ" sz="2000" dirty="0"/>
              <a:t>Počet účastníků projektu je nutno zadávat prostřednictvím systému IS ESF (</a:t>
            </a:r>
            <a:r>
              <a:rPr lang="cs-CZ" sz="2000" dirty="0">
                <a:hlinkClick r:id="rId4"/>
              </a:rPr>
              <a:t>www.esfcr.cz</a:t>
            </a:r>
            <a:r>
              <a:rPr lang="cs-CZ" sz="2000" dirty="0"/>
              <a:t>) vždy za příslušné sledované období.</a:t>
            </a:r>
          </a:p>
          <a:p>
            <a:pPr algn="just"/>
            <a:r>
              <a:rPr lang="cs-CZ" sz="2000" dirty="0"/>
              <a:t>Podpořené osoby se uvádějí průběžně s jakoukoliv výši podpory, systém hlídá minimální hranici 40 hodin, při nižším počtu podpořenou osobu nezapočte. Průběžné sledování naplnění indikátorů (v </a:t>
            </a:r>
            <a:r>
              <a:rPr lang="cs-CZ" sz="2000" dirty="0" err="1"/>
              <a:t>ZoR</a:t>
            </a:r>
            <a:r>
              <a:rPr lang="cs-CZ" sz="2000" dirty="0"/>
              <a:t>).</a:t>
            </a:r>
          </a:p>
          <a:p>
            <a:pPr algn="just">
              <a:lnSpc>
                <a:spcPct val="100000"/>
              </a:lnSpc>
            </a:pPr>
            <a:r>
              <a:rPr lang="cs-CZ" sz="2000" dirty="0"/>
              <a:t>Ke každé osobě se zapisuje, </a:t>
            </a:r>
            <a:r>
              <a:rPr lang="cs-CZ" sz="2000" b="1" dirty="0"/>
              <a:t>jakých podpor v rámci projektu využila</a:t>
            </a:r>
            <a:r>
              <a:rPr lang="cs-CZ" sz="2000" dirty="0"/>
              <a:t> a </a:t>
            </a:r>
            <a:r>
              <a:rPr lang="cs-CZ" sz="2000" b="1" dirty="0"/>
              <a:t>v jakém rozsahu</a:t>
            </a:r>
            <a:r>
              <a:rPr lang="cs-CZ" sz="2000" dirty="0"/>
              <a:t> (v počtu hodin, příp. dnů apod., jednotka se liší podle kategorie využité podpory). U vzdělávání se dále rozlišuje, zda proběhlo elektronickou formou nebo ne.</a:t>
            </a:r>
          </a:p>
          <a:p>
            <a:pPr algn="just"/>
            <a:r>
              <a:rPr lang="cs-CZ" sz="2000" dirty="0"/>
              <a:t>Zadávají se i podpory, které účastník „nedočerpal“, když jsou nebagatelní.</a:t>
            </a:r>
          </a:p>
          <a:p>
            <a:pPr algn="just">
              <a:lnSpc>
                <a:spcPct val="100000"/>
              </a:lnSpc>
            </a:pPr>
            <a:endParaRPr lang="cs-CZ" dirty="0"/>
          </a:p>
          <a:p>
            <a:endParaRPr lang="cs-CZ" dirty="0"/>
          </a:p>
          <a:p>
            <a:endParaRPr lang="cs-CZ" dirty="0"/>
          </a:p>
          <a:p>
            <a:pPr marL="0" lv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Tree>
    <p:extLst>
      <p:ext uri="{BB962C8B-B14F-4D97-AF65-F5344CB8AC3E}">
        <p14:creationId xmlns:p14="http://schemas.microsoft.com/office/powerpoint/2010/main" val="731375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3" name="Zástupný symbol pro obsah 2"/>
          <p:cNvSpPr>
            <a:spLocks noGrp="1"/>
          </p:cNvSpPr>
          <p:nvPr>
            <p:ph idx="1"/>
          </p:nvPr>
        </p:nvSpPr>
        <p:spPr>
          <a:xfrm>
            <a:off x="540000" y="1412776"/>
            <a:ext cx="8064000" cy="4896544"/>
          </a:xfrm>
        </p:spPr>
        <p:txBody>
          <a:bodyPr/>
          <a:lstStyle/>
          <a:p>
            <a:pPr algn="just">
              <a:lnSpc>
                <a:spcPct val="150000"/>
              </a:lnSpc>
            </a:pPr>
            <a:r>
              <a:rPr lang="cs-CZ" sz="2000" b="1" dirty="0"/>
              <a:t>IS ESF </a:t>
            </a:r>
            <a:r>
              <a:rPr lang="cs-CZ" sz="2000" dirty="0"/>
              <a:t>– záznam indikátorů týkající se účastníků projektu  </a:t>
            </a:r>
          </a:p>
          <a:p>
            <a:pPr algn="just">
              <a:lnSpc>
                <a:spcPct val="100000"/>
              </a:lnSpc>
            </a:pPr>
            <a:r>
              <a:rPr lang="cs-CZ" sz="2000" b="1" dirty="0"/>
              <a:t>Údaje o podpořených osobách </a:t>
            </a:r>
            <a:r>
              <a:rPr lang="cs-CZ" sz="2000" dirty="0"/>
              <a:t>a jejich podporách zapisujte do IS ESF 2021+ průběžně Ostatní indikátory (mimo 600000) se vykazují přímo v ISKP21+</a:t>
            </a:r>
          </a:p>
          <a:p>
            <a:pPr algn="just">
              <a:lnSpc>
                <a:spcPct val="100000"/>
              </a:lnSpc>
            </a:pPr>
            <a:r>
              <a:rPr lang="cs-CZ" sz="2000" dirty="0">
                <a:solidFill>
                  <a:srgbClr val="FF0000"/>
                </a:solidFill>
              </a:rPr>
              <a:t>Do doby zprovoznění IS ESF pro OPZ+ bude příjemce vykazovat indikátory s příznakem IS ESF (např. indikátor 600 000 apod.) ve zprávě o realizaci projektu ručně, viz Pokyny pro vyplnění </a:t>
            </a:r>
            <a:r>
              <a:rPr lang="cs-CZ" sz="2000" dirty="0" err="1">
                <a:solidFill>
                  <a:srgbClr val="FF0000"/>
                </a:solidFill>
              </a:rPr>
              <a:t>ZoR</a:t>
            </a:r>
            <a:r>
              <a:rPr lang="cs-CZ" sz="2000" dirty="0">
                <a:solidFill>
                  <a:srgbClr val="FF0000"/>
                </a:solidFill>
              </a:rPr>
              <a:t>/</a:t>
            </a:r>
            <a:r>
              <a:rPr lang="cs-CZ" sz="2000" dirty="0" err="1">
                <a:solidFill>
                  <a:srgbClr val="FF0000"/>
                </a:solidFill>
              </a:rPr>
              <a:t>ŽoP</a:t>
            </a:r>
            <a:endParaRPr lang="cs-CZ" sz="2000" dirty="0">
              <a:solidFill>
                <a:srgbClr val="FF0000"/>
              </a:solidFill>
            </a:endParaRPr>
          </a:p>
          <a:p>
            <a:pPr algn="just">
              <a:lnSpc>
                <a:spcPct val="100000"/>
              </a:lnSpc>
            </a:pPr>
            <a:r>
              <a:rPr lang="cs-CZ" sz="2000" dirty="0">
                <a:solidFill>
                  <a:srgbClr val="FF0000"/>
                </a:solidFill>
              </a:rPr>
              <a:t>Pro kontrolu správnosti vykázaných hodnot indikátorů týkajících se účastníků se doporučuje využívat pomůcku „Tabulka pro vykázání hodnot indikátorů týkajících se účastníků“, ve které zapracovány logické kontroly zadávaných hodnot indikátorů (www.esfcr.cz „Monitorování podpořených osob)</a:t>
            </a:r>
          </a:p>
          <a:p>
            <a:pPr marL="0" indent="0">
              <a:buNone/>
            </a:pP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11</a:t>
            </a:fld>
            <a:endParaRPr lang="cs-CZ" dirty="0"/>
          </a:p>
        </p:txBody>
      </p:sp>
    </p:spTree>
    <p:extLst>
      <p:ext uri="{BB962C8B-B14F-4D97-AF65-F5344CB8AC3E}">
        <p14:creationId xmlns:p14="http://schemas.microsoft.com/office/powerpoint/2010/main" val="2255349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InDIKÁTORY</a:t>
            </a:r>
            <a:r>
              <a:rPr lang="cs-CZ" dirty="0"/>
              <a:t> povinné k naplnění</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
        <p:nvSpPr>
          <p:cNvPr id="6" name="Rectangle 1"/>
          <p:cNvSpPr>
            <a:spLocks noChangeArrowheads="1"/>
          </p:cNvSpPr>
          <p:nvPr/>
        </p:nvSpPr>
        <p:spPr bwMode="auto">
          <a:xfrm>
            <a:off x="539750" y="3092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9" name="Tabulka 8"/>
          <p:cNvGraphicFramePr>
            <a:graphicFrameLocks noGrp="1"/>
          </p:cNvGraphicFramePr>
          <p:nvPr>
            <p:extLst>
              <p:ext uri="{D42A27DB-BD31-4B8C-83A1-F6EECF244321}">
                <p14:modId xmlns:p14="http://schemas.microsoft.com/office/powerpoint/2010/main" val="3148565599"/>
              </p:ext>
            </p:extLst>
          </p:nvPr>
        </p:nvGraphicFramePr>
        <p:xfrm>
          <a:off x="251521" y="1412780"/>
          <a:ext cx="8532480" cy="4680512"/>
        </p:xfrm>
        <a:graphic>
          <a:graphicData uri="http://schemas.openxmlformats.org/drawingml/2006/table">
            <a:tbl>
              <a:tblPr firstRow="1" bandRow="1">
                <a:tableStyleId>{5C22544A-7EE6-4342-B048-85BDC9FD1C3A}</a:tableStyleId>
              </a:tblPr>
              <a:tblGrid>
                <a:gridCol w="831499">
                  <a:extLst>
                    <a:ext uri="{9D8B030D-6E8A-4147-A177-3AD203B41FA5}">
                      <a16:colId xmlns:a16="http://schemas.microsoft.com/office/drawing/2014/main" val="20000"/>
                    </a:ext>
                  </a:extLst>
                </a:gridCol>
                <a:gridCol w="4282431">
                  <a:extLst>
                    <a:ext uri="{9D8B030D-6E8A-4147-A177-3AD203B41FA5}">
                      <a16:colId xmlns:a16="http://schemas.microsoft.com/office/drawing/2014/main" val="20001"/>
                    </a:ext>
                  </a:extLst>
                </a:gridCol>
                <a:gridCol w="1657715">
                  <a:extLst>
                    <a:ext uri="{9D8B030D-6E8A-4147-A177-3AD203B41FA5}">
                      <a16:colId xmlns:a16="http://schemas.microsoft.com/office/drawing/2014/main" val="20002"/>
                    </a:ext>
                  </a:extLst>
                </a:gridCol>
                <a:gridCol w="1760835">
                  <a:extLst>
                    <a:ext uri="{9D8B030D-6E8A-4147-A177-3AD203B41FA5}">
                      <a16:colId xmlns:a16="http://schemas.microsoft.com/office/drawing/2014/main" val="20003"/>
                    </a:ext>
                  </a:extLst>
                </a:gridCol>
              </a:tblGrid>
              <a:tr h="653234">
                <a:tc>
                  <a:txBody>
                    <a:bodyPr/>
                    <a:lstStyle/>
                    <a:p>
                      <a:r>
                        <a:rPr lang="cs-CZ" dirty="0"/>
                        <a:t>Kód</a:t>
                      </a:r>
                    </a:p>
                  </a:txBody>
                  <a:tcPr/>
                </a:tc>
                <a:tc>
                  <a:txBody>
                    <a:bodyPr/>
                    <a:lstStyle/>
                    <a:p>
                      <a:r>
                        <a:rPr lang="cs-CZ" dirty="0"/>
                        <a:t>Název indikátoru</a:t>
                      </a:r>
                    </a:p>
                  </a:txBody>
                  <a:tcPr/>
                </a:tc>
                <a:tc>
                  <a:txBody>
                    <a:bodyPr/>
                    <a:lstStyle/>
                    <a:p>
                      <a:r>
                        <a:rPr lang="cs-CZ" dirty="0"/>
                        <a:t>Měrná jednotka</a:t>
                      </a:r>
                    </a:p>
                  </a:txBody>
                  <a:tcPr/>
                </a:tc>
                <a:tc>
                  <a:txBody>
                    <a:bodyPr/>
                    <a:lstStyle/>
                    <a:p>
                      <a:r>
                        <a:rPr lang="cs-CZ" dirty="0"/>
                        <a:t>Typ indikátoru</a:t>
                      </a:r>
                    </a:p>
                  </a:txBody>
                  <a:tcPr/>
                </a:tc>
                <a:extLst>
                  <a:ext uri="{0D108BD9-81ED-4DB2-BD59-A6C34878D82A}">
                    <a16:rowId xmlns:a16="http://schemas.microsoft.com/office/drawing/2014/main" val="10000"/>
                  </a:ext>
                </a:extLst>
              </a:tr>
              <a:tr h="630064">
                <a:tc>
                  <a:txBody>
                    <a:bodyPr/>
                    <a:lstStyle/>
                    <a:p>
                      <a:r>
                        <a:rPr lang="cs-CZ" dirty="0"/>
                        <a:t>600 000</a:t>
                      </a:r>
                    </a:p>
                  </a:txBody>
                  <a:tcPr/>
                </a:tc>
                <a:tc>
                  <a:txBody>
                    <a:bodyPr/>
                    <a:lstStyle/>
                    <a:p>
                      <a:r>
                        <a:rPr lang="cs-CZ" dirty="0"/>
                        <a:t>Celkový počet účastníků</a:t>
                      </a:r>
                    </a:p>
                  </a:txBody>
                  <a:tcPr/>
                </a:tc>
                <a:tc>
                  <a:txBody>
                    <a:bodyPr/>
                    <a:lstStyle/>
                    <a:p>
                      <a:r>
                        <a:rPr lang="cs-CZ" dirty="0"/>
                        <a:t>Účastníci</a:t>
                      </a:r>
                    </a:p>
                  </a:txBody>
                  <a:tcPr/>
                </a:tc>
                <a:tc>
                  <a:txBody>
                    <a:bodyPr/>
                    <a:lstStyle/>
                    <a:p>
                      <a:r>
                        <a:rPr lang="cs-CZ" dirty="0"/>
                        <a:t>Výstup</a:t>
                      </a:r>
                    </a:p>
                  </a:txBody>
                  <a:tcPr/>
                </a:tc>
                <a:extLst>
                  <a:ext uri="{0D108BD9-81ED-4DB2-BD59-A6C34878D82A}">
                    <a16:rowId xmlns:a16="http://schemas.microsoft.com/office/drawing/2014/main" val="10001"/>
                  </a:ext>
                </a:extLst>
              </a:tr>
              <a:tr h="544944">
                <a:tc>
                  <a:txBody>
                    <a:bodyPr/>
                    <a:lstStyle/>
                    <a:p>
                      <a:r>
                        <a:rPr lang="cs-CZ" dirty="0"/>
                        <a:t>670 021</a:t>
                      </a:r>
                    </a:p>
                  </a:txBody>
                  <a:tcPr/>
                </a:tc>
                <a:tc>
                  <a:txBody>
                    <a:bodyPr/>
                    <a:lstStyle/>
                    <a:p>
                      <a:r>
                        <a:rPr lang="cs-CZ" dirty="0"/>
                        <a:t>Kapacita podpořených služeb - Místa</a:t>
                      </a:r>
                    </a:p>
                  </a:txBody>
                  <a:tcPr/>
                </a:tc>
                <a:tc>
                  <a:txBody>
                    <a:bodyPr/>
                    <a:lstStyle/>
                    <a:p>
                      <a:r>
                        <a:rPr lang="cs-CZ" dirty="0"/>
                        <a:t>Místa</a:t>
                      </a:r>
                    </a:p>
                  </a:txBody>
                  <a:tcPr/>
                </a:tc>
                <a:tc>
                  <a:txBody>
                    <a:bodyPr/>
                    <a:lstStyle/>
                    <a:p>
                      <a:r>
                        <a:rPr lang="cs-CZ" dirty="0"/>
                        <a:t>Výstup</a:t>
                      </a:r>
                    </a:p>
                  </a:txBody>
                  <a:tcPr/>
                </a:tc>
                <a:extLst>
                  <a:ext uri="{0D108BD9-81ED-4DB2-BD59-A6C34878D82A}">
                    <a16:rowId xmlns:a16="http://schemas.microsoft.com/office/drawing/2014/main" val="10002"/>
                  </a:ext>
                </a:extLst>
              </a:tr>
              <a:tr h="662306">
                <a:tc>
                  <a:txBody>
                    <a:bodyPr/>
                    <a:lstStyle/>
                    <a:p>
                      <a:r>
                        <a:rPr lang="cs-CZ" dirty="0"/>
                        <a:t>670</a:t>
                      </a:r>
                      <a:r>
                        <a:rPr lang="cs-CZ" baseline="0" dirty="0"/>
                        <a:t> 031</a:t>
                      </a:r>
                      <a:endParaRPr lang="cs-CZ" dirty="0"/>
                    </a:p>
                  </a:txBody>
                  <a:tcPr/>
                </a:tc>
                <a:tc>
                  <a:txBody>
                    <a:bodyPr/>
                    <a:lstStyle/>
                    <a:p>
                      <a:r>
                        <a:rPr lang="cs-CZ" dirty="0"/>
                        <a:t>Kapacita podpořených služeb - Úvazky</a:t>
                      </a:r>
                    </a:p>
                  </a:txBody>
                  <a:tcPr/>
                </a:tc>
                <a:tc>
                  <a:txBody>
                    <a:bodyPr/>
                    <a:lstStyle/>
                    <a:p>
                      <a:r>
                        <a:rPr lang="cs-CZ" dirty="0"/>
                        <a:t>Úvazky</a:t>
                      </a:r>
                    </a:p>
                  </a:txBody>
                  <a:tcPr/>
                </a:tc>
                <a:tc>
                  <a:txBody>
                    <a:bodyPr/>
                    <a:lstStyle/>
                    <a:p>
                      <a:r>
                        <a:rPr lang="cs-CZ" dirty="0"/>
                        <a:t>Výstup</a:t>
                      </a:r>
                    </a:p>
                  </a:txBody>
                  <a:tcPr/>
                </a:tc>
                <a:extLst>
                  <a:ext uri="{0D108BD9-81ED-4DB2-BD59-A6C34878D82A}">
                    <a16:rowId xmlns:a16="http://schemas.microsoft.com/office/drawing/2014/main" val="10003"/>
                  </a:ext>
                </a:extLst>
              </a:tr>
              <a:tr h="729988">
                <a:tc>
                  <a:txBody>
                    <a:bodyPr/>
                    <a:lstStyle/>
                    <a:p>
                      <a:r>
                        <a:rPr lang="cs-CZ" dirty="0"/>
                        <a:t>670 102</a:t>
                      </a:r>
                    </a:p>
                  </a:txBody>
                  <a:tcPr/>
                </a:tc>
                <a:tc>
                  <a:txBody>
                    <a:bodyPr/>
                    <a:lstStyle/>
                    <a:p>
                      <a:r>
                        <a:rPr lang="cs-CZ" dirty="0"/>
                        <a:t>Využívání podpořených služeb</a:t>
                      </a:r>
                    </a:p>
                  </a:txBody>
                  <a:tcPr/>
                </a:tc>
                <a:tc>
                  <a:txBody>
                    <a:bodyPr/>
                    <a:lstStyle/>
                    <a:p>
                      <a:r>
                        <a:rPr lang="cs-CZ" dirty="0"/>
                        <a:t>Osoby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Výsledek</a:t>
                      </a:r>
                    </a:p>
                    <a:p>
                      <a:endParaRPr lang="cs-CZ" dirty="0"/>
                    </a:p>
                  </a:txBody>
                  <a:tcPr/>
                </a:tc>
                <a:extLst>
                  <a:ext uri="{0D108BD9-81ED-4DB2-BD59-A6C34878D82A}">
                    <a16:rowId xmlns:a16="http://schemas.microsoft.com/office/drawing/2014/main" val="10004"/>
                  </a:ext>
                </a:extLst>
              </a:tr>
              <a:tr h="729988">
                <a:tc>
                  <a:txBody>
                    <a:bodyPr/>
                    <a:lstStyle/>
                    <a:p>
                      <a:r>
                        <a:rPr lang="cs-CZ" dirty="0"/>
                        <a:t>551 022</a:t>
                      </a:r>
                    </a:p>
                  </a:txBody>
                  <a:tcPr/>
                </a:tc>
                <a:tc>
                  <a:txBody>
                    <a:bodyPr/>
                    <a:lstStyle/>
                    <a:p>
                      <a:r>
                        <a:rPr lang="cs-CZ" dirty="0"/>
                        <a:t>Počet podpořených komunitních aktivit</a:t>
                      </a:r>
                    </a:p>
                  </a:txBody>
                  <a:tcPr/>
                </a:tc>
                <a:tc>
                  <a:txBody>
                    <a:bodyPr/>
                    <a:lstStyle/>
                    <a:p>
                      <a:r>
                        <a:rPr lang="cs-CZ" dirty="0"/>
                        <a:t>Aktivity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Výstup</a:t>
                      </a:r>
                    </a:p>
                    <a:p>
                      <a:endParaRPr lang="cs-CZ" dirty="0"/>
                    </a:p>
                  </a:txBody>
                  <a:tcPr/>
                </a:tc>
                <a:extLst>
                  <a:ext uri="{0D108BD9-81ED-4DB2-BD59-A6C34878D82A}">
                    <a16:rowId xmlns:a16="http://schemas.microsoft.com/office/drawing/2014/main" val="10005"/>
                  </a:ext>
                </a:extLst>
              </a:tr>
              <a:tr h="729988">
                <a:tc>
                  <a:txBody>
                    <a:bodyPr/>
                    <a:lstStyle/>
                    <a:p>
                      <a:r>
                        <a:rPr lang="cs-CZ" dirty="0"/>
                        <a:t>626 000</a:t>
                      </a:r>
                    </a:p>
                  </a:txBody>
                  <a:tcPr/>
                </a:tc>
                <a:tc>
                  <a:txBody>
                    <a:bodyPr/>
                    <a:lstStyle/>
                    <a:p>
                      <a:r>
                        <a:rPr lang="cs-CZ" dirty="0"/>
                        <a:t>Účastníci, kteří získali kvalifikaci po ukončení své účasti</a:t>
                      </a:r>
                    </a:p>
                  </a:txBody>
                  <a:tcPr/>
                </a:tc>
                <a:tc>
                  <a:txBody>
                    <a:bodyPr/>
                    <a:lstStyle/>
                    <a:p>
                      <a:r>
                        <a:rPr lang="cs-CZ" dirty="0"/>
                        <a:t>Účastníci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Výsledek</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90905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a:t>
            </a:r>
            <a:r>
              <a:rPr lang="cs-CZ" dirty="0" err="1"/>
              <a:t>reAlizaci</a:t>
            </a:r>
            <a:r>
              <a:rPr lang="cs-CZ" dirty="0"/>
              <a:t> - </a:t>
            </a:r>
            <a:r>
              <a:rPr lang="cs-CZ" dirty="0" err="1"/>
              <a:t>InDIKÁTORY</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pic>
        <p:nvPicPr>
          <p:cNvPr id="6" name="Obrázek 5">
            <a:extLst>
              <a:ext uri="{FF2B5EF4-FFF2-40B4-BE49-F238E27FC236}">
                <a16:creationId xmlns:a16="http://schemas.microsoft.com/office/drawing/2014/main" id="{A4BE80B0-D5C5-FE37-0283-6A58DB362633}"/>
              </a:ext>
            </a:extLst>
          </p:cNvPr>
          <p:cNvPicPr>
            <a:picLocks noChangeAspect="1"/>
          </p:cNvPicPr>
          <p:nvPr/>
        </p:nvPicPr>
        <p:blipFill>
          <a:blip r:embed="rId3"/>
          <a:stretch>
            <a:fillRect/>
          </a:stretch>
        </p:blipFill>
        <p:spPr>
          <a:xfrm>
            <a:off x="360000" y="1268760"/>
            <a:ext cx="8054049" cy="5163234"/>
          </a:xfrm>
          <a:prstGeom prst="rect">
            <a:avLst/>
          </a:prstGeom>
        </p:spPr>
      </p:pic>
    </p:spTree>
    <p:extLst>
      <p:ext uri="{BB962C8B-B14F-4D97-AF65-F5344CB8AC3E}">
        <p14:creationId xmlns:p14="http://schemas.microsoft.com/office/powerpoint/2010/main" val="2855891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InDIKÁTORY</a:t>
            </a:r>
            <a:r>
              <a:rPr lang="cs-CZ" dirty="0"/>
              <a:t> povinné k vykazování</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
        <p:nvSpPr>
          <p:cNvPr id="6" name="Rectangle 1"/>
          <p:cNvSpPr>
            <a:spLocks noChangeArrowheads="1"/>
          </p:cNvSpPr>
          <p:nvPr/>
        </p:nvSpPr>
        <p:spPr bwMode="auto">
          <a:xfrm>
            <a:off x="539750" y="3092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9" name="Tabulka 8"/>
          <p:cNvGraphicFramePr>
            <a:graphicFrameLocks noGrp="1"/>
          </p:cNvGraphicFramePr>
          <p:nvPr>
            <p:extLst>
              <p:ext uri="{D42A27DB-BD31-4B8C-83A1-F6EECF244321}">
                <p14:modId xmlns:p14="http://schemas.microsoft.com/office/powerpoint/2010/main" val="1373011976"/>
              </p:ext>
            </p:extLst>
          </p:nvPr>
        </p:nvGraphicFramePr>
        <p:xfrm>
          <a:off x="107504" y="1281275"/>
          <a:ext cx="8784975" cy="2548596"/>
        </p:xfrm>
        <a:graphic>
          <a:graphicData uri="http://schemas.openxmlformats.org/drawingml/2006/table">
            <a:tbl>
              <a:tblPr firstRow="1" bandRow="1">
                <a:tableStyleId>{5C22544A-7EE6-4342-B048-85BDC9FD1C3A}</a:tableStyleId>
              </a:tblPr>
              <a:tblGrid>
                <a:gridCol w="1050056">
                  <a:extLst>
                    <a:ext uri="{9D8B030D-6E8A-4147-A177-3AD203B41FA5}">
                      <a16:colId xmlns:a16="http://schemas.microsoft.com/office/drawing/2014/main" val="20000"/>
                    </a:ext>
                  </a:extLst>
                </a:gridCol>
                <a:gridCol w="4270228">
                  <a:extLst>
                    <a:ext uri="{9D8B030D-6E8A-4147-A177-3AD203B41FA5}">
                      <a16:colId xmlns:a16="http://schemas.microsoft.com/office/drawing/2014/main" val="20001"/>
                    </a:ext>
                  </a:extLst>
                </a:gridCol>
                <a:gridCol w="1540082">
                  <a:extLst>
                    <a:ext uri="{9D8B030D-6E8A-4147-A177-3AD203B41FA5}">
                      <a16:colId xmlns:a16="http://schemas.microsoft.com/office/drawing/2014/main" val="20002"/>
                    </a:ext>
                  </a:extLst>
                </a:gridCol>
                <a:gridCol w="1924609">
                  <a:extLst>
                    <a:ext uri="{9D8B030D-6E8A-4147-A177-3AD203B41FA5}">
                      <a16:colId xmlns:a16="http://schemas.microsoft.com/office/drawing/2014/main" val="20003"/>
                    </a:ext>
                  </a:extLst>
                </a:gridCol>
              </a:tblGrid>
              <a:tr h="753528">
                <a:tc>
                  <a:txBody>
                    <a:bodyPr/>
                    <a:lstStyle/>
                    <a:p>
                      <a:r>
                        <a:rPr lang="cs-CZ" dirty="0"/>
                        <a:t>Kód</a:t>
                      </a:r>
                    </a:p>
                  </a:txBody>
                  <a:tcPr/>
                </a:tc>
                <a:tc>
                  <a:txBody>
                    <a:bodyPr/>
                    <a:lstStyle/>
                    <a:p>
                      <a:r>
                        <a:rPr lang="cs-CZ" dirty="0"/>
                        <a:t>Název indikátoru</a:t>
                      </a:r>
                    </a:p>
                  </a:txBody>
                  <a:tcPr/>
                </a:tc>
                <a:tc>
                  <a:txBody>
                    <a:bodyPr/>
                    <a:lstStyle/>
                    <a:p>
                      <a:r>
                        <a:rPr lang="cs-CZ" dirty="0"/>
                        <a:t>Měrná jednotka</a:t>
                      </a:r>
                    </a:p>
                  </a:txBody>
                  <a:tcPr/>
                </a:tc>
                <a:tc>
                  <a:txBody>
                    <a:bodyPr/>
                    <a:lstStyle/>
                    <a:p>
                      <a:r>
                        <a:rPr lang="cs-CZ" dirty="0"/>
                        <a:t>Typ indikátoru</a:t>
                      </a:r>
                    </a:p>
                  </a:txBody>
                  <a:tcPr/>
                </a:tc>
                <a:extLst>
                  <a:ext uri="{0D108BD9-81ED-4DB2-BD59-A6C34878D82A}">
                    <a16:rowId xmlns:a16="http://schemas.microsoft.com/office/drawing/2014/main" val="10000"/>
                  </a:ext>
                </a:extLst>
              </a:tr>
              <a:tr h="763994">
                <a:tc>
                  <a:txBody>
                    <a:bodyPr/>
                    <a:lstStyle/>
                    <a:p>
                      <a:r>
                        <a:rPr lang="cs-CZ" dirty="0"/>
                        <a:t>679 001</a:t>
                      </a:r>
                    </a:p>
                  </a:txBody>
                  <a:tcPr/>
                </a:tc>
                <a:tc>
                  <a:txBody>
                    <a:bodyPr/>
                    <a:lstStyle/>
                    <a:p>
                      <a:r>
                        <a:rPr lang="cs-CZ" dirty="0"/>
                        <a:t>Počet podpořených Romů </a:t>
                      </a:r>
                    </a:p>
                  </a:txBody>
                  <a:tcPr/>
                </a:tc>
                <a:tc>
                  <a:txBody>
                    <a:bodyPr/>
                    <a:lstStyle/>
                    <a:p>
                      <a:r>
                        <a:rPr lang="cs-CZ" dirty="0"/>
                        <a:t>Osoby</a:t>
                      </a:r>
                    </a:p>
                  </a:txBody>
                  <a:tcPr/>
                </a:tc>
                <a:tc>
                  <a:txBody>
                    <a:bodyPr/>
                    <a:lstStyle/>
                    <a:p>
                      <a:r>
                        <a:rPr lang="cs-CZ" dirty="0"/>
                        <a:t>Výstup</a:t>
                      </a:r>
                    </a:p>
                  </a:txBody>
                  <a:tcPr/>
                </a:tc>
                <a:extLst>
                  <a:ext uri="{0D108BD9-81ED-4DB2-BD59-A6C34878D82A}">
                    <a16:rowId xmlns:a16="http://schemas.microsoft.com/office/drawing/2014/main" val="10003"/>
                  </a:ext>
                </a:extLst>
              </a:tr>
              <a:tr h="1031074">
                <a:tc>
                  <a:txBody>
                    <a:bodyPr/>
                    <a:lstStyle/>
                    <a:p>
                      <a:r>
                        <a:rPr lang="cs-CZ" dirty="0"/>
                        <a:t>622 002</a:t>
                      </a:r>
                    </a:p>
                  </a:txBody>
                  <a:tcPr/>
                </a:tc>
                <a:tc>
                  <a:txBody>
                    <a:bodyPr/>
                    <a:lstStyle/>
                    <a:p>
                      <a:r>
                        <a:rPr lang="cs-CZ" dirty="0"/>
                        <a:t>Počet podporovaných orgánů veřejné správy nebo veřejných služeb na celostátní, regionální a místní úrovni </a:t>
                      </a:r>
                    </a:p>
                  </a:txBody>
                  <a:tcPr/>
                </a:tc>
                <a:tc>
                  <a:txBody>
                    <a:bodyPr/>
                    <a:lstStyle/>
                    <a:p>
                      <a:r>
                        <a:rPr lang="cs-CZ" dirty="0"/>
                        <a:t>Subjekty</a:t>
                      </a:r>
                    </a:p>
                  </a:txBody>
                  <a:tcPr/>
                </a:tc>
                <a:tc>
                  <a:txBody>
                    <a:bodyPr/>
                    <a:lstStyle/>
                    <a:p>
                      <a:r>
                        <a:rPr lang="cs-CZ" dirty="0"/>
                        <a:t>Výstup</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197258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57D30A-629F-EE9E-C4B6-71A6802AD0C2}"/>
              </a:ext>
            </a:extLst>
          </p:cNvPr>
          <p:cNvSpPr>
            <a:spLocks noGrp="1"/>
          </p:cNvSpPr>
          <p:nvPr>
            <p:ph type="title"/>
          </p:nvPr>
        </p:nvSpPr>
        <p:spPr/>
        <p:txBody>
          <a:bodyPr/>
          <a:lstStyle/>
          <a:p>
            <a:r>
              <a:rPr lang="cs-CZ" dirty="0"/>
              <a:t>evaluace</a:t>
            </a:r>
          </a:p>
        </p:txBody>
      </p:sp>
      <p:sp>
        <p:nvSpPr>
          <p:cNvPr id="3" name="Zástupný obsah 2">
            <a:extLst>
              <a:ext uri="{FF2B5EF4-FFF2-40B4-BE49-F238E27FC236}">
                <a16:creationId xmlns:a16="http://schemas.microsoft.com/office/drawing/2014/main" id="{E0EE19C3-FA7A-5FB5-1F75-9E21633EC287}"/>
              </a:ext>
            </a:extLst>
          </p:cNvPr>
          <p:cNvSpPr>
            <a:spLocks noGrp="1"/>
          </p:cNvSpPr>
          <p:nvPr>
            <p:ph idx="1"/>
          </p:nvPr>
        </p:nvSpPr>
        <p:spPr>
          <a:xfrm>
            <a:off x="540000" y="1412776"/>
            <a:ext cx="8064000" cy="4896544"/>
          </a:xfrm>
        </p:spPr>
        <p:txBody>
          <a:bodyPr/>
          <a:lstStyle/>
          <a:p>
            <a:r>
              <a:rPr lang="cs-CZ" sz="2400" dirty="0"/>
              <a:t>dotazníkové šetření  - vyplnění online dotazníku (dobrovolné)</a:t>
            </a:r>
          </a:p>
          <a:p>
            <a:endParaRPr lang="cs-CZ" sz="2400" dirty="0"/>
          </a:p>
          <a:p>
            <a:r>
              <a:rPr lang="cs-CZ" sz="2400" dirty="0"/>
              <a:t>sociodemografické údaje za každou podpořenou osobu – </a:t>
            </a:r>
            <a:br>
              <a:rPr lang="cs-CZ" sz="2400" dirty="0"/>
            </a:br>
            <a:r>
              <a:rPr lang="cs-CZ" sz="2000" dirty="0"/>
              <a:t>v rozsahu nepovinných údajů o podpořených osobách dle ML a dále např. specifikace </a:t>
            </a:r>
            <a:r>
              <a:rPr lang="cs-CZ" sz="2000"/>
              <a:t>dle zranitelnosti, </a:t>
            </a:r>
            <a:r>
              <a:rPr lang="cs-CZ" sz="2000" dirty="0"/>
              <a:t>typu a délky podpory, apod.) </a:t>
            </a:r>
          </a:p>
          <a:p>
            <a:endParaRPr lang="cs-CZ" sz="2400" dirty="0"/>
          </a:p>
          <a:p>
            <a:r>
              <a:rPr lang="cs-CZ" sz="2400" dirty="0"/>
              <a:t>relevantní od okamžiku zaslání odkazu na dotazník a instrukcí k vyplnění (nevyplňuje se zpětně)</a:t>
            </a:r>
          </a:p>
          <a:p>
            <a:endParaRPr lang="cs-CZ" sz="2400" dirty="0"/>
          </a:p>
          <a:p>
            <a:r>
              <a:rPr lang="cs-CZ" sz="2400" dirty="0"/>
              <a:t>identifikace „bílých míst“/nepokrytých potřeb – lepší zacílení další podpory osob z Ukrajiny</a:t>
            </a:r>
          </a:p>
          <a:p>
            <a:endParaRPr lang="cs-CZ" sz="2400" dirty="0"/>
          </a:p>
        </p:txBody>
      </p:sp>
      <p:sp>
        <p:nvSpPr>
          <p:cNvPr id="4" name="Zástupný symbol pro číslo snímku 3">
            <a:extLst>
              <a:ext uri="{FF2B5EF4-FFF2-40B4-BE49-F238E27FC236}">
                <a16:creationId xmlns:a16="http://schemas.microsoft.com/office/drawing/2014/main" id="{6FEF1D3D-4F6F-02EE-E06E-C61217F9744D}"/>
              </a:ext>
            </a:extLst>
          </p:cNvPr>
          <p:cNvSpPr>
            <a:spLocks noGrp="1"/>
          </p:cNvSpPr>
          <p:nvPr>
            <p:ph type="sldNum" sz="quarter" idx="12"/>
          </p:nvPr>
        </p:nvSpPr>
        <p:spPr/>
        <p:txBody>
          <a:bodyPr/>
          <a:lstStyle/>
          <a:p>
            <a:fld id="{479BF083-4774-43B1-9AB0-5CC1AC5DD8EE}" type="slidenum">
              <a:rPr lang="cs-CZ" smtClean="0"/>
              <a:pPr/>
              <a:t>15</a:t>
            </a:fld>
            <a:endParaRPr lang="cs-CZ" dirty="0"/>
          </a:p>
        </p:txBody>
      </p:sp>
    </p:spTree>
    <p:extLst>
      <p:ext uri="{BB962C8B-B14F-4D97-AF65-F5344CB8AC3E}">
        <p14:creationId xmlns:p14="http://schemas.microsoft.com/office/powerpoint/2010/main" val="3752577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Publicita</a:t>
            </a:r>
            <a:br>
              <a:rPr lang="cs-CZ" dirty="0"/>
            </a:b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16</a:t>
            </a:fld>
            <a:endParaRPr lang="cs-CZ"/>
          </a:p>
        </p:txBody>
      </p:sp>
      <p:pic>
        <p:nvPicPr>
          <p:cNvPr id="4" name="Grafický objekt 3" descr="Marketing se souvislou výplní">
            <a:extLst>
              <a:ext uri="{FF2B5EF4-FFF2-40B4-BE49-F238E27FC236}">
                <a16:creationId xmlns:a16="http://schemas.microsoft.com/office/drawing/2014/main" id="{2AE53091-8979-3771-21F3-6EC787FFC8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7624" y="2636912"/>
            <a:ext cx="1753344" cy="1753344"/>
          </a:xfrm>
          <a:prstGeom prst="rect">
            <a:avLst/>
          </a:prstGeom>
        </p:spPr>
      </p:pic>
    </p:spTree>
    <p:extLst>
      <p:ext uri="{BB962C8B-B14F-4D97-AF65-F5344CB8AC3E}">
        <p14:creationId xmlns:p14="http://schemas.microsoft.com/office/powerpoint/2010/main" val="866353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t>VIZUÁLNÍ IDENTITA - použití</a:t>
            </a:r>
          </a:p>
        </p:txBody>
      </p:sp>
      <p:sp>
        <p:nvSpPr>
          <p:cNvPr id="6" name="Zástupný symbol pro obsah 5"/>
          <p:cNvSpPr>
            <a:spLocks noGrp="1"/>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endParaRPr lang="cs-CZ" sz="1400" dirty="0"/>
          </a:p>
          <a:p>
            <a:pPr lvl="0">
              <a:lnSpc>
                <a:spcPct val="100000"/>
              </a:lnSpc>
              <a:spcBef>
                <a:spcPts val="0"/>
              </a:spcBef>
              <a:buFont typeface="Courier New" panose="02070309020205020404" pitchFamily="49" charset="0"/>
              <a:buChar char="o"/>
            </a:pPr>
            <a:endParaRPr lang="cs-CZ" sz="1400" dirty="0"/>
          </a:p>
          <a:p>
            <a:pPr lvl="0">
              <a:lnSpc>
                <a:spcPct val="100000"/>
              </a:lnSpc>
              <a:spcBef>
                <a:spcPts val="0"/>
              </a:spcBef>
              <a:buFont typeface="Courier New" panose="02070309020205020404" pitchFamily="49" charset="0"/>
              <a:buChar char="o"/>
            </a:pPr>
            <a:r>
              <a:rPr lang="cs-CZ" sz="1400" dirty="0"/>
              <a:t>Plakát, billboard, permanentní billboard nebo pamětní deska</a:t>
            </a:r>
          </a:p>
          <a:p>
            <a:pPr lvl="0">
              <a:lnSpc>
                <a:spcPct val="100000"/>
              </a:lnSpc>
              <a:spcBef>
                <a:spcPts val="0"/>
              </a:spcBef>
              <a:buFont typeface="Courier New" panose="02070309020205020404" pitchFamily="49" charset="0"/>
              <a:buChar char="o"/>
            </a:pPr>
            <a:r>
              <a:rPr lang="cs-CZ" sz="1400" dirty="0"/>
              <a:t>Webové stránky, microsity, sociální média informující o projektu</a:t>
            </a:r>
          </a:p>
          <a:p>
            <a:pPr lvl="0">
              <a:lnSpc>
                <a:spcPct val="100000"/>
              </a:lnSpc>
              <a:spcBef>
                <a:spcPts val="0"/>
              </a:spcBef>
              <a:buFont typeface="Courier New" panose="02070309020205020404" pitchFamily="49" charset="0"/>
              <a:buChar char="o"/>
            </a:pPr>
            <a:r>
              <a:rPr lang="cs-CZ" sz="1400" dirty="0"/>
              <a:t>Propagační tiskoviny</a:t>
            </a:r>
          </a:p>
          <a:p>
            <a:pPr lvl="0">
              <a:lnSpc>
                <a:spcPct val="100000"/>
              </a:lnSpc>
              <a:spcBef>
                <a:spcPts val="0"/>
              </a:spcBef>
              <a:buFont typeface="Courier New" panose="02070309020205020404" pitchFamily="49" charset="0"/>
              <a:buChar char="o"/>
            </a:pPr>
            <a:r>
              <a:rPr lang="cs-CZ" sz="1400" dirty="0"/>
              <a:t>Propagační audiovizuální materiály</a:t>
            </a:r>
          </a:p>
          <a:p>
            <a:pPr lvl="0">
              <a:lnSpc>
                <a:spcPct val="100000"/>
              </a:lnSpc>
              <a:spcBef>
                <a:spcPts val="0"/>
              </a:spcBef>
              <a:buFont typeface="Courier New" panose="02070309020205020404" pitchFamily="49" charset="0"/>
              <a:buChar char="o"/>
            </a:pPr>
            <a:r>
              <a:rPr lang="cs-CZ" sz="1400" dirty="0"/>
              <a:t>Inzerce</a:t>
            </a:r>
          </a:p>
          <a:p>
            <a:pPr lvl="0">
              <a:lnSpc>
                <a:spcPct val="100000"/>
              </a:lnSpc>
              <a:spcBef>
                <a:spcPts val="0"/>
              </a:spcBef>
              <a:buFont typeface="Courier New" panose="02070309020205020404" pitchFamily="49" charset="0"/>
              <a:buChar char="o"/>
            </a:pPr>
            <a:r>
              <a:rPr lang="cs-CZ" sz="1400" dirty="0"/>
              <a:t>Soutěže (s výjimkou cen do soutěží)</a:t>
            </a:r>
          </a:p>
          <a:p>
            <a:pPr lvl="0">
              <a:lnSpc>
                <a:spcPct val="100000"/>
              </a:lnSpc>
              <a:spcBef>
                <a:spcPts val="0"/>
              </a:spcBef>
              <a:buFont typeface="Courier New" panose="02070309020205020404" pitchFamily="49" charset="0"/>
              <a:buChar char="o"/>
            </a:pPr>
            <a:r>
              <a:rPr lang="cs-CZ" sz="1400" dirty="0"/>
              <a:t>Komunikační akce (semináře, workshopy, konference, tiskové konference, výstavy, veletrhy)</a:t>
            </a:r>
          </a:p>
          <a:p>
            <a:pPr lvl="0">
              <a:lnSpc>
                <a:spcPct val="100000"/>
              </a:lnSpc>
              <a:spcBef>
                <a:spcPts val="0"/>
              </a:spcBef>
              <a:buFont typeface="Courier New" panose="02070309020205020404" pitchFamily="49" charset="0"/>
              <a:buChar char="o"/>
            </a:pPr>
            <a:r>
              <a:rPr lang="cs-CZ" sz="1400" dirty="0"/>
              <a:t>PR výstupy při jejich distribuci</a:t>
            </a:r>
          </a:p>
          <a:p>
            <a:pPr lvl="0">
              <a:lnSpc>
                <a:spcPct val="100000"/>
              </a:lnSpc>
              <a:spcBef>
                <a:spcPts val="0"/>
              </a:spcBef>
              <a:buFont typeface="Courier New" panose="02070309020205020404" pitchFamily="49" charset="0"/>
              <a:buChar char="o"/>
            </a:pPr>
            <a:r>
              <a:rPr lang="cs-CZ" sz="1400" dirty="0"/>
              <a:t>Dokumenty určené pro veřejnost či cílové skupiny projektu (vstupní, výstupní/závěrečné zprávy, analýzy, certifikáty, prezenční listiny apod.)</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17</a:t>
            </a:fld>
            <a:endParaRPr lang="cs-CZ" dirty="0">
              <a:solidFill>
                <a:srgbClr val="084A8B"/>
              </a:solidFill>
            </a:endParaRPr>
          </a:p>
        </p:txBody>
      </p:sp>
      <p:sp>
        <p:nvSpPr>
          <p:cNvPr id="7" name="Zástupný symbol pro obsah 6"/>
          <p:cNvSpPr>
            <a:spLocks noGrp="1"/>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0"/>
              <a:t>Interní dokumenty</a:t>
            </a:r>
          </a:p>
          <a:p>
            <a:pPr lvl="0">
              <a:lnSpc>
                <a:spcPct val="100000"/>
              </a:lnSpc>
              <a:spcBef>
                <a:spcPts val="0"/>
              </a:spcBef>
              <a:buFont typeface="Courier New" panose="02070309020205020404" pitchFamily="49" charset="0"/>
              <a:buChar char="o"/>
            </a:pPr>
            <a:r>
              <a:rPr lang="cs-CZ" sz="1400" dirty="0"/>
              <a:t>Archivační šanony</a:t>
            </a:r>
          </a:p>
          <a:p>
            <a:pPr lvl="0">
              <a:lnSpc>
                <a:spcPct val="100000"/>
              </a:lnSpc>
              <a:spcBef>
                <a:spcPts val="0"/>
              </a:spcBef>
              <a:buFont typeface="Courier New" panose="02070309020205020404" pitchFamily="49" charset="0"/>
              <a:buChar char="o"/>
            </a:pPr>
            <a:r>
              <a:rPr lang="cs-CZ" sz="1400" dirty="0"/>
              <a:t>Elektronická i listinná komunikace</a:t>
            </a:r>
          </a:p>
          <a:p>
            <a:pPr lvl="0">
              <a:lnSpc>
                <a:spcPct val="100000"/>
              </a:lnSpc>
              <a:spcBef>
                <a:spcPts val="0"/>
              </a:spcBef>
              <a:buFont typeface="Courier New" panose="02070309020205020404" pitchFamily="49" charset="0"/>
              <a:buChar char="o"/>
            </a:pPr>
            <a:r>
              <a:rPr lang="cs-CZ" sz="1400" dirty="0"/>
              <a:t>Pracovní smlouvy</a:t>
            </a:r>
          </a:p>
          <a:p>
            <a:pPr lvl="0">
              <a:lnSpc>
                <a:spcPct val="100000"/>
              </a:lnSpc>
              <a:spcBef>
                <a:spcPts val="0"/>
              </a:spcBef>
              <a:buFont typeface="Courier New" panose="02070309020205020404" pitchFamily="49" charset="0"/>
              <a:buChar char="o"/>
            </a:pPr>
            <a:r>
              <a:rPr lang="cs-CZ" sz="1400" dirty="0"/>
              <a:t>Dokumentace k zakázkám</a:t>
            </a:r>
          </a:p>
          <a:p>
            <a:pPr lvl="0">
              <a:lnSpc>
                <a:spcPct val="100000"/>
              </a:lnSpc>
              <a:spcBef>
                <a:spcPts val="0"/>
              </a:spcBef>
              <a:buFont typeface="Courier New" panose="02070309020205020404" pitchFamily="49" charset="0"/>
              <a:buChar char="o"/>
            </a:pPr>
            <a:r>
              <a:rPr lang="cs-CZ" sz="1400" dirty="0"/>
              <a:t>Veškeré smlouvy s dodavateli</a:t>
            </a:r>
          </a:p>
          <a:p>
            <a:pPr lvl="0">
              <a:lnSpc>
                <a:spcPct val="100000"/>
              </a:lnSpc>
              <a:spcBef>
                <a:spcPts val="0"/>
              </a:spcBef>
              <a:buFont typeface="Courier New" panose="02070309020205020404" pitchFamily="49" charset="0"/>
              <a:buChar char="o"/>
            </a:pPr>
            <a:r>
              <a:rPr lang="cs-CZ" sz="1400" dirty="0"/>
              <a:t>Smlouvy mezi příjemcem či partnerem a dalším subjektem (nikoliv dodavatelem), kdy žádná ze strany není CS</a:t>
            </a:r>
          </a:p>
          <a:p>
            <a:pPr lvl="0">
              <a:lnSpc>
                <a:spcPct val="100000"/>
              </a:lnSpc>
              <a:spcBef>
                <a:spcPts val="0"/>
              </a:spcBef>
              <a:buFont typeface="Courier New" panose="02070309020205020404" pitchFamily="49" charset="0"/>
              <a:buChar char="o"/>
            </a:pPr>
            <a:r>
              <a:rPr lang="cs-CZ" sz="1400" dirty="0"/>
              <a:t>Účetní doklady vztahující se k výdajům projektu</a:t>
            </a:r>
          </a:p>
          <a:p>
            <a:pPr lvl="0">
              <a:lnSpc>
                <a:spcPct val="100000"/>
              </a:lnSpc>
              <a:spcBef>
                <a:spcPts val="0"/>
              </a:spcBef>
              <a:buFont typeface="Courier New" panose="02070309020205020404" pitchFamily="49" charset="0"/>
              <a:buChar char="o"/>
            </a:pPr>
            <a:r>
              <a:rPr lang="cs-CZ" sz="1400" dirty="0"/>
              <a:t>Vybavení pořízené z prostředků projektu (s výjimkou propagačních materiálů)</a:t>
            </a:r>
          </a:p>
          <a:p>
            <a:pPr lvl="0">
              <a:lnSpc>
                <a:spcPct val="100000"/>
              </a:lnSpc>
              <a:spcBef>
                <a:spcPts val="0"/>
              </a:spcBef>
              <a:buFont typeface="Courier New" panose="02070309020205020404" pitchFamily="49" charset="0"/>
              <a:buChar char="o"/>
            </a:pPr>
            <a:r>
              <a:rPr lang="cs-CZ" sz="1400" dirty="0"/>
              <a:t>Neplacené PR články a převzaté PR výstupy</a:t>
            </a:r>
          </a:p>
          <a:p>
            <a:pPr lvl="0">
              <a:lnSpc>
                <a:spcPct val="100000"/>
              </a:lnSpc>
              <a:spcBef>
                <a:spcPts val="0"/>
              </a:spcBef>
              <a:buFont typeface="Courier New" panose="02070309020205020404" pitchFamily="49" charset="0"/>
              <a:buChar char="o"/>
            </a:pPr>
            <a:r>
              <a:rPr lang="cs-CZ" sz="1400" dirty="0"/>
              <a:t>Ceny do soutěží</a:t>
            </a:r>
          </a:p>
          <a:p>
            <a:pPr lvl="0">
              <a:lnSpc>
                <a:spcPct val="100000"/>
              </a:lnSpc>
              <a:spcBef>
                <a:spcPts val="0"/>
              </a:spcBef>
              <a:buFont typeface="Courier New" panose="02070309020205020404" pitchFamily="49" charset="0"/>
              <a:buChar char="o"/>
            </a:pPr>
            <a:r>
              <a:rPr lang="cs-CZ" sz="1400" dirty="0"/>
              <a:t>Výstupy, kde to není technicky možné (např. strojově generované objednávky, faktury)</a:t>
            </a:r>
          </a:p>
        </p:txBody>
      </p:sp>
      <p:sp>
        <p:nvSpPr>
          <p:cNvPr id="8" name="TextovéPole 7"/>
          <p:cNvSpPr txBox="1"/>
          <p:nvPr/>
        </p:nvSpPr>
        <p:spPr>
          <a:xfrm>
            <a:off x="2339752" y="1172971"/>
            <a:ext cx="1368152" cy="369332"/>
          </a:xfrm>
          <a:prstGeom prst="rect">
            <a:avLst/>
          </a:prstGeom>
          <a:noFill/>
        </p:spPr>
        <p:txBody>
          <a:bodyPr wrap="square" rtlCol="0">
            <a:spAutoFit/>
          </a:bodyPr>
          <a:lstStyle/>
          <a:p>
            <a:r>
              <a:rPr lang="cs-CZ" b="1" dirty="0">
                <a:solidFill>
                  <a:srgbClr val="084A8B"/>
                </a:solidFill>
              </a:rPr>
              <a:t>ANO</a:t>
            </a:r>
          </a:p>
        </p:txBody>
      </p:sp>
      <p:sp>
        <p:nvSpPr>
          <p:cNvPr id="9" name="TextovéPole 8"/>
          <p:cNvSpPr txBox="1"/>
          <p:nvPr/>
        </p:nvSpPr>
        <p:spPr>
          <a:xfrm>
            <a:off x="6774092" y="1202320"/>
            <a:ext cx="1368152" cy="369332"/>
          </a:xfrm>
          <a:prstGeom prst="rect">
            <a:avLst/>
          </a:prstGeom>
          <a:noFill/>
        </p:spPr>
        <p:txBody>
          <a:bodyPr wrap="square" rtlCol="0">
            <a:spAutoFit/>
          </a:bodyPr>
          <a:lstStyle/>
          <a:p>
            <a:r>
              <a:rPr lang="cs-CZ" b="1" dirty="0">
                <a:solidFill>
                  <a:srgbClr val="084A8B"/>
                </a:solidFill>
              </a:rPr>
              <a:t>NE</a:t>
            </a:r>
          </a:p>
        </p:txBody>
      </p:sp>
      <p:pic>
        <p:nvPicPr>
          <p:cNvPr id="13" name="Grafický objekt 12" descr="Zaškrtnutí se souvislou výplní">
            <a:extLst>
              <a:ext uri="{FF2B5EF4-FFF2-40B4-BE49-F238E27FC236}">
                <a16:creationId xmlns:a16="http://schemas.microsoft.com/office/drawing/2014/main" id="{95FC74F3-28AB-FF7D-718E-090B759C1E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3888" y="1112416"/>
            <a:ext cx="745204" cy="745204"/>
          </a:xfrm>
          <a:prstGeom prst="rect">
            <a:avLst/>
          </a:prstGeom>
        </p:spPr>
      </p:pic>
      <p:pic>
        <p:nvPicPr>
          <p:cNvPr id="15" name="Grafický objekt 14" descr="Zavřít se souvislou výplní">
            <a:extLst>
              <a:ext uri="{FF2B5EF4-FFF2-40B4-BE49-F238E27FC236}">
                <a16:creationId xmlns:a16="http://schemas.microsoft.com/office/drawing/2014/main" id="{193F1F9F-7B3A-29FE-A976-40091C066B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98228" y="1172971"/>
            <a:ext cx="703486" cy="703486"/>
          </a:xfrm>
          <a:prstGeom prst="rect">
            <a:avLst/>
          </a:prstGeom>
        </p:spPr>
      </p:pic>
    </p:spTree>
    <p:extLst>
      <p:ext uri="{BB962C8B-B14F-4D97-AF65-F5344CB8AC3E}">
        <p14:creationId xmlns:p14="http://schemas.microsoft.com/office/powerpoint/2010/main" val="1408626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Povinný plakát</a:t>
            </a:r>
          </a:p>
        </p:txBody>
      </p:sp>
      <p:sp>
        <p:nvSpPr>
          <p:cNvPr id="3" name="Zástupný symbol pro obsah 2"/>
          <p:cNvSpPr>
            <a:spLocks noGrp="1"/>
          </p:cNvSpPr>
          <p:nvPr>
            <p:ph idx="1"/>
          </p:nvPr>
        </p:nvSpPr>
        <p:spPr>
          <a:xfrm>
            <a:off x="360000" y="1268760"/>
            <a:ext cx="8315560" cy="5247240"/>
          </a:xfrm>
        </p:spPr>
        <p:txBody>
          <a:bodyPr/>
          <a:lstStyle/>
          <a:p>
            <a:r>
              <a:rPr lang="cs-CZ" sz="1600" dirty="0"/>
              <a:t>Alespoň 1 povinný plakát min. A3 s informacemi o projektu</a:t>
            </a:r>
          </a:p>
          <a:p>
            <a:r>
              <a:rPr lang="cs-CZ" sz="1600" dirty="0"/>
              <a:t>Viditelný po celou dobu realizace projektu – ve všech místech realizace projektu</a:t>
            </a:r>
          </a:p>
          <a:p>
            <a:r>
              <a:rPr lang="cs-CZ" sz="1600" dirty="0"/>
              <a:t>Online Generátor nástrojů povinné publicity na tvorbu plakátu: </a:t>
            </a:r>
            <a:r>
              <a:rPr lang="cs-CZ" sz="1600" dirty="0">
                <a:hlinkClick r:id="rId3"/>
              </a:rPr>
              <a:t>Generátor nástrojů povinné publicity (dotaceeu.cz)</a:t>
            </a:r>
            <a:endParaRPr lang="cs-CZ" sz="1600" dirty="0"/>
          </a:p>
          <a:p>
            <a:endParaRPr lang="cs-CZ" dirty="0"/>
          </a:p>
          <a:p>
            <a:pPr marL="0" indent="0">
              <a:buNone/>
            </a:pPr>
            <a:endParaRPr lang="cs-CZ" b="1" dirty="0">
              <a:solidFill>
                <a:srgbClr val="FF0000"/>
              </a:solidFill>
            </a:endParaRPr>
          </a:p>
          <a:p>
            <a:pPr>
              <a:buFont typeface="Wingdings" panose="05000000000000000000" pitchFamily="2" charset="2"/>
              <a:buChar char="Ø"/>
            </a:pPr>
            <a:r>
              <a:rPr lang="cs-CZ" sz="1600" dirty="0"/>
              <a:t>Programové období 2021 – 2027</a:t>
            </a:r>
          </a:p>
          <a:p>
            <a:pPr>
              <a:buFont typeface="Wingdings" panose="05000000000000000000" pitchFamily="2" charset="2"/>
              <a:buChar char="Ø"/>
            </a:pPr>
            <a:r>
              <a:rPr lang="cs-CZ" sz="1600" dirty="0"/>
              <a:t>Výběr formátu A3 na výšku/šířku</a:t>
            </a:r>
          </a:p>
          <a:p>
            <a:pPr>
              <a:buFont typeface="Wingdings" panose="05000000000000000000" pitchFamily="2" charset="2"/>
              <a:buChar char="Ø"/>
            </a:pPr>
            <a:r>
              <a:rPr lang="cs-CZ" sz="1600" dirty="0"/>
              <a:t>Název programu: Operační program Zaměstnanost plus </a:t>
            </a:r>
          </a:p>
          <a:p>
            <a:pPr>
              <a:buFont typeface="Wingdings" panose="05000000000000000000" pitchFamily="2" charset="2"/>
              <a:buChar char="Ø"/>
            </a:pPr>
            <a:r>
              <a:rPr lang="cs-CZ" sz="1600" dirty="0"/>
              <a:t>Přesný </a:t>
            </a:r>
            <a:r>
              <a:rPr lang="cs-CZ" sz="1600" b="1" dirty="0"/>
              <a:t>název projektu </a:t>
            </a:r>
            <a:r>
              <a:rPr lang="cs-CZ" sz="1600" dirty="0"/>
              <a:t>(uvádět číslo projektu je volitelné)</a:t>
            </a:r>
          </a:p>
          <a:p>
            <a:pPr>
              <a:buFont typeface="Wingdings" panose="05000000000000000000" pitchFamily="2" charset="2"/>
              <a:buChar char="Ø"/>
            </a:pPr>
            <a:r>
              <a:rPr lang="cs-CZ" sz="1600" b="1" dirty="0"/>
              <a:t>Hlavní cíl projektu </a:t>
            </a:r>
            <a:r>
              <a:rPr lang="cs-CZ" sz="1600" dirty="0"/>
              <a:t>(doporučujeme délku textu max. 255 znaků včetně mezer. K textu uveďte, že je projekt financován z Operačního programu Zaměstnanost plus. </a:t>
            </a:r>
          </a:p>
          <a:p>
            <a:pPr>
              <a:buFont typeface="Wingdings" panose="05000000000000000000" pitchFamily="2" charset="2"/>
              <a:buChar char="Ø"/>
            </a:pPr>
            <a:r>
              <a:rPr lang="cs-CZ" sz="1600" dirty="0"/>
              <a:t>Způsob financování: </a:t>
            </a:r>
            <a:r>
              <a:rPr lang="cs-CZ" sz="1600" b="1" dirty="0"/>
              <a:t>Spolufinancováno EU</a:t>
            </a:r>
          </a:p>
          <a:p>
            <a:pPr>
              <a:buFont typeface="Wingdings" panose="05000000000000000000" pitchFamily="2" charset="2"/>
              <a:buChar char="Ø"/>
            </a:pPr>
            <a:r>
              <a:rPr lang="cs-CZ" sz="1600" dirty="0"/>
              <a:t>Možnost vložit vlastní logo příjemce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18</a:t>
            </a:fld>
            <a:endParaRPr lang="cs-CZ" dirty="0">
              <a:solidFill>
                <a:srgbClr val="084A8B"/>
              </a:solidFill>
            </a:endParaRPr>
          </a:p>
        </p:txBody>
      </p:sp>
      <p:pic>
        <p:nvPicPr>
          <p:cNvPr id="6" name="Obrázek 5">
            <a:extLst>
              <a:ext uri="{FF2B5EF4-FFF2-40B4-BE49-F238E27FC236}">
                <a16:creationId xmlns:a16="http://schemas.microsoft.com/office/drawing/2014/main" id="{AF41B2E6-4FE5-4882-0142-D4D0AF8B4055}"/>
              </a:ext>
            </a:extLst>
          </p:cNvPr>
          <p:cNvPicPr>
            <a:picLocks noChangeAspect="1"/>
          </p:cNvPicPr>
          <p:nvPr/>
        </p:nvPicPr>
        <p:blipFill rotWithShape="1">
          <a:blip r:embed="rId4"/>
          <a:srcRect l="3937" t="16209" r="9060"/>
          <a:stretch/>
        </p:blipFill>
        <p:spPr>
          <a:xfrm>
            <a:off x="4517780" y="2420889"/>
            <a:ext cx="3892094" cy="1921818"/>
          </a:xfrm>
          <a:prstGeom prst="rect">
            <a:avLst/>
          </a:prstGeom>
        </p:spPr>
      </p:pic>
    </p:spTree>
    <p:extLst>
      <p:ext uri="{BB962C8B-B14F-4D97-AF65-F5344CB8AC3E}">
        <p14:creationId xmlns:p14="http://schemas.microsoft.com/office/powerpoint/2010/main" val="650136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30740B-A52D-44EA-AD11-6778E6BAC65C}"/>
              </a:ext>
            </a:extLst>
          </p:cNvPr>
          <p:cNvSpPr>
            <a:spLocks noGrp="1"/>
          </p:cNvSpPr>
          <p:nvPr>
            <p:ph type="title"/>
          </p:nvPr>
        </p:nvSpPr>
        <p:spPr/>
        <p:txBody>
          <a:bodyPr/>
          <a:lstStyle/>
          <a:p>
            <a:r>
              <a:rPr lang="cs-CZ" dirty="0"/>
              <a:t>publicita</a:t>
            </a:r>
          </a:p>
        </p:txBody>
      </p:sp>
      <p:sp>
        <p:nvSpPr>
          <p:cNvPr id="3" name="Zástupný obsah 2">
            <a:extLst>
              <a:ext uri="{FF2B5EF4-FFF2-40B4-BE49-F238E27FC236}">
                <a16:creationId xmlns:a16="http://schemas.microsoft.com/office/drawing/2014/main" id="{601982C9-25F5-4543-81F6-75A59F86F66C}"/>
              </a:ext>
            </a:extLst>
          </p:cNvPr>
          <p:cNvSpPr>
            <a:spLocks noGrp="1"/>
          </p:cNvSpPr>
          <p:nvPr>
            <p:ph idx="1"/>
          </p:nvPr>
        </p:nvSpPr>
        <p:spPr>
          <a:xfrm>
            <a:off x="540000" y="1556792"/>
            <a:ext cx="8064000" cy="4563208"/>
          </a:xfrm>
        </p:spPr>
        <p:txBody>
          <a:bodyPr/>
          <a:lstStyle/>
          <a:p>
            <a:r>
              <a:rPr lang="cs-CZ" dirty="0"/>
              <a:t>Dle Obecné části pravidel pro žadatele a příjemce z OPZ+ kapitola 19.4 Logo EU a jeho technické parametry jsou povinnými prvky loga EU </a:t>
            </a:r>
          </a:p>
          <a:p>
            <a:pPr marL="0" indent="0">
              <a:buNone/>
            </a:pPr>
            <a:r>
              <a:rPr lang="cs-CZ" dirty="0"/>
              <a:t>	a) </a:t>
            </a:r>
            <a:r>
              <a:rPr lang="cs-CZ" b="1" dirty="0"/>
              <a:t>znak EU </a:t>
            </a:r>
          </a:p>
          <a:p>
            <a:pPr marL="0" indent="0">
              <a:buNone/>
            </a:pPr>
            <a:r>
              <a:rPr lang="cs-CZ" dirty="0"/>
              <a:t>	b) povinný text „Financováno Evropskou unií“ nebo	„</a:t>
            </a:r>
            <a:r>
              <a:rPr lang="cs-CZ" b="1" dirty="0"/>
              <a:t>Spolufinancováno Evropskou unií</a:t>
            </a:r>
            <a:r>
              <a:rPr lang="cs-CZ" dirty="0"/>
              <a:t>“ </a:t>
            </a:r>
          </a:p>
          <a:p>
            <a:r>
              <a:rPr lang="cs-CZ" dirty="0"/>
              <a:t>Vzhledem k financování na výzvě č. 54 EU podíl 76,735 % a státní rozpočet 23,265 % doporučujeme uvádět Spolufinancováno Evropskou unií. </a:t>
            </a:r>
          </a:p>
          <a:p>
            <a:r>
              <a:rPr lang="cs-CZ" b="1" dirty="0">
                <a:solidFill>
                  <a:srgbClr val="FF0000"/>
                </a:solidFill>
              </a:rPr>
              <a:t>Ve vzorech, kde je použito Financováno Evropskou unií, takto prosím nechte a již neupravujte. (např. monitorovací list, pracovní výkaz apod.)</a:t>
            </a:r>
          </a:p>
        </p:txBody>
      </p:sp>
      <p:sp>
        <p:nvSpPr>
          <p:cNvPr id="4" name="Zástupný symbol pro číslo snímku 3">
            <a:extLst>
              <a:ext uri="{FF2B5EF4-FFF2-40B4-BE49-F238E27FC236}">
                <a16:creationId xmlns:a16="http://schemas.microsoft.com/office/drawing/2014/main" id="{01409B7D-C79E-49FB-9EB7-D71E903D2437}"/>
              </a:ext>
            </a:extLst>
          </p:cNvPr>
          <p:cNvSpPr>
            <a:spLocks noGrp="1"/>
          </p:cNvSpPr>
          <p:nvPr>
            <p:ph type="sldNum" sz="quarter" idx="12"/>
          </p:nvPr>
        </p:nvSpPr>
        <p:spPr/>
        <p:txBody>
          <a:bodyPr/>
          <a:lstStyle/>
          <a:p>
            <a:fld id="{479BF083-4774-43B1-9AB0-5CC1AC5DD8EE}" type="slidenum">
              <a:rPr lang="cs-CZ" smtClean="0"/>
              <a:pPr/>
              <a:t>19</a:t>
            </a:fld>
            <a:endParaRPr lang="cs-CZ" dirty="0"/>
          </a:p>
        </p:txBody>
      </p:sp>
      <p:pic>
        <p:nvPicPr>
          <p:cNvPr id="6" name="Obrázek 5">
            <a:extLst>
              <a:ext uri="{FF2B5EF4-FFF2-40B4-BE49-F238E27FC236}">
                <a16:creationId xmlns:a16="http://schemas.microsoft.com/office/drawing/2014/main" id="{D466E057-24C5-6A75-118F-C9B43E35B05C}"/>
              </a:ext>
            </a:extLst>
          </p:cNvPr>
          <p:cNvPicPr>
            <a:picLocks noChangeAspect="1"/>
          </p:cNvPicPr>
          <p:nvPr/>
        </p:nvPicPr>
        <p:blipFill>
          <a:blip r:embed="rId3"/>
          <a:stretch>
            <a:fillRect/>
          </a:stretch>
        </p:blipFill>
        <p:spPr>
          <a:xfrm>
            <a:off x="683569" y="5590354"/>
            <a:ext cx="3384376" cy="874297"/>
          </a:xfrm>
          <a:prstGeom prst="rect">
            <a:avLst/>
          </a:prstGeom>
        </p:spPr>
      </p:pic>
      <p:pic>
        <p:nvPicPr>
          <p:cNvPr id="8" name="Obrázek 7">
            <a:extLst>
              <a:ext uri="{FF2B5EF4-FFF2-40B4-BE49-F238E27FC236}">
                <a16:creationId xmlns:a16="http://schemas.microsoft.com/office/drawing/2014/main" id="{6C718146-3DF5-447A-FBD2-73D1E3E36739}"/>
              </a:ext>
            </a:extLst>
          </p:cNvPr>
          <p:cNvPicPr>
            <a:picLocks noChangeAspect="1"/>
          </p:cNvPicPr>
          <p:nvPr/>
        </p:nvPicPr>
        <p:blipFill>
          <a:blip r:embed="rId4"/>
          <a:stretch>
            <a:fillRect/>
          </a:stretch>
        </p:blipFill>
        <p:spPr>
          <a:xfrm>
            <a:off x="4967077" y="5544784"/>
            <a:ext cx="3636923" cy="939709"/>
          </a:xfrm>
          <a:prstGeom prst="rect">
            <a:avLst/>
          </a:prstGeom>
        </p:spPr>
      </p:pic>
    </p:spTree>
    <p:extLst>
      <p:ext uri="{BB962C8B-B14F-4D97-AF65-F5344CB8AC3E}">
        <p14:creationId xmlns:p14="http://schemas.microsoft.com/office/powerpoint/2010/main" val="317447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a:t>
            </a:r>
          </a:p>
        </p:txBody>
      </p:sp>
      <p:sp>
        <p:nvSpPr>
          <p:cNvPr id="3" name="Zástupný symbol pro obsah 2"/>
          <p:cNvSpPr>
            <a:spLocks noGrp="1"/>
          </p:cNvSpPr>
          <p:nvPr>
            <p:ph idx="1"/>
          </p:nvPr>
        </p:nvSpPr>
        <p:spPr>
          <a:xfrm>
            <a:off x="576000" y="1620116"/>
            <a:ext cx="8064000" cy="4320000"/>
          </a:xfrm>
        </p:spPr>
        <p:txBody>
          <a:bodyPr/>
          <a:lstStyle/>
          <a:p>
            <a:pPr>
              <a:spcAft>
                <a:spcPts val="1800"/>
              </a:spcAft>
            </a:pPr>
            <a:r>
              <a:rPr lang="cs-CZ" dirty="0"/>
              <a:t>ROZHODNUTÍ O POSKYTNUTÍ DOTACE</a:t>
            </a:r>
          </a:p>
          <a:p>
            <a:pPr>
              <a:spcAft>
                <a:spcPts val="1800"/>
              </a:spcAft>
            </a:pPr>
            <a:r>
              <a:rPr lang="cs-CZ" dirty="0"/>
              <a:t>ZPRÁVA O REALIZACI</a:t>
            </a:r>
          </a:p>
          <a:p>
            <a:pPr>
              <a:spcAft>
                <a:spcPts val="1800"/>
              </a:spcAft>
            </a:pPr>
            <a:r>
              <a:rPr lang="cs-CZ" dirty="0"/>
              <a:t>PUBLICITA</a:t>
            </a:r>
          </a:p>
          <a:p>
            <a:pPr>
              <a:spcAft>
                <a:spcPts val="1800"/>
              </a:spcAft>
            </a:pPr>
            <a:r>
              <a:rPr lang="cs-CZ" dirty="0"/>
              <a:t>ZPŮSOBILOST VÝDAJŮ</a:t>
            </a:r>
          </a:p>
          <a:p>
            <a:pPr>
              <a:spcAft>
                <a:spcPts val="1800"/>
              </a:spcAft>
            </a:pPr>
            <a:r>
              <a:rPr lang="cs-CZ" dirty="0"/>
              <a:t>ZMĚNY PROJEKTU</a:t>
            </a:r>
          </a:p>
          <a:p>
            <a:pPr>
              <a:spcAft>
                <a:spcPts val="1800"/>
              </a:spcAft>
            </a:pPr>
            <a:r>
              <a:rPr lang="cs-CZ" dirty="0"/>
              <a:t>VEŘEJNÉ ZAKÁZKY</a:t>
            </a:r>
          </a:p>
          <a:p>
            <a:pPr>
              <a:spcAft>
                <a:spcPts val="1800"/>
              </a:spcAft>
            </a:pPr>
            <a:r>
              <a:rPr lang="cs-CZ" dirty="0"/>
              <a:t>VYPLNĚNÍ ZOR/ŽOP V SYSTÉMU ISKP21+</a:t>
            </a:r>
          </a:p>
          <a:p>
            <a:pPr marL="0" indent="0">
              <a:spcAft>
                <a:spcPts val="1800"/>
              </a:spcAft>
              <a:buNone/>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a:t>
            </a:fld>
            <a:endParaRPr lang="cs-CZ"/>
          </a:p>
        </p:txBody>
      </p:sp>
    </p:spTree>
    <p:extLst>
      <p:ext uri="{BB962C8B-B14F-4D97-AF65-F5344CB8AC3E}">
        <p14:creationId xmlns:p14="http://schemas.microsoft.com/office/powerpoint/2010/main" val="2372468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429000"/>
            <a:ext cx="7272808" cy="864096"/>
          </a:xfrm>
        </p:spPr>
        <p:txBody>
          <a:bodyPr/>
          <a:lstStyle/>
          <a:p>
            <a:pPr algn="ctr"/>
            <a:r>
              <a:rPr lang="cs-CZ" dirty="0"/>
              <a:t>Způsobilost výdajů</a:t>
            </a:r>
            <a:endParaRPr lang="cs-CZ" sz="2800" b="0" dirty="0"/>
          </a:p>
        </p:txBody>
      </p:sp>
      <p:sp>
        <p:nvSpPr>
          <p:cNvPr id="3" name="Zástupný symbol pro číslo snímku 2"/>
          <p:cNvSpPr>
            <a:spLocks noGrp="1"/>
          </p:cNvSpPr>
          <p:nvPr>
            <p:ph type="sldNum" sz="quarter" idx="12"/>
          </p:nvPr>
        </p:nvSpPr>
        <p:spPr/>
        <p:txBody>
          <a:bodyPr/>
          <a:lstStyle/>
          <a:p>
            <a:fld id="{965E07C6-3485-413F-8C5C-39913F362B35}" type="slidenum">
              <a:rPr lang="cs-CZ" smtClean="0"/>
              <a:t>20</a:t>
            </a:fld>
            <a:endParaRPr lang="cs-CZ"/>
          </a:p>
        </p:txBody>
      </p:sp>
    </p:spTree>
    <p:extLst>
      <p:ext uri="{BB962C8B-B14F-4D97-AF65-F5344CB8AC3E}">
        <p14:creationId xmlns:p14="http://schemas.microsoft.com/office/powerpoint/2010/main" val="1326411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 financování</a:t>
            </a:r>
          </a:p>
        </p:txBody>
      </p:sp>
      <p:sp>
        <p:nvSpPr>
          <p:cNvPr id="3" name="Zástupný symbol pro obsah 2"/>
          <p:cNvSpPr>
            <a:spLocks noGrp="1"/>
          </p:cNvSpPr>
          <p:nvPr>
            <p:ph idx="1"/>
          </p:nvPr>
        </p:nvSpPr>
        <p:spPr>
          <a:xfrm>
            <a:off x="827584" y="1772816"/>
            <a:ext cx="7632848" cy="4320000"/>
          </a:xfrm>
        </p:spPr>
        <p:txBody>
          <a:bodyPr/>
          <a:lstStyle/>
          <a:p>
            <a:r>
              <a:rPr lang="cs-CZ" sz="1900" dirty="0"/>
              <a:t>Aplikován </a:t>
            </a:r>
            <a:r>
              <a:rPr lang="cs-CZ" sz="1900" b="1" dirty="0"/>
              <a:t>režim Ex ante</a:t>
            </a:r>
            <a:r>
              <a:rPr lang="cs-CZ" sz="1900" dirty="0"/>
              <a:t> (zálohové financování)</a:t>
            </a:r>
          </a:p>
          <a:p>
            <a:r>
              <a:rPr lang="cs-CZ" sz="1900" b="1" dirty="0"/>
              <a:t>Zálohové platby dle výše uvedené v právním aktu </a:t>
            </a:r>
          </a:p>
          <a:p>
            <a:pPr lvl="1"/>
            <a:endParaRPr lang="cs-CZ" sz="1900" b="1" dirty="0"/>
          </a:p>
          <a:p>
            <a:pPr lvl="1"/>
            <a:r>
              <a:rPr lang="cs-CZ" sz="1900" b="1" dirty="0"/>
              <a:t>1. zálohová platba </a:t>
            </a:r>
            <a:br>
              <a:rPr lang="cs-CZ" sz="1900" b="1" dirty="0"/>
            </a:br>
            <a:r>
              <a:rPr lang="cs-CZ" sz="1900" dirty="0"/>
              <a:t>= obvykle ve výši 30 - 50 % CZV projektu </a:t>
            </a:r>
          </a:p>
          <a:p>
            <a:pPr marL="310500" lvl="1" indent="0">
              <a:buNone/>
            </a:pPr>
            <a:r>
              <a:rPr lang="cs-CZ" sz="1900" dirty="0"/>
              <a:t>	(dle délky realizace projektu)</a:t>
            </a:r>
          </a:p>
          <a:p>
            <a:pPr marL="310500" lvl="1" indent="0">
              <a:buNone/>
            </a:pPr>
            <a:endParaRPr lang="cs-CZ" sz="1900" dirty="0"/>
          </a:p>
          <a:p>
            <a:pPr lvl="1"/>
            <a:r>
              <a:rPr lang="cs-CZ" sz="1900" b="1" dirty="0"/>
              <a:t>další zálohové platby </a:t>
            </a:r>
          </a:p>
          <a:p>
            <a:pPr marL="666000" lvl="2" indent="0">
              <a:buNone/>
            </a:pPr>
            <a:r>
              <a:rPr lang="cs-CZ" sz="1900" dirty="0"/>
              <a:t>= součet vzniklých a zároveň vyúčtovaných způsobilých výdajů</a:t>
            </a:r>
          </a:p>
          <a:p>
            <a:pPr marL="666000" lvl="2" indent="0">
              <a:buNone/>
            </a:pPr>
            <a:endParaRPr lang="cs-CZ" sz="1900" dirty="0"/>
          </a:p>
          <a:p>
            <a:pPr lvl="1"/>
            <a:r>
              <a:rPr lang="cs-CZ" sz="1900" b="1" dirty="0"/>
              <a:t>závěrečná platba/vratka </a:t>
            </a:r>
            <a:r>
              <a:rPr lang="cs-CZ" sz="1900" dirty="0"/>
              <a:t>dle vyúčtování zálohových plateb </a:t>
            </a:r>
            <a:br>
              <a:rPr lang="cs-CZ" sz="1900" dirty="0"/>
            </a:br>
            <a:r>
              <a:rPr lang="cs-CZ" sz="1900" dirty="0"/>
              <a:t>a skutečně prokázaných výdajů</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21</a:t>
            </a:fld>
            <a:endParaRPr lang="cs-CZ" dirty="0">
              <a:solidFill>
                <a:srgbClr val="084A8B"/>
              </a:solidFill>
            </a:endParaRPr>
          </a:p>
        </p:txBody>
      </p:sp>
      <p:pic>
        <p:nvPicPr>
          <p:cNvPr id="6" name="Grafický objekt 5" descr="Mince obrys">
            <a:extLst>
              <a:ext uri="{FF2B5EF4-FFF2-40B4-BE49-F238E27FC236}">
                <a16:creationId xmlns:a16="http://schemas.microsoft.com/office/drawing/2014/main" id="{B4C5A67B-58FA-631E-4A8D-B641C17266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1488" y="2514600"/>
            <a:ext cx="914400" cy="914400"/>
          </a:xfrm>
          <a:prstGeom prst="rect">
            <a:avLst/>
          </a:prstGeom>
        </p:spPr>
      </p:pic>
      <p:pic>
        <p:nvPicPr>
          <p:cNvPr id="8" name="Grafický objekt 7" descr="Peníze se souvislou výplní">
            <a:extLst>
              <a:ext uri="{FF2B5EF4-FFF2-40B4-BE49-F238E27FC236}">
                <a16:creationId xmlns:a16="http://schemas.microsoft.com/office/drawing/2014/main" id="{EA2B7D25-AEC6-E48E-81F2-51515D0BF3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64288" y="1772816"/>
            <a:ext cx="914400" cy="914400"/>
          </a:xfrm>
          <a:prstGeom prst="rect">
            <a:avLst/>
          </a:prstGeom>
        </p:spPr>
      </p:pic>
    </p:spTree>
    <p:extLst>
      <p:ext uri="{BB962C8B-B14F-4D97-AF65-F5344CB8AC3E}">
        <p14:creationId xmlns:p14="http://schemas.microsoft.com/office/powerpoint/2010/main" val="2414044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Způsobilé výdaje</a:t>
            </a:r>
          </a:p>
        </p:txBody>
      </p:sp>
      <p:sp>
        <p:nvSpPr>
          <p:cNvPr id="3" name="Zástupný symbol pro obsah 2"/>
          <p:cNvSpPr>
            <a:spLocks noGrp="1"/>
          </p:cNvSpPr>
          <p:nvPr>
            <p:ph idx="1"/>
          </p:nvPr>
        </p:nvSpPr>
        <p:spPr>
          <a:xfrm>
            <a:off x="467544" y="1484784"/>
            <a:ext cx="8316456" cy="4824536"/>
          </a:xfrm>
        </p:spPr>
        <p:txBody>
          <a:bodyPr/>
          <a:lstStyle/>
          <a:p>
            <a:pPr marL="0" indent="0">
              <a:buNone/>
            </a:pPr>
            <a:r>
              <a:rPr lang="cs-CZ" sz="1900" b="1" dirty="0"/>
              <a:t>Všechny výdaje musejí splňovat podmínku:</a:t>
            </a:r>
          </a:p>
          <a:p>
            <a:pPr lvl="1"/>
            <a:r>
              <a:rPr lang="cs-CZ" sz="1900" dirty="0"/>
              <a:t> Hospodárnosti</a:t>
            </a:r>
          </a:p>
          <a:p>
            <a:pPr lvl="1"/>
            <a:r>
              <a:rPr lang="cs-CZ" sz="1900" dirty="0"/>
              <a:t> Efektivnosti</a:t>
            </a:r>
          </a:p>
          <a:p>
            <a:pPr lvl="1"/>
            <a:r>
              <a:rPr lang="cs-CZ" sz="1900" dirty="0"/>
              <a:t> Účelnosti</a:t>
            </a:r>
          </a:p>
          <a:p>
            <a:pPr lvl="1"/>
            <a:r>
              <a:rPr lang="cs-CZ" sz="1900" dirty="0"/>
              <a:t> Vznikly v době realizace projektu</a:t>
            </a:r>
          </a:p>
          <a:p>
            <a:pPr lvl="1"/>
            <a:endParaRPr lang="cs-CZ" sz="1900" dirty="0"/>
          </a:p>
          <a:p>
            <a:pPr algn="just"/>
            <a:r>
              <a:rPr lang="cs-CZ" sz="1900" dirty="0"/>
              <a:t>Řídicí orgán (ŘO) je oprávněn si od příjemce vyžádat jakýkoli dokument, který je nezbytný pro ověření způsobilosti výdajů v rámci projektu </a:t>
            </a:r>
            <a:br>
              <a:rPr lang="cs-CZ" sz="1900" dirty="0"/>
            </a:br>
            <a:r>
              <a:rPr lang="cs-CZ" sz="1900" dirty="0"/>
              <a:t>(a může se jednat i o dokument, který vznikl v době před zahájením realizace projektu)</a:t>
            </a:r>
          </a:p>
          <a:p>
            <a:pPr algn="just"/>
            <a:r>
              <a:rPr lang="cs-CZ" sz="1900" dirty="0"/>
              <a:t>Týká se výdajů prokazovaných v soupisce i výdajů hrazených z paušálu</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22</a:t>
            </a:fld>
            <a:endParaRPr lang="cs-CZ" dirty="0">
              <a:solidFill>
                <a:srgbClr val="084A8B"/>
              </a:solidFill>
            </a:endParaRPr>
          </a:p>
        </p:txBody>
      </p:sp>
    </p:spTree>
    <p:extLst>
      <p:ext uri="{BB962C8B-B14F-4D97-AF65-F5344CB8AC3E}">
        <p14:creationId xmlns:p14="http://schemas.microsoft.com/office/powerpoint/2010/main" val="2998141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Reálné vykazování výdajů</a:t>
            </a:r>
          </a:p>
        </p:txBody>
      </p:sp>
      <p:sp>
        <p:nvSpPr>
          <p:cNvPr id="3" name="Zástupný symbol pro obsah 2"/>
          <p:cNvSpPr>
            <a:spLocks noGrp="1"/>
          </p:cNvSpPr>
          <p:nvPr>
            <p:ph idx="1"/>
          </p:nvPr>
        </p:nvSpPr>
        <p:spPr>
          <a:xfrm>
            <a:off x="540000" y="1556792"/>
            <a:ext cx="8064000" cy="4392488"/>
          </a:xfrm>
        </p:spPr>
        <p:txBody>
          <a:bodyPr/>
          <a:lstStyle/>
          <a:p>
            <a:r>
              <a:rPr lang="cs-CZ" sz="1900" b="1" dirty="0"/>
              <a:t>Režim financování projektu metodou skutečně vzniklých výdajů:</a:t>
            </a:r>
          </a:p>
          <a:p>
            <a:pPr lvl="1"/>
            <a:r>
              <a:rPr lang="cs-CZ" sz="1900" dirty="0"/>
              <a:t> stanovení způsobilosti na základě vykázání skutečně vzniklých </a:t>
            </a:r>
            <a:br>
              <a:rPr lang="cs-CZ" sz="1900" dirty="0"/>
            </a:br>
            <a:r>
              <a:rPr lang="cs-CZ" sz="1900" dirty="0"/>
              <a:t>a uhrazených výdajů;</a:t>
            </a:r>
          </a:p>
          <a:p>
            <a:pPr lvl="1"/>
            <a:r>
              <a:rPr lang="cs-CZ" sz="1900" dirty="0"/>
              <a:t> způsobilé výdaje na základě předložených dokladů</a:t>
            </a:r>
          </a:p>
          <a:p>
            <a:pPr marL="310500" lvl="1" indent="0">
              <a:buNone/>
            </a:pPr>
            <a:endParaRPr lang="cs-CZ" sz="1900" dirty="0"/>
          </a:p>
          <a:p>
            <a:r>
              <a:rPr lang="cs-CZ" sz="1900" b="1" dirty="0"/>
              <a:t>Časová způsobilost </a:t>
            </a:r>
            <a:r>
              <a:rPr lang="cs-CZ" sz="1900" dirty="0"/>
              <a:t>= datum vzniku nákladu musí spadat do období realizace projektu</a:t>
            </a:r>
          </a:p>
          <a:p>
            <a:pPr marL="0" indent="0">
              <a:buNone/>
            </a:pPr>
            <a:endParaRPr lang="cs-CZ" sz="1900" dirty="0"/>
          </a:p>
          <a:p>
            <a:r>
              <a:rPr lang="cs-CZ" sz="1900" b="1" dirty="0"/>
              <a:t>Úhrada výdaje </a:t>
            </a:r>
            <a:r>
              <a:rPr lang="cs-CZ" sz="1900" dirty="0"/>
              <a:t>= vždy je třeba mít doklad o úhradě výdaje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23</a:t>
            </a:fld>
            <a:endParaRPr lang="cs-CZ" dirty="0">
              <a:solidFill>
                <a:srgbClr val="084A8B"/>
              </a:solidFill>
            </a:endParaRPr>
          </a:p>
        </p:txBody>
      </p:sp>
    </p:spTree>
    <p:extLst>
      <p:ext uri="{BB962C8B-B14F-4D97-AF65-F5344CB8AC3E}">
        <p14:creationId xmlns:p14="http://schemas.microsoft.com/office/powerpoint/2010/main" val="37832084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Dokladování osobních výdajů</a:t>
            </a:r>
          </a:p>
        </p:txBody>
      </p:sp>
      <p:sp>
        <p:nvSpPr>
          <p:cNvPr id="3" name="Zástupný symbol pro obsah 2"/>
          <p:cNvSpPr>
            <a:spLocks noGrp="1"/>
          </p:cNvSpPr>
          <p:nvPr>
            <p:ph idx="1"/>
          </p:nvPr>
        </p:nvSpPr>
        <p:spPr>
          <a:xfrm>
            <a:off x="540000" y="1412776"/>
            <a:ext cx="8064000" cy="4896544"/>
          </a:xfrm>
        </p:spPr>
        <p:txBody>
          <a:bodyPr/>
          <a:lstStyle/>
          <a:p>
            <a:endParaRPr lang="cs-CZ" dirty="0"/>
          </a:p>
          <a:p>
            <a:r>
              <a:rPr lang="cs-CZ" sz="1900" dirty="0"/>
              <a:t>Veškeré výdaje, které </a:t>
            </a:r>
            <a:r>
              <a:rPr lang="cs-CZ" sz="1900" b="1" dirty="0"/>
              <a:t>svojí povahou spadají do přímých osobních nákladů projektu (PN)</a:t>
            </a:r>
            <a:r>
              <a:rPr lang="cs-CZ" sz="1900" dirty="0"/>
              <a:t> musí být příjemce schopen doložit.</a:t>
            </a:r>
          </a:p>
          <a:p>
            <a:endParaRPr lang="cs-CZ" sz="1900" dirty="0"/>
          </a:p>
          <a:p>
            <a:r>
              <a:rPr lang="cs-CZ" sz="1900" dirty="0"/>
              <a:t>Výdaje pozic hrazených z paušálu se v soupisce výdajů nedokládají</a:t>
            </a:r>
          </a:p>
          <a:p>
            <a:endParaRPr lang="cs-CZ" sz="1900" dirty="0"/>
          </a:p>
          <a:p>
            <a:r>
              <a:rPr lang="cs-CZ" sz="1900" dirty="0"/>
              <a:t>Do IS KP2021+ je třeba </a:t>
            </a:r>
            <a:r>
              <a:rPr lang="cs-CZ" sz="1900" b="1" dirty="0"/>
              <a:t>naskenovat</a:t>
            </a:r>
            <a:r>
              <a:rPr lang="cs-CZ" sz="1900" dirty="0"/>
              <a:t> všechny</a:t>
            </a:r>
            <a:r>
              <a:rPr lang="cs-CZ" sz="1900" b="1" dirty="0"/>
              <a:t> doklady</a:t>
            </a:r>
            <a:r>
              <a:rPr lang="cs-CZ" sz="1900" dirty="0"/>
              <a:t>, z nichž je nárokována částka </a:t>
            </a:r>
            <a:r>
              <a:rPr lang="cs-CZ" sz="1900" b="1" dirty="0"/>
              <a:t>přesahující 20 000 Kč</a:t>
            </a:r>
            <a:r>
              <a:rPr lang="cs-CZ" sz="1900" dirty="0"/>
              <a:t>, a s nimi také doklady </a:t>
            </a:r>
            <a:br>
              <a:rPr lang="cs-CZ" sz="1900" dirty="0"/>
            </a:br>
            <a:r>
              <a:rPr lang="cs-CZ" sz="1900" dirty="0"/>
              <a:t>prokazující způsobilost (výpis z BÚ – úhrada mzdy, odvodů, kopie VPD) </a:t>
            </a:r>
          </a:p>
          <a:p>
            <a:r>
              <a:rPr lang="cs-CZ" sz="1900" dirty="0"/>
              <a:t>Pracovní výkaz (pokud je relevantní)</a:t>
            </a:r>
          </a:p>
          <a:p>
            <a:pPr marL="0" indent="0">
              <a:buNone/>
            </a:pPr>
            <a:endParaRPr lang="cs-CZ" sz="1900" dirty="0"/>
          </a:p>
          <a:p>
            <a:r>
              <a:rPr lang="cs-CZ" sz="1900" dirty="0"/>
              <a:t>ŘO si může vyžádat v rámci administrativní kontroly ZOR/ŽOP jakýkoliv doklad </a:t>
            </a:r>
          </a:p>
          <a:p>
            <a:endParaRPr lang="cs-CZ"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24</a:t>
            </a:fld>
            <a:endParaRPr lang="cs-CZ" dirty="0">
              <a:solidFill>
                <a:srgbClr val="084A8B"/>
              </a:solidFill>
            </a:endParaRPr>
          </a:p>
        </p:txBody>
      </p:sp>
    </p:spTree>
    <p:extLst>
      <p:ext uri="{BB962C8B-B14F-4D97-AF65-F5344CB8AC3E}">
        <p14:creationId xmlns:p14="http://schemas.microsoft.com/office/powerpoint/2010/main" val="975552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Kategorie způsobilých výdajů OPZ</a:t>
            </a:r>
          </a:p>
        </p:txBody>
      </p:sp>
      <p:sp>
        <p:nvSpPr>
          <p:cNvPr id="3" name="Zástupný symbol pro obsah 2"/>
          <p:cNvSpPr>
            <a:spLocks noGrp="1"/>
          </p:cNvSpPr>
          <p:nvPr>
            <p:ph idx="1"/>
          </p:nvPr>
        </p:nvSpPr>
        <p:spPr>
          <a:xfrm>
            <a:off x="360000" y="1340768"/>
            <a:ext cx="8280000" cy="5175232"/>
          </a:xfrm>
        </p:spPr>
        <p:txBody>
          <a:bodyPr>
            <a:noAutofit/>
          </a:bodyPr>
          <a:lstStyle/>
          <a:p>
            <a:pPr marL="0" lvl="1" indent="0" algn="ctr">
              <a:lnSpc>
                <a:spcPct val="100000"/>
              </a:lnSpc>
              <a:spcBef>
                <a:spcPts val="0"/>
              </a:spcBef>
              <a:spcAft>
                <a:spcPts val="0"/>
              </a:spcAft>
              <a:buSzPct val="100000"/>
              <a:buNone/>
            </a:pPr>
            <a:endParaRPr lang="cs-CZ" b="1" dirty="0"/>
          </a:p>
          <a:p>
            <a:pPr marL="0" indent="0">
              <a:lnSpc>
                <a:spcPct val="100000"/>
              </a:lnSpc>
              <a:spcBef>
                <a:spcPts val="0"/>
              </a:spcBef>
              <a:spcAft>
                <a:spcPts val="0"/>
              </a:spcAft>
              <a:buNone/>
              <a:defRPr/>
            </a:pPr>
            <a:r>
              <a:rPr lang="cs-CZ" altLang="cs-CZ" sz="1600" b="1" dirty="0"/>
              <a:t>Celkové způsobilé výdaje projektu</a:t>
            </a:r>
          </a:p>
          <a:p>
            <a:pPr>
              <a:lnSpc>
                <a:spcPct val="100000"/>
              </a:lnSpc>
              <a:spcBef>
                <a:spcPts val="0"/>
              </a:spcBef>
              <a:spcAft>
                <a:spcPts val="0"/>
              </a:spcAft>
              <a:defRPr/>
            </a:pPr>
            <a:endParaRPr lang="cs-CZ" altLang="cs-CZ" sz="1600" b="1" dirty="0"/>
          </a:p>
          <a:p>
            <a:pPr marL="310500" lvl="1" indent="0">
              <a:lnSpc>
                <a:spcPct val="100000"/>
              </a:lnSpc>
              <a:spcBef>
                <a:spcPts val="0"/>
              </a:spcBef>
              <a:spcAft>
                <a:spcPts val="0"/>
              </a:spcAft>
              <a:buNone/>
              <a:defRPr/>
            </a:pPr>
            <a:r>
              <a:rPr lang="cs-CZ" altLang="cs-CZ" sz="1600" b="1" dirty="0"/>
              <a:t>Kapitola rozpočtu 1.1:  Přímé osobní náklady</a:t>
            </a:r>
          </a:p>
          <a:p>
            <a:pPr marL="414000" lvl="1" indent="0">
              <a:lnSpc>
                <a:spcPct val="100000"/>
              </a:lnSpc>
              <a:spcBef>
                <a:spcPts val="0"/>
              </a:spcBef>
              <a:spcAft>
                <a:spcPts val="0"/>
              </a:spcAft>
              <a:buNone/>
              <a:defRPr/>
            </a:pPr>
            <a:r>
              <a:rPr lang="cs-CZ" altLang="cs-CZ" sz="1600" dirty="0"/>
              <a:t>		</a:t>
            </a:r>
          </a:p>
          <a:p>
            <a:pPr marL="310500" lvl="1" indent="0">
              <a:lnSpc>
                <a:spcPct val="100000"/>
              </a:lnSpc>
              <a:spcBef>
                <a:spcPts val="0"/>
              </a:spcBef>
              <a:spcAft>
                <a:spcPts val="0"/>
              </a:spcAft>
              <a:buNone/>
              <a:defRPr/>
            </a:pPr>
            <a:r>
              <a:rPr lang="cs-CZ" sz="1600" b="1" dirty="0"/>
              <a:t>Kapitola rozpočtu 1.2:  40% paušální sazba</a:t>
            </a:r>
          </a:p>
          <a:p>
            <a:pPr marL="310500" lvl="1" indent="0">
              <a:lnSpc>
                <a:spcPct val="100000"/>
              </a:lnSpc>
              <a:spcBef>
                <a:spcPts val="0"/>
              </a:spcBef>
              <a:spcAft>
                <a:spcPts val="0"/>
              </a:spcAft>
              <a:buNone/>
              <a:defRPr/>
            </a:pPr>
            <a:endParaRPr lang="cs-CZ" sz="1600" b="1" dirty="0"/>
          </a:p>
          <a:p>
            <a:endParaRPr lang="cs-CZ" sz="1600" dirty="0"/>
          </a:p>
          <a:p>
            <a:r>
              <a:rPr lang="cs-CZ" sz="1600" dirty="0"/>
              <a:t>Do paušální sazby spadají veškeré výdaje, které nespadají pod přímé osobní náklady</a:t>
            </a:r>
          </a:p>
          <a:p>
            <a:r>
              <a:rPr lang="cs-CZ" sz="1600" dirty="0"/>
              <a:t>Prokazují se % poměrem vůči skutečně vynaloženým způsobilým přímým osobním nákladům v rámci </a:t>
            </a:r>
            <a:r>
              <a:rPr lang="cs-CZ" sz="1600" dirty="0" err="1"/>
              <a:t>ZoR</a:t>
            </a:r>
            <a:r>
              <a:rPr lang="cs-CZ" sz="1600" dirty="0"/>
              <a:t> s </a:t>
            </a:r>
            <a:r>
              <a:rPr lang="cs-CZ" sz="1600" dirty="0" err="1"/>
              <a:t>ŽoP</a:t>
            </a:r>
            <a:endParaRPr lang="cs-CZ" sz="1600" dirty="0"/>
          </a:p>
          <a:p>
            <a:r>
              <a:rPr lang="cs-CZ" sz="1600" dirty="0"/>
              <a:t>Každá platba příjemci v sobě zahrnuje prostředky na přímé osobní náklady a paušální výdaje (40 % z přímých osobních nákladů)</a:t>
            </a:r>
          </a:p>
          <a:p>
            <a:pPr marL="0" indent="0">
              <a:lnSpc>
                <a:spcPct val="100000"/>
              </a:lnSpc>
              <a:buNone/>
            </a:pPr>
            <a:endParaRPr lang="cs-CZ" sz="18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25</a:t>
            </a:fld>
            <a:endParaRPr lang="cs-CZ"/>
          </a:p>
        </p:txBody>
      </p:sp>
    </p:spTree>
    <p:extLst>
      <p:ext uri="{BB962C8B-B14F-4D97-AF65-F5344CB8AC3E}">
        <p14:creationId xmlns:p14="http://schemas.microsoft.com/office/powerpoint/2010/main" val="1390720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Osobní náklady</a:t>
            </a:r>
          </a:p>
        </p:txBody>
      </p:sp>
      <p:sp>
        <p:nvSpPr>
          <p:cNvPr id="3" name="Zástupný symbol pro obsah 2"/>
          <p:cNvSpPr>
            <a:spLocks noGrp="1"/>
          </p:cNvSpPr>
          <p:nvPr>
            <p:ph idx="1"/>
          </p:nvPr>
        </p:nvSpPr>
        <p:spPr>
          <a:xfrm>
            <a:off x="347201" y="2051504"/>
            <a:ext cx="8243552" cy="4464496"/>
          </a:xfrm>
        </p:spPr>
        <p:txBody>
          <a:bodyPr/>
          <a:lstStyle/>
          <a:p>
            <a:pPr marL="432000" lvl="1" indent="-432000" algn="just">
              <a:lnSpc>
                <a:spcPct val="100000"/>
              </a:lnSpc>
              <a:spcBef>
                <a:spcPts val="0"/>
              </a:spcBef>
              <a:spcAft>
                <a:spcPts val="0"/>
              </a:spcAft>
              <a:buSzPct val="100000"/>
              <a:buFont typeface="Wingdings" panose="05000000000000000000" pitchFamily="2" charset="2"/>
              <a:buChar char=""/>
              <a:defRPr/>
            </a:pPr>
            <a:r>
              <a:rPr lang="cs-CZ" sz="1900" b="1" dirty="0"/>
              <a:t>Pracovní úvazky </a:t>
            </a:r>
            <a:r>
              <a:rPr lang="cs-CZ" sz="1900" dirty="0"/>
              <a:t>zaměstnance se nesmí překrývat a není možné, aby byl za stejnou práci placen vícekrát.</a:t>
            </a: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sz="1900" b="1" dirty="0"/>
          </a:p>
          <a:p>
            <a:pPr marL="432000" lvl="1" indent="-432000" algn="just">
              <a:lnSpc>
                <a:spcPct val="100000"/>
              </a:lnSpc>
              <a:spcBef>
                <a:spcPts val="0"/>
              </a:spcBef>
              <a:spcAft>
                <a:spcPts val="0"/>
              </a:spcAft>
              <a:buSzPct val="100000"/>
              <a:buFont typeface="Wingdings" panose="05000000000000000000" pitchFamily="2" charset="2"/>
              <a:buChar char=""/>
              <a:defRPr/>
            </a:pPr>
            <a:r>
              <a:rPr lang="cs-CZ" sz="1900" b="1" dirty="0">
                <a:solidFill>
                  <a:srgbClr val="FF0000"/>
                </a:solidFill>
              </a:rPr>
              <a:t>Výše úvazku = maximálně 1,0 </a:t>
            </a:r>
            <a:r>
              <a:rPr lang="cs-CZ" sz="1900" dirty="0">
                <a:solidFill>
                  <a:srgbClr val="FF0000"/>
                </a:solidFill>
              </a:rPr>
              <a:t>(součet veškerých úvazků zaměstnance u všech subjektů zapojených do projektu – příjemce </a:t>
            </a:r>
            <a:br>
              <a:rPr lang="cs-CZ" sz="1900" dirty="0">
                <a:solidFill>
                  <a:srgbClr val="FF0000"/>
                </a:solidFill>
              </a:rPr>
            </a:br>
            <a:r>
              <a:rPr lang="cs-CZ" sz="1900" dirty="0">
                <a:solidFill>
                  <a:srgbClr val="FF0000"/>
                </a:solidFill>
              </a:rPr>
              <a:t>i partnera/ů projektu), a to po celou dobu zapojení daného pracovníka </a:t>
            </a:r>
            <a:br>
              <a:rPr lang="cs-CZ" sz="1900" dirty="0">
                <a:solidFill>
                  <a:srgbClr val="FF0000"/>
                </a:solidFill>
              </a:rPr>
            </a:br>
            <a:r>
              <a:rPr lang="cs-CZ" sz="1900" dirty="0">
                <a:solidFill>
                  <a:srgbClr val="FF0000"/>
                </a:solidFill>
              </a:rPr>
              <a:t>do realizace projektu.</a:t>
            </a:r>
            <a:endParaRPr lang="cs-CZ" sz="1900" b="1" dirty="0">
              <a:solidFill>
                <a:srgbClr val="FF0000"/>
              </a:solidFill>
            </a:endParaRP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sz="1900" dirty="0"/>
          </a:p>
          <a:p>
            <a:pPr marL="432000" lvl="1" indent="-432000" algn="just">
              <a:lnSpc>
                <a:spcPct val="100000"/>
              </a:lnSpc>
              <a:spcBef>
                <a:spcPts val="0"/>
              </a:spcBef>
              <a:spcAft>
                <a:spcPts val="0"/>
              </a:spcAft>
              <a:buSzPct val="100000"/>
              <a:buFont typeface="Wingdings" panose="05000000000000000000" pitchFamily="2" charset="2"/>
              <a:buChar char=""/>
              <a:defRPr/>
            </a:pPr>
            <a:r>
              <a:rPr lang="cs-CZ" altLang="cs-CZ" sz="1900" b="1" dirty="0"/>
              <a:t>Realizační tým projektu (RT) = </a:t>
            </a:r>
            <a:r>
              <a:rPr lang="cs-CZ" altLang="cs-CZ" sz="1900" dirty="0"/>
              <a:t>způsobilé výdaje za pozice, které jsou uvedeny ve schváleném rozpočtu projektu</a:t>
            </a:r>
          </a:p>
          <a:p>
            <a:pPr marL="0" lvl="1" indent="0" algn="just">
              <a:lnSpc>
                <a:spcPct val="100000"/>
              </a:lnSpc>
              <a:spcBef>
                <a:spcPts val="0"/>
              </a:spcBef>
              <a:spcAft>
                <a:spcPts val="0"/>
              </a:spcAft>
              <a:buSzPct val="100000"/>
              <a:buNone/>
              <a:defRPr/>
            </a:pPr>
            <a:endParaRPr lang="cs-CZ" altLang="cs-CZ" sz="1900"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26</a:t>
            </a:fld>
            <a:endParaRPr lang="cs-CZ"/>
          </a:p>
        </p:txBody>
      </p:sp>
    </p:spTree>
    <p:extLst>
      <p:ext uri="{BB962C8B-B14F-4D97-AF65-F5344CB8AC3E}">
        <p14:creationId xmlns:p14="http://schemas.microsoft.com/office/powerpoint/2010/main" val="1224354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424000" cy="1080000"/>
          </a:xfrm>
        </p:spPr>
        <p:txBody>
          <a:bodyPr/>
          <a:lstStyle/>
          <a:p>
            <a:r>
              <a:rPr lang="cs-CZ" dirty="0"/>
              <a:t>Osobní náklady</a:t>
            </a:r>
          </a:p>
        </p:txBody>
      </p:sp>
      <p:sp>
        <p:nvSpPr>
          <p:cNvPr id="3" name="Zástupný symbol pro obsah 2"/>
          <p:cNvSpPr>
            <a:spLocks noGrp="1"/>
          </p:cNvSpPr>
          <p:nvPr>
            <p:ph idx="1"/>
          </p:nvPr>
        </p:nvSpPr>
        <p:spPr>
          <a:xfrm>
            <a:off x="540000" y="1700808"/>
            <a:ext cx="8064000" cy="4248472"/>
          </a:xfrm>
        </p:spPr>
        <p:txBody>
          <a:bodyPr/>
          <a:lstStyle/>
          <a:p>
            <a:pPr marL="0" indent="0">
              <a:buNone/>
            </a:pPr>
            <a:endParaRPr lang="cs-CZ" dirty="0"/>
          </a:p>
          <a:p>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27</a:t>
            </a:fld>
            <a:endParaRPr lang="cs-CZ" dirty="0">
              <a:solidFill>
                <a:srgbClr val="084A8B"/>
              </a:solidFill>
            </a:endParaRPr>
          </a:p>
        </p:txBody>
      </p:sp>
      <p:sp>
        <p:nvSpPr>
          <p:cNvPr id="5" name="Obdélník 4"/>
          <p:cNvSpPr/>
          <p:nvPr/>
        </p:nvSpPr>
        <p:spPr>
          <a:xfrm>
            <a:off x="360000" y="1916832"/>
            <a:ext cx="8424000" cy="3539430"/>
          </a:xfrm>
          <a:prstGeom prst="rect">
            <a:avLst/>
          </a:prstGeom>
        </p:spPr>
        <p:txBody>
          <a:bodyPr wrap="square">
            <a:spAutoFit/>
          </a:bodyPr>
          <a:lstStyle/>
          <a:p>
            <a:pPr marL="432000" lvl="0" indent="-432000" algn="just">
              <a:buClr>
                <a:srgbClr val="5FBBF5"/>
              </a:buClr>
              <a:buSzPct val="100000"/>
              <a:buFont typeface="Wingdings" panose="05000000000000000000" pitchFamily="2" charset="2"/>
              <a:buChar char=""/>
            </a:pPr>
            <a:r>
              <a:rPr lang="cs-CZ" sz="1600" b="1" dirty="0">
                <a:solidFill>
                  <a:srgbClr val="084A8B"/>
                </a:solidFill>
              </a:rPr>
              <a:t>Pracovní smlouvy, DPČ a DPP </a:t>
            </a:r>
            <a:r>
              <a:rPr lang="cs-CZ" sz="1600" dirty="0"/>
              <a:t>musí být uzavřeny v souladu se zákoníkem práce</a:t>
            </a:r>
          </a:p>
          <a:p>
            <a:pPr lvl="0" algn="just">
              <a:buClr>
                <a:srgbClr val="5FBBF5"/>
              </a:buClr>
              <a:buSzPct val="100000"/>
            </a:pPr>
            <a:endParaRPr lang="cs-CZ" sz="1600" dirty="0"/>
          </a:p>
          <a:p>
            <a:pPr marL="432000" lvl="0" indent="-432000">
              <a:buClr>
                <a:srgbClr val="5FBBF5"/>
              </a:buClr>
              <a:buSzPct val="100000"/>
              <a:buFont typeface="Wingdings" panose="05000000000000000000" pitchFamily="2" charset="2"/>
              <a:buChar char=""/>
            </a:pPr>
            <a:r>
              <a:rPr lang="cs-CZ" altLang="cs-CZ" sz="1600" b="1" dirty="0"/>
              <a:t>Mzdové náklady</a:t>
            </a:r>
            <a:r>
              <a:rPr lang="cs-CZ" altLang="cs-CZ" sz="1600" dirty="0"/>
              <a:t> = </a:t>
            </a:r>
            <a:r>
              <a:rPr lang="cs-CZ" sz="1600" dirty="0"/>
              <a:t>hrubá mzda / plat nebo odměna (DPČ, DPP, OSVČ) </a:t>
            </a:r>
            <a:r>
              <a:rPr lang="cs-CZ" sz="1600" b="1" dirty="0"/>
              <a:t>+ odvody zaměstnavatele na SP a ZP a další poplatky </a:t>
            </a:r>
            <a:r>
              <a:rPr lang="cs-CZ" sz="1600" dirty="0"/>
              <a:t>spojené se zaměstnancem hrazené zaměstnavatelem povinně na základě právních předpisů (např. zákonné pojištění odpovědnosti zaměstnavatele za škodu při pracovním úrazu nebo nemoci z povolání)</a:t>
            </a:r>
          </a:p>
          <a:p>
            <a:pPr lvl="0" algn="just">
              <a:buClr>
                <a:srgbClr val="5FBBF5"/>
              </a:buClr>
              <a:buSzPct val="100000"/>
            </a:pPr>
            <a:endParaRPr lang="cs-CZ" sz="1600" dirty="0"/>
          </a:p>
          <a:p>
            <a:pPr marL="432000" lvl="0" indent="-432000" algn="just">
              <a:buClr>
                <a:srgbClr val="5FBBF5"/>
              </a:buClr>
              <a:buSzPct val="100000"/>
              <a:buFont typeface="Wingdings" panose="05000000000000000000" pitchFamily="2" charset="2"/>
              <a:buChar char=""/>
            </a:pPr>
            <a:r>
              <a:rPr lang="cs-CZ" sz="1600" b="1" dirty="0"/>
              <a:t>Náhrady</a:t>
            </a:r>
            <a:r>
              <a:rPr lang="cs-CZ" sz="1600" dirty="0"/>
              <a:t> </a:t>
            </a:r>
          </a:p>
          <a:p>
            <a:pPr marL="800100" lvl="1" indent="-342900" algn="just">
              <a:buClr>
                <a:srgbClr val="5FBBF5"/>
              </a:buClr>
              <a:buSzPct val="100000"/>
              <a:buFont typeface="Arial" panose="020B0604020202020204" pitchFamily="34" charset="0"/>
              <a:buChar char="•"/>
            </a:pPr>
            <a:r>
              <a:rPr lang="cs-CZ" sz="1600" b="1" dirty="0"/>
              <a:t>za dovolenou </a:t>
            </a:r>
            <a:r>
              <a:rPr lang="cs-CZ" sz="1600" dirty="0"/>
              <a:t>(4, 5 nebo 8 týdnů dovolené dle typu zaměstnavatele, viz § 213 zákona č. 262/2006 Sb., zákoník práce) - způsobilé pouze v rozsahu, v jakém odpovídají zapojení zaměstnance do realizace projektu;</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v případě překážek v práci </a:t>
            </a:r>
            <a:r>
              <a:rPr lang="cs-CZ" sz="1600" dirty="0"/>
              <a:t>(v souladu se zákoníkem práce);</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za dny dočasné pracovní neschopnosti nebo karantény </a:t>
            </a:r>
            <a:r>
              <a:rPr lang="cs-CZ" sz="1600" dirty="0"/>
              <a:t>(jejich poměrná část)</a:t>
            </a:r>
          </a:p>
          <a:p>
            <a:pPr marL="800100" lvl="2" indent="-342900" algn="just">
              <a:buClr>
                <a:schemeClr val="tx1">
                  <a:lumMod val="60000"/>
                  <a:lumOff val="40000"/>
                </a:schemeClr>
              </a:buClr>
              <a:buSzPct val="100000"/>
              <a:buFont typeface="Arial" panose="020B0604020202020204" pitchFamily="34" charset="0"/>
              <a:buChar char="•"/>
              <a:defRPr/>
            </a:pPr>
            <a:r>
              <a:rPr lang="cs-CZ" sz="1600" b="1" dirty="0"/>
              <a:t>FKSP, kooperativa </a:t>
            </a:r>
          </a:p>
        </p:txBody>
      </p:sp>
    </p:spTree>
    <p:extLst>
      <p:ext uri="{BB962C8B-B14F-4D97-AF65-F5344CB8AC3E}">
        <p14:creationId xmlns:p14="http://schemas.microsoft.com/office/powerpoint/2010/main" val="3705109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424000" cy="1080000"/>
          </a:xfrm>
        </p:spPr>
        <p:txBody>
          <a:bodyPr/>
          <a:lstStyle/>
          <a:p>
            <a:r>
              <a:rPr lang="cs-CZ" dirty="0"/>
              <a:t>Osobní náklady</a:t>
            </a:r>
          </a:p>
        </p:txBody>
      </p:sp>
      <p:sp>
        <p:nvSpPr>
          <p:cNvPr id="3" name="Zástupný symbol pro obsah 2"/>
          <p:cNvSpPr>
            <a:spLocks noGrp="1"/>
          </p:cNvSpPr>
          <p:nvPr>
            <p:ph idx="1"/>
          </p:nvPr>
        </p:nvSpPr>
        <p:spPr>
          <a:xfrm>
            <a:off x="539552" y="1556792"/>
            <a:ext cx="8208912" cy="4608512"/>
          </a:xfrm>
        </p:spPr>
        <p:txBody>
          <a:bodyPr/>
          <a:lstStyle/>
          <a:p>
            <a:pPr algn="just"/>
            <a:r>
              <a:rPr lang="cs-CZ" sz="1900" b="1" dirty="0"/>
              <a:t>Náležitosti PS, DPČ a DPP:</a:t>
            </a:r>
          </a:p>
          <a:p>
            <a:pPr lvl="1" algn="just">
              <a:lnSpc>
                <a:spcPct val="100000"/>
              </a:lnSpc>
              <a:spcBef>
                <a:spcPts val="0"/>
              </a:spcBef>
              <a:spcAft>
                <a:spcPts val="0"/>
              </a:spcAft>
            </a:pPr>
            <a:r>
              <a:rPr lang="cs-CZ" sz="1900" dirty="0"/>
              <a:t> Popis pracovní činnosti vykonávané pro projekt</a:t>
            </a:r>
          </a:p>
          <a:p>
            <a:pPr lvl="1" algn="just">
              <a:lnSpc>
                <a:spcPct val="100000"/>
              </a:lnSpc>
              <a:spcBef>
                <a:spcPts val="0"/>
              </a:spcBef>
              <a:spcAft>
                <a:spcPts val="0"/>
              </a:spcAft>
            </a:pPr>
            <a:r>
              <a:rPr lang="cs-CZ" sz="1900" dirty="0"/>
              <a:t> Identifikace projektu (název či </a:t>
            </a:r>
            <a:r>
              <a:rPr lang="cs-CZ" sz="1900" dirty="0" err="1"/>
              <a:t>reg</a:t>
            </a:r>
            <a:r>
              <a:rPr lang="cs-CZ" sz="1900" dirty="0"/>
              <a:t>. číslo)</a:t>
            </a:r>
          </a:p>
          <a:p>
            <a:pPr lvl="1" algn="just">
              <a:lnSpc>
                <a:spcPct val="100000"/>
              </a:lnSpc>
              <a:spcBef>
                <a:spcPts val="0"/>
              </a:spcBef>
              <a:spcAft>
                <a:spcPts val="0"/>
              </a:spcAft>
            </a:pPr>
            <a:r>
              <a:rPr lang="cs-CZ" sz="1900" dirty="0"/>
              <a:t> Výše úvazku či počet hodin za časovou jednotku</a:t>
            </a:r>
          </a:p>
          <a:p>
            <a:pPr lvl="1" algn="just">
              <a:lnSpc>
                <a:spcPct val="100000"/>
              </a:lnSpc>
              <a:spcBef>
                <a:spcPts val="0"/>
              </a:spcBef>
              <a:spcAft>
                <a:spcPts val="0"/>
              </a:spcAft>
            </a:pPr>
            <a:r>
              <a:rPr lang="cs-CZ" sz="1900" dirty="0"/>
              <a:t> Výše mzdy, platu, odměny</a:t>
            </a:r>
          </a:p>
          <a:p>
            <a:pPr marL="432000" lvl="1" indent="-432000" algn="just">
              <a:lnSpc>
                <a:spcPts val="2880"/>
              </a:lnSpc>
              <a:spcBef>
                <a:spcPts val="600"/>
              </a:spcBef>
              <a:spcAft>
                <a:spcPts val="600"/>
              </a:spcAft>
              <a:buSzPct val="100000"/>
              <a:buFont typeface="Wingdings" panose="05000000000000000000" pitchFamily="2" charset="2"/>
              <a:buChar char=""/>
            </a:pPr>
            <a:r>
              <a:rPr lang="cs-CZ" sz="1900" b="1" dirty="0"/>
              <a:t>Další zákonem stanovené náležitosti:</a:t>
            </a:r>
          </a:p>
          <a:p>
            <a:pPr lvl="2" algn="just">
              <a:lnSpc>
                <a:spcPct val="100000"/>
              </a:lnSpc>
              <a:spcBef>
                <a:spcPts val="0"/>
              </a:spcBef>
              <a:spcAft>
                <a:spcPts val="0"/>
              </a:spcAft>
            </a:pPr>
            <a:r>
              <a:rPr lang="cs-CZ" sz="1900" b="1" dirty="0"/>
              <a:t> PS</a:t>
            </a:r>
            <a:r>
              <a:rPr lang="cs-CZ" sz="1900" dirty="0"/>
              <a:t> (druh práce, místo výkonu, den nástupu do práce, nárok </a:t>
            </a:r>
            <a:br>
              <a:rPr lang="cs-CZ" sz="1900" dirty="0"/>
            </a:br>
            <a:r>
              <a:rPr lang="cs-CZ" sz="1900" dirty="0"/>
              <a:t>na dovolenou, způsob výpovědi apod.);</a:t>
            </a:r>
          </a:p>
          <a:p>
            <a:pPr lvl="2" algn="just">
              <a:lnSpc>
                <a:spcPct val="100000"/>
              </a:lnSpc>
              <a:spcBef>
                <a:spcPts val="0"/>
              </a:spcBef>
              <a:spcAft>
                <a:spcPts val="0"/>
              </a:spcAft>
            </a:pPr>
            <a:r>
              <a:rPr lang="cs-CZ" sz="1900" b="1" dirty="0"/>
              <a:t> DPP, DPČ </a:t>
            </a:r>
            <a:r>
              <a:rPr lang="cs-CZ" sz="1900" dirty="0"/>
              <a:t>(doba na kterou se dohoda uzavírá, musí být uzavřena písemně).</a:t>
            </a:r>
          </a:p>
          <a:p>
            <a:pPr algn="just"/>
            <a:r>
              <a:rPr lang="cs-CZ" sz="1900" b="1" dirty="0"/>
              <a:t>Vykazují se v soupisce lidských zdrojů: </a:t>
            </a:r>
            <a:r>
              <a:rPr lang="cs-CZ" sz="1900" dirty="0"/>
              <a:t>SD – 2 Lidské zdroje.</a:t>
            </a:r>
          </a:p>
          <a:p>
            <a:pPr algn="just">
              <a:lnSpc>
                <a:spcPct val="100000"/>
              </a:lnSpc>
              <a:spcBef>
                <a:spcPts val="0"/>
              </a:spcBef>
              <a:spcAft>
                <a:spcPts val="0"/>
              </a:spcAft>
            </a:pPr>
            <a:r>
              <a:rPr lang="cs-CZ" sz="1900" dirty="0"/>
              <a:t>U osobních nákladů projektu nad 20 tis. Kč příjemce dokládá </a:t>
            </a:r>
            <a:br>
              <a:rPr lang="cs-CZ" sz="1900" dirty="0"/>
            </a:br>
            <a:r>
              <a:rPr lang="cs-CZ" sz="1900" dirty="0"/>
              <a:t>ke kontrole také </a:t>
            </a:r>
            <a:r>
              <a:rPr lang="cs-CZ" sz="1900" b="1" dirty="0"/>
              <a:t>kopie výpisů z BÚ</a:t>
            </a:r>
            <a:r>
              <a:rPr lang="cs-CZ" sz="1900" dirty="0"/>
              <a:t>, případně </a:t>
            </a:r>
            <a:r>
              <a:rPr lang="cs-CZ" sz="1900" b="1" dirty="0"/>
              <a:t>kopie VPD</a:t>
            </a:r>
            <a:r>
              <a:rPr lang="cs-CZ" sz="1900" dirty="0"/>
              <a:t>.</a:t>
            </a:r>
          </a:p>
          <a:p>
            <a:pPr marL="0" indent="0">
              <a:buNone/>
            </a:pPr>
            <a:endParaRPr lang="cs-CZ" sz="1900" dirty="0"/>
          </a:p>
          <a:p>
            <a:endParaRPr lang="cs-CZ" sz="1900" dirty="0"/>
          </a:p>
          <a:p>
            <a:pPr marL="0" indent="0">
              <a:buNone/>
            </a:pPr>
            <a:endParaRPr lang="cs-CZ" sz="19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28</a:t>
            </a:fld>
            <a:endParaRPr lang="cs-CZ" dirty="0">
              <a:solidFill>
                <a:srgbClr val="084A8B"/>
              </a:solidFill>
            </a:endParaRPr>
          </a:p>
        </p:txBody>
      </p:sp>
    </p:spTree>
    <p:extLst>
      <p:ext uri="{BB962C8B-B14F-4D97-AF65-F5344CB8AC3E}">
        <p14:creationId xmlns:p14="http://schemas.microsoft.com/office/powerpoint/2010/main" val="1038751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2482"/>
            <a:ext cx="8640960" cy="1080000"/>
          </a:xfrm>
        </p:spPr>
        <p:txBody>
          <a:bodyPr/>
          <a:lstStyle/>
          <a:p>
            <a:r>
              <a:rPr lang="cs-CZ" dirty="0"/>
              <a:t>Pracovní výkazy</a:t>
            </a:r>
          </a:p>
        </p:txBody>
      </p:sp>
      <p:sp>
        <p:nvSpPr>
          <p:cNvPr id="3" name="Zástupný symbol pro obsah 2"/>
          <p:cNvSpPr>
            <a:spLocks noGrp="1"/>
          </p:cNvSpPr>
          <p:nvPr>
            <p:ph idx="1"/>
          </p:nvPr>
        </p:nvSpPr>
        <p:spPr>
          <a:xfrm>
            <a:off x="503544" y="1299587"/>
            <a:ext cx="8136456" cy="5184576"/>
          </a:xfrm>
        </p:spPr>
        <p:txBody>
          <a:bodyPr/>
          <a:lstStyle/>
          <a:p>
            <a:pPr>
              <a:lnSpc>
                <a:spcPct val="100000"/>
              </a:lnSpc>
              <a:defRPr/>
            </a:pPr>
            <a:r>
              <a:rPr lang="cs-CZ" sz="1900" b="1" dirty="0"/>
              <a:t>Pracovní výkazy </a:t>
            </a:r>
            <a:r>
              <a:rPr lang="cs-CZ" sz="1900" dirty="0"/>
              <a:t>jsou u pracovníků projektu </a:t>
            </a:r>
            <a:r>
              <a:rPr lang="cs-CZ" sz="1900" b="1" dirty="0"/>
              <a:t>vyžadovány jen </a:t>
            </a:r>
            <a:br>
              <a:rPr lang="cs-CZ" sz="1900" b="1" dirty="0"/>
            </a:br>
            <a:r>
              <a:rPr lang="cs-CZ" sz="1900" b="1" dirty="0"/>
              <a:t>při výskytu alespoň jedné z následujících 3 okolností:</a:t>
            </a:r>
          </a:p>
          <a:p>
            <a:pPr marL="457200" indent="-457200">
              <a:lnSpc>
                <a:spcPct val="100000"/>
              </a:lnSpc>
              <a:buFont typeface="+mj-lt"/>
              <a:buAutoNum type="alphaLcParenR"/>
              <a:defRPr/>
            </a:pPr>
            <a:r>
              <a:rPr lang="cs-CZ" sz="1900" dirty="0"/>
              <a:t>jedná se o pracovníka, který v rámci daného pracovněprávního vztahu  vykonává činnosti pro projekt i mimo projekt;</a:t>
            </a:r>
          </a:p>
          <a:p>
            <a:pPr marL="457200" indent="-457200">
              <a:lnSpc>
                <a:spcPct val="100000"/>
              </a:lnSpc>
              <a:buFont typeface="+mj-lt"/>
              <a:buAutoNum type="alphaLcParenR"/>
              <a:defRPr/>
            </a:pPr>
            <a:r>
              <a:rPr lang="cs-CZ" dirty="0"/>
              <a:t>jedná se o pracovníka, který v rámci daného pracovněprávního vztahu vykonává činnosti pouze pro projekt, nicméně tyto činnosti spadají do vymezení více pracovních pozic a práce v rámci těchto pozic je odlišně odměňována</a:t>
            </a:r>
          </a:p>
          <a:p>
            <a:pPr marL="457200" indent="-457200">
              <a:lnSpc>
                <a:spcPct val="100000"/>
              </a:lnSpc>
              <a:buFont typeface="+mj-lt"/>
              <a:buAutoNum type="alphaLcParenR"/>
              <a:defRPr/>
            </a:pPr>
            <a:r>
              <a:rPr lang="cs-CZ" dirty="0"/>
              <a:t>jedná se o projekt, ve kterém se využívá 40% paušální sazba, a popis pracovní činnosti u dané pracovní pozice obsahuje činnosti spadající jak do přímých, tak do výčtu činností vyloučených z přímých osobních nákladů (tzn. je zde riziko dvojího financování)</a:t>
            </a:r>
          </a:p>
          <a:p>
            <a:pPr algn="just">
              <a:lnSpc>
                <a:spcPct val="100000"/>
              </a:lnSpc>
            </a:pPr>
            <a:r>
              <a:rPr lang="cs-CZ" sz="1900" b="1" dirty="0"/>
              <a:t>Výkazy se zpracovávají za jednotlivé měsíce </a:t>
            </a:r>
            <a:r>
              <a:rPr lang="cs-CZ" sz="1900" dirty="0"/>
              <a:t>(ne po dnech, </a:t>
            </a:r>
            <a:br>
              <a:rPr lang="cs-CZ" sz="1900" dirty="0"/>
            </a:br>
            <a:r>
              <a:rPr lang="cs-CZ" sz="1900" dirty="0"/>
              <a:t>ale po skupinách činností)</a:t>
            </a:r>
          </a:p>
          <a:p>
            <a:pPr algn="just">
              <a:lnSpc>
                <a:spcPct val="100000"/>
              </a:lnSpc>
            </a:pPr>
            <a:r>
              <a:rPr lang="cs-CZ" sz="1900" dirty="0"/>
              <a:t>Týká se jednoho pracovněprávního vztahu (např. více úvazků na jedné smlouvě)</a:t>
            </a:r>
          </a:p>
          <a:p>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29</a:t>
            </a:fld>
            <a:endParaRPr lang="cs-CZ" dirty="0">
              <a:solidFill>
                <a:srgbClr val="084A8B"/>
              </a:solidFill>
            </a:endParaRPr>
          </a:p>
        </p:txBody>
      </p:sp>
    </p:spTree>
    <p:extLst>
      <p:ext uri="{BB962C8B-B14F-4D97-AF65-F5344CB8AC3E}">
        <p14:creationId xmlns:p14="http://schemas.microsoft.com/office/powerpoint/2010/main" val="384316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dokumenty</a:t>
            </a:r>
          </a:p>
        </p:txBody>
      </p:sp>
      <p:sp>
        <p:nvSpPr>
          <p:cNvPr id="3" name="Zástupný symbol pro obsah 2"/>
          <p:cNvSpPr>
            <a:spLocks noGrp="1"/>
          </p:cNvSpPr>
          <p:nvPr>
            <p:ph idx="1"/>
          </p:nvPr>
        </p:nvSpPr>
        <p:spPr>
          <a:xfrm>
            <a:off x="540000" y="1800000"/>
            <a:ext cx="8064000" cy="4581328"/>
          </a:xfrm>
        </p:spPr>
        <p:txBody>
          <a:bodyPr>
            <a:normAutofit/>
          </a:bodyPr>
          <a:lstStyle/>
          <a:p>
            <a:pPr>
              <a:lnSpc>
                <a:spcPct val="120000"/>
              </a:lnSpc>
            </a:pPr>
            <a:r>
              <a:rPr lang="cs-CZ" b="1" dirty="0"/>
              <a:t>Výzva č. 054 vč. příloh </a:t>
            </a:r>
          </a:p>
          <a:p>
            <a:pPr>
              <a:lnSpc>
                <a:spcPct val="120000"/>
              </a:lnSpc>
            </a:pPr>
            <a:r>
              <a:rPr lang="cs-CZ" b="1" dirty="0"/>
              <a:t>Obecná pravidla pro žadatele a příjemce v rámci Operačního programu Zaměstnanost+</a:t>
            </a:r>
          </a:p>
          <a:p>
            <a:pPr>
              <a:lnSpc>
                <a:spcPct val="120000"/>
              </a:lnSpc>
            </a:pPr>
            <a:r>
              <a:rPr lang="cs-CZ" b="1" dirty="0"/>
              <a:t>Specifická část pravidel pro žadatele a příjemce v rámci OPZ+ pro projekty s přímými a nepřímými náklady a pro projekty financované s využitím paušálních sazeb</a:t>
            </a:r>
          </a:p>
          <a:p>
            <a:pPr>
              <a:lnSpc>
                <a:spcPct val="120000"/>
              </a:lnSpc>
            </a:pPr>
            <a:r>
              <a:rPr lang="cs-CZ" b="1" dirty="0"/>
              <a:t>K dispozici na </a:t>
            </a:r>
            <a:r>
              <a:rPr lang="cs-CZ" b="1" dirty="0">
                <a:hlinkClick r:id="rId3"/>
              </a:rPr>
              <a:t>www.esfcr.cz</a:t>
            </a:r>
            <a:endParaRPr lang="cs-CZ" b="1" dirty="0"/>
          </a:p>
          <a:p>
            <a:pPr>
              <a:lnSpc>
                <a:spcPct val="120000"/>
              </a:lnSpc>
            </a:pPr>
            <a:r>
              <a:rPr lang="cs-CZ" b="1" dirty="0"/>
              <a:t>Pokyny k vyplnění </a:t>
            </a:r>
            <a:r>
              <a:rPr lang="cs-CZ" b="1" dirty="0" err="1"/>
              <a:t>ZoR</a:t>
            </a:r>
            <a:r>
              <a:rPr lang="cs-CZ" b="1" dirty="0"/>
              <a:t> a ŽOP </a:t>
            </a:r>
            <a:r>
              <a:rPr lang="cs-CZ" dirty="0">
                <a:hlinkClick r:id="rId4"/>
              </a:rPr>
              <a:t>Formuláře a pokyny ke zprávě o realizaci projektu, žádosti o platbu a žádosti o změnu - www.esfcr.cz</a:t>
            </a:r>
            <a:endParaRPr lang="cs-CZ" b="1" dirty="0"/>
          </a:p>
          <a:p>
            <a:pPr>
              <a:lnSpc>
                <a:spcPct val="120000"/>
              </a:lnSpc>
            </a:pPr>
            <a:endParaRPr lang="cs-CZ" sz="8000" b="1" dirty="0"/>
          </a:p>
          <a:p>
            <a:pPr>
              <a:lnSpc>
                <a:spcPct val="120000"/>
              </a:lnSpc>
            </a:pPr>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3</a:t>
            </a:fld>
            <a:endParaRPr lang="cs-CZ"/>
          </a:p>
        </p:txBody>
      </p:sp>
    </p:spTree>
    <p:extLst>
      <p:ext uri="{BB962C8B-B14F-4D97-AF65-F5344CB8AC3E}">
        <p14:creationId xmlns:p14="http://schemas.microsoft.com/office/powerpoint/2010/main" val="3269610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A458B5-37DD-4DE2-A806-FB7207B01EE2}"/>
              </a:ext>
            </a:extLst>
          </p:cNvPr>
          <p:cNvSpPr>
            <a:spLocks noGrp="1"/>
          </p:cNvSpPr>
          <p:nvPr>
            <p:ph type="title"/>
          </p:nvPr>
        </p:nvSpPr>
        <p:spPr/>
        <p:txBody>
          <a:bodyPr/>
          <a:lstStyle/>
          <a:p>
            <a:r>
              <a:rPr lang="cs-CZ" dirty="0"/>
              <a:t>Pracovní výkaz</a:t>
            </a:r>
          </a:p>
        </p:txBody>
      </p:sp>
      <p:sp>
        <p:nvSpPr>
          <p:cNvPr id="3" name="Zástupný obsah 2">
            <a:extLst>
              <a:ext uri="{FF2B5EF4-FFF2-40B4-BE49-F238E27FC236}">
                <a16:creationId xmlns:a16="http://schemas.microsoft.com/office/drawing/2014/main" id="{D8F2A38C-A76B-4543-8531-3B1D6D4E3362}"/>
              </a:ext>
            </a:extLst>
          </p:cNvPr>
          <p:cNvSpPr>
            <a:spLocks noGrp="1"/>
          </p:cNvSpPr>
          <p:nvPr>
            <p:ph idx="1"/>
          </p:nvPr>
        </p:nvSpPr>
        <p:spPr>
          <a:xfrm>
            <a:off x="540000" y="1800000"/>
            <a:ext cx="8064000" cy="4320000"/>
          </a:xfrm>
        </p:spPr>
        <p:txBody>
          <a:bodyPr/>
          <a:lstStyle/>
          <a:p>
            <a:pPr marL="0" indent="0">
              <a:buNone/>
            </a:pPr>
            <a:r>
              <a:rPr lang="cs-CZ" dirty="0"/>
              <a:t>Náležitosti uvedené v pracovním výkaze </a:t>
            </a:r>
          </a:p>
          <a:p>
            <a:pPr marL="0" indent="0">
              <a:buNone/>
            </a:pPr>
            <a:r>
              <a:rPr lang="cs-CZ" dirty="0"/>
              <a:t>jsou uvedeny ve Specifické části pravidel </a:t>
            </a:r>
          </a:p>
          <a:p>
            <a:pPr marL="0" indent="0">
              <a:buNone/>
            </a:pPr>
            <a:r>
              <a:rPr lang="cs-CZ" dirty="0"/>
              <a:t>v kap. 6.4.1</a:t>
            </a:r>
          </a:p>
          <a:p>
            <a:pPr marL="0" indent="0">
              <a:buNone/>
            </a:pPr>
            <a:endParaRPr lang="cs-CZ" dirty="0"/>
          </a:p>
          <a:p>
            <a:pPr marL="0" indent="0">
              <a:buNone/>
            </a:pPr>
            <a:endParaRPr lang="cs-CZ" dirty="0"/>
          </a:p>
          <a:p>
            <a:pPr marL="0" indent="0">
              <a:buNone/>
            </a:pPr>
            <a:r>
              <a:rPr lang="cs-CZ" dirty="0"/>
              <a:t>Vzor Pracovního výkazu je k dispozici zde:</a:t>
            </a:r>
          </a:p>
          <a:p>
            <a:pPr marL="0" indent="0">
              <a:buNone/>
            </a:pPr>
            <a:r>
              <a:rPr lang="it-IT" dirty="0">
                <a:hlinkClick r:id="rId3"/>
              </a:rPr>
              <a:t>Pravidla pro žadatele a příjemce - www.esfcr.cz</a:t>
            </a:r>
            <a:r>
              <a:rPr lang="cs-CZ" dirty="0"/>
              <a:t> </a:t>
            </a:r>
          </a:p>
        </p:txBody>
      </p:sp>
      <p:sp>
        <p:nvSpPr>
          <p:cNvPr id="4" name="Zástupný symbol pro číslo snímku 3">
            <a:extLst>
              <a:ext uri="{FF2B5EF4-FFF2-40B4-BE49-F238E27FC236}">
                <a16:creationId xmlns:a16="http://schemas.microsoft.com/office/drawing/2014/main" id="{AB6E770F-D060-4416-ACD2-B8D68D44A993}"/>
              </a:ext>
            </a:extLst>
          </p:cNvPr>
          <p:cNvSpPr>
            <a:spLocks noGrp="1"/>
          </p:cNvSpPr>
          <p:nvPr>
            <p:ph type="sldNum" sz="quarter" idx="12"/>
          </p:nvPr>
        </p:nvSpPr>
        <p:spPr/>
        <p:txBody>
          <a:bodyPr/>
          <a:lstStyle/>
          <a:p>
            <a:fld id="{479BF083-4774-43B1-9AB0-5CC1AC5DD8EE}" type="slidenum">
              <a:rPr lang="cs-CZ" smtClean="0"/>
              <a:pPr/>
              <a:t>30</a:t>
            </a:fld>
            <a:endParaRPr lang="cs-CZ" dirty="0"/>
          </a:p>
        </p:txBody>
      </p:sp>
      <p:pic>
        <p:nvPicPr>
          <p:cNvPr id="6" name="Obrázek 5">
            <a:extLst>
              <a:ext uri="{FF2B5EF4-FFF2-40B4-BE49-F238E27FC236}">
                <a16:creationId xmlns:a16="http://schemas.microsoft.com/office/drawing/2014/main" id="{66BA5680-5402-AF5D-3281-17B31EA34152}"/>
              </a:ext>
            </a:extLst>
          </p:cNvPr>
          <p:cNvPicPr>
            <a:picLocks noChangeAspect="1"/>
          </p:cNvPicPr>
          <p:nvPr/>
        </p:nvPicPr>
        <p:blipFill>
          <a:blip r:embed="rId4"/>
          <a:stretch>
            <a:fillRect/>
          </a:stretch>
        </p:blipFill>
        <p:spPr>
          <a:xfrm>
            <a:off x="5436096" y="1286778"/>
            <a:ext cx="3600504" cy="5022444"/>
          </a:xfrm>
          <a:prstGeom prst="rect">
            <a:avLst/>
          </a:prstGeom>
        </p:spPr>
      </p:pic>
    </p:spTree>
    <p:extLst>
      <p:ext uri="{BB962C8B-B14F-4D97-AF65-F5344CB8AC3E}">
        <p14:creationId xmlns:p14="http://schemas.microsoft.com/office/powerpoint/2010/main" val="16319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Příjmy projektu</a:t>
            </a:r>
          </a:p>
        </p:txBody>
      </p:sp>
      <p:sp>
        <p:nvSpPr>
          <p:cNvPr id="3" name="Zástupný symbol pro obsah 2"/>
          <p:cNvSpPr>
            <a:spLocks noGrp="1"/>
          </p:cNvSpPr>
          <p:nvPr>
            <p:ph idx="1"/>
          </p:nvPr>
        </p:nvSpPr>
        <p:spPr>
          <a:xfrm>
            <a:off x="253683" y="1916832"/>
            <a:ext cx="8352928" cy="5184576"/>
          </a:xfrm>
        </p:spPr>
        <p:txBody>
          <a:bodyPr>
            <a:noAutofit/>
          </a:bodyPr>
          <a:lstStyle/>
          <a:p>
            <a:pPr algn="just">
              <a:lnSpc>
                <a:spcPct val="100000"/>
              </a:lnSpc>
            </a:pPr>
            <a:r>
              <a:rPr lang="cs-CZ" sz="2000" dirty="0"/>
              <a:t>Příjmy jsou řešeny v kapitole 7.3 Příjmy Specifické části pravidel pro žadatele a příjemce v rámci OPZ+ pro projekty s přímými a nepřímými náklady a pro projekty financované s využitím paušálních sazeb. </a:t>
            </a:r>
          </a:p>
          <a:p>
            <a:pPr algn="just">
              <a:lnSpc>
                <a:spcPct val="100000"/>
              </a:lnSpc>
            </a:pPr>
            <a:r>
              <a:rPr lang="cs-CZ" sz="2000" dirty="0"/>
              <a:t>V případě, kdy vznikne příjem v aktivitě, která je mimo režim de minimis (bez veřejné podpory), tak příjem musí být vykázán vždy. </a:t>
            </a:r>
          </a:p>
          <a:p>
            <a:pPr algn="just">
              <a:lnSpc>
                <a:spcPct val="100000"/>
              </a:lnSpc>
            </a:pPr>
            <a:r>
              <a:rPr lang="cs-CZ" sz="2000" dirty="0"/>
              <a:t>Za příjem projektu by nebyly považované pouze výdaje, které by si hradily přímo děti např. vstupné na hrad, koupaliště apod. Tyto výdaje nevstupují do účetnictví příjemce. </a:t>
            </a:r>
            <a:endParaRPr lang="cs-CZ" sz="1800" dirty="0"/>
          </a:p>
          <a:p>
            <a:endParaRPr lang="cs-CZ" sz="1800" dirty="0"/>
          </a:p>
          <a:p>
            <a:pPr marL="0" indent="0">
              <a:lnSpc>
                <a:spcPct val="100000"/>
              </a:lnSpc>
              <a:buNone/>
            </a:pPr>
            <a:endParaRPr lang="cs-CZ" sz="18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31</a:t>
            </a:fld>
            <a:endParaRPr lang="cs-CZ"/>
          </a:p>
        </p:txBody>
      </p:sp>
    </p:spTree>
    <p:extLst>
      <p:ext uri="{BB962C8B-B14F-4D97-AF65-F5344CB8AC3E}">
        <p14:creationId xmlns:p14="http://schemas.microsoft.com/office/powerpoint/2010/main" val="443972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7BCF53-B6C0-4F6C-A4EE-B722463B3547}"/>
              </a:ext>
            </a:extLst>
          </p:cNvPr>
          <p:cNvSpPr>
            <a:spLocks noGrp="1"/>
          </p:cNvSpPr>
          <p:nvPr>
            <p:ph type="title"/>
          </p:nvPr>
        </p:nvSpPr>
        <p:spPr/>
        <p:txBody>
          <a:bodyPr/>
          <a:lstStyle/>
          <a:p>
            <a:r>
              <a:rPr lang="cs-CZ" dirty="0"/>
              <a:t>Příjmy projektu</a:t>
            </a:r>
          </a:p>
        </p:txBody>
      </p:sp>
      <p:sp>
        <p:nvSpPr>
          <p:cNvPr id="3" name="Zástupný obsah 2">
            <a:extLst>
              <a:ext uri="{FF2B5EF4-FFF2-40B4-BE49-F238E27FC236}">
                <a16:creationId xmlns:a16="http://schemas.microsoft.com/office/drawing/2014/main" id="{5FB0E2F5-3CFA-4F4F-BC5B-F47A44D3668D}"/>
              </a:ext>
            </a:extLst>
          </p:cNvPr>
          <p:cNvSpPr>
            <a:spLocks noGrp="1"/>
          </p:cNvSpPr>
          <p:nvPr>
            <p:ph idx="1"/>
          </p:nvPr>
        </p:nvSpPr>
        <p:spPr/>
        <p:txBody>
          <a:bodyPr/>
          <a:lstStyle/>
          <a:p>
            <a:r>
              <a:rPr lang="cs-CZ" sz="2400" b="1" dirty="0"/>
              <a:t>Příjmem projektu nikdy nejsou: </a:t>
            </a:r>
          </a:p>
          <a:p>
            <a:pPr marL="0" indent="0">
              <a:buNone/>
            </a:pPr>
            <a:endParaRPr lang="cs-CZ" sz="2400" b="1" dirty="0"/>
          </a:p>
          <a:p>
            <a:r>
              <a:rPr lang="cs-CZ" dirty="0"/>
              <a:t>úroky vygenerované na bankovních účtech příjemce, na které byla poskytnuta podpora z OPZ+; </a:t>
            </a:r>
          </a:p>
          <a:p>
            <a:r>
              <a:rPr lang="cs-CZ" dirty="0"/>
              <a:t>platby, které příjemce/partner obdrží ze smluvních pokut v důsledku porušení smlouvy mezi příjemcem/partnerem a třetí osobou či osobami; </a:t>
            </a:r>
          </a:p>
          <a:p>
            <a:r>
              <a:rPr lang="cs-CZ" dirty="0"/>
              <a:t>platby, které vznikají v důsledku toho, že třetí osoba vybraná podle pravidel pro zadávání zakázek svou nabídku stáhne (peněžní jistota). </a:t>
            </a:r>
          </a:p>
        </p:txBody>
      </p:sp>
      <p:sp>
        <p:nvSpPr>
          <p:cNvPr id="4" name="Zástupný symbol pro číslo snímku 3">
            <a:extLst>
              <a:ext uri="{FF2B5EF4-FFF2-40B4-BE49-F238E27FC236}">
                <a16:creationId xmlns:a16="http://schemas.microsoft.com/office/drawing/2014/main" id="{739F8841-9D0F-43E1-9E89-8A22EA8F59F8}"/>
              </a:ext>
            </a:extLst>
          </p:cNvPr>
          <p:cNvSpPr>
            <a:spLocks noGrp="1"/>
          </p:cNvSpPr>
          <p:nvPr>
            <p:ph type="sldNum" sz="quarter" idx="12"/>
          </p:nvPr>
        </p:nvSpPr>
        <p:spPr/>
        <p:txBody>
          <a:bodyPr/>
          <a:lstStyle/>
          <a:p>
            <a:fld id="{479BF083-4774-43B1-9AB0-5CC1AC5DD8EE}" type="slidenum">
              <a:rPr lang="cs-CZ" smtClean="0"/>
              <a:pPr/>
              <a:t>32</a:t>
            </a:fld>
            <a:endParaRPr lang="cs-CZ" dirty="0"/>
          </a:p>
        </p:txBody>
      </p:sp>
    </p:spTree>
    <p:extLst>
      <p:ext uri="{BB962C8B-B14F-4D97-AF65-F5344CB8AC3E}">
        <p14:creationId xmlns:p14="http://schemas.microsoft.com/office/powerpoint/2010/main" val="37476429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Změny rozpočtu</a:t>
            </a:r>
          </a:p>
        </p:txBody>
      </p:sp>
      <p:sp>
        <p:nvSpPr>
          <p:cNvPr id="3" name="Zástupný symbol pro obsah 2"/>
          <p:cNvSpPr>
            <a:spLocks noGrp="1"/>
          </p:cNvSpPr>
          <p:nvPr>
            <p:ph idx="1"/>
          </p:nvPr>
        </p:nvSpPr>
        <p:spPr>
          <a:xfrm>
            <a:off x="360000" y="1196752"/>
            <a:ext cx="8532480" cy="5112568"/>
          </a:xfrm>
        </p:spPr>
        <p:txBody>
          <a:bodyPr/>
          <a:lstStyle/>
          <a:p>
            <a:pPr algn="just">
              <a:lnSpc>
                <a:spcPct val="100000"/>
              </a:lnSpc>
              <a:spcBef>
                <a:spcPts val="300"/>
              </a:spcBef>
              <a:spcAft>
                <a:spcPts val="300"/>
              </a:spcAft>
            </a:pPr>
            <a:endParaRPr lang="cs-CZ" sz="1900" dirty="0"/>
          </a:p>
          <a:p>
            <a:pPr algn="just">
              <a:lnSpc>
                <a:spcPct val="100000"/>
              </a:lnSpc>
              <a:spcBef>
                <a:spcPts val="300"/>
              </a:spcBef>
              <a:spcAft>
                <a:spcPts val="300"/>
              </a:spcAft>
            </a:pPr>
            <a:r>
              <a:rPr lang="cs-CZ" sz="1900" dirty="0"/>
              <a:t>Změny rozpočtu jsou možné, </a:t>
            </a:r>
            <a:r>
              <a:rPr lang="cs-CZ" sz="1900" b="1" dirty="0"/>
              <a:t>nesmí</a:t>
            </a:r>
            <a:r>
              <a:rPr lang="cs-CZ" sz="1900" dirty="0"/>
              <a:t> ale </a:t>
            </a:r>
            <a:r>
              <a:rPr lang="cs-CZ" sz="1900" b="1" dirty="0"/>
              <a:t>narušit charakter a hlavní záměr projektu</a:t>
            </a:r>
            <a:r>
              <a:rPr lang="cs-CZ" sz="1900" dirty="0"/>
              <a:t>, musí být pro projekt nezbytné a efektivní</a:t>
            </a:r>
          </a:p>
          <a:p>
            <a:pPr algn="just">
              <a:lnSpc>
                <a:spcPct val="100000"/>
              </a:lnSpc>
              <a:spcBef>
                <a:spcPts val="300"/>
              </a:spcBef>
              <a:spcAft>
                <a:spcPts val="300"/>
              </a:spcAft>
            </a:pPr>
            <a:r>
              <a:rPr lang="cs-CZ" sz="1900" dirty="0"/>
              <a:t>Rozlišují se </a:t>
            </a:r>
            <a:r>
              <a:rPr lang="cs-CZ" sz="1900" b="1" dirty="0"/>
              <a:t>podstatné a nepodstatné změny </a:t>
            </a:r>
            <a:r>
              <a:rPr lang="cs-CZ" sz="1900" dirty="0"/>
              <a:t>(kap. 5.1 Specifické části pravidel pro žadatele a příjemce).</a:t>
            </a:r>
          </a:p>
          <a:p>
            <a:pPr algn="just">
              <a:lnSpc>
                <a:spcPct val="100000"/>
              </a:lnSpc>
              <a:spcBef>
                <a:spcPts val="300"/>
              </a:spcBef>
              <a:spcAft>
                <a:spcPts val="300"/>
              </a:spcAft>
            </a:pPr>
            <a:r>
              <a:rPr lang="cs-CZ" sz="1900" dirty="0"/>
              <a:t>Každá změna rozpočtu </a:t>
            </a:r>
            <a:r>
              <a:rPr lang="cs-CZ" sz="1900" b="1" dirty="0"/>
              <a:t>musí být odůvodněna a provádí se pouze prostřednictvím ISKP21+</a:t>
            </a:r>
            <a:endParaRPr lang="cs-CZ" sz="1900" dirty="0"/>
          </a:p>
          <a:p>
            <a:pPr algn="just">
              <a:lnSpc>
                <a:spcPct val="100000"/>
              </a:lnSpc>
              <a:spcBef>
                <a:spcPts val="300"/>
              </a:spcBef>
              <a:spcAft>
                <a:spcPts val="300"/>
              </a:spcAft>
            </a:pPr>
            <a:r>
              <a:rPr lang="cs-CZ" sz="1900" b="1" dirty="0"/>
              <a:t>Celková výše rozpočtu projektu nemůže být navýšena</a:t>
            </a:r>
          </a:p>
          <a:p>
            <a:pPr algn="just">
              <a:lnSpc>
                <a:spcPct val="100000"/>
              </a:lnSpc>
              <a:spcBef>
                <a:spcPts val="300"/>
              </a:spcBef>
              <a:spcAft>
                <a:spcPts val="300"/>
              </a:spcAft>
            </a:pPr>
            <a:r>
              <a:rPr lang="cs-CZ" sz="1900" b="1" dirty="0"/>
              <a:t>Položky rozpočtu nemohou být přečerpány</a:t>
            </a:r>
            <a:endParaRPr lang="cs-CZ" sz="1900" dirty="0"/>
          </a:p>
          <a:p>
            <a:pPr algn="just">
              <a:lnSpc>
                <a:spcPct val="100000"/>
              </a:lnSpc>
            </a:pPr>
            <a:r>
              <a:rPr lang="cs-CZ" sz="1900" b="1" dirty="0"/>
              <a:t>Nepodstatné změny rozpočtu:</a:t>
            </a:r>
          </a:p>
          <a:p>
            <a:pPr marL="0" indent="0" algn="just">
              <a:lnSpc>
                <a:spcPct val="100000"/>
              </a:lnSpc>
              <a:spcBef>
                <a:spcPts val="0"/>
              </a:spcBef>
              <a:spcAft>
                <a:spcPts val="0"/>
              </a:spcAft>
              <a:buNone/>
            </a:pPr>
            <a:r>
              <a:rPr lang="cs-CZ" sz="1900" dirty="0"/>
              <a:t>      -</a:t>
            </a:r>
            <a:r>
              <a:rPr lang="cs-CZ" sz="1900" b="1" dirty="0"/>
              <a:t> </a:t>
            </a:r>
            <a:r>
              <a:rPr lang="cs-CZ" sz="1900" dirty="0"/>
              <a:t>změna rozpočtu projektu (přesun mezi položkami, vytváření nových </a:t>
            </a:r>
          </a:p>
          <a:p>
            <a:pPr marL="0" indent="0" algn="just">
              <a:lnSpc>
                <a:spcPct val="100000"/>
              </a:lnSpc>
              <a:spcBef>
                <a:spcPts val="0"/>
              </a:spcBef>
              <a:spcAft>
                <a:spcPts val="0"/>
              </a:spcAft>
              <a:buNone/>
            </a:pPr>
            <a:r>
              <a:rPr lang="cs-CZ" sz="1900" dirty="0"/>
              <a:t>        položek, zrušení položek) v rámci jedné kapitoly rozpočtu</a:t>
            </a:r>
          </a:p>
          <a:p>
            <a:pPr marL="0" indent="0" algn="just">
              <a:lnSpc>
                <a:spcPct val="100000"/>
              </a:lnSpc>
              <a:spcBef>
                <a:spcPts val="0"/>
              </a:spcBef>
              <a:spcAft>
                <a:spcPts val="0"/>
              </a:spcAft>
              <a:buNone/>
            </a:pPr>
            <a:endParaRPr lang="cs-CZ" sz="1900" dirty="0"/>
          </a:p>
          <a:p>
            <a:pPr marL="310500" lvl="1"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solidFill>
                  <a:srgbClr val="084A8B"/>
                </a:solidFill>
              </a:rPr>
              <a:pPr/>
              <a:t>33</a:t>
            </a:fld>
            <a:endParaRPr lang="cs-CZ" dirty="0">
              <a:solidFill>
                <a:srgbClr val="084A8B"/>
              </a:solidFill>
            </a:endParaRPr>
          </a:p>
        </p:txBody>
      </p:sp>
    </p:spTree>
    <p:extLst>
      <p:ext uri="{BB962C8B-B14F-4D97-AF65-F5344CB8AC3E}">
        <p14:creationId xmlns:p14="http://schemas.microsoft.com/office/powerpoint/2010/main" val="18363104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683568" y="2348880"/>
            <a:ext cx="8136904" cy="2088232"/>
          </a:xfrm>
        </p:spPr>
        <p:txBody>
          <a:bodyPr/>
          <a:lstStyle/>
          <a:p>
            <a:pPr algn="ctr"/>
            <a:br>
              <a:rPr lang="cs-CZ" dirty="0"/>
            </a:br>
            <a:r>
              <a:rPr lang="cs-CZ" dirty="0"/>
              <a:t>Změny projektu </a:t>
            </a:r>
            <a:br>
              <a:rPr lang="cs-CZ" dirty="0"/>
            </a:br>
            <a:r>
              <a:rPr lang="cs-CZ" dirty="0"/>
              <a:t>(podstatné a nepodstatné) </a:t>
            </a: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34</a:t>
            </a:fld>
            <a:endParaRPr lang="cs-CZ"/>
          </a:p>
        </p:txBody>
      </p:sp>
    </p:spTree>
    <p:extLst>
      <p:ext uri="{BB962C8B-B14F-4D97-AF65-F5344CB8AC3E}">
        <p14:creationId xmlns:p14="http://schemas.microsoft.com/office/powerpoint/2010/main" val="4086347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0" dirty="0"/>
              <a:t>Změny projektu</a:t>
            </a:r>
            <a:endParaRPr lang="cs-CZ" dirty="0"/>
          </a:p>
        </p:txBody>
      </p:sp>
      <p:sp>
        <p:nvSpPr>
          <p:cNvPr id="3" name="Zástupný symbol pro obsah 2"/>
          <p:cNvSpPr>
            <a:spLocks noGrp="1"/>
          </p:cNvSpPr>
          <p:nvPr>
            <p:ph idx="1"/>
          </p:nvPr>
        </p:nvSpPr>
        <p:spPr>
          <a:xfrm>
            <a:off x="539552" y="1340768"/>
            <a:ext cx="8424936" cy="5112568"/>
          </a:xfrm>
        </p:spPr>
        <p:txBody>
          <a:bodyPr/>
          <a:lstStyle/>
          <a:p>
            <a:pPr>
              <a:spcBef>
                <a:spcPts val="0"/>
              </a:spcBef>
            </a:pPr>
            <a:endParaRPr lang="cs-CZ" b="1" dirty="0"/>
          </a:p>
          <a:p>
            <a:pPr algn="just">
              <a:spcBef>
                <a:spcPts val="0"/>
              </a:spcBef>
            </a:pPr>
            <a:r>
              <a:rPr lang="cs-CZ" b="1" dirty="0"/>
              <a:t>podstatné změny – před jejich provedením je potřeba souhlas řídícího orgánu (ŘO)</a:t>
            </a:r>
          </a:p>
          <a:p>
            <a:pPr lvl="1" algn="just">
              <a:lnSpc>
                <a:spcPct val="100000"/>
              </a:lnSpc>
              <a:spcBef>
                <a:spcPts val="600"/>
              </a:spcBef>
              <a:spcAft>
                <a:spcPts val="600"/>
              </a:spcAft>
            </a:pPr>
            <a:r>
              <a:rPr lang="cs-CZ" sz="1800" dirty="0"/>
              <a:t>změny vyžadující vydání změnového právního aktu</a:t>
            </a:r>
          </a:p>
          <a:p>
            <a:pPr lvl="1" algn="just">
              <a:lnSpc>
                <a:spcPct val="100000"/>
              </a:lnSpc>
              <a:spcBef>
                <a:spcPts val="600"/>
              </a:spcBef>
              <a:spcAft>
                <a:spcPts val="600"/>
              </a:spcAft>
            </a:pPr>
            <a:r>
              <a:rPr lang="cs-CZ" sz="1800" dirty="0"/>
              <a:t>změny nevyžadující vydání změnového právního aktu</a:t>
            </a:r>
          </a:p>
          <a:p>
            <a:pPr lvl="1" algn="just">
              <a:lnSpc>
                <a:spcPct val="100000"/>
              </a:lnSpc>
              <a:spcBef>
                <a:spcPts val="600"/>
              </a:spcBef>
              <a:spcAft>
                <a:spcPts val="600"/>
              </a:spcAft>
            </a:pPr>
            <a:r>
              <a:rPr lang="cs-CZ" sz="1800" dirty="0"/>
              <a:t>vliv na charakter projektu, splnění cílů nebo dobu realizace projektu</a:t>
            </a:r>
          </a:p>
          <a:p>
            <a:pPr lvl="1" algn="just">
              <a:lnSpc>
                <a:spcPct val="100000"/>
              </a:lnSpc>
              <a:spcBef>
                <a:spcPts val="600"/>
              </a:spcBef>
              <a:spcAft>
                <a:spcPts val="600"/>
              </a:spcAft>
            </a:pPr>
            <a:r>
              <a:rPr lang="cs-CZ" sz="1800" dirty="0"/>
              <a:t>žádost o změnu v MS 2021+</a:t>
            </a:r>
          </a:p>
          <a:p>
            <a:pPr lvl="1" algn="just">
              <a:lnSpc>
                <a:spcPct val="100000"/>
              </a:lnSpc>
              <a:spcBef>
                <a:spcPts val="600"/>
              </a:spcBef>
              <a:spcAft>
                <a:spcPts val="600"/>
              </a:spcAft>
            </a:pPr>
            <a:r>
              <a:rPr lang="cs-CZ" sz="1800" dirty="0"/>
              <a:t>ŘO má na posouzení změny </a:t>
            </a:r>
            <a:r>
              <a:rPr lang="cs-CZ" sz="1800" b="1" dirty="0"/>
              <a:t>20 pracovních dnů </a:t>
            </a:r>
            <a:r>
              <a:rPr lang="cs-CZ" sz="1800" dirty="0"/>
              <a:t>(od předložení žádosti </a:t>
            </a:r>
            <a:br>
              <a:rPr lang="cs-CZ" sz="1800" dirty="0"/>
            </a:br>
            <a:r>
              <a:rPr lang="cs-CZ" sz="1800" dirty="0"/>
              <a:t>o změnu)</a:t>
            </a:r>
          </a:p>
          <a:p>
            <a:pPr lvl="1" algn="just">
              <a:lnSpc>
                <a:spcPct val="100000"/>
              </a:lnSpc>
              <a:spcBef>
                <a:spcPts val="600"/>
              </a:spcBef>
              <a:spcAft>
                <a:spcPts val="600"/>
              </a:spcAft>
            </a:pPr>
            <a:r>
              <a:rPr lang="cs-CZ" sz="1800" dirty="0"/>
              <a:t>změna nesmí být provedena před schválením ze strany ŘO, resp. před vydáním změnového právního aktu</a:t>
            </a:r>
          </a:p>
          <a:p>
            <a:pPr lvl="1">
              <a:lnSpc>
                <a:spcPct val="100000"/>
              </a:lnSpc>
              <a:spcBef>
                <a:spcPts val="600"/>
              </a:spcBef>
              <a:spcAft>
                <a:spcPts val="600"/>
              </a:spcAft>
            </a:pPr>
            <a:endParaRPr lang="cs-CZ" b="1" dirty="0"/>
          </a:p>
          <a:p>
            <a:pPr>
              <a:spcBef>
                <a:spcPts val="0"/>
              </a:spcBef>
            </a:pPr>
            <a:endParaRPr lang="cs-CZ"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35</a:t>
            </a:fld>
            <a:endParaRPr lang="cs-CZ" dirty="0"/>
          </a:p>
        </p:txBody>
      </p:sp>
    </p:spTree>
    <p:extLst>
      <p:ext uri="{BB962C8B-B14F-4D97-AF65-F5344CB8AC3E}">
        <p14:creationId xmlns:p14="http://schemas.microsoft.com/office/powerpoint/2010/main" val="609835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0" dirty="0"/>
              <a:t>Změny projektu</a:t>
            </a:r>
            <a:endParaRPr lang="cs-CZ" dirty="0"/>
          </a:p>
        </p:txBody>
      </p:sp>
      <p:sp>
        <p:nvSpPr>
          <p:cNvPr id="3" name="Zástupný symbol pro obsah 2"/>
          <p:cNvSpPr>
            <a:spLocks noGrp="1"/>
          </p:cNvSpPr>
          <p:nvPr>
            <p:ph idx="1"/>
          </p:nvPr>
        </p:nvSpPr>
        <p:spPr>
          <a:xfrm>
            <a:off x="539552" y="1772816"/>
            <a:ext cx="8424936" cy="4392488"/>
          </a:xfrm>
        </p:spPr>
        <p:txBody>
          <a:bodyPr/>
          <a:lstStyle/>
          <a:p>
            <a:pPr>
              <a:spcBef>
                <a:spcPts val="0"/>
              </a:spcBef>
            </a:pPr>
            <a:r>
              <a:rPr lang="cs-CZ" b="1" dirty="0"/>
              <a:t>nepodstatné změny – nevyžadují změnu právního aktu</a:t>
            </a:r>
          </a:p>
          <a:p>
            <a:pPr lvl="1">
              <a:lnSpc>
                <a:spcPct val="100000"/>
              </a:lnSpc>
              <a:spcBef>
                <a:spcPts val="600"/>
              </a:spcBef>
              <a:spcAft>
                <a:spcPts val="600"/>
              </a:spcAft>
            </a:pPr>
            <a:r>
              <a:rPr lang="cs-CZ" sz="1800" dirty="0"/>
              <a:t>změny, o kterých je potřeba informovat ŘO bez zbytečného prodlení od data provedení změny</a:t>
            </a:r>
          </a:p>
          <a:p>
            <a:pPr lvl="1">
              <a:lnSpc>
                <a:spcPct val="100000"/>
              </a:lnSpc>
              <a:spcBef>
                <a:spcPts val="600"/>
              </a:spcBef>
              <a:spcAft>
                <a:spcPts val="600"/>
              </a:spcAft>
            </a:pPr>
            <a:r>
              <a:rPr lang="cs-CZ" sz="1800" dirty="0"/>
              <a:t>změny, o kterých je potřeba informovat ŘO 10 dnů před předložením zprávy o realizaci projektu </a:t>
            </a:r>
          </a:p>
          <a:p>
            <a:pPr lvl="1">
              <a:lnSpc>
                <a:spcPct val="100000"/>
              </a:lnSpc>
              <a:spcBef>
                <a:spcPts val="600"/>
              </a:spcBef>
              <a:spcAft>
                <a:spcPts val="600"/>
              </a:spcAft>
            </a:pPr>
            <a:r>
              <a:rPr lang="cs-CZ" sz="1800" dirty="0"/>
              <a:t>změny, o kterých je potřeba informovat ŘO spolu se zprávou </a:t>
            </a:r>
            <a:br>
              <a:rPr lang="cs-CZ" sz="1800" dirty="0"/>
            </a:br>
            <a:r>
              <a:rPr lang="cs-CZ" sz="1800" dirty="0"/>
              <a:t>o realizaci projektu </a:t>
            </a:r>
          </a:p>
          <a:p>
            <a:pPr lvl="1">
              <a:lnSpc>
                <a:spcPct val="100000"/>
              </a:lnSpc>
              <a:spcBef>
                <a:spcPts val="600"/>
              </a:spcBef>
              <a:spcAft>
                <a:spcPts val="600"/>
              </a:spcAft>
            </a:pPr>
            <a:endParaRPr lang="cs-CZ" sz="1800" dirty="0"/>
          </a:p>
          <a:p>
            <a:pPr marL="324000" lvl="2" indent="-324000">
              <a:lnSpc>
                <a:spcPts val="2160"/>
              </a:lnSpc>
              <a:spcBef>
                <a:spcPts val="0"/>
              </a:spcBef>
              <a:spcAft>
                <a:spcPts val="450"/>
              </a:spcAft>
              <a:buSzPct val="100000"/>
              <a:buFont typeface="Wingdings" panose="05000000000000000000" pitchFamily="2" charset="2"/>
              <a:buChar char=""/>
            </a:pPr>
            <a:r>
              <a:rPr lang="cs-CZ" sz="1800" b="1" dirty="0"/>
              <a:t>změny v osobě příjemce</a:t>
            </a:r>
          </a:p>
          <a:p>
            <a:pPr marL="0" lvl="2" indent="0">
              <a:lnSpc>
                <a:spcPts val="2880"/>
              </a:lnSpc>
              <a:spcBef>
                <a:spcPts val="600"/>
              </a:spcBef>
              <a:spcAft>
                <a:spcPts val="600"/>
              </a:spcAft>
              <a:buSzPct val="100000"/>
              <a:buNone/>
            </a:pPr>
            <a:endParaRPr lang="cs-CZ" dirty="0"/>
          </a:p>
          <a:p>
            <a:pPr marL="342900" lvl="2" indent="-342900">
              <a:lnSpc>
                <a:spcPts val="2880"/>
              </a:lnSpc>
              <a:spcBef>
                <a:spcPts val="600"/>
              </a:spcBef>
              <a:spcAft>
                <a:spcPts val="600"/>
              </a:spcAft>
              <a:buSzPct val="100000"/>
              <a:buFontTx/>
              <a:buChar char="-"/>
            </a:pPr>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36</a:t>
            </a:fld>
            <a:endParaRPr lang="cs-CZ" dirty="0"/>
          </a:p>
        </p:txBody>
      </p:sp>
    </p:spTree>
    <p:extLst>
      <p:ext uri="{BB962C8B-B14F-4D97-AF65-F5344CB8AC3E}">
        <p14:creationId xmlns:p14="http://schemas.microsoft.com/office/powerpoint/2010/main" val="22130443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340768"/>
            <a:ext cx="8064000" cy="5328592"/>
          </a:xfrm>
        </p:spPr>
        <p:txBody>
          <a:body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Informovat ŘO bez zbytečného prodlení od data provedení změny</a:t>
            </a:r>
          </a:p>
          <a:p>
            <a:pPr lvl="1"/>
            <a:r>
              <a:rPr lang="cs-CZ" sz="1800" dirty="0"/>
              <a:t> kontaktní osoby projektu (vč. kontaktních údajů, adresy pro doručení…)</a:t>
            </a:r>
          </a:p>
          <a:p>
            <a:pPr lvl="1"/>
            <a:r>
              <a:rPr lang="cs-CZ" sz="1800" dirty="0"/>
              <a:t> sídla příjemce podpory</a:t>
            </a:r>
          </a:p>
          <a:p>
            <a:pPr lvl="1"/>
            <a:r>
              <a:rPr lang="cs-CZ" sz="1800" dirty="0"/>
              <a:t> osob statutárních orgánů příjemce</a:t>
            </a:r>
          </a:p>
          <a:p>
            <a:pPr lvl="1"/>
            <a:r>
              <a:rPr lang="cs-CZ" sz="1800" dirty="0"/>
              <a:t> názvu příjemce (součástí nesmí být převod/přechod práv a povinností příjemce z právního aktu)</a:t>
            </a:r>
          </a:p>
          <a:p>
            <a:pPr lvl="1"/>
            <a:endParaRPr lang="cs-CZ" dirty="0"/>
          </a:p>
          <a:p>
            <a:pPr marL="432000" lvl="2" indent="-432000">
              <a:lnSpc>
                <a:spcPts val="2880"/>
              </a:lnSpc>
              <a:spcBef>
                <a:spcPts val="600"/>
              </a:spcBef>
              <a:spcAft>
                <a:spcPts val="600"/>
              </a:spcAft>
              <a:buSzPct val="100000"/>
              <a:buFont typeface="Wingdings" panose="05000000000000000000" pitchFamily="2" charset="2"/>
              <a:buChar char=""/>
            </a:pPr>
            <a:r>
              <a:rPr lang="cs-CZ" sz="2400" b="1" dirty="0"/>
              <a:t>Informovat ŘO 10 dnů před předložením </a:t>
            </a:r>
            <a:r>
              <a:rPr lang="cs-CZ" sz="2400" b="1" dirty="0" err="1"/>
              <a:t>ZoR</a:t>
            </a:r>
            <a:endParaRPr lang="cs-CZ" sz="2400" b="1" dirty="0"/>
          </a:p>
          <a:p>
            <a:pPr algn="l"/>
            <a:r>
              <a:rPr lang="cs-CZ" dirty="0"/>
              <a:t>změna rozpočtu projektu  (přesun prostředků mezi položkami, vytváření nových položek v rámci kapitoly Přímé osobní náklady)</a:t>
            </a:r>
          </a:p>
          <a:p>
            <a:pPr marL="0" indent="0">
              <a:buNone/>
            </a:pPr>
            <a:endParaRPr lang="cs-CZ" sz="1800" b="0" i="0" u="none" strike="noStrike" baseline="0" dirty="0">
              <a:solidFill>
                <a:srgbClr val="000000"/>
              </a:solidFill>
              <a:latin typeface="Arial" panose="020B0604020202020204" pitchFamily="34" charset="0"/>
            </a:endParaRPr>
          </a:p>
          <a:p>
            <a:pPr marL="0" indent="0">
              <a:buNone/>
            </a:pPr>
            <a:endParaRPr lang="cs-CZ" sz="1800" dirty="0"/>
          </a:p>
          <a:p>
            <a:pPr marL="432000" lvl="2" indent="-432000">
              <a:lnSpc>
                <a:spcPts val="2880"/>
              </a:lnSpc>
              <a:spcBef>
                <a:spcPts val="600"/>
              </a:spcBef>
              <a:spcAft>
                <a:spcPts val="600"/>
              </a:spcAft>
              <a:buSzPct val="100000"/>
              <a:buFont typeface="Wingdings" panose="05000000000000000000" pitchFamily="2" charset="2"/>
              <a:buChar char=""/>
            </a:pPr>
            <a:endParaRPr lang="cs-CZ" sz="2400"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37</a:t>
            </a:fld>
            <a:endParaRPr lang="cs-CZ" dirty="0"/>
          </a:p>
        </p:txBody>
      </p:sp>
      <p:sp>
        <p:nvSpPr>
          <p:cNvPr id="6" name="Nadpis 5"/>
          <p:cNvSpPr>
            <a:spLocks noGrp="1"/>
          </p:cNvSpPr>
          <p:nvPr>
            <p:ph type="title"/>
          </p:nvPr>
        </p:nvSpPr>
        <p:spPr>
          <a:xfrm>
            <a:off x="323528" y="0"/>
            <a:ext cx="8424000" cy="1080000"/>
          </a:xfrm>
        </p:spPr>
        <p:txBody>
          <a:bodyPr/>
          <a:lstStyle/>
          <a:p>
            <a:r>
              <a:rPr lang="cs-CZ" b="0" dirty="0"/>
              <a:t>Nepodstatné změny</a:t>
            </a:r>
            <a:endParaRPr lang="cs-CZ" dirty="0"/>
          </a:p>
        </p:txBody>
      </p:sp>
    </p:spTree>
    <p:extLst>
      <p:ext uri="{BB962C8B-B14F-4D97-AF65-F5344CB8AC3E}">
        <p14:creationId xmlns:p14="http://schemas.microsoft.com/office/powerpoint/2010/main" val="24694841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628800"/>
            <a:ext cx="8064000" cy="5040560"/>
          </a:xfrm>
        </p:spPr>
        <p:txBody>
          <a:bodyPr/>
          <a:lstStyle/>
          <a:p>
            <a:pPr marL="432000" lvl="2" indent="-432000" algn="just">
              <a:lnSpc>
                <a:spcPts val="2880"/>
              </a:lnSpc>
              <a:spcBef>
                <a:spcPts val="600"/>
              </a:spcBef>
              <a:spcAft>
                <a:spcPts val="600"/>
              </a:spcAft>
              <a:buSzPct val="100000"/>
              <a:buFont typeface="Wingdings" panose="05000000000000000000" pitchFamily="2" charset="2"/>
              <a:buChar char=""/>
            </a:pPr>
            <a:r>
              <a:rPr lang="cs-CZ" sz="2400" b="1" dirty="0"/>
              <a:t>Informovat ŘO spolu se zprávou o realizaci projektu</a:t>
            </a:r>
          </a:p>
          <a:p>
            <a:pPr lvl="1" algn="just"/>
            <a:r>
              <a:rPr lang="cs-CZ" sz="1800" dirty="0"/>
              <a:t>změna místa realizace nebo území dopadu (jen případy bez vlivu </a:t>
            </a:r>
            <a:br>
              <a:rPr lang="cs-CZ" sz="1800" dirty="0"/>
            </a:br>
            <a:r>
              <a:rPr lang="cs-CZ" sz="1800" dirty="0"/>
              <a:t>na způsobilost výdajů)</a:t>
            </a:r>
          </a:p>
          <a:p>
            <a:pPr lvl="1" algn="just"/>
            <a:r>
              <a:rPr lang="cs-CZ" sz="1800" dirty="0"/>
              <a:t>změna ve způsobu provádění KA bez vlivu na plnění cílů (technické aspekty – harmonogram, rozfázování aktivity, změna v počtu plánovaných činností, změna záběru v počtu účastníku, lokality)</a:t>
            </a:r>
          </a:p>
          <a:p>
            <a:pPr lvl="1" algn="just"/>
            <a:r>
              <a:rPr lang="cs-CZ" sz="1800" dirty="0"/>
              <a:t>navýšení počtu zapojených osob CS</a:t>
            </a:r>
          </a:p>
          <a:p>
            <a:pPr lvl="1" algn="just"/>
            <a:r>
              <a:rPr lang="cs-CZ" sz="1800" dirty="0"/>
              <a:t>změna složení realizačního týmu</a:t>
            </a:r>
          </a:p>
          <a:p>
            <a:pPr lvl="1" algn="just"/>
            <a:r>
              <a:rPr lang="cs-CZ" sz="1800" dirty="0"/>
              <a:t>změny smluv o partnerství </a:t>
            </a:r>
          </a:p>
          <a:p>
            <a:pPr lvl="1" algn="just"/>
            <a:r>
              <a:rPr lang="cs-CZ" sz="1800" dirty="0"/>
              <a:t>vypuštění partnera z realizace projektu (zánik partnerské </a:t>
            </a:r>
            <a:r>
              <a:rPr lang="cs-CZ" sz="1800" dirty="0" err="1"/>
              <a:t>org</a:t>
            </a:r>
            <a:r>
              <a:rPr lang="cs-CZ" sz="1800" dirty="0"/>
              <a:t>., bez vlivu na VP)</a:t>
            </a:r>
          </a:p>
          <a:p>
            <a:pPr lvl="1" algn="just"/>
            <a:r>
              <a:rPr lang="cs-CZ" sz="1800" dirty="0"/>
              <a:t>změna plátcovství DPH příjemce či partnera s </a:t>
            </a:r>
            <a:r>
              <a:rPr lang="cs-CZ" sz="1800" dirty="0" err="1"/>
              <a:t>fin</a:t>
            </a:r>
            <a:r>
              <a:rPr lang="cs-CZ" sz="1800" dirty="0"/>
              <a:t>. příspěvkem</a:t>
            </a:r>
          </a:p>
          <a:p>
            <a:pPr marL="0" lvl="2" indent="0">
              <a:lnSpc>
                <a:spcPts val="2880"/>
              </a:lnSpc>
              <a:spcBef>
                <a:spcPts val="600"/>
              </a:spcBef>
              <a:spcAft>
                <a:spcPts val="600"/>
              </a:spcAft>
              <a:buSzPct val="100000"/>
              <a:buNone/>
            </a:pPr>
            <a:endParaRPr lang="cs-CZ" sz="2400" b="1" dirty="0"/>
          </a:p>
          <a:p>
            <a:pPr marL="0" lvl="2" indent="0">
              <a:lnSpc>
                <a:spcPts val="2880"/>
              </a:lnSpc>
              <a:spcBef>
                <a:spcPts val="600"/>
              </a:spcBef>
              <a:spcAft>
                <a:spcPts val="600"/>
              </a:spcAft>
              <a:buSzPct val="100000"/>
              <a:buNone/>
            </a:pPr>
            <a:endParaRPr lang="cs-CZ" sz="2400"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38</a:t>
            </a:fld>
            <a:endParaRPr lang="cs-CZ" dirty="0"/>
          </a:p>
        </p:txBody>
      </p:sp>
      <p:sp>
        <p:nvSpPr>
          <p:cNvPr id="6" name="Nadpis 5"/>
          <p:cNvSpPr>
            <a:spLocks noGrp="1"/>
          </p:cNvSpPr>
          <p:nvPr>
            <p:ph type="title"/>
          </p:nvPr>
        </p:nvSpPr>
        <p:spPr>
          <a:xfrm>
            <a:off x="323528" y="0"/>
            <a:ext cx="8424000" cy="1080000"/>
          </a:xfrm>
        </p:spPr>
        <p:txBody>
          <a:bodyPr/>
          <a:lstStyle/>
          <a:p>
            <a:r>
              <a:rPr lang="cs-CZ" b="0" dirty="0"/>
              <a:t>Nepodstatné změny</a:t>
            </a:r>
            <a:endParaRPr lang="cs-CZ" dirty="0"/>
          </a:p>
        </p:txBody>
      </p:sp>
    </p:spTree>
    <p:extLst>
      <p:ext uri="{BB962C8B-B14F-4D97-AF65-F5344CB8AC3E}">
        <p14:creationId xmlns:p14="http://schemas.microsoft.com/office/powerpoint/2010/main" val="102866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23528" y="1196752"/>
            <a:ext cx="8568952" cy="5472608"/>
          </a:xfrm>
        </p:spPr>
        <p:txBody>
          <a:bodyPr/>
          <a:lstStyle/>
          <a:p>
            <a:pPr marL="432000" lvl="2" indent="-432000">
              <a:lnSpc>
                <a:spcPct val="100000"/>
              </a:lnSpc>
              <a:spcBef>
                <a:spcPts val="0"/>
              </a:spcBef>
              <a:spcAft>
                <a:spcPts val="600"/>
              </a:spcAft>
              <a:buSzPct val="100000"/>
              <a:buFont typeface="Wingdings" panose="05000000000000000000" pitchFamily="2" charset="2"/>
              <a:buChar char=""/>
            </a:pPr>
            <a:endParaRPr lang="cs-CZ" sz="2400" b="1" dirty="0"/>
          </a:p>
          <a:p>
            <a:pPr marL="432000" lvl="2" indent="-432000" algn="just">
              <a:lnSpc>
                <a:spcPct val="100000"/>
              </a:lnSpc>
              <a:spcBef>
                <a:spcPts val="0"/>
              </a:spcBef>
              <a:spcAft>
                <a:spcPts val="600"/>
              </a:spcAft>
              <a:buSzPct val="100000"/>
              <a:buFont typeface="Wingdings" panose="05000000000000000000" pitchFamily="2" charset="2"/>
              <a:buChar char=""/>
            </a:pPr>
            <a:r>
              <a:rPr lang="cs-CZ" sz="2400" b="1" dirty="0"/>
              <a:t>Nevyžadující vydání změnového právního aktu</a:t>
            </a:r>
          </a:p>
          <a:p>
            <a:pPr lvl="1" algn="just">
              <a:lnSpc>
                <a:spcPct val="100000"/>
              </a:lnSpc>
              <a:spcBef>
                <a:spcPts val="1200"/>
              </a:spcBef>
            </a:pPr>
            <a:r>
              <a:rPr lang="cs-CZ" sz="1800" dirty="0"/>
              <a:t>změny v KA (vyjma technických aspektů), př. zrušení či přidání KA</a:t>
            </a:r>
          </a:p>
          <a:p>
            <a:pPr lvl="1" algn="just">
              <a:lnSpc>
                <a:spcPct val="100000"/>
              </a:lnSpc>
              <a:spcBef>
                <a:spcPts val="1200"/>
              </a:spcBef>
            </a:pPr>
            <a:r>
              <a:rPr lang="cs-CZ" sz="1800" dirty="0"/>
              <a:t>změna bankovního účtu projektu /projektů</a:t>
            </a:r>
          </a:p>
          <a:p>
            <a:pPr lvl="1" algn="just">
              <a:lnSpc>
                <a:spcPct val="100000"/>
              </a:lnSpc>
              <a:spcBef>
                <a:spcPts val="1200"/>
              </a:spcBef>
            </a:pPr>
            <a:r>
              <a:rPr lang="cs-CZ" sz="1800" dirty="0"/>
              <a:t>změna vymezení sledovaných období (bez vlivu na termín konce projektu)</a:t>
            </a:r>
          </a:p>
          <a:p>
            <a:pPr lvl="1">
              <a:lnSpc>
                <a:spcPct val="100000"/>
              </a:lnSpc>
              <a:spcBef>
                <a:spcPts val="1200"/>
              </a:spcBef>
            </a:pPr>
            <a:endParaRPr lang="cs-CZ" dirty="0">
              <a:highlight>
                <a:srgbClr val="FFFF00"/>
              </a:highlight>
            </a:endParaRPr>
          </a:p>
          <a:p>
            <a:pPr marL="0" lvl="2" indent="0">
              <a:lnSpc>
                <a:spcPts val="2880"/>
              </a:lnSpc>
              <a:spcBef>
                <a:spcPts val="600"/>
              </a:spcBef>
              <a:spcAft>
                <a:spcPts val="600"/>
              </a:spcAft>
              <a:buSzPct val="100000"/>
              <a:buNone/>
            </a:pPr>
            <a:endParaRPr lang="cs-CZ" sz="2400" dirty="0"/>
          </a:p>
          <a:p>
            <a:pPr marL="0" indent="0">
              <a:buNone/>
            </a:pPr>
            <a:endParaRPr lang="cs-CZ" dirty="0"/>
          </a:p>
        </p:txBody>
      </p:sp>
      <p:sp>
        <p:nvSpPr>
          <p:cNvPr id="4" name="Zástupný symbol pro číslo snímku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788"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39</a:t>
            </a:fld>
            <a:endParaRPr kumimoji="0" lang="cs-CZ" sz="788" b="1" i="0" u="none" strike="noStrike" kern="1200" cap="none" spc="0" normalizeH="0" baseline="0" noProof="0" dirty="0">
              <a:ln>
                <a:noFill/>
              </a:ln>
              <a:solidFill>
                <a:srgbClr val="084A8B"/>
              </a:solidFill>
              <a:effectLst/>
              <a:uLnTx/>
              <a:uFillTx/>
              <a:latin typeface="Arial"/>
              <a:ea typeface="+mn-ea"/>
              <a:cs typeface="+mn-cs"/>
            </a:endParaRPr>
          </a:p>
        </p:txBody>
      </p:sp>
      <p:sp>
        <p:nvSpPr>
          <p:cNvPr id="6" name="Nadpis 5"/>
          <p:cNvSpPr>
            <a:spLocks noGrp="1"/>
          </p:cNvSpPr>
          <p:nvPr>
            <p:ph type="title"/>
          </p:nvPr>
        </p:nvSpPr>
        <p:spPr>
          <a:xfrm>
            <a:off x="323528" y="0"/>
            <a:ext cx="8424000" cy="1080000"/>
          </a:xfrm>
        </p:spPr>
        <p:txBody>
          <a:bodyPr/>
          <a:lstStyle/>
          <a:p>
            <a:r>
              <a:rPr lang="cs-CZ" b="0" dirty="0"/>
              <a:t>Podstatné Změny</a:t>
            </a:r>
            <a:endParaRPr lang="cs-CZ" dirty="0"/>
          </a:p>
        </p:txBody>
      </p:sp>
    </p:spTree>
    <p:extLst>
      <p:ext uri="{BB962C8B-B14F-4D97-AF65-F5344CB8AC3E}">
        <p14:creationId xmlns:p14="http://schemas.microsoft.com/office/powerpoint/2010/main" val="3401140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rozhodnutí o poskytnutí dotace</a:t>
            </a: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4</a:t>
            </a:fld>
            <a:endParaRPr lang="cs-CZ"/>
          </a:p>
        </p:txBody>
      </p:sp>
    </p:spTree>
    <p:extLst>
      <p:ext uri="{BB962C8B-B14F-4D97-AF65-F5344CB8AC3E}">
        <p14:creationId xmlns:p14="http://schemas.microsoft.com/office/powerpoint/2010/main" val="28401555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23528" y="1196752"/>
            <a:ext cx="8568952" cy="5472608"/>
          </a:xfrm>
        </p:spPr>
        <p:txBody>
          <a:bodyPr/>
          <a:lstStyle/>
          <a:p>
            <a:pPr marL="432000" lvl="2" indent="-432000" algn="just">
              <a:lnSpc>
                <a:spcPct val="100000"/>
              </a:lnSpc>
              <a:spcBef>
                <a:spcPts val="1200"/>
              </a:spcBef>
              <a:spcAft>
                <a:spcPts val="600"/>
              </a:spcAft>
              <a:buSzPct val="100000"/>
              <a:buFont typeface="Wingdings" panose="05000000000000000000" pitchFamily="2" charset="2"/>
              <a:buChar char=""/>
            </a:pPr>
            <a:endParaRPr lang="cs-CZ" sz="2400" b="1" dirty="0"/>
          </a:p>
          <a:p>
            <a:pPr marL="432000" lvl="2" indent="-432000" algn="just">
              <a:lnSpc>
                <a:spcPct val="100000"/>
              </a:lnSpc>
              <a:spcBef>
                <a:spcPts val="1200"/>
              </a:spcBef>
              <a:spcAft>
                <a:spcPts val="600"/>
              </a:spcAft>
              <a:buSzPct val="100000"/>
              <a:buFont typeface="Wingdings" panose="05000000000000000000" pitchFamily="2" charset="2"/>
              <a:buChar char=""/>
            </a:pPr>
            <a:r>
              <a:rPr lang="cs-CZ" sz="2400" b="1" dirty="0"/>
              <a:t>Vyžadující vydání změnového právního aktu</a:t>
            </a:r>
          </a:p>
          <a:p>
            <a:pPr lvl="1" algn="just">
              <a:lnSpc>
                <a:spcPct val="100000"/>
              </a:lnSpc>
              <a:spcBef>
                <a:spcPts val="600"/>
              </a:spcBef>
              <a:spcAft>
                <a:spcPts val="600"/>
              </a:spcAft>
            </a:pPr>
            <a:r>
              <a:rPr lang="cs-CZ" sz="1800" dirty="0"/>
              <a:t> změna plánovaných výstupů a výsledků projektu (indikátorů);</a:t>
            </a:r>
          </a:p>
          <a:p>
            <a:pPr lvl="1" algn="just">
              <a:lnSpc>
                <a:spcPct val="100000"/>
              </a:lnSpc>
              <a:spcBef>
                <a:spcPts val="600"/>
              </a:spcBef>
              <a:spcAft>
                <a:spcPts val="600"/>
              </a:spcAft>
            </a:pPr>
            <a:r>
              <a:rPr lang="cs-CZ" sz="1800" dirty="0"/>
              <a:t> změna termínu ukončení realizace projektu;</a:t>
            </a:r>
          </a:p>
          <a:p>
            <a:pPr lvl="1" algn="just">
              <a:lnSpc>
                <a:spcPct val="100000"/>
              </a:lnSpc>
              <a:spcBef>
                <a:spcPts val="600"/>
              </a:spcBef>
              <a:spcAft>
                <a:spcPts val="600"/>
              </a:spcAft>
            </a:pPr>
            <a:r>
              <a:rPr lang="cs-CZ" sz="1800" dirty="0"/>
              <a:t> nahrazení partnera jiným subjektem/ jinými subjekty;</a:t>
            </a:r>
          </a:p>
          <a:p>
            <a:pPr marL="414000" lvl="1" indent="0" algn="just">
              <a:lnSpc>
                <a:spcPct val="100000"/>
              </a:lnSpc>
              <a:spcBef>
                <a:spcPts val="1200"/>
              </a:spcBef>
              <a:buNone/>
            </a:pPr>
            <a:r>
              <a:rPr lang="cs-CZ" sz="1800" dirty="0"/>
              <a:t>Žádost o změnu je možno stáhnout do doby jejího schválení/odmítnutí.</a:t>
            </a:r>
          </a:p>
          <a:p>
            <a:pPr lvl="1">
              <a:lnSpc>
                <a:spcPct val="100000"/>
              </a:lnSpc>
              <a:spcBef>
                <a:spcPts val="1200"/>
              </a:spcBef>
            </a:pPr>
            <a:endParaRPr lang="cs-CZ" dirty="0"/>
          </a:p>
          <a:p>
            <a:pPr marL="0" lvl="2" indent="0">
              <a:lnSpc>
                <a:spcPts val="2880"/>
              </a:lnSpc>
              <a:spcBef>
                <a:spcPts val="600"/>
              </a:spcBef>
              <a:spcAft>
                <a:spcPts val="600"/>
              </a:spcAft>
              <a:buSzPct val="100000"/>
              <a:buNone/>
            </a:pPr>
            <a:endParaRPr lang="cs-CZ" sz="2400"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40</a:t>
            </a:fld>
            <a:endParaRPr lang="cs-CZ" dirty="0"/>
          </a:p>
        </p:txBody>
      </p:sp>
      <p:sp>
        <p:nvSpPr>
          <p:cNvPr id="6" name="Nadpis 5"/>
          <p:cNvSpPr>
            <a:spLocks noGrp="1"/>
          </p:cNvSpPr>
          <p:nvPr>
            <p:ph type="title"/>
          </p:nvPr>
        </p:nvSpPr>
        <p:spPr>
          <a:xfrm>
            <a:off x="323528" y="0"/>
            <a:ext cx="8424000" cy="1080000"/>
          </a:xfrm>
        </p:spPr>
        <p:txBody>
          <a:bodyPr/>
          <a:lstStyle/>
          <a:p>
            <a:r>
              <a:rPr lang="cs-CZ" b="0" dirty="0"/>
              <a:t>Podstatné Změny</a:t>
            </a:r>
            <a:endParaRPr lang="cs-CZ" dirty="0"/>
          </a:p>
        </p:txBody>
      </p:sp>
    </p:spTree>
    <p:extLst>
      <p:ext uri="{BB962C8B-B14F-4D97-AF65-F5344CB8AC3E}">
        <p14:creationId xmlns:p14="http://schemas.microsoft.com/office/powerpoint/2010/main" val="40382510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Kontroly</a:t>
            </a:r>
          </a:p>
        </p:txBody>
      </p:sp>
      <p:sp>
        <p:nvSpPr>
          <p:cNvPr id="3" name="Zástupný symbol pro obsah 2"/>
          <p:cNvSpPr>
            <a:spLocks noGrp="1"/>
          </p:cNvSpPr>
          <p:nvPr>
            <p:ph idx="1"/>
          </p:nvPr>
        </p:nvSpPr>
        <p:spPr>
          <a:xfrm>
            <a:off x="467544" y="1268760"/>
            <a:ext cx="8064000" cy="4968552"/>
          </a:xfrm>
        </p:spPr>
        <p:txBody>
          <a:bodyPr>
            <a:noAutofit/>
          </a:bodyPr>
          <a:lstStyle/>
          <a:p>
            <a:pPr marL="457200" lvl="1" indent="0">
              <a:buNone/>
            </a:pPr>
            <a:endParaRPr lang="cs-CZ" sz="1600" u="sng" dirty="0"/>
          </a:p>
          <a:p>
            <a:pPr marL="508950" indent="-285750" algn="just"/>
            <a:r>
              <a:rPr lang="cs-CZ" sz="2200" dirty="0"/>
              <a:t>Kontrola administrativní a kontrola na místě</a:t>
            </a:r>
          </a:p>
          <a:p>
            <a:pPr marL="742950" lvl="1" indent="-285750" algn="just"/>
            <a:endParaRPr lang="cs-CZ" sz="1800" u="sng" dirty="0"/>
          </a:p>
          <a:p>
            <a:pPr marL="742950" lvl="1" indent="-285750" algn="just"/>
            <a:r>
              <a:rPr lang="cs-CZ" sz="1800" b="1" dirty="0"/>
              <a:t>Kontrola administrativní </a:t>
            </a:r>
            <a:r>
              <a:rPr lang="cs-CZ" sz="1800" dirty="0"/>
              <a:t>znamená kontrolu zprávy o realizaci projektu </a:t>
            </a:r>
            <a:br>
              <a:rPr lang="cs-CZ" sz="1800" dirty="0"/>
            </a:br>
            <a:r>
              <a:rPr lang="cs-CZ" sz="1800" dirty="0"/>
              <a:t>a žádosti o platbu prostřednictvím systému MS2021+</a:t>
            </a:r>
          </a:p>
          <a:p>
            <a:pPr marL="742950" lvl="1" indent="-285750" algn="just"/>
            <a:endParaRPr lang="cs-CZ" sz="1800" u="sng" dirty="0"/>
          </a:p>
          <a:p>
            <a:pPr marL="742950" lvl="1" indent="-285750" algn="just"/>
            <a:r>
              <a:rPr lang="cs-CZ" sz="1800" b="1" dirty="0"/>
              <a:t>Kontrola na místě </a:t>
            </a:r>
            <a:r>
              <a:rPr lang="cs-CZ" sz="1800" dirty="0"/>
              <a:t>je vykonávána na základě čl. 125 odst. 4 písm. a) </a:t>
            </a:r>
            <a:br>
              <a:rPr lang="cs-CZ" sz="1800" dirty="0"/>
            </a:br>
            <a:r>
              <a:rPr lang="cs-CZ" sz="1800" dirty="0"/>
              <a:t>a čl. 125 odst. 5 obecného nařízení a zákona č. 320/2001 Sb., </a:t>
            </a:r>
            <a:br>
              <a:rPr lang="cs-CZ" sz="1800" dirty="0"/>
            </a:br>
            <a:r>
              <a:rPr lang="cs-CZ" sz="1800" dirty="0"/>
              <a:t>o finanční kontrole ve veřejné správě a o změně některých zákonů (zákon o finanční kontrole).</a:t>
            </a:r>
          </a:p>
          <a:p>
            <a:pPr marL="742950" lvl="1" indent="-285750" algn="just">
              <a:buFontTx/>
              <a:buChar char="-"/>
            </a:pPr>
            <a:r>
              <a:rPr lang="cs-CZ" sz="1800" dirty="0"/>
              <a:t>Kontroly před vydáním právního aktu</a:t>
            </a:r>
          </a:p>
          <a:p>
            <a:pPr marL="742950" lvl="1" indent="-285750" algn="just">
              <a:buFontTx/>
              <a:buChar char="-"/>
            </a:pPr>
            <a:r>
              <a:rPr lang="cs-CZ" sz="1800" dirty="0"/>
              <a:t>Kontroly/audity po vydání právního aktu (ohlášená i neohlášená kontrola)</a:t>
            </a:r>
          </a:p>
          <a:p>
            <a:pPr marL="742950" lvl="1" indent="-285750">
              <a:buFontTx/>
              <a:buChar char="-"/>
            </a:pPr>
            <a:endParaRPr lang="cs-CZ" sz="16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41</a:t>
            </a:fld>
            <a:endParaRPr lang="cs-CZ"/>
          </a:p>
        </p:txBody>
      </p:sp>
    </p:spTree>
    <p:extLst>
      <p:ext uri="{BB962C8B-B14F-4D97-AF65-F5344CB8AC3E}">
        <p14:creationId xmlns:p14="http://schemas.microsoft.com/office/powerpoint/2010/main" val="166424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CECC63-63A1-45EA-B412-73458C4A7DCF}"/>
              </a:ext>
            </a:extLst>
          </p:cNvPr>
          <p:cNvSpPr>
            <a:spLocks noGrp="1"/>
          </p:cNvSpPr>
          <p:nvPr>
            <p:ph type="title"/>
          </p:nvPr>
        </p:nvSpPr>
        <p:spPr/>
        <p:txBody>
          <a:bodyPr/>
          <a:lstStyle/>
          <a:p>
            <a:r>
              <a:rPr lang="cs-CZ" dirty="0"/>
              <a:t>Veřejné zakázky</a:t>
            </a:r>
          </a:p>
        </p:txBody>
      </p:sp>
      <p:sp>
        <p:nvSpPr>
          <p:cNvPr id="3" name="Zástupný obsah 2">
            <a:extLst>
              <a:ext uri="{FF2B5EF4-FFF2-40B4-BE49-F238E27FC236}">
                <a16:creationId xmlns:a16="http://schemas.microsoft.com/office/drawing/2014/main" id="{4F44329D-AD5F-4760-A70A-528E50CD93D7}"/>
              </a:ext>
            </a:extLst>
          </p:cNvPr>
          <p:cNvSpPr>
            <a:spLocks noGrp="1"/>
          </p:cNvSpPr>
          <p:nvPr>
            <p:ph idx="1"/>
          </p:nvPr>
        </p:nvSpPr>
        <p:spPr>
          <a:xfrm>
            <a:off x="540000" y="1628800"/>
            <a:ext cx="8064000" cy="5067200"/>
          </a:xfrm>
        </p:spPr>
        <p:txBody>
          <a:bodyPr/>
          <a:lstStyle/>
          <a:p>
            <a:r>
              <a:rPr lang="cs-CZ" sz="2000" dirty="0"/>
              <a:t>Vzhledem k financování nákupu zařízení a vybavení a nákupu služeb s využitím 40% paušálu, ŘO nekontroluje výběrová řízení</a:t>
            </a:r>
          </a:p>
          <a:p>
            <a:endParaRPr lang="cs-CZ" sz="2000" dirty="0"/>
          </a:p>
          <a:p>
            <a:r>
              <a:rPr lang="cs-CZ" sz="2000" dirty="0"/>
              <a:t>Přesto pro příjemce/partnera s </a:t>
            </a:r>
            <a:r>
              <a:rPr lang="cs-CZ" sz="2000" dirty="0" err="1"/>
              <a:t>fin</a:t>
            </a:r>
            <a:r>
              <a:rPr lang="cs-CZ" sz="2000" dirty="0"/>
              <a:t>. příspěvkem platí povinnost řídit se pravidly uvedenými v </a:t>
            </a:r>
            <a:r>
              <a:rPr lang="cs-CZ" sz="2000" b="1" dirty="0"/>
              <a:t>kapitole 20 Obecná část pravidel pro žadatele a příjemce OPZ+</a:t>
            </a:r>
          </a:p>
          <a:p>
            <a:endParaRPr lang="cs-CZ" sz="2000" b="1" dirty="0"/>
          </a:p>
          <a:p>
            <a:r>
              <a:rPr lang="cs-CZ" sz="2000" dirty="0"/>
              <a:t>Povinností příjemce (vč. partnera s </a:t>
            </a:r>
            <a:r>
              <a:rPr lang="cs-CZ" sz="2000" dirty="0" err="1"/>
              <a:t>fin</a:t>
            </a:r>
            <a:r>
              <a:rPr lang="cs-CZ" sz="2000" dirty="0"/>
              <a:t>. příspěvkem) je </a:t>
            </a:r>
            <a:r>
              <a:rPr lang="cs-CZ" sz="2000" b="1" dirty="0"/>
              <a:t>postupovat v souladu se zákonem č. 134/2016 Sb., o zadávání veřejných zakázek, a s Metodickým pokynem pro oblast zadávání zakázek v programovém období 2021 – 2027. </a:t>
            </a:r>
          </a:p>
          <a:p>
            <a:pPr marL="0" indent="0">
              <a:buNone/>
            </a:pPr>
            <a:endParaRPr lang="cs-CZ" sz="2000" b="1" dirty="0"/>
          </a:p>
          <a:p>
            <a:r>
              <a:rPr lang="cs-CZ" sz="2000" dirty="0"/>
              <a:t>Metodický pokyn je přílohou č. 1 Obecné části pravidel pro žadatele a příjemce OPZ+. </a:t>
            </a:r>
          </a:p>
          <a:p>
            <a:pPr marL="0" indent="0">
              <a:buNone/>
            </a:pPr>
            <a:endParaRPr lang="cs-CZ" sz="2000" dirty="0"/>
          </a:p>
        </p:txBody>
      </p:sp>
      <p:sp>
        <p:nvSpPr>
          <p:cNvPr id="4" name="Zástupný symbol pro číslo snímku 3">
            <a:extLst>
              <a:ext uri="{FF2B5EF4-FFF2-40B4-BE49-F238E27FC236}">
                <a16:creationId xmlns:a16="http://schemas.microsoft.com/office/drawing/2014/main" id="{2B9963C6-6D73-4BF5-83A2-17855204B782}"/>
              </a:ext>
            </a:extLst>
          </p:cNvPr>
          <p:cNvSpPr>
            <a:spLocks noGrp="1"/>
          </p:cNvSpPr>
          <p:nvPr>
            <p:ph type="sldNum" sz="quarter" idx="12"/>
          </p:nvPr>
        </p:nvSpPr>
        <p:spPr/>
        <p:txBody>
          <a:bodyPr/>
          <a:lstStyle/>
          <a:p>
            <a:fld id="{479BF083-4774-43B1-9AB0-5CC1AC5DD8EE}" type="slidenum">
              <a:rPr lang="cs-CZ" smtClean="0"/>
              <a:pPr/>
              <a:t>42</a:t>
            </a:fld>
            <a:endParaRPr lang="cs-CZ" dirty="0"/>
          </a:p>
        </p:txBody>
      </p:sp>
    </p:spTree>
    <p:extLst>
      <p:ext uri="{BB962C8B-B14F-4D97-AF65-F5344CB8AC3E}">
        <p14:creationId xmlns:p14="http://schemas.microsoft.com/office/powerpoint/2010/main" val="32099434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Veřejné zakázky </a:t>
            </a:r>
          </a:p>
        </p:txBody>
      </p:sp>
      <p:sp>
        <p:nvSpPr>
          <p:cNvPr id="3" name="Zástupný symbol pro obsah 2"/>
          <p:cNvSpPr>
            <a:spLocks noGrp="1"/>
          </p:cNvSpPr>
          <p:nvPr>
            <p:ph idx="1"/>
          </p:nvPr>
        </p:nvSpPr>
        <p:spPr>
          <a:xfrm>
            <a:off x="179512" y="1412776"/>
            <a:ext cx="8568504" cy="4320000"/>
          </a:xfrm>
        </p:spPr>
        <p:txBody>
          <a:bodyPr>
            <a:noAutofit/>
          </a:bodyPr>
          <a:lstStyle/>
          <a:p>
            <a:pPr marL="414000" lvl="1" indent="0" algn="just">
              <a:lnSpc>
                <a:spcPct val="120000"/>
              </a:lnSpc>
              <a:spcBef>
                <a:spcPts val="0"/>
              </a:spcBef>
              <a:spcAft>
                <a:spcPts val="0"/>
              </a:spcAft>
              <a:buNone/>
            </a:pPr>
            <a:r>
              <a:rPr lang="cs-CZ" sz="2000" b="1" dirty="0"/>
              <a:t>Metodický pokyn pro oblast zadávání zakázek pro programové období 2021-2027</a:t>
            </a:r>
          </a:p>
          <a:p>
            <a:pPr marL="414000" lvl="1" indent="0" algn="just">
              <a:lnSpc>
                <a:spcPct val="120000"/>
              </a:lnSpc>
              <a:spcBef>
                <a:spcPts val="0"/>
              </a:spcBef>
              <a:spcAft>
                <a:spcPts val="0"/>
              </a:spcAft>
              <a:buNone/>
            </a:pPr>
            <a:endParaRPr lang="cs-CZ" sz="1600" dirty="0"/>
          </a:p>
          <a:p>
            <a:pPr marL="888750" lvl="2" indent="-285750" algn="just">
              <a:lnSpc>
                <a:spcPct val="120000"/>
              </a:lnSpc>
              <a:spcBef>
                <a:spcPts val="0"/>
              </a:spcBef>
              <a:spcAft>
                <a:spcPts val="0"/>
              </a:spcAft>
            </a:pPr>
            <a:r>
              <a:rPr lang="cs-CZ" sz="2000" dirty="0"/>
              <a:t>Bod 4.4 Příjemci nejsou povinni postupy upravenými v tomto MP zadávat zakázky na ty způsobilé výdaje, pro které bude ze strany příslušného ŘO stanoveno financování pouze metodou zjednodušeného vykazování nákladů. </a:t>
            </a:r>
          </a:p>
          <a:p>
            <a:pPr marL="603000" lvl="2" indent="0" algn="just">
              <a:lnSpc>
                <a:spcPct val="120000"/>
              </a:lnSpc>
              <a:spcBef>
                <a:spcPts val="0"/>
              </a:spcBef>
              <a:spcAft>
                <a:spcPts val="0"/>
              </a:spcAft>
              <a:buNone/>
            </a:pPr>
            <a:endParaRPr lang="cs-CZ" sz="2000" dirty="0"/>
          </a:p>
          <a:p>
            <a:pPr marL="888750" lvl="2" indent="-285750" algn="just">
              <a:lnSpc>
                <a:spcPct val="120000"/>
              </a:lnSpc>
              <a:spcBef>
                <a:spcPts val="0"/>
              </a:spcBef>
              <a:spcAft>
                <a:spcPts val="0"/>
              </a:spcAft>
            </a:pPr>
            <a:r>
              <a:rPr lang="cs-CZ" sz="2000" dirty="0"/>
              <a:t>Současně platí, že je nutné dodržovat pravidla pro zadávání veřejných zakázek. </a:t>
            </a:r>
            <a:endParaRPr lang="cs-CZ" sz="16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43</a:t>
            </a:fld>
            <a:endParaRPr lang="cs-CZ"/>
          </a:p>
        </p:txBody>
      </p:sp>
    </p:spTree>
    <p:extLst>
      <p:ext uri="{BB962C8B-B14F-4D97-AF65-F5344CB8AC3E}">
        <p14:creationId xmlns:p14="http://schemas.microsoft.com/office/powerpoint/2010/main" val="3094467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Veřejné zakázky</a:t>
            </a:r>
          </a:p>
        </p:txBody>
      </p:sp>
      <p:sp>
        <p:nvSpPr>
          <p:cNvPr id="3" name="Zástupný symbol pro obsah 2"/>
          <p:cNvSpPr>
            <a:spLocks noGrp="1"/>
          </p:cNvSpPr>
          <p:nvPr>
            <p:ph idx="1"/>
          </p:nvPr>
        </p:nvSpPr>
        <p:spPr>
          <a:xfrm>
            <a:off x="539552" y="1700808"/>
            <a:ext cx="8208464" cy="4815192"/>
          </a:xfrm>
        </p:spPr>
        <p:txBody>
          <a:bodyPr>
            <a:noAutofit/>
          </a:bodyPr>
          <a:lstStyle/>
          <a:p>
            <a:pPr marL="0" indent="0" algn="just">
              <a:lnSpc>
                <a:spcPct val="120000"/>
              </a:lnSpc>
              <a:buNone/>
            </a:pPr>
            <a:r>
              <a:rPr lang="cs-CZ" sz="2400" b="1" dirty="0"/>
              <a:t>Pravidla pro zadávání veřejných zakázek</a:t>
            </a:r>
          </a:p>
          <a:p>
            <a:pPr marL="0" indent="0" algn="just">
              <a:lnSpc>
                <a:spcPct val="120000"/>
              </a:lnSpc>
              <a:buNone/>
            </a:pPr>
            <a:r>
              <a:rPr lang="cs-CZ" sz="2000" dirty="0"/>
              <a:t>Zadáváním se rozumí jakýkoli postup pro výběr dodavatele!!!</a:t>
            </a:r>
            <a:endParaRPr lang="cs-CZ" sz="1600" b="1" dirty="0"/>
          </a:p>
          <a:p>
            <a:pPr algn="just">
              <a:lnSpc>
                <a:spcPct val="120000"/>
              </a:lnSpc>
            </a:pPr>
            <a:r>
              <a:rPr lang="cs-CZ" sz="2000" dirty="0"/>
              <a:t>Zadavatel vždy postupuje tak, aby nedocházelo ke střetu zájmů  - </a:t>
            </a:r>
          </a:p>
          <a:p>
            <a:pPr marL="310500" lvl="1" indent="0" algn="just">
              <a:lnSpc>
                <a:spcPct val="120000"/>
              </a:lnSpc>
              <a:buNone/>
            </a:pPr>
            <a:r>
              <a:rPr lang="cs-CZ" sz="2000" i="1" dirty="0"/>
              <a:t>kap. 20.1  Společná ustanovení pro zadávání zakázek Obecné části pravidel</a:t>
            </a:r>
            <a:endParaRPr lang="cs-CZ" sz="2000" dirty="0"/>
          </a:p>
          <a:p>
            <a:pPr algn="just">
              <a:lnSpc>
                <a:spcPct val="120000"/>
              </a:lnSpc>
            </a:pPr>
            <a:r>
              <a:rPr lang="cs-CZ" sz="2000" dirty="0"/>
              <a:t>zadavatel vždy postupuje v souladu se zásadou transparentnosti, rovného zacházení, zákazu diskriminace a v souladu se zásadou hospodárnosti, tj. současně respektuje ceny v místě a čase obvyklé</a:t>
            </a:r>
          </a:p>
          <a:p>
            <a:pPr marL="310500" lvl="1" indent="0" algn="just">
              <a:lnSpc>
                <a:spcPct val="120000"/>
              </a:lnSpc>
              <a:buNone/>
            </a:pPr>
            <a:r>
              <a:rPr lang="cs-CZ" sz="2000" i="1" dirty="0"/>
              <a:t>kap. 6.1 Zásady postupu zadavatele - Metodický pokyn pro oblast zadávání zakázek pro programové období 2021-2027</a:t>
            </a:r>
          </a:p>
          <a:p>
            <a:pPr marL="310500" lvl="1" indent="0" algn="just">
              <a:lnSpc>
                <a:spcPct val="120000"/>
              </a:lnSpc>
              <a:buNone/>
            </a:pPr>
            <a:endParaRPr lang="cs-CZ" sz="2000" dirty="0"/>
          </a:p>
          <a:p>
            <a:pPr algn="just">
              <a:lnSpc>
                <a:spcPct val="120000"/>
              </a:lnSpc>
            </a:pPr>
            <a:endParaRPr lang="cs-CZ" sz="2300"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44</a:t>
            </a:fld>
            <a:endParaRPr lang="cs-CZ"/>
          </a:p>
        </p:txBody>
      </p:sp>
    </p:spTree>
    <p:extLst>
      <p:ext uri="{BB962C8B-B14F-4D97-AF65-F5344CB8AC3E}">
        <p14:creationId xmlns:p14="http://schemas.microsoft.com/office/powerpoint/2010/main" val="1371614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514671" y="1412776"/>
            <a:ext cx="8136904" cy="2088232"/>
          </a:xfrm>
        </p:spPr>
        <p:txBody>
          <a:bodyPr/>
          <a:lstStyle/>
          <a:p>
            <a:pPr algn="ctr"/>
            <a:br>
              <a:rPr lang="cs-CZ" dirty="0"/>
            </a:br>
            <a:r>
              <a:rPr lang="cs-CZ" dirty="0"/>
              <a:t>Vyplnění ZOR ŽOP v systému ISKP21+</a:t>
            </a: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45</a:t>
            </a:fld>
            <a:endParaRPr lang="cs-CZ"/>
          </a:p>
        </p:txBody>
      </p:sp>
      <p:pic>
        <p:nvPicPr>
          <p:cNvPr id="4" name="Obrázek 3">
            <a:extLst>
              <a:ext uri="{FF2B5EF4-FFF2-40B4-BE49-F238E27FC236}">
                <a16:creationId xmlns:a16="http://schemas.microsoft.com/office/drawing/2014/main" id="{DF15295C-5153-5358-DF74-EA8522659857}"/>
              </a:ext>
            </a:extLst>
          </p:cNvPr>
          <p:cNvPicPr>
            <a:picLocks noChangeAspect="1"/>
          </p:cNvPicPr>
          <p:nvPr/>
        </p:nvPicPr>
        <p:blipFill>
          <a:blip r:embed="rId3"/>
          <a:stretch>
            <a:fillRect/>
          </a:stretch>
        </p:blipFill>
        <p:spPr>
          <a:xfrm>
            <a:off x="492425" y="2652981"/>
            <a:ext cx="8064392" cy="3953019"/>
          </a:xfrm>
          <a:prstGeom prst="rect">
            <a:avLst/>
          </a:prstGeom>
        </p:spPr>
      </p:pic>
    </p:spTree>
    <p:extLst>
      <p:ext uri="{BB962C8B-B14F-4D97-AF65-F5344CB8AC3E}">
        <p14:creationId xmlns:p14="http://schemas.microsoft.com/office/powerpoint/2010/main" val="2142816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o poskytnutí dotace</a:t>
            </a:r>
          </a:p>
        </p:txBody>
      </p:sp>
      <p:sp>
        <p:nvSpPr>
          <p:cNvPr id="3" name="Zástupný symbol pro obsah 2"/>
          <p:cNvSpPr>
            <a:spLocks noGrp="1"/>
          </p:cNvSpPr>
          <p:nvPr>
            <p:ph idx="1"/>
          </p:nvPr>
        </p:nvSpPr>
        <p:spPr>
          <a:xfrm>
            <a:off x="540000" y="1772816"/>
            <a:ext cx="8064000" cy="4896544"/>
          </a:xfrm>
        </p:spPr>
        <p:txBody>
          <a:bodyPr/>
          <a:lstStyle/>
          <a:p>
            <a:pPr algn="just"/>
            <a:r>
              <a:rPr lang="cs-CZ" b="1" dirty="0"/>
              <a:t>Po ukončení procesu hodnocení projektů VK jsou žadatelé informováni o výsledku prostřednictvím Vyrozumění o doporučení projektu k podpoře</a:t>
            </a:r>
          </a:p>
          <a:p>
            <a:pPr algn="just"/>
            <a:endParaRPr lang="cs-CZ" b="1" dirty="0"/>
          </a:p>
          <a:p>
            <a:pPr algn="just"/>
            <a:r>
              <a:rPr lang="cs-CZ" b="1" dirty="0"/>
              <a:t>Zápis z jednotlivých fází hodnocení je zveřejněn v Dokumentech na projektu a na webu esfcr.cz</a:t>
            </a:r>
          </a:p>
          <a:p>
            <a:pPr algn="just"/>
            <a:endParaRPr lang="cs-CZ" b="1" dirty="0"/>
          </a:p>
          <a:p>
            <a:pPr algn="just"/>
            <a:r>
              <a:rPr lang="cs-CZ" b="1" dirty="0"/>
              <a:t>Součástí Vyrozumění o doporučení projektu k podpoře je také výzva </a:t>
            </a:r>
            <a:br>
              <a:rPr lang="cs-CZ" b="1" dirty="0"/>
            </a:br>
            <a:r>
              <a:rPr lang="cs-CZ" b="1" dirty="0"/>
              <a:t>k předložení dokladů k přípravě právního aktu, včetně provedení požadovaných změn projektu</a:t>
            </a:r>
          </a:p>
          <a:p>
            <a:pPr marL="414000" lvl="1" indent="0">
              <a:buNone/>
            </a:pPr>
            <a:r>
              <a:rPr lang="cs-CZ" dirty="0"/>
              <a:t>  </a:t>
            </a:r>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5</a:t>
            </a:fld>
            <a:endParaRPr lang="cs-CZ"/>
          </a:p>
        </p:txBody>
      </p:sp>
    </p:spTree>
    <p:extLst>
      <p:ext uri="{BB962C8B-B14F-4D97-AF65-F5344CB8AC3E}">
        <p14:creationId xmlns:p14="http://schemas.microsoft.com/office/powerpoint/2010/main" val="1943286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o poskytnutí dotace</a:t>
            </a:r>
          </a:p>
        </p:txBody>
      </p:sp>
      <p:sp>
        <p:nvSpPr>
          <p:cNvPr id="3" name="Zástupný symbol pro obsah 2"/>
          <p:cNvSpPr>
            <a:spLocks noGrp="1"/>
          </p:cNvSpPr>
          <p:nvPr>
            <p:ph idx="1"/>
          </p:nvPr>
        </p:nvSpPr>
        <p:spPr>
          <a:xfrm>
            <a:off x="540000" y="1484784"/>
            <a:ext cx="8064000" cy="5040560"/>
          </a:xfrm>
        </p:spPr>
        <p:txBody>
          <a:bodyPr/>
          <a:lstStyle/>
          <a:p>
            <a:pPr>
              <a:lnSpc>
                <a:spcPct val="100000"/>
              </a:lnSpc>
            </a:pPr>
            <a:endParaRPr lang="cs-CZ" sz="1600" dirty="0"/>
          </a:p>
          <a:p>
            <a:pPr algn="just">
              <a:lnSpc>
                <a:spcPct val="100000"/>
              </a:lnSpc>
            </a:pPr>
            <a:r>
              <a:rPr lang="cs-CZ" sz="2400" dirty="0"/>
              <a:t>Lhůta pro vydání Rozhodnutí o poskytnutí dotace je </a:t>
            </a:r>
            <a:br>
              <a:rPr lang="cs-CZ" sz="2400" dirty="0"/>
            </a:br>
            <a:r>
              <a:rPr lang="cs-CZ" sz="2400" dirty="0"/>
              <a:t>3 měsíce od přepnutí projektu do stavu PP25 a/b</a:t>
            </a:r>
          </a:p>
          <a:p>
            <a:pPr algn="just">
              <a:lnSpc>
                <a:spcPct val="100000"/>
              </a:lnSpc>
            </a:pPr>
            <a:endParaRPr lang="cs-CZ" dirty="0"/>
          </a:p>
          <a:p>
            <a:pPr marL="432000" lvl="1" indent="-432000" algn="just">
              <a:lnSpc>
                <a:spcPct val="100000"/>
              </a:lnSpc>
              <a:spcBef>
                <a:spcPts val="600"/>
              </a:spcBef>
              <a:spcAft>
                <a:spcPts val="600"/>
              </a:spcAft>
              <a:buSzPct val="100000"/>
              <a:buFont typeface="Wingdings" panose="05000000000000000000" pitchFamily="2" charset="2"/>
              <a:buChar char=""/>
            </a:pPr>
            <a:r>
              <a:rPr lang="cs-CZ" sz="2400" dirty="0"/>
              <a:t>První platba (ex-ante) – záloha – bývá zpravidla zaslána  měsíc před zahájením realizace nebo do 20 PD </a:t>
            </a:r>
            <a:br>
              <a:rPr lang="cs-CZ" sz="2400" dirty="0"/>
            </a:br>
            <a:r>
              <a:rPr lang="cs-CZ" sz="2400" dirty="0"/>
              <a:t>od podpisu </a:t>
            </a:r>
            <a:r>
              <a:rPr lang="cs-CZ" sz="2400" dirty="0" err="1"/>
              <a:t>RoD</a:t>
            </a:r>
            <a:endParaRPr lang="cs-CZ" sz="2400" dirty="0"/>
          </a:p>
          <a:p>
            <a:pPr marL="432000" lvl="1" indent="-432000" algn="just">
              <a:lnSpc>
                <a:spcPct val="100000"/>
              </a:lnSpc>
              <a:spcBef>
                <a:spcPts val="600"/>
              </a:spcBef>
              <a:spcAft>
                <a:spcPts val="600"/>
              </a:spcAft>
              <a:buSzPct val="100000"/>
              <a:buFont typeface="Wingdings" panose="05000000000000000000" pitchFamily="2" charset="2"/>
              <a:buChar char=""/>
            </a:pPr>
            <a:endParaRPr lang="cs-CZ" sz="2400" dirty="0"/>
          </a:p>
          <a:p>
            <a:pPr marL="432000" lvl="1" indent="-432000">
              <a:lnSpc>
                <a:spcPct val="100000"/>
              </a:lnSpc>
              <a:spcBef>
                <a:spcPts val="600"/>
              </a:spcBef>
              <a:spcAft>
                <a:spcPts val="600"/>
              </a:spcAft>
              <a:buSzPct val="100000"/>
              <a:buFont typeface="Wingdings" panose="05000000000000000000" pitchFamily="2" charset="2"/>
              <a:buChar char=""/>
            </a:pPr>
            <a:endParaRPr lang="cs-CZ" sz="1200" dirty="0"/>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0"/>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0"/>
          </a:p>
          <a:p>
            <a:pPr marL="432000" lvl="1" indent="-432000">
              <a:lnSpc>
                <a:spcPct val="100000"/>
              </a:lnSpc>
              <a:spcBef>
                <a:spcPts val="600"/>
              </a:spcBef>
              <a:spcAft>
                <a:spcPts val="600"/>
              </a:spcAft>
              <a:buSzPct val="100000"/>
              <a:buFont typeface="Wingdings" panose="05000000000000000000" pitchFamily="2" charset="2"/>
              <a:buChar char=""/>
            </a:pPr>
            <a:endParaRPr lang="cs-CZ" sz="1800" dirty="0"/>
          </a:p>
          <a:p>
            <a:pPr marL="0" indent="0">
              <a:lnSpc>
                <a:spcPct val="100000"/>
              </a:lnSpc>
              <a:buNone/>
            </a:pPr>
            <a:endParaRPr lang="cs-CZ" dirty="0"/>
          </a:p>
          <a:p>
            <a:pPr lvl="1">
              <a:lnSpc>
                <a:spcPct val="100000"/>
              </a:lnSpc>
            </a:pPr>
            <a:endParaRPr lang="cs-CZ" sz="1600" dirty="0"/>
          </a:p>
          <a:p>
            <a:endParaRPr lang="cs-CZ" dirty="0"/>
          </a:p>
        </p:txBody>
      </p:sp>
      <p:sp>
        <p:nvSpPr>
          <p:cNvPr id="4" name="Zástupný symbol pro číslo snímku 3"/>
          <p:cNvSpPr>
            <a:spLocks noGrp="1"/>
          </p:cNvSpPr>
          <p:nvPr>
            <p:ph type="sldNum" sz="quarter" idx="12"/>
          </p:nvPr>
        </p:nvSpPr>
        <p:spPr/>
        <p:txBody>
          <a:bodyPr/>
          <a:lstStyle/>
          <a:p>
            <a:fld id="{965E07C6-3485-413F-8C5C-39913F362B35}" type="slidenum">
              <a:rPr lang="cs-CZ" smtClean="0"/>
              <a:t>6</a:t>
            </a:fld>
            <a:endParaRPr lang="cs-CZ"/>
          </a:p>
        </p:txBody>
      </p:sp>
    </p:spTree>
    <p:extLst>
      <p:ext uri="{BB962C8B-B14F-4D97-AF65-F5344CB8AC3E}">
        <p14:creationId xmlns:p14="http://schemas.microsoft.com/office/powerpoint/2010/main" val="224451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755576" y="2780928"/>
            <a:ext cx="7632040" cy="2088232"/>
          </a:xfrm>
        </p:spPr>
        <p:txBody>
          <a:bodyPr/>
          <a:lstStyle/>
          <a:p>
            <a:pPr marL="457200" indent="-457200" algn="ctr">
              <a:spcBef>
                <a:spcPts val="0"/>
              </a:spcBef>
            </a:pPr>
            <a:br>
              <a:rPr lang="cs-CZ" dirty="0"/>
            </a:br>
            <a:r>
              <a:rPr lang="cs-CZ" dirty="0"/>
              <a:t>Zpráva o realizaci</a:t>
            </a:r>
            <a:br>
              <a:rPr lang="cs-CZ" dirty="0"/>
            </a:br>
            <a:br>
              <a:rPr lang="cs-CZ" dirty="0"/>
            </a:br>
            <a:br>
              <a:rPr lang="cs-CZ" b="0" baseline="0" dirty="0"/>
            </a:br>
            <a:endParaRPr lang="cs-CZ" sz="3200" b="0" cap="none" dirty="0"/>
          </a:p>
        </p:txBody>
      </p:sp>
      <p:sp>
        <p:nvSpPr>
          <p:cNvPr id="2" name="Zástupný symbol pro číslo snímku 1"/>
          <p:cNvSpPr>
            <a:spLocks noGrp="1"/>
          </p:cNvSpPr>
          <p:nvPr>
            <p:ph type="sldNum" sz="quarter" idx="12"/>
          </p:nvPr>
        </p:nvSpPr>
        <p:spPr/>
        <p:txBody>
          <a:bodyPr/>
          <a:lstStyle/>
          <a:p>
            <a:fld id="{965E07C6-3485-413F-8C5C-39913F362B35}" type="slidenum">
              <a:rPr lang="cs-CZ" smtClean="0"/>
              <a:t>7</a:t>
            </a:fld>
            <a:endParaRPr lang="cs-CZ"/>
          </a:p>
        </p:txBody>
      </p:sp>
    </p:spTree>
    <p:extLst>
      <p:ext uri="{BB962C8B-B14F-4D97-AF65-F5344CB8AC3E}">
        <p14:creationId xmlns:p14="http://schemas.microsoft.com/office/powerpoint/2010/main" val="39559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realizaci</a:t>
            </a:r>
          </a:p>
        </p:txBody>
      </p:sp>
      <p:sp>
        <p:nvSpPr>
          <p:cNvPr id="3" name="Zástupný symbol pro obsah 2"/>
          <p:cNvSpPr>
            <a:spLocks noGrp="1"/>
          </p:cNvSpPr>
          <p:nvPr>
            <p:ph idx="1"/>
          </p:nvPr>
        </p:nvSpPr>
        <p:spPr>
          <a:xfrm>
            <a:off x="539552" y="1556792"/>
            <a:ext cx="8280920" cy="4680520"/>
          </a:xfrm>
        </p:spPr>
        <p:txBody>
          <a:bodyPr/>
          <a:lstStyle/>
          <a:p>
            <a:pPr marL="0" indent="0">
              <a:buNone/>
            </a:pPr>
            <a:r>
              <a:rPr lang="cs-CZ" sz="2000" b="1" dirty="0"/>
              <a:t>Příjemce:</a:t>
            </a:r>
          </a:p>
          <a:p>
            <a:pPr>
              <a:spcBef>
                <a:spcPts val="0"/>
              </a:spcBef>
              <a:spcAft>
                <a:spcPts val="0"/>
              </a:spcAft>
            </a:pPr>
            <a:r>
              <a:rPr lang="cs-CZ" sz="2000" dirty="0"/>
              <a:t>předkládá </a:t>
            </a:r>
            <a:r>
              <a:rPr lang="cs-CZ" sz="2000" dirty="0" err="1"/>
              <a:t>ZoR</a:t>
            </a:r>
            <a:r>
              <a:rPr lang="cs-CZ" sz="2000" dirty="0"/>
              <a:t> a </a:t>
            </a:r>
            <a:r>
              <a:rPr lang="cs-CZ" sz="2000" dirty="0" err="1"/>
              <a:t>ŽoP</a:t>
            </a:r>
            <a:r>
              <a:rPr lang="cs-CZ" sz="2000" dirty="0"/>
              <a:t> prostřednictvím ISKP21+ do 30 dnů po ukončení sledovaného období, závěrečnou </a:t>
            </a:r>
            <a:r>
              <a:rPr lang="cs-CZ" sz="2000" dirty="0" err="1"/>
              <a:t>ZoR</a:t>
            </a:r>
            <a:r>
              <a:rPr lang="cs-CZ" sz="2000" dirty="0"/>
              <a:t> do 60 dnů</a:t>
            </a:r>
          </a:p>
          <a:p>
            <a:pPr>
              <a:spcBef>
                <a:spcPts val="0"/>
              </a:spcBef>
              <a:spcAft>
                <a:spcPts val="0"/>
              </a:spcAft>
            </a:pPr>
            <a:r>
              <a:rPr lang="cs-CZ" sz="2000" dirty="0"/>
              <a:t>sledovaná období vymezena v Rozhodnutí část III. Specifické povinnosti příjemce týkající se realizace projektu, bod 2. 2 v části 2.  Podmínky monitorování projektu</a:t>
            </a:r>
          </a:p>
          <a:p>
            <a:pPr>
              <a:spcBef>
                <a:spcPts val="0"/>
              </a:spcBef>
              <a:spcAft>
                <a:spcPts val="0"/>
              </a:spcAft>
            </a:pPr>
            <a:r>
              <a:rPr lang="cs-CZ" sz="2000" dirty="0"/>
              <a:t>je možno požádat o prodloužení termínu pro předložení žádosti před vypršením 30denní lhůty (vše prostřednictvím depeše kvůli auditní stopě)</a:t>
            </a:r>
          </a:p>
          <a:p>
            <a:pPr>
              <a:spcBef>
                <a:spcPts val="0"/>
              </a:spcBef>
              <a:spcAft>
                <a:spcPts val="0"/>
              </a:spcAft>
            </a:pPr>
            <a:r>
              <a:rPr lang="cs-CZ" sz="2000" dirty="0"/>
              <a:t>je možno požádat formou změny o předložení mimořádné </a:t>
            </a:r>
            <a:r>
              <a:rPr lang="cs-CZ" sz="2000" dirty="0" err="1"/>
              <a:t>ZoR</a:t>
            </a:r>
            <a:endParaRPr lang="cs-CZ" sz="2000" dirty="0"/>
          </a:p>
          <a:p>
            <a:pPr marL="0" indent="0">
              <a:buNone/>
            </a:pPr>
            <a:br>
              <a:rPr lang="cs-CZ" sz="2000" b="1" dirty="0"/>
            </a:br>
            <a:r>
              <a:rPr lang="cs-CZ" sz="2000" b="1" dirty="0"/>
              <a:t>ŘO:</a:t>
            </a:r>
          </a:p>
          <a:p>
            <a:pPr>
              <a:spcBef>
                <a:spcPts val="0"/>
              </a:spcBef>
              <a:spcAft>
                <a:spcPts val="0"/>
              </a:spcAft>
            </a:pPr>
            <a:r>
              <a:rPr lang="cs-CZ" sz="2000" dirty="0"/>
              <a:t>celková doba administrace </a:t>
            </a:r>
            <a:r>
              <a:rPr lang="cs-CZ" sz="2000" dirty="0" err="1"/>
              <a:t>ZoR</a:t>
            </a:r>
            <a:r>
              <a:rPr lang="cs-CZ" sz="2000" dirty="0"/>
              <a:t> a </a:t>
            </a:r>
            <a:r>
              <a:rPr lang="cs-CZ" sz="2000" dirty="0" err="1"/>
              <a:t>ŽoP</a:t>
            </a:r>
            <a:r>
              <a:rPr lang="cs-CZ" sz="2000" dirty="0"/>
              <a:t> na straně ŘO nesmí přesáhnout 80 dnů (poté může dojít i k zamítnutí)</a:t>
            </a:r>
          </a:p>
          <a:p>
            <a:pPr marL="0" indent="0">
              <a:buNone/>
            </a:pPr>
            <a:br>
              <a:rPr lang="cs-CZ" sz="2000" dirty="0"/>
            </a:br>
            <a:endParaRPr lang="cs-CZ" sz="2000"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8</a:t>
            </a:fld>
            <a:endParaRPr lang="cs-CZ" dirty="0"/>
          </a:p>
        </p:txBody>
      </p:sp>
    </p:spTree>
    <p:extLst>
      <p:ext uri="{BB962C8B-B14F-4D97-AF65-F5344CB8AC3E}">
        <p14:creationId xmlns:p14="http://schemas.microsoft.com/office/powerpoint/2010/main" val="297847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Zpráva o realizaci </a:t>
            </a:r>
          </a:p>
        </p:txBody>
      </p:sp>
      <p:sp>
        <p:nvSpPr>
          <p:cNvPr id="3" name="Zástupný symbol pro obsah 2"/>
          <p:cNvSpPr>
            <a:spLocks noGrp="1"/>
          </p:cNvSpPr>
          <p:nvPr>
            <p:ph idx="1"/>
          </p:nvPr>
        </p:nvSpPr>
        <p:spPr>
          <a:xfrm>
            <a:off x="395536" y="1196752"/>
            <a:ext cx="8424936" cy="5256584"/>
          </a:xfrm>
        </p:spPr>
        <p:txBody>
          <a:bodyPr/>
          <a:lstStyle/>
          <a:p>
            <a:pPr marL="0" indent="0" algn="just">
              <a:buNone/>
            </a:pPr>
            <a:r>
              <a:rPr lang="cs-CZ" sz="2000" b="1" dirty="0"/>
              <a:t>Obsah zprávy o realizaci:</a:t>
            </a:r>
          </a:p>
          <a:p>
            <a:pPr algn="just">
              <a:spcAft>
                <a:spcPts val="0"/>
              </a:spcAft>
              <a:buFont typeface="Courier New" panose="02070309020205020404" pitchFamily="49" charset="0"/>
              <a:buChar char="o"/>
            </a:pPr>
            <a:r>
              <a:rPr lang="cs-CZ" sz="2000" dirty="0"/>
              <a:t>zpráva o realizaci informuje o realizaci projektu v daném období:</a:t>
            </a:r>
          </a:p>
          <a:p>
            <a:pPr lvl="1" algn="just">
              <a:lnSpc>
                <a:spcPct val="150000"/>
              </a:lnSpc>
              <a:spcBef>
                <a:spcPts val="0"/>
              </a:spcBef>
              <a:spcAft>
                <a:spcPts val="0"/>
              </a:spcAft>
            </a:pPr>
            <a:r>
              <a:rPr lang="cs-CZ" sz="2000" dirty="0"/>
              <a:t>Klíčové aktivity - pokrok v realizaci KA (popis jak pobíhají aktivity…) </a:t>
            </a:r>
          </a:p>
          <a:p>
            <a:pPr lvl="1" algn="just">
              <a:lnSpc>
                <a:spcPct val="150000"/>
              </a:lnSpc>
              <a:spcBef>
                <a:spcPts val="0"/>
              </a:spcBef>
              <a:spcAft>
                <a:spcPts val="0"/>
              </a:spcAft>
            </a:pPr>
            <a:r>
              <a:rPr lang="cs-CZ" sz="2000" dirty="0"/>
              <a:t>Indikátory</a:t>
            </a:r>
            <a:r>
              <a:rPr lang="cs-CZ" sz="2000" b="1" dirty="0"/>
              <a:t> - plnění indikátorů </a:t>
            </a:r>
            <a:r>
              <a:rPr lang="cs-CZ" sz="2000" dirty="0"/>
              <a:t>(povinné k naplnění a povinné k vykazování) vč. Specifických datových položek</a:t>
            </a:r>
          </a:p>
          <a:p>
            <a:pPr lvl="1" algn="just">
              <a:lnSpc>
                <a:spcPct val="150000"/>
              </a:lnSpc>
              <a:spcBef>
                <a:spcPts val="0"/>
              </a:spcBef>
              <a:spcAft>
                <a:spcPts val="0"/>
              </a:spcAft>
            </a:pPr>
            <a:r>
              <a:rPr lang="cs-CZ" sz="2000" dirty="0"/>
              <a:t>Horizontální principy </a:t>
            </a:r>
          </a:p>
          <a:p>
            <a:pPr lvl="1" algn="just">
              <a:lnSpc>
                <a:spcPct val="150000"/>
              </a:lnSpc>
              <a:spcBef>
                <a:spcPts val="0"/>
              </a:spcBef>
              <a:spcAft>
                <a:spcPts val="0"/>
              </a:spcAft>
            </a:pPr>
            <a:r>
              <a:rPr lang="cs-CZ" sz="2000" dirty="0"/>
              <a:t>Publicita</a:t>
            </a:r>
          </a:p>
          <a:p>
            <a:pPr lvl="1" algn="just">
              <a:lnSpc>
                <a:spcPct val="150000"/>
              </a:lnSpc>
              <a:spcBef>
                <a:spcPts val="0"/>
              </a:spcBef>
              <a:spcAft>
                <a:spcPts val="0"/>
              </a:spcAft>
            </a:pPr>
            <a:r>
              <a:rPr lang="cs-CZ" sz="2000" dirty="0"/>
              <a:t>Příjmy - částky se vyplňují jen pokud příjmy převýší spolufinancování, je však nutné doplnit nulové hodnoty</a:t>
            </a:r>
          </a:p>
          <a:p>
            <a:pPr lvl="1" algn="just">
              <a:lnSpc>
                <a:spcPct val="150000"/>
              </a:lnSpc>
              <a:spcBef>
                <a:spcPts val="0"/>
              </a:spcBef>
              <a:spcAft>
                <a:spcPts val="0"/>
              </a:spcAft>
            </a:pPr>
            <a:r>
              <a:rPr lang="cs-CZ" sz="2000" dirty="0"/>
              <a:t>Identifikace problémů během realizace</a:t>
            </a:r>
          </a:p>
          <a:p>
            <a:pPr lvl="1" algn="just">
              <a:lnSpc>
                <a:spcPct val="150000"/>
              </a:lnSpc>
              <a:spcBef>
                <a:spcPts val="0"/>
              </a:spcBef>
              <a:spcAft>
                <a:spcPts val="0"/>
              </a:spcAft>
            </a:pPr>
            <a:r>
              <a:rPr lang="cs-CZ" sz="2000" dirty="0"/>
              <a:t>Čestná prohlášení</a:t>
            </a:r>
          </a:p>
          <a:p>
            <a:pPr lvl="1" algn="just">
              <a:lnSpc>
                <a:spcPct val="150000"/>
              </a:lnSpc>
              <a:spcBef>
                <a:spcPts val="0"/>
              </a:spcBef>
              <a:spcAft>
                <a:spcPts val="0"/>
              </a:spcAft>
            </a:pPr>
            <a:r>
              <a:rPr lang="cs-CZ" sz="2000" dirty="0"/>
              <a:t>Dokumenty zprávy (smlouva o partnerství, závěrečný dotazník)</a:t>
            </a:r>
          </a:p>
          <a:p>
            <a:pPr lvl="1" algn="just">
              <a:lnSpc>
                <a:spcPct val="150000"/>
              </a:lnSpc>
              <a:spcBef>
                <a:spcPts val="0"/>
              </a:spcBef>
              <a:spcAft>
                <a:spcPts val="0"/>
              </a:spcAft>
            </a:pPr>
            <a:endParaRPr lang="cs-CZ" sz="1200" dirty="0"/>
          </a:p>
          <a:p>
            <a:pPr marL="414000" lvl="1" indent="0">
              <a:buNone/>
            </a:pPr>
            <a:br>
              <a:rPr lang="cs-CZ" dirty="0"/>
            </a:br>
            <a:endParaRPr lang="cs-CZ"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9</a:t>
            </a:fld>
            <a:endParaRPr lang="cs-CZ" dirty="0"/>
          </a:p>
        </p:txBody>
      </p:sp>
    </p:spTree>
    <p:extLst>
      <p:ext uri="{BB962C8B-B14F-4D97-AF65-F5344CB8AC3E}">
        <p14:creationId xmlns:p14="http://schemas.microsoft.com/office/powerpoint/2010/main" val="2627227869"/>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prezentace">
  <a:themeElements>
    <a:clrScheme name="šablona OPZ">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9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_OriginalFileName xmlns="7c48c8a8-2045-474d-b0fb-3ee17ecadba0">U:\1_3_POMOC_PRAC_PODNIKŮM_A_PODNIKATELŮM\VYZVA_002_SOUTEZNI\KULATÉ_STOLY\kulatý stůl_2017\Zápis\Příloha č. 1_Setkání_8.12.2017.pptx</AC_OriginalFileNam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F291D2CAF791D449809C1371BC5FAF2A" ma:contentTypeVersion="1" ma:contentTypeDescription="Vytvoří nový dokument" ma:contentTypeScope="" ma:versionID="26fd20a5b6d8decbe06b7f1b12531c89">
  <xsd:schema xmlns:xsd="http://www.w3.org/2001/XMLSchema" xmlns:xs="http://www.w3.org/2001/XMLSchema" xmlns:p="http://schemas.microsoft.com/office/2006/metadata/properties" xmlns:ns2="7c48c8a8-2045-474d-b0fb-3ee17ecadba0" targetNamespace="http://schemas.microsoft.com/office/2006/metadata/properties" ma:root="true" ma:fieldsID="ff450026467c3fdb36efcce3adb619a7" ns2:_="">
    <xsd:import namespace="7c48c8a8-2045-474d-b0fb-3ee17ecadba0"/>
    <xsd:element name="properties">
      <xsd:complexType>
        <xsd:sequence>
          <xsd:element name="documentManagement">
            <xsd:complexType>
              <xsd:all>
                <xsd:element ref="ns2:AC_OriginalFile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8c8a8-2045-474d-b0fb-3ee17ecadba0" elementFormDefault="qualified">
    <xsd:import namespace="http://schemas.microsoft.com/office/2006/documentManagement/types"/>
    <xsd:import namespace="http://schemas.microsoft.com/office/infopath/2007/PartnerControls"/>
    <xsd:element name="AC_OriginalFileName" ma:index="8" nillable="true" ma:displayName="Original File Name" ma:internalName="AC_OriginalFileNam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F2D90C-C04A-47FC-8980-C9DA000B215F}">
  <ds:schemaRefs>
    <ds:schemaRef ds:uri="http://schemas.microsoft.com/sharepoint/v3/contenttype/forms"/>
  </ds:schemaRefs>
</ds:datastoreItem>
</file>

<file path=customXml/itemProps2.xml><?xml version="1.0" encoding="utf-8"?>
<ds:datastoreItem xmlns:ds="http://schemas.openxmlformats.org/officeDocument/2006/customXml" ds:itemID="{5C7581EA-A1D1-46FA-95C0-756AE194780C}">
  <ds:schemaRefs>
    <ds:schemaRef ds:uri="http://www.w3.org/XML/1998/namespace"/>
    <ds:schemaRef ds:uri="http://purl.org/dc/dcmitype/"/>
    <ds:schemaRef ds:uri="http://schemas.microsoft.com/office/infopath/2007/PartnerControls"/>
    <ds:schemaRef ds:uri="http://purl.org/dc/terms/"/>
    <ds:schemaRef ds:uri="7c48c8a8-2045-474d-b0fb-3ee17ecadba0"/>
    <ds:schemaRef ds:uri="http://purl.org/dc/elements/1.1/"/>
    <ds:schemaRef ds:uri="http://schemas.microsoft.com/office/2006/documentManagement/type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1294F5CE-A03B-44AF-809A-BD0261F20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8c8a8-2045-474d-b0fb-3ee17ecadb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7819</Words>
  <Application>Microsoft Office PowerPoint</Application>
  <PresentationFormat>Předvádění na obrazovce (4:3)</PresentationFormat>
  <Paragraphs>669</Paragraphs>
  <Slides>45</Slides>
  <Notes>45</Notes>
  <HiddenSlides>0</HiddenSlides>
  <MMClips>0</MMClips>
  <ScaleCrop>false</ScaleCrop>
  <HeadingPairs>
    <vt:vector size="6" baseType="variant">
      <vt:variant>
        <vt:lpstr>Použitá písma</vt:lpstr>
      </vt:variant>
      <vt:variant>
        <vt:i4>9</vt:i4>
      </vt:variant>
      <vt:variant>
        <vt:lpstr>Motiv</vt:lpstr>
      </vt:variant>
      <vt:variant>
        <vt:i4>9</vt:i4>
      </vt:variant>
      <vt:variant>
        <vt:lpstr>Nadpisy snímků</vt:lpstr>
      </vt:variant>
      <vt:variant>
        <vt:i4>45</vt:i4>
      </vt:variant>
    </vt:vector>
  </HeadingPairs>
  <TitlesOfParts>
    <vt:vector size="63" baseType="lpstr">
      <vt:lpstr>Arial</vt:lpstr>
      <vt:lpstr>Calibri</vt:lpstr>
      <vt:lpstr>Courier New</vt:lpstr>
      <vt:lpstr>Roboto</vt:lpstr>
      <vt:lpstr>Symbol</vt:lpstr>
      <vt:lpstr>Times New Roman</vt:lpstr>
      <vt:lpstr>Trebuchet MS</vt:lpstr>
      <vt:lpstr>Wingdings</vt:lpstr>
      <vt:lpstr>Wingdings 3</vt:lpstr>
      <vt:lpstr>prezentace</vt:lpstr>
      <vt:lpstr>1_prezentace</vt:lpstr>
      <vt:lpstr>2_prezentace</vt:lpstr>
      <vt:lpstr>3_prezentace</vt:lpstr>
      <vt:lpstr>4_prezentace</vt:lpstr>
      <vt:lpstr>5_prezentace</vt:lpstr>
      <vt:lpstr>6_prezentace</vt:lpstr>
      <vt:lpstr>7_prezentace</vt:lpstr>
      <vt:lpstr>9_prezentace</vt:lpstr>
      <vt:lpstr>Seminář pro příjemce výzvy č. 54 Příprava a podpis právního aktu, pravidla a podmínky realizace, ZOR, ŽOP</vt:lpstr>
      <vt:lpstr>Obsah</vt:lpstr>
      <vt:lpstr>Základní dokumenty</vt:lpstr>
      <vt:lpstr> rozhodnutí o poskytnutí dotace  </vt:lpstr>
      <vt:lpstr>Rozhodnutí o poskytnutí dotace</vt:lpstr>
      <vt:lpstr>Rozhodnutí o poskytnutí dotace</vt:lpstr>
      <vt:lpstr> Zpráva o realizaci   </vt:lpstr>
      <vt:lpstr>Zpráva o realizaci</vt:lpstr>
      <vt:lpstr>Zpráva o realizaci </vt:lpstr>
      <vt:lpstr>Zpráva o reAlizaci - InDIKÁTORY</vt:lpstr>
      <vt:lpstr>Zpráva o reAlizaci - InDIKÁTORY</vt:lpstr>
      <vt:lpstr>InDIKÁTORY povinné k naplnění</vt:lpstr>
      <vt:lpstr>Zpráva o reAlizaci - InDIKÁTORY</vt:lpstr>
      <vt:lpstr>InDIKÁTORY povinné k vykazování</vt:lpstr>
      <vt:lpstr>evaluace</vt:lpstr>
      <vt:lpstr> Publicita   </vt:lpstr>
      <vt:lpstr>VIZUÁLNÍ IDENTITA - použití</vt:lpstr>
      <vt:lpstr>Povinný plakát</vt:lpstr>
      <vt:lpstr>publicita</vt:lpstr>
      <vt:lpstr>Způsobilost výdajů</vt:lpstr>
      <vt:lpstr>způsob financování</vt:lpstr>
      <vt:lpstr>Způsobilé výdaje</vt:lpstr>
      <vt:lpstr>Reálné vykazování výdajů</vt:lpstr>
      <vt:lpstr>Dokladování osobních výdajů</vt:lpstr>
      <vt:lpstr>Kategorie způsobilých výdajů OPZ</vt:lpstr>
      <vt:lpstr>Osobní náklady</vt:lpstr>
      <vt:lpstr>Osobní náklady</vt:lpstr>
      <vt:lpstr>Osobní náklady</vt:lpstr>
      <vt:lpstr>Pracovní výkazy</vt:lpstr>
      <vt:lpstr>Pracovní výkaz</vt:lpstr>
      <vt:lpstr>Příjmy projektu</vt:lpstr>
      <vt:lpstr>Příjmy projektu</vt:lpstr>
      <vt:lpstr>Změny rozpočtu</vt:lpstr>
      <vt:lpstr> Změny projektu  (podstatné a nepodstatné)   </vt:lpstr>
      <vt:lpstr>Změny projektu</vt:lpstr>
      <vt:lpstr>Změny projektu</vt:lpstr>
      <vt:lpstr>Nepodstatné změny</vt:lpstr>
      <vt:lpstr>Nepodstatné změny</vt:lpstr>
      <vt:lpstr>Podstatné Změny</vt:lpstr>
      <vt:lpstr>Podstatné Změny</vt:lpstr>
      <vt:lpstr>Kontroly</vt:lpstr>
      <vt:lpstr>Veřejné zakázky</vt:lpstr>
      <vt:lpstr>Veřejné zakázky </vt:lpstr>
      <vt:lpstr>Veřejné zakázky</vt:lpstr>
      <vt:lpstr> Vyplnění ZOR ŽOP v systému ISKP21+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2024-04-15T08:09:41Z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0x010100F291D2CAF791D449809C1371BC5FAF2A</vt:lpwstr>
  </property>
</Properties>
</file>