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mf" ContentType="image/x-wmf"/>
  <Default Extension="xlsx" ContentType="application/vnd.openxmlformats-officedocument.spreadsheetml.sheet"/>
  <Default Extension="xml" ContentType="applicat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commentAuthors+xml" PartName="/ppt/commentAuthors.xml"/>
  <Override ContentType="application/vnd.openxmlformats-officedocument.drawingml.diagramColors+xml" PartName="/ppt/diagrams/colors1.xml"/>
  <Override ContentType="application/vnd.openxmlformats-officedocument.drawingml.diagramColors+xml" PartName="/ppt/diagrams/colors2.xml"/>
  <Override ContentType="application/vnd.openxmlformats-officedocument.drawingml.diagramData+xml" PartName="/ppt/diagrams/data1.xml"/>
  <Override ContentType="application/vnd.openxmlformats-officedocument.drawingml.diagramData+xml" PartName="/ppt/diagrams/data2.xml"/>
  <Override ContentType="application/vnd.ms-office.drawingml.diagramDrawing+xml" PartName="/ppt/diagrams/drawing1.xml"/>
  <Override ContentType="application/vnd.ms-office.drawingml.diagramDrawing+xml" PartName="/ppt/diagrams/drawing2.xml"/>
  <Override ContentType="application/vnd.openxmlformats-officedocument.drawingml.diagramLayout+xml" PartName="/ppt/diagrams/layout1.xml"/>
  <Override ContentType="application/vnd.openxmlformats-officedocument.drawingml.diagramLayout+xml" PartName="/ppt/diagrams/layout2.xml"/>
  <Override ContentType="application/vnd.openxmlformats-officedocument.drawingml.diagramStyle+xml" PartName="/ppt/diagrams/quickStyle1.xml"/>
  <Override ContentType="application/vnd.openxmlformats-officedocument.drawingml.diagramStyle+xml" PartName="/ppt/diagrams/quickStyle2.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notesSlide+xml" PartName="/ppt/notesSlides/notesSlide27.xml"/>
  <Override ContentType="application/vnd.openxmlformats-officedocument.presentationml.notesSlide+xml" PartName="/ppt/notesSlides/notesSlide28.xml"/>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30.xml"/>
  <Override ContentType="application/vnd.openxmlformats-officedocument.presentationml.notesSlide+xml" PartName="/ppt/notesSlides/notesSlide31.xml"/>
  <Override ContentType="application/vnd.openxmlformats-officedocument.presentationml.notesSlide+xml" PartName="/ppt/notesSlides/notesSlide32.xml"/>
  <Override ContentType="application/vnd.openxmlformats-officedocument.presentationml.notesSlide+xml" PartName="/ppt/notesSlides/notesSlide33.xml"/>
  <Override ContentType="application/vnd.openxmlformats-officedocument.presentationml.notesSlide+xml" PartName="/ppt/notesSlides/notesSlide34.xml"/>
  <Override ContentType="application/vnd.openxmlformats-officedocument.presentationml.notesSlide+xml" PartName="/ppt/notesSlides/notesSlide35.xml"/>
  <Override ContentType="application/vnd.openxmlformats-officedocument.presentationml.notesSlide+xml" PartName="/ppt/notesSlides/notesSlide36.xml"/>
  <Override ContentType="application/vnd.openxmlformats-officedocument.presentationml.notesSlide+xml" PartName="/ppt/notesSlides/notesSlide37.xml"/>
  <Override ContentType="application/vnd.openxmlformats-officedocument.presentationml.notesSlide+xml" PartName="/ppt/notesSlides/notesSlide38.xml"/>
  <Override ContentType="application/vnd.openxmlformats-officedocument.presentationml.notesSlide+xml" PartName="/ppt/notesSlides/notesSlide39.xml"/>
  <Override ContentType="application/vnd.openxmlformats-officedocument.presentationml.notesSlide+xml" PartName="/ppt/notesSlides/notesSlide4.xml"/>
  <Override ContentType="application/vnd.openxmlformats-officedocument.presentationml.notesSlide+xml" PartName="/ppt/notesSlides/notesSlide40.xml"/>
  <Override ContentType="application/vnd.openxmlformats-officedocument.presentationml.notesSlide+xml" PartName="/ppt/notesSlides/notesSlide41.xml"/>
  <Override ContentType="application/vnd.openxmlformats-officedocument.presentationml.notesSlide+xml" PartName="/ppt/notesSlides/notesSlide42.xml"/>
  <Override ContentType="application/vnd.openxmlformats-officedocument.presentationml.notesSlide+xml" PartName="/ppt/notesSlides/notesSlide43.xml"/>
  <Override ContentType="application/vnd.openxmlformats-officedocument.presentationml.notesSlide+xml" PartName="/ppt/notesSlides/notesSlide44.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47.xml"/>
  <Override ContentType="application/vnd.openxmlformats-officedocument.presentationml.notesSlide+xml" PartName="/ppt/notesSlides/notesSlide48.xml"/>
  <Override ContentType="application/vnd.openxmlformats-officedocument.presentationml.notesSlide+xml" PartName="/ppt/notesSlides/notesSlide49.xml"/>
  <Override ContentType="application/vnd.openxmlformats-officedocument.presentationml.notesSlide+xml" PartName="/ppt/notesSlides/notesSlide5.xml"/>
  <Override ContentType="application/vnd.openxmlformats-officedocument.presentationml.notesSlide+xml" PartName="/ppt/notesSlides/notesSlide50.xml"/>
  <Override ContentType="application/vnd.openxmlformats-officedocument.presentationml.notesSlide+xml" PartName="/ppt/notesSlides/notesSlide51.xml"/>
  <Override ContentType="application/vnd.openxmlformats-officedocument.presentationml.notesSlide+xml" PartName="/ppt/notesSlides/notesSlide52.xml"/>
  <Override ContentType="application/vnd.openxmlformats-officedocument.presentationml.notesSlide+xml" PartName="/ppt/notesSlides/notesSlide53.xml"/>
  <Override ContentType="application/vnd.openxmlformats-officedocument.presentationml.notesSlide+xml" PartName="/ppt/notesSlides/notesSlide54.xml"/>
  <Override ContentType="application/vnd.openxmlformats-officedocument.presentationml.notesSlide+xml" PartName="/ppt/notesSlides/notesSlide55.xml"/>
  <Override ContentType="application/vnd.openxmlformats-officedocument.presentationml.notesSlide+xml" PartName="/ppt/notesSlides/notesSlide56.xml"/>
  <Override ContentType="application/vnd.openxmlformats-officedocument.presentationml.notesSlide+xml" PartName="/ppt/notesSlides/notesSlide57.xml"/>
  <Override ContentType="application/vnd.openxmlformats-officedocument.presentationml.notesSlide+xml" PartName="/ppt/notesSlides/notesSlide58.xml"/>
  <Override ContentType="application/vnd.openxmlformats-officedocument.presentationml.notesSlide+xml" PartName="/ppt/notesSlides/notesSlide59.xml"/>
  <Override ContentType="application/vnd.openxmlformats-officedocument.presentationml.notesSlide+xml" PartName="/ppt/notesSlides/notesSlide6.xml"/>
  <Override ContentType="application/vnd.openxmlformats-officedocument.presentationml.notesSlide+xml" PartName="/ppt/notesSlides/notesSlide60.xml"/>
  <Override ContentType="application/vnd.openxmlformats-officedocument.presentationml.notesSlide+xml" PartName="/ppt/notesSlides/notesSlide61.xml"/>
  <Override ContentType="application/vnd.openxmlformats-officedocument.presentationml.notesSlide+xml" PartName="/ppt/notesSlides/notesSlide62.xml"/>
  <Override ContentType="application/vnd.openxmlformats-officedocument.presentationml.notesSlide+xml" PartName="/ppt/notesSlides/notesSlide63.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slide+xml" PartName="/ppt/slides/slide42.xml"/>
  <Override ContentType="application/vnd.openxmlformats-officedocument.presentationml.slide+xml" PartName="/ppt/slides/slide43.xml"/>
  <Override ContentType="application/vnd.openxmlformats-officedocument.presentationml.slide+xml" PartName="/ppt/slides/slide44.xml"/>
  <Override ContentType="application/vnd.openxmlformats-officedocument.presentationml.slide+xml" PartName="/ppt/slides/slide45.xml"/>
  <Override ContentType="application/vnd.openxmlformats-officedocument.presentationml.slide+xml" PartName="/ppt/slides/slide46.xml"/>
  <Override ContentType="application/vnd.openxmlformats-officedocument.presentationml.slide+xml" PartName="/ppt/slides/slide47.xml"/>
  <Override ContentType="application/vnd.openxmlformats-officedocument.presentationml.slide+xml" PartName="/ppt/slides/slide48.xml"/>
  <Override ContentType="application/vnd.openxmlformats-officedocument.presentationml.slide+xml" PartName="/ppt/slides/slide49.xml"/>
  <Override ContentType="application/vnd.openxmlformats-officedocument.presentationml.slide+xml" PartName="/ppt/slides/slide5.xml"/>
  <Override ContentType="application/vnd.openxmlformats-officedocument.presentationml.slide+xml" PartName="/ppt/slides/slide50.xml"/>
  <Override ContentType="application/vnd.openxmlformats-officedocument.presentationml.slide+xml" PartName="/ppt/slides/slide51.xml"/>
  <Override ContentType="application/vnd.openxmlformats-officedocument.presentationml.slide+xml" PartName="/ppt/slides/slide52.xml"/>
  <Override ContentType="application/vnd.openxmlformats-officedocument.presentationml.slide+xml" PartName="/ppt/slides/slide53.xml"/>
  <Override ContentType="application/vnd.openxmlformats-officedocument.presentationml.slide+xml" PartName="/ppt/slides/slide54.xml"/>
  <Override ContentType="application/vnd.openxmlformats-officedocument.presentationml.slide+xml" PartName="/ppt/slides/slide55.xml"/>
  <Override ContentType="application/vnd.openxmlformats-officedocument.presentationml.slide+xml" PartName="/ppt/slides/slide56.xml"/>
  <Override ContentType="application/vnd.openxmlformats-officedocument.presentationml.slide+xml" PartName="/ppt/slides/slide57.xml"/>
  <Override ContentType="application/vnd.openxmlformats-officedocument.presentationml.slide+xml" PartName="/ppt/slides/slide58.xml"/>
  <Override ContentType="application/vnd.openxmlformats-officedocument.presentationml.slide+xml" PartName="/ppt/slides/slide59.xml"/>
  <Override ContentType="application/vnd.openxmlformats-officedocument.presentationml.slide+xml" PartName="/ppt/slides/slide6.xml"/>
  <Override ContentType="application/vnd.openxmlformats-officedocument.presentationml.slide+xml" PartName="/ppt/slides/slide60.xml"/>
  <Override ContentType="application/vnd.openxmlformats-officedocument.presentationml.slide+xml" PartName="/ppt/slides/slide61.xml"/>
  <Override ContentType="application/vnd.openxmlformats-officedocument.presentationml.slide+xml" PartName="/ppt/slides/slide62.xml"/>
  <Override ContentType="application/vnd.openxmlformats-officedocument.presentationml.slide+xml" PartName="/ppt/slides/slide63.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
    <Relationship Target="docProps/app.xml" Type="http://schemas.openxmlformats.org/officeDocument/2006/relationships/extended-properties" Id="rId3"/>
    <Relationship Target="docProps/core.xml" Type="http://schemas.openxmlformats.org/package/2006/relationships/metadata/core-properties" Id="rId2"/>
    <Relationship Target="ppt/presentation.xml" Type="http://schemas.openxmlformats.org/officeDocument/2006/relationships/officeDocument" Id="rId1"/>
    <Relationship Target="docProps/custom.xml" Type="http://schemas.openxmlformats.org/officeDocument/2006/relationships/custom-properties" Id="rId4"/>
</Relationships>

</file>

<file path=ppt/presentation.xml><?xml version="1.0" encoding="utf-8"?>
<p:presentation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showSpecialPlsOnTitleSld="false" saveSubsetFonts="true" bookmarkIdSeed="4">
  <p:sldMasterIdLst>
    <p:sldMasterId id="2147483671" r:id="rId4"/>
  </p:sldMasterIdLst>
  <p:notesMasterIdLst>
    <p:notesMasterId r:id="rId68"/>
  </p:notesMasterIdLst>
  <p:sldIdLst>
    <p:sldId id="256" r:id="rId5"/>
    <p:sldId id="354" r:id="rId6"/>
    <p:sldId id="356" r:id="rId7"/>
    <p:sldId id="321" r:id="rId8"/>
    <p:sldId id="358" r:id="rId9"/>
    <p:sldId id="623" r:id="rId10"/>
    <p:sldId id="1175" r:id="rId11"/>
    <p:sldId id="508" r:id="rId12"/>
    <p:sldId id="545" r:id="rId13"/>
    <p:sldId id="549" r:id="rId14"/>
    <p:sldId id="1173" r:id="rId15"/>
    <p:sldId id="582" r:id="rId16"/>
    <p:sldId id="547" r:id="rId17"/>
    <p:sldId id="622" r:id="rId18"/>
    <p:sldId id="1200" r:id="rId19"/>
    <p:sldId id="1167" r:id="rId20"/>
    <p:sldId id="1201" r:id="rId21"/>
    <p:sldId id="1186" r:id="rId22"/>
    <p:sldId id="1187" r:id="rId23"/>
    <p:sldId id="1188" r:id="rId24"/>
    <p:sldId id="1189" r:id="rId25"/>
    <p:sldId id="590" r:id="rId26"/>
    <p:sldId id="450" r:id="rId27"/>
    <p:sldId id="1193" r:id="rId28"/>
    <p:sldId id="1197" r:id="rId29"/>
    <p:sldId id="608" r:id="rId30"/>
    <p:sldId id="419" r:id="rId31"/>
    <p:sldId id="334" r:id="rId32"/>
    <p:sldId id="624" r:id="rId33"/>
    <p:sldId id="625" r:id="rId34"/>
    <p:sldId id="338" r:id="rId35"/>
    <p:sldId id="340" r:id="rId36"/>
    <p:sldId id="628" r:id="rId37"/>
    <p:sldId id="630" r:id="rId38"/>
    <p:sldId id="627" r:id="rId39"/>
    <p:sldId id="631" r:id="rId40"/>
    <p:sldId id="1180" r:id="rId41"/>
    <p:sldId id="1177" r:id="rId42"/>
    <p:sldId id="1194" r:id="rId43"/>
    <p:sldId id="382" r:id="rId44"/>
    <p:sldId id="1202" r:id="rId45"/>
    <p:sldId id="635" r:id="rId46"/>
    <p:sldId id="1199" r:id="rId47"/>
    <p:sldId id="634" r:id="rId48"/>
    <p:sldId id="632" r:id="rId49"/>
    <p:sldId id="1190" r:id="rId50"/>
    <p:sldId id="562" r:id="rId51"/>
    <p:sldId id="554" r:id="rId52"/>
    <p:sldId id="598" r:id="rId53"/>
    <p:sldId id="597" r:id="rId54"/>
    <p:sldId id="489" r:id="rId55"/>
    <p:sldId id="599" r:id="rId56"/>
    <p:sldId id="1204" r:id="rId57"/>
    <p:sldId id="1166" r:id="rId58"/>
    <p:sldId id="1191" r:id="rId59"/>
    <p:sldId id="602" r:id="rId60"/>
    <p:sldId id="601" r:id="rId61"/>
    <p:sldId id="585" r:id="rId62"/>
    <p:sldId id="588" r:id="rId63"/>
    <p:sldId id="565" r:id="rId64"/>
    <p:sldId id="581" r:id="rId65"/>
    <p:sldId id="1196" r:id="rId66"/>
    <p:sldId id="1203" r:id="rId67"/>
  </p:sldIdLst>
  <p:sldSz cx="9144000" cy="6858000" type="screen4x3"/>
  <p:notesSz cx="6797675" cy="9926638"/>
  <p:defaultText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3">
          <p15:clr>
            <a:srgbClr val="A4A3A4"/>
          </p15:clr>
        </p15:guide>
        <p15:guide id="2" orient="horz" pos="3884">
          <p15:clr>
            <a:srgbClr val="A4A3A4"/>
          </p15:clr>
        </p15:guide>
        <p15:guide id="3" pos="5420">
          <p15:clr>
            <a:srgbClr val="A4A3A4"/>
          </p15:clr>
        </p15:guide>
        <p15:guide id="4" pos="340">
          <p15:clr>
            <a:srgbClr val="A4A3A4"/>
          </p15:clr>
        </p15:guide>
      </p15:sldGuideLst>
    </p:ext>
  </p:extLst>
</p:presentation>
</file>

<file path=ppt/authors.xml><?xml version="1.0" encoding="utf-8"?>
<p188:authorLst xmlns:p188="http://schemas.microsoft.com/office/powerpoint/2018/8/main" xmlns:a="http://schemas.openxmlformats.org/drawingml/2006/main" xmlns:r="http://schemas.openxmlformats.org/officeDocument/2006/relationships">
  <p188:author id="{1C9B5AAD-2B82-DD18-A7C7-FEC7F9D25BE8}" initials="TLI(" name="Trunečková Lucie Ing. (MPSV)" providerId="AD" userId="S::lucie.truneckova@mpsv.cz::aee10eeb-c880-47c4-84e3-2b8b725feac2"/>
</p188:authorLst>
</file>

<file path=ppt/commentAuthors.xml><?xml version="1.0" encoding="utf-8"?>
<p:cmAuthorLst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mAuthor id="1" name="Trunečková Lucie Ing. (MPSV)" initials="TLI(" lastIdx="10" clrIdx="0">
    <p:extLst>
      <p:ext uri="{19B8F6BF-5375-455C-9EA6-DF929625EA0E}">
        <p15:presenceInfo xmlns:p15="http://schemas.microsoft.com/office/powerpoint/2012/main" providerId="AD" userId="S::lucie.truneckova@mpsv.cz::aee10eeb-c880-47c4-84e3-2b8b725feac2"/>
      </p:ext>
    </p:extLst>
  </p:cmAuthor>
  <p:cmAuthor id="2" name="Ing. Aleš Novák" initials="AN" lastIdx="1" clrIdx="1">
    <p:extLst>
      <p:ext uri="{19B8F6BF-5375-455C-9EA6-DF929625EA0E}">
        <p15:presenceInfo xmlns:p15="http://schemas.microsoft.com/office/powerpoint/2012/main" providerId="None" userId="Ing. Aleš Novák"/>
      </p:ext>
    </p:extLst>
  </p:cmAuthor>
  <p:cmAuthor id="3" name="Kučerová Renáta Ing. (MPSV)" initials="KRI(" lastIdx="2" clrIdx="2">
    <p:extLst>
      <p:ext uri="{19B8F6BF-5375-455C-9EA6-DF929625EA0E}">
        <p15:presenceInfo xmlns:p15="http://schemas.microsoft.com/office/powerpoint/2012/main" providerId="AD" userId="S::renata.kucerova@mpsv.cz::0dc63b4b-12c0-4a0a-9ebe-ea65ac99b702"/>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7CE84F3-28C3-443E-9E96-99CF82512B78}" styleName="Tmavý styl 1 – zvýraznění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Střední styl 1 – zvýraznění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69012ECD-51FC-41F1-AA8D-1B2483CD663E}" styleName="Světlý styl 2 – zvýraznění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Světlý styl 3 – zvýraznění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D7B26C5-4107-4FEC-AEDC-1716B250A1EF}" styleName="Světlý sty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C2FFA5D-87B4-456A-9821-1D502468CF0F}" styleName="Styl s motivem 1 – zvýraznění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normalViewPr>
    <p:restoredLeft sz="15152" autoAdjust="false"/>
    <p:restoredTop sz="84750" autoAdjust="false"/>
  </p:normalViewPr>
  <p:slideViewPr>
    <p:cSldViewPr showGuides="true">
      <p:cViewPr varScale="true">
        <p:scale>
          <a:sx n="55" d="100"/>
          <a:sy n="55" d="100"/>
        </p:scale>
        <p:origin x="1616" y="52"/>
      </p:cViewPr>
      <p:guideLst>
        <p:guide orient="horz" pos="913"/>
        <p:guide orient="horz" pos="3884"/>
        <p:guide pos="5420"/>
        <p:guide pos="3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
    <Relationship Target="slides/slide22.xml" Type="http://schemas.openxmlformats.org/officeDocument/2006/relationships/slide" Id="rId26"/>
    <Relationship Target="slides/slide17.xml" Type="http://schemas.openxmlformats.org/officeDocument/2006/relationships/slide" Id="rId21"/>
    <Relationship Target="slides/slide38.xml" Type="http://schemas.openxmlformats.org/officeDocument/2006/relationships/slide" Id="rId42"/>
    <Relationship Target="slides/slide43.xml" Type="http://schemas.openxmlformats.org/officeDocument/2006/relationships/slide" Id="rId47"/>
    <Relationship Target="slides/slide59.xml" Type="http://schemas.openxmlformats.org/officeDocument/2006/relationships/slide" Id="rId63"/>
    <Relationship Target="notesMasters/notesMaster1.xml" Type="http://schemas.openxmlformats.org/officeDocument/2006/relationships/notesMaster" Id="rId68"/>
    <Relationship Target="../customXml/item2.xml" Type="http://schemas.openxmlformats.org/officeDocument/2006/relationships/customXml" Id="rId2"/>
    <Relationship Target="slides/slide12.xml" Type="http://schemas.openxmlformats.org/officeDocument/2006/relationships/slide" Id="rId16"/>
    <Relationship Target="slides/slide25.xml" Type="http://schemas.openxmlformats.org/officeDocument/2006/relationships/slide" Id="rId29"/>
    <Relationship Target="slides/slide7.xml" Type="http://schemas.openxmlformats.org/officeDocument/2006/relationships/slide" Id="rId11"/>
    <Relationship Target="slides/slide20.xml" Type="http://schemas.openxmlformats.org/officeDocument/2006/relationships/slide" Id="rId24"/>
    <Relationship Target="slides/slide28.xml" Type="http://schemas.openxmlformats.org/officeDocument/2006/relationships/slide" Id="rId32"/>
    <Relationship Target="slides/slide33.xml" Type="http://schemas.openxmlformats.org/officeDocument/2006/relationships/slide" Id="rId37"/>
    <Relationship Target="slides/slide36.xml" Type="http://schemas.openxmlformats.org/officeDocument/2006/relationships/slide" Id="rId40"/>
    <Relationship Target="slides/slide41.xml" Type="http://schemas.openxmlformats.org/officeDocument/2006/relationships/slide" Id="rId45"/>
    <Relationship Target="slides/slide49.xml" Type="http://schemas.openxmlformats.org/officeDocument/2006/relationships/slide" Id="rId53"/>
    <Relationship Target="slides/slide54.xml" Type="http://schemas.openxmlformats.org/officeDocument/2006/relationships/slide" Id="rId58"/>
    <Relationship Target="slides/slide62.xml" Type="http://schemas.openxmlformats.org/officeDocument/2006/relationships/slide" Id="rId66"/>
    <Relationship Target="authors.xml" Type="http://schemas.microsoft.com/office/2018/10/relationships/authors" Id="rId74"/>
    <Relationship Target="slides/slide1.xml" Type="http://schemas.openxmlformats.org/officeDocument/2006/relationships/slide" Id="rId5"/>
    <Relationship Target="slides/slide57.xml" Type="http://schemas.openxmlformats.org/officeDocument/2006/relationships/slide" Id="rId61"/>
    <Relationship Target="slides/slide15.xml" Type="http://schemas.openxmlformats.org/officeDocument/2006/relationships/slide" Id="rId19"/>
    <Relationship Target="slides/slide10.xml" Type="http://schemas.openxmlformats.org/officeDocument/2006/relationships/slide" Id="rId14"/>
    <Relationship Target="slides/slide18.xml" Type="http://schemas.openxmlformats.org/officeDocument/2006/relationships/slide" Id="rId22"/>
    <Relationship Target="slides/slide23.xml" Type="http://schemas.openxmlformats.org/officeDocument/2006/relationships/slide" Id="rId27"/>
    <Relationship Target="slides/slide26.xml" Type="http://schemas.openxmlformats.org/officeDocument/2006/relationships/slide" Id="rId30"/>
    <Relationship Target="slides/slide31.xml" Type="http://schemas.openxmlformats.org/officeDocument/2006/relationships/slide" Id="rId35"/>
    <Relationship Target="slides/slide39.xml" Type="http://schemas.openxmlformats.org/officeDocument/2006/relationships/slide" Id="rId43"/>
    <Relationship Target="slides/slide44.xml" Type="http://schemas.openxmlformats.org/officeDocument/2006/relationships/slide" Id="rId48"/>
    <Relationship Target="slides/slide52.xml" Type="http://schemas.openxmlformats.org/officeDocument/2006/relationships/slide" Id="rId56"/>
    <Relationship Target="slides/slide60.xml" Type="http://schemas.openxmlformats.org/officeDocument/2006/relationships/slide" Id="rId64"/>
    <Relationship Target="commentAuthors.xml" Type="http://schemas.openxmlformats.org/officeDocument/2006/relationships/commentAuthors" Id="rId69"/>
    <Relationship Target="slides/slide4.xml" Type="http://schemas.openxmlformats.org/officeDocument/2006/relationships/slide" Id="rId8"/>
    <Relationship Target="slides/slide47.xml" Type="http://schemas.openxmlformats.org/officeDocument/2006/relationships/slide" Id="rId51"/>
    <Relationship Target="theme/theme1.xml" Type="http://schemas.openxmlformats.org/officeDocument/2006/relationships/theme" Id="rId72"/>
    <Relationship Target="../customXml/item3.xml" Type="http://schemas.openxmlformats.org/officeDocument/2006/relationships/customXml" Id="rId3"/>
    <Relationship Target="slides/slide8.xml" Type="http://schemas.openxmlformats.org/officeDocument/2006/relationships/slide" Id="rId12"/>
    <Relationship Target="slides/slide13.xml" Type="http://schemas.openxmlformats.org/officeDocument/2006/relationships/slide" Id="rId17"/>
    <Relationship Target="slides/slide21.xml" Type="http://schemas.openxmlformats.org/officeDocument/2006/relationships/slide" Id="rId25"/>
    <Relationship Target="slides/slide29.xml" Type="http://schemas.openxmlformats.org/officeDocument/2006/relationships/slide" Id="rId33"/>
    <Relationship Target="slides/slide34.xml" Type="http://schemas.openxmlformats.org/officeDocument/2006/relationships/slide" Id="rId38"/>
    <Relationship Target="slides/slide42.xml" Type="http://schemas.openxmlformats.org/officeDocument/2006/relationships/slide" Id="rId46"/>
    <Relationship Target="slides/slide55.xml" Type="http://schemas.openxmlformats.org/officeDocument/2006/relationships/slide" Id="rId59"/>
    <Relationship Target="slides/slide63.xml" Type="http://schemas.openxmlformats.org/officeDocument/2006/relationships/slide" Id="rId67"/>
    <Relationship Target="slides/slide16.xml" Type="http://schemas.openxmlformats.org/officeDocument/2006/relationships/slide" Id="rId20"/>
    <Relationship Target="slides/slide37.xml" Type="http://schemas.openxmlformats.org/officeDocument/2006/relationships/slide" Id="rId41"/>
    <Relationship Target="slides/slide50.xml" Type="http://schemas.openxmlformats.org/officeDocument/2006/relationships/slide" Id="rId54"/>
    <Relationship Target="slides/slide58.xml" Type="http://schemas.openxmlformats.org/officeDocument/2006/relationships/slide" Id="rId62"/>
    <Relationship Target="presProps.xml" Type="http://schemas.openxmlformats.org/officeDocument/2006/relationships/presProps" Id="rId70"/>
    <Relationship Target="../customXml/item1.xml" Type="http://schemas.openxmlformats.org/officeDocument/2006/relationships/customXml" Id="rId1"/>
    <Relationship Target="slides/slide2.xml" Type="http://schemas.openxmlformats.org/officeDocument/2006/relationships/slide" Id="rId6"/>
    <Relationship Target="slides/slide11.xml" Type="http://schemas.openxmlformats.org/officeDocument/2006/relationships/slide" Id="rId15"/>
    <Relationship Target="slides/slide19.xml" Type="http://schemas.openxmlformats.org/officeDocument/2006/relationships/slide" Id="rId23"/>
    <Relationship Target="slides/slide24.xml" Type="http://schemas.openxmlformats.org/officeDocument/2006/relationships/slide" Id="rId28"/>
    <Relationship Target="slides/slide32.xml" Type="http://schemas.openxmlformats.org/officeDocument/2006/relationships/slide" Id="rId36"/>
    <Relationship Target="slides/slide45.xml" Type="http://schemas.openxmlformats.org/officeDocument/2006/relationships/slide" Id="rId49"/>
    <Relationship Target="slides/slide53.xml" Type="http://schemas.openxmlformats.org/officeDocument/2006/relationships/slide" Id="rId57"/>
    <Relationship Target="slides/slide6.xml" Type="http://schemas.openxmlformats.org/officeDocument/2006/relationships/slide" Id="rId10"/>
    <Relationship Target="slides/slide27.xml" Type="http://schemas.openxmlformats.org/officeDocument/2006/relationships/slide" Id="rId31"/>
    <Relationship Target="slides/slide40.xml" Type="http://schemas.openxmlformats.org/officeDocument/2006/relationships/slide" Id="rId44"/>
    <Relationship Target="slides/slide48.xml" Type="http://schemas.openxmlformats.org/officeDocument/2006/relationships/slide" Id="rId52"/>
    <Relationship Target="slides/slide56.xml" Type="http://schemas.openxmlformats.org/officeDocument/2006/relationships/slide" Id="rId60"/>
    <Relationship Target="slides/slide61.xml" Type="http://schemas.openxmlformats.org/officeDocument/2006/relationships/slide" Id="rId65"/>
    <Relationship Target="tableStyles.xml" Type="http://schemas.openxmlformats.org/officeDocument/2006/relationships/tableStyles" Id="rId73"/>
    <Relationship Target="slideMasters/slideMaster1.xml" Type="http://schemas.openxmlformats.org/officeDocument/2006/relationships/slideMaster" Id="rId4"/>
    <Relationship Target="slides/slide5.xml" Type="http://schemas.openxmlformats.org/officeDocument/2006/relationships/slide" Id="rId9"/>
    <Relationship Target="slides/slide9.xml" Type="http://schemas.openxmlformats.org/officeDocument/2006/relationships/slide" Id="rId13"/>
    <Relationship Target="slides/slide14.xml" Type="http://schemas.openxmlformats.org/officeDocument/2006/relationships/slide" Id="rId18"/>
    <Relationship Target="slides/slide35.xml" Type="http://schemas.openxmlformats.org/officeDocument/2006/relationships/slide" Id="rId39"/>
    <Relationship Target="slides/slide30.xml" Type="http://schemas.openxmlformats.org/officeDocument/2006/relationships/slide" Id="rId34"/>
    <Relationship Target="slides/slide46.xml" Type="http://schemas.openxmlformats.org/officeDocument/2006/relationships/slide" Id="rId50"/>
    <Relationship Target="slides/slide51.xml" Type="http://schemas.openxmlformats.org/officeDocument/2006/relationships/slide" Id="rId55"/>
    <Relationship Target="slides/slide3.xml" Type="http://schemas.openxmlformats.org/officeDocument/2006/relationships/slide" Id="rId7"/>
    <Relationship Target="viewProps.xml" Type="http://schemas.openxmlformats.org/officeDocument/2006/relationships/viewProps" Id="rId71"/>
</Relationships>

</file>

<file path=ppt/diagrams/colors1.xml><?xml version="1.0" encoding="utf-8"?>
<dgm:colorsDef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gm:ptLst>
    <dgm:pt modelId="{37B5C7A5-16C1-4812-8D0F-1816B9578426}" type="doc">
      <dgm:prSet loTypeId="urn:microsoft.com/office/officeart/2005/8/layout/default" loCatId="list" qsTypeId="urn:microsoft.com/office/officeart/2005/8/quickstyle/simple1" qsCatId="simple" csTypeId="urn:microsoft.com/office/officeart/2005/8/colors/accent1_2" csCatId="accent1" phldr="true"/>
      <dgm:spPr/>
      <dgm:t>
        <a:bodyPr/>
        <a:lstStyle/>
        <a:p>
          <a:endParaRPr lang="en-US"/>
        </a:p>
      </dgm:t>
    </dgm:pt>
    <dgm:pt modelId="{A1BCB1B0-FFD3-4045-85BC-C018EF7F0824}">
      <dgm:prSet/>
      <dgm:spPr/>
      <dgm:t>
        <a:bodyPr/>
        <a:lstStyle/>
        <a:p>
          <a:r>
            <a:rPr lang="cs-CZ" b="false" dirty="false"/>
            <a:t>Úplnost a forma žádosti</a:t>
          </a:r>
          <a:endParaRPr lang="en-US" dirty="false"/>
        </a:p>
      </dgm:t>
    </dgm:pt>
    <dgm:pt modelId="{C4A984C7-4D6A-4A4E-979F-B2563F6DB93E}" type="parTrans" cxnId="{289C5461-1940-48EE-A61E-58CEE969EEFE}">
      <dgm:prSet/>
      <dgm:spPr/>
      <dgm:t>
        <a:bodyPr/>
        <a:lstStyle/>
        <a:p>
          <a:endParaRPr lang="en-US"/>
        </a:p>
      </dgm:t>
    </dgm:pt>
    <dgm:pt modelId="{0BFAAB28-E22A-43E3-850B-9E216CDF9978}" type="sibTrans" cxnId="{289C5461-1940-48EE-A61E-58CEE969EEFE}">
      <dgm:prSet/>
      <dgm:spPr/>
      <dgm:t>
        <a:bodyPr/>
        <a:lstStyle/>
        <a:p>
          <a:endParaRPr lang="en-US"/>
        </a:p>
      </dgm:t>
    </dgm:pt>
    <dgm:pt modelId="{F3EA7BE5-C4EB-47E3-857B-B3473DE1C55D}">
      <dgm:prSet/>
      <dgm:spPr/>
      <dgm:t>
        <a:bodyPr/>
        <a:lstStyle/>
        <a:p>
          <a:r>
            <a:rPr lang="cs-CZ" b="false"/>
            <a:t>Podpis žádosti</a:t>
          </a:r>
          <a:endParaRPr lang="en-US"/>
        </a:p>
      </dgm:t>
    </dgm:pt>
    <dgm:pt modelId="{203E1FC1-D3C7-482A-8E80-9FE6903D718C}" type="parTrans" cxnId="{03DF65D6-9A5C-4C0A-AE87-86AD4B22E430}">
      <dgm:prSet/>
      <dgm:spPr/>
      <dgm:t>
        <a:bodyPr/>
        <a:lstStyle/>
        <a:p>
          <a:endParaRPr lang="en-US"/>
        </a:p>
      </dgm:t>
    </dgm:pt>
    <dgm:pt modelId="{E46573C8-4FB9-49EF-94D1-0C1218978DB8}" type="sibTrans" cxnId="{03DF65D6-9A5C-4C0A-AE87-86AD4B22E430}">
      <dgm:prSet/>
      <dgm:spPr/>
      <dgm:t>
        <a:bodyPr/>
        <a:lstStyle/>
        <a:p>
          <a:endParaRPr lang="en-US"/>
        </a:p>
      </dgm:t>
    </dgm:pt>
    <dgm:pt modelId="{C1388118-44BD-487B-B547-409F7C9F3BB2}" type="pres">
      <dgm:prSet presAssocID="{37B5C7A5-16C1-4812-8D0F-1816B9578426}" presName="diagram" presStyleCnt="0">
        <dgm:presLayoutVars>
          <dgm:dir/>
          <dgm:resizeHandles val="exact"/>
        </dgm:presLayoutVars>
      </dgm:prSet>
      <dgm:spPr/>
    </dgm:pt>
    <dgm:pt modelId="{EC541E58-7B40-4794-A72D-E14921242F8A}" type="pres">
      <dgm:prSet presAssocID="{A1BCB1B0-FFD3-4045-85BC-C018EF7F0824}" presName="node" presStyleLbl="node1" presStyleIdx="0" presStyleCnt="2">
        <dgm:presLayoutVars>
          <dgm:bulletEnabled val="true"/>
        </dgm:presLayoutVars>
      </dgm:prSet>
      <dgm:spPr/>
    </dgm:pt>
    <dgm:pt modelId="{3508255B-CF54-4556-832D-10DD28526DAC}" type="pres">
      <dgm:prSet presAssocID="{0BFAAB28-E22A-43E3-850B-9E216CDF9978}" presName="sibTrans" presStyleCnt="0"/>
      <dgm:spPr/>
    </dgm:pt>
    <dgm:pt modelId="{F75CC77D-19A4-4F0D-B2CB-C6578ED9CD4B}" type="pres">
      <dgm:prSet presAssocID="{F3EA7BE5-C4EB-47E3-857B-B3473DE1C55D}" presName="node" presStyleLbl="node1" presStyleIdx="1" presStyleCnt="2">
        <dgm:presLayoutVars>
          <dgm:bulletEnabled val="true"/>
        </dgm:presLayoutVars>
      </dgm:prSet>
      <dgm:spPr/>
    </dgm:pt>
  </dgm:ptLst>
  <dgm:cxnLst>
    <dgm:cxn modelId="{F3915B00-0FDD-459A-A72F-E2C355D778A6}" type="presOf" srcId="{37B5C7A5-16C1-4812-8D0F-1816B9578426}" destId="{C1388118-44BD-487B-B547-409F7C9F3BB2}" srcOrd="0" destOrd="0" presId="urn:microsoft.com/office/officeart/2005/8/layout/default"/>
    <dgm:cxn modelId="{76716911-9FB5-4EB5-9F5B-B28BD6D59ECD}" type="presOf" srcId="{F3EA7BE5-C4EB-47E3-857B-B3473DE1C55D}" destId="{F75CC77D-19A4-4F0D-B2CB-C6578ED9CD4B}" srcOrd="0" destOrd="0" presId="urn:microsoft.com/office/officeart/2005/8/layout/default"/>
    <dgm:cxn modelId="{289C5461-1940-48EE-A61E-58CEE969EEFE}" srcId="{37B5C7A5-16C1-4812-8D0F-1816B9578426}" destId="{A1BCB1B0-FFD3-4045-85BC-C018EF7F0824}" srcOrd="0" destOrd="0" parTransId="{C4A984C7-4D6A-4A4E-979F-B2563F6DB93E}" sibTransId="{0BFAAB28-E22A-43E3-850B-9E216CDF9978}"/>
    <dgm:cxn modelId="{74392B7A-DF88-4097-BBBC-0833AAABA9F6}" type="presOf" srcId="{A1BCB1B0-FFD3-4045-85BC-C018EF7F0824}" destId="{EC541E58-7B40-4794-A72D-E14921242F8A}" srcOrd="0" destOrd="0" presId="urn:microsoft.com/office/officeart/2005/8/layout/default"/>
    <dgm:cxn modelId="{03DF65D6-9A5C-4C0A-AE87-86AD4B22E430}" srcId="{37B5C7A5-16C1-4812-8D0F-1816B9578426}" destId="{F3EA7BE5-C4EB-47E3-857B-B3473DE1C55D}" srcOrd="1" destOrd="0" parTransId="{203E1FC1-D3C7-482A-8E80-9FE6903D718C}" sibTransId="{E46573C8-4FB9-49EF-94D1-0C1218978DB8}"/>
    <dgm:cxn modelId="{F73D5A5B-00BF-4648-9683-1B8790879432}" type="presParOf" srcId="{C1388118-44BD-487B-B547-409F7C9F3BB2}" destId="{EC541E58-7B40-4794-A72D-E14921242F8A}" srcOrd="0" destOrd="0" presId="urn:microsoft.com/office/officeart/2005/8/layout/default"/>
    <dgm:cxn modelId="{58407FB6-1CDC-4DC8-8A2A-52CB77E3BEB5}" type="presParOf" srcId="{C1388118-44BD-487B-B547-409F7C9F3BB2}" destId="{3508255B-CF54-4556-832D-10DD28526DAC}" srcOrd="1" destOrd="0" presId="urn:microsoft.com/office/officeart/2005/8/layout/default"/>
    <dgm:cxn modelId="{6E7CC86D-46F5-4FC2-BC1F-261A49BA86D0}" type="presParOf" srcId="{C1388118-44BD-487B-B547-409F7C9F3BB2}" destId="{F75CC77D-19A4-4F0D-B2CB-C6578ED9CD4B}" srcOrd="2" destOrd="0" presId="urn:microsoft.com/office/officeart/2005/8/layout/default"/>
  </dgm:cxnLst>
  <dgm:bg/>
  <dgm:whole/>
  <dgm:extLst>
    <a:ext uri="http://schemas.microsoft.com/office/drawing/2008/diagram">
      <dsp:dataModelExt relId="rId7" minVer="http://schemas.openxmlformats.org/drawingml/2006/diagram"/>
    </a:ext>
  </dgm:extLst>
</dgm:dataModel>
</file>

<file path=ppt/diagrams/data2.xml><?xml version="1.0" encoding="utf-8"?>
<dgm:dataModel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gm:ptLst>
    <dgm:pt modelId="{B4F4852B-F91B-410D-B0B3-FDC988224340}" type="doc">
      <dgm:prSet loTypeId="urn:microsoft.com/office/officeart/2005/8/layout/vList2" loCatId="list" qsTypeId="urn:microsoft.com/office/officeart/2005/8/quickstyle/simple1" qsCatId="simple" csTypeId="urn:microsoft.com/office/officeart/2005/8/colors/accent1_2" csCatId="accent1" phldr="true"/>
      <dgm:spPr/>
      <dgm:t>
        <a:bodyPr/>
        <a:lstStyle/>
        <a:p>
          <a:endParaRPr lang="en-US"/>
        </a:p>
      </dgm:t>
    </dgm:pt>
    <dgm:pt modelId="{7EAA0AD0-5E30-4B37-A27B-A8017036C52C}">
      <dgm:prSet custT="true"/>
      <dgm:spPr/>
      <dgm:t>
        <a:bodyPr/>
        <a:lstStyle/>
        <a:p>
          <a:r>
            <a:rPr lang="cs-CZ" sz="1600" b="true" dirty="false"/>
            <a:t>Oprávněnost žadatele</a:t>
          </a:r>
          <a:endParaRPr lang="en-US" sz="1600" b="true" dirty="false"/>
        </a:p>
      </dgm:t>
    </dgm:pt>
    <dgm:pt modelId="{C7790D65-8245-4100-A316-E180878D455A}" type="parTrans" cxnId="{12E190CD-94F6-4D8E-9B66-0CD4484D8489}">
      <dgm:prSet/>
      <dgm:spPr/>
      <dgm:t>
        <a:bodyPr/>
        <a:lstStyle/>
        <a:p>
          <a:endParaRPr lang="en-US" sz="1600" b="true"/>
        </a:p>
      </dgm:t>
    </dgm:pt>
    <dgm:pt modelId="{E77A1541-E7FD-43FF-BD7C-6C4C5E03C8D2}" type="sibTrans" cxnId="{12E190CD-94F6-4D8E-9B66-0CD4484D8489}">
      <dgm:prSet/>
      <dgm:spPr/>
      <dgm:t>
        <a:bodyPr/>
        <a:lstStyle/>
        <a:p>
          <a:endParaRPr lang="en-US" sz="1600" b="true"/>
        </a:p>
      </dgm:t>
    </dgm:pt>
    <dgm:pt modelId="{D6343426-6D7D-46D0-89CA-8414CEB7654B}">
      <dgm:prSet custT="true"/>
      <dgm:spPr/>
      <dgm:t>
        <a:bodyPr/>
        <a:lstStyle/>
        <a:p>
          <a:r>
            <a:rPr lang="cs-CZ" sz="1600" b="true"/>
            <a:t>Partnerství</a:t>
          </a:r>
          <a:endParaRPr lang="en-US" sz="1600" b="true"/>
        </a:p>
      </dgm:t>
    </dgm:pt>
    <dgm:pt modelId="{58BEA3F8-C4BD-47A3-B7B7-3BD8CDC3270A}" type="parTrans" cxnId="{2BBFC909-D046-4CE6-8201-BF4C7A0E749F}">
      <dgm:prSet/>
      <dgm:spPr/>
      <dgm:t>
        <a:bodyPr/>
        <a:lstStyle/>
        <a:p>
          <a:endParaRPr lang="en-US" sz="1600" b="true"/>
        </a:p>
      </dgm:t>
    </dgm:pt>
    <dgm:pt modelId="{FEAAF9E5-9DF3-464D-A86E-43957844197A}" type="sibTrans" cxnId="{2BBFC909-D046-4CE6-8201-BF4C7A0E749F}">
      <dgm:prSet/>
      <dgm:spPr/>
      <dgm:t>
        <a:bodyPr/>
        <a:lstStyle/>
        <a:p>
          <a:endParaRPr lang="en-US" sz="1600" b="true"/>
        </a:p>
      </dgm:t>
    </dgm:pt>
    <dgm:pt modelId="{A4A902ED-4FAA-40C5-A2A4-63A04C984BFE}">
      <dgm:prSet custT="true"/>
      <dgm:spPr/>
      <dgm:t>
        <a:bodyPr/>
        <a:lstStyle/>
        <a:p>
          <a:r>
            <a:rPr lang="cs-CZ" sz="1600" b="true" dirty="false"/>
            <a:t>Cílové skupiny</a:t>
          </a:r>
          <a:endParaRPr lang="en-US" sz="1600" b="true" dirty="false"/>
        </a:p>
      </dgm:t>
    </dgm:pt>
    <dgm:pt modelId="{60607BA7-01A9-4AD1-B943-310176FD6AA2}" type="parTrans" cxnId="{4B46000A-9583-4B57-8BF0-8B132026B648}">
      <dgm:prSet/>
      <dgm:spPr/>
      <dgm:t>
        <a:bodyPr/>
        <a:lstStyle/>
        <a:p>
          <a:endParaRPr lang="en-US" sz="1600" b="true"/>
        </a:p>
      </dgm:t>
    </dgm:pt>
    <dgm:pt modelId="{804207B3-85B9-4D5C-B22B-6B9BEE343032}" type="sibTrans" cxnId="{4B46000A-9583-4B57-8BF0-8B132026B648}">
      <dgm:prSet/>
      <dgm:spPr/>
      <dgm:t>
        <a:bodyPr/>
        <a:lstStyle/>
        <a:p>
          <a:endParaRPr lang="en-US" sz="1600" b="true"/>
        </a:p>
      </dgm:t>
    </dgm:pt>
    <dgm:pt modelId="{68A1C96B-F125-44F7-AF19-2A9D3870BAD5}">
      <dgm:prSet custT="true"/>
      <dgm:spPr/>
      <dgm:t>
        <a:bodyPr/>
        <a:lstStyle/>
        <a:p>
          <a:r>
            <a:rPr lang="cs-CZ" sz="1600" b="true"/>
            <a:t>Celkové způsobilé výdaje</a:t>
          </a:r>
          <a:endParaRPr lang="en-US" sz="1600" b="true"/>
        </a:p>
      </dgm:t>
    </dgm:pt>
    <dgm:pt modelId="{545D6610-1DF8-44B3-9C67-6441B98BABF0}" type="parTrans" cxnId="{9AD92DB8-D560-458B-8D67-CBC86CCBC0A3}">
      <dgm:prSet/>
      <dgm:spPr/>
      <dgm:t>
        <a:bodyPr/>
        <a:lstStyle/>
        <a:p>
          <a:endParaRPr lang="en-US" sz="1600" b="true"/>
        </a:p>
      </dgm:t>
    </dgm:pt>
    <dgm:pt modelId="{50849650-257F-40DD-A373-E41D49716A4B}" type="sibTrans" cxnId="{9AD92DB8-D560-458B-8D67-CBC86CCBC0A3}">
      <dgm:prSet/>
      <dgm:spPr/>
      <dgm:t>
        <a:bodyPr/>
        <a:lstStyle/>
        <a:p>
          <a:endParaRPr lang="en-US" sz="1600" b="true"/>
        </a:p>
      </dgm:t>
    </dgm:pt>
    <dgm:pt modelId="{63DC3AA5-938F-438E-8682-473094F25DA4}">
      <dgm:prSet custT="true"/>
      <dgm:spPr/>
      <dgm:t>
        <a:bodyPr/>
        <a:lstStyle/>
        <a:p>
          <a:r>
            <a:rPr lang="cs-CZ" sz="1600" b="true" dirty="false"/>
            <a:t>Aktivity</a:t>
          </a:r>
          <a:endParaRPr lang="en-US" sz="1600" b="true" dirty="false"/>
        </a:p>
      </dgm:t>
    </dgm:pt>
    <dgm:pt modelId="{E23D7441-E546-4403-A5DE-495FCFA6335E}" type="parTrans" cxnId="{E6436FF5-2393-492A-A0F7-9515F305F5BE}">
      <dgm:prSet/>
      <dgm:spPr/>
      <dgm:t>
        <a:bodyPr/>
        <a:lstStyle/>
        <a:p>
          <a:endParaRPr lang="en-US" sz="1600" b="true"/>
        </a:p>
      </dgm:t>
    </dgm:pt>
    <dgm:pt modelId="{0383D9CB-6FB5-473E-BA28-E4510A6ABE34}" type="sibTrans" cxnId="{E6436FF5-2393-492A-A0F7-9515F305F5BE}">
      <dgm:prSet/>
      <dgm:spPr/>
      <dgm:t>
        <a:bodyPr/>
        <a:lstStyle/>
        <a:p>
          <a:endParaRPr lang="en-US" sz="1600" b="true"/>
        </a:p>
      </dgm:t>
    </dgm:pt>
    <dgm:pt modelId="{A397E364-ECB3-4B5E-A64F-8F2E92D0E54B}">
      <dgm:prSet custT="true"/>
      <dgm:spPr/>
      <dgm:t>
        <a:bodyPr/>
        <a:lstStyle/>
        <a:p>
          <a:r>
            <a:rPr lang="cs-CZ" sz="1600" b="true" dirty="false"/>
            <a:t>Horizontální principy</a:t>
          </a:r>
          <a:endParaRPr lang="en-US" sz="1600" b="true" dirty="false"/>
        </a:p>
      </dgm:t>
    </dgm:pt>
    <dgm:pt modelId="{2B5601CE-B0F8-42B6-BCF3-BDC9DF1C0BA2}" type="parTrans" cxnId="{984C9706-D945-4F4F-AB99-AF8AA75597D7}">
      <dgm:prSet/>
      <dgm:spPr/>
      <dgm:t>
        <a:bodyPr/>
        <a:lstStyle/>
        <a:p>
          <a:endParaRPr lang="en-US" sz="1600" b="true"/>
        </a:p>
      </dgm:t>
    </dgm:pt>
    <dgm:pt modelId="{DB3D099B-B761-4965-BA24-5A8CFA7F3D97}" type="sibTrans" cxnId="{984C9706-D945-4F4F-AB99-AF8AA75597D7}">
      <dgm:prSet/>
      <dgm:spPr/>
      <dgm:t>
        <a:bodyPr/>
        <a:lstStyle/>
        <a:p>
          <a:endParaRPr lang="en-US" sz="1600" b="true"/>
        </a:p>
      </dgm:t>
    </dgm:pt>
    <dgm:pt modelId="{4F1C70D5-54E4-4DFD-A64B-B3F103B0D6E9}">
      <dgm:prSet custT="true"/>
      <dgm:spPr/>
      <dgm:t>
        <a:bodyPr/>
        <a:lstStyle/>
        <a:p>
          <a:r>
            <a:rPr lang="cs-CZ" sz="1600" b="true" dirty="false"/>
            <a:t>Trestní bezúhonnost</a:t>
          </a:r>
          <a:endParaRPr lang="en-US" sz="1600" b="true" dirty="false"/>
        </a:p>
      </dgm:t>
    </dgm:pt>
    <dgm:pt modelId="{FB8237A6-B1AD-4B30-B392-5E93BD05E957}" type="parTrans" cxnId="{88CF3163-1841-47D5-980A-F213F993F73D}">
      <dgm:prSet/>
      <dgm:spPr/>
      <dgm:t>
        <a:bodyPr/>
        <a:lstStyle/>
        <a:p>
          <a:endParaRPr lang="en-US" sz="1600" b="true"/>
        </a:p>
      </dgm:t>
    </dgm:pt>
    <dgm:pt modelId="{F3B31FFF-C47B-4FCA-A168-2B1C9E89EAF8}" type="sibTrans" cxnId="{88CF3163-1841-47D5-980A-F213F993F73D}">
      <dgm:prSet/>
      <dgm:spPr/>
      <dgm:t>
        <a:bodyPr/>
        <a:lstStyle/>
        <a:p>
          <a:endParaRPr lang="en-US" sz="1600" b="true"/>
        </a:p>
      </dgm:t>
    </dgm:pt>
    <dgm:pt modelId="{8408A87E-9832-4D76-98E4-4D451CF528C5}">
      <dgm:prSet custT="true"/>
      <dgm:spPr/>
      <dgm:t>
        <a:bodyPr/>
        <a:lstStyle/>
        <a:p>
          <a:r>
            <a:rPr lang="cs-CZ" sz="1600" b="true" dirty="false"/>
            <a:t>Projektový záměr</a:t>
          </a:r>
          <a:endParaRPr lang="en-US" sz="1600" b="true" dirty="false"/>
        </a:p>
      </dgm:t>
    </dgm:pt>
    <dgm:pt modelId="{8DBC4B09-A842-4006-B306-FA779F0E1018}" type="parTrans" cxnId="{F262BB9C-21BC-4410-AA00-FD1E37E8F5EB}">
      <dgm:prSet/>
      <dgm:spPr/>
      <dgm:t>
        <a:bodyPr/>
        <a:lstStyle/>
        <a:p>
          <a:endParaRPr lang="en-US" sz="1600" b="true"/>
        </a:p>
      </dgm:t>
    </dgm:pt>
    <dgm:pt modelId="{7E2B5EE8-BA9C-4DCC-93F9-88F6F9280692}" type="sibTrans" cxnId="{F262BB9C-21BC-4410-AA00-FD1E37E8F5EB}">
      <dgm:prSet/>
      <dgm:spPr/>
      <dgm:t>
        <a:bodyPr/>
        <a:lstStyle/>
        <a:p>
          <a:endParaRPr lang="en-US" sz="1600" b="true"/>
        </a:p>
      </dgm:t>
    </dgm:pt>
    <dgm:pt modelId="{F25313FD-235D-4E76-BCE7-E84D7D07D55E}">
      <dgm:prSet custT="true"/>
      <dgm:spPr/>
      <dgm:t>
        <a:bodyPr/>
        <a:lstStyle/>
        <a:p>
          <a:r>
            <a:rPr lang="cs-CZ" sz="1600" b="true" dirty="false"/>
            <a:t>Integrované strategie</a:t>
          </a:r>
          <a:endParaRPr lang="en-US" sz="1600" b="true" dirty="false"/>
        </a:p>
      </dgm:t>
    </dgm:pt>
    <dgm:pt modelId="{7B987CFE-C531-4D1A-A8E0-6F600227E5DF}" type="parTrans" cxnId="{373AEC7A-66AC-4D61-AB3C-3DF9246DCD4E}">
      <dgm:prSet/>
      <dgm:spPr/>
      <dgm:t>
        <a:bodyPr/>
        <a:lstStyle/>
        <a:p>
          <a:endParaRPr lang="en-US" sz="1600" b="true"/>
        </a:p>
      </dgm:t>
    </dgm:pt>
    <dgm:pt modelId="{E6DAF711-3D40-498C-8D2E-7A56CA323C4E}" type="sibTrans" cxnId="{373AEC7A-66AC-4D61-AB3C-3DF9246DCD4E}">
      <dgm:prSet/>
      <dgm:spPr/>
      <dgm:t>
        <a:bodyPr/>
        <a:lstStyle/>
        <a:p>
          <a:endParaRPr lang="en-US" sz="1600" b="true"/>
        </a:p>
      </dgm:t>
    </dgm:pt>
    <dgm:pt modelId="{86302CFF-2D62-49B6-8BA7-10A967A51924}" type="pres">
      <dgm:prSet presAssocID="{B4F4852B-F91B-410D-B0B3-FDC988224340}" presName="linear" presStyleCnt="0">
        <dgm:presLayoutVars>
          <dgm:animLvl val="lvl"/>
          <dgm:resizeHandles val="exact"/>
        </dgm:presLayoutVars>
      </dgm:prSet>
      <dgm:spPr/>
    </dgm:pt>
    <dgm:pt modelId="{2F3715B3-2991-4FDD-9A53-DD1EF417FABF}" type="pres">
      <dgm:prSet presAssocID="{7EAA0AD0-5E30-4B37-A27B-A8017036C52C}" presName="parentText" presStyleLbl="node1" presStyleIdx="0" presStyleCnt="9">
        <dgm:presLayoutVars>
          <dgm:chMax val="0"/>
          <dgm:bulletEnabled val="true"/>
        </dgm:presLayoutVars>
      </dgm:prSet>
      <dgm:spPr/>
    </dgm:pt>
    <dgm:pt modelId="{8D96BF01-1A07-4BEC-A6F8-7BB08CC5ABE2}" type="pres">
      <dgm:prSet presAssocID="{E77A1541-E7FD-43FF-BD7C-6C4C5E03C8D2}" presName="spacer" presStyleCnt="0"/>
      <dgm:spPr/>
    </dgm:pt>
    <dgm:pt modelId="{D7484E64-AD99-493F-A53B-A2BCBF988F8C}" type="pres">
      <dgm:prSet presAssocID="{D6343426-6D7D-46D0-89CA-8414CEB7654B}" presName="parentText" presStyleLbl="node1" presStyleIdx="1" presStyleCnt="9">
        <dgm:presLayoutVars>
          <dgm:chMax val="0"/>
          <dgm:bulletEnabled val="true"/>
        </dgm:presLayoutVars>
      </dgm:prSet>
      <dgm:spPr/>
    </dgm:pt>
    <dgm:pt modelId="{611F10B5-3D68-44D9-BE8E-D324896F6B4F}" type="pres">
      <dgm:prSet presAssocID="{FEAAF9E5-9DF3-464D-A86E-43957844197A}" presName="spacer" presStyleCnt="0"/>
      <dgm:spPr/>
    </dgm:pt>
    <dgm:pt modelId="{0A92D1EE-8FBB-45E7-A57A-6506D7AECC65}" type="pres">
      <dgm:prSet presAssocID="{A4A902ED-4FAA-40C5-A2A4-63A04C984BFE}" presName="parentText" presStyleLbl="node1" presStyleIdx="2" presStyleCnt="9">
        <dgm:presLayoutVars>
          <dgm:chMax val="0"/>
          <dgm:bulletEnabled val="true"/>
        </dgm:presLayoutVars>
      </dgm:prSet>
      <dgm:spPr/>
    </dgm:pt>
    <dgm:pt modelId="{3C9A1986-8753-47BD-9A57-C7B819BEFC91}" type="pres">
      <dgm:prSet presAssocID="{804207B3-85B9-4D5C-B22B-6B9BEE343032}" presName="spacer" presStyleCnt="0"/>
      <dgm:spPr/>
    </dgm:pt>
    <dgm:pt modelId="{B6D62591-548B-49C3-944A-81211173FCAD}" type="pres">
      <dgm:prSet presAssocID="{68A1C96B-F125-44F7-AF19-2A9D3870BAD5}" presName="parentText" presStyleLbl="node1" presStyleIdx="3" presStyleCnt="9">
        <dgm:presLayoutVars>
          <dgm:chMax val="0"/>
          <dgm:bulletEnabled val="true"/>
        </dgm:presLayoutVars>
      </dgm:prSet>
      <dgm:spPr/>
    </dgm:pt>
    <dgm:pt modelId="{4D96840F-9C17-4AE4-978D-B4086E35E37E}" type="pres">
      <dgm:prSet presAssocID="{50849650-257F-40DD-A373-E41D49716A4B}" presName="spacer" presStyleCnt="0"/>
      <dgm:spPr/>
    </dgm:pt>
    <dgm:pt modelId="{F5AAAD9A-008A-4711-BA42-EFF61EDBE286}" type="pres">
      <dgm:prSet presAssocID="{63DC3AA5-938F-438E-8682-473094F25DA4}" presName="parentText" presStyleLbl="node1" presStyleIdx="4" presStyleCnt="9">
        <dgm:presLayoutVars>
          <dgm:chMax val="0"/>
          <dgm:bulletEnabled val="true"/>
        </dgm:presLayoutVars>
      </dgm:prSet>
      <dgm:spPr/>
    </dgm:pt>
    <dgm:pt modelId="{9C51873F-9FB1-4A48-9C89-174ED6349C03}" type="pres">
      <dgm:prSet presAssocID="{0383D9CB-6FB5-473E-BA28-E4510A6ABE34}" presName="spacer" presStyleCnt="0"/>
      <dgm:spPr/>
    </dgm:pt>
    <dgm:pt modelId="{0D33D06C-0A98-4DC5-B9C3-A59A5DF6B53D}" type="pres">
      <dgm:prSet presAssocID="{A397E364-ECB3-4B5E-A64F-8F2E92D0E54B}" presName="parentText" presStyleLbl="node1" presStyleIdx="5" presStyleCnt="9">
        <dgm:presLayoutVars>
          <dgm:chMax val="0"/>
          <dgm:bulletEnabled val="true"/>
        </dgm:presLayoutVars>
      </dgm:prSet>
      <dgm:spPr/>
    </dgm:pt>
    <dgm:pt modelId="{ADA6E1B1-60CF-47EA-9F57-B54402268C3B}" type="pres">
      <dgm:prSet presAssocID="{DB3D099B-B761-4965-BA24-5A8CFA7F3D97}" presName="spacer" presStyleCnt="0"/>
      <dgm:spPr/>
    </dgm:pt>
    <dgm:pt modelId="{2E32C39E-78ED-4459-A1BE-9AD5872966D8}" type="pres">
      <dgm:prSet presAssocID="{4F1C70D5-54E4-4DFD-A64B-B3F103B0D6E9}" presName="parentText" presStyleLbl="node1" presStyleIdx="6" presStyleCnt="9">
        <dgm:presLayoutVars>
          <dgm:chMax val="0"/>
          <dgm:bulletEnabled val="true"/>
        </dgm:presLayoutVars>
      </dgm:prSet>
      <dgm:spPr/>
    </dgm:pt>
    <dgm:pt modelId="{3386337C-9B5F-46D2-AE21-28B25E6E441C}" type="pres">
      <dgm:prSet presAssocID="{F3B31FFF-C47B-4FCA-A168-2B1C9E89EAF8}" presName="spacer" presStyleCnt="0"/>
      <dgm:spPr/>
    </dgm:pt>
    <dgm:pt modelId="{C996237F-F37F-4DEA-B7CF-547C40E4F806}" type="pres">
      <dgm:prSet presAssocID="{8408A87E-9832-4D76-98E4-4D451CF528C5}" presName="parentText" presStyleLbl="node1" presStyleIdx="7" presStyleCnt="9">
        <dgm:presLayoutVars>
          <dgm:chMax val="0"/>
          <dgm:bulletEnabled val="true"/>
        </dgm:presLayoutVars>
      </dgm:prSet>
      <dgm:spPr/>
    </dgm:pt>
    <dgm:pt modelId="{FF6AED46-C388-4F09-95E3-C7ABF52C2FB1}" type="pres">
      <dgm:prSet presAssocID="{7E2B5EE8-BA9C-4DCC-93F9-88F6F9280692}" presName="spacer" presStyleCnt="0"/>
      <dgm:spPr/>
    </dgm:pt>
    <dgm:pt modelId="{2F433AF8-E639-4A79-9B90-A171F9B9736A}" type="pres">
      <dgm:prSet presAssocID="{F25313FD-235D-4E76-BCE7-E84D7D07D55E}" presName="parentText" presStyleLbl="node1" presStyleIdx="8" presStyleCnt="9">
        <dgm:presLayoutVars>
          <dgm:chMax val="0"/>
          <dgm:bulletEnabled val="true"/>
        </dgm:presLayoutVars>
      </dgm:prSet>
      <dgm:spPr/>
    </dgm:pt>
  </dgm:ptLst>
  <dgm:cxnLst>
    <dgm:cxn modelId="{984C9706-D945-4F4F-AB99-AF8AA75597D7}" srcId="{B4F4852B-F91B-410D-B0B3-FDC988224340}" destId="{A397E364-ECB3-4B5E-A64F-8F2E92D0E54B}" srcOrd="5" destOrd="0" parTransId="{2B5601CE-B0F8-42B6-BCF3-BDC9DF1C0BA2}" sibTransId="{DB3D099B-B761-4965-BA24-5A8CFA7F3D97}"/>
    <dgm:cxn modelId="{2BBFC909-D046-4CE6-8201-BF4C7A0E749F}" srcId="{B4F4852B-F91B-410D-B0B3-FDC988224340}" destId="{D6343426-6D7D-46D0-89CA-8414CEB7654B}" srcOrd="1" destOrd="0" parTransId="{58BEA3F8-C4BD-47A3-B7B7-3BD8CDC3270A}" sibTransId="{FEAAF9E5-9DF3-464D-A86E-43957844197A}"/>
    <dgm:cxn modelId="{4B46000A-9583-4B57-8BF0-8B132026B648}" srcId="{B4F4852B-F91B-410D-B0B3-FDC988224340}" destId="{A4A902ED-4FAA-40C5-A2A4-63A04C984BFE}" srcOrd="2" destOrd="0" parTransId="{60607BA7-01A9-4AD1-B943-310176FD6AA2}" sibTransId="{804207B3-85B9-4D5C-B22B-6B9BEE343032}"/>
    <dgm:cxn modelId="{BDD5355B-7CBC-4040-A841-779ECEE675E1}" type="presOf" srcId="{4F1C70D5-54E4-4DFD-A64B-B3F103B0D6E9}" destId="{2E32C39E-78ED-4459-A1BE-9AD5872966D8}" srcOrd="0" destOrd="0" presId="urn:microsoft.com/office/officeart/2005/8/layout/vList2"/>
    <dgm:cxn modelId="{52045C41-7A75-4CFE-A3B2-6EDDCBE5CB8A}" type="presOf" srcId="{B4F4852B-F91B-410D-B0B3-FDC988224340}" destId="{86302CFF-2D62-49B6-8BA7-10A967A51924}" srcOrd="0" destOrd="0" presId="urn:microsoft.com/office/officeart/2005/8/layout/vList2"/>
    <dgm:cxn modelId="{88CF3163-1841-47D5-980A-F213F993F73D}" srcId="{B4F4852B-F91B-410D-B0B3-FDC988224340}" destId="{4F1C70D5-54E4-4DFD-A64B-B3F103B0D6E9}" srcOrd="6" destOrd="0" parTransId="{FB8237A6-B1AD-4B30-B392-5E93BD05E957}" sibTransId="{F3B31FFF-C47B-4FCA-A168-2B1C9E89EAF8}"/>
    <dgm:cxn modelId="{360C1765-CF14-4B84-977C-25C5731351C4}" type="presOf" srcId="{A4A902ED-4FAA-40C5-A2A4-63A04C984BFE}" destId="{0A92D1EE-8FBB-45E7-A57A-6506D7AECC65}" srcOrd="0" destOrd="0" presId="urn:microsoft.com/office/officeart/2005/8/layout/vList2"/>
    <dgm:cxn modelId="{12A9FE72-4A18-4653-BCE4-F0CD7F11BC0F}" type="presOf" srcId="{F25313FD-235D-4E76-BCE7-E84D7D07D55E}" destId="{2F433AF8-E639-4A79-9B90-A171F9B9736A}" srcOrd="0" destOrd="0" presId="urn:microsoft.com/office/officeart/2005/8/layout/vList2"/>
    <dgm:cxn modelId="{9C9A3774-96BA-44D5-91C2-DAE1329C1EC6}" type="presOf" srcId="{8408A87E-9832-4D76-98E4-4D451CF528C5}" destId="{C996237F-F37F-4DEA-B7CF-547C40E4F806}" srcOrd="0" destOrd="0" presId="urn:microsoft.com/office/officeart/2005/8/layout/vList2"/>
    <dgm:cxn modelId="{373AEC7A-66AC-4D61-AB3C-3DF9246DCD4E}" srcId="{B4F4852B-F91B-410D-B0B3-FDC988224340}" destId="{F25313FD-235D-4E76-BCE7-E84D7D07D55E}" srcOrd="8" destOrd="0" parTransId="{7B987CFE-C531-4D1A-A8E0-6F600227E5DF}" sibTransId="{E6DAF711-3D40-498C-8D2E-7A56CA323C4E}"/>
    <dgm:cxn modelId="{838DFB97-EF42-48DF-BE48-D8FD1CB2D7E2}" type="presOf" srcId="{A397E364-ECB3-4B5E-A64F-8F2E92D0E54B}" destId="{0D33D06C-0A98-4DC5-B9C3-A59A5DF6B53D}" srcOrd="0" destOrd="0" presId="urn:microsoft.com/office/officeart/2005/8/layout/vList2"/>
    <dgm:cxn modelId="{F262BB9C-21BC-4410-AA00-FD1E37E8F5EB}" srcId="{B4F4852B-F91B-410D-B0B3-FDC988224340}" destId="{8408A87E-9832-4D76-98E4-4D451CF528C5}" srcOrd="7" destOrd="0" parTransId="{8DBC4B09-A842-4006-B306-FA779F0E1018}" sibTransId="{7E2B5EE8-BA9C-4DCC-93F9-88F6F9280692}"/>
    <dgm:cxn modelId="{9B20E6A1-C52B-4704-B922-1877195018B5}" type="presOf" srcId="{D6343426-6D7D-46D0-89CA-8414CEB7654B}" destId="{D7484E64-AD99-493F-A53B-A2BCBF988F8C}" srcOrd="0" destOrd="0" presId="urn:microsoft.com/office/officeart/2005/8/layout/vList2"/>
    <dgm:cxn modelId="{9AD92DB8-D560-458B-8D67-CBC86CCBC0A3}" srcId="{B4F4852B-F91B-410D-B0B3-FDC988224340}" destId="{68A1C96B-F125-44F7-AF19-2A9D3870BAD5}" srcOrd="3" destOrd="0" parTransId="{545D6610-1DF8-44B3-9C67-6441B98BABF0}" sibTransId="{50849650-257F-40DD-A373-E41D49716A4B}"/>
    <dgm:cxn modelId="{12E190CD-94F6-4D8E-9B66-0CD4484D8489}" srcId="{B4F4852B-F91B-410D-B0B3-FDC988224340}" destId="{7EAA0AD0-5E30-4B37-A27B-A8017036C52C}" srcOrd="0" destOrd="0" parTransId="{C7790D65-8245-4100-A316-E180878D455A}" sibTransId="{E77A1541-E7FD-43FF-BD7C-6C4C5E03C8D2}"/>
    <dgm:cxn modelId="{F4C232DA-5A8A-4406-8B11-382B1A4274B2}" type="presOf" srcId="{7EAA0AD0-5E30-4B37-A27B-A8017036C52C}" destId="{2F3715B3-2991-4FDD-9A53-DD1EF417FABF}" srcOrd="0" destOrd="0" presId="urn:microsoft.com/office/officeart/2005/8/layout/vList2"/>
    <dgm:cxn modelId="{91A9CBE6-E330-401E-A8CA-56291BCCB471}" type="presOf" srcId="{63DC3AA5-938F-438E-8682-473094F25DA4}" destId="{F5AAAD9A-008A-4711-BA42-EFF61EDBE286}" srcOrd="0" destOrd="0" presId="urn:microsoft.com/office/officeart/2005/8/layout/vList2"/>
    <dgm:cxn modelId="{E6436FF5-2393-492A-A0F7-9515F305F5BE}" srcId="{B4F4852B-F91B-410D-B0B3-FDC988224340}" destId="{63DC3AA5-938F-438E-8682-473094F25DA4}" srcOrd="4" destOrd="0" parTransId="{E23D7441-E546-4403-A5DE-495FCFA6335E}" sibTransId="{0383D9CB-6FB5-473E-BA28-E4510A6ABE34}"/>
    <dgm:cxn modelId="{0DBF2DF6-BC0B-4E2C-A28E-571B4D662F10}" type="presOf" srcId="{68A1C96B-F125-44F7-AF19-2A9D3870BAD5}" destId="{B6D62591-548B-49C3-944A-81211173FCAD}" srcOrd="0" destOrd="0" presId="urn:microsoft.com/office/officeart/2005/8/layout/vList2"/>
    <dgm:cxn modelId="{2684BF2A-44BF-459A-9A60-FABF3E5295A7}" type="presParOf" srcId="{86302CFF-2D62-49B6-8BA7-10A967A51924}" destId="{2F3715B3-2991-4FDD-9A53-DD1EF417FABF}" srcOrd="0" destOrd="0" presId="urn:microsoft.com/office/officeart/2005/8/layout/vList2"/>
    <dgm:cxn modelId="{96918CCE-4A1D-46AA-880F-40BFD8C638EC}" type="presParOf" srcId="{86302CFF-2D62-49B6-8BA7-10A967A51924}" destId="{8D96BF01-1A07-4BEC-A6F8-7BB08CC5ABE2}" srcOrd="1" destOrd="0" presId="urn:microsoft.com/office/officeart/2005/8/layout/vList2"/>
    <dgm:cxn modelId="{C89ACD31-167F-481D-AF5F-4B7A0C1F9238}" type="presParOf" srcId="{86302CFF-2D62-49B6-8BA7-10A967A51924}" destId="{D7484E64-AD99-493F-A53B-A2BCBF988F8C}" srcOrd="2" destOrd="0" presId="urn:microsoft.com/office/officeart/2005/8/layout/vList2"/>
    <dgm:cxn modelId="{3A9AF752-C8E1-4A94-9804-F529A8C88989}" type="presParOf" srcId="{86302CFF-2D62-49B6-8BA7-10A967A51924}" destId="{611F10B5-3D68-44D9-BE8E-D324896F6B4F}" srcOrd="3" destOrd="0" presId="urn:microsoft.com/office/officeart/2005/8/layout/vList2"/>
    <dgm:cxn modelId="{22C90273-D5F3-4ACA-93E1-4DFAA2324C21}" type="presParOf" srcId="{86302CFF-2D62-49B6-8BA7-10A967A51924}" destId="{0A92D1EE-8FBB-45E7-A57A-6506D7AECC65}" srcOrd="4" destOrd="0" presId="urn:microsoft.com/office/officeart/2005/8/layout/vList2"/>
    <dgm:cxn modelId="{CA6B01B0-9DED-4F79-A29F-3A53E5FD4BB9}" type="presParOf" srcId="{86302CFF-2D62-49B6-8BA7-10A967A51924}" destId="{3C9A1986-8753-47BD-9A57-C7B819BEFC91}" srcOrd="5" destOrd="0" presId="urn:microsoft.com/office/officeart/2005/8/layout/vList2"/>
    <dgm:cxn modelId="{778183D1-D657-4ED2-9EC7-5D35408D8DC3}" type="presParOf" srcId="{86302CFF-2D62-49B6-8BA7-10A967A51924}" destId="{B6D62591-548B-49C3-944A-81211173FCAD}" srcOrd="6" destOrd="0" presId="urn:microsoft.com/office/officeart/2005/8/layout/vList2"/>
    <dgm:cxn modelId="{A4BA1B31-34DE-4E55-98BF-8F02CD247F8C}" type="presParOf" srcId="{86302CFF-2D62-49B6-8BA7-10A967A51924}" destId="{4D96840F-9C17-4AE4-978D-B4086E35E37E}" srcOrd="7" destOrd="0" presId="urn:microsoft.com/office/officeart/2005/8/layout/vList2"/>
    <dgm:cxn modelId="{32ADC4C8-5653-463B-9333-AB7A2FB6E00E}" type="presParOf" srcId="{86302CFF-2D62-49B6-8BA7-10A967A51924}" destId="{F5AAAD9A-008A-4711-BA42-EFF61EDBE286}" srcOrd="8" destOrd="0" presId="urn:microsoft.com/office/officeart/2005/8/layout/vList2"/>
    <dgm:cxn modelId="{98B20743-BA05-4D22-9030-ADFBA095DC84}" type="presParOf" srcId="{86302CFF-2D62-49B6-8BA7-10A967A51924}" destId="{9C51873F-9FB1-4A48-9C89-174ED6349C03}" srcOrd="9" destOrd="0" presId="urn:microsoft.com/office/officeart/2005/8/layout/vList2"/>
    <dgm:cxn modelId="{D978576A-C461-43EF-AEB4-8B3DE559F12D}" type="presParOf" srcId="{86302CFF-2D62-49B6-8BA7-10A967A51924}" destId="{0D33D06C-0A98-4DC5-B9C3-A59A5DF6B53D}" srcOrd="10" destOrd="0" presId="urn:microsoft.com/office/officeart/2005/8/layout/vList2"/>
    <dgm:cxn modelId="{2B2E4BAC-76D3-45AF-9D0D-692DC3B25EB6}" type="presParOf" srcId="{86302CFF-2D62-49B6-8BA7-10A967A51924}" destId="{ADA6E1B1-60CF-47EA-9F57-B54402268C3B}" srcOrd="11" destOrd="0" presId="urn:microsoft.com/office/officeart/2005/8/layout/vList2"/>
    <dgm:cxn modelId="{EAD1996C-7E4B-41AE-B9F9-989FC029FED9}" type="presParOf" srcId="{86302CFF-2D62-49B6-8BA7-10A967A51924}" destId="{2E32C39E-78ED-4459-A1BE-9AD5872966D8}" srcOrd="12" destOrd="0" presId="urn:microsoft.com/office/officeart/2005/8/layout/vList2"/>
    <dgm:cxn modelId="{00C6B62B-C2BE-4F82-9F29-CC88D34DBA51}" type="presParOf" srcId="{86302CFF-2D62-49B6-8BA7-10A967A51924}" destId="{3386337C-9B5F-46D2-AE21-28B25E6E441C}" srcOrd="13" destOrd="0" presId="urn:microsoft.com/office/officeart/2005/8/layout/vList2"/>
    <dgm:cxn modelId="{9529F652-9428-4E72-AD27-1844BC5039A2}" type="presParOf" srcId="{86302CFF-2D62-49B6-8BA7-10A967A51924}" destId="{C996237F-F37F-4DEA-B7CF-547C40E4F806}" srcOrd="14" destOrd="0" presId="urn:microsoft.com/office/officeart/2005/8/layout/vList2"/>
    <dgm:cxn modelId="{824C619F-3A7E-418B-885D-DE69665C3963}" type="presParOf" srcId="{86302CFF-2D62-49B6-8BA7-10A967A51924}" destId="{FF6AED46-C388-4F09-95E3-C7ABF52C2FB1}" srcOrd="15" destOrd="0" presId="urn:microsoft.com/office/officeart/2005/8/layout/vList2"/>
    <dgm:cxn modelId="{00F281AE-93B3-4E5D-BB50-D11E8011337D}" type="presParOf" srcId="{86302CFF-2D62-49B6-8BA7-10A967A51924}" destId="{2F433AF8-E639-4A79-9B90-A171F9B9736A}" srcOrd="16" destOrd="0" presId="urn:microsoft.com/office/officeart/2005/8/layout/vList2"/>
  </dgm:cxnLst>
  <dgm:bg/>
  <dgm:whole/>
  <dgm:extLst>
    <a:ext uri="http://schemas.microsoft.com/office/drawing/2008/diagram">
      <dsp:dataModelExt relId="rId7" minVer="http://schemas.openxmlformats.org/drawingml/2006/diagram"/>
    </a:ext>
  </dgm:extLst>
</dgm:dataModel>
</file>

<file path=ppt/diagrams/drawing1.xml><?xml version="1.0" encoding="utf-8"?>
<dsp:drawing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sp:spTree>
    <dsp:nvGrpSpPr>
      <dsp:cNvPr id="0" name=""/>
      <dsp:cNvGrpSpPr/>
    </dsp:nvGrpSpPr>
    <dsp:grpSpPr/>
    <dsp:sp modelId="{EC541E58-7B40-4794-A72D-E14921242F8A}">
      <dsp:nvSpPr>
        <dsp:cNvPr id="0" name=""/>
        <dsp:cNvSpPr/>
      </dsp:nvSpPr>
      <dsp:spPr>
        <a:xfrm>
          <a:off x="381346" y="956"/>
          <a:ext cx="3476812" cy="208608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167640" tIns="167640" rIns="167640" bIns="167640" numCol="1" spcCol="1270" anchor="ctr" anchorCtr="false">
          <a:noAutofit/>
        </a:bodyPr>
        <a:lstStyle/>
        <a:p>
          <a:pPr marL="0" lvl="0" indent="0" algn="ctr" defTabSz="1955800">
            <a:lnSpc>
              <a:spcPct val="90000"/>
            </a:lnSpc>
            <a:spcBef>
              <a:spcPct val="0"/>
            </a:spcBef>
            <a:spcAft>
              <a:spcPct val="35000"/>
            </a:spcAft>
            <a:buNone/>
          </a:pPr>
          <a:r>
            <a:rPr lang="cs-CZ" sz="4400" b="false" kern="1200" dirty="false"/>
            <a:t>Úplnost a forma žádosti</a:t>
          </a:r>
          <a:endParaRPr lang="en-US" sz="4400" kern="1200" dirty="false"/>
        </a:p>
      </dsp:txBody>
      <dsp:txXfrm>
        <a:off x="381346" y="956"/>
        <a:ext cx="3476812" cy="2086087"/>
      </dsp:txXfrm>
    </dsp:sp>
    <dsp:sp modelId="{F75CC77D-19A4-4F0D-B2CB-C6578ED9CD4B}">
      <dsp:nvSpPr>
        <dsp:cNvPr id="0" name=""/>
        <dsp:cNvSpPr/>
      </dsp:nvSpPr>
      <dsp:spPr>
        <a:xfrm>
          <a:off x="4205840" y="956"/>
          <a:ext cx="3476812" cy="208608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167640" tIns="167640" rIns="167640" bIns="167640" numCol="1" spcCol="1270" anchor="ctr" anchorCtr="false">
          <a:noAutofit/>
        </a:bodyPr>
        <a:lstStyle/>
        <a:p>
          <a:pPr marL="0" lvl="0" indent="0" algn="ctr" defTabSz="1955800">
            <a:lnSpc>
              <a:spcPct val="90000"/>
            </a:lnSpc>
            <a:spcBef>
              <a:spcPct val="0"/>
            </a:spcBef>
            <a:spcAft>
              <a:spcPct val="35000"/>
            </a:spcAft>
            <a:buNone/>
          </a:pPr>
          <a:r>
            <a:rPr lang="cs-CZ" sz="4400" b="false" kern="1200"/>
            <a:t>Podpis žádosti</a:t>
          </a:r>
          <a:endParaRPr lang="en-US" sz="4400" kern="1200"/>
        </a:p>
      </dsp:txBody>
      <dsp:txXfrm>
        <a:off x="4205840" y="956"/>
        <a:ext cx="3476812" cy="2086087"/>
      </dsp:txXfrm>
    </dsp:sp>
  </dsp:spTree>
</dsp:drawing>
</file>

<file path=ppt/diagrams/drawing2.xml><?xml version="1.0" encoding="utf-8"?>
<dsp:drawing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sp:spTree>
    <dsp:nvGrpSpPr>
      <dsp:cNvPr id="0" name=""/>
      <dsp:cNvGrpSpPr/>
    </dsp:nvGrpSpPr>
    <dsp:grpSpPr/>
    <dsp:sp modelId="{2F3715B3-2991-4FDD-9A53-DD1EF417FABF}">
      <dsp:nvSpPr>
        <dsp:cNvPr id="0" name=""/>
        <dsp:cNvSpPr/>
      </dsp:nvSpPr>
      <dsp:spPr>
        <a:xfrm>
          <a:off x="0" y="42771"/>
          <a:ext cx="3383928" cy="5054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60960" tIns="60960" rIns="60960" bIns="60960" numCol="1" spcCol="1270" anchor="ctr" anchorCtr="false">
          <a:noAutofit/>
        </a:bodyPr>
        <a:lstStyle/>
        <a:p>
          <a:pPr marL="0" lvl="0" indent="0" algn="l" defTabSz="711200">
            <a:lnSpc>
              <a:spcPct val="90000"/>
            </a:lnSpc>
            <a:spcBef>
              <a:spcPct val="0"/>
            </a:spcBef>
            <a:spcAft>
              <a:spcPct val="35000"/>
            </a:spcAft>
            <a:buNone/>
          </a:pPr>
          <a:r>
            <a:rPr lang="cs-CZ" sz="1600" b="true" kern="1200" dirty="false"/>
            <a:t>Oprávněnost žadatele</a:t>
          </a:r>
          <a:endParaRPr lang="en-US" sz="1600" b="true" kern="1200" dirty="false"/>
        </a:p>
      </dsp:txBody>
      <dsp:txXfrm>
        <a:off x="24674" y="67445"/>
        <a:ext cx="3334580" cy="456092"/>
      </dsp:txXfrm>
    </dsp:sp>
    <dsp:sp modelId="{D7484E64-AD99-493F-A53B-A2BCBF988F8C}">
      <dsp:nvSpPr>
        <dsp:cNvPr id="0" name=""/>
        <dsp:cNvSpPr/>
      </dsp:nvSpPr>
      <dsp:spPr>
        <a:xfrm>
          <a:off x="0" y="625971"/>
          <a:ext cx="3383928" cy="5054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60960" tIns="60960" rIns="60960" bIns="60960" numCol="1" spcCol="1270" anchor="ctr" anchorCtr="false">
          <a:noAutofit/>
        </a:bodyPr>
        <a:lstStyle/>
        <a:p>
          <a:pPr marL="0" lvl="0" indent="0" algn="l" defTabSz="711200">
            <a:lnSpc>
              <a:spcPct val="90000"/>
            </a:lnSpc>
            <a:spcBef>
              <a:spcPct val="0"/>
            </a:spcBef>
            <a:spcAft>
              <a:spcPct val="35000"/>
            </a:spcAft>
            <a:buNone/>
          </a:pPr>
          <a:r>
            <a:rPr lang="cs-CZ" sz="1600" b="true" kern="1200"/>
            <a:t>Partnerství</a:t>
          </a:r>
          <a:endParaRPr lang="en-US" sz="1600" b="true" kern="1200"/>
        </a:p>
      </dsp:txBody>
      <dsp:txXfrm>
        <a:off x="24674" y="650645"/>
        <a:ext cx="3334580" cy="456092"/>
      </dsp:txXfrm>
    </dsp:sp>
    <dsp:sp modelId="{0A92D1EE-8FBB-45E7-A57A-6506D7AECC65}">
      <dsp:nvSpPr>
        <dsp:cNvPr id="0" name=""/>
        <dsp:cNvSpPr/>
      </dsp:nvSpPr>
      <dsp:spPr>
        <a:xfrm>
          <a:off x="0" y="1209171"/>
          <a:ext cx="3383928" cy="5054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60960" tIns="60960" rIns="60960" bIns="60960" numCol="1" spcCol="1270" anchor="ctr" anchorCtr="false">
          <a:noAutofit/>
        </a:bodyPr>
        <a:lstStyle/>
        <a:p>
          <a:pPr marL="0" lvl="0" indent="0" algn="l" defTabSz="711200">
            <a:lnSpc>
              <a:spcPct val="90000"/>
            </a:lnSpc>
            <a:spcBef>
              <a:spcPct val="0"/>
            </a:spcBef>
            <a:spcAft>
              <a:spcPct val="35000"/>
            </a:spcAft>
            <a:buNone/>
          </a:pPr>
          <a:r>
            <a:rPr lang="cs-CZ" sz="1600" b="true" kern="1200" dirty="false"/>
            <a:t>Cílové skupiny</a:t>
          </a:r>
          <a:endParaRPr lang="en-US" sz="1600" b="true" kern="1200" dirty="false"/>
        </a:p>
      </dsp:txBody>
      <dsp:txXfrm>
        <a:off x="24674" y="1233845"/>
        <a:ext cx="3334580" cy="456092"/>
      </dsp:txXfrm>
    </dsp:sp>
    <dsp:sp modelId="{B6D62591-548B-49C3-944A-81211173FCAD}">
      <dsp:nvSpPr>
        <dsp:cNvPr id="0" name=""/>
        <dsp:cNvSpPr/>
      </dsp:nvSpPr>
      <dsp:spPr>
        <a:xfrm>
          <a:off x="0" y="1792372"/>
          <a:ext cx="3383928" cy="5054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60960" tIns="60960" rIns="60960" bIns="60960" numCol="1" spcCol="1270" anchor="ctr" anchorCtr="false">
          <a:noAutofit/>
        </a:bodyPr>
        <a:lstStyle/>
        <a:p>
          <a:pPr marL="0" lvl="0" indent="0" algn="l" defTabSz="711200">
            <a:lnSpc>
              <a:spcPct val="90000"/>
            </a:lnSpc>
            <a:spcBef>
              <a:spcPct val="0"/>
            </a:spcBef>
            <a:spcAft>
              <a:spcPct val="35000"/>
            </a:spcAft>
            <a:buNone/>
          </a:pPr>
          <a:r>
            <a:rPr lang="cs-CZ" sz="1600" b="true" kern="1200"/>
            <a:t>Celkové způsobilé výdaje</a:t>
          </a:r>
          <a:endParaRPr lang="en-US" sz="1600" b="true" kern="1200"/>
        </a:p>
      </dsp:txBody>
      <dsp:txXfrm>
        <a:off x="24674" y="1817046"/>
        <a:ext cx="3334580" cy="456092"/>
      </dsp:txXfrm>
    </dsp:sp>
    <dsp:sp modelId="{F5AAAD9A-008A-4711-BA42-EFF61EDBE286}">
      <dsp:nvSpPr>
        <dsp:cNvPr id="0" name=""/>
        <dsp:cNvSpPr/>
      </dsp:nvSpPr>
      <dsp:spPr>
        <a:xfrm>
          <a:off x="0" y="2375572"/>
          <a:ext cx="3383928" cy="5054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60960" tIns="60960" rIns="60960" bIns="60960" numCol="1" spcCol="1270" anchor="ctr" anchorCtr="false">
          <a:noAutofit/>
        </a:bodyPr>
        <a:lstStyle/>
        <a:p>
          <a:pPr marL="0" lvl="0" indent="0" algn="l" defTabSz="711200">
            <a:lnSpc>
              <a:spcPct val="90000"/>
            </a:lnSpc>
            <a:spcBef>
              <a:spcPct val="0"/>
            </a:spcBef>
            <a:spcAft>
              <a:spcPct val="35000"/>
            </a:spcAft>
            <a:buNone/>
          </a:pPr>
          <a:r>
            <a:rPr lang="cs-CZ" sz="1600" b="true" kern="1200" dirty="false"/>
            <a:t>Aktivity</a:t>
          </a:r>
          <a:endParaRPr lang="en-US" sz="1600" b="true" kern="1200" dirty="false"/>
        </a:p>
      </dsp:txBody>
      <dsp:txXfrm>
        <a:off x="24674" y="2400246"/>
        <a:ext cx="3334580" cy="456092"/>
      </dsp:txXfrm>
    </dsp:sp>
    <dsp:sp modelId="{0D33D06C-0A98-4DC5-B9C3-A59A5DF6B53D}">
      <dsp:nvSpPr>
        <dsp:cNvPr id="0" name=""/>
        <dsp:cNvSpPr/>
      </dsp:nvSpPr>
      <dsp:spPr>
        <a:xfrm>
          <a:off x="0" y="2958772"/>
          <a:ext cx="3383928" cy="5054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60960" tIns="60960" rIns="60960" bIns="60960" numCol="1" spcCol="1270" anchor="ctr" anchorCtr="false">
          <a:noAutofit/>
        </a:bodyPr>
        <a:lstStyle/>
        <a:p>
          <a:pPr marL="0" lvl="0" indent="0" algn="l" defTabSz="711200">
            <a:lnSpc>
              <a:spcPct val="90000"/>
            </a:lnSpc>
            <a:spcBef>
              <a:spcPct val="0"/>
            </a:spcBef>
            <a:spcAft>
              <a:spcPct val="35000"/>
            </a:spcAft>
            <a:buNone/>
          </a:pPr>
          <a:r>
            <a:rPr lang="cs-CZ" sz="1600" b="true" kern="1200" dirty="false"/>
            <a:t>Horizontální principy</a:t>
          </a:r>
          <a:endParaRPr lang="en-US" sz="1600" b="true" kern="1200" dirty="false"/>
        </a:p>
      </dsp:txBody>
      <dsp:txXfrm>
        <a:off x="24674" y="2983446"/>
        <a:ext cx="3334580" cy="456092"/>
      </dsp:txXfrm>
    </dsp:sp>
    <dsp:sp modelId="{2E32C39E-78ED-4459-A1BE-9AD5872966D8}">
      <dsp:nvSpPr>
        <dsp:cNvPr id="0" name=""/>
        <dsp:cNvSpPr/>
      </dsp:nvSpPr>
      <dsp:spPr>
        <a:xfrm>
          <a:off x="0" y="3541972"/>
          <a:ext cx="3383928" cy="5054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60960" tIns="60960" rIns="60960" bIns="60960" numCol="1" spcCol="1270" anchor="ctr" anchorCtr="false">
          <a:noAutofit/>
        </a:bodyPr>
        <a:lstStyle/>
        <a:p>
          <a:pPr marL="0" lvl="0" indent="0" algn="l" defTabSz="711200">
            <a:lnSpc>
              <a:spcPct val="90000"/>
            </a:lnSpc>
            <a:spcBef>
              <a:spcPct val="0"/>
            </a:spcBef>
            <a:spcAft>
              <a:spcPct val="35000"/>
            </a:spcAft>
            <a:buNone/>
          </a:pPr>
          <a:r>
            <a:rPr lang="cs-CZ" sz="1600" b="true" kern="1200" dirty="false"/>
            <a:t>Trestní bezúhonnost</a:t>
          </a:r>
          <a:endParaRPr lang="en-US" sz="1600" b="true" kern="1200" dirty="false"/>
        </a:p>
      </dsp:txBody>
      <dsp:txXfrm>
        <a:off x="24674" y="3566646"/>
        <a:ext cx="3334580" cy="456092"/>
      </dsp:txXfrm>
    </dsp:sp>
    <dsp:sp modelId="{C996237F-F37F-4DEA-B7CF-547C40E4F806}">
      <dsp:nvSpPr>
        <dsp:cNvPr id="0" name=""/>
        <dsp:cNvSpPr/>
      </dsp:nvSpPr>
      <dsp:spPr>
        <a:xfrm>
          <a:off x="0" y="4125172"/>
          <a:ext cx="3383928" cy="5054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60960" tIns="60960" rIns="60960" bIns="60960" numCol="1" spcCol="1270" anchor="ctr" anchorCtr="false">
          <a:noAutofit/>
        </a:bodyPr>
        <a:lstStyle/>
        <a:p>
          <a:pPr marL="0" lvl="0" indent="0" algn="l" defTabSz="711200">
            <a:lnSpc>
              <a:spcPct val="90000"/>
            </a:lnSpc>
            <a:spcBef>
              <a:spcPct val="0"/>
            </a:spcBef>
            <a:spcAft>
              <a:spcPct val="35000"/>
            </a:spcAft>
            <a:buNone/>
          </a:pPr>
          <a:r>
            <a:rPr lang="cs-CZ" sz="1600" b="true" kern="1200" dirty="false"/>
            <a:t>Projektový záměr</a:t>
          </a:r>
          <a:endParaRPr lang="en-US" sz="1600" b="true" kern="1200" dirty="false"/>
        </a:p>
      </dsp:txBody>
      <dsp:txXfrm>
        <a:off x="24674" y="4149846"/>
        <a:ext cx="3334580" cy="456092"/>
      </dsp:txXfrm>
    </dsp:sp>
    <dsp:sp modelId="{2F433AF8-E639-4A79-9B90-A171F9B9736A}">
      <dsp:nvSpPr>
        <dsp:cNvPr id="0" name=""/>
        <dsp:cNvSpPr/>
      </dsp:nvSpPr>
      <dsp:spPr>
        <a:xfrm>
          <a:off x="0" y="4708372"/>
          <a:ext cx="3383928" cy="5054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60960" tIns="60960" rIns="60960" bIns="60960" numCol="1" spcCol="1270" anchor="ctr" anchorCtr="false">
          <a:noAutofit/>
        </a:bodyPr>
        <a:lstStyle/>
        <a:p>
          <a:pPr marL="0" lvl="0" indent="0" algn="l" defTabSz="711200">
            <a:lnSpc>
              <a:spcPct val="90000"/>
            </a:lnSpc>
            <a:spcBef>
              <a:spcPct val="0"/>
            </a:spcBef>
            <a:spcAft>
              <a:spcPct val="35000"/>
            </a:spcAft>
            <a:buNone/>
          </a:pPr>
          <a:r>
            <a:rPr lang="cs-CZ" sz="1600" b="true" kern="1200" dirty="false"/>
            <a:t>Integrované strategie</a:t>
          </a:r>
          <a:endParaRPr lang="en-US" sz="1600" b="true" kern="1200" dirty="false"/>
        </a:p>
      </dsp:txBody>
      <dsp:txXfrm>
        <a:off x="24674" y="4733046"/>
        <a:ext cx="3334580" cy="456092"/>
      </dsp:txXfrm>
    </dsp:sp>
  </dsp:spTree>
</dsp:drawing>
</file>

<file path=ppt/diagrams/layout1.xml><?xml version="1.0" encoding="utf-8"?>
<dgm:layoutDef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uniqueId="urn:microsoft.com/office/officeart/2005/8/layout/default">
  <dgm:title val=""/>
  <dgm:desc val=""/>
  <dgm:catLst>
    <dgm:cat type="list" pri="400"/>
  </dgm:catLst>
  <dgm:sampData>
    <dgm:dataModel>
      <dgm:ptLst>
        <dgm:pt modelId="0" type="doc"/>
        <dgm:pt modelId="1">
          <dgm:prSet phldr="true"/>
        </dgm:pt>
        <dgm:pt modelId="2">
          <dgm:prSet phldr="true"/>
        </dgm:pt>
        <dgm:pt modelId="3">
          <dgm:prSet phldr="true"/>
        </dgm:pt>
        <dgm:pt modelId="4">
          <dgm:prSet phldr="true"/>
        </dgm:pt>
        <dgm:pt modelId="5">
          <dgm:prSet phldr="true"/>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axis="" ptType="" hideLastTrans="" st="" cnt="" step="">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r:blip="">
      <dgm:adjLst/>
    </dgm:shape>
    <dgm:presOf axis="" ptType="" hideLastTrans="" st="" cnt="" step=""/>
    <dgm:constrLst>
      <dgm:constr type="w" for="ch" forName="node" refType="w"/>
      <dgm:constr fact="0.6" type="h" for="ch" forName="node" refType="w" refFor="ch" refForName="node"/>
      <dgm:constr fact="0.1" type="w" for="ch" forName="sibTrans" refType="w" refFor="ch" refForName="node"/>
      <dgm:constr type="sp" refType="w" refFor="ch" refForName="sibTrans"/>
      <dgm:constr op="equ" val="65.0" type="primFontSz" for="ch" forName="node"/>
    </dgm:constrLst>
    <dgm:ruleLst/>
    <dgm:forEach name="Name3" axis="ch" ptType="node" hideLastTrans="" st="" cnt="" step="">
      <dgm:layoutNode name="node">
        <dgm:varLst>
          <dgm:bulletEnabled val="true"/>
        </dgm:varLst>
        <dgm:alg type="tx"/>
        <dgm:shape type="rect" r:blip="">
          <dgm:adjLst/>
        </dgm:shape>
        <dgm:presOf axis="desOrSelf" ptType="node" hideLastTrans="" st="" cnt="" step=""/>
        <dgm:constrLst>
          <dgm:constr fact="0.3" type="lMarg" refType="primFontSz"/>
          <dgm:constr fact="0.3" type="rMarg" refType="primFontSz"/>
          <dgm:constr fact="0.3" type="tMarg" refType="primFontSz"/>
          <dgm:constr fact="0.3" type="bMarg" refType="primFontSz"/>
        </dgm:constrLst>
        <dgm:ruleLst>
          <dgm:rule val="5.0" fact="NaN" max="NaN" type="primFontSz"/>
        </dgm:ruleLst>
      </dgm:layoutNode>
      <dgm:forEach name="Name4" axis="followSib" ptType="sibTrans" hideLastTrans="" st="" cnt="1" step="">
        <dgm:layoutNode name="sibTrans">
          <dgm:alg type="sp"/>
          <dgm:shape r:blip="">
            <dgm:adjLst/>
          </dgm:shape>
          <dgm:presOf axis="" ptType="" hideLastTrans="" st="" cnt="" step=""/>
          <dgm:constrLst/>
          <dgm:ruleLst/>
        </dgm:layoutNode>
      </dgm:forEach>
    </dgm:forEach>
  </dgm:layoutNode>
</dgm:layoutDef>
</file>

<file path=ppt/diagrams/layout2.xml><?xml version="1.0" encoding="utf-8"?>
<dgm:layoutDef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uniqueId="urn:microsoft.com/office/officeart/2005/8/layout/vList2">
  <dgm:title val=""/>
  <dgm:desc val=""/>
  <dgm:catLst>
    <dgm:cat type="list" pri="3000"/>
    <dgm:cat type="convert" pri="1000"/>
  </dgm:catLst>
  <dgm:sampData>
    <dgm:dataModel>
      <dgm:ptLst>
        <dgm:pt modelId="0" type="doc"/>
        <dgm:pt modelId="1">
          <dgm:prSet phldr="true"/>
        </dgm:pt>
        <dgm:pt modelId="11">
          <dgm:prSet phldr="true"/>
        </dgm:pt>
        <dgm:pt modelId="2">
          <dgm:prSet phldr="true"/>
        </dgm:pt>
        <dgm:pt modelId="21">
          <dgm:prSet phldr="true"/>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r:blip="">
      <dgm:adjLst/>
    </dgm:shape>
    <dgm:presOf axis="" ptType="" hideLastTrans="" st="" cnt="" step=""/>
    <dgm:constrLst>
      <dgm:constr type="w" for="ch" forName="parentText" refType="w"/>
      <dgm:constr fact="0.52" type="h" for="ch" forName="parentText" refType="primFontSz" refFor="ch" refForName="parentText"/>
      <dgm:constr type="w" for="ch" forName="childText" refType="w"/>
      <dgm:constr fact="0.46" type="h" for="ch" forName="childText" refType="primFontSz" refFor="ch" refForName="parentText"/>
      <dgm:constr op="equ" type="h" for="ch" forName="parentText"/>
      <dgm:constr op="equ" val="65.0" type="primFontSz" for="ch" forName="parentText"/>
      <dgm:constr op="equ" type="primFontSz" for="ch" forName="childText" refType="primFontSz" refFor="ch" refForName="parentText"/>
      <dgm:constr fact="0.08" type="h" for="ch" forName="spacer" refType="primFontSz" refFor="ch" refForName="parentText"/>
    </dgm:constrLst>
    <dgm:ruleLst>
      <dgm:rule val="5.0" fact="NaN" max="NaN" type="primFontSz" for="ch" forName="parentText"/>
    </dgm:ruleLst>
    <dgm:forEach name="Name0" axis="ch" ptType="node" hideLastTrans="" st="" cnt="" step="">
      <dgm:layoutNode name="parentText" styleLbl="node1">
        <dgm:varLst>
          <dgm:chMax val="0"/>
          <dgm:bulletEnabled val="true"/>
        </dgm:varLst>
        <dgm:alg type="tx">
          <dgm:param type="parTxLTRAlign" val="l"/>
          <dgm:param type="parTxRTLAlign" val="r"/>
        </dgm:alg>
        <dgm:shape type="roundRect" r:blip="">
          <dgm:adjLst/>
        </dgm:shape>
        <dgm:presOf axis="self" ptType="" hideLastTrans="" st="" cnt="" step=""/>
        <dgm:constrLst>
          <dgm:constr fact="0.3" type="tMarg" refType="primFontSz"/>
          <dgm:constr fact="0.3" type="bMarg" refType="primFontSz"/>
          <dgm:constr fact="0.3" type="lMarg" refType="primFontSz"/>
          <dgm:constr fact="0.3" type="rMarg" refType="primFontSz"/>
        </dgm:constrLst>
        <dgm:ruleLst>
          <dgm:rule val="INF" fact="NaN" max="NaN" type="h"/>
        </dgm:ruleLst>
      </dgm:layoutNode>
      <dgm:choose name="Name1">
        <dgm:if name="Name2" func="cnt" op="gte" val="1" axis="ch" ptType="node" hideLastTrans="" st="" cnt="" step="">
          <dgm:layoutNode name="childText" styleLbl="revTx">
            <dgm:varLst>
              <dgm:bulletEnabled val="true"/>
            </dgm:varLst>
            <dgm:alg type="tx">
              <dgm:param type="stBulletLvl" val="1"/>
              <dgm:param type="lnSpAfChP" val="20"/>
            </dgm:alg>
            <dgm:shape type="rect" r:blip="">
              <dgm:adjLst/>
            </dgm:shape>
            <dgm:presOf axis="des" ptType="node" hideLastTrans="" st="" cnt="" step=""/>
            <dgm:constrLst>
              <dgm:constr fact="0.1" type="tMarg" refType="primFontSz"/>
              <dgm:constr fact="0.1" type="bMarg" refType="primFontSz"/>
              <dgm:constr fact="0.09" type="lMarg" refType="w"/>
            </dgm:constrLst>
            <dgm:ruleLst>
              <dgm:rule val="INF" fact="NaN" max="NaN" type="h"/>
            </dgm:ruleLst>
          </dgm:layoutNode>
        </dgm:if>
        <dgm:else name="Name3">
          <dgm:choose name="Name4">
            <dgm:if name="Name5" func="cnt" op="gte" val="2" axis="par ch" ptType="doc node" hideLastTrans="" st="" cnt="" step="">
              <dgm:forEach name="Name6" axis="followSib" ptType="sibTrans" hideLastTrans="" st="" cnt="1" step="">
                <dgm:layoutNode name="spacer">
                  <dgm:alg type="sp"/>
                  <dgm:shape r:blip="">
                    <dgm:adjLst/>
                  </dgm:shape>
                  <dgm:presOf axis="" ptType="" hideLastTrans="" st="" cnt="" step=""/>
                  <dgm:constrLst/>
                  <dgm:ruleLst/>
                </dgm:layoutNode>
              </dgm:forEach>
            </dgm:if>
            <dgm:else name="Name7"/>
          </dgm:choose>
        </dgm:else>
      </dgm:choose>
    </dgm:forEach>
  </dgm:layoutNode>
</dgm:layoutDef>
</file>

<file path=ppt/diagrams/quickStyle1.xml><?xml version="1.0" encoding="utf-8"?>
<dgm:styleDef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
    <Relationship Target="../theme/theme2.xml" Type="http://schemas.openxmlformats.org/officeDocument/2006/relationships/theme" Id="rId1"/>
</Relationships>

</file>

<file path=ppt/notesMasters/notesMaster1.xml><?xml version="1.0" encoding="utf-8"?>
<p:notesMaste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true"/>
          </p:cNvSpPr>
          <p:nvPr>
            <p:ph type="hdr" sz="quarter"/>
          </p:nvPr>
        </p:nvSpPr>
        <p:spPr>
          <a:xfrm>
            <a:off x="0" y="0"/>
            <a:ext cx="2945659" cy="496332"/>
          </a:xfrm>
          <a:prstGeom prst="rect">
            <a:avLst/>
          </a:prstGeom>
        </p:spPr>
        <p:txBody>
          <a:bodyPr vert="horz" lIns="91440" tIns="45720" rIns="91440" bIns="45720" rtlCol="false"/>
          <a:lstStyle>
            <a:lvl1pPr algn="l">
              <a:defRPr sz="1200"/>
            </a:lvl1pPr>
          </a:lstStyle>
          <a:p>
            <a:endParaRPr lang="cs-CZ" dirty="false"/>
          </a:p>
        </p:txBody>
      </p:sp>
      <p:sp>
        <p:nvSpPr>
          <p:cNvPr id="3" name="Zástupný symbol pro datum 2"/>
          <p:cNvSpPr>
            <a:spLocks noGrp="true"/>
          </p:cNvSpPr>
          <p:nvPr>
            <p:ph type="dt" idx="1"/>
          </p:nvPr>
        </p:nvSpPr>
        <p:spPr>
          <a:xfrm>
            <a:off x="3850443" y="0"/>
            <a:ext cx="2945659" cy="496332"/>
          </a:xfrm>
          <a:prstGeom prst="rect">
            <a:avLst/>
          </a:prstGeom>
        </p:spPr>
        <p:txBody>
          <a:bodyPr vert="horz" lIns="91440" tIns="45720" rIns="91440" bIns="45720" rtlCol="false"/>
          <a:lstStyle>
            <a:lvl1pPr algn="r">
              <a:defRPr sz="1200"/>
            </a:lvl1pPr>
          </a:lstStyle>
          <a:p>
            <a:fld id="{703916EA-B297-4F0B-851D-BD5704B201B7}" type="datetimeFigureOut">
              <a:rPr lang="cs-CZ" smtClean="false"/>
              <a:t>13.09.2023</a:t>
            </a:fld>
            <a:endParaRPr lang="cs-CZ" dirty="false"/>
          </a:p>
        </p:txBody>
      </p:sp>
      <p:sp>
        <p:nvSpPr>
          <p:cNvPr id="4" name="Zástupný symbol pro obrázek snímku 3"/>
          <p:cNvSpPr>
            <a:spLocks noGrp="true" noRot="true" noChangeAspect="true"/>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false" anchor="ctr"/>
          <a:lstStyle/>
          <a:p>
            <a:endParaRPr lang="cs-CZ" dirty="false"/>
          </a:p>
        </p:txBody>
      </p:sp>
      <p:sp>
        <p:nvSpPr>
          <p:cNvPr id="5" name="Zástupný symbol pro poznámky 4"/>
          <p:cNvSpPr>
            <a:spLocks noGrp="true"/>
          </p:cNvSpPr>
          <p:nvPr>
            <p:ph type="body" sz="quarter" idx="3"/>
          </p:nvPr>
        </p:nvSpPr>
        <p:spPr>
          <a:xfrm>
            <a:off x="679768" y="4715153"/>
            <a:ext cx="5438140" cy="4466987"/>
          </a:xfrm>
          <a:prstGeom prst="rect">
            <a:avLst/>
          </a:prstGeom>
        </p:spPr>
        <p:txBody>
          <a:bodyPr vert="horz" lIns="91440" tIns="45720" rIns="91440" bIns="45720" rtlCol="false"/>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true"/>
          </p:cNvSpPr>
          <p:nvPr>
            <p:ph type="ftr" sz="quarter" idx="4"/>
          </p:nvPr>
        </p:nvSpPr>
        <p:spPr>
          <a:xfrm>
            <a:off x="0" y="9428583"/>
            <a:ext cx="2945659" cy="496332"/>
          </a:xfrm>
          <a:prstGeom prst="rect">
            <a:avLst/>
          </a:prstGeom>
        </p:spPr>
        <p:txBody>
          <a:bodyPr vert="horz" lIns="91440" tIns="45720" rIns="91440" bIns="45720" rtlCol="false" anchor="b"/>
          <a:lstStyle>
            <a:lvl1pPr algn="l">
              <a:defRPr sz="1200"/>
            </a:lvl1pPr>
          </a:lstStyle>
          <a:p>
            <a:endParaRPr lang="cs-CZ" dirty="false"/>
          </a:p>
        </p:txBody>
      </p:sp>
      <p:sp>
        <p:nvSpPr>
          <p:cNvPr id="7" name="Zástupný symbol pro číslo snímku 6"/>
          <p:cNvSpPr>
            <a:spLocks noGrp="true"/>
          </p:cNvSpPr>
          <p:nvPr>
            <p:ph type="sldNum" sz="quarter" idx="5"/>
          </p:nvPr>
        </p:nvSpPr>
        <p:spPr>
          <a:xfrm>
            <a:off x="3850443" y="9428583"/>
            <a:ext cx="2945659" cy="496332"/>
          </a:xfrm>
          <a:prstGeom prst="rect">
            <a:avLst/>
          </a:prstGeom>
        </p:spPr>
        <p:txBody>
          <a:bodyPr vert="horz" lIns="91440" tIns="45720" rIns="91440" bIns="45720" rtlCol="false" anchor="b"/>
          <a:lstStyle>
            <a:lvl1pPr algn="r">
              <a:defRPr sz="1200"/>
            </a:lvl1pPr>
          </a:lstStyle>
          <a:p>
            <a:fld id="{53FB31FA-E905-4016-9D4B-970DF0C7EE08}" type="slidenum">
              <a:rPr lang="cs-CZ" smtClean="false"/>
              <a:t>‹#›</a:t>
            </a:fld>
            <a:endParaRPr lang="cs-CZ" dirty="false"/>
          </a:p>
        </p:txBody>
      </p:sp>
    </p:spTree>
    <p:extLst>
      <p:ext uri="{BB962C8B-B14F-4D97-AF65-F5344CB8AC3E}">
        <p14:creationId xmlns:p14="http://schemas.microsoft.com/office/powerpoint/2010/main" val="2861834568"/>
      </p:ext>
    </p:extLst>
  </p:cSld>
  <p:clrMap bg1="lt1" tx1="dk1" bg2="lt2" tx2="dk2" accent1="accent1" accent2="accent2" accent3="accent3" accent4="accent4" accent5="accent5" accent6="accent6" hlink="hlink" folHlink="folHlink"/>
  <p:notesStyle>
    <a:lvl1pPr marL="0" algn="l" defTabSz="914400" rtl="false" eaLnBrk="true" latinLnBrk="false" hangingPunct="true">
      <a:defRPr sz="1200" kern="1200">
        <a:solidFill>
          <a:schemeClr val="tx1"/>
        </a:solidFill>
        <a:latin typeface="+mn-lt"/>
        <a:ea typeface="+mn-ea"/>
        <a:cs typeface="+mn-cs"/>
      </a:defRPr>
    </a:lvl1pPr>
    <a:lvl2pPr marL="457200" algn="l" defTabSz="914400" rtl="false" eaLnBrk="true" latinLnBrk="false" hangingPunct="true">
      <a:defRPr sz="1200" kern="1200">
        <a:solidFill>
          <a:schemeClr val="tx1"/>
        </a:solidFill>
        <a:latin typeface="+mn-lt"/>
        <a:ea typeface="+mn-ea"/>
        <a:cs typeface="+mn-cs"/>
      </a:defRPr>
    </a:lvl2pPr>
    <a:lvl3pPr marL="914400" algn="l" defTabSz="914400" rtl="false" eaLnBrk="true" latinLnBrk="false" hangingPunct="true">
      <a:defRPr sz="1200" kern="1200">
        <a:solidFill>
          <a:schemeClr val="tx1"/>
        </a:solidFill>
        <a:latin typeface="+mn-lt"/>
        <a:ea typeface="+mn-ea"/>
        <a:cs typeface="+mn-cs"/>
      </a:defRPr>
    </a:lvl3pPr>
    <a:lvl4pPr marL="1371600" algn="l" defTabSz="914400" rtl="false" eaLnBrk="true" latinLnBrk="false" hangingPunct="true">
      <a:defRPr sz="1200" kern="1200">
        <a:solidFill>
          <a:schemeClr val="tx1"/>
        </a:solidFill>
        <a:latin typeface="+mn-lt"/>
        <a:ea typeface="+mn-ea"/>
        <a:cs typeface="+mn-cs"/>
      </a:defRPr>
    </a:lvl4pPr>
    <a:lvl5pPr marL="1828800" algn="l" defTabSz="914400" rtl="false" eaLnBrk="true" latinLnBrk="false" hangingPunct="true">
      <a:defRPr sz="1200" kern="1200">
        <a:solidFill>
          <a:schemeClr val="tx1"/>
        </a:solidFill>
        <a:latin typeface="+mn-lt"/>
        <a:ea typeface="+mn-ea"/>
        <a:cs typeface="+mn-cs"/>
      </a:defRPr>
    </a:lvl5pPr>
    <a:lvl6pPr marL="2286000" algn="l" defTabSz="914400" rtl="false" eaLnBrk="true" latinLnBrk="false" hangingPunct="true">
      <a:defRPr sz="1200" kern="1200">
        <a:solidFill>
          <a:schemeClr val="tx1"/>
        </a:solidFill>
        <a:latin typeface="+mn-lt"/>
        <a:ea typeface="+mn-ea"/>
        <a:cs typeface="+mn-cs"/>
      </a:defRPr>
    </a:lvl6pPr>
    <a:lvl7pPr marL="2743200" algn="l" defTabSz="914400" rtl="false" eaLnBrk="true" latinLnBrk="false" hangingPunct="true">
      <a:defRPr sz="1200" kern="1200">
        <a:solidFill>
          <a:schemeClr val="tx1"/>
        </a:solidFill>
        <a:latin typeface="+mn-lt"/>
        <a:ea typeface="+mn-ea"/>
        <a:cs typeface="+mn-cs"/>
      </a:defRPr>
    </a:lvl7pPr>
    <a:lvl8pPr marL="3200400" algn="l" defTabSz="914400" rtl="false" eaLnBrk="true" latinLnBrk="false" hangingPunct="true">
      <a:defRPr sz="1200" kern="1200">
        <a:solidFill>
          <a:schemeClr val="tx1"/>
        </a:solidFill>
        <a:latin typeface="+mn-lt"/>
        <a:ea typeface="+mn-ea"/>
        <a:cs typeface="+mn-cs"/>
      </a:defRPr>
    </a:lvl8pPr>
    <a:lvl9pPr marL="3657600" algn="l" defTabSz="914400" rtl="false" eaLnBrk="true" latinLnBrk="false" hangingPunct="true">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Target="../slides/slide1.xml" Type="http://schemas.openxmlformats.org/officeDocument/2006/relationships/slide" Id="rId2"/>
    <Relationship Target="../notesMasters/notesMaster1.xml" Type="http://schemas.openxmlformats.org/officeDocument/2006/relationships/notesMaster" Id="rId1"/>
</Relationships>

</file>

<file path=ppt/notesSlides/_rels/notesSlide10.xml.rels><?xml version="1.0" encoding="UTF-8" standalone="yes"?>
<Relationships xmlns="http://schemas.openxmlformats.org/package/2006/relationships">
    <Relationship Target="../slides/slide10.xml" Type="http://schemas.openxmlformats.org/officeDocument/2006/relationships/slide" Id="rId2"/>
    <Relationship Target="../notesMasters/notesMaster1.xml" Type="http://schemas.openxmlformats.org/officeDocument/2006/relationships/notesMaster" Id="rId1"/>
</Relationships>

</file>

<file path=ppt/notesSlides/_rels/notesSlide11.xml.rels><?xml version="1.0" encoding="UTF-8" standalone="yes"?>
<Relationships xmlns="http://schemas.openxmlformats.org/package/2006/relationships">
    <Relationship Target="../slides/slide11.xml" Type="http://schemas.openxmlformats.org/officeDocument/2006/relationships/slide" Id="rId2"/>
    <Relationship Target="../notesMasters/notesMaster1.xml" Type="http://schemas.openxmlformats.org/officeDocument/2006/relationships/notesMaster" Id="rId1"/>
</Relationships>

</file>

<file path=ppt/notesSlides/_rels/notesSlide12.xml.rels><?xml version="1.0" encoding="UTF-8" standalone="yes"?>
<Relationships xmlns="http://schemas.openxmlformats.org/package/2006/relationships">
    <Relationship Target="../slides/slide12.xml" Type="http://schemas.openxmlformats.org/officeDocument/2006/relationships/slide" Id="rId2"/>
    <Relationship Target="../notesMasters/notesMaster1.xml" Type="http://schemas.openxmlformats.org/officeDocument/2006/relationships/notesMaster" Id="rId1"/>
</Relationships>

</file>

<file path=ppt/notesSlides/_rels/notesSlide13.xml.rels><?xml version="1.0" encoding="UTF-8" standalone="yes"?>
<Relationships xmlns="http://schemas.openxmlformats.org/package/2006/relationships">
    <Relationship Target="../slides/slide13.xml" Type="http://schemas.openxmlformats.org/officeDocument/2006/relationships/slide" Id="rId2"/>
    <Relationship Target="../notesMasters/notesMaster1.xml" Type="http://schemas.openxmlformats.org/officeDocument/2006/relationships/notesMaster" Id="rId1"/>
</Relationships>

</file>

<file path=ppt/notesSlides/_rels/notesSlide14.xml.rels><?xml version="1.0" encoding="UTF-8" standalone="yes"?>
<Relationships xmlns="http://schemas.openxmlformats.org/package/2006/relationships">
    <Relationship Target="../slides/slide14.xml" Type="http://schemas.openxmlformats.org/officeDocument/2006/relationships/slide" Id="rId2"/>
    <Relationship Target="../notesMasters/notesMaster1.xml" Type="http://schemas.openxmlformats.org/officeDocument/2006/relationships/notesMaster" Id="rId1"/>
</Relationships>

</file>

<file path=ppt/notesSlides/_rels/notesSlide15.xml.rels><?xml version="1.0" encoding="UTF-8" standalone="yes"?>
<Relationships xmlns="http://schemas.openxmlformats.org/package/2006/relationships">
    <Relationship Target="../slides/slide15.xml" Type="http://schemas.openxmlformats.org/officeDocument/2006/relationships/slide" Id="rId2"/>
    <Relationship Target="../notesMasters/notesMaster1.xml" Type="http://schemas.openxmlformats.org/officeDocument/2006/relationships/notesMaster" Id="rId1"/>
</Relationships>

</file>

<file path=ppt/notesSlides/_rels/notesSlide16.xml.rels><?xml version="1.0" encoding="UTF-8" standalone="yes"?>
<Relationships xmlns="http://schemas.openxmlformats.org/package/2006/relationships">
    <Relationship Target="../slides/slide16.xml" Type="http://schemas.openxmlformats.org/officeDocument/2006/relationships/slide" Id="rId2"/>
    <Relationship Target="../notesMasters/notesMaster1.xml" Type="http://schemas.openxmlformats.org/officeDocument/2006/relationships/notesMaster" Id="rId1"/>
</Relationships>

</file>

<file path=ppt/notesSlides/_rels/notesSlide17.xml.rels><?xml version="1.0" encoding="UTF-8" standalone="yes"?>
<Relationships xmlns="http://schemas.openxmlformats.org/package/2006/relationships">
    <Relationship Target="../slides/slide17.xml" Type="http://schemas.openxmlformats.org/officeDocument/2006/relationships/slide" Id="rId2"/>
    <Relationship Target="../notesMasters/notesMaster1.xml" Type="http://schemas.openxmlformats.org/officeDocument/2006/relationships/notesMaster" Id="rId1"/>
</Relationships>

</file>

<file path=ppt/notesSlides/_rels/notesSlide18.xml.rels><?xml version="1.0" encoding="UTF-8" standalone="yes"?>
<Relationships xmlns="http://schemas.openxmlformats.org/package/2006/relationships">
    <Relationship Target="../slides/slide18.xml" Type="http://schemas.openxmlformats.org/officeDocument/2006/relationships/slide" Id="rId2"/>
    <Relationship Target="../notesMasters/notesMaster1.xml" Type="http://schemas.openxmlformats.org/officeDocument/2006/relationships/notesMaster" Id="rId1"/>
</Relationships>

</file>

<file path=ppt/notesSlides/_rels/notesSlide19.xml.rels><?xml version="1.0" encoding="UTF-8" standalone="yes"?>
<Relationships xmlns="http://schemas.openxmlformats.org/package/2006/relationships">
    <Relationship Target="../slides/slide19.xml" Type="http://schemas.openxmlformats.org/officeDocument/2006/relationships/slide" Id="rId2"/>
    <Relationship Target="../notesMasters/notesMaster1.xml" Type="http://schemas.openxmlformats.org/officeDocument/2006/relationships/notesMaster" Id="rId1"/>
</Relationships>

</file>

<file path=ppt/notesSlides/_rels/notesSlide2.xml.rels><?xml version="1.0" encoding="UTF-8" standalone="yes"?>
<Relationships xmlns="http://schemas.openxmlformats.org/package/2006/relationships">
    <Relationship Target="../slides/slide2.xml" Type="http://schemas.openxmlformats.org/officeDocument/2006/relationships/slide" Id="rId2"/>
    <Relationship Target="../notesMasters/notesMaster1.xml" Type="http://schemas.openxmlformats.org/officeDocument/2006/relationships/notesMaster" Id="rId1"/>
</Relationships>

</file>

<file path=ppt/notesSlides/_rels/notesSlide20.xml.rels><?xml version="1.0" encoding="UTF-8" standalone="yes"?>
<Relationships xmlns="http://schemas.openxmlformats.org/package/2006/relationships">
    <Relationship Target="../slides/slide20.xml" Type="http://schemas.openxmlformats.org/officeDocument/2006/relationships/slide" Id="rId2"/>
    <Relationship Target="../notesMasters/notesMaster1.xml" Type="http://schemas.openxmlformats.org/officeDocument/2006/relationships/notesMaster" Id="rId1"/>
</Relationships>

</file>

<file path=ppt/notesSlides/_rels/notesSlide21.xml.rels><?xml version="1.0" encoding="UTF-8" standalone="yes"?>
<Relationships xmlns="http://schemas.openxmlformats.org/package/2006/relationships">
    <Relationship Target="../slides/slide21.xml" Type="http://schemas.openxmlformats.org/officeDocument/2006/relationships/slide" Id="rId2"/>
    <Relationship Target="../notesMasters/notesMaster1.xml" Type="http://schemas.openxmlformats.org/officeDocument/2006/relationships/notesMaster" Id="rId1"/>
</Relationships>

</file>

<file path=ppt/notesSlides/_rels/notesSlide22.xml.rels><?xml version="1.0" encoding="UTF-8" standalone="yes"?>
<Relationships xmlns="http://schemas.openxmlformats.org/package/2006/relationships">
    <Relationship Target="../slides/slide22.xml" Type="http://schemas.openxmlformats.org/officeDocument/2006/relationships/slide" Id="rId2"/>
    <Relationship Target="../notesMasters/notesMaster1.xml" Type="http://schemas.openxmlformats.org/officeDocument/2006/relationships/notesMaster" Id="rId1"/>
</Relationships>

</file>

<file path=ppt/notesSlides/_rels/notesSlide23.xml.rels><?xml version="1.0" encoding="UTF-8" standalone="yes"?>
<Relationships xmlns="http://schemas.openxmlformats.org/package/2006/relationships">
    <Relationship Target="../slides/slide23.xml" Type="http://schemas.openxmlformats.org/officeDocument/2006/relationships/slide" Id="rId2"/>
    <Relationship Target="../notesMasters/notesMaster1.xml" Type="http://schemas.openxmlformats.org/officeDocument/2006/relationships/notesMaster" Id="rId1"/>
</Relationships>

</file>

<file path=ppt/notesSlides/_rels/notesSlide24.xml.rels><?xml version="1.0" encoding="UTF-8" standalone="yes"?>
<Relationships xmlns="http://schemas.openxmlformats.org/package/2006/relationships">
    <Relationship Target="../slides/slide24.xml" Type="http://schemas.openxmlformats.org/officeDocument/2006/relationships/slide" Id="rId2"/>
    <Relationship Target="../notesMasters/notesMaster1.xml" Type="http://schemas.openxmlformats.org/officeDocument/2006/relationships/notesMaster" Id="rId1"/>
</Relationships>

</file>

<file path=ppt/notesSlides/_rels/notesSlide25.xml.rels><?xml version="1.0" encoding="UTF-8" standalone="yes"?>
<Relationships xmlns="http://schemas.openxmlformats.org/package/2006/relationships">
    <Relationship Target="../slides/slide25.xml" Type="http://schemas.openxmlformats.org/officeDocument/2006/relationships/slide" Id="rId2"/>
    <Relationship Target="../notesMasters/notesMaster1.xml" Type="http://schemas.openxmlformats.org/officeDocument/2006/relationships/notesMaster" Id="rId1"/>
</Relationships>

</file>

<file path=ppt/notesSlides/_rels/notesSlide26.xml.rels><?xml version="1.0" encoding="UTF-8" standalone="yes"?>
<Relationships xmlns="http://schemas.openxmlformats.org/package/2006/relationships">
    <Relationship Target="../slides/slide26.xml" Type="http://schemas.openxmlformats.org/officeDocument/2006/relationships/slide" Id="rId2"/>
    <Relationship Target="../notesMasters/notesMaster1.xml" Type="http://schemas.openxmlformats.org/officeDocument/2006/relationships/notesMaster" Id="rId1"/>
</Relationships>

</file>

<file path=ppt/notesSlides/_rels/notesSlide27.xml.rels><?xml version="1.0" encoding="UTF-8" standalone="yes"?>
<Relationships xmlns="http://schemas.openxmlformats.org/package/2006/relationships">
    <Relationship Target="../slides/slide27.xml" Type="http://schemas.openxmlformats.org/officeDocument/2006/relationships/slide" Id="rId2"/>
    <Relationship Target="../notesMasters/notesMaster1.xml" Type="http://schemas.openxmlformats.org/officeDocument/2006/relationships/notesMaster" Id="rId1"/>
</Relationships>

</file>

<file path=ppt/notesSlides/_rels/notesSlide28.xml.rels><?xml version="1.0" encoding="UTF-8" standalone="yes"?>
<Relationships xmlns="http://schemas.openxmlformats.org/package/2006/relationships">
    <Relationship Target="../slides/slide28.xml" Type="http://schemas.openxmlformats.org/officeDocument/2006/relationships/slide" Id="rId2"/>
    <Relationship Target="../notesMasters/notesMaster1.xml" Type="http://schemas.openxmlformats.org/officeDocument/2006/relationships/notesMaster" Id="rId1"/>
</Relationships>

</file>

<file path=ppt/notesSlides/_rels/notesSlide29.xml.rels><?xml version="1.0" encoding="UTF-8" standalone="yes"?>
<Relationships xmlns="http://schemas.openxmlformats.org/package/2006/relationships">
    <Relationship Target="../slides/slide29.xml" Type="http://schemas.openxmlformats.org/officeDocument/2006/relationships/slide" Id="rId2"/>
    <Relationship Target="../notesMasters/notesMaster1.xml" Type="http://schemas.openxmlformats.org/officeDocument/2006/relationships/notesMaster" Id="rId1"/>
</Relationships>

</file>

<file path=ppt/notesSlides/_rels/notesSlide3.xml.rels><?xml version="1.0" encoding="UTF-8" standalone="yes"?>
<Relationships xmlns="http://schemas.openxmlformats.org/package/2006/relationships">
    <Relationship Target="../slides/slide3.xml" Type="http://schemas.openxmlformats.org/officeDocument/2006/relationships/slide" Id="rId2"/>
    <Relationship Target="../notesMasters/notesMaster1.xml" Type="http://schemas.openxmlformats.org/officeDocument/2006/relationships/notesMaster" Id="rId1"/>
</Relationships>

</file>

<file path=ppt/notesSlides/_rels/notesSlide30.xml.rels><?xml version="1.0" encoding="UTF-8" standalone="yes"?>
<Relationships xmlns="http://schemas.openxmlformats.org/package/2006/relationships">
    <Relationship Target="../slides/slide30.xml" Type="http://schemas.openxmlformats.org/officeDocument/2006/relationships/slide" Id="rId2"/>
    <Relationship Target="../notesMasters/notesMaster1.xml" Type="http://schemas.openxmlformats.org/officeDocument/2006/relationships/notesMaster" Id="rId1"/>
</Relationships>

</file>

<file path=ppt/notesSlides/_rels/notesSlide31.xml.rels><?xml version="1.0" encoding="UTF-8" standalone="yes"?>
<Relationships xmlns="http://schemas.openxmlformats.org/package/2006/relationships">
    <Relationship Target="../slides/slide31.xml" Type="http://schemas.openxmlformats.org/officeDocument/2006/relationships/slide" Id="rId2"/>
    <Relationship Target="../notesMasters/notesMaster1.xml" Type="http://schemas.openxmlformats.org/officeDocument/2006/relationships/notesMaster" Id="rId1"/>
</Relationships>

</file>

<file path=ppt/notesSlides/_rels/notesSlide32.xml.rels><?xml version="1.0" encoding="UTF-8" standalone="yes"?>
<Relationships xmlns="http://schemas.openxmlformats.org/package/2006/relationships">
    <Relationship Target="../slides/slide32.xml" Type="http://schemas.openxmlformats.org/officeDocument/2006/relationships/slide" Id="rId2"/>
    <Relationship Target="../notesMasters/notesMaster1.xml" Type="http://schemas.openxmlformats.org/officeDocument/2006/relationships/notesMaster" Id="rId1"/>
</Relationships>

</file>

<file path=ppt/notesSlides/_rels/notesSlide33.xml.rels><?xml version="1.0" encoding="UTF-8" standalone="yes"?>
<Relationships xmlns="http://schemas.openxmlformats.org/package/2006/relationships">
    <Relationship Target="../slides/slide33.xml" Type="http://schemas.openxmlformats.org/officeDocument/2006/relationships/slide" Id="rId2"/>
    <Relationship Target="../notesMasters/notesMaster1.xml" Type="http://schemas.openxmlformats.org/officeDocument/2006/relationships/notesMaster" Id="rId1"/>
</Relationships>

</file>

<file path=ppt/notesSlides/_rels/notesSlide34.xml.rels><?xml version="1.0" encoding="UTF-8" standalone="yes"?>
<Relationships xmlns="http://schemas.openxmlformats.org/package/2006/relationships">
    <Relationship Target="../slides/slide34.xml" Type="http://schemas.openxmlformats.org/officeDocument/2006/relationships/slide" Id="rId2"/>
    <Relationship Target="../notesMasters/notesMaster1.xml" Type="http://schemas.openxmlformats.org/officeDocument/2006/relationships/notesMaster" Id="rId1"/>
</Relationships>

</file>

<file path=ppt/notesSlides/_rels/notesSlide35.xml.rels><?xml version="1.0" encoding="UTF-8" standalone="yes"?>
<Relationships xmlns="http://schemas.openxmlformats.org/package/2006/relationships">
    <Relationship Target="../slides/slide35.xml" Type="http://schemas.openxmlformats.org/officeDocument/2006/relationships/slide" Id="rId2"/>
    <Relationship Target="../notesMasters/notesMaster1.xml" Type="http://schemas.openxmlformats.org/officeDocument/2006/relationships/notesMaster" Id="rId1"/>
</Relationships>

</file>

<file path=ppt/notesSlides/_rels/notesSlide36.xml.rels><?xml version="1.0" encoding="UTF-8" standalone="yes"?>
<Relationships xmlns="http://schemas.openxmlformats.org/package/2006/relationships">
    <Relationship Target="../slides/slide36.xml" Type="http://schemas.openxmlformats.org/officeDocument/2006/relationships/slide" Id="rId2"/>
    <Relationship Target="../notesMasters/notesMaster1.xml" Type="http://schemas.openxmlformats.org/officeDocument/2006/relationships/notesMaster" Id="rId1"/>
</Relationships>

</file>

<file path=ppt/notesSlides/_rels/notesSlide37.xml.rels><?xml version="1.0" encoding="UTF-8" standalone="yes"?>
<Relationships xmlns="http://schemas.openxmlformats.org/package/2006/relationships">
    <Relationship Target="../slides/slide37.xml" Type="http://schemas.openxmlformats.org/officeDocument/2006/relationships/slide" Id="rId2"/>
    <Relationship Target="../notesMasters/notesMaster1.xml" Type="http://schemas.openxmlformats.org/officeDocument/2006/relationships/notesMaster" Id="rId1"/>
</Relationships>

</file>

<file path=ppt/notesSlides/_rels/notesSlide38.xml.rels><?xml version="1.0" encoding="UTF-8" standalone="yes"?>
<Relationships xmlns="http://schemas.openxmlformats.org/package/2006/relationships">
    <Relationship TargetMode="External" Target="http://www.ispv.cz/" Type="http://schemas.openxmlformats.org/officeDocument/2006/relationships/hyperlink" Id="rId3"/>
    <Relationship Target="../slides/slide38.xml" Type="http://schemas.openxmlformats.org/officeDocument/2006/relationships/slide" Id="rId2"/>
    <Relationship Target="../notesMasters/notesMaster1.xml" Type="http://schemas.openxmlformats.org/officeDocument/2006/relationships/notesMaster" Id="rId1"/>
</Relationships>

</file>

<file path=ppt/notesSlides/_rels/notesSlide39.xml.rels><?xml version="1.0" encoding="UTF-8" standalone="yes"?>
<Relationships xmlns="http://schemas.openxmlformats.org/package/2006/relationships">
    <Relationship Target="../slides/slide39.xml" Type="http://schemas.openxmlformats.org/officeDocument/2006/relationships/slide" Id="rId2"/>
    <Relationship Target="../notesMasters/notesMaster1.xml" Type="http://schemas.openxmlformats.org/officeDocument/2006/relationships/notesMaster" Id="rId1"/>
</Relationships>

</file>

<file path=ppt/notesSlides/_rels/notesSlide4.xml.rels><?xml version="1.0" encoding="UTF-8" standalone="yes"?>
<Relationships xmlns="http://schemas.openxmlformats.org/package/2006/relationships">
    <Relationship Target="../slides/slide4.xml" Type="http://schemas.openxmlformats.org/officeDocument/2006/relationships/slide" Id="rId2"/>
    <Relationship Target="../notesMasters/notesMaster1.xml" Type="http://schemas.openxmlformats.org/officeDocument/2006/relationships/notesMaster" Id="rId1"/>
</Relationships>

</file>

<file path=ppt/notesSlides/_rels/notesSlide40.xml.rels><?xml version="1.0" encoding="UTF-8" standalone="yes"?>
<Relationships xmlns="http://schemas.openxmlformats.org/package/2006/relationships">
    <Relationship Target="../slides/slide40.xml" Type="http://schemas.openxmlformats.org/officeDocument/2006/relationships/slide" Id="rId2"/>
    <Relationship Target="../notesMasters/notesMaster1.xml" Type="http://schemas.openxmlformats.org/officeDocument/2006/relationships/notesMaster" Id="rId1"/>
</Relationships>

</file>

<file path=ppt/notesSlides/_rels/notesSlide41.xml.rels><?xml version="1.0" encoding="UTF-8" standalone="yes"?>
<Relationships xmlns="http://schemas.openxmlformats.org/package/2006/relationships">
    <Relationship Target="../slides/slide41.xml" Type="http://schemas.openxmlformats.org/officeDocument/2006/relationships/slide" Id="rId2"/>
    <Relationship Target="../notesMasters/notesMaster1.xml" Type="http://schemas.openxmlformats.org/officeDocument/2006/relationships/notesMaster" Id="rId1"/>
</Relationships>

</file>

<file path=ppt/notesSlides/_rels/notesSlide42.xml.rels><?xml version="1.0" encoding="UTF-8" standalone="yes"?>
<Relationships xmlns="http://schemas.openxmlformats.org/package/2006/relationships">
    <Relationship Target="../slides/slide42.xml" Type="http://schemas.openxmlformats.org/officeDocument/2006/relationships/slide" Id="rId2"/>
    <Relationship Target="../notesMasters/notesMaster1.xml" Type="http://schemas.openxmlformats.org/officeDocument/2006/relationships/notesMaster" Id="rId1"/>
</Relationships>

</file>

<file path=ppt/notesSlides/_rels/notesSlide43.xml.rels><?xml version="1.0" encoding="UTF-8" standalone="yes"?>
<Relationships xmlns="http://schemas.openxmlformats.org/package/2006/relationships">
    <Relationship Target="../slides/slide43.xml" Type="http://schemas.openxmlformats.org/officeDocument/2006/relationships/slide" Id="rId2"/>
    <Relationship Target="../notesMasters/notesMaster1.xml" Type="http://schemas.openxmlformats.org/officeDocument/2006/relationships/notesMaster" Id="rId1"/>
</Relationships>

</file>

<file path=ppt/notesSlides/_rels/notesSlide44.xml.rels><?xml version="1.0" encoding="UTF-8" standalone="yes"?>
<Relationships xmlns="http://schemas.openxmlformats.org/package/2006/relationships">
    <Relationship Target="../slides/slide44.xml" Type="http://schemas.openxmlformats.org/officeDocument/2006/relationships/slide" Id="rId2"/>
    <Relationship Target="../notesMasters/notesMaster1.xml" Type="http://schemas.openxmlformats.org/officeDocument/2006/relationships/notesMaster" Id="rId1"/>
</Relationships>

</file>

<file path=ppt/notesSlides/_rels/notesSlide45.xml.rels><?xml version="1.0" encoding="UTF-8" standalone="yes"?>
<Relationships xmlns="http://schemas.openxmlformats.org/package/2006/relationships">
    <Relationship Target="../slides/slide45.xml" Type="http://schemas.openxmlformats.org/officeDocument/2006/relationships/slide" Id="rId2"/>
    <Relationship Target="../notesMasters/notesMaster1.xml" Type="http://schemas.openxmlformats.org/officeDocument/2006/relationships/notesMaster" Id="rId1"/>
</Relationships>

</file>

<file path=ppt/notesSlides/_rels/notesSlide46.xml.rels><?xml version="1.0" encoding="UTF-8" standalone="yes"?>
<Relationships xmlns="http://schemas.openxmlformats.org/package/2006/relationships">
    <Relationship Target="../slides/slide46.xml" Type="http://schemas.openxmlformats.org/officeDocument/2006/relationships/slide" Id="rId2"/>
    <Relationship Target="../notesMasters/notesMaster1.xml" Type="http://schemas.openxmlformats.org/officeDocument/2006/relationships/notesMaster" Id="rId1"/>
</Relationships>

</file>

<file path=ppt/notesSlides/_rels/notesSlide47.xml.rels><?xml version="1.0" encoding="UTF-8" standalone="yes"?>
<Relationships xmlns="http://schemas.openxmlformats.org/package/2006/relationships">
    <Relationship Target="../slides/slide47.xml" Type="http://schemas.openxmlformats.org/officeDocument/2006/relationships/slide" Id="rId2"/>
    <Relationship Target="../notesMasters/notesMaster1.xml" Type="http://schemas.openxmlformats.org/officeDocument/2006/relationships/notesMaster" Id="rId1"/>
</Relationships>

</file>

<file path=ppt/notesSlides/_rels/notesSlide48.xml.rels><?xml version="1.0" encoding="UTF-8" standalone="yes"?>
<Relationships xmlns="http://schemas.openxmlformats.org/package/2006/relationships">
    <Relationship Target="../slides/slide48.xml" Type="http://schemas.openxmlformats.org/officeDocument/2006/relationships/slide" Id="rId2"/>
    <Relationship Target="../notesMasters/notesMaster1.xml" Type="http://schemas.openxmlformats.org/officeDocument/2006/relationships/notesMaster" Id="rId1"/>
</Relationships>

</file>

<file path=ppt/notesSlides/_rels/notesSlide49.xml.rels><?xml version="1.0" encoding="UTF-8" standalone="yes"?>
<Relationships xmlns="http://schemas.openxmlformats.org/package/2006/relationships">
    <Relationship Target="../slides/slide49.xml" Type="http://schemas.openxmlformats.org/officeDocument/2006/relationships/slide" Id="rId2"/>
    <Relationship Target="../notesMasters/notesMaster1.xml" Type="http://schemas.openxmlformats.org/officeDocument/2006/relationships/notesMaster" Id="rId1"/>
</Relationships>

</file>

<file path=ppt/notesSlides/_rels/notesSlide5.xml.rels><?xml version="1.0" encoding="UTF-8" standalone="yes"?>
<Relationships xmlns="http://schemas.openxmlformats.org/package/2006/relationships">
    <Relationship Target="../slides/slide5.xml" Type="http://schemas.openxmlformats.org/officeDocument/2006/relationships/slide" Id="rId2"/>
    <Relationship Target="../notesMasters/notesMaster1.xml" Type="http://schemas.openxmlformats.org/officeDocument/2006/relationships/notesMaster" Id="rId1"/>
</Relationships>

</file>

<file path=ppt/notesSlides/_rels/notesSlide50.xml.rels><?xml version="1.0" encoding="UTF-8" standalone="yes"?>
<Relationships xmlns="http://schemas.openxmlformats.org/package/2006/relationships">
    <Relationship Target="../slides/slide50.xml" Type="http://schemas.openxmlformats.org/officeDocument/2006/relationships/slide" Id="rId2"/>
    <Relationship Target="../notesMasters/notesMaster1.xml" Type="http://schemas.openxmlformats.org/officeDocument/2006/relationships/notesMaster" Id="rId1"/>
</Relationships>

</file>

<file path=ppt/notesSlides/_rels/notesSlide51.xml.rels><?xml version="1.0" encoding="UTF-8" standalone="yes"?>
<Relationships xmlns="http://schemas.openxmlformats.org/package/2006/relationships">
    <Relationship Target="../slides/slide51.xml" Type="http://schemas.openxmlformats.org/officeDocument/2006/relationships/slide" Id="rId2"/>
    <Relationship Target="../notesMasters/notesMaster1.xml" Type="http://schemas.openxmlformats.org/officeDocument/2006/relationships/notesMaster" Id="rId1"/>
</Relationships>

</file>

<file path=ppt/notesSlides/_rels/notesSlide52.xml.rels><?xml version="1.0" encoding="UTF-8" standalone="yes"?>
<Relationships xmlns="http://schemas.openxmlformats.org/package/2006/relationships">
    <Relationship Target="../slides/slide52.xml" Type="http://schemas.openxmlformats.org/officeDocument/2006/relationships/slide" Id="rId2"/>
    <Relationship Target="../notesMasters/notesMaster1.xml" Type="http://schemas.openxmlformats.org/officeDocument/2006/relationships/notesMaster" Id="rId1"/>
</Relationships>

</file>

<file path=ppt/notesSlides/_rels/notesSlide53.xml.rels><?xml version="1.0" encoding="UTF-8" standalone="yes"?>
<Relationships xmlns="http://schemas.openxmlformats.org/package/2006/relationships">
    <Relationship Target="../slides/slide53.xml" Type="http://schemas.openxmlformats.org/officeDocument/2006/relationships/slide" Id="rId2"/>
    <Relationship Target="../notesMasters/notesMaster1.xml" Type="http://schemas.openxmlformats.org/officeDocument/2006/relationships/notesMaster" Id="rId1"/>
</Relationships>

</file>

<file path=ppt/notesSlides/_rels/notesSlide54.xml.rels><?xml version="1.0" encoding="UTF-8" standalone="yes"?>
<Relationships xmlns="http://schemas.openxmlformats.org/package/2006/relationships">
    <Relationship Target="../slides/slide54.xml" Type="http://schemas.openxmlformats.org/officeDocument/2006/relationships/slide" Id="rId2"/>
    <Relationship Target="../notesMasters/notesMaster1.xml" Type="http://schemas.openxmlformats.org/officeDocument/2006/relationships/notesMaster" Id="rId1"/>
</Relationships>

</file>

<file path=ppt/notesSlides/_rels/notesSlide55.xml.rels><?xml version="1.0" encoding="UTF-8" standalone="yes"?>
<Relationships xmlns="http://schemas.openxmlformats.org/package/2006/relationships">
    <Relationship Target="../slides/slide55.xml" Type="http://schemas.openxmlformats.org/officeDocument/2006/relationships/slide" Id="rId2"/>
    <Relationship Target="../notesMasters/notesMaster1.xml" Type="http://schemas.openxmlformats.org/officeDocument/2006/relationships/notesMaster" Id="rId1"/>
</Relationships>

</file>

<file path=ppt/notesSlides/_rels/notesSlide56.xml.rels><?xml version="1.0" encoding="UTF-8" standalone="yes"?>
<Relationships xmlns="http://schemas.openxmlformats.org/package/2006/relationships">
    <Relationship Target="../slides/slide56.xml" Type="http://schemas.openxmlformats.org/officeDocument/2006/relationships/slide" Id="rId2"/>
    <Relationship Target="../notesMasters/notesMaster1.xml" Type="http://schemas.openxmlformats.org/officeDocument/2006/relationships/notesMaster" Id="rId1"/>
</Relationships>

</file>

<file path=ppt/notesSlides/_rels/notesSlide57.xml.rels><?xml version="1.0" encoding="UTF-8" standalone="yes"?>
<Relationships xmlns="http://schemas.openxmlformats.org/package/2006/relationships">
    <Relationship Target="../slides/slide57.xml" Type="http://schemas.openxmlformats.org/officeDocument/2006/relationships/slide" Id="rId2"/>
    <Relationship Target="../notesMasters/notesMaster1.xml" Type="http://schemas.openxmlformats.org/officeDocument/2006/relationships/notesMaster" Id="rId1"/>
</Relationships>

</file>

<file path=ppt/notesSlides/_rels/notesSlide58.xml.rels><?xml version="1.0" encoding="UTF-8" standalone="yes"?>
<Relationships xmlns="http://schemas.openxmlformats.org/package/2006/relationships">
    <Relationship Target="../slides/slide58.xml" Type="http://schemas.openxmlformats.org/officeDocument/2006/relationships/slide" Id="rId2"/>
    <Relationship Target="../notesMasters/notesMaster1.xml" Type="http://schemas.openxmlformats.org/officeDocument/2006/relationships/notesMaster" Id="rId1"/>
</Relationships>

</file>

<file path=ppt/notesSlides/_rels/notesSlide59.xml.rels><?xml version="1.0" encoding="UTF-8" standalone="yes"?>
<Relationships xmlns="http://schemas.openxmlformats.org/package/2006/relationships">
    <Relationship Target="../slides/slide59.xml" Type="http://schemas.openxmlformats.org/officeDocument/2006/relationships/slide" Id="rId2"/>
    <Relationship Target="../notesMasters/notesMaster1.xml" Type="http://schemas.openxmlformats.org/officeDocument/2006/relationships/notesMaster" Id="rId1"/>
</Relationships>

</file>

<file path=ppt/notesSlides/_rels/notesSlide6.xml.rels><?xml version="1.0" encoding="UTF-8" standalone="yes"?>
<Relationships xmlns="http://schemas.openxmlformats.org/package/2006/relationships">
    <Relationship Target="../slides/slide6.xml" Type="http://schemas.openxmlformats.org/officeDocument/2006/relationships/slide" Id="rId2"/>
    <Relationship Target="../notesMasters/notesMaster1.xml" Type="http://schemas.openxmlformats.org/officeDocument/2006/relationships/notesMaster" Id="rId1"/>
</Relationships>

</file>

<file path=ppt/notesSlides/_rels/notesSlide60.xml.rels><?xml version="1.0" encoding="UTF-8" standalone="yes"?>
<Relationships xmlns="http://schemas.openxmlformats.org/package/2006/relationships">
    <Relationship Target="../slides/slide60.xml" Type="http://schemas.openxmlformats.org/officeDocument/2006/relationships/slide" Id="rId2"/>
    <Relationship Target="../notesMasters/notesMaster1.xml" Type="http://schemas.openxmlformats.org/officeDocument/2006/relationships/notesMaster" Id="rId1"/>
</Relationships>

</file>

<file path=ppt/notesSlides/_rels/notesSlide61.xml.rels><?xml version="1.0" encoding="UTF-8" standalone="yes"?>
<Relationships xmlns="http://schemas.openxmlformats.org/package/2006/relationships">
    <Relationship Target="../slides/slide61.xml" Type="http://schemas.openxmlformats.org/officeDocument/2006/relationships/slide" Id="rId2"/>
    <Relationship Target="../notesMasters/notesMaster1.xml" Type="http://schemas.openxmlformats.org/officeDocument/2006/relationships/notesMaster" Id="rId1"/>
</Relationships>

</file>

<file path=ppt/notesSlides/_rels/notesSlide62.xml.rels><?xml version="1.0" encoding="UTF-8" standalone="yes"?>
<Relationships xmlns="http://schemas.openxmlformats.org/package/2006/relationships">
    <Relationship Target="../slides/slide62.xml" Type="http://schemas.openxmlformats.org/officeDocument/2006/relationships/slide" Id="rId2"/>
    <Relationship Target="../notesMasters/notesMaster1.xml" Type="http://schemas.openxmlformats.org/officeDocument/2006/relationships/notesMaster" Id="rId1"/>
</Relationships>

</file>

<file path=ppt/notesSlides/_rels/notesSlide63.xml.rels><?xml version="1.0" encoding="UTF-8" standalone="yes"?>
<Relationships xmlns="http://schemas.openxmlformats.org/package/2006/relationships">
    <Relationship Target="../slides/slide63.xml" Type="http://schemas.openxmlformats.org/officeDocument/2006/relationships/slide" Id="rId2"/>
    <Relationship Target="../notesMasters/notesMaster1.xml" Type="http://schemas.openxmlformats.org/officeDocument/2006/relationships/notesMaster" Id="rId1"/>
</Relationships>

</file>

<file path=ppt/notesSlides/_rels/notesSlide7.xml.rels><?xml version="1.0" encoding="UTF-8" standalone="yes"?>
<Relationships xmlns="http://schemas.openxmlformats.org/package/2006/relationships">
    <Relationship Target="../slides/slide7.xml" Type="http://schemas.openxmlformats.org/officeDocument/2006/relationships/slide" Id="rId2"/>
    <Relationship Target="../notesMasters/notesMaster1.xml" Type="http://schemas.openxmlformats.org/officeDocument/2006/relationships/notesMaster" Id="rId1"/>
</Relationships>

</file>

<file path=ppt/notesSlides/_rels/notesSlide8.xml.rels><?xml version="1.0" encoding="UTF-8" standalone="yes"?>
<Relationships xmlns="http://schemas.openxmlformats.org/package/2006/relationships">
    <Relationship Target="../slides/slide8.xml" Type="http://schemas.openxmlformats.org/officeDocument/2006/relationships/slide" Id="rId2"/>
    <Relationship Target="../notesMasters/notesMaster1.xml" Type="http://schemas.openxmlformats.org/officeDocument/2006/relationships/notesMaster" Id="rId1"/>
</Relationships>

</file>

<file path=ppt/notesSlides/_rels/notesSlide9.xml.rels><?xml version="1.0" encoding="UTF-8" standalone="yes"?>
<Relationships xmlns="http://schemas.openxmlformats.org/package/2006/relationships">
    <Relationship Target="../slides/slide9.xml" Type="http://schemas.openxmlformats.org/officeDocument/2006/relationships/slide" Id="rId2"/>
    <Relationship Target="../notesMasters/notesMaster1.xml" Type="http://schemas.openxmlformats.org/officeDocument/2006/relationships/notesMaster" Id="rId1"/>
</Relationships>

</file>

<file path=ppt/notesSlides/notesSlide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a:t>
            </a:fld>
            <a:endParaRPr lang="cs-CZ" dirty="false"/>
          </a:p>
        </p:txBody>
      </p:sp>
    </p:spTree>
    <p:extLst>
      <p:ext uri="{BB962C8B-B14F-4D97-AF65-F5344CB8AC3E}">
        <p14:creationId xmlns:p14="http://schemas.microsoft.com/office/powerpoint/2010/main" val="2906761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sz="1800" dirty="false"/>
              <a:t>Pro posouzení velikosti obce je rozhodný počet obyvatel k poslednímu dni roku předcházejícího předložení žádosti o podporu</a:t>
            </a:r>
          </a:p>
          <a:p>
            <a:endParaRPr lang="cs-CZ" sz="1800" dirty="false"/>
          </a:p>
          <a:p>
            <a:r>
              <a:rPr lang="cs-CZ" sz="1800" dirty="false"/>
              <a:t>I v případě projektů, v nichž jsou zapojeny další subjekty (a to v roli partnerů nebo mimo partnerství), je rozhodující pouze příjemce podpory, tj. minimální podíl příjemce a případný příspěvek státního rozpočtu se určuje vždy dle příjemce podpory.</a:t>
            </a:r>
          </a:p>
          <a:p>
            <a:pPr algn="just">
              <a:lnSpc>
                <a:spcPct val="107000"/>
              </a:lnSpc>
              <a:spcAft>
                <a:spcPts val="800"/>
              </a:spcAft>
            </a:pPr>
            <a:endParaRPr lang="cs-CZ" sz="1800" i="true" dirty="false">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cs-CZ" sz="1800" i="true" dirty="false">
                <a:effectLst/>
                <a:latin typeface="Arial" panose="020B0604020202020204" pitchFamily="34" charset="0"/>
                <a:ea typeface="Calibri" panose="020F0502020204030204" pitchFamily="34" charset="0"/>
                <a:cs typeface="Arial" panose="020B0604020202020204" pitchFamily="34" charset="0"/>
              </a:rPr>
              <a:t>Kvůli zpracování žádosti o podporu v elektronickém formuláři v IS KP21+ je nutné stanovit (viz následující snímek):</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1800" i="true" dirty="false">
                <a:effectLst/>
                <a:latin typeface="Arial" panose="020B0604020202020204" pitchFamily="34" charset="0"/>
                <a:ea typeface="Calibri" panose="020F0502020204030204" pitchFamily="34" charset="0"/>
                <a:cs typeface="Arial" panose="020B0604020202020204" pitchFamily="34" charset="0"/>
              </a:rPr>
              <a:t>*) </a:t>
            </a:r>
            <a:r>
              <a:rPr lang="cs-CZ" sz="1800" i="true" dirty="false">
                <a:effectLst/>
                <a:latin typeface="Arial" panose="020B0604020202020204" pitchFamily="34" charset="0"/>
                <a:ea typeface="Calibri" panose="020F0502020204030204" pitchFamily="34" charset="0"/>
                <a:cs typeface="Times New Roman" panose="02020603050405020304" pitchFamily="18" charset="0"/>
              </a:rPr>
              <a:t>Podíl žadatele pro část projektu spadající do kategorie „méně rozvinutých regionů“ činí 5 %, podíl žadatele pro část projektu spadající do kategorie „přechodových regionů“ činí 5 %, podíl žadatele pro část projektu spadající do kategorie „více rozvinutých regionů“ činí 5 %.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1800" i="true" dirty="false">
                <a:effectLst/>
                <a:latin typeface="Arial" panose="020B0604020202020204" pitchFamily="34" charset="0"/>
                <a:ea typeface="Calibri" panose="020F0502020204030204" pitchFamily="34" charset="0"/>
                <a:cs typeface="Arial" panose="020B0604020202020204" pitchFamily="34" charset="0"/>
              </a:rPr>
              <a:t>**) </a:t>
            </a:r>
            <a:r>
              <a:rPr lang="cs-CZ" sz="1800" i="true" dirty="false">
                <a:effectLst/>
                <a:latin typeface="Arial" panose="020B0604020202020204" pitchFamily="34" charset="0"/>
                <a:ea typeface="Calibri" panose="020F0502020204030204" pitchFamily="34" charset="0"/>
                <a:cs typeface="Times New Roman" panose="02020603050405020304" pitchFamily="18" charset="0"/>
              </a:rPr>
              <a:t>Podíl žadatele pro část projektu spadající do kategorie „méně rozvinutých regionů“ činí 10 %, podíl žadatele pro část projektu spadající do kategorie „přechodových regionů“ činí 10 %, podíl žadatele pro část projektu spadající do kategorie „více rozvinutých regionů“ činí 10 %.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1800" i="true" dirty="false">
                <a:effectLst/>
                <a:latin typeface="Arial" panose="020B0604020202020204" pitchFamily="34" charset="0"/>
                <a:ea typeface="Calibri" panose="020F0502020204030204" pitchFamily="34" charset="0"/>
                <a:cs typeface="Arial" panose="020B0604020202020204" pitchFamily="34" charset="0"/>
              </a:rPr>
              <a:t>***) </a:t>
            </a:r>
            <a:r>
              <a:rPr lang="cs-CZ" sz="1800" i="true" dirty="false">
                <a:effectLst/>
                <a:latin typeface="Arial" panose="020B0604020202020204" pitchFamily="34" charset="0"/>
                <a:ea typeface="Calibri" panose="020F0502020204030204" pitchFamily="34" charset="0"/>
                <a:cs typeface="Times New Roman" panose="02020603050405020304" pitchFamily="18" charset="0"/>
              </a:rPr>
              <a:t>Podíl žadatele pro část projektu spadající do kategorie „méně rozvinutých regionů“ činí 15 %, podíl žadatele pro část projektu spadající do kategorie „přechodových regionů“ činí 30 %, podíl žadatele pro část projektu spadající do kategorie „více rozvinutých regionů“ činí 60 %.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endParaRPr lang="cs-CZ" dirty="false"/>
          </a:p>
          <a:p>
            <a:endParaRPr lang="cs-CZ" sz="1800" dirty="false"/>
          </a:p>
          <a:p>
            <a:r>
              <a:rPr lang="cs-CZ" sz="1800" dirty="false"/>
              <a:t>Výzvy k předkládání žádostí o podporu jsou v OPZ+ standardně vyhlašovány se zahrnutím prostředků ze všech tří kategorií regionů, přičemž vzájemný poměr prostředků jednotlivých kategorií regionů je pevně dán na úrovni priority. Od tohoto poměru se odvíjí vyčíslení maximální míry zapojení ESF+ do financování těchto projektů. Nicméně v průběhu realizace projektů nejsou tyto poměry pro příjemce podpory žádným způsobem omezující, na úrovni příjemce se žádný rozpad mezi kategorie regionů nezaznamenává.</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10</a:t>
            </a:fld>
            <a:endParaRPr lang="cs-CZ" dirty="false"/>
          </a:p>
        </p:txBody>
      </p:sp>
    </p:spTree>
    <p:extLst>
      <p:ext uri="{BB962C8B-B14F-4D97-AF65-F5344CB8AC3E}">
        <p14:creationId xmlns:p14="http://schemas.microsoft.com/office/powerpoint/2010/main" val="10082602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200" dirty="false"/>
              <a:t>- nutné vyplnit dle Pokynů pro vyplnění žádosti (str. 51) bez ohledu na konkrétní aktivity</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11</a:t>
            </a:fld>
            <a:endParaRPr lang="cs-CZ" dirty="false"/>
          </a:p>
        </p:txBody>
      </p:sp>
    </p:spTree>
    <p:extLst>
      <p:ext uri="{BB962C8B-B14F-4D97-AF65-F5344CB8AC3E}">
        <p14:creationId xmlns:p14="http://schemas.microsoft.com/office/powerpoint/2010/main" val="4900370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lnSpc>
                <a:spcPct val="107000"/>
              </a:lnSpc>
              <a:spcBef>
                <a:spcPts val="300"/>
              </a:spcBef>
              <a:spcAft>
                <a:spcPts val="300"/>
              </a:spcAft>
            </a:pPr>
            <a:r>
              <a:rPr lang="cs-CZ" sz="1100" dirty="false">
                <a:effectLst/>
                <a:latin typeface="Arial" panose="020B0604020202020204" pitchFamily="34" charset="0"/>
                <a:ea typeface="Calibri" panose="020F0502020204030204" pitchFamily="34" charset="0"/>
                <a:cs typeface="Arial" panose="020B0604020202020204" pitchFamily="34" charset="0"/>
              </a:rPr>
              <a:t>Omezení pro partnerství u územně samosprávných celků a jimi zřizovaných organizací:</a:t>
            </a:r>
            <a:endParaRPr lang="cs-CZ" sz="1100" dirty="false">
              <a:effectLst/>
              <a:latin typeface="Arial" panose="020B0604020202020204" pitchFamily="34" charset="0"/>
              <a:ea typeface="Calibri" panose="020F0502020204030204" pitchFamily="34" charset="0"/>
              <a:cs typeface="Times New Roman" panose="02020603050405020304" pitchFamily="18" charset="0"/>
            </a:endParaRPr>
          </a:p>
          <a:p>
            <a:pPr marL="742950" lvl="1" indent="-285750" algn="just">
              <a:spcBef>
                <a:spcPts val="300"/>
              </a:spcBef>
              <a:spcAft>
                <a:spcPts val="300"/>
              </a:spcAft>
              <a:buClr>
                <a:srgbClr val="4472C4"/>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Calibri" panose="020F0502020204030204" pitchFamily="34" charset="0"/>
                <a:cs typeface="Arial" panose="020B0604020202020204" pitchFamily="34" charset="0"/>
              </a:rPr>
              <a:t>Územní samosprávné celky a jimi zřizované organizace mohou být partnery s finančním příspěvkem pouze v projektech, kde vzájemný vztah příjemce a daného partnera umožňuje poskytování prostředků z rozpočtu příjemce do rozpočtu partnera v souladu s platnými právními předpisy, zejména zákonem č. 250/2000 Sb., o rozpočtových pravidlech územních rozpočtů.</a:t>
            </a:r>
            <a:endParaRPr lang="cs-CZ" sz="1100" dirty="false">
              <a:effectLst/>
              <a:latin typeface="Arial" panose="020B0604020202020204" pitchFamily="34" charset="0"/>
              <a:ea typeface="Calibri" panose="020F0502020204030204" pitchFamily="34" charset="0"/>
              <a:cs typeface="Times New Roman" panose="02020603050405020304" pitchFamily="18" charset="0"/>
            </a:endParaRPr>
          </a:p>
          <a:p>
            <a:pPr marL="742950" lvl="1" indent="-285750" algn="just">
              <a:spcBef>
                <a:spcPts val="300"/>
              </a:spcBef>
              <a:spcAft>
                <a:spcPts val="300"/>
              </a:spcAft>
              <a:buClr>
                <a:srgbClr val="4472C4"/>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Calibri" panose="020F0502020204030204" pitchFamily="34" charset="0"/>
                <a:cs typeface="Arial" panose="020B0604020202020204" pitchFamily="34" charset="0"/>
              </a:rPr>
              <a:t>Příspěvková organizace územně samosprávného celku nemůže být partnerem s finančním příspěvkem, pokud by se nejednalo o předmět činnosti definovaný v její zřizovací listině. </a:t>
            </a:r>
          </a:p>
          <a:p>
            <a:pPr marL="742950" lvl="1" indent="-285750" algn="just">
              <a:spcBef>
                <a:spcPts val="300"/>
              </a:spcBef>
              <a:spcAft>
                <a:spcPts val="300"/>
              </a:spcAft>
              <a:buClr>
                <a:srgbClr val="4472C4"/>
              </a:buClr>
              <a:buSzPts val="1100"/>
              <a:buFont typeface="Wingdings 2" panose="05020102010507070707" pitchFamily="18" charset="2"/>
              <a:buChar char=""/>
              <a:tabLst>
                <a:tab pos="504190" algn="l"/>
              </a:tabLst>
            </a:pPr>
            <a:r>
              <a:rPr lang="cs-CZ" sz="1800" dirty="false">
                <a:effectLst/>
                <a:latin typeface="Arial" panose="020B0604020202020204" pitchFamily="34" charset="0"/>
                <a:ea typeface="Calibri" panose="020F0502020204030204" pitchFamily="34" charset="0"/>
              </a:rPr>
              <a:t>Příspěvkové organizace územně samosprávného celku nemohou mít za partnera s finančním příspěvkem svého zřizovatele</a:t>
            </a:r>
            <a:endParaRPr lang="cs-CZ" sz="1100" dirty="false">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l" defTabSz="914400" rtl="false" eaLnBrk="true" fontAlgn="auto" latinLnBrk="false" hangingPunct="true">
              <a:lnSpc>
                <a:spcPct val="100000"/>
              </a:lnSpc>
              <a:spcBef>
                <a:spcPts val="0"/>
              </a:spcBef>
              <a:spcAft>
                <a:spcPts val="0"/>
              </a:spcAft>
              <a:buClrTx/>
              <a:buSzTx/>
              <a:buFontTx/>
              <a:buNone/>
              <a:tabLst/>
              <a:defRPr/>
            </a:pPr>
            <a:endParaRPr lang="cs-CZ" dirty="false"/>
          </a:p>
          <a:p>
            <a:endParaRPr lang="cs-CZ" dirty="false"/>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12</a:t>
            </a:fld>
            <a:endParaRPr lang="cs-CZ" dirty="false"/>
          </a:p>
        </p:txBody>
      </p:sp>
    </p:spTree>
    <p:extLst>
      <p:ext uri="{BB962C8B-B14F-4D97-AF65-F5344CB8AC3E}">
        <p14:creationId xmlns:p14="http://schemas.microsoft.com/office/powerpoint/2010/main" val="5539415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200" dirty="false"/>
              <a:t>Pokud bude v projektu zapojen partner s finančním příspěvkem je povinnou přílohou žádosti o podporu příloha </a:t>
            </a:r>
            <a:r>
              <a:rPr lang="cs-CZ" sz="1200" dirty="false">
                <a:solidFill>
                  <a:srgbClr val="FF0000"/>
                </a:solidFill>
              </a:rPr>
              <a:t>Žadatel a partneři s finančním příspěvkem v projektu</a:t>
            </a:r>
          </a:p>
          <a:p>
            <a:r>
              <a:rPr lang="cs-CZ" sz="1200" dirty="false"/>
              <a:t>Vzor partnerské smlouvy je zveřejněn na stránce esfcr.cz </a:t>
            </a:r>
          </a:p>
          <a:p>
            <a:r>
              <a:rPr lang="cs-CZ" sz="1200" dirty="false"/>
              <a:t>Kap. 13.2 Obecné části pravidel Smlouva o partnerství.  Zapojení partnera s finančním příspěvkem vyžaduje, aby se tento partner zavázal k plnění povinností, jako je např. povinnost součinnosti při kontrole jeho podílu na realizaci projektu. Přesný výčet těchto povinností upravuje právní akt, na jehož základě je příjemci na projekt poskytována podpora. Závazek partnera může být zakotven buď ve smlouvě o partnerství zavřené mezi příjemcem a partnerem, nebo může mít podobu jednostranného prohlášení partnera či jinou závaznou formu (např. rozhodnutí o poskytnutí dotace směrem od příjemce k partnerovi). Dále v textu je pro všechny tyto formy používán pojem „smlouva o partnerství“. Smlouva o partnerství může dle povahy vztahu mezi příjemcem a partnerem/partnery upravovat postavení jednotlivých partnerů, jejich úlohy a odpovědnosti, způsob jejich zapojení do rozhodování o projektu, a také jejich vzájemná práva a povinnosti při realizaci projektu, včetně odpovědnosti za porušení této smlouvy. Role partnera, včetně podílu na konkrétních aktivitách projektu, popř. části prostředků podpory z OPZ+, se nesmí zásadním způsobem lišit od popisu projektu obsaženého v právním aktu o poskytnutí podpory. Pokud se na projektu podílí více partnerů, může být využito smlouvy vícestranné (mezi příjemcem a všemi jeho partnery), příp. je možné uzavřít uzavírat smlouvy dvoustranné mezi příjemcem a jeho partnerem. V případě zapojení partnera bez finančního příspěvku pravidla OPZ+ nevyžadují smluvně/prohlášením zakotvit závazky partnera týkající se realizace projektu, pokud konkrétní výzva k předkládání žádostí o podporu nestanoví jinak. </a:t>
            </a:r>
          </a:p>
          <a:p>
            <a:r>
              <a:rPr lang="cs-CZ" sz="1200" dirty="false"/>
              <a:t>Smlouvy, které musí být dle pravidel OPZ+ a příslušné výzvy uzavřeny v písemné podobě, má příjemce povinnost uzavřít tak, aby kopie těchto smluv mohl přiložit k první zprávě o realizaci projektu, kterou má dle právního aktu o poskytnutí podpory povinnost předložit.</a:t>
            </a:r>
          </a:p>
          <a:p>
            <a:br>
              <a:rPr lang="cs-CZ" sz="1200" dirty="false"/>
            </a:br>
            <a:endParaRPr lang="cs-CZ" dirty="false"/>
          </a:p>
          <a:p>
            <a:pPr marL="0" marR="0" lvl="0" indent="0" algn="l" defTabSz="914400" rtl="false" eaLnBrk="true" fontAlgn="auto" latinLnBrk="false" hangingPunct="true">
              <a:lnSpc>
                <a:spcPct val="100000"/>
              </a:lnSpc>
              <a:spcBef>
                <a:spcPts val="0"/>
              </a:spcBef>
              <a:spcAft>
                <a:spcPts val="0"/>
              </a:spcAft>
              <a:buClrTx/>
              <a:buSzTx/>
              <a:buFontTx/>
              <a:buNone/>
              <a:tabLst/>
              <a:defRPr/>
            </a:pPr>
            <a:endParaRPr lang="cs-CZ" sz="1200" dirty="false">
              <a:solidFill>
                <a:srgbClr val="FF0000"/>
              </a:solidFill>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13</a:t>
            </a:fld>
            <a:endParaRPr lang="cs-CZ" dirty="false"/>
          </a:p>
        </p:txBody>
      </p:sp>
    </p:spTree>
    <p:extLst>
      <p:ext uri="{BB962C8B-B14F-4D97-AF65-F5344CB8AC3E}">
        <p14:creationId xmlns:p14="http://schemas.microsoft.com/office/powerpoint/2010/main" val="24715256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lnSpc>
                <a:spcPct val="107000"/>
              </a:lnSpc>
              <a:spcBef>
                <a:spcPts val="300"/>
              </a:spcBef>
              <a:spcAft>
                <a:spcPts val="300"/>
              </a:spcAft>
            </a:pPr>
            <a:r>
              <a:rPr lang="cs-CZ" sz="1800" b="true" dirty="false">
                <a:effectLst/>
                <a:latin typeface="Arial" panose="020B0604020202020204" pitchFamily="34" charset="0"/>
                <a:ea typeface="Calibri" panose="020F0502020204030204" pitchFamily="34" charset="0"/>
                <a:cs typeface="Arial" panose="020B0604020202020204" pitchFamily="34" charset="0"/>
              </a:rPr>
              <a:t>Partnerem bez finančního příspěvku</a:t>
            </a:r>
            <a:r>
              <a:rPr lang="cs-CZ" sz="1800" dirty="false">
                <a:effectLst/>
                <a:latin typeface="Arial" panose="020B0604020202020204" pitchFamily="34" charset="0"/>
                <a:ea typeface="Calibri" panose="020F0502020204030204" pitchFamily="34" charset="0"/>
                <a:cs typeface="Arial" panose="020B0604020202020204" pitchFamily="34" charset="0"/>
              </a:rPr>
              <a:t> může být právnická osoba se sídlem v EU nebo v rámci zemí, jež jsou členy Evropského sdružení volného obchodu, nebo fyzická osoba působící jako osoba samostatně výdělečně činná (resp. v zahraniční obdobně působící), která má registrované místo podnikání v EU. Fyzická osoba, která není samostatně výdělečně činná, nemůže být do projektu zapojena jako partner.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r>
              <a:rPr lang="cs-CZ" sz="1800" dirty="false">
                <a:effectLst/>
                <a:latin typeface="Arial" panose="020B0604020202020204" pitchFamily="34" charset="0"/>
                <a:ea typeface="Calibri" panose="020F0502020204030204" pitchFamily="34" charset="0"/>
                <a:cs typeface="Arial" panose="020B0604020202020204" pitchFamily="34" charset="0"/>
              </a:rPr>
              <a:t>Organizační složky státu, ačkoli nejsou samostatnými právnickými osobami, jsou pro tento účel nahlíženy jako osoby, které mají obdobné postavení jako právnické osoby, a mohou být v pozici partnera bez finančního příspěvku.</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14</a:t>
            </a:fld>
            <a:endParaRPr lang="cs-CZ" dirty="false"/>
          </a:p>
        </p:txBody>
      </p:sp>
    </p:spTree>
    <p:extLst>
      <p:ext uri="{BB962C8B-B14F-4D97-AF65-F5344CB8AC3E}">
        <p14:creationId xmlns:p14="http://schemas.microsoft.com/office/powerpoint/2010/main" val="20549455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lnSpc>
                <a:spcPct val="107000"/>
              </a:lnSpc>
              <a:spcBef>
                <a:spcPts val="300"/>
              </a:spcBef>
              <a:spcAft>
                <a:spcPts val="300"/>
              </a:spcAft>
            </a:pPr>
            <a:r>
              <a:rPr lang="cs-CZ" sz="1800" b="true" dirty="false">
                <a:effectLst/>
                <a:latin typeface="Arial" panose="020B0604020202020204" pitchFamily="34" charset="0"/>
                <a:ea typeface="Calibri" panose="020F0502020204030204" pitchFamily="34" charset="0"/>
                <a:cs typeface="Arial" panose="020B0604020202020204" pitchFamily="34" charset="0"/>
              </a:rPr>
              <a:t>Partnerem bez finančního příspěvku</a:t>
            </a:r>
            <a:r>
              <a:rPr lang="cs-CZ" sz="1800" dirty="false">
                <a:effectLst/>
                <a:latin typeface="Arial" panose="020B0604020202020204" pitchFamily="34" charset="0"/>
                <a:ea typeface="Calibri" panose="020F0502020204030204" pitchFamily="34" charset="0"/>
                <a:cs typeface="Arial" panose="020B0604020202020204" pitchFamily="34" charset="0"/>
              </a:rPr>
              <a:t> může být právnická osoba se sídlem v EU nebo v rámci zemí, jež jsou členy Evropského sdružení volného obchodu, nebo fyzická osoba působící jako osoba samostatně výdělečně činná (resp. v zahraniční obdobně působící), která má registrované místo podnikání v EU. Fyzická osoba, která není samostatně výdělečně činná, nemůže být do projektu zapojena jako partner.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r>
              <a:rPr lang="cs-CZ" sz="1800" dirty="false">
                <a:effectLst/>
                <a:latin typeface="Arial" panose="020B0604020202020204" pitchFamily="34" charset="0"/>
                <a:ea typeface="Calibri" panose="020F0502020204030204" pitchFamily="34" charset="0"/>
                <a:cs typeface="Arial" panose="020B0604020202020204" pitchFamily="34" charset="0"/>
              </a:rPr>
              <a:t>Organizační složky státu, ačkoli nejsou samostatnými právnickými osobami, jsou pro tento účel nahlíženy jako osoby, které mají obdobné postavení jako právnické osoby, a mohou být v pozici partnera bez finančního příspěvku.</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15</a:t>
            </a:fld>
            <a:endParaRPr lang="cs-CZ" dirty="false"/>
          </a:p>
        </p:txBody>
      </p:sp>
    </p:spTree>
    <p:extLst>
      <p:ext uri="{BB962C8B-B14F-4D97-AF65-F5344CB8AC3E}">
        <p14:creationId xmlns:p14="http://schemas.microsoft.com/office/powerpoint/2010/main" val="21327932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16</a:t>
            </a:fld>
            <a:endParaRPr lang="cs-CZ" dirty="false"/>
          </a:p>
        </p:txBody>
      </p:sp>
    </p:spTree>
    <p:extLst>
      <p:ext uri="{BB962C8B-B14F-4D97-AF65-F5344CB8AC3E}">
        <p14:creationId xmlns:p14="http://schemas.microsoft.com/office/powerpoint/2010/main" val="39574955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17</a:t>
            </a:fld>
            <a:endParaRPr lang="cs-CZ" dirty="false"/>
          </a:p>
        </p:txBody>
      </p:sp>
    </p:spTree>
    <p:extLst>
      <p:ext uri="{BB962C8B-B14F-4D97-AF65-F5344CB8AC3E}">
        <p14:creationId xmlns:p14="http://schemas.microsoft.com/office/powerpoint/2010/main" val="41005886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Relevantní pro aktivity typu A - </a:t>
            </a:r>
            <a:r>
              <a:rPr lang="cs-CZ" sz="1800" dirty="false">
                <a:effectLst/>
                <a:latin typeface="Arial" panose="020B0604020202020204" pitchFamily="34" charset="0"/>
                <a:ea typeface="Calibri" panose="020F0502020204030204" pitchFamily="34" charset="0"/>
              </a:rPr>
              <a:t>Poskytnutí sociální služby (v rozsahu základních činností dle zákona o sociálních službách pro příslušný druh sociální služby)</a:t>
            </a:r>
            <a:endParaRPr lang="cs-CZ" dirty="false"/>
          </a:p>
        </p:txBody>
      </p:sp>
      <p:sp>
        <p:nvSpPr>
          <p:cNvPr id="4" name="Zástupný symbol pro číslo snímku 3"/>
          <p:cNvSpPr>
            <a:spLocks noGrp="true"/>
          </p:cNvSpPr>
          <p:nvPr>
            <p:ph type="sldNum" sz="quarter" idx="5"/>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18</a:t>
            </a:fld>
            <a:endParaRPr kumimoji="false" lang="cs-CZ" sz="1200" b="false" i="false" u="none" strike="noStrike" kern="1200" cap="none" spc="0" normalizeH="false" baseline="0" noProof="false" dirty="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460099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Relevantní pro aktivity typu A - </a:t>
            </a:r>
            <a:r>
              <a:rPr lang="cs-CZ" sz="1800" dirty="false">
                <a:effectLst/>
                <a:latin typeface="Arial" panose="020B0604020202020204" pitchFamily="34" charset="0"/>
                <a:ea typeface="Calibri" panose="020F0502020204030204" pitchFamily="34" charset="0"/>
              </a:rPr>
              <a:t>Poskytnutí sociální služby (v rozsahu základních činností dle zákona o sociálních službách pro příslušný druh sociální služby)</a:t>
            </a:r>
            <a:endParaRPr lang="cs-CZ" dirty="false"/>
          </a:p>
        </p:txBody>
      </p:sp>
      <p:sp>
        <p:nvSpPr>
          <p:cNvPr id="4" name="Zástupný symbol pro číslo snímku 3"/>
          <p:cNvSpPr>
            <a:spLocks noGrp="true"/>
          </p:cNvSpPr>
          <p:nvPr>
            <p:ph type="sldNum" sz="quarter" idx="5"/>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19</a:t>
            </a:fld>
            <a:endParaRPr kumimoji="false" lang="cs-CZ" sz="1200" b="false" i="false" u="none" strike="noStrike" kern="1200" cap="none" spc="0" normalizeH="false" baseline="0" noProof="false" dirty="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413223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a:t>
            </a:fld>
            <a:endParaRPr lang="cs-CZ" dirty="false"/>
          </a:p>
        </p:txBody>
      </p:sp>
    </p:spTree>
    <p:extLst>
      <p:ext uri="{BB962C8B-B14F-4D97-AF65-F5344CB8AC3E}">
        <p14:creationId xmlns:p14="http://schemas.microsoft.com/office/powerpoint/2010/main" val="2628079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Relevantní pro aktivity typu A - </a:t>
            </a:r>
            <a:r>
              <a:rPr lang="cs-CZ" sz="1800" dirty="false">
                <a:effectLst/>
                <a:latin typeface="Arial" panose="020B0604020202020204" pitchFamily="34" charset="0"/>
                <a:ea typeface="Calibri" panose="020F0502020204030204" pitchFamily="34" charset="0"/>
              </a:rPr>
              <a:t>Poskytnutí sociální služby (v rozsahu základních činností dle zákona o sociálních službách pro příslušný druh sociální služby)</a:t>
            </a:r>
            <a:endParaRPr lang="cs-CZ" dirty="false"/>
          </a:p>
        </p:txBody>
      </p:sp>
      <p:sp>
        <p:nvSpPr>
          <p:cNvPr id="4" name="Zástupný symbol pro číslo snímku 3"/>
          <p:cNvSpPr>
            <a:spLocks noGrp="true"/>
          </p:cNvSpPr>
          <p:nvPr>
            <p:ph type="sldNum" sz="quarter" idx="5"/>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20</a:t>
            </a:fld>
            <a:endParaRPr kumimoji="false" lang="cs-CZ" sz="1200" b="false" i="false" u="none" strike="noStrike" kern="1200" cap="none" spc="0" normalizeH="false" baseline="0" noProof="false" dirty="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908658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Relevantní pro aktivity typu A - </a:t>
            </a:r>
            <a:r>
              <a:rPr lang="cs-CZ" sz="1800" dirty="false">
                <a:effectLst/>
                <a:latin typeface="Arial" panose="020B0604020202020204" pitchFamily="34" charset="0"/>
                <a:ea typeface="Calibri" panose="020F0502020204030204" pitchFamily="34" charset="0"/>
              </a:rPr>
              <a:t>Poskytnutí sociální služby (v rozsahu základních činností dle zákona o sociálních službách pro příslušný druh sociální služby)</a:t>
            </a:r>
          </a:p>
          <a:p>
            <a:endParaRPr lang="cs-CZ" sz="1800" dirty="false">
              <a:effectLst/>
              <a:latin typeface="Arial" panose="020B0604020202020204" pitchFamily="34" charset="0"/>
            </a:endParaRPr>
          </a:p>
          <a:p>
            <a:pPr marL="342900" lvl="0" indent="-342900" algn="just">
              <a:spcBef>
                <a:spcPts val="600"/>
              </a:spcBef>
              <a:spcAft>
                <a:spcPts val="600"/>
              </a:spcAft>
              <a:buFont typeface="+mj-lt"/>
              <a:buAutoNum type="arabicPeriod"/>
              <a:tabLst>
                <a:tab pos="540385" algn="l"/>
              </a:tabLst>
            </a:pPr>
            <a:r>
              <a:rPr lang="cs-CZ" sz="1200" b="true" kern="0" dirty="false">
                <a:effectLst/>
                <a:latin typeface="Arial" panose="020B0604020202020204" pitchFamily="34" charset="0"/>
                <a:ea typeface="Times New Roman" panose="02020603050405020304" pitchFamily="18" charset="0"/>
                <a:cs typeface="Arial" panose="020B0604020202020204" pitchFamily="34" charset="0"/>
              </a:rPr>
              <a:t>Stanovení výše vyrovnávací platby </a:t>
            </a:r>
            <a:endParaRPr lang="cs-CZ" sz="1200" b="true" kern="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spcBef>
                <a:spcPts val="600"/>
              </a:spcBef>
              <a:spcAft>
                <a:spcPts val="600"/>
              </a:spcAft>
              <a:buSzPts val="1100"/>
              <a:buFont typeface="Arial" panose="020B0604020202020204" pitchFamily="34" charset="0"/>
              <a:buAutoNum type="arabicParenBoth"/>
            </a:pPr>
            <a:r>
              <a:rPr lang="cs-CZ" sz="11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Výše vyrovnávací platby na poskytování sociální služby se stanovuje v souladu se článkem 5 Rozhodnutí č. 2012/21/EU. Výše vyrovnávací platby nepřesáhne rozsah nezbytný k pokrytí čistých nákladů vynaložených při plnění závazků veřejné služby. V rámci výzvy se nepřipouští zahrnutí přiměřeného zisku. </a:t>
            </a:r>
            <a:endParaRPr lang="cs-CZ" sz="1200" dirty="false">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228600" algn="just">
              <a:spcBef>
                <a:spcPts val="600"/>
              </a:spcBef>
              <a:spcAft>
                <a:spcPts val="600"/>
              </a:spcAft>
            </a:pPr>
            <a:r>
              <a:rPr lang="cs-CZ" sz="1100" b="true" dirty="false">
                <a:solidFill>
                  <a:srgbClr val="000000"/>
                </a:solidFill>
                <a:effectLst/>
                <a:latin typeface="Arial" panose="020B0604020202020204" pitchFamily="34" charset="0"/>
                <a:ea typeface="Calibri" panose="020F0502020204030204" pitchFamily="34" charset="0"/>
              </a:rPr>
              <a:t>Výše vyrovnávací platby se vypočítává podle vzorce</a:t>
            </a:r>
            <a:r>
              <a:rPr lang="cs-CZ" sz="1100" dirty="false">
                <a:solidFill>
                  <a:srgbClr val="000000"/>
                </a:solidFill>
                <a:effectLst/>
                <a:latin typeface="Arial" panose="020B0604020202020204" pitchFamily="34" charset="0"/>
                <a:ea typeface="Calibri" panose="020F0502020204030204" pitchFamily="34" charset="0"/>
              </a:rPr>
              <a:t>:</a:t>
            </a:r>
            <a:endParaRPr lang="cs-CZ" sz="1200" dirty="false">
              <a:solidFill>
                <a:srgbClr val="000000"/>
              </a:solidFill>
              <a:effectLst/>
              <a:latin typeface="Calibri" panose="020F0502020204030204" pitchFamily="34" charset="0"/>
              <a:ea typeface="Calibri" panose="020F0502020204030204" pitchFamily="34" charset="0"/>
            </a:endParaRPr>
          </a:p>
          <a:p>
            <a:pPr marL="228600" algn="just">
              <a:spcBef>
                <a:spcPts val="600"/>
              </a:spcBef>
              <a:spcAft>
                <a:spcPts val="600"/>
              </a:spcAft>
            </a:pPr>
            <a:r>
              <a:rPr lang="cs-CZ" sz="1100" dirty="false">
                <a:solidFill>
                  <a:srgbClr val="000000"/>
                </a:solidFill>
                <a:effectLst/>
                <a:latin typeface="Arial" panose="020B0604020202020204" pitchFamily="34" charset="0"/>
                <a:ea typeface="Calibri" panose="020F0502020204030204" pitchFamily="34" charset="0"/>
              </a:rPr>
              <a:t>Vyrovnávací platba = náklady sociální služby mínus výnosy sociální služby </a:t>
            </a:r>
            <a:endParaRPr lang="cs-CZ" sz="1200" dirty="false">
              <a:solidFill>
                <a:srgbClr val="000000"/>
              </a:solidFill>
              <a:effectLst/>
              <a:latin typeface="Calibri" panose="020F0502020204030204" pitchFamily="34" charset="0"/>
              <a:ea typeface="Calibri" panose="020F0502020204030204" pitchFamily="34" charset="0"/>
            </a:endParaRPr>
          </a:p>
          <a:p>
            <a:pPr marL="342900" lvl="0" indent="-342900" algn="just">
              <a:spcBef>
                <a:spcPts val="600"/>
              </a:spcBef>
              <a:spcAft>
                <a:spcPts val="600"/>
              </a:spcAft>
              <a:buSzPts val="1100"/>
              <a:buFont typeface="Arial" panose="020B0604020202020204" pitchFamily="34" charset="0"/>
              <a:buAutoNum type="arabicParenBoth"/>
            </a:pPr>
            <a:r>
              <a:rPr lang="cs-CZ" sz="1100" b="true"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Náklady</a:t>
            </a:r>
            <a:r>
              <a:rPr lang="cs-CZ" sz="11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k nimž se přihlíží, zahrnují veškeré náklady vzniklé při poskytování sociální služby, pokud tyto náklady souvisejí s poskytováním sociální služby v rozsahu jejích základních činností uvedených pro daný druh a formu sociální služby v zákoně o sociálních službách. </a:t>
            </a:r>
          </a:p>
          <a:p>
            <a:pPr marL="342900" lvl="0" indent="-342900" algn="just">
              <a:spcBef>
                <a:spcPts val="600"/>
              </a:spcBef>
              <a:spcAft>
                <a:spcPts val="600"/>
              </a:spcAft>
              <a:buSzPts val="1100"/>
              <a:buFont typeface="Arial" panose="020B0604020202020204" pitchFamily="34" charset="0"/>
              <a:buAutoNum type="arabicParenBoth"/>
            </a:pPr>
            <a:endParaRPr lang="cs-CZ" sz="11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p>
            <a:pPr marL="342900" marR="0" lvl="0" indent="-342900" algn="just" defTabSz="914400" rtl="false" eaLnBrk="true" fontAlgn="auto" latinLnBrk="false" hangingPunct="true">
              <a:lnSpc>
                <a:spcPct val="100000"/>
              </a:lnSpc>
              <a:spcBef>
                <a:spcPts val="600"/>
              </a:spcBef>
              <a:spcAft>
                <a:spcPts val="600"/>
              </a:spcAft>
              <a:buClrTx/>
              <a:buSzPts val="1100"/>
              <a:buFont typeface="Arial" panose="020B0604020202020204" pitchFamily="34" charset="0"/>
              <a:buAutoNum type="arabicParenBoth"/>
              <a:tabLst/>
              <a:defRPr/>
            </a:pPr>
            <a:r>
              <a:rPr lang="cs-CZ" sz="1800" b="true"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Výnosy, k nimž se přihlíží</a:t>
            </a:r>
            <a:r>
              <a:rPr lang="cs-CZ" sz="1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zahrnují veškeré výnosy z poskytování sociální služby (úhrady od uživatelů sociálních služeb, samotné dotace MPSV, kraje, obcí a jiné veřejné zdroje, dotace v rámci projektů OPZ+ a jiných evropských fondů, příjmy z veřejných zakázek, popř. jiné příjmy nad rámec obvyklých výnosů). </a:t>
            </a:r>
            <a:endParaRPr lang="cs-CZ" sz="1800" dirty="false">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600"/>
              </a:spcBef>
              <a:spcAft>
                <a:spcPts val="600"/>
              </a:spcAft>
              <a:buSzPts val="1100"/>
              <a:buFont typeface="Arial" panose="020B0604020202020204" pitchFamily="34" charset="0"/>
              <a:buAutoNum type="arabicParenBoth"/>
            </a:pPr>
            <a:endParaRPr lang="cs-CZ" sz="11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Bef>
                <a:spcPts val="600"/>
              </a:spcBef>
              <a:spcAft>
                <a:spcPts val="600"/>
              </a:spcAft>
              <a:buSzPts val="1100"/>
              <a:buFont typeface="Arial" panose="020B0604020202020204" pitchFamily="34" charset="0"/>
              <a:buAutoNum type="arabicParenBoth"/>
            </a:pPr>
            <a:endParaRPr lang="cs-CZ" sz="1100" dirty="false">
              <a:solidFill>
                <a:srgbClr val="000000"/>
              </a:solidFill>
              <a:effectLst/>
              <a:latin typeface="Arial" panose="020B0604020202020204" pitchFamily="34" charset="0"/>
              <a:cs typeface="Times New Roman" panose="02020603050405020304" pitchFamily="18" charset="0"/>
            </a:endParaRPr>
          </a:p>
          <a:p>
            <a:pPr marL="342900" lvl="0" indent="-342900" algn="just">
              <a:spcBef>
                <a:spcPts val="600"/>
              </a:spcBef>
              <a:spcAft>
                <a:spcPts val="600"/>
              </a:spcAft>
              <a:buSzPts val="1100"/>
              <a:buFont typeface="Arial" panose="020B0604020202020204" pitchFamily="34" charset="0"/>
              <a:buAutoNum type="arabicParenBoth"/>
            </a:pPr>
            <a:endParaRPr lang="cs-CZ" dirty="false"/>
          </a:p>
        </p:txBody>
      </p:sp>
      <p:sp>
        <p:nvSpPr>
          <p:cNvPr id="4" name="Zástupný symbol pro číslo snímku 3"/>
          <p:cNvSpPr>
            <a:spLocks noGrp="true"/>
          </p:cNvSpPr>
          <p:nvPr>
            <p:ph type="sldNum" sz="quarter" idx="5"/>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21</a:t>
            </a:fld>
            <a:endParaRPr kumimoji="false" lang="cs-CZ" sz="1200" b="false" i="false" u="none" strike="noStrike" kern="1200" cap="none" spc="0" normalizeH="false" baseline="0" noProof="false" dirty="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291824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22</a:t>
            </a:fld>
            <a:endParaRPr lang="cs-CZ" dirty="false">
              <a:solidFill>
                <a:prstClr val="black"/>
              </a:solidFill>
            </a:endParaRPr>
          </a:p>
        </p:txBody>
      </p:sp>
    </p:spTree>
    <p:extLst>
      <p:ext uri="{BB962C8B-B14F-4D97-AF65-F5344CB8AC3E}">
        <p14:creationId xmlns:p14="http://schemas.microsoft.com/office/powerpoint/2010/main" val="63300675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1800" dirty="false">
                <a:effectLst/>
                <a:latin typeface="Arial" panose="020B0604020202020204" pitchFamily="34" charset="0"/>
                <a:ea typeface="Calibri" panose="020F0502020204030204" pitchFamily="34" charset="0"/>
                <a:cs typeface="Times New Roman" panose="02020603050405020304" pitchFamily="18" charset="0"/>
              </a:rPr>
              <a:t>Výzva je zaměřena na podporu osob přicházejících z Ukrajiny v souvislosti s válkou s probíhající válkou s Ruskem, a to konkrétně osoby, které mají udělenou na území ČR </a:t>
            </a:r>
            <a:r>
              <a:rPr lang="cs-CZ" sz="1800" dirty="false">
                <a:effectLst/>
                <a:highlight>
                  <a:srgbClr val="FFFF00"/>
                </a:highlight>
                <a:latin typeface="Arial" panose="020B0604020202020204" pitchFamily="34" charset="0"/>
                <a:ea typeface="Calibri" panose="020F0502020204030204" pitchFamily="34" charset="0"/>
                <a:cs typeface="Times New Roman" panose="02020603050405020304" pitchFamily="18" charset="0"/>
              </a:rPr>
              <a:t>dočasnou ochranu</a:t>
            </a:r>
            <a:r>
              <a:rPr lang="cs-CZ" sz="1800" dirty="false">
                <a:effectLst/>
                <a:latin typeface="Arial" panose="020B0604020202020204" pitchFamily="34" charset="0"/>
                <a:ea typeface="Calibri" panose="020F0502020204030204" pitchFamily="34" charset="0"/>
                <a:cs typeface="Times New Roman" panose="02020603050405020304" pitchFamily="18" charset="0"/>
              </a:rPr>
              <a:t>, tak osoby, které po uplynutí dočasné ochrany </a:t>
            </a:r>
            <a:r>
              <a:rPr lang="cs-CZ" sz="1800" dirty="false">
                <a:effectLst/>
                <a:highlight>
                  <a:srgbClr val="FFFF00"/>
                </a:highlight>
                <a:latin typeface="Arial" panose="020B0604020202020204" pitchFamily="34" charset="0"/>
                <a:ea typeface="Calibri" panose="020F0502020204030204" pitchFamily="34" charset="0"/>
                <a:cs typeface="Times New Roman" panose="02020603050405020304" pitchFamily="18" charset="0"/>
              </a:rPr>
              <a:t>setrvávají legálně</a:t>
            </a:r>
            <a:r>
              <a:rPr lang="cs-CZ" sz="1800" dirty="false">
                <a:effectLst/>
                <a:latin typeface="Arial" panose="020B0604020202020204" pitchFamily="34" charset="0"/>
                <a:ea typeface="Calibri" panose="020F0502020204030204" pitchFamily="34" charset="0"/>
                <a:cs typeface="Times New Roman" panose="02020603050405020304" pitchFamily="18" charset="0"/>
              </a:rPr>
              <a:t> na území ČR a nacházejí se v </a:t>
            </a:r>
            <a:r>
              <a:rPr lang="cs-CZ" sz="1800" dirty="false">
                <a:effectLst/>
                <a:highlight>
                  <a:srgbClr val="FFFF00"/>
                </a:highlight>
                <a:latin typeface="Arial" panose="020B0604020202020204" pitchFamily="34" charset="0"/>
                <a:ea typeface="Calibri" panose="020F0502020204030204" pitchFamily="34" charset="0"/>
                <a:cs typeface="Times New Roman" panose="02020603050405020304" pitchFamily="18" charset="0"/>
              </a:rPr>
              <a:t>nepříznivé sociální situaci</a:t>
            </a:r>
            <a:r>
              <a:rPr lang="cs-CZ" sz="1800" dirty="false">
                <a:effectLst/>
                <a:latin typeface="Arial" panose="020B0604020202020204" pitchFamily="34" charset="0"/>
                <a:ea typeface="Calibri" panose="020F0502020204030204" pitchFamily="34" charset="0"/>
                <a:cs typeface="Times New Roman" panose="02020603050405020304" pitchFamily="18" charset="0"/>
              </a:rPr>
              <a:t>. Podpora by měla směřovat převážně do míst, kde nebyly sociální problémy uprchlíků z Ukrajiny doposud dostatečně řešeny a přetrvává tam vysoký počet osob v nepříznivé sociální situaci, viz interaktivní mapa vycházející z databáze HUMPO, která zobrazuje počty osob ubytovaných v nouzovém ubytování na úrovni jednotlivých obcí, na které by se projekty měli převážně zaměřovat, respektive s těmito daty pracovat při zpracovávání situační analýzy v projektových žádostech a zdůvodňování potřebnosti projektu. </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1800" b="false" i="false" u="none" strike="noStrike" baseline="0" dirty="false">
              <a:solidFill>
                <a:srgbClr val="000000"/>
              </a:solidFill>
              <a:latin typeface="Arial" panose="020B0604020202020204" pitchFamily="34" charset="0"/>
            </a:endParaRP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1800" b="false" i="false" u="none" strike="noStrike" baseline="0" dirty="false">
                <a:solidFill>
                  <a:srgbClr val="000000"/>
                </a:solidFill>
                <a:latin typeface="Arial" panose="020B0604020202020204" pitchFamily="34" charset="0"/>
              </a:rPr>
              <a:t>Statistika osob s přiděleným nouzovým ubytováním v souvislosti s válkou na Ukrajině - https://gis.humpo.cz/</a:t>
            </a:r>
            <a:r>
              <a:rPr lang="cs-CZ" sz="1800" b="false" i="false" u="none" strike="noStrike" baseline="0" dirty="false" err="true">
                <a:solidFill>
                  <a:srgbClr val="000000"/>
                </a:solidFill>
                <a:latin typeface="Arial" panose="020B0604020202020204" pitchFamily="34" charset="0"/>
              </a:rPr>
              <a:t>portal</a:t>
            </a:r>
            <a:r>
              <a:rPr lang="cs-CZ" sz="1800" b="false" i="false" u="none" strike="noStrike" baseline="0" dirty="false">
                <a:solidFill>
                  <a:srgbClr val="000000"/>
                </a:solidFill>
                <a:latin typeface="Arial" panose="020B0604020202020204" pitchFamily="34" charset="0"/>
              </a:rPr>
              <a:t>/</a:t>
            </a:r>
            <a:r>
              <a:rPr lang="cs-CZ" sz="1800" b="false" i="false" u="none" strike="noStrike" baseline="0" dirty="false" err="true">
                <a:solidFill>
                  <a:srgbClr val="000000"/>
                </a:solidFill>
                <a:latin typeface="Arial" panose="020B0604020202020204" pitchFamily="34" charset="0"/>
              </a:rPr>
              <a:t>apps</a:t>
            </a:r>
            <a:r>
              <a:rPr lang="cs-CZ" sz="1800" b="false" i="false" u="none" strike="noStrike" baseline="0" dirty="false">
                <a:solidFill>
                  <a:srgbClr val="000000"/>
                </a:solidFill>
                <a:latin typeface="Arial" panose="020B0604020202020204" pitchFamily="34" charset="0"/>
              </a:rPr>
              <a:t>/</a:t>
            </a:r>
            <a:r>
              <a:rPr lang="cs-CZ" sz="1800" b="false" i="false" u="none" strike="noStrike" baseline="0" dirty="false" err="true">
                <a:solidFill>
                  <a:srgbClr val="000000"/>
                </a:solidFill>
                <a:latin typeface="Arial" panose="020B0604020202020204" pitchFamily="34" charset="0"/>
              </a:rPr>
              <a:t>dashboards</a:t>
            </a:r>
            <a:r>
              <a:rPr lang="cs-CZ" sz="1800" b="false" i="false" u="none" strike="noStrike" baseline="0" dirty="false">
                <a:solidFill>
                  <a:srgbClr val="000000"/>
                </a:solidFill>
                <a:latin typeface="Arial" panose="020B0604020202020204" pitchFamily="34" charset="0"/>
              </a:rPr>
              <a:t>/00d687543fae4577bae15543bbdbb5c1. </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endParaRPr lang="cs-CZ" sz="1800" b="false" i="false" u="none" strike="noStrike" baseline="0" dirty="false">
              <a:solidFill>
                <a:srgbClr val="000000"/>
              </a:solidFill>
              <a:latin typeface="Arial" panose="020B0604020202020204" pitchFamily="34" charset="0"/>
            </a:endParaRP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1800" b="true" dirty="false">
                <a:effectLst/>
                <a:highlight>
                  <a:srgbClr val="FFFF00"/>
                </a:highlight>
                <a:latin typeface="Arial" panose="020B0604020202020204" pitchFamily="34" charset="0"/>
                <a:ea typeface="Calibri" panose="020F0502020204030204" pitchFamily="34" charset="0"/>
                <a:cs typeface="Arial" panose="020B0604020202020204" pitchFamily="34" charset="0"/>
              </a:rPr>
              <a:t>Potřeby cílové skupiny musí být v projektu jasně zmapovány</a:t>
            </a:r>
            <a:r>
              <a:rPr lang="cs-CZ" sz="1800" dirty="false">
                <a:effectLst/>
                <a:highlight>
                  <a:srgbClr val="FFFF00"/>
                </a:highlight>
                <a:latin typeface="Arial" panose="020B0604020202020204" pitchFamily="34" charset="0"/>
                <a:ea typeface="Calibri" panose="020F0502020204030204" pitchFamily="34" charset="0"/>
                <a:cs typeface="Arial" panose="020B0604020202020204" pitchFamily="34" charset="0"/>
              </a:rPr>
              <a:t>. </a:t>
            </a:r>
            <a:r>
              <a:rPr lang="cs-CZ" sz="1800" b="true" dirty="false">
                <a:effectLst/>
                <a:highlight>
                  <a:srgbClr val="FFFF00"/>
                </a:highlight>
                <a:latin typeface="Arial" panose="020B0604020202020204" pitchFamily="34" charset="0"/>
                <a:ea typeface="Calibri" panose="020F0502020204030204" pitchFamily="34" charset="0"/>
                <a:cs typeface="Arial" panose="020B0604020202020204" pitchFamily="34" charset="0"/>
              </a:rPr>
              <a:t>Cílová skupina musí být v projektu jednoznačně vymezena jak z pohledu její velikosti, struktury, charakteru nepříznivé sociální situace a dalších specifik, tak z pohledu území/lokality (situační analýza).</a:t>
            </a:r>
            <a:r>
              <a:rPr lang="cs-CZ" sz="1800" b="true" dirty="false">
                <a:effectLst/>
                <a:latin typeface="Arial" panose="020B0604020202020204" pitchFamily="34" charset="0"/>
                <a:ea typeface="Calibri" panose="020F0502020204030204" pitchFamily="34" charset="0"/>
                <a:cs typeface="Arial" panose="020B0604020202020204" pitchFamily="34" charset="0"/>
              </a:rPr>
              <a:t>, </a:t>
            </a:r>
            <a:r>
              <a:rPr lang="cs-CZ" sz="1800" dirty="false">
                <a:effectLst/>
                <a:latin typeface="Arial" panose="020B0604020202020204" pitchFamily="34" charset="0"/>
                <a:ea typeface="Calibri" panose="020F0502020204030204" pitchFamily="34" charset="0"/>
                <a:cs typeface="Arial" panose="020B0604020202020204" pitchFamily="34" charset="0"/>
              </a:rPr>
              <a:t>kde projekt působí.</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endParaRPr lang="cs-CZ" sz="1800" b="false" i="false" u="none" strike="noStrike" baseline="0" dirty="false">
              <a:solidFill>
                <a:srgbClr val="000000"/>
              </a:solidFill>
              <a:latin typeface="Arial" panose="020B0604020202020204" pitchFamily="34" charset="0"/>
            </a:endParaRPr>
          </a:p>
          <a:p>
            <a:pPr marL="0" lvl="0" indent="0" algn="l">
              <a:spcAft>
                <a:spcPts val="1100"/>
              </a:spcAft>
              <a:buFont typeface="Symbol" panose="05050102010706020507" pitchFamily="18" charset="2"/>
              <a:buNone/>
            </a:pPr>
            <a:r>
              <a:rPr lang="cs-CZ" sz="2000" b="true" i="false" u="none" strike="noStrike" baseline="0" dirty="false">
                <a:solidFill>
                  <a:srgbClr val="FF0000"/>
                </a:solidFill>
                <a:latin typeface="Arial" panose="020B0604020202020204" pitchFamily="34" charset="0"/>
              </a:rPr>
              <a:t>PODPORA V TÉTO NAVAZUJÍCÍ VÝZVĚ JE CÍLENA POUZE NA OSOBY, KTERÉ SE Z OBJEKTIVNÍCH DŮVODŮ NEMOHLY DOPOSUD V ČR DOSTATEČNĚ INTEGROVAT Z DŮVODU VĚKU, ZDRAVOTNÍHO STAVU, KRIZOVÉ SOCIÁLNÍ SITUACE, VIZ DEFINICE NEPŘÍZNIVÉ SOCIÁLNÍ SITUACE V ZÁKONĚ O SS.</a:t>
            </a:r>
          </a:p>
          <a:p>
            <a:pPr marL="0" lvl="0" indent="0" algn="l">
              <a:spcAft>
                <a:spcPts val="1100"/>
              </a:spcAft>
              <a:buFont typeface="Symbol" panose="05050102010706020507" pitchFamily="18" charset="2"/>
              <a:buNone/>
            </a:pPr>
            <a:endParaRPr lang="cs-CZ" sz="2000" b="true" i="false" u="none" strike="noStrike" baseline="0" dirty="false">
              <a:solidFill>
                <a:srgbClr val="FF0000"/>
              </a:solidFill>
              <a:latin typeface="Arial" panose="020B0604020202020204" pitchFamily="34" charset="0"/>
            </a:endParaRPr>
          </a:p>
          <a:p>
            <a:pPr marL="0" lvl="0" indent="0" algn="l">
              <a:spcAft>
                <a:spcPts val="1100"/>
              </a:spcAft>
              <a:buFont typeface="Symbol" panose="05050102010706020507" pitchFamily="18" charset="2"/>
              <a:buNone/>
            </a:pPr>
            <a:r>
              <a:rPr lang="cs-CZ" sz="3200" b="false" i="false" dirty="false">
                <a:solidFill>
                  <a:srgbClr val="000000"/>
                </a:solidFill>
                <a:effectLst/>
                <a:latin typeface="Arial" panose="020B0604020202020204" pitchFamily="34" charset="0"/>
              </a:rPr>
              <a:t>nepříznivou sociální situací oslabení nebo ztráta schopnosti z důvodu věku, nepříznivého zdravotního stavu, pro krizovou sociální situaci, životní návyky a způsob života vedoucí ke konfliktu se společností, sociálně znevýhodňující prostředí, ohrožení práv a zájmů trestnou činností jiné fyzické osoby nebo z jiných závažných důvodů řešit vzniklou situaci tak, aby toto řešení podporovalo sociální začlenění a ochranu před sociálním vyloučením,</a:t>
            </a:r>
            <a:endParaRPr lang="cs-CZ" sz="2000" b="true" i="false" u="none" strike="noStrike" baseline="0" dirty="false">
              <a:solidFill>
                <a:srgbClr val="FF0000"/>
              </a:solidFill>
              <a:latin typeface="Arial" panose="020B0604020202020204" pitchFamily="34" charset="0"/>
            </a:endParaRPr>
          </a:p>
          <a:p>
            <a:pPr marL="0" lvl="0" indent="0" algn="just">
              <a:spcAft>
                <a:spcPts val="1100"/>
              </a:spcAft>
              <a:buFont typeface="Symbol" panose="05050102010706020507" pitchFamily="18" charset="2"/>
              <a:buNone/>
            </a:pPr>
            <a:endParaRPr lang="cs-CZ" sz="1800" b="false" i="false" u="none" strike="noStrike" kern="1200" baseline="0" dirty="false">
              <a:solidFill>
                <a:srgbClr val="000000"/>
              </a:solidFill>
              <a:effectLst/>
              <a:latin typeface="Arial" panose="020B0604020202020204" pitchFamily="34" charset="0"/>
              <a:ea typeface="+mn-ea"/>
              <a:cs typeface="+mn-cs"/>
            </a:endParaRPr>
          </a:p>
          <a:p>
            <a:pPr marL="0" lvl="0" indent="0" algn="just">
              <a:spcAft>
                <a:spcPts val="1100"/>
              </a:spcAft>
              <a:buFont typeface="Symbol" panose="05050102010706020507" pitchFamily="18" charset="2"/>
              <a:buNone/>
            </a:pPr>
            <a:endParaRPr lang="cs-CZ" sz="12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23</a:t>
            </a:fld>
            <a:endParaRPr lang="cs-CZ" dirty="false"/>
          </a:p>
        </p:txBody>
      </p:sp>
    </p:spTree>
    <p:extLst>
      <p:ext uri="{BB962C8B-B14F-4D97-AF65-F5344CB8AC3E}">
        <p14:creationId xmlns:p14="http://schemas.microsoft.com/office/powerpoint/2010/main" val="96904977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200" dirty="false">
                <a:latin typeface="Arial" panose="020B0604020202020204" pitchFamily="34" charset="0"/>
                <a:ea typeface="Calibri" panose="020F0502020204030204" pitchFamily="34" charset="0"/>
                <a:cs typeface="Arial" panose="020B0604020202020204" pitchFamily="34" charset="0"/>
              </a:rPr>
              <a:t>a</a:t>
            </a:r>
            <a:r>
              <a:rPr lang="cs-CZ" sz="1200" dirty="false">
                <a:effectLst/>
                <a:latin typeface="Arial" panose="020B0604020202020204" pitchFamily="34" charset="0"/>
                <a:ea typeface="Calibri" panose="020F0502020204030204" pitchFamily="34" charset="0"/>
                <a:cs typeface="Arial" panose="020B0604020202020204" pitchFamily="34" charset="0"/>
              </a:rPr>
              <a:t>ktivity jsou zaměřeny na posilování adaptace rodin a dětí v nových podmínkách po příchodu do ČR, podporu sociální soudržnosti, ukotvení, začlenění a orientaci v české společnosti, prohloubení vztahů v komunitě včetně podpory nekonfliktního soužití, na pomoc s řešením krizové situace, na podporu prevence nezaměstnanosti a prevence bezdomovectví </a:t>
            </a:r>
            <a:endParaRPr lang="cs-CZ" sz="1200" dirty="false">
              <a:effectLst/>
              <a:latin typeface="Arial" panose="020B0604020202020204" pitchFamily="34" charset="0"/>
              <a:ea typeface="Calibri" panose="020F0502020204030204" pitchFamily="34" charset="0"/>
              <a:cs typeface="Times New Roman" panose="02020603050405020304" pitchFamily="18"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24</a:t>
            </a:fld>
            <a:endParaRPr lang="cs-CZ" dirty="false"/>
          </a:p>
        </p:txBody>
      </p:sp>
    </p:spTree>
    <p:extLst>
      <p:ext uri="{BB962C8B-B14F-4D97-AF65-F5344CB8AC3E}">
        <p14:creationId xmlns:p14="http://schemas.microsoft.com/office/powerpoint/2010/main" val="285486502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lvl="0"/>
            <a:endParaRPr lang="cs-CZ" dirty="false"/>
          </a:p>
        </p:txBody>
      </p:sp>
      <p:sp>
        <p:nvSpPr>
          <p:cNvPr id="4" name="Zástupný symbol pro číslo snímku 3"/>
          <p:cNvSpPr>
            <a:spLocks noGrp="true"/>
          </p:cNvSpPr>
          <p:nvPr>
            <p:ph type="sldNum" sz="quarter" idx="5"/>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25</a:t>
            </a:fld>
            <a:endParaRPr kumimoji="false" lang="cs-CZ" sz="1200" b="false" i="false" u="none" strike="noStrike" kern="1200" cap="none" spc="0" normalizeH="false" baseline="0" noProof="false" dirty="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7085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800" dirty="false">
                <a:effectLst/>
                <a:latin typeface="Calibri" panose="020F0502020204030204" pitchFamily="34" charset="0"/>
                <a:ea typeface="Calibri" panose="020F0502020204030204" pitchFamily="34" charset="0"/>
                <a:cs typeface="Arial" panose="020B0604020202020204" pitchFamily="34" charset="0"/>
              </a:rPr>
              <a:t>Výzva je zaměřena na následující aktivity, které </a:t>
            </a:r>
            <a:r>
              <a:rPr lang="cs-CZ" sz="1800" b="true" dirty="false">
                <a:effectLst/>
                <a:latin typeface="Calibri" panose="020F0502020204030204" pitchFamily="34" charset="0"/>
                <a:ea typeface="Calibri" panose="020F0502020204030204" pitchFamily="34" charset="0"/>
                <a:cs typeface="Arial" panose="020B0604020202020204" pitchFamily="34" charset="0"/>
              </a:rPr>
              <a:t>lze mezi sebou vzájemně kombinovat </a:t>
            </a:r>
            <a:r>
              <a:rPr lang="cs-CZ" sz="1200" dirty="false">
                <a:effectLst/>
                <a:latin typeface="Arial" panose="020B0604020202020204" pitchFamily="34" charset="0"/>
                <a:ea typeface="Calibri" panose="020F0502020204030204" pitchFamily="34" charset="0"/>
                <a:cs typeface="Arial" panose="020B0604020202020204" pitchFamily="34" charset="0"/>
              </a:rPr>
              <a:t>tak, aby odpovídaly potřebám cílové skupiny</a:t>
            </a:r>
            <a:endParaRPr lang="cs-CZ" sz="1200" dirty="false">
              <a:effectLst/>
              <a:latin typeface="Arial" panose="020B0604020202020204" pitchFamily="34" charset="0"/>
              <a:ea typeface="Calibri" panose="020F0502020204030204" pitchFamily="34" charset="0"/>
              <a:cs typeface="Times New Roman" panose="02020603050405020304" pitchFamily="18" charset="0"/>
            </a:endParaRPr>
          </a:p>
          <a:p>
            <a:endParaRPr lang="cs-CZ" dirty="false"/>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26</a:t>
            </a:fld>
            <a:endParaRPr lang="cs-CZ" dirty="false"/>
          </a:p>
        </p:txBody>
      </p:sp>
    </p:spTree>
    <p:extLst>
      <p:ext uri="{BB962C8B-B14F-4D97-AF65-F5344CB8AC3E}">
        <p14:creationId xmlns:p14="http://schemas.microsoft.com/office/powerpoint/2010/main" val="8748315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sz="800"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27</a:t>
            </a:fld>
            <a:endParaRPr lang="cs-CZ" dirty="false"/>
          </a:p>
        </p:txBody>
      </p:sp>
    </p:spTree>
    <p:extLst>
      <p:ext uri="{BB962C8B-B14F-4D97-AF65-F5344CB8AC3E}">
        <p14:creationId xmlns:p14="http://schemas.microsoft.com/office/powerpoint/2010/main" val="116326005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2800" dirty="false"/>
              <a:t>Aktivita je zaměřena na poskytnutí sociálních služeb občanům Ukrajiny, tedy na financování zvýšených </a:t>
            </a:r>
            <a:r>
              <a:rPr lang="cs-CZ" sz="1800" dirty="false">
                <a:effectLst/>
                <a:latin typeface="Arial" panose="020B0604020202020204" pitchFamily="34" charset="0"/>
                <a:ea typeface="Calibri" panose="020F0502020204030204" pitchFamily="34" charset="0"/>
                <a:cs typeface="Arial" panose="020B0604020202020204" pitchFamily="34" charset="0"/>
              </a:rPr>
              <a:t>nákladů sociálních služeb v souvislosti se zajištěním pomoci a péče osobám  přicházejícím do ČR v souvislosti s válkou na Ukrajině.</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endParaRPr lang="cs-CZ" sz="1800" dirty="false">
              <a:effectLst/>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endParaRPr lang="cs-CZ" sz="1800" dirty="false">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1800" dirty="false">
                <a:latin typeface="Arial" panose="020B0604020202020204" pitchFamily="34" charset="0"/>
                <a:ea typeface="Calibri" panose="020F0502020204030204" pitchFamily="34" charset="0"/>
                <a:cs typeface="Arial" panose="020B0604020202020204" pitchFamily="34" charset="0"/>
              </a:rPr>
              <a:t>poskytnutí sociálních služeb občanům Ukrajiny se řídí zákonem č.108/2006 Sb., o sociálních službách, ve znění pozdějších předpisů a prováděcí vyhláškou č.505/2006 Sb., kterou se provádějí některá ustanovení zákona o sociálních službách</a:t>
            </a:r>
          </a:p>
          <a:p>
            <a:pPr marL="0" lvl="0" indent="0" algn="just">
              <a:spcAft>
                <a:spcPts val="1100"/>
              </a:spcAft>
              <a:buFont typeface="Symbol" panose="05050102010706020507" pitchFamily="18" charset="2"/>
              <a:buNone/>
            </a:pPr>
            <a:endParaRPr lang="cs-CZ" sz="1800" dirty="false">
              <a:effectLst/>
              <a:highlight>
                <a:srgbClr val="FFFF00"/>
              </a:highlight>
              <a:latin typeface="Calibri" panose="020F0502020204030204" pitchFamily="34" charset="0"/>
              <a:ea typeface="Calibri" panose="020F0502020204030204" pitchFamily="34" charset="0"/>
              <a:cs typeface="Arial" panose="020B0604020202020204" pitchFamily="34" charset="0"/>
            </a:endParaRPr>
          </a:p>
          <a:p>
            <a:pPr marL="0" lvl="0" indent="0" algn="just">
              <a:spcAft>
                <a:spcPts val="1100"/>
              </a:spcAft>
              <a:buFont typeface="Symbol" panose="05050102010706020507" pitchFamily="18" charset="2"/>
              <a:buNone/>
            </a:pPr>
            <a:r>
              <a:rPr lang="cs-CZ" sz="1800" dirty="false">
                <a:effectLst/>
                <a:highlight>
                  <a:srgbClr val="FFFF00"/>
                </a:highlight>
                <a:latin typeface="Calibri" panose="020F0502020204030204" pitchFamily="34" charset="0"/>
                <a:ea typeface="Calibri" panose="020F0502020204030204" pitchFamily="34" charset="0"/>
                <a:cs typeface="Arial" panose="020B0604020202020204" pitchFamily="34" charset="0"/>
              </a:rPr>
              <a:t>Podpora základních činností vybraných druhů sociálních služeb, registrovaných podle zákona, které jsou zařazené v síti sociálních služeb a disponují Pověřením od příslušného kraje či MPSV</a:t>
            </a:r>
          </a:p>
          <a:p>
            <a:pPr marL="0" lvl="0" indent="0" algn="just">
              <a:spcAft>
                <a:spcPts val="1100"/>
              </a:spcAft>
              <a:buFont typeface="Symbol" panose="05050102010706020507" pitchFamily="18" charset="2"/>
              <a:buNone/>
            </a:pPr>
            <a:endParaRPr lang="cs-CZ" sz="1800" kern="1200" dirty="false">
              <a:solidFill>
                <a:schemeClr val="tx1"/>
              </a:solidFill>
              <a:effectLst/>
              <a:highlight>
                <a:srgbClr val="FFFF00"/>
              </a:highlight>
              <a:latin typeface="Calibri" panose="020F0502020204030204" pitchFamily="34" charset="0"/>
              <a:ea typeface="+mn-ea"/>
              <a:cs typeface="Arial" panose="020B0604020202020204" pitchFamily="34" charset="0"/>
            </a:endParaRP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dirty="false">
                <a:latin typeface="Arial" panose="020B0604020202020204" pitchFamily="34" charset="0"/>
                <a:ea typeface="Calibri" panose="020F0502020204030204" pitchFamily="34" charset="0"/>
                <a:cs typeface="Arial" panose="020B0604020202020204" pitchFamily="34" charset="0"/>
              </a:rPr>
              <a:t>p</a:t>
            </a:r>
            <a:r>
              <a:rPr lang="cs-CZ" sz="800" dirty="false">
                <a:effectLst/>
                <a:latin typeface="Arial" panose="020B0604020202020204" pitchFamily="34" charset="0"/>
                <a:ea typeface="Calibri" panose="020F0502020204030204" pitchFamily="34" charset="0"/>
                <a:cs typeface="Arial" panose="020B0604020202020204" pitchFamily="34" charset="0"/>
              </a:rPr>
              <a:t>odporovány jsou převážně služby sociální prevence, které se zaměřují se na zapojení osob do ekonomického, sociálního a pracovního života společnosti (na zprostředkování přístupu ke službám podporujícím návrat na trh práce, integraci těchto osob zpět do společnosti)</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endParaRPr lang="cs-CZ" sz="800" dirty="false">
              <a:effectLst/>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endParaRPr lang="cs-CZ" sz="800" dirty="false">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endParaRPr lang="cs-CZ" sz="800" dirty="false">
              <a:effectLst/>
              <a:latin typeface="Arial" panose="020B060402020202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28</a:t>
            </a:fld>
            <a:endParaRPr lang="cs-CZ" dirty="false"/>
          </a:p>
        </p:txBody>
      </p:sp>
    </p:spTree>
    <p:extLst>
      <p:ext uri="{BB962C8B-B14F-4D97-AF65-F5344CB8AC3E}">
        <p14:creationId xmlns:p14="http://schemas.microsoft.com/office/powerpoint/2010/main" val="127718632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b="true" dirty="false">
                <a:effectLst/>
                <a:latin typeface="Arial" panose="020B0604020202020204" pitchFamily="34" charset="0"/>
                <a:ea typeface="Calibri" panose="020F0502020204030204" pitchFamily="34" charset="0"/>
                <a:cs typeface="Arial" panose="020B0604020202020204" pitchFamily="34" charset="0"/>
              </a:rPr>
              <a:t>Základní činnosti</a:t>
            </a:r>
            <a:r>
              <a:rPr lang="cs-CZ" sz="800" dirty="false">
                <a:effectLst/>
                <a:latin typeface="Arial" panose="020B0604020202020204" pitchFamily="34" charset="0"/>
                <a:ea typeface="Calibri" panose="020F0502020204030204" pitchFamily="34" charset="0"/>
                <a:cs typeface="Arial" panose="020B0604020202020204" pitchFamily="34" charset="0"/>
              </a:rPr>
              <a:t> u následujících sociálních služeb - azylové domy, domy na půl cesty, intervenční centra, podpora samostatného bydlení, osobní asistence, sociální rehabilitace, sociálně terapeutické dílny </a:t>
            </a:r>
            <a:r>
              <a:rPr lang="cs-CZ" sz="800" dirty="false">
                <a:effectLst/>
                <a:latin typeface="Arial" panose="020B0604020202020204" pitchFamily="34" charset="0"/>
                <a:ea typeface="Calibri" panose="020F0502020204030204" pitchFamily="34" charset="0"/>
                <a:cs typeface="Times New Roman" panose="02020603050405020304" pitchFamily="18" charset="0"/>
              </a:rPr>
              <a:t>budou v OPZ+ financovány formou jednotkových nákladů v rámci systémových projektů krajů ve výzvě č. 03_22_003.</a:t>
            </a: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29</a:t>
            </a:fld>
            <a:endParaRPr lang="cs-CZ" dirty="false"/>
          </a:p>
        </p:txBody>
      </p:sp>
    </p:spTree>
    <p:extLst>
      <p:ext uri="{BB962C8B-B14F-4D97-AF65-F5344CB8AC3E}">
        <p14:creationId xmlns:p14="http://schemas.microsoft.com/office/powerpoint/2010/main" val="2996762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3</a:t>
            </a:fld>
            <a:endParaRPr lang="cs-CZ" dirty="false">
              <a:solidFill>
                <a:prstClr val="black"/>
              </a:solidFill>
            </a:endParaRPr>
          </a:p>
        </p:txBody>
      </p:sp>
    </p:spTree>
    <p:extLst>
      <p:ext uri="{BB962C8B-B14F-4D97-AF65-F5344CB8AC3E}">
        <p14:creationId xmlns:p14="http://schemas.microsoft.com/office/powerpoint/2010/main" val="392226975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30</a:t>
            </a:fld>
            <a:endParaRPr lang="cs-CZ" dirty="false"/>
          </a:p>
        </p:txBody>
      </p:sp>
    </p:spTree>
    <p:extLst>
      <p:ext uri="{BB962C8B-B14F-4D97-AF65-F5344CB8AC3E}">
        <p14:creationId xmlns:p14="http://schemas.microsoft.com/office/powerpoint/2010/main" val="396787622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nSpc>
                <a:spcPct val="107000"/>
              </a:lnSpc>
              <a:spcAft>
                <a:spcPts val="800"/>
              </a:spcAft>
            </a:pPr>
            <a:r>
              <a:rPr lang="cs-CZ" sz="1800" dirty="false">
                <a:effectLst/>
                <a:latin typeface="Calibri" panose="020F0502020204030204" pitchFamily="34" charset="0"/>
                <a:ea typeface="Calibri" panose="020F0502020204030204" pitchFamily="34" charset="0"/>
                <a:cs typeface="Arial" panose="020B0604020202020204" pitchFamily="34" charset="0"/>
              </a:rPr>
              <a:t>Druhou oblastí věcného zaměření výzvy jsou aktivity na</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Aft>
                <a:spcPts val="1100"/>
              </a:spcAft>
              <a:buFont typeface="+mj-lt"/>
              <a:buNone/>
            </a:pPr>
            <a:r>
              <a:rPr lang="cs-CZ" sz="1800" b="true" dirty="false">
                <a:effectLst/>
                <a:highlight>
                  <a:srgbClr val="FFFF00"/>
                </a:highlight>
                <a:latin typeface="Arial" panose="020B0604020202020204" pitchFamily="34" charset="0"/>
                <a:ea typeface="Calibri" panose="020F0502020204030204" pitchFamily="34" charset="0"/>
                <a:cs typeface="Arial" panose="020B0604020202020204" pitchFamily="34" charset="0"/>
              </a:rPr>
              <a:t>Poskytnutí podpory a pomoci pro řešení komplexní nepříznivé sociální situace uprchlíků a jejich rodin,</a:t>
            </a:r>
            <a:r>
              <a:rPr lang="cs-CZ" sz="1800" dirty="false">
                <a:effectLst/>
                <a:highlight>
                  <a:srgbClr val="FFFF00"/>
                </a:highlight>
                <a:latin typeface="Arial" panose="020B0604020202020204" pitchFamily="34" charset="0"/>
                <a:ea typeface="Calibri" panose="020F0502020204030204" pitchFamily="34" charset="0"/>
                <a:cs typeface="Arial" panose="020B0604020202020204" pitchFamily="34" charset="0"/>
              </a:rPr>
              <a:t> </a:t>
            </a:r>
          </a:p>
          <a:p>
            <a:pPr marL="0" lvl="0" indent="0" algn="just">
              <a:spcAft>
                <a:spcPts val="1100"/>
              </a:spcAft>
              <a:buFont typeface="+mj-lt"/>
              <a:buNone/>
            </a:pPr>
            <a:endParaRPr lang="cs-CZ" sz="1800" dirty="false">
              <a:effectLst/>
              <a:highlight>
                <a:srgbClr val="FFFF00"/>
              </a:highlight>
              <a:latin typeface="Arial" panose="020B0604020202020204" pitchFamily="34" charset="0"/>
              <a:ea typeface="Calibri" panose="020F0502020204030204" pitchFamily="34" charset="0"/>
              <a:cs typeface="Arial" panose="020B0604020202020204" pitchFamily="34" charset="0"/>
            </a:endParaRPr>
          </a:p>
          <a:p>
            <a:pPr marL="0" lvl="0" indent="0" algn="just">
              <a:spcAft>
                <a:spcPts val="1100"/>
              </a:spcAft>
              <a:buFont typeface="+mj-lt"/>
              <a:buNone/>
            </a:pPr>
            <a:r>
              <a:rPr lang="cs-CZ" sz="1800" dirty="false">
                <a:effectLst/>
                <a:latin typeface="Arial" panose="020B0604020202020204" pitchFamily="34" charset="0"/>
                <a:ea typeface="Calibri" panose="020F0502020204030204" pitchFamily="34" charset="0"/>
                <a:cs typeface="Arial" panose="020B0604020202020204" pitchFamily="34" charset="0"/>
              </a:rPr>
              <a:t>Podporovány budou níže uvedené činnosti </a:t>
            </a:r>
            <a:r>
              <a:rPr lang="cs-CZ" sz="1800" dirty="false" err="true">
                <a:effectLst/>
                <a:latin typeface="Arial" panose="020B0604020202020204" pitchFamily="34" charset="0"/>
                <a:ea typeface="Calibri" panose="020F0502020204030204" pitchFamily="34" charset="0"/>
                <a:cs typeface="Arial" panose="020B0604020202020204" pitchFamily="34" charset="0"/>
              </a:rPr>
              <a:t>nehospodářské</a:t>
            </a:r>
            <a:r>
              <a:rPr lang="cs-CZ" sz="1800" dirty="false">
                <a:effectLst/>
                <a:latin typeface="Arial" panose="020B0604020202020204" pitchFamily="34" charset="0"/>
                <a:ea typeface="Calibri" panose="020F0502020204030204" pitchFamily="34" charset="0"/>
                <a:cs typeface="Arial" panose="020B0604020202020204" pitchFamily="34" charset="0"/>
              </a:rPr>
              <a:t> povahy zaměřené na podporu a zapojení osob z Ukrajiny do ekonomického, sociálního, pracovního a komunitního života společnosti. Nejedná se o nahrazování veřejné služby, ale o její vhodné doplnění a zprostředkování odborné pomoci, jako např. například o: </a:t>
            </a:r>
            <a:endParaRPr lang="cs-CZ" sz="1800" dirty="false">
              <a:effectLst/>
              <a:highlight>
                <a:srgbClr val="FFFF00"/>
              </a:highlight>
              <a:latin typeface="Arial" panose="020B0604020202020204" pitchFamily="34" charset="0"/>
              <a:ea typeface="Calibri" panose="020F0502020204030204" pitchFamily="34" charset="0"/>
              <a:cs typeface="Arial" panose="020B0604020202020204" pitchFamily="34" charset="0"/>
            </a:endParaRPr>
          </a:p>
          <a:p>
            <a:pPr marL="0" lvl="0" indent="0" algn="just">
              <a:spcAft>
                <a:spcPts val="1100"/>
              </a:spcAft>
              <a:buFont typeface="+mj-lt"/>
              <a:buNone/>
            </a:pPr>
            <a:r>
              <a:rPr lang="cs-CZ" sz="1800" dirty="false">
                <a:effectLst/>
                <a:highlight>
                  <a:srgbClr val="FFFF00"/>
                </a:highlight>
                <a:latin typeface="Arial" panose="020B0604020202020204" pitchFamily="34" charset="0"/>
                <a:ea typeface="Calibri" panose="020F0502020204030204" pitchFamily="34" charset="0"/>
                <a:cs typeface="Arial" panose="020B0604020202020204" pitchFamily="34" charset="0"/>
              </a:rPr>
              <a:t>jedná se o </a:t>
            </a:r>
            <a:endParaRPr lang="cs-CZ" sz="1800" dirty="false">
              <a:effectLst/>
              <a:latin typeface="Arial" panose="020B0604020202020204" pitchFamily="34" charset="0"/>
              <a:ea typeface="Calibri" panose="020F0502020204030204" pitchFamily="34" charset="0"/>
              <a:cs typeface="Arial" panose="020B0604020202020204" pitchFamily="34" charset="0"/>
            </a:endParaRPr>
          </a:p>
          <a:p>
            <a:endParaRPr lang="cs-CZ" sz="800"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31</a:t>
            </a:fld>
            <a:endParaRPr lang="cs-CZ" dirty="false"/>
          </a:p>
        </p:txBody>
      </p:sp>
    </p:spTree>
    <p:extLst>
      <p:ext uri="{BB962C8B-B14F-4D97-AF65-F5344CB8AC3E}">
        <p14:creationId xmlns:p14="http://schemas.microsoft.com/office/powerpoint/2010/main" val="119311459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1800" u="sng" dirty="false">
                <a:effectLst/>
                <a:latin typeface="Arial" panose="020B0604020202020204" pitchFamily="34" charset="0"/>
                <a:ea typeface="Calibri" panose="020F0502020204030204" pitchFamily="34" charset="0"/>
                <a:cs typeface="Arial" panose="020B0604020202020204" pitchFamily="34" charset="0"/>
              </a:rPr>
              <a:t>Aktivity zaměřené na poskytování </a:t>
            </a:r>
            <a:r>
              <a:rPr lang="cs-CZ" sz="1800" b="true" u="sng" dirty="false">
                <a:effectLst/>
                <a:latin typeface="Arial" panose="020B0604020202020204" pitchFamily="34" charset="0"/>
                <a:ea typeface="Calibri" panose="020F0502020204030204" pitchFamily="34" charset="0"/>
                <a:cs typeface="Arial" panose="020B0604020202020204" pitchFamily="34" charset="0"/>
              </a:rPr>
              <a:t>terapeutické a poradenské podpory včetně krizové intervence, mimo režim základních činností sociálních služeb</a:t>
            </a:r>
            <a:endParaRPr lang="cs-CZ" sz="1800" dirty="false">
              <a:effectLst/>
              <a:latin typeface="Arial" panose="020B0604020202020204" pitchFamily="34" charset="0"/>
              <a:ea typeface="Calibri" panose="020F0502020204030204" pitchFamily="34" charset="0"/>
              <a:cs typeface="Arial" panose="020B0604020202020204" pitchFamily="34" charset="0"/>
            </a:endParaRP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32</a:t>
            </a:fld>
            <a:endParaRPr lang="cs-CZ" dirty="false"/>
          </a:p>
        </p:txBody>
      </p:sp>
    </p:spTree>
    <p:extLst>
      <p:ext uri="{BB962C8B-B14F-4D97-AF65-F5344CB8AC3E}">
        <p14:creationId xmlns:p14="http://schemas.microsoft.com/office/powerpoint/2010/main" val="382155027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lvl="0" indent="0" algn="just">
              <a:spcAft>
                <a:spcPts val="1100"/>
              </a:spcAft>
              <a:buFont typeface="Symbol" panose="05050102010706020507" pitchFamily="18" charset="2"/>
              <a:buNone/>
            </a:pPr>
            <a:r>
              <a:rPr lang="cs-CZ" sz="1800" b="true" u="sng" dirty="false">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základní sociální/ finanční/ právního/pracovní poradenství a poradenství v oblasti bydlení a zprostředkování odborné pomoci</a:t>
            </a:r>
            <a:r>
              <a:rPr lang="cs-CZ" sz="1800" dirty="false">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za účelem zapojení uprchlíků do sociálního a ekonomického života, včetně doprovázení na úřady/instituce, do škol, pomoc s vyřízením dokladů, při hledání dostupného bydlení, pomoc při vyhledávání zaměstnání, pomoc s vyjednáváním podmínek se zaměstnavatelem, s vyjednáváním nájemních smluv, s přístupem k lékařské péči, ke vzdělání, atd., součástí je také podpora tlumočnických a překladatelských služeb, </a:t>
            </a:r>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33</a:t>
            </a:fld>
            <a:endParaRPr lang="cs-CZ" dirty="false"/>
          </a:p>
        </p:txBody>
      </p:sp>
    </p:spTree>
    <p:extLst>
      <p:ext uri="{BB962C8B-B14F-4D97-AF65-F5344CB8AC3E}">
        <p14:creationId xmlns:p14="http://schemas.microsoft.com/office/powerpoint/2010/main" val="251269999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lvl="0" indent="0" algn="just">
              <a:spcAft>
                <a:spcPts val="1100"/>
              </a:spcAft>
              <a:buFont typeface="+mj-lt"/>
              <a:buNone/>
            </a:pPr>
            <a:r>
              <a:rPr lang="cs-CZ" sz="1800" u="sng" dirty="false">
                <a:effectLst/>
                <a:latin typeface="Arial" panose="020B0604020202020204" pitchFamily="34" charset="0"/>
                <a:ea typeface="Calibri" panose="020F0502020204030204" pitchFamily="34" charset="0"/>
                <a:cs typeface="Arial" panose="020B0604020202020204" pitchFamily="34" charset="0"/>
              </a:rPr>
              <a:t>Aktivity zaměřené </a:t>
            </a:r>
            <a:r>
              <a:rPr lang="cs-CZ" sz="1800" b="true" u="sng" dirty="false">
                <a:effectLst/>
                <a:latin typeface="Arial" panose="020B0604020202020204" pitchFamily="34" charset="0"/>
                <a:ea typeface="Calibri" panose="020F0502020204030204" pitchFamily="34" charset="0"/>
                <a:cs typeface="Arial" panose="020B0604020202020204" pitchFamily="34" charset="0"/>
              </a:rPr>
              <a:t>na péči o rodinu a děti </a:t>
            </a:r>
            <a:r>
              <a:rPr lang="cs-CZ" sz="1800" dirty="false">
                <a:effectLst/>
                <a:latin typeface="Arial" panose="020B0604020202020204" pitchFamily="34" charset="0"/>
                <a:ea typeface="Calibri" panose="020F0502020204030204" pitchFamily="34" charset="0"/>
                <a:cs typeface="Arial" panose="020B0604020202020204" pitchFamily="34" charset="0"/>
              </a:rPr>
              <a:t>– jedná se především o podporu ohrožených rodin a dětí, konkrétně o podporu při zapojení dětí předškolního věku do neformální péče o děti (ve smyslu mezigenerační výpomoci či svépomocných skupin), podporu zapojení žáků do povinné školní docházky, včetně prevence předčasného opuštění vzdělávacího systému, zapojení do volnočasových/animačních aktivit s cílem prevence vzniku sociálně patologických jevů u dětí a </a:t>
            </a:r>
            <a:r>
              <a:rPr lang="cs-CZ" sz="1800">
                <a:effectLst/>
                <a:latin typeface="Arial" panose="020B0604020202020204" pitchFamily="34" charset="0"/>
                <a:ea typeface="Calibri" panose="020F0502020204030204" pitchFamily="34" charset="0"/>
                <a:cs typeface="Arial" panose="020B0604020202020204" pitchFamily="34" charset="0"/>
              </a:rPr>
              <a:t>mládeže.</a:t>
            </a:r>
          </a:p>
          <a:p>
            <a:pPr marL="0" lvl="0" indent="0" algn="just">
              <a:spcAft>
                <a:spcPts val="1100"/>
              </a:spcAft>
              <a:buFont typeface="+mj-lt"/>
              <a:buNone/>
            </a:pPr>
            <a:endParaRPr lang="cs-CZ" sz="1800">
              <a:effectLst/>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false" eaLnBrk="true" fontAlgn="auto" latinLnBrk="false" hangingPunct="true">
              <a:lnSpc>
                <a:spcPct val="100000"/>
              </a:lnSpc>
              <a:spcBef>
                <a:spcPts val="0"/>
              </a:spcBef>
              <a:spcAft>
                <a:spcPts val="1100"/>
              </a:spcAft>
              <a:buClrTx/>
              <a:buSzTx/>
              <a:buFont typeface="+mj-lt"/>
              <a:buNone/>
              <a:tabLst/>
              <a:defRPr/>
            </a:pPr>
            <a:r>
              <a:rPr lang="cs-CZ" sz="1800" u="sng">
                <a:effectLst/>
                <a:latin typeface="Arial" panose="020B0604020202020204" pitchFamily="34" charset="0"/>
                <a:ea typeface="Calibri" panose="020F0502020204030204" pitchFamily="34" charset="0"/>
                <a:cs typeface="Arial" panose="020B0604020202020204" pitchFamily="34" charset="0"/>
              </a:rPr>
              <a:t>Aktivity zaměřené </a:t>
            </a:r>
            <a:r>
              <a:rPr lang="cs-CZ" sz="1800" b="true" u="sng">
                <a:effectLst/>
                <a:latin typeface="Arial" panose="020B0604020202020204" pitchFamily="34" charset="0"/>
                <a:ea typeface="Calibri" panose="020F0502020204030204" pitchFamily="34" charset="0"/>
                <a:cs typeface="Arial" panose="020B0604020202020204" pitchFamily="34" charset="0"/>
              </a:rPr>
              <a:t>na prevenci rozvoje ohrožení osob – aktivní vyhledávání a podpora rodin akutní krizi a zprostředkování odborné pomoci</a:t>
            </a:r>
            <a:endParaRPr lang="cs-CZ" sz="1800">
              <a:effectLst/>
              <a:latin typeface="Arial" panose="020B0604020202020204" pitchFamily="34" charset="0"/>
              <a:ea typeface="Calibri" panose="020F0502020204030204" pitchFamily="34" charset="0"/>
              <a:cs typeface="Arial" panose="020B0604020202020204" pitchFamily="34" charset="0"/>
            </a:endParaRPr>
          </a:p>
          <a:p>
            <a:pPr marL="0" lvl="0" indent="0" algn="just">
              <a:spcAft>
                <a:spcPts val="1100"/>
              </a:spcAft>
              <a:buFont typeface="+mj-lt"/>
              <a:buNone/>
            </a:pPr>
            <a:endParaRPr lang="cs-CZ" sz="1800" dirty="false">
              <a:effectLst/>
              <a:latin typeface="Arial" panose="020B0604020202020204" pitchFamily="34" charset="0"/>
              <a:ea typeface="Calibri" panose="020F0502020204030204" pitchFamily="34" charset="0"/>
              <a:cs typeface="Arial" panose="020B0604020202020204" pitchFamily="34" charset="0"/>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34</a:t>
            </a:fld>
            <a:endParaRPr lang="cs-CZ" dirty="false"/>
          </a:p>
        </p:txBody>
      </p:sp>
    </p:spTree>
    <p:extLst>
      <p:ext uri="{BB962C8B-B14F-4D97-AF65-F5344CB8AC3E}">
        <p14:creationId xmlns:p14="http://schemas.microsoft.com/office/powerpoint/2010/main" val="393214473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1800" u="sng" dirty="false">
                <a:effectLst/>
                <a:latin typeface="Arial" panose="020B0604020202020204" pitchFamily="34" charset="0"/>
                <a:ea typeface="Calibri" panose="020F0502020204030204" pitchFamily="34" charset="0"/>
                <a:cs typeface="Arial" panose="020B0604020202020204" pitchFamily="34" charset="0"/>
              </a:rPr>
              <a:t>Aktivity zaměřené </a:t>
            </a:r>
            <a:r>
              <a:rPr lang="cs-CZ" sz="1800" b="true" u="sng" dirty="false">
                <a:effectLst/>
                <a:latin typeface="Arial" panose="020B0604020202020204" pitchFamily="34" charset="0"/>
                <a:ea typeface="Calibri" panose="020F0502020204030204" pitchFamily="34" charset="0"/>
                <a:cs typeface="Arial" panose="020B0604020202020204" pitchFamily="34" charset="0"/>
              </a:rPr>
              <a:t>na adaptaci, začleňování, sociokulturní orientaci – </a:t>
            </a:r>
            <a:r>
              <a:rPr lang="cs-CZ" sz="1800" u="sng" dirty="false">
                <a:effectLst/>
                <a:latin typeface="Arial" panose="020B0604020202020204" pitchFamily="34" charset="0"/>
                <a:ea typeface="Calibri" panose="020F0502020204030204" pitchFamily="34" charset="0"/>
                <a:cs typeface="Arial" panose="020B0604020202020204" pitchFamily="34" charset="0"/>
              </a:rPr>
              <a:t>aktivity komunitního charakteru zaměřené na integraci uprchlíků a jejich lepší orientaci v české společnosti – seznámení s českým právním prostředím, českou kulturou, aktivity na podporu sousedského soužití, prevence konfliktů v místech s vyšší koncentrací osob z cílové skupiny, atd. </a:t>
            </a:r>
            <a:endParaRPr lang="cs-CZ" sz="1800" dirty="false">
              <a:effectLst/>
              <a:latin typeface="Arial" panose="020B0604020202020204" pitchFamily="34" charset="0"/>
              <a:ea typeface="Calibri" panose="020F0502020204030204" pitchFamily="34" charset="0"/>
              <a:cs typeface="Arial" panose="020B0604020202020204" pitchFamily="34" charset="0"/>
            </a:endParaRP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35</a:t>
            </a:fld>
            <a:endParaRPr lang="cs-CZ" dirty="false"/>
          </a:p>
        </p:txBody>
      </p:sp>
    </p:spTree>
    <p:extLst>
      <p:ext uri="{BB962C8B-B14F-4D97-AF65-F5344CB8AC3E}">
        <p14:creationId xmlns:p14="http://schemas.microsoft.com/office/powerpoint/2010/main" val="420657931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lvl="0" indent="0" algn="just">
              <a:spcAft>
                <a:spcPts val="1100"/>
              </a:spcAft>
              <a:buFont typeface="Symbol" panose="05050102010706020507" pitchFamily="18" charset="2"/>
              <a:buNone/>
            </a:pPr>
            <a:r>
              <a:rPr lang="cs-CZ" sz="1800" dirty="false">
                <a:effectLst/>
                <a:latin typeface="Arial" panose="020B0604020202020204" pitchFamily="34" charset="0"/>
                <a:ea typeface="Calibri" panose="020F0502020204030204" pitchFamily="34" charset="0"/>
              </a:rPr>
              <a:t>Výdaje na </a:t>
            </a:r>
            <a:r>
              <a:rPr lang="cs-CZ" sz="1800" b="true" dirty="false">
                <a:effectLst/>
                <a:latin typeface="Arial" panose="020B0604020202020204" pitchFamily="34" charset="0"/>
                <a:ea typeface="Calibri" panose="020F0502020204030204" pitchFamily="34" charset="0"/>
              </a:rPr>
              <a:t>zajištění vzdělávání a supervize realizačního týmu</a:t>
            </a:r>
            <a:r>
              <a:rPr lang="cs-CZ" sz="1800" dirty="false">
                <a:effectLst/>
                <a:latin typeface="Arial" panose="020B0604020202020204" pitchFamily="34" charset="0"/>
                <a:ea typeface="Calibri" panose="020F0502020204030204" pitchFamily="34" charset="0"/>
              </a:rPr>
              <a:t> hradí příjemce z paušálu. V případě, že žadatel plánuje realizovat vzdělávání realizačního týmu, je žadatel povinen toto vzdělávání realizačního týmu detailně popsat v žádosti o podporu v samostatné klíčové aktivitě a zároveň je povinen nastavit i vzhledem k této aktivitě odpovídající indikátory a jejich hodnoty.</a:t>
            </a:r>
          </a:p>
          <a:p>
            <a:pPr marL="914400" algn="just">
              <a:spcBef>
                <a:spcPts val="300"/>
              </a:spcBef>
              <a:spcAft>
                <a:spcPts val="300"/>
              </a:spcAft>
            </a:pPr>
            <a:r>
              <a:rPr lang="cs-CZ" sz="1800" dirty="false">
                <a:effectLst/>
                <a:latin typeface="Arial" panose="020B0604020202020204" pitchFamily="34" charset="0"/>
                <a:ea typeface="Calibri" panose="020F0502020204030204" pitchFamily="34" charset="0"/>
                <a:cs typeface="Arial" panose="020B0604020202020204" pitchFamily="34" charset="0"/>
              </a:rPr>
              <a:t>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36</a:t>
            </a:fld>
            <a:endParaRPr lang="cs-CZ" dirty="false"/>
          </a:p>
        </p:txBody>
      </p:sp>
    </p:spTree>
    <p:extLst>
      <p:ext uri="{BB962C8B-B14F-4D97-AF65-F5344CB8AC3E}">
        <p14:creationId xmlns:p14="http://schemas.microsoft.com/office/powerpoint/2010/main" val="103010024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lnSpc>
                <a:spcPct val="106000"/>
              </a:lnSpc>
              <a:spcBef>
                <a:spcPts val="600"/>
              </a:spcBef>
              <a:spcAft>
                <a:spcPts val="600"/>
              </a:spcAft>
              <a:tabLst>
                <a:tab pos="5581015" algn="l"/>
              </a:tabLst>
            </a:pPr>
            <a:r>
              <a:rPr lang="cs-CZ" sz="1800" dirty="false">
                <a:effectLst/>
                <a:latin typeface="Arial" panose="020B0604020202020204" pitchFamily="34" charset="0"/>
                <a:ea typeface="Arial" panose="020B0604020202020204" pitchFamily="34" charset="0"/>
              </a:rPr>
              <a:t>Žadatel zařadí uvedené pozice pro aktivitu A </a:t>
            </a:r>
            <a:r>
              <a:rPr lang="cs-CZ" sz="1800" dirty="false" err="true">
                <a:effectLst/>
                <a:latin typeface="Arial" panose="020B0604020202020204" pitchFamily="34" charset="0"/>
                <a:ea typeface="Arial" panose="020B0604020202020204" pitchFamily="34" charset="0"/>
              </a:rPr>
              <a:t>a</a:t>
            </a:r>
            <a:r>
              <a:rPr lang="cs-CZ" sz="1800" dirty="false">
                <a:effectLst/>
                <a:latin typeface="Arial" panose="020B0604020202020204" pitchFamily="34" charset="0"/>
                <a:ea typeface="Arial" panose="020B0604020202020204" pitchFamily="34" charset="0"/>
              </a:rPr>
              <a:t> pro aktivitu B do osobních nákladů s ohledem na podpořenou konkrétní činnost/aktivitu v projektu, zvolenou kombinaci aktivit v projektu, na typ žadatele (případně partnera projektu), velikost projektu (výše celkových způsobilých výdajů v Kč) a velikost a charakteristiku cílové skupiny. V případě sociálních služeb žadatel vybírá zastoupení pozic v projektu v souladu </a:t>
            </a:r>
            <a:r>
              <a:rPr lang="cs-CZ" sz="1800" dirty="false">
                <a:effectLst/>
                <a:latin typeface="Arial" panose="020B0604020202020204" pitchFamily="34" charset="0"/>
                <a:ea typeface="Calibri" panose="020F0502020204030204" pitchFamily="34" charset="0"/>
              </a:rPr>
              <a:t>s údaji v Registru poskytovatelů sociálních služeb. </a:t>
            </a:r>
            <a:r>
              <a:rPr lang="cs-CZ" sz="1800" dirty="false">
                <a:effectLst/>
                <a:latin typeface="Arial" panose="020B0604020202020204" pitchFamily="34" charset="0"/>
                <a:ea typeface="Arial" panose="020B0604020202020204" pitchFamily="34" charset="0"/>
              </a:rPr>
              <a:t>Zařazení pozic bude předmětem věcného hodnocení žádosti o podporu. </a:t>
            </a:r>
          </a:p>
          <a:p>
            <a:pPr algn="just">
              <a:lnSpc>
                <a:spcPct val="106000"/>
              </a:lnSpc>
              <a:spcBef>
                <a:spcPts val="600"/>
              </a:spcBef>
              <a:spcAft>
                <a:spcPts val="600"/>
              </a:spcAft>
              <a:tabLst>
                <a:tab pos="5581015" algn="l"/>
              </a:tabLst>
            </a:pPr>
            <a:endParaRPr lang="cs-CZ" sz="1800" dirty="false">
              <a:effectLst/>
              <a:latin typeface="Arial" panose="020B0604020202020204" pitchFamily="34" charset="0"/>
              <a:ea typeface="Calibri" panose="020F0502020204030204" pitchFamily="34" charset="0"/>
            </a:endParaRPr>
          </a:p>
          <a:p>
            <a:pPr marL="0" marR="0" lvl="0" indent="0" algn="just" defTabSz="914400" rtl="false" eaLnBrk="true" fontAlgn="auto" latinLnBrk="false" hangingPunct="true">
              <a:lnSpc>
                <a:spcPct val="106000"/>
              </a:lnSpc>
              <a:spcBef>
                <a:spcPts val="600"/>
              </a:spcBef>
              <a:spcAft>
                <a:spcPts val="600"/>
              </a:spcAft>
              <a:buClrTx/>
              <a:buSzTx/>
              <a:buFontTx/>
              <a:buNone/>
              <a:tabLst>
                <a:tab pos="5581015" algn="l"/>
              </a:tabLst>
              <a:defRPr/>
            </a:pPr>
            <a:r>
              <a:rPr lang="cs-CZ" sz="1800" dirty="false">
                <a:effectLst/>
                <a:latin typeface="Arial" panose="020B0604020202020204" pitchFamily="34" charset="0"/>
                <a:ea typeface="Arial" panose="020B0604020202020204" pitchFamily="34" charset="0"/>
              </a:rPr>
              <a:t>Další pozice, zejména pokud se jedná o pozice na částečný úvazek, případně jsou řešeny dodavatelskými smlouvami, lze financovat pouze v rámci paušální sazby.</a:t>
            </a:r>
            <a:endParaRPr lang="cs-CZ" sz="1800" dirty="false">
              <a:effectLst/>
              <a:latin typeface="Calibri" panose="020F0502020204030204" pitchFamily="34" charset="0"/>
              <a:ea typeface="Calibri" panose="020F0502020204030204" pitchFamily="34" charset="0"/>
            </a:endParaRPr>
          </a:p>
          <a:p>
            <a:pPr algn="just">
              <a:lnSpc>
                <a:spcPct val="106000"/>
              </a:lnSpc>
              <a:spcBef>
                <a:spcPts val="600"/>
              </a:spcBef>
              <a:spcAft>
                <a:spcPts val="600"/>
              </a:spcAft>
              <a:tabLst>
                <a:tab pos="5581015" algn="l"/>
              </a:tabLst>
            </a:pPr>
            <a:endParaRPr lang="cs-CZ" sz="1800" dirty="false">
              <a:effectLst/>
              <a:latin typeface="Calibri" panose="020F0502020204030204" pitchFamily="34" charset="0"/>
              <a:ea typeface="Calibri" panose="020F0502020204030204" pitchFamily="34" charset="0"/>
            </a:endParaRPr>
          </a:p>
          <a:p>
            <a:endParaRPr lang="cs-CZ" dirty="false"/>
          </a:p>
        </p:txBody>
      </p:sp>
      <p:sp>
        <p:nvSpPr>
          <p:cNvPr id="4" name="Zástupný symbol pro číslo snímku 3"/>
          <p:cNvSpPr>
            <a:spLocks noGrp="true"/>
          </p:cNvSpPr>
          <p:nvPr>
            <p:ph type="sldNum" sz="quarter" idx="5"/>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37</a:t>
            </a:fld>
            <a:endParaRPr kumimoji="false" lang="cs-CZ" sz="1200" b="false" i="false" u="none" strike="noStrike" kern="1200" cap="none" spc="0" normalizeH="false" baseline="0" noProof="false" dirty="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5143229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200" dirty="false">
                <a:effectLst/>
                <a:latin typeface="Arial" panose="020B0604020202020204" pitchFamily="34" charset="0"/>
                <a:ea typeface="Arial" panose="020B0604020202020204" pitchFamily="34" charset="0"/>
              </a:rPr>
              <a:t>Pro stanovení mezd/platů jednotlivých pozic žadatel využije </a:t>
            </a:r>
            <a:r>
              <a:rPr lang="cs-CZ" sz="1200" b="true" dirty="false">
                <a:effectLst/>
                <a:latin typeface="Arial" panose="020B0604020202020204" pitchFamily="34" charset="0"/>
                <a:ea typeface="Arial" panose="020B0604020202020204" pitchFamily="34" charset="0"/>
              </a:rPr>
              <a:t>tabulku Obvyklých mezd/platů pro Operační program Zaměstnanost plus</a:t>
            </a:r>
            <a:r>
              <a:rPr lang="cs-CZ" sz="1200" dirty="false">
                <a:effectLst/>
                <a:latin typeface="Arial" panose="020B0604020202020204" pitchFamily="34" charset="0"/>
                <a:ea typeface="Arial" panose="020B0604020202020204" pitchFamily="34" charset="0"/>
              </a:rPr>
              <a:t>. V případě pozic v tabulce neuvedených je možné použít Informační systém o průměrném výdělku, který je dostupný na stránkách </a:t>
            </a:r>
            <a:r>
              <a:rPr lang="cs-CZ" sz="1200" u="sng" dirty="false">
                <a:solidFill>
                  <a:srgbClr val="0000FF"/>
                </a:solidFill>
                <a:effectLst/>
                <a:latin typeface="Arial" panose="020B0604020202020204" pitchFamily="34" charset="0"/>
                <a:ea typeface="Calibri" panose="020F0502020204030204" pitchFamily="34" charset="0"/>
                <a:hlinkClick r:id="rId3"/>
              </a:rPr>
              <a:t>www.ispv.cz</a:t>
            </a:r>
            <a:r>
              <a:rPr lang="cs-CZ" sz="1200" dirty="false">
                <a:effectLst/>
                <a:latin typeface="Arial" panose="020B0604020202020204" pitchFamily="34" charset="0"/>
                <a:ea typeface="Calibri" panose="020F0502020204030204" pitchFamily="34" charset="0"/>
              </a:rPr>
              <a:t>, </a:t>
            </a:r>
            <a:r>
              <a:rPr lang="cs-CZ" sz="1200" dirty="false">
                <a:effectLst/>
                <a:latin typeface="Arial" panose="020B0604020202020204" pitchFamily="34" charset="0"/>
                <a:ea typeface="Arial" panose="020B0604020202020204" pitchFamily="34" charset="0"/>
              </a:rPr>
              <a:t>přičemž dolní hranici doporučujeme určovat jako průměr 1. decilů hodnot vykázaných u dané pracovní pozice ve mzdové a platové sféře a horní hranice jako vyšší hodnota průměru vykázaná u dané pracovní pozice ve mzdové a platové sféře.</a:t>
            </a:r>
            <a:endParaRPr lang="cs-CZ" sz="1200" dirty="false">
              <a:effectLst/>
              <a:latin typeface="Calibri" panose="020F0502020204030204" pitchFamily="34" charset="0"/>
              <a:ea typeface="Calibri" panose="020F0502020204030204" pitchFamily="34" charset="0"/>
            </a:endParaRPr>
          </a:p>
          <a:p>
            <a:endParaRPr lang="cs-CZ" dirty="false"/>
          </a:p>
          <a:p>
            <a:pPr algn="just">
              <a:lnSpc>
                <a:spcPct val="106000"/>
              </a:lnSpc>
              <a:spcBef>
                <a:spcPts val="600"/>
              </a:spcBef>
              <a:spcAft>
                <a:spcPts val="600"/>
              </a:spcAft>
            </a:pPr>
            <a:r>
              <a:rPr lang="cs-CZ" sz="1200" dirty="false">
                <a:effectLst/>
                <a:latin typeface="Arial" panose="020B0604020202020204" pitchFamily="34" charset="0"/>
                <a:ea typeface="Arial" panose="020B0604020202020204" pitchFamily="34" charset="0"/>
              </a:rPr>
              <a:t>Žadatel v žádosti o podporu identifikuje a popíše pozice a jejich využití v různých aktivitách projektu, řádně odůvodní výši úvazku a potřebnost.</a:t>
            </a:r>
            <a:endParaRPr lang="cs-CZ" sz="1200" dirty="false">
              <a:effectLst/>
              <a:latin typeface="Calibri" panose="020F0502020204030204" pitchFamily="34" charset="0"/>
              <a:ea typeface="Calibri" panose="020F0502020204030204" pitchFamily="34" charset="0"/>
            </a:endParaRPr>
          </a:p>
          <a:p>
            <a:pPr algn="just">
              <a:lnSpc>
                <a:spcPct val="106000"/>
              </a:lnSpc>
              <a:spcBef>
                <a:spcPts val="600"/>
              </a:spcBef>
              <a:spcAft>
                <a:spcPts val="600"/>
              </a:spcAft>
            </a:pPr>
            <a:r>
              <a:rPr lang="cs-CZ" sz="1200" dirty="false">
                <a:effectLst/>
                <a:latin typeface="Arial" panose="020B0604020202020204" pitchFamily="34" charset="0"/>
                <a:ea typeface="Arial" panose="020B0604020202020204" pitchFamily="34" charset="0"/>
              </a:rPr>
              <a:t>Seznam a pracovní náplně jsou inspirací pro žadatele. Některé pozice je možné spojit či pracovní náplně různě kombinovat, pokud to kvalifikace daných pozic umožňuje. Konkrétní podoba realizačního týmu bude různá dle zaměření projektu, kombinaci aktivit v projektu, velikosti projektu, charakteristik a potřeb cílové skupiny účastníků, počtu cílové skupiny. Podoba realizačního týmu, rozdělení kompetencí a nastavení komunikačních, koordinačních a rozhodovacích procesů bude rozdílná i podle žadatele a případné podoby projektového partnerství.</a:t>
            </a:r>
            <a:endParaRPr lang="cs-CZ" sz="1200" dirty="false">
              <a:effectLst/>
              <a:latin typeface="Calibri" panose="020F0502020204030204" pitchFamily="34" charset="0"/>
              <a:ea typeface="Calibri" panose="020F0502020204030204" pitchFamily="34"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38</a:t>
            </a:fld>
            <a:endParaRPr lang="cs-CZ" dirty="false"/>
          </a:p>
        </p:txBody>
      </p:sp>
    </p:spTree>
    <p:extLst>
      <p:ext uri="{BB962C8B-B14F-4D97-AF65-F5344CB8AC3E}">
        <p14:creationId xmlns:p14="http://schemas.microsoft.com/office/powerpoint/2010/main" val="44320880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lnSpc>
                <a:spcPct val="106000"/>
              </a:lnSpc>
              <a:spcBef>
                <a:spcPts val="600"/>
              </a:spcBef>
              <a:spcAft>
                <a:spcPts val="600"/>
              </a:spcAft>
            </a:pPr>
            <a:r>
              <a:rPr lang="cs-CZ" sz="1200" b="true" dirty="false">
                <a:effectLst/>
                <a:latin typeface="Arial" panose="020B0604020202020204" pitchFamily="34" charset="0"/>
                <a:ea typeface="Arial" panose="020B0604020202020204" pitchFamily="34" charset="0"/>
              </a:rPr>
              <a:t>Veškeré ostatní výdaje projektu:</a:t>
            </a:r>
            <a:endParaRPr lang="cs-CZ" sz="1200" dirty="false">
              <a:effectLst/>
              <a:latin typeface="Calibri" panose="020F0502020204030204" pitchFamily="34" charset="0"/>
              <a:ea typeface="Calibri" panose="020F0502020204030204" pitchFamily="34" charset="0"/>
            </a:endParaRPr>
          </a:p>
          <a:p>
            <a:pPr algn="just">
              <a:lnSpc>
                <a:spcPct val="106000"/>
              </a:lnSpc>
              <a:spcBef>
                <a:spcPts val="600"/>
              </a:spcBef>
              <a:spcAft>
                <a:spcPts val="600"/>
              </a:spcAft>
            </a:pPr>
            <a:r>
              <a:rPr lang="cs-CZ" sz="1200" b="true" dirty="false">
                <a:effectLst/>
                <a:latin typeface="Arial" panose="020B0604020202020204" pitchFamily="34" charset="0"/>
                <a:ea typeface="Arial" panose="020B0604020202020204" pitchFamily="34" charset="0"/>
              </a:rPr>
              <a:t>Veškeré ostatní osobní výdaje, které se vztahují k pozicím neuvedeným pod body 1 až 14, a veškeré ostatní výdaje které nepatří do osobních nákladů, budou hrazeny paušálem 40 % z osobních nákladů. Tyto výdaje nejsou tedy samostatně uváděny do rozpočtu projektu. </a:t>
            </a:r>
            <a:endParaRPr lang="cs-CZ" sz="1200" dirty="false">
              <a:effectLst/>
              <a:latin typeface="Calibri" panose="020F0502020204030204" pitchFamily="34" charset="0"/>
              <a:ea typeface="Calibri" panose="020F0502020204030204" pitchFamily="34" charset="0"/>
            </a:endParaRPr>
          </a:p>
          <a:p>
            <a:endParaRPr lang="cs-CZ" dirty="false"/>
          </a:p>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200" dirty="false">
                <a:latin typeface="Arial" panose="020B0604020202020204" pitchFamily="34" charset="0"/>
                <a:ea typeface="Arial" panose="020B0604020202020204" pitchFamily="34" charset="0"/>
              </a:rPr>
              <a:t>z paušálu hrazeny </a:t>
            </a:r>
            <a:r>
              <a:rPr lang="cs-CZ" sz="1200" b="true" dirty="false">
                <a:latin typeface="Arial" panose="020B0604020202020204" pitchFamily="34" charset="0"/>
                <a:ea typeface="Arial" panose="020B0604020202020204" pitchFamily="34" charset="0"/>
              </a:rPr>
              <a:t>v</a:t>
            </a:r>
            <a:r>
              <a:rPr lang="cs-CZ" sz="1200" b="true" dirty="false">
                <a:effectLst/>
                <a:latin typeface="Arial" panose="020B0604020202020204" pitchFamily="34" charset="0"/>
                <a:ea typeface="Arial" panose="020B0604020202020204" pitchFamily="34" charset="0"/>
              </a:rPr>
              <a:t>eškeré ostatní osobní výdaje, které se vztahují k pozicím neuvedeným pod body 1 až 14, a veškeré ostatní výdaje které nepatří do osobních nákladů (náklady na vybavení, nákup služeb). </a:t>
            </a:r>
            <a:r>
              <a:rPr lang="cs-CZ" sz="1200" dirty="false">
                <a:effectLst/>
                <a:latin typeface="Arial" panose="020B0604020202020204" pitchFamily="34" charset="0"/>
                <a:ea typeface="Arial" panose="020B0604020202020204" pitchFamily="34" charset="0"/>
              </a:rPr>
              <a:t>Tyto výdaje nejsou tedy samostatně uváděny do rozpočtu projektu, jsou vypočteny automaticky jako 40% osobních nákladů. </a:t>
            </a:r>
          </a:p>
          <a:p>
            <a:pPr marL="0" marR="0" lvl="0" indent="0" algn="l" defTabSz="914400" rtl="false" eaLnBrk="true" fontAlgn="auto" latinLnBrk="false" hangingPunct="true">
              <a:lnSpc>
                <a:spcPct val="100000"/>
              </a:lnSpc>
              <a:spcBef>
                <a:spcPts val="0"/>
              </a:spcBef>
              <a:spcAft>
                <a:spcPts val="0"/>
              </a:spcAft>
              <a:buClrTx/>
              <a:buSzTx/>
              <a:buFontTx/>
              <a:buNone/>
              <a:tabLst/>
              <a:defRPr/>
            </a:pPr>
            <a:endParaRPr lang="cs-CZ" sz="1200" dirty="false">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false" eaLnBrk="true" fontAlgn="auto" latinLnBrk="false" hangingPunct="true">
              <a:lnSpc>
                <a:spcPct val="100000"/>
              </a:lnSpc>
              <a:spcBef>
                <a:spcPts val="0"/>
              </a:spcBef>
              <a:spcAft>
                <a:spcPts val="0"/>
              </a:spcAft>
              <a:buClrTx/>
              <a:buSzTx/>
              <a:buFontTx/>
              <a:buNone/>
              <a:tabLst/>
              <a:defRPr/>
            </a:pPr>
            <a:endParaRPr lang="cs-CZ" sz="1200" dirty="false">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200" dirty="false">
                <a:effectLst/>
                <a:latin typeface="Arial" panose="020B0604020202020204" pitchFamily="34" charset="0"/>
                <a:ea typeface="Calibri" panose="020F0502020204030204" pitchFamily="34" charset="0"/>
                <a:cs typeface="Arial" panose="020B0604020202020204" pitchFamily="34" charset="0"/>
              </a:rPr>
              <a:t>Z paušálu hrazeno také </a:t>
            </a:r>
            <a:r>
              <a:rPr lang="cs-CZ" sz="1200" b="true" dirty="false">
                <a:effectLst/>
                <a:latin typeface="Arial" panose="020B0604020202020204" pitchFamily="34" charset="0"/>
                <a:ea typeface="Calibri" panose="020F0502020204030204" pitchFamily="34" charset="0"/>
                <a:cs typeface="Arial" panose="020B0604020202020204" pitchFamily="34" charset="0"/>
              </a:rPr>
              <a:t>zajištění vzdělávání a supervize realizačního týmu</a:t>
            </a:r>
            <a:r>
              <a:rPr lang="cs-CZ" sz="1200" b="true" dirty="false">
                <a:latin typeface="Arial" panose="020B0604020202020204" pitchFamily="34" charset="0"/>
                <a:ea typeface="Calibri" panose="020F0502020204030204" pitchFamily="34" charset="0"/>
                <a:cs typeface="Arial" panose="020B0604020202020204" pitchFamily="34" charset="0"/>
              </a:rPr>
              <a:t>. </a:t>
            </a:r>
            <a:r>
              <a:rPr lang="cs-CZ" sz="1200" dirty="false">
                <a:effectLst/>
                <a:latin typeface="Arial" panose="020B0604020202020204" pitchFamily="34" charset="0"/>
                <a:ea typeface="Calibri" panose="020F0502020204030204" pitchFamily="34" charset="0"/>
                <a:cs typeface="Arial" panose="020B0604020202020204" pitchFamily="34" charset="0"/>
              </a:rPr>
              <a:t>V případě, že žadatel plánuje realizovat vzdělávání realizačního týmu, je žadatel povinen toto vzdělávání realizačního týmu detailně popsat v žádosti o podporu v samostatné klíčové aktivitě a zároveň je povinen nastavit i vzhledem k této aktivitě odpovídající indikátory a jejich hodnoty (viz bod 4.2 výzvy).  </a:t>
            </a:r>
          </a:p>
          <a:p>
            <a:endParaRPr lang="cs-CZ" dirty="false"/>
          </a:p>
          <a:p>
            <a:pPr marL="90170" algn="just">
              <a:spcBef>
                <a:spcPts val="600"/>
              </a:spcBef>
              <a:spcAft>
                <a:spcPts val="600"/>
              </a:spcAft>
            </a:pPr>
            <a:r>
              <a:rPr lang="cs-CZ" sz="1200" b="true" u="sng" dirty="false">
                <a:effectLst/>
                <a:latin typeface="Arial" panose="020B0604020202020204" pitchFamily="34" charset="0"/>
                <a:ea typeface="Calibri" panose="020F0502020204030204" pitchFamily="34" charset="0"/>
              </a:rPr>
              <a:t>Doporučení:</a:t>
            </a:r>
            <a:endParaRPr lang="cs-CZ" sz="1200" dirty="false">
              <a:effectLst/>
              <a:latin typeface="Calibri" panose="020F0502020204030204" pitchFamily="34" charset="0"/>
              <a:ea typeface="Calibri" panose="020F0502020204030204" pitchFamily="34" charset="0"/>
            </a:endParaRPr>
          </a:p>
          <a:p>
            <a:pPr marL="90170" algn="just">
              <a:spcBef>
                <a:spcPts val="600"/>
              </a:spcBef>
              <a:spcAft>
                <a:spcPts val="600"/>
              </a:spcAft>
            </a:pPr>
            <a:r>
              <a:rPr lang="cs-CZ" sz="1200" b="true" dirty="false">
                <a:effectLst/>
                <a:latin typeface="Arial" panose="020B0604020202020204" pitchFamily="34" charset="0"/>
                <a:ea typeface="Calibri" panose="020F0502020204030204" pitchFamily="34" charset="0"/>
              </a:rPr>
              <a:t>V případě pracovníků/pracovnice v rámci realizačního týmu, kteří/které budou pracovat přímo s cizinci a nemají praxi v této oblasti alespoň jeden rok se doporučuje absolvování kurzu „Školení pro pracovníky v oblasti integrace cizinců“, který pořádá Ministerstvo vnitra ČR (Odbor azylové a migrační politiky).</a:t>
            </a:r>
            <a:endParaRPr lang="cs-CZ" sz="1200" dirty="false">
              <a:effectLst/>
              <a:latin typeface="Calibri" panose="020F0502020204030204" pitchFamily="34" charset="0"/>
              <a:ea typeface="Calibri" panose="020F0502020204030204" pitchFamily="34"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39</a:t>
            </a:fld>
            <a:endParaRPr lang="cs-CZ" dirty="false"/>
          </a:p>
        </p:txBody>
      </p:sp>
    </p:spTree>
    <p:extLst>
      <p:ext uri="{BB962C8B-B14F-4D97-AF65-F5344CB8AC3E}">
        <p14:creationId xmlns:p14="http://schemas.microsoft.com/office/powerpoint/2010/main" val="22032565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4</a:t>
            </a:fld>
            <a:endParaRPr lang="cs-CZ" dirty="false"/>
          </a:p>
        </p:txBody>
      </p:sp>
    </p:spTree>
    <p:extLst>
      <p:ext uri="{BB962C8B-B14F-4D97-AF65-F5344CB8AC3E}">
        <p14:creationId xmlns:p14="http://schemas.microsoft.com/office/powerpoint/2010/main" val="380979563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lvl="0"/>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40</a:t>
            </a:fld>
            <a:endParaRPr lang="cs-CZ" dirty="false"/>
          </a:p>
        </p:txBody>
      </p:sp>
    </p:spTree>
    <p:extLst>
      <p:ext uri="{BB962C8B-B14F-4D97-AF65-F5344CB8AC3E}">
        <p14:creationId xmlns:p14="http://schemas.microsoft.com/office/powerpoint/2010/main" val="368128255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lvl="0"/>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41</a:t>
            </a:fld>
            <a:endParaRPr lang="cs-CZ" dirty="false"/>
          </a:p>
        </p:txBody>
      </p:sp>
    </p:spTree>
    <p:extLst>
      <p:ext uri="{BB962C8B-B14F-4D97-AF65-F5344CB8AC3E}">
        <p14:creationId xmlns:p14="http://schemas.microsoft.com/office/powerpoint/2010/main" val="29607236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lvl="0"/>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42</a:t>
            </a:fld>
            <a:endParaRPr lang="cs-CZ" dirty="false"/>
          </a:p>
        </p:txBody>
      </p:sp>
    </p:spTree>
    <p:extLst>
      <p:ext uri="{BB962C8B-B14F-4D97-AF65-F5344CB8AC3E}">
        <p14:creationId xmlns:p14="http://schemas.microsoft.com/office/powerpoint/2010/main" val="88573390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43</a:t>
            </a:fld>
            <a:endParaRPr kumimoji="false" lang="cs-CZ" sz="1200" b="false" i="false" u="none" strike="noStrike" kern="1200" cap="none" spc="0" normalizeH="false" baseline="0" noProof="false" dirty="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8071037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lvl="0"/>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44</a:t>
            </a:fld>
            <a:endParaRPr lang="cs-CZ" dirty="false"/>
          </a:p>
        </p:txBody>
      </p:sp>
    </p:spTree>
    <p:extLst>
      <p:ext uri="{BB962C8B-B14F-4D97-AF65-F5344CB8AC3E}">
        <p14:creationId xmlns:p14="http://schemas.microsoft.com/office/powerpoint/2010/main" val="147311541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lvl="0"/>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45</a:t>
            </a:fld>
            <a:endParaRPr lang="cs-CZ" dirty="false"/>
          </a:p>
        </p:txBody>
      </p:sp>
    </p:spTree>
    <p:extLst>
      <p:ext uri="{BB962C8B-B14F-4D97-AF65-F5344CB8AC3E}">
        <p14:creationId xmlns:p14="http://schemas.microsoft.com/office/powerpoint/2010/main" val="55186883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l"/>
            <a:r>
              <a:rPr lang="cs-CZ" b="false" i="false" dirty="false">
                <a:solidFill>
                  <a:srgbClr val="333333"/>
                </a:solidFill>
                <a:effectLst/>
                <a:latin typeface="Trebuchet MS" panose="020B0603020202020204" pitchFamily="34" charset="0"/>
              </a:rPr>
              <a:t>Pro příjemce je relevantní MP Zakázky 2021-2027 MP-zadavani-zakazek-2021-2027.pdf.aspx (dotaceeu.cz), konkrétně bod 4.4: „</a:t>
            </a:r>
            <a:r>
              <a:rPr lang="cs-CZ" b="true" i="false" dirty="false">
                <a:solidFill>
                  <a:srgbClr val="333333"/>
                </a:solidFill>
                <a:effectLst/>
                <a:latin typeface="Trebuchet MS" panose="020B0603020202020204" pitchFamily="34" charset="0"/>
              </a:rPr>
              <a:t>Příjemci nejsou povinni postupy upravenými v tomto MP zadávat zakázky na ty způsobilé výdaje, pro které bude ze strany příslušného ŘO stanoveno financování pouze metodou zjednodušeného vykazování nákladů</a:t>
            </a:r>
            <a:r>
              <a:rPr lang="cs-CZ" b="false" i="false" dirty="false">
                <a:solidFill>
                  <a:srgbClr val="333333"/>
                </a:solidFill>
                <a:effectLst/>
                <a:latin typeface="Trebuchet MS" panose="020B0603020202020204" pitchFamily="34" charset="0"/>
              </a:rPr>
              <a:t>. </a:t>
            </a:r>
          </a:p>
          <a:p>
            <a:pPr algn="l"/>
            <a:endParaRPr lang="cs-CZ" b="false" i="false" dirty="false">
              <a:solidFill>
                <a:srgbClr val="333333"/>
              </a:solidFill>
              <a:effectLst/>
              <a:latin typeface="Trebuchet MS" panose="020B0603020202020204" pitchFamily="34" charset="0"/>
            </a:endParaRPr>
          </a:p>
          <a:p>
            <a:pPr algn="l"/>
            <a:r>
              <a:rPr lang="cs-CZ" b="false" i="false" dirty="false">
                <a:solidFill>
                  <a:srgbClr val="333333"/>
                </a:solidFill>
                <a:effectLst/>
                <a:latin typeface="Trebuchet MS" panose="020B0603020202020204" pitchFamily="34" charset="0"/>
              </a:rPr>
              <a:t>Současně platí, že je nutné dodržovat pravidla pro zadávání veřejných zakázek.“</a:t>
            </a:r>
          </a:p>
          <a:p>
            <a:pPr algn="l"/>
            <a:r>
              <a:rPr lang="cs-CZ" b="false" i="false" dirty="false">
                <a:solidFill>
                  <a:srgbClr val="333333"/>
                </a:solidFill>
                <a:effectLst/>
                <a:latin typeface="Trebuchet MS" panose="020B0603020202020204" pitchFamily="34" charset="0"/>
              </a:rPr>
              <a:t>Pro lepší představu tomuto odpovídá současná kapitola 20.5.1 Pravidel OPZ, konkrétně: „Postupuje-li zadavatel v souladu se zásadou transparentnosti, rovného zacházení a zákazu diskriminace a současně respektuje ceny v místě a čase obvyklé, nemusí u zakázek s přepokládanou hodnotou nižší než 2.000.000 Kč bez DPH v případě zakázky na dodávky a služby nebo 6.000.000 Kč bez DPH v případě zakázky na stavební práce, jejichž financování je plně hrazeno z prostředků poskytnutých na projekt v některém z režimů zjednodušeného vykazování výdajů, tj. jsou hrazeny z prostředků na nepřímé náklady, na výdaje hrazené z 40% paušální sazby, anebo na standardní stupnice jednotkových nákladů (tzv. jednotkové náklady) provádět výběrové/zadávací řízení. I v případě zadávání zakázky v režimu dle této kapitoly je zadavatel povinen zachovat zásady dle kap. 20.2.“</a:t>
            </a:r>
          </a:p>
        </p:txBody>
      </p:sp>
      <p:sp>
        <p:nvSpPr>
          <p:cNvPr id="4" name="Zástupný symbol pro číslo snímku 3"/>
          <p:cNvSpPr>
            <a:spLocks noGrp="true"/>
          </p:cNvSpPr>
          <p:nvPr>
            <p:ph type="sldNum" sz="quarter" idx="5"/>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46</a:t>
            </a:fld>
            <a:endParaRPr kumimoji="false" lang="cs-CZ" sz="1200" b="false" i="false" u="none" strike="noStrike" kern="1200" cap="none" spc="0" normalizeH="false" baseline="0" noProof="false" dirty="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9862959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47</a:t>
            </a:fld>
            <a:endParaRPr lang="cs-CZ" dirty="false">
              <a:solidFill>
                <a:prstClr val="black"/>
              </a:solidFill>
            </a:endParaRPr>
          </a:p>
        </p:txBody>
      </p:sp>
    </p:spTree>
    <p:extLst>
      <p:ext uri="{BB962C8B-B14F-4D97-AF65-F5344CB8AC3E}">
        <p14:creationId xmlns:p14="http://schemas.microsoft.com/office/powerpoint/2010/main" val="379316986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48</a:t>
            </a:fld>
            <a:endParaRPr lang="cs-CZ" dirty="false"/>
          </a:p>
        </p:txBody>
      </p:sp>
    </p:spTree>
    <p:extLst>
      <p:ext uri="{BB962C8B-B14F-4D97-AF65-F5344CB8AC3E}">
        <p14:creationId xmlns:p14="http://schemas.microsoft.com/office/powerpoint/2010/main" val="386442042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80645">
              <a:spcBef>
                <a:spcPts val="295"/>
              </a:spcBef>
            </a:pPr>
            <a:r>
              <a:rPr lang="cs-CZ" sz="1800" dirty="false">
                <a:effectLst/>
                <a:latin typeface="Arial" panose="020B0604020202020204" pitchFamily="34" charset="0"/>
                <a:ea typeface="Arial" panose="020B0604020202020204" pitchFamily="34" charset="0"/>
              </a:rPr>
              <a:t>Kritéria</a:t>
            </a:r>
            <a:r>
              <a:rPr lang="cs-CZ" sz="1800" spc="-65" dirty="false">
                <a:solidFill>
                  <a:srgbClr val="000000"/>
                </a:solidFill>
                <a:effectLst/>
                <a:latin typeface="Arial" panose="020B0604020202020204" pitchFamily="34" charset="0"/>
                <a:ea typeface="Arial" panose="020B0604020202020204" pitchFamily="34" charset="0"/>
              </a:rPr>
              <a:t> </a:t>
            </a:r>
            <a:r>
              <a:rPr lang="cs-CZ" sz="1800" dirty="false">
                <a:solidFill>
                  <a:srgbClr val="000000"/>
                </a:solidFill>
                <a:effectLst/>
                <a:latin typeface="Arial" panose="020B0604020202020204" pitchFamily="34" charset="0"/>
                <a:ea typeface="Arial" panose="020B0604020202020204" pitchFamily="34" charset="0"/>
              </a:rPr>
              <a:t>formálních</a:t>
            </a:r>
            <a:r>
              <a:rPr lang="cs-CZ" sz="1800" spc="-55" dirty="false">
                <a:solidFill>
                  <a:srgbClr val="000000"/>
                </a:solidFill>
                <a:effectLst/>
                <a:latin typeface="Arial" panose="020B0604020202020204" pitchFamily="34" charset="0"/>
                <a:ea typeface="Arial" panose="020B0604020202020204" pitchFamily="34" charset="0"/>
              </a:rPr>
              <a:t> </a:t>
            </a:r>
            <a:r>
              <a:rPr lang="cs-CZ" sz="1800" spc="-10" dirty="false">
                <a:solidFill>
                  <a:srgbClr val="000000"/>
                </a:solidFill>
                <a:effectLst/>
                <a:latin typeface="Arial" panose="020B0604020202020204" pitchFamily="34" charset="0"/>
                <a:ea typeface="Arial" panose="020B0604020202020204" pitchFamily="34" charset="0"/>
              </a:rPr>
              <a:t>náležitostí</a:t>
            </a:r>
            <a:endParaRPr lang="cs-CZ" sz="1800" dirty="false">
              <a:effectLst/>
              <a:latin typeface="Arial" panose="020B0604020202020204" pitchFamily="34" charset="0"/>
              <a:ea typeface="Arial" panose="020B0604020202020204" pitchFamily="34" charset="0"/>
            </a:endParaRPr>
          </a:p>
          <a:p>
            <a:pPr marL="80645">
              <a:spcBef>
                <a:spcPts val="295"/>
              </a:spcBef>
            </a:pPr>
            <a:r>
              <a:rPr lang="cs-CZ" sz="1800" dirty="false">
                <a:effectLst/>
                <a:latin typeface="Arial" panose="020B0604020202020204" pitchFamily="34" charset="0"/>
                <a:ea typeface="Arial" panose="020B0604020202020204" pitchFamily="34" charset="0"/>
              </a:rPr>
              <a:t>1</a:t>
            </a:r>
            <a:r>
              <a:rPr lang="cs-CZ" sz="1800" spc="-7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Úplnost</a:t>
            </a:r>
            <a:r>
              <a:rPr lang="cs-CZ" sz="1800" spc="-6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a</a:t>
            </a:r>
            <a:r>
              <a:rPr lang="cs-CZ" sz="1800" spc="-7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forma </a:t>
            </a:r>
            <a:r>
              <a:rPr lang="cs-CZ" sz="1800" spc="-10" dirty="false">
                <a:effectLst/>
                <a:latin typeface="Arial" panose="020B0604020202020204" pitchFamily="34" charset="0"/>
                <a:ea typeface="Arial" panose="020B0604020202020204" pitchFamily="34" charset="0"/>
              </a:rPr>
              <a:t>žádosti</a:t>
            </a:r>
            <a:endParaRPr lang="cs-CZ" sz="1800" dirty="false">
              <a:effectLst/>
              <a:latin typeface="Arial" panose="020B0604020202020204" pitchFamily="34" charset="0"/>
              <a:ea typeface="Arial" panose="020B0604020202020204" pitchFamily="34" charset="0"/>
            </a:endParaRPr>
          </a:p>
          <a:p>
            <a:pPr marL="80010">
              <a:spcBef>
                <a:spcPts val="295"/>
              </a:spcBef>
            </a:pPr>
            <a:r>
              <a:rPr lang="cs-CZ" sz="1800" dirty="false">
                <a:effectLst/>
                <a:latin typeface="Arial" panose="020B0604020202020204" pitchFamily="34" charset="0"/>
                <a:ea typeface="Arial" panose="020B0604020202020204" pitchFamily="34" charset="0"/>
              </a:rPr>
              <a:t>Obsahuje</a:t>
            </a:r>
            <a:r>
              <a:rPr lang="cs-CZ" sz="1800" spc="-4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podporu</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všechny</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povinné</a:t>
            </a:r>
            <a:r>
              <a:rPr lang="cs-CZ" sz="1800" spc="-35" dirty="false">
                <a:effectLst/>
                <a:latin typeface="Arial" panose="020B0604020202020204" pitchFamily="34" charset="0"/>
                <a:ea typeface="Arial" panose="020B0604020202020204" pitchFamily="34" charset="0"/>
              </a:rPr>
              <a:t> </a:t>
            </a:r>
            <a:r>
              <a:rPr lang="cs-CZ" sz="1800" spc="-20" dirty="false">
                <a:effectLst/>
                <a:latin typeface="Arial" panose="020B0604020202020204" pitchFamily="34" charset="0"/>
                <a:ea typeface="Arial" panose="020B0604020202020204" pitchFamily="34" charset="0"/>
              </a:rPr>
              <a:t>údaje </a:t>
            </a:r>
            <a:r>
              <a:rPr lang="cs-CZ" sz="1800" dirty="false">
                <a:effectLst/>
                <a:latin typeface="Arial" panose="020B0604020202020204" pitchFamily="34" charset="0"/>
                <a:ea typeface="Arial" panose="020B0604020202020204" pitchFamily="34" charset="0"/>
              </a:rPr>
              <a:t>i</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přílohy</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dle</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textu</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výzvy</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k</a:t>
            </a:r>
            <a:r>
              <a:rPr lang="cs-CZ" sz="1800" spc="-1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předkládání</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žádostí</a:t>
            </a:r>
            <a:r>
              <a:rPr lang="cs-CZ" sz="1800" spc="-2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podporu a žádost i povinné přílohy byly předloženy ve formě dle textu výzvy (včetně číslování příloh)?</a:t>
            </a:r>
          </a:p>
          <a:p>
            <a:pPr marL="36195">
              <a:spcBef>
                <a:spcPts val="5"/>
              </a:spcBef>
              <a:spcAft>
                <a:spcPts val="0"/>
              </a:spcAft>
            </a:pPr>
            <a:r>
              <a:rPr lang="cs-CZ" sz="1800" dirty="false">
                <a:effectLst/>
                <a:latin typeface="Arial" panose="020B0604020202020204" pitchFamily="34" charset="0"/>
                <a:ea typeface="Arial" panose="020B0604020202020204" pitchFamily="34" charset="0"/>
              </a:rPr>
              <a:t> Určení</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hlavního</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zdroje</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informací</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žádosti</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podporu:</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celá žádost, včetně příloh.</a:t>
            </a:r>
          </a:p>
          <a:p>
            <a:pPr marL="80010">
              <a:spcBef>
                <a:spcPts val="295"/>
              </a:spcBef>
            </a:pPr>
            <a:endParaRPr lang="cs-CZ" sz="1800" dirty="false">
              <a:effectLst/>
              <a:latin typeface="Arial" panose="020B0604020202020204" pitchFamily="34" charset="0"/>
              <a:ea typeface="Arial" panose="020B0604020202020204" pitchFamily="34" charset="0"/>
            </a:endParaRPr>
          </a:p>
          <a:p>
            <a:pPr marL="80645">
              <a:spcBef>
                <a:spcPts val="295"/>
              </a:spcBef>
            </a:pPr>
            <a:r>
              <a:rPr lang="cs-CZ" sz="1800" dirty="false">
                <a:effectLst/>
                <a:latin typeface="Arial" panose="020B0604020202020204" pitchFamily="34" charset="0"/>
                <a:ea typeface="Arial" panose="020B0604020202020204" pitchFamily="34" charset="0"/>
              </a:rPr>
              <a:t>2</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Podpis</a:t>
            </a:r>
            <a:r>
              <a:rPr lang="cs-CZ" sz="1800" spc="-25" dirty="false">
                <a:effectLst/>
                <a:latin typeface="Arial" panose="020B0604020202020204" pitchFamily="34" charset="0"/>
                <a:ea typeface="Arial" panose="020B0604020202020204" pitchFamily="34" charset="0"/>
              </a:rPr>
              <a:t> </a:t>
            </a:r>
            <a:r>
              <a:rPr lang="cs-CZ" sz="1800" spc="-10" dirty="false">
                <a:effectLst/>
                <a:latin typeface="Arial" panose="020B0604020202020204" pitchFamily="34" charset="0"/>
                <a:ea typeface="Arial" panose="020B0604020202020204" pitchFamily="34" charset="0"/>
              </a:rPr>
              <a:t>žádosti</a:t>
            </a:r>
            <a:endParaRPr lang="cs-CZ" sz="1800" dirty="false">
              <a:effectLst/>
              <a:latin typeface="Arial" panose="020B0604020202020204" pitchFamily="34" charset="0"/>
              <a:ea typeface="Arial" panose="020B0604020202020204" pitchFamily="34" charset="0"/>
            </a:endParaRPr>
          </a:p>
          <a:p>
            <a:pPr marL="80010">
              <a:spcBef>
                <a:spcPts val="295"/>
              </a:spcBef>
            </a:pPr>
            <a:r>
              <a:rPr lang="cs-CZ" sz="1800" dirty="false">
                <a:effectLst/>
                <a:latin typeface="Arial" panose="020B0604020202020204" pitchFamily="34" charset="0"/>
                <a:ea typeface="Arial" panose="020B0604020202020204" pitchFamily="34" charset="0"/>
              </a:rPr>
              <a:t>Je</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podporu</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podepsána</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statutárním</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zástupcem žadatele (resp. oprávněnou osobou)?</a:t>
            </a:r>
          </a:p>
          <a:p>
            <a:pPr marL="36195">
              <a:spcBef>
                <a:spcPts val="5"/>
              </a:spcBef>
              <a:spcAft>
                <a:spcPts val="0"/>
              </a:spcAft>
            </a:pPr>
            <a:r>
              <a:rPr lang="cs-CZ" sz="1800" dirty="false">
                <a:effectLst/>
                <a:latin typeface="Arial" panose="020B0604020202020204" pitchFamily="34" charset="0"/>
                <a:ea typeface="Arial" panose="020B0604020202020204" pitchFamily="34" charset="0"/>
              </a:rPr>
              <a:t> Určení</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hlavního</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zdroje</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informací</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žádosti</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a:t>
            </a:r>
            <a:r>
              <a:rPr lang="cs-CZ" sz="1800" spc="-30" dirty="false">
                <a:effectLst/>
                <a:latin typeface="Arial" panose="020B0604020202020204" pitchFamily="34" charset="0"/>
                <a:ea typeface="Arial" panose="020B0604020202020204" pitchFamily="34" charset="0"/>
              </a:rPr>
              <a:t> </a:t>
            </a:r>
            <a:r>
              <a:rPr lang="cs-CZ" sz="1800" spc="-10" dirty="false">
                <a:effectLst/>
                <a:latin typeface="Arial" panose="020B0604020202020204" pitchFamily="34" charset="0"/>
                <a:ea typeface="Arial" panose="020B0604020202020204" pitchFamily="34" charset="0"/>
              </a:rPr>
              <a:t>podporu:</a:t>
            </a:r>
            <a:endParaRPr lang="cs-CZ" sz="1800" dirty="false">
              <a:effectLst/>
              <a:latin typeface="Arial" panose="020B0604020202020204" pitchFamily="34" charset="0"/>
              <a:ea typeface="Arial" panose="020B0604020202020204" pitchFamily="34" charset="0"/>
            </a:endParaRPr>
          </a:p>
          <a:p>
            <a:pPr marL="80010">
              <a:spcBef>
                <a:spcPts val="295"/>
              </a:spcBef>
              <a:spcAft>
                <a:spcPts val="0"/>
              </a:spcAft>
            </a:pPr>
            <a:r>
              <a:rPr lang="cs-CZ" sz="1800" dirty="false">
                <a:effectLst/>
                <a:latin typeface="Arial" panose="020B0604020202020204" pitchFamily="34" charset="0"/>
                <a:ea typeface="Arial" panose="020B0604020202020204" pitchFamily="34" charset="0"/>
              </a:rPr>
              <a:t>„Subjekty</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projektu“</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a</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a:t>
            </a:r>
            <a:r>
              <a:rPr lang="cs-CZ" sz="1800" spc="-40" dirty="false">
                <a:effectLst/>
                <a:latin typeface="Arial" panose="020B0604020202020204" pitchFamily="34" charset="0"/>
                <a:ea typeface="Arial" panose="020B0604020202020204" pitchFamily="34" charset="0"/>
              </a:rPr>
              <a:t> </a:t>
            </a:r>
            <a:r>
              <a:rPr lang="cs-CZ" sz="1800" spc="-10" dirty="false">
                <a:effectLst/>
                <a:latin typeface="Arial" panose="020B0604020202020204" pitchFamily="34" charset="0"/>
                <a:ea typeface="Arial" panose="020B0604020202020204" pitchFamily="34" charset="0"/>
              </a:rPr>
              <a:t>podporu“.</a:t>
            </a:r>
            <a:endParaRPr lang="cs-CZ" sz="1800" dirty="false">
              <a:effectLst/>
              <a:latin typeface="Arial" panose="020B0604020202020204" pitchFamily="34" charset="0"/>
              <a:ea typeface="Arial" panose="020B0604020202020204" pitchFamily="34"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49</a:t>
            </a:fld>
            <a:endParaRPr lang="cs-CZ" dirty="false"/>
          </a:p>
        </p:txBody>
      </p:sp>
    </p:spTree>
    <p:extLst>
      <p:ext uri="{BB962C8B-B14F-4D97-AF65-F5344CB8AC3E}">
        <p14:creationId xmlns:p14="http://schemas.microsoft.com/office/powerpoint/2010/main" val="28210424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200" kern="1200" dirty="false">
                <a:solidFill>
                  <a:schemeClr val="tx1"/>
                </a:solidFill>
                <a:effectLst/>
                <a:latin typeface="Arial" panose="020B0604020202020204" pitchFamily="34" charset="0"/>
                <a:ea typeface="Yu Mincho" panose="02020400000000000000" pitchFamily="18" charset="-128"/>
                <a:cs typeface="+mn-cs"/>
              </a:rPr>
              <a:t>kolová výzva - rozhodnutí o výběru projektů probíhá nad všemi předloženými žádostmi v rámci dané výzvy (tj. až po termínu uzavření příjmu žádostí).</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a:t>
            </a:fld>
            <a:endParaRPr lang="cs-CZ" dirty="false"/>
          </a:p>
        </p:txBody>
      </p:sp>
    </p:spTree>
    <p:extLst>
      <p:ext uri="{BB962C8B-B14F-4D97-AF65-F5344CB8AC3E}">
        <p14:creationId xmlns:p14="http://schemas.microsoft.com/office/powerpoint/2010/main" val="400854582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1 Oprávněnost žadatele</a:t>
            </a:r>
          </a:p>
          <a:p>
            <a:r>
              <a:rPr lang="cs-CZ" dirty="false"/>
              <a:t>Splňuje žadatel definici oprávněného žadatele vymezeného ve výzvě k předkládání žádostí o podporu? Určení hlavního zdroje informací v žádosti o podporu: část „Subjekty projektu“.</a:t>
            </a:r>
          </a:p>
          <a:p>
            <a:endParaRPr lang="cs-CZ" dirty="false"/>
          </a:p>
          <a:p>
            <a:r>
              <a:rPr lang="cs-CZ" dirty="false"/>
              <a:t>2 Partnerství</a:t>
            </a:r>
          </a:p>
          <a:p>
            <a:r>
              <a:rPr lang="cs-CZ" dirty="false"/>
              <a:t>Odpovídá partnerství v projektu pravidlům OPZ+ a je v souladu s textem výzvy k předkládání žádostí o podporu? Určení hlavního zdroje informací v žádosti o podporu: část „Subjekty projektu“.</a:t>
            </a:r>
          </a:p>
          <a:p>
            <a:endParaRPr lang="cs-CZ" dirty="false"/>
          </a:p>
          <a:p>
            <a:r>
              <a:rPr lang="cs-CZ" dirty="false"/>
              <a:t>3 Cílové skupiny </a:t>
            </a:r>
          </a:p>
          <a:p>
            <a:r>
              <a:rPr lang="cs-CZ" dirty="false"/>
              <a:t>Jsou cílové skupiny v zásadě v souladu s textem výzvy k předkládání žádostí o podporu? Vysvětlení výrazu v zásadě: V případě, že není splněna podmínka souladu žádosti a výzvy pro část cílové skupiny a tuto situaci je možné ošetřit podmínkou poskytnutí podpory na projekt (tj. podmínkou úpravy žádosti před vydáním právního aktu) tak, že nedojde k zásadní změně projektu, lze toto kritérium vyhodnotit jako splněné. Určení hlavního zdroje informací v žádosti o podporu: část „Cílová skupina“. </a:t>
            </a:r>
          </a:p>
          <a:p>
            <a:endParaRPr lang="cs-CZ" dirty="false"/>
          </a:p>
          <a:p>
            <a:r>
              <a:rPr lang="cs-CZ" dirty="false"/>
              <a:t>4 Celkové způsobilé výdaje</a:t>
            </a:r>
          </a:p>
          <a:p>
            <a:r>
              <a:rPr lang="cs-CZ" dirty="false"/>
              <a:t>Jsou celkové způsobilé výdaje projektu v rozmezí stanoveném ve výzvě k předkládání žádostí o podporu? Určení hlavního zdroje informací v žádosti o podporu: část „Rozpočet projektu“. </a:t>
            </a:r>
          </a:p>
          <a:p>
            <a:endParaRPr lang="cs-CZ" dirty="false"/>
          </a:p>
          <a:p>
            <a:r>
              <a:rPr lang="cs-CZ" dirty="false"/>
              <a:t>5 Aktivity </a:t>
            </a:r>
          </a:p>
          <a:p>
            <a:r>
              <a:rPr lang="cs-CZ" dirty="false"/>
              <a:t>Jsou plánované aktivity projektu v zásadě v souladu s textem výzvy k předkládání žádostí o podporu? Vysvětlení výrazu v zásadě: V případě, že není splněna podmínka souladu žádosti a výzvy pro část aktivit a tuto situaci je možné ošetřit podmínkou poskytnutí podpory na projekt (tj. podmínkou úpravy žádosti před vydáním právního aktu) tak, že nedojde k zásadní změně projektu, lze toto kritérium vyhodnotit jako splněné. Určení hlavního zdroje informací v žádosti o podporu: části „Popis projektu“, „Cílová skupina“, „Klíčové aktivity“.</a:t>
            </a:r>
          </a:p>
          <a:p>
            <a:endParaRPr lang="cs-CZ" dirty="false"/>
          </a:p>
          <a:p>
            <a:r>
              <a:rPr lang="cs-CZ" dirty="false"/>
              <a:t>6 Horizontální principy</a:t>
            </a:r>
          </a:p>
          <a:p>
            <a:r>
              <a:rPr lang="cs-CZ" dirty="false"/>
              <a:t>Lze vyloučit negativní dopad na horizontální principy OPZ+ (Rovnost žen a mužů, nediskriminace a udržitelný rozvoj)? Určení hlavního zdroje informací v žádosti o podporu: části „Popis projektu“ a „Klíčové aktivity“.</a:t>
            </a:r>
          </a:p>
          <a:p>
            <a:endParaRPr lang="cs-CZ" dirty="false"/>
          </a:p>
          <a:p>
            <a:r>
              <a:rPr lang="cs-CZ" dirty="false"/>
              <a:t>7 Trestní bezúhonnost </a:t>
            </a:r>
          </a:p>
          <a:p>
            <a:r>
              <a:rPr lang="cs-CZ" dirty="false"/>
              <a:t>Je statutární zástupce žadatele trestně bezúhonný? (V případě, že žadatel má více statutárních zástupců, je podmínka splněna pro všechny z nich)?5 Určení hlavního zdroje informací v žádosti o podporu: část „Subjekty projektu“ a „Čestné prohlášení“.</a:t>
            </a:r>
          </a:p>
          <a:p>
            <a:endParaRPr lang="cs-CZ" dirty="false"/>
          </a:p>
          <a:p>
            <a:r>
              <a:rPr lang="cs-CZ" dirty="false"/>
              <a:t>8 Projektový záměr</a:t>
            </a:r>
          </a:p>
          <a:p>
            <a:r>
              <a:rPr lang="cs-CZ" dirty="false"/>
              <a:t>V relevantních případech (není-li relevantní, volí se ANO): Byl projektový záměr doporučen k rozpracování do plné verze žádosti o podporu příslušným Programovým partnerstvím OPZ+ nebo jinou relevantní platformou dle pravidel OPZ+? Určení hlavního zdroje informací v žádosti o podporu: Projekt / Název projektu. (S využitím názvu je zajištěno dohledání, zda existuje předchozí souhlas příslušného Programového partnerství OPZ+ či jiné relevantní platformy dle pravidel OPZ+.)</a:t>
            </a:r>
          </a:p>
          <a:p>
            <a:endParaRPr lang="cs-CZ" dirty="false"/>
          </a:p>
          <a:p>
            <a:r>
              <a:rPr lang="cs-CZ" dirty="false"/>
              <a:t>9 Integrované strategie</a:t>
            </a:r>
          </a:p>
          <a:p>
            <a:r>
              <a:rPr lang="cs-CZ" dirty="false"/>
              <a:t>V relevantních případech (není-li relevantní, volí se ANO): Spadá projekt v rámci ITI do skupiny projektů představujících 130 % disponibilní částky pro danou integrovanou strategii a specifický cíl OPZ+? Určení hlavního zdroje informací v žádosti o podporu: části „Rozpočet projektu“ a „Žádost o podporu“ / „Datum podání“. (S využitím rozpočtu a data podání je zajištěno ověření vztahu žádosti o podporu vůči disponibilní částky pro danou integrovanou strategii a specifický cíl.)</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50</a:t>
            </a:fld>
            <a:endParaRPr lang="cs-CZ" dirty="false"/>
          </a:p>
        </p:txBody>
      </p:sp>
    </p:spTree>
    <p:extLst>
      <p:ext uri="{BB962C8B-B14F-4D97-AF65-F5344CB8AC3E}">
        <p14:creationId xmlns:p14="http://schemas.microsoft.com/office/powerpoint/2010/main" val="206236905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51</a:t>
            </a:fld>
            <a:endParaRPr lang="cs-CZ" dirty="false"/>
          </a:p>
        </p:txBody>
      </p:sp>
    </p:spTree>
    <p:extLst>
      <p:ext uri="{BB962C8B-B14F-4D97-AF65-F5344CB8AC3E}">
        <p14:creationId xmlns:p14="http://schemas.microsoft.com/office/powerpoint/2010/main" val="177284365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52</a:t>
            </a:fld>
            <a:endParaRPr lang="cs-CZ" dirty="false"/>
          </a:p>
        </p:txBody>
      </p:sp>
    </p:spTree>
    <p:extLst>
      <p:ext uri="{BB962C8B-B14F-4D97-AF65-F5344CB8AC3E}">
        <p14:creationId xmlns:p14="http://schemas.microsoft.com/office/powerpoint/2010/main" val="271290310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53</a:t>
            </a:fld>
            <a:endParaRPr lang="cs-CZ" dirty="false"/>
          </a:p>
        </p:txBody>
      </p:sp>
    </p:spTree>
    <p:extLst>
      <p:ext uri="{BB962C8B-B14F-4D97-AF65-F5344CB8AC3E}">
        <p14:creationId xmlns:p14="http://schemas.microsoft.com/office/powerpoint/2010/main" val="338605630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200" dirty="false"/>
              <a:t>Maximální počet bodů, který může projekt získat, je 100 bodů. Žádost o podporu uspěje ve věcném hodnocení pouze tehdy, pokud v žádném z kritérií nezíská eliminační deskriptor a zároveň ve věcném hodnocení získá minimálně 50 bodů.</a:t>
            </a:r>
          </a:p>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t>54</a:t>
            </a:fld>
            <a:endParaRPr lang="cs-CZ"/>
          </a:p>
        </p:txBody>
      </p:sp>
    </p:spTree>
    <p:extLst>
      <p:ext uri="{BB962C8B-B14F-4D97-AF65-F5344CB8AC3E}">
        <p14:creationId xmlns:p14="http://schemas.microsoft.com/office/powerpoint/2010/main" val="30627376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55</a:t>
            </a:fld>
            <a:endParaRPr lang="cs-CZ" dirty="false"/>
          </a:p>
        </p:txBody>
      </p:sp>
    </p:spTree>
    <p:extLst>
      <p:ext uri="{BB962C8B-B14F-4D97-AF65-F5344CB8AC3E}">
        <p14:creationId xmlns:p14="http://schemas.microsoft.com/office/powerpoint/2010/main" val="391399564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56</a:t>
            </a:fld>
            <a:endParaRPr lang="cs-CZ" dirty="false"/>
          </a:p>
        </p:txBody>
      </p:sp>
    </p:spTree>
    <p:extLst>
      <p:ext uri="{BB962C8B-B14F-4D97-AF65-F5344CB8AC3E}">
        <p14:creationId xmlns:p14="http://schemas.microsoft.com/office/powerpoint/2010/main" val="92265810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57</a:t>
            </a:fld>
            <a:endParaRPr lang="cs-CZ" dirty="false"/>
          </a:p>
        </p:txBody>
      </p:sp>
    </p:spTree>
    <p:extLst>
      <p:ext uri="{BB962C8B-B14F-4D97-AF65-F5344CB8AC3E}">
        <p14:creationId xmlns:p14="http://schemas.microsoft.com/office/powerpoint/2010/main" val="4016412952"/>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58</a:t>
            </a:fld>
            <a:endParaRPr lang="cs-CZ" dirty="false">
              <a:solidFill>
                <a:prstClr val="black"/>
              </a:solidFill>
            </a:endParaRPr>
          </a:p>
        </p:txBody>
      </p:sp>
    </p:spTree>
    <p:extLst>
      <p:ext uri="{BB962C8B-B14F-4D97-AF65-F5344CB8AC3E}">
        <p14:creationId xmlns:p14="http://schemas.microsoft.com/office/powerpoint/2010/main" val="999737532"/>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59</a:t>
            </a:fld>
            <a:endParaRPr lang="cs-CZ" dirty="false"/>
          </a:p>
        </p:txBody>
      </p:sp>
    </p:spTree>
    <p:extLst>
      <p:ext uri="{BB962C8B-B14F-4D97-AF65-F5344CB8AC3E}">
        <p14:creationId xmlns:p14="http://schemas.microsoft.com/office/powerpoint/2010/main" val="42645104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200" kern="1200" dirty="false">
                <a:solidFill>
                  <a:schemeClr val="tx1"/>
                </a:solidFill>
                <a:effectLst/>
                <a:latin typeface="Arial" panose="020B0604020202020204" pitchFamily="34" charset="0"/>
                <a:ea typeface="Yu Mincho" panose="02020400000000000000" pitchFamily="18" charset="-128"/>
                <a:cs typeface="+mn-cs"/>
              </a:rPr>
              <a:t>kolová výzva - rozhodnutí o výběru projektů probíhá nad všemi předloženými žádostmi v rámci dané výzvy (tj. až po termínu uzavření příjmu žádostí).</a:t>
            </a:r>
          </a:p>
          <a:p>
            <a:endParaRPr lang="cs-CZ" dirty="false"/>
          </a:p>
          <a:p>
            <a:r>
              <a:rPr lang="cs-CZ" sz="1800" b="false" i="false" u="none" strike="noStrike" baseline="0" dirty="false">
                <a:solidFill>
                  <a:srgbClr val="000000"/>
                </a:solidFill>
                <a:latin typeface="Arial" panose="020B0604020202020204" pitchFamily="34" charset="0"/>
              </a:rPr>
              <a:t>Pravidla týkající se využití 40% paušální sazby jsou k dispozici ve Specifické části pravidel pro žadatele a příjemce v rámci OPZ+ pro projekty s přímými a nepřímými náklady a pro projekty financované s využitím paušálních sazeb (konkrétní odkaz na elektronickou verzi tohoto dokumentu viz část 10.2 této výzvy). </a:t>
            </a:r>
          </a:p>
          <a:p>
            <a:endParaRPr lang="cs-CZ" sz="1800" b="false" i="false" u="none" strike="noStrike" baseline="0" dirty="false">
              <a:solidFill>
                <a:srgbClr val="000000"/>
              </a:solidFill>
              <a:latin typeface="Arial" panose="020B0604020202020204" pitchFamily="34" charset="0"/>
            </a:endParaRPr>
          </a:p>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200" dirty="false"/>
              <a:t>Výdaje financované paušální sazbou příjemce prokazuje dopočtem ze skutečně vynaložených „přímých“ osobních nákladů, a to v rámci ZOR, resp. s ní předložené ŽOP</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6</a:t>
            </a:fld>
            <a:endParaRPr lang="cs-CZ" dirty="false"/>
          </a:p>
        </p:txBody>
      </p:sp>
    </p:spTree>
    <p:extLst>
      <p:ext uri="{BB962C8B-B14F-4D97-AF65-F5344CB8AC3E}">
        <p14:creationId xmlns:p14="http://schemas.microsoft.com/office/powerpoint/2010/main" val="13245526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60</a:t>
            </a:fld>
            <a:endParaRPr lang="cs-CZ" dirty="false">
              <a:solidFill>
                <a:prstClr val="black"/>
              </a:solidFill>
            </a:endParaRPr>
          </a:p>
        </p:txBody>
      </p:sp>
    </p:spTree>
    <p:extLst>
      <p:ext uri="{BB962C8B-B14F-4D97-AF65-F5344CB8AC3E}">
        <p14:creationId xmlns:p14="http://schemas.microsoft.com/office/powerpoint/2010/main" val="901300900"/>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61</a:t>
            </a:fld>
            <a:endParaRPr lang="cs-CZ" dirty="false"/>
          </a:p>
        </p:txBody>
      </p:sp>
    </p:spTree>
    <p:extLst>
      <p:ext uri="{BB962C8B-B14F-4D97-AF65-F5344CB8AC3E}">
        <p14:creationId xmlns:p14="http://schemas.microsoft.com/office/powerpoint/2010/main" val="3058659974"/>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62</a:t>
            </a:fld>
            <a:endParaRPr lang="cs-CZ" dirty="false"/>
          </a:p>
        </p:txBody>
      </p:sp>
    </p:spTree>
    <p:extLst>
      <p:ext uri="{BB962C8B-B14F-4D97-AF65-F5344CB8AC3E}">
        <p14:creationId xmlns:p14="http://schemas.microsoft.com/office/powerpoint/2010/main" val="2910575090"/>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63</a:t>
            </a:fld>
            <a:endParaRPr lang="cs-CZ" dirty="false"/>
          </a:p>
        </p:txBody>
      </p:sp>
    </p:spTree>
    <p:extLst>
      <p:ext uri="{BB962C8B-B14F-4D97-AF65-F5344CB8AC3E}">
        <p14:creationId xmlns:p14="http://schemas.microsoft.com/office/powerpoint/2010/main" val="37025929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200" dirty="false">
                <a:latin typeface="Arial" panose="020B0604020202020204" pitchFamily="34" charset="0"/>
                <a:ea typeface="Calibri" panose="020F0502020204030204" pitchFamily="34" charset="0"/>
              </a:rPr>
              <a:t> - p</a:t>
            </a:r>
            <a:r>
              <a:rPr lang="cs-CZ" sz="1200" dirty="false">
                <a:effectLst/>
                <a:latin typeface="Arial" panose="020B0604020202020204" pitchFamily="34" charset="0"/>
                <a:ea typeface="Calibri" panose="020F0502020204030204" pitchFamily="34" charset="0"/>
              </a:rPr>
              <a:t>ravidla, jaké kategorie výdajů jsou způsobilé, jsou k dispozici ve Specifické části pravidel pro žadatele a příjemce v rámci OPZ+ pro projekty s přímými a nepřímými náklady a pro projekty financované s využitím paušálních sazeb</a:t>
            </a:r>
          </a:p>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200" dirty="false">
                <a:effectLst/>
                <a:latin typeface="Arial" panose="020B0604020202020204" pitchFamily="34" charset="0"/>
              </a:rPr>
              <a:t>- Osobní náklady - </a:t>
            </a:r>
            <a:r>
              <a:rPr lang="cs-CZ" dirty="false"/>
              <a:t>Pracovní smlouvy/služební poměry / DPP, DPČ – jedná se o vyčíslení všech nákladů zaměstnavatele na danou pozici, tj. včetně odvodů zaměstnavatele na sociální a zdravotní pojištění a dalších nákladů, které je zaměstnavatel povinen hradit na základě platných právních předpisů (odvody do fondu kulturních a sociálních potřeb, zákonné pojištění odpovědnosti zaměstnavatele za škodu při pracovním úrazu nebo nemoci z povolání apod.). </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7</a:t>
            </a:fld>
            <a:endParaRPr lang="cs-CZ" dirty="false"/>
          </a:p>
        </p:txBody>
      </p:sp>
    </p:spTree>
    <p:extLst>
      <p:ext uri="{BB962C8B-B14F-4D97-AF65-F5344CB8AC3E}">
        <p14:creationId xmlns:p14="http://schemas.microsoft.com/office/powerpoint/2010/main" val="15339645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lnSpc>
                <a:spcPct val="107000"/>
              </a:lnSpc>
              <a:spcBef>
                <a:spcPts val="300"/>
              </a:spcBef>
              <a:spcAft>
                <a:spcPts val="300"/>
              </a:spcAft>
            </a:pPr>
            <a:r>
              <a:rPr lang="cs-CZ" sz="1800" b="true" dirty="false">
                <a:effectLst/>
                <a:latin typeface="Arial" panose="020B0604020202020204" pitchFamily="34" charset="0"/>
                <a:ea typeface="Calibri" panose="020F0502020204030204" pitchFamily="34" charset="0"/>
                <a:cs typeface="Arial" panose="020B0604020202020204" pitchFamily="34" charset="0"/>
              </a:rPr>
              <a:t>Pro tuto výzvu jsou oprávněnými žadateli: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mj-lt"/>
              <a:buAutoNum type="alphaLcParenR"/>
            </a:pPr>
            <a:r>
              <a:rPr lang="cs-CZ" sz="1800" b="true" dirty="false">
                <a:effectLst/>
                <a:latin typeface="Arial" panose="020B0604020202020204" pitchFamily="34" charset="0"/>
                <a:ea typeface="Calibri" panose="020F0502020204030204" pitchFamily="34" charset="0"/>
                <a:cs typeface="Arial" panose="020B0604020202020204" pitchFamily="34" charset="0"/>
              </a:rPr>
              <a:t>Nestátní neziskové organizace: (patří sem i MAS)</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obecně prospěšné společnosti zřízené podle zákona č. 248/1995 Sb., o obecněprospěšných společnostech, ve znění pozdějších předpisů,</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církevní právnické osoby zřízené podle zákona č. 3/2002 Sb., o církvích a náboženských společnostech, pokud poskytují zdravotní, kulturní, vzdělávací a sociální služby nebo sociálně právní ochranu dětí,</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spolky podle § 214-302 zákona č. 89/2012 Sb., občanský zákoník,</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ústavy podle § 402-418 zákona č. 89/2012 Sb., občanský zákoník,</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nadace (§ 306-393) a nadační fondy (§394-401) zřízené podle zákona č. 89/2012 Sb., občanský zákoník.</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just" defTabSz="914400" rtl="false" eaLnBrk="true" fontAlgn="auto" latinLnBrk="false" hangingPunct="true">
              <a:lnSpc>
                <a:spcPct val="100000"/>
              </a:lnSpc>
              <a:spcBef>
                <a:spcPts val="300"/>
              </a:spcBef>
              <a:spcAft>
                <a:spcPts val="300"/>
              </a:spcAft>
              <a:buClrTx/>
              <a:buSzTx/>
              <a:buFont typeface="+mj-lt"/>
              <a:buNone/>
              <a:tabLst/>
              <a:defRPr/>
            </a:pPr>
            <a:r>
              <a:rPr lang="cs-CZ" sz="1800" b="true" dirty="false">
                <a:effectLst/>
                <a:latin typeface="Arial" panose="020B0604020202020204" pitchFamily="34" charset="0"/>
                <a:ea typeface="Calibri" panose="020F0502020204030204" pitchFamily="34" charset="0"/>
                <a:cs typeface="Arial" panose="020B0604020202020204" pitchFamily="34" charset="0"/>
              </a:rPr>
              <a:t>b) Poskytovatelé sociálních služeb</a:t>
            </a:r>
            <a:r>
              <a:rPr lang="cs-CZ" sz="1800" dirty="false">
                <a:effectLst/>
                <a:latin typeface="Arial" panose="020B0604020202020204" pitchFamily="34" charset="0"/>
                <a:ea typeface="Calibri" panose="020F0502020204030204" pitchFamily="34" charset="0"/>
                <a:cs typeface="Arial" panose="020B0604020202020204" pitchFamily="34" charset="0"/>
              </a:rPr>
              <a:t> zapsaní v registru poskytovatelů sociálních služeb podle zákona č. 108/2006 Sb., o sociálních službách, ve znění pozdějších předpisů, s</a:t>
            </a:r>
            <a:r>
              <a:rPr lang="cs-CZ" sz="1800" dirty="false">
                <a:effectLst/>
                <a:latin typeface="Arial" panose="020B0604020202020204" pitchFamily="34" charset="0"/>
                <a:ea typeface="Calibri" panose="020F0502020204030204" pitchFamily="34" charset="0"/>
                <a:cs typeface="Times New Roman" panose="02020603050405020304" pitchFamily="18" charset="0"/>
              </a:rPr>
              <a:t> výjimkou územních samosprávných celků jsou-li registrovanými poskytovateli sociálních služeb a poskytovatelů sociálních služeb zřizovaných MPSV (příspěvkové organizace MPSV).</a:t>
            </a:r>
          </a:p>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8</a:t>
            </a:fld>
            <a:endParaRPr lang="cs-CZ" dirty="false"/>
          </a:p>
        </p:txBody>
      </p:sp>
    </p:spTree>
    <p:extLst>
      <p:ext uri="{BB962C8B-B14F-4D97-AF65-F5344CB8AC3E}">
        <p14:creationId xmlns:p14="http://schemas.microsoft.com/office/powerpoint/2010/main" val="38097956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200" b="false" i="false" u="none" strike="noStrike" baseline="0" dirty="false">
                <a:solidFill>
                  <a:srgbClr val="002060"/>
                </a:solidFill>
                <a:latin typeface="Arial" panose="020B0604020202020204" pitchFamily="34" charset="0"/>
              </a:rPr>
              <a:t>Podmínky oprávněnosti žadatele jsou posuzovány během hodnocení a výběru projektů a musí být splněny k datu podání žádosti o podporu.</a:t>
            </a:r>
          </a:p>
          <a:p>
            <a:endParaRPr lang="cs-CZ" dirty="false"/>
          </a:p>
          <a:p>
            <a:r>
              <a:rPr lang="cs-CZ" dirty="false"/>
              <a:t>K bodu č. 3 (insolvence, dluhy, pokuty apod), se žadatelé vyjadřují v rámci čestného prohlášení v žádosti o podporu, přičemž splnění potvrzují jak za sebe, tak za případné partnery s finančním příspěvkem.</a:t>
            </a:r>
          </a:p>
          <a:p>
            <a:endParaRPr lang="cs-CZ" dirty="false"/>
          </a:p>
          <a:p>
            <a:r>
              <a:rPr lang="cs-CZ" dirty="false"/>
              <a:t>Potenciální žadatelé a jejich partneři s finančním příspěvkem3 nejsou oprávněni účastnit se výzvy nebo získat podporu, pokud:  jsou v likvidaci, v úpadku, hrozícím úpadku či je proti nim vedeno insolvenční řízení ve smyslu zákona č. 182/2006 Sb., o úpadku a způsobech jeho řešení (insolvenční zákon);  mají v evidenci daní zachyceny daňové nedoplatky nebo mají nedoplatek na pojistném nebo na penále na veřejné zdravotní pojištění nebo na sociálním zabezpečení nebo příspěvku na státní politiku zaměstnanosti4 ;  na ně byl vydán inkasní příkaz po předcházejícím rozhodnutí Evropské komise prohlašujícím, že poskytnutá podpora je protiprávní a neslučitelná se společným trhem;  jim byla v posledních 3 letech pravomocně uložena pokuta za umožnění výkonu nelegální práce podle § 5 písm. e) zákona č. 435/2004 Sb., o zaměstnanosti, ve znění pozdějších předpisů;  jsou obchodní společností, ve které veřejný funkcionář uvedený v § 2 odst. 1 písm. c) zákona č. 159/2006 Sb., o střetu zájmů, nebo jím ovládaná osoba vlastní podíl představující alespoň 25 % účasti společníka v obchodní společnosti, a to i v případě, kdy je obchodní společnost ve svěřenském fondu, jehož zakladatelem, správcem, obmyšleným nebo jinou osobou ve smyslu zákona č. 37/2021 Sb., o evidenci skutečných majitelů, je veřejný funkcionář uvedený v § 2 odst. 1 písm. c) zákona č. 159/2006 Sb., o střetu zájmů </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9</a:t>
            </a:fld>
            <a:endParaRPr lang="cs-CZ" dirty="false"/>
          </a:p>
        </p:txBody>
      </p:sp>
    </p:spTree>
    <p:extLst>
      <p:ext uri="{BB962C8B-B14F-4D97-AF65-F5344CB8AC3E}">
        <p14:creationId xmlns:p14="http://schemas.microsoft.com/office/powerpoint/2010/main" val="1828817196"/>
      </p:ext>
    </p:extLst>
  </p:cSld>
  <p:clrMapOvr>
    <a:masterClrMapping/>
  </p:clrMapOvr>
</p:notes>
</file>

<file path=ppt/slideLayouts/_rels/slideLayout1.xml.rels><?xml version="1.0" encoding="UTF-8" standalone="yes"?>
<Relationships xmlns="http://schemas.openxmlformats.org/package/2006/relationships">
    <Relationship Target="../media/image1.png" Type="http://schemas.openxmlformats.org/officeDocument/2006/relationships/image" Id="rId2"/>
    <Relationship Target="../slideMasters/slideMaster1.xml" Type="http://schemas.openxmlformats.org/officeDocument/2006/relationships/slideMaster" Id="rId1"/>
</Relationships>

</file>

<file path=ppt/slideLayouts/_rels/slideLayout10.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2.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3.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4.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5.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6.xml.rels><?xml version="1.0" encoding="UTF-8" standalone="yes"?>
<Relationships xmlns="http://schemas.openxmlformats.org/package/2006/relationships">
    <Relationship Target="../media/image2.jpeg" Type="http://schemas.openxmlformats.org/officeDocument/2006/relationships/image" Id="rId2"/>
    <Relationship Target="../slideMasters/slideMaster1.xml" Type="http://schemas.openxmlformats.org/officeDocument/2006/relationships/slideMaster" Id="rId1"/>
</Relationships>

</file>

<file path=ppt/slideLayouts/_rels/slideLayout7.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8.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9.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slideLayout1.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Úvodní snímek">
    <p:spTree>
      <p:nvGrpSpPr>
        <p:cNvPr id="1" name=""/>
        <p:cNvGrpSpPr/>
        <p:nvPr/>
      </p:nvGrpSpPr>
      <p:grpSpPr>
        <a:xfrm>
          <a:off x="0" y="0"/>
          <a:ext cx="0" cy="0"/>
          <a:chOff x="0" y="0"/>
          <a:chExt cx="0" cy="0"/>
        </a:xfrm>
      </p:grpSpPr>
      <p:sp>
        <p:nvSpPr>
          <p:cNvPr id="6" name="Zástupný symbol pro datum 5"/>
          <p:cNvSpPr>
            <a:spLocks noGrp="true"/>
          </p:cNvSpPr>
          <p:nvPr>
            <p:ph type="dt" sz="half" idx="10"/>
          </p:nvPr>
        </p:nvSpPr>
        <p:spPr/>
        <p:txBody>
          <a:bodyPr/>
          <a:lstStyle/>
          <a:p>
            <a:endParaRPr lang="cs-CZ" dirty="false"/>
          </a:p>
        </p:txBody>
      </p:sp>
      <p:sp>
        <p:nvSpPr>
          <p:cNvPr id="7" name="Zástupný symbol pro zápatí 6"/>
          <p:cNvSpPr>
            <a:spLocks noGrp="true"/>
          </p:cNvSpPr>
          <p:nvPr>
            <p:ph type="ftr" sz="quarter" idx="11"/>
          </p:nvPr>
        </p:nvSpPr>
        <p:spPr/>
        <p:txBody>
          <a:bodyPr/>
          <a:lstStyle/>
          <a:p>
            <a:endParaRPr lang="cs-CZ" dirty="false"/>
          </a:p>
        </p:txBody>
      </p:sp>
      <p:sp>
        <p:nvSpPr>
          <p:cNvPr id="8" name="Zástupný symbol pro číslo snímku 7"/>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10" name="Obdélník 9"/>
          <p:cNvSpPr/>
          <p:nvPr userDrawn="true"/>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sp>
        <p:nvSpPr>
          <p:cNvPr id="11" name="Nadpis 10"/>
          <p:cNvSpPr>
            <a:spLocks noGrp="true"/>
          </p:cNvSpPr>
          <p:nvPr>
            <p:ph type="title"/>
          </p:nvPr>
        </p:nvSpPr>
        <p:spPr>
          <a:xfrm>
            <a:off x="1512000" y="2610000"/>
            <a:ext cx="7272000" cy="1224000"/>
          </a:xfrm>
        </p:spPr>
        <p:txBody>
          <a:bodyPr anchor="t" anchorCtr="false"/>
          <a:lstStyle>
            <a:lvl1pPr>
              <a:defRPr sz="4000">
                <a:solidFill>
                  <a:schemeClr val="accent1"/>
                </a:solidFill>
              </a:defRPr>
            </a:lvl1pPr>
          </a:lstStyle>
          <a:p>
            <a:r>
              <a:rPr lang="cs-CZ"/>
              <a:t>Kliknutím lze upravit styl.</a:t>
            </a:r>
            <a:endParaRPr lang="cs-CZ" dirty="false"/>
          </a:p>
        </p:txBody>
      </p:sp>
      <p:sp>
        <p:nvSpPr>
          <p:cNvPr id="13" name="Zástupný symbol pro text 12"/>
          <p:cNvSpPr>
            <a:spLocks noGrp="true"/>
          </p:cNvSpPr>
          <p:nvPr>
            <p:ph type="body" sz="quarter" idx="13" hasCustomPrompt="true"/>
          </p:nvPr>
        </p:nvSpPr>
        <p:spPr>
          <a:xfrm>
            <a:off x="1511299" y="40896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a:t>Kliknutím vložíte jméno</a:t>
            </a:r>
          </a:p>
        </p:txBody>
      </p:sp>
      <p:sp>
        <p:nvSpPr>
          <p:cNvPr id="15" name="Zástupný symbol pro text 14"/>
          <p:cNvSpPr>
            <a:spLocks noGrp="true"/>
          </p:cNvSpPr>
          <p:nvPr>
            <p:ph type="body" sz="quarter" idx="14" hasCustomPrompt="true"/>
          </p:nvPr>
        </p:nvSpPr>
        <p:spPr>
          <a:xfrm>
            <a:off x="1512000" y="48852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a:t>Kliknutím vložíte datum a místo</a:t>
            </a:r>
          </a:p>
        </p:txBody>
      </p:sp>
      <p:sp>
        <p:nvSpPr>
          <p:cNvPr id="5"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dirty="false"/>
              <a:t>Kliknutím na ikonu přidáte obrázek.</a:t>
            </a:r>
          </a:p>
        </p:txBody>
      </p:sp>
      <p:sp>
        <p:nvSpPr>
          <p:cNvPr id="14" name="Zástupný symbol pro obrázek 4"/>
          <p:cNvSpPr>
            <a:spLocks noGrp="true" noChangeAspect="true"/>
          </p:cNvSpPr>
          <p:nvPr>
            <p:ph type="pic" sz="quarter" idx="16"/>
          </p:nvPr>
        </p:nvSpPr>
        <p:spPr>
          <a:xfrm>
            <a:off x="846000" y="4089600"/>
            <a:ext cx="540000" cy="540000"/>
          </a:xfrm>
        </p:spPr>
        <p:txBody>
          <a:bodyPr wrap="none" anchor="ctr" anchorCtr="true"/>
          <a:lstStyle>
            <a:lvl1pPr marL="0" indent="0">
              <a:buFontTx/>
              <a:buNone/>
              <a:defRPr sz="600"/>
            </a:lvl1pPr>
          </a:lstStyle>
          <a:p>
            <a:r>
              <a:rPr lang="cs-CZ" dirty="false"/>
              <a:t>Kliknutím na ikonu přidáte obrázek.</a:t>
            </a:r>
          </a:p>
        </p:txBody>
      </p:sp>
      <p:sp>
        <p:nvSpPr>
          <p:cNvPr id="16" name="Zástupný symbol pro obrázek 4"/>
          <p:cNvSpPr>
            <a:spLocks noGrp="true" noChangeAspect="true"/>
          </p:cNvSpPr>
          <p:nvPr>
            <p:ph type="pic" sz="quarter" idx="17"/>
          </p:nvPr>
        </p:nvSpPr>
        <p:spPr>
          <a:xfrm>
            <a:off x="846000" y="4885200"/>
            <a:ext cx="540000" cy="540000"/>
          </a:xfrm>
        </p:spPr>
        <p:txBody>
          <a:bodyPr wrap="none" anchor="ctr" anchorCtr="true"/>
          <a:lstStyle>
            <a:lvl1pPr marL="0" indent="0">
              <a:buFontTx/>
              <a:buNone/>
              <a:defRPr sz="600"/>
            </a:lvl1pPr>
          </a:lstStyle>
          <a:p>
            <a:r>
              <a:rPr lang="cs-CZ" dirty="false"/>
              <a:t>Kliknutím na ikonu přidáte obrázek.</a:t>
            </a:r>
          </a:p>
        </p:txBody>
      </p:sp>
      <p:sp>
        <p:nvSpPr>
          <p:cNvPr id="20" name="Obdélník 19"/>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pic>
        <p:nvPicPr>
          <p:cNvPr id="2" name="Obrázek 1"/>
          <p:cNvPicPr>
            <a:picLocks noChangeAspect="true"/>
          </p:cNvPicPr>
          <p:nvPr userDrawn="true"/>
        </p:nvPicPr>
        <p:blipFill>
          <a:blip cstate="print" r:embed="rId2">
            <a:extLst>
              <a:ext uri="{28A0092B-C50C-407E-A947-70E740481C1C}">
                <a14:useLocalDpi xmlns:a14="http://schemas.microsoft.com/office/drawing/2010/main" val="0"/>
              </a:ext>
            </a:extLst>
          </a:blip>
          <a:srcRect/>
          <a:stretch/>
        </p:blipFill>
        <p:spPr>
          <a:xfrm>
            <a:off x="331162" y="260648"/>
            <a:ext cx="2649675" cy="792956"/>
          </a:xfrm>
          <a:prstGeom prst="rect">
            <a:avLst/>
          </a:prstGeom>
        </p:spPr>
      </p:pic>
      <p:sp>
        <p:nvSpPr>
          <p:cNvPr id="9" name="Text Box 2">
            <a:extLst>
              <a:ext uri="{FF2B5EF4-FFF2-40B4-BE49-F238E27FC236}">
                <a16:creationId xmlns:a16="http://schemas.microsoft.com/office/drawing/2014/main" id="{EA794073-6EBC-4E80-BAF9-686DF825B211}"/>
              </a:ext>
            </a:extLst>
          </p:cNvPr>
          <p:cNvSpPr txBox="true">
            <a:spLocks noChangeArrowheads="true"/>
          </p:cNvSpPr>
          <p:nvPr userDrawn="true"/>
        </p:nvSpPr>
        <p:spPr bwMode="auto">
          <a:xfrm>
            <a:off x="4012457" y="595991"/>
            <a:ext cx="4770842" cy="48114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algn="ctr" w="25400">
                <a:solidFill>
                  <a:srgbClr val="000000"/>
                </a:solidFill>
                <a:miter lim="800000"/>
                <a:headEnd/>
                <a:tailEnd/>
              </a14:hiddenLine>
            </a:ext>
            <a:ext uri="{AF507438-7753-43E0-B8FC-AC1667EBCBE1}">
              <a14:hiddenEffects xmlns:a14="http://schemas.microsoft.com/office/drawing/2010/main">
                <a:effectLst>
                  <a:outerShdw algn="ctr" dir="2700000" dist="35921" rotWithShape="0">
                    <a:srgbClr val="000000"/>
                  </a:outerShdw>
                </a:effectLst>
              </a14:hiddenEffects>
            </a:ext>
          </a:extLst>
        </p:spPr>
        <p:txBody>
          <a:bodyPr vert="horz" wrap="square" lIns="36576" tIns="36576" rIns="36576" bIns="36576" numCol="1" anchor="t" anchorCtr="false" compatLnSpc="true">
            <a:prstTxWarp prst="textNoShape">
              <a:avLst/>
            </a:prstTxWarp>
          </a:bodyPr>
          <a:lstStyle/>
          <a:p>
            <a:pPr marL="0" marR="0" lvl="0" indent="0" algn="r" defTabSz="914400" rtl="false" eaLnBrk="false" fontAlgn="base" latinLnBrk="false" hangingPunct="false">
              <a:lnSpc>
                <a:spcPct val="100000"/>
              </a:lnSpc>
              <a:spcBef>
                <a:spcPct val="0"/>
              </a:spcBef>
              <a:spcAft>
                <a:spcPct val="0"/>
              </a:spcAft>
              <a:buClrTx/>
              <a:buSzTx/>
              <a:buFontTx/>
              <a:buNone/>
              <a:tabLst/>
            </a:pPr>
            <a:r>
              <a:rPr kumimoji="false" lang="cs-CZ" altLang="cs-CZ" sz="1800" b="false" i="false" u="none" strike="noStrike" cap="none" normalizeH="false" baseline="0" dirty="false">
                <a:ln>
                  <a:noFill/>
                </a:ln>
                <a:solidFill>
                  <a:srgbClr val="FFFFFF"/>
                </a:solidFill>
                <a:effectLst/>
                <a:latin typeface="Trebuchet MS" panose="020B0603020202020204" pitchFamily="34" charset="0"/>
              </a:rPr>
              <a:t>Operační program </a:t>
            </a:r>
            <a:r>
              <a:rPr kumimoji="false" lang="cs-CZ" altLang="cs-CZ" sz="1800" b="true" i="false" u="none" strike="noStrike" cap="none" normalizeH="false" baseline="0" dirty="false">
                <a:ln>
                  <a:noFill/>
                </a:ln>
                <a:solidFill>
                  <a:srgbClr val="5FBBF5"/>
                </a:solidFill>
                <a:effectLst/>
                <a:latin typeface="Trebuchet MS" panose="020B0603020202020204" pitchFamily="34" charset="0"/>
              </a:rPr>
              <a:t>Zaměstnanost plus</a:t>
            </a:r>
            <a:endParaRPr kumimoji="false" lang="cs-CZ" altLang="cs-CZ" sz="2400" b="true" i="false" u="none" strike="noStrike" cap="none" normalizeH="false" baseline="0" dirty="false">
              <a:ln>
                <a:noFill/>
              </a:ln>
              <a:solidFill>
                <a:schemeClr val="tx1"/>
              </a:solidFill>
              <a:effectLst/>
              <a:latin typeface="Arial" panose="020B0604020202020204" pitchFamily="34" charset="0"/>
            </a:endParaRPr>
          </a:p>
        </p:txBody>
      </p:sp>
      <p:cxnSp>
        <p:nvCxnSpPr>
          <p:cNvPr id="18" name="Přímá spojnice 17"/>
          <p:cNvCxnSpPr>
            <a:cxnSpLocks/>
          </p:cNvCxnSpPr>
          <p:nvPr userDrawn="true"/>
        </p:nvCxnSpPr>
        <p:spPr>
          <a:xfrm flipV="true">
            <a:off x="378869" y="1129768"/>
            <a:ext cx="8280920" cy="12856"/>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Přímá spojnice 18">
            <a:extLst>
              <a:ext uri="{FF2B5EF4-FFF2-40B4-BE49-F238E27FC236}">
                <a16:creationId xmlns:a16="http://schemas.microsoft.com/office/drawing/2014/main" id="{E3BF7380-7E68-4D81-99BF-138B5C97049D}"/>
              </a:ext>
            </a:extLst>
          </p:cNvPr>
          <p:cNvCxnSpPr>
            <a:cxnSpLocks/>
          </p:cNvCxnSpPr>
          <p:nvPr userDrawn="true"/>
        </p:nvCxnSpPr>
        <p:spPr>
          <a:xfrm>
            <a:off x="6774150" y="1119982"/>
            <a:ext cx="1957647"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8818149"/>
      </p:ext>
    </p:extLst>
  </p:cSld>
  <p:clrMapOvr>
    <a:masterClrMapping/>
  </p:clrMapOvr>
  <p:extLst>
    <p:ext uri="{DCECCB84-F9BA-43D5-87BE-67443E8EF086}">
      <p15:sldGuideLst xmlns:p15="http://schemas.microsoft.com/office/powerpoint/2012/main">
        <p15:guide id="1" orient="horz" pos="482" userDrawn="1">
          <p15:clr>
            <a:srgbClr val="FBAE40"/>
          </p15:clr>
        </p15:guide>
      </p15:sldGuideLst>
    </p:ext>
  </p:extLst>
</p:sldLayout>
</file>

<file path=ppt/slideLayouts/slideLayout10.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7" name="Zástupný symbol pro text 5"/>
          <p:cNvSpPr>
            <a:spLocks noGrp="true"/>
          </p:cNvSpPr>
          <p:nvPr>
            <p:ph type="body" sz="quarter" idx="13"/>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8" name="Zástupný symbol pro text 5"/>
          <p:cNvSpPr>
            <a:spLocks noGrp="true"/>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1479379370"/>
      </p:ext>
    </p:extLst>
  </p:cSld>
  <p:clrMapOvr>
    <a:masterClrMapping/>
  </p:clrMapOvr>
</p:sldLayout>
</file>

<file path=ppt/slideLayouts/slideLayout2.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812855781"/>
      </p:ext>
    </p:extLst>
  </p:cSld>
  <p:clrMapOvr>
    <a:masterClrMapping/>
  </p:clrMapOvr>
</p:sldLayout>
</file>

<file path=ppt/slideLayouts/slideLayout3.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obsah 2"/>
          <p:cNvSpPr>
            <a:spLocks noGrp="true"/>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dirty="false"/>
          </a:p>
        </p:txBody>
      </p:sp>
      <p:sp>
        <p:nvSpPr>
          <p:cNvPr id="6" name="Zástupný symbol pro zápatí 5"/>
          <p:cNvSpPr>
            <a:spLocks noGrp="true"/>
          </p:cNvSpPr>
          <p:nvPr>
            <p:ph type="ftr" sz="quarter" idx="12"/>
          </p:nvPr>
        </p:nvSpPr>
        <p:spPr/>
        <p:txBody>
          <a:bodyPr/>
          <a:lstStyle/>
          <a:p>
            <a:endParaRPr lang="cs-CZ" dirty="false"/>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413621811"/>
      </p:ext>
    </p:extLst>
  </p:cSld>
  <p:clrMapOvr>
    <a:masterClrMapping/>
  </p:clrMapOvr>
</p:sldLayout>
</file>

<file path=ppt/slideLayouts/slideLayout4.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true"/>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dirty="false"/>
          </a:p>
        </p:txBody>
      </p:sp>
      <p:sp>
        <p:nvSpPr>
          <p:cNvPr id="6" name="Zástupný symbol pro zápatí 5"/>
          <p:cNvSpPr>
            <a:spLocks noGrp="true"/>
          </p:cNvSpPr>
          <p:nvPr>
            <p:ph type="ftr" sz="quarter" idx="12"/>
          </p:nvPr>
        </p:nvSpPr>
        <p:spPr/>
        <p:txBody>
          <a:bodyPr/>
          <a:lstStyle/>
          <a:p>
            <a:endParaRPr lang="cs-CZ" dirty="false"/>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693027651"/>
      </p:ext>
    </p:extLst>
  </p:cSld>
  <p:clrMapOvr>
    <a:masterClrMapping/>
  </p:clrMapOvr>
</p:sldLayout>
</file>

<file path=ppt/slideLayouts/slideLayout5.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4" name="Zástupný symbol pro obsah 2"/>
          <p:cNvSpPr>
            <a:spLocks noGrp="true"/>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true"/>
          </p:cNvSpPr>
          <p:nvPr>
            <p:ph type="body" sz="quarter" idx="11"/>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7" name="Zástupný symbol pro text 5"/>
          <p:cNvSpPr>
            <a:spLocks noGrp="true"/>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true"/>
          </p:cNvSpPr>
          <p:nvPr>
            <p:ph type="dt" sz="half" idx="13"/>
          </p:nvPr>
        </p:nvSpPr>
        <p:spPr/>
        <p:txBody>
          <a:bodyPr/>
          <a:lstStyle/>
          <a:p>
            <a:endParaRPr lang="cs-CZ" dirty="false"/>
          </a:p>
        </p:txBody>
      </p:sp>
      <p:sp>
        <p:nvSpPr>
          <p:cNvPr id="5" name="Zástupný symbol pro zápatí 4"/>
          <p:cNvSpPr>
            <a:spLocks noGrp="true"/>
          </p:cNvSpPr>
          <p:nvPr>
            <p:ph type="ftr" sz="quarter" idx="14"/>
          </p:nvPr>
        </p:nvSpPr>
        <p:spPr/>
        <p:txBody>
          <a:bodyPr/>
          <a:lstStyle/>
          <a:p>
            <a:endParaRPr lang="cs-CZ" dirty="false"/>
          </a:p>
        </p:txBody>
      </p:sp>
      <p:sp>
        <p:nvSpPr>
          <p:cNvPr id="8" name="Zástupný symbol pro číslo snímku 7"/>
          <p:cNvSpPr>
            <a:spLocks noGrp="true"/>
          </p:cNvSpPr>
          <p:nvPr>
            <p:ph type="sldNum" sz="quarter" idx="15"/>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3449879914"/>
      </p:ext>
    </p:extLst>
  </p:cSld>
  <p:clrMapOvr>
    <a:masterClrMapping/>
  </p:clrMapOvr>
</p:sldLayout>
</file>

<file path=ppt/slideLayouts/slideLayout6.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Předěl">
    <p:spTree>
      <p:nvGrpSpPr>
        <p:cNvPr id="1" name=""/>
        <p:cNvGrpSpPr/>
        <p:nvPr/>
      </p:nvGrpSpPr>
      <p:grpSpPr>
        <a:xfrm>
          <a:off x="0" y="0"/>
          <a:ext cx="0" cy="0"/>
          <a:chOff x="0" y="0"/>
          <a:chExt cx="0" cy="0"/>
        </a:xfrm>
      </p:grpSpPr>
      <p:sp>
        <p:nvSpPr>
          <p:cNvPr id="10" name="Obdélník 9"/>
          <p:cNvSpPr/>
          <p:nvPr userDrawn="true"/>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sp>
        <p:nvSpPr>
          <p:cNvPr id="11" name="Nadpis 10"/>
          <p:cNvSpPr>
            <a:spLocks noGrp="true"/>
          </p:cNvSpPr>
          <p:nvPr>
            <p:ph type="title"/>
          </p:nvPr>
        </p:nvSpPr>
        <p:spPr>
          <a:xfrm>
            <a:off x="1512000" y="2610000"/>
            <a:ext cx="7272000" cy="3240000"/>
          </a:xfrm>
        </p:spPr>
        <p:txBody>
          <a:bodyPr anchor="t" anchorCtr="false"/>
          <a:lstStyle>
            <a:lvl1pPr>
              <a:defRPr sz="4000">
                <a:solidFill>
                  <a:schemeClr val="accent1"/>
                </a:solidFill>
              </a:defRPr>
            </a:lvl1pPr>
          </a:lstStyle>
          <a:p>
            <a:r>
              <a:rPr lang="cs-CZ"/>
              <a:t>Kliknutím lze upravit styl.</a:t>
            </a:r>
            <a:endParaRPr lang="cs-CZ" dirty="false"/>
          </a:p>
        </p:txBody>
      </p:sp>
      <p:sp>
        <p:nvSpPr>
          <p:cNvPr id="9"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dirty="false"/>
              <a:t>Kliknutím na ikonu přidáte obrázek.</a:t>
            </a:r>
          </a:p>
        </p:txBody>
      </p:sp>
      <p:sp>
        <p:nvSpPr>
          <p:cNvPr id="7" name="Obdélník 6"/>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pic>
        <p:nvPicPr>
          <p:cNvPr id="8" name="Obrázek 7"/>
          <p:cNvPicPr>
            <a:picLocks noChangeAspect="true"/>
          </p:cNvPicPr>
          <p:nvPr userDrawn="true"/>
        </p:nvPicPr>
        <p:blipFill rotWithShape="true">
          <a:blip cstate="print" r:embed="rId2">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true"/>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5253132"/>
      </p:ext>
    </p:extLst>
  </p:cSld>
  <p:clrMapOvr>
    <a:masterClrMapping/>
  </p:clrMapOvr>
</p:sldLayout>
</file>

<file path=ppt/slideLayouts/slideLayout7.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453853182"/>
      </p:ext>
    </p:extLst>
  </p:cSld>
  <p:clrMapOvr>
    <a:masterClrMapping/>
  </p:clrMapOvr>
</p:sldLayout>
</file>

<file path=ppt/slideLayouts/slideLayout8.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7" name="Zástupný symbol pro obsah 2"/>
          <p:cNvSpPr>
            <a:spLocks noGrp="true"/>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Tree>
    <p:extLst>
      <p:ext uri="{BB962C8B-B14F-4D97-AF65-F5344CB8AC3E}">
        <p14:creationId xmlns:p14="http://schemas.microsoft.com/office/powerpoint/2010/main" val="2901346852"/>
      </p:ext>
    </p:extLst>
  </p:cSld>
  <p:clrMapOvr>
    <a:masterClrMapping/>
  </p:clrMapOvr>
</p:sldLayout>
</file>

<file path=ppt/slideLayouts/slideLayout9.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8" name="Zástupný symbol pro obsah 2"/>
          <p:cNvSpPr>
            <a:spLocks noGrp="true"/>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Tree>
    <p:extLst>
      <p:ext uri="{BB962C8B-B14F-4D97-AF65-F5344CB8AC3E}">
        <p14:creationId xmlns:p14="http://schemas.microsoft.com/office/powerpoint/2010/main" val="2861415691"/>
      </p:ext>
    </p:extLst>
  </p:cSld>
  <p:clrMapOvr>
    <a:masterClrMapping/>
  </p:clrMapOvr>
</p:sldLayout>
</file>

<file path=ppt/slideMasters/_rels/slideMaster1.xml.rels><?xml version="1.0" encoding="UTF-8" standalone="yes"?>
<Relationships xmlns="http://schemas.openxmlformats.org/package/2006/relationships">
    <Relationship Target="../slideLayouts/slideLayout8.xml" Type="http://schemas.openxmlformats.org/officeDocument/2006/relationships/slideLayout" Id="rId8"/>
    <Relationship Target="../slideLayouts/slideLayout3.xml" Type="http://schemas.openxmlformats.org/officeDocument/2006/relationships/slideLayout" Id="rId3"/>
    <Relationship Target="../slideLayouts/slideLayout7.xml" Type="http://schemas.openxmlformats.org/officeDocument/2006/relationships/slideLayout" Id="rId7"/>
    <Relationship Target="../slideLayouts/slideLayout2.xml" Type="http://schemas.openxmlformats.org/officeDocument/2006/relationships/slideLayout" Id="rId2"/>
    <Relationship Target="../slideLayouts/slideLayout1.xml" Type="http://schemas.openxmlformats.org/officeDocument/2006/relationships/slideLayout" Id="rId1"/>
    <Relationship Target="../slideLayouts/slideLayout6.xml" Type="http://schemas.openxmlformats.org/officeDocument/2006/relationships/slideLayout" Id="rId6"/>
    <Relationship Target="../theme/theme1.xml" Type="http://schemas.openxmlformats.org/officeDocument/2006/relationships/theme" Id="rId11"/>
    <Relationship Target="../slideLayouts/slideLayout5.xml" Type="http://schemas.openxmlformats.org/officeDocument/2006/relationships/slideLayout" Id="rId5"/>
    <Relationship Target="../slideLayouts/slideLayout10.xml" Type="http://schemas.openxmlformats.org/officeDocument/2006/relationships/slideLayout" Id="rId10"/>
    <Relationship Target="../slideLayouts/slideLayout4.xml" Type="http://schemas.openxmlformats.org/officeDocument/2006/relationships/slideLayout" Id="rId4"/>
    <Relationship Target="../slideLayouts/slideLayout9.xml" Type="http://schemas.openxmlformats.org/officeDocument/2006/relationships/slideLayout" Id="rId9"/>
</Relationships>

</file>

<file path=ppt/slideMasters/slideMaster1.xml><?xml version="1.0" encoding="utf-8"?>
<p:sldMaster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sp>
        <p:nvSpPr>
          <p:cNvPr id="2" name="Zástupný symbol pro nadpis 1"/>
          <p:cNvSpPr>
            <a:spLocks noGrp="true"/>
          </p:cNvSpPr>
          <p:nvPr>
            <p:ph type="title"/>
          </p:nvPr>
        </p:nvSpPr>
        <p:spPr>
          <a:xfrm>
            <a:off x="360000" y="0"/>
            <a:ext cx="8424000" cy="1080000"/>
          </a:xfrm>
          <a:prstGeom prst="rect">
            <a:avLst/>
          </a:prstGeom>
        </p:spPr>
        <p:txBody>
          <a:bodyPr vert="horz" lIns="36000" tIns="0" rIns="36000" bIns="0" rtlCol="false" anchor="ctr" anchorCtr="false">
            <a:noAutofit/>
          </a:bodyPr>
          <a:lstStyle/>
          <a:p>
            <a:r>
              <a:rPr lang="cs-CZ" dirty="false"/>
              <a:t>Kliknutím lze upravit styl.</a:t>
            </a:r>
          </a:p>
        </p:txBody>
      </p:sp>
      <p:sp>
        <p:nvSpPr>
          <p:cNvPr id="3" name="Zástupný symbol pro text 2"/>
          <p:cNvSpPr>
            <a:spLocks noGrp="true"/>
          </p:cNvSpPr>
          <p:nvPr>
            <p:ph type="body" idx="1"/>
          </p:nvPr>
        </p:nvSpPr>
        <p:spPr>
          <a:xfrm>
            <a:off x="540000" y="1800000"/>
            <a:ext cx="8064000" cy="4320000"/>
          </a:xfrm>
          <a:prstGeom prst="rect">
            <a:avLst/>
          </a:prstGeom>
        </p:spPr>
        <p:txBody>
          <a:bodyPr vert="horz" lIns="0" tIns="0" rIns="0" bIns="0" rtlCol="false">
            <a:noAutofit/>
          </a:bodyPr>
          <a:lstStyle/>
          <a:p>
            <a:pPr lvl="0"/>
            <a:r>
              <a:rPr lang="cs-CZ" dirty="false"/>
              <a:t>Kliknutím lze upravit styly předlohy textu.</a:t>
            </a:r>
          </a:p>
          <a:p>
            <a:pPr lvl="1"/>
            <a:r>
              <a:rPr lang="cs-CZ" dirty="false"/>
              <a:t>Druhá úroveň</a:t>
            </a:r>
          </a:p>
          <a:p>
            <a:pPr lvl="2"/>
            <a:r>
              <a:rPr lang="cs-CZ" dirty="false"/>
              <a:t>Třetí úroveň</a:t>
            </a:r>
          </a:p>
          <a:p>
            <a:pPr lvl="3"/>
            <a:r>
              <a:rPr lang="cs-CZ" dirty="false"/>
              <a:t>Čtvrtá úroveň</a:t>
            </a:r>
          </a:p>
          <a:p>
            <a:pPr lvl="4"/>
            <a:r>
              <a:rPr lang="cs-CZ" dirty="false"/>
              <a:t>Pátá úroveň</a:t>
            </a:r>
          </a:p>
        </p:txBody>
      </p:sp>
      <p:sp>
        <p:nvSpPr>
          <p:cNvPr id="4" name="Zástupný symbol pro datum 3"/>
          <p:cNvSpPr>
            <a:spLocks noGrp="true"/>
          </p:cNvSpPr>
          <p:nvPr>
            <p:ph type="dt" sz="half" idx="2"/>
          </p:nvPr>
        </p:nvSpPr>
        <p:spPr>
          <a:xfrm>
            <a:off x="540000" y="6516000"/>
            <a:ext cx="1116000" cy="180000"/>
          </a:xfrm>
          <a:prstGeom prst="rect">
            <a:avLst/>
          </a:prstGeom>
        </p:spPr>
        <p:txBody>
          <a:bodyPr vert="horz" lIns="0" tIns="0" rIns="0" bIns="0" rtlCol="false" anchor="ctr"/>
          <a:lstStyle>
            <a:lvl1pPr algn="l">
              <a:defRPr sz="1050">
                <a:solidFill>
                  <a:schemeClr val="tx1"/>
                </a:solidFill>
              </a:defRPr>
            </a:lvl1pPr>
          </a:lstStyle>
          <a:p>
            <a:endParaRPr lang="cs-CZ" dirty="false"/>
          </a:p>
        </p:txBody>
      </p:sp>
      <p:sp>
        <p:nvSpPr>
          <p:cNvPr id="5" name="Zástupný symbol pro zápatí 4"/>
          <p:cNvSpPr>
            <a:spLocks noGrp="true"/>
          </p:cNvSpPr>
          <p:nvPr>
            <p:ph type="ftr" sz="quarter" idx="3"/>
          </p:nvPr>
        </p:nvSpPr>
        <p:spPr>
          <a:xfrm>
            <a:off x="1692000" y="6516000"/>
            <a:ext cx="6912000" cy="180000"/>
          </a:xfrm>
          <a:prstGeom prst="rect">
            <a:avLst/>
          </a:prstGeom>
        </p:spPr>
        <p:txBody>
          <a:bodyPr vert="horz" lIns="0" tIns="0" rIns="0" bIns="0" rtlCol="false" anchor="ctr"/>
          <a:lstStyle>
            <a:lvl1pPr algn="l">
              <a:defRPr sz="1050">
                <a:solidFill>
                  <a:schemeClr val="tx1"/>
                </a:solidFill>
              </a:defRPr>
            </a:lvl1pPr>
          </a:lstStyle>
          <a:p>
            <a:endParaRPr lang="cs-CZ" dirty="false"/>
          </a:p>
        </p:txBody>
      </p:sp>
      <p:sp>
        <p:nvSpPr>
          <p:cNvPr id="6" name="Zástupný symbol pro číslo snímku 5"/>
          <p:cNvSpPr>
            <a:spLocks noGrp="true"/>
          </p:cNvSpPr>
          <p:nvPr>
            <p:ph type="sldNum" sz="quarter" idx="4"/>
          </p:nvPr>
        </p:nvSpPr>
        <p:spPr>
          <a:xfrm>
            <a:off x="8640000" y="6516000"/>
            <a:ext cx="468000" cy="180000"/>
          </a:xfrm>
          <a:prstGeom prst="rect">
            <a:avLst/>
          </a:prstGeom>
        </p:spPr>
        <p:txBody>
          <a:bodyPr vert="horz" lIns="0" tIns="0" rIns="0" bIns="0" rtlCol="false" anchor="ctr"/>
          <a:lstStyle>
            <a:lvl1pPr algn="ctr">
              <a:defRPr sz="1050" b="true">
                <a:solidFill>
                  <a:schemeClr val="tx1"/>
                </a:solidFill>
              </a:defRPr>
            </a:lvl1pPr>
          </a:lstStyle>
          <a:p>
            <a:fld id="{479BF083-4774-43B1-9AB0-5CC1AC5DD8EE}" type="slidenum">
              <a:rPr lang="cs-CZ" smtClean="false"/>
              <a:pPr/>
              <a:t>‹#›</a:t>
            </a:fld>
            <a:endParaRPr lang="cs-CZ" dirty="false"/>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spTree>
    <p:extLst>
      <p:ext uri="{BB962C8B-B14F-4D97-AF65-F5344CB8AC3E}">
        <p14:creationId xmlns:p14="http://schemas.microsoft.com/office/powerpoint/2010/main" val="14257727"/>
      </p:ext>
    </p:extLst>
  </p:cSld>
  <p:clrMap bg1="lt1" tx1="dk1" bg2="lt2" tx2="dk2" accent1="accent1" accent2="accent2" accent3="accent3" accent4="accent4" accent5="accent5" accent6="accent6" hlink="hlink" folHlink="folHlink"/>
  <p:sldLayoutIdLst>
    <p:sldLayoutId id="2147483672" r:id="rId1"/>
    <p:sldLayoutId id="2147483675" r:id="rId2"/>
    <p:sldLayoutId id="2147483676" r:id="rId3"/>
    <p:sldLayoutId id="2147483677" r:id="rId4"/>
    <p:sldLayoutId id="2147483678" r:id="rId5"/>
    <p:sldLayoutId id="2147483673" r:id="rId6"/>
    <p:sldLayoutId id="2147483679" r:id="rId7"/>
    <p:sldLayoutId id="2147483680" r:id="rId8"/>
    <p:sldLayoutId id="2147483681" r:id="rId9"/>
    <p:sldLayoutId id="2147483682" r:id="rId10"/>
  </p:sldLayoutIdLst>
  <p:hf hdr="false" ftr="false" dt="false"/>
  <p:txStyles>
    <p:titleStyle>
      <a:lvl1pPr algn="l" defTabSz="914400" rtl="false" eaLnBrk="true" latinLnBrk="false" hangingPunct="true">
        <a:lnSpc>
          <a:spcPct val="100000"/>
        </a:lnSpc>
        <a:spcBef>
          <a:spcPct val="0"/>
        </a:spcBef>
        <a:buNone/>
        <a:defRPr sz="3200" b="true" kern="0" cap="all" baseline="0">
          <a:solidFill>
            <a:schemeClr val="tx2"/>
          </a:solidFill>
          <a:latin typeface="+mj-lt"/>
          <a:ea typeface="+mj-ea"/>
          <a:cs typeface="+mj-cs"/>
        </a:defRPr>
      </a:lvl1pPr>
    </p:titleStyle>
    <p:bodyStyle>
      <a:lvl1pPr marL="432000" indent="-432000" algn="l" defTabSz="914400" rtl="false" eaLnBrk="true" latinLnBrk="false" hangingPunct="true">
        <a:lnSpc>
          <a:spcPts val="2880"/>
        </a:lnSpc>
        <a:spcBef>
          <a:spcPts val="600"/>
        </a:spcBef>
        <a:spcAft>
          <a:spcPts val="600"/>
        </a:spcAft>
        <a:buClr>
          <a:schemeClr val="accent2"/>
        </a:buClr>
        <a:buSzPct val="100000"/>
        <a:buFont typeface="Wingdings" panose="05000000000000000000" pitchFamily="2" charset="2"/>
        <a:buChar char=""/>
        <a:defRPr sz="2400" b="false" kern="1200">
          <a:solidFill>
            <a:schemeClr val="tx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
    <Relationship Target="../media/image3.png" Type="http://schemas.openxmlformats.org/officeDocument/2006/relationships/image" Id="rId3"/>
    <Relationship Target="../notesSlides/notesSlide1.xml" Type="http://schemas.openxmlformats.org/officeDocument/2006/relationships/notesSlide" Id="rId2"/>
    <Relationship Target="../slideLayouts/slideLayout1.xml" Type="http://schemas.openxmlformats.org/officeDocument/2006/relationships/slideLayout" Id="rId1"/>
    <Relationship Target="../media/image5.png" Type="http://schemas.openxmlformats.org/officeDocument/2006/relationships/image" Id="rId5"/>
    <Relationship Target="../media/image4.png" Type="http://schemas.openxmlformats.org/officeDocument/2006/relationships/image" Id="rId4"/>
</Relationships>

</file>

<file path=ppt/slides/_rels/slide10.xml.rels><?xml version="1.0" encoding="UTF-8" standalone="yes"?>
<Relationships xmlns="http://schemas.openxmlformats.org/package/2006/relationships">
    <Relationship Target="../notesSlides/notesSlide10.xml" Type="http://schemas.openxmlformats.org/officeDocument/2006/relationships/notesSlide" Id="rId2"/>
    <Relationship Target="../slideLayouts/slideLayout2.xml" Type="http://schemas.openxmlformats.org/officeDocument/2006/relationships/slideLayout" Id="rId1"/>
</Relationships>

</file>

<file path=ppt/slides/_rels/slide11.xml.rels><?xml version="1.0" encoding="UTF-8" standalone="yes"?>
<Relationships xmlns="http://schemas.openxmlformats.org/package/2006/relationships">
    <Relationship Target="../notesSlides/notesSlide11.xml" Type="http://schemas.openxmlformats.org/officeDocument/2006/relationships/notesSlide" Id="rId2"/>
    <Relationship Target="../slideLayouts/slideLayout2.xml" Type="http://schemas.openxmlformats.org/officeDocument/2006/relationships/slideLayout" Id="rId1"/>
</Relationships>

</file>

<file path=ppt/slides/_rels/slide12.xml.rels><?xml version="1.0" encoding="UTF-8" standalone="yes"?>
<Relationships xmlns="http://schemas.openxmlformats.org/package/2006/relationships">
    <Relationship Target="../notesSlides/notesSlide12.xml" Type="http://schemas.openxmlformats.org/officeDocument/2006/relationships/notesSlide" Id="rId2"/>
    <Relationship Target="../slideLayouts/slideLayout2.xml" Type="http://schemas.openxmlformats.org/officeDocument/2006/relationships/slideLayout" Id="rId1"/>
</Relationships>

</file>

<file path=ppt/slides/_rels/slide13.xml.rels><?xml version="1.0" encoding="UTF-8" standalone="yes"?>
<Relationships xmlns="http://schemas.openxmlformats.org/package/2006/relationships">
    <Relationship Target="../notesSlides/notesSlide13.xml" Type="http://schemas.openxmlformats.org/officeDocument/2006/relationships/notesSlide" Id="rId2"/>
    <Relationship Target="../slideLayouts/slideLayout2.xml" Type="http://schemas.openxmlformats.org/officeDocument/2006/relationships/slideLayout" Id="rId1"/>
</Relationships>

</file>

<file path=ppt/slides/_rels/slide14.xml.rels><?xml version="1.0" encoding="UTF-8" standalone="yes"?>
<Relationships xmlns="http://schemas.openxmlformats.org/package/2006/relationships">
    <Relationship Target="../notesSlides/notesSlide14.xml" Type="http://schemas.openxmlformats.org/officeDocument/2006/relationships/notesSlide" Id="rId2"/>
    <Relationship Target="../slideLayouts/slideLayout2.xml" Type="http://schemas.openxmlformats.org/officeDocument/2006/relationships/slideLayout" Id="rId1"/>
</Relationships>

</file>

<file path=ppt/slides/_rels/slide15.xml.rels><?xml version="1.0" encoding="UTF-8" standalone="yes"?>
<Relationships xmlns="http://schemas.openxmlformats.org/package/2006/relationships">
    <Relationship Target="../notesSlides/notesSlide15.xml" Type="http://schemas.openxmlformats.org/officeDocument/2006/relationships/notesSlide" Id="rId2"/>
    <Relationship Target="../slideLayouts/slideLayout2.xml" Type="http://schemas.openxmlformats.org/officeDocument/2006/relationships/slideLayout" Id="rId1"/>
</Relationships>

</file>

<file path=ppt/slides/_rels/slide16.xml.rels><?xml version="1.0" encoding="UTF-8" standalone="yes"?>
<Relationships xmlns="http://schemas.openxmlformats.org/package/2006/relationships">
    <Relationship Target="../notesSlides/notesSlide16.xml" Type="http://schemas.openxmlformats.org/officeDocument/2006/relationships/notesSlide" Id="rId2"/>
    <Relationship Target="../slideLayouts/slideLayout2.xml" Type="http://schemas.openxmlformats.org/officeDocument/2006/relationships/slideLayout" Id="rId1"/>
</Relationships>

</file>

<file path=ppt/slides/_rels/slide17.xml.rels><?xml version="1.0" encoding="UTF-8" standalone="yes"?>
<Relationships xmlns="http://schemas.openxmlformats.org/package/2006/relationships">
    <Relationship TargetMode="External" Target="https://www.esfcr.cz/formulare-a-pokyny-potrebne-v-ramci-pripravy-zadosti-o-podporu-opz-plus" Type="http://schemas.openxmlformats.org/officeDocument/2006/relationships/hyperlink" Id="rId3"/>
    <Relationship Target="../notesSlides/notesSlide17.xml" Type="http://schemas.openxmlformats.org/officeDocument/2006/relationships/notesSlide" Id="rId2"/>
    <Relationship Target="../slideLayouts/slideLayout2.xml" Type="http://schemas.openxmlformats.org/officeDocument/2006/relationships/slideLayout" Id="rId1"/>
</Relationships>

</file>

<file path=ppt/slides/_rels/slide18.xml.rels><?xml version="1.0" encoding="UTF-8" standalone="yes"?>
<Relationships xmlns="http://schemas.openxmlformats.org/package/2006/relationships">
    <Relationship Target="../embeddings/Microsoft_Excel_Worksheet.xlsx" Type="http://schemas.openxmlformats.org/officeDocument/2006/relationships/package" Id="rId3"/>
    <Relationship Target="../notesSlides/notesSlide18.xml" Type="http://schemas.openxmlformats.org/officeDocument/2006/relationships/notesSlide" Id="rId2"/>
    <Relationship Target="../slideLayouts/slideLayout2.xml" Type="http://schemas.openxmlformats.org/officeDocument/2006/relationships/slideLayout" Id="rId1"/>
    <Relationship Target="../media/image12.wmf" Type="http://schemas.openxmlformats.org/officeDocument/2006/relationships/image" Id="rId4"/>
</Relationships>

</file>

<file path=ppt/slides/_rels/slide19.xml.rels><?xml version="1.0" encoding="UTF-8" standalone="yes"?>
<Relationships xmlns="http://schemas.openxmlformats.org/package/2006/relationships">
    <Relationship Target="../notesSlides/notesSlide19.xml" Type="http://schemas.openxmlformats.org/officeDocument/2006/relationships/notesSlide" Id="rId2"/>
    <Relationship Target="../slideLayouts/slideLayout2.xml" Type="http://schemas.openxmlformats.org/officeDocument/2006/relationships/slideLayout" Id="rId1"/>
</Relationships>

</file>

<file path=ppt/slides/_rels/slide2.xml.rels><?xml version="1.0" encoding="UTF-8" standalone="yes"?>
<Relationships xmlns="http://schemas.openxmlformats.org/package/2006/relationships">
    <Relationship Target="../notesSlides/notesSlide2.xml" Type="http://schemas.openxmlformats.org/officeDocument/2006/relationships/notesSlide" Id="rId2"/>
    <Relationship Target="../slideLayouts/slideLayout2.xml" Type="http://schemas.openxmlformats.org/officeDocument/2006/relationships/slideLayout" Id="rId1"/>
</Relationships>

</file>

<file path=ppt/slides/_rels/slide20.xml.rels><?xml version="1.0" encoding="UTF-8" standalone="yes"?>
<Relationships xmlns="http://schemas.openxmlformats.org/package/2006/relationships">
    <Relationship Target="../notesSlides/notesSlide20.xml" Type="http://schemas.openxmlformats.org/officeDocument/2006/relationships/notesSlide" Id="rId2"/>
    <Relationship Target="../slideLayouts/slideLayout2.xml" Type="http://schemas.openxmlformats.org/officeDocument/2006/relationships/slideLayout" Id="rId1"/>
</Relationships>

</file>

<file path=ppt/slides/_rels/slide21.xml.rels><?xml version="1.0" encoding="UTF-8" standalone="yes"?>
<Relationships xmlns="http://schemas.openxmlformats.org/package/2006/relationships">
    <Relationship Target="../notesSlides/notesSlide21.xml" Type="http://schemas.openxmlformats.org/officeDocument/2006/relationships/notesSlide" Id="rId2"/>
    <Relationship Target="../slideLayouts/slideLayout2.xml" Type="http://schemas.openxmlformats.org/officeDocument/2006/relationships/slideLayout" Id="rId1"/>
</Relationships>

</file>

<file path=ppt/slides/_rels/slide22.xml.rels><?xml version="1.0" encoding="UTF-8" standalone="yes"?>
<Relationships xmlns="http://schemas.openxmlformats.org/package/2006/relationships">
    <Relationship Target="../notesSlides/notesSlide22.xml" Type="http://schemas.openxmlformats.org/officeDocument/2006/relationships/notesSlide" Id="rId2"/>
    <Relationship Target="../slideLayouts/slideLayout1.xml" Type="http://schemas.openxmlformats.org/officeDocument/2006/relationships/slideLayout" Id="rId1"/>
</Relationships>

</file>

<file path=ppt/slides/_rels/slide23.xml.rels><?xml version="1.0" encoding="UTF-8" standalone="yes"?>
<Relationships xmlns="http://schemas.openxmlformats.org/package/2006/relationships">
    <Relationship Target="../notesSlides/notesSlide23.xml" Type="http://schemas.openxmlformats.org/officeDocument/2006/relationships/notesSlide" Id="rId2"/>
    <Relationship Target="../slideLayouts/slideLayout7.xml" Type="http://schemas.openxmlformats.org/officeDocument/2006/relationships/slideLayout" Id="rId1"/>
</Relationships>

</file>

<file path=ppt/slides/_rels/slide24.xml.rels><?xml version="1.0" encoding="UTF-8" standalone="yes"?>
<Relationships xmlns="http://schemas.openxmlformats.org/package/2006/relationships">
    <Relationship Target="../notesSlides/notesSlide24.xml" Type="http://schemas.openxmlformats.org/officeDocument/2006/relationships/notesSlide" Id="rId2"/>
    <Relationship Target="../slideLayouts/slideLayout7.xml" Type="http://schemas.openxmlformats.org/officeDocument/2006/relationships/slideLayout" Id="rId1"/>
</Relationships>

</file>

<file path=ppt/slides/_rels/slide25.xml.rels><?xml version="1.0" encoding="UTF-8" standalone="yes"?>
<Relationships xmlns="http://schemas.openxmlformats.org/package/2006/relationships">
    <Relationship Target="../notesSlides/notesSlide25.xml" Type="http://schemas.openxmlformats.org/officeDocument/2006/relationships/notesSlide" Id="rId2"/>
    <Relationship Target="../slideLayouts/slideLayout7.xml" Type="http://schemas.openxmlformats.org/officeDocument/2006/relationships/slideLayout" Id="rId1"/>
</Relationships>

</file>

<file path=ppt/slides/_rels/slide26.xml.rels><?xml version="1.0" encoding="UTF-8" standalone="yes"?>
<Relationships xmlns="http://schemas.openxmlformats.org/package/2006/relationships">
    <Relationship Target="../notesSlides/notesSlide26.xml" Type="http://schemas.openxmlformats.org/officeDocument/2006/relationships/notesSlide" Id="rId2"/>
    <Relationship Target="../slideLayouts/slideLayout2.xml" Type="http://schemas.openxmlformats.org/officeDocument/2006/relationships/slideLayout" Id="rId1"/>
</Relationships>

</file>

<file path=ppt/slides/_rels/slide27.xml.rels><?xml version="1.0" encoding="UTF-8" standalone="yes"?>
<Relationships xmlns="http://schemas.openxmlformats.org/package/2006/relationships">
    <Relationship Target="../notesSlides/notesSlide27.xml" Type="http://schemas.openxmlformats.org/officeDocument/2006/relationships/notesSlide" Id="rId2"/>
    <Relationship Target="../slideLayouts/slideLayout6.xml" Type="http://schemas.openxmlformats.org/officeDocument/2006/relationships/slideLayout" Id="rId1"/>
</Relationships>

</file>

<file path=ppt/slides/_rels/slide28.xml.rels><?xml version="1.0" encoding="UTF-8" standalone="yes"?>
<Relationships xmlns="http://schemas.openxmlformats.org/package/2006/relationships">
    <Relationship Target="../notesSlides/notesSlide28.xml" Type="http://schemas.openxmlformats.org/officeDocument/2006/relationships/notesSlide" Id="rId2"/>
    <Relationship Target="../slideLayouts/slideLayout7.xml" Type="http://schemas.openxmlformats.org/officeDocument/2006/relationships/slideLayout" Id="rId1"/>
</Relationships>

</file>

<file path=ppt/slides/_rels/slide29.xml.rels><?xml version="1.0" encoding="UTF-8" standalone="yes"?>
<Relationships xmlns="http://schemas.openxmlformats.org/package/2006/relationships">
    <Relationship Target="../notesSlides/notesSlide29.xml" Type="http://schemas.openxmlformats.org/officeDocument/2006/relationships/notesSlide" Id="rId2"/>
    <Relationship Target="../slideLayouts/slideLayout7.xml" Type="http://schemas.openxmlformats.org/officeDocument/2006/relationships/slideLayout" Id="rId1"/>
</Relationships>

</file>

<file path=ppt/slides/_rels/slide3.xml.rels><?xml version="1.0" encoding="UTF-8" standalone="yes"?>
<Relationships xmlns="http://schemas.openxmlformats.org/package/2006/relationships">
    <Relationship Target="../notesSlides/notesSlide3.xml" Type="http://schemas.openxmlformats.org/officeDocument/2006/relationships/notesSlide" Id="rId2"/>
    <Relationship Target="../slideLayouts/slideLayout1.xml" Type="http://schemas.openxmlformats.org/officeDocument/2006/relationships/slideLayout" Id="rId1"/>
</Relationships>

</file>

<file path=ppt/slides/_rels/slide30.xml.rels><?xml version="1.0" encoding="UTF-8" standalone="yes"?>
<Relationships xmlns="http://schemas.openxmlformats.org/package/2006/relationships">
    <Relationship Target="../notesSlides/notesSlide30.xml" Type="http://schemas.openxmlformats.org/officeDocument/2006/relationships/notesSlide" Id="rId2"/>
    <Relationship Target="../slideLayouts/slideLayout7.xml" Type="http://schemas.openxmlformats.org/officeDocument/2006/relationships/slideLayout" Id="rId1"/>
</Relationships>

</file>

<file path=ppt/slides/_rels/slide31.xml.rels><?xml version="1.0" encoding="UTF-8" standalone="yes"?>
<Relationships xmlns="http://schemas.openxmlformats.org/package/2006/relationships">
    <Relationship Target="../notesSlides/notesSlide31.xml" Type="http://schemas.openxmlformats.org/officeDocument/2006/relationships/notesSlide" Id="rId2"/>
    <Relationship Target="../slideLayouts/slideLayout6.xml" Type="http://schemas.openxmlformats.org/officeDocument/2006/relationships/slideLayout" Id="rId1"/>
</Relationships>

</file>

<file path=ppt/slides/_rels/slide32.xml.rels><?xml version="1.0" encoding="UTF-8" standalone="yes"?>
<Relationships xmlns="http://schemas.openxmlformats.org/package/2006/relationships">
    <Relationship Target="../notesSlides/notesSlide32.xml" Type="http://schemas.openxmlformats.org/officeDocument/2006/relationships/notesSlide" Id="rId2"/>
    <Relationship Target="../slideLayouts/slideLayout7.xml" Type="http://schemas.openxmlformats.org/officeDocument/2006/relationships/slideLayout" Id="rId1"/>
</Relationships>

</file>

<file path=ppt/slides/_rels/slide33.xml.rels><?xml version="1.0" encoding="UTF-8" standalone="yes"?>
<Relationships xmlns="http://schemas.openxmlformats.org/package/2006/relationships">
    <Relationship Target="../notesSlides/notesSlide33.xml" Type="http://schemas.openxmlformats.org/officeDocument/2006/relationships/notesSlide" Id="rId2"/>
    <Relationship Target="../slideLayouts/slideLayout7.xml" Type="http://schemas.openxmlformats.org/officeDocument/2006/relationships/slideLayout" Id="rId1"/>
</Relationships>

</file>

<file path=ppt/slides/_rels/slide34.xml.rels><?xml version="1.0" encoding="UTF-8" standalone="yes"?>
<Relationships xmlns="http://schemas.openxmlformats.org/package/2006/relationships">
    <Relationship Target="../notesSlides/notesSlide34.xml" Type="http://schemas.openxmlformats.org/officeDocument/2006/relationships/notesSlide" Id="rId2"/>
    <Relationship Target="../slideLayouts/slideLayout7.xml" Type="http://schemas.openxmlformats.org/officeDocument/2006/relationships/slideLayout" Id="rId1"/>
</Relationships>

</file>

<file path=ppt/slides/_rels/slide35.xml.rels><?xml version="1.0" encoding="UTF-8" standalone="yes"?>
<Relationships xmlns="http://schemas.openxmlformats.org/package/2006/relationships">
    <Relationship Target="../notesSlides/notesSlide35.xml" Type="http://schemas.openxmlformats.org/officeDocument/2006/relationships/notesSlide" Id="rId2"/>
    <Relationship Target="../slideLayouts/slideLayout7.xml" Type="http://schemas.openxmlformats.org/officeDocument/2006/relationships/slideLayout" Id="rId1"/>
</Relationships>

</file>

<file path=ppt/slides/_rels/slide36.xml.rels><?xml version="1.0" encoding="UTF-8" standalone="yes"?>
<Relationships xmlns="http://schemas.openxmlformats.org/package/2006/relationships">
    <Relationship Target="../notesSlides/notesSlide36.xml" Type="http://schemas.openxmlformats.org/officeDocument/2006/relationships/notesSlide" Id="rId2"/>
    <Relationship Target="../slideLayouts/slideLayout7.xml" Type="http://schemas.openxmlformats.org/officeDocument/2006/relationships/slideLayout" Id="rId1"/>
</Relationships>

</file>

<file path=ppt/slides/_rels/slide37.xml.rels><?xml version="1.0" encoding="UTF-8" standalone="yes"?>
<Relationships xmlns="http://schemas.openxmlformats.org/package/2006/relationships">
    <Relationship Target="#_ftnref1" Type="http://schemas.openxmlformats.org/officeDocument/2006/relationships/hyperlink" Id="rId3"/>
    <Relationship Target="../notesSlides/notesSlide37.xml" Type="http://schemas.openxmlformats.org/officeDocument/2006/relationships/notesSlide" Id="rId2"/>
    <Relationship Target="../slideLayouts/slideLayout2.xml" Type="http://schemas.openxmlformats.org/officeDocument/2006/relationships/slideLayout" Id="rId1"/>
    <Relationship Target="#_ftnref2" Type="http://schemas.openxmlformats.org/officeDocument/2006/relationships/hyperlink" Id="rId4"/>
</Relationships>

</file>

<file path=ppt/slides/_rels/slide38.xml.rels><?xml version="1.0" encoding="UTF-8" standalone="yes"?>
<Relationships xmlns="http://schemas.openxmlformats.org/package/2006/relationships">
    <Relationship Target="../notesSlides/notesSlide38.xml" Type="http://schemas.openxmlformats.org/officeDocument/2006/relationships/notesSlide" Id="rId2"/>
    <Relationship Target="../slideLayouts/slideLayout2.xml" Type="http://schemas.openxmlformats.org/officeDocument/2006/relationships/slideLayout" Id="rId1"/>
</Relationships>

</file>

<file path=ppt/slides/_rels/slide39.xml.rels><?xml version="1.0" encoding="UTF-8" standalone="yes"?>
<Relationships xmlns="http://schemas.openxmlformats.org/package/2006/relationships">
    <Relationship TargetMode="External" Target="https://www.esfcr.cz/pravidla-pro-zadatele-a-prijemce-opz-plus/-/dokument/18068507" Type="http://schemas.openxmlformats.org/officeDocument/2006/relationships/hyperlink" Id="rId3"/>
    <Relationship Target="../notesSlides/notesSlide39.xml" Type="http://schemas.openxmlformats.org/officeDocument/2006/relationships/notesSlide" Id="rId2"/>
    <Relationship Target="../slideLayouts/slideLayout2.xml" Type="http://schemas.openxmlformats.org/officeDocument/2006/relationships/slideLayout" Id="rId1"/>
</Relationships>

</file>

<file path=ppt/slides/_rels/slide4.xml.rels><?xml version="1.0" encoding="UTF-8" standalone="yes"?>
<Relationships xmlns="http://schemas.openxmlformats.org/package/2006/relationships">
    <Relationship Target="../notesSlides/notesSlide4.xml" Type="http://schemas.openxmlformats.org/officeDocument/2006/relationships/notesSlide" Id="rId2"/>
    <Relationship Target="../slideLayouts/slideLayout2.xml" Type="http://schemas.openxmlformats.org/officeDocument/2006/relationships/slideLayout" Id="rId1"/>
</Relationships>

</file>

<file path=ppt/slides/_rels/slide40.xml.rels><?xml version="1.0" encoding="UTF-8" standalone="yes"?>
<Relationships xmlns="http://schemas.openxmlformats.org/package/2006/relationships">
    <Relationship Target="../notesSlides/notesSlide40.xml" Type="http://schemas.openxmlformats.org/officeDocument/2006/relationships/notesSlide" Id="rId2"/>
    <Relationship Target="../slideLayouts/slideLayout7.xml" Type="http://schemas.openxmlformats.org/officeDocument/2006/relationships/slideLayout" Id="rId1"/>
</Relationships>

</file>

<file path=ppt/slides/_rels/slide41.xml.rels><?xml version="1.0" encoding="UTF-8" standalone="yes"?>
<Relationships xmlns="http://schemas.openxmlformats.org/package/2006/relationships">
    <Relationship Target="../media/image13.png" Type="http://schemas.openxmlformats.org/officeDocument/2006/relationships/image" Id="rId3"/>
    <Relationship Target="../notesSlides/notesSlide41.xml" Type="http://schemas.openxmlformats.org/officeDocument/2006/relationships/notesSlide" Id="rId2"/>
    <Relationship Target="../slideLayouts/slideLayout7.xml" Type="http://schemas.openxmlformats.org/officeDocument/2006/relationships/slideLayout" Id="rId1"/>
</Relationships>

</file>

<file path=ppt/slides/_rels/slide42.xml.rels><?xml version="1.0" encoding="UTF-8" standalone="yes"?>
<Relationships xmlns="http://schemas.openxmlformats.org/package/2006/relationships">
    <Relationship Target="../notesSlides/notesSlide42.xml" Type="http://schemas.openxmlformats.org/officeDocument/2006/relationships/notesSlide" Id="rId2"/>
    <Relationship Target="../slideLayouts/slideLayout7.xml" Type="http://schemas.openxmlformats.org/officeDocument/2006/relationships/slideLayout" Id="rId1"/>
</Relationships>

</file>

<file path=ppt/slides/_rels/slide43.xml.rels><?xml version="1.0" encoding="UTF-8" standalone="yes"?>
<Relationships xmlns="http://schemas.openxmlformats.org/package/2006/relationships">
    <Relationship Target="../notesSlides/notesSlide43.xml" Type="http://schemas.openxmlformats.org/officeDocument/2006/relationships/notesSlide" Id="rId2"/>
    <Relationship Target="../slideLayouts/slideLayout1.xml" Type="http://schemas.openxmlformats.org/officeDocument/2006/relationships/slideLayout" Id="rId1"/>
</Relationships>

</file>

<file path=ppt/slides/_rels/slide44.xml.rels><?xml version="1.0" encoding="UTF-8" standalone="yes"?>
<Relationships xmlns="http://schemas.openxmlformats.org/package/2006/relationships">
    <Relationship Target="../notesSlides/notesSlide44.xml" Type="http://schemas.openxmlformats.org/officeDocument/2006/relationships/notesSlide" Id="rId2"/>
    <Relationship Target="../slideLayouts/slideLayout7.xml" Type="http://schemas.openxmlformats.org/officeDocument/2006/relationships/slideLayout" Id="rId1"/>
</Relationships>

</file>

<file path=ppt/slides/_rels/slide45.xml.rels><?xml version="1.0" encoding="UTF-8" standalone="yes"?>
<Relationships xmlns="http://schemas.openxmlformats.org/package/2006/relationships">
    <Relationship Target="../notesSlides/notesSlide45.xml" Type="http://schemas.openxmlformats.org/officeDocument/2006/relationships/notesSlide" Id="rId2"/>
    <Relationship Target="../slideLayouts/slideLayout7.xml" Type="http://schemas.openxmlformats.org/officeDocument/2006/relationships/slideLayout" Id="rId1"/>
</Relationships>

</file>

<file path=ppt/slides/_rels/slide46.xml.rels><?xml version="1.0" encoding="UTF-8" standalone="yes"?>
<Relationships xmlns="http://schemas.openxmlformats.org/package/2006/relationships">
    <Relationship Target="../notesSlides/notesSlide46.xml" Type="http://schemas.openxmlformats.org/officeDocument/2006/relationships/notesSlide" Id="rId2"/>
    <Relationship Target="../slideLayouts/slideLayout2.xml" Type="http://schemas.openxmlformats.org/officeDocument/2006/relationships/slideLayout" Id="rId1"/>
</Relationships>

</file>

<file path=ppt/slides/_rels/slide47.xml.rels><?xml version="1.0" encoding="UTF-8" standalone="yes"?>
<Relationships xmlns="http://schemas.openxmlformats.org/package/2006/relationships">
    <Relationship Target="../notesSlides/notesSlide47.xml" Type="http://schemas.openxmlformats.org/officeDocument/2006/relationships/notesSlide" Id="rId2"/>
    <Relationship Target="../slideLayouts/slideLayout1.xml" Type="http://schemas.openxmlformats.org/officeDocument/2006/relationships/slideLayout" Id="rId1"/>
</Relationships>

</file>

<file path=ppt/slides/_rels/slide48.xml.rels><?xml version="1.0" encoding="UTF-8" standalone="yes"?>
<Relationships xmlns="http://schemas.openxmlformats.org/package/2006/relationships">
    <Relationship Target="../notesSlides/notesSlide48.xml" Type="http://schemas.openxmlformats.org/officeDocument/2006/relationships/notesSlide" Id="rId2"/>
    <Relationship Target="../slideLayouts/slideLayout2.xml" Type="http://schemas.openxmlformats.org/officeDocument/2006/relationships/slideLayout" Id="rId1"/>
</Relationships>

</file>

<file path=ppt/slides/_rels/slide49.xml.rels><?xml version="1.0" encoding="UTF-8" standalone="yes"?>
<Relationships xmlns="http://schemas.openxmlformats.org/package/2006/relationships">
    <Relationship Target="../diagrams/data1.xml" Type="http://schemas.openxmlformats.org/officeDocument/2006/relationships/diagramData" Id="rId3"/>
    <Relationship Target="../diagrams/drawing1.xml" Type="http://schemas.microsoft.com/office/2007/relationships/diagramDrawing" Id="rId7"/>
    <Relationship Target="../notesSlides/notesSlide49.xml" Type="http://schemas.openxmlformats.org/officeDocument/2006/relationships/notesSlide" Id="rId2"/>
    <Relationship Target="../slideLayouts/slideLayout4.xml" Type="http://schemas.openxmlformats.org/officeDocument/2006/relationships/slideLayout" Id="rId1"/>
    <Relationship Target="../diagrams/colors1.xml" Type="http://schemas.openxmlformats.org/officeDocument/2006/relationships/diagramColors" Id="rId6"/>
    <Relationship Target="../diagrams/quickStyle1.xml" Type="http://schemas.openxmlformats.org/officeDocument/2006/relationships/diagramQuickStyle" Id="rId5"/>
    <Relationship Target="../diagrams/layout1.xml" Type="http://schemas.openxmlformats.org/officeDocument/2006/relationships/diagramLayout" Id="rId4"/>
</Relationships>

</file>

<file path=ppt/slides/_rels/slide5.xml.rels><?xml version="1.0" encoding="UTF-8" standalone="yes"?>
<Relationships xmlns="http://schemas.openxmlformats.org/package/2006/relationships">
    <Relationship Target="../media/image6.png" Type="http://schemas.openxmlformats.org/officeDocument/2006/relationships/image" Id="rId3"/>
    <Relationship Target="../notesSlides/notesSlide5.xml" Type="http://schemas.openxmlformats.org/officeDocument/2006/relationships/notesSlide" Id="rId2"/>
    <Relationship Target="../slideLayouts/slideLayout2.xml" Type="http://schemas.openxmlformats.org/officeDocument/2006/relationships/slideLayout" Id="rId1"/>
    <Relationship Target="../media/image7.svg" Type="http://schemas.openxmlformats.org/officeDocument/2006/relationships/image" Id="rId4"/>
</Relationships>

</file>

<file path=ppt/slides/_rels/slide50.xml.rels><?xml version="1.0" encoding="UTF-8" standalone="yes"?>
<Relationships xmlns="http://schemas.openxmlformats.org/package/2006/relationships">
    <Relationship Target="../diagrams/data2.xml" Type="http://schemas.openxmlformats.org/officeDocument/2006/relationships/diagramData" Id="rId3"/>
    <Relationship Target="../diagrams/drawing2.xml" Type="http://schemas.microsoft.com/office/2007/relationships/diagramDrawing" Id="rId7"/>
    <Relationship Target="../notesSlides/notesSlide50.xml" Type="http://schemas.openxmlformats.org/officeDocument/2006/relationships/notesSlide" Id="rId2"/>
    <Relationship Target="../slideLayouts/slideLayout3.xml" Type="http://schemas.openxmlformats.org/officeDocument/2006/relationships/slideLayout" Id="rId1"/>
    <Relationship Target="../diagrams/colors2.xml" Type="http://schemas.openxmlformats.org/officeDocument/2006/relationships/diagramColors" Id="rId6"/>
    <Relationship Target="../diagrams/quickStyle2.xml" Type="http://schemas.openxmlformats.org/officeDocument/2006/relationships/diagramQuickStyle" Id="rId5"/>
    <Relationship Target="../diagrams/layout2.xml" Type="http://schemas.openxmlformats.org/officeDocument/2006/relationships/diagramLayout" Id="rId4"/>
</Relationships>

</file>

<file path=ppt/slides/_rels/slide51.xml.rels><?xml version="1.0" encoding="UTF-8" standalone="yes"?>
<Relationships xmlns="http://schemas.openxmlformats.org/package/2006/relationships">
    <Relationship Target="../notesSlides/notesSlide51.xml" Type="http://schemas.openxmlformats.org/officeDocument/2006/relationships/notesSlide" Id="rId2"/>
    <Relationship Target="../slideLayouts/slideLayout2.xml" Type="http://schemas.openxmlformats.org/officeDocument/2006/relationships/slideLayout" Id="rId1"/>
</Relationships>

</file>

<file path=ppt/slides/_rels/slide52.xml.rels><?xml version="1.0" encoding="UTF-8" standalone="yes"?>
<Relationships xmlns="http://schemas.openxmlformats.org/package/2006/relationships">
    <Relationship Target="../notesSlides/notesSlide52.xml" Type="http://schemas.openxmlformats.org/officeDocument/2006/relationships/notesSlide" Id="rId2"/>
    <Relationship Target="../slideLayouts/slideLayout2.xml" Type="http://schemas.openxmlformats.org/officeDocument/2006/relationships/slideLayout" Id="rId1"/>
</Relationships>

</file>

<file path=ppt/slides/_rels/slide53.xml.rels><?xml version="1.0" encoding="UTF-8" standalone="yes"?>
<Relationships xmlns="http://schemas.openxmlformats.org/package/2006/relationships">
    <Relationship TargetMode="External" Target="https://www.esfcr.cz/hodnoceni-a-vyber-projektu-opz-plus" Type="http://schemas.openxmlformats.org/officeDocument/2006/relationships/hyperlink" Id="rId3"/>
    <Relationship Target="../notesSlides/notesSlide53.xml" Type="http://schemas.openxmlformats.org/officeDocument/2006/relationships/notesSlide" Id="rId2"/>
    <Relationship Target="../slideLayouts/slideLayout2.xml" Type="http://schemas.openxmlformats.org/officeDocument/2006/relationships/slideLayout" Id="rId1"/>
</Relationships>

</file>

<file path=ppt/slides/_rels/slide54.xml.rels><?xml version="1.0" encoding="UTF-8" standalone="yes"?>
<Relationships xmlns="http://schemas.openxmlformats.org/package/2006/relationships">
    <Relationship Target="../notesSlides/notesSlide54.xml" Type="http://schemas.openxmlformats.org/officeDocument/2006/relationships/notesSlide" Id="rId2"/>
    <Relationship Target="../slideLayouts/slideLayout2.xml" Type="http://schemas.openxmlformats.org/officeDocument/2006/relationships/slideLayout" Id="rId1"/>
</Relationships>

</file>

<file path=ppt/slides/_rels/slide55.xml.rels><?xml version="1.0" encoding="UTF-8" standalone="yes"?>
<Relationships xmlns="http://schemas.openxmlformats.org/package/2006/relationships">
    <Relationship Target="../notesSlides/notesSlide55.xml" Type="http://schemas.openxmlformats.org/officeDocument/2006/relationships/notesSlide" Id="rId2"/>
    <Relationship Target="../slideLayouts/slideLayout2.xml" Type="http://schemas.openxmlformats.org/officeDocument/2006/relationships/slideLayout" Id="rId1"/>
</Relationships>

</file>

<file path=ppt/slides/_rels/slide56.xml.rels><?xml version="1.0" encoding="UTF-8" standalone="yes"?>
<Relationships xmlns="http://schemas.openxmlformats.org/package/2006/relationships">
    <Relationship TargetMode="External" Target="https://www.esfcr.cz/formulare-a-pokyny-pro-uzavreni-pravniho-aktu-a-vzory-pravnich-aktu-opz-plus" Type="http://schemas.openxmlformats.org/officeDocument/2006/relationships/hyperlink" Id="rId3"/>
    <Relationship Target="../notesSlides/notesSlide56.xml" Type="http://schemas.openxmlformats.org/officeDocument/2006/relationships/notesSlide" Id="rId2"/>
    <Relationship Target="../slideLayouts/slideLayout2.xml" Type="http://schemas.openxmlformats.org/officeDocument/2006/relationships/slideLayout" Id="rId1"/>
</Relationships>

</file>

<file path=ppt/slides/_rels/slide57.xml.rels><?xml version="1.0" encoding="UTF-8" standalone="yes"?>
<Relationships xmlns="http://schemas.openxmlformats.org/package/2006/relationships">
    <Relationship Target="../notesSlides/notesSlide57.xml" Type="http://schemas.openxmlformats.org/officeDocument/2006/relationships/notesSlide" Id="rId2"/>
    <Relationship Target="../slideLayouts/slideLayout2.xml" Type="http://schemas.openxmlformats.org/officeDocument/2006/relationships/slideLayout" Id="rId1"/>
</Relationships>

</file>

<file path=ppt/slides/_rels/slide58.xml.rels><?xml version="1.0" encoding="UTF-8" standalone="yes"?>
<Relationships xmlns="http://schemas.openxmlformats.org/package/2006/relationships">
    <Relationship Target="../notesSlides/notesSlide58.xml" Type="http://schemas.openxmlformats.org/officeDocument/2006/relationships/notesSlide" Id="rId2"/>
    <Relationship Target="../slideLayouts/slideLayout1.xml" Type="http://schemas.openxmlformats.org/officeDocument/2006/relationships/slideLayout" Id="rId1"/>
</Relationships>

</file>

<file path=ppt/slides/_rels/slide59.xml.rels><?xml version="1.0" encoding="UTF-8" standalone="yes"?>
<Relationships xmlns="http://schemas.openxmlformats.org/package/2006/relationships">
    <Relationship Target="../media/image14.png" Type="http://schemas.openxmlformats.org/officeDocument/2006/relationships/image" Id="rId3"/>
    <Relationship Target="../notesSlides/notesSlide59.xml" Type="http://schemas.openxmlformats.org/officeDocument/2006/relationships/notesSlide" Id="rId2"/>
    <Relationship Target="../slideLayouts/slideLayout4.xml" Type="http://schemas.openxmlformats.org/officeDocument/2006/relationships/slideLayout" Id="rId1"/>
    <Relationship TargetMode="External" Target="https://iskp21.mssf.cz/" Type="http://schemas.openxmlformats.org/officeDocument/2006/relationships/hyperlink" Id="rId5"/>
    <Relationship TargetMode="External" Target="https://www.esfcr.cz/formulare-a-pokyny-potrebne-v-ramci-pripravy-zadosti-o-podporu-opz-plus/-/dokument/18398046" Type="http://schemas.openxmlformats.org/officeDocument/2006/relationships/hyperlink" Id="rId4"/>
</Relationships>

</file>

<file path=ppt/slides/_rels/slide6.xml.rels><?xml version="1.0" encoding="UTF-8" standalone="yes"?>
<Relationships xmlns="http://schemas.openxmlformats.org/package/2006/relationships">
    <Relationship Target="../media/image8.png" Type="http://schemas.openxmlformats.org/officeDocument/2006/relationships/image" Id="rId3"/>
    <Relationship Target="../notesSlides/notesSlide6.xml" Type="http://schemas.openxmlformats.org/officeDocument/2006/relationships/notesSlide" Id="rId2"/>
    <Relationship Target="../slideLayouts/slideLayout2.xml" Type="http://schemas.openxmlformats.org/officeDocument/2006/relationships/slideLayout" Id="rId1"/>
    <Relationship Target="../media/image11.svg" Type="http://schemas.openxmlformats.org/officeDocument/2006/relationships/image" Id="rId6"/>
    <Relationship Target="../media/image10.png" Type="http://schemas.openxmlformats.org/officeDocument/2006/relationships/image" Id="rId5"/>
    <Relationship Target="../media/image9.svg" Type="http://schemas.openxmlformats.org/officeDocument/2006/relationships/image" Id="rId4"/>
</Relationships>

</file>

<file path=ppt/slides/_rels/slide60.xml.rels><?xml version="1.0" encoding="UTF-8" standalone="yes"?>
<Relationships xmlns="http://schemas.openxmlformats.org/package/2006/relationships">
    <Relationship Target="../notesSlides/notesSlide60.xml" Type="http://schemas.openxmlformats.org/officeDocument/2006/relationships/notesSlide" Id="rId2"/>
    <Relationship Target="../slideLayouts/slideLayout1.xml" Type="http://schemas.openxmlformats.org/officeDocument/2006/relationships/slideLayout" Id="rId1"/>
</Relationships>

</file>

<file path=ppt/slides/_rels/slide61.xml.rels><?xml version="1.0" encoding="UTF-8" standalone="yes"?>
<Relationships xmlns="http://schemas.openxmlformats.org/package/2006/relationships">
    <Relationship TargetMode="External" Target="https://www.esfcr.cz/formulare-a-pokyny-potrebne-v-ramci-pripravy-zadosti-o-podporu-opz-plus" Type="http://schemas.openxmlformats.org/officeDocument/2006/relationships/hyperlink" Id="rId8"/>
    <Relationship TargetMode="External" Target="https://www.esfcr.cz/vyzva-054-opz-plus" Type="http://schemas.openxmlformats.org/officeDocument/2006/relationships/hyperlink" Id="rId3"/>
    <Relationship TargetMode="External" Target="https://www.esfcr.cz/sablony-a-vzory-pro-vizualni-identitu-opz-plus" Type="http://schemas.openxmlformats.org/officeDocument/2006/relationships/hyperlink" Id="rId7"/>
    <Relationship Target="../notesSlides/notesSlide61.xml" Type="http://schemas.openxmlformats.org/officeDocument/2006/relationships/notesSlide" Id="rId2"/>
    <Relationship Target="../slideLayouts/slideLayout2.xml" Type="http://schemas.openxmlformats.org/officeDocument/2006/relationships/slideLayout" Id="rId1"/>
    <Relationship TargetMode="External" Target="https://www.esfcr.cz/monitorovani-podporenych-osob-opz-plus" Type="http://schemas.openxmlformats.org/officeDocument/2006/relationships/hyperlink" Id="rId6"/>
    <Relationship TargetMode="External" Target="https://www.esfcr.cz/pravidla-pro-zadatele-a-prijemce-opz-plus" Type="http://schemas.openxmlformats.org/officeDocument/2006/relationships/hyperlink" Id="rId5"/>
    <Relationship TargetMode="External" Target="http://www.esfcr.cz/" Type="http://schemas.openxmlformats.org/officeDocument/2006/relationships/hyperlink" Id="rId4"/>
    <Relationship TargetMode="External" Target="https://www.esfcr.cz/pravidla-pro-zadatele-a-prijemce-opz-plus/-/dokument/18479961" Type="http://schemas.openxmlformats.org/officeDocument/2006/relationships/hyperlink" Id="rId9"/>
</Relationships>

</file>

<file path=ppt/slides/_rels/slide62.xml.rels><?xml version="1.0" encoding="UTF-8" standalone="yes"?>
<Relationships xmlns="http://schemas.openxmlformats.org/package/2006/relationships">
    <Relationship TargetMode="External" Target="mailto:jana.urbankova@mpsv.cz" Type="http://schemas.openxmlformats.org/officeDocument/2006/relationships/hyperlink" Id="rId3"/>
    <Relationship Target="../notesSlides/notesSlide62.xml" Type="http://schemas.openxmlformats.org/officeDocument/2006/relationships/notesSlide" Id="rId2"/>
    <Relationship Target="../slideLayouts/slideLayout2.xml" Type="http://schemas.openxmlformats.org/officeDocument/2006/relationships/slideLayout" Id="rId1"/>
    <Relationship TargetMode="External" Target="mailto:aneta.jerackova@mpsv.cz" Type="http://schemas.openxmlformats.org/officeDocument/2006/relationships/hyperlink" Id="rId4"/>
</Relationships>

</file>

<file path=ppt/slides/_rels/slide63.xml.rels><?xml version="1.0" encoding="UTF-8" standalone="yes"?>
<Relationships xmlns="http://schemas.openxmlformats.org/package/2006/relationships">
    <Relationship TargetMode="External" Target="https://www.esfcr.cz/klub-vyzvy-054-sluzby-na-podporu-socialniho-zaclenovani-osob-z-ukrajiny-2" Type="http://schemas.openxmlformats.org/officeDocument/2006/relationships/hyperlink" Id="rId3"/>
    <Relationship Target="../notesSlides/notesSlide63.xml" Type="http://schemas.openxmlformats.org/officeDocument/2006/relationships/notesSlide" Id="rId2"/>
    <Relationship Target="../slideLayouts/slideLayout2.xml" Type="http://schemas.openxmlformats.org/officeDocument/2006/relationships/slideLayout" Id="rId1"/>
    <Relationship TargetMode="External" Target="http://www.esfcr.cz/" Type="http://schemas.openxmlformats.org/officeDocument/2006/relationships/hyperlink" Id="rId4"/>
</Relationships>

</file>

<file path=ppt/slides/_rels/slide7.xml.rels><?xml version="1.0" encoding="UTF-8" standalone="yes"?>
<Relationships xmlns="http://schemas.openxmlformats.org/package/2006/relationships">
    <Relationship Target="../notesSlides/notesSlide7.xml" Type="http://schemas.openxmlformats.org/officeDocument/2006/relationships/notesSlide" Id="rId2"/>
    <Relationship Target="../slideLayouts/slideLayout2.xml" Type="http://schemas.openxmlformats.org/officeDocument/2006/relationships/slideLayout" Id="rId1"/>
</Relationships>

</file>

<file path=ppt/slides/_rels/slide8.xml.rels><?xml version="1.0" encoding="UTF-8" standalone="yes"?>
<Relationships xmlns="http://schemas.openxmlformats.org/package/2006/relationships">
    <Relationship Target="../notesSlides/notesSlide8.xml" Type="http://schemas.openxmlformats.org/officeDocument/2006/relationships/notesSlide" Id="rId2"/>
    <Relationship Target="../slideLayouts/slideLayout2.xml" Type="http://schemas.openxmlformats.org/officeDocument/2006/relationships/slideLayout" Id="rId1"/>
</Relationships>

</file>

<file path=ppt/slides/_rels/slide9.xml.rels><?xml version="1.0" encoding="UTF-8" standalone="yes"?>
<Relationships xmlns="http://schemas.openxmlformats.org/package/2006/relationships">
    <Relationship Target="../notesSlides/notesSlide9.xml" Type="http://schemas.openxmlformats.org/officeDocument/2006/relationships/notesSlide" Id="rId2"/>
    <Relationship Target="../slideLayouts/slideLayout2.xml" Type="http://schemas.openxmlformats.org/officeDocument/2006/relationships/slideLayout" Id="rId1"/>
</Relationships>

</file>

<file path=ppt/slides/slide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a:xfrm>
            <a:off x="1519974" y="1736880"/>
            <a:ext cx="7272000" cy="1224000"/>
          </a:xfrm>
        </p:spPr>
        <p:txBody>
          <a:bodyPr/>
          <a:lstStyle/>
          <a:p>
            <a:r>
              <a:rPr lang="cs-CZ" sz="3200" dirty="false"/>
              <a:t>Seminář pro žadatele výzvy  č. 03_23_054 Služby na podporu sociálního začleňování osob z Ukrajiny (2) </a:t>
            </a:r>
          </a:p>
        </p:txBody>
      </p:sp>
      <p:sp>
        <p:nvSpPr>
          <p:cNvPr id="6" name="Zástupný symbol pro text 5"/>
          <p:cNvSpPr>
            <a:spLocks noGrp="true"/>
          </p:cNvSpPr>
          <p:nvPr>
            <p:ph type="body" sz="quarter" idx="13"/>
          </p:nvPr>
        </p:nvSpPr>
        <p:spPr>
          <a:xfrm>
            <a:off x="1475656" y="4509120"/>
            <a:ext cx="7272000" cy="540000"/>
          </a:xfrm>
        </p:spPr>
        <p:txBody>
          <a:bodyPr/>
          <a:lstStyle/>
          <a:p>
            <a:r>
              <a:rPr lang="cs-CZ" dirty="false"/>
              <a:t>Oddělení 875 – Oddělení projektů CLLD a ITI</a:t>
            </a:r>
          </a:p>
          <a:p>
            <a:endParaRPr lang="cs-CZ" dirty="false"/>
          </a:p>
        </p:txBody>
      </p:sp>
      <p:sp>
        <p:nvSpPr>
          <p:cNvPr id="7" name="Zástupný symbol pro text 6"/>
          <p:cNvSpPr>
            <a:spLocks noGrp="true"/>
          </p:cNvSpPr>
          <p:nvPr>
            <p:ph type="body" sz="quarter" idx="14"/>
          </p:nvPr>
        </p:nvSpPr>
        <p:spPr>
          <a:xfrm>
            <a:off x="1543785" y="5405085"/>
            <a:ext cx="7272000" cy="540000"/>
          </a:xfrm>
        </p:spPr>
        <p:txBody>
          <a:bodyPr/>
          <a:lstStyle/>
          <a:p>
            <a:r>
              <a:rPr lang="cs-CZ" dirty="false"/>
              <a:t>12. 9. 2023, online MS TEAMS </a:t>
            </a:r>
          </a:p>
        </p:txBody>
      </p:sp>
      <p:pic>
        <p:nvPicPr>
          <p:cNvPr id="14" name="Zástupný symbol pro obrázek 13"/>
          <p:cNvPicPr>
            <a:picLocks noGrp="true" noChangeAspect="true"/>
          </p:cNvPicPr>
          <p:nvPr>
            <p:ph type="pic" sz="quarter" idx="15"/>
          </p:nvPr>
        </p:nvPicPr>
        <p:blipFill>
          <a:blip cstate="print" r:embed="rId3">
            <a:extLst>
              <a:ext uri="{28A0092B-C50C-407E-A947-70E740481C1C}">
                <a14:useLocalDpi xmlns:a14="http://schemas.microsoft.com/office/drawing/2010/main" val="0"/>
              </a:ext>
            </a:extLst>
          </a:blip>
          <a:stretch>
            <a:fillRect/>
          </a:stretch>
        </p:blipFill>
        <p:spPr>
          <a:xfrm>
            <a:off x="846000" y="1736880"/>
            <a:ext cx="540000" cy="540000"/>
          </a:xfrm>
        </p:spPr>
      </p:pic>
      <p:pic>
        <p:nvPicPr>
          <p:cNvPr id="15" name="Zástupný symbol pro obrázek 14"/>
          <p:cNvPicPr>
            <a:picLocks noGrp="true" noChangeAspect="true"/>
          </p:cNvPicPr>
          <p:nvPr>
            <p:ph type="pic" sz="quarter" idx="16"/>
          </p:nvPr>
        </p:nvPicPr>
        <p:blipFill>
          <a:blip cstate="print" r:embed="rId4">
            <a:extLst>
              <a:ext uri="{28A0092B-C50C-407E-A947-70E740481C1C}">
                <a14:useLocalDpi xmlns:a14="http://schemas.microsoft.com/office/drawing/2010/main" val="0"/>
              </a:ext>
            </a:extLst>
          </a:blip>
          <a:stretch>
            <a:fillRect/>
          </a:stretch>
        </p:blipFill>
        <p:spPr>
          <a:xfrm>
            <a:off x="825178" y="4050242"/>
            <a:ext cx="540000" cy="540000"/>
          </a:xfrm>
        </p:spPr>
      </p:pic>
      <p:pic>
        <p:nvPicPr>
          <p:cNvPr id="16" name="Zástupný symbol pro obrázek 15"/>
          <p:cNvPicPr>
            <a:picLocks noGrp="true" noChangeAspect="true"/>
          </p:cNvPicPr>
          <p:nvPr>
            <p:ph type="pic" sz="quarter" idx="17"/>
          </p:nvPr>
        </p:nvPicPr>
        <p:blipFill>
          <a:blip cstate="print" r:embed="rId5">
            <a:extLst>
              <a:ext uri="{28A0092B-C50C-407E-A947-70E740481C1C}">
                <a14:useLocalDpi xmlns:a14="http://schemas.microsoft.com/office/drawing/2010/main" val="0"/>
              </a:ext>
            </a:extLst>
          </a:blip>
          <a:stretch>
            <a:fillRect/>
          </a:stretch>
        </p:blipFill>
        <p:spPr>
          <a:xfrm>
            <a:off x="846000" y="5405085"/>
            <a:ext cx="540000" cy="540000"/>
          </a:xfrm>
        </p:spPr>
      </p:pic>
    </p:spTree>
    <p:extLst>
      <p:ext uri="{BB962C8B-B14F-4D97-AF65-F5344CB8AC3E}">
        <p14:creationId xmlns:p14="http://schemas.microsoft.com/office/powerpoint/2010/main" val="3374661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15C75A-5B1C-4813-A659-B7CDE73ECCA0}"/>
              </a:ext>
            </a:extLst>
          </p:cNvPr>
          <p:cNvSpPr>
            <a:spLocks noGrp="true"/>
          </p:cNvSpPr>
          <p:nvPr>
            <p:ph type="title"/>
          </p:nvPr>
        </p:nvSpPr>
        <p:spPr/>
        <p:txBody>
          <a:bodyPr/>
          <a:lstStyle/>
          <a:p>
            <a:r>
              <a:rPr lang="pl-PL" sz="3200" dirty="false"/>
              <a:t>Oprávnění žadatelé</a:t>
            </a:r>
            <a:endParaRPr lang="cs-CZ" dirty="false"/>
          </a:p>
        </p:txBody>
      </p:sp>
      <p:sp>
        <p:nvSpPr>
          <p:cNvPr id="3" name="Zástupný obsah 2">
            <a:extLst>
              <a:ext uri="{FF2B5EF4-FFF2-40B4-BE49-F238E27FC236}">
                <a16:creationId xmlns:a16="http://schemas.microsoft.com/office/drawing/2014/main" id="{EF4039B6-B101-41A0-B7E2-387EAC96CAF7}"/>
              </a:ext>
            </a:extLst>
          </p:cNvPr>
          <p:cNvSpPr>
            <a:spLocks noGrp="true"/>
          </p:cNvSpPr>
          <p:nvPr>
            <p:ph idx="1"/>
          </p:nvPr>
        </p:nvSpPr>
        <p:spPr>
          <a:xfrm>
            <a:off x="540000" y="1412776"/>
            <a:ext cx="8244000" cy="4707224"/>
          </a:xfrm>
        </p:spPr>
        <p:txBody>
          <a:bodyPr/>
          <a:lstStyle/>
          <a:p>
            <a:pPr marL="0" indent="0" algn="just">
              <a:buNone/>
            </a:pPr>
            <a:r>
              <a:rPr lang="cs-CZ" b="true" dirty="false"/>
              <a:t>Rozpad zdrojů financování</a:t>
            </a:r>
          </a:p>
          <a:p>
            <a:pPr marL="342900" lvl="0" indent="-342900">
              <a:spcBef>
                <a:spcPts val="1100"/>
              </a:spcBef>
              <a:spcAft>
                <a:spcPts val="0"/>
              </a:spcAft>
              <a:buFont typeface="Symbol" panose="05050102010706020507" pitchFamily="18" charset="2"/>
              <a:buChar char=""/>
            </a:pPr>
            <a:r>
              <a:rPr lang="cs-CZ" sz="2200" dirty="false">
                <a:effectLst/>
                <a:latin typeface="Arial" panose="020B0604020202020204" pitchFamily="34" charset="0"/>
                <a:ea typeface="Times New Roman" panose="02020603050405020304" pitchFamily="18" charset="0"/>
                <a:cs typeface="Times New Roman" panose="02020603050405020304" pitchFamily="18" charset="0"/>
              </a:rPr>
              <a:t>Pro NNO: EU 76,735 %, státní rozpočet 23,265 %, žadatel 0 %</a:t>
            </a:r>
          </a:p>
          <a:p>
            <a:pPr marL="342900" lvl="0" indent="-342900" algn="just">
              <a:spcBef>
                <a:spcPts val="1100"/>
              </a:spcBef>
              <a:spcAft>
                <a:spcPts val="0"/>
              </a:spcAft>
              <a:buFont typeface="Symbol" panose="05050102010706020507" pitchFamily="18" charset="2"/>
              <a:buChar char=""/>
            </a:pPr>
            <a:r>
              <a:rPr lang="cs-CZ" sz="2200" dirty="false">
                <a:effectLst/>
                <a:latin typeface="Arial" panose="020B0604020202020204" pitchFamily="34" charset="0"/>
                <a:ea typeface="Times New Roman" panose="02020603050405020304" pitchFamily="18" charset="0"/>
                <a:cs typeface="Times New Roman" panose="02020603050405020304" pitchFamily="18" charset="0"/>
              </a:rPr>
              <a:t>Pro organizace zřizované obcemi, které mají do 3 000 obyvatel: EU 76,735%, státní rozpočet 18,265 %, žadatel 5 % *)</a:t>
            </a:r>
            <a:endParaRPr lang="cs-CZ" sz="22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1100"/>
              </a:spcBef>
              <a:spcAft>
                <a:spcPts val="0"/>
              </a:spcAft>
              <a:buFont typeface="Symbol" panose="05050102010706020507" pitchFamily="18" charset="2"/>
              <a:buChar char=""/>
            </a:pPr>
            <a:r>
              <a:rPr lang="cs-CZ" sz="2200" dirty="false">
                <a:effectLst/>
                <a:latin typeface="Arial" panose="020B0604020202020204" pitchFamily="34" charset="0"/>
                <a:ea typeface="Times New Roman" panose="02020603050405020304" pitchFamily="18" charset="0"/>
                <a:cs typeface="Times New Roman" panose="02020603050405020304" pitchFamily="18" charset="0"/>
              </a:rPr>
              <a:t>Pro organizace zřizované obcemi, které mají nad 3 000 obyvatel, organizace zřizované kraji: EU 76,735 %, státní rozpočet 13,265 %, žadatel 10 % **)  </a:t>
            </a:r>
            <a:endParaRPr lang="cs-CZ" sz="22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1100"/>
              </a:spcBef>
              <a:spcAft>
                <a:spcPts val="1200"/>
              </a:spcAft>
              <a:buFont typeface="Symbol" panose="05050102010706020507" pitchFamily="18" charset="2"/>
              <a:buChar char=""/>
            </a:pPr>
            <a:r>
              <a:rPr lang="cs-CZ" sz="2200" dirty="false">
                <a:effectLst/>
                <a:latin typeface="Arial" panose="020B0604020202020204" pitchFamily="34" charset="0"/>
                <a:ea typeface="Times New Roman" panose="02020603050405020304" pitchFamily="18" charset="0"/>
                <a:cs typeface="Times New Roman" panose="02020603050405020304" pitchFamily="18" charset="0"/>
              </a:rPr>
              <a:t>Pro organizace zřizované městskou částí hl. m. Prahy, ostatní subjekty neuvedené ve výše uvedených kategoriích: EU 76,735 %, státní rozpočet 0 %, žadatel 23,265 % ***)</a:t>
            </a:r>
            <a:endParaRPr lang="cs-CZ" sz="22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Bef>
                <a:spcPts val="1100"/>
              </a:spcBef>
              <a:spcAft>
                <a:spcPts val="0"/>
              </a:spcAft>
              <a:buFont typeface="Symbol" panose="05050102010706020507" pitchFamily="18" charset="2"/>
              <a:buChar char=""/>
            </a:pP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cs-CZ" dirty="false"/>
          </a:p>
          <a:p>
            <a:pPr marL="0" indent="0">
              <a:buNone/>
            </a:pPr>
            <a:endParaRPr lang="cs-CZ" dirty="false"/>
          </a:p>
        </p:txBody>
      </p:sp>
      <p:sp>
        <p:nvSpPr>
          <p:cNvPr id="4" name="Zástupný symbol pro číslo snímku 3">
            <a:extLst>
              <a:ext uri="{FF2B5EF4-FFF2-40B4-BE49-F238E27FC236}">
                <a16:creationId xmlns:a16="http://schemas.microsoft.com/office/drawing/2014/main" id="{B71D371A-FE4A-44D3-81B4-A074A5584963}"/>
              </a:ext>
            </a:extLst>
          </p:cNvPr>
          <p:cNvSpPr>
            <a:spLocks noGrp="true"/>
          </p:cNvSpPr>
          <p:nvPr>
            <p:ph type="sldNum" sz="quarter" idx="12"/>
          </p:nvPr>
        </p:nvSpPr>
        <p:spPr/>
        <p:txBody>
          <a:bodyPr/>
          <a:lstStyle/>
          <a:p>
            <a:fld id="{479BF083-4774-43B1-9AB0-5CC1AC5DD8EE}" type="slidenum">
              <a:rPr lang="cs-CZ" smtClean="false"/>
              <a:pPr/>
              <a:t>10</a:t>
            </a:fld>
            <a:endParaRPr lang="cs-CZ" dirty="false"/>
          </a:p>
        </p:txBody>
      </p:sp>
    </p:spTree>
    <p:extLst>
      <p:ext uri="{BB962C8B-B14F-4D97-AF65-F5344CB8AC3E}">
        <p14:creationId xmlns:p14="http://schemas.microsoft.com/office/powerpoint/2010/main" val="42742349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2119C52-D164-47D9-BCED-EBB6AB2658AE}"/>
              </a:ext>
            </a:extLst>
          </p:cNvPr>
          <p:cNvSpPr>
            <a:spLocks noGrp="true"/>
          </p:cNvSpPr>
          <p:nvPr>
            <p:ph type="title"/>
          </p:nvPr>
        </p:nvSpPr>
        <p:spPr/>
        <p:txBody>
          <a:bodyPr/>
          <a:lstStyle/>
          <a:p>
            <a:r>
              <a:rPr lang="pl-PL" sz="3200" dirty="false"/>
              <a:t>Oprávnění žadatelé</a:t>
            </a:r>
            <a:endParaRPr lang="cs-CZ" dirty="false"/>
          </a:p>
        </p:txBody>
      </p:sp>
      <p:sp>
        <p:nvSpPr>
          <p:cNvPr id="3" name="Zástupný obsah 2">
            <a:extLst>
              <a:ext uri="{FF2B5EF4-FFF2-40B4-BE49-F238E27FC236}">
                <a16:creationId xmlns:a16="http://schemas.microsoft.com/office/drawing/2014/main" id="{89728CAC-FADB-4A0F-8CD4-A662E4D12655}"/>
              </a:ext>
            </a:extLst>
          </p:cNvPr>
          <p:cNvSpPr>
            <a:spLocks noGrp="true"/>
          </p:cNvSpPr>
          <p:nvPr>
            <p:ph idx="1"/>
          </p:nvPr>
        </p:nvSpPr>
        <p:spPr>
          <a:xfrm>
            <a:off x="540000" y="1484784"/>
            <a:ext cx="8064000" cy="5031216"/>
          </a:xfrm>
        </p:spPr>
        <p:txBody>
          <a:bodyPr/>
          <a:lstStyle/>
          <a:p>
            <a:pPr marL="0" indent="0">
              <a:lnSpc>
                <a:spcPts val="2000"/>
              </a:lnSpc>
              <a:buNone/>
            </a:pPr>
            <a:r>
              <a:rPr lang="cs-CZ" sz="1800" b="true" dirty="false"/>
              <a:t>IS KP21+ vyžaduje vyplnění tří údajů vlastního spolufinancování, a to konkrétně za každou kategorii regionu (méně rozvinuté regiony, přechodové regiony, více rozvinuté regiony)</a:t>
            </a:r>
          </a:p>
          <a:p>
            <a:r>
              <a:rPr lang="cs-CZ" sz="1800" b="true" dirty="false"/>
              <a:t>Žadatel stanoveno vlastní spolufinancování ve výši 5 % </a:t>
            </a:r>
            <a:r>
              <a:rPr lang="cs-CZ" sz="1800" dirty="false"/>
              <a:t>- v žádosti o podporu uvede žadatel % vlastního spolufinancování u všech tří kategorií regionů ve výši 5 %. </a:t>
            </a:r>
          </a:p>
          <a:p>
            <a:r>
              <a:rPr lang="cs-CZ" sz="1800" b="true" dirty="false"/>
              <a:t>Žadatel stanoveno vlastní spolufinancování ve výši 10 </a:t>
            </a:r>
            <a:r>
              <a:rPr lang="cs-CZ" sz="1800" dirty="false"/>
              <a:t>% - v žádosti o podporu uvede žadatel % vlastního spolufinancování u všech tří kategorií regionů ve výši 10 %. </a:t>
            </a:r>
          </a:p>
          <a:p>
            <a:r>
              <a:rPr lang="cs-CZ" sz="1800" b="true" dirty="false"/>
              <a:t>Žadatel stanoveno vlastní spolufinancování ve výši celého národního podílu - </a:t>
            </a:r>
            <a:r>
              <a:rPr lang="cs-CZ" sz="1800" dirty="false"/>
              <a:t>v žádosti o podporu uvede žadatel % vlastního spolufinancování v kategorii méně rozvinutých regionů ve výši 15 %, v kategorii přechodových regionů ve výši 30 % a v kategorii více rozvinutých regionů ve výši 60 %.</a:t>
            </a:r>
          </a:p>
          <a:p>
            <a:endParaRPr lang="cs-CZ" dirty="false"/>
          </a:p>
        </p:txBody>
      </p:sp>
      <p:sp>
        <p:nvSpPr>
          <p:cNvPr id="4" name="Zástupný symbol pro číslo snímku 3">
            <a:extLst>
              <a:ext uri="{FF2B5EF4-FFF2-40B4-BE49-F238E27FC236}">
                <a16:creationId xmlns:a16="http://schemas.microsoft.com/office/drawing/2014/main" id="{8CCE4667-5041-4758-8536-DFD0A826926D}"/>
              </a:ext>
            </a:extLst>
          </p:cNvPr>
          <p:cNvSpPr>
            <a:spLocks noGrp="true"/>
          </p:cNvSpPr>
          <p:nvPr>
            <p:ph type="sldNum" sz="quarter" idx="12"/>
          </p:nvPr>
        </p:nvSpPr>
        <p:spPr/>
        <p:txBody>
          <a:bodyPr/>
          <a:lstStyle/>
          <a:p>
            <a:fld id="{479BF083-4774-43B1-9AB0-5CC1AC5DD8EE}" type="slidenum">
              <a:rPr lang="cs-CZ" smtClean="false"/>
              <a:pPr/>
              <a:t>11</a:t>
            </a:fld>
            <a:endParaRPr lang="cs-CZ" dirty="false"/>
          </a:p>
        </p:txBody>
      </p:sp>
    </p:spTree>
    <p:extLst>
      <p:ext uri="{BB962C8B-B14F-4D97-AF65-F5344CB8AC3E}">
        <p14:creationId xmlns:p14="http://schemas.microsoft.com/office/powerpoint/2010/main" val="24597191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60BB934-BA69-413D-9989-EC00F52F1A7E}"/>
              </a:ext>
            </a:extLst>
          </p:cNvPr>
          <p:cNvSpPr>
            <a:spLocks noGrp="true"/>
          </p:cNvSpPr>
          <p:nvPr>
            <p:ph type="title"/>
          </p:nvPr>
        </p:nvSpPr>
        <p:spPr/>
        <p:txBody>
          <a:bodyPr/>
          <a:lstStyle/>
          <a:p>
            <a:r>
              <a:rPr lang="cs-CZ" dirty="false"/>
              <a:t>Partnerství</a:t>
            </a:r>
          </a:p>
        </p:txBody>
      </p:sp>
      <p:sp>
        <p:nvSpPr>
          <p:cNvPr id="3" name="Zástupný obsah 2">
            <a:extLst>
              <a:ext uri="{FF2B5EF4-FFF2-40B4-BE49-F238E27FC236}">
                <a16:creationId xmlns:a16="http://schemas.microsoft.com/office/drawing/2014/main" id="{1C6E704A-A818-425C-A707-5A9F5F302D98}"/>
              </a:ext>
            </a:extLst>
          </p:cNvPr>
          <p:cNvSpPr>
            <a:spLocks noGrp="true"/>
          </p:cNvSpPr>
          <p:nvPr>
            <p:ph idx="1"/>
          </p:nvPr>
        </p:nvSpPr>
        <p:spPr>
          <a:xfrm>
            <a:off x="360000" y="1340768"/>
            <a:ext cx="8244000" cy="4779232"/>
          </a:xfrm>
        </p:spPr>
        <p:txBody>
          <a:bodyPr/>
          <a:lstStyle/>
          <a:p>
            <a:pPr algn="just"/>
            <a:endParaRPr lang="cs-CZ" sz="2000" dirty="false"/>
          </a:p>
          <a:p>
            <a:pPr algn="just"/>
            <a:r>
              <a:rPr lang="cs-CZ" dirty="false"/>
              <a:t>Oprávněnými partnery jsou partneři s finančním příspěvkem i partneři bez finančního příspěvku</a:t>
            </a:r>
          </a:p>
          <a:p>
            <a:pPr algn="just"/>
            <a:r>
              <a:rPr lang="cs-CZ" dirty="false"/>
              <a:t>Parter s finančním příspěvkem - existence min. 3 roky před datem vyhlášení výzvy, může realizovat veškeré aktivity</a:t>
            </a:r>
          </a:p>
          <a:p>
            <a:pPr algn="just"/>
            <a:r>
              <a:rPr lang="cs-CZ" dirty="false">
                <a:effectLst/>
                <a:ea typeface="Calibri" panose="020F0502020204030204" pitchFamily="34" charset="0"/>
              </a:rPr>
              <a:t>Příjemce</a:t>
            </a:r>
            <a:r>
              <a:rPr lang="cs-CZ" b="true" dirty="false">
                <a:effectLst/>
                <a:ea typeface="Calibri" panose="020F0502020204030204" pitchFamily="34" charset="0"/>
              </a:rPr>
              <a:t> </a:t>
            </a:r>
            <a:r>
              <a:rPr lang="cs-CZ" dirty="false">
                <a:effectLst/>
                <a:ea typeface="Calibri" panose="020F0502020204030204" pitchFamily="34" charset="0"/>
              </a:rPr>
              <a:t>v projektu realizovaném v partnerství </a:t>
            </a:r>
            <a:br>
              <a:rPr lang="cs-CZ" dirty="false">
                <a:effectLst/>
                <a:ea typeface="Calibri" panose="020F0502020204030204" pitchFamily="34" charset="0"/>
              </a:rPr>
            </a:br>
            <a:r>
              <a:rPr lang="cs-CZ" dirty="false">
                <a:effectLst/>
                <a:ea typeface="Calibri" panose="020F0502020204030204" pitchFamily="34" charset="0"/>
              </a:rPr>
              <a:t>s partnerem/y s finančním příspěvkem musí vlastními silami zajistit realizaci </a:t>
            </a:r>
            <a:r>
              <a:rPr lang="cs-CZ" b="true" dirty="false">
                <a:effectLst/>
                <a:latin typeface="Arial" panose="020B0604020202020204" pitchFamily="34" charset="0"/>
                <a:ea typeface="Calibri" panose="020F0502020204030204" pitchFamily="34" charset="0"/>
              </a:rPr>
              <a:t>minimálně 30 % aktivit/ rozpočtu projektu</a:t>
            </a:r>
            <a:r>
              <a:rPr lang="cs-CZ" baseline="30000" dirty="false">
                <a:solidFill>
                  <a:srgbClr val="000000"/>
                </a:solidFill>
                <a:effectLst/>
                <a:latin typeface="Arial" panose="020B0604020202020204" pitchFamily="34" charset="0"/>
                <a:ea typeface="Yu Mincho" panose="02020400000000000000" pitchFamily="18" charset="-128"/>
              </a:rPr>
              <a:t> </a:t>
            </a:r>
            <a:endParaRPr lang="cs-CZ" dirty="false">
              <a:effectLst/>
              <a:ea typeface="Calibri" panose="020F0502020204030204" pitchFamily="34" charset="0"/>
            </a:endParaRPr>
          </a:p>
          <a:p>
            <a:pPr marL="0" indent="0">
              <a:buNone/>
            </a:pPr>
            <a:endParaRPr lang="cs-CZ" dirty="false"/>
          </a:p>
        </p:txBody>
      </p:sp>
      <p:sp>
        <p:nvSpPr>
          <p:cNvPr id="4" name="Zástupný symbol pro číslo snímku 3">
            <a:extLst>
              <a:ext uri="{FF2B5EF4-FFF2-40B4-BE49-F238E27FC236}">
                <a16:creationId xmlns:a16="http://schemas.microsoft.com/office/drawing/2014/main" id="{F5D37013-5D2F-4797-9213-8B59A27FBFF2}"/>
              </a:ext>
            </a:extLst>
          </p:cNvPr>
          <p:cNvSpPr>
            <a:spLocks noGrp="true"/>
          </p:cNvSpPr>
          <p:nvPr>
            <p:ph type="sldNum" sz="quarter" idx="12"/>
          </p:nvPr>
        </p:nvSpPr>
        <p:spPr/>
        <p:txBody>
          <a:bodyPr/>
          <a:lstStyle/>
          <a:p>
            <a:fld id="{479BF083-4774-43B1-9AB0-5CC1AC5DD8EE}" type="slidenum">
              <a:rPr lang="cs-CZ" smtClean="false"/>
              <a:pPr/>
              <a:t>12</a:t>
            </a:fld>
            <a:endParaRPr lang="cs-CZ" dirty="false"/>
          </a:p>
        </p:txBody>
      </p:sp>
    </p:spTree>
    <p:extLst>
      <p:ext uri="{BB962C8B-B14F-4D97-AF65-F5344CB8AC3E}">
        <p14:creationId xmlns:p14="http://schemas.microsoft.com/office/powerpoint/2010/main" val="2834686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15C75A-5B1C-4813-A659-B7CDE73ECCA0}"/>
              </a:ext>
            </a:extLst>
          </p:cNvPr>
          <p:cNvSpPr>
            <a:spLocks noGrp="true"/>
          </p:cNvSpPr>
          <p:nvPr>
            <p:ph type="title"/>
          </p:nvPr>
        </p:nvSpPr>
        <p:spPr/>
        <p:txBody>
          <a:bodyPr/>
          <a:lstStyle/>
          <a:p>
            <a:r>
              <a:rPr lang="pl-PL" sz="3200" dirty="false"/>
              <a:t>Partnerství</a:t>
            </a:r>
            <a:endParaRPr lang="cs-CZ" dirty="false"/>
          </a:p>
        </p:txBody>
      </p:sp>
      <p:sp>
        <p:nvSpPr>
          <p:cNvPr id="3" name="Zástupný obsah 2">
            <a:extLst>
              <a:ext uri="{FF2B5EF4-FFF2-40B4-BE49-F238E27FC236}">
                <a16:creationId xmlns:a16="http://schemas.microsoft.com/office/drawing/2014/main" id="{EF4039B6-B101-41A0-B7E2-387EAC96CAF7}"/>
              </a:ext>
            </a:extLst>
          </p:cNvPr>
          <p:cNvSpPr>
            <a:spLocks noGrp="true"/>
          </p:cNvSpPr>
          <p:nvPr>
            <p:ph idx="1"/>
          </p:nvPr>
        </p:nvSpPr>
        <p:spPr>
          <a:xfrm>
            <a:off x="540000" y="1484784"/>
            <a:ext cx="8064000" cy="5031216"/>
          </a:xfrm>
        </p:spPr>
        <p:txBody>
          <a:bodyPr/>
          <a:lstStyle/>
          <a:p>
            <a:pPr marL="0" indent="0" algn="just">
              <a:buNone/>
            </a:pPr>
            <a:r>
              <a:rPr lang="cs-CZ" b="true" dirty="false"/>
              <a:t>Vymezení oprávněných partnerů s finančním příspěvkem</a:t>
            </a:r>
          </a:p>
          <a:p>
            <a:pPr algn="just"/>
            <a:r>
              <a:rPr lang="cs-CZ" dirty="false"/>
              <a:t>všechny subjekty, které mohou být ve výzvě žadatelem, mohou být také partnerem s finančním příspěvkem</a:t>
            </a:r>
          </a:p>
          <a:p>
            <a:pPr marL="0" indent="0" algn="just">
              <a:buNone/>
            </a:pPr>
            <a:endParaRPr lang="cs-CZ" dirty="false"/>
          </a:p>
          <a:p>
            <a:pPr marL="0" indent="0" algn="just">
              <a:buNone/>
            </a:pPr>
            <a:r>
              <a:rPr lang="cs-CZ" sz="2400" b="true" dirty="false"/>
              <a:t>Vymezení oprávněných partnerů bez finančního příspěvku</a:t>
            </a:r>
          </a:p>
          <a:p>
            <a:pPr algn="just"/>
            <a:r>
              <a:rPr lang="cs-CZ" dirty="false"/>
              <a:t>všechny subjekty, které mohou být ve výzvě žadatelem, mohou být partnerem bez finančního příspěvku</a:t>
            </a:r>
          </a:p>
        </p:txBody>
      </p:sp>
      <p:sp>
        <p:nvSpPr>
          <p:cNvPr id="4" name="Zástupný symbol pro číslo snímku 3">
            <a:extLst>
              <a:ext uri="{FF2B5EF4-FFF2-40B4-BE49-F238E27FC236}">
                <a16:creationId xmlns:a16="http://schemas.microsoft.com/office/drawing/2014/main" id="{B71D371A-FE4A-44D3-81B4-A074A5584963}"/>
              </a:ext>
            </a:extLst>
          </p:cNvPr>
          <p:cNvSpPr>
            <a:spLocks noGrp="true"/>
          </p:cNvSpPr>
          <p:nvPr>
            <p:ph type="sldNum" sz="quarter" idx="12"/>
          </p:nvPr>
        </p:nvSpPr>
        <p:spPr/>
        <p:txBody>
          <a:bodyPr/>
          <a:lstStyle/>
          <a:p>
            <a:fld id="{479BF083-4774-43B1-9AB0-5CC1AC5DD8EE}" type="slidenum">
              <a:rPr lang="cs-CZ" smtClean="false"/>
              <a:pPr/>
              <a:t>13</a:t>
            </a:fld>
            <a:endParaRPr lang="cs-CZ" dirty="false"/>
          </a:p>
        </p:txBody>
      </p:sp>
    </p:spTree>
    <p:extLst>
      <p:ext uri="{BB962C8B-B14F-4D97-AF65-F5344CB8AC3E}">
        <p14:creationId xmlns:p14="http://schemas.microsoft.com/office/powerpoint/2010/main" val="6119906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15C75A-5B1C-4813-A659-B7CDE73ECCA0}"/>
              </a:ext>
            </a:extLst>
          </p:cNvPr>
          <p:cNvSpPr>
            <a:spLocks noGrp="true"/>
          </p:cNvSpPr>
          <p:nvPr>
            <p:ph type="title"/>
          </p:nvPr>
        </p:nvSpPr>
        <p:spPr/>
        <p:txBody>
          <a:bodyPr/>
          <a:lstStyle/>
          <a:p>
            <a:r>
              <a:rPr lang="pl-PL" sz="3200" dirty="false"/>
              <a:t>Partnerství</a:t>
            </a:r>
            <a:endParaRPr lang="cs-CZ" dirty="false"/>
          </a:p>
        </p:txBody>
      </p:sp>
      <p:sp>
        <p:nvSpPr>
          <p:cNvPr id="3" name="Zástupný obsah 2">
            <a:extLst>
              <a:ext uri="{FF2B5EF4-FFF2-40B4-BE49-F238E27FC236}">
                <a16:creationId xmlns:a16="http://schemas.microsoft.com/office/drawing/2014/main" id="{EF4039B6-B101-41A0-B7E2-387EAC96CAF7}"/>
              </a:ext>
            </a:extLst>
          </p:cNvPr>
          <p:cNvSpPr>
            <a:spLocks noGrp="true"/>
          </p:cNvSpPr>
          <p:nvPr>
            <p:ph idx="1"/>
          </p:nvPr>
        </p:nvSpPr>
        <p:spPr>
          <a:xfrm>
            <a:off x="540000" y="1340768"/>
            <a:ext cx="8064000" cy="5355232"/>
          </a:xfrm>
        </p:spPr>
        <p:txBody>
          <a:bodyPr/>
          <a:lstStyle/>
          <a:p>
            <a:pPr marL="0" indent="0" algn="just">
              <a:buNone/>
            </a:pPr>
            <a:r>
              <a:rPr lang="cs-CZ" b="true" dirty="false"/>
              <a:t>dále pak mohou být partnerem bez finančního příspěvku:</a:t>
            </a:r>
          </a:p>
          <a:p>
            <a:pPr algn="just">
              <a:spcBef>
                <a:spcPts val="300"/>
              </a:spcBef>
              <a:spcAft>
                <a:spcPts val="300"/>
              </a:spcAft>
            </a:pPr>
            <a:r>
              <a:rPr lang="cs-CZ" dirty="false"/>
              <a:t>obce (obce dle zákona č. 128/2000 Sb., o obcích (obecní zřízení), včetně zákona č. 131/2000 Sb., </a:t>
            </a:r>
            <a:br>
              <a:rPr lang="cs-CZ" dirty="false"/>
            </a:br>
            <a:r>
              <a:rPr lang="cs-CZ" dirty="false"/>
              <a:t>o hlavním městě Praze a zákona č. 314/2002 Sb., o stanovení obcí s pověřeným obecním úřadem </a:t>
            </a:r>
            <a:br>
              <a:rPr lang="cs-CZ" dirty="false"/>
            </a:br>
            <a:r>
              <a:rPr lang="cs-CZ" dirty="false"/>
              <a:t>a stanovení obcí s rozšířenou působností) </a:t>
            </a:r>
          </a:p>
          <a:p>
            <a:pPr marL="0" indent="0" algn="just">
              <a:spcBef>
                <a:spcPts val="300"/>
              </a:spcBef>
              <a:spcAft>
                <a:spcPts val="300"/>
              </a:spcAft>
              <a:buNone/>
            </a:pPr>
            <a:endParaRPr lang="cs-CZ" dirty="false"/>
          </a:p>
          <a:p>
            <a:pPr algn="just">
              <a:spcBef>
                <a:spcPts val="300"/>
              </a:spcBef>
              <a:spcAft>
                <a:spcPts val="300"/>
              </a:spcAft>
            </a:pPr>
            <a:r>
              <a:rPr lang="cs-CZ" dirty="false"/>
              <a:t>městské části hl. m. Prahy dle zákona č.131/2000 Sb., </a:t>
            </a:r>
            <a:br>
              <a:rPr lang="cs-CZ" dirty="false"/>
            </a:br>
            <a:r>
              <a:rPr lang="cs-CZ" dirty="false"/>
              <a:t>o hlavním městě Praze ve znění pozdějších předpisů </a:t>
            </a:r>
          </a:p>
          <a:p>
            <a:pPr marL="0" indent="0" algn="just">
              <a:spcBef>
                <a:spcPts val="300"/>
              </a:spcBef>
              <a:spcAft>
                <a:spcPts val="300"/>
              </a:spcAft>
              <a:buNone/>
            </a:pPr>
            <a:endParaRPr lang="cs-CZ" dirty="false"/>
          </a:p>
          <a:p>
            <a:pPr algn="just">
              <a:spcBef>
                <a:spcPts val="300"/>
              </a:spcBef>
              <a:spcAft>
                <a:spcPts val="300"/>
              </a:spcAft>
            </a:pPr>
            <a:r>
              <a:rPr lang="cs-CZ" dirty="false"/>
              <a:t>organizace zřizované obcemi a hlavním městem Prahou (příspěvkové organizace) působící v sociální oblasti</a:t>
            </a:r>
          </a:p>
        </p:txBody>
      </p:sp>
      <p:sp>
        <p:nvSpPr>
          <p:cNvPr id="4" name="Zástupný symbol pro číslo snímku 3">
            <a:extLst>
              <a:ext uri="{FF2B5EF4-FFF2-40B4-BE49-F238E27FC236}">
                <a16:creationId xmlns:a16="http://schemas.microsoft.com/office/drawing/2014/main" id="{B71D371A-FE4A-44D3-81B4-A074A5584963}"/>
              </a:ext>
            </a:extLst>
          </p:cNvPr>
          <p:cNvSpPr>
            <a:spLocks noGrp="true"/>
          </p:cNvSpPr>
          <p:nvPr>
            <p:ph type="sldNum" sz="quarter" idx="12"/>
          </p:nvPr>
        </p:nvSpPr>
        <p:spPr/>
        <p:txBody>
          <a:bodyPr/>
          <a:lstStyle/>
          <a:p>
            <a:fld id="{479BF083-4774-43B1-9AB0-5CC1AC5DD8EE}" type="slidenum">
              <a:rPr lang="cs-CZ" smtClean="false"/>
              <a:pPr/>
              <a:t>14</a:t>
            </a:fld>
            <a:endParaRPr lang="cs-CZ" dirty="false"/>
          </a:p>
        </p:txBody>
      </p:sp>
    </p:spTree>
    <p:extLst>
      <p:ext uri="{BB962C8B-B14F-4D97-AF65-F5344CB8AC3E}">
        <p14:creationId xmlns:p14="http://schemas.microsoft.com/office/powerpoint/2010/main" val="14087412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15C75A-5B1C-4813-A659-B7CDE73ECCA0}"/>
              </a:ext>
            </a:extLst>
          </p:cNvPr>
          <p:cNvSpPr>
            <a:spLocks noGrp="true"/>
          </p:cNvSpPr>
          <p:nvPr>
            <p:ph type="title"/>
          </p:nvPr>
        </p:nvSpPr>
        <p:spPr/>
        <p:txBody>
          <a:bodyPr/>
          <a:lstStyle/>
          <a:p>
            <a:r>
              <a:rPr lang="pl-PL" sz="3200" dirty="false"/>
              <a:t>Partnerství</a:t>
            </a:r>
            <a:endParaRPr lang="cs-CZ" dirty="false"/>
          </a:p>
        </p:txBody>
      </p:sp>
      <p:sp>
        <p:nvSpPr>
          <p:cNvPr id="3" name="Zástupný obsah 2">
            <a:extLst>
              <a:ext uri="{FF2B5EF4-FFF2-40B4-BE49-F238E27FC236}">
                <a16:creationId xmlns:a16="http://schemas.microsoft.com/office/drawing/2014/main" id="{EF4039B6-B101-41A0-B7E2-387EAC96CAF7}"/>
              </a:ext>
            </a:extLst>
          </p:cNvPr>
          <p:cNvSpPr>
            <a:spLocks noGrp="true"/>
          </p:cNvSpPr>
          <p:nvPr>
            <p:ph idx="1"/>
          </p:nvPr>
        </p:nvSpPr>
        <p:spPr>
          <a:xfrm>
            <a:off x="540000" y="1242000"/>
            <a:ext cx="8064000" cy="5616000"/>
          </a:xfrm>
        </p:spPr>
        <p:txBody>
          <a:bodyPr/>
          <a:lstStyle/>
          <a:p>
            <a:pPr marL="0" indent="0" algn="just">
              <a:spcBef>
                <a:spcPts val="300"/>
              </a:spcBef>
              <a:spcAft>
                <a:spcPts val="300"/>
              </a:spcAft>
              <a:buNone/>
            </a:pPr>
            <a:r>
              <a:rPr lang="cs-CZ" b="true" dirty="false"/>
              <a:t>dále pak mohou být partnerem bez finančního příspěvku i:</a:t>
            </a:r>
          </a:p>
          <a:p>
            <a:pPr algn="just">
              <a:spcBef>
                <a:spcPts val="300"/>
              </a:spcBef>
              <a:spcAft>
                <a:spcPts val="300"/>
              </a:spcAft>
            </a:pPr>
            <a:r>
              <a:rPr lang="cs-CZ" dirty="false"/>
              <a:t>organizace zřizované kraji (příspěvkové organizace) působící v sociální oblasti</a:t>
            </a:r>
          </a:p>
          <a:p>
            <a:pPr marL="0" indent="0" algn="just">
              <a:spcBef>
                <a:spcPts val="300"/>
              </a:spcBef>
              <a:spcAft>
                <a:spcPts val="300"/>
              </a:spcAft>
              <a:buNone/>
            </a:pPr>
            <a:endParaRPr lang="cs-CZ" dirty="false"/>
          </a:p>
          <a:p>
            <a:pPr algn="just">
              <a:spcBef>
                <a:spcPts val="300"/>
              </a:spcBef>
              <a:spcAft>
                <a:spcPts val="300"/>
              </a:spcAft>
            </a:pPr>
            <a:r>
              <a:rPr lang="cs-CZ" dirty="false"/>
              <a:t>organizace zřizované městskými částmi hlavního města Prahy dle zákona č.131/2000 Sb., o hlavním městě Praze a zákona č.250/2000 Sb. o rozpočtových pravidlech územních rozpočtů (příspěvkových organizací) působící v sociální oblasti</a:t>
            </a:r>
          </a:p>
          <a:p>
            <a:pPr marL="0" indent="0" algn="just">
              <a:spcBef>
                <a:spcPts val="300"/>
              </a:spcBef>
              <a:spcAft>
                <a:spcPts val="300"/>
              </a:spcAft>
              <a:buNone/>
            </a:pPr>
            <a:endParaRPr lang="cs-CZ" dirty="false"/>
          </a:p>
          <a:p>
            <a:pPr algn="just">
              <a:spcBef>
                <a:spcPts val="300"/>
              </a:spcBef>
              <a:spcAft>
                <a:spcPts val="300"/>
              </a:spcAft>
            </a:pPr>
            <a:r>
              <a:rPr lang="cs-CZ" dirty="false"/>
              <a:t>dobrovolné svazky obcí (dobrovolné svazky obcí dle zákona č. 128/2000 Sb., o obcích (obecní zřízení)</a:t>
            </a:r>
          </a:p>
          <a:p>
            <a:pPr marL="0" indent="0" algn="just">
              <a:buNone/>
            </a:pPr>
            <a:endParaRPr lang="cs-CZ" sz="2000" b="true" dirty="false"/>
          </a:p>
        </p:txBody>
      </p:sp>
      <p:sp>
        <p:nvSpPr>
          <p:cNvPr id="4" name="Zástupný symbol pro číslo snímku 3">
            <a:extLst>
              <a:ext uri="{FF2B5EF4-FFF2-40B4-BE49-F238E27FC236}">
                <a16:creationId xmlns:a16="http://schemas.microsoft.com/office/drawing/2014/main" id="{B71D371A-FE4A-44D3-81B4-A074A5584963}"/>
              </a:ext>
            </a:extLst>
          </p:cNvPr>
          <p:cNvSpPr>
            <a:spLocks noGrp="true"/>
          </p:cNvSpPr>
          <p:nvPr>
            <p:ph type="sldNum" sz="quarter" idx="12"/>
          </p:nvPr>
        </p:nvSpPr>
        <p:spPr/>
        <p:txBody>
          <a:bodyPr/>
          <a:lstStyle/>
          <a:p>
            <a:fld id="{479BF083-4774-43B1-9AB0-5CC1AC5DD8EE}" type="slidenum">
              <a:rPr lang="cs-CZ" smtClean="false"/>
              <a:pPr/>
              <a:t>15</a:t>
            </a:fld>
            <a:endParaRPr lang="cs-CZ" dirty="false"/>
          </a:p>
        </p:txBody>
      </p:sp>
    </p:spTree>
    <p:extLst>
      <p:ext uri="{BB962C8B-B14F-4D97-AF65-F5344CB8AC3E}">
        <p14:creationId xmlns:p14="http://schemas.microsoft.com/office/powerpoint/2010/main" val="18142199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8E98495-C8D4-422D-A2C0-12CEF7CBE573}"/>
              </a:ext>
            </a:extLst>
          </p:cNvPr>
          <p:cNvSpPr>
            <a:spLocks noGrp="true"/>
          </p:cNvSpPr>
          <p:nvPr>
            <p:ph type="title"/>
          </p:nvPr>
        </p:nvSpPr>
        <p:spPr/>
        <p:txBody>
          <a:bodyPr/>
          <a:lstStyle/>
          <a:p>
            <a:br>
              <a:rPr lang="cs-CZ" sz="1800" dirty="false"/>
            </a:br>
            <a:r>
              <a:rPr lang="cs-CZ" dirty="false"/>
              <a:t>Přehled povinných příloh žádosti</a:t>
            </a:r>
          </a:p>
        </p:txBody>
      </p:sp>
      <p:sp>
        <p:nvSpPr>
          <p:cNvPr id="3" name="Zástupný obsah 2">
            <a:extLst>
              <a:ext uri="{FF2B5EF4-FFF2-40B4-BE49-F238E27FC236}">
                <a16:creationId xmlns:a16="http://schemas.microsoft.com/office/drawing/2014/main" id="{A1333EAC-4629-4044-8158-52CEB50C9090}"/>
              </a:ext>
            </a:extLst>
          </p:cNvPr>
          <p:cNvSpPr>
            <a:spLocks noGrp="true"/>
          </p:cNvSpPr>
          <p:nvPr>
            <p:ph idx="1"/>
          </p:nvPr>
        </p:nvSpPr>
        <p:spPr>
          <a:xfrm>
            <a:off x="360000" y="1556792"/>
            <a:ext cx="8064000" cy="4959208"/>
          </a:xfrm>
        </p:spPr>
        <p:txBody>
          <a:bodyPr/>
          <a:lstStyle/>
          <a:p>
            <a:pPr lvl="0" algn="just">
              <a:spcBef>
                <a:spcPts val="300"/>
              </a:spcBef>
              <a:spcAft>
                <a:spcPts val="300"/>
              </a:spcAft>
            </a:pPr>
            <a:r>
              <a:rPr lang="cs-CZ" dirty="false">
                <a:effectLst/>
                <a:latin typeface="Arial" panose="020B0604020202020204" pitchFamily="34" charset="0"/>
                <a:ea typeface="Yu Mincho" panose="02020400000000000000" pitchFamily="18" charset="-128"/>
              </a:rPr>
              <a:t>Ž</a:t>
            </a:r>
            <a:r>
              <a:rPr lang="cs-CZ" dirty="false"/>
              <a:t>adatel o podporu, který je evidující osobou podle zákona č. 37/2021 Sb., o evidenci skutečných majitelů, musí dodat </a:t>
            </a:r>
            <a:r>
              <a:rPr lang="cs-CZ" b="true" dirty="false"/>
              <a:t>údaje o svém skutečném majiteli</a:t>
            </a:r>
            <a:r>
              <a:rPr lang="cs-CZ" dirty="false"/>
              <a:t>, a to ve formě úplného výpisu platných údajů a údajů, které byly vymazány bez náhrady nebo s nahrazením novými údaji, který přiloží k žádosti o podporu.</a:t>
            </a:r>
          </a:p>
          <a:p>
            <a:pPr marL="0" lvl="0" indent="0" algn="just">
              <a:lnSpc>
                <a:spcPts val="2380"/>
              </a:lnSpc>
              <a:buNone/>
            </a:pPr>
            <a:endParaRPr lang="cs-CZ" dirty="false">
              <a:effectLst/>
              <a:latin typeface="Arial" panose="020B0604020202020204" pitchFamily="34" charset="0"/>
              <a:ea typeface="Yu Mincho" panose="02020400000000000000" pitchFamily="18" charset="-128"/>
            </a:endParaRPr>
          </a:p>
          <a:p>
            <a:pPr algn="just">
              <a:spcBef>
                <a:spcPts val="300"/>
              </a:spcBef>
              <a:spcAft>
                <a:spcPts val="300"/>
              </a:spcAft>
            </a:pPr>
            <a:r>
              <a:rPr lang="cs-CZ" dirty="false"/>
              <a:t>Žadatel o podporu, který je obchodní společností či družstvem a jehož majetek je vložen nebo částečně vložen do svěřenského fondu, je povinen doložit k žádosti o podporu </a:t>
            </a:r>
            <a:r>
              <a:rPr lang="cs-CZ" b="true" dirty="false"/>
              <a:t>statut</a:t>
            </a:r>
            <a:r>
              <a:rPr lang="cs-CZ" dirty="false"/>
              <a:t> tohoto </a:t>
            </a:r>
            <a:r>
              <a:rPr lang="cs-CZ" b="true" dirty="false"/>
              <a:t>svěřenského fondu</a:t>
            </a:r>
            <a:r>
              <a:rPr lang="cs-CZ" dirty="false"/>
              <a:t>. </a:t>
            </a:r>
          </a:p>
          <a:p>
            <a:pPr marL="0" indent="0">
              <a:buNone/>
            </a:pPr>
            <a:endParaRPr lang="cs-CZ" dirty="false"/>
          </a:p>
        </p:txBody>
      </p:sp>
      <p:sp>
        <p:nvSpPr>
          <p:cNvPr id="4" name="Zástupný symbol pro číslo snímku 3">
            <a:extLst>
              <a:ext uri="{FF2B5EF4-FFF2-40B4-BE49-F238E27FC236}">
                <a16:creationId xmlns:a16="http://schemas.microsoft.com/office/drawing/2014/main" id="{35C524BC-0F32-42FB-92CC-A83D24EFA465}"/>
              </a:ext>
            </a:extLst>
          </p:cNvPr>
          <p:cNvSpPr>
            <a:spLocks noGrp="true"/>
          </p:cNvSpPr>
          <p:nvPr>
            <p:ph type="sldNum" sz="quarter" idx="12"/>
          </p:nvPr>
        </p:nvSpPr>
        <p:spPr/>
        <p:txBody>
          <a:bodyPr/>
          <a:lstStyle/>
          <a:p>
            <a:fld id="{479BF083-4774-43B1-9AB0-5CC1AC5DD8EE}" type="slidenum">
              <a:rPr lang="cs-CZ" smtClean="false"/>
              <a:pPr/>
              <a:t>16</a:t>
            </a:fld>
            <a:endParaRPr lang="cs-CZ" dirty="false"/>
          </a:p>
        </p:txBody>
      </p:sp>
    </p:spTree>
    <p:extLst>
      <p:ext uri="{BB962C8B-B14F-4D97-AF65-F5344CB8AC3E}">
        <p14:creationId xmlns:p14="http://schemas.microsoft.com/office/powerpoint/2010/main" val="7524540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8E98495-C8D4-422D-A2C0-12CEF7CBE573}"/>
              </a:ext>
            </a:extLst>
          </p:cNvPr>
          <p:cNvSpPr>
            <a:spLocks noGrp="true"/>
          </p:cNvSpPr>
          <p:nvPr>
            <p:ph type="title"/>
          </p:nvPr>
        </p:nvSpPr>
        <p:spPr/>
        <p:txBody>
          <a:bodyPr/>
          <a:lstStyle/>
          <a:p>
            <a:br>
              <a:rPr lang="cs-CZ" sz="1800" dirty="false"/>
            </a:br>
            <a:r>
              <a:rPr lang="cs-CZ" dirty="false"/>
              <a:t>Přehled povinných příloh žádosti</a:t>
            </a:r>
          </a:p>
        </p:txBody>
      </p:sp>
      <p:sp>
        <p:nvSpPr>
          <p:cNvPr id="3" name="Zástupný obsah 2">
            <a:extLst>
              <a:ext uri="{FF2B5EF4-FFF2-40B4-BE49-F238E27FC236}">
                <a16:creationId xmlns:a16="http://schemas.microsoft.com/office/drawing/2014/main" id="{A1333EAC-4629-4044-8158-52CEB50C9090}"/>
              </a:ext>
            </a:extLst>
          </p:cNvPr>
          <p:cNvSpPr>
            <a:spLocks noGrp="true"/>
          </p:cNvSpPr>
          <p:nvPr>
            <p:ph idx="1"/>
          </p:nvPr>
        </p:nvSpPr>
        <p:spPr>
          <a:xfrm>
            <a:off x="540000" y="1412776"/>
            <a:ext cx="8244000" cy="5103224"/>
          </a:xfrm>
        </p:spPr>
        <p:txBody>
          <a:bodyPr/>
          <a:lstStyle/>
          <a:p>
            <a:pPr algn="just">
              <a:lnSpc>
                <a:spcPts val="2380"/>
              </a:lnSpc>
            </a:pPr>
            <a:r>
              <a:rPr lang="cs-CZ" b="true" dirty="false"/>
              <a:t>Žadatel a partneři v projektu </a:t>
            </a:r>
            <a:r>
              <a:rPr lang="cs-CZ" dirty="false"/>
              <a:t>– vzorový formulář je zveřejněn na adrese: </a:t>
            </a:r>
          </a:p>
          <a:p>
            <a:pPr marL="0" indent="0" algn="just">
              <a:lnSpc>
                <a:spcPts val="2380"/>
              </a:lnSpc>
              <a:buNone/>
            </a:pPr>
            <a:r>
              <a:rPr lang="cs-CZ" dirty="false">
                <a:hlinkClick r:id="rId3">
                  <a:extLst>
                    <a:ext uri="{A12FA001-AC4F-418D-AE19-62706E023703}">
                      <ahyp:hlinkClr xmlns:ahyp="http://schemas.microsoft.com/office/drawing/2018/hyperlinkcolor" val="tx"/>
                    </a:ext>
                  </a:extLst>
                </a:hlinkClick>
              </a:rPr>
              <a:t>Formuláře a pokyny potřebné v rámci přípravy žádosti o podporu - www.esfcr.cz</a:t>
            </a:r>
            <a:r>
              <a:rPr lang="cs-CZ" dirty="false"/>
              <a:t>. </a:t>
            </a:r>
          </a:p>
          <a:p>
            <a:pPr marL="0" indent="0" algn="just">
              <a:lnSpc>
                <a:spcPts val="2380"/>
              </a:lnSpc>
              <a:buNone/>
            </a:pPr>
            <a:r>
              <a:rPr lang="cs-CZ" dirty="false"/>
              <a:t>Přílohu dokládají žadatelé o podporu, jejichž projekt bude realizován na základě principu partnerství s partnerem/y s finančním příspěvkem.</a:t>
            </a:r>
          </a:p>
          <a:p>
            <a:pPr marL="0" indent="0" algn="just">
              <a:lnSpc>
                <a:spcPts val="2380"/>
              </a:lnSpc>
              <a:buNone/>
            </a:pPr>
            <a:endParaRPr lang="cs-CZ" dirty="false"/>
          </a:p>
          <a:p>
            <a:pPr algn="just">
              <a:lnSpc>
                <a:spcPts val="2380"/>
              </a:lnSpc>
              <a:spcAft>
                <a:spcPts val="1100"/>
              </a:spcAft>
            </a:pPr>
            <a:r>
              <a:rPr lang="cs-CZ" b="true" dirty="false">
                <a:effectLst/>
                <a:latin typeface="Arial" panose="020B0604020202020204" pitchFamily="34" charset="0"/>
                <a:ea typeface="Calibri" panose="020F0502020204030204" pitchFamily="34" charset="0"/>
              </a:rPr>
              <a:t>Příloha č. 2a - Údaje o sociální službě plán – </a:t>
            </a:r>
            <a:r>
              <a:rPr lang="cs-CZ" dirty="false">
                <a:effectLst/>
                <a:latin typeface="Arial" panose="020B0604020202020204" pitchFamily="34" charset="0"/>
                <a:ea typeface="Calibri" panose="020F0502020204030204" pitchFamily="34" charset="0"/>
              </a:rPr>
              <a:t>identifikátor služby, název služby, druh služby, forma služby, cílová skupina, místo poskytování služby, počet měsíců poskytování služby v projektu</a:t>
            </a:r>
            <a:endParaRPr lang="cs-CZ" dirty="false"/>
          </a:p>
        </p:txBody>
      </p:sp>
      <p:sp>
        <p:nvSpPr>
          <p:cNvPr id="4" name="Zástupný symbol pro číslo snímku 3">
            <a:extLst>
              <a:ext uri="{FF2B5EF4-FFF2-40B4-BE49-F238E27FC236}">
                <a16:creationId xmlns:a16="http://schemas.microsoft.com/office/drawing/2014/main" id="{35C524BC-0F32-42FB-92CC-A83D24EFA465}"/>
              </a:ext>
            </a:extLst>
          </p:cNvPr>
          <p:cNvSpPr>
            <a:spLocks noGrp="true"/>
          </p:cNvSpPr>
          <p:nvPr>
            <p:ph type="sldNum" sz="quarter" idx="12"/>
          </p:nvPr>
        </p:nvSpPr>
        <p:spPr/>
        <p:txBody>
          <a:bodyPr/>
          <a:lstStyle/>
          <a:p>
            <a:fld id="{479BF083-4774-43B1-9AB0-5CC1AC5DD8EE}" type="slidenum">
              <a:rPr lang="cs-CZ" smtClean="false"/>
              <a:pPr/>
              <a:t>17</a:t>
            </a:fld>
            <a:endParaRPr lang="cs-CZ" dirty="false"/>
          </a:p>
        </p:txBody>
      </p:sp>
    </p:spTree>
    <p:extLst>
      <p:ext uri="{BB962C8B-B14F-4D97-AF65-F5344CB8AC3E}">
        <p14:creationId xmlns:p14="http://schemas.microsoft.com/office/powerpoint/2010/main" val="42588756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xmlns:v="urn:schemas-microsoft-com:vml">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8A13DF-6927-49A7-A84A-638197CF62AC}"/>
              </a:ext>
            </a:extLst>
          </p:cNvPr>
          <p:cNvSpPr>
            <a:spLocks noGrp="true"/>
          </p:cNvSpPr>
          <p:nvPr>
            <p:ph type="title"/>
          </p:nvPr>
        </p:nvSpPr>
        <p:spPr/>
        <p:txBody>
          <a:bodyPr/>
          <a:lstStyle/>
          <a:p>
            <a:r>
              <a:rPr lang="cs-CZ" dirty="false"/>
              <a:t>Příloha č. 2 A – Údaje o sociální službě plán </a:t>
            </a:r>
          </a:p>
        </p:txBody>
      </p:sp>
      <p:graphicFrame>
        <p:nvGraphicFramePr>
          <p:cNvPr id="9" name="Zástupný obsah 8">
            <a:extLst>
              <a:ext uri="{FF2B5EF4-FFF2-40B4-BE49-F238E27FC236}">
                <a16:creationId xmlns:a16="http://schemas.microsoft.com/office/drawing/2014/main" id="{205E64D0-7C36-4963-AB9C-C4D21F64E86B}"/>
              </a:ext>
            </a:extLst>
          </p:cNvPr>
          <p:cNvGraphicFramePr>
            <a:graphicFrameLocks noGrp="true"/>
          </p:cNvGraphicFramePr>
          <p:nvPr>
            <p:ph idx="1"/>
          </p:nvPr>
        </p:nvGraphicFramePr>
        <p:xfrm>
          <a:off x="1619672" y="1556792"/>
          <a:ext cx="6192688" cy="4861229"/>
        </p:xfrm>
        <a:graphic>
          <a:graphicData uri="http://schemas.openxmlformats.org/drawingml/2006/table">
            <a:tbl>
              <a:tblPr>
                <a:tableStyleId>{5C22544A-7EE6-4342-B048-85BDC9FD1C3A}</a:tableStyleId>
              </a:tblPr>
              <a:tblGrid>
                <a:gridCol w="588903">
                  <a:extLst>
                    <a:ext uri="{9D8B030D-6E8A-4147-A177-3AD203B41FA5}">
                      <a16:colId xmlns:a16="http://schemas.microsoft.com/office/drawing/2014/main" val="2401398789"/>
                    </a:ext>
                  </a:extLst>
                </a:gridCol>
                <a:gridCol w="2696074">
                  <a:extLst>
                    <a:ext uri="{9D8B030D-6E8A-4147-A177-3AD203B41FA5}">
                      <a16:colId xmlns:a16="http://schemas.microsoft.com/office/drawing/2014/main" val="1584296902"/>
                    </a:ext>
                  </a:extLst>
                </a:gridCol>
                <a:gridCol w="1435452">
                  <a:extLst>
                    <a:ext uri="{9D8B030D-6E8A-4147-A177-3AD203B41FA5}">
                      <a16:colId xmlns:a16="http://schemas.microsoft.com/office/drawing/2014/main" val="2206310687"/>
                    </a:ext>
                  </a:extLst>
                </a:gridCol>
                <a:gridCol w="1472259">
                  <a:extLst>
                    <a:ext uri="{9D8B030D-6E8A-4147-A177-3AD203B41FA5}">
                      <a16:colId xmlns:a16="http://schemas.microsoft.com/office/drawing/2014/main" val="4285409339"/>
                    </a:ext>
                  </a:extLst>
                </a:gridCol>
              </a:tblGrid>
              <a:tr h="28456">
                <a:tc gridSpan="2">
                  <a:txBody>
                    <a:bodyPr/>
                    <a:lstStyle/>
                    <a:p>
                      <a:pPr algn="l" fontAlgn="b"/>
                      <a:r>
                        <a:rPr lang="cs-CZ" sz="900" u="sng" strike="noStrike" dirty="false">
                          <a:effectLst/>
                        </a:rPr>
                        <a:t>Příloha č. 2 A - Údaje o sociální službě plán</a:t>
                      </a:r>
                      <a:endParaRPr lang="cs-CZ" sz="900" b="true" i="false" u="sng" strike="noStrike" dirty="fals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028162633"/>
                  </a:ext>
                </a:extLst>
              </a:tr>
              <a:tr h="163845">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9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950873558"/>
                  </a:ext>
                </a:extLst>
              </a:tr>
              <a:tr h="181092">
                <a:tc gridSpan="2">
                  <a:txBody>
                    <a:bodyPr/>
                    <a:lstStyle/>
                    <a:p>
                      <a:pPr algn="l" fontAlgn="b"/>
                      <a:r>
                        <a:rPr lang="cs-CZ" sz="1000" u="none" strike="noStrike">
                          <a:effectLst/>
                        </a:rPr>
                        <a:t>Základní identifikační údaje: </a:t>
                      </a:r>
                      <a:endParaRPr lang="cs-CZ" sz="1000" b="tru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a:txBody>
                    <a:bodyPr/>
                    <a:lstStyle/>
                    <a:p>
                      <a:pPr algn="l" fontAlgn="b"/>
                      <a:endParaRPr lang="cs-CZ" sz="1000" b="tru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548967442"/>
                  </a:ext>
                </a:extLst>
              </a:tr>
              <a:tr h="155366">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9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237613565"/>
                  </a:ext>
                </a:extLst>
              </a:tr>
              <a:tr h="344938">
                <a:tc gridSpan="2">
                  <a:txBody>
                    <a:bodyPr/>
                    <a:lstStyle/>
                    <a:p>
                      <a:pPr algn="l" fontAlgn="ctr"/>
                      <a:r>
                        <a:rPr lang="cs-CZ" sz="900" u="none" strike="noStrike">
                          <a:effectLst/>
                        </a:rPr>
                        <a:t>Název organizace (poskytovatele služby)</a:t>
                      </a:r>
                      <a:endParaRPr lang="cs-CZ" sz="9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gridSpan="2">
                  <a:txBody>
                    <a:bodyPr/>
                    <a:lstStyle/>
                    <a:p>
                      <a:pPr algn="l" fontAlgn="ctr"/>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extLst>
                  <a:ext uri="{0D108BD9-81ED-4DB2-BD59-A6C34878D82A}">
                    <a16:rowId xmlns:a16="http://schemas.microsoft.com/office/drawing/2014/main" val="2820583796"/>
                  </a:ext>
                </a:extLst>
              </a:tr>
              <a:tr h="344938">
                <a:tc gridSpan="2">
                  <a:txBody>
                    <a:bodyPr/>
                    <a:lstStyle/>
                    <a:p>
                      <a:pPr algn="l" fontAlgn="ctr"/>
                      <a:r>
                        <a:rPr lang="cs-CZ" sz="900" u="none" strike="noStrike" dirty="false">
                          <a:effectLst/>
                        </a:rPr>
                        <a:t>Typ subjektu</a:t>
                      </a:r>
                      <a:endParaRPr lang="cs-CZ" sz="900" b="false" i="false" u="none" strike="noStrike" dirty="fals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gridSpan="2">
                  <a:txBody>
                    <a:bodyPr/>
                    <a:lstStyle/>
                    <a:p>
                      <a:pPr algn="l" fontAlgn="ctr"/>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extLst>
                  <a:ext uri="{0D108BD9-81ED-4DB2-BD59-A6C34878D82A}">
                    <a16:rowId xmlns:a16="http://schemas.microsoft.com/office/drawing/2014/main" val="331657976"/>
                  </a:ext>
                </a:extLst>
              </a:tr>
              <a:tr h="344938">
                <a:tc gridSpan="2">
                  <a:txBody>
                    <a:bodyPr/>
                    <a:lstStyle/>
                    <a:p>
                      <a:pPr algn="l" fontAlgn="ctr"/>
                      <a:r>
                        <a:rPr lang="cs-CZ" sz="900" u="none" strike="noStrike">
                          <a:effectLst/>
                        </a:rPr>
                        <a:t>Identifikační číslo (IČ)</a:t>
                      </a:r>
                      <a:endParaRPr lang="cs-CZ" sz="9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gridSpan="2">
                  <a:txBody>
                    <a:bodyPr/>
                    <a:lstStyle/>
                    <a:p>
                      <a:pPr algn="l" fontAlgn="ctr"/>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extLst>
                  <a:ext uri="{0D108BD9-81ED-4DB2-BD59-A6C34878D82A}">
                    <a16:rowId xmlns:a16="http://schemas.microsoft.com/office/drawing/2014/main" val="2980708805"/>
                  </a:ext>
                </a:extLst>
              </a:tr>
              <a:tr h="344938">
                <a:tc gridSpan="2">
                  <a:txBody>
                    <a:bodyPr/>
                    <a:lstStyle/>
                    <a:p>
                      <a:pPr algn="l" fontAlgn="ctr"/>
                      <a:r>
                        <a:rPr lang="cs-CZ" sz="900" u="none" strike="noStrike">
                          <a:effectLst/>
                        </a:rPr>
                        <a:t>Identifikátor služby</a:t>
                      </a:r>
                      <a:endParaRPr lang="cs-CZ" sz="9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gridSpan="2">
                  <a:txBody>
                    <a:bodyPr/>
                    <a:lstStyle/>
                    <a:p>
                      <a:pPr algn="l" fontAlgn="ctr"/>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extLst>
                  <a:ext uri="{0D108BD9-81ED-4DB2-BD59-A6C34878D82A}">
                    <a16:rowId xmlns:a16="http://schemas.microsoft.com/office/drawing/2014/main" val="1525653695"/>
                  </a:ext>
                </a:extLst>
              </a:tr>
              <a:tr h="344938">
                <a:tc gridSpan="2">
                  <a:txBody>
                    <a:bodyPr/>
                    <a:lstStyle/>
                    <a:p>
                      <a:pPr algn="l" fontAlgn="ctr"/>
                      <a:r>
                        <a:rPr lang="cs-CZ" sz="900" u="none" strike="noStrike">
                          <a:effectLst/>
                        </a:rPr>
                        <a:t>Název služby</a:t>
                      </a:r>
                      <a:endParaRPr lang="cs-CZ" sz="9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gridSpan="2">
                  <a:txBody>
                    <a:bodyPr/>
                    <a:lstStyle/>
                    <a:p>
                      <a:pPr algn="l" fontAlgn="ctr"/>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extLst>
                  <a:ext uri="{0D108BD9-81ED-4DB2-BD59-A6C34878D82A}">
                    <a16:rowId xmlns:a16="http://schemas.microsoft.com/office/drawing/2014/main" val="943497519"/>
                  </a:ext>
                </a:extLst>
              </a:tr>
              <a:tr h="344938">
                <a:tc gridSpan="2">
                  <a:txBody>
                    <a:bodyPr/>
                    <a:lstStyle/>
                    <a:p>
                      <a:pPr algn="l" fontAlgn="ctr"/>
                      <a:r>
                        <a:rPr lang="cs-CZ" sz="900" u="none" strike="noStrike">
                          <a:effectLst/>
                        </a:rPr>
                        <a:t>Druh služby</a:t>
                      </a:r>
                      <a:endParaRPr lang="cs-CZ" sz="9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gridSpan="2">
                  <a:txBody>
                    <a:bodyPr/>
                    <a:lstStyle/>
                    <a:p>
                      <a:pPr algn="l" fontAlgn="ctr"/>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extLst>
                  <a:ext uri="{0D108BD9-81ED-4DB2-BD59-A6C34878D82A}">
                    <a16:rowId xmlns:a16="http://schemas.microsoft.com/office/drawing/2014/main" val="216685695"/>
                  </a:ext>
                </a:extLst>
              </a:tr>
              <a:tr h="344938">
                <a:tc gridSpan="2">
                  <a:txBody>
                    <a:bodyPr/>
                    <a:lstStyle/>
                    <a:p>
                      <a:pPr algn="l" fontAlgn="ctr"/>
                      <a:r>
                        <a:rPr lang="cs-CZ" sz="900" u="none" strike="noStrike">
                          <a:effectLst/>
                        </a:rPr>
                        <a:t>Forma služby</a:t>
                      </a:r>
                      <a:endParaRPr lang="cs-CZ" sz="9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gridSpan="2">
                  <a:txBody>
                    <a:bodyPr/>
                    <a:lstStyle/>
                    <a:p>
                      <a:pPr algn="l" fontAlgn="ctr"/>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extLst>
                  <a:ext uri="{0D108BD9-81ED-4DB2-BD59-A6C34878D82A}">
                    <a16:rowId xmlns:a16="http://schemas.microsoft.com/office/drawing/2014/main" val="4023967596"/>
                  </a:ext>
                </a:extLst>
              </a:tr>
              <a:tr h="344938">
                <a:tc gridSpan="2">
                  <a:txBody>
                    <a:bodyPr/>
                    <a:lstStyle/>
                    <a:p>
                      <a:pPr algn="l" fontAlgn="ctr"/>
                      <a:r>
                        <a:rPr lang="cs-CZ" sz="900" u="none" strike="noStrike">
                          <a:effectLst/>
                        </a:rPr>
                        <a:t>Cílová skupina služby </a:t>
                      </a:r>
                      <a:endParaRPr lang="cs-CZ" sz="9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gridSpan="2">
                  <a:txBody>
                    <a:bodyPr/>
                    <a:lstStyle/>
                    <a:p>
                      <a:pPr algn="l" fontAlgn="ctr"/>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extLst>
                  <a:ext uri="{0D108BD9-81ED-4DB2-BD59-A6C34878D82A}">
                    <a16:rowId xmlns:a16="http://schemas.microsoft.com/office/drawing/2014/main" val="3001848948"/>
                  </a:ext>
                </a:extLst>
              </a:tr>
              <a:tr h="344938">
                <a:tc gridSpan="2">
                  <a:txBody>
                    <a:bodyPr/>
                    <a:lstStyle/>
                    <a:p>
                      <a:pPr algn="l" fontAlgn="ctr"/>
                      <a:r>
                        <a:rPr lang="cs-CZ" sz="900" u="none" strike="noStrike">
                          <a:effectLst/>
                        </a:rPr>
                        <a:t>Místo poskytování sociální služby a územní působnost</a:t>
                      </a:r>
                      <a:endParaRPr lang="cs-CZ" sz="9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gridSpan="2">
                  <a:txBody>
                    <a:bodyPr/>
                    <a:lstStyle/>
                    <a:p>
                      <a:pPr algn="l" fontAlgn="ctr"/>
                      <a:r>
                        <a:rPr lang="cs-CZ" sz="800" u="none" strike="noStrike">
                          <a:effectLst/>
                        </a:rPr>
                        <a:t> </a:t>
                      </a:r>
                      <a:endParaRPr lang="cs-CZ" sz="800" b="false" i="false" u="none" strike="noStrike">
                        <a:solidFill>
                          <a:srgbClr val="FF0000"/>
                        </a:solidFill>
                        <a:effectLst/>
                        <a:latin typeface="Arial" panose="020B0604020202020204" pitchFamily="34" charset="0"/>
                      </a:endParaRPr>
                    </a:p>
                  </a:txBody>
                  <a:tcPr marL="0" marR="0" marT="0" marB="0" anchor="ctr"/>
                </a:tc>
                <a:tc hMerge="true">
                  <a:txBody>
                    <a:bodyPr/>
                    <a:lstStyle/>
                    <a:p>
                      <a:endParaRPr lang="cs-CZ"/>
                    </a:p>
                  </a:txBody>
                  <a:tcPr/>
                </a:tc>
                <a:extLst>
                  <a:ext uri="{0D108BD9-81ED-4DB2-BD59-A6C34878D82A}">
                    <a16:rowId xmlns:a16="http://schemas.microsoft.com/office/drawing/2014/main" val="2341873186"/>
                  </a:ext>
                </a:extLst>
              </a:tr>
              <a:tr h="491536">
                <a:tc gridSpan="2">
                  <a:txBody>
                    <a:bodyPr/>
                    <a:lstStyle/>
                    <a:p>
                      <a:pPr algn="l" fontAlgn="ctr"/>
                      <a:r>
                        <a:rPr lang="cs-CZ" sz="900" u="none" strike="noStrike">
                          <a:effectLst/>
                        </a:rPr>
                        <a:t>Služba v rámci projektu poskytována od - do (uvede se konkrétní datum odkdy - dokdy je poskytování služby v projektu)</a:t>
                      </a:r>
                      <a:endParaRPr lang="cs-CZ" sz="9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gridSpan="2">
                  <a:txBody>
                    <a:bodyPr/>
                    <a:lstStyle/>
                    <a:p>
                      <a:pPr algn="l" fontAlgn="ctr"/>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extLst>
                  <a:ext uri="{0D108BD9-81ED-4DB2-BD59-A6C34878D82A}">
                    <a16:rowId xmlns:a16="http://schemas.microsoft.com/office/drawing/2014/main" val="2281617344"/>
                  </a:ext>
                </a:extLst>
              </a:tr>
              <a:tr h="344938">
                <a:tc gridSpan="2">
                  <a:txBody>
                    <a:bodyPr/>
                    <a:lstStyle/>
                    <a:p>
                      <a:pPr algn="l" fontAlgn="ctr"/>
                      <a:r>
                        <a:rPr lang="cs-CZ" sz="900" u="none" strike="noStrike">
                          <a:effectLst/>
                        </a:rPr>
                        <a:t>Počet měsíců poskytování služby v rámci projektu</a:t>
                      </a:r>
                      <a:endParaRPr lang="cs-CZ" sz="9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gridSpan="2">
                  <a:txBody>
                    <a:bodyPr/>
                    <a:lstStyle/>
                    <a:p>
                      <a:pPr algn="l" fontAlgn="ctr"/>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extLst>
                  <a:ext uri="{0D108BD9-81ED-4DB2-BD59-A6C34878D82A}">
                    <a16:rowId xmlns:a16="http://schemas.microsoft.com/office/drawing/2014/main" val="3193090597"/>
                  </a:ext>
                </a:extLst>
              </a:tr>
              <a:tr h="282850">
                <a:tc gridSpan="2">
                  <a:txBody>
                    <a:bodyPr/>
                    <a:lstStyle/>
                    <a:p>
                      <a:pPr algn="l" fontAlgn="ctr"/>
                      <a:r>
                        <a:rPr lang="cs-CZ" sz="900" u="none" strike="noStrike" dirty="false">
                          <a:effectLst/>
                        </a:rPr>
                        <a:t>Doba realizace projektu</a:t>
                      </a:r>
                      <a:endParaRPr lang="cs-CZ" sz="900" b="false" i="false" u="none" strike="noStrike" dirty="fals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gridSpan="2">
                  <a:txBody>
                    <a:bodyPr/>
                    <a:lstStyle/>
                    <a:p>
                      <a:pPr algn="l" fontAlgn="ctr"/>
                      <a:r>
                        <a:rPr lang="cs-CZ" sz="800" u="none" strike="noStrike" dirty="false">
                          <a:effectLst/>
                        </a:rPr>
                        <a:t> </a:t>
                      </a:r>
                      <a:endParaRPr lang="cs-CZ" sz="800" b="false" i="false" u="none" strike="noStrike" dirty="false">
                        <a:solidFill>
                          <a:srgbClr val="000000"/>
                        </a:solidFill>
                        <a:effectLst/>
                        <a:latin typeface="Arial" panose="020B0604020202020204" pitchFamily="34" charset="0"/>
                      </a:endParaRPr>
                    </a:p>
                  </a:txBody>
                  <a:tcPr marL="0" marR="0" marT="0" marB="0" anchor="ctr"/>
                </a:tc>
                <a:tc hMerge="true">
                  <a:txBody>
                    <a:bodyPr/>
                    <a:lstStyle/>
                    <a:p>
                      <a:endParaRPr lang="cs-CZ"/>
                    </a:p>
                  </a:txBody>
                  <a:tcPr/>
                </a:tc>
                <a:extLst>
                  <a:ext uri="{0D108BD9-81ED-4DB2-BD59-A6C34878D82A}">
                    <a16:rowId xmlns:a16="http://schemas.microsoft.com/office/drawing/2014/main" val="3352673363"/>
                  </a:ext>
                </a:extLst>
              </a:tr>
            </a:tbl>
          </a:graphicData>
        </a:graphic>
      </p:graphicFrame>
      <p:sp>
        <p:nvSpPr>
          <p:cNvPr id="4" name="Zástupný symbol pro číslo snímku 3">
            <a:extLst>
              <a:ext uri="{FF2B5EF4-FFF2-40B4-BE49-F238E27FC236}">
                <a16:creationId xmlns:a16="http://schemas.microsoft.com/office/drawing/2014/main" id="{49DC6DA4-AFF4-4E11-9F0E-B455BD2F2E48}"/>
              </a:ext>
            </a:extLst>
          </p:cNvPr>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18</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6" name="Rectangle 1">
            <a:extLst>
              <a:ext uri="{FF2B5EF4-FFF2-40B4-BE49-F238E27FC236}">
                <a16:creationId xmlns:a16="http://schemas.microsoft.com/office/drawing/2014/main" id="{40ACBD6D-2C27-421F-AEF2-22AB911D1FA5}"/>
              </a:ext>
            </a:extLst>
          </p:cNvPr>
          <p:cNvSpPr>
            <a:spLocks noChangeArrowheads="true"/>
          </p:cNvSpPr>
          <p:nvPr/>
        </p:nvSpPr>
        <p:spPr bwMode="auto">
          <a:xfrm>
            <a:off x="1979712" y="227687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false" fontAlgn="base" latinLnBrk="false" hangingPunct="false">
              <a:lnSpc>
                <a:spcPct val="100000"/>
              </a:lnSpc>
              <a:spcBef>
                <a:spcPct val="0"/>
              </a:spcBef>
              <a:spcAft>
                <a:spcPct val="0"/>
              </a:spcAft>
              <a:buClrTx/>
              <a:buSzTx/>
              <a:buFontTx/>
              <a:buNone/>
              <a:tabLst/>
              <a:defRPr/>
            </a:pPr>
            <a:br>
              <a:rPr kumimoji="false" lang="cs-CZ" altLang="cs-CZ" sz="1800" b="false" i="false" u="none" strike="noStrike" kern="1200" cap="none" spc="0" normalizeH="false" baseline="0" noProof="false" dirty="false">
                <a:ln>
                  <a:noFill/>
                </a:ln>
                <a:solidFill>
                  <a:srgbClr val="084A8B"/>
                </a:solidFill>
                <a:effectLst/>
                <a:uLnTx/>
                <a:uFillTx/>
                <a:latin typeface="Arial" panose="020B0604020202020204" pitchFamily="34" charset="0"/>
                <a:ea typeface="+mn-ea"/>
                <a:cs typeface="+mn-cs"/>
              </a:rPr>
            </a:br>
            <a:endParaRPr kumimoji="false" lang="cs-CZ" altLang="cs-CZ" sz="1800" b="false" i="false" u="none" strike="noStrike" kern="1200" cap="none" spc="0" normalizeH="false" baseline="0" noProof="false" dirty="false">
              <a:ln>
                <a:noFill/>
              </a:ln>
              <a:solidFill>
                <a:srgbClr val="084A8B"/>
              </a:solidFill>
              <a:effectLst/>
              <a:uLnTx/>
              <a:uFillTx/>
              <a:latin typeface="Arial" panose="020B0604020202020204" pitchFamily="34" charset="0"/>
              <a:ea typeface="+mn-ea"/>
              <a:cs typeface="+mn-cs"/>
            </a:endParaRPr>
          </a:p>
        </p:txBody>
      </p:sp>
      <p:graphicFrame>
        <p:nvGraphicFramePr>
          <p:cNvPr id="13" name="Objekt 12">
            <a:extLst>
              <a:ext uri="{FF2B5EF4-FFF2-40B4-BE49-F238E27FC236}">
                <a16:creationId xmlns:a16="http://schemas.microsoft.com/office/drawing/2014/main" id="{201B2654-6158-4C6C-BAFA-94CF1CEC8F8B}"/>
              </a:ext>
            </a:extLst>
          </p:cNvPr>
          <p:cNvGraphicFramePr>
            <a:graphicFrameLocks noChangeAspect="true"/>
          </p:cNvGraphicFramePr>
          <p:nvPr>
            <p:extLst>
              <p:ext uri="{D42A27DB-BD31-4B8C-83A1-F6EECF244321}">
                <p14:modId xmlns:p14="http://schemas.microsoft.com/office/powerpoint/2010/main" val="3662677599"/>
              </p:ext>
            </p:extLst>
          </p:nvPr>
        </p:nvGraphicFramePr>
        <p:xfrm>
          <a:off x="7869600" y="1556792"/>
          <a:ext cx="914400" cy="771525"/>
        </p:xfrm>
        <a:graphic>
          <a:graphicData uri="http://schemas.openxmlformats.org/presentationml/2006/ole">
            <mc:AlternateContent>
              <mc:Choice Requires="v">
                <p:oleObj progId="Excel.Sheet.12" name="Worksheet" showAsIcon="true" r:id="rId3" imgW="914400" imgH="771480">
                  <p:embed/>
                </p:oleObj>
              </mc:Choice>
              <mc:Fallback>
                <p:oleObj progId="Excel.Sheet.12" name="Worksheet" showAsIcon="true" r:id="rId3" imgW="914400" imgH="771480">
                  <p:embed/>
                  <p:pic>
                    <p:nvPicPr>
                      <p:cNvPr id="13" name="Objekt 12">
                        <a:extLst>
                          <a:ext uri="{FF2B5EF4-FFF2-40B4-BE49-F238E27FC236}">
                            <a16:creationId xmlns:a16="http://schemas.microsoft.com/office/drawing/2014/main" id="{201B2654-6158-4C6C-BAFA-94CF1CEC8F8B}"/>
                          </a:ext>
                        </a:extLst>
                      </p:cNvPr>
                      <p:cNvPicPr/>
                      <p:nvPr/>
                    </p:nvPicPr>
                    <p:blipFill>
                      <a:blip r:embed="rId4"/>
                      <a:stretch>
                        <a:fillRect/>
                      </a:stretch>
                    </p:blipFill>
                    <p:spPr>
                      <a:xfrm>
                        <a:off x="7869600" y="1556792"/>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9625361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8A13DF-6927-49A7-A84A-638197CF62AC}"/>
              </a:ext>
            </a:extLst>
          </p:cNvPr>
          <p:cNvSpPr>
            <a:spLocks noGrp="true"/>
          </p:cNvSpPr>
          <p:nvPr>
            <p:ph type="title"/>
          </p:nvPr>
        </p:nvSpPr>
        <p:spPr/>
        <p:txBody>
          <a:bodyPr/>
          <a:lstStyle/>
          <a:p>
            <a:r>
              <a:rPr lang="cs-CZ" dirty="false"/>
              <a:t>Příloha č. 2 A – Údaje o sociální službě plán</a:t>
            </a:r>
          </a:p>
        </p:txBody>
      </p:sp>
      <p:sp>
        <p:nvSpPr>
          <p:cNvPr id="4" name="Zástupný symbol pro číslo snímku 3">
            <a:extLst>
              <a:ext uri="{FF2B5EF4-FFF2-40B4-BE49-F238E27FC236}">
                <a16:creationId xmlns:a16="http://schemas.microsoft.com/office/drawing/2014/main" id="{49DC6DA4-AFF4-4E11-9F0E-B455BD2F2E48}"/>
              </a:ext>
            </a:extLst>
          </p:cNvPr>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19</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6" name="Rectangle 1">
            <a:extLst>
              <a:ext uri="{FF2B5EF4-FFF2-40B4-BE49-F238E27FC236}">
                <a16:creationId xmlns:a16="http://schemas.microsoft.com/office/drawing/2014/main" id="{40ACBD6D-2C27-421F-AEF2-22AB911D1FA5}"/>
              </a:ext>
            </a:extLst>
          </p:cNvPr>
          <p:cNvSpPr>
            <a:spLocks noChangeArrowheads="true"/>
          </p:cNvSpPr>
          <p:nvPr/>
        </p:nvSpPr>
        <p:spPr bwMode="auto">
          <a:xfrm>
            <a:off x="1979712" y="227687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false" fontAlgn="base" latinLnBrk="false" hangingPunct="false">
              <a:lnSpc>
                <a:spcPct val="100000"/>
              </a:lnSpc>
              <a:spcBef>
                <a:spcPct val="0"/>
              </a:spcBef>
              <a:spcAft>
                <a:spcPct val="0"/>
              </a:spcAft>
              <a:buClrTx/>
              <a:buSzTx/>
              <a:buFontTx/>
              <a:buNone/>
              <a:tabLst/>
              <a:defRPr/>
            </a:pPr>
            <a:br>
              <a:rPr kumimoji="false" lang="cs-CZ" altLang="cs-CZ" sz="1800" b="false" i="false" u="none" strike="noStrike" kern="1200" cap="none" spc="0" normalizeH="false" baseline="0" noProof="false" dirty="false">
                <a:ln>
                  <a:noFill/>
                </a:ln>
                <a:solidFill>
                  <a:srgbClr val="084A8B"/>
                </a:solidFill>
                <a:effectLst/>
                <a:uLnTx/>
                <a:uFillTx/>
                <a:latin typeface="Arial" panose="020B0604020202020204" pitchFamily="34" charset="0"/>
                <a:ea typeface="+mn-ea"/>
                <a:cs typeface="+mn-cs"/>
              </a:rPr>
            </a:br>
            <a:endParaRPr kumimoji="false" lang="cs-CZ" altLang="cs-CZ" sz="1800" b="false" i="false" u="none" strike="noStrike" kern="1200" cap="none" spc="0" normalizeH="false" baseline="0" noProof="false" dirty="false">
              <a:ln>
                <a:noFill/>
              </a:ln>
              <a:solidFill>
                <a:srgbClr val="084A8B"/>
              </a:solidFill>
              <a:effectLst/>
              <a:uLnTx/>
              <a:uFillTx/>
              <a:latin typeface="Arial" panose="020B0604020202020204" pitchFamily="34" charset="0"/>
              <a:ea typeface="+mn-ea"/>
              <a:cs typeface="+mn-cs"/>
            </a:endParaRPr>
          </a:p>
        </p:txBody>
      </p:sp>
      <p:graphicFrame>
        <p:nvGraphicFramePr>
          <p:cNvPr id="11" name="Zástupný obsah 10">
            <a:extLst>
              <a:ext uri="{FF2B5EF4-FFF2-40B4-BE49-F238E27FC236}">
                <a16:creationId xmlns:a16="http://schemas.microsoft.com/office/drawing/2014/main" id="{3AD79483-2E75-4BBC-A47D-28EEAE9F5950}"/>
              </a:ext>
            </a:extLst>
          </p:cNvPr>
          <p:cNvGraphicFramePr>
            <a:graphicFrameLocks noGrp="true"/>
          </p:cNvGraphicFramePr>
          <p:nvPr>
            <p:ph idx="1"/>
          </p:nvPr>
        </p:nvGraphicFramePr>
        <p:xfrm>
          <a:off x="360000" y="1268762"/>
          <a:ext cx="8604487" cy="5328589"/>
        </p:xfrm>
        <a:graphic>
          <a:graphicData uri="http://schemas.openxmlformats.org/drawingml/2006/table">
            <a:tbl>
              <a:tblPr>
                <a:tableStyleId>{5C22544A-7EE6-4342-B048-85BDC9FD1C3A}</a:tableStyleId>
              </a:tblPr>
              <a:tblGrid>
                <a:gridCol w="478581">
                  <a:extLst>
                    <a:ext uri="{9D8B030D-6E8A-4147-A177-3AD203B41FA5}">
                      <a16:colId xmlns:a16="http://schemas.microsoft.com/office/drawing/2014/main" val="3305640731"/>
                    </a:ext>
                  </a:extLst>
                </a:gridCol>
                <a:gridCol w="2191003">
                  <a:extLst>
                    <a:ext uri="{9D8B030D-6E8A-4147-A177-3AD203B41FA5}">
                      <a16:colId xmlns:a16="http://schemas.microsoft.com/office/drawing/2014/main" val="2553274531"/>
                    </a:ext>
                  </a:extLst>
                </a:gridCol>
                <a:gridCol w="1166542">
                  <a:extLst>
                    <a:ext uri="{9D8B030D-6E8A-4147-A177-3AD203B41FA5}">
                      <a16:colId xmlns:a16="http://schemas.microsoft.com/office/drawing/2014/main" val="2869907384"/>
                    </a:ext>
                  </a:extLst>
                </a:gridCol>
                <a:gridCol w="1196452">
                  <a:extLst>
                    <a:ext uri="{9D8B030D-6E8A-4147-A177-3AD203B41FA5}">
                      <a16:colId xmlns:a16="http://schemas.microsoft.com/office/drawing/2014/main" val="631929552"/>
                    </a:ext>
                  </a:extLst>
                </a:gridCol>
                <a:gridCol w="1338531">
                  <a:extLst>
                    <a:ext uri="{9D8B030D-6E8A-4147-A177-3AD203B41FA5}">
                      <a16:colId xmlns:a16="http://schemas.microsoft.com/office/drawing/2014/main" val="1630130710"/>
                    </a:ext>
                  </a:extLst>
                </a:gridCol>
                <a:gridCol w="1754797">
                  <a:extLst>
                    <a:ext uri="{9D8B030D-6E8A-4147-A177-3AD203B41FA5}">
                      <a16:colId xmlns:a16="http://schemas.microsoft.com/office/drawing/2014/main" val="2749061232"/>
                    </a:ext>
                  </a:extLst>
                </a:gridCol>
                <a:gridCol w="478581">
                  <a:extLst>
                    <a:ext uri="{9D8B030D-6E8A-4147-A177-3AD203B41FA5}">
                      <a16:colId xmlns:a16="http://schemas.microsoft.com/office/drawing/2014/main" val="405313068"/>
                    </a:ext>
                  </a:extLst>
                </a:gridCol>
              </a:tblGrid>
              <a:tr h="465098">
                <a:tc gridSpan="4">
                  <a:txBody>
                    <a:bodyPr/>
                    <a:lstStyle/>
                    <a:p>
                      <a:pPr algn="l" fontAlgn="ctr"/>
                      <a:r>
                        <a:rPr lang="cs-CZ" sz="800" u="none" strike="noStrike">
                          <a:effectLst/>
                        </a:rPr>
                        <a:t>Údaje o kapacitě služby (poskytovatel vyplní údaje o kapacitě služby s ohledem na druh a formu služby a způsob/jednotku vyjádření její kapacity v síti sociálních služeb a v rámci Pověření)</a:t>
                      </a:r>
                      <a:endParaRPr lang="cs-CZ" sz="800" b="tru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hMerge="true">
                  <a:txBody>
                    <a:bodyPr/>
                    <a:lstStyle/>
                    <a:p>
                      <a:endParaRPr lang="cs-CZ"/>
                    </a:p>
                  </a:txBody>
                  <a:tcPr/>
                </a:tc>
                <a:tc hMerge="true">
                  <a:txBody>
                    <a:bodyPr/>
                    <a:lstStyle/>
                    <a:p>
                      <a:endParaRPr lang="cs-CZ"/>
                    </a:p>
                  </a:txBody>
                  <a:tcPr/>
                </a:tc>
                <a:tc>
                  <a:txBody>
                    <a:bodyPr/>
                    <a:lstStyle/>
                    <a:p>
                      <a:pPr algn="l" fontAlgn="ctr"/>
                      <a:endParaRPr lang="cs-CZ" sz="800" b="true" i="false" u="none" strike="noStrike">
                        <a:solidFill>
                          <a:srgbClr val="000000"/>
                        </a:solidFill>
                        <a:effectLst/>
                        <a:latin typeface="Arial" panose="020B0604020202020204" pitchFamily="34" charset="0"/>
                      </a:endParaRPr>
                    </a:p>
                  </a:txBody>
                  <a:tcPr marL="0" marR="0" marT="0" marB="0" anchor="ctr"/>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111521055"/>
                  </a:ext>
                </a:extLst>
              </a:tr>
              <a:tr h="205655">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tru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339431910"/>
                  </a:ext>
                </a:extLst>
              </a:tr>
              <a:tr h="601146">
                <a:tc gridSpan="2">
                  <a:txBody>
                    <a:bodyPr/>
                    <a:lstStyle/>
                    <a:p>
                      <a:pPr algn="ctr" fontAlgn="ctr"/>
                      <a:r>
                        <a:rPr lang="cs-CZ" sz="700" u="none" strike="noStrike">
                          <a:effectLst/>
                        </a:rPr>
                        <a:t>Předpokládaný rozsah služby (Kapacita služby)</a:t>
                      </a:r>
                      <a:endParaRPr lang="cs-CZ" sz="700" b="tru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l" fontAlgn="ctr"/>
                      <a:r>
                        <a:rPr lang="cs-CZ" sz="700" u="none" strike="noStrike">
                          <a:effectLst/>
                        </a:rPr>
                        <a:t>Jednotka pro vyjádření kapacity služby</a:t>
                      </a:r>
                      <a:endParaRPr lang="cs-CZ" sz="700" b="true" i="false" u="none" strike="noStrike">
                        <a:solidFill>
                          <a:srgbClr val="000000"/>
                        </a:solidFill>
                        <a:effectLst/>
                        <a:latin typeface="Arial" panose="020B0604020202020204" pitchFamily="34" charset="0"/>
                      </a:endParaRPr>
                    </a:p>
                  </a:txBody>
                  <a:tcPr marL="0" marR="0" marT="0" marB="0" anchor="ctr"/>
                </a:tc>
                <a:tc>
                  <a:txBody>
                    <a:bodyPr/>
                    <a:lstStyle/>
                    <a:p>
                      <a:pPr algn="l" fontAlgn="ctr"/>
                      <a:r>
                        <a:rPr lang="cs-CZ" sz="700" u="none" strike="noStrike">
                          <a:effectLst/>
                        </a:rPr>
                        <a:t>Počet jednotek služby</a:t>
                      </a:r>
                      <a:endParaRPr lang="cs-CZ" sz="700" b="true" i="false" u="none" strike="noStrike">
                        <a:solidFill>
                          <a:srgbClr val="000000"/>
                        </a:solidFill>
                        <a:effectLst/>
                        <a:latin typeface="Arial" panose="020B0604020202020204" pitchFamily="34" charset="0"/>
                      </a:endParaRPr>
                    </a:p>
                  </a:txBody>
                  <a:tcPr marL="0" marR="0" marT="0" marB="0" anchor="ctr"/>
                </a:tc>
                <a:tc>
                  <a:txBody>
                    <a:bodyPr/>
                    <a:lstStyle/>
                    <a:p>
                      <a:pPr algn="l" fontAlgn="ctr"/>
                      <a:endParaRPr lang="cs-CZ" sz="700" b="false" i="false" u="none" strike="noStrike">
                        <a:solidFill>
                          <a:srgbClr val="000000"/>
                        </a:solidFill>
                        <a:effectLst/>
                        <a:latin typeface="Arial" panose="020B0604020202020204" pitchFamily="34" charset="0"/>
                      </a:endParaRPr>
                    </a:p>
                  </a:txBody>
                  <a:tcPr marL="0" marR="0" marT="0" marB="0" anchor="ctr"/>
                </a:tc>
                <a:tc>
                  <a:txBody>
                    <a:bodyPr/>
                    <a:lstStyle/>
                    <a:p>
                      <a:pPr algn="l" fontAlgn="ctr"/>
                      <a:endParaRPr lang="cs-CZ" sz="700" b="false" i="false" u="none" strike="noStrike">
                        <a:solidFill>
                          <a:srgbClr val="000000"/>
                        </a:solidFill>
                        <a:effectLst/>
                        <a:latin typeface="Arial" panose="020B0604020202020204" pitchFamily="34" charset="0"/>
                      </a:endParaRPr>
                    </a:p>
                  </a:txBody>
                  <a:tcPr marL="0" marR="0" marT="0" marB="0" anchor="ctr"/>
                </a:tc>
                <a:tc>
                  <a:txBody>
                    <a:bodyPr/>
                    <a:lstStyle/>
                    <a:p>
                      <a:pPr algn="l" fontAlgn="ctr"/>
                      <a:endParaRPr lang="cs-CZ" sz="700" b="false" i="false" u="none" strike="noStrike">
                        <a:solidFill>
                          <a:srgbClr val="000000"/>
                        </a:solidFill>
                        <a:effectLst/>
                        <a:latin typeface="Arial" panose="020B0604020202020204" pitchFamily="34" charset="0"/>
                      </a:endParaRPr>
                    </a:p>
                  </a:txBody>
                  <a:tcPr marL="0" marR="0" marT="0" marB="0" anchor="ctr"/>
                </a:tc>
                <a:extLst>
                  <a:ext uri="{0D108BD9-81ED-4DB2-BD59-A6C34878D82A}">
                    <a16:rowId xmlns:a16="http://schemas.microsoft.com/office/drawing/2014/main" val="397772897"/>
                  </a:ext>
                </a:extLst>
              </a:tr>
              <a:tr h="310593">
                <a:tc gridSpan="2">
                  <a:txBody>
                    <a:bodyPr/>
                    <a:lstStyle/>
                    <a:p>
                      <a:pPr algn="l" fontAlgn="ctr"/>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l" fontAlgn="b"/>
                      <a:r>
                        <a:rPr lang="cs-CZ" sz="700" u="none" strike="noStrike">
                          <a:effectLst/>
                        </a:rPr>
                        <a:t> </a:t>
                      </a:r>
                      <a:endParaRPr lang="cs-CZ" sz="700" b="false" i="false" u="none" strike="noStrike">
                        <a:solidFill>
                          <a:srgbClr val="FF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958718975"/>
                  </a:ext>
                </a:extLst>
              </a:tr>
              <a:tr h="139213">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495369570"/>
                  </a:ext>
                </a:extLst>
              </a:tr>
              <a:tr h="150286">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203878294"/>
                  </a:ext>
                </a:extLst>
              </a:tr>
              <a:tr h="150286">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738357394"/>
                  </a:ext>
                </a:extLst>
              </a:tr>
              <a:tr h="166106">
                <a:tc gridSpan="2">
                  <a:txBody>
                    <a:bodyPr/>
                    <a:lstStyle/>
                    <a:p>
                      <a:pPr algn="l" fontAlgn="b"/>
                      <a:r>
                        <a:rPr lang="cs-CZ" sz="800" u="none" strike="noStrike">
                          <a:effectLst/>
                        </a:rPr>
                        <a:t>Personální zajištění služby </a:t>
                      </a:r>
                      <a:endParaRPr lang="cs-CZ" sz="800" b="tru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a:txBody>
                    <a:bodyPr/>
                    <a:lstStyle/>
                    <a:p>
                      <a:pPr algn="l" fontAlgn="b"/>
                      <a:endParaRPr lang="cs-CZ" sz="700" b="false" i="false" u="none" strike="noStrike">
                        <a:solidFill>
                          <a:srgbClr val="FF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FF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155395772"/>
                  </a:ext>
                </a:extLst>
              </a:tr>
              <a:tr h="158196">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true" i="false" u="sng"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6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6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6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907417058"/>
                  </a:ext>
                </a:extLst>
              </a:tr>
              <a:tr h="134468">
                <a:tc>
                  <a:txBody>
                    <a:bodyPr/>
                    <a:lstStyle/>
                    <a:p>
                      <a:pPr algn="ctr" fontAlgn="b"/>
                      <a:r>
                        <a:rPr lang="cs-CZ" sz="700" u="none" strike="noStrike">
                          <a:effectLst/>
                        </a:rPr>
                        <a:t>rok n</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ctr"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103968392"/>
                  </a:ext>
                </a:extLst>
              </a:tr>
              <a:tr h="292664">
                <a:tc>
                  <a:txBody>
                    <a:bodyPr/>
                    <a:lstStyle/>
                    <a:p>
                      <a:pPr algn="r" fontAlgn="ctr"/>
                      <a:r>
                        <a:rPr lang="cs-CZ" sz="700" u="none" strike="noStrike">
                          <a:effectLst/>
                        </a:rPr>
                        <a:t>ř.</a:t>
                      </a:r>
                      <a:endParaRPr lang="cs-CZ" sz="700" b="true" i="false" u="none" strike="noStrike">
                        <a:solidFill>
                          <a:srgbClr val="000000"/>
                        </a:solidFill>
                        <a:effectLst/>
                        <a:latin typeface="Arial" panose="020B0604020202020204" pitchFamily="34" charset="0"/>
                      </a:endParaRPr>
                    </a:p>
                  </a:txBody>
                  <a:tcPr marL="0" marR="0" marT="0" marB="0" anchor="ctr"/>
                </a:tc>
                <a:tc gridSpan="2">
                  <a:txBody>
                    <a:bodyPr/>
                    <a:lstStyle/>
                    <a:p>
                      <a:pPr algn="l" fontAlgn="ctr"/>
                      <a:r>
                        <a:rPr lang="cs-CZ" sz="700" u="none" strike="noStrike">
                          <a:effectLst/>
                        </a:rPr>
                        <a:t>pracovní pozice</a:t>
                      </a:r>
                      <a:endParaRPr lang="cs-CZ" sz="700" b="tru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ctr" fontAlgn="ctr"/>
                      <a:r>
                        <a:rPr lang="cs-CZ" sz="600" u="none" strike="noStrike">
                          <a:effectLst/>
                        </a:rPr>
                        <a:t>úvazky - pracovní smlouvy</a:t>
                      </a:r>
                      <a:endParaRPr lang="cs-CZ" sz="600" b="true" i="false" u="none" strike="noStrike">
                        <a:solidFill>
                          <a:srgbClr val="000000"/>
                        </a:solidFill>
                        <a:effectLst/>
                        <a:latin typeface="Arial" panose="020B0604020202020204" pitchFamily="34" charset="0"/>
                      </a:endParaRPr>
                    </a:p>
                  </a:txBody>
                  <a:tcPr marL="0" marR="0" marT="0" marB="0" anchor="ctr"/>
                </a:tc>
                <a:tc>
                  <a:txBody>
                    <a:bodyPr/>
                    <a:lstStyle/>
                    <a:p>
                      <a:pPr algn="ctr" fontAlgn="ctr"/>
                      <a:r>
                        <a:rPr lang="cs-CZ" sz="600" u="none" strike="noStrike">
                          <a:effectLst/>
                        </a:rPr>
                        <a:t>úvazky - DPČ</a:t>
                      </a:r>
                      <a:endParaRPr lang="cs-CZ" sz="600" b="true" i="false" u="none" strike="noStrike">
                        <a:solidFill>
                          <a:srgbClr val="000000"/>
                        </a:solidFill>
                        <a:effectLst/>
                        <a:latin typeface="Arial" panose="020B0604020202020204" pitchFamily="34" charset="0"/>
                      </a:endParaRPr>
                    </a:p>
                  </a:txBody>
                  <a:tcPr marL="0" marR="0" marT="0" marB="0" anchor="ctr"/>
                </a:tc>
                <a:tc>
                  <a:txBody>
                    <a:bodyPr/>
                    <a:lstStyle/>
                    <a:p>
                      <a:pPr algn="ctr" fontAlgn="ctr"/>
                      <a:r>
                        <a:rPr lang="cs-CZ" sz="600" u="none" strike="noStrike">
                          <a:effectLst/>
                        </a:rPr>
                        <a:t>úvazky (přepočet) - DPP</a:t>
                      </a:r>
                      <a:endParaRPr lang="cs-CZ" sz="600" b="true" i="false" u="none" strike="noStrike">
                        <a:solidFill>
                          <a:srgbClr val="000000"/>
                        </a:solidFill>
                        <a:effectLst/>
                        <a:latin typeface="Arial" panose="020B0604020202020204" pitchFamily="34" charset="0"/>
                      </a:endParaRPr>
                    </a:p>
                  </a:txBody>
                  <a:tcPr marL="0" marR="0" marT="0" marB="0" anchor="ctr"/>
                </a:tc>
                <a:tc>
                  <a:txBody>
                    <a:bodyPr/>
                    <a:lstStyle/>
                    <a:p>
                      <a:pPr algn="ctr" fontAlgn="ctr"/>
                      <a:r>
                        <a:rPr lang="cs-CZ" sz="700" u="none" strike="noStrike">
                          <a:effectLst/>
                        </a:rPr>
                        <a:t>celkem</a:t>
                      </a:r>
                      <a:endParaRPr lang="cs-CZ" sz="700" b="true" i="false" u="none" strike="noStrike">
                        <a:solidFill>
                          <a:srgbClr val="000000"/>
                        </a:solidFill>
                        <a:effectLst/>
                        <a:latin typeface="Arial" panose="020B0604020202020204" pitchFamily="34" charset="0"/>
                      </a:endParaRPr>
                    </a:p>
                  </a:txBody>
                  <a:tcPr marL="0" marR="0" marT="0" marB="0" anchor="ctr"/>
                </a:tc>
                <a:extLst>
                  <a:ext uri="{0D108BD9-81ED-4DB2-BD59-A6C34878D82A}">
                    <a16:rowId xmlns:a16="http://schemas.microsoft.com/office/drawing/2014/main" val="1882997199"/>
                  </a:ext>
                </a:extLst>
              </a:tr>
              <a:tr h="142376">
                <a:tc>
                  <a:txBody>
                    <a:bodyPr/>
                    <a:lstStyle/>
                    <a:p>
                      <a:pPr algn="r" fontAlgn="b"/>
                      <a:r>
                        <a:rPr lang="cs-CZ" sz="700" u="none" strike="noStrike">
                          <a:effectLst/>
                        </a:rPr>
                        <a:t>1</a:t>
                      </a:r>
                      <a:endParaRPr lang="cs-CZ" sz="700" b="true" i="false" u="none" strike="noStrike">
                        <a:solidFill>
                          <a:srgbClr val="000000"/>
                        </a:solidFill>
                        <a:effectLst/>
                        <a:latin typeface="Arial" panose="020B0604020202020204" pitchFamily="34" charset="0"/>
                      </a:endParaRPr>
                    </a:p>
                  </a:txBody>
                  <a:tcPr marL="0" marR="0" marT="0" marB="0" anchor="b"/>
                </a:tc>
                <a:tc gridSpan="2">
                  <a:txBody>
                    <a:bodyPr/>
                    <a:lstStyle/>
                    <a:p>
                      <a:pPr algn="l" fontAlgn="ctr"/>
                      <a:r>
                        <a:rPr lang="cs-CZ" sz="700" u="none" strike="noStrike">
                          <a:effectLst/>
                        </a:rPr>
                        <a:t>PRACOVNÍCI CELKEM</a:t>
                      </a:r>
                      <a:endParaRPr lang="cs-CZ" sz="700" b="tru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378035004"/>
                  </a:ext>
                </a:extLst>
              </a:tr>
              <a:tr h="142376">
                <a:tc>
                  <a:txBody>
                    <a:bodyPr/>
                    <a:lstStyle/>
                    <a:p>
                      <a:pPr algn="r" fontAlgn="b"/>
                      <a:r>
                        <a:rPr lang="cs-CZ" sz="700" u="none" strike="noStrike">
                          <a:effectLst/>
                        </a:rPr>
                        <a:t>01.I</a:t>
                      </a:r>
                      <a:endParaRPr lang="cs-CZ" sz="700" b="true" i="false" u="none" strike="noStrike">
                        <a:solidFill>
                          <a:srgbClr val="000000"/>
                        </a:solidFill>
                        <a:effectLst/>
                        <a:latin typeface="Arial" panose="020B0604020202020204" pitchFamily="34" charset="0"/>
                      </a:endParaRPr>
                    </a:p>
                  </a:txBody>
                  <a:tcPr marL="0" marR="0" marT="0" marB="0" anchor="b"/>
                </a:tc>
                <a:tc gridSpan="2">
                  <a:txBody>
                    <a:bodyPr/>
                    <a:lstStyle/>
                    <a:p>
                      <a:pPr algn="l" fontAlgn="ctr"/>
                      <a:r>
                        <a:rPr lang="cs-CZ" sz="700" u="none" strike="noStrike" dirty="false">
                          <a:effectLst/>
                        </a:rPr>
                        <a:t>PRACOVNÍCI V PŘÍMÉ PÉČI celkem</a:t>
                      </a:r>
                      <a:endParaRPr lang="cs-CZ" sz="700" b="true" i="false" u="none" strike="noStrike" dirty="fals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r" fontAlgn="b"/>
                      <a:r>
                        <a:rPr lang="cs-CZ" sz="600" u="none" strike="noStrike">
                          <a:effectLst/>
                        </a:rPr>
                        <a:t>0,00</a:t>
                      </a:r>
                      <a:endParaRPr lang="cs-CZ" sz="600" b="tru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600" u="none" strike="noStrike">
                          <a:effectLst/>
                        </a:rPr>
                        <a:t>0,00</a:t>
                      </a:r>
                      <a:endParaRPr lang="cs-CZ" sz="600" b="tru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600" u="none" strike="noStrike">
                          <a:effectLst/>
                        </a:rPr>
                        <a:t>0,00</a:t>
                      </a:r>
                      <a:endParaRPr lang="cs-CZ" sz="600" b="tru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600" u="none" strike="noStrike">
                          <a:effectLst/>
                        </a:rPr>
                        <a:t>0,00</a:t>
                      </a:r>
                      <a:endParaRPr lang="cs-CZ" sz="6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011291122"/>
                  </a:ext>
                </a:extLst>
              </a:tr>
              <a:tr h="134468">
                <a:tc>
                  <a:txBody>
                    <a:bodyPr/>
                    <a:lstStyle/>
                    <a:p>
                      <a:pPr algn="r" fontAlgn="b"/>
                      <a:r>
                        <a:rPr lang="cs-CZ" sz="700" u="none" strike="noStrike">
                          <a:effectLst/>
                        </a:rPr>
                        <a:t>1.1.1.</a:t>
                      </a:r>
                      <a:endParaRPr lang="cs-CZ" sz="700" b="false" i="false" u="none" strike="noStrike">
                        <a:solidFill>
                          <a:srgbClr val="000000"/>
                        </a:solidFill>
                        <a:effectLst/>
                        <a:latin typeface="Arial" panose="020B0604020202020204" pitchFamily="34" charset="0"/>
                      </a:endParaRPr>
                    </a:p>
                  </a:txBody>
                  <a:tcPr marL="0" marR="0" marT="0" marB="0" anchor="b"/>
                </a:tc>
                <a:tc gridSpan="2">
                  <a:txBody>
                    <a:bodyPr/>
                    <a:lstStyle/>
                    <a:p>
                      <a:pPr algn="l" fontAlgn="ctr"/>
                      <a:r>
                        <a:rPr lang="cs-CZ" sz="700" u="none" strike="noStrike">
                          <a:effectLst/>
                        </a:rPr>
                        <a:t>sociální pracovníci</a:t>
                      </a:r>
                      <a:endParaRPr lang="cs-CZ" sz="7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667903384"/>
                  </a:ext>
                </a:extLst>
              </a:tr>
              <a:tr h="134468">
                <a:tc>
                  <a:txBody>
                    <a:bodyPr/>
                    <a:lstStyle/>
                    <a:p>
                      <a:pPr algn="r" fontAlgn="b"/>
                      <a:r>
                        <a:rPr lang="cs-CZ" sz="700" u="none" strike="noStrike">
                          <a:effectLst/>
                        </a:rPr>
                        <a:t>1.1.2.</a:t>
                      </a:r>
                      <a:endParaRPr lang="cs-CZ" sz="700" b="false" i="false" u="none" strike="noStrike">
                        <a:solidFill>
                          <a:srgbClr val="000000"/>
                        </a:solidFill>
                        <a:effectLst/>
                        <a:latin typeface="Arial" panose="020B0604020202020204" pitchFamily="34" charset="0"/>
                      </a:endParaRPr>
                    </a:p>
                  </a:txBody>
                  <a:tcPr marL="0" marR="0" marT="0" marB="0" anchor="b"/>
                </a:tc>
                <a:tc gridSpan="2">
                  <a:txBody>
                    <a:bodyPr/>
                    <a:lstStyle/>
                    <a:p>
                      <a:pPr algn="l" fontAlgn="ctr"/>
                      <a:r>
                        <a:rPr lang="cs-CZ" sz="700" u="none" strike="noStrike">
                          <a:effectLst/>
                        </a:rPr>
                        <a:t>pracovníci v sociálních službách</a:t>
                      </a:r>
                      <a:endParaRPr lang="cs-CZ" sz="7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705914359"/>
                  </a:ext>
                </a:extLst>
              </a:tr>
              <a:tr h="134468">
                <a:tc>
                  <a:txBody>
                    <a:bodyPr/>
                    <a:lstStyle/>
                    <a:p>
                      <a:pPr algn="r" fontAlgn="b"/>
                      <a:r>
                        <a:rPr lang="cs-CZ" sz="700" u="none" strike="noStrike">
                          <a:effectLst/>
                        </a:rPr>
                        <a:t>1.1.3.</a:t>
                      </a:r>
                      <a:endParaRPr lang="cs-CZ" sz="700" b="false" i="false" u="none" strike="noStrike">
                        <a:solidFill>
                          <a:srgbClr val="000000"/>
                        </a:solidFill>
                        <a:effectLst/>
                        <a:latin typeface="Arial" panose="020B0604020202020204" pitchFamily="34" charset="0"/>
                      </a:endParaRPr>
                    </a:p>
                  </a:txBody>
                  <a:tcPr marL="0" marR="0" marT="0" marB="0" anchor="b"/>
                </a:tc>
                <a:tc gridSpan="2">
                  <a:txBody>
                    <a:bodyPr/>
                    <a:lstStyle/>
                    <a:p>
                      <a:pPr algn="l" fontAlgn="ctr"/>
                      <a:r>
                        <a:rPr lang="cs-CZ" sz="700" u="none" strike="noStrike">
                          <a:effectLst/>
                        </a:rPr>
                        <a:t>zdravotničtí pracovníci</a:t>
                      </a:r>
                      <a:endParaRPr lang="cs-CZ" sz="7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41546452"/>
                  </a:ext>
                </a:extLst>
              </a:tr>
              <a:tr h="134468">
                <a:tc>
                  <a:txBody>
                    <a:bodyPr/>
                    <a:lstStyle/>
                    <a:p>
                      <a:pPr algn="r" fontAlgn="b"/>
                      <a:r>
                        <a:rPr lang="cs-CZ" sz="700" u="none" strike="noStrike">
                          <a:effectLst/>
                        </a:rPr>
                        <a:t>1.1.4.</a:t>
                      </a:r>
                      <a:endParaRPr lang="cs-CZ" sz="700" b="false" i="false" u="none" strike="noStrike">
                        <a:solidFill>
                          <a:srgbClr val="000000"/>
                        </a:solidFill>
                        <a:effectLst/>
                        <a:latin typeface="Arial" panose="020B0604020202020204" pitchFamily="34" charset="0"/>
                      </a:endParaRPr>
                    </a:p>
                  </a:txBody>
                  <a:tcPr marL="0" marR="0" marT="0" marB="0" anchor="b"/>
                </a:tc>
                <a:tc gridSpan="2">
                  <a:txBody>
                    <a:bodyPr/>
                    <a:lstStyle/>
                    <a:p>
                      <a:pPr algn="l" fontAlgn="ctr"/>
                      <a:r>
                        <a:rPr lang="cs-CZ" sz="700" u="none" strike="noStrike">
                          <a:effectLst/>
                        </a:rPr>
                        <a:t>pedagogičtí pracovníci</a:t>
                      </a:r>
                      <a:endParaRPr lang="cs-CZ" sz="7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108755007"/>
                  </a:ext>
                </a:extLst>
              </a:tr>
              <a:tr h="134468">
                <a:tc>
                  <a:txBody>
                    <a:bodyPr/>
                    <a:lstStyle/>
                    <a:p>
                      <a:pPr algn="r" fontAlgn="b"/>
                      <a:r>
                        <a:rPr lang="cs-CZ" sz="700" u="none" strike="noStrike">
                          <a:effectLst/>
                        </a:rPr>
                        <a:t>1.1.5.</a:t>
                      </a:r>
                      <a:endParaRPr lang="cs-CZ" sz="700" b="false" i="false" u="none" strike="noStrike">
                        <a:solidFill>
                          <a:srgbClr val="000000"/>
                        </a:solidFill>
                        <a:effectLst/>
                        <a:latin typeface="Arial" panose="020B0604020202020204" pitchFamily="34" charset="0"/>
                      </a:endParaRPr>
                    </a:p>
                  </a:txBody>
                  <a:tcPr marL="0" marR="0" marT="0" marB="0" anchor="b"/>
                </a:tc>
                <a:tc gridSpan="2">
                  <a:txBody>
                    <a:bodyPr/>
                    <a:lstStyle/>
                    <a:p>
                      <a:pPr algn="l" fontAlgn="ctr"/>
                      <a:r>
                        <a:rPr lang="cs-CZ" sz="700" u="none" strike="noStrike">
                          <a:effectLst/>
                        </a:rPr>
                        <a:t>manželští a rodinní poradci</a:t>
                      </a:r>
                      <a:endParaRPr lang="cs-CZ" sz="7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839667589"/>
                  </a:ext>
                </a:extLst>
              </a:tr>
              <a:tr h="142376">
                <a:tc>
                  <a:txBody>
                    <a:bodyPr/>
                    <a:lstStyle/>
                    <a:p>
                      <a:pPr algn="r" fontAlgn="b"/>
                      <a:r>
                        <a:rPr lang="cs-CZ" sz="700" u="none" strike="noStrike">
                          <a:effectLst/>
                        </a:rPr>
                        <a:t>1.1.6.</a:t>
                      </a:r>
                      <a:endParaRPr lang="cs-CZ" sz="700" b="false" i="false" u="none" strike="noStrike">
                        <a:solidFill>
                          <a:srgbClr val="000000"/>
                        </a:solidFill>
                        <a:effectLst/>
                        <a:latin typeface="Arial" panose="020B0604020202020204" pitchFamily="34" charset="0"/>
                      </a:endParaRPr>
                    </a:p>
                  </a:txBody>
                  <a:tcPr marL="0" marR="0" marT="0" marB="0" anchor="b"/>
                </a:tc>
                <a:tc gridSpan="2">
                  <a:txBody>
                    <a:bodyPr/>
                    <a:lstStyle/>
                    <a:p>
                      <a:pPr algn="l" fontAlgn="ctr"/>
                      <a:r>
                        <a:rPr lang="cs-CZ" sz="700" u="none" strike="noStrike">
                          <a:effectLst/>
                        </a:rPr>
                        <a:t>další odborní pracovníci, kt.přímo poskytují soc.služby</a:t>
                      </a:r>
                      <a:endParaRPr lang="cs-CZ" sz="7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4236295368"/>
                  </a:ext>
                </a:extLst>
              </a:tr>
              <a:tr h="142376">
                <a:tc>
                  <a:txBody>
                    <a:bodyPr/>
                    <a:lstStyle/>
                    <a:p>
                      <a:pPr algn="r" fontAlgn="b"/>
                      <a:r>
                        <a:rPr lang="cs-CZ" sz="700" u="none" strike="noStrike">
                          <a:effectLst/>
                        </a:rPr>
                        <a:t>01.II</a:t>
                      </a:r>
                      <a:endParaRPr lang="cs-CZ" sz="700" b="true" i="false" u="none" strike="noStrike">
                        <a:solidFill>
                          <a:srgbClr val="000000"/>
                        </a:solidFill>
                        <a:effectLst/>
                        <a:latin typeface="Arial" panose="020B0604020202020204" pitchFamily="34" charset="0"/>
                      </a:endParaRPr>
                    </a:p>
                  </a:txBody>
                  <a:tcPr marL="0" marR="0" marT="0" marB="0" anchor="b"/>
                </a:tc>
                <a:tc gridSpan="2">
                  <a:txBody>
                    <a:bodyPr/>
                    <a:lstStyle/>
                    <a:p>
                      <a:pPr algn="l" fontAlgn="ctr"/>
                      <a:r>
                        <a:rPr lang="cs-CZ" sz="700" u="none" strike="noStrike">
                          <a:effectLst/>
                        </a:rPr>
                        <a:t>OSTATNÍ PRACOVNÍCI celkem</a:t>
                      </a:r>
                      <a:endParaRPr lang="cs-CZ" sz="700" b="tru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834780886"/>
                  </a:ext>
                </a:extLst>
              </a:tr>
              <a:tr h="134468">
                <a:tc>
                  <a:txBody>
                    <a:bodyPr/>
                    <a:lstStyle/>
                    <a:p>
                      <a:pPr algn="r" fontAlgn="b"/>
                      <a:r>
                        <a:rPr lang="cs-CZ" sz="700" u="none" strike="noStrike">
                          <a:effectLst/>
                        </a:rPr>
                        <a:t>1.2.1.</a:t>
                      </a:r>
                      <a:endParaRPr lang="cs-CZ" sz="700" b="false" i="false" u="none" strike="noStrike">
                        <a:solidFill>
                          <a:srgbClr val="000000"/>
                        </a:solidFill>
                        <a:effectLst/>
                        <a:latin typeface="Arial" panose="020B0604020202020204" pitchFamily="34" charset="0"/>
                      </a:endParaRPr>
                    </a:p>
                  </a:txBody>
                  <a:tcPr marL="0" marR="0" marT="0" marB="0" anchor="b"/>
                </a:tc>
                <a:tc gridSpan="2">
                  <a:txBody>
                    <a:bodyPr/>
                    <a:lstStyle/>
                    <a:p>
                      <a:pPr algn="l" fontAlgn="ctr"/>
                      <a:r>
                        <a:rPr lang="cs-CZ" sz="700" u="none" strike="noStrike">
                          <a:effectLst/>
                        </a:rPr>
                        <a:t>vedoucí pracovníci</a:t>
                      </a:r>
                      <a:endParaRPr lang="cs-CZ" sz="7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635362273"/>
                  </a:ext>
                </a:extLst>
              </a:tr>
              <a:tr h="134468">
                <a:tc>
                  <a:txBody>
                    <a:bodyPr/>
                    <a:lstStyle/>
                    <a:p>
                      <a:pPr algn="r" fontAlgn="b"/>
                      <a:r>
                        <a:rPr lang="cs-CZ" sz="700" u="none" strike="noStrike">
                          <a:effectLst/>
                        </a:rPr>
                        <a:t>1.2.2.</a:t>
                      </a:r>
                      <a:endParaRPr lang="cs-CZ" sz="700" b="false" i="false" u="none" strike="noStrike">
                        <a:solidFill>
                          <a:srgbClr val="000000"/>
                        </a:solidFill>
                        <a:effectLst/>
                        <a:latin typeface="Arial" panose="020B0604020202020204" pitchFamily="34" charset="0"/>
                      </a:endParaRPr>
                    </a:p>
                  </a:txBody>
                  <a:tcPr marL="0" marR="0" marT="0" marB="0" anchor="b"/>
                </a:tc>
                <a:tc gridSpan="2">
                  <a:txBody>
                    <a:bodyPr/>
                    <a:lstStyle/>
                    <a:p>
                      <a:pPr algn="l" fontAlgn="ctr"/>
                      <a:r>
                        <a:rPr lang="cs-CZ" sz="700" u="none" strike="noStrike">
                          <a:effectLst/>
                        </a:rPr>
                        <a:t>administrativní pracovníci</a:t>
                      </a:r>
                      <a:endParaRPr lang="cs-CZ" sz="7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787128525"/>
                  </a:ext>
                </a:extLst>
              </a:tr>
              <a:tr h="134468">
                <a:tc>
                  <a:txBody>
                    <a:bodyPr/>
                    <a:lstStyle/>
                    <a:p>
                      <a:pPr algn="r" fontAlgn="b"/>
                      <a:r>
                        <a:rPr lang="cs-CZ" sz="700" u="none" strike="noStrike">
                          <a:effectLst/>
                        </a:rPr>
                        <a:t>1.2.3.</a:t>
                      </a:r>
                      <a:endParaRPr lang="cs-CZ" sz="700" b="false" i="false" u="none" strike="noStrike">
                        <a:solidFill>
                          <a:srgbClr val="000000"/>
                        </a:solidFill>
                        <a:effectLst/>
                        <a:latin typeface="Arial" panose="020B0604020202020204" pitchFamily="34" charset="0"/>
                      </a:endParaRPr>
                    </a:p>
                  </a:txBody>
                  <a:tcPr marL="0" marR="0" marT="0" marB="0" anchor="b"/>
                </a:tc>
                <a:tc gridSpan="2">
                  <a:txBody>
                    <a:bodyPr/>
                    <a:lstStyle/>
                    <a:p>
                      <a:pPr algn="l" fontAlgn="ctr"/>
                      <a:r>
                        <a:rPr lang="cs-CZ" sz="700" u="none" strike="noStrike">
                          <a:effectLst/>
                        </a:rPr>
                        <a:t>obslužný personál</a:t>
                      </a:r>
                      <a:endParaRPr lang="cs-CZ" sz="7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849977096"/>
                  </a:ext>
                </a:extLst>
              </a:tr>
              <a:tr h="134468">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r"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827325693"/>
                  </a:ext>
                </a:extLst>
              </a:tr>
              <a:tr h="134468">
                <a:tc>
                  <a:txBody>
                    <a:bodyPr/>
                    <a:lstStyle/>
                    <a:p>
                      <a:pPr algn="ctr" fontAlgn="b"/>
                      <a:r>
                        <a:rPr lang="cs-CZ" sz="700" u="none" strike="noStrike">
                          <a:effectLst/>
                        </a:rPr>
                        <a:t>rok n+1</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ctr"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083060053"/>
                  </a:ext>
                </a:extLst>
              </a:tr>
              <a:tr h="355942">
                <a:tc>
                  <a:txBody>
                    <a:bodyPr/>
                    <a:lstStyle/>
                    <a:p>
                      <a:pPr algn="r" fontAlgn="ctr"/>
                      <a:r>
                        <a:rPr lang="cs-CZ" sz="700" u="none" strike="noStrike">
                          <a:effectLst/>
                        </a:rPr>
                        <a:t>ř.</a:t>
                      </a:r>
                      <a:endParaRPr lang="cs-CZ" sz="700" b="true" i="false" u="none" strike="noStrike">
                        <a:solidFill>
                          <a:srgbClr val="000000"/>
                        </a:solidFill>
                        <a:effectLst/>
                        <a:latin typeface="Arial" panose="020B0604020202020204" pitchFamily="34" charset="0"/>
                      </a:endParaRPr>
                    </a:p>
                  </a:txBody>
                  <a:tcPr marL="0" marR="0" marT="0" marB="0" anchor="ctr"/>
                </a:tc>
                <a:tc gridSpan="2">
                  <a:txBody>
                    <a:bodyPr/>
                    <a:lstStyle/>
                    <a:p>
                      <a:pPr algn="l" fontAlgn="ctr"/>
                      <a:r>
                        <a:rPr lang="cs-CZ" sz="700" u="none" strike="noStrike">
                          <a:effectLst/>
                        </a:rPr>
                        <a:t>pracovní pozice</a:t>
                      </a:r>
                      <a:endParaRPr lang="cs-CZ" sz="700" b="tru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ctr" fontAlgn="ctr"/>
                      <a:r>
                        <a:rPr lang="cs-CZ" sz="600" u="none" strike="noStrike">
                          <a:effectLst/>
                        </a:rPr>
                        <a:t>úvazky - pracovní smlouvy</a:t>
                      </a:r>
                      <a:endParaRPr lang="cs-CZ" sz="600" b="true" i="false" u="none" strike="noStrike">
                        <a:solidFill>
                          <a:srgbClr val="000000"/>
                        </a:solidFill>
                        <a:effectLst/>
                        <a:latin typeface="Arial" panose="020B0604020202020204" pitchFamily="34" charset="0"/>
                      </a:endParaRPr>
                    </a:p>
                  </a:txBody>
                  <a:tcPr marL="0" marR="0" marT="0" marB="0" anchor="ctr"/>
                </a:tc>
                <a:tc>
                  <a:txBody>
                    <a:bodyPr/>
                    <a:lstStyle/>
                    <a:p>
                      <a:pPr algn="ctr" fontAlgn="ctr"/>
                      <a:r>
                        <a:rPr lang="cs-CZ" sz="600" u="none" strike="noStrike">
                          <a:effectLst/>
                        </a:rPr>
                        <a:t>úvazky - DPČ</a:t>
                      </a:r>
                      <a:endParaRPr lang="cs-CZ" sz="600" b="true" i="false" u="none" strike="noStrike">
                        <a:solidFill>
                          <a:srgbClr val="000000"/>
                        </a:solidFill>
                        <a:effectLst/>
                        <a:latin typeface="Arial" panose="020B0604020202020204" pitchFamily="34" charset="0"/>
                      </a:endParaRPr>
                    </a:p>
                  </a:txBody>
                  <a:tcPr marL="0" marR="0" marT="0" marB="0" anchor="ctr"/>
                </a:tc>
                <a:tc>
                  <a:txBody>
                    <a:bodyPr/>
                    <a:lstStyle/>
                    <a:p>
                      <a:pPr algn="ctr" fontAlgn="ctr"/>
                      <a:r>
                        <a:rPr lang="cs-CZ" sz="600" u="none" strike="noStrike">
                          <a:effectLst/>
                        </a:rPr>
                        <a:t>úvazky (přepočet) - DPP</a:t>
                      </a:r>
                      <a:endParaRPr lang="cs-CZ" sz="600" b="true" i="false" u="none" strike="noStrike">
                        <a:solidFill>
                          <a:srgbClr val="000000"/>
                        </a:solidFill>
                        <a:effectLst/>
                        <a:latin typeface="Arial" panose="020B0604020202020204" pitchFamily="34" charset="0"/>
                      </a:endParaRPr>
                    </a:p>
                  </a:txBody>
                  <a:tcPr marL="0" marR="0" marT="0" marB="0" anchor="ctr"/>
                </a:tc>
                <a:tc>
                  <a:txBody>
                    <a:bodyPr/>
                    <a:lstStyle/>
                    <a:p>
                      <a:pPr algn="ctr" fontAlgn="ctr"/>
                      <a:r>
                        <a:rPr lang="cs-CZ" sz="700" u="none" strike="noStrike">
                          <a:effectLst/>
                        </a:rPr>
                        <a:t>celkem</a:t>
                      </a:r>
                      <a:endParaRPr lang="cs-CZ" sz="700" b="true" i="false" u="none" strike="noStrike">
                        <a:solidFill>
                          <a:srgbClr val="000000"/>
                        </a:solidFill>
                        <a:effectLst/>
                        <a:latin typeface="Arial" panose="020B0604020202020204" pitchFamily="34" charset="0"/>
                      </a:endParaRPr>
                    </a:p>
                  </a:txBody>
                  <a:tcPr marL="0" marR="0" marT="0" marB="0" anchor="ctr"/>
                </a:tc>
                <a:extLst>
                  <a:ext uri="{0D108BD9-81ED-4DB2-BD59-A6C34878D82A}">
                    <a16:rowId xmlns:a16="http://schemas.microsoft.com/office/drawing/2014/main" val="2250620381"/>
                  </a:ext>
                </a:extLst>
              </a:tr>
              <a:tr h="142376">
                <a:tc>
                  <a:txBody>
                    <a:bodyPr/>
                    <a:lstStyle/>
                    <a:p>
                      <a:pPr algn="r" fontAlgn="b"/>
                      <a:r>
                        <a:rPr lang="cs-CZ" sz="700" u="none" strike="noStrike">
                          <a:effectLst/>
                        </a:rPr>
                        <a:t>1</a:t>
                      </a:r>
                      <a:endParaRPr lang="cs-CZ" sz="700" b="true" i="false" u="none" strike="noStrike">
                        <a:solidFill>
                          <a:srgbClr val="000000"/>
                        </a:solidFill>
                        <a:effectLst/>
                        <a:latin typeface="Arial" panose="020B0604020202020204" pitchFamily="34" charset="0"/>
                      </a:endParaRPr>
                    </a:p>
                  </a:txBody>
                  <a:tcPr marL="0" marR="0" marT="0" marB="0" anchor="b"/>
                </a:tc>
                <a:tc gridSpan="2">
                  <a:txBody>
                    <a:bodyPr/>
                    <a:lstStyle/>
                    <a:p>
                      <a:pPr algn="l" fontAlgn="ctr"/>
                      <a:r>
                        <a:rPr lang="cs-CZ" sz="700" u="none" strike="noStrike">
                          <a:effectLst/>
                        </a:rPr>
                        <a:t>PRACOVNÍCI CELKEM</a:t>
                      </a:r>
                      <a:endParaRPr lang="cs-CZ" sz="700" b="tru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981771064"/>
                  </a:ext>
                </a:extLst>
              </a:tr>
              <a:tr h="142376">
                <a:tc>
                  <a:txBody>
                    <a:bodyPr/>
                    <a:lstStyle/>
                    <a:p>
                      <a:pPr algn="r" fontAlgn="b"/>
                      <a:r>
                        <a:rPr lang="cs-CZ" sz="700" u="none" strike="noStrike">
                          <a:effectLst/>
                        </a:rPr>
                        <a:t>01.I</a:t>
                      </a:r>
                      <a:endParaRPr lang="cs-CZ" sz="700" b="true" i="false" u="none" strike="noStrike">
                        <a:solidFill>
                          <a:srgbClr val="000000"/>
                        </a:solidFill>
                        <a:effectLst/>
                        <a:latin typeface="Arial" panose="020B0604020202020204" pitchFamily="34" charset="0"/>
                      </a:endParaRPr>
                    </a:p>
                  </a:txBody>
                  <a:tcPr marL="0" marR="0" marT="0" marB="0" anchor="b"/>
                </a:tc>
                <a:tc gridSpan="2">
                  <a:txBody>
                    <a:bodyPr/>
                    <a:lstStyle/>
                    <a:p>
                      <a:pPr algn="l" fontAlgn="ctr"/>
                      <a:r>
                        <a:rPr lang="cs-CZ" sz="700" u="none" strike="noStrike">
                          <a:effectLst/>
                        </a:rPr>
                        <a:t>PRACOVNÍCI V PŘÍMÉ PÉČI celkem</a:t>
                      </a:r>
                      <a:endParaRPr lang="cs-CZ" sz="700" b="tru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r" fontAlgn="b"/>
                      <a:r>
                        <a:rPr lang="cs-CZ" sz="600" u="none" strike="noStrike">
                          <a:effectLst/>
                        </a:rPr>
                        <a:t>0,00</a:t>
                      </a:r>
                      <a:endParaRPr lang="cs-CZ" sz="600" b="tru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600" u="none" strike="noStrike">
                          <a:effectLst/>
                        </a:rPr>
                        <a:t>0,00</a:t>
                      </a:r>
                      <a:endParaRPr lang="cs-CZ" sz="600" b="tru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600" u="none" strike="noStrike">
                          <a:effectLst/>
                        </a:rPr>
                        <a:t>0,00</a:t>
                      </a:r>
                      <a:endParaRPr lang="cs-CZ" sz="600" b="tru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600" u="none" strike="noStrike" dirty="false">
                          <a:effectLst/>
                        </a:rPr>
                        <a:t>0,00</a:t>
                      </a:r>
                      <a:endParaRPr lang="cs-CZ" sz="600" b="true" i="false" u="none" strike="noStrike" dirty="fals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527505757"/>
                  </a:ext>
                </a:extLst>
              </a:tr>
            </a:tbl>
          </a:graphicData>
        </a:graphic>
      </p:graphicFrame>
    </p:spTree>
    <p:extLst>
      <p:ext uri="{BB962C8B-B14F-4D97-AF65-F5344CB8AC3E}">
        <p14:creationId xmlns:p14="http://schemas.microsoft.com/office/powerpoint/2010/main" val="4091915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a:t>Program semináře</a:t>
            </a:r>
          </a:p>
        </p:txBody>
      </p:sp>
      <p:sp>
        <p:nvSpPr>
          <p:cNvPr id="3" name="Zástupný symbol pro obsah 2"/>
          <p:cNvSpPr>
            <a:spLocks noGrp="true"/>
          </p:cNvSpPr>
          <p:nvPr>
            <p:ph idx="1"/>
          </p:nvPr>
        </p:nvSpPr>
        <p:spPr>
          <a:xfrm>
            <a:off x="827584" y="1556792"/>
            <a:ext cx="7775968" cy="4824536"/>
          </a:xfrm>
        </p:spPr>
        <p:txBody>
          <a:bodyPr/>
          <a:lstStyle/>
          <a:p>
            <a:pPr marL="457200" indent="-457200">
              <a:spcBef>
                <a:spcPts val="0"/>
              </a:spcBef>
              <a:buFont typeface="+mj-lt"/>
              <a:buAutoNum type="arabicPeriod"/>
            </a:pPr>
            <a:r>
              <a:rPr lang="cs-CZ" dirty="false"/>
              <a:t>Představení výzvy</a:t>
            </a:r>
          </a:p>
          <a:p>
            <a:pPr marL="457200" indent="-457200">
              <a:spcBef>
                <a:spcPts val="0"/>
              </a:spcBef>
              <a:buFont typeface="+mj-lt"/>
              <a:buAutoNum type="arabicPeriod"/>
            </a:pPr>
            <a:r>
              <a:rPr lang="cs-CZ" dirty="false"/>
              <a:t>Podporované aktivity, rozpočet, cílové skupiny, indikátory</a:t>
            </a:r>
          </a:p>
          <a:p>
            <a:pPr marL="457200" indent="-457200">
              <a:spcBef>
                <a:spcPts val="0"/>
              </a:spcBef>
              <a:buFont typeface="+mj-lt"/>
              <a:buAutoNum type="arabicPeriod"/>
            </a:pPr>
            <a:r>
              <a:rPr lang="cs-CZ" dirty="false"/>
              <a:t>Veřejná podpora, veřejné zakázky</a:t>
            </a:r>
            <a:endParaRPr lang="cs-CZ" dirty="false">
              <a:highlight>
                <a:srgbClr val="FFFF00"/>
              </a:highlight>
            </a:endParaRPr>
          </a:p>
          <a:p>
            <a:pPr marL="457200" indent="-457200">
              <a:spcBef>
                <a:spcPts val="0"/>
              </a:spcBef>
              <a:buFont typeface="+mj-lt"/>
              <a:buAutoNum type="arabicPeriod"/>
            </a:pPr>
            <a:r>
              <a:rPr lang="cs-CZ" dirty="false"/>
              <a:t>Proces hodnocení a výběru projektů</a:t>
            </a:r>
          </a:p>
          <a:p>
            <a:pPr marL="457200" indent="-457200">
              <a:spcBef>
                <a:spcPts val="0"/>
              </a:spcBef>
              <a:buFont typeface="+mj-lt"/>
              <a:buAutoNum type="arabicPeriod"/>
            </a:pPr>
            <a:r>
              <a:rPr lang="cs-CZ" dirty="false"/>
              <a:t>Informační systém ISKP21+ - zakládání projektové žádosti</a:t>
            </a:r>
          </a:p>
          <a:p>
            <a:pPr marL="457200" indent="-457200">
              <a:spcBef>
                <a:spcPts val="0"/>
              </a:spcBef>
              <a:buFont typeface="+mj-lt"/>
              <a:buAutoNum type="arabicPeriod"/>
            </a:pPr>
            <a:r>
              <a:rPr lang="cs-CZ" dirty="false"/>
              <a:t>Dokumenty, odkazy na příručky</a:t>
            </a:r>
          </a:p>
          <a:p>
            <a:pPr marL="457200" indent="-457200">
              <a:spcBef>
                <a:spcPts val="0"/>
              </a:spcBef>
              <a:buFont typeface="+mj-lt"/>
              <a:buAutoNum type="arabicPeriod"/>
            </a:pPr>
            <a:r>
              <a:rPr lang="cs-CZ" dirty="false"/>
              <a:t>Situační analýza území při přípravě žádosti o podporu Markéta Fišarová, Lucie Bultová za </a:t>
            </a:r>
            <a:r>
              <a:rPr lang="en-US" dirty="false"/>
              <a:t>International Organization for Migration</a:t>
            </a:r>
            <a:r>
              <a:rPr lang="cs-CZ" dirty="false"/>
              <a:t>(IOM)</a:t>
            </a:r>
          </a:p>
          <a:p>
            <a:pPr marL="457200" indent="-457200">
              <a:spcBef>
                <a:spcPts val="0"/>
              </a:spcBef>
              <a:buFont typeface="+mj-lt"/>
              <a:buAutoNum type="arabicPeriod"/>
            </a:pPr>
            <a:endParaRPr lang="cs-CZ" dirty="false"/>
          </a:p>
          <a:p>
            <a:pPr marL="0" indent="0">
              <a:buNone/>
            </a:pP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2</a:t>
            </a:fld>
            <a:endParaRPr lang="cs-CZ" dirty="false"/>
          </a:p>
        </p:txBody>
      </p:sp>
    </p:spTree>
    <p:extLst>
      <p:ext uri="{BB962C8B-B14F-4D97-AF65-F5344CB8AC3E}">
        <p14:creationId xmlns:p14="http://schemas.microsoft.com/office/powerpoint/2010/main" val="2760945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8A13DF-6927-49A7-A84A-638197CF62AC}"/>
              </a:ext>
            </a:extLst>
          </p:cNvPr>
          <p:cNvSpPr>
            <a:spLocks noGrp="true"/>
          </p:cNvSpPr>
          <p:nvPr>
            <p:ph type="title"/>
          </p:nvPr>
        </p:nvSpPr>
        <p:spPr/>
        <p:txBody>
          <a:bodyPr/>
          <a:lstStyle/>
          <a:p>
            <a:r>
              <a:rPr lang="cs-CZ" dirty="false"/>
              <a:t>Příloha č. 2 A – Údaje o sociální službě plán</a:t>
            </a:r>
          </a:p>
        </p:txBody>
      </p:sp>
      <p:sp>
        <p:nvSpPr>
          <p:cNvPr id="4" name="Zástupný symbol pro číslo snímku 3">
            <a:extLst>
              <a:ext uri="{FF2B5EF4-FFF2-40B4-BE49-F238E27FC236}">
                <a16:creationId xmlns:a16="http://schemas.microsoft.com/office/drawing/2014/main" id="{49DC6DA4-AFF4-4E11-9F0E-B455BD2F2E48}"/>
              </a:ext>
            </a:extLst>
          </p:cNvPr>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20</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6" name="Rectangle 1">
            <a:extLst>
              <a:ext uri="{FF2B5EF4-FFF2-40B4-BE49-F238E27FC236}">
                <a16:creationId xmlns:a16="http://schemas.microsoft.com/office/drawing/2014/main" id="{40ACBD6D-2C27-421F-AEF2-22AB911D1FA5}"/>
              </a:ext>
            </a:extLst>
          </p:cNvPr>
          <p:cNvSpPr>
            <a:spLocks noChangeArrowheads="true"/>
          </p:cNvSpPr>
          <p:nvPr/>
        </p:nvSpPr>
        <p:spPr bwMode="auto">
          <a:xfrm>
            <a:off x="1979712" y="227687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false" fontAlgn="base" latinLnBrk="false" hangingPunct="false">
              <a:lnSpc>
                <a:spcPct val="100000"/>
              </a:lnSpc>
              <a:spcBef>
                <a:spcPct val="0"/>
              </a:spcBef>
              <a:spcAft>
                <a:spcPct val="0"/>
              </a:spcAft>
              <a:buClrTx/>
              <a:buSzTx/>
              <a:buFontTx/>
              <a:buNone/>
              <a:tabLst/>
              <a:defRPr/>
            </a:pPr>
            <a:br>
              <a:rPr kumimoji="false" lang="cs-CZ" altLang="cs-CZ" sz="1800" b="false" i="false" u="none" strike="noStrike" kern="1200" cap="none" spc="0" normalizeH="false" baseline="0" noProof="false" dirty="false">
                <a:ln>
                  <a:noFill/>
                </a:ln>
                <a:solidFill>
                  <a:srgbClr val="084A8B"/>
                </a:solidFill>
                <a:effectLst/>
                <a:uLnTx/>
                <a:uFillTx/>
                <a:latin typeface="Arial" panose="020B0604020202020204" pitchFamily="34" charset="0"/>
                <a:ea typeface="+mn-ea"/>
                <a:cs typeface="+mn-cs"/>
              </a:rPr>
            </a:br>
            <a:endParaRPr kumimoji="false" lang="cs-CZ" altLang="cs-CZ" sz="1800" b="false" i="false" u="none" strike="noStrike" kern="1200" cap="none" spc="0" normalizeH="false" baseline="0" noProof="false" dirty="false">
              <a:ln>
                <a:noFill/>
              </a:ln>
              <a:solidFill>
                <a:srgbClr val="084A8B"/>
              </a:solidFill>
              <a:effectLst/>
              <a:uLnTx/>
              <a:uFillTx/>
              <a:latin typeface="Arial" panose="020B0604020202020204" pitchFamily="34" charset="0"/>
              <a:ea typeface="+mn-ea"/>
              <a:cs typeface="+mn-cs"/>
            </a:endParaRPr>
          </a:p>
        </p:txBody>
      </p:sp>
      <p:graphicFrame>
        <p:nvGraphicFramePr>
          <p:cNvPr id="10" name="Zástupný obsah 9">
            <a:extLst>
              <a:ext uri="{FF2B5EF4-FFF2-40B4-BE49-F238E27FC236}">
                <a16:creationId xmlns:a16="http://schemas.microsoft.com/office/drawing/2014/main" id="{F0F2BBCC-A6D6-4E9E-B47B-996FCF7AA80D}"/>
              </a:ext>
            </a:extLst>
          </p:cNvPr>
          <p:cNvGraphicFramePr>
            <a:graphicFrameLocks noGrp="true"/>
          </p:cNvGraphicFramePr>
          <p:nvPr>
            <p:ph idx="1"/>
          </p:nvPr>
        </p:nvGraphicFramePr>
        <p:xfrm>
          <a:off x="107504" y="1700816"/>
          <a:ext cx="8856245" cy="4680516"/>
        </p:xfrm>
        <a:graphic>
          <a:graphicData uri="http://schemas.openxmlformats.org/drawingml/2006/table">
            <a:tbl>
              <a:tblPr>
                <a:tableStyleId>{5C22544A-7EE6-4342-B048-85BDC9FD1C3A}</a:tableStyleId>
              </a:tblPr>
              <a:tblGrid>
                <a:gridCol w="521594">
                  <a:extLst>
                    <a:ext uri="{9D8B030D-6E8A-4147-A177-3AD203B41FA5}">
                      <a16:colId xmlns:a16="http://schemas.microsoft.com/office/drawing/2014/main" val="2777819371"/>
                    </a:ext>
                  </a:extLst>
                </a:gridCol>
                <a:gridCol w="2387926">
                  <a:extLst>
                    <a:ext uri="{9D8B030D-6E8A-4147-A177-3AD203B41FA5}">
                      <a16:colId xmlns:a16="http://schemas.microsoft.com/office/drawing/2014/main" val="1087716617"/>
                    </a:ext>
                  </a:extLst>
                </a:gridCol>
                <a:gridCol w="1271387">
                  <a:extLst>
                    <a:ext uri="{9D8B030D-6E8A-4147-A177-3AD203B41FA5}">
                      <a16:colId xmlns:a16="http://schemas.microsoft.com/office/drawing/2014/main" val="3481321928"/>
                    </a:ext>
                  </a:extLst>
                </a:gridCol>
                <a:gridCol w="1303988">
                  <a:extLst>
                    <a:ext uri="{9D8B030D-6E8A-4147-A177-3AD203B41FA5}">
                      <a16:colId xmlns:a16="http://schemas.microsoft.com/office/drawing/2014/main" val="1257902041"/>
                    </a:ext>
                  </a:extLst>
                </a:gridCol>
                <a:gridCol w="1458835">
                  <a:extLst>
                    <a:ext uri="{9D8B030D-6E8A-4147-A177-3AD203B41FA5}">
                      <a16:colId xmlns:a16="http://schemas.microsoft.com/office/drawing/2014/main" val="778248241"/>
                    </a:ext>
                  </a:extLst>
                </a:gridCol>
                <a:gridCol w="1912515">
                  <a:extLst>
                    <a:ext uri="{9D8B030D-6E8A-4147-A177-3AD203B41FA5}">
                      <a16:colId xmlns:a16="http://schemas.microsoft.com/office/drawing/2014/main" val="71199617"/>
                    </a:ext>
                  </a:extLst>
                </a:gridCol>
              </a:tblGrid>
              <a:tr h="283178">
                <a:tc gridSpan="2">
                  <a:txBody>
                    <a:bodyPr/>
                    <a:lstStyle/>
                    <a:p>
                      <a:pPr algn="l" fontAlgn="b"/>
                      <a:r>
                        <a:rPr lang="cs-CZ" sz="1100" u="none" strike="noStrike">
                          <a:effectLst/>
                        </a:rPr>
                        <a:t>Finanční část </a:t>
                      </a:r>
                      <a:endParaRPr lang="cs-CZ" sz="1100" b="tru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a:txBody>
                    <a:bodyPr/>
                    <a:lstStyle/>
                    <a:p>
                      <a:pPr algn="l" fontAlgn="b"/>
                      <a:endParaRPr lang="cs-CZ" sz="900" b="true" i="false" u="sng"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708195972"/>
                  </a:ext>
                </a:extLst>
              </a:tr>
              <a:tr h="202269">
                <a:tc gridSpan="4">
                  <a:txBody>
                    <a:bodyPr/>
                    <a:lstStyle/>
                    <a:p>
                      <a:pPr algn="l" fontAlgn="b"/>
                      <a:r>
                        <a:rPr lang="cs-CZ" sz="900" u="sng" strike="noStrike">
                          <a:effectLst/>
                        </a:rPr>
                        <a:t>Plánované náklady sociální služby podle jednotlivých nákladových položek</a:t>
                      </a:r>
                      <a:endParaRPr lang="cs-CZ" sz="900" b="true" i="false" u="sng"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hMerge="true">
                  <a:txBody>
                    <a:bodyPr/>
                    <a:lstStyle/>
                    <a:p>
                      <a:endParaRPr lang="cs-CZ"/>
                    </a:p>
                  </a:txBody>
                  <a:tcPr/>
                </a:tc>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186754442"/>
                  </a:ext>
                </a:extLst>
              </a:tr>
              <a:tr h="202269">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9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298760673"/>
                  </a:ext>
                </a:extLst>
              </a:tr>
              <a:tr h="351949">
                <a:tc gridSpan="3">
                  <a:txBody>
                    <a:bodyPr/>
                    <a:lstStyle/>
                    <a:p>
                      <a:pPr algn="l" fontAlgn="ctr"/>
                      <a:r>
                        <a:rPr lang="cs-CZ" sz="800" u="none" strike="noStrike">
                          <a:effectLst/>
                        </a:rPr>
                        <a:t>Nákladová položka</a:t>
                      </a:r>
                      <a:endParaRPr lang="cs-CZ" sz="800" b="tru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hMerge="true">
                  <a:txBody>
                    <a:bodyPr/>
                    <a:lstStyle/>
                    <a:p>
                      <a:endParaRPr lang="cs-CZ"/>
                    </a:p>
                  </a:txBody>
                  <a:tcPr/>
                </a:tc>
                <a:tc>
                  <a:txBody>
                    <a:bodyPr/>
                    <a:lstStyle/>
                    <a:p>
                      <a:pPr algn="l" fontAlgn="ctr"/>
                      <a:r>
                        <a:rPr lang="cs-CZ" sz="800" u="none" strike="noStrike">
                          <a:effectLst/>
                        </a:rPr>
                        <a:t>Plánované náklady sociální služby</a:t>
                      </a:r>
                      <a:endParaRPr lang="cs-CZ" sz="800" b="true" i="false" u="none" strike="noStrike">
                        <a:solidFill>
                          <a:srgbClr val="000000"/>
                        </a:solidFill>
                        <a:effectLst/>
                        <a:latin typeface="Arial" panose="020B0604020202020204" pitchFamily="34" charset="0"/>
                      </a:endParaRPr>
                    </a:p>
                  </a:txBody>
                  <a:tcPr marL="0" marR="0" marT="0" marB="0" anchor="ctr"/>
                </a:tc>
                <a:tc>
                  <a:txBody>
                    <a:bodyPr/>
                    <a:lstStyle/>
                    <a:p>
                      <a:pPr algn="l" fontAlgn="ctr"/>
                      <a:r>
                        <a:rPr lang="cs-CZ" sz="800" u="none" strike="noStrike">
                          <a:effectLst/>
                        </a:rPr>
                        <a:t>číslo položky rozpočtu v IS KP 21+</a:t>
                      </a:r>
                      <a:endParaRPr lang="cs-CZ" sz="800" b="true" i="false" u="none" strike="noStrike">
                        <a:solidFill>
                          <a:srgbClr val="000000"/>
                        </a:solidFill>
                        <a:effectLst/>
                        <a:latin typeface="Arial" panose="020B0604020202020204" pitchFamily="34" charset="0"/>
                      </a:endParaRPr>
                    </a:p>
                  </a:txBody>
                  <a:tcPr marL="0" marR="0" marT="0" marB="0" anchor="ctr"/>
                </a:tc>
                <a:tc>
                  <a:txBody>
                    <a:bodyPr/>
                    <a:lstStyle/>
                    <a:p>
                      <a:pPr algn="l" fontAlgn="ctr"/>
                      <a:r>
                        <a:rPr lang="cs-CZ" sz="800" u="none" strike="noStrike">
                          <a:effectLst/>
                        </a:rPr>
                        <a:t>Komentář</a:t>
                      </a:r>
                      <a:endParaRPr lang="cs-CZ" sz="800" b="true" i="false" u="none" strike="noStrike">
                        <a:solidFill>
                          <a:srgbClr val="000000"/>
                        </a:solidFill>
                        <a:effectLst/>
                        <a:latin typeface="Arial" panose="020B0604020202020204" pitchFamily="34" charset="0"/>
                      </a:endParaRPr>
                    </a:p>
                  </a:txBody>
                  <a:tcPr marL="0" marR="0" marT="0" marB="0" anchor="ctr"/>
                </a:tc>
                <a:extLst>
                  <a:ext uri="{0D108BD9-81ED-4DB2-BD59-A6C34878D82A}">
                    <a16:rowId xmlns:a16="http://schemas.microsoft.com/office/drawing/2014/main" val="2812612654"/>
                  </a:ext>
                </a:extLst>
              </a:tr>
              <a:tr h="171929">
                <a:tc gridSpan="3">
                  <a:txBody>
                    <a:bodyPr/>
                    <a:lstStyle/>
                    <a:p>
                      <a:pPr algn="l" fontAlgn="b"/>
                      <a:r>
                        <a:rPr lang="cs-CZ" sz="800" u="none" strike="noStrike">
                          <a:effectLst/>
                        </a:rPr>
                        <a:t>1 OSOBNÍ (MZDOVÉ) NÁKLADY</a:t>
                      </a:r>
                      <a:endParaRPr lang="cs-CZ" sz="800" b="tru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tru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tru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641898704"/>
                  </a:ext>
                </a:extLst>
              </a:tr>
              <a:tr h="171929">
                <a:tc gridSpan="3">
                  <a:txBody>
                    <a:bodyPr/>
                    <a:lstStyle/>
                    <a:p>
                      <a:pPr algn="l" fontAlgn="b"/>
                      <a:r>
                        <a:rPr lang="cs-CZ" sz="800" u="none" strike="noStrike">
                          <a:effectLst/>
                        </a:rPr>
                        <a:t>1.1 Pracovní smlouvy (hlavní pracovní poměr)</a:t>
                      </a:r>
                      <a:endParaRPr lang="cs-CZ" sz="8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fals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413951986"/>
                  </a:ext>
                </a:extLst>
              </a:tr>
              <a:tr h="171929">
                <a:tc gridSpan="3">
                  <a:txBody>
                    <a:bodyPr/>
                    <a:lstStyle/>
                    <a:p>
                      <a:pPr algn="l" fontAlgn="b"/>
                      <a:r>
                        <a:rPr lang="pl-PL" sz="800" u="none" strike="noStrike">
                          <a:effectLst/>
                        </a:rPr>
                        <a:t>1.2 Dohody o pracovní činnosti</a:t>
                      </a:r>
                      <a:endParaRPr lang="pl-PL" sz="8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fals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999658236"/>
                  </a:ext>
                </a:extLst>
              </a:tr>
              <a:tr h="171929">
                <a:tc gridSpan="3">
                  <a:txBody>
                    <a:bodyPr/>
                    <a:lstStyle/>
                    <a:p>
                      <a:pPr algn="l" fontAlgn="b"/>
                      <a:r>
                        <a:rPr lang="pt-BR" sz="800" u="none" strike="noStrike">
                          <a:effectLst/>
                        </a:rPr>
                        <a:t>1.3 Dohody o provedení práce</a:t>
                      </a:r>
                      <a:endParaRPr lang="pt-BR" sz="8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fals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4120787020"/>
                  </a:ext>
                </a:extLst>
              </a:tr>
              <a:tr h="182043">
                <a:tc gridSpan="3">
                  <a:txBody>
                    <a:bodyPr/>
                    <a:lstStyle/>
                    <a:p>
                      <a:pPr algn="l" fontAlgn="b"/>
                      <a:r>
                        <a:rPr lang="cs-CZ" sz="800" u="none" strike="noStrike">
                          <a:effectLst/>
                        </a:rPr>
                        <a:t>1.4 Jiné osobní náklady</a:t>
                      </a:r>
                      <a:endParaRPr lang="cs-CZ" sz="8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fals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781364035"/>
                  </a:ext>
                </a:extLst>
              </a:tr>
              <a:tr h="171929">
                <a:tc gridSpan="3">
                  <a:txBody>
                    <a:bodyPr/>
                    <a:lstStyle/>
                    <a:p>
                      <a:pPr algn="l" fontAlgn="b"/>
                      <a:r>
                        <a:rPr lang="cs-CZ" sz="800" u="none" strike="noStrike">
                          <a:effectLst/>
                        </a:rPr>
                        <a:t>Zařízení a vybavení - částka z paušálu</a:t>
                      </a:r>
                      <a:endParaRPr lang="cs-CZ" sz="800" b="tru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tru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tru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678850219"/>
                  </a:ext>
                </a:extLst>
              </a:tr>
              <a:tr h="171929">
                <a:tc gridSpan="3">
                  <a:txBody>
                    <a:bodyPr/>
                    <a:lstStyle/>
                    <a:p>
                      <a:pPr algn="l" fontAlgn="b"/>
                      <a:r>
                        <a:rPr lang="cs-CZ" sz="800" u="none" strike="noStrike">
                          <a:effectLst/>
                        </a:rPr>
                        <a:t>Dlouhodobý majetek - neinvestiční</a:t>
                      </a:r>
                      <a:endParaRPr lang="cs-CZ" sz="8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fals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tru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767849114"/>
                  </a:ext>
                </a:extLst>
              </a:tr>
              <a:tr h="171929">
                <a:tc gridSpan="3">
                  <a:txBody>
                    <a:bodyPr/>
                    <a:lstStyle/>
                    <a:p>
                      <a:pPr algn="l" fontAlgn="b"/>
                      <a:r>
                        <a:rPr lang="cs-CZ" sz="800" u="none" strike="noStrike">
                          <a:effectLst/>
                        </a:rPr>
                        <a:t>Spotřební materiál pro CS</a:t>
                      </a:r>
                      <a:endParaRPr lang="cs-CZ" sz="8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fals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924656438"/>
                  </a:ext>
                </a:extLst>
              </a:tr>
              <a:tr h="171929">
                <a:tc gridSpan="3">
                  <a:txBody>
                    <a:bodyPr/>
                    <a:lstStyle/>
                    <a:p>
                      <a:pPr algn="l" fontAlgn="b"/>
                      <a:r>
                        <a:rPr lang="cs-CZ" sz="800" u="none" strike="noStrike">
                          <a:effectLst/>
                        </a:rPr>
                        <a:t>Služby - částka z paušálu</a:t>
                      </a:r>
                      <a:endParaRPr lang="cs-CZ" sz="800" b="tru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tru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tru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608803129"/>
                  </a:ext>
                </a:extLst>
              </a:tr>
              <a:tr h="171929">
                <a:tc gridSpan="3">
                  <a:txBody>
                    <a:bodyPr/>
                    <a:lstStyle/>
                    <a:p>
                      <a:pPr algn="l" fontAlgn="b"/>
                      <a:r>
                        <a:rPr lang="cs-CZ" sz="800" u="none" strike="noStrike">
                          <a:effectLst/>
                        </a:rPr>
                        <a:t>nájemné</a:t>
                      </a:r>
                      <a:endParaRPr lang="cs-CZ" sz="8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fals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445775290"/>
                  </a:ext>
                </a:extLst>
              </a:tr>
              <a:tr h="171929">
                <a:tc gridSpan="3">
                  <a:txBody>
                    <a:bodyPr/>
                    <a:lstStyle/>
                    <a:p>
                      <a:pPr algn="l" fontAlgn="b"/>
                      <a:r>
                        <a:rPr lang="cs-CZ" sz="800" u="none" strike="noStrike">
                          <a:effectLst/>
                        </a:rPr>
                        <a:t>právní a ekonomické služby</a:t>
                      </a:r>
                      <a:endParaRPr lang="cs-CZ" sz="8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fals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413989538"/>
                  </a:ext>
                </a:extLst>
              </a:tr>
              <a:tr h="171929">
                <a:tc gridSpan="3">
                  <a:txBody>
                    <a:bodyPr/>
                    <a:lstStyle/>
                    <a:p>
                      <a:pPr algn="l" fontAlgn="b"/>
                      <a:r>
                        <a:rPr lang="cs-CZ" sz="800" u="none" strike="noStrike">
                          <a:effectLst/>
                        </a:rPr>
                        <a:t>školení a kurzy</a:t>
                      </a:r>
                      <a:endParaRPr lang="cs-CZ" sz="8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fals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835556493"/>
                  </a:ext>
                </a:extLst>
              </a:tr>
              <a:tr h="171929">
                <a:tc gridSpan="3">
                  <a:txBody>
                    <a:bodyPr/>
                    <a:lstStyle/>
                    <a:p>
                      <a:pPr algn="l" fontAlgn="b"/>
                      <a:r>
                        <a:rPr lang="cs-CZ" sz="800" u="none" strike="noStrike">
                          <a:effectLst/>
                        </a:rPr>
                        <a:t>ostatní služby</a:t>
                      </a:r>
                      <a:endParaRPr lang="cs-CZ" sz="8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fals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636196720"/>
                  </a:ext>
                </a:extLst>
              </a:tr>
              <a:tr h="171929">
                <a:tc gridSpan="3">
                  <a:txBody>
                    <a:bodyPr/>
                    <a:lstStyle/>
                    <a:p>
                      <a:pPr algn="l" fontAlgn="b"/>
                      <a:r>
                        <a:rPr lang="cs-CZ" sz="800" u="none" strike="noStrike">
                          <a:effectLst/>
                        </a:rPr>
                        <a:t>energie</a:t>
                      </a:r>
                      <a:endParaRPr lang="cs-CZ" sz="8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fals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22444785"/>
                  </a:ext>
                </a:extLst>
              </a:tr>
              <a:tr h="171929">
                <a:tc gridSpan="3">
                  <a:txBody>
                    <a:bodyPr/>
                    <a:lstStyle/>
                    <a:p>
                      <a:pPr algn="l" fontAlgn="b"/>
                      <a:r>
                        <a:rPr lang="cs-CZ" sz="800" u="none" strike="noStrike">
                          <a:effectLst/>
                        </a:rPr>
                        <a:t>jiné</a:t>
                      </a:r>
                      <a:endParaRPr lang="cs-CZ" sz="8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fals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152974204"/>
                  </a:ext>
                </a:extLst>
              </a:tr>
              <a:tr h="171929">
                <a:tc gridSpan="3">
                  <a:txBody>
                    <a:bodyPr/>
                    <a:lstStyle/>
                    <a:p>
                      <a:pPr algn="l" fontAlgn="b"/>
                      <a:r>
                        <a:rPr lang="cs-CZ" sz="800" u="none" strike="noStrike">
                          <a:effectLst/>
                        </a:rPr>
                        <a:t>Další náklady - částka z paušálu</a:t>
                      </a:r>
                      <a:endParaRPr lang="cs-CZ" sz="800" b="tru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tru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066594941"/>
                  </a:ext>
                </a:extLst>
              </a:tr>
              <a:tr h="171929">
                <a:tc gridSpan="3">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fals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42756898"/>
                  </a:ext>
                </a:extLst>
              </a:tr>
              <a:tr h="171929">
                <a:tc gridSpan="3">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fals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492757210"/>
                  </a:ext>
                </a:extLst>
              </a:tr>
              <a:tr h="171929">
                <a:tc gridSpan="3">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fals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455267214"/>
                  </a:ext>
                </a:extLst>
              </a:tr>
              <a:tr h="182043">
                <a:tc gridSpan="3">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fals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465961341"/>
                  </a:ext>
                </a:extLst>
              </a:tr>
              <a:tr h="182043">
                <a:tc gridSpan="3">
                  <a:txBody>
                    <a:bodyPr/>
                    <a:lstStyle/>
                    <a:p>
                      <a:pPr algn="l" fontAlgn="b"/>
                      <a:r>
                        <a:rPr lang="pl-PL" sz="800" u="none" strike="noStrike">
                          <a:effectLst/>
                        </a:rPr>
                        <a:t>CELKEM NÁKLADY NA SOC.SLUŽBU</a:t>
                      </a:r>
                      <a:endParaRPr lang="pl-PL" sz="800" b="tru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true" i="false" u="none" strike="noStrike">
                        <a:solidFill>
                          <a:srgbClr val="000000"/>
                        </a:solidFill>
                        <a:effectLst/>
                        <a:latin typeface="Arial" panose="020B0604020202020204" pitchFamily="34" charset="0"/>
                      </a:endParaRPr>
                    </a:p>
                  </a:txBody>
                  <a:tcPr marL="0" marR="200376" marT="0" marB="0" anchor="b"/>
                </a:tc>
                <a:tc>
                  <a:txBody>
                    <a:bodyPr/>
                    <a:lstStyle/>
                    <a:p>
                      <a:pPr algn="l" fontAlgn="b"/>
                      <a:endParaRPr lang="cs-CZ" sz="800" b="tru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800" b="true" i="false" u="none" strike="noStrike" dirty="fals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804770045"/>
                  </a:ext>
                </a:extLst>
              </a:tr>
            </a:tbl>
          </a:graphicData>
        </a:graphic>
      </p:graphicFrame>
    </p:spTree>
    <p:extLst>
      <p:ext uri="{BB962C8B-B14F-4D97-AF65-F5344CB8AC3E}">
        <p14:creationId xmlns:p14="http://schemas.microsoft.com/office/powerpoint/2010/main" val="9235952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8A13DF-6927-49A7-A84A-638197CF62AC}"/>
              </a:ext>
            </a:extLst>
          </p:cNvPr>
          <p:cNvSpPr>
            <a:spLocks noGrp="true"/>
          </p:cNvSpPr>
          <p:nvPr>
            <p:ph type="title"/>
          </p:nvPr>
        </p:nvSpPr>
        <p:spPr/>
        <p:txBody>
          <a:bodyPr/>
          <a:lstStyle/>
          <a:p>
            <a:r>
              <a:rPr lang="cs-CZ" dirty="false"/>
              <a:t>Příloha č. 2 A – Údaje o sociální službě plán</a:t>
            </a:r>
          </a:p>
        </p:txBody>
      </p:sp>
      <p:sp>
        <p:nvSpPr>
          <p:cNvPr id="4" name="Zástupný symbol pro číslo snímku 3">
            <a:extLst>
              <a:ext uri="{FF2B5EF4-FFF2-40B4-BE49-F238E27FC236}">
                <a16:creationId xmlns:a16="http://schemas.microsoft.com/office/drawing/2014/main" id="{49DC6DA4-AFF4-4E11-9F0E-B455BD2F2E48}"/>
              </a:ext>
            </a:extLst>
          </p:cNvPr>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21</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6" name="Rectangle 1">
            <a:extLst>
              <a:ext uri="{FF2B5EF4-FFF2-40B4-BE49-F238E27FC236}">
                <a16:creationId xmlns:a16="http://schemas.microsoft.com/office/drawing/2014/main" id="{40ACBD6D-2C27-421F-AEF2-22AB911D1FA5}"/>
              </a:ext>
            </a:extLst>
          </p:cNvPr>
          <p:cNvSpPr>
            <a:spLocks noChangeArrowheads="true"/>
          </p:cNvSpPr>
          <p:nvPr/>
        </p:nvSpPr>
        <p:spPr bwMode="auto">
          <a:xfrm>
            <a:off x="1979712" y="227687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false" fontAlgn="base" latinLnBrk="false" hangingPunct="false">
              <a:lnSpc>
                <a:spcPct val="100000"/>
              </a:lnSpc>
              <a:spcBef>
                <a:spcPct val="0"/>
              </a:spcBef>
              <a:spcAft>
                <a:spcPct val="0"/>
              </a:spcAft>
              <a:buClrTx/>
              <a:buSzTx/>
              <a:buFontTx/>
              <a:buNone/>
              <a:tabLst/>
              <a:defRPr/>
            </a:pPr>
            <a:br>
              <a:rPr kumimoji="false" lang="cs-CZ" altLang="cs-CZ" sz="1800" b="false" i="false" u="none" strike="noStrike" kern="1200" cap="none" spc="0" normalizeH="false" baseline="0" noProof="false" dirty="false">
                <a:ln>
                  <a:noFill/>
                </a:ln>
                <a:solidFill>
                  <a:srgbClr val="084A8B"/>
                </a:solidFill>
                <a:effectLst/>
                <a:uLnTx/>
                <a:uFillTx/>
                <a:latin typeface="Arial" panose="020B0604020202020204" pitchFamily="34" charset="0"/>
                <a:ea typeface="+mn-ea"/>
                <a:cs typeface="+mn-cs"/>
              </a:rPr>
            </a:br>
            <a:endParaRPr kumimoji="false" lang="cs-CZ" altLang="cs-CZ" sz="1800" b="false" i="false" u="none" strike="noStrike" kern="1200" cap="none" spc="0" normalizeH="false" baseline="0" noProof="false" dirty="false">
              <a:ln>
                <a:noFill/>
              </a:ln>
              <a:solidFill>
                <a:srgbClr val="084A8B"/>
              </a:solidFill>
              <a:effectLst/>
              <a:uLnTx/>
              <a:uFillTx/>
              <a:latin typeface="Arial" panose="020B0604020202020204" pitchFamily="34" charset="0"/>
              <a:ea typeface="+mn-ea"/>
              <a:cs typeface="+mn-cs"/>
            </a:endParaRPr>
          </a:p>
        </p:txBody>
      </p:sp>
      <p:graphicFrame>
        <p:nvGraphicFramePr>
          <p:cNvPr id="7" name="Zástupný obsah 6">
            <a:extLst>
              <a:ext uri="{FF2B5EF4-FFF2-40B4-BE49-F238E27FC236}">
                <a16:creationId xmlns:a16="http://schemas.microsoft.com/office/drawing/2014/main" id="{4B9F3523-0CF4-4A79-94B6-C8B89A2D51B5}"/>
              </a:ext>
            </a:extLst>
          </p:cNvPr>
          <p:cNvGraphicFramePr>
            <a:graphicFrameLocks noGrp="true"/>
          </p:cNvGraphicFramePr>
          <p:nvPr>
            <p:ph idx="1"/>
          </p:nvPr>
        </p:nvGraphicFramePr>
        <p:xfrm>
          <a:off x="611560" y="1484786"/>
          <a:ext cx="8172440" cy="4752517"/>
        </p:xfrm>
        <a:graphic>
          <a:graphicData uri="http://schemas.openxmlformats.org/drawingml/2006/table">
            <a:tbl>
              <a:tblPr>
                <a:tableStyleId>{5C22544A-7EE6-4342-B048-85BDC9FD1C3A}</a:tableStyleId>
              </a:tblPr>
              <a:tblGrid>
                <a:gridCol w="613892">
                  <a:extLst>
                    <a:ext uri="{9D8B030D-6E8A-4147-A177-3AD203B41FA5}">
                      <a16:colId xmlns:a16="http://schemas.microsoft.com/office/drawing/2014/main" val="3981543059"/>
                    </a:ext>
                  </a:extLst>
                </a:gridCol>
                <a:gridCol w="2810475">
                  <a:extLst>
                    <a:ext uri="{9D8B030D-6E8A-4147-A177-3AD203B41FA5}">
                      <a16:colId xmlns:a16="http://schemas.microsoft.com/office/drawing/2014/main" val="1162363256"/>
                    </a:ext>
                  </a:extLst>
                </a:gridCol>
                <a:gridCol w="1496362">
                  <a:extLst>
                    <a:ext uri="{9D8B030D-6E8A-4147-A177-3AD203B41FA5}">
                      <a16:colId xmlns:a16="http://schemas.microsoft.com/office/drawing/2014/main" val="2399806284"/>
                    </a:ext>
                  </a:extLst>
                </a:gridCol>
                <a:gridCol w="1534731">
                  <a:extLst>
                    <a:ext uri="{9D8B030D-6E8A-4147-A177-3AD203B41FA5}">
                      <a16:colId xmlns:a16="http://schemas.microsoft.com/office/drawing/2014/main" val="93886083"/>
                    </a:ext>
                  </a:extLst>
                </a:gridCol>
                <a:gridCol w="1716980">
                  <a:extLst>
                    <a:ext uri="{9D8B030D-6E8A-4147-A177-3AD203B41FA5}">
                      <a16:colId xmlns:a16="http://schemas.microsoft.com/office/drawing/2014/main" val="252533379"/>
                    </a:ext>
                  </a:extLst>
                </a:gridCol>
              </a:tblGrid>
              <a:tr h="188074">
                <a:tc gridSpan="2">
                  <a:txBody>
                    <a:bodyPr/>
                    <a:lstStyle/>
                    <a:p>
                      <a:pPr algn="l" fontAlgn="b"/>
                      <a:r>
                        <a:rPr lang="cs-CZ" sz="1000" u="sng" strike="noStrike">
                          <a:effectLst/>
                        </a:rPr>
                        <a:t>Plánované výnosy sociální služby</a:t>
                      </a:r>
                      <a:endParaRPr lang="cs-CZ" sz="1000" b="true" i="false" u="sng"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a:txBody>
                    <a:bodyPr/>
                    <a:lstStyle/>
                    <a:p>
                      <a:pPr algn="l" fontAlgn="b"/>
                      <a:endParaRPr lang="cs-CZ" sz="9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1000" b="true" i="false" u="sng"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9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812089099"/>
                  </a:ext>
                </a:extLst>
              </a:tr>
              <a:tr h="159863">
                <a:tc>
                  <a:txBody>
                    <a:bodyPr/>
                    <a:lstStyle/>
                    <a:p>
                      <a:pPr algn="l" fontAlgn="b"/>
                      <a:endParaRPr lang="cs-CZ" sz="9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9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900" b="tru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900" b="tru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9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922730998"/>
                  </a:ext>
                </a:extLst>
              </a:tr>
              <a:tr h="319726">
                <a:tc gridSpan="3">
                  <a:txBody>
                    <a:bodyPr/>
                    <a:lstStyle/>
                    <a:p>
                      <a:pPr algn="l" fontAlgn="ctr"/>
                      <a:r>
                        <a:rPr lang="cs-CZ" sz="900" u="none" strike="noStrike">
                          <a:effectLst/>
                        </a:rPr>
                        <a:t>Výnosy</a:t>
                      </a:r>
                      <a:endParaRPr lang="cs-CZ" sz="900" b="tru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hMerge="true">
                  <a:txBody>
                    <a:bodyPr/>
                    <a:lstStyle/>
                    <a:p>
                      <a:endParaRPr lang="cs-CZ"/>
                    </a:p>
                  </a:txBody>
                  <a:tcPr/>
                </a:tc>
                <a:tc>
                  <a:txBody>
                    <a:bodyPr/>
                    <a:lstStyle/>
                    <a:p>
                      <a:pPr algn="l" fontAlgn="ctr"/>
                      <a:r>
                        <a:rPr lang="cs-CZ" sz="900" u="none" strike="noStrike">
                          <a:effectLst/>
                        </a:rPr>
                        <a:t>Plánované výnosy sociální služby </a:t>
                      </a:r>
                      <a:endParaRPr lang="cs-CZ" sz="900" b="true" i="false" u="none" strike="noStrike">
                        <a:solidFill>
                          <a:srgbClr val="000000"/>
                        </a:solidFill>
                        <a:effectLst/>
                        <a:latin typeface="Arial" panose="020B0604020202020204" pitchFamily="34" charset="0"/>
                      </a:endParaRPr>
                    </a:p>
                  </a:txBody>
                  <a:tcPr marL="0" marR="0" marT="0" marB="0" anchor="ctr"/>
                </a:tc>
                <a:tc>
                  <a:txBody>
                    <a:bodyPr/>
                    <a:lstStyle/>
                    <a:p>
                      <a:pPr algn="l" fontAlgn="ctr"/>
                      <a:r>
                        <a:rPr lang="cs-CZ" sz="900" u="none" strike="noStrike">
                          <a:effectLst/>
                        </a:rPr>
                        <a:t>Komentář</a:t>
                      </a:r>
                      <a:endParaRPr lang="cs-CZ" sz="900" b="true" i="false" u="none" strike="noStrike">
                        <a:solidFill>
                          <a:srgbClr val="000000"/>
                        </a:solidFill>
                        <a:effectLst/>
                        <a:latin typeface="Arial" panose="020B0604020202020204" pitchFamily="34" charset="0"/>
                      </a:endParaRPr>
                    </a:p>
                  </a:txBody>
                  <a:tcPr marL="0" marR="0" marT="0" marB="0" anchor="ctr"/>
                </a:tc>
                <a:extLst>
                  <a:ext uri="{0D108BD9-81ED-4DB2-BD59-A6C34878D82A}">
                    <a16:rowId xmlns:a16="http://schemas.microsoft.com/office/drawing/2014/main" val="2158346994"/>
                  </a:ext>
                </a:extLst>
              </a:tr>
              <a:tr h="159863">
                <a:tc gridSpan="3">
                  <a:txBody>
                    <a:bodyPr/>
                    <a:lstStyle/>
                    <a:p>
                      <a:pPr algn="l" fontAlgn="b"/>
                      <a:r>
                        <a:rPr lang="cs-CZ" sz="900" u="none" strike="noStrike">
                          <a:effectLst/>
                        </a:rPr>
                        <a:t>Kraje (uveďte jaké)</a:t>
                      </a:r>
                      <a:endParaRPr lang="cs-CZ" sz="9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900" u="none" strike="noStrike">
                          <a:effectLst/>
                        </a:rPr>
                        <a:t>0,00</a:t>
                      </a:r>
                      <a:endParaRPr lang="cs-CZ" sz="900" b="false" i="false" u="none" strike="noStrike">
                        <a:solidFill>
                          <a:srgbClr val="000000"/>
                        </a:solidFill>
                        <a:effectLst/>
                        <a:latin typeface="Arial" panose="020B0604020202020204" pitchFamily="34" charset="0"/>
                      </a:endParaRPr>
                    </a:p>
                  </a:txBody>
                  <a:tcPr marL="0" marR="230948" marT="0" marB="0" anchor="b"/>
                </a:tc>
                <a:tc>
                  <a:txBody>
                    <a:bodyPr/>
                    <a:lstStyle/>
                    <a:p>
                      <a:pPr algn="l" fontAlgn="b"/>
                      <a:r>
                        <a:rPr lang="cs-CZ" sz="900" u="none" strike="noStrike">
                          <a:effectLst/>
                        </a:rPr>
                        <a:t> </a:t>
                      </a:r>
                      <a:endParaRPr lang="cs-CZ" sz="9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826049740"/>
                  </a:ext>
                </a:extLst>
              </a:tr>
              <a:tr h="159863">
                <a:tc gridSpan="3">
                  <a:txBody>
                    <a:bodyPr/>
                    <a:lstStyle/>
                    <a:p>
                      <a:pPr algn="l" fontAlgn="b"/>
                      <a:r>
                        <a:rPr lang="cs-CZ" sz="900" u="none" strike="noStrike">
                          <a:effectLst/>
                        </a:rPr>
                        <a:t>Obce (uveďte jaké)</a:t>
                      </a:r>
                      <a:endParaRPr lang="cs-CZ" sz="9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900" u="none" strike="noStrike">
                          <a:effectLst/>
                        </a:rPr>
                        <a:t>0,00</a:t>
                      </a:r>
                      <a:endParaRPr lang="cs-CZ" sz="900" b="false" i="false" u="none" strike="noStrike">
                        <a:solidFill>
                          <a:srgbClr val="000000"/>
                        </a:solidFill>
                        <a:effectLst/>
                        <a:latin typeface="Arial" panose="020B0604020202020204" pitchFamily="34" charset="0"/>
                      </a:endParaRPr>
                    </a:p>
                  </a:txBody>
                  <a:tcPr marL="0" marR="230948" marT="0" marB="0" anchor="b"/>
                </a:tc>
                <a:tc>
                  <a:txBody>
                    <a:bodyPr/>
                    <a:lstStyle/>
                    <a:p>
                      <a:pPr algn="l" fontAlgn="b"/>
                      <a:r>
                        <a:rPr lang="cs-CZ" sz="900" u="none" strike="noStrike">
                          <a:effectLst/>
                        </a:rPr>
                        <a:t> </a:t>
                      </a:r>
                      <a:endParaRPr lang="cs-CZ" sz="9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830569599"/>
                  </a:ext>
                </a:extLst>
              </a:tr>
              <a:tr h="159863">
                <a:tc gridSpan="3">
                  <a:txBody>
                    <a:bodyPr/>
                    <a:lstStyle/>
                    <a:p>
                      <a:pPr algn="l" fontAlgn="b"/>
                      <a:r>
                        <a:rPr lang="cs-CZ" sz="900" u="none" strike="noStrike">
                          <a:effectLst/>
                        </a:rPr>
                        <a:t>Dotace resorty státní správy (uveďte jaké)</a:t>
                      </a:r>
                      <a:endParaRPr lang="cs-CZ" sz="9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900" u="none" strike="noStrike">
                          <a:effectLst/>
                        </a:rPr>
                        <a:t>0,00</a:t>
                      </a:r>
                      <a:endParaRPr lang="cs-CZ" sz="900" b="false" i="false" u="none" strike="noStrike">
                        <a:solidFill>
                          <a:srgbClr val="000000"/>
                        </a:solidFill>
                        <a:effectLst/>
                        <a:latin typeface="Arial" panose="020B0604020202020204" pitchFamily="34" charset="0"/>
                      </a:endParaRPr>
                    </a:p>
                  </a:txBody>
                  <a:tcPr marL="0" marR="230948" marT="0" marB="0" anchor="b"/>
                </a:tc>
                <a:tc>
                  <a:txBody>
                    <a:bodyPr/>
                    <a:lstStyle/>
                    <a:p>
                      <a:pPr algn="l" fontAlgn="b"/>
                      <a:r>
                        <a:rPr lang="cs-CZ" sz="900" u="none" strike="noStrike">
                          <a:effectLst/>
                        </a:rPr>
                        <a:t> </a:t>
                      </a:r>
                      <a:endParaRPr lang="cs-CZ" sz="9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732183893"/>
                  </a:ext>
                </a:extLst>
              </a:tr>
              <a:tr h="159863">
                <a:tc gridSpan="3">
                  <a:txBody>
                    <a:bodyPr/>
                    <a:lstStyle/>
                    <a:p>
                      <a:pPr algn="l" fontAlgn="b"/>
                      <a:r>
                        <a:rPr lang="cs-CZ" sz="900" u="none" strike="noStrike">
                          <a:effectLst/>
                        </a:rPr>
                        <a:t>Úřad práce ČR</a:t>
                      </a:r>
                      <a:endParaRPr lang="cs-CZ" sz="9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900" u="none" strike="noStrike">
                          <a:effectLst/>
                        </a:rPr>
                        <a:t>0,00</a:t>
                      </a:r>
                      <a:endParaRPr lang="cs-CZ" sz="900" b="false" i="false" u="none" strike="noStrike">
                        <a:solidFill>
                          <a:srgbClr val="000000"/>
                        </a:solidFill>
                        <a:effectLst/>
                        <a:latin typeface="Arial" panose="020B0604020202020204" pitchFamily="34" charset="0"/>
                      </a:endParaRPr>
                    </a:p>
                  </a:txBody>
                  <a:tcPr marL="0" marR="230948" marT="0" marB="0" anchor="b"/>
                </a:tc>
                <a:tc>
                  <a:txBody>
                    <a:bodyPr/>
                    <a:lstStyle/>
                    <a:p>
                      <a:pPr algn="l" fontAlgn="b"/>
                      <a:r>
                        <a:rPr lang="cs-CZ" sz="900" u="none" strike="noStrike">
                          <a:effectLst/>
                        </a:rPr>
                        <a:t> </a:t>
                      </a:r>
                      <a:endParaRPr lang="cs-CZ" sz="9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834312555"/>
                  </a:ext>
                </a:extLst>
              </a:tr>
              <a:tr h="159863">
                <a:tc gridSpan="3">
                  <a:txBody>
                    <a:bodyPr/>
                    <a:lstStyle/>
                    <a:p>
                      <a:pPr algn="l" fontAlgn="b"/>
                      <a:r>
                        <a:rPr lang="cs-CZ" sz="900" u="none" strike="noStrike">
                          <a:effectLst/>
                        </a:rPr>
                        <a:t>Jiné veřejné zdroje</a:t>
                      </a:r>
                      <a:endParaRPr lang="cs-CZ" sz="9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900" u="none" strike="noStrike">
                          <a:effectLst/>
                        </a:rPr>
                        <a:t>0,00</a:t>
                      </a:r>
                      <a:endParaRPr lang="cs-CZ" sz="900" b="false" i="false" u="none" strike="noStrike">
                        <a:solidFill>
                          <a:srgbClr val="000000"/>
                        </a:solidFill>
                        <a:effectLst/>
                        <a:latin typeface="Arial" panose="020B0604020202020204" pitchFamily="34" charset="0"/>
                      </a:endParaRPr>
                    </a:p>
                  </a:txBody>
                  <a:tcPr marL="0" marR="230948" marT="0" marB="0" anchor="b"/>
                </a:tc>
                <a:tc>
                  <a:txBody>
                    <a:bodyPr/>
                    <a:lstStyle/>
                    <a:p>
                      <a:pPr algn="l" fontAlgn="b"/>
                      <a:r>
                        <a:rPr lang="cs-CZ" sz="900" u="none" strike="noStrike">
                          <a:effectLst/>
                        </a:rPr>
                        <a:t> </a:t>
                      </a:r>
                      <a:endParaRPr lang="cs-CZ" sz="9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584540150"/>
                  </a:ext>
                </a:extLst>
              </a:tr>
              <a:tr h="159863">
                <a:tc gridSpan="3">
                  <a:txBody>
                    <a:bodyPr/>
                    <a:lstStyle/>
                    <a:p>
                      <a:pPr algn="l" fontAlgn="b"/>
                      <a:r>
                        <a:rPr lang="cs-CZ" sz="900" u="none" strike="noStrike">
                          <a:effectLst/>
                        </a:rPr>
                        <a:t>Úhrady od uživatelů</a:t>
                      </a:r>
                      <a:endParaRPr lang="cs-CZ" sz="9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900" u="none" strike="noStrike">
                          <a:effectLst/>
                        </a:rPr>
                        <a:t>0,00</a:t>
                      </a:r>
                      <a:endParaRPr lang="cs-CZ" sz="900" b="false" i="false" u="none" strike="noStrike">
                        <a:solidFill>
                          <a:srgbClr val="000000"/>
                        </a:solidFill>
                        <a:effectLst/>
                        <a:latin typeface="Arial" panose="020B0604020202020204" pitchFamily="34" charset="0"/>
                      </a:endParaRPr>
                    </a:p>
                  </a:txBody>
                  <a:tcPr marL="0" marR="230948" marT="0" marB="0" anchor="b"/>
                </a:tc>
                <a:tc>
                  <a:txBody>
                    <a:bodyPr/>
                    <a:lstStyle/>
                    <a:p>
                      <a:pPr algn="l" fontAlgn="b"/>
                      <a:r>
                        <a:rPr lang="cs-CZ" sz="900" u="none" strike="noStrike">
                          <a:effectLst/>
                        </a:rPr>
                        <a:t> </a:t>
                      </a:r>
                      <a:endParaRPr lang="cs-CZ" sz="9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957698139"/>
                  </a:ext>
                </a:extLst>
              </a:tr>
              <a:tr h="159863">
                <a:tc gridSpan="3">
                  <a:txBody>
                    <a:bodyPr/>
                    <a:lstStyle/>
                    <a:p>
                      <a:pPr algn="l" fontAlgn="b"/>
                      <a:r>
                        <a:rPr lang="cs-CZ" sz="900" u="none" strike="noStrike">
                          <a:effectLst/>
                        </a:rPr>
                        <a:t>Nadace, sponzoři</a:t>
                      </a:r>
                      <a:endParaRPr lang="cs-CZ" sz="9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900" u="none" strike="noStrike">
                          <a:effectLst/>
                        </a:rPr>
                        <a:t>0,00</a:t>
                      </a:r>
                      <a:endParaRPr lang="cs-CZ" sz="900" b="false" i="false" u="none" strike="noStrike">
                        <a:solidFill>
                          <a:srgbClr val="000000"/>
                        </a:solidFill>
                        <a:effectLst/>
                        <a:latin typeface="Arial" panose="020B0604020202020204" pitchFamily="34" charset="0"/>
                      </a:endParaRPr>
                    </a:p>
                  </a:txBody>
                  <a:tcPr marL="0" marR="230948" marT="0" marB="0" anchor="b"/>
                </a:tc>
                <a:tc>
                  <a:txBody>
                    <a:bodyPr/>
                    <a:lstStyle/>
                    <a:p>
                      <a:pPr algn="l" fontAlgn="b"/>
                      <a:r>
                        <a:rPr lang="cs-CZ" sz="900" u="none" strike="noStrike">
                          <a:effectLst/>
                        </a:rPr>
                        <a:t> </a:t>
                      </a:r>
                      <a:endParaRPr lang="cs-CZ" sz="9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009598910"/>
                  </a:ext>
                </a:extLst>
              </a:tr>
              <a:tr h="159863">
                <a:tc gridSpan="3">
                  <a:txBody>
                    <a:bodyPr/>
                    <a:lstStyle/>
                    <a:p>
                      <a:pPr algn="l" fontAlgn="b"/>
                      <a:r>
                        <a:rPr lang="cs-CZ" sz="900" u="none" strike="noStrike">
                          <a:effectLst/>
                        </a:rPr>
                        <a:t>Jiné výnosy (uveďte jaké)</a:t>
                      </a:r>
                      <a:endParaRPr lang="cs-CZ" sz="9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900" u="none" strike="noStrike">
                          <a:effectLst/>
                        </a:rPr>
                        <a:t>0,00</a:t>
                      </a:r>
                      <a:endParaRPr lang="cs-CZ" sz="900" b="false" i="false" u="none" strike="noStrike">
                        <a:solidFill>
                          <a:srgbClr val="000000"/>
                        </a:solidFill>
                        <a:effectLst/>
                        <a:latin typeface="Arial" panose="020B0604020202020204" pitchFamily="34" charset="0"/>
                      </a:endParaRPr>
                    </a:p>
                  </a:txBody>
                  <a:tcPr marL="0" marR="230948" marT="0" marB="0" anchor="b"/>
                </a:tc>
                <a:tc>
                  <a:txBody>
                    <a:bodyPr/>
                    <a:lstStyle/>
                    <a:p>
                      <a:pPr algn="l" fontAlgn="b"/>
                      <a:r>
                        <a:rPr lang="cs-CZ" sz="900" u="none" strike="noStrike">
                          <a:effectLst/>
                        </a:rPr>
                        <a:t> </a:t>
                      </a:r>
                      <a:endParaRPr lang="cs-CZ" sz="9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544448955"/>
                  </a:ext>
                </a:extLst>
              </a:tr>
              <a:tr h="159863">
                <a:tc gridSpan="3">
                  <a:txBody>
                    <a:bodyPr/>
                    <a:lstStyle/>
                    <a:p>
                      <a:pPr algn="l" fontAlgn="b"/>
                      <a:r>
                        <a:rPr lang="cs-CZ" sz="900" u="none" strike="noStrike">
                          <a:effectLst/>
                        </a:rPr>
                        <a:t>Celkové zdroje (peněžní příjmy) ve vztahu k sociální službě</a:t>
                      </a:r>
                      <a:endParaRPr lang="cs-CZ" sz="900" b="tru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900" u="none" strike="noStrike">
                          <a:effectLst/>
                        </a:rPr>
                        <a:t>0,00</a:t>
                      </a:r>
                      <a:endParaRPr lang="cs-CZ" sz="900" b="true" i="false" u="none" strike="noStrike">
                        <a:solidFill>
                          <a:srgbClr val="000000"/>
                        </a:solidFill>
                        <a:effectLst/>
                        <a:latin typeface="Arial" panose="020B0604020202020204" pitchFamily="34" charset="0"/>
                      </a:endParaRPr>
                    </a:p>
                  </a:txBody>
                  <a:tcPr marL="0" marR="230948" marT="0" marB="0" anchor="b"/>
                </a:tc>
                <a:tc>
                  <a:txBody>
                    <a:bodyPr/>
                    <a:lstStyle/>
                    <a:p>
                      <a:pPr algn="l" fontAlgn="b"/>
                      <a:r>
                        <a:rPr lang="cs-CZ" sz="900" u="none" strike="noStrike">
                          <a:effectLst/>
                        </a:rPr>
                        <a:t> </a:t>
                      </a:r>
                      <a:endParaRPr lang="cs-CZ" sz="9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303662910"/>
                  </a:ext>
                </a:extLst>
              </a:tr>
              <a:tr h="1357117">
                <a:tc>
                  <a:txBody>
                    <a:bodyPr/>
                    <a:lstStyle/>
                    <a:p>
                      <a:pPr algn="l" fontAlgn="b"/>
                      <a:r>
                        <a:rPr lang="cs-CZ" sz="900" u="none" strike="noStrike">
                          <a:effectLst/>
                        </a:rPr>
                        <a:t>Spolufinancování (částka nepokrytá uvedenými výnosy ve vztahu k sociální službě)</a:t>
                      </a:r>
                      <a:endParaRPr lang="cs-CZ" sz="9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900" u="none" strike="noStrike">
                          <a:effectLst/>
                        </a:rPr>
                        <a:t> </a:t>
                      </a:r>
                      <a:endParaRPr lang="cs-CZ" sz="9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900" u="none" strike="noStrike">
                          <a:effectLst/>
                        </a:rPr>
                        <a:t> </a:t>
                      </a:r>
                      <a:endParaRPr lang="cs-CZ" sz="900" b="fals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900" u="none" strike="noStrike">
                          <a:effectLst/>
                        </a:rPr>
                        <a:t>0,00</a:t>
                      </a:r>
                      <a:endParaRPr lang="cs-CZ" sz="900" b="true" i="false" u="none" strike="noStrike">
                        <a:solidFill>
                          <a:srgbClr val="000000"/>
                        </a:solidFill>
                        <a:effectLst/>
                        <a:latin typeface="Arial" panose="020B0604020202020204" pitchFamily="34" charset="0"/>
                      </a:endParaRPr>
                    </a:p>
                  </a:txBody>
                  <a:tcPr marL="0" marR="230948" marT="0" marB="0" anchor="b"/>
                </a:tc>
                <a:tc>
                  <a:txBody>
                    <a:bodyPr/>
                    <a:lstStyle/>
                    <a:p>
                      <a:pPr algn="l" fontAlgn="b"/>
                      <a:r>
                        <a:rPr lang="cs-CZ" sz="900" u="none" strike="noStrike" dirty="false">
                          <a:effectLst/>
                        </a:rPr>
                        <a:t> </a:t>
                      </a:r>
                      <a:endParaRPr lang="cs-CZ" sz="900" b="false" i="false" u="none" strike="noStrike" dirty="fals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098074089"/>
                  </a:ext>
                </a:extLst>
              </a:tr>
              <a:tr h="301582">
                <a:tc gridSpan="3">
                  <a:txBody>
                    <a:bodyPr/>
                    <a:lstStyle/>
                    <a:p>
                      <a:pPr algn="l" fontAlgn="b"/>
                      <a:r>
                        <a:rPr lang="cs-CZ" sz="900" u="none" strike="noStrike">
                          <a:effectLst/>
                        </a:rPr>
                        <a:t>Celkové výnosy relevantní pro výpočet výše vyrovnávací platby vč. relevantní části spolufinancování</a:t>
                      </a:r>
                      <a:endParaRPr lang="cs-CZ" sz="900" b="tru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900" u="none" strike="noStrike">
                          <a:effectLst/>
                        </a:rPr>
                        <a:t>0,00</a:t>
                      </a:r>
                      <a:endParaRPr lang="cs-CZ" sz="900" b="true" i="false" u="none" strike="noStrike">
                        <a:solidFill>
                          <a:srgbClr val="000000"/>
                        </a:solidFill>
                        <a:effectLst/>
                        <a:latin typeface="Arial" panose="020B0604020202020204" pitchFamily="34" charset="0"/>
                      </a:endParaRPr>
                    </a:p>
                  </a:txBody>
                  <a:tcPr marL="0" marR="230948" marT="0" marB="0" anchor="b"/>
                </a:tc>
                <a:tc>
                  <a:txBody>
                    <a:bodyPr/>
                    <a:lstStyle/>
                    <a:p>
                      <a:pPr algn="l" fontAlgn="b"/>
                      <a:r>
                        <a:rPr lang="cs-CZ" sz="900" u="none" strike="noStrike">
                          <a:effectLst/>
                        </a:rPr>
                        <a:t> </a:t>
                      </a:r>
                      <a:endParaRPr lang="cs-CZ" sz="9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980290887"/>
                  </a:ext>
                </a:extLst>
              </a:tr>
              <a:tr h="169266">
                <a:tc gridSpan="3">
                  <a:txBody>
                    <a:bodyPr/>
                    <a:lstStyle/>
                    <a:p>
                      <a:pPr algn="l" fontAlgn="ctr"/>
                      <a:r>
                        <a:rPr lang="cs-CZ" sz="900" u="none" strike="noStrike">
                          <a:effectLst/>
                        </a:rPr>
                        <a:t>VYROVNÁVACÍ PLATBA</a:t>
                      </a:r>
                      <a:endParaRPr lang="cs-CZ" sz="900" b="tru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hMerge="true">
                  <a:txBody>
                    <a:bodyPr/>
                    <a:lstStyle/>
                    <a:p>
                      <a:endParaRPr lang="cs-CZ"/>
                    </a:p>
                  </a:txBody>
                  <a:tcPr/>
                </a:tc>
                <a:tc>
                  <a:txBody>
                    <a:bodyPr/>
                    <a:lstStyle/>
                    <a:p>
                      <a:pPr algn="r" fontAlgn="b"/>
                      <a:r>
                        <a:rPr lang="cs-CZ" sz="900" u="none" strike="noStrike">
                          <a:effectLst/>
                        </a:rPr>
                        <a:t>0,00</a:t>
                      </a:r>
                      <a:endParaRPr lang="cs-CZ" sz="900" b="true" i="false" u="none" strike="noStrike">
                        <a:solidFill>
                          <a:srgbClr val="000000"/>
                        </a:solidFill>
                        <a:effectLst/>
                        <a:latin typeface="Arial" panose="020B0604020202020204" pitchFamily="34" charset="0"/>
                      </a:endParaRPr>
                    </a:p>
                  </a:txBody>
                  <a:tcPr marL="0" marR="230948" marT="0" marB="0" anchor="b"/>
                </a:tc>
                <a:tc>
                  <a:txBody>
                    <a:bodyPr/>
                    <a:lstStyle/>
                    <a:p>
                      <a:pPr algn="l" fontAlgn="b"/>
                      <a:r>
                        <a:rPr lang="cs-CZ" sz="900" u="none" strike="noStrike">
                          <a:effectLst/>
                        </a:rPr>
                        <a:t> </a:t>
                      </a:r>
                      <a:endParaRPr lang="cs-CZ" sz="9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664277423"/>
                  </a:ext>
                </a:extLst>
              </a:tr>
              <a:tr h="498396">
                <a:tc gridSpan="2">
                  <a:txBody>
                    <a:bodyPr/>
                    <a:lstStyle/>
                    <a:p>
                      <a:pPr algn="ctr" fontAlgn="ctr"/>
                      <a:r>
                        <a:rPr lang="cs-CZ" sz="900" u="none" strike="noStrike">
                          <a:effectLst/>
                        </a:rPr>
                        <a:t>Spolufinancování </a:t>
                      </a:r>
                      <a:endParaRPr lang="cs-CZ" sz="900" b="tru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ctr" fontAlgn="ctr"/>
                      <a:r>
                        <a:rPr lang="cs-CZ" sz="900" u="none" strike="noStrike">
                          <a:effectLst/>
                        </a:rPr>
                        <a:t>0%</a:t>
                      </a:r>
                      <a:endParaRPr lang="cs-CZ" sz="900" b="true" i="false" u="none" strike="noStrike">
                        <a:solidFill>
                          <a:srgbClr val="000000"/>
                        </a:solidFill>
                        <a:effectLst/>
                        <a:latin typeface="Arial" panose="020B0604020202020204" pitchFamily="34" charset="0"/>
                      </a:endParaRPr>
                    </a:p>
                  </a:txBody>
                  <a:tcPr marL="0" marR="0" marT="0" marB="0" anchor="ctr"/>
                </a:tc>
                <a:tc>
                  <a:txBody>
                    <a:bodyPr/>
                    <a:lstStyle/>
                    <a:p>
                      <a:pPr algn="l" fontAlgn="b"/>
                      <a:endParaRPr lang="cs-CZ" sz="900" b="false" i="true" u="none" strike="noStrike">
                        <a:solidFill>
                          <a:srgbClr val="A6A6A6"/>
                        </a:solidFill>
                        <a:effectLst/>
                        <a:latin typeface="Arial" panose="020B0604020202020204" pitchFamily="34" charset="0"/>
                      </a:endParaRPr>
                    </a:p>
                  </a:txBody>
                  <a:tcPr marL="0" marR="0" marT="0" marB="0" anchor="b"/>
                </a:tc>
                <a:tc>
                  <a:txBody>
                    <a:bodyPr/>
                    <a:lstStyle/>
                    <a:p>
                      <a:pPr algn="l" fontAlgn="b"/>
                      <a:endParaRPr lang="cs-CZ" sz="9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83970902"/>
                  </a:ext>
                </a:extLst>
              </a:tr>
              <a:tr h="159863">
                <a:tc>
                  <a:txBody>
                    <a:bodyPr/>
                    <a:lstStyle/>
                    <a:p>
                      <a:pPr algn="l" fontAlgn="b"/>
                      <a:endParaRPr lang="cs-CZ" sz="9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9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9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9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9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879673801"/>
                  </a:ext>
                </a:extLst>
              </a:tr>
              <a:tr h="159863">
                <a:tc gridSpan="5">
                  <a:txBody>
                    <a:bodyPr/>
                    <a:lstStyle/>
                    <a:p>
                      <a:pPr algn="l" fontAlgn="b"/>
                      <a:r>
                        <a:rPr lang="cs-CZ" sz="900" u="none" strike="noStrike" dirty="false">
                          <a:effectLst/>
                        </a:rPr>
                        <a:t>Poznámka: v tabulkách se uvádějí údaje pouze ve vztahu k základním činnostem sociální služby (nikoliv fakultativním)</a:t>
                      </a:r>
                      <a:endParaRPr lang="cs-CZ" sz="900" b="false" i="true" u="none" strike="noStrike" dirty="fals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hMerge="true">
                  <a:txBody>
                    <a:bodyPr/>
                    <a:lstStyle/>
                    <a:p>
                      <a:endParaRPr lang="cs-CZ"/>
                    </a:p>
                  </a:txBody>
                  <a:tcPr/>
                </a:tc>
                <a:tc hMerge="true">
                  <a:txBody>
                    <a:bodyPr/>
                    <a:lstStyle/>
                    <a:p>
                      <a:endParaRPr lang="cs-CZ"/>
                    </a:p>
                  </a:txBody>
                  <a:tcPr/>
                </a:tc>
                <a:extLst>
                  <a:ext uri="{0D108BD9-81ED-4DB2-BD59-A6C34878D82A}">
                    <a16:rowId xmlns:a16="http://schemas.microsoft.com/office/drawing/2014/main" val="410375774"/>
                  </a:ext>
                </a:extLst>
              </a:tr>
            </a:tbl>
          </a:graphicData>
        </a:graphic>
      </p:graphicFrame>
      <p:sp>
        <p:nvSpPr>
          <p:cNvPr id="8" name="Obdélník 7">
            <a:extLst>
              <a:ext uri="{FF2B5EF4-FFF2-40B4-BE49-F238E27FC236}">
                <a16:creationId xmlns:a16="http://schemas.microsoft.com/office/drawing/2014/main" id="{1CA74298-79FD-4459-87A4-55A004EA670B}"/>
              </a:ext>
            </a:extLst>
          </p:cNvPr>
          <p:cNvSpPr/>
          <p:nvPr/>
        </p:nvSpPr>
        <p:spPr>
          <a:xfrm>
            <a:off x="611560" y="5229200"/>
            <a:ext cx="6552728" cy="288005"/>
          </a:xfrm>
          <a:prstGeom prst="rect">
            <a:avLst/>
          </a:prstGeom>
          <a:noFill/>
          <a:ln w="28575">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endParaRPr kumimoji="false" lang="cs-CZ" sz="1800" b="false" i="false" u="none" strike="noStrike" kern="1200" cap="none" spc="0" normalizeH="false" baseline="0" noProof="false">
              <a:ln>
                <a:noFill/>
              </a:ln>
              <a:solidFill>
                <a:srgbClr val="F5F5F5"/>
              </a:solidFill>
              <a:effectLst/>
              <a:uLnTx/>
              <a:uFillTx/>
              <a:latin typeface="Arial"/>
              <a:ea typeface="+mn-ea"/>
              <a:cs typeface="+mn-cs"/>
            </a:endParaRPr>
          </a:p>
        </p:txBody>
      </p:sp>
    </p:spTree>
    <p:extLst>
      <p:ext uri="{BB962C8B-B14F-4D97-AF65-F5344CB8AC3E}">
        <p14:creationId xmlns:p14="http://schemas.microsoft.com/office/powerpoint/2010/main" val="16241906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827584" y="1844824"/>
            <a:ext cx="7272808" cy="864096"/>
          </a:xfrm>
        </p:spPr>
        <p:txBody>
          <a:bodyPr/>
          <a:lstStyle/>
          <a:p>
            <a:pPr algn="ctr"/>
            <a:r>
              <a:rPr lang="cs-CZ" dirty="false"/>
              <a:t>Podporované aktivity</a:t>
            </a:r>
            <a:br>
              <a:rPr lang="cs-CZ" dirty="false"/>
            </a:br>
            <a:br>
              <a:rPr lang="cs-CZ" dirty="false"/>
            </a:br>
            <a:r>
              <a:rPr lang="cs-CZ" dirty="false"/>
              <a:t>cílové skupiny</a:t>
            </a:r>
            <a:br>
              <a:rPr lang="cs-CZ" dirty="false"/>
            </a:br>
            <a:br>
              <a:rPr lang="cs-CZ" dirty="false"/>
            </a:br>
            <a:r>
              <a:rPr lang="cs-CZ" dirty="false"/>
              <a:t>ROZPOČET Projektu</a:t>
            </a:r>
            <a:br>
              <a:rPr lang="cs-CZ" dirty="false"/>
            </a:br>
            <a:br>
              <a:rPr lang="cs-CZ" dirty="false"/>
            </a:br>
            <a:r>
              <a:rPr lang="cs-CZ" dirty="false"/>
              <a:t>indikátory</a:t>
            </a:r>
            <a:endParaRPr lang="cs-CZ" sz="2800" b="false" dirty="false"/>
          </a:p>
        </p:txBody>
      </p:sp>
    </p:spTree>
    <p:extLst>
      <p:ext uri="{BB962C8B-B14F-4D97-AF65-F5344CB8AC3E}">
        <p14:creationId xmlns:p14="http://schemas.microsoft.com/office/powerpoint/2010/main" val="17688316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a:xfrm>
            <a:off x="451413" y="-24771"/>
            <a:ext cx="8424000" cy="1080000"/>
          </a:xfrm>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dirty="false"/>
              <a:t>Věcné zaměření výzvy</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67173" y="1340768"/>
            <a:ext cx="8244000" cy="4896544"/>
          </a:xfrm>
        </p:spPr>
        <p:txBody>
          <a:bodyPr/>
          <a:lstStyle/>
          <a:p>
            <a:pPr algn="just">
              <a:lnSpc>
                <a:spcPct val="107000"/>
              </a:lnSpc>
              <a:spcAft>
                <a:spcPts val="800"/>
              </a:spcAft>
              <a:buFont typeface="Arial" panose="020B0604020202020204" pitchFamily="34" charset="0"/>
              <a:buChar char="•"/>
            </a:pPr>
            <a:endParaRPr lang="cs-CZ" sz="1800" dirty="false">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podpora sociálního začleňování osob z Ukrajiny, která souvisí s ozbrojeným konfliktem na území Ukrajiny, vyvolaným invazí vojsk Ruské federace</a:t>
            </a:r>
          </a:p>
          <a:p>
            <a:pPr algn="just">
              <a:lnSpc>
                <a:spcPct val="107000"/>
              </a:lnSpc>
              <a:spcAft>
                <a:spcPts val="800"/>
              </a:spcAft>
              <a:buFont typeface="Arial" panose="020B0604020202020204" pitchFamily="34" charset="0"/>
              <a:buChar char="•"/>
            </a:pPr>
            <a:endParaRPr lang="cs-CZ" sz="1800" dirty="false">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buFont typeface="Arial" panose="020B0604020202020204" pitchFamily="34" charset="0"/>
              <a:buChar char="•"/>
            </a:pPr>
            <a:r>
              <a:rPr lang="cs-CZ" sz="1800" dirty="false">
                <a:latin typeface="Arial" panose="020B0604020202020204" pitchFamily="34" charset="0"/>
                <a:cs typeface="Arial" panose="020B0604020202020204" pitchFamily="34" charset="0"/>
              </a:rPr>
              <a:t>podpora směřuje na území obcí (popř. obcí s rozšířenou působností), kde potřeba řešení sociální situace válečných uprchlíků </a:t>
            </a:r>
            <a:r>
              <a:rPr lang="cs-CZ" sz="1800" b="true" dirty="false">
                <a:latin typeface="Arial" panose="020B0604020202020204" pitchFamily="34" charset="0"/>
                <a:cs typeface="Arial" panose="020B0604020202020204" pitchFamily="34" charset="0"/>
              </a:rPr>
              <a:t>není dostatečně řešena </a:t>
            </a:r>
            <a:r>
              <a:rPr lang="cs-CZ" sz="1800" dirty="false">
                <a:latin typeface="Arial" panose="020B0604020202020204" pitchFamily="34" charset="0"/>
                <a:cs typeface="Arial" panose="020B0604020202020204" pitchFamily="34" charset="0"/>
              </a:rPr>
              <a:t>(zejména vysoká koncentrace osob s přiděleným nouzovým ubytováním)</a:t>
            </a:r>
          </a:p>
          <a:p>
            <a:pPr algn="just">
              <a:lnSpc>
                <a:spcPct val="107000"/>
              </a:lnSpc>
              <a:spcAft>
                <a:spcPts val="800"/>
              </a:spcAft>
              <a:buFont typeface="Arial" panose="020B0604020202020204" pitchFamily="34" charset="0"/>
              <a:buChar char="•"/>
            </a:pPr>
            <a:endParaRPr lang="cs-CZ" sz="1800" dirty="false">
              <a:latin typeface="Arial" panose="020B0604020202020204" pitchFamily="34" charset="0"/>
              <a:cs typeface="Arial" panose="020B0604020202020204" pitchFamily="34" charset="0"/>
            </a:endParaRPr>
          </a:p>
          <a:p>
            <a:pPr algn="just">
              <a:lnSpc>
                <a:spcPct val="107000"/>
              </a:lnSpc>
              <a:spcAft>
                <a:spcPts val="800"/>
              </a:spcAft>
              <a:buFont typeface="Arial" panose="020B0604020202020204" pitchFamily="34" charset="0"/>
              <a:buChar char="•"/>
            </a:pPr>
            <a:r>
              <a:rPr lang="cs-CZ" sz="1800" b="true" i="false" u="none" strike="noStrike" baseline="0" dirty="false">
                <a:solidFill>
                  <a:srgbClr val="FF0000"/>
                </a:solidFill>
                <a:latin typeface="Arial" panose="020B0604020202020204" pitchFamily="34" charset="0"/>
              </a:rPr>
              <a:t>Potřeby cílové skupiny musí být v projektu jasně zmapovány</a:t>
            </a:r>
            <a:r>
              <a:rPr lang="cs-CZ" sz="1800" b="false" i="false" u="none" strike="noStrike" baseline="0" dirty="false">
                <a:solidFill>
                  <a:srgbClr val="FF0000"/>
                </a:solidFill>
                <a:latin typeface="Arial" panose="020B0604020202020204" pitchFamily="34" charset="0"/>
              </a:rPr>
              <a:t>. </a:t>
            </a:r>
            <a:r>
              <a:rPr lang="cs-CZ" sz="1800" b="true" i="false" u="none" strike="noStrike" baseline="0" dirty="false">
                <a:solidFill>
                  <a:srgbClr val="FF0000"/>
                </a:solidFill>
                <a:latin typeface="Arial" panose="020B0604020202020204" pitchFamily="34" charset="0"/>
              </a:rPr>
              <a:t>Cílová skupina musí být v projektu jednoznačně vymezena jak z pohledu její velikosti, struktury, charakteru nepříznivé sociální situace a dalších specifik, tak z pohledu území/lokality (situační analýza). </a:t>
            </a:r>
            <a:endParaRPr lang="cs-CZ" sz="1800" dirty="false">
              <a:solidFill>
                <a:srgbClr val="FF0000"/>
              </a:solidFill>
              <a:latin typeface="Arial" panose="020B0604020202020204" pitchFamily="34" charset="0"/>
              <a:cs typeface="Arial" panose="020B0604020202020204" pitchFamily="34" charset="0"/>
            </a:endParaRPr>
          </a:p>
          <a:p>
            <a:pPr algn="just">
              <a:lnSpc>
                <a:spcPct val="107000"/>
              </a:lnSpc>
              <a:spcAft>
                <a:spcPts val="800"/>
              </a:spcAft>
              <a:buFont typeface="Arial" panose="020B0604020202020204" pitchFamily="34" charset="0"/>
              <a:buChar char="•"/>
            </a:pPr>
            <a:endParaRPr lang="cs-CZ" sz="1800" dirty="false">
              <a:latin typeface="Arial" panose="020B0604020202020204" pitchFamily="34" charset="0"/>
              <a:cs typeface="Arial" panose="020B0604020202020204" pitchFamily="34" charset="0"/>
            </a:endParaRPr>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23</a:t>
            </a:fld>
            <a:endParaRPr lang="cs-CZ" dirty="false"/>
          </a:p>
        </p:txBody>
      </p:sp>
    </p:spTree>
    <p:extLst>
      <p:ext uri="{BB962C8B-B14F-4D97-AF65-F5344CB8AC3E}">
        <p14:creationId xmlns:p14="http://schemas.microsoft.com/office/powerpoint/2010/main" val="10838278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7BDA20D-6E60-58EE-B2AF-39C37903A4E8}"/>
              </a:ext>
            </a:extLst>
          </p:cNvPr>
          <p:cNvSpPr>
            <a:spLocks noGrp="true"/>
          </p:cNvSpPr>
          <p:nvPr>
            <p:ph type="title"/>
          </p:nvPr>
        </p:nvSpPr>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dirty="false"/>
              <a:t>Věcné zaměření výzvy</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7011B439-943A-79C6-01E2-26A2489B0903}"/>
              </a:ext>
            </a:extLst>
          </p:cNvPr>
          <p:cNvSpPr>
            <a:spLocks noGrp="true"/>
          </p:cNvSpPr>
          <p:nvPr>
            <p:ph idx="1"/>
          </p:nvPr>
        </p:nvSpPr>
        <p:spPr>
          <a:xfrm>
            <a:off x="540000" y="1800000"/>
            <a:ext cx="8064000" cy="4320000"/>
          </a:xfrm>
        </p:spPr>
        <p:txBody>
          <a:bodyPr/>
          <a:lstStyle/>
          <a:p>
            <a:pPr algn="just">
              <a:lnSpc>
                <a:spcPct val="107000"/>
              </a:lnSpc>
              <a:spcAft>
                <a:spcPts val="800"/>
              </a:spcAft>
              <a:buFont typeface="Arial" panose="020B0604020202020204" pitchFamily="34" charset="0"/>
              <a:buChar char="•"/>
            </a:pPr>
            <a:r>
              <a:rPr lang="cs-CZ" sz="1800" dirty="false">
                <a:latin typeface="Arial" panose="020B0604020202020204" pitchFamily="34" charset="0"/>
                <a:ea typeface="Calibri" panose="020F0502020204030204" pitchFamily="34" charset="0"/>
                <a:cs typeface="Arial" panose="020B0604020202020204" pitchFamily="34" charset="0"/>
              </a:rPr>
              <a:t>podpora </a:t>
            </a:r>
            <a:r>
              <a:rPr lang="cs-CZ" sz="1800" dirty="false">
                <a:effectLst/>
                <a:latin typeface="Arial" panose="020B0604020202020204" pitchFamily="34" charset="0"/>
                <a:ea typeface="Calibri" panose="020F0502020204030204" pitchFamily="34" charset="0"/>
                <a:cs typeface="Arial" panose="020B0604020202020204" pitchFamily="34" charset="0"/>
              </a:rPr>
              <a:t>aktivit, které mají přímý dopad na cílovou skupinu, tj. aktivity zaměřené na integraci cílové skupiny s cílem prevence sociálního vyloučení a podpory nekonfliktního soužití s majoritou</a:t>
            </a:r>
          </a:p>
          <a:p>
            <a:pPr algn="just">
              <a:lnSpc>
                <a:spcPct val="107000"/>
              </a:lnSpc>
              <a:spcAft>
                <a:spcPts val="800"/>
              </a:spcAft>
              <a:buFont typeface="Arial" panose="020B0604020202020204" pitchFamily="34" charset="0"/>
              <a:buChar char="•"/>
            </a:pPr>
            <a:r>
              <a:rPr lang="cs-CZ" sz="1800" dirty="false">
                <a:latin typeface="Arial" panose="020B0604020202020204" pitchFamily="34" charset="0"/>
                <a:cs typeface="Arial" panose="020B0604020202020204" pitchFamily="34" charset="0"/>
              </a:rPr>
              <a:t>výzva </a:t>
            </a:r>
            <a:r>
              <a:rPr lang="cs-CZ" sz="1800" b="true" dirty="false">
                <a:latin typeface="Arial" panose="020B0604020202020204" pitchFamily="34" charset="0"/>
                <a:cs typeface="Arial" panose="020B0604020202020204" pitchFamily="34" charset="0"/>
              </a:rPr>
              <a:t>nebude podporovat aktivity a s nimi související výdaje hrazené z jiných dotačních titulů nebo veřejných zdrojů </a:t>
            </a:r>
            <a:r>
              <a:rPr lang="cs-CZ" sz="1800" dirty="false">
                <a:latin typeface="Arial" panose="020B0604020202020204" pitchFamily="34" charset="0"/>
                <a:cs typeface="Arial" panose="020B0604020202020204" pitchFamily="34" charset="0"/>
              </a:rPr>
              <a:t>– nesmí dojít k duplicitnímu financování aktivit (např. dotační titul financovaný z podpory organizace UNICEF, dotační řízení MPSV včetně mimořádných řízení na podporu sociálních služeb, dotační tituly MŠMT, včetně OP JAK a NPO)</a:t>
            </a:r>
          </a:p>
          <a:p>
            <a:pPr algn="just">
              <a:lnSpc>
                <a:spcPct val="107000"/>
              </a:lnSpc>
              <a:spcAft>
                <a:spcPts val="800"/>
              </a:spcAft>
              <a:buFont typeface="Arial" panose="020B0604020202020204" pitchFamily="34" charset="0"/>
              <a:buChar char="•"/>
            </a:pPr>
            <a:r>
              <a:rPr lang="cs-CZ" sz="1800" b="true" dirty="false">
                <a:latin typeface="Arial" panose="020B0604020202020204" pitchFamily="34" charset="0"/>
                <a:cs typeface="Arial" panose="020B0604020202020204" pitchFamily="34" charset="0"/>
              </a:rPr>
              <a:t>Tvorba metodických a analytických dokumentů nebude podporována </a:t>
            </a:r>
            <a:r>
              <a:rPr lang="cs-CZ" sz="1800" dirty="false">
                <a:latin typeface="Arial" panose="020B0604020202020204" pitchFamily="34" charset="0"/>
                <a:cs typeface="Arial" panose="020B0604020202020204" pitchFamily="34" charset="0"/>
              </a:rPr>
              <a:t>z přímých osobních nákladů projektu a nebude součástí klíčových aktivit projektu</a:t>
            </a:r>
          </a:p>
          <a:p>
            <a:pPr algn="just">
              <a:lnSpc>
                <a:spcPct val="107000"/>
              </a:lnSpc>
              <a:spcAft>
                <a:spcPts val="800"/>
              </a:spcAft>
              <a:buFont typeface="Arial" panose="020B0604020202020204" pitchFamily="34" charset="0"/>
              <a:buChar char="•"/>
            </a:pPr>
            <a:endParaRPr lang="cs-CZ" sz="1800" dirty="false">
              <a:latin typeface="Arial" panose="020B0604020202020204" pitchFamily="34" charset="0"/>
              <a:cs typeface="Arial" panose="020B0604020202020204" pitchFamily="34" charset="0"/>
            </a:endParaRPr>
          </a:p>
          <a:p>
            <a:endParaRPr lang="cs-CZ" dirty="false"/>
          </a:p>
        </p:txBody>
      </p:sp>
      <p:sp>
        <p:nvSpPr>
          <p:cNvPr id="4" name="Zástupný symbol pro číslo snímku 3">
            <a:extLst>
              <a:ext uri="{FF2B5EF4-FFF2-40B4-BE49-F238E27FC236}">
                <a16:creationId xmlns:a16="http://schemas.microsoft.com/office/drawing/2014/main" id="{054B4BC8-7294-992D-CB44-2B618E37A3D8}"/>
              </a:ext>
            </a:extLst>
          </p:cNvPr>
          <p:cNvSpPr>
            <a:spLocks noGrp="true"/>
          </p:cNvSpPr>
          <p:nvPr>
            <p:ph type="sldNum" sz="quarter" idx="12"/>
          </p:nvPr>
        </p:nvSpPr>
        <p:spPr/>
        <p:txBody>
          <a:bodyPr/>
          <a:lstStyle/>
          <a:p>
            <a:fld id="{479BF083-4774-43B1-9AB0-5CC1AC5DD8EE}" type="slidenum">
              <a:rPr lang="cs-CZ" smtClean="false"/>
              <a:pPr/>
              <a:t>24</a:t>
            </a:fld>
            <a:endParaRPr lang="cs-CZ" dirty="false"/>
          </a:p>
        </p:txBody>
      </p:sp>
    </p:spTree>
    <p:extLst>
      <p:ext uri="{BB962C8B-B14F-4D97-AF65-F5344CB8AC3E}">
        <p14:creationId xmlns:p14="http://schemas.microsoft.com/office/powerpoint/2010/main" val="36461533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CF006A-E9D8-4E3D-B147-E02D1429BE63}"/>
              </a:ext>
            </a:extLst>
          </p:cNvPr>
          <p:cNvSpPr>
            <a:spLocks noGrp="true"/>
          </p:cNvSpPr>
          <p:nvPr>
            <p:ph type="title"/>
          </p:nvPr>
        </p:nvSpPr>
        <p:spPr>
          <a:xfrm>
            <a:off x="180000" y="-99392"/>
            <a:ext cx="8424000" cy="1080000"/>
          </a:xfrm>
        </p:spPr>
        <p:txBody>
          <a:bodyPr/>
          <a:lstStyle/>
          <a:p>
            <a:r>
              <a:rPr lang="cs-CZ" sz="2800" dirty="false"/>
              <a:t>Cílové skupiny</a:t>
            </a:r>
          </a:p>
        </p:txBody>
      </p:sp>
      <p:sp>
        <p:nvSpPr>
          <p:cNvPr id="3" name="Zástupný obsah 2">
            <a:extLst>
              <a:ext uri="{FF2B5EF4-FFF2-40B4-BE49-F238E27FC236}">
                <a16:creationId xmlns:a16="http://schemas.microsoft.com/office/drawing/2014/main" id="{E2F855CD-C061-40B5-BE82-8B7B9F1E170F}"/>
              </a:ext>
            </a:extLst>
          </p:cNvPr>
          <p:cNvSpPr>
            <a:spLocks noGrp="true"/>
          </p:cNvSpPr>
          <p:nvPr>
            <p:ph idx="1"/>
          </p:nvPr>
        </p:nvSpPr>
        <p:spPr>
          <a:xfrm>
            <a:off x="540000" y="1484784"/>
            <a:ext cx="8064000" cy="4608512"/>
          </a:xfrm>
        </p:spPr>
        <p:txBody>
          <a:bodyPr/>
          <a:lstStyle/>
          <a:p>
            <a:pPr marL="0" indent="0" algn="just">
              <a:spcBef>
                <a:spcPts val="300"/>
              </a:spcBef>
              <a:spcAft>
                <a:spcPts val="300"/>
              </a:spcAft>
              <a:buNone/>
            </a:pPr>
            <a:endParaRPr lang="cs-CZ" sz="1800" dirty="false">
              <a:latin typeface="Arial" panose="020B0604020202020204" pitchFamily="34" charset="0"/>
              <a:cs typeface="Arial" panose="020B0604020202020204" pitchFamily="34" charset="0"/>
            </a:endParaRPr>
          </a:p>
        </p:txBody>
      </p:sp>
      <p:sp>
        <p:nvSpPr>
          <p:cNvPr id="4" name="Zástupný symbol pro číslo snímku 3">
            <a:extLst>
              <a:ext uri="{FF2B5EF4-FFF2-40B4-BE49-F238E27FC236}">
                <a16:creationId xmlns:a16="http://schemas.microsoft.com/office/drawing/2014/main" id="{3EB57488-F404-4567-A831-3AFBC3EF05FE}"/>
              </a:ext>
            </a:extLst>
          </p:cNvPr>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25</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graphicFrame>
        <p:nvGraphicFramePr>
          <p:cNvPr id="5" name="Tabulka 4">
            <a:extLst>
              <a:ext uri="{FF2B5EF4-FFF2-40B4-BE49-F238E27FC236}">
                <a16:creationId xmlns:a16="http://schemas.microsoft.com/office/drawing/2014/main" id="{32B39F1B-85B4-4D32-8144-0158980BDDCE}"/>
              </a:ext>
            </a:extLst>
          </p:cNvPr>
          <p:cNvGraphicFramePr>
            <a:graphicFrameLocks noGrp="true"/>
          </p:cNvGraphicFramePr>
          <p:nvPr/>
        </p:nvGraphicFramePr>
        <p:xfrm>
          <a:off x="540000" y="1298062"/>
          <a:ext cx="8100000" cy="4979202"/>
        </p:xfrm>
        <a:graphic>
          <a:graphicData uri="http://schemas.openxmlformats.org/drawingml/2006/table">
            <a:tbl>
              <a:tblPr firstRow="true" firstCol="true" bandRow="true">
                <a:tableStyleId>{5C22544A-7EE6-4342-B048-85BDC9FD1C3A}</a:tableStyleId>
              </a:tblPr>
              <a:tblGrid>
                <a:gridCol w="1836151">
                  <a:extLst>
                    <a:ext uri="{9D8B030D-6E8A-4147-A177-3AD203B41FA5}">
                      <a16:colId xmlns:a16="http://schemas.microsoft.com/office/drawing/2014/main" val="2237572941"/>
                    </a:ext>
                  </a:extLst>
                </a:gridCol>
                <a:gridCol w="6263849">
                  <a:extLst>
                    <a:ext uri="{9D8B030D-6E8A-4147-A177-3AD203B41FA5}">
                      <a16:colId xmlns:a16="http://schemas.microsoft.com/office/drawing/2014/main" val="2193981598"/>
                    </a:ext>
                  </a:extLst>
                </a:gridCol>
              </a:tblGrid>
              <a:tr h="678767">
                <a:tc>
                  <a:txBody>
                    <a:bodyPr/>
                    <a:lstStyle/>
                    <a:p>
                      <a:pPr marL="71755" marR="71755">
                        <a:lnSpc>
                          <a:spcPct val="107000"/>
                        </a:lnSpc>
                        <a:spcBef>
                          <a:spcPts val="200"/>
                        </a:spcBef>
                        <a:spcAft>
                          <a:spcPts val="200"/>
                        </a:spcAft>
                      </a:pPr>
                      <a:r>
                        <a:rPr lang="cs-CZ" sz="1400" dirty="false">
                          <a:effectLst/>
                        </a:rPr>
                        <a:t>Kategorizace cílové skupiny</a:t>
                      </a:r>
                      <a:endParaRPr lang="cs-CZ" sz="1400" dirty="false">
                        <a:effectLst/>
                        <a:latin typeface="Arial" panose="020B0604020202020204" pitchFamily="34" charset="0"/>
                        <a:ea typeface="Calibri" panose="020F0502020204030204" pitchFamily="34" charset="0"/>
                        <a:cs typeface="Times New Roman" panose="02020603050405020304" pitchFamily="18" charset="0"/>
                      </a:endParaRPr>
                    </a:p>
                  </a:txBody>
                  <a:tcPr marL="53975" marR="53975" marT="0" marB="0" anchor="ctr"/>
                </a:tc>
                <a:tc>
                  <a:txBody>
                    <a:bodyPr/>
                    <a:lstStyle/>
                    <a:p>
                      <a:pPr marL="71755" marR="71755">
                        <a:lnSpc>
                          <a:spcPct val="107000"/>
                        </a:lnSpc>
                        <a:spcBef>
                          <a:spcPts val="200"/>
                        </a:spcBef>
                        <a:spcAft>
                          <a:spcPts val="200"/>
                        </a:spcAft>
                      </a:pPr>
                      <a:r>
                        <a:rPr lang="cs-CZ" sz="1400">
                          <a:effectLst/>
                        </a:rPr>
                        <a:t>Definice </a:t>
                      </a:r>
                      <a:endParaRPr lang="cs-CZ" sz="1400" dirty="false">
                        <a:effectLst/>
                        <a:latin typeface="Arial" panose="020B0604020202020204" pitchFamily="34" charset="0"/>
                        <a:ea typeface="Calibri" panose="020F0502020204030204" pitchFamily="34" charset="0"/>
                        <a:cs typeface="Times New Roman" panose="02020603050405020304" pitchFamily="18" charset="0"/>
                      </a:endParaRPr>
                    </a:p>
                  </a:txBody>
                  <a:tcPr marL="53975" marR="53975" marT="0" marB="0" anchor="ctr"/>
                </a:tc>
                <a:extLst>
                  <a:ext uri="{0D108BD9-81ED-4DB2-BD59-A6C34878D82A}">
                    <a16:rowId xmlns:a16="http://schemas.microsoft.com/office/drawing/2014/main" val="3095580165"/>
                  </a:ext>
                </a:extLst>
              </a:tr>
              <a:tr h="2001820">
                <a:tc>
                  <a:txBody>
                    <a:bodyPr/>
                    <a:lstStyle/>
                    <a:p>
                      <a:pPr marL="71755" marR="71755">
                        <a:lnSpc>
                          <a:spcPct val="107000"/>
                        </a:lnSpc>
                        <a:spcBef>
                          <a:spcPts val="200"/>
                        </a:spcBef>
                        <a:spcAft>
                          <a:spcPts val="200"/>
                        </a:spcAft>
                      </a:pPr>
                      <a:r>
                        <a:rPr lang="cs-CZ" sz="1400">
                          <a:effectLst/>
                        </a:rPr>
                        <a:t>Migranti a azylanti</a:t>
                      </a:r>
                      <a:endParaRPr lang="cs-CZ" sz="1400" dirty="false">
                        <a:effectLst/>
                        <a:latin typeface="Arial" panose="020B0604020202020204" pitchFamily="34" charset="0"/>
                        <a:ea typeface="Calibri" panose="020F0502020204030204" pitchFamily="34" charset="0"/>
                        <a:cs typeface="Times New Roman" panose="02020603050405020304" pitchFamily="18" charset="0"/>
                      </a:endParaRPr>
                    </a:p>
                  </a:txBody>
                  <a:tcPr marL="53975" marR="53975" marT="0" marB="0"/>
                </a:tc>
                <a:tc>
                  <a:txBody>
                    <a:bodyPr/>
                    <a:lstStyle/>
                    <a:p>
                      <a:pPr marL="71755" marR="71755" algn="just">
                        <a:lnSpc>
                          <a:spcPct val="107000"/>
                        </a:lnSpc>
                        <a:spcBef>
                          <a:spcPts val="200"/>
                        </a:spcBef>
                        <a:spcAft>
                          <a:spcPts val="200"/>
                        </a:spcAft>
                      </a:pPr>
                      <a:r>
                        <a:rPr lang="cs-CZ" sz="1400" u="sng" dirty="false">
                          <a:effectLst/>
                        </a:rPr>
                        <a:t>Pro účely této výzvy se touto cílovou skupinou rozumí:</a:t>
                      </a:r>
                      <a:endParaRPr lang="cs-CZ" sz="1400" dirty="false">
                        <a:effectLst/>
                      </a:endParaRPr>
                    </a:p>
                    <a:p>
                      <a:pPr marL="71755" marR="71755" algn="just">
                        <a:lnSpc>
                          <a:spcPct val="107000"/>
                        </a:lnSpc>
                        <a:spcBef>
                          <a:spcPts val="200"/>
                        </a:spcBef>
                        <a:spcAft>
                          <a:spcPts val="200"/>
                        </a:spcAft>
                      </a:pPr>
                      <a:r>
                        <a:rPr lang="cs-CZ" sz="1400" dirty="false">
                          <a:effectLst/>
                        </a:rPr>
                        <a:t>Osoby přicházející do České republiky z území Ukrajiny v důsledku války s Ruskou federací dle § 3 odst. 2) zákona č. 65/2022 Sb. a dle §1 zákona č. 66/2022 Sb., o některých opatřeních v souvislosti s ozbrojeným konfliktem na území Ukrajiny, vyvolaným invazí vojsk Ruské federace; a dále osoby, které po uplynutí výše uvedené dočasné ochrany setrvávají legálně na území ČR, a nachází se v nepříznivé sociální situaci.</a:t>
                      </a:r>
                    </a:p>
                    <a:p>
                      <a:pPr marL="71755" marR="71755" algn="just">
                        <a:lnSpc>
                          <a:spcPct val="107000"/>
                        </a:lnSpc>
                        <a:spcBef>
                          <a:spcPts val="200"/>
                        </a:spcBef>
                        <a:spcAft>
                          <a:spcPts val="200"/>
                        </a:spcAft>
                      </a:pPr>
                      <a:r>
                        <a:rPr lang="cs-CZ" sz="1400" dirty="false">
                          <a:effectLst/>
                        </a:rPr>
                        <a:t> </a:t>
                      </a:r>
                      <a:endParaRPr lang="cs-CZ" sz="1400" dirty="false">
                        <a:effectLst/>
                        <a:latin typeface="Arial" panose="020B0604020202020204" pitchFamily="34" charset="0"/>
                        <a:ea typeface="Calibri" panose="020F0502020204030204" pitchFamily="34" charset="0"/>
                        <a:cs typeface="Times New Roman" panose="02020603050405020304" pitchFamily="18" charset="0"/>
                      </a:endParaRPr>
                    </a:p>
                  </a:txBody>
                  <a:tcPr marL="53975" marR="53975" marT="0" marB="0"/>
                </a:tc>
                <a:extLst>
                  <a:ext uri="{0D108BD9-81ED-4DB2-BD59-A6C34878D82A}">
                    <a16:rowId xmlns:a16="http://schemas.microsoft.com/office/drawing/2014/main" val="2277394712"/>
                  </a:ext>
                </a:extLst>
              </a:tr>
              <a:tr h="2298615">
                <a:tc>
                  <a:txBody>
                    <a:bodyPr/>
                    <a:lstStyle/>
                    <a:p>
                      <a:pPr marL="71755" marR="71755">
                        <a:lnSpc>
                          <a:spcPct val="107000"/>
                        </a:lnSpc>
                        <a:spcBef>
                          <a:spcPts val="200"/>
                        </a:spcBef>
                        <a:spcAft>
                          <a:spcPts val="200"/>
                        </a:spcAft>
                      </a:pPr>
                      <a:r>
                        <a:rPr lang="cs-CZ" sz="1400">
                          <a:effectLst/>
                        </a:rPr>
                        <a:t>Poskytovatelé a zadavatelé sociálních služeb, služeb pro rodiny a děti a dalších služeb na podporu sociálního začleňování</a:t>
                      </a:r>
                      <a:endParaRPr lang="cs-CZ" sz="1400" dirty="false">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71755" marR="71755">
                        <a:lnSpc>
                          <a:spcPct val="107000"/>
                        </a:lnSpc>
                        <a:spcBef>
                          <a:spcPts val="200"/>
                        </a:spcBef>
                        <a:spcAft>
                          <a:spcPts val="200"/>
                        </a:spcAft>
                      </a:pPr>
                      <a:r>
                        <a:rPr lang="cs-CZ" sz="1400" u="sng" dirty="false">
                          <a:effectLst/>
                        </a:rPr>
                        <a:t>Pro účely této výzvy se touto cílovou skupinou rozumí:</a:t>
                      </a:r>
                      <a:endParaRPr lang="cs-CZ" sz="1400" dirty="false">
                        <a:effectLst/>
                      </a:endParaRPr>
                    </a:p>
                    <a:p>
                      <a:pPr marL="71755" marR="71755">
                        <a:lnSpc>
                          <a:spcPct val="107000"/>
                        </a:lnSpc>
                        <a:spcBef>
                          <a:spcPts val="200"/>
                        </a:spcBef>
                        <a:spcAft>
                          <a:spcPts val="200"/>
                        </a:spcAft>
                      </a:pPr>
                      <a:r>
                        <a:rPr lang="cs-CZ" sz="1400" dirty="false">
                          <a:effectLst/>
                        </a:rPr>
                        <a:t>Zaměstnanci poskytovatelů služeb a dalších organizací působících v oblasti podpory sociálního začleňování.</a:t>
                      </a:r>
                      <a:endParaRPr lang="cs-CZ" sz="1400" dirty="false">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63894685"/>
                  </a:ext>
                </a:extLst>
              </a:tr>
            </a:tbl>
          </a:graphicData>
        </a:graphic>
      </p:graphicFrame>
    </p:spTree>
    <p:extLst>
      <p:ext uri="{BB962C8B-B14F-4D97-AF65-F5344CB8AC3E}">
        <p14:creationId xmlns:p14="http://schemas.microsoft.com/office/powerpoint/2010/main" val="8551526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6B4EBEB-C421-4C67-865F-1B298AEC46F1}"/>
              </a:ext>
            </a:extLst>
          </p:cNvPr>
          <p:cNvSpPr>
            <a:spLocks noGrp="true"/>
          </p:cNvSpPr>
          <p:nvPr>
            <p:ph type="title"/>
          </p:nvPr>
        </p:nvSpPr>
        <p:spPr/>
        <p:txBody>
          <a:bodyPr/>
          <a:lstStyle/>
          <a:p>
            <a:r>
              <a:rPr lang="cs-CZ" sz="3200" dirty="false"/>
              <a:t>podporované aktivity</a:t>
            </a:r>
            <a:endParaRPr lang="cs-CZ" dirty="false"/>
          </a:p>
        </p:txBody>
      </p:sp>
      <p:sp>
        <p:nvSpPr>
          <p:cNvPr id="3" name="Zástupný obsah 2">
            <a:extLst>
              <a:ext uri="{FF2B5EF4-FFF2-40B4-BE49-F238E27FC236}">
                <a16:creationId xmlns:a16="http://schemas.microsoft.com/office/drawing/2014/main" id="{C6F58111-09A7-4CEB-B980-56CEE1554BA2}"/>
              </a:ext>
            </a:extLst>
          </p:cNvPr>
          <p:cNvSpPr>
            <a:spLocks noGrp="true"/>
          </p:cNvSpPr>
          <p:nvPr>
            <p:ph idx="1"/>
          </p:nvPr>
        </p:nvSpPr>
        <p:spPr>
          <a:xfrm>
            <a:off x="360000" y="2196000"/>
            <a:ext cx="8064000" cy="4320000"/>
          </a:xfrm>
        </p:spPr>
        <p:txBody>
          <a:bodyPr/>
          <a:lstStyle/>
          <a:p>
            <a:pPr marL="0" indent="0" algn="just">
              <a:buNone/>
            </a:pPr>
            <a:r>
              <a:rPr lang="cs-CZ" b="true" dirty="false">
                <a:latin typeface="Arial" panose="020B0604020202020204" pitchFamily="34" charset="0"/>
                <a:cs typeface="Arial" panose="020B0604020202020204" pitchFamily="34" charset="0"/>
              </a:rPr>
              <a:t>1. POSKYTNUTÍ SOCIÁLNÍCH SLUŽEB OBČANŮM UKRAJINY </a:t>
            </a:r>
          </a:p>
          <a:p>
            <a:pPr marL="0" indent="0" algn="just">
              <a:buNone/>
            </a:pPr>
            <a:endParaRPr lang="cs-CZ" b="true" dirty="false">
              <a:effectLst/>
              <a:latin typeface="Arial" panose="020B0604020202020204" pitchFamily="34" charset="0"/>
              <a:ea typeface="Calibri" panose="020F0502020204030204" pitchFamily="34" charset="0"/>
              <a:cs typeface="Arial" panose="020B0604020202020204" pitchFamily="34" charset="0"/>
            </a:endParaRPr>
          </a:p>
          <a:p>
            <a:pPr marL="0" indent="0" algn="just">
              <a:buNone/>
            </a:pPr>
            <a:r>
              <a:rPr lang="cs-CZ" b="true" dirty="false">
                <a:effectLst/>
                <a:latin typeface="Arial" panose="020B0604020202020204" pitchFamily="34" charset="0"/>
                <a:ea typeface="Calibri" panose="020F0502020204030204" pitchFamily="34" charset="0"/>
                <a:cs typeface="Arial" panose="020B0604020202020204" pitchFamily="34" charset="0"/>
              </a:rPr>
              <a:t>2. POSKYTNUTÍ PODPORY A POMOCI PRO Ř</a:t>
            </a:r>
            <a:r>
              <a:rPr lang="cs-CZ" b="true" dirty="false">
                <a:effectLst/>
                <a:latin typeface="Arial" panose="020B0604020202020204" pitchFamily="34" charset="0"/>
                <a:ea typeface="Calibri" panose="020F0502020204030204" pitchFamily="34" charset="0"/>
                <a:cs typeface="Times New Roman" panose="02020603050405020304" pitchFamily="18" charset="0"/>
              </a:rPr>
              <a:t>EŠENÍ KOMPLEXNÍ NEPŘÍZNIVÉ SOCIÁLNÍ SITUACE UPRCHLÍKŮ A JEJICH RODIN</a:t>
            </a:r>
            <a:endParaRPr lang="cs-CZ" dirty="false">
              <a:effectLst/>
              <a:latin typeface="Arial" panose="020B0604020202020204" pitchFamily="34" charset="0"/>
              <a:ea typeface="Calibri" panose="020F0502020204030204" pitchFamily="34" charset="0"/>
              <a:cs typeface="Times New Roman" panose="02020603050405020304" pitchFamily="18" charset="0"/>
            </a:endParaRPr>
          </a:p>
          <a:p>
            <a:pPr marL="342900" indent="-342900">
              <a:buAutoNum type="arabicPeriod"/>
            </a:pPr>
            <a:endParaRPr lang="cs-CZ" sz="1800" b="true"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buNone/>
            </a:pPr>
            <a:br>
              <a:rPr lang="cs-CZ" sz="2400" b="false" cap="none" dirty="false">
                <a:effectLst/>
                <a:latin typeface="Arial" panose="020B0604020202020204" pitchFamily="34" charset="0"/>
                <a:ea typeface="Calibri" panose="020F0502020204030204" pitchFamily="34" charset="0"/>
                <a:cs typeface="Times New Roman" panose="02020603050405020304" pitchFamily="18" charset="0"/>
              </a:rPr>
            </a:br>
            <a:endParaRPr lang="cs-CZ" dirty="false"/>
          </a:p>
        </p:txBody>
      </p:sp>
      <p:sp>
        <p:nvSpPr>
          <p:cNvPr id="4" name="Zástupný symbol pro číslo snímku 3">
            <a:extLst>
              <a:ext uri="{FF2B5EF4-FFF2-40B4-BE49-F238E27FC236}">
                <a16:creationId xmlns:a16="http://schemas.microsoft.com/office/drawing/2014/main" id="{A7A46509-7FF4-4776-85DE-DC5C17F2677E}"/>
              </a:ext>
            </a:extLst>
          </p:cNvPr>
          <p:cNvSpPr>
            <a:spLocks noGrp="true"/>
          </p:cNvSpPr>
          <p:nvPr>
            <p:ph type="sldNum" sz="quarter" idx="12"/>
          </p:nvPr>
        </p:nvSpPr>
        <p:spPr/>
        <p:txBody>
          <a:bodyPr/>
          <a:lstStyle/>
          <a:p>
            <a:fld id="{479BF083-4774-43B1-9AB0-5CC1AC5DD8EE}" type="slidenum">
              <a:rPr lang="cs-CZ" smtClean="false"/>
              <a:pPr/>
              <a:t>26</a:t>
            </a:fld>
            <a:endParaRPr lang="cs-CZ" dirty="false"/>
          </a:p>
        </p:txBody>
      </p:sp>
    </p:spTree>
    <p:extLst>
      <p:ext uri="{BB962C8B-B14F-4D97-AF65-F5344CB8AC3E}">
        <p14:creationId xmlns:p14="http://schemas.microsoft.com/office/powerpoint/2010/main" val="19082087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5BFF3E-C161-4BD6-B973-C278D452B92D}"/>
              </a:ext>
            </a:extLst>
          </p:cNvPr>
          <p:cNvSpPr>
            <a:spLocks noGrp="true"/>
          </p:cNvSpPr>
          <p:nvPr>
            <p:ph type="title"/>
          </p:nvPr>
        </p:nvSpPr>
        <p:spPr>
          <a:xfrm>
            <a:off x="57120" y="1988840"/>
            <a:ext cx="8892480" cy="2376264"/>
          </a:xfrm>
        </p:spPr>
        <p:txBody>
          <a:bodyPr/>
          <a:lstStyle/>
          <a:p>
            <a:pPr algn="ctr"/>
            <a:br>
              <a:rPr lang="cs-CZ" sz="3200" cap="none" dirty="false">
                <a:effectLst/>
                <a:latin typeface="Arial" panose="020B0604020202020204" pitchFamily="34" charset="0"/>
                <a:ea typeface="Calibri" panose="020F0502020204030204" pitchFamily="34" charset="0"/>
                <a:cs typeface="Times New Roman" panose="02020603050405020304" pitchFamily="18" charset="0"/>
              </a:rPr>
            </a:br>
            <a:br>
              <a:rPr lang="cs-CZ" sz="3200" cap="none" dirty="false">
                <a:effectLst/>
                <a:latin typeface="Arial" panose="020B0604020202020204" pitchFamily="34" charset="0"/>
                <a:ea typeface="Calibri" panose="020F0502020204030204" pitchFamily="34" charset="0"/>
                <a:cs typeface="Times New Roman" panose="02020603050405020304" pitchFamily="18" charset="0"/>
              </a:rPr>
            </a:br>
            <a:r>
              <a:rPr lang="cs-CZ" sz="3200" cap="none" dirty="false">
                <a:effectLst/>
                <a:latin typeface="Arial" panose="020B0604020202020204" pitchFamily="34" charset="0"/>
                <a:ea typeface="Calibri" panose="020F0502020204030204" pitchFamily="34" charset="0"/>
                <a:cs typeface="Times New Roman" panose="02020603050405020304" pitchFamily="18" charset="0"/>
              </a:rPr>
              <a:t>1. </a:t>
            </a:r>
            <a:r>
              <a:rPr lang="cs-CZ" sz="3200" b="true" dirty="false">
                <a:effectLst/>
                <a:latin typeface="Arial" panose="020B0604020202020204" pitchFamily="34" charset="0"/>
                <a:ea typeface="Calibri" panose="020F0502020204030204" pitchFamily="34" charset="0"/>
                <a:cs typeface="Arial" panose="020B0604020202020204" pitchFamily="34" charset="0"/>
              </a:rPr>
              <a:t>Poskytnutí sociálních služeb občanům Ukrajiny </a:t>
            </a:r>
            <a:endParaRPr lang="cs-CZ" sz="3200" dirty="false"/>
          </a:p>
        </p:txBody>
      </p:sp>
    </p:spTree>
    <p:extLst>
      <p:ext uri="{BB962C8B-B14F-4D97-AF65-F5344CB8AC3E}">
        <p14:creationId xmlns:p14="http://schemas.microsoft.com/office/powerpoint/2010/main" val="13659525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t>1. </a:t>
            </a:r>
            <a:r>
              <a:rPr lang="cs-CZ" sz="2800" b="true" dirty="false">
                <a:effectLst/>
                <a:latin typeface="Arial" panose="020B0604020202020204" pitchFamily="34" charset="0"/>
                <a:ea typeface="Calibri" panose="020F0502020204030204" pitchFamily="34" charset="0"/>
                <a:cs typeface="Arial" panose="020B0604020202020204" pitchFamily="34" charset="0"/>
              </a:rPr>
              <a:t>Poskytnutí sociálních služeb občanům Ukrajiny </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467544" y="1196752"/>
            <a:ext cx="8136456" cy="5661248"/>
          </a:xfrm>
        </p:spPr>
        <p:txBody>
          <a:bodyPr/>
          <a:lstStyle/>
          <a:p>
            <a:pPr marL="450215" algn="just">
              <a:lnSpc>
                <a:spcPct val="107000"/>
              </a:lnSpc>
              <a:spcBef>
                <a:spcPts val="600"/>
              </a:spcBef>
              <a:spcAft>
                <a:spcPts val="600"/>
              </a:spcAft>
              <a:buFont typeface="Arial" panose="020B0604020202020204" pitchFamily="34" charset="0"/>
              <a:buChar char="•"/>
            </a:pPr>
            <a:r>
              <a:rPr lang="cs-CZ" sz="1800" dirty="false">
                <a:latin typeface="Arial" panose="020B0604020202020204" pitchFamily="34" charset="0"/>
                <a:ea typeface="Calibri" panose="020F0502020204030204" pitchFamily="34" charset="0"/>
                <a:cs typeface="Arial" panose="020B0604020202020204" pitchFamily="34" charset="0"/>
              </a:rPr>
              <a:t>a</a:t>
            </a:r>
            <a:r>
              <a:rPr lang="cs-CZ" sz="1800" dirty="false">
                <a:effectLst/>
                <a:latin typeface="Arial" panose="020B0604020202020204" pitchFamily="34" charset="0"/>
                <a:ea typeface="Calibri" panose="020F0502020204030204" pitchFamily="34" charset="0"/>
                <a:cs typeface="Arial" panose="020B0604020202020204" pitchFamily="34" charset="0"/>
              </a:rPr>
              <a:t>ktivita je určena na </a:t>
            </a:r>
            <a:r>
              <a:rPr lang="cs-CZ" sz="1800" b="true" dirty="false">
                <a:effectLst/>
                <a:latin typeface="Arial" panose="020B0604020202020204" pitchFamily="34" charset="0"/>
                <a:ea typeface="Calibri" panose="020F0502020204030204" pitchFamily="34" charset="0"/>
                <a:cs typeface="Arial" panose="020B0604020202020204" pitchFamily="34" charset="0"/>
              </a:rPr>
              <a:t>financování základních činností sociálních služeb</a:t>
            </a:r>
            <a:r>
              <a:rPr lang="cs-CZ" sz="1800" dirty="false">
                <a:effectLst/>
                <a:latin typeface="Arial" panose="020B0604020202020204" pitchFamily="34" charset="0"/>
                <a:ea typeface="Calibri" panose="020F0502020204030204" pitchFamily="34" charset="0"/>
                <a:cs typeface="Arial" panose="020B0604020202020204" pitchFamily="34" charset="0"/>
              </a:rPr>
              <a:t>, a to v rozsahu stanoveném zákonem, lze ji však kombinovat v projektu s aktivitami pod bodem 2. </a:t>
            </a:r>
          </a:p>
          <a:p>
            <a:pPr marL="18215" indent="0">
              <a:lnSpc>
                <a:spcPct val="107000"/>
              </a:lnSpc>
              <a:spcBef>
                <a:spcPts val="600"/>
              </a:spcBef>
              <a:spcAft>
                <a:spcPts val="600"/>
              </a:spcAft>
              <a:buNone/>
            </a:pPr>
            <a:r>
              <a:rPr lang="cs-CZ" sz="1800" b="true" dirty="false">
                <a:effectLst/>
                <a:latin typeface="Arial" panose="020B0604020202020204" pitchFamily="34" charset="0"/>
                <a:ea typeface="Calibri" panose="020F0502020204030204" pitchFamily="34" charset="0"/>
                <a:cs typeface="Arial" panose="020B0604020202020204" pitchFamily="34" charset="0"/>
              </a:rPr>
              <a:t>Podmínky podpory:</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lvl="0" algn="just">
              <a:spcBef>
                <a:spcPts val="600"/>
              </a:spcBef>
              <a:spcAft>
                <a:spcPts val="600"/>
              </a:spcAft>
              <a:buFont typeface="Arial" panose="020B0604020202020204" pitchFamily="34" charset="0"/>
              <a:buChar char="•"/>
            </a:pPr>
            <a:r>
              <a:rPr lang="cs-CZ" sz="1800" dirty="false">
                <a:latin typeface="Arial" panose="020B0604020202020204" pitchFamily="34" charset="0"/>
                <a:cs typeface="Arial" panose="020B0604020202020204" pitchFamily="34" charset="0"/>
              </a:rPr>
              <a:t>registrace sociální služby v souladu se zákonem č. 108/2006 Sb., o sociálních službách,</a:t>
            </a:r>
          </a:p>
          <a:p>
            <a:pPr lvl="0" algn="just">
              <a:spcBef>
                <a:spcPts val="600"/>
              </a:spcBef>
              <a:spcAft>
                <a:spcPts val="600"/>
              </a:spcAft>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zařazení služby do sítě sociálních služeb uvedené ve střednědobém plánu rozvoje sociálních služeb příslušného kraje, případně MPSV (nezbytný je soulad kapacit)</a:t>
            </a:r>
            <a:endParaRPr lang="cs-CZ" sz="1800" b="false" i="false" u="none" strike="noStrike" baseline="0" dirty="false">
              <a:solidFill>
                <a:srgbClr val="000000"/>
              </a:solidFill>
              <a:latin typeface="Arial" panose="020B0604020202020204" pitchFamily="34" charset="0"/>
            </a:endParaRPr>
          </a:p>
          <a:p>
            <a:pPr algn="just">
              <a:buFont typeface="Arial" panose="020B0604020202020204" pitchFamily="34" charset="0"/>
              <a:buChar char="•"/>
            </a:pPr>
            <a:r>
              <a:rPr lang="cs-CZ" sz="1800" dirty="false">
                <a:latin typeface="Arial" panose="020B0604020202020204" pitchFamily="34" charset="0"/>
                <a:cs typeface="Arial" panose="020B0604020202020204" pitchFamily="34" charset="0"/>
              </a:rPr>
              <a:t>Pověření k poskytování sociální služby – kopii Pověření překládá příjemce </a:t>
            </a:r>
            <a:r>
              <a:rPr lang="cs-CZ" sz="1800" b="true" dirty="false">
                <a:latin typeface="Arial" panose="020B0604020202020204" pitchFamily="34" charset="0"/>
                <a:cs typeface="Arial" panose="020B0604020202020204" pitchFamily="34" charset="0"/>
              </a:rPr>
              <a:t>před vydáním Rozhodnutí o poskytnutí dotace</a:t>
            </a:r>
            <a:endParaRPr lang="cs-CZ" sz="1800" b="true" dirty="false">
              <a:effectLst/>
              <a:latin typeface="Arial" panose="020B0604020202020204" pitchFamily="34" charset="0"/>
              <a:ea typeface="Calibri" panose="020F0502020204030204" pitchFamily="34" charset="0"/>
              <a:cs typeface="Times New Roman" panose="02020603050405020304" pitchFamily="18" charset="0"/>
            </a:endParaRPr>
          </a:p>
          <a:p>
            <a:pPr marL="450215" algn="just">
              <a:lnSpc>
                <a:spcPct val="107000"/>
              </a:lnSpc>
              <a:spcBef>
                <a:spcPts val="600"/>
              </a:spcBef>
              <a:spcAft>
                <a:spcPts val="600"/>
              </a:spcAft>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28</a:t>
            </a:fld>
            <a:endParaRPr lang="cs-CZ" dirty="false"/>
          </a:p>
        </p:txBody>
      </p:sp>
    </p:spTree>
    <p:extLst>
      <p:ext uri="{BB962C8B-B14F-4D97-AF65-F5344CB8AC3E}">
        <p14:creationId xmlns:p14="http://schemas.microsoft.com/office/powerpoint/2010/main" val="1899777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t>1. </a:t>
            </a:r>
            <a:r>
              <a:rPr lang="cs-CZ" sz="2800" b="true" dirty="false">
                <a:effectLst/>
                <a:latin typeface="Arial" panose="020B0604020202020204" pitchFamily="34" charset="0"/>
                <a:ea typeface="Calibri" panose="020F0502020204030204" pitchFamily="34" charset="0"/>
                <a:cs typeface="Arial" panose="020B0604020202020204" pitchFamily="34" charset="0"/>
              </a:rPr>
              <a:t>Poskytnutí sociálních služeb občanům Ukrajiny </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467544" y="1196752"/>
            <a:ext cx="8136456" cy="5661248"/>
          </a:xfrm>
        </p:spPr>
        <p:txBody>
          <a:bodyPr/>
          <a:lstStyle/>
          <a:p>
            <a:pPr marL="0" indent="0" algn="just">
              <a:buNone/>
            </a:pPr>
            <a:r>
              <a:rPr lang="cs-CZ" sz="1800" dirty="false">
                <a:ea typeface="Calibri" panose="020F0502020204030204" pitchFamily="34" charset="0"/>
                <a:cs typeface="Arial" panose="020B0604020202020204" pitchFamily="34" charset="0"/>
              </a:rPr>
              <a:t>v</a:t>
            </a:r>
            <a:r>
              <a:rPr lang="cs-CZ" sz="1800" dirty="false">
                <a:effectLst/>
                <a:ea typeface="Calibri" panose="020F0502020204030204" pitchFamily="34" charset="0"/>
                <a:cs typeface="Arial" panose="020B0604020202020204" pitchFamily="34" charset="0"/>
              </a:rPr>
              <a:t>ýzvou podporovány základní činnosti pouze u následujících služeb</a:t>
            </a:r>
            <a:r>
              <a:rPr lang="cs-CZ" sz="1800" b="true" dirty="false">
                <a:effectLst/>
                <a:ea typeface="Calibri" panose="020F0502020204030204" pitchFamily="34" charset="0"/>
                <a:cs typeface="Arial" panose="020B0604020202020204" pitchFamily="34" charset="0"/>
              </a:rPr>
              <a:t>: </a:t>
            </a:r>
          </a:p>
          <a:p>
            <a:pPr algn="just">
              <a:buFont typeface="Arial" panose="020B0604020202020204" pitchFamily="34" charset="0"/>
              <a:buChar char="•"/>
            </a:pPr>
            <a:r>
              <a:rPr lang="cs-CZ" sz="1800" b="true" dirty="false">
                <a:latin typeface="Arial" panose="020B0604020202020204" pitchFamily="34" charset="0"/>
                <a:cs typeface="Arial" panose="020B0604020202020204" pitchFamily="34" charset="0"/>
              </a:rPr>
              <a:t>raná péče,  </a:t>
            </a:r>
          </a:p>
          <a:p>
            <a:pPr algn="just">
              <a:buFont typeface="Arial" panose="020B0604020202020204" pitchFamily="34" charset="0"/>
              <a:buChar char="•"/>
            </a:pPr>
            <a:r>
              <a:rPr lang="cs-CZ" sz="1800" b="true" dirty="false">
                <a:latin typeface="Arial" panose="020B0604020202020204" pitchFamily="34" charset="0"/>
                <a:cs typeface="Arial" panose="020B0604020202020204" pitchFamily="34" charset="0"/>
              </a:rPr>
              <a:t>odborné sociální poradenství, </a:t>
            </a:r>
          </a:p>
          <a:p>
            <a:pPr algn="just">
              <a:buFont typeface="Arial" panose="020B0604020202020204" pitchFamily="34" charset="0"/>
              <a:buChar char="•"/>
            </a:pPr>
            <a:r>
              <a:rPr lang="cs-CZ" sz="1800" b="true" dirty="false">
                <a:latin typeface="Arial" panose="020B0604020202020204" pitchFamily="34" charset="0"/>
                <a:cs typeface="Arial" panose="020B0604020202020204" pitchFamily="34" charset="0"/>
              </a:rPr>
              <a:t>terénní programy, </a:t>
            </a:r>
          </a:p>
          <a:p>
            <a:pPr algn="just">
              <a:buFont typeface="Arial" panose="020B0604020202020204" pitchFamily="34" charset="0"/>
              <a:buChar char="•"/>
            </a:pPr>
            <a:r>
              <a:rPr lang="cs-CZ" sz="1800" b="true" dirty="false">
                <a:latin typeface="Arial" panose="020B0604020202020204" pitchFamily="34" charset="0"/>
                <a:cs typeface="Arial" panose="020B0604020202020204" pitchFamily="34" charset="0"/>
              </a:rPr>
              <a:t>sociálně aktivizační služby pro rodiny s dětmi, </a:t>
            </a:r>
          </a:p>
          <a:p>
            <a:pPr algn="just">
              <a:buFont typeface="Arial" panose="020B0604020202020204" pitchFamily="34" charset="0"/>
              <a:buChar char="•"/>
            </a:pPr>
            <a:r>
              <a:rPr lang="cs-CZ" sz="1800" b="true" dirty="false">
                <a:latin typeface="Arial" panose="020B0604020202020204" pitchFamily="34" charset="0"/>
                <a:cs typeface="Arial" panose="020B0604020202020204" pitchFamily="34" charset="0"/>
              </a:rPr>
              <a:t>nízkoprahová zařízení pro děti a mládež, </a:t>
            </a:r>
          </a:p>
          <a:p>
            <a:pPr algn="just">
              <a:buFont typeface="Arial" panose="020B0604020202020204" pitchFamily="34" charset="0"/>
              <a:buChar char="•"/>
            </a:pPr>
            <a:r>
              <a:rPr lang="cs-CZ" sz="1800" b="true" dirty="false">
                <a:latin typeface="Arial" panose="020B0604020202020204" pitchFamily="34" charset="0"/>
                <a:cs typeface="Arial" panose="020B0604020202020204" pitchFamily="34" charset="0"/>
              </a:rPr>
              <a:t>telefonická krizová pomoc, </a:t>
            </a:r>
          </a:p>
          <a:p>
            <a:pPr algn="just">
              <a:buFont typeface="Arial" panose="020B0604020202020204" pitchFamily="34" charset="0"/>
              <a:buChar char="•"/>
            </a:pPr>
            <a:r>
              <a:rPr lang="cs-CZ" sz="1800" b="true" dirty="false">
                <a:latin typeface="Arial" panose="020B0604020202020204" pitchFamily="34" charset="0"/>
                <a:cs typeface="Arial" panose="020B0604020202020204" pitchFamily="34" charset="0"/>
              </a:rPr>
              <a:t>krizová pomoc</a:t>
            </a:r>
            <a:r>
              <a:rPr lang="cs-CZ" sz="1800" dirty="false">
                <a:latin typeface="Arial" panose="020B0604020202020204" pitchFamily="34" charset="0"/>
                <a:cs typeface="Arial" panose="020B0604020202020204" pitchFamily="34" charset="0"/>
              </a:rPr>
              <a:t>. </a:t>
            </a:r>
          </a:p>
          <a:p>
            <a:pPr marL="450215" algn="just">
              <a:lnSpc>
                <a:spcPct val="107000"/>
              </a:lnSpc>
              <a:spcBef>
                <a:spcPts val="600"/>
              </a:spcBef>
              <a:spcAft>
                <a:spcPts val="600"/>
              </a:spcAft>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29</a:t>
            </a:fld>
            <a:endParaRPr lang="cs-CZ" dirty="false"/>
          </a:p>
        </p:txBody>
      </p:sp>
    </p:spTree>
    <p:extLst>
      <p:ext uri="{BB962C8B-B14F-4D97-AF65-F5344CB8AC3E}">
        <p14:creationId xmlns:p14="http://schemas.microsoft.com/office/powerpoint/2010/main" val="140090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971600" y="3429000"/>
            <a:ext cx="7272808" cy="864096"/>
          </a:xfrm>
        </p:spPr>
        <p:txBody>
          <a:bodyPr/>
          <a:lstStyle/>
          <a:p>
            <a:pPr algn="ctr"/>
            <a:r>
              <a:rPr lang="cs-CZ" dirty="false"/>
              <a:t>PŘEDSTAVENÍ VÝZVY</a:t>
            </a:r>
            <a:endParaRPr lang="cs-CZ" sz="2800" b="false" dirty="false"/>
          </a:p>
        </p:txBody>
      </p:sp>
    </p:spTree>
    <p:extLst>
      <p:ext uri="{BB962C8B-B14F-4D97-AF65-F5344CB8AC3E}">
        <p14:creationId xmlns:p14="http://schemas.microsoft.com/office/powerpoint/2010/main" val="31360917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t>1. </a:t>
            </a:r>
            <a:r>
              <a:rPr lang="cs-CZ" sz="2800" b="true" dirty="false">
                <a:effectLst/>
                <a:latin typeface="Arial" panose="020B0604020202020204" pitchFamily="34" charset="0"/>
                <a:ea typeface="Calibri" panose="020F0502020204030204" pitchFamily="34" charset="0"/>
                <a:cs typeface="Arial" panose="020B0604020202020204" pitchFamily="34" charset="0"/>
              </a:rPr>
              <a:t>Poskytnutí sociálních služeb občanům Ukrajiny </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467544" y="1196752"/>
            <a:ext cx="8136456" cy="5661248"/>
          </a:xfrm>
        </p:spPr>
        <p:txBody>
          <a:bodyPr/>
          <a:lstStyle/>
          <a:p>
            <a:pPr marL="18215" indent="0" algn="just">
              <a:lnSpc>
                <a:spcPct val="107000"/>
              </a:lnSpc>
              <a:spcBef>
                <a:spcPts val="600"/>
              </a:spcBef>
              <a:spcAft>
                <a:spcPts val="600"/>
              </a:spcAft>
              <a:buNone/>
            </a:pPr>
            <a:endParaRPr lang="cs-CZ" sz="1800" b="true" dirty="false">
              <a:effectLst/>
              <a:latin typeface="Arial" panose="020B0604020202020204" pitchFamily="34" charset="0"/>
              <a:ea typeface="Calibri" panose="020F0502020204030204" pitchFamily="34" charset="0"/>
              <a:cs typeface="Arial" panose="020B0604020202020204" pitchFamily="34" charset="0"/>
            </a:endParaRPr>
          </a:p>
          <a:p>
            <a:pPr marL="18215" indent="0" algn="just">
              <a:lnSpc>
                <a:spcPct val="107000"/>
              </a:lnSpc>
              <a:spcBef>
                <a:spcPts val="600"/>
              </a:spcBef>
              <a:spcAft>
                <a:spcPts val="600"/>
              </a:spcAft>
              <a:buNone/>
            </a:pPr>
            <a:r>
              <a:rPr lang="cs-CZ" sz="1800" b="true" dirty="false">
                <a:effectLst/>
                <a:latin typeface="Arial" panose="020B0604020202020204" pitchFamily="34" charset="0"/>
                <a:ea typeface="Calibri" panose="020F0502020204030204" pitchFamily="34" charset="0"/>
                <a:cs typeface="Arial" panose="020B0604020202020204" pitchFamily="34" charset="0"/>
              </a:rPr>
              <a:t>Klíčové pozice v realizačním týmu pro provádění aktivity podpora sociálních služeb:</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l">
              <a:spcBef>
                <a:spcPts val="600"/>
              </a:spcBef>
              <a:spcAft>
                <a:spcPts val="600"/>
              </a:spcAft>
              <a:buFont typeface="Arial" panose="020B0604020202020204" pitchFamily="34" charset="0"/>
              <a:buChar char="-"/>
            </a:pPr>
            <a:r>
              <a:rPr lang="cs-CZ" sz="1800" dirty="false">
                <a:effectLst/>
                <a:latin typeface="Arial" panose="020B0604020202020204" pitchFamily="34" charset="0"/>
                <a:ea typeface="Times New Roman" panose="02020603050405020304" pitchFamily="18" charset="0"/>
                <a:cs typeface="Arial" panose="020B0604020202020204" pitchFamily="34" charset="0"/>
              </a:rPr>
              <a:t>Sociální pracovník </a:t>
            </a:r>
            <a:endParaRPr lang="cs-CZ" sz="1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spcBef>
                <a:spcPts val="600"/>
              </a:spcBef>
              <a:spcAft>
                <a:spcPts val="600"/>
              </a:spcAft>
              <a:buFont typeface="Arial" panose="020B0604020202020204" pitchFamily="34" charset="0"/>
              <a:buChar char="-"/>
            </a:pPr>
            <a:r>
              <a:rPr lang="cs-CZ" sz="1800" dirty="false">
                <a:effectLst/>
                <a:latin typeface="Arial" panose="020B0604020202020204" pitchFamily="34" charset="0"/>
                <a:ea typeface="Times New Roman" panose="02020603050405020304" pitchFamily="18" charset="0"/>
                <a:cs typeface="Arial" panose="020B0604020202020204" pitchFamily="34" charset="0"/>
              </a:rPr>
              <a:t>Pracovník v sociálních službách </a:t>
            </a:r>
            <a:endParaRPr lang="cs-CZ" sz="1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spcBef>
                <a:spcPts val="600"/>
              </a:spcBef>
              <a:spcAft>
                <a:spcPts val="600"/>
              </a:spcAft>
              <a:buFont typeface="Arial" panose="020B0604020202020204" pitchFamily="34" charset="0"/>
              <a:buChar char="-"/>
            </a:pPr>
            <a:r>
              <a:rPr lang="cs-CZ" sz="1800" dirty="false">
                <a:effectLst/>
                <a:latin typeface="Arial" panose="020B0604020202020204" pitchFamily="34" charset="0"/>
                <a:ea typeface="Times New Roman" panose="02020603050405020304" pitchFamily="18" charset="0"/>
                <a:cs typeface="Arial" panose="020B0604020202020204" pitchFamily="34" charset="0"/>
              </a:rPr>
              <a:t>Terénní pracovník</a:t>
            </a:r>
            <a:endParaRPr lang="cs-CZ" sz="1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spcBef>
                <a:spcPts val="600"/>
              </a:spcBef>
              <a:spcAft>
                <a:spcPts val="600"/>
              </a:spcAft>
              <a:buFont typeface="Arial" panose="020B0604020202020204" pitchFamily="34" charset="0"/>
              <a:buChar char="-"/>
            </a:pPr>
            <a:r>
              <a:rPr lang="cs-CZ" sz="1800" dirty="false">
                <a:effectLst/>
                <a:latin typeface="Arial" panose="020B0604020202020204" pitchFamily="34" charset="0"/>
                <a:ea typeface="Times New Roman" panose="02020603050405020304" pitchFamily="18" charset="0"/>
                <a:cs typeface="Arial" panose="020B0604020202020204" pitchFamily="34" charset="0"/>
              </a:rPr>
              <a:t>Vedoucí služby/koordinátor </a:t>
            </a:r>
            <a:endParaRPr lang="cs-CZ" sz="1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spcBef>
                <a:spcPts val="600"/>
              </a:spcBef>
              <a:spcAft>
                <a:spcPts val="600"/>
              </a:spcAft>
              <a:buFont typeface="Arial" panose="020B0604020202020204" pitchFamily="34" charset="0"/>
              <a:buChar char="-"/>
            </a:pPr>
            <a:r>
              <a:rPr lang="cs-CZ" sz="1800" dirty="false">
                <a:effectLst/>
                <a:latin typeface="Arial" panose="020B0604020202020204" pitchFamily="34" charset="0"/>
                <a:ea typeface="Times New Roman" panose="02020603050405020304" pitchFamily="18" charset="0"/>
                <a:cs typeface="Arial" panose="020B0604020202020204" pitchFamily="34" charset="0"/>
              </a:rPr>
              <a:t>Expert/case manager </a:t>
            </a:r>
            <a:endParaRPr lang="cs-CZ" sz="1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spcBef>
                <a:spcPts val="600"/>
              </a:spcBef>
              <a:spcAft>
                <a:spcPts val="600"/>
              </a:spcAft>
              <a:buFont typeface="Arial" panose="020B0604020202020204" pitchFamily="34" charset="0"/>
              <a:buChar char="-"/>
            </a:pPr>
            <a:r>
              <a:rPr lang="cs-CZ" sz="1800" dirty="false">
                <a:effectLst/>
                <a:latin typeface="Arial" panose="020B0604020202020204" pitchFamily="34" charset="0"/>
                <a:ea typeface="Times New Roman" panose="02020603050405020304" pitchFamily="18" charset="0"/>
                <a:cs typeface="Arial" panose="020B0604020202020204" pitchFamily="34" charset="0"/>
              </a:rPr>
              <a:t>Psycholog/psychoterapeut</a:t>
            </a:r>
            <a:endParaRPr lang="cs-CZ" sz="1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spcBef>
                <a:spcPts val="600"/>
              </a:spcBef>
              <a:spcAft>
                <a:spcPts val="600"/>
              </a:spcAft>
              <a:buFont typeface="Arial" panose="020B0604020202020204" pitchFamily="34" charset="0"/>
              <a:buChar char="-"/>
            </a:pPr>
            <a:r>
              <a:rPr lang="cs-CZ" sz="1800" dirty="false">
                <a:effectLst/>
                <a:latin typeface="Arial" panose="020B0604020202020204" pitchFamily="34" charset="0"/>
                <a:ea typeface="Times New Roman" panose="02020603050405020304" pitchFamily="18" charset="0"/>
                <a:cs typeface="Arial" panose="020B0604020202020204" pitchFamily="34" charset="0"/>
              </a:rPr>
              <a:t>Právník </a:t>
            </a:r>
            <a:endParaRPr lang="cs-CZ" sz="1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spcBef>
                <a:spcPts val="600"/>
              </a:spcBef>
              <a:spcAft>
                <a:spcPts val="600"/>
              </a:spcAft>
              <a:buFont typeface="Arial" panose="020B0604020202020204" pitchFamily="34" charset="0"/>
              <a:buChar char="-"/>
            </a:pPr>
            <a:r>
              <a:rPr lang="cs-CZ" sz="1800" dirty="false">
                <a:effectLst/>
                <a:latin typeface="Arial" panose="020B0604020202020204" pitchFamily="34" charset="0"/>
                <a:ea typeface="Times New Roman" panose="02020603050405020304" pitchFamily="18" charset="0"/>
                <a:cs typeface="Arial" panose="020B0604020202020204" pitchFamily="34" charset="0"/>
              </a:rPr>
              <a:t>Peer konzultant/pomocný pracovník z řad CS </a:t>
            </a:r>
            <a:endParaRPr lang="cs-CZ" sz="1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450215" algn="just">
              <a:lnSpc>
                <a:spcPct val="107000"/>
              </a:lnSpc>
              <a:spcBef>
                <a:spcPts val="600"/>
              </a:spcBef>
              <a:spcAft>
                <a:spcPts val="600"/>
              </a:spcAft>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30</a:t>
            </a:fld>
            <a:endParaRPr lang="cs-CZ" dirty="false"/>
          </a:p>
        </p:txBody>
      </p:sp>
    </p:spTree>
    <p:extLst>
      <p:ext uri="{BB962C8B-B14F-4D97-AF65-F5344CB8AC3E}">
        <p14:creationId xmlns:p14="http://schemas.microsoft.com/office/powerpoint/2010/main" val="33269832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5BFF3E-C161-4BD6-B973-C278D452B92D}"/>
              </a:ext>
            </a:extLst>
          </p:cNvPr>
          <p:cNvSpPr>
            <a:spLocks noGrp="true"/>
          </p:cNvSpPr>
          <p:nvPr>
            <p:ph type="title"/>
          </p:nvPr>
        </p:nvSpPr>
        <p:spPr>
          <a:xfrm>
            <a:off x="143508" y="2852936"/>
            <a:ext cx="8856984" cy="2880320"/>
          </a:xfrm>
        </p:spPr>
        <p:txBody>
          <a:bodyPr/>
          <a:lstStyle/>
          <a:p>
            <a:pPr lvl="0" algn="ctr">
              <a:spcBef>
                <a:spcPts val="600"/>
              </a:spcBef>
              <a:spcAft>
                <a:spcPts val="600"/>
              </a:spcAft>
            </a:pPr>
            <a:r>
              <a:rPr lang="cs-CZ" sz="3200" b="true" dirty="false">
                <a:effectLst/>
                <a:latin typeface="Arial" panose="020B0604020202020204" pitchFamily="34" charset="0"/>
                <a:ea typeface="Calibri" panose="020F0502020204030204" pitchFamily="34" charset="0"/>
                <a:cs typeface="Arial" panose="020B0604020202020204" pitchFamily="34" charset="0"/>
              </a:rPr>
              <a:t>2. poskytnutí podpory a pomoci pro ř</a:t>
            </a:r>
            <a:r>
              <a:rPr lang="cs-CZ" sz="3200" b="true" dirty="false">
                <a:effectLst/>
                <a:latin typeface="Arial" panose="020B0604020202020204" pitchFamily="34" charset="0"/>
                <a:ea typeface="Calibri" panose="020F0502020204030204" pitchFamily="34" charset="0"/>
                <a:cs typeface="Times New Roman" panose="02020603050405020304" pitchFamily="18" charset="0"/>
              </a:rPr>
              <a:t>ešení komplexní nepříznivé sociální situace uprchlíků a jejich rodin</a:t>
            </a:r>
            <a:br>
              <a:rPr lang="cs-CZ" sz="1800" dirty="false">
                <a:effectLst/>
                <a:latin typeface="Arial" panose="020B0604020202020204" pitchFamily="34" charset="0"/>
                <a:ea typeface="Calibri" panose="020F0502020204030204" pitchFamily="34" charset="0"/>
                <a:cs typeface="Times New Roman" panose="02020603050405020304" pitchFamily="18" charset="0"/>
              </a:rPr>
            </a:br>
            <a:r>
              <a:rPr lang="cs-CZ" sz="1800" b="true" dirty="false">
                <a:effectLst/>
                <a:latin typeface="Arial" panose="020B0604020202020204" pitchFamily="34" charset="0"/>
                <a:ea typeface="Calibri" panose="020F0502020204030204" pitchFamily="34" charset="0"/>
                <a:cs typeface="Arial" panose="020B0604020202020204" pitchFamily="34" charset="0"/>
              </a:rPr>
              <a:t> </a:t>
            </a:r>
            <a:br>
              <a:rPr lang="cs-CZ" sz="1800" dirty="false">
                <a:effectLst/>
                <a:latin typeface="Arial" panose="020B0604020202020204" pitchFamily="34" charset="0"/>
                <a:ea typeface="Calibri" panose="020F0502020204030204" pitchFamily="34" charset="0"/>
                <a:cs typeface="Times New Roman" panose="02020603050405020304" pitchFamily="18" charset="0"/>
              </a:rPr>
            </a:br>
            <a:endParaRPr lang="cs-CZ" sz="2000" dirty="false"/>
          </a:p>
        </p:txBody>
      </p:sp>
    </p:spTree>
    <p:extLst>
      <p:ext uri="{BB962C8B-B14F-4D97-AF65-F5344CB8AC3E}">
        <p14:creationId xmlns:p14="http://schemas.microsoft.com/office/powerpoint/2010/main" val="8547509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r>
              <a:rPr lang="cs-CZ" sz="1800" dirty="false"/>
              <a:t>2. </a:t>
            </a:r>
            <a:r>
              <a:rPr lang="cs-CZ" sz="1800" b="true" dirty="false">
                <a:effectLst/>
                <a:latin typeface="Arial" panose="020B0604020202020204" pitchFamily="34" charset="0"/>
                <a:ea typeface="Calibri" panose="020F0502020204030204" pitchFamily="34" charset="0"/>
                <a:cs typeface="Arial" panose="020B0604020202020204" pitchFamily="34" charset="0"/>
              </a:rPr>
              <a:t>poskytnutí podpory a pomoci pro ř</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ešení komplexní nepříznivé sociální situace uprchlíků a jejich rodin</a:t>
            </a:r>
            <a:endParaRPr lang="cs-CZ" sz="1800"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96000" y="1340768"/>
            <a:ext cx="8244000" cy="5616624"/>
          </a:xfrm>
        </p:spPr>
        <p:txBody>
          <a:bodyPr/>
          <a:lstStyle/>
          <a:p>
            <a:pPr algn="just">
              <a:buFont typeface="Arial" panose="020B0604020202020204" pitchFamily="34" charset="0"/>
              <a:buChar char="•"/>
            </a:pPr>
            <a:r>
              <a:rPr lang="cs-CZ" sz="1800" u="sng" dirty="false">
                <a:effectLst/>
                <a:latin typeface="Arial" panose="020B0604020202020204" pitchFamily="34" charset="0"/>
                <a:ea typeface="Calibri" panose="020F0502020204030204" pitchFamily="34" charset="0"/>
                <a:cs typeface="Arial" panose="020B0604020202020204" pitchFamily="34" charset="0"/>
              </a:rPr>
              <a:t>Aktivity zaměření na zprostředkování či zajištění přístupu ke službám zaměřeným na oblast bydlení</a:t>
            </a:r>
            <a:r>
              <a:rPr lang="cs-CZ" sz="1800" dirty="false">
                <a:effectLst/>
                <a:latin typeface="Arial" panose="020B0604020202020204" pitchFamily="34" charset="0"/>
                <a:ea typeface="Calibri" panose="020F0502020204030204" pitchFamily="34" charset="0"/>
                <a:cs typeface="Arial" panose="020B0604020202020204" pitchFamily="34" charset="0"/>
              </a:rPr>
              <a:t> – zaměření na poradenství k odstraňování překážek </a:t>
            </a:r>
            <a:r>
              <a:rPr lang="cs-CZ" sz="1800" dirty="false">
                <a:latin typeface="Arial" panose="020B0604020202020204" pitchFamily="34" charset="0"/>
                <a:cs typeface="Arial" panose="020B0604020202020204" pitchFamily="34" charset="0"/>
              </a:rPr>
              <a:t>pro vstup na trh s byty, zprostředkování odborné pomoci, poradenství při zajištění chybějících dokladů, doprovázení na úřady/instituce, pomoc s vyjednáváním nájemních smluv.</a:t>
            </a:r>
          </a:p>
          <a:p>
            <a:pPr algn="just">
              <a:buFont typeface="Arial" panose="020B0604020202020204" pitchFamily="34" charset="0"/>
              <a:buChar char="•"/>
            </a:pPr>
            <a:r>
              <a:rPr lang="cs-CZ" sz="1800" u="sng" dirty="false">
                <a:effectLst/>
                <a:latin typeface="Arial" panose="020B0604020202020204" pitchFamily="34" charset="0"/>
                <a:ea typeface="Calibri" panose="020F0502020204030204" pitchFamily="34" charset="0"/>
                <a:cs typeface="Arial" panose="020B0604020202020204" pitchFamily="34" charset="0"/>
              </a:rPr>
              <a:t>Aktivity zaměřené na poskytování terapeutické a poradenské podpory včetně krizové intervence</a:t>
            </a:r>
            <a:r>
              <a:rPr lang="cs-CZ" sz="1800" dirty="false">
                <a:effectLst/>
                <a:latin typeface="Arial" panose="020B0604020202020204" pitchFamily="34" charset="0"/>
                <a:ea typeface="Calibri" panose="020F0502020204030204" pitchFamily="34" charset="0"/>
                <a:cs typeface="Arial" panose="020B0604020202020204" pitchFamily="34" charset="0"/>
              </a:rPr>
              <a:t> – jedná se o podporu mimo režim základních činností sociálních služeb, forma je umožněna i distanční – telefonicky nebo videohovor. Podpora může být zaměřena i na psychologickou pomoc, právní a finanční poradenství zaměřené na životní situaci (nejedná se o pobytové poradenství). </a:t>
            </a:r>
          </a:p>
          <a:p>
            <a:pPr algn="just">
              <a:buFont typeface="Arial" panose="020B0604020202020204" pitchFamily="34" charset="0"/>
              <a:buChar char="•"/>
            </a:pPr>
            <a:endParaRPr lang="cs-CZ" sz="1800" dirty="false">
              <a:latin typeface="Arial" panose="020B0604020202020204" pitchFamily="34" charset="0"/>
              <a:cs typeface="Arial" panose="020B0604020202020204" pitchFamily="34" charset="0"/>
            </a:endParaRPr>
          </a:p>
          <a:p>
            <a:pPr marL="18215" indent="0" algn="just">
              <a:lnSpc>
                <a:spcPct val="107000"/>
              </a:lnSpc>
              <a:spcBef>
                <a:spcPts val="600"/>
              </a:spcBef>
              <a:spcAft>
                <a:spcPts val="600"/>
              </a:spcAft>
              <a:buNone/>
            </a:pPr>
            <a:endParaRPr lang="cs-CZ" sz="1800" dirty="false">
              <a:effectLst/>
              <a:latin typeface="Arial" panose="020B0604020202020204" pitchFamily="34" charset="0"/>
              <a:ea typeface="Calibri" panose="020F0502020204030204" pitchFamily="34" charset="0"/>
              <a:cs typeface="Arial" panose="020B0604020202020204" pitchFamily="34" charset="0"/>
            </a:endParaRPr>
          </a:p>
          <a:p>
            <a:pPr marL="0" indent="0" algn="just">
              <a:spcAft>
                <a:spcPts val="1100"/>
              </a:spcAft>
              <a:buNone/>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32</a:t>
            </a:fld>
            <a:endParaRPr lang="cs-CZ" dirty="false"/>
          </a:p>
        </p:txBody>
      </p:sp>
    </p:spTree>
    <p:extLst>
      <p:ext uri="{BB962C8B-B14F-4D97-AF65-F5344CB8AC3E}">
        <p14:creationId xmlns:p14="http://schemas.microsoft.com/office/powerpoint/2010/main" val="5192390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r>
              <a:rPr lang="cs-CZ" sz="1800" dirty="false"/>
              <a:t>2. </a:t>
            </a:r>
            <a:r>
              <a:rPr lang="cs-CZ" sz="1800" b="true" dirty="false">
                <a:effectLst/>
                <a:latin typeface="Arial" panose="020B0604020202020204" pitchFamily="34" charset="0"/>
                <a:ea typeface="Calibri" panose="020F0502020204030204" pitchFamily="34" charset="0"/>
                <a:cs typeface="Arial" panose="020B0604020202020204" pitchFamily="34" charset="0"/>
              </a:rPr>
              <a:t>poskytnutí podpory a pomoci pro ř</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ešení komplexní nepříznivé sociální situace uprchlíků a jejich rodin</a:t>
            </a:r>
            <a:endParaRPr lang="cs-CZ" sz="1800"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96000" y="1412776"/>
            <a:ext cx="8244000" cy="4509240"/>
          </a:xfrm>
        </p:spPr>
        <p:txBody>
          <a:bodyPr/>
          <a:lstStyle/>
          <a:p>
            <a:pPr lvl="0" algn="just">
              <a:spcBef>
                <a:spcPts val="600"/>
              </a:spcBef>
              <a:spcAft>
                <a:spcPts val="600"/>
              </a:spcAft>
              <a:buFont typeface="Arial" panose="020B0604020202020204" pitchFamily="34" charset="0"/>
              <a:buChar char="•"/>
            </a:pPr>
            <a:r>
              <a:rPr lang="cs-CZ" sz="1800" u="sng" dirty="false">
                <a:effectLst/>
                <a:latin typeface="Arial" panose="020B0604020202020204" pitchFamily="34" charset="0"/>
                <a:ea typeface="Calibri" panose="020F0502020204030204" pitchFamily="34" charset="0"/>
              </a:rPr>
              <a:t>Aktivity zaměřené na tlumočnické a překladatelské služby</a:t>
            </a:r>
            <a:r>
              <a:rPr lang="cs-CZ" sz="1800" dirty="false">
                <a:effectLst/>
                <a:latin typeface="Arial" panose="020B0604020202020204" pitchFamily="34" charset="0"/>
                <a:ea typeface="Calibri" panose="020F0502020204030204" pitchFamily="34" charset="0"/>
              </a:rPr>
              <a:t> – forma je umožněna i distančně v telefonické podobě, možnost podpory služeb i komunitních tlumočníků </a:t>
            </a:r>
            <a:r>
              <a:rPr lang="cs-CZ" sz="1800" dirty="false">
                <a:effectLst/>
                <a:latin typeface="Arial" panose="020B0604020202020204" pitchFamily="34" charset="0"/>
                <a:ea typeface="Calibri" panose="020F0502020204030204" pitchFamily="34" charset="0"/>
                <a:cs typeface="Arial" panose="020B0604020202020204" pitchFamily="34" charset="0"/>
              </a:rPr>
              <a:t>z řad osob z Ukrajiny k usnadnění a zkvalitnění komunikace mezi cizinci a institucemi, doprovázení na úřady/instituce.</a:t>
            </a:r>
          </a:p>
          <a:p>
            <a:pPr algn="just">
              <a:buFont typeface="Arial" panose="020B0604020202020204" pitchFamily="34" charset="0"/>
              <a:buChar char="•"/>
            </a:pPr>
            <a:r>
              <a:rPr lang="cs-CZ" sz="1800" u="sng" dirty="false">
                <a:effectLst/>
                <a:latin typeface="Arial" panose="020B0604020202020204" pitchFamily="34" charset="0"/>
                <a:ea typeface="Calibri" panose="020F0502020204030204" pitchFamily="34" charset="0"/>
                <a:cs typeface="Arial" panose="020B0604020202020204" pitchFamily="34" charset="0"/>
              </a:rPr>
              <a:t>Aktivity zaměřené na zprostředkování přístupu ke službám zaměřeným na orientaci na trhu práce</a:t>
            </a:r>
            <a:r>
              <a:rPr lang="cs-CZ" sz="1800" dirty="false">
                <a:effectLst/>
                <a:latin typeface="Arial" panose="020B0604020202020204" pitchFamily="34" charset="0"/>
                <a:ea typeface="Calibri" panose="020F0502020204030204" pitchFamily="34" charset="0"/>
                <a:cs typeface="Arial" panose="020B0604020202020204" pitchFamily="34" charset="0"/>
              </a:rPr>
              <a:t>, integraci osob do společnosti doprovázenou návratem na trh práce – poradenství k odstraňování překážek pro vstup na pracovní trh, zprostředkování odborné pomoci, poradenství při zajištění chybějících dokladů, doprovázení na úřady/instituce nebo k zaměstnavateli, pomoc s vyjednáváním pracovních podmínek. Aktivitou nelze řešit zprostředkování zaměstnání. </a:t>
            </a:r>
          </a:p>
          <a:p>
            <a:pPr lvl="0" algn="just">
              <a:spcBef>
                <a:spcPts val="600"/>
              </a:spcBef>
              <a:spcAft>
                <a:spcPts val="600"/>
              </a:spcAft>
              <a:buFont typeface="Arial" panose="020B0604020202020204" pitchFamily="34" charset="0"/>
              <a:buChar char="•"/>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18215" indent="0" algn="just">
              <a:lnSpc>
                <a:spcPct val="107000"/>
              </a:lnSpc>
              <a:spcBef>
                <a:spcPts val="600"/>
              </a:spcBef>
              <a:spcAft>
                <a:spcPts val="600"/>
              </a:spcAft>
              <a:buNone/>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457200" indent="0" algn="just">
              <a:spcBef>
                <a:spcPts val="600"/>
              </a:spcBef>
              <a:spcAft>
                <a:spcPts val="600"/>
              </a:spcAft>
              <a:buNone/>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33</a:t>
            </a:fld>
            <a:endParaRPr lang="cs-CZ" dirty="false"/>
          </a:p>
        </p:txBody>
      </p:sp>
    </p:spTree>
    <p:extLst>
      <p:ext uri="{BB962C8B-B14F-4D97-AF65-F5344CB8AC3E}">
        <p14:creationId xmlns:p14="http://schemas.microsoft.com/office/powerpoint/2010/main" val="24306075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r>
              <a:rPr lang="cs-CZ" sz="1800" dirty="false"/>
              <a:t>2. </a:t>
            </a:r>
            <a:r>
              <a:rPr lang="cs-CZ" sz="1800" b="true" dirty="false">
                <a:effectLst/>
                <a:latin typeface="Arial" panose="020B0604020202020204" pitchFamily="34" charset="0"/>
                <a:ea typeface="Calibri" panose="020F0502020204030204" pitchFamily="34" charset="0"/>
                <a:cs typeface="Arial" panose="020B0604020202020204" pitchFamily="34" charset="0"/>
              </a:rPr>
              <a:t>poskytnutí podpory a pomoci pro ř</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ešení komplexní nepříznivé sociální situace uprchlíků a jejich rodin</a:t>
            </a:r>
            <a:endParaRPr lang="cs-CZ" sz="1800"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96000" y="1412776"/>
            <a:ext cx="8244000" cy="4968552"/>
          </a:xfrm>
        </p:spPr>
        <p:txBody>
          <a:bodyPr/>
          <a:lstStyle/>
          <a:p>
            <a:pPr lvl="0" algn="just">
              <a:spcBef>
                <a:spcPts val="600"/>
              </a:spcBef>
              <a:spcAft>
                <a:spcPts val="600"/>
              </a:spcAft>
              <a:buFont typeface="Arial" panose="020B0604020202020204" pitchFamily="34" charset="0"/>
              <a:buChar char="•"/>
            </a:pPr>
            <a:r>
              <a:rPr lang="cs-CZ" sz="1800" u="sng" dirty="false">
                <a:effectLst/>
                <a:latin typeface="Arial" panose="020B0604020202020204" pitchFamily="34" charset="0"/>
                <a:ea typeface="Calibri" panose="020F0502020204030204" pitchFamily="34" charset="0"/>
                <a:cs typeface="Arial" panose="020B0604020202020204" pitchFamily="34" charset="0"/>
              </a:rPr>
              <a:t>Aktivity zaměřené na péči o rodinu a děti</a:t>
            </a:r>
            <a:r>
              <a:rPr lang="cs-CZ" sz="1800" dirty="false">
                <a:effectLst/>
                <a:latin typeface="Arial" panose="020B0604020202020204" pitchFamily="34" charset="0"/>
                <a:ea typeface="Calibri" panose="020F0502020204030204" pitchFamily="34" charset="0"/>
                <a:cs typeface="Arial" panose="020B0604020202020204" pitchFamily="34" charset="0"/>
              </a:rPr>
              <a:t> – jedná se o zapojení dětí do neformální péče o děti předškolního věku, volnočasových aktivit/animačních programů, podpora ohrožených rodin, podpora ohrožených dětí bez rodiny, podpora mentoringu a využití peer pracovníků nebo dobrovolníků, podpora využití místních zdrojů, neformálních služeb nejblíže k dítěti a rodině (mezigenerační výpomoc, matka matce, vrstevnické programy, spolužáci, svépomocné skupiny) ve smyslu koordinace různých komunitních zdrojů. Aktivita nepodporuje činnost dětských skupin.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lvl="0" algn="just">
              <a:spcBef>
                <a:spcPts val="600"/>
              </a:spcBef>
              <a:spcAft>
                <a:spcPts val="600"/>
              </a:spcAft>
              <a:buFont typeface="Arial" panose="020B0604020202020204" pitchFamily="34" charset="0"/>
              <a:buChar char="•"/>
            </a:pPr>
            <a:r>
              <a:rPr lang="cs-CZ" sz="1800" u="sng" dirty="false">
                <a:effectLst/>
                <a:latin typeface="Arial" panose="020B0604020202020204" pitchFamily="34" charset="0"/>
                <a:ea typeface="Calibri" panose="020F0502020204030204" pitchFamily="34" charset="0"/>
                <a:cs typeface="Arial" panose="020B0604020202020204" pitchFamily="34" charset="0"/>
              </a:rPr>
              <a:t>Aktivity zaměřené na prevenci rozvoje ohrožených osob</a:t>
            </a:r>
            <a:r>
              <a:rPr lang="cs-CZ" sz="1800" dirty="false">
                <a:effectLst/>
                <a:latin typeface="Arial" panose="020B0604020202020204" pitchFamily="34" charset="0"/>
                <a:ea typeface="Calibri" panose="020F0502020204030204" pitchFamily="34" charset="0"/>
                <a:cs typeface="Arial" panose="020B0604020202020204" pitchFamily="34" charset="0"/>
              </a:rPr>
              <a:t> – podpora rodiny v akutní krizové situaci, aktivní vyhledávání a oslovování osob, zajištění odborné pomoci, případně pomoc s vyhledáním vhodné služby, doprovázení na úřady/instituce, realizace svépomocných skupin a rozvoj vztahů a komunikace v komunitě.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lvl="0" algn="just">
              <a:spcBef>
                <a:spcPts val="600"/>
              </a:spcBef>
              <a:spcAft>
                <a:spcPts val="600"/>
              </a:spcAft>
              <a:buFont typeface="Arial" panose="020B0604020202020204" pitchFamily="34" charset="0"/>
              <a:buChar char="•"/>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lvl="0" algn="just">
              <a:spcBef>
                <a:spcPts val="600"/>
              </a:spcBef>
              <a:spcAft>
                <a:spcPts val="600"/>
              </a:spcAft>
              <a:buFont typeface="Arial" panose="020B0604020202020204" pitchFamily="34" charset="0"/>
              <a:buChar char="•"/>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18215" indent="0" algn="just">
              <a:lnSpc>
                <a:spcPct val="107000"/>
              </a:lnSpc>
              <a:spcBef>
                <a:spcPts val="600"/>
              </a:spcBef>
              <a:spcAft>
                <a:spcPts val="600"/>
              </a:spcAft>
              <a:buNone/>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457200" indent="0" algn="just">
              <a:spcBef>
                <a:spcPts val="600"/>
              </a:spcBef>
              <a:spcAft>
                <a:spcPts val="600"/>
              </a:spcAft>
              <a:buNone/>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34</a:t>
            </a:fld>
            <a:endParaRPr lang="cs-CZ" dirty="false"/>
          </a:p>
        </p:txBody>
      </p:sp>
    </p:spTree>
    <p:extLst>
      <p:ext uri="{BB962C8B-B14F-4D97-AF65-F5344CB8AC3E}">
        <p14:creationId xmlns:p14="http://schemas.microsoft.com/office/powerpoint/2010/main" val="33914005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r>
              <a:rPr lang="cs-CZ" sz="1800" dirty="false"/>
              <a:t>2. </a:t>
            </a:r>
            <a:r>
              <a:rPr lang="cs-CZ" sz="1800" b="true" dirty="false">
                <a:effectLst/>
                <a:latin typeface="Arial" panose="020B0604020202020204" pitchFamily="34" charset="0"/>
                <a:ea typeface="Calibri" panose="020F0502020204030204" pitchFamily="34" charset="0"/>
                <a:cs typeface="Arial" panose="020B0604020202020204" pitchFamily="34" charset="0"/>
              </a:rPr>
              <a:t>poskytnutí podpory a pomoci pro ř</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ešení komplexní nepříznivé sociální situace uprchlíků a jejich rodin</a:t>
            </a:r>
            <a:endParaRPr lang="cs-CZ" sz="1800"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96000" y="1268760"/>
            <a:ext cx="8244000" cy="4653256"/>
          </a:xfrm>
        </p:spPr>
        <p:txBody>
          <a:bodyPr/>
          <a:lstStyle/>
          <a:p>
            <a:pPr lvl="0" algn="just">
              <a:spcBef>
                <a:spcPts val="600"/>
              </a:spcBef>
              <a:spcAft>
                <a:spcPts val="600"/>
              </a:spcAft>
              <a:buFont typeface="Arial" panose="020B0604020202020204" pitchFamily="34" charset="0"/>
              <a:buChar char="•"/>
            </a:pPr>
            <a:r>
              <a:rPr lang="cs-CZ" sz="1800" u="sng" dirty="false">
                <a:effectLst/>
                <a:latin typeface="Arial" panose="020B0604020202020204" pitchFamily="34" charset="0"/>
                <a:ea typeface="Calibri" panose="020F0502020204030204" pitchFamily="34" charset="0"/>
                <a:cs typeface="Arial" panose="020B0604020202020204" pitchFamily="34" charset="0"/>
              </a:rPr>
              <a:t>Aktivity zaměřené na adaptaci, začleňování, sociokulturní orientaci</a:t>
            </a:r>
            <a:r>
              <a:rPr lang="cs-CZ" sz="1800" dirty="false">
                <a:effectLst/>
                <a:latin typeface="Arial" panose="020B0604020202020204" pitchFamily="34" charset="0"/>
                <a:ea typeface="Calibri" panose="020F0502020204030204" pitchFamily="34" charset="0"/>
                <a:cs typeface="Arial" panose="020B0604020202020204" pitchFamily="34" charset="0"/>
              </a:rPr>
              <a:t> -  komunitní aktivity (podpora komunitní práce včetně podpory aktivit založených na vlastní iniciativě osob z Ukrajiny v těchto komunitách), seznamování osob z Ukrajiny s právy a povinnostmi obyvatel ČR a s možností aktivní participace na veřejném životě, zejména na lokální úrovni (podpora občanské gramotnosti a plné orientace občanů Ukrajiny ve společnosti), aktivní vyhledávání a oslovování osob z cílové skupiny, podpora sousedského soužití, aktivity zaměření na bezpečí a sociokulturní orientaci zejména v rámci podpory skupin uprchlíků soustředěných v jednom zařízení či v těsné blízkosti s ohledem na jejich specifické potřeby, podpora služeb interkulturních pracovníků z řad osob z Ukrajiny k usnadnění a zkvalitnění komunikace mezi uprchlíky, institucemi a veřejností, doprovázení na úřady/instituce, interaktivní workshopy, besedy apod. cílené na řešení nepříznivé situace (např. téma integrace do společnosti, upevňování vztahů v rodině i komunitě, rozvoj rodičovských kompetencí).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457200" indent="0" algn="just">
              <a:spcBef>
                <a:spcPts val="600"/>
              </a:spcBef>
              <a:spcAft>
                <a:spcPts val="600"/>
              </a:spcAft>
              <a:buNone/>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lgn="just">
              <a:spcAft>
                <a:spcPts val="1100"/>
              </a:spcAft>
              <a:buNone/>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35</a:t>
            </a:fld>
            <a:endParaRPr lang="cs-CZ" dirty="false"/>
          </a:p>
        </p:txBody>
      </p:sp>
    </p:spTree>
    <p:extLst>
      <p:ext uri="{BB962C8B-B14F-4D97-AF65-F5344CB8AC3E}">
        <p14:creationId xmlns:p14="http://schemas.microsoft.com/office/powerpoint/2010/main" val="13109596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r>
              <a:rPr lang="cs-CZ" sz="1800" dirty="false"/>
              <a:t>2. </a:t>
            </a:r>
            <a:r>
              <a:rPr lang="cs-CZ" sz="1800" b="true" dirty="false">
                <a:effectLst/>
                <a:latin typeface="Arial" panose="020B0604020202020204" pitchFamily="34" charset="0"/>
                <a:ea typeface="Calibri" panose="020F0502020204030204" pitchFamily="34" charset="0"/>
                <a:cs typeface="Arial" panose="020B0604020202020204" pitchFamily="34" charset="0"/>
              </a:rPr>
              <a:t>poskytnutí podpory a pomoci pro ř</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ešení komplexní nepříznivé sociální situace uprchlíků a jejich rodin</a:t>
            </a:r>
            <a:endParaRPr lang="cs-CZ" sz="1800"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96000" y="1196752"/>
            <a:ext cx="8244000" cy="5319248"/>
          </a:xfrm>
        </p:spPr>
        <p:txBody>
          <a:bodyPr/>
          <a:lstStyle/>
          <a:p>
            <a:pPr marL="18215" indent="0" algn="just">
              <a:lnSpc>
                <a:spcPct val="107000"/>
              </a:lnSpc>
              <a:spcBef>
                <a:spcPts val="600"/>
              </a:spcBef>
              <a:spcAft>
                <a:spcPts val="600"/>
              </a:spcAft>
              <a:buNone/>
            </a:pPr>
            <a:r>
              <a:rPr lang="cs-CZ" sz="1400" b="true" dirty="false">
                <a:effectLst/>
                <a:latin typeface="Arial" panose="020B0604020202020204" pitchFamily="34" charset="0"/>
                <a:ea typeface="Calibri" panose="020F0502020204030204" pitchFamily="34" charset="0"/>
                <a:cs typeface="Arial" panose="020B0604020202020204" pitchFamily="34" charset="0"/>
              </a:rPr>
              <a:t>Klíčové pozice v realizačním týmu pro provádění aktivity koordinace a poskytnutí podpory a pomoci pro řešení komplexní nepříznivé sociální situace uprchlíků a jejich rodin:</a:t>
            </a:r>
            <a:endParaRPr lang="cs-CZ" sz="14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l">
              <a:lnSpc>
                <a:spcPct val="100000"/>
              </a:lnSpc>
              <a:spcBef>
                <a:spcPts val="600"/>
              </a:spcBef>
              <a:spcAft>
                <a:spcPts val="600"/>
              </a:spcAft>
              <a:buFont typeface="Arial" panose="020B0604020202020204" pitchFamily="34" charset="0"/>
              <a:buChar char="-"/>
            </a:pPr>
            <a:r>
              <a:rPr lang="cs-CZ" sz="1200" dirty="false">
                <a:effectLst/>
                <a:latin typeface="Arial" panose="020B0604020202020204" pitchFamily="34" charset="0"/>
                <a:ea typeface="Times New Roman" panose="02020603050405020304" pitchFamily="18" charset="0"/>
                <a:cs typeface="Arial" panose="020B0604020202020204" pitchFamily="34" charset="0"/>
              </a:rPr>
              <a:t>Sociální pracovník </a:t>
            </a:r>
            <a:endParaRPr lang="cs-CZ" sz="12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00000"/>
              </a:lnSpc>
              <a:spcBef>
                <a:spcPts val="600"/>
              </a:spcBef>
              <a:spcAft>
                <a:spcPts val="600"/>
              </a:spcAft>
              <a:buFont typeface="Arial" panose="020B0604020202020204" pitchFamily="34" charset="0"/>
              <a:buChar char="-"/>
            </a:pPr>
            <a:r>
              <a:rPr lang="cs-CZ" sz="1200" dirty="false">
                <a:effectLst/>
                <a:latin typeface="Arial" panose="020B0604020202020204" pitchFamily="34" charset="0"/>
                <a:ea typeface="Times New Roman" panose="02020603050405020304" pitchFamily="18" charset="0"/>
                <a:cs typeface="Arial" panose="020B0604020202020204" pitchFamily="34" charset="0"/>
              </a:rPr>
              <a:t>Pracovník v sociálních službách </a:t>
            </a:r>
            <a:endParaRPr lang="cs-CZ" sz="12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00000"/>
              </a:lnSpc>
              <a:spcBef>
                <a:spcPts val="600"/>
              </a:spcBef>
              <a:spcAft>
                <a:spcPts val="600"/>
              </a:spcAft>
              <a:buFont typeface="Arial" panose="020B0604020202020204" pitchFamily="34" charset="0"/>
              <a:buChar char="-"/>
            </a:pPr>
            <a:r>
              <a:rPr lang="cs-CZ" sz="1200" dirty="false">
                <a:effectLst/>
                <a:latin typeface="Arial" panose="020B0604020202020204" pitchFamily="34" charset="0"/>
                <a:ea typeface="Times New Roman" panose="02020603050405020304" pitchFamily="18" charset="0"/>
                <a:cs typeface="Arial" panose="020B0604020202020204" pitchFamily="34" charset="0"/>
              </a:rPr>
              <a:t>Terénní pracovník</a:t>
            </a:r>
            <a:endParaRPr lang="cs-CZ" sz="12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00000"/>
              </a:lnSpc>
              <a:spcBef>
                <a:spcPts val="600"/>
              </a:spcBef>
              <a:spcAft>
                <a:spcPts val="600"/>
              </a:spcAft>
              <a:buFont typeface="Arial" panose="020B0604020202020204" pitchFamily="34" charset="0"/>
              <a:buChar char="-"/>
            </a:pPr>
            <a:r>
              <a:rPr lang="cs-CZ" sz="1200" dirty="false">
                <a:effectLst/>
                <a:latin typeface="Arial" panose="020B0604020202020204" pitchFamily="34" charset="0"/>
                <a:ea typeface="Times New Roman" panose="02020603050405020304" pitchFamily="18" charset="0"/>
                <a:cs typeface="Arial" panose="020B0604020202020204" pitchFamily="34" charset="0"/>
              </a:rPr>
              <a:t>Komunitní pracovník</a:t>
            </a:r>
            <a:endParaRPr lang="cs-CZ" sz="12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00000"/>
              </a:lnSpc>
              <a:spcBef>
                <a:spcPts val="600"/>
              </a:spcBef>
              <a:spcAft>
                <a:spcPts val="600"/>
              </a:spcAft>
              <a:buFont typeface="Arial" panose="020B0604020202020204" pitchFamily="34" charset="0"/>
              <a:buChar char="-"/>
            </a:pPr>
            <a:r>
              <a:rPr lang="cs-CZ" sz="1200" dirty="false">
                <a:effectLst/>
                <a:latin typeface="Arial" panose="020B0604020202020204" pitchFamily="34" charset="0"/>
                <a:ea typeface="Times New Roman" panose="02020603050405020304" pitchFamily="18" charset="0"/>
                <a:cs typeface="Arial" panose="020B0604020202020204" pitchFamily="34" charset="0"/>
              </a:rPr>
              <a:t>Vedoucí služby/koordinátor </a:t>
            </a:r>
            <a:endParaRPr lang="cs-CZ" sz="12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00000"/>
              </a:lnSpc>
              <a:spcBef>
                <a:spcPts val="600"/>
              </a:spcBef>
              <a:spcAft>
                <a:spcPts val="600"/>
              </a:spcAft>
              <a:buFont typeface="Arial" panose="020B0604020202020204" pitchFamily="34" charset="0"/>
              <a:buChar char="-"/>
            </a:pPr>
            <a:r>
              <a:rPr lang="cs-CZ" sz="1200" dirty="false">
                <a:effectLst/>
                <a:latin typeface="Arial" panose="020B0604020202020204" pitchFamily="34" charset="0"/>
                <a:ea typeface="Times New Roman" panose="02020603050405020304" pitchFamily="18" charset="0"/>
                <a:cs typeface="Arial" panose="020B0604020202020204" pitchFamily="34" charset="0"/>
              </a:rPr>
              <a:t>Expert/case manager </a:t>
            </a:r>
            <a:endParaRPr lang="cs-CZ" sz="12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00000"/>
              </a:lnSpc>
              <a:spcBef>
                <a:spcPts val="600"/>
              </a:spcBef>
              <a:spcAft>
                <a:spcPts val="600"/>
              </a:spcAft>
              <a:buFont typeface="Arial" panose="020B0604020202020204" pitchFamily="34" charset="0"/>
              <a:buChar char="-"/>
            </a:pPr>
            <a:r>
              <a:rPr lang="cs-CZ" sz="1200" dirty="false">
                <a:effectLst/>
                <a:latin typeface="Arial" panose="020B0604020202020204" pitchFamily="34" charset="0"/>
                <a:ea typeface="Times New Roman" panose="02020603050405020304" pitchFamily="18" charset="0"/>
                <a:cs typeface="Arial" panose="020B0604020202020204" pitchFamily="34" charset="0"/>
              </a:rPr>
              <a:t>Odborný konzultant</a:t>
            </a:r>
            <a:endParaRPr lang="cs-CZ" sz="12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00000"/>
              </a:lnSpc>
              <a:spcBef>
                <a:spcPts val="600"/>
              </a:spcBef>
              <a:spcAft>
                <a:spcPts val="600"/>
              </a:spcAft>
              <a:buFont typeface="Arial" panose="020B0604020202020204" pitchFamily="34" charset="0"/>
              <a:buChar char="-"/>
            </a:pPr>
            <a:r>
              <a:rPr lang="cs-CZ" sz="1200" dirty="false">
                <a:effectLst/>
                <a:latin typeface="Arial" panose="020B0604020202020204" pitchFamily="34" charset="0"/>
                <a:ea typeface="Times New Roman" panose="02020603050405020304" pitchFamily="18" charset="0"/>
                <a:cs typeface="Arial" panose="020B0604020202020204" pitchFamily="34" charset="0"/>
              </a:rPr>
              <a:t>Psycholog/psychoterapeut</a:t>
            </a:r>
            <a:endParaRPr lang="cs-CZ" sz="12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00000"/>
              </a:lnSpc>
              <a:spcBef>
                <a:spcPts val="600"/>
              </a:spcBef>
              <a:spcAft>
                <a:spcPts val="600"/>
              </a:spcAft>
              <a:buFont typeface="Arial" panose="020B0604020202020204" pitchFamily="34" charset="0"/>
              <a:buChar char="-"/>
            </a:pPr>
            <a:r>
              <a:rPr lang="cs-CZ" sz="1200" dirty="false">
                <a:effectLst/>
                <a:latin typeface="Arial" panose="020B0604020202020204" pitchFamily="34" charset="0"/>
                <a:ea typeface="Times New Roman" panose="02020603050405020304" pitchFamily="18" charset="0"/>
                <a:cs typeface="Arial" panose="020B0604020202020204" pitchFamily="34" charset="0"/>
              </a:rPr>
              <a:t>Interkulturní pracovník</a:t>
            </a:r>
            <a:endParaRPr lang="cs-CZ" sz="12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00000"/>
              </a:lnSpc>
              <a:spcBef>
                <a:spcPts val="600"/>
              </a:spcBef>
              <a:spcAft>
                <a:spcPts val="600"/>
              </a:spcAft>
              <a:buFont typeface="Arial" panose="020B0604020202020204" pitchFamily="34" charset="0"/>
              <a:buChar char="-"/>
            </a:pPr>
            <a:r>
              <a:rPr lang="cs-CZ" sz="1200" dirty="false">
                <a:effectLst/>
                <a:latin typeface="Arial" panose="020B0604020202020204" pitchFamily="34" charset="0"/>
                <a:ea typeface="Times New Roman" panose="02020603050405020304" pitchFamily="18" charset="0"/>
                <a:cs typeface="Arial" panose="020B0604020202020204" pitchFamily="34" charset="0"/>
              </a:rPr>
              <a:t>Krizový intervent</a:t>
            </a:r>
            <a:endParaRPr lang="cs-CZ" sz="12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00000"/>
              </a:lnSpc>
              <a:spcBef>
                <a:spcPts val="600"/>
              </a:spcBef>
              <a:spcAft>
                <a:spcPts val="600"/>
              </a:spcAft>
              <a:buFont typeface="Arial" panose="020B0604020202020204" pitchFamily="34" charset="0"/>
              <a:buChar char="-"/>
            </a:pPr>
            <a:r>
              <a:rPr lang="cs-CZ" sz="1200" dirty="false">
                <a:effectLst/>
                <a:latin typeface="Arial" panose="020B0604020202020204" pitchFamily="34" charset="0"/>
                <a:ea typeface="Times New Roman" panose="02020603050405020304" pitchFamily="18" charset="0"/>
                <a:cs typeface="Arial" panose="020B0604020202020204" pitchFamily="34" charset="0"/>
              </a:rPr>
              <a:t>Vychovatel/pedagog volného času</a:t>
            </a:r>
            <a:endParaRPr lang="cs-CZ" sz="12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00000"/>
              </a:lnSpc>
              <a:spcBef>
                <a:spcPts val="600"/>
              </a:spcBef>
              <a:spcAft>
                <a:spcPts val="600"/>
              </a:spcAft>
              <a:buFont typeface="Arial" panose="020B0604020202020204" pitchFamily="34" charset="0"/>
              <a:buChar char="-"/>
            </a:pPr>
            <a:r>
              <a:rPr lang="cs-CZ" sz="1200" dirty="false">
                <a:effectLst/>
                <a:latin typeface="Arial" panose="020B0604020202020204" pitchFamily="34" charset="0"/>
                <a:ea typeface="Times New Roman" panose="02020603050405020304" pitchFamily="18" charset="0"/>
                <a:cs typeface="Arial" panose="020B0604020202020204" pitchFamily="34" charset="0"/>
              </a:rPr>
              <a:t>Právník</a:t>
            </a:r>
            <a:endParaRPr lang="cs-CZ" sz="12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00000"/>
              </a:lnSpc>
              <a:spcBef>
                <a:spcPts val="600"/>
              </a:spcBef>
              <a:spcAft>
                <a:spcPts val="600"/>
              </a:spcAft>
              <a:buFont typeface="Arial" panose="020B0604020202020204" pitchFamily="34" charset="0"/>
              <a:buChar char="-"/>
            </a:pPr>
            <a:r>
              <a:rPr lang="cs-CZ" sz="1200" dirty="false">
                <a:effectLst/>
                <a:latin typeface="Arial" panose="020B0604020202020204" pitchFamily="34" charset="0"/>
                <a:ea typeface="Times New Roman" panose="02020603050405020304" pitchFamily="18" charset="0"/>
                <a:cs typeface="Arial" panose="020B0604020202020204" pitchFamily="34" charset="0"/>
              </a:rPr>
              <a:t>Mediátor</a:t>
            </a:r>
            <a:endParaRPr lang="cs-CZ" sz="12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00000"/>
              </a:lnSpc>
              <a:spcBef>
                <a:spcPts val="600"/>
              </a:spcBef>
              <a:spcAft>
                <a:spcPts val="600"/>
              </a:spcAft>
              <a:buFont typeface="Arial" panose="020B0604020202020204" pitchFamily="34" charset="0"/>
              <a:buChar char="-"/>
            </a:pPr>
            <a:r>
              <a:rPr lang="cs-CZ" sz="1200" dirty="false">
                <a:effectLst/>
                <a:latin typeface="Arial" panose="020B0604020202020204" pitchFamily="34" charset="0"/>
                <a:ea typeface="Times New Roman" panose="02020603050405020304" pitchFamily="18" charset="0"/>
                <a:cs typeface="Arial" panose="020B0604020202020204" pitchFamily="34" charset="0"/>
              </a:rPr>
              <a:t>Peer konzultant/pomocný pracovník z řad CS</a:t>
            </a:r>
            <a:endParaRPr lang="cs-CZ" sz="1200" dirty="false">
              <a:effectLst/>
              <a:latin typeface="Arial" panose="020B0604020202020204" pitchFamily="34" charset="0"/>
              <a:ea typeface="Times New Roman" panose="02020603050405020304" pitchFamily="18" charset="0"/>
              <a:cs typeface="Times New Roman" panose="02020603050405020304" pitchFamily="18" charset="0"/>
            </a:endParaRPr>
          </a:p>
          <a:p>
            <a:pPr lvl="0" algn="just">
              <a:lnSpc>
                <a:spcPct val="100000"/>
              </a:lnSpc>
              <a:spcBef>
                <a:spcPts val="600"/>
              </a:spcBef>
              <a:spcAft>
                <a:spcPts val="600"/>
              </a:spcAft>
              <a:buFont typeface="Arial" panose="020B0604020202020204" pitchFamily="34" charset="0"/>
              <a:buChar char="•"/>
            </a:pPr>
            <a:endParaRPr lang="cs-CZ" sz="1400" dirty="false">
              <a:effectLst/>
              <a:latin typeface="Arial" panose="020B0604020202020204" pitchFamily="34" charset="0"/>
              <a:ea typeface="Calibri" panose="020F0502020204030204" pitchFamily="34" charset="0"/>
              <a:cs typeface="Times New Roman" panose="02020603050405020304" pitchFamily="18" charset="0"/>
            </a:endParaRPr>
          </a:p>
          <a:p>
            <a:pPr lvl="0" algn="just">
              <a:spcBef>
                <a:spcPts val="600"/>
              </a:spcBef>
              <a:spcAft>
                <a:spcPts val="600"/>
              </a:spcAft>
              <a:buFont typeface="Arial" panose="020B0604020202020204" pitchFamily="34" charset="0"/>
              <a:buChar char="•"/>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18215" indent="0" algn="just">
              <a:lnSpc>
                <a:spcPct val="107000"/>
              </a:lnSpc>
              <a:spcBef>
                <a:spcPts val="600"/>
              </a:spcBef>
              <a:spcAft>
                <a:spcPts val="600"/>
              </a:spcAft>
              <a:buNone/>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457200" indent="0" algn="just">
              <a:spcBef>
                <a:spcPts val="600"/>
              </a:spcBef>
              <a:spcAft>
                <a:spcPts val="600"/>
              </a:spcAft>
              <a:buNone/>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36</a:t>
            </a:fld>
            <a:endParaRPr lang="cs-CZ" dirty="false"/>
          </a:p>
        </p:txBody>
      </p:sp>
    </p:spTree>
    <p:extLst>
      <p:ext uri="{BB962C8B-B14F-4D97-AF65-F5344CB8AC3E}">
        <p14:creationId xmlns:p14="http://schemas.microsoft.com/office/powerpoint/2010/main" val="164010742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8A13DF-6927-49A7-A84A-638197CF62AC}"/>
              </a:ext>
            </a:extLst>
          </p:cNvPr>
          <p:cNvSpPr>
            <a:spLocks noGrp="true"/>
          </p:cNvSpPr>
          <p:nvPr>
            <p:ph type="title"/>
          </p:nvPr>
        </p:nvSpPr>
        <p:spPr>
          <a:xfrm>
            <a:off x="360000" y="-53788"/>
            <a:ext cx="8424000" cy="1080000"/>
          </a:xfrm>
        </p:spPr>
        <p:txBody>
          <a:bodyPr/>
          <a:lstStyle/>
          <a:p>
            <a:r>
              <a:rPr lang="cs-CZ" dirty="false" err="true"/>
              <a:t>ROzpoČet</a:t>
            </a:r>
            <a:r>
              <a:rPr lang="cs-CZ" dirty="false"/>
              <a:t> projektu</a:t>
            </a:r>
          </a:p>
        </p:txBody>
      </p:sp>
      <p:sp>
        <p:nvSpPr>
          <p:cNvPr id="3" name="Zástupný obsah 2">
            <a:extLst>
              <a:ext uri="{FF2B5EF4-FFF2-40B4-BE49-F238E27FC236}">
                <a16:creationId xmlns:a16="http://schemas.microsoft.com/office/drawing/2014/main" id="{C1E188A3-A272-4A91-BABF-E18E1C753338}"/>
              </a:ext>
            </a:extLst>
          </p:cNvPr>
          <p:cNvSpPr>
            <a:spLocks noGrp="true"/>
          </p:cNvSpPr>
          <p:nvPr>
            <p:ph idx="1"/>
          </p:nvPr>
        </p:nvSpPr>
        <p:spPr>
          <a:xfrm>
            <a:off x="540000" y="1340768"/>
            <a:ext cx="8064000" cy="4833020"/>
          </a:xfrm>
        </p:spPr>
        <p:txBody>
          <a:bodyPr/>
          <a:lstStyle/>
          <a:p>
            <a:r>
              <a:rPr lang="cs-CZ" sz="2000" dirty="false"/>
              <a:t>přímé náklady – osobní náklady (Příloha č. 1 Výzvy – Pomůcka pro stanovení osobních nákladů)</a:t>
            </a:r>
          </a:p>
          <a:p>
            <a:pPr marL="0" indent="0">
              <a:buNone/>
            </a:pPr>
            <a:endParaRPr lang="cs-CZ" sz="2000" dirty="false"/>
          </a:p>
          <a:p>
            <a:pPr marL="0" indent="0">
              <a:buNone/>
            </a:pPr>
            <a:endParaRPr lang="cs-CZ" sz="2000" dirty="false"/>
          </a:p>
        </p:txBody>
      </p:sp>
      <p:sp>
        <p:nvSpPr>
          <p:cNvPr id="4" name="Zástupný symbol pro číslo snímku 3">
            <a:extLst>
              <a:ext uri="{FF2B5EF4-FFF2-40B4-BE49-F238E27FC236}">
                <a16:creationId xmlns:a16="http://schemas.microsoft.com/office/drawing/2014/main" id="{49DC6DA4-AFF4-4E11-9F0E-B455BD2F2E48}"/>
              </a:ext>
            </a:extLst>
          </p:cNvPr>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37</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graphicFrame>
        <p:nvGraphicFramePr>
          <p:cNvPr id="5" name="Tabulka 4">
            <a:extLst>
              <a:ext uri="{FF2B5EF4-FFF2-40B4-BE49-F238E27FC236}">
                <a16:creationId xmlns:a16="http://schemas.microsoft.com/office/drawing/2014/main" id="{B0C430F5-0CE6-4844-8268-0C3F263F63EA}"/>
              </a:ext>
            </a:extLst>
          </p:cNvPr>
          <p:cNvGraphicFramePr>
            <a:graphicFrameLocks noGrp="true"/>
          </p:cNvGraphicFramePr>
          <p:nvPr/>
        </p:nvGraphicFramePr>
        <p:xfrm>
          <a:off x="1259632" y="2276872"/>
          <a:ext cx="6408712" cy="3515700"/>
        </p:xfrm>
        <a:graphic>
          <a:graphicData uri="http://schemas.openxmlformats.org/drawingml/2006/table">
            <a:tbl>
              <a:tblPr firstRow="true" firstCol="true" bandRow="true">
                <a:tableStyleId>{5C22544A-7EE6-4342-B048-85BDC9FD1C3A}</a:tableStyleId>
              </a:tblPr>
              <a:tblGrid>
                <a:gridCol w="289660">
                  <a:extLst>
                    <a:ext uri="{9D8B030D-6E8A-4147-A177-3AD203B41FA5}">
                      <a16:colId xmlns:a16="http://schemas.microsoft.com/office/drawing/2014/main" val="2564540857"/>
                    </a:ext>
                  </a:extLst>
                </a:gridCol>
                <a:gridCol w="3355452">
                  <a:extLst>
                    <a:ext uri="{9D8B030D-6E8A-4147-A177-3AD203B41FA5}">
                      <a16:colId xmlns:a16="http://schemas.microsoft.com/office/drawing/2014/main" val="3496307960"/>
                    </a:ext>
                  </a:extLst>
                </a:gridCol>
                <a:gridCol w="1382148">
                  <a:extLst>
                    <a:ext uri="{9D8B030D-6E8A-4147-A177-3AD203B41FA5}">
                      <a16:colId xmlns:a16="http://schemas.microsoft.com/office/drawing/2014/main" val="1342595979"/>
                    </a:ext>
                  </a:extLst>
                </a:gridCol>
                <a:gridCol w="1381452">
                  <a:extLst>
                    <a:ext uri="{9D8B030D-6E8A-4147-A177-3AD203B41FA5}">
                      <a16:colId xmlns:a16="http://schemas.microsoft.com/office/drawing/2014/main" val="1188508335"/>
                    </a:ext>
                  </a:extLst>
                </a:gridCol>
              </a:tblGrid>
              <a:tr h="604680">
                <a:tc>
                  <a:txBody>
                    <a:bodyPr/>
                    <a:lstStyle/>
                    <a:p>
                      <a:pPr algn="just">
                        <a:lnSpc>
                          <a:spcPct val="106000"/>
                        </a:lnSpc>
                        <a:spcAft>
                          <a:spcPts val="800"/>
                        </a:spcAft>
                      </a:pPr>
                      <a:r>
                        <a:rPr lang="cs-CZ" sz="1100" dirty="false">
                          <a:effectLst/>
                        </a:rPr>
                        <a:t>Č.</a:t>
                      </a:r>
                      <a:endParaRPr lang="cs-CZ" sz="1100" dirty="false">
                        <a:effectLst/>
                        <a:latin typeface="Calibri" panose="020F0502020204030204" pitchFamily="34" charset="0"/>
                        <a:ea typeface="Calibri" panose="020F0502020204030204" pitchFamily="34" charset="0"/>
                      </a:endParaRPr>
                    </a:p>
                  </a:txBody>
                  <a:tcPr marL="44450" marR="44450" marT="0" marB="0"/>
                </a:tc>
                <a:tc>
                  <a:txBody>
                    <a:bodyPr/>
                    <a:lstStyle/>
                    <a:p>
                      <a:pPr algn="just">
                        <a:lnSpc>
                          <a:spcPct val="106000"/>
                        </a:lnSpc>
                        <a:spcAft>
                          <a:spcPts val="800"/>
                        </a:spcAft>
                      </a:pPr>
                      <a:r>
                        <a:rPr lang="cs-CZ" sz="1100" dirty="false">
                          <a:effectLst/>
                        </a:rPr>
                        <a:t>Pozice</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Zastoupení pozice v Aktivitě A </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Zastoupení pozice v Aktivitě B</a:t>
                      </a:r>
                      <a:endParaRPr lang="cs-CZ" sz="1100" dirty="false">
                        <a:effectLst/>
                        <a:latin typeface="Calibri" panose="020F0502020204030204" pitchFamily="34" charset="0"/>
                        <a:ea typeface="Calibri" panose="020F0502020204030204" pitchFamily="34" charset="0"/>
                      </a:endParaRPr>
                    </a:p>
                  </a:txBody>
                  <a:tcPr marL="44450" marR="44450" marT="0" marB="0" anchor="ctr"/>
                </a:tc>
                <a:extLst>
                  <a:ext uri="{0D108BD9-81ED-4DB2-BD59-A6C34878D82A}">
                    <a16:rowId xmlns:a16="http://schemas.microsoft.com/office/drawing/2014/main" val="3775061926"/>
                  </a:ext>
                </a:extLst>
              </a:tr>
              <a:tr h="207930">
                <a:tc>
                  <a:txBody>
                    <a:bodyPr/>
                    <a:lstStyle/>
                    <a:p>
                      <a:pPr>
                        <a:lnSpc>
                          <a:spcPct val="106000"/>
                        </a:lnSpc>
                        <a:spcAft>
                          <a:spcPts val="800"/>
                        </a:spcAft>
                      </a:pPr>
                      <a:r>
                        <a:rPr lang="cs-CZ" sz="1100" dirty="false">
                          <a:effectLst/>
                        </a:rPr>
                        <a:t>1</a:t>
                      </a:r>
                      <a:endParaRPr lang="cs-CZ" sz="1100" dirty="false">
                        <a:effectLst/>
                        <a:latin typeface="Calibri" panose="020F0502020204030204" pitchFamily="34" charset="0"/>
                        <a:ea typeface="Calibri" panose="020F0502020204030204" pitchFamily="34" charset="0"/>
                      </a:endParaRPr>
                    </a:p>
                  </a:txBody>
                  <a:tcPr marL="44450" marR="44450" marT="0" marB="0"/>
                </a:tc>
                <a:tc>
                  <a:txBody>
                    <a:bodyPr/>
                    <a:lstStyle/>
                    <a:p>
                      <a:pPr>
                        <a:lnSpc>
                          <a:spcPct val="106000"/>
                        </a:lnSpc>
                        <a:spcAft>
                          <a:spcPts val="800"/>
                        </a:spcAft>
                      </a:pPr>
                      <a:r>
                        <a:rPr lang="cs-CZ" sz="1100" dirty="false">
                          <a:effectLst/>
                        </a:rPr>
                        <a:t>Case manager</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extLst>
                  <a:ext uri="{0D108BD9-81ED-4DB2-BD59-A6C34878D82A}">
                    <a16:rowId xmlns:a16="http://schemas.microsoft.com/office/drawing/2014/main" val="1327721507"/>
                  </a:ext>
                </a:extLst>
              </a:tr>
              <a:tr h="207930">
                <a:tc>
                  <a:txBody>
                    <a:bodyPr/>
                    <a:lstStyle/>
                    <a:p>
                      <a:pPr>
                        <a:lnSpc>
                          <a:spcPct val="106000"/>
                        </a:lnSpc>
                        <a:spcAft>
                          <a:spcPts val="800"/>
                        </a:spcAft>
                      </a:pPr>
                      <a:r>
                        <a:rPr lang="cs-CZ" sz="1100" dirty="false">
                          <a:effectLst/>
                        </a:rPr>
                        <a:t>2</a:t>
                      </a:r>
                      <a:endParaRPr lang="cs-CZ" sz="1100" dirty="false">
                        <a:effectLst/>
                        <a:latin typeface="Calibri" panose="020F0502020204030204" pitchFamily="34" charset="0"/>
                        <a:ea typeface="Calibri" panose="020F0502020204030204" pitchFamily="34" charset="0"/>
                      </a:endParaRPr>
                    </a:p>
                  </a:txBody>
                  <a:tcPr marL="44450" marR="44450" marT="0" marB="0"/>
                </a:tc>
                <a:tc>
                  <a:txBody>
                    <a:bodyPr/>
                    <a:lstStyle/>
                    <a:p>
                      <a:pPr>
                        <a:lnSpc>
                          <a:spcPct val="106000"/>
                        </a:lnSpc>
                        <a:spcAft>
                          <a:spcPts val="800"/>
                        </a:spcAft>
                      </a:pPr>
                      <a:r>
                        <a:rPr lang="cs-CZ" sz="1100" dirty="false">
                          <a:effectLst/>
                        </a:rPr>
                        <a:t>Interkulturní pracovník</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 </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extLst>
                  <a:ext uri="{0D108BD9-81ED-4DB2-BD59-A6C34878D82A}">
                    <a16:rowId xmlns:a16="http://schemas.microsoft.com/office/drawing/2014/main" val="4033879454"/>
                  </a:ext>
                </a:extLst>
              </a:tr>
              <a:tr h="207930">
                <a:tc>
                  <a:txBody>
                    <a:bodyPr/>
                    <a:lstStyle/>
                    <a:p>
                      <a:pPr>
                        <a:lnSpc>
                          <a:spcPct val="106000"/>
                        </a:lnSpc>
                        <a:spcAft>
                          <a:spcPts val="800"/>
                        </a:spcAft>
                      </a:pPr>
                      <a:r>
                        <a:rPr lang="cs-CZ" sz="1100" dirty="false">
                          <a:effectLst/>
                        </a:rPr>
                        <a:t>3</a:t>
                      </a:r>
                      <a:endParaRPr lang="cs-CZ" sz="1100" dirty="false">
                        <a:effectLst/>
                        <a:latin typeface="Calibri" panose="020F0502020204030204" pitchFamily="34" charset="0"/>
                        <a:ea typeface="Calibri" panose="020F0502020204030204" pitchFamily="34" charset="0"/>
                      </a:endParaRPr>
                    </a:p>
                  </a:txBody>
                  <a:tcPr marL="44450" marR="44450" marT="0" marB="0"/>
                </a:tc>
                <a:tc>
                  <a:txBody>
                    <a:bodyPr/>
                    <a:lstStyle/>
                    <a:p>
                      <a:pPr>
                        <a:lnSpc>
                          <a:spcPct val="106000"/>
                        </a:lnSpc>
                        <a:spcAft>
                          <a:spcPts val="800"/>
                        </a:spcAft>
                      </a:pPr>
                      <a:r>
                        <a:rPr lang="cs-CZ" sz="1100" dirty="false">
                          <a:effectLst/>
                        </a:rPr>
                        <a:t>Komunitní pracovník</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 </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extLst>
                  <a:ext uri="{0D108BD9-81ED-4DB2-BD59-A6C34878D82A}">
                    <a16:rowId xmlns:a16="http://schemas.microsoft.com/office/drawing/2014/main" val="844242029"/>
                  </a:ext>
                </a:extLst>
              </a:tr>
              <a:tr h="207930">
                <a:tc>
                  <a:txBody>
                    <a:bodyPr/>
                    <a:lstStyle/>
                    <a:p>
                      <a:pPr>
                        <a:lnSpc>
                          <a:spcPct val="106000"/>
                        </a:lnSpc>
                        <a:spcAft>
                          <a:spcPts val="800"/>
                        </a:spcAft>
                      </a:pPr>
                      <a:r>
                        <a:rPr lang="cs-CZ" sz="1100" dirty="false">
                          <a:effectLst/>
                        </a:rPr>
                        <a:t>4</a:t>
                      </a:r>
                      <a:endParaRPr lang="cs-CZ" sz="1100" dirty="false">
                        <a:effectLst/>
                        <a:latin typeface="Calibri" panose="020F0502020204030204" pitchFamily="34" charset="0"/>
                        <a:ea typeface="Calibri" panose="020F0502020204030204" pitchFamily="34" charset="0"/>
                      </a:endParaRPr>
                    </a:p>
                  </a:txBody>
                  <a:tcPr marL="44450" marR="44450" marT="0" marB="0"/>
                </a:tc>
                <a:tc>
                  <a:txBody>
                    <a:bodyPr/>
                    <a:lstStyle/>
                    <a:p>
                      <a:pPr>
                        <a:lnSpc>
                          <a:spcPct val="106000"/>
                        </a:lnSpc>
                        <a:spcAft>
                          <a:spcPts val="800"/>
                        </a:spcAft>
                      </a:pPr>
                      <a:r>
                        <a:rPr lang="cs-CZ" sz="1100" dirty="false">
                          <a:effectLst/>
                        </a:rPr>
                        <a:t>Krizový intervent</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 </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extLst>
                  <a:ext uri="{0D108BD9-81ED-4DB2-BD59-A6C34878D82A}">
                    <a16:rowId xmlns:a16="http://schemas.microsoft.com/office/drawing/2014/main" val="928252706"/>
                  </a:ext>
                </a:extLst>
              </a:tr>
              <a:tr h="207930">
                <a:tc>
                  <a:txBody>
                    <a:bodyPr/>
                    <a:lstStyle/>
                    <a:p>
                      <a:pPr>
                        <a:lnSpc>
                          <a:spcPct val="106000"/>
                        </a:lnSpc>
                        <a:spcAft>
                          <a:spcPts val="800"/>
                        </a:spcAft>
                      </a:pPr>
                      <a:r>
                        <a:rPr lang="cs-CZ" sz="1100" dirty="false">
                          <a:effectLst/>
                        </a:rPr>
                        <a:t>5</a:t>
                      </a:r>
                      <a:endParaRPr lang="cs-CZ" sz="1100" dirty="false">
                        <a:effectLst/>
                        <a:latin typeface="Calibri" panose="020F0502020204030204" pitchFamily="34" charset="0"/>
                        <a:ea typeface="Calibri" panose="020F0502020204030204" pitchFamily="34" charset="0"/>
                      </a:endParaRPr>
                    </a:p>
                  </a:txBody>
                  <a:tcPr marL="44450" marR="44450" marT="0" marB="0"/>
                </a:tc>
                <a:tc>
                  <a:txBody>
                    <a:bodyPr/>
                    <a:lstStyle/>
                    <a:p>
                      <a:pPr>
                        <a:lnSpc>
                          <a:spcPct val="106000"/>
                        </a:lnSpc>
                        <a:spcAft>
                          <a:spcPts val="800"/>
                        </a:spcAft>
                      </a:pPr>
                      <a:r>
                        <a:rPr lang="cs-CZ" sz="1100" dirty="false">
                          <a:effectLst/>
                        </a:rPr>
                        <a:t>Mediátor</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 </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extLst>
                  <a:ext uri="{0D108BD9-81ED-4DB2-BD59-A6C34878D82A}">
                    <a16:rowId xmlns:a16="http://schemas.microsoft.com/office/drawing/2014/main" val="182614774"/>
                  </a:ext>
                </a:extLst>
              </a:tr>
              <a:tr h="207930">
                <a:tc>
                  <a:txBody>
                    <a:bodyPr/>
                    <a:lstStyle/>
                    <a:p>
                      <a:pPr>
                        <a:lnSpc>
                          <a:spcPct val="106000"/>
                        </a:lnSpc>
                        <a:spcAft>
                          <a:spcPts val="800"/>
                        </a:spcAft>
                      </a:pPr>
                      <a:r>
                        <a:rPr lang="cs-CZ" sz="1100" dirty="false">
                          <a:effectLst/>
                        </a:rPr>
                        <a:t>6</a:t>
                      </a:r>
                      <a:endParaRPr lang="cs-CZ" sz="1100" dirty="false">
                        <a:effectLst/>
                        <a:latin typeface="Calibri" panose="020F0502020204030204" pitchFamily="34" charset="0"/>
                        <a:ea typeface="Calibri" panose="020F0502020204030204" pitchFamily="34" charset="0"/>
                      </a:endParaRPr>
                    </a:p>
                  </a:txBody>
                  <a:tcPr marL="44450" marR="44450" marT="0" marB="0"/>
                </a:tc>
                <a:tc>
                  <a:txBody>
                    <a:bodyPr/>
                    <a:lstStyle/>
                    <a:p>
                      <a:pPr>
                        <a:lnSpc>
                          <a:spcPct val="106000"/>
                        </a:lnSpc>
                        <a:spcAft>
                          <a:spcPts val="800"/>
                        </a:spcAft>
                      </a:pPr>
                      <a:r>
                        <a:rPr lang="cs-CZ" sz="1100" dirty="false">
                          <a:effectLst/>
                        </a:rPr>
                        <a:t>Odborný konzultant</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 </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extLst>
                  <a:ext uri="{0D108BD9-81ED-4DB2-BD59-A6C34878D82A}">
                    <a16:rowId xmlns:a16="http://schemas.microsoft.com/office/drawing/2014/main" val="2667402360"/>
                  </a:ext>
                </a:extLst>
              </a:tr>
              <a:tr h="207930">
                <a:tc>
                  <a:txBody>
                    <a:bodyPr/>
                    <a:lstStyle/>
                    <a:p>
                      <a:pPr>
                        <a:lnSpc>
                          <a:spcPct val="106000"/>
                        </a:lnSpc>
                        <a:spcAft>
                          <a:spcPts val="800"/>
                        </a:spcAft>
                      </a:pPr>
                      <a:r>
                        <a:rPr lang="cs-CZ" sz="1100" dirty="false">
                          <a:effectLst/>
                        </a:rPr>
                        <a:t>7</a:t>
                      </a:r>
                      <a:endParaRPr lang="cs-CZ" sz="1100" dirty="false">
                        <a:effectLst/>
                        <a:latin typeface="Calibri" panose="020F0502020204030204" pitchFamily="34" charset="0"/>
                        <a:ea typeface="Calibri" panose="020F0502020204030204" pitchFamily="34" charset="0"/>
                      </a:endParaRPr>
                    </a:p>
                  </a:txBody>
                  <a:tcPr marL="44450" marR="44450" marT="0" marB="0"/>
                </a:tc>
                <a:tc>
                  <a:txBody>
                    <a:bodyPr/>
                    <a:lstStyle/>
                    <a:p>
                      <a:pPr>
                        <a:lnSpc>
                          <a:spcPct val="106000"/>
                        </a:lnSpc>
                        <a:spcAft>
                          <a:spcPts val="800"/>
                        </a:spcAft>
                      </a:pPr>
                      <a:r>
                        <a:rPr lang="cs-CZ" sz="1100" dirty="false">
                          <a:effectLst/>
                        </a:rPr>
                        <a:t>Peer konzultant/pomocný pracovník z řad CS</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extLst>
                  <a:ext uri="{0D108BD9-81ED-4DB2-BD59-A6C34878D82A}">
                    <a16:rowId xmlns:a16="http://schemas.microsoft.com/office/drawing/2014/main" val="737176407"/>
                  </a:ext>
                </a:extLst>
              </a:tr>
              <a:tr h="207930">
                <a:tc>
                  <a:txBody>
                    <a:bodyPr/>
                    <a:lstStyle/>
                    <a:p>
                      <a:pPr>
                        <a:lnSpc>
                          <a:spcPct val="106000"/>
                        </a:lnSpc>
                        <a:spcAft>
                          <a:spcPts val="800"/>
                        </a:spcAft>
                      </a:pPr>
                      <a:r>
                        <a:rPr lang="cs-CZ" sz="1100" dirty="false">
                          <a:effectLst/>
                        </a:rPr>
                        <a:t>8</a:t>
                      </a:r>
                      <a:endParaRPr lang="cs-CZ" sz="1100" dirty="false">
                        <a:effectLst/>
                        <a:latin typeface="Calibri" panose="020F0502020204030204" pitchFamily="34" charset="0"/>
                        <a:ea typeface="Calibri" panose="020F0502020204030204" pitchFamily="34" charset="0"/>
                      </a:endParaRPr>
                    </a:p>
                  </a:txBody>
                  <a:tcPr marL="44450" marR="44450" marT="0" marB="0"/>
                </a:tc>
                <a:tc>
                  <a:txBody>
                    <a:bodyPr/>
                    <a:lstStyle/>
                    <a:p>
                      <a:pPr>
                        <a:lnSpc>
                          <a:spcPct val="106000"/>
                        </a:lnSpc>
                        <a:spcAft>
                          <a:spcPts val="800"/>
                        </a:spcAft>
                      </a:pPr>
                      <a:r>
                        <a:rPr lang="cs-CZ" sz="1100" dirty="false">
                          <a:effectLst/>
                        </a:rPr>
                        <a:t>Pracovník v sociálních službách </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extLst>
                  <a:ext uri="{0D108BD9-81ED-4DB2-BD59-A6C34878D82A}">
                    <a16:rowId xmlns:a16="http://schemas.microsoft.com/office/drawing/2014/main" val="2068490769"/>
                  </a:ext>
                </a:extLst>
              </a:tr>
              <a:tr h="207930">
                <a:tc>
                  <a:txBody>
                    <a:bodyPr/>
                    <a:lstStyle/>
                    <a:p>
                      <a:pPr>
                        <a:lnSpc>
                          <a:spcPct val="106000"/>
                        </a:lnSpc>
                        <a:spcAft>
                          <a:spcPts val="800"/>
                        </a:spcAft>
                      </a:pPr>
                      <a:r>
                        <a:rPr lang="cs-CZ" sz="1100" dirty="false">
                          <a:effectLst/>
                        </a:rPr>
                        <a:t>9</a:t>
                      </a:r>
                      <a:endParaRPr lang="cs-CZ" sz="1100" dirty="false">
                        <a:effectLst/>
                        <a:latin typeface="Calibri" panose="020F0502020204030204" pitchFamily="34" charset="0"/>
                        <a:ea typeface="Calibri" panose="020F0502020204030204" pitchFamily="34" charset="0"/>
                      </a:endParaRPr>
                    </a:p>
                  </a:txBody>
                  <a:tcPr marL="44450" marR="44450" marT="0" marB="0"/>
                </a:tc>
                <a:tc>
                  <a:txBody>
                    <a:bodyPr/>
                    <a:lstStyle/>
                    <a:p>
                      <a:pPr>
                        <a:lnSpc>
                          <a:spcPct val="106000"/>
                        </a:lnSpc>
                        <a:spcAft>
                          <a:spcPts val="800"/>
                        </a:spcAft>
                      </a:pPr>
                      <a:r>
                        <a:rPr lang="cs-CZ" sz="1100" dirty="false">
                          <a:effectLst/>
                        </a:rPr>
                        <a:t>Právník</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extLst>
                  <a:ext uri="{0D108BD9-81ED-4DB2-BD59-A6C34878D82A}">
                    <a16:rowId xmlns:a16="http://schemas.microsoft.com/office/drawing/2014/main" val="241895977"/>
                  </a:ext>
                </a:extLst>
              </a:tr>
              <a:tr h="207930">
                <a:tc>
                  <a:txBody>
                    <a:bodyPr/>
                    <a:lstStyle/>
                    <a:p>
                      <a:pPr>
                        <a:lnSpc>
                          <a:spcPct val="106000"/>
                        </a:lnSpc>
                        <a:spcAft>
                          <a:spcPts val="800"/>
                        </a:spcAft>
                      </a:pPr>
                      <a:r>
                        <a:rPr lang="cs-CZ" sz="1100" dirty="false">
                          <a:effectLst/>
                        </a:rPr>
                        <a:t>10</a:t>
                      </a:r>
                      <a:endParaRPr lang="cs-CZ" sz="1100" dirty="false">
                        <a:effectLst/>
                        <a:latin typeface="Calibri" panose="020F0502020204030204" pitchFamily="34" charset="0"/>
                        <a:ea typeface="Calibri" panose="020F0502020204030204" pitchFamily="34" charset="0"/>
                      </a:endParaRPr>
                    </a:p>
                  </a:txBody>
                  <a:tcPr marL="44450" marR="44450" marT="0" marB="0"/>
                </a:tc>
                <a:tc>
                  <a:txBody>
                    <a:bodyPr/>
                    <a:lstStyle/>
                    <a:p>
                      <a:pPr>
                        <a:lnSpc>
                          <a:spcPct val="106000"/>
                        </a:lnSpc>
                        <a:spcAft>
                          <a:spcPts val="800"/>
                        </a:spcAft>
                      </a:pPr>
                      <a:r>
                        <a:rPr lang="cs-CZ" sz="1100" dirty="false">
                          <a:effectLst/>
                        </a:rPr>
                        <a:t>Psycholog/psychoterapeut</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extLst>
                  <a:ext uri="{0D108BD9-81ED-4DB2-BD59-A6C34878D82A}">
                    <a16:rowId xmlns:a16="http://schemas.microsoft.com/office/drawing/2014/main" val="1220128795"/>
                  </a:ext>
                </a:extLst>
              </a:tr>
              <a:tr h="207930">
                <a:tc>
                  <a:txBody>
                    <a:bodyPr/>
                    <a:lstStyle/>
                    <a:p>
                      <a:pPr>
                        <a:lnSpc>
                          <a:spcPct val="106000"/>
                        </a:lnSpc>
                        <a:spcAft>
                          <a:spcPts val="800"/>
                        </a:spcAft>
                      </a:pPr>
                      <a:r>
                        <a:rPr lang="cs-CZ" sz="1100" dirty="false">
                          <a:effectLst/>
                        </a:rPr>
                        <a:t>11</a:t>
                      </a:r>
                      <a:endParaRPr lang="cs-CZ" sz="1100" dirty="false">
                        <a:effectLst/>
                        <a:latin typeface="Calibri" panose="020F0502020204030204" pitchFamily="34" charset="0"/>
                        <a:ea typeface="Calibri" panose="020F0502020204030204" pitchFamily="34" charset="0"/>
                      </a:endParaRPr>
                    </a:p>
                  </a:txBody>
                  <a:tcPr marL="44450" marR="44450" marT="0" marB="0"/>
                </a:tc>
                <a:tc>
                  <a:txBody>
                    <a:bodyPr/>
                    <a:lstStyle/>
                    <a:p>
                      <a:pPr>
                        <a:lnSpc>
                          <a:spcPct val="106000"/>
                        </a:lnSpc>
                        <a:spcAft>
                          <a:spcPts val="800"/>
                        </a:spcAft>
                      </a:pPr>
                      <a:r>
                        <a:rPr lang="cs-CZ" sz="1100" dirty="false">
                          <a:effectLst/>
                        </a:rPr>
                        <a:t>Sociální pracovník</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extLst>
                  <a:ext uri="{0D108BD9-81ED-4DB2-BD59-A6C34878D82A}">
                    <a16:rowId xmlns:a16="http://schemas.microsoft.com/office/drawing/2014/main" val="216130946"/>
                  </a:ext>
                </a:extLst>
              </a:tr>
              <a:tr h="207930">
                <a:tc>
                  <a:txBody>
                    <a:bodyPr/>
                    <a:lstStyle/>
                    <a:p>
                      <a:pPr>
                        <a:lnSpc>
                          <a:spcPct val="106000"/>
                        </a:lnSpc>
                        <a:spcAft>
                          <a:spcPts val="800"/>
                        </a:spcAft>
                      </a:pPr>
                      <a:r>
                        <a:rPr lang="cs-CZ" sz="1100" dirty="false">
                          <a:effectLst/>
                        </a:rPr>
                        <a:t>12</a:t>
                      </a:r>
                      <a:endParaRPr lang="cs-CZ" sz="1100" dirty="false">
                        <a:effectLst/>
                        <a:latin typeface="Calibri" panose="020F0502020204030204" pitchFamily="34" charset="0"/>
                        <a:ea typeface="Calibri" panose="020F0502020204030204" pitchFamily="34" charset="0"/>
                      </a:endParaRPr>
                    </a:p>
                  </a:txBody>
                  <a:tcPr marL="44450" marR="44450" marT="0" marB="0"/>
                </a:tc>
                <a:tc>
                  <a:txBody>
                    <a:bodyPr/>
                    <a:lstStyle/>
                    <a:p>
                      <a:pPr>
                        <a:lnSpc>
                          <a:spcPct val="106000"/>
                        </a:lnSpc>
                        <a:spcAft>
                          <a:spcPts val="800"/>
                        </a:spcAft>
                      </a:pPr>
                      <a:r>
                        <a:rPr lang="cs-CZ" sz="1100" dirty="false">
                          <a:effectLst/>
                        </a:rPr>
                        <a:t>Terénní pracovník</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extLst>
                  <a:ext uri="{0D108BD9-81ED-4DB2-BD59-A6C34878D82A}">
                    <a16:rowId xmlns:a16="http://schemas.microsoft.com/office/drawing/2014/main" val="3007019933"/>
                  </a:ext>
                </a:extLst>
              </a:tr>
              <a:tr h="207930">
                <a:tc>
                  <a:txBody>
                    <a:bodyPr/>
                    <a:lstStyle/>
                    <a:p>
                      <a:pPr>
                        <a:lnSpc>
                          <a:spcPct val="106000"/>
                        </a:lnSpc>
                        <a:spcAft>
                          <a:spcPts val="800"/>
                        </a:spcAft>
                      </a:pPr>
                      <a:r>
                        <a:rPr lang="cs-CZ" sz="1100" dirty="false">
                          <a:effectLst/>
                        </a:rPr>
                        <a:t>13</a:t>
                      </a:r>
                      <a:endParaRPr lang="cs-CZ" sz="1100" dirty="false">
                        <a:effectLst/>
                        <a:latin typeface="Calibri" panose="020F0502020204030204" pitchFamily="34" charset="0"/>
                        <a:ea typeface="Calibri" panose="020F0502020204030204" pitchFamily="34" charset="0"/>
                      </a:endParaRPr>
                    </a:p>
                  </a:txBody>
                  <a:tcPr marL="44450" marR="44450" marT="0" marB="0"/>
                </a:tc>
                <a:tc>
                  <a:txBody>
                    <a:bodyPr/>
                    <a:lstStyle/>
                    <a:p>
                      <a:pPr>
                        <a:lnSpc>
                          <a:spcPct val="106000"/>
                        </a:lnSpc>
                        <a:spcAft>
                          <a:spcPts val="800"/>
                        </a:spcAft>
                      </a:pPr>
                      <a:r>
                        <a:rPr lang="cs-CZ" sz="1100" dirty="false">
                          <a:effectLst/>
                        </a:rPr>
                        <a:t>Vedoucí služby/koordinátor</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extLst>
                  <a:ext uri="{0D108BD9-81ED-4DB2-BD59-A6C34878D82A}">
                    <a16:rowId xmlns:a16="http://schemas.microsoft.com/office/drawing/2014/main" val="1921249396"/>
                  </a:ext>
                </a:extLst>
              </a:tr>
              <a:tr h="207930">
                <a:tc>
                  <a:txBody>
                    <a:bodyPr/>
                    <a:lstStyle/>
                    <a:p>
                      <a:pPr>
                        <a:lnSpc>
                          <a:spcPct val="106000"/>
                        </a:lnSpc>
                        <a:spcAft>
                          <a:spcPts val="800"/>
                        </a:spcAft>
                      </a:pPr>
                      <a:r>
                        <a:rPr lang="cs-CZ" sz="1100" dirty="false">
                          <a:effectLst/>
                        </a:rPr>
                        <a:t>14</a:t>
                      </a:r>
                      <a:endParaRPr lang="cs-CZ" sz="1100" dirty="false">
                        <a:effectLst/>
                        <a:latin typeface="Calibri" panose="020F0502020204030204" pitchFamily="34" charset="0"/>
                        <a:ea typeface="Calibri" panose="020F0502020204030204" pitchFamily="34" charset="0"/>
                      </a:endParaRPr>
                    </a:p>
                  </a:txBody>
                  <a:tcPr marL="44450" marR="44450" marT="0" marB="0"/>
                </a:tc>
                <a:tc>
                  <a:txBody>
                    <a:bodyPr/>
                    <a:lstStyle/>
                    <a:p>
                      <a:pPr>
                        <a:lnSpc>
                          <a:spcPct val="106000"/>
                        </a:lnSpc>
                        <a:spcAft>
                          <a:spcPts val="800"/>
                        </a:spcAft>
                      </a:pPr>
                      <a:r>
                        <a:rPr lang="cs-CZ" sz="1100" dirty="false">
                          <a:effectLst/>
                        </a:rPr>
                        <a:t>Vychovatel/pedagog volného času</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 </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extLst>
                  <a:ext uri="{0D108BD9-81ED-4DB2-BD59-A6C34878D82A}">
                    <a16:rowId xmlns:a16="http://schemas.microsoft.com/office/drawing/2014/main" val="1481745954"/>
                  </a:ext>
                </a:extLst>
              </a:tr>
            </a:tbl>
          </a:graphicData>
        </a:graphic>
      </p:graphicFrame>
      <p:sp>
        <p:nvSpPr>
          <p:cNvPr id="6" name="Rectangle 1">
            <a:extLst>
              <a:ext uri="{FF2B5EF4-FFF2-40B4-BE49-F238E27FC236}">
                <a16:creationId xmlns:a16="http://schemas.microsoft.com/office/drawing/2014/main" id="{40ACBD6D-2C27-421F-AEF2-22AB911D1FA5}"/>
              </a:ext>
            </a:extLst>
          </p:cNvPr>
          <p:cNvSpPr>
            <a:spLocks noChangeArrowheads="true"/>
          </p:cNvSpPr>
          <p:nvPr/>
        </p:nvSpPr>
        <p:spPr bwMode="auto">
          <a:xfrm>
            <a:off x="1979712" y="227687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false" fontAlgn="base" latinLnBrk="false" hangingPunct="false">
              <a:lnSpc>
                <a:spcPct val="100000"/>
              </a:lnSpc>
              <a:spcBef>
                <a:spcPct val="0"/>
              </a:spcBef>
              <a:spcAft>
                <a:spcPct val="0"/>
              </a:spcAft>
              <a:buClrTx/>
              <a:buSzTx/>
              <a:buFontTx/>
              <a:buNone/>
              <a:tabLst/>
              <a:defRPr/>
            </a:pPr>
            <a:br>
              <a:rPr kumimoji="false" lang="cs-CZ" altLang="cs-CZ" sz="1800" b="false" i="false" u="none" strike="noStrike" kern="1200" cap="none" spc="0" normalizeH="false" baseline="0" noProof="false" dirty="false">
                <a:ln>
                  <a:noFill/>
                </a:ln>
                <a:solidFill>
                  <a:srgbClr val="084A8B"/>
                </a:solidFill>
                <a:effectLst/>
                <a:uLnTx/>
                <a:uFillTx/>
                <a:latin typeface="Arial" panose="020B0604020202020204" pitchFamily="34" charset="0"/>
                <a:ea typeface="+mn-ea"/>
                <a:cs typeface="+mn-cs"/>
              </a:rPr>
            </a:br>
            <a:endParaRPr kumimoji="false" lang="cs-CZ" altLang="cs-CZ" sz="1800" b="false" i="false" u="none" strike="noStrike" kern="1200" cap="none" spc="0" normalizeH="false" baseline="0" noProof="false" dirty="false">
              <a:ln>
                <a:noFill/>
              </a:ln>
              <a:solidFill>
                <a:srgbClr val="084A8B"/>
              </a:solidFill>
              <a:effectLst/>
              <a:uLnTx/>
              <a:uFillTx/>
              <a:latin typeface="Arial" panose="020B0604020202020204" pitchFamily="34" charset="0"/>
              <a:ea typeface="+mn-ea"/>
              <a:cs typeface="+mn-cs"/>
            </a:endParaRPr>
          </a:p>
        </p:txBody>
      </p:sp>
      <p:sp>
        <p:nvSpPr>
          <p:cNvPr id="7" name="Rectangle 2">
            <a:extLst>
              <a:ext uri="{FF2B5EF4-FFF2-40B4-BE49-F238E27FC236}">
                <a16:creationId xmlns:a16="http://schemas.microsoft.com/office/drawing/2014/main" id="{BA741EA3-7EC6-4206-9244-FED8AC51B1EC}"/>
              </a:ext>
            </a:extLst>
          </p:cNvPr>
          <p:cNvSpPr>
            <a:spLocks noChangeArrowheads="true"/>
          </p:cNvSpPr>
          <p:nvPr/>
        </p:nvSpPr>
        <p:spPr bwMode="auto">
          <a:xfrm>
            <a:off x="1649413" y="2524125"/>
            <a:ext cx="3017837" cy="6350"/>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endPar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8" name="Rectangle 3">
            <a:extLst>
              <a:ext uri="{FF2B5EF4-FFF2-40B4-BE49-F238E27FC236}">
                <a16:creationId xmlns:a16="http://schemas.microsoft.com/office/drawing/2014/main" id="{C726A54C-1E91-4F6F-A486-FCCAAF7E142D}"/>
              </a:ext>
            </a:extLst>
          </p:cNvPr>
          <p:cNvSpPr>
            <a:spLocks noChangeArrowheads="true"/>
          </p:cNvSpPr>
          <p:nvPr/>
        </p:nvSpPr>
        <p:spPr bwMode="auto">
          <a:xfrm>
            <a:off x="611560" y="6010046"/>
            <a:ext cx="8098692"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false" fontAlgn="base" latinLnBrk="false" hangingPunct="false">
              <a:lnSpc>
                <a:spcPct val="100000"/>
              </a:lnSpc>
              <a:spcBef>
                <a:spcPct val="0"/>
              </a:spcBef>
              <a:spcAft>
                <a:spcPct val="0"/>
              </a:spcAft>
              <a:buClrTx/>
              <a:buSzTx/>
              <a:buFontTx/>
              <a:buNone/>
              <a:tabLst/>
              <a:defRPr/>
            </a:pPr>
            <a:r>
              <a:rPr kumimoji="false" lang="cs-CZ" altLang="cs-CZ" sz="1000" b="false" i="false" u="none" strike="noStrike" kern="1200" cap="none" spc="0" normalizeH="false" baseline="30000" noProof="false" dirty="false">
                <a:ln>
                  <a:noFill/>
                </a:ln>
                <a:solidFill>
                  <a:srgbClr val="084A8B"/>
                </a:solidFill>
                <a:effectLst/>
                <a:uLnTx/>
                <a:uFillTx/>
                <a:latin typeface="Arial" panose="020B0604020202020204" pitchFamily="34" charset="0"/>
                <a:ea typeface="Calibri" panose="020F0502020204030204" pitchFamily="34" charset="0"/>
                <a:cs typeface="Arial" panose="020B0604020202020204" pitchFamily="34" charset="0"/>
                <a:hlinkClick r:id="rId3"/>
              </a:rPr>
              <a:t>[</a:t>
            </a:r>
            <a:r>
              <a:rPr kumimoji="false" lang="cs-CZ" altLang="cs-CZ" sz="1000" b="false" i="false" u="none" strike="noStrike" kern="1200" cap="none" spc="0" normalizeH="false" baseline="30000" noProof="false" dirty="false" bmk="">
                <a:ln>
                  <a:noFill/>
                </a:ln>
                <a:solidFill>
                  <a:srgbClr val="084A8B"/>
                </a:solidFill>
                <a:effectLst/>
                <a:uLnTx/>
                <a:uFillTx/>
                <a:latin typeface="Arial" panose="020B0604020202020204" pitchFamily="34" charset="0"/>
                <a:ea typeface="Calibri" panose="020F0502020204030204" pitchFamily="34" charset="0"/>
                <a:cs typeface="Arial" panose="020B0604020202020204" pitchFamily="34" charset="0"/>
                <a:hlinkClick r:id="rId3"/>
              </a:rPr>
              <a:t>1]</a:t>
            </a:r>
            <a:r>
              <a:rPr kumimoji="false" lang="cs-CZ" altLang="cs-CZ" sz="1000" b="false" i="false" u="none" strike="noStrike" kern="1200" cap="none" spc="0" normalizeH="false" baseline="0" noProof="false" dirty="false" bmk="">
                <a:ln>
                  <a:noFill/>
                </a:ln>
                <a:solidFill>
                  <a:srgbClr val="084A8B"/>
                </a:solidFill>
                <a:effectLst/>
                <a:uLnTx/>
                <a:uFillTx/>
                <a:latin typeface="Arial" panose="020B0604020202020204" pitchFamily="34" charset="0"/>
                <a:ea typeface="Calibri" panose="020F0502020204030204" pitchFamily="34" charset="0"/>
                <a:cs typeface="Arial" panose="020B0604020202020204" pitchFamily="34" charset="0"/>
              </a:rPr>
              <a:t> Aktivita A – Poskytnutí sociální služby (v rozsahu základních činností dle zákona o sociálních službách pro příslušný druh sociální služby).</a:t>
            </a:r>
            <a:endParaRPr kumimoji="false" lang="cs-CZ" altLang="cs-CZ" sz="600" b="false" i="false" u="none" strike="noStrike" kern="1200" cap="none" spc="0" normalizeH="false" baseline="0" noProof="false" dirty="false" bmk="">
              <a:ln>
                <a:noFill/>
              </a:ln>
              <a:solidFill>
                <a:srgbClr val="084A8B"/>
              </a:solidFill>
              <a:effectLst/>
              <a:uLnTx/>
              <a:uFillTx/>
              <a:latin typeface="Arial"/>
              <a:ea typeface="+mn-ea"/>
              <a:cs typeface="+mn-cs"/>
            </a:endParaRPr>
          </a:p>
          <a:p>
            <a:pPr marL="0" marR="0" lvl="0" indent="0" algn="l" defTabSz="914400" rtl="false" eaLnBrk="false" fontAlgn="base" latinLnBrk="false" hangingPunct="false">
              <a:lnSpc>
                <a:spcPct val="100000"/>
              </a:lnSpc>
              <a:spcBef>
                <a:spcPct val="0"/>
              </a:spcBef>
              <a:spcAft>
                <a:spcPct val="0"/>
              </a:spcAft>
              <a:buClrTx/>
              <a:buSzTx/>
              <a:buFontTx/>
              <a:buNone/>
              <a:tabLst/>
              <a:defRPr/>
            </a:pPr>
            <a:r>
              <a:rPr kumimoji="false" lang="cs-CZ" altLang="cs-CZ" sz="1000" b="false" i="false" u="none" strike="noStrike" kern="1200" cap="none" spc="0" normalizeH="false" baseline="30000" noProof="false" dirty="false" bmk="">
                <a:ln>
                  <a:noFill/>
                </a:ln>
                <a:solidFill>
                  <a:srgbClr val="084A8B"/>
                </a:solidFill>
                <a:effectLst/>
                <a:uLnTx/>
                <a:uFillTx/>
                <a:latin typeface="Arial" panose="020B0604020202020204" pitchFamily="34" charset="0"/>
                <a:ea typeface="Calibri" panose="020F0502020204030204" pitchFamily="34" charset="0"/>
                <a:cs typeface="Arial" panose="020B0604020202020204" pitchFamily="34" charset="0"/>
                <a:hlinkClick r:id="rId4"/>
              </a:rPr>
              <a:t>[2]</a:t>
            </a:r>
            <a:r>
              <a:rPr kumimoji="false" lang="cs-CZ" altLang="cs-CZ" sz="1000" b="false" i="false" u="none" strike="noStrike" kern="1200" cap="none" spc="0" normalizeH="false" baseline="0" noProof="false" dirty="false" bmk="">
                <a:ln>
                  <a:noFill/>
                </a:ln>
                <a:solidFill>
                  <a:srgbClr val="084A8B"/>
                </a:solidFill>
                <a:effectLst/>
                <a:uLnTx/>
                <a:uFillTx/>
                <a:latin typeface="Arial" panose="020B0604020202020204" pitchFamily="34" charset="0"/>
                <a:ea typeface="Calibri" panose="020F0502020204030204" pitchFamily="34" charset="0"/>
                <a:cs typeface="Arial" panose="020B0604020202020204" pitchFamily="34" charset="0"/>
              </a:rPr>
              <a:t> Aktivita B – </a:t>
            </a:r>
            <a:r>
              <a:rPr lang="cs-CZ" altLang="cs-CZ" sz="1000" dirty="false" bmk="">
                <a:solidFill>
                  <a:srgbClr val="084A8B"/>
                </a:solidFill>
                <a:latin typeface="Arial" panose="020B0604020202020204" pitchFamily="34" charset="0"/>
                <a:ea typeface="Calibri" panose="020F0502020204030204" pitchFamily="34" charset="0"/>
                <a:cs typeface="Arial" panose="020B0604020202020204" pitchFamily="34" charset="0"/>
              </a:rPr>
              <a:t>P</a:t>
            </a:r>
            <a:r>
              <a:rPr kumimoji="false" lang="cs-CZ" altLang="cs-CZ" sz="1000" b="false" i="false" u="none" strike="noStrike" kern="1200" cap="none" spc="0" normalizeH="false" baseline="0" noProof="false" dirty="false" err="true" bmk="">
                <a:ln>
                  <a:noFill/>
                </a:ln>
                <a:solidFill>
                  <a:srgbClr val="084A8B"/>
                </a:solidFill>
                <a:effectLst/>
                <a:uLnTx/>
                <a:uFillTx/>
                <a:latin typeface="Arial" panose="020B0604020202020204" pitchFamily="34" charset="0"/>
                <a:ea typeface="Calibri" panose="020F0502020204030204" pitchFamily="34" charset="0"/>
                <a:cs typeface="Arial" panose="020B0604020202020204" pitchFamily="34" charset="0"/>
              </a:rPr>
              <a:t>oskytnutí</a:t>
            </a:r>
            <a:r>
              <a:rPr lang="cs-CZ" altLang="cs-CZ" sz="1000" dirty="false" bmk="">
                <a:solidFill>
                  <a:srgbClr val="084A8B"/>
                </a:solidFill>
                <a:latin typeface="Arial" panose="020B0604020202020204" pitchFamily="34" charset="0"/>
                <a:ea typeface="Calibri" panose="020F0502020204030204" pitchFamily="34" charset="0"/>
                <a:cs typeface="Arial" panose="020B0604020202020204" pitchFamily="34" charset="0"/>
              </a:rPr>
              <a:t> </a:t>
            </a:r>
            <a:r>
              <a:rPr kumimoji="false" lang="cs-CZ" altLang="cs-CZ" sz="1000" b="false" i="false" u="none" strike="noStrike" kern="1200" cap="none" spc="0" normalizeH="false" baseline="0" noProof="false" dirty="false" bmk="">
                <a:ln>
                  <a:noFill/>
                </a:ln>
                <a:solidFill>
                  <a:srgbClr val="084A8B"/>
                </a:solidFill>
                <a:effectLst/>
                <a:uLnTx/>
                <a:uFillTx/>
                <a:latin typeface="Arial" panose="020B0604020202020204" pitchFamily="34" charset="0"/>
                <a:ea typeface="Calibri" panose="020F0502020204030204" pitchFamily="34" charset="0"/>
                <a:cs typeface="Arial" panose="020B0604020202020204" pitchFamily="34" charset="0"/>
              </a:rPr>
              <a:t>podpory a pomoci pro řešení komplexní nepříznivé sociální situace uprchlíků a jejich rodin</a:t>
            </a:r>
            <a:endParaRPr kumimoji="false" lang="cs-CZ" altLang="cs-CZ" sz="600" b="false" i="false" u="none" strike="noStrike" kern="1200" cap="none" spc="0" normalizeH="false" baseline="0" noProof="false" dirty="false">
              <a:ln>
                <a:noFill/>
              </a:ln>
              <a:solidFill>
                <a:srgbClr val="084A8B"/>
              </a:solidFill>
              <a:effectLst/>
              <a:uLnTx/>
              <a:uFillTx/>
              <a:latin typeface="Arial"/>
              <a:ea typeface="+mn-ea"/>
              <a:cs typeface="+mn-cs"/>
            </a:endParaRPr>
          </a:p>
          <a:p>
            <a:pPr marL="0" marR="0" lvl="0" indent="0" algn="l" defTabSz="914400" rtl="false" eaLnBrk="false" fontAlgn="base" latinLnBrk="false" hangingPunct="false">
              <a:lnSpc>
                <a:spcPct val="100000"/>
              </a:lnSpc>
              <a:spcBef>
                <a:spcPct val="0"/>
              </a:spcBef>
              <a:spcAft>
                <a:spcPct val="0"/>
              </a:spcAft>
              <a:buClrTx/>
              <a:buSzTx/>
              <a:buFontTx/>
              <a:buNone/>
              <a:tabLst/>
              <a:defRPr/>
            </a:pPr>
            <a:endParaRPr kumimoji="false" lang="cs-CZ" altLang="cs-CZ" sz="1800" b="false" i="false" u="none" strike="noStrike" kern="1200" cap="none" spc="0" normalizeH="false" baseline="0" noProof="false" dirty="false">
              <a:ln>
                <a:noFill/>
              </a:ln>
              <a:solidFill>
                <a:srgbClr val="084A8B"/>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5909991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EABB0D6-A075-4894-BBAC-CDAA77248595}"/>
              </a:ext>
            </a:extLst>
          </p:cNvPr>
          <p:cNvSpPr>
            <a:spLocks noGrp="true"/>
          </p:cNvSpPr>
          <p:nvPr>
            <p:ph type="title"/>
          </p:nvPr>
        </p:nvSpPr>
        <p:spPr/>
        <p:txBody>
          <a:bodyPr/>
          <a:lstStyle/>
          <a:p>
            <a:r>
              <a:rPr lang="cs-CZ" dirty="false"/>
              <a:t>Osobní přímé náklady</a:t>
            </a:r>
          </a:p>
        </p:txBody>
      </p:sp>
      <p:sp>
        <p:nvSpPr>
          <p:cNvPr id="3" name="Zástupný obsah 2">
            <a:extLst>
              <a:ext uri="{FF2B5EF4-FFF2-40B4-BE49-F238E27FC236}">
                <a16:creationId xmlns:a16="http://schemas.microsoft.com/office/drawing/2014/main" id="{DE2143C3-C87D-4C08-BC21-EA8EF6822307}"/>
              </a:ext>
            </a:extLst>
          </p:cNvPr>
          <p:cNvSpPr>
            <a:spLocks noGrp="true"/>
          </p:cNvSpPr>
          <p:nvPr>
            <p:ph idx="1"/>
          </p:nvPr>
        </p:nvSpPr>
        <p:spPr>
          <a:xfrm>
            <a:off x="540000" y="1269000"/>
            <a:ext cx="8064000" cy="5427000"/>
          </a:xfrm>
        </p:spPr>
        <p:txBody>
          <a:bodyPr/>
          <a:lstStyle/>
          <a:p>
            <a:r>
              <a:rPr lang="cs-CZ" sz="2000" b="true" dirty="false"/>
              <a:t>vyčíslení všech nákladů zaměstnavatele na danou pozici, tj. včetně odvodů zaměstnavatele na sociální a zdravotní pojištění a dalších nákladů, které je zaměstnavatel povinen hradit na základě platných právních předpisů </a:t>
            </a:r>
            <a:r>
              <a:rPr lang="cs-CZ" sz="2000" dirty="false"/>
              <a:t>(odvody do fondu kulturních a sociálních potřeb, zákonné pojištění odpovědnosti zaměstnavatele za škodu při pracovním úrazu nebo nemoci z povolání apod.). </a:t>
            </a:r>
          </a:p>
          <a:p>
            <a:r>
              <a:rPr lang="cs-CZ" sz="2000" dirty="false"/>
              <a:t>úvazek osoby, u které je odměňování i jen částečně hrazeno </a:t>
            </a:r>
            <a:br>
              <a:rPr lang="cs-CZ" sz="2000" dirty="false"/>
            </a:br>
            <a:r>
              <a:rPr lang="cs-CZ" sz="2000" dirty="false"/>
              <a:t>z prostředků projektu OPZ+, může být </a:t>
            </a:r>
            <a:r>
              <a:rPr lang="cs-CZ" sz="2000" b="true" dirty="false"/>
              <a:t>maximálně 1,0 dohromady </a:t>
            </a:r>
            <a:br>
              <a:rPr lang="cs-CZ" sz="2000" b="true" dirty="false"/>
            </a:br>
            <a:r>
              <a:rPr lang="cs-CZ" sz="2000" b="true" dirty="false"/>
              <a:t>u všech subjektů </a:t>
            </a:r>
            <a:r>
              <a:rPr lang="cs-CZ" sz="2000" dirty="false"/>
              <a:t>(příjemce a partneři s/bez FP)</a:t>
            </a:r>
          </a:p>
          <a:p>
            <a:r>
              <a:rPr lang="cs-CZ" sz="2000" dirty="false">
                <a:latin typeface="Arial" panose="020B0604020202020204" pitchFamily="34" charset="0"/>
                <a:ea typeface="Calibri" panose="020F0502020204030204" pitchFamily="34" charset="0"/>
              </a:rPr>
              <a:t>P</a:t>
            </a:r>
            <a:r>
              <a:rPr lang="cs-CZ" sz="2000" dirty="false">
                <a:effectLst/>
                <a:latin typeface="Arial" panose="020B0604020202020204" pitchFamily="34" charset="0"/>
                <a:ea typeface="Calibri" panose="020F0502020204030204" pitchFamily="34" charset="0"/>
              </a:rPr>
              <a:t>ravidla</a:t>
            </a:r>
            <a:r>
              <a:rPr lang="cs-CZ" sz="2000" dirty="false">
                <a:latin typeface="Arial" panose="020B0604020202020204" pitchFamily="34" charset="0"/>
                <a:ea typeface="Calibri" panose="020F0502020204030204" pitchFamily="34" charset="0"/>
              </a:rPr>
              <a:t> způsobilosti výdajů </a:t>
            </a:r>
            <a:r>
              <a:rPr lang="cs-CZ" sz="2000" dirty="false">
                <a:effectLst/>
                <a:latin typeface="Arial" panose="020B0604020202020204" pitchFamily="34" charset="0"/>
                <a:ea typeface="Calibri" panose="020F0502020204030204" pitchFamily="34" charset="0"/>
              </a:rPr>
              <a:t>viz </a:t>
            </a:r>
            <a:r>
              <a:rPr lang="cs-CZ" sz="2000" b="true" dirty="false">
                <a:effectLst/>
                <a:latin typeface="Arial" panose="020B0604020202020204" pitchFamily="34" charset="0"/>
                <a:ea typeface="Calibri" panose="020F0502020204030204" pitchFamily="34" charset="0"/>
              </a:rPr>
              <a:t>Specifická část pravidel pro žadatele a příjemce v rámci OPZ+ </a:t>
            </a:r>
            <a:r>
              <a:rPr lang="cs-CZ" sz="2000" dirty="false">
                <a:effectLst/>
                <a:latin typeface="Arial" panose="020B0604020202020204" pitchFamily="34" charset="0"/>
                <a:ea typeface="Calibri" panose="020F0502020204030204" pitchFamily="34" charset="0"/>
              </a:rPr>
              <a:t>pro projekty s přímými a nepřímými náklady a pro projekty financované s využitím paušálních sazeb</a:t>
            </a:r>
          </a:p>
          <a:p>
            <a:endParaRPr lang="cs-CZ" sz="2000" dirty="false">
              <a:effectLst/>
              <a:latin typeface="Arial" panose="020B0604020202020204" pitchFamily="34" charset="0"/>
              <a:ea typeface="Calibri" panose="020F0502020204030204" pitchFamily="34" charset="0"/>
            </a:endParaRPr>
          </a:p>
          <a:p>
            <a:pPr marL="0" indent="0">
              <a:buNone/>
            </a:pPr>
            <a:endParaRPr lang="cs-CZ" sz="3200" b="true" dirty="false">
              <a:solidFill>
                <a:srgbClr val="FF0000"/>
              </a:solidFill>
            </a:endParaRPr>
          </a:p>
        </p:txBody>
      </p:sp>
      <p:sp>
        <p:nvSpPr>
          <p:cNvPr id="4" name="Zástupný symbol pro číslo snímku 3">
            <a:extLst>
              <a:ext uri="{FF2B5EF4-FFF2-40B4-BE49-F238E27FC236}">
                <a16:creationId xmlns:a16="http://schemas.microsoft.com/office/drawing/2014/main" id="{D8AF9541-A823-4337-8589-50E235166AB3}"/>
              </a:ext>
            </a:extLst>
          </p:cNvPr>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38</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Tree>
    <p:extLst>
      <p:ext uri="{BB962C8B-B14F-4D97-AF65-F5344CB8AC3E}">
        <p14:creationId xmlns:p14="http://schemas.microsoft.com/office/powerpoint/2010/main" val="38474588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C746E1C-D9A6-82C0-E546-E03CA678A652}"/>
              </a:ext>
            </a:extLst>
          </p:cNvPr>
          <p:cNvSpPr>
            <a:spLocks noGrp="true"/>
          </p:cNvSpPr>
          <p:nvPr>
            <p:ph type="title"/>
          </p:nvPr>
        </p:nvSpPr>
        <p:spPr/>
        <p:txBody>
          <a:bodyPr/>
          <a:lstStyle/>
          <a:p>
            <a:r>
              <a:rPr lang="cs-CZ" dirty="false" err="true"/>
              <a:t>PAUŠÁlnÍ</a:t>
            </a:r>
            <a:r>
              <a:rPr lang="cs-CZ" dirty="false"/>
              <a:t> SAZBA</a:t>
            </a:r>
          </a:p>
        </p:txBody>
      </p:sp>
      <p:sp>
        <p:nvSpPr>
          <p:cNvPr id="3" name="Zástupný obsah 2">
            <a:extLst>
              <a:ext uri="{FF2B5EF4-FFF2-40B4-BE49-F238E27FC236}">
                <a16:creationId xmlns:a16="http://schemas.microsoft.com/office/drawing/2014/main" id="{34F652F7-B92C-EF14-D851-DBB315490715}"/>
              </a:ext>
            </a:extLst>
          </p:cNvPr>
          <p:cNvSpPr>
            <a:spLocks noGrp="true"/>
          </p:cNvSpPr>
          <p:nvPr>
            <p:ph idx="1"/>
          </p:nvPr>
        </p:nvSpPr>
        <p:spPr>
          <a:xfrm>
            <a:off x="540000" y="1268760"/>
            <a:ext cx="8064000" cy="5427240"/>
          </a:xfrm>
        </p:spPr>
        <p:txBody>
          <a:bodyPr/>
          <a:lstStyle/>
          <a:p>
            <a:pPr marL="432000" marR="0" lvl="0" indent="-432000" algn="l"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Char char=""/>
              <a:tabLst/>
              <a:defRPr/>
            </a:pPr>
            <a:endPar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endParaRPr>
          </a:p>
          <a:p>
            <a:pPr marL="432000" marR="0" lvl="0" indent="-432000" algn="l"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Char char=""/>
              <a:tabLst/>
              <a:defRPr/>
            </a:pPr>
            <a:r>
              <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rPr>
              <a:t>paušál (40 %) z přímých nákladů projektu  - kapitola </a:t>
            </a:r>
            <a:r>
              <a:rPr lang="cs-CZ" sz="1800" dirty="false">
                <a:solidFill>
                  <a:srgbClr val="084A8B"/>
                </a:solidFill>
                <a:latin typeface="Arial"/>
                <a:hlinkClick r:id="rId3"/>
              </a:rPr>
              <a:t>6.2.14 Pravidla způsobilosti výdajů pro projekty financované s využitím 40% paušální sazby Specifické části pravidel </a:t>
            </a:r>
            <a:endParaRPr lang="cs-CZ" sz="1800" dirty="false">
              <a:solidFill>
                <a:srgbClr val="084A8B"/>
              </a:solidFill>
              <a:latin typeface="Arial"/>
            </a:endParaRPr>
          </a:p>
          <a:p>
            <a:pPr marL="432000" marR="0" lvl="0" indent="-432000" algn="l"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Char char=""/>
              <a:tabLst/>
              <a:defRPr/>
            </a:pPr>
            <a:endPar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endParaRPr>
          </a:p>
          <a:p>
            <a:pPr marL="432000" indent="-432000">
              <a:lnSpc>
                <a:spcPts val="2880"/>
              </a:lnSpc>
              <a:spcBef>
                <a:spcPts val="600"/>
              </a:spcBef>
              <a:spcAft>
                <a:spcPts val="600"/>
              </a:spcAft>
              <a:buClr>
                <a:srgbClr val="5FBBF5"/>
              </a:buClr>
              <a:buSzPct val="100000"/>
              <a:buFont typeface="Wingdings" panose="05000000000000000000" pitchFamily="2" charset="2"/>
              <a:buChar char=""/>
              <a:defRPr/>
            </a:pPr>
            <a:r>
              <a:rPr lang="cs-CZ" sz="1800" b="true" dirty="false">
                <a:effectLst/>
                <a:latin typeface="Arial" panose="020B0604020202020204" pitchFamily="34" charset="0"/>
                <a:ea typeface="Arial" panose="020B0604020202020204" pitchFamily="34" charset="0"/>
              </a:rPr>
              <a:t>veškeré ostatní osobní výdaje a náklady na vybavení a nákup služeb, které se vztahují k pozicím neuvedeným pod body 1 až 14.</a:t>
            </a:r>
          </a:p>
          <a:p>
            <a:pPr marL="432000" indent="-432000">
              <a:lnSpc>
                <a:spcPts val="2880"/>
              </a:lnSpc>
              <a:spcBef>
                <a:spcPts val="600"/>
              </a:spcBef>
              <a:spcAft>
                <a:spcPts val="600"/>
              </a:spcAft>
              <a:buClr>
                <a:srgbClr val="5FBBF5"/>
              </a:buClr>
              <a:buSzPct val="100000"/>
              <a:buFont typeface="Wingdings" panose="05000000000000000000" pitchFamily="2" charset="2"/>
              <a:buChar char=""/>
              <a:defRPr/>
            </a:pPr>
            <a:endParaRPr lang="cs-CZ" sz="1800" dirty="false">
              <a:effectLst/>
              <a:latin typeface="Arial" panose="020B0604020202020204" pitchFamily="34" charset="0"/>
              <a:ea typeface="Arial" panose="020B0604020202020204" pitchFamily="34" charset="0"/>
            </a:endParaRPr>
          </a:p>
          <a:p>
            <a:pPr marL="432000" indent="-432000">
              <a:lnSpc>
                <a:spcPts val="2880"/>
              </a:lnSpc>
              <a:spcBef>
                <a:spcPts val="600"/>
              </a:spcBef>
              <a:spcAft>
                <a:spcPts val="600"/>
              </a:spcAft>
              <a:buClr>
                <a:srgbClr val="5FBBF5"/>
              </a:buClr>
              <a:buSzPct val="100000"/>
              <a:buFont typeface="Wingdings" panose="05000000000000000000" pitchFamily="2" charset="2"/>
              <a:buChar char=""/>
              <a:defRPr/>
            </a:pPr>
            <a:r>
              <a:rPr lang="cs-CZ" sz="1800" dirty="false">
                <a:effectLst/>
                <a:latin typeface="Arial" panose="020B0604020202020204" pitchFamily="34" charset="0"/>
                <a:ea typeface="Calibri" panose="020F0502020204030204" pitchFamily="34" charset="0"/>
                <a:cs typeface="Arial" panose="020B0604020202020204" pitchFamily="34" charset="0"/>
              </a:rPr>
              <a:t>Z paušálu hrazeno také </a:t>
            </a:r>
            <a:r>
              <a:rPr lang="cs-CZ" sz="1800" b="true" dirty="false">
                <a:effectLst/>
                <a:latin typeface="Arial" panose="020B0604020202020204" pitchFamily="34" charset="0"/>
                <a:ea typeface="Calibri" panose="020F0502020204030204" pitchFamily="34" charset="0"/>
                <a:cs typeface="Arial" panose="020B0604020202020204" pitchFamily="34" charset="0"/>
              </a:rPr>
              <a:t>zajištění vzdělávání a supervize realizačního týmu</a:t>
            </a:r>
            <a:r>
              <a:rPr lang="cs-CZ" sz="1800" b="true" dirty="false">
                <a:latin typeface="Arial" panose="020B0604020202020204" pitchFamily="34" charset="0"/>
                <a:ea typeface="Calibri" panose="020F0502020204030204" pitchFamily="34" charset="0"/>
                <a:cs typeface="Arial" panose="020B0604020202020204" pitchFamily="34" charset="0"/>
              </a:rPr>
              <a:t>. </a:t>
            </a:r>
            <a:endParaRPr lang="cs-CZ" sz="3200" dirty="false">
              <a:effectLst/>
              <a:latin typeface="Calibri" panose="020F0502020204030204" pitchFamily="34" charset="0"/>
              <a:ea typeface="Calibri" panose="020F0502020204030204" pitchFamily="34" charset="0"/>
            </a:endParaRPr>
          </a:p>
          <a:p>
            <a:endParaRPr lang="cs-CZ" dirty="false"/>
          </a:p>
        </p:txBody>
      </p:sp>
      <p:sp>
        <p:nvSpPr>
          <p:cNvPr id="4" name="Zástupný symbol pro číslo snímku 3">
            <a:extLst>
              <a:ext uri="{FF2B5EF4-FFF2-40B4-BE49-F238E27FC236}">
                <a16:creationId xmlns:a16="http://schemas.microsoft.com/office/drawing/2014/main" id="{0CDF756E-8316-C2CE-CEC1-52A8B0427520}"/>
              </a:ext>
            </a:extLst>
          </p:cNvPr>
          <p:cNvSpPr>
            <a:spLocks noGrp="true"/>
          </p:cNvSpPr>
          <p:nvPr>
            <p:ph type="sldNum" sz="quarter" idx="12"/>
          </p:nvPr>
        </p:nvSpPr>
        <p:spPr/>
        <p:txBody>
          <a:bodyPr/>
          <a:lstStyle/>
          <a:p>
            <a:fld id="{479BF083-4774-43B1-9AB0-5CC1AC5DD8EE}" type="slidenum">
              <a:rPr lang="cs-CZ" smtClean="false"/>
              <a:pPr/>
              <a:t>39</a:t>
            </a:fld>
            <a:endParaRPr lang="cs-CZ" dirty="false"/>
          </a:p>
        </p:txBody>
      </p:sp>
    </p:spTree>
    <p:extLst>
      <p:ext uri="{BB962C8B-B14F-4D97-AF65-F5344CB8AC3E}">
        <p14:creationId xmlns:p14="http://schemas.microsoft.com/office/powerpoint/2010/main" val="854738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fontAlgn="base" hangingPunct="false"/>
            <a:r>
              <a:rPr lang="pl-PL" sz="2800" dirty="false"/>
              <a:t>Představení výzVY</a:t>
            </a:r>
            <a:endParaRPr lang="cs-CZ" sz="2800" dirty="false"/>
          </a:p>
        </p:txBody>
      </p:sp>
      <p:sp>
        <p:nvSpPr>
          <p:cNvPr id="3" name="Zástupný symbol pro obsah 2"/>
          <p:cNvSpPr>
            <a:spLocks noGrp="true"/>
          </p:cNvSpPr>
          <p:nvPr>
            <p:ph idx="1"/>
          </p:nvPr>
        </p:nvSpPr>
        <p:spPr>
          <a:xfrm>
            <a:off x="421252" y="980728"/>
            <a:ext cx="8208912" cy="5400600"/>
          </a:xfrm>
        </p:spPr>
        <p:txBody>
          <a:bodyPr/>
          <a:lstStyle/>
          <a:p>
            <a:pPr marL="432000" lvl="2" indent="-432000">
              <a:lnSpc>
                <a:spcPts val="2880"/>
              </a:lnSpc>
              <a:spcBef>
                <a:spcPts val="600"/>
              </a:spcBef>
              <a:spcAft>
                <a:spcPts val="600"/>
              </a:spcAft>
              <a:buSzPct val="100000"/>
              <a:buFont typeface="Wingdings" panose="05000000000000000000" pitchFamily="2" charset="2"/>
              <a:buChar char=""/>
            </a:pPr>
            <a:endParaRPr lang="cs-CZ" sz="2400" b="true" dirty="false"/>
          </a:p>
          <a:p>
            <a:pPr marL="432000" lvl="2" indent="-432000">
              <a:lnSpc>
                <a:spcPts val="2880"/>
              </a:lnSpc>
              <a:spcBef>
                <a:spcPts val="600"/>
              </a:spcBef>
              <a:spcAft>
                <a:spcPts val="600"/>
              </a:spcAft>
              <a:buSzPct val="100000"/>
              <a:buFont typeface="Wingdings" panose="05000000000000000000" pitchFamily="2" charset="2"/>
              <a:buChar char=""/>
            </a:pPr>
            <a:r>
              <a:rPr lang="cs-CZ" sz="2300" b="true" dirty="false"/>
              <a:t>Služby na podporu sociálního začleňování osob z Ukrajiny (2)</a:t>
            </a:r>
            <a:br>
              <a:rPr lang="cs-CZ" sz="2400" b="true" dirty="false">
                <a:solidFill>
                  <a:schemeClr val="accent3">
                    <a:lumMod val="50000"/>
                  </a:schemeClr>
                </a:solidFill>
              </a:rPr>
            </a:br>
            <a:r>
              <a:rPr lang="cs-CZ" dirty="false"/>
              <a:t>Číslo výzvy: </a:t>
            </a:r>
            <a:r>
              <a:rPr lang="cs-CZ" dirty="false">
                <a:solidFill>
                  <a:srgbClr val="FF0000"/>
                </a:solidFill>
              </a:rPr>
              <a:t>03_23_054</a:t>
            </a:r>
            <a:br>
              <a:rPr lang="cs-CZ" dirty="false"/>
            </a:br>
            <a:r>
              <a:rPr lang="cs-CZ" dirty="false"/>
              <a:t>Alokace: </a:t>
            </a:r>
            <a:r>
              <a:rPr lang="cs-CZ" dirty="false">
                <a:solidFill>
                  <a:srgbClr val="FF0000"/>
                </a:solidFill>
              </a:rPr>
              <a:t>200 000 000 CZK,- Kč </a:t>
            </a:r>
          </a:p>
          <a:p>
            <a:pPr marL="2028600" lvl="5" indent="-432000">
              <a:lnSpc>
                <a:spcPts val="2880"/>
              </a:lnSpc>
              <a:spcBef>
                <a:spcPts val="600"/>
              </a:spcBef>
              <a:spcAft>
                <a:spcPts val="600"/>
              </a:spcAft>
              <a:buSzPct val="100000"/>
              <a:buFont typeface="Wingdings" panose="05000000000000000000" pitchFamily="2" charset="2"/>
              <a:buChar char=""/>
            </a:pPr>
            <a:r>
              <a:rPr lang="cs-CZ" dirty="false">
                <a:solidFill>
                  <a:srgbClr val="FF0000"/>
                </a:solidFill>
              </a:rPr>
              <a:t>EU podíl 153 470 000 ,- Kč, SR podíl 46 530 000 ,- Kč</a:t>
            </a:r>
          </a:p>
          <a:p>
            <a:pPr marL="0" indent="0">
              <a:buNone/>
            </a:pPr>
            <a:r>
              <a:rPr lang="cs-CZ" sz="2000" b="true" dirty="false"/>
              <a:t>Priorita: </a:t>
            </a:r>
            <a:r>
              <a:rPr lang="cs-CZ" sz="2000" dirty="false"/>
              <a:t>Sociální začleňování</a:t>
            </a:r>
          </a:p>
          <a:p>
            <a:pPr marL="0" indent="0">
              <a:buNone/>
            </a:pPr>
            <a:r>
              <a:rPr lang="cs-CZ" sz="2000" b="true" dirty="false"/>
              <a:t>Specifický cíl 2.1 h): </a:t>
            </a:r>
            <a:r>
              <a:rPr lang="cs-CZ" sz="2000" dirty="false"/>
              <a:t>Posilovat aktivní začleňování, a podpořit tak rovné příležitosti, nediskriminaci a aktivní účast a zlepšit zaměstnatelnost, zejména v případě znevýhodněných skupin</a:t>
            </a:r>
          </a:p>
          <a:p>
            <a:pPr marL="0" indent="0">
              <a:buNone/>
            </a:pPr>
            <a:r>
              <a:rPr lang="cs-CZ" sz="2000" b="true" dirty="false"/>
              <a:t>Vyhlašovatel výzvy: </a:t>
            </a:r>
            <a:r>
              <a:rPr lang="cs-CZ" sz="2000" dirty="false"/>
              <a:t>MPSV, Odbor realizace programů ESF - sociální začleňování</a:t>
            </a:r>
          </a:p>
          <a:p>
            <a:pPr marL="0" lvl="2" indent="0">
              <a:lnSpc>
                <a:spcPts val="2880"/>
              </a:lnSpc>
              <a:spcBef>
                <a:spcPts val="600"/>
              </a:spcBef>
              <a:spcAft>
                <a:spcPts val="600"/>
              </a:spcAft>
              <a:buSzPct val="100000"/>
              <a:buNone/>
            </a:pPr>
            <a:endParaRPr lang="cs-CZ" dirty="false"/>
          </a:p>
          <a:p>
            <a:pPr marL="0" indent="0" fontAlgn="base" hangingPunct="false">
              <a:buNone/>
            </a:pPr>
            <a:endParaRPr lang="cs-CZ" sz="2000" dirty="false"/>
          </a:p>
          <a:p>
            <a:pPr marL="0" indent="0" fontAlgn="base" hangingPunct="false">
              <a:buNone/>
            </a:pPr>
            <a:r>
              <a:rPr lang="cs-CZ" sz="2000" dirty="false"/>
              <a:t> </a:t>
            </a:r>
          </a:p>
          <a:p>
            <a:pPr marL="0" indent="0" fontAlgn="base" hangingPunct="false">
              <a:buNone/>
            </a:pPr>
            <a:r>
              <a:rPr lang="cs-CZ" sz="2000" dirty="false"/>
              <a:t> </a:t>
            </a:r>
          </a:p>
          <a:p>
            <a:pPr fontAlgn="base" hangingPunct="false"/>
            <a:endParaRPr lang="cs-CZ" sz="2000" dirty="false"/>
          </a:p>
          <a:p>
            <a:pPr marL="414000" lvl="1" indent="0">
              <a:buNone/>
            </a:pPr>
            <a:r>
              <a:rPr lang="cs-CZ" dirty="false"/>
              <a:t>  </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4</a:t>
            </a:fld>
            <a:endParaRPr lang="cs-CZ" dirty="false"/>
          </a:p>
        </p:txBody>
      </p:sp>
    </p:spTree>
    <p:extLst>
      <p:ext uri="{BB962C8B-B14F-4D97-AF65-F5344CB8AC3E}">
        <p14:creationId xmlns:p14="http://schemas.microsoft.com/office/powerpoint/2010/main" val="19907912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CF006A-E9D8-4E3D-B147-E02D1429BE63}"/>
              </a:ext>
            </a:extLst>
          </p:cNvPr>
          <p:cNvSpPr>
            <a:spLocks noGrp="true"/>
          </p:cNvSpPr>
          <p:nvPr>
            <p:ph type="title"/>
          </p:nvPr>
        </p:nvSpPr>
        <p:spPr>
          <a:xfrm>
            <a:off x="180000" y="-99392"/>
            <a:ext cx="8424000" cy="1080000"/>
          </a:xfrm>
        </p:spPr>
        <p:txBody>
          <a:bodyPr/>
          <a:lstStyle/>
          <a:p>
            <a:r>
              <a:rPr lang="cs-CZ" sz="2800" dirty="false"/>
              <a:t>indikátory</a:t>
            </a:r>
          </a:p>
        </p:txBody>
      </p:sp>
      <p:sp>
        <p:nvSpPr>
          <p:cNvPr id="3" name="Zástupný obsah 2">
            <a:extLst>
              <a:ext uri="{FF2B5EF4-FFF2-40B4-BE49-F238E27FC236}">
                <a16:creationId xmlns:a16="http://schemas.microsoft.com/office/drawing/2014/main" id="{E2F855CD-C061-40B5-BE82-8B7B9F1E170F}"/>
              </a:ext>
            </a:extLst>
          </p:cNvPr>
          <p:cNvSpPr>
            <a:spLocks noGrp="true"/>
          </p:cNvSpPr>
          <p:nvPr>
            <p:ph idx="1"/>
          </p:nvPr>
        </p:nvSpPr>
        <p:spPr>
          <a:xfrm>
            <a:off x="540000" y="1484784"/>
            <a:ext cx="8064000" cy="4608512"/>
          </a:xfrm>
        </p:spPr>
        <p:txBody>
          <a:bodyPr/>
          <a:lstStyle/>
          <a:p>
            <a:pPr marL="0" indent="0" algn="just">
              <a:lnSpc>
                <a:spcPct val="107000"/>
              </a:lnSpc>
              <a:spcAft>
                <a:spcPts val="800"/>
              </a:spcAft>
              <a:buNone/>
            </a:pPr>
            <a:r>
              <a:rPr lang="cs-CZ" sz="1800" dirty="false">
                <a:effectLst/>
                <a:latin typeface="Arial" panose="020B0604020202020204" pitchFamily="34" charset="0"/>
                <a:ea typeface="Calibri" panose="020F0502020204030204" pitchFamily="34" charset="0"/>
                <a:cs typeface="Arial" panose="020B0604020202020204" pitchFamily="34" charset="0"/>
              </a:rPr>
              <a:t>V žádosti o podporu žadatel uvede cílovou hodnotu (tj. hodnotu, která se chápe jako závazek žadatele, kterého má dosáhnout díky realizaci projektu uvedeného v žádosti o podporu) k následujícím indikátorům:</a:t>
            </a:r>
          </a:p>
        </p:txBody>
      </p:sp>
      <p:sp>
        <p:nvSpPr>
          <p:cNvPr id="4" name="Zástupný symbol pro číslo snímku 3">
            <a:extLst>
              <a:ext uri="{FF2B5EF4-FFF2-40B4-BE49-F238E27FC236}">
                <a16:creationId xmlns:a16="http://schemas.microsoft.com/office/drawing/2014/main" id="{3EB57488-F404-4567-A831-3AFBC3EF05FE}"/>
              </a:ext>
            </a:extLst>
          </p:cNvPr>
          <p:cNvSpPr>
            <a:spLocks noGrp="true"/>
          </p:cNvSpPr>
          <p:nvPr>
            <p:ph type="sldNum" sz="quarter" idx="12"/>
          </p:nvPr>
        </p:nvSpPr>
        <p:spPr/>
        <p:txBody>
          <a:bodyPr/>
          <a:lstStyle/>
          <a:p>
            <a:fld id="{479BF083-4774-43B1-9AB0-5CC1AC5DD8EE}" type="slidenum">
              <a:rPr lang="cs-CZ" smtClean="false"/>
              <a:pPr/>
              <a:t>40</a:t>
            </a:fld>
            <a:endParaRPr lang="cs-CZ" dirty="false"/>
          </a:p>
        </p:txBody>
      </p:sp>
      <p:graphicFrame>
        <p:nvGraphicFramePr>
          <p:cNvPr id="10" name="Tabulka 9">
            <a:extLst>
              <a:ext uri="{FF2B5EF4-FFF2-40B4-BE49-F238E27FC236}">
                <a16:creationId xmlns:a16="http://schemas.microsoft.com/office/drawing/2014/main" id="{F3875A6E-731B-427E-8999-EB6B21FBA6D6}"/>
              </a:ext>
            </a:extLst>
          </p:cNvPr>
          <p:cNvGraphicFramePr>
            <a:graphicFrameLocks noGrp="true"/>
          </p:cNvGraphicFramePr>
          <p:nvPr>
            <p:extLst>
              <p:ext uri="{D42A27DB-BD31-4B8C-83A1-F6EECF244321}">
                <p14:modId xmlns:p14="http://schemas.microsoft.com/office/powerpoint/2010/main" val="2856442789"/>
              </p:ext>
            </p:extLst>
          </p:nvPr>
        </p:nvGraphicFramePr>
        <p:xfrm>
          <a:off x="430183" y="2863278"/>
          <a:ext cx="7923633" cy="3302021"/>
        </p:xfrm>
        <a:graphic>
          <a:graphicData uri="http://schemas.openxmlformats.org/drawingml/2006/table">
            <a:tbl>
              <a:tblPr firstRow="true" firstCol="true" bandRow="true">
                <a:tableStyleId>{5C22544A-7EE6-4342-B048-85BDC9FD1C3A}</a:tableStyleId>
              </a:tblPr>
              <a:tblGrid>
                <a:gridCol w="973465">
                  <a:extLst>
                    <a:ext uri="{9D8B030D-6E8A-4147-A177-3AD203B41FA5}">
                      <a16:colId xmlns:a16="http://schemas.microsoft.com/office/drawing/2014/main" val="3899844641"/>
                    </a:ext>
                  </a:extLst>
                </a:gridCol>
                <a:gridCol w="4395709">
                  <a:extLst>
                    <a:ext uri="{9D8B030D-6E8A-4147-A177-3AD203B41FA5}">
                      <a16:colId xmlns:a16="http://schemas.microsoft.com/office/drawing/2014/main" val="3461013045"/>
                    </a:ext>
                  </a:extLst>
                </a:gridCol>
                <a:gridCol w="1133201">
                  <a:extLst>
                    <a:ext uri="{9D8B030D-6E8A-4147-A177-3AD203B41FA5}">
                      <a16:colId xmlns:a16="http://schemas.microsoft.com/office/drawing/2014/main" val="3817037963"/>
                    </a:ext>
                  </a:extLst>
                </a:gridCol>
                <a:gridCol w="1421258">
                  <a:extLst>
                    <a:ext uri="{9D8B030D-6E8A-4147-A177-3AD203B41FA5}">
                      <a16:colId xmlns:a16="http://schemas.microsoft.com/office/drawing/2014/main" val="233991540"/>
                    </a:ext>
                  </a:extLst>
                </a:gridCol>
              </a:tblGrid>
              <a:tr h="686690">
                <a:tc>
                  <a:txBody>
                    <a:bodyPr/>
                    <a:lstStyle/>
                    <a:p>
                      <a:pPr marL="36195" marR="36195" algn="ctr">
                        <a:spcBef>
                          <a:spcPts val="300"/>
                        </a:spcBef>
                        <a:spcAft>
                          <a:spcPts val="300"/>
                        </a:spcAft>
                      </a:pPr>
                      <a:r>
                        <a:rPr lang="cs-CZ" sz="1600" dirty="false">
                          <a:effectLst/>
                        </a:rPr>
                        <a:t>Kód</a:t>
                      </a:r>
                      <a:endParaRPr lang="cs-CZ" sz="16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dirty="false">
                          <a:effectLst/>
                        </a:rPr>
                        <a:t>Název indikátoru</a:t>
                      </a:r>
                      <a:endParaRPr lang="cs-CZ" sz="16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dirty="false">
                          <a:effectLst/>
                        </a:rPr>
                        <a:t>Měrná jednotka</a:t>
                      </a:r>
                      <a:endParaRPr lang="cs-CZ" sz="16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dirty="false">
                          <a:effectLst/>
                        </a:rPr>
                        <a:t>Typ indikátoru</a:t>
                      </a:r>
                      <a:endParaRPr lang="cs-CZ" sz="16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extLst>
                  <a:ext uri="{0D108BD9-81ED-4DB2-BD59-A6C34878D82A}">
                    <a16:rowId xmlns:a16="http://schemas.microsoft.com/office/drawing/2014/main" val="582821944"/>
                  </a:ext>
                </a:extLst>
              </a:tr>
              <a:tr h="343346">
                <a:tc>
                  <a:txBody>
                    <a:bodyPr/>
                    <a:lstStyle/>
                    <a:p>
                      <a:pPr marL="36195" marR="36195">
                        <a:spcBef>
                          <a:spcPts val="300"/>
                        </a:spcBef>
                        <a:spcAft>
                          <a:spcPts val="300"/>
                        </a:spcAft>
                      </a:pPr>
                      <a:r>
                        <a:rPr lang="cs-CZ" sz="1600" dirty="false">
                          <a:effectLst/>
                        </a:rPr>
                        <a:t>600 000</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spcBef>
                          <a:spcPts val="300"/>
                        </a:spcBef>
                        <a:spcAft>
                          <a:spcPts val="300"/>
                        </a:spcAft>
                      </a:pPr>
                      <a:r>
                        <a:rPr lang="cs-CZ" sz="1600" dirty="false">
                          <a:effectLst/>
                        </a:rPr>
                        <a:t>Celkový počet účastníků</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dirty="false">
                          <a:effectLst/>
                        </a:rPr>
                        <a:t>Účastníci</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dirty="false">
                          <a:effectLst/>
                        </a:rPr>
                        <a:t>Výstup</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extLst>
                  <a:ext uri="{0D108BD9-81ED-4DB2-BD59-A6C34878D82A}">
                    <a16:rowId xmlns:a16="http://schemas.microsoft.com/office/drawing/2014/main" val="2567496402"/>
                  </a:ext>
                </a:extLst>
              </a:tr>
              <a:tr h="343346">
                <a:tc>
                  <a:txBody>
                    <a:bodyPr/>
                    <a:lstStyle/>
                    <a:p>
                      <a:pPr marL="36195" marR="36195">
                        <a:spcBef>
                          <a:spcPts val="300"/>
                        </a:spcBef>
                        <a:spcAft>
                          <a:spcPts val="300"/>
                        </a:spcAft>
                      </a:pPr>
                      <a:r>
                        <a:rPr lang="cs-CZ" sz="1600" dirty="false">
                          <a:effectLst/>
                        </a:rPr>
                        <a:t>670 021</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spcBef>
                          <a:spcPts val="300"/>
                        </a:spcBef>
                        <a:spcAft>
                          <a:spcPts val="300"/>
                        </a:spcAft>
                      </a:pPr>
                      <a:r>
                        <a:rPr lang="cs-CZ" sz="1600" dirty="false">
                          <a:effectLst/>
                        </a:rPr>
                        <a:t>Kapacita podpořených služeb – místa</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dirty="false">
                          <a:effectLst/>
                        </a:rPr>
                        <a:t>Místa</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dirty="false">
                          <a:effectLst/>
                        </a:rPr>
                        <a:t>Výstup</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extLst>
                  <a:ext uri="{0D108BD9-81ED-4DB2-BD59-A6C34878D82A}">
                    <a16:rowId xmlns:a16="http://schemas.microsoft.com/office/drawing/2014/main" val="45028637"/>
                  </a:ext>
                </a:extLst>
              </a:tr>
              <a:tr h="555257">
                <a:tc>
                  <a:txBody>
                    <a:bodyPr/>
                    <a:lstStyle/>
                    <a:p>
                      <a:pPr marL="36195" marR="36195">
                        <a:spcBef>
                          <a:spcPts val="300"/>
                        </a:spcBef>
                        <a:spcAft>
                          <a:spcPts val="300"/>
                        </a:spcAft>
                      </a:pPr>
                      <a:r>
                        <a:rPr lang="cs-CZ" sz="1600" dirty="false">
                          <a:effectLst/>
                        </a:rPr>
                        <a:t>670 031</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spcBef>
                          <a:spcPts val="300"/>
                        </a:spcBef>
                        <a:spcAft>
                          <a:spcPts val="300"/>
                        </a:spcAft>
                      </a:pPr>
                      <a:r>
                        <a:rPr lang="cs-CZ" sz="1600" dirty="false">
                          <a:effectLst/>
                        </a:rPr>
                        <a:t>Kapacita podpořených služeb – úvazky pracovníků</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dirty="false">
                          <a:effectLst/>
                        </a:rPr>
                        <a:t>Úvazky</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dirty="false">
                          <a:effectLst/>
                        </a:rPr>
                        <a:t>Výstup</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extLst>
                  <a:ext uri="{0D108BD9-81ED-4DB2-BD59-A6C34878D82A}">
                    <a16:rowId xmlns:a16="http://schemas.microsoft.com/office/drawing/2014/main" val="3320726167"/>
                  </a:ext>
                </a:extLst>
              </a:tr>
              <a:tr h="343346">
                <a:tc>
                  <a:txBody>
                    <a:bodyPr/>
                    <a:lstStyle/>
                    <a:p>
                      <a:pPr marL="36195" marR="36195">
                        <a:spcBef>
                          <a:spcPts val="300"/>
                        </a:spcBef>
                        <a:spcAft>
                          <a:spcPts val="300"/>
                        </a:spcAft>
                      </a:pPr>
                      <a:r>
                        <a:rPr lang="cs-CZ" sz="1600" dirty="false">
                          <a:effectLst/>
                        </a:rPr>
                        <a:t>551 022</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spcBef>
                          <a:spcPts val="300"/>
                        </a:spcBef>
                        <a:spcAft>
                          <a:spcPts val="300"/>
                        </a:spcAft>
                      </a:pPr>
                      <a:r>
                        <a:rPr lang="cs-CZ" sz="1600" dirty="false">
                          <a:effectLst/>
                        </a:rPr>
                        <a:t>Počet podpořených komunitních aktivit</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dirty="false">
                          <a:effectLst/>
                        </a:rPr>
                        <a:t>Aktivity</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dirty="false">
                          <a:effectLst/>
                        </a:rPr>
                        <a:t>Výstup</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extLst>
                  <a:ext uri="{0D108BD9-81ED-4DB2-BD59-A6C34878D82A}">
                    <a16:rowId xmlns:a16="http://schemas.microsoft.com/office/drawing/2014/main" val="3104981703"/>
                  </a:ext>
                </a:extLst>
              </a:tr>
              <a:tr h="343346">
                <a:tc>
                  <a:txBody>
                    <a:bodyPr/>
                    <a:lstStyle/>
                    <a:p>
                      <a:pPr marL="36195" marR="36195">
                        <a:spcBef>
                          <a:spcPts val="300"/>
                        </a:spcBef>
                        <a:spcAft>
                          <a:spcPts val="300"/>
                        </a:spcAft>
                      </a:pPr>
                      <a:r>
                        <a:rPr lang="cs-CZ" sz="1600" dirty="false">
                          <a:effectLst/>
                        </a:rPr>
                        <a:t>670 102</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spcBef>
                          <a:spcPts val="300"/>
                        </a:spcBef>
                        <a:spcAft>
                          <a:spcPts val="300"/>
                        </a:spcAft>
                      </a:pPr>
                      <a:r>
                        <a:rPr lang="cs-CZ" sz="1600" dirty="false">
                          <a:effectLst/>
                        </a:rPr>
                        <a:t>Využívání podpořených služeb</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dirty="false">
                          <a:effectLst/>
                        </a:rPr>
                        <a:t>Osoby</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dirty="false">
                          <a:effectLst/>
                        </a:rPr>
                        <a:t>Výsledek</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extLst>
                  <a:ext uri="{0D108BD9-81ED-4DB2-BD59-A6C34878D82A}">
                    <a16:rowId xmlns:a16="http://schemas.microsoft.com/office/drawing/2014/main" val="3843096943"/>
                  </a:ext>
                </a:extLst>
              </a:tr>
              <a:tr h="686690">
                <a:tc>
                  <a:txBody>
                    <a:bodyPr/>
                    <a:lstStyle/>
                    <a:p>
                      <a:pPr marL="36195" marR="36195">
                        <a:spcBef>
                          <a:spcPts val="300"/>
                        </a:spcBef>
                        <a:spcAft>
                          <a:spcPts val="300"/>
                        </a:spcAft>
                      </a:pPr>
                      <a:r>
                        <a:rPr lang="cs-CZ" sz="1600" dirty="false">
                          <a:effectLst/>
                        </a:rPr>
                        <a:t>626 000</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spcBef>
                          <a:spcPts val="300"/>
                        </a:spcBef>
                        <a:spcAft>
                          <a:spcPts val="300"/>
                        </a:spcAft>
                      </a:pPr>
                      <a:r>
                        <a:rPr lang="cs-CZ" sz="1600" dirty="false">
                          <a:effectLst/>
                        </a:rPr>
                        <a:t>Účastníci, kteří získali kvalifikaci po ukončení své účasti</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ctr">
                        <a:spcBef>
                          <a:spcPts val="300"/>
                        </a:spcBef>
                        <a:spcAft>
                          <a:spcPts val="300"/>
                        </a:spcAft>
                      </a:pPr>
                      <a:r>
                        <a:rPr lang="cs-CZ" sz="1600" dirty="false">
                          <a:effectLst/>
                        </a:rPr>
                        <a:t>Účastníci</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ctr">
                        <a:spcBef>
                          <a:spcPts val="300"/>
                        </a:spcBef>
                        <a:spcAft>
                          <a:spcPts val="300"/>
                        </a:spcAft>
                      </a:pPr>
                      <a:r>
                        <a:rPr lang="cs-CZ" sz="1600" dirty="false">
                          <a:effectLst/>
                        </a:rPr>
                        <a:t>Výsledek</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26520129"/>
                  </a:ext>
                </a:extLst>
              </a:tr>
            </a:tbl>
          </a:graphicData>
        </a:graphic>
      </p:graphicFrame>
      <p:sp>
        <p:nvSpPr>
          <p:cNvPr id="11" name="Rectangle 5">
            <a:extLst>
              <a:ext uri="{FF2B5EF4-FFF2-40B4-BE49-F238E27FC236}">
                <a16:creationId xmlns:a16="http://schemas.microsoft.com/office/drawing/2014/main" id="{F9254AB6-3A1F-45C8-B74B-D390D686E5C3}"/>
              </a:ext>
            </a:extLst>
          </p:cNvPr>
          <p:cNvSpPr>
            <a:spLocks noChangeArrowheads="true"/>
          </p:cNvSpPr>
          <p:nvPr/>
        </p:nvSpPr>
        <p:spPr bwMode="auto">
          <a:xfrm>
            <a:off x="1260267" y="263770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false" fontAlgn="base" latinLnBrk="false" hangingPunct="false">
              <a:lnSpc>
                <a:spcPct val="100000"/>
              </a:lnSpc>
              <a:spcBef>
                <a:spcPct val="0"/>
              </a:spcBef>
              <a:spcAft>
                <a:spcPct val="0"/>
              </a:spcAft>
              <a:buClrTx/>
              <a:buSzTx/>
              <a:buFontTx/>
              <a:buNone/>
              <a:tabLst/>
            </a:pPr>
            <a:br>
              <a:rPr kumimoji="false" lang="cs-CZ" altLang="cs-CZ" sz="1800" b="false" i="false" u="none" strike="noStrike" cap="none" normalizeH="false" baseline="0">
                <a:ln>
                  <a:noFill/>
                </a:ln>
                <a:solidFill>
                  <a:schemeClr val="tx1"/>
                </a:solidFill>
                <a:effectLst/>
                <a:latin typeface="Arial" panose="020B0604020202020204" pitchFamily="34" charset="0"/>
              </a:rPr>
            </a:br>
            <a:endParaRPr kumimoji="false" lang="cs-CZ" altLang="cs-CZ" sz="1800" b="false" i="false" u="none" strike="noStrike" cap="none" normalizeH="false"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6320471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CF006A-E9D8-4E3D-B147-E02D1429BE63}"/>
              </a:ext>
            </a:extLst>
          </p:cNvPr>
          <p:cNvSpPr>
            <a:spLocks noGrp="true"/>
          </p:cNvSpPr>
          <p:nvPr>
            <p:ph type="title"/>
          </p:nvPr>
        </p:nvSpPr>
        <p:spPr>
          <a:xfrm>
            <a:off x="180000" y="-99392"/>
            <a:ext cx="8424000" cy="1080000"/>
          </a:xfrm>
        </p:spPr>
        <p:txBody>
          <a:bodyPr/>
          <a:lstStyle/>
          <a:p>
            <a:r>
              <a:rPr lang="cs-CZ" sz="2800" dirty="false"/>
              <a:t>indikátory</a:t>
            </a:r>
          </a:p>
        </p:txBody>
      </p:sp>
      <p:sp>
        <p:nvSpPr>
          <p:cNvPr id="4" name="Zástupný symbol pro číslo snímku 3">
            <a:extLst>
              <a:ext uri="{FF2B5EF4-FFF2-40B4-BE49-F238E27FC236}">
                <a16:creationId xmlns:a16="http://schemas.microsoft.com/office/drawing/2014/main" id="{3EB57488-F404-4567-A831-3AFBC3EF05FE}"/>
              </a:ext>
            </a:extLst>
          </p:cNvPr>
          <p:cNvSpPr>
            <a:spLocks noGrp="true"/>
          </p:cNvSpPr>
          <p:nvPr>
            <p:ph type="sldNum" sz="quarter" idx="12"/>
          </p:nvPr>
        </p:nvSpPr>
        <p:spPr/>
        <p:txBody>
          <a:bodyPr/>
          <a:lstStyle/>
          <a:p>
            <a:fld id="{479BF083-4774-43B1-9AB0-5CC1AC5DD8EE}" type="slidenum">
              <a:rPr lang="cs-CZ" smtClean="false"/>
              <a:pPr/>
              <a:t>41</a:t>
            </a:fld>
            <a:endParaRPr lang="cs-CZ" dirty="false"/>
          </a:p>
        </p:txBody>
      </p:sp>
      <p:sp>
        <p:nvSpPr>
          <p:cNvPr id="11" name="Rectangle 5">
            <a:extLst>
              <a:ext uri="{FF2B5EF4-FFF2-40B4-BE49-F238E27FC236}">
                <a16:creationId xmlns:a16="http://schemas.microsoft.com/office/drawing/2014/main" id="{F9254AB6-3A1F-45C8-B74B-D390D686E5C3}"/>
              </a:ext>
            </a:extLst>
          </p:cNvPr>
          <p:cNvSpPr>
            <a:spLocks noChangeArrowheads="true"/>
          </p:cNvSpPr>
          <p:nvPr/>
        </p:nvSpPr>
        <p:spPr bwMode="auto">
          <a:xfrm>
            <a:off x="1260267" y="263770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false" fontAlgn="base" latinLnBrk="false" hangingPunct="false">
              <a:lnSpc>
                <a:spcPct val="100000"/>
              </a:lnSpc>
              <a:spcBef>
                <a:spcPct val="0"/>
              </a:spcBef>
              <a:spcAft>
                <a:spcPct val="0"/>
              </a:spcAft>
              <a:buClrTx/>
              <a:buSzTx/>
              <a:buFontTx/>
              <a:buNone/>
              <a:tabLst/>
            </a:pPr>
            <a:br>
              <a:rPr kumimoji="false" lang="cs-CZ" altLang="cs-CZ" sz="1800" b="false" i="false" u="none" strike="noStrike" cap="none" normalizeH="false" baseline="0">
                <a:ln>
                  <a:noFill/>
                </a:ln>
                <a:solidFill>
                  <a:schemeClr val="tx1"/>
                </a:solidFill>
                <a:effectLst/>
                <a:latin typeface="Arial" panose="020B0604020202020204" pitchFamily="34" charset="0"/>
              </a:rPr>
            </a:br>
            <a:endParaRPr kumimoji="false" lang="cs-CZ" altLang="cs-CZ" sz="1800" b="false" i="false" u="none" strike="noStrike" cap="none" normalizeH="false" baseline="0">
              <a:ln>
                <a:noFill/>
              </a:ln>
              <a:solidFill>
                <a:schemeClr val="tx1"/>
              </a:solidFill>
              <a:effectLst/>
              <a:latin typeface="Arial" panose="020B0604020202020204" pitchFamily="34" charset="0"/>
            </a:endParaRPr>
          </a:p>
        </p:txBody>
      </p:sp>
      <p:pic>
        <p:nvPicPr>
          <p:cNvPr id="5" name="Zástupný obsah 4">
            <a:extLst>
              <a:ext uri="{FF2B5EF4-FFF2-40B4-BE49-F238E27FC236}">
                <a16:creationId xmlns:a16="http://schemas.microsoft.com/office/drawing/2014/main" id="{238E647A-CEF6-E493-E7F9-CB12B692E16E}"/>
              </a:ext>
            </a:extLst>
          </p:cNvPr>
          <p:cNvPicPr>
            <a:picLocks noGrp="true" noChangeAspect="true"/>
          </p:cNvPicPr>
          <p:nvPr>
            <p:ph idx="1"/>
          </p:nvPr>
        </p:nvPicPr>
        <p:blipFill>
          <a:blip r:embed="rId3"/>
          <a:stretch>
            <a:fillRect/>
          </a:stretch>
        </p:blipFill>
        <p:spPr>
          <a:xfrm>
            <a:off x="758813" y="1223853"/>
            <a:ext cx="7626373" cy="4889063"/>
          </a:xfrm>
          <a:prstGeom prst="rect">
            <a:avLst/>
          </a:prstGeom>
        </p:spPr>
      </p:pic>
    </p:spTree>
    <p:extLst>
      <p:ext uri="{BB962C8B-B14F-4D97-AF65-F5344CB8AC3E}">
        <p14:creationId xmlns:p14="http://schemas.microsoft.com/office/powerpoint/2010/main" val="46493110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CF006A-E9D8-4E3D-B147-E02D1429BE63}"/>
              </a:ext>
            </a:extLst>
          </p:cNvPr>
          <p:cNvSpPr>
            <a:spLocks noGrp="true"/>
          </p:cNvSpPr>
          <p:nvPr>
            <p:ph type="title"/>
          </p:nvPr>
        </p:nvSpPr>
        <p:spPr>
          <a:xfrm>
            <a:off x="180000" y="-99392"/>
            <a:ext cx="8424000" cy="1080000"/>
          </a:xfrm>
        </p:spPr>
        <p:txBody>
          <a:bodyPr/>
          <a:lstStyle/>
          <a:p>
            <a:r>
              <a:rPr lang="cs-CZ" sz="2800" dirty="false"/>
              <a:t>indikátory</a:t>
            </a:r>
          </a:p>
        </p:txBody>
      </p:sp>
      <p:sp>
        <p:nvSpPr>
          <p:cNvPr id="3" name="Zástupný obsah 2">
            <a:extLst>
              <a:ext uri="{FF2B5EF4-FFF2-40B4-BE49-F238E27FC236}">
                <a16:creationId xmlns:a16="http://schemas.microsoft.com/office/drawing/2014/main" id="{E2F855CD-C061-40B5-BE82-8B7B9F1E170F}"/>
              </a:ext>
            </a:extLst>
          </p:cNvPr>
          <p:cNvSpPr>
            <a:spLocks noGrp="true"/>
          </p:cNvSpPr>
          <p:nvPr>
            <p:ph idx="1"/>
          </p:nvPr>
        </p:nvSpPr>
        <p:spPr>
          <a:xfrm>
            <a:off x="540000" y="1484784"/>
            <a:ext cx="8064000" cy="4608512"/>
          </a:xfrm>
        </p:spPr>
        <p:txBody>
          <a:bodyPr/>
          <a:lstStyle/>
          <a:p>
            <a:pPr marL="0" indent="0" algn="just">
              <a:lnSpc>
                <a:spcPct val="107000"/>
              </a:lnSpc>
              <a:spcAft>
                <a:spcPts val="800"/>
              </a:spcAft>
              <a:buNone/>
            </a:pPr>
            <a:r>
              <a:rPr lang="cs-CZ" sz="1800" dirty="false">
                <a:effectLst/>
                <a:latin typeface="Arial" panose="020B0604020202020204" pitchFamily="34" charset="0"/>
                <a:ea typeface="Calibri" panose="020F0502020204030204" pitchFamily="34" charset="0"/>
                <a:cs typeface="Arial" panose="020B0604020202020204" pitchFamily="34" charset="0"/>
              </a:rPr>
              <a:t>V případě, že projekt podporu získá, bude mít žadatel povinnost kromě indikátorů se závazkem vykazovat dosažené hodnoty pro:</a:t>
            </a:r>
          </a:p>
          <a:p>
            <a:pPr marL="342900" lvl="0" indent="-342900" algn="just">
              <a:buFont typeface="+mj-lt"/>
              <a:buAutoNum type="alphaLcParenR"/>
            </a:pPr>
            <a:r>
              <a:rPr lang="cs-CZ" sz="1800" dirty="false">
                <a:effectLst/>
                <a:latin typeface="Arial" panose="020B0604020202020204" pitchFamily="34" charset="0"/>
                <a:ea typeface="Calibri" panose="020F0502020204030204" pitchFamily="34" charset="0"/>
                <a:cs typeface="Arial" panose="020B0604020202020204" pitchFamily="34" charset="0"/>
              </a:rPr>
              <a:t>všechny indikátory, které se týkají účastníků stanovené v Obecné části pravidel pro žadatele a příjemce v rámci OPZ+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Aft>
                <a:spcPts val="1100"/>
              </a:spcAft>
              <a:buFont typeface="+mj-lt"/>
              <a:buAutoNum type="alphaLcParenR"/>
            </a:pPr>
            <a:r>
              <a:rPr lang="cs-CZ" sz="1800" dirty="false">
                <a:effectLst/>
                <a:latin typeface="Arial" panose="020B0604020202020204" pitchFamily="34" charset="0"/>
                <a:ea typeface="Calibri" panose="020F0502020204030204" pitchFamily="34" charset="0"/>
                <a:cs typeface="Arial" panose="020B0604020202020204" pitchFamily="34" charset="0"/>
              </a:rPr>
              <a:t>indikátory z následující tabulky:</a:t>
            </a:r>
          </a:p>
          <a:p>
            <a:pPr marL="342900" lvl="0" indent="-342900" algn="just">
              <a:spcAft>
                <a:spcPts val="1100"/>
              </a:spcAft>
              <a:buFont typeface="+mj-lt"/>
              <a:buAutoNum type="alphaLcParenR"/>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Zástupný symbol pro číslo snímku 3">
            <a:extLst>
              <a:ext uri="{FF2B5EF4-FFF2-40B4-BE49-F238E27FC236}">
                <a16:creationId xmlns:a16="http://schemas.microsoft.com/office/drawing/2014/main" id="{3EB57488-F404-4567-A831-3AFBC3EF05FE}"/>
              </a:ext>
            </a:extLst>
          </p:cNvPr>
          <p:cNvSpPr>
            <a:spLocks noGrp="true"/>
          </p:cNvSpPr>
          <p:nvPr>
            <p:ph type="sldNum" sz="quarter" idx="12"/>
          </p:nvPr>
        </p:nvSpPr>
        <p:spPr/>
        <p:txBody>
          <a:bodyPr/>
          <a:lstStyle/>
          <a:p>
            <a:fld id="{479BF083-4774-43B1-9AB0-5CC1AC5DD8EE}" type="slidenum">
              <a:rPr lang="cs-CZ" smtClean="false"/>
              <a:pPr/>
              <a:t>42</a:t>
            </a:fld>
            <a:endParaRPr lang="cs-CZ" dirty="false"/>
          </a:p>
        </p:txBody>
      </p:sp>
      <p:sp>
        <p:nvSpPr>
          <p:cNvPr id="11" name="Rectangle 5">
            <a:extLst>
              <a:ext uri="{FF2B5EF4-FFF2-40B4-BE49-F238E27FC236}">
                <a16:creationId xmlns:a16="http://schemas.microsoft.com/office/drawing/2014/main" id="{F9254AB6-3A1F-45C8-B74B-D390D686E5C3}"/>
              </a:ext>
            </a:extLst>
          </p:cNvPr>
          <p:cNvSpPr>
            <a:spLocks noChangeArrowheads="true"/>
          </p:cNvSpPr>
          <p:nvPr/>
        </p:nvSpPr>
        <p:spPr bwMode="auto">
          <a:xfrm>
            <a:off x="1260267" y="263770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false" fontAlgn="base" latinLnBrk="false" hangingPunct="false">
              <a:lnSpc>
                <a:spcPct val="100000"/>
              </a:lnSpc>
              <a:spcBef>
                <a:spcPct val="0"/>
              </a:spcBef>
              <a:spcAft>
                <a:spcPct val="0"/>
              </a:spcAft>
              <a:buClrTx/>
              <a:buSzTx/>
              <a:buFontTx/>
              <a:buNone/>
              <a:tabLst/>
            </a:pPr>
            <a:br>
              <a:rPr kumimoji="false" lang="cs-CZ" altLang="cs-CZ" sz="1800" b="false" i="false" u="none" strike="noStrike" cap="none" normalizeH="false" baseline="0">
                <a:ln>
                  <a:noFill/>
                </a:ln>
                <a:solidFill>
                  <a:schemeClr val="tx1"/>
                </a:solidFill>
                <a:effectLst/>
                <a:latin typeface="Arial" panose="020B0604020202020204" pitchFamily="34" charset="0"/>
              </a:rPr>
            </a:br>
            <a:endParaRPr kumimoji="false" lang="cs-CZ" altLang="cs-CZ" sz="1800" b="false" i="false" u="none" strike="noStrike" cap="none" normalizeH="false" baseline="0">
              <a:ln>
                <a:noFill/>
              </a:ln>
              <a:solidFill>
                <a:schemeClr val="tx1"/>
              </a:solidFill>
              <a:effectLst/>
              <a:latin typeface="Arial" panose="020B0604020202020204" pitchFamily="34" charset="0"/>
            </a:endParaRPr>
          </a:p>
        </p:txBody>
      </p:sp>
      <p:graphicFrame>
        <p:nvGraphicFramePr>
          <p:cNvPr id="5" name="Tabulka 4">
            <a:extLst>
              <a:ext uri="{FF2B5EF4-FFF2-40B4-BE49-F238E27FC236}">
                <a16:creationId xmlns:a16="http://schemas.microsoft.com/office/drawing/2014/main" id="{2852C253-41F9-4CB6-B58C-8CE30242D3C4}"/>
              </a:ext>
            </a:extLst>
          </p:cNvPr>
          <p:cNvGraphicFramePr>
            <a:graphicFrameLocks noGrp="true"/>
          </p:cNvGraphicFramePr>
          <p:nvPr>
            <p:extLst>
              <p:ext uri="{D42A27DB-BD31-4B8C-83A1-F6EECF244321}">
                <p14:modId xmlns:p14="http://schemas.microsoft.com/office/powerpoint/2010/main" val="2397644229"/>
              </p:ext>
            </p:extLst>
          </p:nvPr>
        </p:nvGraphicFramePr>
        <p:xfrm>
          <a:off x="683568" y="3502819"/>
          <a:ext cx="7776864" cy="2506139"/>
        </p:xfrm>
        <a:graphic>
          <a:graphicData uri="http://schemas.openxmlformats.org/drawingml/2006/table">
            <a:tbl>
              <a:tblPr firstRow="true" firstCol="true" bandRow="true">
                <a:tableStyleId>{5C22544A-7EE6-4342-B048-85BDC9FD1C3A}</a:tableStyleId>
              </a:tblPr>
              <a:tblGrid>
                <a:gridCol w="1080120">
                  <a:extLst>
                    <a:ext uri="{9D8B030D-6E8A-4147-A177-3AD203B41FA5}">
                      <a16:colId xmlns:a16="http://schemas.microsoft.com/office/drawing/2014/main" val="2891484118"/>
                    </a:ext>
                  </a:extLst>
                </a:gridCol>
                <a:gridCol w="4200286">
                  <a:extLst>
                    <a:ext uri="{9D8B030D-6E8A-4147-A177-3AD203B41FA5}">
                      <a16:colId xmlns:a16="http://schemas.microsoft.com/office/drawing/2014/main" val="47089690"/>
                    </a:ext>
                  </a:extLst>
                </a:gridCol>
                <a:gridCol w="1073589">
                  <a:extLst>
                    <a:ext uri="{9D8B030D-6E8A-4147-A177-3AD203B41FA5}">
                      <a16:colId xmlns:a16="http://schemas.microsoft.com/office/drawing/2014/main" val="1161507958"/>
                    </a:ext>
                  </a:extLst>
                </a:gridCol>
                <a:gridCol w="1422869">
                  <a:extLst>
                    <a:ext uri="{9D8B030D-6E8A-4147-A177-3AD203B41FA5}">
                      <a16:colId xmlns:a16="http://schemas.microsoft.com/office/drawing/2014/main" val="1054780208"/>
                    </a:ext>
                  </a:extLst>
                </a:gridCol>
              </a:tblGrid>
              <a:tr h="468574">
                <a:tc>
                  <a:txBody>
                    <a:bodyPr/>
                    <a:lstStyle/>
                    <a:p>
                      <a:pPr marL="36195" marR="36195" algn="ctr">
                        <a:spcBef>
                          <a:spcPts val="300"/>
                        </a:spcBef>
                        <a:spcAft>
                          <a:spcPts val="300"/>
                        </a:spcAft>
                      </a:pPr>
                      <a:r>
                        <a:rPr lang="cs-CZ" sz="1600" dirty="false">
                          <a:effectLst/>
                        </a:rPr>
                        <a:t>Kód</a:t>
                      </a:r>
                      <a:endParaRPr lang="cs-CZ" sz="16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a:effectLst/>
                        </a:rPr>
                        <a:t>Název indikátoru</a:t>
                      </a:r>
                      <a:endParaRPr lang="cs-CZ" sz="1600" b="tru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a:effectLst/>
                        </a:rPr>
                        <a:t>Měrná jednotka</a:t>
                      </a:r>
                      <a:endParaRPr lang="cs-CZ" sz="1600" b="tru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dirty="false">
                          <a:effectLst/>
                        </a:rPr>
                        <a:t>Typ indikátoru</a:t>
                      </a:r>
                      <a:endParaRPr lang="cs-CZ" sz="16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extLst>
                  <a:ext uri="{0D108BD9-81ED-4DB2-BD59-A6C34878D82A}">
                    <a16:rowId xmlns:a16="http://schemas.microsoft.com/office/drawing/2014/main" val="3479858732"/>
                  </a:ext>
                </a:extLst>
              </a:tr>
              <a:tr h="1286939">
                <a:tc>
                  <a:txBody>
                    <a:bodyPr/>
                    <a:lstStyle/>
                    <a:p>
                      <a:pPr marL="36195" marR="36195">
                        <a:spcBef>
                          <a:spcPts val="300"/>
                        </a:spcBef>
                        <a:spcAft>
                          <a:spcPts val="300"/>
                        </a:spcAft>
                      </a:pPr>
                      <a:r>
                        <a:rPr lang="cs-CZ" sz="1600" dirty="false">
                          <a:effectLst/>
                        </a:rPr>
                        <a:t>679 001</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spcBef>
                          <a:spcPts val="300"/>
                        </a:spcBef>
                        <a:spcAft>
                          <a:spcPts val="300"/>
                        </a:spcAft>
                      </a:pPr>
                      <a:r>
                        <a:rPr lang="cs-CZ" sz="1600" dirty="false">
                          <a:effectLst/>
                        </a:rPr>
                        <a:t>Počet podpořených Romů</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dirty="false">
                          <a:effectLst/>
                        </a:rPr>
                        <a:t>Osoby</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dirty="false">
                          <a:effectLst/>
                        </a:rPr>
                        <a:t>Výstup</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extLst>
                  <a:ext uri="{0D108BD9-81ED-4DB2-BD59-A6C34878D82A}">
                    <a16:rowId xmlns:a16="http://schemas.microsoft.com/office/drawing/2014/main" val="3476350358"/>
                  </a:ext>
                </a:extLst>
              </a:tr>
              <a:tr h="468574">
                <a:tc>
                  <a:txBody>
                    <a:bodyPr/>
                    <a:lstStyle/>
                    <a:p>
                      <a:pPr marL="36195" marR="36195">
                        <a:spcBef>
                          <a:spcPts val="300"/>
                        </a:spcBef>
                        <a:spcAft>
                          <a:spcPts val="300"/>
                        </a:spcAft>
                      </a:pPr>
                      <a:r>
                        <a:rPr lang="cs-CZ" sz="1600">
                          <a:effectLst/>
                        </a:rPr>
                        <a:t>622 002</a:t>
                      </a:r>
                      <a:endParaRPr lang="cs-CZ" sz="16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spcBef>
                          <a:spcPts val="300"/>
                        </a:spcBef>
                        <a:spcAft>
                          <a:spcPts val="300"/>
                        </a:spcAft>
                      </a:pPr>
                      <a:r>
                        <a:rPr lang="cs-CZ" sz="1600">
                          <a:effectLst/>
                        </a:rPr>
                        <a:t>Počet podporovaných orgánů veřejné správy nebo veřejných služeb na celostátní, regionální a místní úrovni</a:t>
                      </a:r>
                      <a:endParaRPr lang="cs-CZ" sz="16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ctr">
                        <a:spcBef>
                          <a:spcPts val="300"/>
                        </a:spcBef>
                        <a:spcAft>
                          <a:spcPts val="300"/>
                        </a:spcAft>
                      </a:pPr>
                      <a:r>
                        <a:rPr lang="cs-CZ" sz="1600">
                          <a:effectLst/>
                        </a:rPr>
                        <a:t>Subjekty</a:t>
                      </a:r>
                      <a:endParaRPr lang="cs-CZ" sz="16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ctr">
                        <a:spcBef>
                          <a:spcPts val="300"/>
                        </a:spcBef>
                        <a:spcAft>
                          <a:spcPts val="300"/>
                        </a:spcAft>
                      </a:pPr>
                      <a:r>
                        <a:rPr lang="cs-CZ" sz="1600" dirty="false">
                          <a:effectLst/>
                        </a:rPr>
                        <a:t>Výstup</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285803500"/>
                  </a:ext>
                </a:extLst>
              </a:tr>
            </a:tbl>
          </a:graphicData>
        </a:graphic>
      </p:graphicFrame>
      <p:sp>
        <p:nvSpPr>
          <p:cNvPr id="6" name="Rectangle 1">
            <a:extLst>
              <a:ext uri="{FF2B5EF4-FFF2-40B4-BE49-F238E27FC236}">
                <a16:creationId xmlns:a16="http://schemas.microsoft.com/office/drawing/2014/main" id="{798B7ED1-2732-4842-AFBB-D43C0ADDE397}"/>
              </a:ext>
            </a:extLst>
          </p:cNvPr>
          <p:cNvSpPr>
            <a:spLocks noChangeArrowheads="true"/>
          </p:cNvSpPr>
          <p:nvPr/>
        </p:nvSpPr>
        <p:spPr bwMode="auto">
          <a:xfrm>
            <a:off x="1695450" y="35036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false" fontAlgn="base" latinLnBrk="false" hangingPunct="false">
              <a:lnSpc>
                <a:spcPct val="100000"/>
              </a:lnSpc>
              <a:spcBef>
                <a:spcPct val="0"/>
              </a:spcBef>
              <a:spcAft>
                <a:spcPct val="0"/>
              </a:spcAft>
              <a:buClrTx/>
              <a:buSzTx/>
              <a:buFontTx/>
              <a:buNone/>
              <a:tabLst/>
            </a:pPr>
            <a:br>
              <a:rPr kumimoji="false" lang="cs-CZ" altLang="cs-CZ" sz="1800" b="false" i="false" u="none" strike="noStrike" cap="none" normalizeH="false" baseline="0">
                <a:ln>
                  <a:noFill/>
                </a:ln>
                <a:solidFill>
                  <a:schemeClr val="tx1"/>
                </a:solidFill>
                <a:effectLst/>
                <a:latin typeface="Arial" panose="020B0604020202020204" pitchFamily="34" charset="0"/>
              </a:rPr>
            </a:br>
            <a:endParaRPr kumimoji="false" lang="cs-CZ" altLang="cs-CZ" sz="1800" b="false" i="false" u="none" strike="noStrike" cap="none" normalizeH="false" baseline="0">
              <a:ln>
                <a:noFill/>
              </a:ln>
              <a:solidFill>
                <a:schemeClr val="tx1"/>
              </a:solidFill>
              <a:effectLst/>
              <a:latin typeface="Arial" panose="020B0604020202020204" pitchFamily="34" charset="0"/>
            </a:endParaRPr>
          </a:p>
        </p:txBody>
      </p:sp>
      <p:sp>
        <p:nvSpPr>
          <p:cNvPr id="7" name="Rectangle 2">
            <a:extLst>
              <a:ext uri="{FF2B5EF4-FFF2-40B4-BE49-F238E27FC236}">
                <a16:creationId xmlns:a16="http://schemas.microsoft.com/office/drawing/2014/main" id="{1BBD3D79-0068-45CC-8549-408D584638CB}"/>
              </a:ext>
            </a:extLst>
          </p:cNvPr>
          <p:cNvSpPr>
            <a:spLocks noChangeArrowheads="true"/>
          </p:cNvSpPr>
          <p:nvPr/>
        </p:nvSpPr>
        <p:spPr bwMode="auto">
          <a:xfrm>
            <a:off x="1695450" y="3503613"/>
            <a:ext cx="3017838" cy="6350"/>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endParaRPr lang="cs-CZ"/>
          </a:p>
        </p:txBody>
      </p:sp>
    </p:spTree>
    <p:extLst>
      <p:ext uri="{BB962C8B-B14F-4D97-AF65-F5344CB8AC3E}">
        <p14:creationId xmlns:p14="http://schemas.microsoft.com/office/powerpoint/2010/main" val="302775677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827584" y="1844824"/>
            <a:ext cx="7272808" cy="864096"/>
          </a:xfrm>
        </p:spPr>
        <p:txBody>
          <a:bodyPr/>
          <a:lstStyle/>
          <a:p>
            <a:pPr algn="ctr"/>
            <a:br>
              <a:rPr lang="cs-CZ" dirty="false"/>
            </a:br>
            <a:br>
              <a:rPr lang="cs-CZ" dirty="false"/>
            </a:br>
            <a:r>
              <a:rPr lang="cs-CZ" dirty="false"/>
              <a:t>veřejná podpora</a:t>
            </a:r>
            <a:br>
              <a:rPr lang="cs-CZ" dirty="false"/>
            </a:br>
            <a:br>
              <a:rPr lang="cs-CZ" dirty="false"/>
            </a:br>
            <a:r>
              <a:rPr lang="cs-CZ" dirty="false"/>
              <a:t>veřejné zakázky</a:t>
            </a:r>
            <a:endParaRPr lang="cs-CZ" sz="2800" b="false" dirty="false"/>
          </a:p>
        </p:txBody>
      </p:sp>
    </p:spTree>
    <p:extLst>
      <p:ext uri="{BB962C8B-B14F-4D97-AF65-F5344CB8AC3E}">
        <p14:creationId xmlns:p14="http://schemas.microsoft.com/office/powerpoint/2010/main" val="314900753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CF006A-E9D8-4E3D-B147-E02D1429BE63}"/>
              </a:ext>
            </a:extLst>
          </p:cNvPr>
          <p:cNvSpPr>
            <a:spLocks noGrp="true"/>
          </p:cNvSpPr>
          <p:nvPr>
            <p:ph type="title"/>
          </p:nvPr>
        </p:nvSpPr>
        <p:spPr>
          <a:xfrm>
            <a:off x="180000" y="-99392"/>
            <a:ext cx="8424000" cy="1080000"/>
          </a:xfrm>
        </p:spPr>
        <p:txBody>
          <a:bodyPr/>
          <a:lstStyle/>
          <a:p>
            <a:r>
              <a:rPr lang="cs-CZ" sz="2800" dirty="false"/>
              <a:t>Veřejná podpora</a:t>
            </a:r>
          </a:p>
        </p:txBody>
      </p:sp>
      <p:sp>
        <p:nvSpPr>
          <p:cNvPr id="3" name="Zástupný obsah 2">
            <a:extLst>
              <a:ext uri="{FF2B5EF4-FFF2-40B4-BE49-F238E27FC236}">
                <a16:creationId xmlns:a16="http://schemas.microsoft.com/office/drawing/2014/main" id="{E2F855CD-C061-40B5-BE82-8B7B9F1E170F}"/>
              </a:ext>
            </a:extLst>
          </p:cNvPr>
          <p:cNvSpPr>
            <a:spLocks noGrp="true"/>
          </p:cNvSpPr>
          <p:nvPr>
            <p:ph idx="1"/>
          </p:nvPr>
        </p:nvSpPr>
        <p:spPr>
          <a:xfrm>
            <a:off x="540000" y="1891184"/>
            <a:ext cx="8064000" cy="4608512"/>
          </a:xfrm>
        </p:spPr>
        <p:txBody>
          <a:bodyPr/>
          <a:lstStyle/>
          <a:p>
            <a:pPr algn="just">
              <a:spcBef>
                <a:spcPts val="300"/>
              </a:spcBef>
              <a:spcAft>
                <a:spcPts val="300"/>
              </a:spcAft>
              <a:buFont typeface="Arial" panose="020B0604020202020204" pitchFamily="34" charset="0"/>
              <a:buChar char="•"/>
            </a:pPr>
            <a:r>
              <a:rPr lang="cs-CZ" sz="1800" b="true" dirty="false">
                <a:latin typeface="Arial" panose="020B0604020202020204" pitchFamily="34" charset="0"/>
                <a:cs typeface="Arial" panose="020B0604020202020204" pitchFamily="34" charset="0"/>
              </a:rPr>
              <a:t>V případě zaměření projektu na sociální služby </a:t>
            </a:r>
            <a:r>
              <a:rPr lang="cs-CZ" sz="1800" dirty="false">
                <a:latin typeface="Arial" panose="020B0604020202020204" pitchFamily="34" charset="0"/>
                <a:cs typeface="Arial" panose="020B0604020202020204" pitchFamily="34" charset="0"/>
              </a:rPr>
              <a:t>je možné podpořit výhradně sociální služby, které jsou registrovány v souladu se zákonem o sociálních službách a zároveň jsou pověřeny objednatelem k poskytování služby obecného hospodářského zájmu v souladu s Rozhodnutím č. 2012/21/EU (podrobněji viz příloha č. 2 této výzvy – Podpora sociálních služeb v otevřených výzvách OPZ+).</a:t>
            </a:r>
          </a:p>
          <a:p>
            <a:pPr algn="just">
              <a:spcBef>
                <a:spcPts val="300"/>
              </a:spcBef>
              <a:spcAft>
                <a:spcPts val="300"/>
              </a:spcAft>
              <a:buFont typeface="Arial" panose="020B0604020202020204" pitchFamily="34" charset="0"/>
              <a:buChar char="•"/>
            </a:pPr>
            <a:r>
              <a:rPr lang="cs-CZ" sz="1800" b="true" dirty="false">
                <a:latin typeface="Arial" panose="020B0604020202020204" pitchFamily="34" charset="0"/>
                <a:cs typeface="Arial" panose="020B0604020202020204" pitchFamily="34" charset="0"/>
              </a:rPr>
              <a:t>V případě nejasnosti u aktivit konkrétního projektu, </a:t>
            </a:r>
            <a:r>
              <a:rPr lang="cs-CZ" sz="1800" dirty="false">
                <a:latin typeface="Arial" panose="020B0604020202020204" pitchFamily="34" charset="0"/>
                <a:cs typeface="Arial" panose="020B0604020202020204" pitchFamily="34" charset="0"/>
              </a:rPr>
              <a:t>které budou zakládat veřejnou podporu, bude aplikace režimu veřejné podpory (včetně podpory de minimis) posuzována a upřesněna s příjemcem před vydáním Rozhodnutí o poskytnutí dotace u každého jednotlivého projektu.</a:t>
            </a:r>
          </a:p>
        </p:txBody>
      </p:sp>
      <p:sp>
        <p:nvSpPr>
          <p:cNvPr id="4" name="Zástupný symbol pro číslo snímku 3">
            <a:extLst>
              <a:ext uri="{FF2B5EF4-FFF2-40B4-BE49-F238E27FC236}">
                <a16:creationId xmlns:a16="http://schemas.microsoft.com/office/drawing/2014/main" id="{3EB57488-F404-4567-A831-3AFBC3EF05FE}"/>
              </a:ext>
            </a:extLst>
          </p:cNvPr>
          <p:cNvSpPr>
            <a:spLocks noGrp="true"/>
          </p:cNvSpPr>
          <p:nvPr>
            <p:ph type="sldNum" sz="quarter" idx="12"/>
          </p:nvPr>
        </p:nvSpPr>
        <p:spPr/>
        <p:txBody>
          <a:bodyPr/>
          <a:lstStyle/>
          <a:p>
            <a:fld id="{479BF083-4774-43B1-9AB0-5CC1AC5DD8EE}" type="slidenum">
              <a:rPr lang="cs-CZ" smtClean="false"/>
              <a:pPr/>
              <a:t>44</a:t>
            </a:fld>
            <a:endParaRPr lang="cs-CZ" dirty="false"/>
          </a:p>
        </p:txBody>
      </p:sp>
    </p:spTree>
    <p:extLst>
      <p:ext uri="{BB962C8B-B14F-4D97-AF65-F5344CB8AC3E}">
        <p14:creationId xmlns:p14="http://schemas.microsoft.com/office/powerpoint/2010/main" val="419571505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CF006A-E9D8-4E3D-B147-E02D1429BE63}"/>
              </a:ext>
            </a:extLst>
          </p:cNvPr>
          <p:cNvSpPr>
            <a:spLocks noGrp="true"/>
          </p:cNvSpPr>
          <p:nvPr>
            <p:ph type="title"/>
          </p:nvPr>
        </p:nvSpPr>
        <p:spPr>
          <a:xfrm>
            <a:off x="180000" y="-99392"/>
            <a:ext cx="8424000" cy="1080000"/>
          </a:xfrm>
        </p:spPr>
        <p:txBody>
          <a:bodyPr/>
          <a:lstStyle/>
          <a:p>
            <a:r>
              <a:rPr lang="cs-CZ" sz="2800" dirty="false"/>
              <a:t>Veřejná podpora</a:t>
            </a:r>
          </a:p>
        </p:txBody>
      </p:sp>
      <p:sp>
        <p:nvSpPr>
          <p:cNvPr id="3" name="Zástupný obsah 2">
            <a:extLst>
              <a:ext uri="{FF2B5EF4-FFF2-40B4-BE49-F238E27FC236}">
                <a16:creationId xmlns:a16="http://schemas.microsoft.com/office/drawing/2014/main" id="{E2F855CD-C061-40B5-BE82-8B7B9F1E170F}"/>
              </a:ext>
            </a:extLst>
          </p:cNvPr>
          <p:cNvSpPr>
            <a:spLocks noGrp="true"/>
          </p:cNvSpPr>
          <p:nvPr>
            <p:ph idx="1"/>
          </p:nvPr>
        </p:nvSpPr>
        <p:spPr>
          <a:xfrm>
            <a:off x="540000" y="1484784"/>
            <a:ext cx="8064000" cy="4608512"/>
          </a:xfrm>
        </p:spPr>
        <p:txBody>
          <a:bodyPr/>
          <a:lstStyle/>
          <a:p>
            <a:pPr marL="0" indent="0" algn="just">
              <a:spcBef>
                <a:spcPts val="300"/>
              </a:spcBef>
              <a:spcAft>
                <a:spcPts val="300"/>
              </a:spcAft>
              <a:buNone/>
            </a:pPr>
            <a:r>
              <a:rPr lang="cs-CZ" sz="1800" b="true" dirty="false">
                <a:latin typeface="Arial" panose="020B0604020202020204" pitchFamily="34" charset="0"/>
                <a:cs typeface="Calibri" panose="020F0502020204030204" pitchFamily="34" charset="0"/>
              </a:rPr>
              <a:t>Přenos podpory de minimis nebo vyrovnávací platby partnerovi či dalšímu subjektu</a:t>
            </a:r>
          </a:p>
          <a:p>
            <a:pPr algn="just">
              <a:lnSpc>
                <a:spcPct val="107000"/>
              </a:lnSpc>
              <a:spcBef>
                <a:spcPts val="300"/>
              </a:spcBef>
              <a:spcAft>
                <a:spcPts val="300"/>
              </a:spcAft>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Calibri" panose="020F0502020204030204" pitchFamily="34" charset="0"/>
              </a:rPr>
              <a:t>Jsou-li aktivity výzvy, které zakládají podporu de minimis nebo spadají do vyrovnávací platby, realizovány ve</a:t>
            </a:r>
            <a:r>
              <a:rPr lang="cs-CZ" sz="1800" dirty="false">
                <a:effectLst/>
                <a:latin typeface="Arial" panose="020B0604020202020204" pitchFamily="34" charset="0"/>
                <a:ea typeface="Calibri" panose="020F0502020204030204" pitchFamily="34" charset="0"/>
                <a:cs typeface="Arial" panose="020B0604020202020204" pitchFamily="34" charset="0"/>
              </a:rPr>
              <a:t> </a:t>
            </a:r>
            <a:r>
              <a:rPr lang="cs-CZ" sz="1800" dirty="false">
                <a:effectLst/>
                <a:latin typeface="Arial" panose="020B0604020202020204" pitchFamily="34" charset="0"/>
                <a:ea typeface="Calibri" panose="020F0502020204030204" pitchFamily="34" charset="0"/>
                <a:cs typeface="Calibri" panose="020F0502020204030204" pitchFamily="34" charset="0"/>
              </a:rPr>
              <a:t>spolupráci s partnery projektu či dalšími zapojenými subjekty, bude na ně příslušná část podpory de minimis nebo vyrovnávací platby přenesena. Přenosem podpory se pro potřeby této výzvy rozumí realizace části projektových aktivit mimo žadatele (příjemce) projektu, tj. partnery projektu (partneři s finančním příspěvkem) a dalšími subjekty (partner bez finančního příspěvku či další zapojený subjekt).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Zástupný symbol pro číslo snímku 3">
            <a:extLst>
              <a:ext uri="{FF2B5EF4-FFF2-40B4-BE49-F238E27FC236}">
                <a16:creationId xmlns:a16="http://schemas.microsoft.com/office/drawing/2014/main" id="{3EB57488-F404-4567-A831-3AFBC3EF05FE}"/>
              </a:ext>
            </a:extLst>
          </p:cNvPr>
          <p:cNvSpPr>
            <a:spLocks noGrp="true"/>
          </p:cNvSpPr>
          <p:nvPr>
            <p:ph type="sldNum" sz="quarter" idx="12"/>
          </p:nvPr>
        </p:nvSpPr>
        <p:spPr/>
        <p:txBody>
          <a:bodyPr/>
          <a:lstStyle/>
          <a:p>
            <a:fld id="{479BF083-4774-43B1-9AB0-5CC1AC5DD8EE}" type="slidenum">
              <a:rPr lang="cs-CZ" smtClean="false"/>
              <a:pPr/>
              <a:t>45</a:t>
            </a:fld>
            <a:endParaRPr lang="cs-CZ" dirty="false"/>
          </a:p>
        </p:txBody>
      </p:sp>
    </p:spTree>
    <p:extLst>
      <p:ext uri="{BB962C8B-B14F-4D97-AF65-F5344CB8AC3E}">
        <p14:creationId xmlns:p14="http://schemas.microsoft.com/office/powerpoint/2010/main" val="176698213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61A94D-CCDC-42B1-BA0B-834BB0B7DF52}"/>
              </a:ext>
            </a:extLst>
          </p:cNvPr>
          <p:cNvSpPr>
            <a:spLocks noGrp="true"/>
          </p:cNvSpPr>
          <p:nvPr>
            <p:ph type="title"/>
          </p:nvPr>
        </p:nvSpPr>
        <p:spPr/>
        <p:txBody>
          <a:bodyPr/>
          <a:lstStyle/>
          <a:p>
            <a:r>
              <a:rPr lang="cs-CZ" dirty="false"/>
              <a:t>Veřejné zakázky</a:t>
            </a:r>
          </a:p>
        </p:txBody>
      </p:sp>
      <p:sp>
        <p:nvSpPr>
          <p:cNvPr id="3" name="Zástupný obsah 2">
            <a:extLst>
              <a:ext uri="{FF2B5EF4-FFF2-40B4-BE49-F238E27FC236}">
                <a16:creationId xmlns:a16="http://schemas.microsoft.com/office/drawing/2014/main" id="{AB022B94-47A1-4628-BB13-5A137942F9C6}"/>
              </a:ext>
            </a:extLst>
          </p:cNvPr>
          <p:cNvSpPr>
            <a:spLocks noGrp="true"/>
          </p:cNvSpPr>
          <p:nvPr>
            <p:ph idx="1"/>
          </p:nvPr>
        </p:nvSpPr>
        <p:spPr/>
        <p:txBody>
          <a:bodyPr/>
          <a:lstStyle/>
          <a:p>
            <a:r>
              <a:rPr lang="cs-CZ" sz="2000" dirty="false"/>
              <a:t>kap. 20 Obecné části pravidel pro žadatele a příjemce v rámci OPZ+</a:t>
            </a:r>
          </a:p>
          <a:p>
            <a:r>
              <a:rPr lang="cs-CZ" sz="2000" dirty="false"/>
              <a:t>veškeré nákupy a dodávky služeb</a:t>
            </a:r>
          </a:p>
          <a:p>
            <a:r>
              <a:rPr lang="cs-CZ" sz="2000" dirty="false"/>
              <a:t>dodržovat zásady zadávání VZ, aby nedocházelo ke střetu zájmu (viz kap. 20.1 )</a:t>
            </a:r>
          </a:p>
          <a:p>
            <a:r>
              <a:rPr lang="cs-CZ" sz="2000" dirty="false"/>
              <a:t>vztahuje se také na partnery s FP</a:t>
            </a:r>
          </a:p>
          <a:p>
            <a:endParaRPr lang="cs-CZ" dirty="false"/>
          </a:p>
        </p:txBody>
      </p:sp>
      <p:sp>
        <p:nvSpPr>
          <p:cNvPr id="4" name="Zástupný symbol pro číslo snímku 3">
            <a:extLst>
              <a:ext uri="{FF2B5EF4-FFF2-40B4-BE49-F238E27FC236}">
                <a16:creationId xmlns:a16="http://schemas.microsoft.com/office/drawing/2014/main" id="{6C298D23-1B17-4CF7-A300-037308B95E86}"/>
              </a:ext>
            </a:extLst>
          </p:cNvPr>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46</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Tree>
    <p:extLst>
      <p:ext uri="{BB962C8B-B14F-4D97-AF65-F5344CB8AC3E}">
        <p14:creationId xmlns:p14="http://schemas.microsoft.com/office/powerpoint/2010/main" val="322599502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971600" y="2924944"/>
            <a:ext cx="7272808" cy="1368152"/>
          </a:xfrm>
        </p:spPr>
        <p:txBody>
          <a:bodyPr/>
          <a:lstStyle/>
          <a:p>
            <a:pPr algn="ctr"/>
            <a:r>
              <a:rPr lang="pl-PL" dirty="false"/>
              <a:t>Proces hodnocení </a:t>
            </a:r>
            <a:br>
              <a:rPr lang="pl-PL" dirty="false"/>
            </a:br>
            <a:r>
              <a:rPr lang="pl-PL" dirty="false"/>
              <a:t>a výběru projektů</a:t>
            </a:r>
            <a:endParaRPr lang="cs-CZ" sz="2800" b="false" dirty="false"/>
          </a:p>
        </p:txBody>
      </p:sp>
    </p:spTree>
    <p:extLst>
      <p:ext uri="{BB962C8B-B14F-4D97-AF65-F5344CB8AC3E}">
        <p14:creationId xmlns:p14="http://schemas.microsoft.com/office/powerpoint/2010/main" val="322356079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15C75A-5B1C-4813-A659-B7CDE73ECCA0}"/>
              </a:ext>
            </a:extLst>
          </p:cNvPr>
          <p:cNvSpPr>
            <a:spLocks noGrp="true"/>
          </p:cNvSpPr>
          <p:nvPr>
            <p:ph type="title"/>
          </p:nvPr>
        </p:nvSpPr>
        <p:spPr/>
        <p:txBody>
          <a:bodyPr/>
          <a:lstStyle/>
          <a:p>
            <a:pPr>
              <a:spcBef>
                <a:spcPts val="0"/>
              </a:spcBef>
            </a:pPr>
            <a:r>
              <a:rPr lang="pl-PL" dirty="false"/>
              <a:t>Proces hodnocení a výběru projektů</a:t>
            </a:r>
            <a:endParaRPr lang="cs-CZ" dirty="false"/>
          </a:p>
        </p:txBody>
      </p:sp>
      <p:sp>
        <p:nvSpPr>
          <p:cNvPr id="3" name="Zástupný obsah 2">
            <a:extLst>
              <a:ext uri="{FF2B5EF4-FFF2-40B4-BE49-F238E27FC236}">
                <a16:creationId xmlns:a16="http://schemas.microsoft.com/office/drawing/2014/main" id="{EF4039B6-B101-41A0-B7E2-387EAC96CAF7}"/>
              </a:ext>
            </a:extLst>
          </p:cNvPr>
          <p:cNvSpPr>
            <a:spLocks noGrp="true"/>
          </p:cNvSpPr>
          <p:nvPr>
            <p:ph idx="1"/>
          </p:nvPr>
        </p:nvSpPr>
        <p:spPr>
          <a:xfrm>
            <a:off x="540000" y="1844824"/>
            <a:ext cx="8064000" cy="4320000"/>
          </a:xfrm>
        </p:spPr>
        <p:txBody>
          <a:bodyPr/>
          <a:lstStyle/>
          <a:p>
            <a:pPr marL="0" indent="0" algn="just">
              <a:buNone/>
            </a:pPr>
            <a:r>
              <a:rPr lang="cs-CZ" b="true" dirty="false"/>
              <a:t>Fáze hodnocení a výběru projektu</a:t>
            </a:r>
          </a:p>
          <a:p>
            <a:r>
              <a:rPr lang="cs-CZ" sz="2000" dirty="false"/>
              <a:t>hodnocení přijatelnosti a formálních náležitostí</a:t>
            </a:r>
          </a:p>
          <a:p>
            <a:r>
              <a:rPr lang="cs-CZ" sz="2000" dirty="false"/>
              <a:t>věcné hodnocení – využití individuálních hodnotitelů </a:t>
            </a:r>
          </a:p>
          <a:p>
            <a:r>
              <a:rPr lang="cs-CZ" sz="2000" dirty="false"/>
              <a:t>výběrová komise</a:t>
            </a:r>
            <a:endParaRPr lang="cs-CZ" dirty="false">
              <a:highlight>
                <a:srgbClr val="FFFF00"/>
              </a:highlight>
            </a:endParaRPr>
          </a:p>
          <a:p>
            <a:pPr marL="432000" lvl="1" indent="-432000">
              <a:lnSpc>
                <a:spcPts val="2880"/>
              </a:lnSpc>
              <a:spcBef>
                <a:spcPts val="600"/>
              </a:spcBef>
              <a:spcAft>
                <a:spcPts val="600"/>
              </a:spcAft>
              <a:buSzPct val="100000"/>
              <a:buFont typeface="Wingdings" panose="05000000000000000000" pitchFamily="2" charset="2"/>
              <a:buChar char=""/>
            </a:pPr>
            <a:r>
              <a:rPr lang="cs-CZ" dirty="false"/>
              <a:t>příprava a vydání právního aktu o poskytnutí podpory</a:t>
            </a:r>
          </a:p>
        </p:txBody>
      </p:sp>
      <p:sp>
        <p:nvSpPr>
          <p:cNvPr id="4" name="Zástupný symbol pro číslo snímku 3">
            <a:extLst>
              <a:ext uri="{FF2B5EF4-FFF2-40B4-BE49-F238E27FC236}">
                <a16:creationId xmlns:a16="http://schemas.microsoft.com/office/drawing/2014/main" id="{B71D371A-FE4A-44D3-81B4-A074A5584963}"/>
              </a:ext>
            </a:extLst>
          </p:cNvPr>
          <p:cNvSpPr>
            <a:spLocks noGrp="true"/>
          </p:cNvSpPr>
          <p:nvPr>
            <p:ph type="sldNum" sz="quarter" idx="12"/>
          </p:nvPr>
        </p:nvSpPr>
        <p:spPr/>
        <p:txBody>
          <a:bodyPr/>
          <a:lstStyle/>
          <a:p>
            <a:fld id="{479BF083-4774-43B1-9AB0-5CC1AC5DD8EE}" type="slidenum">
              <a:rPr lang="cs-CZ" smtClean="false"/>
              <a:pPr/>
              <a:t>48</a:t>
            </a:fld>
            <a:endParaRPr lang="cs-CZ" dirty="false"/>
          </a:p>
        </p:txBody>
      </p:sp>
    </p:spTree>
    <p:extLst>
      <p:ext uri="{BB962C8B-B14F-4D97-AF65-F5344CB8AC3E}">
        <p14:creationId xmlns:p14="http://schemas.microsoft.com/office/powerpoint/2010/main" val="342129140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EFB520C-FBA8-48A1-AC04-55C120132A99}"/>
              </a:ext>
            </a:extLst>
          </p:cNvPr>
          <p:cNvSpPr>
            <a:spLocks noGrp="true"/>
          </p:cNvSpPr>
          <p:nvPr>
            <p:ph type="title"/>
          </p:nvPr>
        </p:nvSpPr>
        <p:spPr>
          <a:xfrm>
            <a:off x="360000" y="0"/>
            <a:ext cx="8424000" cy="1080000"/>
          </a:xfrm>
        </p:spPr>
        <p:txBody>
          <a:bodyPr anchor="ctr">
            <a:normAutofit/>
          </a:bodyPr>
          <a:lstStyle/>
          <a:p>
            <a:r>
              <a:rPr kumimoji="false" lang="cs-CZ" altLang="cs-CZ" b="true" i="false" u="none" strike="noStrike" cap="none" normalizeH="false" baseline="0" dirty="false">
                <a:ln>
                  <a:noFill/>
                </a:ln>
                <a:effectLst/>
              </a:rPr>
              <a:t>KRITÉRIA HODNOCENÍ FORMÁLNÍCH NÁLEŽITOSTÍ  PROJEKTŮ</a:t>
            </a:r>
            <a:endParaRPr lang="cs-CZ" cap="none" dirty="false"/>
          </a:p>
        </p:txBody>
      </p:sp>
      <p:sp>
        <p:nvSpPr>
          <p:cNvPr id="11" name="Content Placeholder 3">
            <a:extLst>
              <a:ext uri="{FF2B5EF4-FFF2-40B4-BE49-F238E27FC236}">
                <a16:creationId xmlns:a16="http://schemas.microsoft.com/office/drawing/2014/main" id="{7829918D-4D75-A2C3-09F9-C9746230ABFD}"/>
              </a:ext>
            </a:extLst>
          </p:cNvPr>
          <p:cNvSpPr>
            <a:spLocks noGrp="true"/>
          </p:cNvSpPr>
          <p:nvPr>
            <p:ph idx="10"/>
          </p:nvPr>
        </p:nvSpPr>
        <p:spPr>
          <a:xfrm>
            <a:off x="540000" y="4032000"/>
            <a:ext cx="8064000" cy="2088000"/>
          </a:xfrm>
        </p:spPr>
        <p:txBody>
          <a:bodyPr>
            <a:normAutofit/>
          </a:bodyPr>
          <a:lstStyle/>
          <a:p>
            <a:r>
              <a:rPr lang="cs-CZ" sz="2000" dirty="false"/>
              <a:t>Je možné vrátit max 2krát k opravě</a:t>
            </a:r>
          </a:p>
          <a:p>
            <a:r>
              <a:rPr lang="cs-CZ" sz="2000" dirty="false"/>
              <a:t>Hodnotí ŘO OPZ+</a:t>
            </a:r>
            <a:endParaRPr lang="en-US" sz="2000" dirty="false"/>
          </a:p>
        </p:txBody>
      </p:sp>
      <p:sp>
        <p:nvSpPr>
          <p:cNvPr id="4" name="Zástupný symbol pro číslo snímku 3">
            <a:extLst>
              <a:ext uri="{FF2B5EF4-FFF2-40B4-BE49-F238E27FC236}">
                <a16:creationId xmlns:a16="http://schemas.microsoft.com/office/drawing/2014/main" id="{28F5F3DD-A78C-4032-9507-FFFBB0135EC9}"/>
              </a:ext>
            </a:extLst>
          </p:cNvPr>
          <p:cNvSpPr>
            <a:spLocks noGrp="true"/>
          </p:cNvSpPr>
          <p:nvPr>
            <p:ph type="sldNum" sz="quarter" idx="13"/>
          </p:nvPr>
        </p:nvSpPr>
        <p:spPr>
          <a:xfrm>
            <a:off x="8640000" y="6516000"/>
            <a:ext cx="468000" cy="180000"/>
          </a:xfrm>
        </p:spPr>
        <p:txBody>
          <a:bodyPr anchor="ctr">
            <a:normAutofit/>
          </a:bodyPr>
          <a:lstStyle/>
          <a:p>
            <a:pPr>
              <a:spcAft>
                <a:spcPts val="600"/>
              </a:spcAft>
            </a:pPr>
            <a:fld id="{479BF083-4774-43B1-9AB0-5CC1AC5DD8EE}" type="slidenum">
              <a:rPr lang="cs-CZ" smtClean="false"/>
              <a:pPr>
                <a:spcAft>
                  <a:spcPts val="600"/>
                </a:spcAft>
              </a:pPr>
              <a:t>49</a:t>
            </a:fld>
            <a:endParaRPr lang="cs-CZ"/>
          </a:p>
        </p:txBody>
      </p:sp>
      <p:graphicFrame>
        <p:nvGraphicFramePr>
          <p:cNvPr id="7" name="Zástupný obsah 2">
            <a:extLst>
              <a:ext uri="{FF2B5EF4-FFF2-40B4-BE49-F238E27FC236}">
                <a16:creationId xmlns:a16="http://schemas.microsoft.com/office/drawing/2014/main" id="{2B5F130B-02A9-1D1F-8057-9BDF8D251CF1}"/>
              </a:ext>
            </a:extLst>
          </p:cNvPr>
          <p:cNvGraphicFramePr>
            <a:graphicFrameLocks noGrp="true"/>
          </p:cNvGraphicFramePr>
          <p:nvPr>
            <p:ph idx="1"/>
            <p:extLst>
              <p:ext uri="{D42A27DB-BD31-4B8C-83A1-F6EECF244321}">
                <p14:modId xmlns:p14="http://schemas.microsoft.com/office/powerpoint/2010/main" val="3767573067"/>
              </p:ext>
            </p:extLst>
          </p:nvPr>
        </p:nvGraphicFramePr>
        <p:xfrm>
          <a:off x="540000" y="1800000"/>
          <a:ext cx="8064000" cy="2088000"/>
        </p:xfrm>
        <a:graphic>
          <a:graphicData uri="http://schemas.openxmlformats.org/drawingml/2006/diagram">
            <dgm:relIds r:dm="rId3" r:lo="rId4" r:qs="rId5" r:cs="rId6"/>
          </a:graphicData>
        </a:graphic>
      </p:graphicFrame>
    </p:spTree>
    <p:extLst>
      <p:ext uri="{BB962C8B-B14F-4D97-AF65-F5344CB8AC3E}">
        <p14:creationId xmlns:p14="http://schemas.microsoft.com/office/powerpoint/2010/main" val="4134872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179512" y="0"/>
            <a:ext cx="8964488" cy="1080000"/>
          </a:xfrm>
        </p:spPr>
        <p:txBody>
          <a:bodyPr/>
          <a:lstStyle/>
          <a:p>
            <a:r>
              <a:rPr lang="pl-PL" sz="2800" dirty="false"/>
              <a:t>Představení výzVY</a:t>
            </a:r>
            <a:endParaRPr lang="cs-CZ" sz="2800" cap="none" dirty="false"/>
          </a:p>
        </p:txBody>
      </p:sp>
      <p:sp>
        <p:nvSpPr>
          <p:cNvPr id="3" name="Zástupný symbol pro obsah 2"/>
          <p:cNvSpPr>
            <a:spLocks noGrp="true"/>
          </p:cNvSpPr>
          <p:nvPr>
            <p:ph idx="1"/>
          </p:nvPr>
        </p:nvSpPr>
        <p:spPr>
          <a:xfrm>
            <a:off x="395536" y="1196752"/>
            <a:ext cx="8352928" cy="5544616"/>
          </a:xfrm>
        </p:spPr>
        <p:txBody>
          <a:bodyPr/>
          <a:lstStyle/>
          <a:p>
            <a:pPr marL="0" indent="0">
              <a:buNone/>
            </a:pPr>
            <a:endParaRPr lang="cs-CZ" sz="2000" b="true" dirty="false"/>
          </a:p>
          <a:p>
            <a:pPr marL="0" indent="0">
              <a:buNone/>
            </a:pPr>
            <a:r>
              <a:rPr lang="cs-CZ" sz="2000" b="true" dirty="false"/>
              <a:t>Vyhlášení výzvy: </a:t>
            </a:r>
            <a:r>
              <a:rPr lang="cs-CZ" sz="2000" b="true" dirty="false">
                <a:solidFill>
                  <a:srgbClr val="FF0000"/>
                </a:solidFill>
              </a:rPr>
              <a:t>21. srpna 2023</a:t>
            </a:r>
          </a:p>
          <a:p>
            <a:pPr marL="0" indent="0">
              <a:buNone/>
            </a:pPr>
            <a:r>
              <a:rPr lang="cs-CZ" sz="2000" b="true" dirty="false"/>
              <a:t>Příjem projektových žádostí od:</a:t>
            </a:r>
            <a:r>
              <a:rPr lang="cs-CZ" sz="2000" dirty="false"/>
              <a:t> </a:t>
            </a:r>
            <a:r>
              <a:rPr lang="cs-CZ" sz="2000" b="true" dirty="false">
                <a:solidFill>
                  <a:srgbClr val="FF0000"/>
                </a:solidFill>
              </a:rPr>
              <a:t>5. září 2023, 12:00 hodin</a:t>
            </a:r>
          </a:p>
          <a:p>
            <a:pPr marL="0" indent="0">
              <a:buNone/>
            </a:pPr>
            <a:r>
              <a:rPr lang="cs-CZ" sz="2000" b="true" dirty="false"/>
              <a:t>Ukončení příjmu projektových žádostí:</a:t>
            </a:r>
            <a:r>
              <a:rPr lang="cs-CZ" sz="2000" dirty="false"/>
              <a:t> </a:t>
            </a:r>
            <a:r>
              <a:rPr lang="cs-CZ" sz="2000" b="true" dirty="false">
                <a:solidFill>
                  <a:srgbClr val="FF0000"/>
                </a:solidFill>
              </a:rPr>
              <a:t>5. října 2023, 12:00 hodin </a:t>
            </a:r>
          </a:p>
          <a:p>
            <a:pPr marL="0" indent="0" fontAlgn="base">
              <a:buNone/>
            </a:pPr>
            <a:r>
              <a:rPr lang="cs-CZ" sz="2000" b="true" dirty="false"/>
              <a:t>Maximální délka, na kterou je žadatel oprávněn projekt naplánovat: </a:t>
            </a:r>
            <a:r>
              <a:rPr lang="cs-CZ" sz="2000" b="true" dirty="false">
                <a:solidFill>
                  <a:srgbClr val="FF0000"/>
                </a:solidFill>
              </a:rPr>
              <a:t>18 měsíců</a:t>
            </a:r>
          </a:p>
          <a:p>
            <a:pPr marL="0" indent="0" fontAlgn="base">
              <a:buNone/>
            </a:pPr>
            <a:r>
              <a:rPr lang="cs-CZ" sz="2000" b="true" dirty="false"/>
              <a:t>Nejzazší datum pro ukončení fyzické realizace projektu:                   </a:t>
            </a:r>
            <a:r>
              <a:rPr lang="cs-CZ" sz="2000" b="true" dirty="false">
                <a:solidFill>
                  <a:srgbClr val="FF0000"/>
                </a:solidFill>
              </a:rPr>
              <a:t>31. prosince 2025</a:t>
            </a:r>
          </a:p>
          <a:p>
            <a:pPr marL="0" indent="0" algn="just">
              <a:buNone/>
            </a:pPr>
            <a:endParaRPr lang="cs-CZ" sz="2000" b="true" dirty="false"/>
          </a:p>
          <a:p>
            <a:pPr marL="0" indent="0" algn="just">
              <a:buNone/>
            </a:pPr>
            <a:r>
              <a:rPr lang="cs-CZ" sz="2000" b="true" dirty="false"/>
              <a:t>Výzva je kolová otevřená</a:t>
            </a:r>
          </a:p>
          <a:p>
            <a:pPr marL="0" indent="0" fontAlgn="base">
              <a:buNone/>
            </a:pPr>
            <a:endParaRPr lang="cs-CZ" sz="2000" b="true" dirty="false">
              <a:solidFill>
                <a:srgbClr val="FF0000"/>
              </a:solidFill>
            </a:endParaRPr>
          </a:p>
          <a:p>
            <a:pPr marL="0" indent="0" fontAlgn="base">
              <a:buNone/>
            </a:pP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solidFill>
                  <a:srgbClr val="084A8B"/>
                </a:solidFill>
              </a:rPr>
              <a:pPr/>
              <a:t>5</a:t>
            </a:fld>
            <a:endParaRPr lang="cs-CZ" dirty="false">
              <a:solidFill>
                <a:srgbClr val="084A8B"/>
              </a:solidFill>
            </a:endParaRPr>
          </a:p>
        </p:txBody>
      </p:sp>
      <p:pic>
        <p:nvPicPr>
          <p:cNvPr id="5" name="Grafický objekt 4" descr="Marketing se souvislou výplní">
            <a:extLst>
              <a:ext uri="{FF2B5EF4-FFF2-40B4-BE49-F238E27FC236}">
                <a16:creationId xmlns:a16="http://schemas.microsoft.com/office/drawing/2014/main" id="{6BB8CC21-CA52-ED7E-63DD-E5FE24A1E4C8}"/>
              </a:ext>
            </a:extLst>
          </p:cNvPr>
          <p:cNvPicPr>
            <a:picLocks noChangeAspect="true"/>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98216" y="4437112"/>
            <a:ext cx="1753344" cy="1753344"/>
          </a:xfrm>
          <a:prstGeom prst="rect">
            <a:avLst/>
          </a:prstGeom>
        </p:spPr>
      </p:pic>
    </p:spTree>
    <p:extLst>
      <p:ext uri="{BB962C8B-B14F-4D97-AF65-F5344CB8AC3E}">
        <p14:creationId xmlns:p14="http://schemas.microsoft.com/office/powerpoint/2010/main" val="257230514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249CF62-D017-4D0C-A349-A70A813B63C5}"/>
              </a:ext>
            </a:extLst>
          </p:cNvPr>
          <p:cNvSpPr>
            <a:spLocks noGrp="true"/>
          </p:cNvSpPr>
          <p:nvPr>
            <p:ph type="title"/>
          </p:nvPr>
        </p:nvSpPr>
        <p:spPr>
          <a:xfrm>
            <a:off x="360000" y="0"/>
            <a:ext cx="8424000" cy="1080000"/>
          </a:xfrm>
        </p:spPr>
        <p:txBody>
          <a:bodyPr anchor="ctr">
            <a:normAutofit/>
          </a:bodyPr>
          <a:lstStyle/>
          <a:p>
            <a:r>
              <a:rPr kumimoji="false" lang="cs-CZ" altLang="cs-CZ" b="true" i="false" u="none" strike="noStrike" cap="none" normalizeH="false" baseline="0" dirty="false">
                <a:ln>
                  <a:noFill/>
                </a:ln>
                <a:effectLst/>
              </a:rPr>
              <a:t>KRITÉRIA HODNOCENÍ PŘIJATELNOSTI PROJEKTŮ</a:t>
            </a:r>
            <a:endParaRPr lang="cs-CZ" cap="none" dirty="false"/>
          </a:p>
        </p:txBody>
      </p:sp>
      <p:sp>
        <p:nvSpPr>
          <p:cNvPr id="19" name="Content Placeholder 4">
            <a:extLst>
              <a:ext uri="{FF2B5EF4-FFF2-40B4-BE49-F238E27FC236}">
                <a16:creationId xmlns:a16="http://schemas.microsoft.com/office/drawing/2014/main" id="{B37AF439-76C7-71FC-513E-7B18E49A10F0}"/>
              </a:ext>
            </a:extLst>
          </p:cNvPr>
          <p:cNvSpPr>
            <a:spLocks noGrp="true"/>
          </p:cNvSpPr>
          <p:nvPr>
            <p:ph idx="10"/>
          </p:nvPr>
        </p:nvSpPr>
        <p:spPr>
          <a:xfrm>
            <a:off x="4644000" y="1800000"/>
            <a:ext cx="3960000" cy="4320000"/>
          </a:xfrm>
        </p:spPr>
        <p:txBody>
          <a:bodyPr>
            <a:normAutofit/>
          </a:bodyPr>
          <a:lstStyle/>
          <a:p>
            <a:r>
              <a:rPr lang="cs-CZ" sz="2000" dirty="false"/>
              <a:t>Jedná se o vylučovací kritéria</a:t>
            </a:r>
          </a:p>
          <a:p>
            <a:r>
              <a:rPr lang="cs-CZ" sz="2000" dirty="false"/>
              <a:t>Není možná oprava</a:t>
            </a:r>
          </a:p>
          <a:p>
            <a:r>
              <a:rPr lang="cs-CZ" sz="2000" dirty="false"/>
              <a:t>Hodnotí ŘO OPZ+</a:t>
            </a:r>
            <a:endParaRPr lang="en-US" sz="2000" dirty="false"/>
          </a:p>
        </p:txBody>
      </p:sp>
      <p:sp>
        <p:nvSpPr>
          <p:cNvPr id="5" name="Zástupný symbol pro číslo snímku 4">
            <a:extLst>
              <a:ext uri="{FF2B5EF4-FFF2-40B4-BE49-F238E27FC236}">
                <a16:creationId xmlns:a16="http://schemas.microsoft.com/office/drawing/2014/main" id="{2DDD2D7D-A0C2-4E4D-B98D-10712282F83E}"/>
              </a:ext>
            </a:extLst>
          </p:cNvPr>
          <p:cNvSpPr>
            <a:spLocks noGrp="true"/>
          </p:cNvSpPr>
          <p:nvPr>
            <p:ph type="sldNum" sz="quarter" idx="13"/>
          </p:nvPr>
        </p:nvSpPr>
        <p:spPr>
          <a:xfrm>
            <a:off x="8640000" y="6516000"/>
            <a:ext cx="468000" cy="180000"/>
          </a:xfrm>
        </p:spPr>
        <p:txBody>
          <a:bodyPr anchor="ctr">
            <a:normAutofit/>
          </a:bodyPr>
          <a:lstStyle/>
          <a:p>
            <a:pPr>
              <a:spcAft>
                <a:spcPts val="600"/>
              </a:spcAft>
            </a:pPr>
            <a:fld id="{479BF083-4774-43B1-9AB0-5CC1AC5DD8EE}" type="slidenum">
              <a:rPr lang="cs-CZ" smtClean="false"/>
              <a:pPr>
                <a:spcAft>
                  <a:spcPts val="600"/>
                </a:spcAft>
              </a:pPr>
              <a:t>50</a:t>
            </a:fld>
            <a:endParaRPr lang="cs-CZ"/>
          </a:p>
        </p:txBody>
      </p:sp>
      <p:graphicFrame>
        <p:nvGraphicFramePr>
          <p:cNvPr id="20" name="Zástupný obsah 10">
            <a:extLst>
              <a:ext uri="{FF2B5EF4-FFF2-40B4-BE49-F238E27FC236}">
                <a16:creationId xmlns:a16="http://schemas.microsoft.com/office/drawing/2014/main" id="{49C3E0F2-2F2F-D73E-88F0-FF521C13CBEB}"/>
              </a:ext>
            </a:extLst>
          </p:cNvPr>
          <p:cNvGraphicFramePr>
            <a:graphicFrameLocks noGrp="true"/>
          </p:cNvGraphicFramePr>
          <p:nvPr>
            <p:ph idx="1"/>
            <p:extLst>
              <p:ext uri="{D42A27DB-BD31-4B8C-83A1-F6EECF244321}">
                <p14:modId xmlns:p14="http://schemas.microsoft.com/office/powerpoint/2010/main" val="1940907414"/>
              </p:ext>
            </p:extLst>
          </p:nvPr>
        </p:nvGraphicFramePr>
        <p:xfrm>
          <a:off x="540000" y="1340768"/>
          <a:ext cx="3383928" cy="5256584"/>
        </p:xfrm>
        <a:graphic>
          <a:graphicData uri="http://schemas.openxmlformats.org/drawingml/2006/diagram">
            <dgm:relIds r:dm="rId3" r:lo="rId4" r:qs="rId5" r:cs="rId6"/>
          </a:graphicData>
        </a:graphic>
      </p:graphicFrame>
    </p:spTree>
    <p:extLst>
      <p:ext uri="{BB962C8B-B14F-4D97-AF65-F5344CB8AC3E}">
        <p14:creationId xmlns:p14="http://schemas.microsoft.com/office/powerpoint/2010/main" val="282777758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ltLang="cs-CZ" cap="none" dirty="false"/>
              <a:t>HO</a:t>
            </a:r>
            <a:r>
              <a:rPr kumimoji="false" lang="cs-CZ" altLang="cs-CZ" b="true" i="false" u="none" strike="noStrike" cap="none" normalizeH="false" baseline="0" dirty="false">
                <a:ln>
                  <a:noFill/>
                </a:ln>
                <a:effectLst/>
              </a:rPr>
              <a:t>DNOCENÍ HPFN PROJEKTŮ - LHŮTY</a:t>
            </a:r>
            <a:endParaRPr lang="cs-CZ" b="false" cap="none"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solidFill>
                  <a:srgbClr val="084A8B"/>
                </a:solidFill>
              </a:rPr>
              <a:pPr/>
              <a:t>51</a:t>
            </a:fld>
            <a:endParaRPr lang="cs-CZ" dirty="false">
              <a:solidFill>
                <a:srgbClr val="084A8B"/>
              </a:solidFill>
            </a:endParaRPr>
          </a:p>
        </p:txBody>
      </p:sp>
      <p:sp>
        <p:nvSpPr>
          <p:cNvPr id="8" name="Zástupný symbol pro obsah 2"/>
          <p:cNvSpPr txBox="true">
            <a:spLocks/>
          </p:cNvSpPr>
          <p:nvPr/>
        </p:nvSpPr>
        <p:spPr>
          <a:xfrm>
            <a:off x="539552" y="1772816"/>
            <a:ext cx="7704408" cy="3501208"/>
          </a:xfrm>
          <a:prstGeom prst="rect">
            <a:avLst/>
          </a:prstGeom>
        </p:spPr>
        <p:txBody>
          <a:bodyPr vert="horz" lIns="0" tIns="0" rIns="0" bIns="0" rtlCol="false">
            <a:noAutofit/>
          </a:bodyPr>
          <a:lstStyle>
            <a:lvl1pPr marL="432000" indent="-432000" algn="l" defTabSz="914400" rtl="false" eaLnBrk="true" latinLnBrk="false" hangingPunct="true">
              <a:lnSpc>
                <a:spcPts val="2880"/>
              </a:lnSpc>
              <a:spcBef>
                <a:spcPts val="600"/>
              </a:spcBef>
              <a:spcAft>
                <a:spcPts val="600"/>
              </a:spcAft>
              <a:buClr>
                <a:schemeClr val="accent2"/>
              </a:buClr>
              <a:buSzPct val="100000"/>
              <a:buFont typeface="Wingdings" panose="05000000000000000000" pitchFamily="2" charset="2"/>
              <a:buChar char=""/>
              <a:defRPr sz="2400" b="false" kern="1200">
                <a:solidFill>
                  <a:schemeClr val="tx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a:lstStyle>
          <a:p>
            <a:pPr marL="432000" lvl="1" indent="-432000">
              <a:lnSpc>
                <a:spcPts val="2880"/>
              </a:lnSpc>
              <a:spcBef>
                <a:spcPts val="600"/>
              </a:spcBef>
              <a:spcAft>
                <a:spcPts val="600"/>
              </a:spcAft>
              <a:buSzPct val="100000"/>
              <a:buFont typeface="Wingdings" panose="05000000000000000000" pitchFamily="2" charset="2"/>
              <a:buChar char=""/>
            </a:pPr>
            <a:r>
              <a:rPr lang="cs-CZ" dirty="false"/>
              <a:t>Hodnocení musí být dokončeno  do 30 pracovních dnů od uzávěrky příjmu žádostí </a:t>
            </a:r>
          </a:p>
          <a:p>
            <a:pPr marL="432000" lvl="1" indent="-432000">
              <a:lnSpc>
                <a:spcPts val="2880"/>
              </a:lnSpc>
              <a:spcBef>
                <a:spcPts val="600"/>
              </a:spcBef>
              <a:spcAft>
                <a:spcPts val="600"/>
              </a:spcAft>
              <a:buSzPct val="100000"/>
              <a:buFont typeface="Wingdings" panose="05000000000000000000" pitchFamily="2" charset="2"/>
              <a:buChar char=""/>
            </a:pPr>
            <a:r>
              <a:rPr lang="cs-CZ" dirty="false"/>
              <a:t>Na formálních náležitostech může být žádost o podporu vrácena max. pouze 2krát k opravě – žádost bude vrácena v systému</a:t>
            </a:r>
          </a:p>
          <a:p>
            <a:pPr marL="432000" lvl="1" indent="-432000">
              <a:lnSpc>
                <a:spcPts val="2880"/>
              </a:lnSpc>
              <a:spcBef>
                <a:spcPts val="600"/>
              </a:spcBef>
              <a:spcAft>
                <a:spcPts val="600"/>
              </a:spcAft>
              <a:buSzPct val="100000"/>
              <a:buFont typeface="Wingdings" panose="05000000000000000000" pitchFamily="2" charset="2"/>
              <a:buChar char=""/>
            </a:pPr>
            <a:r>
              <a:rPr lang="cs-CZ" dirty="false"/>
              <a:t>Finálními centrálními stavy kontroly HPFN jsou v systému</a:t>
            </a:r>
          </a:p>
          <a:p>
            <a:pPr lvl="2">
              <a:buFont typeface="Courier New" panose="02070309020205020404" pitchFamily="49" charset="0"/>
              <a:buChar char="o"/>
            </a:pPr>
            <a:r>
              <a:rPr lang="cs-CZ" dirty="false"/>
              <a:t>Žádost o podporu splnila formální náležitosti a podmínky přijatelnosti</a:t>
            </a:r>
          </a:p>
          <a:p>
            <a:pPr lvl="2">
              <a:buFont typeface="Courier New" panose="02070309020205020404" pitchFamily="49" charset="0"/>
              <a:buChar char="o"/>
            </a:pPr>
            <a:r>
              <a:rPr lang="cs-CZ" dirty="false"/>
              <a:t>Žádost o podporu nesplnila formální náležitosti a podmínky přijatelnosti</a:t>
            </a:r>
          </a:p>
          <a:p>
            <a:pPr lvl="1"/>
            <a:endParaRPr lang="cs-CZ" dirty="false">
              <a:highlight>
                <a:srgbClr val="FFFF00"/>
              </a:highlight>
            </a:endParaRPr>
          </a:p>
        </p:txBody>
      </p:sp>
    </p:spTree>
    <p:extLst>
      <p:ext uri="{BB962C8B-B14F-4D97-AF65-F5344CB8AC3E}">
        <p14:creationId xmlns:p14="http://schemas.microsoft.com/office/powerpoint/2010/main" val="34379577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2D6A136-D46E-4545-9490-41867908C9B7}"/>
              </a:ext>
            </a:extLst>
          </p:cNvPr>
          <p:cNvSpPr>
            <a:spLocks noGrp="true"/>
          </p:cNvSpPr>
          <p:nvPr>
            <p:ph type="title"/>
          </p:nvPr>
        </p:nvSpPr>
        <p:spPr>
          <a:xfrm>
            <a:off x="360000" y="-185530"/>
            <a:ext cx="8424000" cy="1080000"/>
          </a:xfrm>
        </p:spPr>
        <p:txBody>
          <a:bodyPr anchor="ctr">
            <a:normAutofit/>
          </a:bodyPr>
          <a:lstStyle/>
          <a:p>
            <a:r>
              <a:rPr lang="cs-CZ" dirty="false"/>
              <a:t>Věcné hodnocení A výběr projektů– obecné informace</a:t>
            </a:r>
          </a:p>
        </p:txBody>
      </p:sp>
      <p:sp>
        <p:nvSpPr>
          <p:cNvPr id="3" name="Zástupný obsah 2">
            <a:extLst>
              <a:ext uri="{FF2B5EF4-FFF2-40B4-BE49-F238E27FC236}">
                <a16:creationId xmlns:a16="http://schemas.microsoft.com/office/drawing/2014/main" id="{AB412E29-2E1F-4B1C-84F5-1065B7BC14A9}"/>
              </a:ext>
            </a:extLst>
          </p:cNvPr>
          <p:cNvSpPr>
            <a:spLocks noGrp="true"/>
          </p:cNvSpPr>
          <p:nvPr>
            <p:ph idx="1"/>
          </p:nvPr>
        </p:nvSpPr>
        <p:spPr>
          <a:xfrm>
            <a:off x="540000" y="1800000"/>
            <a:ext cx="8064000" cy="4320000"/>
          </a:xfrm>
        </p:spPr>
        <p:txBody>
          <a:bodyPr>
            <a:normAutofit/>
          </a:bodyPr>
          <a:lstStyle/>
          <a:p>
            <a:pPr>
              <a:lnSpc>
                <a:spcPct val="90000"/>
              </a:lnSpc>
            </a:pPr>
            <a:r>
              <a:rPr lang="cs-CZ" sz="2000" dirty="false"/>
              <a:t>Bude zajištěno s využitím </a:t>
            </a:r>
            <a:r>
              <a:rPr lang="cs-CZ" sz="2000" dirty="false" err="true"/>
              <a:t>ind</a:t>
            </a:r>
            <a:r>
              <a:rPr lang="cs-CZ" sz="2000" dirty="false"/>
              <a:t>. hodnotitelů a výběrové komise</a:t>
            </a:r>
          </a:p>
          <a:p>
            <a:pPr marL="0" indent="0">
              <a:lnSpc>
                <a:spcPct val="90000"/>
              </a:lnSpc>
              <a:buNone/>
            </a:pPr>
            <a:endParaRPr lang="cs-CZ" sz="2000" dirty="false"/>
          </a:p>
          <a:p>
            <a:pPr>
              <a:lnSpc>
                <a:spcPct val="90000"/>
              </a:lnSpc>
            </a:pPr>
            <a:r>
              <a:rPr lang="cs-CZ" sz="2000" dirty="false"/>
              <a:t>VH musí být provedeno do 80 pracovní dnů od uzávěrky příjmu </a:t>
            </a:r>
            <a:r>
              <a:rPr lang="cs-CZ" sz="2100" dirty="false"/>
              <a:t>žádostí</a:t>
            </a:r>
            <a:r>
              <a:rPr lang="cs-CZ" sz="2000" dirty="false"/>
              <a:t>, výběrová komise musí zasednout do 20 pracovních dnů od ukončení věcného hodnocení </a:t>
            </a:r>
          </a:p>
          <a:p>
            <a:pPr marL="0" indent="0">
              <a:lnSpc>
                <a:spcPct val="90000"/>
              </a:lnSpc>
              <a:buNone/>
            </a:pPr>
            <a:endParaRPr lang="cs-CZ" sz="2000" dirty="false"/>
          </a:p>
          <a:p>
            <a:pPr>
              <a:lnSpc>
                <a:spcPct val="90000"/>
              </a:lnSpc>
            </a:pPr>
            <a:r>
              <a:rPr lang="cs-CZ" sz="2000" dirty="false"/>
              <a:t>Finálními stavy VH projektových žádostí v systému: </a:t>
            </a:r>
          </a:p>
          <a:p>
            <a:pPr lvl="1">
              <a:lnSpc>
                <a:spcPct val="90000"/>
              </a:lnSpc>
              <a:buFont typeface="Courier New" panose="02070309020205020404" pitchFamily="49" charset="0"/>
              <a:buChar char="o"/>
            </a:pPr>
            <a:r>
              <a:rPr lang="cs-CZ" dirty="false"/>
              <a:t>Žádost o podporu splnila podmínky věcného hodnocení</a:t>
            </a:r>
          </a:p>
          <a:p>
            <a:pPr lvl="1">
              <a:lnSpc>
                <a:spcPct val="90000"/>
              </a:lnSpc>
              <a:buFont typeface="Courier New" panose="02070309020205020404" pitchFamily="49" charset="0"/>
              <a:buChar char="o"/>
            </a:pPr>
            <a:r>
              <a:rPr lang="cs-CZ" dirty="false"/>
              <a:t>Žádost o podporu splnila podmínky věcného hodnocení s výhradou</a:t>
            </a:r>
          </a:p>
          <a:p>
            <a:pPr lvl="1">
              <a:lnSpc>
                <a:spcPct val="90000"/>
              </a:lnSpc>
              <a:buFont typeface="Courier New" panose="02070309020205020404" pitchFamily="49" charset="0"/>
              <a:buChar char="o"/>
            </a:pPr>
            <a:r>
              <a:rPr lang="cs-CZ" dirty="false"/>
              <a:t>Žádost o podporu nesplnila podmínky věcného hodnocení</a:t>
            </a:r>
          </a:p>
          <a:p>
            <a:pPr>
              <a:lnSpc>
                <a:spcPct val="90000"/>
              </a:lnSpc>
            </a:pPr>
            <a:endParaRPr lang="cs-CZ" sz="1900" dirty="false"/>
          </a:p>
        </p:txBody>
      </p:sp>
      <p:sp>
        <p:nvSpPr>
          <p:cNvPr id="4" name="Zástupný symbol pro číslo snímku 3">
            <a:extLst>
              <a:ext uri="{FF2B5EF4-FFF2-40B4-BE49-F238E27FC236}">
                <a16:creationId xmlns:a16="http://schemas.microsoft.com/office/drawing/2014/main" id="{96C195C7-1161-4138-B476-7551732C1838}"/>
              </a:ext>
            </a:extLst>
          </p:cNvPr>
          <p:cNvSpPr>
            <a:spLocks noGrp="true"/>
          </p:cNvSpPr>
          <p:nvPr>
            <p:ph type="sldNum" sz="quarter" idx="12"/>
          </p:nvPr>
        </p:nvSpPr>
        <p:spPr>
          <a:xfrm>
            <a:off x="8640000" y="6516000"/>
            <a:ext cx="468000" cy="180000"/>
          </a:xfrm>
        </p:spPr>
        <p:txBody>
          <a:bodyPr anchor="ctr">
            <a:normAutofit/>
          </a:bodyPr>
          <a:lstStyle/>
          <a:p>
            <a:pPr>
              <a:spcAft>
                <a:spcPts val="600"/>
              </a:spcAft>
            </a:pPr>
            <a:fld id="{479BF083-4774-43B1-9AB0-5CC1AC5DD8EE}" type="slidenum">
              <a:rPr lang="cs-CZ" smtClean="false"/>
              <a:pPr>
                <a:spcAft>
                  <a:spcPts val="600"/>
                </a:spcAft>
              </a:pPr>
              <a:t>52</a:t>
            </a:fld>
            <a:endParaRPr lang="cs-CZ"/>
          </a:p>
        </p:txBody>
      </p:sp>
    </p:spTree>
    <p:extLst>
      <p:ext uri="{BB962C8B-B14F-4D97-AF65-F5344CB8AC3E}">
        <p14:creationId xmlns:p14="http://schemas.microsoft.com/office/powerpoint/2010/main" val="157642792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7" name="Zástupný obsah 6">
            <a:extLst>
              <a:ext uri="{FF2B5EF4-FFF2-40B4-BE49-F238E27FC236}">
                <a16:creationId xmlns:a16="http://schemas.microsoft.com/office/drawing/2014/main" id="{5959ADB2-75AA-8390-9D06-09554E2B2615}"/>
              </a:ext>
            </a:extLst>
          </p:cNvPr>
          <p:cNvSpPr>
            <a:spLocks noGrp="true"/>
          </p:cNvSpPr>
          <p:nvPr>
            <p:ph idx="1"/>
          </p:nvPr>
        </p:nvSpPr>
        <p:spPr/>
        <p:txBody>
          <a:bodyPr/>
          <a:lstStyle/>
          <a:p>
            <a:endParaRPr lang="cs-CZ" sz="2400" dirty="false"/>
          </a:p>
          <a:p>
            <a:r>
              <a:rPr lang="cs-CZ" sz="2000" dirty="false"/>
              <a:t>Finálními stavy výběru  projektových žádostí v systému:</a:t>
            </a:r>
            <a:r>
              <a:rPr lang="cs-CZ" sz="2400" dirty="false"/>
              <a:t> </a:t>
            </a:r>
          </a:p>
          <a:p>
            <a:pPr lvl="1">
              <a:buFont typeface="Courier New" panose="02070309020205020404" pitchFamily="49" charset="0"/>
              <a:buChar char="o"/>
            </a:pPr>
            <a:r>
              <a:rPr lang="cs-CZ" dirty="false"/>
              <a:t> Žádost o podporu doporučená k financování</a:t>
            </a:r>
          </a:p>
          <a:p>
            <a:pPr lvl="1">
              <a:buFont typeface="Courier New" panose="02070309020205020404" pitchFamily="49" charset="0"/>
              <a:buChar char="o"/>
            </a:pPr>
            <a:r>
              <a:rPr lang="cs-CZ" dirty="false"/>
              <a:t> Žádost o podporu nedoporučená k financování</a:t>
            </a:r>
          </a:p>
          <a:p>
            <a:pPr lvl="1">
              <a:buFont typeface="Courier New" panose="02070309020205020404" pitchFamily="49" charset="0"/>
              <a:buChar char="o"/>
            </a:pPr>
            <a:r>
              <a:rPr lang="cs-CZ" dirty="false"/>
              <a:t> Žádost o podporu doporučena k financování s výhradou</a:t>
            </a:r>
          </a:p>
          <a:p>
            <a:pPr lvl="1">
              <a:buFont typeface="Courier New" panose="02070309020205020404" pitchFamily="49" charset="0"/>
              <a:buChar char="o"/>
            </a:pPr>
            <a:r>
              <a:rPr lang="cs-CZ" dirty="false"/>
              <a:t> Žádost o podporu zařazena mezi náhradní projekty</a:t>
            </a:r>
          </a:p>
          <a:p>
            <a:endParaRPr lang="cs-CZ" sz="2400" dirty="false"/>
          </a:p>
          <a:p>
            <a:r>
              <a:rPr lang="cs-CZ" sz="2400" dirty="false"/>
              <a:t>Odkaz na příručku pro hodnotitele, kde jsou i další informace k průběhu hodnocení </a:t>
            </a:r>
            <a:r>
              <a:rPr lang="pl-PL" sz="2400" dirty="false">
                <a:hlinkClick r:id="rId3"/>
              </a:rPr>
              <a:t>Hodnocení a výběr projektů - www.esfcr.cz</a:t>
            </a:r>
            <a:endParaRPr lang="cs-CZ" sz="2400" dirty="false"/>
          </a:p>
          <a:p>
            <a:endParaRPr lang="cs-CZ" dirty="false"/>
          </a:p>
        </p:txBody>
      </p:sp>
      <p:sp>
        <p:nvSpPr>
          <p:cNvPr id="5" name="Zástupný symbol pro číslo snímku 4">
            <a:extLst>
              <a:ext uri="{FF2B5EF4-FFF2-40B4-BE49-F238E27FC236}">
                <a16:creationId xmlns:a16="http://schemas.microsoft.com/office/drawing/2014/main" id="{9FEAEB8A-B103-4600-7F0E-3CEFFEF2D60B}"/>
              </a:ext>
            </a:extLst>
          </p:cNvPr>
          <p:cNvSpPr>
            <a:spLocks noGrp="true"/>
          </p:cNvSpPr>
          <p:nvPr>
            <p:ph type="sldNum" sz="quarter" idx="12"/>
          </p:nvPr>
        </p:nvSpPr>
        <p:spPr/>
        <p:txBody>
          <a:bodyPr/>
          <a:lstStyle/>
          <a:p>
            <a:fld id="{479BF083-4774-43B1-9AB0-5CC1AC5DD8EE}" type="slidenum">
              <a:rPr lang="cs-CZ" smtClean="false"/>
              <a:pPr/>
              <a:t>53</a:t>
            </a:fld>
            <a:endParaRPr lang="cs-CZ" dirty="false"/>
          </a:p>
        </p:txBody>
      </p:sp>
      <p:sp>
        <p:nvSpPr>
          <p:cNvPr id="8" name="Nadpis 1">
            <a:extLst>
              <a:ext uri="{FF2B5EF4-FFF2-40B4-BE49-F238E27FC236}">
                <a16:creationId xmlns:a16="http://schemas.microsoft.com/office/drawing/2014/main" id="{166E57FD-D048-0A02-D8BD-D42D67899EB9}"/>
              </a:ext>
            </a:extLst>
          </p:cNvPr>
          <p:cNvSpPr>
            <a:spLocks noGrp="true"/>
          </p:cNvSpPr>
          <p:nvPr>
            <p:ph type="title"/>
          </p:nvPr>
        </p:nvSpPr>
        <p:spPr>
          <a:xfrm>
            <a:off x="360363" y="0"/>
            <a:ext cx="8423275" cy="1079500"/>
          </a:xfrm>
        </p:spPr>
        <p:txBody>
          <a:bodyPr anchor="ctr">
            <a:normAutofit/>
          </a:bodyPr>
          <a:lstStyle/>
          <a:p>
            <a:r>
              <a:rPr lang="cs-CZ" dirty="false"/>
              <a:t>Věcné hodnocení A výběr projektů– obecné informace</a:t>
            </a:r>
          </a:p>
        </p:txBody>
      </p:sp>
    </p:spTree>
    <p:extLst>
      <p:ext uri="{BB962C8B-B14F-4D97-AF65-F5344CB8AC3E}">
        <p14:creationId xmlns:p14="http://schemas.microsoft.com/office/powerpoint/2010/main" val="224875246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Věcné hodnocení - kritéria</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54</a:t>
            </a:fld>
            <a:endParaRPr lang="cs-CZ" dirty="false"/>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07504" y="1308754"/>
            <a:ext cx="8856984" cy="369332"/>
          </a:xfrm>
          <a:prstGeom prst="rect">
            <a:avLst/>
          </a:prstGeom>
          <a:noFill/>
        </p:spPr>
        <p:txBody>
          <a:bodyPr wrap="square">
            <a:spAutoFit/>
          </a:bodyPr>
          <a:lstStyle/>
          <a:p>
            <a:pPr marL="285750" indent="-285750">
              <a:buFont typeface="Wingdings" panose="05000000000000000000" pitchFamily="2" charset="2"/>
              <a:buChar char="§"/>
            </a:pPr>
            <a:endParaRPr lang="cs-CZ" sz="1800" dirty="false"/>
          </a:p>
        </p:txBody>
      </p:sp>
      <p:graphicFrame>
        <p:nvGraphicFramePr>
          <p:cNvPr id="6" name="Tabulka 5">
            <a:extLst>
              <a:ext uri="{FF2B5EF4-FFF2-40B4-BE49-F238E27FC236}">
                <a16:creationId xmlns:a16="http://schemas.microsoft.com/office/drawing/2014/main" id="{DE6F5CAE-A64C-47D6-ADCE-9ED9196755B0}"/>
              </a:ext>
            </a:extLst>
          </p:cNvPr>
          <p:cNvGraphicFramePr>
            <a:graphicFrameLocks noGrp="true"/>
          </p:cNvGraphicFramePr>
          <p:nvPr>
            <p:extLst>
              <p:ext uri="{D42A27DB-BD31-4B8C-83A1-F6EECF244321}">
                <p14:modId xmlns:p14="http://schemas.microsoft.com/office/powerpoint/2010/main" val="766276806"/>
              </p:ext>
            </p:extLst>
          </p:nvPr>
        </p:nvGraphicFramePr>
        <p:xfrm>
          <a:off x="251520" y="1412776"/>
          <a:ext cx="8568952" cy="4829276"/>
        </p:xfrm>
        <a:graphic>
          <a:graphicData uri="http://schemas.openxmlformats.org/drawingml/2006/table">
            <a:tbl>
              <a:tblPr firstRow="true">
                <a:tableStyleId>{3C2FFA5D-87B4-456A-9821-1D502468CF0F}</a:tableStyleId>
              </a:tblPr>
              <a:tblGrid>
                <a:gridCol w="4392488">
                  <a:extLst>
                    <a:ext uri="{9D8B030D-6E8A-4147-A177-3AD203B41FA5}">
                      <a16:colId xmlns:a16="http://schemas.microsoft.com/office/drawing/2014/main" val="245385350"/>
                    </a:ext>
                  </a:extLst>
                </a:gridCol>
                <a:gridCol w="4176464">
                  <a:extLst>
                    <a:ext uri="{9D8B030D-6E8A-4147-A177-3AD203B41FA5}">
                      <a16:colId xmlns:a16="http://schemas.microsoft.com/office/drawing/2014/main" val="5820412"/>
                    </a:ext>
                  </a:extLst>
                </a:gridCol>
              </a:tblGrid>
              <a:tr h="1215248">
                <a:tc>
                  <a:txBody>
                    <a:bodyPr/>
                    <a:lstStyle/>
                    <a:p>
                      <a:pPr marL="36195" marR="36195" algn="ctr">
                        <a:spcBef>
                          <a:spcPts val="300"/>
                        </a:spcBef>
                        <a:spcAft>
                          <a:spcPts val="300"/>
                        </a:spcAft>
                      </a:pPr>
                      <a:r>
                        <a:rPr lang="cs-CZ" sz="2400" b="true" dirty="false">
                          <a:solidFill>
                            <a:schemeClr val="bg1"/>
                          </a:solidFill>
                          <a:effectLst/>
                        </a:rPr>
                        <a:t>Skupina kritérií </a:t>
                      </a:r>
                      <a:endParaRPr lang="cs-CZ" sz="2400" dirty="false">
                        <a:solidFill>
                          <a:schemeClr val="bg1"/>
                        </a:solidFill>
                        <a:effectLst/>
                      </a:endParaRPr>
                    </a:p>
                    <a:p>
                      <a:pPr marL="36195" marR="36195" algn="ctr">
                        <a:spcBef>
                          <a:spcPts val="300"/>
                        </a:spcBef>
                        <a:spcAft>
                          <a:spcPts val="300"/>
                        </a:spcAft>
                      </a:pPr>
                      <a:r>
                        <a:rPr lang="cs-CZ" sz="2400" b="true" dirty="false">
                          <a:solidFill>
                            <a:schemeClr val="bg1"/>
                          </a:solidFill>
                          <a:effectLst/>
                        </a:rPr>
                        <a:t>(max. počet bodů)</a:t>
                      </a:r>
                      <a:endParaRPr lang="cs-CZ" sz="2400" dirty="false">
                        <a:solidFill>
                          <a:schemeClr val="bg1"/>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195" marR="36195" algn="ctr">
                        <a:spcBef>
                          <a:spcPts val="300"/>
                        </a:spcBef>
                        <a:spcAft>
                          <a:spcPts val="300"/>
                        </a:spcAft>
                      </a:pPr>
                      <a:r>
                        <a:rPr lang="cs-CZ" sz="2400" b="true" dirty="false">
                          <a:solidFill>
                            <a:schemeClr val="bg1"/>
                          </a:solidFill>
                          <a:effectLst/>
                        </a:rPr>
                        <a:t>Název kritéria </a:t>
                      </a:r>
                      <a:endParaRPr lang="cs-CZ" sz="2400" dirty="false">
                        <a:solidFill>
                          <a:schemeClr val="bg1"/>
                        </a:solidFill>
                        <a:effectLst/>
                      </a:endParaRPr>
                    </a:p>
                    <a:p>
                      <a:pPr marL="36195" marR="36195" algn="ctr">
                        <a:spcBef>
                          <a:spcPts val="300"/>
                        </a:spcBef>
                        <a:spcAft>
                          <a:spcPts val="300"/>
                        </a:spcAft>
                      </a:pPr>
                      <a:r>
                        <a:rPr lang="cs-CZ" sz="2400" b="true" dirty="false">
                          <a:solidFill>
                            <a:schemeClr val="bg1"/>
                          </a:solidFill>
                          <a:effectLst/>
                        </a:rPr>
                        <a:t>(max. počet bodů)</a:t>
                      </a:r>
                      <a:endParaRPr lang="cs-CZ" sz="2400" dirty="false">
                        <a:solidFill>
                          <a:schemeClr val="bg1"/>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09327322"/>
                  </a:ext>
                </a:extLst>
              </a:tr>
              <a:tr h="486099">
                <a:tc>
                  <a:txBody>
                    <a:bodyPr/>
                    <a:lstStyle/>
                    <a:p>
                      <a:pPr marL="36195" marR="36195">
                        <a:spcBef>
                          <a:spcPts val="300"/>
                        </a:spcBef>
                        <a:spcAft>
                          <a:spcPts val="300"/>
                        </a:spcAft>
                      </a:pPr>
                      <a:r>
                        <a:rPr lang="cs-CZ" sz="1600" b="true" dirty="false">
                          <a:solidFill>
                            <a:srgbClr val="FF0000"/>
                          </a:solidFill>
                          <a:effectLst/>
                        </a:rPr>
                        <a:t>Potřebnost (35)</a:t>
                      </a:r>
                      <a:endParaRPr lang="cs-CZ" sz="1600" b="true" dirty="false">
                        <a:solidFill>
                          <a:srgbClr val="FF0000"/>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195" marR="36195">
                        <a:spcBef>
                          <a:spcPts val="300"/>
                        </a:spcBef>
                        <a:spcAft>
                          <a:spcPts val="300"/>
                        </a:spcAft>
                      </a:pPr>
                      <a:r>
                        <a:rPr lang="cs-CZ" sz="1600" b="true" dirty="false">
                          <a:solidFill>
                            <a:srgbClr val="FF0000"/>
                          </a:solidFill>
                          <a:effectLst/>
                        </a:rPr>
                        <a:t>1 Vymezení problému a cílové skupiny (35) </a:t>
                      </a:r>
                      <a:endParaRPr lang="cs-CZ" sz="1600" b="true" dirty="false">
                        <a:solidFill>
                          <a:srgbClr val="FF0000"/>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98594720"/>
                  </a:ext>
                </a:extLst>
              </a:tr>
              <a:tr h="486099">
                <a:tc rowSpan="2">
                  <a:txBody>
                    <a:bodyPr/>
                    <a:lstStyle/>
                    <a:p>
                      <a:pPr marL="36195" marR="36195">
                        <a:spcBef>
                          <a:spcPts val="300"/>
                        </a:spcBef>
                        <a:spcAft>
                          <a:spcPts val="300"/>
                        </a:spcAft>
                      </a:pPr>
                      <a:r>
                        <a:rPr lang="cs-CZ" sz="1600" b="true" dirty="false">
                          <a:solidFill>
                            <a:schemeClr val="tx1"/>
                          </a:solidFill>
                          <a:effectLst/>
                        </a:rPr>
                        <a:t>Účelnost (30)</a:t>
                      </a:r>
                      <a:endParaRPr lang="cs-CZ" sz="1600" b="true" dirty="false">
                        <a:solidFill>
                          <a:schemeClr val="tx1"/>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195" marR="36195">
                        <a:spcBef>
                          <a:spcPts val="300"/>
                        </a:spcBef>
                        <a:spcAft>
                          <a:spcPts val="300"/>
                        </a:spcAft>
                      </a:pPr>
                      <a:r>
                        <a:rPr lang="cs-CZ" sz="1600" b="true" dirty="false">
                          <a:solidFill>
                            <a:schemeClr val="tx1"/>
                          </a:solidFill>
                          <a:effectLst/>
                        </a:rPr>
                        <a:t>2 Cíle a konzistentnost (intervenční logika) projektu (25)</a:t>
                      </a:r>
                      <a:endParaRPr lang="cs-CZ" sz="1600" b="true" dirty="false">
                        <a:solidFill>
                          <a:schemeClr val="tx1"/>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31158081"/>
                  </a:ext>
                </a:extLst>
              </a:tr>
              <a:tr h="486099">
                <a:tc vMerge="true">
                  <a:txBody>
                    <a:bodyPr/>
                    <a:lstStyle/>
                    <a:p>
                      <a:endParaRPr lang="cs-CZ"/>
                    </a:p>
                  </a:txBody>
                  <a:tcPr/>
                </a:tc>
                <a:tc>
                  <a:txBody>
                    <a:bodyPr/>
                    <a:lstStyle/>
                    <a:p>
                      <a:pPr marL="36195" marR="36195">
                        <a:spcBef>
                          <a:spcPts val="300"/>
                        </a:spcBef>
                        <a:spcAft>
                          <a:spcPts val="300"/>
                        </a:spcAft>
                      </a:pPr>
                      <a:r>
                        <a:rPr lang="cs-CZ" sz="1600" b="true" dirty="false">
                          <a:solidFill>
                            <a:schemeClr val="tx1"/>
                          </a:solidFill>
                          <a:effectLst/>
                        </a:rPr>
                        <a:t>3 Způsob ověření dosažení cíle projektu (5)</a:t>
                      </a:r>
                      <a:endParaRPr lang="cs-CZ" sz="1600" b="true" dirty="false">
                        <a:solidFill>
                          <a:schemeClr val="tx1"/>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82093039"/>
                  </a:ext>
                </a:extLst>
              </a:tr>
              <a:tr h="486099">
                <a:tc rowSpan="2">
                  <a:txBody>
                    <a:bodyPr/>
                    <a:lstStyle/>
                    <a:p>
                      <a:pPr marL="36195" marR="36195">
                        <a:spcBef>
                          <a:spcPts val="300"/>
                        </a:spcBef>
                        <a:spcAft>
                          <a:spcPts val="300"/>
                        </a:spcAft>
                      </a:pPr>
                      <a:r>
                        <a:rPr lang="cs-CZ" sz="1600" b="true" dirty="false">
                          <a:solidFill>
                            <a:schemeClr val="tx1"/>
                          </a:solidFill>
                          <a:effectLst/>
                        </a:rPr>
                        <a:t>Efektivnost a hospodárnost (20)</a:t>
                      </a:r>
                      <a:endParaRPr lang="cs-CZ" sz="1600" b="true" dirty="false">
                        <a:solidFill>
                          <a:schemeClr val="tx1"/>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195" marR="36195">
                        <a:spcBef>
                          <a:spcPts val="300"/>
                        </a:spcBef>
                        <a:spcAft>
                          <a:spcPts val="300"/>
                        </a:spcAft>
                      </a:pPr>
                      <a:r>
                        <a:rPr lang="cs-CZ" sz="1600" b="true">
                          <a:solidFill>
                            <a:schemeClr val="tx1"/>
                          </a:solidFill>
                          <a:effectLst/>
                        </a:rPr>
                        <a:t>4 Efektivita projektu, rozpočet (15)</a:t>
                      </a:r>
                      <a:endParaRPr lang="cs-CZ" sz="1600" b="true">
                        <a:solidFill>
                          <a:schemeClr val="tx1"/>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7457358"/>
                  </a:ext>
                </a:extLst>
              </a:tr>
              <a:tr h="486099">
                <a:tc vMerge="true">
                  <a:txBody>
                    <a:bodyPr/>
                    <a:lstStyle/>
                    <a:p>
                      <a:endParaRPr lang="cs-CZ"/>
                    </a:p>
                  </a:txBody>
                  <a:tcPr/>
                </a:tc>
                <a:tc>
                  <a:txBody>
                    <a:bodyPr/>
                    <a:lstStyle/>
                    <a:p>
                      <a:pPr marL="36195" marR="36195">
                        <a:spcBef>
                          <a:spcPts val="300"/>
                        </a:spcBef>
                        <a:spcAft>
                          <a:spcPts val="300"/>
                        </a:spcAft>
                      </a:pPr>
                      <a:r>
                        <a:rPr lang="cs-CZ" sz="1600" b="true">
                          <a:solidFill>
                            <a:schemeClr val="tx1"/>
                          </a:solidFill>
                          <a:effectLst/>
                        </a:rPr>
                        <a:t>5 Adekvátnost indikátorů (5)</a:t>
                      </a:r>
                      <a:endParaRPr lang="cs-CZ" sz="1600" b="true">
                        <a:solidFill>
                          <a:schemeClr val="tx1"/>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37044515"/>
                  </a:ext>
                </a:extLst>
              </a:tr>
              <a:tr h="486099">
                <a:tc rowSpan="2">
                  <a:txBody>
                    <a:bodyPr/>
                    <a:lstStyle/>
                    <a:p>
                      <a:pPr marL="36195" marR="36195">
                        <a:spcBef>
                          <a:spcPts val="300"/>
                        </a:spcBef>
                        <a:spcAft>
                          <a:spcPts val="300"/>
                        </a:spcAft>
                      </a:pPr>
                      <a:r>
                        <a:rPr lang="cs-CZ" sz="1600" b="true" dirty="false">
                          <a:solidFill>
                            <a:schemeClr val="tx1"/>
                          </a:solidFill>
                          <a:effectLst/>
                        </a:rPr>
                        <a:t>Proveditelnost (15)</a:t>
                      </a:r>
                      <a:endParaRPr lang="cs-CZ" sz="1600" b="true" dirty="false">
                        <a:solidFill>
                          <a:schemeClr val="tx1"/>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195" marR="36195">
                        <a:spcBef>
                          <a:spcPts val="300"/>
                        </a:spcBef>
                        <a:spcAft>
                          <a:spcPts val="300"/>
                        </a:spcAft>
                      </a:pPr>
                      <a:r>
                        <a:rPr lang="cs-CZ" sz="1600" b="true">
                          <a:solidFill>
                            <a:schemeClr val="tx1"/>
                          </a:solidFill>
                          <a:effectLst/>
                        </a:rPr>
                        <a:t>6 Způsob zapojení cílové skupiny (5)</a:t>
                      </a:r>
                      <a:endParaRPr lang="cs-CZ" sz="1600" b="true">
                        <a:solidFill>
                          <a:schemeClr val="tx1"/>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5586064"/>
                  </a:ext>
                </a:extLst>
              </a:tr>
              <a:tr h="692691">
                <a:tc vMerge="true">
                  <a:txBody>
                    <a:bodyPr/>
                    <a:lstStyle/>
                    <a:p>
                      <a:endParaRPr lang="cs-CZ"/>
                    </a:p>
                  </a:txBody>
                  <a:tcPr/>
                </a:tc>
                <a:tc>
                  <a:txBody>
                    <a:bodyPr/>
                    <a:lstStyle/>
                    <a:p>
                      <a:pPr marL="36195" marR="36195">
                        <a:spcBef>
                          <a:spcPts val="300"/>
                        </a:spcBef>
                        <a:spcAft>
                          <a:spcPts val="300"/>
                        </a:spcAft>
                      </a:pPr>
                      <a:r>
                        <a:rPr lang="cs-CZ" sz="1600" b="true" dirty="false">
                          <a:solidFill>
                            <a:schemeClr val="tx1"/>
                          </a:solidFill>
                          <a:effectLst/>
                        </a:rPr>
                        <a:t>7 Způsob realizace aktivit a jejich návaznost (10)</a:t>
                      </a:r>
                      <a:endParaRPr lang="cs-CZ" sz="1600" b="true" dirty="false">
                        <a:solidFill>
                          <a:schemeClr val="tx1"/>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95739167"/>
                  </a:ext>
                </a:extLst>
              </a:tr>
            </a:tbl>
          </a:graphicData>
        </a:graphic>
      </p:graphicFrame>
    </p:spTree>
    <p:extLst>
      <p:ext uri="{BB962C8B-B14F-4D97-AF65-F5344CB8AC3E}">
        <p14:creationId xmlns:p14="http://schemas.microsoft.com/office/powerpoint/2010/main" val="1234591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7CD3A04-DB85-004C-64D4-667C7AE32668}"/>
              </a:ext>
            </a:extLst>
          </p:cNvPr>
          <p:cNvSpPr>
            <a:spLocks noGrp="true"/>
          </p:cNvSpPr>
          <p:nvPr>
            <p:ph type="title"/>
          </p:nvPr>
        </p:nvSpPr>
        <p:spPr>
          <a:xfrm>
            <a:off x="360000" y="-61784"/>
            <a:ext cx="8424000" cy="1080000"/>
          </a:xfrm>
        </p:spPr>
        <p:txBody>
          <a:bodyPr/>
          <a:lstStyle/>
          <a:p>
            <a:r>
              <a:rPr lang="cs-CZ" dirty="false"/>
              <a:t>Potřebnost – vymezení problému a cílové skupiny </a:t>
            </a:r>
          </a:p>
        </p:txBody>
      </p:sp>
      <p:sp>
        <p:nvSpPr>
          <p:cNvPr id="3" name="Zástupný obsah 2">
            <a:extLst>
              <a:ext uri="{FF2B5EF4-FFF2-40B4-BE49-F238E27FC236}">
                <a16:creationId xmlns:a16="http://schemas.microsoft.com/office/drawing/2014/main" id="{0067ED9A-E567-BD2F-4F40-B680ABA4C5E2}"/>
              </a:ext>
            </a:extLst>
          </p:cNvPr>
          <p:cNvSpPr>
            <a:spLocks noGrp="true"/>
          </p:cNvSpPr>
          <p:nvPr>
            <p:ph idx="1"/>
          </p:nvPr>
        </p:nvSpPr>
        <p:spPr>
          <a:xfrm>
            <a:off x="540000" y="1412776"/>
            <a:ext cx="8064000" cy="4707224"/>
          </a:xfrm>
        </p:spPr>
        <p:txBody>
          <a:bodyPr/>
          <a:lstStyle/>
          <a:p>
            <a:pPr algn="just">
              <a:spcAft>
                <a:spcPts val="1100"/>
              </a:spcAft>
            </a:pPr>
            <a:r>
              <a:rPr lang="cs-CZ" dirty="false">
                <a:effectLst/>
                <a:latin typeface="Arial" panose="020B0604020202020204" pitchFamily="34" charset="0"/>
                <a:ea typeface="Calibri" panose="020F0502020204030204" pitchFamily="34" charset="0"/>
                <a:cs typeface="Arial" panose="020B0604020202020204" pitchFamily="34" charset="0"/>
              </a:rPr>
              <a:t>Potřeby cílové skupiny musí být v projektu jasně zmapovány. </a:t>
            </a:r>
          </a:p>
          <a:p>
            <a:pPr algn="just">
              <a:spcAft>
                <a:spcPts val="1100"/>
              </a:spcAft>
            </a:pPr>
            <a:r>
              <a:rPr lang="cs-CZ" dirty="false">
                <a:effectLst/>
                <a:latin typeface="Arial" panose="020B0604020202020204" pitchFamily="34" charset="0"/>
                <a:ea typeface="Calibri" panose="020F0502020204030204" pitchFamily="34" charset="0"/>
                <a:cs typeface="Arial" panose="020B0604020202020204" pitchFamily="34" charset="0"/>
              </a:rPr>
              <a:t>Cílová skupina musí být v projektu jednoznačně vymezena jak z pohledu její velikosti, struktury, charakteru nepříznivé sociální situace a dalších specifik, tak z pohledu území/lokality </a:t>
            </a:r>
            <a:r>
              <a:rPr lang="cs-CZ" b="true" dirty="false">
                <a:effectLst/>
                <a:latin typeface="Arial" panose="020B0604020202020204" pitchFamily="34" charset="0"/>
                <a:ea typeface="Calibri" panose="020F0502020204030204" pitchFamily="34" charset="0"/>
                <a:cs typeface="Arial" panose="020B0604020202020204" pitchFamily="34" charset="0"/>
              </a:rPr>
              <a:t>(situační analýza</a:t>
            </a:r>
            <a:r>
              <a:rPr lang="cs-CZ" dirty="false">
                <a:effectLst/>
                <a:latin typeface="Arial" panose="020B0604020202020204" pitchFamily="34" charset="0"/>
                <a:ea typeface="Calibri" panose="020F0502020204030204" pitchFamily="34" charset="0"/>
                <a:cs typeface="Arial" panose="020B0604020202020204" pitchFamily="34" charset="0"/>
              </a:rPr>
              <a:t>), kde projekt působí.</a:t>
            </a:r>
          </a:p>
          <a:p>
            <a:r>
              <a:rPr lang="cs-CZ" dirty="false"/>
              <a:t>Uvést konkrétní statistická data, údaje, včetně věrohodných zdrojů, přiložit podklady potvrzující  potřebnost projektu v území (analýza, vyjádření obce, cílové skupiny atd.) – přiložit do dokumentů projektové žádosti</a:t>
            </a:r>
          </a:p>
          <a:p>
            <a:endParaRPr lang="cs-CZ" dirty="false"/>
          </a:p>
        </p:txBody>
      </p:sp>
      <p:sp>
        <p:nvSpPr>
          <p:cNvPr id="4" name="Zástupný symbol pro číslo snímku 3">
            <a:extLst>
              <a:ext uri="{FF2B5EF4-FFF2-40B4-BE49-F238E27FC236}">
                <a16:creationId xmlns:a16="http://schemas.microsoft.com/office/drawing/2014/main" id="{A3452714-F944-4ED6-50C9-166D12578F7B}"/>
              </a:ext>
            </a:extLst>
          </p:cNvPr>
          <p:cNvSpPr>
            <a:spLocks noGrp="true"/>
          </p:cNvSpPr>
          <p:nvPr>
            <p:ph type="sldNum" sz="quarter" idx="12"/>
          </p:nvPr>
        </p:nvSpPr>
        <p:spPr/>
        <p:txBody>
          <a:bodyPr/>
          <a:lstStyle/>
          <a:p>
            <a:fld id="{479BF083-4774-43B1-9AB0-5CC1AC5DD8EE}" type="slidenum">
              <a:rPr lang="cs-CZ" smtClean="false"/>
              <a:pPr/>
              <a:t>55</a:t>
            </a:fld>
            <a:endParaRPr lang="cs-CZ" dirty="false"/>
          </a:p>
        </p:txBody>
      </p:sp>
    </p:spTree>
    <p:extLst>
      <p:ext uri="{BB962C8B-B14F-4D97-AF65-F5344CB8AC3E}">
        <p14:creationId xmlns:p14="http://schemas.microsoft.com/office/powerpoint/2010/main" val="380422617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BCD9F3A-4D83-4F74-86BF-D33BD77D1EC4}"/>
              </a:ext>
            </a:extLst>
          </p:cNvPr>
          <p:cNvSpPr>
            <a:spLocks noGrp="true"/>
          </p:cNvSpPr>
          <p:nvPr>
            <p:ph type="title"/>
          </p:nvPr>
        </p:nvSpPr>
        <p:spPr/>
        <p:txBody>
          <a:bodyPr/>
          <a:lstStyle/>
          <a:p>
            <a:r>
              <a:rPr lang="cs-CZ" dirty="false"/>
              <a:t>Příprava a vydání právního aktu o poskytnutí podpory</a:t>
            </a:r>
          </a:p>
        </p:txBody>
      </p:sp>
      <p:sp>
        <p:nvSpPr>
          <p:cNvPr id="3" name="Zástupný obsah 2">
            <a:extLst>
              <a:ext uri="{FF2B5EF4-FFF2-40B4-BE49-F238E27FC236}">
                <a16:creationId xmlns:a16="http://schemas.microsoft.com/office/drawing/2014/main" id="{2D53AC73-ABE7-42EE-88FE-809DB18BDECC}"/>
              </a:ext>
            </a:extLst>
          </p:cNvPr>
          <p:cNvSpPr>
            <a:spLocks noGrp="true"/>
          </p:cNvSpPr>
          <p:nvPr>
            <p:ph idx="1"/>
          </p:nvPr>
        </p:nvSpPr>
        <p:spPr>
          <a:xfrm>
            <a:off x="539552" y="1412776"/>
            <a:ext cx="8064448" cy="4707224"/>
          </a:xfrm>
        </p:spPr>
        <p:txBody>
          <a:bodyPr/>
          <a:lstStyle/>
          <a:p>
            <a:r>
              <a:rPr lang="cs-CZ" sz="2000" dirty="false"/>
              <a:t>Výzva k poskytnutí podkladů pro přípravu právního aktu (vyrozumění) – součástí je i identifikace/částka veřejné podpora</a:t>
            </a:r>
          </a:p>
          <a:p>
            <a:r>
              <a:rPr lang="cs-CZ" sz="2000" dirty="false"/>
              <a:t>Čestné prohlášení</a:t>
            </a:r>
          </a:p>
          <a:p>
            <a:r>
              <a:rPr lang="cs-CZ" sz="2000" dirty="false"/>
              <a:t>Příprava návrhu právního aktu</a:t>
            </a:r>
          </a:p>
          <a:p>
            <a:r>
              <a:rPr lang="cs-CZ" sz="2000" dirty="false"/>
              <a:t>Schválení žadatelem</a:t>
            </a:r>
          </a:p>
          <a:p>
            <a:r>
              <a:rPr lang="cs-CZ" sz="2000" dirty="false"/>
              <a:t>Podpis právního aktu</a:t>
            </a:r>
          </a:p>
          <a:p>
            <a:r>
              <a:rPr lang="cs-CZ" sz="2000" dirty="false"/>
              <a:t>Potvrzení přijetí právního aktu příjemcem</a:t>
            </a:r>
          </a:p>
          <a:p>
            <a:r>
              <a:rPr lang="cs-CZ" sz="2000" dirty="false"/>
              <a:t>Právní akt je vydán zpravidla do 3 měsíců od výběru projektové žádosti</a:t>
            </a:r>
          </a:p>
          <a:p>
            <a:r>
              <a:rPr lang="cs-CZ" sz="2000" dirty="false"/>
              <a:t>Znění PA pro seznámení: </a:t>
            </a:r>
            <a:r>
              <a:rPr lang="cs-CZ" sz="1600" dirty="false">
                <a:hlinkClick r:id="rId3"/>
              </a:rPr>
              <a:t>Formuláře a pokyny pro uzavření právního aktu a vzory právních aktů - www.esfcr.cz</a:t>
            </a:r>
            <a:endParaRPr lang="cs-CZ" sz="2000" dirty="false"/>
          </a:p>
        </p:txBody>
      </p:sp>
      <p:sp>
        <p:nvSpPr>
          <p:cNvPr id="4" name="Zástupný symbol pro číslo snímku 3">
            <a:extLst>
              <a:ext uri="{FF2B5EF4-FFF2-40B4-BE49-F238E27FC236}">
                <a16:creationId xmlns:a16="http://schemas.microsoft.com/office/drawing/2014/main" id="{5B70BB81-BDCF-48F3-96F6-AE72184A4839}"/>
              </a:ext>
            </a:extLst>
          </p:cNvPr>
          <p:cNvSpPr>
            <a:spLocks noGrp="true"/>
          </p:cNvSpPr>
          <p:nvPr>
            <p:ph type="sldNum" sz="quarter" idx="12"/>
          </p:nvPr>
        </p:nvSpPr>
        <p:spPr/>
        <p:txBody>
          <a:bodyPr/>
          <a:lstStyle/>
          <a:p>
            <a:fld id="{479BF083-4774-43B1-9AB0-5CC1AC5DD8EE}" type="slidenum">
              <a:rPr lang="cs-CZ" smtClean="false"/>
              <a:pPr/>
              <a:t>56</a:t>
            </a:fld>
            <a:endParaRPr lang="cs-CZ" dirty="false"/>
          </a:p>
        </p:txBody>
      </p:sp>
    </p:spTree>
    <p:extLst>
      <p:ext uri="{BB962C8B-B14F-4D97-AF65-F5344CB8AC3E}">
        <p14:creationId xmlns:p14="http://schemas.microsoft.com/office/powerpoint/2010/main" val="96282651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FBD0A2B-E1A6-4E88-B33C-0FA10B8C4693}"/>
              </a:ext>
            </a:extLst>
          </p:cNvPr>
          <p:cNvSpPr>
            <a:spLocks noGrp="true"/>
          </p:cNvSpPr>
          <p:nvPr>
            <p:ph type="title"/>
          </p:nvPr>
        </p:nvSpPr>
        <p:spPr/>
        <p:txBody>
          <a:bodyPr/>
          <a:lstStyle/>
          <a:p>
            <a:r>
              <a:rPr lang="cs-CZ" sz="2400" dirty="false"/>
              <a:t>Informování žadatele o výsledku žádosti </a:t>
            </a:r>
            <a:br>
              <a:rPr lang="cs-CZ" sz="2400" dirty="false"/>
            </a:br>
            <a:r>
              <a:rPr lang="cs-CZ" sz="2400" dirty="false"/>
              <a:t>v jednotlivých fázích hodnocení a výběru</a:t>
            </a:r>
          </a:p>
        </p:txBody>
      </p:sp>
      <p:sp>
        <p:nvSpPr>
          <p:cNvPr id="3" name="Zástupný obsah 2">
            <a:extLst>
              <a:ext uri="{FF2B5EF4-FFF2-40B4-BE49-F238E27FC236}">
                <a16:creationId xmlns:a16="http://schemas.microsoft.com/office/drawing/2014/main" id="{BE7A5F26-5277-4C23-9D97-26DFF81271F7}"/>
              </a:ext>
            </a:extLst>
          </p:cNvPr>
          <p:cNvSpPr>
            <a:spLocks noGrp="true"/>
          </p:cNvSpPr>
          <p:nvPr>
            <p:ph idx="1"/>
          </p:nvPr>
        </p:nvSpPr>
        <p:spPr/>
        <p:txBody>
          <a:bodyPr/>
          <a:lstStyle/>
          <a:p>
            <a:r>
              <a:rPr lang="cs-CZ" dirty="false"/>
              <a:t>o každé změně stavu projektu je příjemce informován prostřednictvím systému</a:t>
            </a:r>
          </a:p>
          <a:p>
            <a:r>
              <a:rPr lang="cs-CZ" dirty="false"/>
              <a:t>za informování o výsledku hodnocení dané fáze se považuje i změna stavu projektu v systému</a:t>
            </a:r>
          </a:p>
          <a:p>
            <a:r>
              <a:rPr lang="cs-CZ" dirty="false"/>
              <a:t>u negativně hodnocených projektů bude žadateli do 10 pracovních dní od ukončení hodnocení zaslán výsledek obsahující odůvodnění a také možnost podat žádost </a:t>
            </a:r>
            <a:br>
              <a:rPr lang="cs-CZ" dirty="false"/>
            </a:br>
            <a:r>
              <a:rPr lang="cs-CZ" dirty="false"/>
              <a:t>o přezkum negativního hodnocení projektové žádosti</a:t>
            </a:r>
          </a:p>
        </p:txBody>
      </p:sp>
      <p:sp>
        <p:nvSpPr>
          <p:cNvPr id="4" name="Zástupný symbol pro číslo snímku 3">
            <a:extLst>
              <a:ext uri="{FF2B5EF4-FFF2-40B4-BE49-F238E27FC236}">
                <a16:creationId xmlns:a16="http://schemas.microsoft.com/office/drawing/2014/main" id="{98144394-E7EE-45DB-B1AA-E6DA04542EA9}"/>
              </a:ext>
            </a:extLst>
          </p:cNvPr>
          <p:cNvSpPr>
            <a:spLocks noGrp="true"/>
          </p:cNvSpPr>
          <p:nvPr>
            <p:ph type="sldNum" sz="quarter" idx="12"/>
          </p:nvPr>
        </p:nvSpPr>
        <p:spPr/>
        <p:txBody>
          <a:bodyPr/>
          <a:lstStyle/>
          <a:p>
            <a:fld id="{479BF083-4774-43B1-9AB0-5CC1AC5DD8EE}" type="slidenum">
              <a:rPr lang="cs-CZ" smtClean="false"/>
              <a:pPr/>
              <a:t>57</a:t>
            </a:fld>
            <a:endParaRPr lang="cs-CZ" dirty="false"/>
          </a:p>
        </p:txBody>
      </p:sp>
    </p:spTree>
    <p:extLst>
      <p:ext uri="{BB962C8B-B14F-4D97-AF65-F5344CB8AC3E}">
        <p14:creationId xmlns:p14="http://schemas.microsoft.com/office/powerpoint/2010/main" val="217932886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647564" y="2060848"/>
            <a:ext cx="7848872" cy="2376264"/>
          </a:xfrm>
        </p:spPr>
        <p:txBody>
          <a:bodyPr/>
          <a:lstStyle/>
          <a:p>
            <a:pPr algn="ctr"/>
            <a:r>
              <a:rPr lang="cs-CZ" dirty="false"/>
              <a:t>Informační systém ISKP21+ - </a:t>
            </a:r>
            <a:br>
              <a:rPr lang="cs-CZ" dirty="false"/>
            </a:br>
            <a:r>
              <a:rPr lang="cs-CZ" dirty="false"/>
              <a:t>zakládání projektové žádosti</a:t>
            </a:r>
            <a:endParaRPr lang="cs-CZ" sz="2800" b="false" dirty="false"/>
          </a:p>
        </p:txBody>
      </p:sp>
    </p:spTree>
    <p:extLst>
      <p:ext uri="{BB962C8B-B14F-4D97-AF65-F5344CB8AC3E}">
        <p14:creationId xmlns:p14="http://schemas.microsoft.com/office/powerpoint/2010/main" val="308656640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282037-236B-4B78-B34A-58DB69078FC7}"/>
              </a:ext>
            </a:extLst>
          </p:cNvPr>
          <p:cNvSpPr>
            <a:spLocks noGrp="true"/>
          </p:cNvSpPr>
          <p:nvPr>
            <p:ph type="title"/>
          </p:nvPr>
        </p:nvSpPr>
        <p:spPr>
          <a:xfrm>
            <a:off x="360000" y="0"/>
            <a:ext cx="8424000" cy="1080000"/>
          </a:xfrm>
        </p:spPr>
        <p:txBody>
          <a:bodyPr anchor="ctr">
            <a:normAutofit/>
          </a:bodyPr>
          <a:lstStyle/>
          <a:p>
            <a:r>
              <a:rPr lang="cs-CZ" dirty="false"/>
              <a:t>Přístup do </a:t>
            </a:r>
            <a:r>
              <a:rPr lang="cs-CZ" dirty="false" err="true"/>
              <a:t>is</a:t>
            </a:r>
            <a:r>
              <a:rPr lang="cs-CZ" dirty="false"/>
              <a:t> kp21+</a:t>
            </a:r>
          </a:p>
        </p:txBody>
      </p:sp>
      <p:pic>
        <p:nvPicPr>
          <p:cNvPr id="5" name="Obrázek 4">
            <a:extLst>
              <a:ext uri="{FF2B5EF4-FFF2-40B4-BE49-F238E27FC236}">
                <a16:creationId xmlns:a16="http://schemas.microsoft.com/office/drawing/2014/main" id="{1EA49EEF-931C-8D0E-DDFC-D2A78EC7C6C4}"/>
              </a:ext>
            </a:extLst>
          </p:cNvPr>
          <p:cNvPicPr>
            <a:picLocks noChangeAspect="true"/>
          </p:cNvPicPr>
          <p:nvPr/>
        </p:nvPicPr>
        <p:blipFill>
          <a:blip r:embed="rId3"/>
          <a:stretch>
            <a:fillRect/>
          </a:stretch>
        </p:blipFill>
        <p:spPr>
          <a:xfrm>
            <a:off x="2441388" y="1800000"/>
            <a:ext cx="4261223" cy="2088000"/>
          </a:xfrm>
          <a:prstGeom prst="rect">
            <a:avLst/>
          </a:prstGeom>
          <a:noFill/>
        </p:spPr>
      </p:pic>
      <p:sp>
        <p:nvSpPr>
          <p:cNvPr id="3" name="Zástupný obsah 2">
            <a:extLst>
              <a:ext uri="{FF2B5EF4-FFF2-40B4-BE49-F238E27FC236}">
                <a16:creationId xmlns:a16="http://schemas.microsoft.com/office/drawing/2014/main" id="{E3C37A8A-4618-4A74-BED8-01B6BCDAEC41}"/>
              </a:ext>
            </a:extLst>
          </p:cNvPr>
          <p:cNvSpPr>
            <a:spLocks noGrp="true"/>
          </p:cNvSpPr>
          <p:nvPr>
            <p:ph idx="10"/>
          </p:nvPr>
        </p:nvSpPr>
        <p:spPr>
          <a:xfrm>
            <a:off x="540000" y="4032000"/>
            <a:ext cx="8064000" cy="2088000"/>
          </a:xfrm>
        </p:spPr>
        <p:txBody>
          <a:bodyPr>
            <a:normAutofit/>
          </a:bodyPr>
          <a:lstStyle/>
          <a:p>
            <a:r>
              <a:rPr lang="cs-CZ">
                <a:hlinkClick r:id="rId4"/>
              </a:rPr>
              <a:t>Obecné pokyny v ovládání IS KP21+ a ke komunikaci s technickou podporou</a:t>
            </a:r>
            <a:endParaRPr lang="cs-CZ"/>
          </a:p>
          <a:p>
            <a:r>
              <a:rPr lang="cs-CZ">
                <a:hlinkClick r:id="rId5"/>
              </a:rPr>
              <a:t>ISKP21+ (mssf.cz)</a:t>
            </a:r>
            <a:endParaRPr lang="cs-CZ"/>
          </a:p>
          <a:p>
            <a:pPr marL="0" indent="0">
              <a:buNone/>
            </a:pPr>
            <a:endParaRPr lang="cs-CZ" dirty="false"/>
          </a:p>
        </p:txBody>
      </p:sp>
      <p:sp>
        <p:nvSpPr>
          <p:cNvPr id="4" name="Zástupný symbol pro číslo snímku 3">
            <a:extLst>
              <a:ext uri="{FF2B5EF4-FFF2-40B4-BE49-F238E27FC236}">
                <a16:creationId xmlns:a16="http://schemas.microsoft.com/office/drawing/2014/main" id="{09F0ED60-F57B-4B1A-A83D-0E1CBE35FD2F}"/>
              </a:ext>
            </a:extLst>
          </p:cNvPr>
          <p:cNvSpPr>
            <a:spLocks noGrp="true"/>
          </p:cNvSpPr>
          <p:nvPr>
            <p:ph type="sldNum" sz="quarter" idx="13"/>
          </p:nvPr>
        </p:nvSpPr>
        <p:spPr>
          <a:xfrm>
            <a:off x="8640000" y="6516000"/>
            <a:ext cx="468000" cy="180000"/>
          </a:xfrm>
        </p:spPr>
        <p:txBody>
          <a:bodyPr anchor="ctr">
            <a:normAutofit/>
          </a:bodyPr>
          <a:lstStyle/>
          <a:p>
            <a:pPr>
              <a:spcAft>
                <a:spcPts val="600"/>
              </a:spcAft>
            </a:pPr>
            <a:fld id="{479BF083-4774-43B1-9AB0-5CC1AC5DD8EE}" type="slidenum">
              <a:rPr lang="cs-CZ" smtClean="false"/>
              <a:pPr>
                <a:spcAft>
                  <a:spcPts val="600"/>
                </a:spcAft>
              </a:pPr>
              <a:t>59</a:t>
            </a:fld>
            <a:endParaRPr lang="cs-CZ"/>
          </a:p>
        </p:txBody>
      </p:sp>
    </p:spTree>
    <p:extLst>
      <p:ext uri="{BB962C8B-B14F-4D97-AF65-F5344CB8AC3E}">
        <p14:creationId xmlns:p14="http://schemas.microsoft.com/office/powerpoint/2010/main" val="3557312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15C75A-5B1C-4813-A659-B7CDE73ECCA0}"/>
              </a:ext>
            </a:extLst>
          </p:cNvPr>
          <p:cNvSpPr>
            <a:spLocks noGrp="true"/>
          </p:cNvSpPr>
          <p:nvPr>
            <p:ph type="title"/>
          </p:nvPr>
        </p:nvSpPr>
        <p:spPr>
          <a:xfrm>
            <a:off x="180000" y="0"/>
            <a:ext cx="8424000" cy="1080000"/>
          </a:xfrm>
        </p:spPr>
        <p:txBody>
          <a:bodyPr/>
          <a:lstStyle/>
          <a:p>
            <a:r>
              <a:rPr lang="pl-PL" sz="2800" dirty="false"/>
              <a:t>Představení výzvy</a:t>
            </a:r>
            <a:endParaRPr lang="cs-CZ" sz="2800" dirty="false"/>
          </a:p>
        </p:txBody>
      </p:sp>
      <p:sp>
        <p:nvSpPr>
          <p:cNvPr id="3" name="Zástupný obsah 2">
            <a:extLst>
              <a:ext uri="{FF2B5EF4-FFF2-40B4-BE49-F238E27FC236}">
                <a16:creationId xmlns:a16="http://schemas.microsoft.com/office/drawing/2014/main" id="{EF4039B6-B101-41A0-B7E2-387EAC96CAF7}"/>
              </a:ext>
            </a:extLst>
          </p:cNvPr>
          <p:cNvSpPr>
            <a:spLocks noGrp="true"/>
          </p:cNvSpPr>
          <p:nvPr>
            <p:ph idx="1"/>
          </p:nvPr>
        </p:nvSpPr>
        <p:spPr>
          <a:xfrm>
            <a:off x="540000" y="1412776"/>
            <a:ext cx="8064000" cy="4707224"/>
          </a:xfrm>
        </p:spPr>
        <p:txBody>
          <a:bodyPr/>
          <a:lstStyle/>
          <a:p>
            <a:pPr marL="0" indent="0" algn="just">
              <a:buNone/>
            </a:pPr>
            <a:r>
              <a:rPr lang="cs-CZ" b="true" dirty="false"/>
              <a:t>Výše celkových způsobilých výdajů projektu</a:t>
            </a:r>
          </a:p>
          <a:p>
            <a:pPr algn="just"/>
            <a:r>
              <a:rPr lang="cs-CZ" sz="2000" dirty="false"/>
              <a:t>Minimální výše CZV projektu – 1 000 000 Kč</a:t>
            </a:r>
          </a:p>
          <a:p>
            <a:pPr algn="just"/>
            <a:r>
              <a:rPr lang="cs-CZ" sz="2000" dirty="false"/>
              <a:t>Maximální výše CZV projektu – 10 000 000 Kč</a:t>
            </a:r>
          </a:p>
          <a:p>
            <a:pPr marL="0" indent="0" algn="just">
              <a:buNone/>
            </a:pPr>
            <a:endParaRPr lang="cs-CZ" sz="2000" dirty="false"/>
          </a:p>
          <a:p>
            <a:pPr marL="0" indent="0" algn="just">
              <a:buNone/>
            </a:pPr>
            <a:r>
              <a:rPr lang="cs-CZ" b="true" dirty="false"/>
              <a:t>Forma financování</a:t>
            </a:r>
          </a:p>
          <a:p>
            <a:pPr algn="just"/>
            <a:r>
              <a:rPr lang="cs-CZ" sz="2000" dirty="false"/>
              <a:t>Ex ante (zálohové financování, obvykle ve výši 30 %)</a:t>
            </a:r>
          </a:p>
          <a:p>
            <a:pPr marL="0" indent="0" algn="just">
              <a:buNone/>
            </a:pPr>
            <a:endParaRPr lang="cs-CZ" sz="2000" dirty="false">
              <a:effectLst/>
              <a:latin typeface="Arial" panose="020B0604020202020204" pitchFamily="34" charset="0"/>
              <a:ea typeface="Calibri" panose="020F0502020204030204" pitchFamily="34" charset="0"/>
            </a:endParaRPr>
          </a:p>
          <a:p>
            <a:pPr marL="0" indent="0" algn="just">
              <a:buNone/>
            </a:pPr>
            <a:r>
              <a:rPr lang="cs-CZ" b="true" dirty="false"/>
              <a:t>Zjednodušené vykazování</a:t>
            </a:r>
          </a:p>
          <a:p>
            <a:pPr algn="just"/>
            <a:r>
              <a:rPr lang="cs-CZ" sz="2000" dirty="false"/>
              <a:t>ve výzvě uplatněno zjednodušené vykazování - pevný 40% paušál </a:t>
            </a:r>
          </a:p>
          <a:p>
            <a:pPr algn="just"/>
            <a:endParaRPr lang="cs-CZ" sz="2000" dirty="false"/>
          </a:p>
          <a:p>
            <a:pPr marL="0" indent="0" algn="just">
              <a:buNone/>
            </a:pPr>
            <a:endParaRPr lang="cs-CZ" sz="2000" dirty="false"/>
          </a:p>
          <a:p>
            <a:pPr marL="0" indent="0" algn="just">
              <a:buNone/>
            </a:pPr>
            <a:endParaRPr lang="cs-CZ" sz="2000" dirty="false"/>
          </a:p>
          <a:p>
            <a:pPr algn="just"/>
            <a:endParaRPr lang="cs-CZ" dirty="false"/>
          </a:p>
          <a:p>
            <a:endParaRPr lang="cs-CZ" dirty="false"/>
          </a:p>
        </p:txBody>
      </p:sp>
      <p:sp>
        <p:nvSpPr>
          <p:cNvPr id="4" name="Zástupný symbol pro číslo snímku 3">
            <a:extLst>
              <a:ext uri="{FF2B5EF4-FFF2-40B4-BE49-F238E27FC236}">
                <a16:creationId xmlns:a16="http://schemas.microsoft.com/office/drawing/2014/main" id="{B71D371A-FE4A-44D3-81B4-A074A5584963}"/>
              </a:ext>
            </a:extLst>
          </p:cNvPr>
          <p:cNvSpPr>
            <a:spLocks noGrp="true"/>
          </p:cNvSpPr>
          <p:nvPr>
            <p:ph type="sldNum" sz="quarter" idx="12"/>
          </p:nvPr>
        </p:nvSpPr>
        <p:spPr/>
        <p:txBody>
          <a:bodyPr/>
          <a:lstStyle/>
          <a:p>
            <a:fld id="{479BF083-4774-43B1-9AB0-5CC1AC5DD8EE}" type="slidenum">
              <a:rPr lang="cs-CZ" smtClean="false"/>
              <a:pPr/>
              <a:t>6</a:t>
            </a:fld>
            <a:endParaRPr lang="cs-CZ" dirty="false"/>
          </a:p>
        </p:txBody>
      </p:sp>
      <p:pic>
        <p:nvPicPr>
          <p:cNvPr id="5" name="Grafický objekt 4" descr="Mince obrys">
            <a:extLst>
              <a:ext uri="{FF2B5EF4-FFF2-40B4-BE49-F238E27FC236}">
                <a16:creationId xmlns:a16="http://schemas.microsoft.com/office/drawing/2014/main" id="{172C2F20-6BD7-6F15-69FD-C18D31E8901C}"/>
              </a:ext>
            </a:extLst>
          </p:cNvPr>
          <p:cNvPicPr>
            <a:picLocks noChangeAspect="true"/>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00192" y="1988840"/>
            <a:ext cx="914400" cy="914400"/>
          </a:xfrm>
          <a:prstGeom prst="rect">
            <a:avLst/>
          </a:prstGeom>
        </p:spPr>
      </p:pic>
      <p:pic>
        <p:nvPicPr>
          <p:cNvPr id="6" name="Grafický objekt 5" descr="Peníze se souvislou výplní">
            <a:extLst>
              <a:ext uri="{FF2B5EF4-FFF2-40B4-BE49-F238E27FC236}">
                <a16:creationId xmlns:a16="http://schemas.microsoft.com/office/drawing/2014/main" id="{002E0547-3FA2-9F84-4005-B7A106AB96DF}"/>
              </a:ext>
            </a:extLst>
          </p:cNvPr>
          <p:cNvPicPr>
            <a:picLocks noChangeAspect="true"/>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333456" y="1957010"/>
            <a:ext cx="914400" cy="914400"/>
          </a:xfrm>
          <a:prstGeom prst="rect">
            <a:avLst/>
          </a:prstGeom>
        </p:spPr>
      </p:pic>
    </p:spTree>
    <p:extLst>
      <p:ext uri="{BB962C8B-B14F-4D97-AF65-F5344CB8AC3E}">
        <p14:creationId xmlns:p14="http://schemas.microsoft.com/office/powerpoint/2010/main" val="70981161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935596" y="2636912"/>
            <a:ext cx="7272808" cy="1080120"/>
          </a:xfrm>
        </p:spPr>
        <p:txBody>
          <a:bodyPr/>
          <a:lstStyle/>
          <a:p>
            <a:pPr algn="ctr"/>
            <a:r>
              <a:rPr lang="cs-CZ" dirty="false"/>
              <a:t>Dokumenty </a:t>
            </a:r>
            <a:br>
              <a:rPr lang="cs-CZ" dirty="false"/>
            </a:br>
            <a:br>
              <a:rPr lang="cs-CZ" dirty="false"/>
            </a:br>
            <a:r>
              <a:rPr lang="cs-CZ" dirty="false"/>
              <a:t>odkazy na příručky</a:t>
            </a:r>
            <a:br>
              <a:rPr lang="cs-CZ" dirty="false"/>
            </a:br>
            <a:br>
              <a:rPr lang="cs-CZ" dirty="false"/>
            </a:br>
            <a:r>
              <a:rPr lang="cs-CZ" dirty="false"/>
              <a:t>kontakty</a:t>
            </a:r>
            <a:endParaRPr lang="cs-CZ" sz="2800" b="false" dirty="false"/>
          </a:p>
        </p:txBody>
      </p:sp>
    </p:spTree>
    <p:extLst>
      <p:ext uri="{BB962C8B-B14F-4D97-AF65-F5344CB8AC3E}">
        <p14:creationId xmlns:p14="http://schemas.microsoft.com/office/powerpoint/2010/main" val="74478656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5E0536-24DF-4E81-9C1C-7C1C58B760BA}"/>
              </a:ext>
            </a:extLst>
          </p:cNvPr>
          <p:cNvSpPr>
            <a:spLocks noGrp="true"/>
          </p:cNvSpPr>
          <p:nvPr>
            <p:ph type="title"/>
          </p:nvPr>
        </p:nvSpPr>
        <p:spPr/>
        <p:txBody>
          <a:bodyPr/>
          <a:lstStyle/>
          <a:p>
            <a:r>
              <a:rPr lang="cs-CZ" dirty="false"/>
              <a:t>Dokumenty, odkazy na příručku</a:t>
            </a:r>
          </a:p>
        </p:txBody>
      </p:sp>
      <p:sp>
        <p:nvSpPr>
          <p:cNvPr id="3" name="Zástupný obsah 2">
            <a:extLst>
              <a:ext uri="{FF2B5EF4-FFF2-40B4-BE49-F238E27FC236}">
                <a16:creationId xmlns:a16="http://schemas.microsoft.com/office/drawing/2014/main" id="{8868D244-70D0-4726-82DE-E147BD410057}"/>
              </a:ext>
            </a:extLst>
          </p:cNvPr>
          <p:cNvSpPr>
            <a:spLocks noGrp="true"/>
          </p:cNvSpPr>
          <p:nvPr>
            <p:ph idx="1"/>
          </p:nvPr>
        </p:nvSpPr>
        <p:spPr>
          <a:xfrm>
            <a:off x="540000" y="1556792"/>
            <a:ext cx="8064000" cy="4320000"/>
          </a:xfrm>
        </p:spPr>
        <p:txBody>
          <a:bodyPr/>
          <a:lstStyle/>
          <a:p>
            <a:r>
              <a:rPr lang="cs-CZ" dirty="false">
                <a:hlinkClick r:id="rId3"/>
              </a:rPr>
              <a:t>Výzva 054 OPZ+ - </a:t>
            </a:r>
            <a:r>
              <a:rPr lang="cs-CZ" dirty="false">
                <a:hlinkClick r:id="rId4"/>
              </a:rPr>
              <a:t>www.esfcr.cz</a:t>
            </a:r>
            <a:endParaRPr lang="cs-CZ" dirty="false"/>
          </a:p>
          <a:p>
            <a:r>
              <a:rPr lang="cs-CZ" dirty="false"/>
              <a:t>Pravidla a Obvyklé ceny a mzdy: </a:t>
            </a:r>
            <a:r>
              <a:rPr lang="it-IT" dirty="false">
                <a:hlinkClick r:id="rId5"/>
              </a:rPr>
              <a:t>Pravidla pro žadatele a příjemce - </a:t>
            </a:r>
            <a:r>
              <a:rPr lang="it-IT" dirty="false">
                <a:hlinkClick r:id="rId4"/>
              </a:rPr>
              <a:t>www.esfcr.cz</a:t>
            </a:r>
            <a:endParaRPr lang="cs-CZ" dirty="false"/>
          </a:p>
          <a:p>
            <a:r>
              <a:rPr lang="cs-CZ" dirty="false"/>
              <a:t>Monitorovací list PO: </a:t>
            </a:r>
            <a:r>
              <a:rPr lang="cs-CZ" dirty="false">
                <a:hlinkClick r:id="rId6"/>
              </a:rPr>
              <a:t>Monitorování podpořených osob - </a:t>
            </a:r>
            <a:r>
              <a:rPr lang="cs-CZ" dirty="false">
                <a:hlinkClick r:id="rId4"/>
              </a:rPr>
              <a:t>www.esfcr.cz</a:t>
            </a:r>
            <a:endParaRPr lang="cs-CZ" dirty="false"/>
          </a:p>
          <a:p>
            <a:r>
              <a:rPr lang="cs-CZ" dirty="false"/>
              <a:t>Publicita: </a:t>
            </a:r>
            <a:r>
              <a:rPr lang="cs-CZ" dirty="false">
                <a:hlinkClick r:id="rId7"/>
              </a:rPr>
              <a:t>Šablony a vzory pro vizuální identitu - www.esfcr.cz</a:t>
            </a:r>
            <a:endParaRPr lang="cs-CZ" dirty="false"/>
          </a:p>
          <a:p>
            <a:r>
              <a:rPr lang="cs-CZ" dirty="false"/>
              <a:t>Formuláře pro zakládání žádosti o podporu: </a:t>
            </a:r>
            <a:r>
              <a:rPr lang="cs-CZ" dirty="false">
                <a:hlinkClick r:id="rId8"/>
              </a:rPr>
              <a:t>Formuláře a pokyny potřebné v rámci přípravy žádosti o podporu - </a:t>
            </a:r>
            <a:r>
              <a:rPr lang="cs-CZ" dirty="false">
                <a:hlinkClick r:id="rId4"/>
              </a:rPr>
              <a:t>www.esfcr.cz</a:t>
            </a:r>
            <a:endParaRPr lang="cs-CZ" dirty="false"/>
          </a:p>
          <a:p>
            <a:r>
              <a:rPr lang="cs-CZ" dirty="false">
                <a:hlinkClick r:id="rId9"/>
              </a:rPr>
              <a:t>Pracovní výkaz</a:t>
            </a:r>
            <a:endParaRPr lang="cs-CZ" dirty="false"/>
          </a:p>
        </p:txBody>
      </p:sp>
      <p:sp>
        <p:nvSpPr>
          <p:cNvPr id="4" name="Zástupný symbol pro číslo snímku 3">
            <a:extLst>
              <a:ext uri="{FF2B5EF4-FFF2-40B4-BE49-F238E27FC236}">
                <a16:creationId xmlns:a16="http://schemas.microsoft.com/office/drawing/2014/main" id="{1A6EE3A1-F377-4C60-86C5-46A0A05E9CF1}"/>
              </a:ext>
            </a:extLst>
          </p:cNvPr>
          <p:cNvSpPr>
            <a:spLocks noGrp="true"/>
          </p:cNvSpPr>
          <p:nvPr>
            <p:ph type="sldNum" sz="quarter" idx="12"/>
          </p:nvPr>
        </p:nvSpPr>
        <p:spPr/>
        <p:txBody>
          <a:bodyPr/>
          <a:lstStyle/>
          <a:p>
            <a:fld id="{479BF083-4774-43B1-9AB0-5CC1AC5DD8EE}" type="slidenum">
              <a:rPr lang="cs-CZ" smtClean="false"/>
              <a:pPr/>
              <a:t>61</a:t>
            </a:fld>
            <a:endParaRPr lang="cs-CZ" dirty="false"/>
          </a:p>
        </p:txBody>
      </p:sp>
    </p:spTree>
    <p:extLst>
      <p:ext uri="{BB962C8B-B14F-4D97-AF65-F5344CB8AC3E}">
        <p14:creationId xmlns:p14="http://schemas.microsoft.com/office/powerpoint/2010/main" val="229973029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89570A-AD26-205C-A213-840648C3E112}"/>
              </a:ext>
            </a:extLst>
          </p:cNvPr>
          <p:cNvSpPr>
            <a:spLocks noGrp="true"/>
          </p:cNvSpPr>
          <p:nvPr>
            <p:ph type="title"/>
          </p:nvPr>
        </p:nvSpPr>
        <p:spPr/>
        <p:txBody>
          <a:bodyPr/>
          <a:lstStyle/>
          <a:p>
            <a:r>
              <a:rPr lang="cs-CZ" dirty="false"/>
              <a:t>Kontakt na vyhlašovatele výzvy</a:t>
            </a:r>
          </a:p>
        </p:txBody>
      </p:sp>
      <p:sp>
        <p:nvSpPr>
          <p:cNvPr id="3" name="Zástupný obsah 2">
            <a:extLst>
              <a:ext uri="{FF2B5EF4-FFF2-40B4-BE49-F238E27FC236}">
                <a16:creationId xmlns:a16="http://schemas.microsoft.com/office/drawing/2014/main" id="{8107E2F9-220F-A015-7AB8-56F04E480989}"/>
              </a:ext>
            </a:extLst>
          </p:cNvPr>
          <p:cNvSpPr>
            <a:spLocks noGrp="true"/>
          </p:cNvSpPr>
          <p:nvPr>
            <p:ph idx="1"/>
          </p:nvPr>
        </p:nvSpPr>
        <p:spPr>
          <a:xfrm>
            <a:off x="180000" y="1080000"/>
            <a:ext cx="8424000" cy="5616000"/>
          </a:xfrm>
        </p:spPr>
        <p:txBody>
          <a:bodyPr/>
          <a:lstStyle/>
          <a:p>
            <a:pPr marL="0" indent="0">
              <a:lnSpc>
                <a:spcPct val="110000"/>
              </a:lnSpc>
              <a:spcAft>
                <a:spcPts val="800"/>
              </a:spcAft>
              <a:buNone/>
            </a:pPr>
            <a:endParaRPr lang="cs-CZ" b="true" dirty="false">
              <a:effectLst/>
              <a:latin typeface="Arial" panose="020B0604020202020204" pitchFamily="34" charset="0"/>
              <a:ea typeface="Calibri" panose="020F0502020204030204" pitchFamily="34" charset="0"/>
              <a:cs typeface="Arial" panose="020B0604020202020204" pitchFamily="34" charset="0"/>
            </a:endParaRPr>
          </a:p>
          <a:p>
            <a:pPr marL="0" indent="0">
              <a:lnSpc>
                <a:spcPct val="110000"/>
              </a:lnSpc>
              <a:spcAft>
                <a:spcPts val="800"/>
              </a:spcAft>
              <a:buNone/>
            </a:pPr>
            <a:r>
              <a:rPr lang="cs-CZ" b="true" dirty="false">
                <a:effectLst/>
                <a:latin typeface="Arial" panose="020B0604020202020204" pitchFamily="34" charset="0"/>
                <a:ea typeface="Calibri" panose="020F0502020204030204" pitchFamily="34" charset="0"/>
                <a:cs typeface="Arial" panose="020B0604020202020204" pitchFamily="34" charset="0"/>
              </a:rPr>
              <a:t>Vyhlašovatel: </a:t>
            </a:r>
            <a:r>
              <a:rPr lang="cs-CZ" dirty="false">
                <a:effectLst/>
                <a:latin typeface="Arial" panose="020B0604020202020204" pitchFamily="34" charset="0"/>
                <a:ea typeface="Calibri" panose="020F0502020204030204" pitchFamily="34" charset="0"/>
                <a:cs typeface="Arial" panose="020B0604020202020204" pitchFamily="34" charset="0"/>
              </a:rPr>
              <a:t>Ministerstvo práce a sociálních věcí, </a:t>
            </a:r>
            <a:br>
              <a:rPr lang="cs-CZ" dirty="false">
                <a:effectLst/>
                <a:latin typeface="Arial" panose="020B0604020202020204" pitchFamily="34" charset="0"/>
                <a:ea typeface="Calibri" panose="020F0502020204030204" pitchFamily="34" charset="0"/>
                <a:cs typeface="Arial" panose="020B0604020202020204" pitchFamily="34" charset="0"/>
              </a:rPr>
            </a:br>
            <a:r>
              <a:rPr lang="cs-CZ" dirty="false">
                <a:effectLst/>
                <a:latin typeface="Arial" panose="020B0604020202020204" pitchFamily="34" charset="0"/>
                <a:ea typeface="Calibri" panose="020F0502020204030204" pitchFamily="34" charset="0"/>
                <a:cs typeface="Arial" panose="020B0604020202020204" pitchFamily="34" charset="0"/>
              </a:rPr>
              <a:t>Odbor realizace programů ESF – sociální začleňování</a:t>
            </a:r>
            <a:endParaRPr lang="cs-CZ"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10000"/>
              </a:lnSpc>
              <a:spcAft>
                <a:spcPts val="800"/>
              </a:spcAft>
              <a:buNone/>
            </a:pPr>
            <a:r>
              <a:rPr lang="cs-CZ" dirty="false">
                <a:effectLst/>
                <a:latin typeface="Arial" panose="020B0604020202020204" pitchFamily="34" charset="0"/>
                <a:ea typeface="Calibri" panose="020F0502020204030204" pitchFamily="34" charset="0"/>
                <a:cs typeface="Arial" panose="020B0604020202020204" pitchFamily="34" charset="0"/>
              </a:rPr>
              <a:t>Adresa vyhlašovatele: Na Poříčním právu 1, 120 01 Praha 2</a:t>
            </a:r>
            <a:endParaRPr lang="cs-CZ"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cs-CZ" dirty="false">
                <a:effectLst/>
                <a:latin typeface="Arial" panose="020B0604020202020204" pitchFamily="34" charset="0"/>
                <a:ea typeface="Calibri" panose="020F0502020204030204" pitchFamily="34" charset="0"/>
                <a:cs typeface="Arial" panose="020B0604020202020204" pitchFamily="34" charset="0"/>
              </a:rPr>
              <a:t>Kontaktní místo: Kartouzská 4, 150 00 Praha 5</a:t>
            </a:r>
          </a:p>
          <a:p>
            <a:pPr marL="0" indent="0" algn="just">
              <a:lnSpc>
                <a:spcPct val="107000"/>
              </a:lnSpc>
              <a:spcAft>
                <a:spcPts val="800"/>
              </a:spcAft>
              <a:buNone/>
            </a:pPr>
            <a:endParaRPr lang="cs-CZ" dirty="false">
              <a:effectLst/>
              <a:latin typeface="Arial" panose="020B0604020202020204" pitchFamily="34" charset="0"/>
              <a:ea typeface="Calibri" panose="020F0502020204030204" pitchFamily="34" charset="0"/>
              <a:cs typeface="Arial" panose="020B0604020202020204" pitchFamily="34" charset="0"/>
            </a:endParaRPr>
          </a:p>
          <a:p>
            <a:pPr marL="0" indent="0" algn="just">
              <a:lnSpc>
                <a:spcPct val="107000"/>
              </a:lnSpc>
              <a:spcAft>
                <a:spcPts val="800"/>
              </a:spcAft>
              <a:buNone/>
            </a:pPr>
            <a:r>
              <a:rPr lang="cs-CZ" dirty="false">
                <a:effectLst/>
                <a:latin typeface="Arial" panose="020B0604020202020204" pitchFamily="34" charset="0"/>
                <a:ea typeface="Calibri" panose="020F0502020204030204" pitchFamily="34" charset="0"/>
                <a:cs typeface="Arial" panose="020B0604020202020204" pitchFamily="34" charset="0"/>
              </a:rPr>
              <a:t> </a:t>
            </a:r>
            <a:r>
              <a:rPr lang="cs-CZ" sz="2000" b="true" dirty="false">
                <a:effectLst/>
                <a:latin typeface="Arial" panose="020B0604020202020204" pitchFamily="34" charset="0"/>
                <a:ea typeface="Calibri" panose="020F0502020204030204" pitchFamily="34" charset="0"/>
                <a:cs typeface="Arial" panose="020B0604020202020204" pitchFamily="34" charset="0"/>
              </a:rPr>
              <a:t>Spojení na vyhlašovatele</a:t>
            </a:r>
            <a:r>
              <a:rPr lang="cs-CZ" sz="2000" dirty="false">
                <a:effectLst/>
                <a:latin typeface="Arial" panose="020B0604020202020204" pitchFamily="34" charset="0"/>
                <a:ea typeface="Calibri" panose="020F0502020204030204" pitchFamily="34" charset="0"/>
                <a:cs typeface="Arial" panose="020B0604020202020204" pitchFamily="34" charset="0"/>
              </a:rPr>
              <a:t> (e-mail, telefon): </a:t>
            </a:r>
            <a:endParaRPr lang="cs-CZ" sz="2000"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cs-CZ" sz="2000" dirty="false">
                <a:effectLst/>
                <a:latin typeface="Arial" panose="020B0604020202020204" pitchFamily="34" charset="0"/>
                <a:ea typeface="Calibri" panose="020F0502020204030204" pitchFamily="34" charset="0"/>
                <a:cs typeface="Arial" panose="020B0604020202020204" pitchFamily="34" charset="0"/>
              </a:rPr>
              <a:t>Mgr. Jana Urbánková, e-mail: </a:t>
            </a:r>
            <a:r>
              <a:rPr lang="cs-CZ" sz="2000" u="sng" dirty="false" err="true">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3"/>
              </a:rPr>
              <a:t>jana.urbankova</a:t>
            </a:r>
            <a:r>
              <a:rPr lang="en-US" sz="2000" u="sng" dirty="false">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3"/>
              </a:rPr>
              <a:t>@</a:t>
            </a:r>
            <a:r>
              <a:rPr lang="cs-CZ" sz="2000" u="sng" dirty="false">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3"/>
              </a:rPr>
              <a:t>mpsv.cz</a:t>
            </a:r>
            <a:r>
              <a:rPr lang="cs-CZ" sz="2000" dirty="false">
                <a:effectLst/>
                <a:latin typeface="Arial" panose="020B0604020202020204" pitchFamily="34" charset="0"/>
                <a:ea typeface="Calibri" panose="020F0502020204030204" pitchFamily="34" charset="0"/>
                <a:cs typeface="Arial" panose="020B0604020202020204" pitchFamily="34" charset="0"/>
              </a:rPr>
              <a:t>, tel. 778 753 230</a:t>
            </a:r>
            <a:endParaRPr lang="cs-CZ" sz="2000"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cs-CZ" sz="2000" dirty="false">
                <a:effectLst/>
                <a:latin typeface="Arial" panose="020B0604020202020204" pitchFamily="34" charset="0"/>
                <a:ea typeface="Calibri" panose="020F0502020204030204" pitchFamily="34" charset="0"/>
                <a:cs typeface="Arial" panose="020B0604020202020204" pitchFamily="34" charset="0"/>
              </a:rPr>
              <a:t>Ing. Lucie Trunečková, e-mail: </a:t>
            </a:r>
            <a:r>
              <a:rPr lang="cs-CZ" sz="2000" u="sng" dirty="false">
                <a:solidFill>
                  <a:srgbClr val="0563C1"/>
                </a:solidFill>
                <a:effectLst/>
                <a:latin typeface="Arial" panose="020B0604020202020204" pitchFamily="34" charset="0"/>
                <a:ea typeface="Calibri" panose="020F0502020204030204" pitchFamily="34" charset="0"/>
                <a:cs typeface="Arial" panose="020B0604020202020204" pitchFamily="34" charset="0"/>
              </a:rPr>
              <a:t>lucie.truneckova@mpsv.cz</a:t>
            </a:r>
            <a:r>
              <a:rPr lang="cs-CZ" sz="2000" dirty="false">
                <a:effectLst/>
                <a:latin typeface="Arial" panose="020B0604020202020204" pitchFamily="34" charset="0"/>
                <a:ea typeface="Calibri" panose="020F0502020204030204" pitchFamily="34" charset="0"/>
                <a:cs typeface="Arial" panose="020B0604020202020204" pitchFamily="34" charset="0"/>
              </a:rPr>
              <a:t>, tel. 602 547 370</a:t>
            </a:r>
            <a:endParaRPr lang="cs-CZ" sz="2000"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cs-CZ" sz="2000" dirty="false">
                <a:effectLst/>
                <a:latin typeface="Arial" panose="020B0604020202020204" pitchFamily="34" charset="0"/>
                <a:ea typeface="Calibri" panose="020F0502020204030204" pitchFamily="34" charset="0"/>
                <a:cs typeface="Arial" panose="020B0604020202020204" pitchFamily="34" charset="0"/>
              </a:rPr>
              <a:t>Mgr. Aneta Jeráčková, e-mail: </a:t>
            </a:r>
            <a:r>
              <a:rPr lang="cs-CZ" sz="2000" u="sng" dirty="false">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4"/>
              </a:rPr>
              <a:t>aneta.jerackova@mpsv.c</a:t>
            </a:r>
            <a:r>
              <a:rPr lang="cs-CZ" sz="2000" u="sng" dirty="false">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4"/>
              </a:rPr>
              <a:t>z</a:t>
            </a:r>
            <a:r>
              <a:rPr lang="cs-CZ" sz="2000" dirty="false">
                <a:effectLst/>
                <a:latin typeface="Arial" panose="020B0604020202020204" pitchFamily="34" charset="0"/>
                <a:ea typeface="Calibri" panose="020F0502020204030204" pitchFamily="34" charset="0"/>
                <a:cs typeface="Arial" panose="020B0604020202020204" pitchFamily="34" charset="0"/>
              </a:rPr>
              <a:t>, tel. </a:t>
            </a:r>
            <a:r>
              <a:rPr lang="en-US" sz="2000" dirty="false">
                <a:effectLst/>
                <a:latin typeface="Arial" panose="020B0604020202020204" pitchFamily="34" charset="0"/>
                <a:ea typeface="Calibri" panose="020F0502020204030204" pitchFamily="34" charset="0"/>
                <a:cs typeface="Arial" panose="020B0604020202020204" pitchFamily="34" charset="0"/>
              </a:rPr>
              <a:t>737 195 591</a:t>
            </a:r>
            <a:endParaRPr lang="cs-CZ" sz="2000"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cs-CZ" sz="2000" dirty="false">
                <a:effectLst/>
                <a:latin typeface="Arial" panose="020B0604020202020204" pitchFamily="34" charset="0"/>
                <a:ea typeface="Calibri" panose="020F0502020204030204" pitchFamily="34" charset="0"/>
                <a:cs typeface="Arial" panose="020B0604020202020204" pitchFamily="34" charset="0"/>
              </a:rPr>
              <a:t> </a:t>
            </a:r>
            <a:endParaRPr lang="cs-CZ" sz="2000" dirty="false"/>
          </a:p>
        </p:txBody>
      </p:sp>
      <p:sp>
        <p:nvSpPr>
          <p:cNvPr id="4" name="Zástupný symbol pro číslo snímku 3">
            <a:extLst>
              <a:ext uri="{FF2B5EF4-FFF2-40B4-BE49-F238E27FC236}">
                <a16:creationId xmlns:a16="http://schemas.microsoft.com/office/drawing/2014/main" id="{DE1DB81F-BFEF-7968-5B07-9CDF9B473CC9}"/>
              </a:ext>
            </a:extLst>
          </p:cNvPr>
          <p:cNvSpPr>
            <a:spLocks noGrp="true"/>
          </p:cNvSpPr>
          <p:nvPr>
            <p:ph type="sldNum" sz="quarter" idx="12"/>
          </p:nvPr>
        </p:nvSpPr>
        <p:spPr/>
        <p:txBody>
          <a:bodyPr/>
          <a:lstStyle/>
          <a:p>
            <a:fld id="{479BF083-4774-43B1-9AB0-5CC1AC5DD8EE}" type="slidenum">
              <a:rPr lang="cs-CZ" smtClean="false"/>
              <a:pPr/>
              <a:t>62</a:t>
            </a:fld>
            <a:endParaRPr lang="cs-CZ" dirty="false"/>
          </a:p>
        </p:txBody>
      </p:sp>
    </p:spTree>
    <p:extLst>
      <p:ext uri="{BB962C8B-B14F-4D97-AF65-F5344CB8AC3E}">
        <p14:creationId xmlns:p14="http://schemas.microsoft.com/office/powerpoint/2010/main" val="150735536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89570A-AD26-205C-A213-840648C3E112}"/>
              </a:ext>
            </a:extLst>
          </p:cNvPr>
          <p:cNvSpPr>
            <a:spLocks noGrp="true"/>
          </p:cNvSpPr>
          <p:nvPr>
            <p:ph type="title"/>
          </p:nvPr>
        </p:nvSpPr>
        <p:spPr/>
        <p:txBody>
          <a:bodyPr/>
          <a:lstStyle/>
          <a:p>
            <a:r>
              <a:rPr lang="cs-CZ" dirty="false"/>
              <a:t>Kontakt na vyhlašovatele výzvy</a:t>
            </a:r>
          </a:p>
        </p:txBody>
      </p:sp>
      <p:sp>
        <p:nvSpPr>
          <p:cNvPr id="3" name="Zástupný obsah 2">
            <a:extLst>
              <a:ext uri="{FF2B5EF4-FFF2-40B4-BE49-F238E27FC236}">
                <a16:creationId xmlns:a16="http://schemas.microsoft.com/office/drawing/2014/main" id="{8107E2F9-220F-A015-7AB8-56F04E480989}"/>
              </a:ext>
            </a:extLst>
          </p:cNvPr>
          <p:cNvSpPr>
            <a:spLocks noGrp="true"/>
          </p:cNvSpPr>
          <p:nvPr>
            <p:ph idx="1"/>
          </p:nvPr>
        </p:nvSpPr>
        <p:spPr>
          <a:xfrm>
            <a:off x="180000" y="1080000"/>
            <a:ext cx="8424000" cy="5616000"/>
          </a:xfrm>
        </p:spPr>
        <p:txBody>
          <a:bodyPr/>
          <a:lstStyle/>
          <a:p>
            <a:pPr marL="0" indent="0">
              <a:lnSpc>
                <a:spcPct val="110000"/>
              </a:lnSpc>
              <a:spcAft>
                <a:spcPts val="800"/>
              </a:spcAft>
              <a:buNone/>
            </a:pPr>
            <a:endParaRPr lang="cs-CZ" sz="1600" b="true" dirty="false">
              <a:effectLst/>
              <a:latin typeface="Arial" panose="020B0604020202020204" pitchFamily="34" charset="0"/>
              <a:ea typeface="Calibri" panose="020F0502020204030204" pitchFamily="34" charset="0"/>
              <a:cs typeface="Arial" panose="020B0604020202020204" pitchFamily="34" charset="0"/>
            </a:endParaRPr>
          </a:p>
          <a:p>
            <a:pPr marL="0" indent="0" algn="just">
              <a:lnSpc>
                <a:spcPct val="107000"/>
              </a:lnSpc>
              <a:spcAft>
                <a:spcPts val="800"/>
              </a:spcAft>
              <a:buNone/>
            </a:pPr>
            <a:r>
              <a:rPr lang="cs-CZ" dirty="false">
                <a:effectLst/>
                <a:latin typeface="Arial" panose="020B0604020202020204" pitchFamily="34" charset="0"/>
                <a:ea typeface="Calibri" panose="020F0502020204030204" pitchFamily="34" charset="0"/>
                <a:cs typeface="Arial" panose="020B0604020202020204" pitchFamily="34" charset="0"/>
              </a:rPr>
              <a:t>  </a:t>
            </a:r>
          </a:p>
          <a:p>
            <a:pPr marL="0" indent="0" algn="just">
              <a:lnSpc>
                <a:spcPct val="107000"/>
              </a:lnSpc>
              <a:spcAft>
                <a:spcPts val="800"/>
              </a:spcAft>
              <a:buNone/>
            </a:pPr>
            <a:r>
              <a:rPr lang="cs-CZ" b="true" dirty="false">
                <a:effectLst/>
                <a:latin typeface="Arial" panose="020B0604020202020204" pitchFamily="34" charset="0"/>
                <a:ea typeface="Calibri" panose="020F0502020204030204" pitchFamily="34" charset="0"/>
                <a:cs typeface="Arial" panose="020B0604020202020204" pitchFamily="34" charset="0"/>
              </a:rPr>
              <a:t>Otázky a odpovědi k této výzvě:</a:t>
            </a:r>
            <a:endParaRPr lang="cs-CZ"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cs-CZ" dirty="false">
                <a:effectLst/>
                <a:latin typeface="Arial" panose="020B0604020202020204" pitchFamily="34" charset="0"/>
                <a:ea typeface="Calibri" panose="020F0502020204030204" pitchFamily="34" charset="0"/>
                <a:cs typeface="Arial" panose="020B0604020202020204" pitchFamily="34" charset="0"/>
              </a:rPr>
              <a:t>V rámci ESF Fóra zřízen diskusní klub, který je dostupný na odkazu: </a:t>
            </a:r>
            <a:r>
              <a:rPr lang="cs-CZ" u="sng" dirty="false">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a:rPr>
              <a:t>03_23_054_Služby na podporu sociálního začleňování osob z Ukrajiny (2) - </a:t>
            </a:r>
            <a:r>
              <a:rPr lang="cs-CZ" u="sng" dirty="false">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4"/>
              </a:rPr>
              <a:t>www.esfcr.cz</a:t>
            </a:r>
            <a:r>
              <a:rPr lang="cs-CZ" dirty="false">
                <a:effectLst/>
                <a:latin typeface="Arial" panose="020B0604020202020204" pitchFamily="34" charset="0"/>
                <a:ea typeface="Calibri" panose="020F0502020204030204" pitchFamily="34" charset="0"/>
                <a:cs typeface="Times New Roman" panose="02020603050405020304" pitchFamily="18" charset="0"/>
              </a:rPr>
              <a:t>.</a:t>
            </a:r>
          </a:p>
          <a:p>
            <a:pPr marL="0" indent="0">
              <a:lnSpc>
                <a:spcPct val="107000"/>
              </a:lnSpc>
              <a:spcAft>
                <a:spcPts val="800"/>
              </a:spcAft>
              <a:buNone/>
            </a:pPr>
            <a:endParaRPr lang="cs-CZ" dirty="false">
              <a:latin typeface="Arial" panose="020B060402020202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cs-CZ" dirty="false"/>
          </a:p>
        </p:txBody>
      </p:sp>
      <p:sp>
        <p:nvSpPr>
          <p:cNvPr id="4" name="Zástupný symbol pro číslo snímku 3">
            <a:extLst>
              <a:ext uri="{FF2B5EF4-FFF2-40B4-BE49-F238E27FC236}">
                <a16:creationId xmlns:a16="http://schemas.microsoft.com/office/drawing/2014/main" id="{DE1DB81F-BFEF-7968-5B07-9CDF9B473CC9}"/>
              </a:ext>
            </a:extLst>
          </p:cNvPr>
          <p:cNvSpPr>
            <a:spLocks noGrp="true"/>
          </p:cNvSpPr>
          <p:nvPr>
            <p:ph type="sldNum" sz="quarter" idx="12"/>
          </p:nvPr>
        </p:nvSpPr>
        <p:spPr/>
        <p:txBody>
          <a:bodyPr/>
          <a:lstStyle/>
          <a:p>
            <a:fld id="{479BF083-4774-43B1-9AB0-5CC1AC5DD8EE}" type="slidenum">
              <a:rPr lang="cs-CZ" smtClean="false"/>
              <a:pPr/>
              <a:t>63</a:t>
            </a:fld>
            <a:endParaRPr lang="cs-CZ" dirty="false"/>
          </a:p>
        </p:txBody>
      </p:sp>
    </p:spTree>
    <p:extLst>
      <p:ext uri="{BB962C8B-B14F-4D97-AF65-F5344CB8AC3E}">
        <p14:creationId xmlns:p14="http://schemas.microsoft.com/office/powerpoint/2010/main" val="1391741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77B78FA-9E58-6DF6-1AA0-519D049429F8}"/>
              </a:ext>
            </a:extLst>
          </p:cNvPr>
          <p:cNvSpPr>
            <a:spLocks noGrp="true"/>
          </p:cNvSpPr>
          <p:nvPr>
            <p:ph type="title"/>
          </p:nvPr>
        </p:nvSpPr>
        <p:spPr/>
        <p:txBody>
          <a:bodyPr/>
          <a:lstStyle/>
          <a:p>
            <a:r>
              <a:rPr lang="pl-PL" sz="3200" dirty="false"/>
              <a:t>Představení výzvy</a:t>
            </a:r>
            <a:endParaRPr lang="cs-CZ" dirty="false"/>
          </a:p>
        </p:txBody>
      </p:sp>
      <p:sp>
        <p:nvSpPr>
          <p:cNvPr id="3" name="Zástupný obsah 2">
            <a:extLst>
              <a:ext uri="{FF2B5EF4-FFF2-40B4-BE49-F238E27FC236}">
                <a16:creationId xmlns:a16="http://schemas.microsoft.com/office/drawing/2014/main" id="{D7D03A98-8BE5-46DD-F067-B029DFB13C46}"/>
              </a:ext>
            </a:extLst>
          </p:cNvPr>
          <p:cNvSpPr>
            <a:spLocks noGrp="true"/>
          </p:cNvSpPr>
          <p:nvPr>
            <p:ph idx="1"/>
          </p:nvPr>
        </p:nvSpPr>
        <p:spPr>
          <a:xfrm>
            <a:off x="540000" y="1700808"/>
            <a:ext cx="8064000" cy="4419192"/>
          </a:xfrm>
        </p:spPr>
        <p:txBody>
          <a:bodyPr/>
          <a:lstStyle/>
          <a:p>
            <a:pPr marL="0" indent="0" algn="just">
              <a:buNone/>
            </a:pPr>
            <a:r>
              <a:rPr lang="cs-CZ" b="true" dirty="false"/>
              <a:t>Způsobilost výdajů</a:t>
            </a:r>
          </a:p>
          <a:p>
            <a:r>
              <a:rPr lang="cs-CZ" dirty="false">
                <a:latin typeface="Arial" panose="020B0604020202020204" pitchFamily="34" charset="0"/>
              </a:rPr>
              <a:t>časově způsobilé jsou náklady vzniklé v době realizace projektu</a:t>
            </a:r>
          </a:p>
          <a:p>
            <a:r>
              <a:rPr lang="cs-CZ" dirty="false">
                <a:latin typeface="Arial" panose="020B0604020202020204" pitchFamily="34" charset="0"/>
              </a:rPr>
              <a:t>datum zahájení realizace projektu nesmí předcházet datu vyhlášení této výzvy (21. 8. 2023)</a:t>
            </a:r>
          </a:p>
          <a:p>
            <a:r>
              <a:rPr lang="cs-CZ" sz="2400" dirty="false">
                <a:latin typeface="Arial" panose="020B0604020202020204" pitchFamily="34" charset="0"/>
              </a:rPr>
              <a:t>způsobilé jsou </a:t>
            </a:r>
            <a:r>
              <a:rPr lang="cs-CZ" sz="2400" dirty="false">
                <a:solidFill>
                  <a:srgbClr val="FF0000"/>
                </a:solidFill>
                <a:latin typeface="Arial" panose="020B0604020202020204" pitchFamily="34" charset="0"/>
              </a:rPr>
              <a:t>pouze </a:t>
            </a:r>
            <a:r>
              <a:rPr lang="cs-CZ" sz="2400" dirty="false" err="true">
                <a:solidFill>
                  <a:srgbClr val="FF0000"/>
                </a:solidFill>
                <a:latin typeface="Arial" panose="020B0604020202020204" pitchFamily="34" charset="0"/>
              </a:rPr>
              <a:t>neinvestice</a:t>
            </a:r>
            <a:endParaRPr lang="cs-CZ" sz="2400" dirty="false">
              <a:solidFill>
                <a:srgbClr val="FF0000"/>
              </a:solidFill>
              <a:latin typeface="Arial" panose="020B0604020202020204" pitchFamily="34" charset="0"/>
            </a:endParaRPr>
          </a:p>
          <a:p>
            <a:r>
              <a:rPr lang="cs-CZ" sz="2400" dirty="false">
                <a:latin typeface="Arial" panose="020B0604020202020204" pitchFamily="34" charset="0"/>
              </a:rPr>
              <a:t>způsobilé přímé osobní náklady v rámci této výzvy jsou pouze pozice uvedené v </a:t>
            </a:r>
            <a:r>
              <a:rPr lang="cs-CZ" sz="2400" i="true" dirty="false">
                <a:latin typeface="Arial" panose="020B0604020202020204" pitchFamily="34" charset="0"/>
              </a:rPr>
              <a:t>Příloze č. 1 </a:t>
            </a:r>
            <a:r>
              <a:rPr lang="cs-CZ" sz="2400" b="true" i="true" dirty="false">
                <a:latin typeface="Arial" panose="020B0604020202020204" pitchFamily="34" charset="0"/>
              </a:rPr>
              <a:t>Pomůcka pro stanovení osobních nákladů</a:t>
            </a:r>
          </a:p>
          <a:p>
            <a:endParaRPr lang="cs-CZ" dirty="false"/>
          </a:p>
        </p:txBody>
      </p:sp>
      <p:sp>
        <p:nvSpPr>
          <p:cNvPr id="4" name="Zástupný symbol pro číslo snímku 3">
            <a:extLst>
              <a:ext uri="{FF2B5EF4-FFF2-40B4-BE49-F238E27FC236}">
                <a16:creationId xmlns:a16="http://schemas.microsoft.com/office/drawing/2014/main" id="{2B929F54-728A-FA75-1DA3-8865CB78EEF1}"/>
              </a:ext>
            </a:extLst>
          </p:cNvPr>
          <p:cNvSpPr>
            <a:spLocks noGrp="true"/>
          </p:cNvSpPr>
          <p:nvPr>
            <p:ph type="sldNum" sz="quarter" idx="12"/>
          </p:nvPr>
        </p:nvSpPr>
        <p:spPr/>
        <p:txBody>
          <a:bodyPr/>
          <a:lstStyle/>
          <a:p>
            <a:fld id="{479BF083-4774-43B1-9AB0-5CC1AC5DD8EE}" type="slidenum">
              <a:rPr lang="cs-CZ" smtClean="false"/>
              <a:pPr/>
              <a:t>7</a:t>
            </a:fld>
            <a:endParaRPr lang="cs-CZ" dirty="false"/>
          </a:p>
        </p:txBody>
      </p:sp>
    </p:spTree>
    <p:extLst>
      <p:ext uri="{BB962C8B-B14F-4D97-AF65-F5344CB8AC3E}">
        <p14:creationId xmlns:p14="http://schemas.microsoft.com/office/powerpoint/2010/main" val="37585482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fontAlgn="base" hangingPunct="false"/>
            <a:r>
              <a:rPr lang="pl-PL" dirty="false"/>
              <a:t>Oprávnění žadatelé</a:t>
            </a:r>
            <a:endParaRPr lang="cs-CZ" dirty="false"/>
          </a:p>
        </p:txBody>
      </p:sp>
      <p:sp>
        <p:nvSpPr>
          <p:cNvPr id="3" name="Zástupný symbol pro obsah 2"/>
          <p:cNvSpPr>
            <a:spLocks noGrp="true"/>
          </p:cNvSpPr>
          <p:nvPr>
            <p:ph idx="1"/>
          </p:nvPr>
        </p:nvSpPr>
        <p:spPr>
          <a:xfrm>
            <a:off x="179512" y="1196752"/>
            <a:ext cx="8424000" cy="5472608"/>
          </a:xfrm>
        </p:spPr>
        <p:txBody>
          <a:bodyPr/>
          <a:lstStyle/>
          <a:p>
            <a:pPr marL="0" lvl="2" indent="0">
              <a:lnSpc>
                <a:spcPts val="2880"/>
              </a:lnSpc>
              <a:spcBef>
                <a:spcPts val="600"/>
              </a:spcBef>
              <a:spcAft>
                <a:spcPts val="600"/>
              </a:spcAft>
              <a:buSzPct val="100000"/>
              <a:buNone/>
            </a:pPr>
            <a:r>
              <a:rPr lang="cs-CZ" sz="2400" b="true" dirty="false"/>
              <a:t>Oprávnění žadatelé:</a:t>
            </a:r>
          </a:p>
          <a:p>
            <a:pPr marL="0" lvl="2" indent="0">
              <a:lnSpc>
                <a:spcPts val="2880"/>
              </a:lnSpc>
              <a:spcBef>
                <a:spcPts val="600"/>
              </a:spcBef>
              <a:spcAft>
                <a:spcPts val="600"/>
              </a:spcAft>
              <a:buSzPct val="100000"/>
              <a:buNone/>
            </a:pPr>
            <a:endParaRPr lang="cs-CZ" sz="2400" b="true" dirty="false"/>
          </a:p>
          <a:p>
            <a:pPr algn="just">
              <a:spcBef>
                <a:spcPts val="300"/>
              </a:spcBef>
              <a:spcAft>
                <a:spcPts val="300"/>
              </a:spcAft>
            </a:pPr>
            <a:r>
              <a:rPr lang="cs-CZ" b="true" dirty="false">
                <a:effectLst/>
                <a:latin typeface="Arial" panose="020B0604020202020204" pitchFamily="34" charset="0"/>
                <a:ea typeface="Calibri" panose="020F0502020204030204" pitchFamily="34" charset="0"/>
                <a:cs typeface="Arial" panose="020B0604020202020204" pitchFamily="34" charset="0"/>
              </a:rPr>
              <a:t>Nestátní neziskové organizace </a:t>
            </a:r>
          </a:p>
          <a:p>
            <a:pPr marL="0" indent="0" algn="just">
              <a:spcBef>
                <a:spcPts val="300"/>
              </a:spcBef>
              <a:spcAft>
                <a:spcPts val="300"/>
              </a:spcAft>
              <a:buNone/>
            </a:pPr>
            <a:endParaRPr lang="cs-CZ" dirty="false">
              <a:effectLst/>
              <a:latin typeface="Arial" panose="020B0604020202020204" pitchFamily="34" charset="0"/>
              <a:ea typeface="Calibri" panose="020F0502020204030204" pitchFamily="34" charset="0"/>
              <a:cs typeface="Times New Roman" panose="02020603050405020304" pitchFamily="18" charset="0"/>
            </a:endParaRPr>
          </a:p>
          <a:p>
            <a:pPr algn="just">
              <a:spcBef>
                <a:spcPts val="300"/>
              </a:spcBef>
              <a:spcAft>
                <a:spcPts val="300"/>
              </a:spcAft>
            </a:pPr>
            <a:r>
              <a:rPr lang="cs-CZ" b="true" dirty="false">
                <a:effectLst/>
                <a:latin typeface="Arial" panose="020B0604020202020204" pitchFamily="34" charset="0"/>
                <a:ea typeface="Calibri" panose="020F0502020204030204" pitchFamily="34" charset="0"/>
                <a:cs typeface="Arial" panose="020B0604020202020204" pitchFamily="34" charset="0"/>
              </a:rPr>
              <a:t>Poskytovatelé sociálních služeb</a:t>
            </a:r>
            <a:r>
              <a:rPr lang="cs-CZ" dirty="false">
                <a:effectLst/>
                <a:latin typeface="Arial" panose="020B0604020202020204" pitchFamily="34" charset="0"/>
                <a:ea typeface="Calibri" panose="020F0502020204030204" pitchFamily="34" charset="0"/>
                <a:cs typeface="Arial" panose="020B0604020202020204" pitchFamily="34" charset="0"/>
              </a:rPr>
              <a:t> zapsaní v registru poskytovatelů sociálních služeb podle zákona č. 108/2006 Sb., o sociálních službách, ve znění pozdějších předpisů</a:t>
            </a:r>
            <a:endParaRPr lang="cs-CZ" dirty="false">
              <a:latin typeface="Arial" panose="020B0604020202020204" pitchFamily="34" charset="0"/>
              <a:ea typeface="Calibri" panose="020F0502020204030204" pitchFamily="34" charset="0"/>
              <a:cs typeface="Arial" panose="020B0604020202020204" pitchFamily="34" charset="0"/>
            </a:endParaRPr>
          </a:p>
          <a:p>
            <a:pPr marL="0" indent="0" algn="just">
              <a:spcBef>
                <a:spcPts val="300"/>
              </a:spcBef>
              <a:spcAft>
                <a:spcPts val="300"/>
              </a:spcAft>
              <a:buNone/>
            </a:pPr>
            <a:endParaRPr lang="cs-CZ" dirty="false">
              <a:effectLst/>
              <a:latin typeface="Arial" panose="020B0604020202020204" pitchFamily="34" charset="0"/>
              <a:ea typeface="Calibri" panose="020F0502020204030204" pitchFamily="34" charset="0"/>
              <a:cs typeface="Arial" panose="020B0604020202020204" pitchFamily="34" charset="0"/>
            </a:endParaRPr>
          </a:p>
          <a:p>
            <a:pPr algn="just">
              <a:spcBef>
                <a:spcPts val="300"/>
              </a:spcBef>
              <a:spcAft>
                <a:spcPts val="300"/>
              </a:spcAft>
              <a:buFont typeface="Arial" panose="020B0604020202020204" pitchFamily="34" charset="0"/>
              <a:buChar char="‼"/>
            </a:pPr>
            <a:r>
              <a:rPr lang="cs-CZ" dirty="false">
                <a:effectLst/>
                <a:latin typeface="Arial" panose="020B0604020202020204" pitchFamily="34" charset="0"/>
                <a:ea typeface="Calibri" panose="020F0502020204030204" pitchFamily="34" charset="0"/>
                <a:cs typeface="Arial" panose="020B0604020202020204" pitchFamily="34" charset="0"/>
              </a:rPr>
              <a:t>s</a:t>
            </a:r>
            <a:r>
              <a:rPr lang="cs-CZ" dirty="false">
                <a:effectLst/>
                <a:latin typeface="Arial" panose="020B0604020202020204" pitchFamily="34" charset="0"/>
                <a:ea typeface="Calibri" panose="020F0502020204030204" pitchFamily="34" charset="0"/>
                <a:cs typeface="Times New Roman" panose="02020603050405020304" pitchFamily="18" charset="0"/>
              </a:rPr>
              <a:t> výjimkou územních samosprávných celků, jsou-li registrovanými poskytovateli sociálních služeb </a:t>
            </a:r>
          </a:p>
          <a:p>
            <a:pPr algn="just">
              <a:spcBef>
                <a:spcPts val="300"/>
              </a:spcBef>
              <a:spcAft>
                <a:spcPts val="300"/>
              </a:spcAft>
              <a:buFont typeface="Arial" panose="020B0604020202020204" pitchFamily="34" charset="0"/>
              <a:buChar char="‼"/>
            </a:pPr>
            <a:r>
              <a:rPr lang="cs-CZ" dirty="false">
                <a:latin typeface="Arial" panose="020B0604020202020204" pitchFamily="34" charset="0"/>
                <a:ea typeface="Calibri" panose="020F0502020204030204" pitchFamily="34" charset="0"/>
                <a:cs typeface="Times New Roman" panose="02020603050405020304" pitchFamily="18" charset="0"/>
              </a:rPr>
              <a:t>s</a:t>
            </a:r>
            <a:r>
              <a:rPr lang="cs-CZ" dirty="false">
                <a:effectLst/>
                <a:latin typeface="Arial" panose="020B0604020202020204" pitchFamily="34" charset="0"/>
                <a:ea typeface="Calibri" panose="020F0502020204030204" pitchFamily="34" charset="0"/>
                <a:cs typeface="Times New Roman" panose="02020603050405020304" pitchFamily="18" charset="0"/>
              </a:rPr>
              <a:t> výjimkou poskytovatelů sociálních služeb zřizovaných MPSV (příspěvkové organizace MPSV)</a:t>
            </a:r>
          </a:p>
          <a:p>
            <a:pPr marL="414000" lvl="1" indent="0">
              <a:buNone/>
            </a:pPr>
            <a:endParaRPr lang="cs-CZ" dirty="false"/>
          </a:p>
          <a:p>
            <a:pPr lvl="2"/>
            <a:endParaRPr lang="cs-CZ" dirty="false"/>
          </a:p>
          <a:p>
            <a:pPr lvl="2"/>
            <a:endParaRPr lang="cs-CZ" dirty="false"/>
          </a:p>
          <a:p>
            <a:pPr marL="0" indent="0" fontAlgn="base" hangingPunct="false">
              <a:buNone/>
            </a:pPr>
            <a:endParaRPr lang="cs-CZ" sz="2000" dirty="false"/>
          </a:p>
          <a:p>
            <a:pPr marL="0" indent="0" fontAlgn="base" hangingPunct="false">
              <a:buNone/>
            </a:pPr>
            <a:r>
              <a:rPr lang="cs-CZ" sz="2000" dirty="false"/>
              <a:t> </a:t>
            </a:r>
          </a:p>
          <a:p>
            <a:pPr marL="0" indent="0" fontAlgn="base" hangingPunct="false">
              <a:buNone/>
            </a:pPr>
            <a:r>
              <a:rPr lang="cs-CZ" sz="2000" dirty="false"/>
              <a:t> </a:t>
            </a:r>
          </a:p>
          <a:p>
            <a:pPr fontAlgn="base" hangingPunct="false"/>
            <a:endParaRPr lang="cs-CZ" sz="2000" dirty="false"/>
          </a:p>
          <a:p>
            <a:pPr marL="414000" lvl="1" indent="0">
              <a:buNone/>
            </a:pPr>
            <a:r>
              <a:rPr lang="cs-CZ" dirty="false"/>
              <a:t>  </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8</a:t>
            </a:fld>
            <a:endParaRPr lang="cs-CZ" dirty="false"/>
          </a:p>
        </p:txBody>
      </p:sp>
    </p:spTree>
    <p:extLst>
      <p:ext uri="{BB962C8B-B14F-4D97-AF65-F5344CB8AC3E}">
        <p14:creationId xmlns:p14="http://schemas.microsoft.com/office/powerpoint/2010/main" val="1903062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pl-PL" dirty="false"/>
              <a:t>Oprávnění žadatelé</a:t>
            </a:r>
            <a:endParaRPr lang="cs-CZ" dirty="false"/>
          </a:p>
        </p:txBody>
      </p:sp>
      <p:sp>
        <p:nvSpPr>
          <p:cNvPr id="3" name="Zástupný symbol pro obsah 2"/>
          <p:cNvSpPr>
            <a:spLocks noGrp="true"/>
          </p:cNvSpPr>
          <p:nvPr>
            <p:ph idx="1"/>
          </p:nvPr>
        </p:nvSpPr>
        <p:spPr/>
        <p:txBody>
          <a:bodyPr/>
          <a:lstStyle/>
          <a:p>
            <a:pPr marL="0" indent="0">
              <a:buNone/>
            </a:pPr>
            <a:r>
              <a:rPr lang="cs-CZ" b="true" dirty="false"/>
              <a:t>Žadatelem</a:t>
            </a:r>
            <a:r>
              <a:rPr lang="cs-CZ" b="true" baseline="0" dirty="false"/>
              <a:t> o podporu z OPZ může být POUZE</a:t>
            </a:r>
          </a:p>
          <a:p>
            <a:pPr algn="just"/>
            <a:r>
              <a:rPr lang="cs-CZ" dirty="false"/>
              <a:t>osoba (právnická nebo fyzická), která je registrovaným subjektem v ČR, tj. osoba, která má vlastní identifikační číslo (tzv. IČO někdy také IČ)</a:t>
            </a:r>
          </a:p>
          <a:p>
            <a:pPr algn="just"/>
            <a:r>
              <a:rPr lang="cs-CZ" dirty="false"/>
              <a:t>osoba, která má aktivní datovou schránku</a:t>
            </a:r>
          </a:p>
          <a:p>
            <a:pPr algn="just"/>
            <a:r>
              <a:rPr lang="cs-CZ" dirty="false"/>
              <a:t>osoba, která nepatří mezi subjekty, které se nemohou výzvy účastnit z důvodů insolvence, pokut, dluhu aj. </a:t>
            </a:r>
          </a:p>
          <a:p>
            <a:endParaRPr lang="cs-CZ" baseline="0" dirty="false"/>
          </a:p>
          <a:p>
            <a:pPr lvl="6"/>
            <a:endParaRPr lang="cs-CZ" baseline="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9</a:t>
            </a:fld>
            <a:endParaRPr lang="cs-CZ" dirty="false"/>
          </a:p>
        </p:txBody>
      </p:sp>
    </p:spTree>
    <p:extLst>
      <p:ext uri="{BB962C8B-B14F-4D97-AF65-F5344CB8AC3E}">
        <p14:creationId xmlns:p14="http://schemas.microsoft.com/office/powerpoint/2010/main" val="1377762098"/>
      </p:ext>
    </p:extLst>
  </p:cSld>
  <p:clrMapOvr>
    <a:masterClrMapping/>
  </p:clrMapOvr>
</p:sld>
</file>

<file path=ppt/theme/theme1.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
    <Relationship Target="itemProps1.xml" Type="http://schemas.openxmlformats.org/officeDocument/2006/relationships/customXmlProps" Id="rId1"/>
</Relationships>

</file>

<file path=customXml/_rels/item2.xml.rels><?xml version="1.0" encoding="UTF-8" standalone="yes"?>
<Relationships xmlns="http://schemas.openxmlformats.org/package/2006/relationships">
    <Relationship Target="itemProps2.xml" Type="http://schemas.openxmlformats.org/officeDocument/2006/relationships/customXmlProps" Id="rId1"/>
</Relationships>

</file>

<file path=customXml/_rels/item3.xml.rels><?xml version="1.0" encoding="UTF-8" standalone="yes"?>
<Relationships xmlns="http://schemas.openxmlformats.org/package/2006/relationships">
    <Relationship Target="itemProps3.xml" Type="http://schemas.openxmlformats.org/officeDocument/2006/relationships/customXmlProps" Id="rId1"/>
</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pc="http://schemas.microsoft.com/office/infopath/2007/PartnerControls" xmlns:xsi="http://www.w3.org/2001/XMLSchema-instance">
  <documentManagement>
    <AC_OriginalFileName xmlns="dfed548f-0517-4d39-90e3-3947398480c0">W:\PUBLICITA\VIZUÁLNÍ_IDENTITA\sablony_word_ppt\prezentace.pptx</AC_OriginalFileName>
  </documentManagement>
</p:properties>
</file>

<file path=customXml/item3.xml><?xml version="1.0" encoding="utf-8"?>
<ct:contentTypeSchema xmlns:ct="http://schemas.microsoft.com/office/2006/metadata/contentType" xmlns:ma="http://schemas.microsoft.com/office/2006/metadata/properties/metaAttributes" ct:_="" ma:_="" ma:contentTypeDescription="Vytvoří nový dokument" ma:contentTypeID="0x010100A2FCF9BCABF3854AAB137087829D63AA" ma:contentTypeName="Dokument" ma:contentTypeScope="" ma:contentTypeVersion="7" ma:versionID="f6f03f5b008ce72686bbcf691a7be2e8">
  <xsd:schema xmlns:xsd="http://www.w3.org/2001/XMLSchema" xmlns:ns2="dfed548f-0517-4d39-90e3-3947398480c0" xmlns:p="http://schemas.microsoft.com/office/2006/metadata/properties" xmlns:xs="http://www.w3.org/2001/XMLSchema" ma:fieldsID="a9a9eb159e242e6dec8d2b5b6c497589" ma:root="true" ns2:_="" targetNamespace="http://schemas.microsoft.com/office/2006/metadata/properties">
    <xsd:import namespace="dfed548f-0517-4d39-90e3-3947398480c0"/>
    <xsd:element name="properties">
      <xsd:complexType>
        <xsd:sequence>
          <xsd:element name="documentManagement">
            <xsd:complexType>
              <xsd:all>
                <xsd:element minOccurs="0" ref="ns2:AC_OriginalFileName"/>
              </xsd:all>
            </xsd:complexType>
          </xsd:element>
        </xsd:sequence>
      </xsd:complexType>
    </xsd:element>
  </xsd:schema>
  <xsd:schema xmlns:xsd="http://www.w3.org/2001/XMLSchema" xmlns:dms="http://schemas.microsoft.com/office/2006/documentManagement/types" xmlns:pc="http://schemas.microsoft.com/office/infopath/2007/PartnerControls" xmlns:xs="http://www.w3.org/2001/XMLSchema" elementFormDefault="qualified" targetNamespace="dfed548f-0517-4d39-90e3-3947398480c0">
    <xsd:import namespace="http://schemas.microsoft.com/office/2006/documentManagement/types"/>
    <xsd:import namespace="http://schemas.microsoft.com/office/infopath/2007/PartnerControls"/>
    <xsd:element ma:displayName="Original File Name" ma:index="8" ma:internalName="AC_OriginalFileName" name="AC_OriginalFileName" nillable="true">
      <xsd:simpleType>
        <xsd:restriction base="dms:Note">
          <xsd:maxLength value="255"/>
        </xsd:restriction>
      </xsd:simpleType>
    </xsd:element>
  </xsd:schema>
  <xsd:schema xmlns:xsd="http://www.w3.org/2001/XMLSchema" xmlns="http://schemas.openxmlformats.org/package/2006/metadata/core-properties" xmlns:dc="http://purl.org/dc/elements/1.1/" xmlns:dcterms="http://purl.org/dc/terms/" xmlns:odoc="http://schemas.microsoft.com/internal/obd" xmlns:xsi="http://www.w3.org/2001/XMLSchema-instance" attributeFormDefault="unqualified" blockDefault="#all" elementFormDefault="qualified" targetNamespace="http://schemas.openxmlformats.org/package/2006/metadata/core-properties">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maxOccurs="1" minOccurs="0" ref="dc:creator"/>
        <xsd:element maxOccurs="1" minOccurs="0" ref="dcterms:created"/>
        <xsd:element maxOccurs="1" minOccurs="0" ref="dc:identifier"/>
        <xsd:element ma:displayName="Typ obsahu" ma:index="0" maxOccurs="1" minOccurs="0" name="contentType" type="xsd:string"/>
        <xsd:element ma:displayName="Nadpis" ma:index="4" maxOccurs="1" minOccurs="0" ref="dc:title"/>
        <xsd:element maxOccurs="1" minOccurs="0" ref="dc:subject"/>
        <xsd:element maxOccurs="1" minOccurs="0" ref="dc:description"/>
        <xsd:element maxOccurs="1" minOccurs="0" name="keywords" type="xsd:string"/>
        <xsd:element maxOccurs="1" minOccurs="0" ref="dc:language"/>
        <xsd:element maxOccurs="1" minOccurs="0" name="category" type="xsd:string"/>
        <xsd:element maxOccurs="1" minOccurs="0" name="version" type="xsd:string"/>
        <xsd:element maxOccurs="1" minOccurs="0" name="revision" type="xsd:string">
          <xsd:annotation>
            <xsd:documentation>
                        This value indicates the number of saves or revisions. The application is responsible for updating this value after each revision.
                    </xsd:documentation>
          </xsd:annotation>
        </xsd:element>
        <xsd:element maxOccurs="1" minOccurs="0" name="lastModifiedBy" type="xsd:string"/>
        <xsd:element maxOccurs="1" minOccurs="0" ref="dcterms:modified"/>
        <xsd:element maxOccurs="1" minOccurs="0" name="contentStatus" type="xsd:string"/>
      </xsd:all>
    </xsd:complexType>
  </xsd:schema>
  <xs:schema xmlns:xs="http://www.w3.org/2001/XMLSchema" xmlns:pc="http://schemas.microsoft.com/office/infopath/2007/PartnerControls" attributeFormDefault="unqualified" elementFormDefault="qualified" targetNamespace="http://schemas.microsoft.com/office/infopath/2007/PartnerControls">
    <xs:element name="Person">
      <xs:complexType>
        <xs:sequence>
          <xs:element minOccurs="0" ref="pc:DisplayName"/>
          <xs:element minOccurs="0" ref="pc:AccountId"/>
          <xs:element minOccurs="0" ref="pc:AccountType"/>
        </xs:sequence>
      </xs:complexType>
    </xs:element>
    <xs:element name="DisplayName" type="xs:string"/>
    <xs:element name="AccountId" type="xs:string"/>
    <xs:element name="AccountType" type="xs:string"/>
    <xs:element name="BDCAssociatedEntity">
      <xs:complexType>
        <xs:sequence>
          <xs:element maxOccurs="unbounded" minOccurs="0" ref="pc:BDCEntity"/>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minOccurs="0" ref="pc:EntityDisplayName"/>
          <xs:element minOccurs="0" ref="pc:EntityInstanceReference"/>
          <xs:element minOccurs="0" ref="pc:EntityId1"/>
          <xs:element minOccurs="0" ref="pc:EntityId2"/>
          <xs:element minOccurs="0" ref="pc:EntityId3"/>
          <xs:element minOccurs="0" ref="pc:EntityId4"/>
          <xs:element minOccurs="0" ref="pc:EntityId5"/>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maxOccurs="unbounded" minOccurs="0" ref="pc:TermInfo"/>
        </xs:sequence>
      </xs:complexType>
    </xs:element>
    <xs:element name="TermInfo">
      <xs:complexType>
        <xs:sequence>
          <xs:element minOccurs="0" ref="pc:TermName"/>
          <xs:element minOccurs="0" ref="pc:TermId"/>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806EF36-2E80-4847-9151-E9C625552DBD}">
  <ds:schemaRefs>
    <ds:schemaRef ds:uri="http://schemas.microsoft.com/sharepoint/v3/contenttype/forms"/>
  </ds:schemaRefs>
</ds:datastoreItem>
</file>

<file path=customXml/itemProps2.xml><?xml version="1.0" encoding="utf-8"?>
<ds:datastoreItem xmlns:ds="http://schemas.openxmlformats.org/officeDocument/2006/customXml" ds:itemID="{93D88155-0E86-4D14-B6AF-C6806AEE9525}">
  <ds:schemaRefs>
    <ds:schemaRef ds:uri="http://schemas.microsoft.com/office/2006/documentManagement/types"/>
    <ds:schemaRef ds:uri="http://purl.org/dc/terms/"/>
    <ds:schemaRef ds:uri="http://www.w3.org/XML/1998/namespace"/>
    <ds:schemaRef ds:uri="http://schemas.microsoft.com/office/2006/metadata/properties"/>
    <ds:schemaRef ds:uri="http://purl.org/dc/dcmitype/"/>
    <ds:schemaRef ds:uri="http://purl.org/dc/elements/1.1/"/>
    <ds:schemaRef ds:uri="http://schemas.openxmlformats.org/package/2006/metadata/core-properties"/>
    <ds:schemaRef ds:uri="http://schemas.microsoft.com/office/infopath/2007/PartnerControls"/>
    <ds:schemaRef ds:uri="dfed548f-0517-4d39-90e3-3947398480c0"/>
  </ds:schemaRefs>
</ds:datastoreItem>
</file>

<file path=customXml/itemProps3.xml><?xml version="1.0" encoding="utf-8"?>
<ds:datastoreItem xmlns:ds="http://schemas.openxmlformats.org/officeDocument/2006/customXml" ds:itemID="{E6937348-7977-46A8-9818-642FB21DF6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ed548f-0517-4d39-90e3-3947398480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Properties xmlns:properties="http://schemas.openxmlformats.org/officeDocument/2006/extended-properties" xmlns:vt="http://schemas.openxmlformats.org/officeDocument/2006/docPropsVTypes">
  <properties:Template/>
  <properties:Words>9284</properties:Words>
  <properties:PresentationFormat>Předvádění na obrazovce (4:3)</properties:PresentationFormat>
  <properties:Paragraphs>1004</properties:Paragraphs>
  <properties:Slides>63</properties:Slides>
  <properties:Notes>63</properties:Notes>
  <properties:TotalTime>2990</properties:TotalTime>
  <properties:HiddenSlides>0</properties:HiddenSlides>
  <properties:MMClips>0</properties:MMClips>
  <properties:ScaleCrop>false</properties:ScaleCrop>
  <properties:HeadingPairs>
    <vt:vector baseType="variant" size="8">
      <vt:variant>
        <vt:lpstr>Použitá písma</vt:lpstr>
      </vt:variant>
      <vt:variant>
        <vt:i4>8</vt:i4>
      </vt:variant>
      <vt:variant>
        <vt:lpstr>Motiv</vt:lpstr>
      </vt:variant>
      <vt:variant>
        <vt:i4>1</vt:i4>
      </vt:variant>
      <vt:variant>
        <vt:lpstr>Vložené servery OLE</vt:lpstr>
      </vt:variant>
      <vt:variant>
        <vt:i4>1</vt:i4>
      </vt:variant>
      <vt:variant>
        <vt:lpstr>Nadpisy snímků</vt:lpstr>
      </vt:variant>
      <vt:variant>
        <vt:i4>63</vt:i4>
      </vt:variant>
    </vt:vector>
  </properties:HeadingPairs>
  <properties:TitlesOfParts>
    <vt:vector baseType="lpstr" size="73">
      <vt:lpstr>Arial</vt:lpstr>
      <vt:lpstr>Calibri</vt:lpstr>
      <vt:lpstr>Courier New</vt:lpstr>
      <vt:lpstr>Symbol</vt:lpstr>
      <vt:lpstr>Trebuchet MS</vt:lpstr>
      <vt:lpstr>Wingdings</vt:lpstr>
      <vt:lpstr>Wingdings 2</vt:lpstr>
      <vt:lpstr>Wingdings 3</vt:lpstr>
      <vt:lpstr>prezentace</vt:lpstr>
      <vt:lpstr>Worksheet</vt:lpstr>
      <vt:lpstr>Seminář pro žadatele výzvy  č. 03_23_054 Služby na podporu sociálního začleňování osob z Ukrajiny (2) </vt:lpstr>
      <vt:lpstr>Program semináře</vt:lpstr>
      <vt:lpstr>PŘEDSTAVENÍ VÝZVY</vt:lpstr>
      <vt:lpstr>Představení výzVY</vt:lpstr>
      <vt:lpstr>Představení výzVY</vt:lpstr>
      <vt:lpstr>Představení výzvy</vt:lpstr>
      <vt:lpstr>Představení výzvy</vt:lpstr>
      <vt:lpstr>Oprávnění žadatelé</vt:lpstr>
      <vt:lpstr>Oprávnění žadatelé</vt:lpstr>
      <vt:lpstr>Oprávnění žadatelé</vt:lpstr>
      <vt:lpstr>Oprávnění žadatelé</vt:lpstr>
      <vt:lpstr>Partnerství</vt:lpstr>
      <vt:lpstr>Partnerství</vt:lpstr>
      <vt:lpstr>Partnerství</vt:lpstr>
      <vt:lpstr>Partnerství</vt:lpstr>
      <vt:lpstr> Přehled povinných příloh žádosti</vt:lpstr>
      <vt:lpstr> Přehled povinných příloh žádosti</vt:lpstr>
      <vt:lpstr>Příloha č. 2 A – Údaje o sociální službě plán </vt:lpstr>
      <vt:lpstr>Příloha č. 2 A – Údaje o sociální službě plán</vt:lpstr>
      <vt:lpstr>Příloha č. 2 A – Údaje o sociální službě plán</vt:lpstr>
      <vt:lpstr>Příloha č. 2 A – Údaje o sociální službě plán</vt:lpstr>
      <vt:lpstr>Podporované aktivity  cílové skupiny  ROZPOČET Projektu  indikátory</vt:lpstr>
      <vt:lpstr>  Věcné zaměření výzvy </vt:lpstr>
      <vt:lpstr>  Věcné zaměření výzvy </vt:lpstr>
      <vt:lpstr>Cílové skupiny</vt:lpstr>
      <vt:lpstr>podporované aktivity</vt:lpstr>
      <vt:lpstr>  1. Poskytnutí sociálních služeb občanům Ukrajiny </vt:lpstr>
      <vt:lpstr>  1. Poskytnutí sociálních služeb občanům Ukrajiny  </vt:lpstr>
      <vt:lpstr>  1. Poskytnutí sociálních služeb občanům Ukrajiny  </vt:lpstr>
      <vt:lpstr>  1. Poskytnutí sociálních služeb občanům Ukrajiny  </vt:lpstr>
      <vt:lpstr>2. poskytnutí podpory a pomoci pro řešení komplexní nepříznivé sociální situace uprchlíků a jejich rodin   </vt:lpstr>
      <vt:lpstr>2. poskytnutí podpory a pomoci pro řešení komplexní nepříznivé sociální situace uprchlíků a jejich rodin</vt:lpstr>
      <vt:lpstr>2. poskytnutí podpory a pomoci pro řešení komplexní nepříznivé sociální situace uprchlíků a jejich rodin</vt:lpstr>
      <vt:lpstr>2. poskytnutí podpory a pomoci pro řešení komplexní nepříznivé sociální situace uprchlíků a jejich rodin</vt:lpstr>
      <vt:lpstr>2. poskytnutí podpory a pomoci pro řešení komplexní nepříznivé sociální situace uprchlíků a jejich rodin</vt:lpstr>
      <vt:lpstr>2. poskytnutí podpory a pomoci pro řešení komplexní nepříznivé sociální situace uprchlíků a jejich rodin</vt:lpstr>
      <vt:lpstr>ROzpoČet projektu</vt:lpstr>
      <vt:lpstr>Osobní přímé náklady</vt:lpstr>
      <vt:lpstr>PAUŠÁlnÍ SAZBA</vt:lpstr>
      <vt:lpstr>indikátory</vt:lpstr>
      <vt:lpstr>indikátory</vt:lpstr>
      <vt:lpstr>indikátory</vt:lpstr>
      <vt:lpstr>  veřejná podpora  veřejné zakázky</vt:lpstr>
      <vt:lpstr>Veřejná podpora</vt:lpstr>
      <vt:lpstr>Veřejná podpora</vt:lpstr>
      <vt:lpstr>Veřejné zakázky</vt:lpstr>
      <vt:lpstr>Proces hodnocení  a výběru projektů</vt:lpstr>
      <vt:lpstr>Proces hodnocení a výběru projektů</vt:lpstr>
      <vt:lpstr>KRITÉRIA HODNOCENÍ FORMÁLNÍCH NÁLEŽITOSTÍ  PROJEKTŮ</vt:lpstr>
      <vt:lpstr>KRITÉRIA HODNOCENÍ PŘIJATELNOSTI PROJEKTŮ</vt:lpstr>
      <vt:lpstr>HODNOCENÍ HPFN PROJEKTŮ - LHŮTY</vt:lpstr>
      <vt:lpstr>Věcné hodnocení A výběr projektů– obecné informace</vt:lpstr>
      <vt:lpstr>Věcné hodnocení A výběr projektů– obecné informace</vt:lpstr>
      <vt:lpstr>Věcné hodnocení - kritéria</vt:lpstr>
      <vt:lpstr>Potřebnost – vymezení problému a cílové skupiny </vt:lpstr>
      <vt:lpstr>Příprava a vydání právního aktu o poskytnutí podpory</vt:lpstr>
      <vt:lpstr>Informování žadatele o výsledku žádosti  v jednotlivých fázích hodnocení a výběru</vt:lpstr>
      <vt:lpstr>Informační systém ISKP21+ -  zakládání projektové žádosti</vt:lpstr>
      <vt:lpstr>Přístup do is kp21+</vt:lpstr>
      <vt:lpstr>Dokumenty   odkazy na příručky  kontakty</vt:lpstr>
      <vt:lpstr>Dokumenty, odkazy na příručku</vt:lpstr>
      <vt:lpstr>Kontakt na vyhlašovatele výzvy</vt:lpstr>
      <vt:lpstr>Kontakt na vyhlašovatele výzvy</vt:lpstr>
    </vt:vector>
  </properties:TitlesOfParts>
  <properties:LinksUpToDate>false</properties:LinksUpToDate>
  <properties:SharedDoc>false</properties:SharedDoc>
  <properties:HyperlinksChanged>false</properties:HyperlinksChanged>
  <properties:Application>Microsoft Office PowerPoint</properties:Application>
  <properties:AppVersion>16.0000</properties:AppVersion>
</properties:Properties>
</file>

<file path=docProps/core.xml><?xml version="1.0" encoding="utf-8"?>
<cp:coreProperties xmlns:cp="http://schemas.openxmlformats.org/package/2006/metadata/core-properties" xmlns:dcterms="http://purl.org/dc/terms/" xmlns:dc="http://purl.org/dc/elements/1.1/">
  <dcterms:created xmlns:xsi="http://www.w3.org/2001/XMLSchema-instance" xsi:type="dcterms:W3CDTF">2015-02-20T08:23:15Z</dcterms:created>
  <dc:creator/>
  <cp:lastModifiedBy/>
  <cp:lastPrinted>2023-09-12T06:16:42Z</cp:lastPrinted>
  <dcterms:modified xmlns:xsi="http://www.w3.org/2001/XMLSchema-instance" xsi:type="dcterms:W3CDTF">2023-09-13T08:14:07Z</dcterms:modified>
  <cp:revision>222</cp:revision>
  <dc:title>Prezentace aplikace PowerPoint</dc:title>
</cp:coreProperties>
</file>

<file path=docProps/custom.xml><?xml version="1.0" encoding="utf-8"?>
<prop:Properties xmlns:vt="http://schemas.openxmlformats.org/officeDocument/2006/docPropsVTypes" xmlns:prop="http://schemas.openxmlformats.org/officeDocument/2006/custom-properties">
  <prop:property fmtid="{D5CDD505-2E9C-101B-9397-08002B2CF9AE}" pid="2" name="ContentTypeId">
    <vt:lpwstr>0x010100A2FCF9BCABF3854AAB137087829D63AA</vt:lpwstr>
  </prop:property>
</prop:Properties>
</file>