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
<Relationships xmlns="http://schemas.openxmlformats.org/package/2006/relationships">
    <Relationship Target="docProps/app.xml" Type="http://schemas.openxmlformats.org/officeDocument/2006/relationships/extended-properties" Id="rId3"/>
    <Relationship Target="docProps/core.xml" Type="http://schemas.openxmlformats.org/package/2006/relationships/metadata/core-properties" Id="rId2"/>
    <Relationship Target="ppt/presentation.xml" Type="http://schemas.openxmlformats.org/officeDocument/2006/relationships/officeDocument" Id="rId1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embedTrueTypeFonts="true" saveSubsetFonts="true">
  <p:sldMasterIdLst>
    <p:sldMasterId id="2147483648" r:id="rId1"/>
    <p:sldMasterId id="2147483650" r:id="rId2"/>
    <p:sldMasterId id="2147483661" r:id="rId3"/>
    <p:sldMasterId id="2147483672" r:id="rId4"/>
  </p:sldMasterIdLst>
  <p:notesMasterIdLst>
    <p:notesMasterId r:id="rId15"/>
  </p:notesMasterIdLst>
  <p:sldIdLst>
    <p:sldId id="256" r:id="rId5"/>
    <p:sldId id="264" r:id="rId6"/>
    <p:sldId id="262" r:id="rId7"/>
    <p:sldId id="271" r:id="rId8"/>
    <p:sldId id="268" r:id="rId9"/>
    <p:sldId id="274" r:id="rId10"/>
    <p:sldId id="272" r:id="rId11"/>
    <p:sldId id="267" r:id="rId12"/>
    <p:sldId id="275" r:id="rId13"/>
    <p:sldId id="269" r:id="rId14"/>
  </p:sldIdLst>
  <p:sldSz cx="9144000" cy="6858000" type="screen4x3"/>
  <p:notesSz cx="9926638" cy="6797675"/>
  <p:embeddedFontLst>
    <p:embeddedFont>
      <p:font typeface="BUMQHJ+Arial Bold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EDLADW+Arial Bold" panose="020B0604020202020204" charset="0"/>
      <p:regular r:id="rId21"/>
    </p:embeddedFont>
    <p:embeddedFont>
      <p:font typeface="EWEIJC+Arial Bold" panose="020B0604020202020204" charset="0"/>
      <p:regular r:id="rId22"/>
    </p:embeddedFont>
    <p:embeddedFont>
      <p:font typeface="JPJDJR+Trebuchet MS" panose="020B0604020202020204" charset="0"/>
      <p:regular r:id="rId23"/>
    </p:embeddedFont>
    <p:embeddedFont>
      <p:font typeface="Trebuchet MS" panose="020B0603020202020204" pitchFamily="34" charset="0"/>
      <p:regular r:id="rId24"/>
      <p:bold r:id="rId25"/>
      <p:italic r:id="rId26"/>
      <p:boldItalic r:id="rId27"/>
    </p:embeddedFont>
    <p:embeddedFont>
      <p:font typeface="Wingdings 3" panose="05040102010807070707" pitchFamily="18" charset="2"/>
      <p:regular r:id="rId28"/>
    </p:embeddedFont>
  </p:embeddedFontLst>
  <p:defaultTextStyle>
    <a:defPPr>
      <a:defRPr lang="cs-CZ"/>
    </a:defPPr>
    <a:lvl1pPr marL="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lastView="sldThumbnailView">
  <p:normalViewPr>
    <p:restoredLeft sz="15620"/>
    <p:restoredTop sz="70580" autoAdjust="false"/>
  </p:normalViewPr>
  <p:slideViewPr>
    <p:cSldViewPr>
      <p:cViewPr varScale="true">
        <p:scale>
          <a:sx n="47" d="100"/>
          <a:sy n="47" d="100"/>
        </p:scale>
        <p:origin x="1840" y="2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
    <Relationship Target="slides/slide4.xml" Type="http://schemas.openxmlformats.org/officeDocument/2006/relationships/slide" Id="rId8"/>
    <Relationship Target="slides/slide9.xml" Type="http://schemas.openxmlformats.org/officeDocument/2006/relationships/slide" Id="rId13"/>
    <Relationship Target="fonts/font3.fntdata" Type="http://schemas.openxmlformats.org/officeDocument/2006/relationships/font" Id="rId18"/>
    <Relationship Target="fonts/font11.fntdata" Type="http://schemas.openxmlformats.org/officeDocument/2006/relationships/font" Id="rId26"/>
    <Relationship Target="slideMasters/slideMaster3.xml" Type="http://schemas.openxmlformats.org/officeDocument/2006/relationships/slideMaster" Id="rId3"/>
    <Relationship Target="fonts/font6.fntdata" Type="http://schemas.openxmlformats.org/officeDocument/2006/relationships/font" Id="rId21"/>
    <Relationship Target="slides/slide3.xml" Type="http://schemas.openxmlformats.org/officeDocument/2006/relationships/slide" Id="rId7"/>
    <Relationship Target="slides/slide8.xml" Type="http://schemas.openxmlformats.org/officeDocument/2006/relationships/slide" Id="rId12"/>
    <Relationship Target="fonts/font2.fntdata" Type="http://schemas.openxmlformats.org/officeDocument/2006/relationships/font" Id="rId17"/>
    <Relationship Target="fonts/font10.fntdata" Type="http://schemas.openxmlformats.org/officeDocument/2006/relationships/font" Id="rId25"/>
    <Relationship Target="slideMasters/slideMaster2.xml" Type="http://schemas.openxmlformats.org/officeDocument/2006/relationships/slideMaster" Id="rId2"/>
    <Relationship Target="fonts/font1.fntdata" Type="http://schemas.openxmlformats.org/officeDocument/2006/relationships/font" Id="rId16"/>
    <Relationship Target="fonts/font5.fntdata" Type="http://schemas.openxmlformats.org/officeDocument/2006/relationships/font" Id="rId20"/>
    <Relationship Target="presProps.xml" Type="http://schemas.openxmlformats.org/officeDocument/2006/relationships/presProps" Id="rId29"/>
    <Relationship Target="slideMasters/slideMaster1.xml" Type="http://schemas.openxmlformats.org/officeDocument/2006/relationships/slideMaster" Id="rId1"/>
    <Relationship Target="slides/slide2.xml" Type="http://schemas.openxmlformats.org/officeDocument/2006/relationships/slide" Id="rId6"/>
    <Relationship Target="slides/slide7.xml" Type="http://schemas.openxmlformats.org/officeDocument/2006/relationships/slide" Id="rId11"/>
    <Relationship Target="fonts/font9.fntdata" Type="http://schemas.openxmlformats.org/officeDocument/2006/relationships/font" Id="rId24"/>
    <Relationship Target="tableStyles.xml" Type="http://schemas.openxmlformats.org/officeDocument/2006/relationships/tableStyles" Id="rId32"/>
    <Relationship Target="slides/slide1.xml" Type="http://schemas.openxmlformats.org/officeDocument/2006/relationships/slide" Id="rId5"/>
    <Relationship Target="notesMasters/notesMaster1.xml" Type="http://schemas.openxmlformats.org/officeDocument/2006/relationships/notesMaster" Id="rId15"/>
    <Relationship Target="fonts/font8.fntdata" Type="http://schemas.openxmlformats.org/officeDocument/2006/relationships/font" Id="rId23"/>
    <Relationship Target="fonts/font13.fntdata" Type="http://schemas.openxmlformats.org/officeDocument/2006/relationships/font" Id="rId28"/>
    <Relationship Target="slides/slide6.xml" Type="http://schemas.openxmlformats.org/officeDocument/2006/relationships/slide" Id="rId10"/>
    <Relationship Target="fonts/font4.fntdata" Type="http://schemas.openxmlformats.org/officeDocument/2006/relationships/font" Id="rId19"/>
    <Relationship Target="theme/theme1.xml" Type="http://schemas.openxmlformats.org/officeDocument/2006/relationships/theme" Id="rId31"/>
    <Relationship Target="slideMasters/slideMaster4.xml" Type="http://schemas.openxmlformats.org/officeDocument/2006/relationships/slideMaster" Id="rId4"/>
    <Relationship Target="slides/slide5.xml" Type="http://schemas.openxmlformats.org/officeDocument/2006/relationships/slide" Id="rId9"/>
    <Relationship Target="slides/slide10.xml" Type="http://schemas.openxmlformats.org/officeDocument/2006/relationships/slide" Id="rId14"/>
    <Relationship Target="fonts/font7.fntdata" Type="http://schemas.openxmlformats.org/officeDocument/2006/relationships/font" Id="rId22"/>
    <Relationship Target="fonts/font12.fntdata" Type="http://schemas.openxmlformats.org/officeDocument/2006/relationships/font" Id="rId27"/>
    <Relationship Target="viewProps.xml" Type="http://schemas.openxmlformats.org/officeDocument/2006/relationships/viewProps" Id="rId30"/>
</Relationships>

</file>

<file path=ppt/notesMasters/_rels/notesMaster1.xml.rels><?xml version="1.0" encoding="UTF-8" standalone="yes"?>
<Relationships xmlns="http://schemas.openxmlformats.org/package/2006/relationships">
    <Relationship Target="../theme/theme5.xml" Type="http://schemas.openxmlformats.org/officeDocument/2006/relationships/theme" Id="rId1"/>
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true"/>
          </p:cNvSpPr>
          <p:nvPr>
            <p:ph type="dt" idx="1"/>
          </p:nvPr>
        </p:nvSpPr>
        <p:spPr>
          <a:xfrm>
            <a:off x="5623372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r">
              <a:defRPr sz="1200"/>
            </a:lvl1pPr>
          </a:lstStyle>
          <a:p>
            <a:fld id="{57F7886B-CD35-44F9-87CC-19C15C7E7643}" type="datetimeFigureOut">
              <a:rPr lang="cs-CZ" smtClean="false"/>
              <a:t>05.10.2023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3433763" y="849313"/>
            <a:ext cx="3059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false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true"/>
          </p:cNvSpPr>
          <p:nvPr>
            <p:ph type="body" sz="quarter" idx="3"/>
          </p:nvPr>
        </p:nvSpPr>
        <p:spPr>
          <a:xfrm>
            <a:off x="992664" y="3271382"/>
            <a:ext cx="7941310" cy="2676584"/>
          </a:xfrm>
          <a:prstGeom prst="rect">
            <a:avLst/>
          </a:prstGeom>
        </p:spPr>
        <p:txBody>
          <a:bodyPr vert="horz" lIns="91440" tIns="45720" rIns="91440" bIns="45720" rtlCol="false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4"/>
          </p:nvPr>
        </p:nvSpPr>
        <p:spPr>
          <a:xfrm>
            <a:off x="0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5"/>
          </p:nvPr>
        </p:nvSpPr>
        <p:spPr>
          <a:xfrm>
            <a:off x="5623372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r">
              <a:defRPr sz="1200"/>
            </a:lvl1pPr>
          </a:lstStyle>
          <a:p>
            <a:fld id="{4C1D34ED-F2F1-4D4E-80BD-FE3113B57489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9437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
    <Relationship Target="../slides/slide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0.xml.rels><?xml version="1.0" encoding="UTF-8" standalone="yes"?>
<Relationships xmlns="http://schemas.openxmlformats.org/package/2006/relationships">
    <Relationship Target="../slides/slide10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.xml.rels><?xml version="1.0" encoding="UTF-8" standalone="yes"?>
<Relationships xmlns="http://schemas.openxmlformats.org/package/2006/relationships">
    <Relationship Target="../slides/slide2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.xml.rels><?xml version="1.0" encoding="UTF-8" standalone="yes"?>
<Relationships xmlns="http://schemas.openxmlformats.org/package/2006/relationships">
    <Relationship Target="../slides/slide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4.xml.rels><?xml version="1.0" encoding="UTF-8" standalone="yes"?>
<Relationships xmlns="http://schemas.openxmlformats.org/package/2006/relationships">
    <Relationship Target="../slides/slide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5.xml.rels><?xml version="1.0" encoding="UTF-8" standalone="yes"?>
<Relationships xmlns="http://schemas.openxmlformats.org/package/2006/relationships">
    <Relationship Target="../slides/slide5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6.xml.rels><?xml version="1.0" encoding="UTF-8" standalone="yes"?>
<Relationships xmlns="http://schemas.openxmlformats.org/package/2006/relationships">
    <Relationship Target="../slides/slide6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7.xml.rels><?xml version="1.0" encoding="UTF-8" standalone="yes"?>
<Relationships xmlns="http://schemas.openxmlformats.org/package/2006/relationships">
    <Relationship Target="../slides/slide7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8.xml.rels><?xml version="1.0" encoding="UTF-8" standalone="yes"?>
<Relationships xmlns="http://schemas.openxmlformats.org/package/2006/relationships">
    <Relationship Target="../slides/slide8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9.xml.rels><?xml version="1.0" encoding="UTF-8" standalone="yes"?>
<Relationships xmlns="http://schemas.openxmlformats.org/package/2006/relationships">
    <Relationship Target="../slides/slide9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4C1D34ED-F2F1-4D4E-80BD-FE3113B57489}" type="slidenum">
              <a:rPr lang="cs-CZ" smtClean="false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7611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false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připravujeme semináře na další témata (sociální práce na obcích, zaměstnanost a dluhová problematika, podpora pečujících, podpora ohrožených rodin s dětmi, mezigenerační aktivity apod.)</a:t>
            </a:r>
            <a:endParaRPr lang="cs-CZ" sz="1200" dirty="false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4C1D34ED-F2F1-4D4E-80BD-FE3113B57489}" type="slidenum">
              <a:rPr lang="cs-CZ" smtClean="false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0230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4C1D34ED-F2F1-4D4E-80BD-FE3113B57489}" type="slidenum">
              <a:rPr lang="cs-CZ" smtClean="false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5243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false"/>
              <a:t>218 projektů na sociální začleňování </a:t>
            </a:r>
            <a:br>
              <a:rPr lang="cs-CZ" sz="1200" dirty="false"/>
            </a:br>
            <a:r>
              <a:rPr lang="cs-CZ" sz="1200" dirty="false"/>
              <a:t>(462 mil. Kč)</a:t>
            </a:r>
            <a:br>
              <a:rPr lang="cs-CZ" sz="1200" dirty="false"/>
            </a:br>
            <a:r>
              <a:rPr lang="cs-CZ" sz="1200" dirty="false"/>
              <a:t> z toho podpořeno </a:t>
            </a:r>
            <a:r>
              <a:rPr lang="cs-CZ" sz="1200" b="true" dirty="false"/>
              <a:t>55 komunitních center</a:t>
            </a:r>
            <a:br>
              <a:rPr lang="cs-CZ" sz="1200" dirty="false"/>
            </a:br>
            <a:r>
              <a:rPr lang="cs-CZ" sz="1200" dirty="false"/>
              <a:t> na území MAS v objemu 125,8 mil. Kč</a:t>
            </a:r>
          </a:p>
          <a:p>
            <a:r>
              <a:rPr lang="cs-CZ" sz="1800" b="true" i="false" u="none" strike="noStrike" baseline="0" dirty="false">
                <a:solidFill>
                  <a:srgbClr val="000000"/>
                </a:solidFill>
                <a:latin typeface="Arial" panose="020B0604020202020204" pitchFamily="34" charset="0"/>
              </a:rPr>
              <a:t>Komunitní sociální práce </a:t>
            </a:r>
            <a:r>
              <a:rPr lang="cs-CZ" sz="1800" b="false" i="false" u="none" strike="noStrike" baseline="0" dirty="false">
                <a:solidFill>
                  <a:srgbClr val="000000"/>
                </a:solidFill>
                <a:latin typeface="Arial" panose="020B0604020202020204" pitchFamily="34" charset="0"/>
              </a:rPr>
              <a:t>představuje významný inkluzivní mechanismus. Osoby z cílových skupin jsou zapojovány do rozhodování a do přímé realizace opatření na úrovni sousedství, vyloučené lokality, obce, města, mikroregionu, a to s cílem získání lepšího přístupu ke společenským zdrojům (sociální ochrana, bydlení, vzdělání, zaměstnání, možnost uplatňovat svá práva atd.). 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4C1D34ED-F2F1-4D4E-80BD-FE3113B57489}" type="slidenum">
              <a:rPr lang="cs-CZ" smtClean="false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1966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4C1D34ED-F2F1-4D4E-80BD-FE3113B57489}" type="slidenum">
              <a:rPr lang="cs-CZ" smtClean="false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4816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4C1D34ED-F2F1-4D4E-80BD-FE3113B57489}" type="slidenum">
              <a:rPr lang="cs-CZ" smtClean="false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5062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4C1D34ED-F2F1-4D4E-80BD-FE3113B57489}" type="slidenum">
              <a:rPr lang="cs-CZ" smtClean="false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6924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4C1D34ED-F2F1-4D4E-80BD-FE3113B57489}" type="slidenum">
              <a:rPr lang="cs-CZ" smtClean="false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7768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4C1D34ED-F2F1-4D4E-80BD-FE3113B57489}" type="slidenum">
              <a:rPr lang="cs-CZ" smtClean="false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7144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4C1D34ED-F2F1-4D4E-80BD-FE3113B57489}" type="slidenum">
              <a:rPr lang="cs-CZ" smtClean="false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5667990"/>
      </p:ext>
    </p:extLst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10.xml.rels><?xml version="1.0" encoding="UTF-8" standalone="yes"?>
<Relationships xmlns="http://schemas.openxmlformats.org/package/2006/relationships">
    <Relationship Target="../slideMasters/slideMaster2.xml" Type="http://schemas.openxmlformats.org/officeDocument/2006/relationships/slideMaster" Id="rId1"/>
</Relationships>

</file>

<file path=ppt/slideLayouts/_rels/slideLayout11.xml.rels><?xml version="1.0" encoding="UTF-8" standalone="yes"?>
<Relationships xmlns="http://schemas.openxmlformats.org/package/2006/relationships">
    <Relationship Target="../slideMasters/slideMaster2.xml" Type="http://schemas.openxmlformats.org/officeDocument/2006/relationships/slideMaster" Id="rId1"/>
</Relationships>

</file>

<file path=ppt/slideLayouts/_rels/slideLayout12.xml.rels><?xml version="1.0" encoding="UTF-8" standalone="yes"?>
<Relationships xmlns="http://schemas.openxmlformats.org/package/2006/relationships">
    <Relationship Target="../media/image1.png" Type="http://schemas.openxmlformats.org/officeDocument/2006/relationships/image" Id="rId2"/>
    <Relationship Target="../slideMasters/slideMaster3.xml" Type="http://schemas.openxmlformats.org/officeDocument/2006/relationships/slideMaster" Id="rId1"/>
</Relationships>

</file>

<file path=ppt/slideLayouts/_rels/slideLayout13.xml.rels><?xml version="1.0" encoding="UTF-8" standalone="yes"?>
<Relationships xmlns="http://schemas.openxmlformats.org/package/2006/relationships">
    <Relationship Target="../slideMasters/slideMaster3.xml" Type="http://schemas.openxmlformats.org/officeDocument/2006/relationships/slideMaster" Id="rId1"/>
</Relationships>

</file>

<file path=ppt/slideLayouts/_rels/slideLayout14.xml.rels><?xml version="1.0" encoding="UTF-8" standalone="yes"?>
<Relationships xmlns="http://schemas.openxmlformats.org/package/2006/relationships">
    <Relationship Target="../slideMasters/slideMaster3.xml" Type="http://schemas.openxmlformats.org/officeDocument/2006/relationships/slideMaster" Id="rId1"/>
</Relationships>

</file>

<file path=ppt/slideLayouts/_rels/slideLayout15.xml.rels><?xml version="1.0" encoding="UTF-8" standalone="yes"?>
<Relationships xmlns="http://schemas.openxmlformats.org/package/2006/relationships">
    <Relationship Target="../slideMasters/slideMaster3.xml" Type="http://schemas.openxmlformats.org/officeDocument/2006/relationships/slideMaster" Id="rId1"/>
</Relationships>

</file>

<file path=ppt/slideLayouts/_rels/slideLayout16.xml.rels><?xml version="1.0" encoding="UTF-8" standalone="yes"?>
<Relationships xmlns="http://schemas.openxmlformats.org/package/2006/relationships">
    <Relationship Target="../slideMasters/slideMaster3.xml" Type="http://schemas.openxmlformats.org/officeDocument/2006/relationships/slideMaster" Id="rId1"/>
</Relationships>

</file>

<file path=ppt/slideLayouts/_rels/slideLayout17.xml.rels><?xml version="1.0" encoding="UTF-8" standalone="yes"?>
<Relationships xmlns="http://schemas.openxmlformats.org/package/2006/relationships">
    <Relationship Target="../media/image2.jpeg" Type="http://schemas.openxmlformats.org/officeDocument/2006/relationships/image" Id="rId2"/>
    <Relationship Target="../slideMasters/slideMaster3.xml" Type="http://schemas.openxmlformats.org/officeDocument/2006/relationships/slideMaster" Id="rId1"/>
</Relationships>

</file>

<file path=ppt/slideLayouts/_rels/slideLayout18.xml.rels><?xml version="1.0" encoding="UTF-8" standalone="yes"?>
<Relationships xmlns="http://schemas.openxmlformats.org/package/2006/relationships">
    <Relationship Target="../slideMasters/slideMaster3.xml" Type="http://schemas.openxmlformats.org/officeDocument/2006/relationships/slideMaster" Id="rId1"/>
</Relationships>

</file>

<file path=ppt/slideLayouts/_rels/slideLayout19.xml.rels><?xml version="1.0" encoding="UTF-8" standalone="yes"?>
<Relationships xmlns="http://schemas.openxmlformats.org/package/2006/relationships">
    <Relationship Target="../slideMasters/slideMaster3.xml" Type="http://schemas.openxmlformats.org/officeDocument/2006/relationships/slideMaster" Id="rId1"/>
</Relationships>

</file>

<file path=ppt/slideLayouts/_rels/slideLayout2.xml.rels><?xml version="1.0" encoding="UTF-8" standalone="yes"?>
<Relationships xmlns="http://schemas.openxmlformats.org/package/2006/relationships">
    <Relationship Target="../media/image1.png" Type="http://schemas.openxmlformats.org/officeDocument/2006/relationships/image" Id="rId2"/>
    <Relationship Target="../slideMasters/slideMaster2.xml" Type="http://schemas.openxmlformats.org/officeDocument/2006/relationships/slideMaster" Id="rId1"/>
</Relationships>

</file>

<file path=ppt/slideLayouts/_rels/slideLayout20.xml.rels><?xml version="1.0" encoding="UTF-8" standalone="yes"?>
<Relationships xmlns="http://schemas.openxmlformats.org/package/2006/relationships">
    <Relationship Target="../slideMasters/slideMaster3.xml" Type="http://schemas.openxmlformats.org/officeDocument/2006/relationships/slideMaster" Id="rId1"/>
</Relationships>

</file>

<file path=ppt/slideLayouts/_rels/slideLayout21.xml.rels><?xml version="1.0" encoding="UTF-8" standalone="yes"?>
<Relationships xmlns="http://schemas.openxmlformats.org/package/2006/relationships">
    <Relationship Target="../slideMasters/slideMaster3.xml" Type="http://schemas.openxmlformats.org/officeDocument/2006/relationships/slideMaster" Id="rId1"/>
</Relationships>

</file>

<file path=ppt/slideLayouts/_rels/slideLayout22.xml.rels><?xml version="1.0" encoding="UTF-8" standalone="yes"?>
<Relationships xmlns="http://schemas.openxmlformats.org/package/2006/relationships">
    <Relationship Target="../media/image2.jpeg" Type="http://schemas.openxmlformats.org/officeDocument/2006/relationships/image" Id="rId2"/>
    <Relationship Target="../slideMasters/slideMaster4.xml" Type="http://schemas.openxmlformats.org/officeDocument/2006/relationships/slideMaster" Id="rId1"/>
</Relationships>

</file>

<file path=ppt/slideLayouts/_rels/slideLayout23.xml.rels><?xml version="1.0" encoding="UTF-8" standalone="yes"?>
<Relationships xmlns="http://schemas.openxmlformats.org/package/2006/relationships">
    <Relationship Target="../slideMasters/slideMaster4.xml" Type="http://schemas.openxmlformats.org/officeDocument/2006/relationships/slideMaster" Id="rId1"/>
</Relationships>

</file>

<file path=ppt/slideLayouts/_rels/slideLayout24.xml.rels><?xml version="1.0" encoding="UTF-8" standalone="yes"?>
<Relationships xmlns="http://schemas.openxmlformats.org/package/2006/relationships">
    <Relationship Target="../slideMasters/slideMaster4.xml" Type="http://schemas.openxmlformats.org/officeDocument/2006/relationships/slideMaster" Id="rId1"/>
</Relationships>

</file>

<file path=ppt/slideLayouts/_rels/slideLayout25.xml.rels><?xml version="1.0" encoding="UTF-8" standalone="yes"?>
<Relationships xmlns="http://schemas.openxmlformats.org/package/2006/relationships">
    <Relationship Target="../slideMasters/slideMaster4.xml" Type="http://schemas.openxmlformats.org/officeDocument/2006/relationships/slideMaster" Id="rId1"/>
</Relationships>

</file>

<file path=ppt/slideLayouts/_rels/slideLayout26.xml.rels><?xml version="1.0" encoding="UTF-8" standalone="yes"?>
<Relationships xmlns="http://schemas.openxmlformats.org/package/2006/relationships">
    <Relationship Target="../slideMasters/slideMaster4.xml" Type="http://schemas.openxmlformats.org/officeDocument/2006/relationships/slideMaster" Id="rId1"/>
</Relationships>

</file>

<file path=ppt/slideLayouts/_rels/slideLayout27.xml.rels><?xml version="1.0" encoding="UTF-8" standalone="yes"?>
<Relationships xmlns="http://schemas.openxmlformats.org/package/2006/relationships">
    <Relationship Target="../media/image2.jpeg" Type="http://schemas.openxmlformats.org/officeDocument/2006/relationships/image" Id="rId2"/>
    <Relationship Target="../slideMasters/slideMaster4.xml" Type="http://schemas.openxmlformats.org/officeDocument/2006/relationships/slideMaster" Id="rId1"/>
</Relationships>

</file>

<file path=ppt/slideLayouts/_rels/slideLayout28.xml.rels><?xml version="1.0" encoding="UTF-8" standalone="yes"?>
<Relationships xmlns="http://schemas.openxmlformats.org/package/2006/relationships">
    <Relationship Target="../slideMasters/slideMaster4.xml" Type="http://schemas.openxmlformats.org/officeDocument/2006/relationships/slideMaster" Id="rId1"/>
</Relationships>

</file>

<file path=ppt/slideLayouts/_rels/slideLayout29.xml.rels><?xml version="1.0" encoding="UTF-8" standalone="yes"?>
<Relationships xmlns="http://schemas.openxmlformats.org/package/2006/relationships">
    <Relationship Target="../slideMasters/slideMaster4.xml" Type="http://schemas.openxmlformats.org/officeDocument/2006/relationships/slideMaster" Id="rId1"/>
</Relationships>

</file>

<file path=ppt/slideLayouts/_rels/slideLayout3.xml.rels><?xml version="1.0" encoding="UTF-8" standalone="yes"?>
<Relationships xmlns="http://schemas.openxmlformats.org/package/2006/relationships">
    <Relationship Target="../slideMasters/slideMaster2.xml" Type="http://schemas.openxmlformats.org/officeDocument/2006/relationships/slideMaster" Id="rId1"/>
</Relationships>

</file>

<file path=ppt/slideLayouts/_rels/slideLayout30.xml.rels><?xml version="1.0" encoding="UTF-8" standalone="yes"?>
<Relationships xmlns="http://schemas.openxmlformats.org/package/2006/relationships">
    <Relationship Target="../slideMasters/slideMaster4.xml" Type="http://schemas.openxmlformats.org/officeDocument/2006/relationships/slideMaster" Id="rId1"/>
</Relationships>

</file>

<file path=ppt/slideLayouts/_rels/slideLayout31.xml.rels><?xml version="1.0" encoding="UTF-8" standalone="yes"?>
<Relationships xmlns="http://schemas.openxmlformats.org/package/2006/relationships">
    <Relationship Target="../slideMasters/slideMaster4.xml" Type="http://schemas.openxmlformats.org/officeDocument/2006/relationships/slideMaster" Id="rId1"/>
</Relationships>

</file>

<file path=ppt/slideLayouts/_rels/slideLayout4.xml.rels><?xml version="1.0" encoding="UTF-8" standalone="yes"?>
<Relationships xmlns="http://schemas.openxmlformats.org/package/2006/relationships">
    <Relationship Target="../slideMasters/slideMaster2.xml" Type="http://schemas.openxmlformats.org/officeDocument/2006/relationships/slideMaster" Id="rId1"/>
</Relationships>

</file>

<file path=ppt/slideLayouts/_rels/slideLayout5.xml.rels><?xml version="1.0" encoding="UTF-8" standalone="yes"?>
<Relationships xmlns="http://schemas.openxmlformats.org/package/2006/relationships">
    <Relationship Target="../slideMasters/slideMaster2.xml" Type="http://schemas.openxmlformats.org/officeDocument/2006/relationships/slideMaster" Id="rId1"/>
</Relationships>

</file>

<file path=ppt/slideLayouts/_rels/slideLayout6.xml.rels><?xml version="1.0" encoding="UTF-8" standalone="yes"?>
<Relationships xmlns="http://schemas.openxmlformats.org/package/2006/relationships">
    <Relationship Target="../slideMasters/slideMaster2.xml" Type="http://schemas.openxmlformats.org/officeDocument/2006/relationships/slideMaster" Id="rId1"/>
</Relationships>

</file>

<file path=ppt/slideLayouts/_rels/slideLayout7.xml.rels><?xml version="1.0" encoding="UTF-8" standalone="yes"?>
<Relationships xmlns="http://schemas.openxmlformats.org/package/2006/relationships">
    <Relationship Target="../media/image2.jpeg" Type="http://schemas.openxmlformats.org/officeDocument/2006/relationships/image" Id="rId2"/>
    <Relationship Target="../slideMasters/slideMaster2.xml" Type="http://schemas.openxmlformats.org/officeDocument/2006/relationships/slideMaster" Id="rId1"/>
</Relationships>

</file>

<file path=ppt/slideLayouts/_rels/slideLayout8.xml.rels><?xml version="1.0" encoding="UTF-8" standalone="yes"?>
<Relationships xmlns="http://schemas.openxmlformats.org/package/2006/relationships">
    <Relationship Target="../slideMasters/slideMaster2.xml" Type="http://schemas.openxmlformats.org/officeDocument/2006/relationships/slideMaster" Id="rId1"/>
</Relationships>

</file>

<file path=ppt/slideLayouts/_rels/slideLayout9.xml.rels><?xml version="1.0" encoding="UTF-8" standalone="yes"?>
<Relationships xmlns="http://schemas.openxmlformats.org/package/2006/relationships">
    <Relationship Target="../slideMasters/slideMaster2.xml" Type="http://schemas.openxmlformats.org/officeDocument/2006/relationships/slideMaster" Id="rId1"/>
</Relationships>

</file>

<file path=ppt/slideLayouts/slideLayout1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false"/>
              <a:t>10/5/2023</a:t>
            </a:fld>
            <a:endParaRPr lang="en-US"/>
          </a:p>
        </p:txBody>
      </p:sp>
      <p:sp>
        <p:nvSpPr>
          <p:cNvPr id="5" name="Foot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false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8" name="Zástupný symbol pro obsah 2"/>
          <p:cNvSpPr>
            <a:spLocks noGrp="true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882050291"/>
      </p:ext>
    </p:extLst>
  </p:cSld>
  <p:clrMapOvr>
    <a:masterClrMapping/>
  </p:clrMapOvr>
</p:sldLayout>
</file>

<file path=ppt/slideLayouts/slideLayout11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7" name="Zástupný symbol pro text 5"/>
          <p:cNvSpPr>
            <a:spLocks noGrp="true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true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true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437346478"/>
      </p:ext>
    </p:extLst>
  </p:cSld>
  <p:clrMapOvr>
    <a:masterClrMapping/>
  </p:clrMapOvr>
</p:sldLayout>
</file>

<file path=ppt/slideLayouts/slideLayout12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zápatí 6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8" name="Zástupný symbol pro číslo snímku 7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10" name="Obdélník 9"/>
          <p:cNvSpPr/>
          <p:nvPr userDrawn="true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sz="1350"/>
          </a:p>
        </p:txBody>
      </p:sp>
      <p:sp>
        <p:nvSpPr>
          <p:cNvPr id="11" name="Nadpis 10"/>
          <p:cNvSpPr>
            <a:spLocks noGrp="true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false"/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false"/>
          </a:p>
        </p:txBody>
      </p:sp>
      <p:sp>
        <p:nvSpPr>
          <p:cNvPr id="13" name="Zástupný symbol pro text 12"/>
          <p:cNvSpPr>
            <a:spLocks noGrp="true"/>
          </p:cNvSpPr>
          <p:nvPr>
            <p:ph type="body" sz="quarter" idx="13" hasCustomPrompt="true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false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false"/>
              <a:t>Kliknutím vložíte jméno</a:t>
            </a:r>
          </a:p>
        </p:txBody>
      </p:sp>
      <p:sp>
        <p:nvSpPr>
          <p:cNvPr id="15" name="Zástupný symbol pro text 14"/>
          <p:cNvSpPr>
            <a:spLocks noGrp="true"/>
          </p:cNvSpPr>
          <p:nvPr>
            <p:ph type="body" sz="quarter" idx="14" hasCustomPrompt="true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false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false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true" noChangeAspect="true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450"/>
            </a:lvl1pPr>
          </a:lstStyle>
          <a:p>
            <a:r>
              <a:rPr lang="cs-CZ"/>
              <a:t>Kliknutím na ikonu přidáte obrázek.</a:t>
            </a:r>
            <a:endParaRPr lang="cs-CZ" dirty="false"/>
          </a:p>
        </p:txBody>
      </p:sp>
      <p:sp>
        <p:nvSpPr>
          <p:cNvPr id="14" name="Zástupný symbol pro obrázek 4"/>
          <p:cNvSpPr>
            <a:spLocks noGrp="true" noChangeAspect="true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450"/>
            </a:lvl1pPr>
          </a:lstStyle>
          <a:p>
            <a:r>
              <a:rPr lang="cs-CZ"/>
              <a:t>Kliknutím na ikonu přidáte obrázek.</a:t>
            </a:r>
            <a:endParaRPr lang="cs-CZ" dirty="false"/>
          </a:p>
        </p:txBody>
      </p:sp>
      <p:sp>
        <p:nvSpPr>
          <p:cNvPr id="16" name="Zástupný symbol pro obrázek 4"/>
          <p:cNvSpPr>
            <a:spLocks noGrp="true" noChangeAspect="true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450"/>
            </a:lvl1pPr>
          </a:lstStyle>
          <a:p>
            <a:r>
              <a:rPr lang="cs-CZ"/>
              <a:t>Kliknutím na ikonu přidáte obrázek.</a:t>
            </a:r>
            <a:endParaRPr lang="cs-CZ" dirty="false"/>
          </a:p>
        </p:txBody>
      </p:sp>
      <p:sp>
        <p:nvSpPr>
          <p:cNvPr id="20" name="Obdélník 19"/>
          <p:cNvSpPr/>
          <p:nvPr userDrawn="true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sz="1350"/>
          </a:p>
        </p:txBody>
      </p:sp>
      <p:pic>
        <p:nvPicPr>
          <p:cNvPr id="2" name="Obrázek 1"/>
          <p:cNvPicPr>
            <a:picLocks noChangeAspect="true"/>
          </p:cNvPicPr>
          <p:nvPr userDrawn="true"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163" y="260648"/>
            <a:ext cx="2649675" cy="792956"/>
          </a:xfrm>
          <a:prstGeom prst="rect">
            <a:avLst/>
          </a:prstGeom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EA794073-6EBC-4E80-BAF9-686DF825B211}"/>
              </a:ext>
            </a:extLst>
          </p:cNvPr>
          <p:cNvSpPr txBox="true">
            <a:spLocks noChangeArrowheads="true"/>
          </p:cNvSpPr>
          <p:nvPr userDrawn="true"/>
        </p:nvSpPr>
        <p:spPr bwMode="auto">
          <a:xfrm>
            <a:off x="4012458" y="595991"/>
            <a:ext cx="4770842" cy="48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algn="ctr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false" compatLnSpc="true">
            <a:prstTxWarp prst="textNoShape">
              <a:avLst/>
            </a:prstTxWarp>
          </a:bodyPr>
          <a:lstStyle/>
          <a:p>
            <a:pPr marL="0" marR="0" lvl="0" indent="0" algn="r" defTabSz="685800" rtl="false" eaLnBrk="false" fontAlgn="base" latinLnBrk="false" hangingPunct="fal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false" lang="cs-CZ" altLang="cs-CZ" sz="1350" b="false" i="false" u="none" strike="noStrike" cap="none" normalizeH="false" baseline="0" dirty="false">
                <a:ln>
                  <a:noFill/>
                </a:ln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Operační program </a:t>
            </a:r>
            <a:r>
              <a:rPr kumimoji="false" lang="cs-CZ" altLang="cs-CZ" sz="1350" b="true" i="false" u="none" strike="noStrike" cap="none" normalizeH="false" baseline="0" dirty="false">
                <a:ln>
                  <a:noFill/>
                </a:ln>
                <a:solidFill>
                  <a:srgbClr val="5FBBF5"/>
                </a:solidFill>
                <a:effectLst/>
                <a:latin typeface="Trebuchet MS" panose="020B0603020202020204" pitchFamily="34" charset="0"/>
              </a:rPr>
              <a:t>Zaměstnanost plus</a:t>
            </a:r>
            <a:endParaRPr kumimoji="false" lang="cs-CZ" altLang="cs-CZ" sz="1800" b="true" i="false" u="none" strike="noStrike" cap="none" normalizeH="false" baseline="0" dirty="false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8" name="Přímá spojnice 17"/>
          <p:cNvCxnSpPr>
            <a:cxnSpLocks/>
          </p:cNvCxnSpPr>
          <p:nvPr userDrawn="true"/>
        </p:nvCxnSpPr>
        <p:spPr>
          <a:xfrm flipV="true">
            <a:off x="378870" y="1129768"/>
            <a:ext cx="8280920" cy="12856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E3BF7380-7E68-4D81-99BF-138B5C97049D}"/>
              </a:ext>
            </a:extLst>
          </p:cNvPr>
          <p:cNvCxnSpPr>
            <a:cxnSpLocks/>
          </p:cNvCxnSpPr>
          <p:nvPr userDrawn="true"/>
        </p:nvCxnSpPr>
        <p:spPr>
          <a:xfrm>
            <a:off x="6774151" y="1119982"/>
            <a:ext cx="195764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579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" preserve="true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014356207"/>
      </p:ext>
    </p:extLst>
  </p:cSld>
  <p:clrMapOvr>
    <a:masterClrMapping/>
  </p:clrMapOvr>
</p:sldLayout>
</file>

<file path=ppt/slideLayouts/slideLayout14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272918316"/>
      </p:ext>
    </p:extLst>
  </p:cSld>
  <p:clrMapOvr>
    <a:masterClrMapping/>
  </p:clrMapOvr>
</p:sldLayout>
</file>

<file path=ppt/slideLayouts/slideLayout15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319043703"/>
      </p:ext>
    </p:extLst>
  </p:cSld>
  <p:clrMapOvr>
    <a:masterClrMapping/>
  </p:clrMapOvr>
</p:sldLayout>
</file>

<file path=ppt/slideLayouts/slideLayout16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text 5"/>
          <p:cNvSpPr>
            <a:spLocks noGrp="true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true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true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true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8" name="Zástupný symbol pro číslo snímku 7"/>
          <p:cNvSpPr>
            <a:spLocks noGrp="true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597131557"/>
      </p:ext>
    </p:extLst>
  </p:cSld>
  <p:clrMapOvr>
    <a:masterClrMapping/>
  </p:clrMapOvr>
</p:sldLayout>
</file>

<file path=ppt/slideLayouts/slideLayout17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true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sz="1350"/>
          </a:p>
        </p:txBody>
      </p:sp>
      <p:sp>
        <p:nvSpPr>
          <p:cNvPr id="11" name="Nadpis 10"/>
          <p:cNvSpPr>
            <a:spLocks noGrp="true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false"/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false"/>
          </a:p>
        </p:txBody>
      </p:sp>
      <p:sp>
        <p:nvSpPr>
          <p:cNvPr id="9" name="Zástupný symbol pro obrázek 4"/>
          <p:cNvSpPr>
            <a:spLocks noGrp="true" noChangeAspect="true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450"/>
            </a:lvl1pPr>
          </a:lstStyle>
          <a:p>
            <a:r>
              <a:rPr lang="cs-CZ"/>
              <a:t>Kliknutím na ikonu přidáte obrázek.</a:t>
            </a:r>
            <a:endParaRPr lang="cs-CZ" dirty="false"/>
          </a:p>
        </p:txBody>
      </p:sp>
      <p:sp>
        <p:nvSpPr>
          <p:cNvPr id="7" name="Obdélník 6"/>
          <p:cNvSpPr/>
          <p:nvPr userDrawn="true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sz="1350"/>
          </a:p>
        </p:txBody>
      </p:sp>
      <p:pic>
        <p:nvPicPr>
          <p:cNvPr id="8" name="Obrázek 7"/>
          <p:cNvPicPr>
            <a:picLocks noChangeAspect="true"/>
          </p:cNvPicPr>
          <p:nvPr userDrawn="true"/>
        </p:nvPicPr>
        <p:blipFill rotWithShape="true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7" y="202408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true"/>
        </p:nvCxnSpPr>
        <p:spPr>
          <a:xfrm>
            <a:off x="395537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824699"/>
      </p:ext>
    </p:extLst>
  </p:cSld>
  <p:clrMapOvr>
    <a:masterClrMapping/>
  </p:clrMapOvr>
</p:sldLayout>
</file>

<file path=ppt/slideLayouts/slideLayout18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" preserve="true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>
            <a:lvl1pPr marL="324000" indent="-324000">
              <a:buFont typeface="Wingdings 3" panose="05040102010807070707" pitchFamily="18" charset="2"/>
              <a:buChar char=""/>
              <a:defRPr/>
            </a:lvl1pPr>
            <a:lvl2pPr marL="499500" indent="-189000">
              <a:buFont typeface="Wingdings 3" panose="05040102010807070707" pitchFamily="18" charset="2"/>
              <a:buChar char=""/>
              <a:defRPr/>
            </a:lvl2pPr>
            <a:lvl3pPr marL="688500" indent="-189000">
              <a:buFont typeface="Wingdings 3" panose="05040102010807070707" pitchFamily="18" charset="2"/>
              <a:buChar char=""/>
              <a:defRPr/>
            </a:lvl3pPr>
            <a:lvl4pPr marL="877500" indent="-189000">
              <a:buFont typeface="Wingdings 3" panose="05040102010807070707" pitchFamily="18" charset="2"/>
              <a:buChar char=""/>
              <a:defRPr/>
            </a:lvl4pPr>
            <a:lvl5pPr marL="1066500" indent="-189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801227963"/>
      </p:ext>
    </p:extLst>
  </p:cSld>
  <p:clrMapOvr>
    <a:masterClrMapping/>
  </p:clrMapOvr>
</p:sldLayout>
</file>

<file path=ppt/slideLayouts/slideLayout19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324000" indent="-324000">
              <a:buFont typeface="Wingdings 3" panose="05040102010807070707" pitchFamily="18" charset="2"/>
              <a:buChar char=""/>
              <a:defRPr/>
            </a:lvl1pPr>
            <a:lvl2pPr marL="499500" indent="-189000">
              <a:buFont typeface="Wingdings 3" panose="05040102010807070707" pitchFamily="18" charset="2"/>
              <a:buChar char=""/>
              <a:defRPr/>
            </a:lvl2pPr>
            <a:lvl3pPr marL="688500" indent="-189000">
              <a:buFont typeface="Wingdings 3" panose="05040102010807070707" pitchFamily="18" charset="2"/>
              <a:buChar char=""/>
              <a:defRPr/>
            </a:lvl3pPr>
            <a:lvl4pPr marL="877500" indent="-189000">
              <a:buFont typeface="Wingdings 3" panose="05040102010807070707" pitchFamily="18" charset="2"/>
              <a:buChar char=""/>
              <a:defRPr/>
            </a:lvl4pPr>
            <a:lvl5pPr marL="1066500" indent="-189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7" name="Zástupný symbol pro obsah 2"/>
          <p:cNvSpPr>
            <a:spLocks noGrp="true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324000" indent="-324000">
              <a:buFont typeface="Wingdings 3" panose="05040102010807070707" pitchFamily="18" charset="2"/>
              <a:buChar char=""/>
              <a:defRPr/>
            </a:lvl1pPr>
            <a:lvl2pPr marL="499500" indent="-189000">
              <a:buFont typeface="Wingdings 3" panose="05040102010807070707" pitchFamily="18" charset="2"/>
              <a:buChar char=""/>
              <a:defRPr/>
            </a:lvl2pPr>
            <a:lvl3pPr marL="688500" indent="-189000">
              <a:buFont typeface="Wingdings 3" panose="05040102010807070707" pitchFamily="18" charset="2"/>
              <a:buChar char=""/>
              <a:defRPr/>
            </a:lvl3pPr>
            <a:lvl4pPr marL="877500" indent="-189000">
              <a:buFont typeface="Wingdings 3" panose="05040102010807070707" pitchFamily="18" charset="2"/>
              <a:buChar char=""/>
              <a:defRPr/>
            </a:lvl4pPr>
            <a:lvl5pPr marL="1066500" indent="-189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767510412"/>
      </p:ext>
    </p:extLst>
  </p:cSld>
  <p:clrMapOvr>
    <a:masterClrMapping/>
  </p:clrMapOvr>
</p:sldLayout>
</file>

<file path=ppt/slideLayouts/slideLayout2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zápatí 6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8" name="Zástupný symbol pro číslo snímku 7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10" name="Obdélník 9"/>
          <p:cNvSpPr/>
          <p:nvPr userDrawn="true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sp>
        <p:nvSpPr>
          <p:cNvPr id="11" name="Nadpis 10"/>
          <p:cNvSpPr>
            <a:spLocks noGrp="true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false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false"/>
          </a:p>
        </p:txBody>
      </p:sp>
      <p:sp>
        <p:nvSpPr>
          <p:cNvPr id="13" name="Zástupný symbol pro text 12"/>
          <p:cNvSpPr>
            <a:spLocks noGrp="true"/>
          </p:cNvSpPr>
          <p:nvPr>
            <p:ph type="body" sz="quarter" idx="13" hasCustomPrompt="true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false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false"/>
              <a:t>Kliknutím vložíte jméno</a:t>
            </a:r>
          </a:p>
        </p:txBody>
      </p:sp>
      <p:sp>
        <p:nvSpPr>
          <p:cNvPr id="15" name="Zástupný symbol pro text 14"/>
          <p:cNvSpPr>
            <a:spLocks noGrp="true"/>
          </p:cNvSpPr>
          <p:nvPr>
            <p:ph type="body" sz="quarter" idx="14" hasCustomPrompt="true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false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false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true" noChangeAspect="true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false"/>
              <a:t>Kliknutím na ikonu přidáte obrázek.</a:t>
            </a:r>
          </a:p>
        </p:txBody>
      </p:sp>
      <p:sp>
        <p:nvSpPr>
          <p:cNvPr id="14" name="Zástupný symbol pro obrázek 4"/>
          <p:cNvSpPr>
            <a:spLocks noGrp="true" noChangeAspect="true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false"/>
              <a:t>Kliknutím na ikonu přidáte obrázek.</a:t>
            </a:r>
          </a:p>
        </p:txBody>
      </p:sp>
      <p:sp>
        <p:nvSpPr>
          <p:cNvPr id="16" name="Zástupný symbol pro obrázek 4"/>
          <p:cNvSpPr>
            <a:spLocks noGrp="true" noChangeAspect="true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false"/>
              <a:t>Kliknutím na ikonu přidáte obrázek.</a:t>
            </a:r>
          </a:p>
        </p:txBody>
      </p:sp>
      <p:sp>
        <p:nvSpPr>
          <p:cNvPr id="20" name="Obdélník 19"/>
          <p:cNvSpPr/>
          <p:nvPr userDrawn="true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pic>
        <p:nvPicPr>
          <p:cNvPr id="2" name="Obrázek 1"/>
          <p:cNvPicPr>
            <a:picLocks noChangeAspect="true"/>
          </p:cNvPicPr>
          <p:nvPr userDrawn="true"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162" y="260648"/>
            <a:ext cx="2649675" cy="792956"/>
          </a:xfrm>
          <a:prstGeom prst="rect">
            <a:avLst/>
          </a:prstGeom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EA794073-6EBC-4E80-BAF9-686DF825B211}"/>
              </a:ext>
            </a:extLst>
          </p:cNvPr>
          <p:cNvSpPr txBox="true">
            <a:spLocks noChangeArrowheads="true"/>
          </p:cNvSpPr>
          <p:nvPr userDrawn="true"/>
        </p:nvSpPr>
        <p:spPr bwMode="auto">
          <a:xfrm>
            <a:off x="4012457" y="595991"/>
            <a:ext cx="4770842" cy="48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algn="ctr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false" compatLnSpc="true">
            <a:prstTxWarp prst="textNoShape">
              <a:avLst/>
            </a:prstTxWarp>
          </a:bodyPr>
          <a:lstStyle/>
          <a:p>
            <a:pPr marL="0" marR="0" lvl="0" indent="0" algn="r" defTabSz="914400" rtl="false" eaLnBrk="false" fontAlgn="base" latinLnBrk="false" hangingPunct="fal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false" lang="cs-CZ" altLang="cs-CZ" sz="1800" b="false" i="false" u="none" strike="noStrike" cap="none" normalizeH="false" baseline="0" dirty="false">
                <a:ln>
                  <a:noFill/>
                </a:ln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Operační program </a:t>
            </a:r>
            <a:r>
              <a:rPr kumimoji="false" lang="cs-CZ" altLang="cs-CZ" sz="1800" b="true" i="false" u="none" strike="noStrike" cap="none" normalizeH="false" baseline="0" dirty="false">
                <a:ln>
                  <a:noFill/>
                </a:ln>
                <a:solidFill>
                  <a:srgbClr val="5FBBF5"/>
                </a:solidFill>
                <a:effectLst/>
                <a:latin typeface="Trebuchet MS" panose="020B0603020202020204" pitchFamily="34" charset="0"/>
              </a:rPr>
              <a:t>Zaměstnanost plus</a:t>
            </a:r>
            <a:endParaRPr kumimoji="false" lang="cs-CZ" altLang="cs-CZ" sz="2400" b="true" i="false" u="none" strike="noStrike" cap="none" normalizeH="false" baseline="0" dirty="false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8" name="Přímá spojnice 17"/>
          <p:cNvCxnSpPr>
            <a:cxnSpLocks/>
          </p:cNvCxnSpPr>
          <p:nvPr userDrawn="true"/>
        </p:nvCxnSpPr>
        <p:spPr>
          <a:xfrm flipV="true">
            <a:off x="378869" y="1129768"/>
            <a:ext cx="8280920" cy="12856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E3BF7380-7E68-4D81-99BF-138B5C97049D}"/>
              </a:ext>
            </a:extLst>
          </p:cNvPr>
          <p:cNvCxnSpPr>
            <a:cxnSpLocks/>
          </p:cNvCxnSpPr>
          <p:nvPr userDrawn="true"/>
        </p:nvCxnSpPr>
        <p:spPr>
          <a:xfrm>
            <a:off x="6774150" y="1119982"/>
            <a:ext cx="195764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200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324000" indent="-324000">
              <a:buFont typeface="Wingdings 3" panose="05040102010807070707" pitchFamily="18" charset="2"/>
              <a:buChar char=""/>
              <a:defRPr/>
            </a:lvl1pPr>
            <a:lvl2pPr marL="499500" indent="-189000">
              <a:buFont typeface="Wingdings 3" panose="05040102010807070707" pitchFamily="18" charset="2"/>
              <a:buChar char=""/>
              <a:defRPr/>
            </a:lvl2pPr>
            <a:lvl3pPr marL="688500" indent="-189000">
              <a:buFont typeface="Wingdings 3" panose="05040102010807070707" pitchFamily="18" charset="2"/>
              <a:buChar char=""/>
              <a:defRPr/>
            </a:lvl3pPr>
            <a:lvl4pPr marL="877500" indent="-189000">
              <a:buFont typeface="Wingdings 3" panose="05040102010807070707" pitchFamily="18" charset="2"/>
              <a:buChar char=""/>
              <a:defRPr/>
            </a:lvl4pPr>
            <a:lvl5pPr marL="1066500" indent="-189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8" name="Zástupný symbol pro obsah 2"/>
          <p:cNvSpPr>
            <a:spLocks noGrp="true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324000" indent="-324000">
              <a:buFont typeface="Wingdings 3" panose="05040102010807070707" pitchFamily="18" charset="2"/>
              <a:buChar char=""/>
              <a:defRPr/>
            </a:lvl1pPr>
            <a:lvl2pPr marL="499500" indent="-189000">
              <a:buFont typeface="Wingdings 3" panose="05040102010807070707" pitchFamily="18" charset="2"/>
              <a:buChar char=""/>
              <a:defRPr/>
            </a:lvl2pPr>
            <a:lvl3pPr marL="688500" indent="-189000">
              <a:buFont typeface="Wingdings 3" panose="05040102010807070707" pitchFamily="18" charset="2"/>
              <a:buChar char=""/>
              <a:defRPr/>
            </a:lvl3pPr>
            <a:lvl4pPr marL="877500" indent="-189000">
              <a:buFont typeface="Wingdings 3" panose="05040102010807070707" pitchFamily="18" charset="2"/>
              <a:buChar char=""/>
              <a:defRPr/>
            </a:lvl4pPr>
            <a:lvl5pPr marL="1066500" indent="-189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963297997"/>
      </p:ext>
    </p:extLst>
  </p:cSld>
  <p:clrMapOvr>
    <a:masterClrMapping/>
  </p:clrMapOvr>
</p:sldLayout>
</file>

<file path=ppt/slideLayouts/slideLayout21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324000" indent="-324000">
              <a:buFont typeface="Wingdings 3" panose="05040102010807070707" pitchFamily="18" charset="2"/>
              <a:buChar char=""/>
              <a:defRPr/>
            </a:lvl1pPr>
            <a:lvl2pPr marL="499500" indent="-189000">
              <a:buFont typeface="Wingdings 3" panose="05040102010807070707" pitchFamily="18" charset="2"/>
              <a:buChar char=""/>
              <a:defRPr/>
            </a:lvl2pPr>
            <a:lvl3pPr marL="688500" indent="-189000">
              <a:buFont typeface="Wingdings 3" panose="05040102010807070707" pitchFamily="18" charset="2"/>
              <a:buChar char=""/>
              <a:defRPr/>
            </a:lvl3pPr>
            <a:lvl4pPr marL="877500" indent="-189000">
              <a:buFont typeface="Wingdings 3" panose="05040102010807070707" pitchFamily="18" charset="2"/>
              <a:buChar char=""/>
              <a:defRPr/>
            </a:lvl4pPr>
            <a:lvl5pPr marL="1066500" indent="-189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7" name="Zástupný symbol pro text 5"/>
          <p:cNvSpPr>
            <a:spLocks noGrp="true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true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true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121031450"/>
      </p:ext>
    </p:extLst>
  </p:cSld>
  <p:clrMapOvr>
    <a:masterClrMapping/>
  </p:clrMapOvr>
</p:sldLayout>
</file>

<file path=ppt/slideLayouts/slideLayout22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4D2E3386-327C-4323-B2A1-B309E5FC89B0}" type="datetime1">
              <a:rPr lang="cs-CZ" smtClean="false"/>
              <a:t>05.10.2023</a:t>
            </a:fld>
            <a:endParaRPr lang="cs-CZ"/>
          </a:p>
        </p:txBody>
      </p:sp>
      <p:sp>
        <p:nvSpPr>
          <p:cNvPr id="7" name="Zástupný symbol pro zápatí 6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číslo snímku 7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65E07C6-3485-413F-8C5C-39913F362B35}" type="slidenum">
              <a:rPr lang="cs-CZ" smtClean="false"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true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false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false"/>
          </a:p>
        </p:txBody>
      </p:sp>
      <p:sp>
        <p:nvSpPr>
          <p:cNvPr id="13" name="Zástupný symbol pro text 12"/>
          <p:cNvSpPr>
            <a:spLocks noGrp="true"/>
          </p:cNvSpPr>
          <p:nvPr>
            <p:ph type="body" sz="quarter" idx="13" hasCustomPrompt="true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false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false"/>
              <a:t>Kliknutím vložíte jméno</a:t>
            </a:r>
          </a:p>
        </p:txBody>
      </p:sp>
      <p:sp>
        <p:nvSpPr>
          <p:cNvPr id="15" name="Zástupný symbol pro text 14"/>
          <p:cNvSpPr>
            <a:spLocks noGrp="true"/>
          </p:cNvSpPr>
          <p:nvPr>
            <p:ph type="body" sz="quarter" idx="14" hasCustomPrompt="true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false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false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true" noChangeAspect="true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false"/>
          </a:p>
        </p:txBody>
      </p:sp>
      <p:sp>
        <p:nvSpPr>
          <p:cNvPr id="14" name="Zástupný symbol pro obrázek 4"/>
          <p:cNvSpPr>
            <a:spLocks noGrp="true" noChangeAspect="true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false"/>
          </a:p>
        </p:txBody>
      </p:sp>
      <p:sp>
        <p:nvSpPr>
          <p:cNvPr id="16" name="Zástupný symbol pro obrázek 4"/>
          <p:cNvSpPr>
            <a:spLocks noGrp="true" noChangeAspect="true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false"/>
          </a:p>
        </p:txBody>
      </p:sp>
      <p:sp>
        <p:nvSpPr>
          <p:cNvPr id="20" name="Obdélník 19"/>
          <p:cNvSpPr/>
          <p:nvPr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true"/>
          </p:cNvPicPr>
          <p:nvPr/>
        </p:nvPicPr>
        <p:blipFill rotWithShape="true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8" name="Přímá spojnice 17"/>
          <p:cNvCxnSpPr/>
          <p:nvPr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490855"/>
      </p:ext>
    </p:extLst>
  </p:cSld>
  <p:clrMapOvr>
    <a:masterClrMapping/>
  </p:clrMapOvr>
</p:sldLayout>
</file>

<file path=ppt/slideLayouts/slideLayout23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" preserve="true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1AA4A1DE-A4B7-46EE-83D7-266295A8E13F}" type="datetime1">
              <a:rPr lang="cs-CZ" smtClean="false"/>
              <a:t>05.10.2023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65E07C6-3485-413F-8C5C-39913F362B35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7542886"/>
      </p:ext>
    </p:extLst>
  </p:cSld>
  <p:clrMapOvr>
    <a:masterClrMapping/>
  </p:clrMapOvr>
</p:sldLayout>
</file>

<file path=ppt/slideLayouts/slideLayout24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1"/>
          </p:nvPr>
        </p:nvSpPr>
        <p:spPr/>
        <p:txBody>
          <a:bodyPr/>
          <a:lstStyle/>
          <a:p>
            <a:fld id="{0F40534B-8AB9-4211-950D-11F16A0ADD76}" type="datetime1">
              <a:rPr lang="cs-CZ" smtClean="false"/>
              <a:t>05.10.2023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965E07C6-3485-413F-8C5C-39913F362B35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9649061"/>
      </p:ext>
    </p:extLst>
  </p:cSld>
  <p:clrMapOvr>
    <a:masterClrMapping/>
  </p:clrMapOvr>
</p:sldLayout>
</file>

<file path=ppt/slideLayouts/slideLayout25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1"/>
          </p:nvPr>
        </p:nvSpPr>
        <p:spPr/>
        <p:txBody>
          <a:bodyPr/>
          <a:lstStyle/>
          <a:p>
            <a:fld id="{5072EE3D-1901-4C86-993A-3B927D183523}" type="datetime1">
              <a:rPr lang="cs-CZ" smtClean="false"/>
              <a:t>05.10.2023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965E07C6-3485-413F-8C5C-39913F362B35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2730475"/>
      </p:ext>
    </p:extLst>
  </p:cSld>
  <p:clrMapOvr>
    <a:masterClrMapping/>
  </p:clrMapOvr>
</p:sldLayout>
</file>

<file path=ppt/slideLayouts/slideLayout26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text 5"/>
          <p:cNvSpPr>
            <a:spLocks noGrp="true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true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true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true"/>
          </p:cNvSpPr>
          <p:nvPr>
            <p:ph type="dt" sz="half" idx="13"/>
          </p:nvPr>
        </p:nvSpPr>
        <p:spPr/>
        <p:txBody>
          <a:bodyPr/>
          <a:lstStyle/>
          <a:p>
            <a:fld id="{72E4B0AC-F853-4065-A66A-CE29B3A12DF1}" type="datetime1">
              <a:rPr lang="cs-CZ" smtClean="false"/>
              <a:t>05.10.2023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číslo snímku 7"/>
          <p:cNvSpPr>
            <a:spLocks noGrp="true"/>
          </p:cNvSpPr>
          <p:nvPr>
            <p:ph type="sldNum" sz="quarter" idx="15"/>
          </p:nvPr>
        </p:nvSpPr>
        <p:spPr/>
        <p:txBody>
          <a:bodyPr/>
          <a:lstStyle/>
          <a:p>
            <a:fld id="{965E07C6-3485-413F-8C5C-39913F362B35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593313"/>
      </p:ext>
    </p:extLst>
  </p:cSld>
  <p:clrMapOvr>
    <a:masterClrMapping/>
  </p:clrMapOvr>
</p:sldLayout>
</file>

<file path=ppt/slideLayouts/slideLayout27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true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false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false"/>
          </a:p>
        </p:txBody>
      </p:sp>
      <p:sp>
        <p:nvSpPr>
          <p:cNvPr id="9" name="Zástupný symbol pro obrázek 4"/>
          <p:cNvSpPr>
            <a:spLocks noGrp="true" noChangeAspect="true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false"/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true"/>
          </p:cNvPicPr>
          <p:nvPr/>
        </p:nvPicPr>
        <p:blipFill rotWithShape="true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4705327"/>
      </p:ext>
    </p:extLst>
  </p:cSld>
  <p:clrMapOvr>
    <a:masterClrMapping/>
  </p:clrMapOvr>
</p:sldLayout>
</file>

<file path=ppt/slideLayouts/slideLayout28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" preserve="true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4B446FA7-7D23-4698-9B9C-F75CE8861609}" type="datetime1">
              <a:rPr lang="cs-CZ" smtClean="false"/>
              <a:t>05.10.2023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65E07C6-3485-413F-8C5C-39913F362B35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2636303"/>
      </p:ext>
    </p:extLst>
  </p:cSld>
  <p:clrMapOvr>
    <a:masterClrMapping/>
  </p:clrMapOvr>
</p:sldLayout>
</file>

<file path=ppt/slideLayouts/slideLayout29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CDFFA368-D36E-4BB9-B0FF-DA3B7AF7AEED}" type="datetime1">
              <a:rPr lang="cs-CZ" smtClean="false"/>
              <a:t>05.10.2023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65E07C6-3485-413F-8C5C-39913F362B35}" type="slidenum">
              <a:rPr lang="cs-CZ" smtClean="false"/>
              <a:t>‹#›</a:t>
            </a:fld>
            <a:endParaRPr lang="cs-CZ"/>
          </a:p>
        </p:txBody>
      </p:sp>
      <p:sp>
        <p:nvSpPr>
          <p:cNvPr id="7" name="Zástupný symbol pro obsah 2"/>
          <p:cNvSpPr>
            <a:spLocks noGrp="true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634924855"/>
      </p:ext>
    </p:extLst>
  </p:cSld>
  <p:clrMapOvr>
    <a:masterClrMapping/>
  </p:clrMapOvr>
</p:sldLayout>
</file>

<file path=ppt/slideLayouts/slideLayout3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" preserve="true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612756879"/>
      </p:ext>
    </p:extLst>
  </p:cSld>
  <p:clrMapOvr>
    <a:masterClrMapping/>
  </p:clrMapOvr>
</p:sldLayout>
</file>

<file path=ppt/slideLayouts/slideLayout30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2A1BC23E-CA4A-4AD8-8217-A6EA320EF5DC}" type="datetime1">
              <a:rPr lang="cs-CZ" smtClean="false"/>
              <a:t>05.10.2023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65E07C6-3485-413F-8C5C-39913F362B35}" type="slidenum">
              <a:rPr lang="cs-CZ" smtClean="false"/>
              <a:t>‹#›</a:t>
            </a:fld>
            <a:endParaRPr lang="cs-CZ"/>
          </a:p>
        </p:txBody>
      </p:sp>
      <p:sp>
        <p:nvSpPr>
          <p:cNvPr id="8" name="Zástupný symbol pro obsah 2"/>
          <p:cNvSpPr>
            <a:spLocks noGrp="true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818152980"/>
      </p:ext>
    </p:extLst>
  </p:cSld>
  <p:clrMapOvr>
    <a:masterClrMapping/>
  </p:clrMapOvr>
</p:sldLayout>
</file>

<file path=ppt/slideLayouts/slideLayout31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1AE55C1A-F5AB-4BBA-83B3-F3C2C184E2C2}" type="datetime1">
              <a:rPr lang="cs-CZ" smtClean="false"/>
              <a:t>05.10.2023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65E07C6-3485-413F-8C5C-39913F362B35}" type="slidenum">
              <a:rPr lang="cs-CZ" smtClean="false"/>
              <a:t>‹#›</a:t>
            </a:fld>
            <a:endParaRPr lang="cs-CZ"/>
          </a:p>
        </p:txBody>
      </p:sp>
      <p:sp>
        <p:nvSpPr>
          <p:cNvPr id="7" name="Zástupný symbol pro text 5"/>
          <p:cNvSpPr>
            <a:spLocks noGrp="true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true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true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495674399"/>
      </p:ext>
    </p:extLst>
  </p:cSld>
  <p:clrMapOvr>
    <a:masterClrMapping/>
  </p:clrMapOvr>
</p:sldLayout>
</file>

<file path=ppt/slideLayouts/slideLayout4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934780539"/>
      </p:ext>
    </p:extLst>
  </p:cSld>
  <p:clrMapOvr>
    <a:masterClrMapping/>
  </p:clrMapOvr>
</p:sldLayout>
</file>

<file path=ppt/slideLayouts/slideLayout5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583297602"/>
      </p:ext>
    </p:extLst>
  </p:cSld>
  <p:clrMapOvr>
    <a:masterClrMapping/>
  </p:clrMapOvr>
</p:sldLayout>
</file>

<file path=ppt/slideLayouts/slideLayout6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text 5"/>
          <p:cNvSpPr>
            <a:spLocks noGrp="true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true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true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true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8" name="Zástupný symbol pro číslo snímku 7"/>
          <p:cNvSpPr>
            <a:spLocks noGrp="true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492787296"/>
      </p:ext>
    </p:extLst>
  </p:cSld>
  <p:clrMapOvr>
    <a:masterClrMapping/>
  </p:clrMapOvr>
</p:sldLayout>
</file>

<file path=ppt/slideLayouts/slideLayout7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true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sp>
        <p:nvSpPr>
          <p:cNvPr id="11" name="Nadpis 10"/>
          <p:cNvSpPr>
            <a:spLocks noGrp="true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false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false"/>
          </a:p>
        </p:txBody>
      </p:sp>
      <p:sp>
        <p:nvSpPr>
          <p:cNvPr id="9" name="Zástupný symbol pro obrázek 4"/>
          <p:cNvSpPr>
            <a:spLocks noGrp="true" noChangeAspect="true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false"/>
              <a:t>Kliknutím na ikonu přidáte obrázek.</a:t>
            </a:r>
          </a:p>
        </p:txBody>
      </p:sp>
      <p:sp>
        <p:nvSpPr>
          <p:cNvPr id="7" name="Obdélník 6"/>
          <p:cNvSpPr/>
          <p:nvPr userDrawn="true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pic>
        <p:nvPicPr>
          <p:cNvPr id="8" name="Obrázek 7"/>
          <p:cNvPicPr>
            <a:picLocks noChangeAspect="true"/>
          </p:cNvPicPr>
          <p:nvPr userDrawn="true"/>
        </p:nvPicPr>
        <p:blipFill rotWithShape="true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true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128977"/>
      </p:ext>
    </p:extLst>
  </p:cSld>
  <p:clrMapOvr>
    <a:masterClrMapping/>
  </p:clrMapOvr>
</p:sldLayout>
</file>

<file path=ppt/slideLayouts/slideLayout8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" preserve="true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044589935"/>
      </p:ext>
    </p:extLst>
  </p:cSld>
  <p:clrMapOvr>
    <a:masterClrMapping/>
  </p:clrMapOvr>
</p:sldLayout>
</file>

<file path=ppt/slideLayouts/slideLayout9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7" name="Zástupný symbol pro obsah 2"/>
          <p:cNvSpPr>
            <a:spLocks noGrp="true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935747214"/>
      </p:ext>
    </p:extLst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  <Relationship Target="../theme/theme1.xml" Type="http://schemas.openxmlformats.org/officeDocument/2006/relationships/theme" Id="rId2"/>
    <Relationship Target="../slideLayouts/slideLayout1.xml" Type="http://schemas.openxmlformats.org/officeDocument/2006/relationships/slideLayout" Id="rId1"/>
</Relationships>

</file>

<file path=ppt/slideMasters/_rels/slideMaster2.xml.rels><?xml version="1.0" encoding="UTF-8" standalone="yes"?>
<Relationships xmlns="http://schemas.openxmlformats.org/package/2006/relationships">
    <Relationship Target="../slideLayouts/slideLayout9.xml" Type="http://schemas.openxmlformats.org/officeDocument/2006/relationships/slideLayout" Id="rId8"/>
    <Relationship Target="../slideLayouts/slideLayout4.xml" Type="http://schemas.openxmlformats.org/officeDocument/2006/relationships/slideLayout" Id="rId3"/>
    <Relationship Target="../slideLayouts/slideLayout8.xml" Type="http://schemas.openxmlformats.org/officeDocument/2006/relationships/slideLayout" Id="rId7"/>
    <Relationship Target="../slideLayouts/slideLayout3.xml" Type="http://schemas.openxmlformats.org/officeDocument/2006/relationships/slideLayout" Id="rId2"/>
    <Relationship Target="../slideLayouts/slideLayout2.xml" Type="http://schemas.openxmlformats.org/officeDocument/2006/relationships/slideLayout" Id="rId1"/>
    <Relationship Target="../slideLayouts/slideLayout7.xml" Type="http://schemas.openxmlformats.org/officeDocument/2006/relationships/slideLayout" Id="rId6"/>
    <Relationship Target="../theme/theme2.xml" Type="http://schemas.openxmlformats.org/officeDocument/2006/relationships/theme" Id="rId11"/>
    <Relationship Target="../slideLayouts/slideLayout6.xml" Type="http://schemas.openxmlformats.org/officeDocument/2006/relationships/slideLayout" Id="rId5"/>
    <Relationship Target="../slideLayouts/slideLayout11.xml" Type="http://schemas.openxmlformats.org/officeDocument/2006/relationships/slideLayout" Id="rId10"/>
    <Relationship Target="../slideLayouts/slideLayout5.xml" Type="http://schemas.openxmlformats.org/officeDocument/2006/relationships/slideLayout" Id="rId4"/>
    <Relationship Target="../slideLayouts/slideLayout10.xml" Type="http://schemas.openxmlformats.org/officeDocument/2006/relationships/slideLayout" Id="rId9"/>
</Relationships>

</file>

<file path=ppt/slideMasters/_rels/slideMaster3.xml.rels><?xml version="1.0" encoding="UTF-8" standalone="yes"?>
<Relationships xmlns="http://schemas.openxmlformats.org/package/2006/relationships">
    <Relationship Target="../slideLayouts/slideLayout19.xml" Type="http://schemas.openxmlformats.org/officeDocument/2006/relationships/slideLayout" Id="rId8"/>
    <Relationship Target="../slideLayouts/slideLayout14.xml" Type="http://schemas.openxmlformats.org/officeDocument/2006/relationships/slideLayout" Id="rId3"/>
    <Relationship Target="../slideLayouts/slideLayout18.xml" Type="http://schemas.openxmlformats.org/officeDocument/2006/relationships/slideLayout" Id="rId7"/>
    <Relationship Target="../slideLayouts/slideLayout13.xml" Type="http://schemas.openxmlformats.org/officeDocument/2006/relationships/slideLayout" Id="rId2"/>
    <Relationship Target="../slideLayouts/slideLayout12.xml" Type="http://schemas.openxmlformats.org/officeDocument/2006/relationships/slideLayout" Id="rId1"/>
    <Relationship Target="../slideLayouts/slideLayout17.xml" Type="http://schemas.openxmlformats.org/officeDocument/2006/relationships/slideLayout" Id="rId6"/>
    <Relationship Target="../theme/theme3.xml" Type="http://schemas.openxmlformats.org/officeDocument/2006/relationships/theme" Id="rId11"/>
    <Relationship Target="../slideLayouts/slideLayout16.xml" Type="http://schemas.openxmlformats.org/officeDocument/2006/relationships/slideLayout" Id="rId5"/>
    <Relationship Target="../slideLayouts/slideLayout21.xml" Type="http://schemas.openxmlformats.org/officeDocument/2006/relationships/slideLayout" Id="rId10"/>
    <Relationship Target="../slideLayouts/slideLayout15.xml" Type="http://schemas.openxmlformats.org/officeDocument/2006/relationships/slideLayout" Id="rId4"/>
    <Relationship Target="../slideLayouts/slideLayout20.xml" Type="http://schemas.openxmlformats.org/officeDocument/2006/relationships/slideLayout" Id="rId9"/>
</Relationships>

</file>

<file path=ppt/slideMasters/_rels/slideMaster4.xml.rels><?xml version="1.0" encoding="UTF-8" standalone="yes"?>
<Relationships xmlns="http://schemas.openxmlformats.org/package/2006/relationships">
    <Relationship Target="../slideLayouts/slideLayout29.xml" Type="http://schemas.openxmlformats.org/officeDocument/2006/relationships/slideLayout" Id="rId8"/>
    <Relationship Target="../slideLayouts/slideLayout24.xml" Type="http://schemas.openxmlformats.org/officeDocument/2006/relationships/slideLayout" Id="rId3"/>
    <Relationship Target="../slideLayouts/slideLayout28.xml" Type="http://schemas.openxmlformats.org/officeDocument/2006/relationships/slideLayout" Id="rId7"/>
    <Relationship Target="../slideLayouts/slideLayout23.xml" Type="http://schemas.openxmlformats.org/officeDocument/2006/relationships/slideLayout" Id="rId2"/>
    <Relationship Target="../slideLayouts/slideLayout22.xml" Type="http://schemas.openxmlformats.org/officeDocument/2006/relationships/slideLayout" Id="rId1"/>
    <Relationship Target="../slideLayouts/slideLayout27.xml" Type="http://schemas.openxmlformats.org/officeDocument/2006/relationships/slideLayout" Id="rId6"/>
    <Relationship Target="../theme/theme4.xml" Type="http://schemas.openxmlformats.org/officeDocument/2006/relationships/theme" Id="rId11"/>
    <Relationship Target="../slideLayouts/slideLayout26.xml" Type="http://schemas.openxmlformats.org/officeDocument/2006/relationships/slideLayout" Id="rId5"/>
    <Relationship Target="../slideLayouts/slideLayout31.xml" Type="http://schemas.openxmlformats.org/officeDocument/2006/relationships/slideLayout" Id="rId10"/>
    <Relationship Target="../slideLayouts/slideLayout25.xml" Type="http://schemas.openxmlformats.org/officeDocument/2006/relationships/slideLayout" Id="rId4"/>
    <Relationship Target="../slideLayouts/slideLayout30.xml" Type="http://schemas.openxmlformats.org/officeDocument/2006/relationships/slideLayout" Id="rId9"/>
</Relationships>

</file>

<file path=ppt/slideMasters/slideMaster1.xml><?xml version="1.0" encoding="utf-8"?>
<p:sldMaster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true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true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true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true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10/5/2023</a:t>
            </a:fld>
            <a:endParaRPr lang="en-US"/>
          </a:p>
        </p:txBody>
      </p:sp>
      <p:sp>
        <p:nvSpPr>
          <p:cNvPr id="6" name="Holder 6"/>
          <p:cNvSpPr>
            <a:spLocks noGrp="true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sp>
        <p:nvSpPr>
          <p:cNvPr id="2" name="Zástupný symbol pro nadpis 1"/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false" anchor="ctr" anchorCtr="false">
            <a:noAutofit/>
          </a:bodyPr>
          <a:lstStyle/>
          <a:p>
            <a:r>
              <a:rPr lang="cs-CZ" dirty="false"/>
              <a:t>Kliknutím lze upravit styl.</a:t>
            </a:r>
          </a:p>
        </p:txBody>
      </p:sp>
      <p:sp>
        <p:nvSpPr>
          <p:cNvPr id="3" name="Zástupný symbol pro text 2"/>
          <p:cNvSpPr>
            <a:spLocks noGrp="true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/>
          <a:p>
            <a:pPr lvl="0"/>
            <a:r>
              <a:rPr lang="cs-CZ" dirty="false"/>
              <a:t>Kliknutím lze upravit styly předlohy textu.</a:t>
            </a:r>
          </a:p>
          <a:p>
            <a:pPr lvl="1"/>
            <a:r>
              <a:rPr lang="cs-CZ" dirty="false"/>
              <a:t>Druhá úroveň</a:t>
            </a:r>
          </a:p>
          <a:p>
            <a:pPr lvl="2"/>
            <a:r>
              <a:rPr lang="cs-CZ" dirty="false"/>
              <a:t>Třetí úroveň</a:t>
            </a:r>
          </a:p>
          <a:p>
            <a:pPr lvl="3"/>
            <a:r>
              <a:rPr lang="cs-CZ" dirty="false"/>
              <a:t>Čtvrtá úroveň</a:t>
            </a:r>
          </a:p>
          <a:p>
            <a:pPr lvl="4"/>
            <a:r>
              <a:rPr lang="cs-CZ" dirty="false"/>
              <a:t>Pátá úroveň</a:t>
            </a:r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ctr">
              <a:defRPr sz="1050" b="true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658937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hdr="false" ftr="false" dt="false"/>
  <p:txStyles>
    <p:titleStyle>
      <a:lvl1pPr algn="l" defTabSz="914400" rtl="false" eaLnBrk="true" latinLnBrk="false" hangingPunct="true">
        <a:lnSpc>
          <a:spcPct val="100000"/>
        </a:lnSpc>
        <a:spcBef>
          <a:spcPct val="0"/>
        </a:spcBef>
        <a:buNone/>
        <a:defRPr sz="3200" b="true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false" eaLnBrk="true" latinLnBrk="false" hangingPunct="true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false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false" smtClean="false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sz="1350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sz="1350"/>
          </a:p>
        </p:txBody>
      </p:sp>
      <p:sp>
        <p:nvSpPr>
          <p:cNvPr id="2" name="Zástupný symbol pro nadpis 1"/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false" anchor="ctr" anchorCtr="false">
            <a:noAutofit/>
          </a:bodyPr>
          <a:lstStyle/>
          <a:p>
            <a:r>
              <a:rPr lang="cs-CZ" dirty="false"/>
              <a:t>Kliknutím lze upravit styl.</a:t>
            </a:r>
          </a:p>
        </p:txBody>
      </p:sp>
      <p:sp>
        <p:nvSpPr>
          <p:cNvPr id="3" name="Zástupný symbol pro text 2"/>
          <p:cNvSpPr>
            <a:spLocks noGrp="true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/>
          <a:p>
            <a:pPr lvl="0"/>
            <a:r>
              <a:rPr lang="cs-CZ" dirty="false"/>
              <a:t>Kliknutím lze upravit styly předlohy textu.</a:t>
            </a:r>
          </a:p>
          <a:p>
            <a:pPr lvl="1"/>
            <a:r>
              <a:rPr lang="cs-CZ" dirty="false"/>
              <a:t>Druhá úroveň</a:t>
            </a:r>
          </a:p>
          <a:p>
            <a:pPr lvl="2"/>
            <a:r>
              <a:rPr lang="cs-CZ" dirty="false"/>
              <a:t>Třetí úroveň</a:t>
            </a:r>
          </a:p>
          <a:p>
            <a:pPr lvl="3"/>
            <a:r>
              <a:rPr lang="cs-CZ" dirty="false"/>
              <a:t>Čtvrtá úroveň</a:t>
            </a:r>
          </a:p>
          <a:p>
            <a:pPr lvl="4"/>
            <a:r>
              <a:rPr lang="cs-CZ" dirty="false"/>
              <a:t>Pátá úroveň</a:t>
            </a:r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l">
              <a:defRPr sz="788">
                <a:solidFill>
                  <a:schemeClr val="tx1"/>
                </a:solidFill>
              </a:defRPr>
            </a:lvl1pPr>
          </a:lstStyle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l">
              <a:defRPr sz="788">
                <a:solidFill>
                  <a:schemeClr val="tx1"/>
                </a:solidFill>
              </a:defRPr>
            </a:lvl1pPr>
          </a:lstStyle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ctr">
              <a:defRPr sz="788" b="true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3402678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hdr="false" ftr="false" dt="false"/>
  <p:txStyles>
    <p:titleStyle>
      <a:lvl1pPr algn="l" defTabSz="685800" rtl="false" eaLnBrk="true" latinLnBrk="false" hangingPunct="true">
        <a:lnSpc>
          <a:spcPct val="100000"/>
        </a:lnSpc>
        <a:spcBef>
          <a:spcPct val="0"/>
        </a:spcBef>
        <a:buNone/>
        <a:defRPr sz="2400" b="true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4000" indent="-324000" algn="l" defTabSz="685800" rtl="false" eaLnBrk="true" latinLnBrk="false" hangingPunct="true">
        <a:lnSpc>
          <a:spcPts val="2160"/>
        </a:lnSpc>
        <a:spcBef>
          <a:spcPts val="450"/>
        </a:spcBef>
        <a:spcAft>
          <a:spcPts val="45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1800" b="false" kern="1200">
          <a:solidFill>
            <a:schemeClr val="tx1"/>
          </a:solidFill>
          <a:latin typeface="+mn-lt"/>
          <a:ea typeface="+mn-ea"/>
          <a:cs typeface="+mn-cs"/>
        </a:defRPr>
      </a:lvl1pPr>
      <a:lvl2pPr marL="499500" indent="-189000" algn="l" defTabSz="685800" rtl="false" eaLnBrk="true" latinLnBrk="false" hangingPunct="true">
        <a:lnSpc>
          <a:spcPts val="1800"/>
        </a:lnSpc>
        <a:spcBef>
          <a:spcPts val="225"/>
        </a:spcBef>
        <a:spcAft>
          <a:spcPts val="225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8500" indent="-189000" algn="l" defTabSz="685800" rtl="false" eaLnBrk="true" latinLnBrk="false" hangingPunct="true">
        <a:lnSpc>
          <a:spcPts val="1800"/>
        </a:lnSpc>
        <a:spcBef>
          <a:spcPts val="225"/>
        </a:spcBef>
        <a:spcAft>
          <a:spcPts val="225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77500" indent="-189000" algn="l" defTabSz="685800" rtl="false" eaLnBrk="true" latinLnBrk="false" hangingPunct="true">
        <a:lnSpc>
          <a:spcPts val="1800"/>
        </a:lnSpc>
        <a:spcBef>
          <a:spcPts val="225"/>
        </a:spcBef>
        <a:spcAft>
          <a:spcPts val="225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1500" kern="1200" dirty="false" smtClean="false">
          <a:solidFill>
            <a:schemeClr val="tx1"/>
          </a:solidFill>
          <a:latin typeface="+mn-lt"/>
          <a:ea typeface="+mn-ea"/>
          <a:cs typeface="+mn-cs"/>
        </a:defRPr>
      </a:lvl4pPr>
      <a:lvl5pPr marL="1066500" indent="-189000" algn="l" defTabSz="685800" rtl="false" eaLnBrk="true" latinLnBrk="false" hangingPunct="true">
        <a:lnSpc>
          <a:spcPts val="1800"/>
        </a:lnSpc>
        <a:spcBef>
          <a:spcPts val="225"/>
        </a:spcBef>
        <a:spcAft>
          <a:spcPts val="225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false" eaLnBrk="true" latinLnBrk="false" hangingPunct="true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false" eaLnBrk="true" latinLnBrk="false" hangingPunct="true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false" eaLnBrk="true" latinLnBrk="false" hangingPunct="true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false" eaLnBrk="true" latinLnBrk="false" hangingPunct="true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false" eaLnBrk="true" latinLnBrk="false" hangingPunct="true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false" eaLnBrk="true" latinLnBrk="false" hangingPunct="true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false" eaLnBrk="true" latinLnBrk="false" hangingPunct="true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false" eaLnBrk="true" latinLnBrk="false" hangingPunct="true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false" eaLnBrk="true" latinLnBrk="false" hangingPunct="true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2" name="Zástupný symbol pro nadpis 1"/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false" anchor="ctr" anchorCtr="false">
            <a:noAutofit/>
          </a:bodyPr>
          <a:lstStyle/>
          <a:p>
            <a:r>
              <a:rPr lang="cs-CZ" dirty="false"/>
              <a:t>Kliknutím lze upravit styl.</a:t>
            </a:r>
          </a:p>
        </p:txBody>
      </p:sp>
      <p:sp>
        <p:nvSpPr>
          <p:cNvPr id="3" name="Zástupný symbol pro text 2"/>
          <p:cNvSpPr>
            <a:spLocks noGrp="true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/>
          <a:p>
            <a:pPr lvl="0"/>
            <a:r>
              <a:rPr lang="cs-CZ" dirty="false"/>
              <a:t>Kliknutím lze upravit styly předlohy textu.</a:t>
            </a:r>
          </a:p>
          <a:p>
            <a:pPr lvl="1"/>
            <a:r>
              <a:rPr lang="cs-CZ" dirty="false"/>
              <a:t>Druhá úroveň</a:t>
            </a:r>
          </a:p>
          <a:p>
            <a:pPr lvl="2"/>
            <a:r>
              <a:rPr lang="cs-CZ" dirty="false"/>
              <a:t>Třetí úroveň</a:t>
            </a:r>
          </a:p>
          <a:p>
            <a:pPr lvl="3"/>
            <a:r>
              <a:rPr lang="cs-CZ" dirty="false"/>
              <a:t>Čtvrtá úroveň</a:t>
            </a:r>
          </a:p>
          <a:p>
            <a:pPr lvl="4"/>
            <a:r>
              <a:rPr lang="cs-CZ" dirty="false"/>
              <a:t>Pátá úroveň</a:t>
            </a:r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080B5B4F-BAE2-4982-919F-4A6FE5419552}" type="datetime1">
              <a:rPr lang="cs-CZ" smtClean="false"/>
              <a:t>05.10.2023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ctr">
              <a:defRPr sz="1050" b="true">
                <a:solidFill>
                  <a:schemeClr val="tx1"/>
                </a:solidFill>
              </a:defRPr>
            </a:lvl1pPr>
          </a:lstStyle>
          <a:p>
            <a:fld id="{965E07C6-3485-413F-8C5C-39913F362B35}" type="slidenum">
              <a:rPr lang="cs-CZ" smtClean="false"/>
              <a:t>‹#›</a:t>
            </a:fld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3166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hf hdr="false" ftr="false" dt="false"/>
  <p:txStyles>
    <p:titleStyle>
      <a:lvl1pPr algn="l" defTabSz="914400" rtl="false" eaLnBrk="true" latinLnBrk="false" hangingPunct="true">
        <a:lnSpc>
          <a:spcPct val="100000"/>
        </a:lnSpc>
        <a:spcBef>
          <a:spcPct val="0"/>
        </a:spcBef>
        <a:buNone/>
        <a:defRPr sz="3200" b="true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false" eaLnBrk="true" latinLnBrk="false" hangingPunct="true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false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false" smtClean="false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   <Relationship Target="../media/image3.png" Type="http://schemas.openxmlformats.org/officeDocument/2006/relationships/image" Id="rId3"/>
    <Relationship Target="../notesSlides/notesSlide1.xml" Type="http://schemas.openxmlformats.org/officeDocument/2006/relationships/notesSlide" Id="rId2"/>
    <Relationship Target="../slideLayouts/slideLayout1.xml" Type="http://schemas.openxmlformats.org/officeDocument/2006/relationships/slideLayout" Id="rId1"/>
</Relationships>

</file>

<file path=ppt/slides/_rels/slide10.xml.rels><?xml version="1.0" encoding="UTF-8" standalone="yes"?>
<Relationships xmlns="http://schemas.openxmlformats.org/package/2006/relationships">
    <Relationship Target="../media/image4.png" Type="http://schemas.openxmlformats.org/officeDocument/2006/relationships/image" Id="rId3"/>
    <Relationship Target="../notesSlides/notesSlide10.xml" Type="http://schemas.openxmlformats.org/officeDocument/2006/relationships/notesSlide" Id="rId2"/>
    <Relationship Target="../slideLayouts/slideLayout1.xml" Type="http://schemas.openxmlformats.org/officeDocument/2006/relationships/slideLayout" Id="rId1"/>
    <Relationship TargetMode="External" Target="https://www.esfcr.cz/opz-plus-clld-priprava" Type="http://schemas.openxmlformats.org/officeDocument/2006/relationships/hyperlink" Id="rId4"/>
</Relationships>

</file>

<file path=ppt/slides/_rels/slide2.xml.rels><?xml version="1.0" encoding="UTF-8" standalone="yes"?>
<Relationships xmlns="http://schemas.openxmlformats.org/package/2006/relationships">
    <Relationship Target="../media/image4.png" Type="http://schemas.openxmlformats.org/officeDocument/2006/relationships/image" Id="rId3"/>
    <Relationship Target="../notesSlides/notesSlide2.xml" Type="http://schemas.openxmlformats.org/officeDocument/2006/relationships/notesSlide" Id="rId2"/>
    <Relationship Target="../slideLayouts/slideLayout1.xml" Type="http://schemas.openxmlformats.org/officeDocument/2006/relationships/slideLayout" Id="rId1"/>
</Relationships>

</file>

<file path=ppt/slides/_rels/slide3.xml.rels><?xml version="1.0" encoding="UTF-8" standalone="yes"?>
<Relationships xmlns="http://schemas.openxmlformats.org/package/2006/relationships">
    <Relationship Target="../media/image4.png" Type="http://schemas.openxmlformats.org/officeDocument/2006/relationships/image" Id="rId3"/>
    <Relationship Target="../notesSlides/notesSlide3.xml" Type="http://schemas.openxmlformats.org/officeDocument/2006/relationships/notesSlide" Id="rId2"/>
    <Relationship Target="../slideLayouts/slideLayout1.xml" Type="http://schemas.openxmlformats.org/officeDocument/2006/relationships/slideLayout" Id="rId1"/>
</Relationships>

</file>

<file path=ppt/slides/_rels/slide4.xml.rels><?xml version="1.0" encoding="UTF-8" standalone="yes"?>
<Relationships xmlns="http://schemas.openxmlformats.org/package/2006/relationships">
    <Relationship Target="../media/image4.png" Type="http://schemas.openxmlformats.org/officeDocument/2006/relationships/image" Id="rId3"/>
    <Relationship Target="../media/image8.png" Type="http://schemas.openxmlformats.org/officeDocument/2006/relationships/image" Id="rId7"/>
    <Relationship Target="../notesSlides/notesSlide4.xml" Type="http://schemas.openxmlformats.org/officeDocument/2006/relationships/notesSlide" Id="rId2"/>
    <Relationship Target="../slideLayouts/slideLayout1.xml" Type="http://schemas.openxmlformats.org/officeDocument/2006/relationships/slideLayout" Id="rId1"/>
    <Relationship Target="../media/image7.png" Type="http://schemas.openxmlformats.org/officeDocument/2006/relationships/image" Id="rId6"/>
    <Relationship Target="../media/image6.png" Type="http://schemas.openxmlformats.org/officeDocument/2006/relationships/image" Id="rId5"/>
    <Relationship Target="../media/image5.png" Type="http://schemas.openxmlformats.org/officeDocument/2006/relationships/image" Id="rId4"/>
</Relationships>

</file>

<file path=ppt/slides/_rels/slide5.xml.rels><?xml version="1.0" encoding="UTF-8" standalone="yes"?>
<Relationships xmlns="http://schemas.openxmlformats.org/package/2006/relationships">
    <Relationship Target="../media/image11.png" Type="http://schemas.openxmlformats.org/officeDocument/2006/relationships/image" Id="rId8"/>
    <Relationship Target="../media/image3.png" Type="http://schemas.openxmlformats.org/officeDocument/2006/relationships/image" Id="rId3"/>
    <Relationship Target="../media/image10.png" Type="http://schemas.openxmlformats.org/officeDocument/2006/relationships/image" Id="rId7"/>
    <Relationship Target="../notesSlides/notesSlide5.xml" Type="http://schemas.openxmlformats.org/officeDocument/2006/relationships/notesSlide" Id="rId2"/>
    <Relationship Target="../slideLayouts/slideLayout1.xml" Type="http://schemas.openxmlformats.org/officeDocument/2006/relationships/slideLayout" Id="rId1"/>
    <Relationship Target="../media/image9.png" Type="http://schemas.openxmlformats.org/officeDocument/2006/relationships/image" Id="rId6"/>
    <Relationship TargetMode="External" Target="http://www.esfcr.cz/" Type="http://schemas.openxmlformats.org/officeDocument/2006/relationships/hyperlink" Id="rId5"/>
    <Relationship TargetMode="External" Target="https://www.esfcr.cz/dobra-praxe-mas" Type="http://schemas.openxmlformats.org/officeDocument/2006/relationships/hyperlink" Id="rId4"/>
    <Relationship Target="../media/image12.png" Type="http://schemas.openxmlformats.org/officeDocument/2006/relationships/image" Id="rId9"/>
</Relationships>

</file>

<file path=ppt/slides/_rels/slide6.xml.rels><?xml version="1.0" encoding="UTF-8" standalone="yes"?>
<Relationships xmlns="http://schemas.openxmlformats.org/package/2006/relationships">
    <Relationship Target="../media/image4.png" Type="http://schemas.openxmlformats.org/officeDocument/2006/relationships/image" Id="rId3"/>
    <Relationship Target="../notesSlides/notesSlide6.xml" Type="http://schemas.openxmlformats.org/officeDocument/2006/relationships/notesSlide" Id="rId2"/>
    <Relationship Target="../slideLayouts/slideLayout1.xml" Type="http://schemas.openxmlformats.org/officeDocument/2006/relationships/slideLayout" Id="rId1"/>
    <Relationship Target="../media/image13.png" Type="http://schemas.openxmlformats.org/officeDocument/2006/relationships/image" Id="rId4"/>
</Relationships>

</file>

<file path=ppt/slides/_rels/slide7.xml.rels><?xml version="1.0" encoding="UTF-8" standalone="yes"?>
<Relationships xmlns="http://schemas.openxmlformats.org/package/2006/relationships">
    <Relationship Target="../media/image18.png" Type="http://schemas.openxmlformats.org/officeDocument/2006/relationships/image" Id="rId8"/>
    <Relationship Target="../media/image23.svg" Type="http://schemas.openxmlformats.org/officeDocument/2006/relationships/image" Id="rId13"/>
    <Relationship Target="../media/image28.png" Type="http://schemas.openxmlformats.org/officeDocument/2006/relationships/image" Id="rId18"/>
    <Relationship Target="../media/image4.png" Type="http://schemas.openxmlformats.org/officeDocument/2006/relationships/image" Id="rId3"/>
    <Relationship Target="../media/image31.svg" Type="http://schemas.openxmlformats.org/officeDocument/2006/relationships/image" Id="rId21"/>
    <Relationship Target="../media/image17.svg" Type="http://schemas.openxmlformats.org/officeDocument/2006/relationships/image" Id="rId7"/>
    <Relationship Target="../media/image22.png" Type="http://schemas.openxmlformats.org/officeDocument/2006/relationships/image" Id="rId12"/>
    <Relationship Target="../media/image27.svg" Type="http://schemas.openxmlformats.org/officeDocument/2006/relationships/image" Id="rId17"/>
    <Relationship Target="../notesSlides/notesSlide7.xml" Type="http://schemas.openxmlformats.org/officeDocument/2006/relationships/notesSlide" Id="rId2"/>
    <Relationship Target="../media/image26.png" Type="http://schemas.openxmlformats.org/officeDocument/2006/relationships/image" Id="rId16"/>
    <Relationship Target="../media/image30.png" Type="http://schemas.openxmlformats.org/officeDocument/2006/relationships/image" Id="rId20"/>
    <Relationship Target="../slideLayouts/slideLayout1.xml" Type="http://schemas.openxmlformats.org/officeDocument/2006/relationships/slideLayout" Id="rId1"/>
    <Relationship Target="../media/image16.png" Type="http://schemas.openxmlformats.org/officeDocument/2006/relationships/image" Id="rId6"/>
    <Relationship Target="../media/image21.svg" Type="http://schemas.openxmlformats.org/officeDocument/2006/relationships/image" Id="rId11"/>
    <Relationship Target="../media/image15.svg" Type="http://schemas.openxmlformats.org/officeDocument/2006/relationships/image" Id="rId5"/>
    <Relationship Target="../media/image25.svg" Type="http://schemas.openxmlformats.org/officeDocument/2006/relationships/image" Id="rId15"/>
    <Relationship Target="../media/image20.png" Type="http://schemas.openxmlformats.org/officeDocument/2006/relationships/image" Id="rId10"/>
    <Relationship Target="../media/image29.svg" Type="http://schemas.openxmlformats.org/officeDocument/2006/relationships/image" Id="rId19"/>
    <Relationship Target="../media/image14.png" Type="http://schemas.openxmlformats.org/officeDocument/2006/relationships/image" Id="rId4"/>
    <Relationship Target="../media/image19.svg" Type="http://schemas.openxmlformats.org/officeDocument/2006/relationships/image" Id="rId9"/>
    <Relationship Target="../media/image24.png" Type="http://schemas.openxmlformats.org/officeDocument/2006/relationships/image" Id="rId14"/>
</Relationships>

</file>

<file path=ppt/slides/_rels/slide8.xml.rels><?xml version="1.0" encoding="UTF-8" standalone="yes"?>
<Relationships xmlns="http://schemas.openxmlformats.org/package/2006/relationships">
    <Relationship Target="../media/image18.png" Type="http://schemas.openxmlformats.org/officeDocument/2006/relationships/image" Id="rId8"/>
    <Relationship Target="../media/image23.svg" Type="http://schemas.openxmlformats.org/officeDocument/2006/relationships/image" Id="rId13"/>
    <Relationship Target="../media/image28.png" Type="http://schemas.openxmlformats.org/officeDocument/2006/relationships/image" Id="rId18"/>
    <Relationship Target="../media/image4.png" Type="http://schemas.openxmlformats.org/officeDocument/2006/relationships/image" Id="rId3"/>
    <Relationship Target="../media/image31.svg" Type="http://schemas.openxmlformats.org/officeDocument/2006/relationships/image" Id="rId21"/>
    <Relationship Target="../media/image17.svg" Type="http://schemas.openxmlformats.org/officeDocument/2006/relationships/image" Id="rId7"/>
    <Relationship Target="../media/image22.png" Type="http://schemas.openxmlformats.org/officeDocument/2006/relationships/image" Id="rId12"/>
    <Relationship Target="../media/image27.svg" Type="http://schemas.openxmlformats.org/officeDocument/2006/relationships/image" Id="rId17"/>
    <Relationship Target="../notesSlides/notesSlide8.xml" Type="http://schemas.openxmlformats.org/officeDocument/2006/relationships/notesSlide" Id="rId2"/>
    <Relationship Target="../media/image26.png" Type="http://schemas.openxmlformats.org/officeDocument/2006/relationships/image" Id="rId16"/>
    <Relationship Target="../media/image30.png" Type="http://schemas.openxmlformats.org/officeDocument/2006/relationships/image" Id="rId20"/>
    <Relationship Target="../slideLayouts/slideLayout1.xml" Type="http://schemas.openxmlformats.org/officeDocument/2006/relationships/slideLayout" Id="rId1"/>
    <Relationship Target="../media/image16.png" Type="http://schemas.openxmlformats.org/officeDocument/2006/relationships/image" Id="rId6"/>
    <Relationship Target="../media/image21.svg" Type="http://schemas.openxmlformats.org/officeDocument/2006/relationships/image" Id="rId11"/>
    <Relationship Target="../media/image15.svg" Type="http://schemas.openxmlformats.org/officeDocument/2006/relationships/image" Id="rId5"/>
    <Relationship Target="../media/image25.svg" Type="http://schemas.openxmlformats.org/officeDocument/2006/relationships/image" Id="rId15"/>
    <Relationship Target="../media/image20.png" Type="http://schemas.openxmlformats.org/officeDocument/2006/relationships/image" Id="rId10"/>
    <Relationship Target="../media/image29.svg" Type="http://schemas.openxmlformats.org/officeDocument/2006/relationships/image" Id="rId19"/>
    <Relationship Target="../media/image14.png" Type="http://schemas.openxmlformats.org/officeDocument/2006/relationships/image" Id="rId4"/>
    <Relationship Target="../media/image19.svg" Type="http://schemas.openxmlformats.org/officeDocument/2006/relationships/image" Id="rId9"/>
    <Relationship Target="../media/image24.png" Type="http://schemas.openxmlformats.org/officeDocument/2006/relationships/image" Id="rId14"/>
</Relationships>

</file>

<file path=ppt/slides/_rels/slide9.xml.rels><?xml version="1.0" encoding="UTF-8" standalone="yes"?>
<Relationships xmlns="http://schemas.openxmlformats.org/package/2006/relationships">
    <Relationship Target="../media/image4.png" Type="http://schemas.openxmlformats.org/officeDocument/2006/relationships/image" Id="rId3"/>
    <Relationship Target="../notesSlides/notesSlide9.xml" Type="http://schemas.openxmlformats.org/officeDocument/2006/relationships/notesSlide" Id="rId2"/>
    <Relationship Target="../slideLayouts/slideLayout1.xml" Type="http://schemas.openxmlformats.org/officeDocument/2006/relationships/slideLayout" Id="rId1"/>
    <Relationship Target="../media/image32.png" Type="http://schemas.openxmlformats.org/officeDocument/2006/relationships/image" Id="rId4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showMasterSp="false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1033" y="-40153"/>
            <a:ext cx="9144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false">
            <a:spAutoFit/>
          </a:bodyPr>
          <a:lstStyle/>
          <a:p>
            <a:endParaRPr dirty="false"/>
          </a:p>
        </p:txBody>
      </p:sp>
      <p:sp>
        <p:nvSpPr>
          <p:cNvPr id="3" name="object 3"/>
          <p:cNvSpPr txBox="true"/>
          <p:nvPr/>
        </p:nvSpPr>
        <p:spPr>
          <a:xfrm>
            <a:off x="4936871" y="648190"/>
            <a:ext cx="3961461" cy="303534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09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false">
                <a:solidFill>
                  <a:srgbClr val="FFFFFF"/>
                </a:solidFill>
                <a:latin typeface="JPJDJR+Trebuchet MS"/>
                <a:cs typeface="JPJDJR+Trebuchet MS"/>
              </a:rPr>
              <a:t>Operační program</a:t>
            </a:r>
            <a:r>
              <a:rPr sz="1800" spc="12" dirty="false">
                <a:solidFill>
                  <a:srgbClr val="FFFFFF"/>
                </a:solidFill>
                <a:latin typeface="JPJDJR+Trebuchet MS"/>
                <a:cs typeface="JPJDJR+Trebuchet MS"/>
              </a:rPr>
              <a:t> </a:t>
            </a:r>
            <a:r>
              <a:rPr sz="1800" dirty="false">
                <a:solidFill>
                  <a:srgbClr val="5FBBF5"/>
                </a:solidFill>
                <a:latin typeface="JPJDJR+Trebuchet MS"/>
                <a:cs typeface="JPJDJR+Trebuchet MS"/>
              </a:rPr>
              <a:t>Zaměstnanost plus</a:t>
            </a:r>
          </a:p>
        </p:txBody>
      </p:sp>
      <p:sp>
        <p:nvSpPr>
          <p:cNvPr id="4" name="object 4"/>
          <p:cNvSpPr txBox="true"/>
          <p:nvPr/>
        </p:nvSpPr>
        <p:spPr>
          <a:xfrm>
            <a:off x="1432560" y="2095056"/>
            <a:ext cx="6648261" cy="461665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3579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3200" b="true" dirty="false">
                <a:solidFill>
                  <a:srgbClr val="084A8B"/>
                </a:solidFill>
                <a:latin typeface="EWEIJC+Arial Bold"/>
                <a:cs typeface="EWEIJC+Arial Bold"/>
              </a:rPr>
              <a:t>TEMATICKÝ SEMINÁŘ</a:t>
            </a:r>
            <a:r>
              <a:rPr lang="cs-CZ" sz="3200" b="true" spc="893" dirty="false">
                <a:solidFill>
                  <a:srgbClr val="084A8B"/>
                </a:solidFill>
                <a:latin typeface="EWEIJC+Arial Bold"/>
                <a:cs typeface="EWEIJC+Arial Bold"/>
              </a:rPr>
              <a:t> </a:t>
            </a:r>
            <a:r>
              <a:rPr lang="cs-CZ" sz="3200" b="true" dirty="false">
                <a:solidFill>
                  <a:srgbClr val="084A8B"/>
                </a:solidFill>
                <a:latin typeface="EWEIJC+Arial Bold"/>
                <a:cs typeface="EWEIJC+Arial Bold"/>
              </a:rPr>
              <a:t>PRO MAS</a:t>
            </a:r>
            <a:endParaRPr lang="cs-CZ" sz="3200" b="true" dirty="false">
              <a:solidFill>
                <a:srgbClr val="084A8B"/>
              </a:solidFill>
              <a:latin typeface="BUMQHJ+Arial Bold"/>
              <a:cs typeface="BUMQHJ+Arial Bold"/>
            </a:endParaRPr>
          </a:p>
        </p:txBody>
      </p:sp>
      <p:sp>
        <p:nvSpPr>
          <p:cNvPr id="5" name="object 5"/>
          <p:cNvSpPr txBox="true"/>
          <p:nvPr/>
        </p:nvSpPr>
        <p:spPr>
          <a:xfrm>
            <a:off x="614172" y="3071130"/>
            <a:ext cx="8282826" cy="1625830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4800" b="true" dirty="false">
                <a:solidFill>
                  <a:schemeClr val="tx2"/>
                </a:solidFill>
                <a:latin typeface="EWEIJC+Arial Bold"/>
                <a:cs typeface="EWEIJC+Arial Bold"/>
              </a:rPr>
              <a:t>Komunitní práce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4800" b="true" dirty="false">
                <a:solidFill>
                  <a:schemeClr val="tx2"/>
                </a:solidFill>
                <a:latin typeface="EWEIJC+Arial Bold"/>
                <a:cs typeface="EWEIJC+Arial Bold"/>
              </a:rPr>
              <a:t>z pohledu ŘO OPZ+</a:t>
            </a:r>
          </a:p>
        </p:txBody>
      </p:sp>
      <p:sp>
        <p:nvSpPr>
          <p:cNvPr id="7" name="object 7"/>
          <p:cNvSpPr txBox="true"/>
          <p:nvPr/>
        </p:nvSpPr>
        <p:spPr>
          <a:xfrm>
            <a:off x="539552" y="6036685"/>
            <a:ext cx="4586321" cy="346249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b="true" spc="-25" dirty="false">
                <a:solidFill>
                  <a:srgbClr val="084A8B"/>
                </a:solidFill>
                <a:latin typeface="EWEIJC+Arial Bold"/>
                <a:cs typeface="EWEIJC+Arial Bold"/>
              </a:rPr>
              <a:t>Ostrava, </a:t>
            </a:r>
            <a:r>
              <a:rPr lang="cs-CZ" sz="24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5. říjen 2023 </a:t>
            </a:r>
            <a:endParaRPr sz="2400" b="true" dirty="false">
              <a:solidFill>
                <a:srgbClr val="084A8B"/>
              </a:solidFill>
              <a:latin typeface="BUMQHJ+Arial Bold"/>
              <a:cs typeface="BUMQHJ+Arial Bold"/>
            </a:endParaRP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180F8F6D-8D55-A344-3091-0E3D327B3A0C}"/>
              </a:ext>
            </a:extLst>
          </p:cNvPr>
          <p:cNvSpPr txBox="true"/>
          <p:nvPr/>
        </p:nvSpPr>
        <p:spPr>
          <a:xfrm>
            <a:off x="5654392" y="6036685"/>
            <a:ext cx="3820942" cy="346249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Ing. Renáta Kučerová</a:t>
            </a:r>
            <a:endParaRPr sz="2400" b="true" dirty="false">
              <a:solidFill>
                <a:srgbClr val="084A8B"/>
              </a:solidFill>
              <a:latin typeface="EDLADW+Arial Bold"/>
              <a:cs typeface="EDLADW+Arial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27384"/>
            <a:ext cx="9144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false">
            <a:spAutoFit/>
          </a:bodyPr>
          <a:lstStyle/>
          <a:p>
            <a:endParaRPr lang="cs-CZ" dirty="false"/>
          </a:p>
        </p:txBody>
      </p:sp>
      <p:sp>
        <p:nvSpPr>
          <p:cNvPr id="3" name="object 3"/>
          <p:cNvSpPr txBox="true"/>
          <p:nvPr/>
        </p:nvSpPr>
        <p:spPr>
          <a:xfrm>
            <a:off x="395935" y="322368"/>
            <a:ext cx="7607720" cy="461665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3582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3200" b="true" dirty="false">
                <a:solidFill>
                  <a:srgbClr val="AFDDFA"/>
                </a:solidFill>
                <a:latin typeface="EWEIJC+Arial Bold"/>
                <a:cs typeface="EWEIJC+Arial Bold"/>
              </a:rPr>
              <a:t>Další podpora</a:t>
            </a:r>
            <a:endParaRPr sz="3200" b="true" dirty="false">
              <a:solidFill>
                <a:srgbClr val="AFDDFA"/>
              </a:solidFill>
              <a:latin typeface="EWEIJC+Arial Bold"/>
              <a:cs typeface="EWEIJC+Arial Bold"/>
            </a:endParaRPr>
          </a:p>
        </p:txBody>
      </p:sp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296D58D3-2FD4-6C2D-FBA3-361E3A4665B4}"/>
              </a:ext>
            </a:extLst>
          </p:cNvPr>
          <p:cNvSpPr txBox="true">
            <a:spLocks/>
          </p:cNvSpPr>
          <p:nvPr/>
        </p:nvSpPr>
        <p:spPr>
          <a:xfrm>
            <a:off x="395935" y="1268760"/>
            <a:ext cx="8010440" cy="64786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kern="0" dirty="false">
                <a:solidFill>
                  <a:schemeClr val="tx2"/>
                </a:solidFill>
              </a:rPr>
              <a:t>Semináře</a:t>
            </a: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cs-CZ" dirty="false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připravujeme semináře na další témata</a:t>
            </a:r>
            <a:endParaRPr lang="cs-CZ" sz="1800" dirty="false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 algn="just">
              <a:spcBef>
                <a:spcPts val="300"/>
              </a:spcBef>
              <a:spcAft>
                <a:spcPts val="300"/>
              </a:spcAft>
            </a:pPr>
            <a:endParaRPr lang="cs-CZ" sz="2400" kern="0" dirty="false">
              <a:solidFill>
                <a:schemeClr val="tx2"/>
              </a:solidFill>
            </a:endParaRPr>
          </a:p>
          <a:p>
            <a:pPr lvl="0" algn="just">
              <a:spcBef>
                <a:spcPts val="300"/>
              </a:spcBef>
              <a:spcAft>
                <a:spcPts val="300"/>
              </a:spcAft>
            </a:pPr>
            <a:r>
              <a:rPr lang="cs-CZ" sz="2400" kern="0" dirty="false">
                <a:solidFill>
                  <a:schemeClr val="tx2"/>
                </a:solidFill>
              </a:rPr>
              <a:t>Konzultace</a:t>
            </a: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cs-CZ" dirty="false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možnost konzultací s projektovými manažery, zvažujeme možnosti zapojení expertů apod. </a:t>
            </a:r>
            <a:endParaRPr lang="cs-CZ" sz="1800" dirty="false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cs-CZ" sz="2400" kern="0" dirty="false">
              <a:solidFill>
                <a:schemeClr val="tx2"/>
              </a:solidFill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cs-CZ" sz="2400" kern="0" dirty="false">
                <a:solidFill>
                  <a:schemeClr val="tx2"/>
                </a:solidFill>
              </a:rPr>
              <a:t>ESF fórum </a:t>
            </a:r>
            <a:r>
              <a:rPr lang="en-US" dirty="false">
                <a:hlinkClick r:id="rId4"/>
              </a:rPr>
              <a:t>OPZ PLUS pro CLLD - příprava - www.esfcr.cz</a:t>
            </a:r>
            <a:endParaRPr lang="cs-CZ" kern="0" dirty="false">
              <a:solidFill>
                <a:schemeClr val="tx2"/>
              </a:solidFill>
            </a:endParaRP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cs-CZ" dirty="false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možnost klást dotazy, v případě složitějších dotazů konzultují projektoví manažeři s metodiky,  věcnou sekcí apod.</a:t>
            </a:r>
          </a:p>
          <a:p>
            <a:pPr lvl="0" algn="just">
              <a:spcBef>
                <a:spcPts val="300"/>
              </a:spcBef>
              <a:spcAft>
                <a:spcPts val="300"/>
              </a:spcAft>
            </a:pPr>
            <a:endParaRPr lang="cs-CZ" sz="2400" kern="0" dirty="false">
              <a:solidFill>
                <a:schemeClr val="tx2"/>
              </a:solidFill>
            </a:endParaRPr>
          </a:p>
          <a:p>
            <a:pPr lvl="0" algn="just">
              <a:spcBef>
                <a:spcPts val="300"/>
              </a:spcBef>
              <a:spcAft>
                <a:spcPts val="300"/>
              </a:spcAft>
            </a:pPr>
            <a:r>
              <a:rPr lang="cs-CZ" sz="2400" kern="0" dirty="false">
                <a:solidFill>
                  <a:schemeClr val="tx2"/>
                </a:solidFill>
              </a:rPr>
              <a:t>Dotazník</a:t>
            </a:r>
          </a:p>
          <a:p>
            <a:pPr marL="342900" indent="-342900" algn="ctr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cs-CZ" dirty="false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účastníkům dnešního semináře bude rozeslán elektronický dotazník </a:t>
            </a:r>
            <a:r>
              <a:rPr lang="cs-CZ" b="true" dirty="false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Děkujeme za vyplnění.</a:t>
            </a:r>
          </a:p>
          <a:p>
            <a:pPr lvl="0" algn="just">
              <a:spcBef>
                <a:spcPts val="300"/>
              </a:spcBef>
              <a:spcAft>
                <a:spcPts val="300"/>
              </a:spcAft>
            </a:pPr>
            <a:endParaRPr lang="cs-CZ" kern="0" dirty="false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kern="0" dirty="false">
              <a:solidFill>
                <a:schemeClr val="tx2"/>
              </a:solidFill>
            </a:endParaRPr>
          </a:p>
          <a:p>
            <a:pPr marL="285750" indent="-285750">
              <a:buFontTx/>
              <a:buChar char="-"/>
            </a:pPr>
            <a:endParaRPr lang="cs-CZ" kern="0" dirty="false">
              <a:solidFill>
                <a:schemeClr val="tx2"/>
              </a:solidFill>
            </a:endParaRPr>
          </a:p>
          <a:p>
            <a:endParaRPr lang="cs-CZ" kern="0" dirty="false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115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27384"/>
            <a:ext cx="9144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false">
            <a:spAutoFit/>
          </a:bodyPr>
          <a:lstStyle/>
          <a:p>
            <a:endParaRPr lang="cs-CZ" dirty="false"/>
          </a:p>
        </p:txBody>
      </p:sp>
      <p:sp>
        <p:nvSpPr>
          <p:cNvPr id="3" name="object 3"/>
          <p:cNvSpPr txBox="true"/>
          <p:nvPr/>
        </p:nvSpPr>
        <p:spPr>
          <a:xfrm>
            <a:off x="395935" y="322368"/>
            <a:ext cx="7607720" cy="461665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3582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3200" b="true" dirty="false">
                <a:solidFill>
                  <a:srgbClr val="AFDDFA"/>
                </a:solidFill>
                <a:latin typeface="EWEIJC+Arial Bold"/>
                <a:cs typeface="EWEIJC+Arial Bold"/>
              </a:rPr>
              <a:t>Cíle semináře</a:t>
            </a:r>
            <a:endParaRPr sz="3200" b="true" dirty="false">
              <a:solidFill>
                <a:srgbClr val="AFDDFA"/>
              </a:solidFill>
              <a:latin typeface="EWEIJC+Arial Bold"/>
              <a:cs typeface="EWEIJC+Arial Bold"/>
            </a:endParaRPr>
          </a:p>
        </p:txBody>
      </p:sp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296D58D3-2FD4-6C2D-FBA3-361E3A4665B4}"/>
              </a:ext>
            </a:extLst>
          </p:cNvPr>
          <p:cNvSpPr txBox="true">
            <a:spLocks/>
          </p:cNvSpPr>
          <p:nvPr/>
        </p:nvSpPr>
        <p:spPr>
          <a:xfrm>
            <a:off x="522000" y="1413064"/>
            <a:ext cx="8100000" cy="51706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fals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První ze série tematických seminářů CLLD v OPZ+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false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fals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Pořádá ve spolupráci ŘO OPZ</a:t>
            </a:r>
            <a:r>
              <a:rPr lang="cs-CZ"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a </a:t>
            </a:r>
            <a:r>
              <a:rPr lang="cs-CZ" sz="2000" dirty="fals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 MAS ČR</a:t>
            </a:r>
          </a:p>
          <a:p>
            <a:pPr algn="just"/>
            <a:endParaRPr lang="cs-CZ" sz="2000" dirty="false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fals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Cílem semináře je: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false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fals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seznámení s principy a metodami komunitní práce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false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fals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setkání „teorie“ (experti) s praxí </a:t>
            </a:r>
          </a:p>
          <a:p>
            <a:pPr algn="just"/>
            <a:endParaRPr lang="cs-CZ" sz="2000" dirty="false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fals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motivace k realizaci komunitní práce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false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fals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vytvoření prostoru pro sdílení dobré praxe a vzájemnou inspiraci</a:t>
            </a:r>
          </a:p>
          <a:p>
            <a:pPr algn="just"/>
            <a:endParaRPr lang="cs-CZ" sz="2000" dirty="false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fals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pojmenování potřeb další podpory/spolupráce</a:t>
            </a:r>
          </a:p>
          <a:p>
            <a:pPr marL="285750" indent="-285750">
              <a:buFontTx/>
              <a:buChar char="-"/>
            </a:pPr>
            <a:endParaRPr lang="cs-CZ" kern="0" dirty="false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kern="0" dirty="false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328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-10231" y="116632"/>
            <a:ext cx="9144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false">
            <a:spAutoFit/>
          </a:bodyPr>
          <a:lstStyle/>
          <a:p>
            <a:endParaRPr lang="cs-CZ" dirty="false"/>
          </a:p>
        </p:txBody>
      </p:sp>
      <p:sp>
        <p:nvSpPr>
          <p:cNvPr id="3" name="object 3"/>
          <p:cNvSpPr txBox="true"/>
          <p:nvPr/>
        </p:nvSpPr>
        <p:spPr>
          <a:xfrm>
            <a:off x="359596" y="322368"/>
            <a:ext cx="7644059" cy="889667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3582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800" b="true" dirty="false">
                <a:solidFill>
                  <a:srgbClr val="AFDDFA"/>
                </a:solidFill>
                <a:latin typeface="EWEIJC+Arial Bold"/>
                <a:cs typeface="EWEIJC+Arial Bold"/>
              </a:rPr>
              <a:t>Podpora komunitní sociální práce v OPZ a vzniku a rozvoje komunitních center</a:t>
            </a:r>
            <a:endParaRPr sz="2800" b="true" dirty="false">
              <a:solidFill>
                <a:srgbClr val="AFDDFA"/>
              </a:solidFill>
              <a:latin typeface="EWEIJC+Arial Bold"/>
              <a:cs typeface="EWEIJC+Arial Bold"/>
            </a:endParaRPr>
          </a:p>
        </p:txBody>
      </p:sp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296D58D3-2FD4-6C2D-FBA3-361E3A4665B4}"/>
              </a:ext>
            </a:extLst>
          </p:cNvPr>
          <p:cNvSpPr txBox="true">
            <a:spLocks/>
          </p:cNvSpPr>
          <p:nvPr/>
        </p:nvSpPr>
        <p:spPr>
          <a:xfrm>
            <a:off x="522000" y="1412776"/>
            <a:ext cx="8100000" cy="5262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false">
                <a:solidFill>
                  <a:schemeClr val="tx2"/>
                </a:solidFill>
                <a:latin typeface="Arial" panose="020B0604020202020204" pitchFamily="34" charset="0"/>
              </a:rPr>
              <a:t>k</a:t>
            </a:r>
            <a:r>
              <a:rPr lang="cs-CZ" sz="1800" b="false" i="false" u="none" strike="noStrike" baseline="0" dirty="false">
                <a:solidFill>
                  <a:schemeClr val="tx2"/>
                </a:solidFill>
                <a:latin typeface="Arial" panose="020B0604020202020204" pitchFamily="34" charset="0"/>
              </a:rPr>
              <a:t>omunitní sociální práce = činnosti nad rámec základních činností sociálních služeb podle zákona č. 108/2006 Sb., o sociálních službách, realizované v přirozené komunitě</a:t>
            </a:r>
            <a:endParaRPr lang="cs-CZ" dirty="false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false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aktivity podporované v rámci komunitní sociální práce musely mít přímou vazbu na sociální začleňování nebo prevenci sociálního vyloučení osob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false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komunitní práce předcházela vzniku větších sociálních problémů, komunitní pracovník při řešení sociálního problému zapojuje místní zdroje, členy komunity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false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gestorem komunitní sociální práce byl kvalifikovaný sociální pracovník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false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realizátory byly MAS (tzv. klíčové projekty) a další subjekty (NNO, obce apod.)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false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</a:t>
            </a:r>
            <a:r>
              <a:rPr lang="cs-CZ" sz="1800" dirty="false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ožná návaznost na IROP (komunitní centra) – synergický efekt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false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součástí výzvy byly principy komunitní práce a vodítka pro projekty komunitní práce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false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kern="0" dirty="false">
              <a:solidFill>
                <a:sysClr val="windowText" lastClr="000000"/>
              </a:solidFill>
            </a:endParaRPr>
          </a:p>
          <a:p>
            <a:endParaRPr lang="cs-CZ" kern="0" dirty="false">
              <a:solidFill>
                <a:sysClr val="windowText" lastClr="000000"/>
              </a:solidFill>
            </a:endParaRPr>
          </a:p>
          <a:p>
            <a:endParaRPr lang="cs-CZ" kern="0" dirty="false">
              <a:solidFill>
                <a:sysClr val="windowText" lastClr="000000"/>
              </a:solidFill>
            </a:endParaRPr>
          </a:p>
          <a:p>
            <a:endParaRPr lang="cs-CZ" kern="0" dirty="false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738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32296"/>
            <a:ext cx="9144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false">
            <a:spAutoFit/>
          </a:bodyPr>
          <a:lstStyle/>
          <a:p>
            <a:endParaRPr lang="cs-CZ" dirty="false"/>
          </a:p>
        </p:txBody>
      </p:sp>
      <p:sp>
        <p:nvSpPr>
          <p:cNvPr id="3" name="object 3"/>
          <p:cNvSpPr txBox="true"/>
          <p:nvPr/>
        </p:nvSpPr>
        <p:spPr>
          <a:xfrm>
            <a:off x="395935" y="322368"/>
            <a:ext cx="7607720" cy="428002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3582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800" b="true" dirty="false">
                <a:solidFill>
                  <a:srgbClr val="AFDDFA"/>
                </a:solidFill>
                <a:latin typeface="EWEIJC+Arial Bold"/>
                <a:cs typeface="EWEIJC+Arial Bold"/>
              </a:rPr>
              <a:t>Komunitní práce v projektech MAS v OPZ</a:t>
            </a:r>
            <a:endParaRPr sz="2800" b="true" dirty="false">
              <a:solidFill>
                <a:srgbClr val="AFDDFA"/>
              </a:solidFill>
              <a:latin typeface="EWEIJC+Arial Bold"/>
              <a:cs typeface="EWEIJC+Arial Bold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F14F070-F146-2F08-5711-0F3E886C4988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03" y="1340768"/>
            <a:ext cx="7478294" cy="532270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8823E80-B676-37FD-CE4C-147F59DF4A0A}"/>
              </a:ext>
            </a:extLst>
          </p:cNvPr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468034">
            <a:off x="7346474" y="3353529"/>
            <a:ext cx="1488165" cy="1116124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DF4308E-655C-C3F4-FCA3-2ADF868286E0}"/>
              </a:ext>
            </a:extLst>
          </p:cNvPr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288447">
            <a:off x="7599703" y="5653644"/>
            <a:ext cx="1115616" cy="836712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F6763EB-48EE-65F2-5C93-8C8EDF6D1991}"/>
              </a:ext>
            </a:extLst>
          </p:cNvPr>
          <p:cNvPicPr>
            <a:picLocks noChangeAspect="true"/>
          </p:cNvPicPr>
          <p:nvPr/>
        </p:nvPicPr>
        <p:blipFill rotWithShape="true">
          <a:blip r:embed="rId7"/>
          <a:srcRect l="48988" r="5911"/>
          <a:stretch/>
        </p:blipFill>
        <p:spPr>
          <a:xfrm>
            <a:off x="7225055" y="4365104"/>
            <a:ext cx="865502" cy="1439267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674163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false">
            <a:spAutoFit/>
          </a:bodyPr>
          <a:lstStyle/>
          <a:p>
            <a:endParaRPr dirty="false"/>
          </a:p>
        </p:txBody>
      </p:sp>
      <p:sp>
        <p:nvSpPr>
          <p:cNvPr id="3" name="object 3"/>
          <p:cNvSpPr txBox="true"/>
          <p:nvPr/>
        </p:nvSpPr>
        <p:spPr>
          <a:xfrm>
            <a:off x="4936871" y="648190"/>
            <a:ext cx="3961461" cy="303534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09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false">
                <a:solidFill>
                  <a:srgbClr val="FFFFFF"/>
                </a:solidFill>
                <a:latin typeface="JPJDJR+Trebuchet MS"/>
                <a:cs typeface="JPJDJR+Trebuchet MS"/>
              </a:rPr>
              <a:t>Operační program</a:t>
            </a:r>
            <a:r>
              <a:rPr sz="1800" spc="12" dirty="false">
                <a:solidFill>
                  <a:srgbClr val="FFFFFF"/>
                </a:solidFill>
                <a:latin typeface="JPJDJR+Trebuchet MS"/>
                <a:cs typeface="JPJDJR+Trebuchet MS"/>
              </a:rPr>
              <a:t> </a:t>
            </a:r>
            <a:r>
              <a:rPr sz="1800" dirty="false">
                <a:solidFill>
                  <a:srgbClr val="5FBBF5"/>
                </a:solidFill>
                <a:latin typeface="JPJDJR+Trebuchet MS"/>
                <a:cs typeface="JPJDJR+Trebuchet MS"/>
              </a:rPr>
              <a:t>Zaměstnanost plus</a:t>
            </a:r>
          </a:p>
        </p:txBody>
      </p:sp>
      <p:sp>
        <p:nvSpPr>
          <p:cNvPr id="4" name="object 4"/>
          <p:cNvSpPr txBox="true"/>
          <p:nvPr/>
        </p:nvSpPr>
        <p:spPr>
          <a:xfrm>
            <a:off x="1432560" y="2095056"/>
            <a:ext cx="6648261" cy="2308324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3579"/>
              </a:lnSpc>
              <a:spcBef>
                <a:spcPts val="0"/>
              </a:spcBef>
              <a:spcAft>
                <a:spcPts val="0"/>
              </a:spcAft>
            </a:pPr>
            <a:endParaRPr lang="cs-CZ" sz="3200" b="true" dirty="false">
              <a:solidFill>
                <a:srgbClr val="084A8B"/>
              </a:solidFill>
              <a:latin typeface="EWEIJC+Arial Bold"/>
              <a:cs typeface="EWEIJC+Arial Bold"/>
            </a:endParaRPr>
          </a:p>
          <a:p>
            <a:pPr marL="0" marR="0">
              <a:lnSpc>
                <a:spcPts val="3579"/>
              </a:lnSpc>
              <a:spcBef>
                <a:spcPts val="0"/>
              </a:spcBef>
              <a:spcAft>
                <a:spcPts val="0"/>
              </a:spcAft>
            </a:pPr>
            <a:endParaRPr lang="cs-CZ" sz="3200" b="true" dirty="false">
              <a:solidFill>
                <a:srgbClr val="084A8B"/>
              </a:solidFill>
              <a:latin typeface="EWEIJC+Arial Bold"/>
              <a:cs typeface="EWEIJC+Arial Bold"/>
            </a:endParaRPr>
          </a:p>
          <a:p>
            <a:pPr marL="0" marR="0">
              <a:lnSpc>
                <a:spcPts val="3579"/>
              </a:lnSpc>
              <a:spcBef>
                <a:spcPts val="0"/>
              </a:spcBef>
              <a:spcAft>
                <a:spcPts val="0"/>
              </a:spcAft>
            </a:pPr>
            <a:endParaRPr lang="cs-CZ" sz="3200" b="true" dirty="false">
              <a:solidFill>
                <a:srgbClr val="084A8B"/>
              </a:solidFill>
              <a:latin typeface="EWEIJC+Arial Bold"/>
              <a:cs typeface="EWEIJC+Arial Bold"/>
            </a:endParaRPr>
          </a:p>
          <a:p>
            <a:pPr marL="0" marR="0">
              <a:lnSpc>
                <a:spcPts val="3579"/>
              </a:lnSpc>
              <a:spcBef>
                <a:spcPts val="0"/>
              </a:spcBef>
              <a:spcAft>
                <a:spcPts val="0"/>
              </a:spcAft>
            </a:pPr>
            <a:endParaRPr lang="cs-CZ" sz="3200" b="true" dirty="false">
              <a:solidFill>
                <a:srgbClr val="084A8B"/>
              </a:solidFill>
              <a:latin typeface="EWEIJC+Arial Bold"/>
              <a:cs typeface="EWEIJC+Arial Bold"/>
            </a:endParaRPr>
          </a:p>
          <a:p>
            <a:pPr marL="0" marR="0">
              <a:lnSpc>
                <a:spcPts val="3579"/>
              </a:lnSpc>
              <a:spcBef>
                <a:spcPts val="0"/>
              </a:spcBef>
              <a:spcAft>
                <a:spcPts val="0"/>
              </a:spcAft>
            </a:pPr>
            <a:endParaRPr lang="cs-CZ" sz="3200" b="true" dirty="false">
              <a:solidFill>
                <a:srgbClr val="084A8B"/>
              </a:solidFill>
              <a:latin typeface="EWEIJC+Arial Bold"/>
              <a:cs typeface="EWEIJC+Arial Bold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34B9690-5ECD-2FAA-7094-5CE3D90BDFE1}"/>
              </a:ext>
            </a:extLst>
          </p:cNvPr>
          <p:cNvSpPr txBox="true"/>
          <p:nvPr/>
        </p:nvSpPr>
        <p:spPr>
          <a:xfrm>
            <a:off x="444017" y="1532702"/>
            <a:ext cx="5445596" cy="646331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r>
              <a:rPr lang="pt-BR" dirty="false">
                <a:hlinkClick r:id="rId4"/>
              </a:rPr>
              <a:t>Dobrá praxe MAS - </a:t>
            </a:r>
            <a:r>
              <a:rPr lang="pt-BR" dirty="false">
                <a:hlinkClick r:id="rId5"/>
              </a:rPr>
              <a:t>www.esfcr.cz</a:t>
            </a:r>
            <a:endParaRPr lang="cs-CZ" dirty="false"/>
          </a:p>
          <a:p>
            <a:endParaRPr lang="cs-CZ" dirty="false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4853082-3A51-C114-CC82-1E38BA532A19}"/>
              </a:ext>
            </a:extLst>
          </p:cNvPr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>
            <a:off x="211289" y="1972054"/>
            <a:ext cx="5446881" cy="291389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630A4A8-17B6-8D9B-88E0-10FC9FFF443E}"/>
              </a:ext>
            </a:extLst>
          </p:cNvPr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>
            <a:off x="5119767" y="4164120"/>
            <a:ext cx="3844721" cy="2568357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5652C62-5B12-3778-2F9B-51FEAED4DEC6}"/>
              </a:ext>
            </a:extLst>
          </p:cNvPr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>
            <a:off x="4955188" y="1514078"/>
            <a:ext cx="4022594" cy="2308324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E399F9AB-3808-48CB-044B-5490C729139C}"/>
              </a:ext>
            </a:extLst>
          </p:cNvPr>
          <p:cNvPicPr>
            <a:picLocks noChangeAspect="true"/>
          </p:cNvPicPr>
          <p:nvPr/>
        </p:nvPicPr>
        <p:blipFill rotWithShape="true">
          <a:blip r:embed="rId9"/>
          <a:srcRect l="1266" t="-2569" r="-1266" b="28183"/>
          <a:stretch/>
        </p:blipFill>
        <p:spPr>
          <a:xfrm>
            <a:off x="478097" y="4725870"/>
            <a:ext cx="3970514" cy="200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999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80021" y="0"/>
            <a:ext cx="9144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false">
            <a:spAutoFit/>
          </a:bodyPr>
          <a:lstStyle/>
          <a:p>
            <a:endParaRPr lang="cs-CZ" dirty="false"/>
          </a:p>
        </p:txBody>
      </p:sp>
      <p:sp>
        <p:nvSpPr>
          <p:cNvPr id="3" name="object 3"/>
          <p:cNvSpPr txBox="true"/>
          <p:nvPr/>
        </p:nvSpPr>
        <p:spPr>
          <a:xfrm>
            <a:off x="395935" y="322368"/>
            <a:ext cx="7607720" cy="461665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3582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3200" b="true" dirty="false">
                <a:solidFill>
                  <a:srgbClr val="AFDDFA"/>
                </a:solidFill>
                <a:latin typeface="EWEIJC+Arial Bold"/>
                <a:cs typeface="EWEIJC+Arial Bold"/>
              </a:rPr>
              <a:t>Komunitní centra v OPZ</a:t>
            </a:r>
            <a:endParaRPr sz="3200" b="true" dirty="false">
              <a:solidFill>
                <a:srgbClr val="AFDDFA"/>
              </a:solidFill>
              <a:latin typeface="EWEIJC+Arial Bold"/>
              <a:cs typeface="EWEIJC+Arial Bold"/>
            </a:endParaRPr>
          </a:p>
        </p:txBody>
      </p:sp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296D58D3-2FD4-6C2D-FBA3-361E3A4665B4}"/>
              </a:ext>
            </a:extLst>
          </p:cNvPr>
          <p:cNvSpPr txBox="true">
            <a:spLocks/>
          </p:cNvSpPr>
          <p:nvPr/>
        </p:nvSpPr>
        <p:spPr>
          <a:xfrm>
            <a:off x="251521" y="5387517"/>
            <a:ext cx="9001000" cy="2492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cs-CZ" dirty="false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b="true" kern="0" dirty="false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218 projektů na sociální začleňování </a:t>
            </a:r>
            <a:br>
              <a:rPr lang="cs-CZ" sz="2400" b="true" kern="0" dirty="false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b="true" kern="0" dirty="false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(462 mil. Kč),  z toho podpořeno 55 komunitních center</a:t>
            </a:r>
            <a:br>
              <a:rPr lang="cs-CZ" sz="2400" b="true" kern="0" dirty="false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b="true" kern="0" dirty="false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území MAS v objemu 125,8 mil. Kč</a:t>
            </a:r>
          </a:p>
          <a:p>
            <a:endParaRPr lang="cs-CZ" kern="0" dirty="false">
              <a:solidFill>
                <a:sysClr val="windowText" lastClr="000000"/>
              </a:solidFill>
            </a:endParaRPr>
          </a:p>
          <a:p>
            <a:endParaRPr lang="cs-CZ" kern="0" dirty="false">
              <a:solidFill>
                <a:sysClr val="windowText" lastClr="000000"/>
              </a:solidFill>
            </a:endParaRPr>
          </a:p>
          <a:p>
            <a:endParaRPr lang="cs-CZ" kern="0" dirty="false">
              <a:solidFill>
                <a:sysClr val="windowText" lastClr="000000"/>
              </a:solidFill>
            </a:endParaRPr>
          </a:p>
          <a:p>
            <a:endParaRPr lang="cs-CZ" kern="0" dirty="false">
              <a:solidFill>
                <a:sysClr val="windowText" lastClr="00000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4CBF972-A758-A389-F6F1-CE226857C346}"/>
              </a:ext>
            </a:extLst>
          </p:cNvPr>
          <p:cNvPicPr>
            <a:picLocks noChangeAspect="true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4627" y="1412776"/>
            <a:ext cx="6889028" cy="3987192"/>
          </a:xfrm>
          <a:prstGeom prst="rect">
            <a:avLst/>
          </a:prstGeom>
          <a:noFill/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403478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27384"/>
            <a:ext cx="9144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false">
            <a:spAutoFit/>
          </a:bodyPr>
          <a:lstStyle/>
          <a:p>
            <a:endParaRPr lang="cs-CZ" dirty="false"/>
          </a:p>
        </p:txBody>
      </p:sp>
      <p:sp>
        <p:nvSpPr>
          <p:cNvPr id="3" name="object 3"/>
          <p:cNvSpPr txBox="true"/>
          <p:nvPr/>
        </p:nvSpPr>
        <p:spPr>
          <a:xfrm>
            <a:off x="395935" y="322368"/>
            <a:ext cx="7607720" cy="461665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3582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3200" b="true" dirty="false">
                <a:solidFill>
                  <a:srgbClr val="AFDDFA"/>
                </a:solidFill>
                <a:latin typeface="EWEIJC+Arial Bold"/>
                <a:cs typeface="EWEIJC+Arial Bold"/>
              </a:rPr>
              <a:t>Komunitní práce v OPZ+</a:t>
            </a:r>
            <a:endParaRPr sz="3200" b="true" dirty="false">
              <a:solidFill>
                <a:srgbClr val="AFDDFA"/>
              </a:solidFill>
              <a:latin typeface="EWEIJC+Arial Bold"/>
              <a:cs typeface="EWEIJC+Arial Bold"/>
            </a:endParaRPr>
          </a:p>
        </p:txBody>
      </p:sp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296D58D3-2FD4-6C2D-FBA3-361E3A4665B4}"/>
              </a:ext>
            </a:extLst>
          </p:cNvPr>
          <p:cNvSpPr txBox="true">
            <a:spLocks/>
          </p:cNvSpPr>
          <p:nvPr/>
        </p:nvSpPr>
        <p:spPr>
          <a:xfrm>
            <a:off x="0" y="1172260"/>
            <a:ext cx="8964488" cy="51398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cs-CZ" dirty="false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false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důraz na komunitní rozměr, podporu, posilování a rozvoj komunitních principů </a:t>
            </a:r>
            <a:br>
              <a:rPr lang="cs-CZ" dirty="false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dirty="false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komunitní život (vzájemná spolupráce, snaha o budování funkčních partnerství, aktivizace zdrojů k svépomoci, otevřená a transparentní komunikace, sdílení, společné tvoření a realizace netradičních nápadů a neobvyklých/ inovativních způsobů řešení)</a:t>
            </a:r>
          </a:p>
          <a:p>
            <a:pPr algn="just"/>
            <a:endParaRPr lang="cs-CZ" dirty="false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false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podpora aktivit s přímým dopadem na podpořené osoby/ členy komunity, obce či města </a:t>
            </a:r>
          </a:p>
          <a:p>
            <a:pPr lvl="0" algn="just">
              <a:spcBef>
                <a:spcPts val="300"/>
              </a:spcBef>
              <a:spcAft>
                <a:spcPts val="300"/>
              </a:spcAft>
            </a:pPr>
            <a:endParaRPr lang="cs-CZ" sz="1800" dirty="false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dirty="false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přímá vazba komunitních aktivit na sociální začleňování nebo prevenci sociálního vyloučení osob z cílových skupin; komunitní aktivity musí vycházet z mapování kontextu komunity a potřeb členů komunity; konkrétní podobu a zaměření aktivit (resp. řešených témat) utváří cílová skupina podle vlastních potřeb a zájmů s cílem zlepšit sociální situaci nejen jednotlivců, ale především komunity jako celku</a:t>
            </a:r>
          </a:p>
          <a:p>
            <a:endParaRPr lang="cs-CZ" kern="0" dirty="false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cs-CZ" kern="0" dirty="false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kern="0" dirty="false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cký objekt 3" descr="Žena s holí se souvislou výplní">
            <a:extLst>
              <a:ext uri="{FF2B5EF4-FFF2-40B4-BE49-F238E27FC236}">
                <a16:creationId xmlns:a16="http://schemas.microsoft.com/office/drawing/2014/main" id="{C307EC7B-A3E8-67FB-6CCE-4B7775D56474}"/>
              </a:ext>
            </a:extLst>
          </p:cNvPr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14193" y="5922912"/>
            <a:ext cx="720080" cy="720080"/>
          </a:xfrm>
          <a:prstGeom prst="rect">
            <a:avLst/>
          </a:prstGeom>
        </p:spPr>
      </p:pic>
      <p:pic>
        <p:nvPicPr>
          <p:cNvPr id="5" name="Grafický objekt 4" descr="Rodina se dvěma dětmi se souvislou výplní">
            <a:extLst>
              <a:ext uri="{FF2B5EF4-FFF2-40B4-BE49-F238E27FC236}">
                <a16:creationId xmlns:a16="http://schemas.microsoft.com/office/drawing/2014/main" id="{1C4CC358-1447-D76D-FAAD-78C3706EEFF2}"/>
              </a:ext>
            </a:extLst>
          </p:cNvPr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75938" y="5841569"/>
            <a:ext cx="914400" cy="914400"/>
          </a:xfrm>
          <a:prstGeom prst="rect">
            <a:avLst/>
          </a:prstGeom>
        </p:spPr>
      </p:pic>
      <p:pic>
        <p:nvPicPr>
          <p:cNvPr id="6" name="Grafický objekt 5" descr="Skupina lidí  se souvislou výplní">
            <a:extLst>
              <a:ext uri="{FF2B5EF4-FFF2-40B4-BE49-F238E27FC236}">
                <a16:creationId xmlns:a16="http://schemas.microsoft.com/office/drawing/2014/main" id="{4620BD28-9EA3-D786-75C0-C442F28B7D4A}"/>
              </a:ext>
            </a:extLst>
          </p:cNvPr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99690" y="5586500"/>
            <a:ext cx="1094674" cy="1094674"/>
          </a:xfrm>
          <a:prstGeom prst="rect">
            <a:avLst/>
          </a:prstGeom>
        </p:spPr>
      </p:pic>
      <p:pic>
        <p:nvPicPr>
          <p:cNvPr id="7" name="Grafický objekt 6" descr="Osoba na vozíku se souvislou výplní">
            <a:extLst>
              <a:ext uri="{FF2B5EF4-FFF2-40B4-BE49-F238E27FC236}">
                <a16:creationId xmlns:a16="http://schemas.microsoft.com/office/drawing/2014/main" id="{5ED9E6D3-E72D-4420-C7BE-0C9F4911D5E6}"/>
              </a:ext>
            </a:extLst>
          </p:cNvPr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395627" y="5938729"/>
            <a:ext cx="720080" cy="720080"/>
          </a:xfrm>
          <a:prstGeom prst="rect">
            <a:avLst/>
          </a:prstGeom>
        </p:spPr>
      </p:pic>
      <p:pic>
        <p:nvPicPr>
          <p:cNvPr id="8" name="Grafický objekt 7" descr="Žena s dítětem se souvislou výplní">
            <a:extLst>
              <a:ext uri="{FF2B5EF4-FFF2-40B4-BE49-F238E27FC236}">
                <a16:creationId xmlns:a16="http://schemas.microsoft.com/office/drawing/2014/main" id="{AE512369-057D-FEDC-21E1-892DE93E0D96}"/>
              </a:ext>
            </a:extLst>
          </p:cNvPr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61789" y="5896379"/>
            <a:ext cx="752638" cy="752638"/>
          </a:xfrm>
          <a:prstGeom prst="rect">
            <a:avLst/>
          </a:prstGeom>
        </p:spPr>
      </p:pic>
      <p:pic>
        <p:nvPicPr>
          <p:cNvPr id="9" name="Grafický objekt 8" descr="Muž s dítětem se souvislou výplní">
            <a:extLst>
              <a:ext uri="{FF2B5EF4-FFF2-40B4-BE49-F238E27FC236}">
                <a16:creationId xmlns:a16="http://schemas.microsoft.com/office/drawing/2014/main" id="{01BEF6C7-41BA-F0E6-B3DF-C0EF71DFDF18}"/>
              </a:ext>
            </a:extLst>
          </p:cNvPr>
          <p:cNvPicPr>
            <a:picLocks noChangeAspect="true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306891" y="5938729"/>
            <a:ext cx="720080" cy="720080"/>
          </a:xfrm>
          <a:prstGeom prst="rect">
            <a:avLst/>
          </a:prstGeom>
        </p:spPr>
      </p:pic>
      <p:pic>
        <p:nvPicPr>
          <p:cNvPr id="10" name="Grafický objekt 9" descr="Na zdraví se souvislou výplní">
            <a:extLst>
              <a:ext uri="{FF2B5EF4-FFF2-40B4-BE49-F238E27FC236}">
                <a16:creationId xmlns:a16="http://schemas.microsoft.com/office/drawing/2014/main" id="{E08CA5D0-6C1E-0B44-6047-93203F2F6045}"/>
              </a:ext>
            </a:extLst>
          </p:cNvPr>
          <p:cNvPicPr>
            <a:picLocks noChangeAspect="true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17943" y="5938729"/>
            <a:ext cx="720080" cy="720080"/>
          </a:xfrm>
          <a:prstGeom prst="rect">
            <a:avLst/>
          </a:prstGeom>
        </p:spPr>
      </p:pic>
      <p:pic>
        <p:nvPicPr>
          <p:cNvPr id="11" name="Grafický objekt 10" descr="Muž s kočárkem se souvislou výplní">
            <a:extLst>
              <a:ext uri="{FF2B5EF4-FFF2-40B4-BE49-F238E27FC236}">
                <a16:creationId xmlns:a16="http://schemas.microsoft.com/office/drawing/2014/main" id="{11DBAD2D-8669-D8CA-512A-6CBBEF343B9C}"/>
              </a:ext>
            </a:extLst>
          </p:cNvPr>
          <p:cNvPicPr>
            <a:picLocks noChangeAspect="true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889177" y="5912199"/>
            <a:ext cx="752638" cy="752638"/>
          </a:xfrm>
          <a:prstGeom prst="rect">
            <a:avLst/>
          </a:prstGeom>
        </p:spPr>
      </p:pic>
      <p:pic>
        <p:nvPicPr>
          <p:cNvPr id="13" name="Grafický objekt 12" descr="Třída se souvislou výplní">
            <a:extLst>
              <a:ext uri="{FF2B5EF4-FFF2-40B4-BE49-F238E27FC236}">
                <a16:creationId xmlns:a16="http://schemas.microsoft.com/office/drawing/2014/main" id="{2B0B4560-B0D3-AF4E-84C9-1DA89236635D}"/>
              </a:ext>
            </a:extLst>
          </p:cNvPr>
          <p:cNvPicPr>
            <a:picLocks noChangeAspect="true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814546" y="5872711"/>
            <a:ext cx="799974" cy="79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723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27384"/>
            <a:ext cx="9144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false">
            <a:spAutoFit/>
          </a:bodyPr>
          <a:lstStyle/>
          <a:p>
            <a:endParaRPr lang="cs-CZ" dirty="false"/>
          </a:p>
        </p:txBody>
      </p:sp>
      <p:sp>
        <p:nvSpPr>
          <p:cNvPr id="3" name="object 3"/>
          <p:cNvSpPr txBox="true"/>
          <p:nvPr/>
        </p:nvSpPr>
        <p:spPr>
          <a:xfrm>
            <a:off x="395935" y="322368"/>
            <a:ext cx="7607720" cy="461665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3582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3200" b="true" dirty="false">
                <a:solidFill>
                  <a:srgbClr val="AFDDFA"/>
                </a:solidFill>
                <a:latin typeface="EWEIJC+Arial Bold"/>
                <a:cs typeface="EWEIJC+Arial Bold"/>
              </a:rPr>
              <a:t>Komunitní práce v OPZ+</a:t>
            </a:r>
            <a:endParaRPr sz="3200" b="true" dirty="false">
              <a:solidFill>
                <a:srgbClr val="AFDDFA"/>
              </a:solidFill>
              <a:latin typeface="EWEIJC+Arial Bold"/>
              <a:cs typeface="EWEIJC+Arial Bold"/>
            </a:endParaRPr>
          </a:p>
        </p:txBody>
      </p:sp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296D58D3-2FD4-6C2D-FBA3-361E3A4665B4}"/>
              </a:ext>
            </a:extLst>
          </p:cNvPr>
          <p:cNvSpPr txBox="true">
            <a:spLocks/>
          </p:cNvSpPr>
          <p:nvPr/>
        </p:nvSpPr>
        <p:spPr>
          <a:xfrm>
            <a:off x="611560" y="1172260"/>
            <a:ext cx="8010440" cy="5262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cs-CZ" sz="2400" b="true" kern="0" dirty="false">
              <a:solidFill>
                <a:schemeClr val="tx2"/>
              </a:solidFill>
            </a:endParaRP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cs-CZ" dirty="false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z</a:t>
            </a:r>
            <a:r>
              <a:rPr lang="cs-CZ" sz="1800" dirty="false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aštítění komunitních aktivit komunitním pracovníkem, který má zkušenost s metodami komunitní práce nebo sociální práce s komunitou </a:t>
            </a:r>
            <a:br>
              <a:rPr lang="cs-CZ" sz="1800" dirty="false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cs-CZ" sz="1800" dirty="false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 participativními metodami práce v kontextu sociálního začleňování, </a:t>
            </a:r>
            <a:br>
              <a:rPr lang="cs-CZ" sz="1800" dirty="false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cs-CZ" sz="1800" dirty="false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 zkušenost se síťováním a facilitací (nemusí jít nutně o sociálního pracovníka)</a:t>
            </a:r>
          </a:p>
          <a:p>
            <a:pPr lvl="0" algn="just">
              <a:spcBef>
                <a:spcPts val="300"/>
              </a:spcBef>
              <a:spcAft>
                <a:spcPts val="300"/>
              </a:spcAft>
            </a:pPr>
            <a:endParaRPr lang="cs-CZ" sz="1800" dirty="false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cs-CZ" dirty="false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realizátorem jsou MAS s možným zapojením partnerů (</a:t>
            </a:r>
            <a:r>
              <a:rPr lang="cs-CZ" sz="1800" dirty="false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vzájemná spolupráce, snaha o budování funkčních partnerství)</a:t>
            </a:r>
          </a:p>
          <a:p>
            <a:pPr lvl="0" algn="just">
              <a:spcBef>
                <a:spcPts val="300"/>
              </a:spcBef>
              <a:spcAft>
                <a:spcPts val="300"/>
              </a:spcAft>
            </a:pPr>
            <a:endParaRPr lang="cs-CZ" dirty="false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cs-CZ" dirty="false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důraz na aktivizaci místních zdrojů, </a:t>
            </a:r>
            <a:r>
              <a:rPr lang="cs-CZ" sz="1800" dirty="false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zapojení místních aktérů do pomoci osobám sociálně či zdravotně znevýhodněným a zvýšení jejich šancí na plnohodnotnější uplatnění a začlenění v místě, kde žijí</a:t>
            </a:r>
            <a:endParaRPr lang="cs-CZ" dirty="false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 algn="just">
              <a:spcBef>
                <a:spcPts val="300"/>
              </a:spcBef>
              <a:spcAft>
                <a:spcPts val="300"/>
              </a:spcAft>
            </a:pPr>
            <a:endParaRPr lang="cs-CZ" kern="0" dirty="false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kern="0" dirty="false">
              <a:solidFill>
                <a:schemeClr val="tx2"/>
              </a:solidFill>
            </a:endParaRPr>
          </a:p>
          <a:p>
            <a:pPr marL="285750" indent="-285750">
              <a:buFontTx/>
              <a:buChar char="-"/>
            </a:pPr>
            <a:endParaRPr lang="cs-CZ" kern="0" dirty="false">
              <a:solidFill>
                <a:schemeClr val="tx2"/>
              </a:solidFill>
            </a:endParaRPr>
          </a:p>
          <a:p>
            <a:endParaRPr lang="cs-CZ" kern="0" dirty="false">
              <a:solidFill>
                <a:schemeClr val="tx2"/>
              </a:solidFill>
            </a:endParaRPr>
          </a:p>
        </p:txBody>
      </p:sp>
      <p:pic>
        <p:nvPicPr>
          <p:cNvPr id="4" name="Grafický objekt 3" descr="Žena s holí se souvislou výplní">
            <a:extLst>
              <a:ext uri="{FF2B5EF4-FFF2-40B4-BE49-F238E27FC236}">
                <a16:creationId xmlns:a16="http://schemas.microsoft.com/office/drawing/2014/main" id="{9AACE7C6-CD41-8AA4-8606-1E53DEC01F24}"/>
              </a:ext>
            </a:extLst>
          </p:cNvPr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14193" y="5922912"/>
            <a:ext cx="720080" cy="720080"/>
          </a:xfrm>
          <a:prstGeom prst="rect">
            <a:avLst/>
          </a:prstGeom>
        </p:spPr>
      </p:pic>
      <p:pic>
        <p:nvPicPr>
          <p:cNvPr id="5" name="Grafický objekt 4" descr="Rodina se dvěma dětmi se souvislou výplní">
            <a:extLst>
              <a:ext uri="{FF2B5EF4-FFF2-40B4-BE49-F238E27FC236}">
                <a16:creationId xmlns:a16="http://schemas.microsoft.com/office/drawing/2014/main" id="{948A7727-A7D1-19AE-E242-2F81F4AA9812}"/>
              </a:ext>
            </a:extLst>
          </p:cNvPr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75938" y="5841569"/>
            <a:ext cx="914400" cy="914400"/>
          </a:xfrm>
          <a:prstGeom prst="rect">
            <a:avLst/>
          </a:prstGeom>
        </p:spPr>
      </p:pic>
      <p:pic>
        <p:nvPicPr>
          <p:cNvPr id="6" name="Grafický objekt 5" descr="Skupina lidí  se souvislou výplní">
            <a:extLst>
              <a:ext uri="{FF2B5EF4-FFF2-40B4-BE49-F238E27FC236}">
                <a16:creationId xmlns:a16="http://schemas.microsoft.com/office/drawing/2014/main" id="{32ADCBE8-583C-C0F9-4334-8419539DD885}"/>
              </a:ext>
            </a:extLst>
          </p:cNvPr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99690" y="5586500"/>
            <a:ext cx="1094674" cy="1094674"/>
          </a:xfrm>
          <a:prstGeom prst="rect">
            <a:avLst/>
          </a:prstGeom>
        </p:spPr>
      </p:pic>
      <p:pic>
        <p:nvPicPr>
          <p:cNvPr id="7" name="Grafický objekt 6" descr="Osoba na vozíku se souvislou výplní">
            <a:extLst>
              <a:ext uri="{FF2B5EF4-FFF2-40B4-BE49-F238E27FC236}">
                <a16:creationId xmlns:a16="http://schemas.microsoft.com/office/drawing/2014/main" id="{6A9364E2-3355-89AE-9B08-3270E1EFB431}"/>
              </a:ext>
            </a:extLst>
          </p:cNvPr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395627" y="5938729"/>
            <a:ext cx="720080" cy="720080"/>
          </a:xfrm>
          <a:prstGeom prst="rect">
            <a:avLst/>
          </a:prstGeom>
        </p:spPr>
      </p:pic>
      <p:pic>
        <p:nvPicPr>
          <p:cNvPr id="8" name="Grafický objekt 7" descr="Žena s dítětem se souvislou výplní">
            <a:extLst>
              <a:ext uri="{FF2B5EF4-FFF2-40B4-BE49-F238E27FC236}">
                <a16:creationId xmlns:a16="http://schemas.microsoft.com/office/drawing/2014/main" id="{29411F36-8EFF-920D-8123-643E6C333FB5}"/>
              </a:ext>
            </a:extLst>
          </p:cNvPr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61789" y="5896379"/>
            <a:ext cx="752638" cy="752638"/>
          </a:xfrm>
          <a:prstGeom prst="rect">
            <a:avLst/>
          </a:prstGeom>
        </p:spPr>
      </p:pic>
      <p:pic>
        <p:nvPicPr>
          <p:cNvPr id="9" name="Grafický objekt 8" descr="Muž s dítětem se souvislou výplní">
            <a:extLst>
              <a:ext uri="{FF2B5EF4-FFF2-40B4-BE49-F238E27FC236}">
                <a16:creationId xmlns:a16="http://schemas.microsoft.com/office/drawing/2014/main" id="{EAA17C66-5ACC-B06F-D6FD-A6B4DBBD49C9}"/>
              </a:ext>
            </a:extLst>
          </p:cNvPr>
          <p:cNvPicPr>
            <a:picLocks noChangeAspect="true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306891" y="5938729"/>
            <a:ext cx="720080" cy="720080"/>
          </a:xfrm>
          <a:prstGeom prst="rect">
            <a:avLst/>
          </a:prstGeom>
        </p:spPr>
      </p:pic>
      <p:pic>
        <p:nvPicPr>
          <p:cNvPr id="10" name="Grafický objekt 9" descr="Na zdraví se souvislou výplní">
            <a:extLst>
              <a:ext uri="{FF2B5EF4-FFF2-40B4-BE49-F238E27FC236}">
                <a16:creationId xmlns:a16="http://schemas.microsoft.com/office/drawing/2014/main" id="{241069DE-F5CA-F628-4994-59B11D81E20B}"/>
              </a:ext>
            </a:extLst>
          </p:cNvPr>
          <p:cNvPicPr>
            <a:picLocks noChangeAspect="true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17943" y="5938729"/>
            <a:ext cx="720080" cy="720080"/>
          </a:xfrm>
          <a:prstGeom prst="rect">
            <a:avLst/>
          </a:prstGeom>
        </p:spPr>
      </p:pic>
      <p:pic>
        <p:nvPicPr>
          <p:cNvPr id="11" name="Grafický objekt 10" descr="Muž s kočárkem se souvislou výplní">
            <a:extLst>
              <a:ext uri="{FF2B5EF4-FFF2-40B4-BE49-F238E27FC236}">
                <a16:creationId xmlns:a16="http://schemas.microsoft.com/office/drawing/2014/main" id="{E82C80DC-4352-C646-8B76-CB44BA2D9FA8}"/>
              </a:ext>
            </a:extLst>
          </p:cNvPr>
          <p:cNvPicPr>
            <a:picLocks noChangeAspect="true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889177" y="5912199"/>
            <a:ext cx="752638" cy="752638"/>
          </a:xfrm>
          <a:prstGeom prst="rect">
            <a:avLst/>
          </a:prstGeom>
        </p:spPr>
      </p:pic>
      <p:pic>
        <p:nvPicPr>
          <p:cNvPr id="13" name="Grafický objekt 12" descr="Třída se souvislou výplní">
            <a:extLst>
              <a:ext uri="{FF2B5EF4-FFF2-40B4-BE49-F238E27FC236}">
                <a16:creationId xmlns:a16="http://schemas.microsoft.com/office/drawing/2014/main" id="{6BFD154D-390E-9304-E2E0-A0D1215F692F}"/>
              </a:ext>
            </a:extLst>
          </p:cNvPr>
          <p:cNvPicPr>
            <a:picLocks noChangeAspect="true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814546" y="5872711"/>
            <a:ext cx="799974" cy="79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74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251520" y="0"/>
            <a:ext cx="9144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false">
            <a:spAutoFit/>
          </a:bodyPr>
          <a:lstStyle/>
          <a:p>
            <a:endParaRPr lang="cs-CZ" dirty="false"/>
          </a:p>
        </p:txBody>
      </p:sp>
      <p:sp>
        <p:nvSpPr>
          <p:cNvPr id="3" name="object 3"/>
          <p:cNvSpPr txBox="true"/>
          <p:nvPr/>
        </p:nvSpPr>
        <p:spPr>
          <a:xfrm>
            <a:off x="395935" y="322368"/>
            <a:ext cx="7607720" cy="461665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3582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3200" b="true" dirty="false">
                <a:solidFill>
                  <a:srgbClr val="AFDDFA"/>
                </a:solidFill>
                <a:latin typeface="EWEIJC+Arial Bold"/>
                <a:cs typeface="EWEIJC+Arial Bold"/>
              </a:rPr>
              <a:t>Komunitní práce v OPZ + </a:t>
            </a:r>
            <a:endParaRPr sz="3200" b="true" dirty="false">
              <a:solidFill>
                <a:srgbClr val="AFDDFA"/>
              </a:solidFill>
              <a:latin typeface="EWEIJC+Arial Bold"/>
              <a:cs typeface="EWEIJC+Arial Bold"/>
            </a:endParaRPr>
          </a:p>
        </p:txBody>
      </p:sp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296D58D3-2FD4-6C2D-FBA3-361E3A4665B4}"/>
              </a:ext>
            </a:extLst>
          </p:cNvPr>
          <p:cNvSpPr txBox="true">
            <a:spLocks/>
          </p:cNvSpPr>
          <p:nvPr/>
        </p:nvSpPr>
        <p:spPr>
          <a:xfrm>
            <a:off x="251521" y="5733256"/>
            <a:ext cx="9001000" cy="21236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cs-CZ" dirty="false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cs-CZ" sz="2400" b="true" kern="0" dirty="false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OPZ + je podpořeno 114 projektů MAS na komunitní práci </a:t>
            </a:r>
            <a:br>
              <a:rPr lang="cs-CZ" sz="2400" b="true" kern="0" dirty="false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b="true" kern="0" dirty="false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celkového počtu 135 projektů MAS!</a:t>
            </a:r>
          </a:p>
          <a:p>
            <a:endParaRPr lang="cs-CZ" kern="0" dirty="false">
              <a:solidFill>
                <a:sysClr val="windowText" lastClr="000000"/>
              </a:solidFill>
            </a:endParaRPr>
          </a:p>
          <a:p>
            <a:endParaRPr lang="cs-CZ" kern="0" dirty="false">
              <a:solidFill>
                <a:sysClr val="windowText" lastClr="000000"/>
              </a:solidFill>
            </a:endParaRPr>
          </a:p>
          <a:p>
            <a:endParaRPr lang="cs-CZ" kern="0" dirty="false">
              <a:solidFill>
                <a:sysClr val="windowText" lastClr="000000"/>
              </a:solidFill>
            </a:endParaRPr>
          </a:p>
          <a:p>
            <a:endParaRPr lang="cs-CZ" kern="0" dirty="false">
              <a:solidFill>
                <a:sysClr val="windowText" lastClr="000000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E0CD957-1569-FC4B-F165-B7BA8E5724F7}"/>
              </a:ext>
            </a:extLst>
          </p:cNvPr>
          <p:cNvPicPr>
            <a:picLocks noChangeAspect="true"/>
          </p:cNvPicPr>
          <p:nvPr/>
        </p:nvPicPr>
        <p:blipFill rotWithShape="true">
          <a:blip r:embed="rId4"/>
          <a:srcRect l="-95" t="1519" r="-5178" b="3329"/>
          <a:stretch/>
        </p:blipFill>
        <p:spPr>
          <a:xfrm>
            <a:off x="1158136" y="1250562"/>
            <a:ext cx="7446312" cy="467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226540"/>
      </p:ext>
    </p:extLst>
  </p:cSld>
  <p:clrMapOvr>
    <a:masterClrMapping/>
  </p:clrMapOvr>
</p:sld>
</file>

<file path=ppt/theme/theme1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9_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Motiv1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false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:Properties xmlns:properties="http://schemas.openxmlformats.org/officeDocument/2006/extended-properties" xmlns:vt="http://schemas.openxmlformats.org/officeDocument/2006/docPropsVTypes">
  <properties:Template/>
  <properties:Words>711</properties:Words>
  <properties:PresentationFormat>Předvádění na obrazovce (4:3)</properties:PresentationFormat>
  <properties:Paragraphs>93</properties:Paragraphs>
  <properties:Slides>10</properties:Slides>
  <properties:Notes>10</properties:Notes>
  <properties:TotalTime>449</properties:TotalTime>
  <properties:HiddenSlides>0</properties:HiddenSlides>
  <properties:MMClips>0</properties:MMClips>
  <properties:ScaleCrop>false</properties:ScaleCrop>
  <properties:HeadingPairs>
    <vt:vector baseType="variant" size="6">
      <vt:variant>
        <vt:lpstr>Použitá písma</vt:lpstr>
      </vt:variant>
      <vt:variant>
        <vt:i4>10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10</vt:i4>
      </vt:variant>
    </vt:vector>
  </properties:HeadingPairs>
  <properties:TitlesOfParts>
    <vt:vector baseType="lpstr" size="24">
      <vt:lpstr>EDLADW+Arial Bold</vt:lpstr>
      <vt:lpstr>EWEIJC+Arial Bold</vt:lpstr>
      <vt:lpstr>Wingdings</vt:lpstr>
      <vt:lpstr>Arial</vt:lpstr>
      <vt:lpstr>Symbol</vt:lpstr>
      <vt:lpstr>Wingdings 3</vt:lpstr>
      <vt:lpstr>Trebuchet MS</vt:lpstr>
      <vt:lpstr>Calibri</vt:lpstr>
      <vt:lpstr>JPJDJR+Trebuchet MS</vt:lpstr>
      <vt:lpstr>BUMQHJ+Arial Bold</vt:lpstr>
      <vt:lpstr>Theme Office</vt:lpstr>
      <vt:lpstr>prezentace</vt:lpstr>
      <vt:lpstr>9_prezentace</vt:lpstr>
      <vt:lpstr>Motiv1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properties:TitlesOfParts>
  <properties:LinksUpToDate>false</properties:LinksUpToDate>
  <properties:SharedDoc>false</properties:SharedDoc>
  <properties:HyperlinksChanged>false</properties:HyperlinksChanged>
  <properties:Application>Microsoft Office PowerPoint</properties:Application>
  <properties:AppVersion>16.0000</properties:AppVersion>
</properties:Properties>
</file>

<file path=docProps/core.xml><?xml version="1.0" encoding="utf-8"?>
<cp:coreProperties xmlns:cp="http://schemas.openxmlformats.org/package/2006/metadata/core-properties" xmlns:dcterms="http://purl.org/dc/terms/" xmlns:dc="http://purl.org/dc/elements/1.1/">
  <dc:creator/>
  <cp:lastModifiedBy/>
  <cp:lastPrinted>2023-10-03T13:11:12Z</cp:lastPrinted>
  <dcterms:modified xmlns:xsi="http://www.w3.org/2001/XMLSchema-instance" xsi:type="dcterms:W3CDTF">2023-10-05T08:15:27Z</dcterms:modified>
  <cp:revision>41</cp:revision>
  <dc:title>Presentation PowerPoint</dc:title>
</cp:coreProperties>
</file>