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48" r:id="rId1"/>
    <p:sldMasterId id="2147483725" r:id="rId2"/>
  </p:sldMasterIdLst>
  <p:notesMasterIdLst>
    <p:notesMasterId r:id="rId14"/>
  </p:notesMasterIdLst>
  <p:sldIdLst>
    <p:sldId id="257" r:id="rId3"/>
    <p:sldId id="288" r:id="rId4"/>
    <p:sldId id="267" r:id="rId5"/>
    <p:sldId id="277" r:id="rId6"/>
    <p:sldId id="266" r:id="rId7"/>
    <p:sldId id="292" r:id="rId8"/>
    <p:sldId id="269" r:id="rId9"/>
    <p:sldId id="272" r:id="rId10"/>
    <p:sldId id="290" r:id="rId11"/>
    <p:sldId id="287" r:id="rId12"/>
    <p:sldId id="291" r:id="rId13"/>
  </p:sldIdLst>
  <p:sldSz cx="9144000" cy="6858000" type="screen4x3"/>
  <p:notesSz cx="6858000" cy="9144000"/>
  <p:defaultTextStyle>
    <a:defPPr>
      <a:defRPr lang="en-US"/>
    </a:defPPr>
    <a:lvl1pPr algn="l" rtl="false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false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false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false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false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false" eaLnBrk="true" latinLnBrk="false" hangingPunct="true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false" eaLnBrk="true" latinLnBrk="false" hangingPunct="true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false" eaLnBrk="true" latinLnBrk="false" hangingPunct="true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false" eaLnBrk="true" latinLnBrk="false" hangingPunct="true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000066"/>
    <a:srgbClr val="77777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0643" autoAdjust="false"/>
    <p:restoredTop sz="90929"/>
  </p:normalViewPr>
  <p:slideViewPr>
    <p:cSldViewPr>
      <p:cViewPr varScale="true">
        <p:scale>
          <a:sx n="61" d="100"/>
          <a:sy n="61" d="100"/>
        </p:scale>
        <p:origin x="16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6.xml" Type="http://schemas.openxmlformats.org/officeDocument/2006/relationships/slide" Id="rId8"/>
    <Relationship Target="slides/slide11.xml" Type="http://schemas.openxmlformats.org/officeDocument/2006/relationships/slide" Id="rId13"/>
    <Relationship Target="tableStyles.xml" Type="http://schemas.openxmlformats.org/officeDocument/2006/relationships/tableStyles" Id="rId18"/>
    <Relationship Target="slides/slide1.xml" Type="http://schemas.openxmlformats.org/officeDocument/2006/relationships/slide" Id="rId3"/>
    <Relationship Target="slides/slide5.xml" Type="http://schemas.openxmlformats.org/officeDocument/2006/relationships/slide" Id="rId7"/>
    <Relationship Target="slides/slide10.xml" Type="http://schemas.openxmlformats.org/officeDocument/2006/relationships/slide" Id="rId12"/>
    <Relationship Target="theme/theme1.xml" Type="http://schemas.openxmlformats.org/officeDocument/2006/relationships/theme" Id="rId17"/>
    <Relationship Target="slideMasters/slideMaster2.xml" Type="http://schemas.openxmlformats.org/officeDocument/2006/relationships/slideMaster" Id="rId2"/>
    <Relationship Target="viewProps.xml" Type="http://schemas.openxmlformats.org/officeDocument/2006/relationships/viewProps" Id="rId16"/>
    <Relationship Target="slideMasters/slideMaster1.xml" Type="http://schemas.openxmlformats.org/officeDocument/2006/relationships/slideMaster" Id="rId1"/>
    <Relationship Target="slides/slide4.xml" Type="http://schemas.openxmlformats.org/officeDocument/2006/relationships/slide" Id="rId6"/>
    <Relationship Target="slides/slide9.xml" Type="http://schemas.openxmlformats.org/officeDocument/2006/relationships/slide" Id="rId11"/>
    <Relationship Target="slides/slide3.xml" Type="http://schemas.openxmlformats.org/officeDocument/2006/relationships/slide" Id="rId5"/>
    <Relationship Target="presProps.xml" Type="http://schemas.openxmlformats.org/officeDocument/2006/relationships/presProps" Id="rId15"/>
    <Relationship Target="slides/slide8.xml" Type="http://schemas.openxmlformats.org/officeDocument/2006/relationships/slide" Id="rId10"/>
    <Relationship Target="slides/slide2.xml" Type="http://schemas.openxmlformats.org/officeDocument/2006/relationships/slide" Id="rId4"/>
    <Relationship Target="slides/slide7.xml" Type="http://schemas.openxmlformats.org/officeDocument/2006/relationships/slide" Id="rId9"/>
    <Relationship Target="notesMasters/notesMaster1.xml" Type="http://schemas.openxmlformats.org/officeDocument/2006/relationships/notesMaster" Id="rId14"/>
</Relationships>

</file>

<file path=ppt/notesMasters/_rels/notes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22F1C718-31DD-4344-8BA0-E7A2936E3D04}" type="datetimeFigureOut">
              <a:rPr lang="cs-CZ" smtClean="false"/>
              <a:t>05.10.2023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D5557C18-DC9A-4972-BEB4-04A5B67397F5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3234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176705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5557C18-DC9A-4972-BEB4-04A5B67397F5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60616273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77845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EEE8-FBCB-4755-8563-EE3C001E680F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2757601774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F76CD-8695-4861-BAF6-2DEFBF17DBE6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2352162164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true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CA250-A298-4594-BDB4-1B8A10DA11F2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434228013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true"/>
          </p:cNvSpPr>
          <p:nvPr>
            <p:ph sz="half" idx="1"/>
          </p:nvPr>
        </p:nvSpPr>
        <p:spPr>
          <a:xfrm>
            <a:off x="628650" y="1929384"/>
            <a:ext cx="3886200" cy="4251960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4629150" y="1929384"/>
            <a:ext cx="38862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fal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9" name="Rectangle 8" descr="Tag=AccentColor Flavor=Light 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7886700"/>
              <a:gd name="connsiteY0" fmla="*/ 0 h 27432"/>
              <a:gd name="connsiteX1" fmla="*/ 420624 w 7886700"/>
              <a:gd name="connsiteY1" fmla="*/ 0 h 27432"/>
              <a:gd name="connsiteX2" fmla="*/ 1156716 w 7886700"/>
              <a:gd name="connsiteY2" fmla="*/ 0 h 27432"/>
              <a:gd name="connsiteX3" fmla="*/ 1577340 w 7886700"/>
              <a:gd name="connsiteY3" fmla="*/ 0 h 27432"/>
              <a:gd name="connsiteX4" fmla="*/ 2155698 w 7886700"/>
              <a:gd name="connsiteY4" fmla="*/ 0 h 27432"/>
              <a:gd name="connsiteX5" fmla="*/ 2970657 w 7886700"/>
              <a:gd name="connsiteY5" fmla="*/ 0 h 27432"/>
              <a:gd name="connsiteX6" fmla="*/ 3627882 w 7886700"/>
              <a:gd name="connsiteY6" fmla="*/ 0 h 27432"/>
              <a:gd name="connsiteX7" fmla="*/ 4363974 w 7886700"/>
              <a:gd name="connsiteY7" fmla="*/ 0 h 27432"/>
              <a:gd name="connsiteX8" fmla="*/ 4942332 w 7886700"/>
              <a:gd name="connsiteY8" fmla="*/ 0 h 27432"/>
              <a:gd name="connsiteX9" fmla="*/ 5599557 w 7886700"/>
              <a:gd name="connsiteY9" fmla="*/ 0 h 27432"/>
              <a:gd name="connsiteX10" fmla="*/ 6414516 w 7886700"/>
              <a:gd name="connsiteY10" fmla="*/ 0 h 27432"/>
              <a:gd name="connsiteX11" fmla="*/ 6914007 w 7886700"/>
              <a:gd name="connsiteY11" fmla="*/ 0 h 27432"/>
              <a:gd name="connsiteX12" fmla="*/ 7886700 w 7886700"/>
              <a:gd name="connsiteY12" fmla="*/ 0 h 27432"/>
              <a:gd name="connsiteX13" fmla="*/ 7886700 w 7886700"/>
              <a:gd name="connsiteY13" fmla="*/ 27432 h 27432"/>
              <a:gd name="connsiteX14" fmla="*/ 7308342 w 7886700"/>
              <a:gd name="connsiteY14" fmla="*/ 27432 h 27432"/>
              <a:gd name="connsiteX15" fmla="*/ 6887718 w 7886700"/>
              <a:gd name="connsiteY15" fmla="*/ 27432 h 27432"/>
              <a:gd name="connsiteX16" fmla="*/ 6230493 w 7886700"/>
              <a:gd name="connsiteY16" fmla="*/ 27432 h 27432"/>
              <a:gd name="connsiteX17" fmla="*/ 5731002 w 7886700"/>
              <a:gd name="connsiteY17" fmla="*/ 27432 h 27432"/>
              <a:gd name="connsiteX18" fmla="*/ 5073777 w 7886700"/>
              <a:gd name="connsiteY18" fmla="*/ 27432 h 27432"/>
              <a:gd name="connsiteX19" fmla="*/ 4416552 w 7886700"/>
              <a:gd name="connsiteY19" fmla="*/ 27432 h 27432"/>
              <a:gd name="connsiteX20" fmla="*/ 3759327 w 7886700"/>
              <a:gd name="connsiteY20" fmla="*/ 27432 h 27432"/>
              <a:gd name="connsiteX21" fmla="*/ 3102102 w 7886700"/>
              <a:gd name="connsiteY21" fmla="*/ 27432 h 27432"/>
              <a:gd name="connsiteX22" fmla="*/ 2523744 w 7886700"/>
              <a:gd name="connsiteY22" fmla="*/ 27432 h 27432"/>
              <a:gd name="connsiteX23" fmla="*/ 1787652 w 7886700"/>
              <a:gd name="connsiteY23" fmla="*/ 27432 h 27432"/>
              <a:gd name="connsiteX24" fmla="*/ 1130427 w 7886700"/>
              <a:gd name="connsiteY24" fmla="*/ 27432 h 27432"/>
              <a:gd name="connsiteX25" fmla="*/ 0 w 7886700"/>
              <a:gd name="connsiteY25" fmla="*/ 27432 h 27432"/>
              <a:gd name="connsiteX26" fmla="*/ 0 w 78867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6700" h="27432" fill="none" extrusionOk="false">
                <a:moveTo>
                  <a:pt x="0" y="0"/>
                </a:moveTo>
                <a:cubicBezTo>
                  <a:pt x="157525" y="2723"/>
                  <a:pt x="287389" y="-6453"/>
                  <a:pt x="420624" y="0"/>
                </a:cubicBezTo>
                <a:cubicBezTo>
                  <a:pt x="553859" y="6453"/>
                  <a:pt x="825625" y="29874"/>
                  <a:pt x="1156716" y="0"/>
                </a:cubicBezTo>
                <a:cubicBezTo>
                  <a:pt x="1487807" y="-29874"/>
                  <a:pt x="1467015" y="9632"/>
                  <a:pt x="1577340" y="0"/>
                </a:cubicBezTo>
                <a:cubicBezTo>
                  <a:pt x="1687665" y="-9632"/>
                  <a:pt x="2024250" y="19395"/>
                  <a:pt x="2155698" y="0"/>
                </a:cubicBezTo>
                <a:cubicBezTo>
                  <a:pt x="2287146" y="-19395"/>
                  <a:pt x="2775210" y="-36481"/>
                  <a:pt x="2970657" y="0"/>
                </a:cubicBezTo>
                <a:cubicBezTo>
                  <a:pt x="3166104" y="36481"/>
                  <a:pt x="3456933" y="2822"/>
                  <a:pt x="3627882" y="0"/>
                </a:cubicBezTo>
                <a:cubicBezTo>
                  <a:pt x="3798831" y="-2822"/>
                  <a:pt x="4063535" y="23706"/>
                  <a:pt x="4363974" y="0"/>
                </a:cubicBezTo>
                <a:cubicBezTo>
                  <a:pt x="4664413" y="-23706"/>
                  <a:pt x="4721338" y="-85"/>
                  <a:pt x="4942332" y="0"/>
                </a:cubicBezTo>
                <a:cubicBezTo>
                  <a:pt x="5163326" y="85"/>
                  <a:pt x="5298512" y="10710"/>
                  <a:pt x="5599557" y="0"/>
                </a:cubicBezTo>
                <a:cubicBezTo>
                  <a:pt x="5900603" y="-10710"/>
                  <a:pt x="6095214" y="3467"/>
                  <a:pt x="6414516" y="0"/>
                </a:cubicBezTo>
                <a:cubicBezTo>
                  <a:pt x="6733818" y="-3467"/>
                  <a:pt x="6803711" y="5617"/>
                  <a:pt x="6914007" y="0"/>
                </a:cubicBezTo>
                <a:cubicBezTo>
                  <a:pt x="7024303" y="-5617"/>
                  <a:pt x="7602090" y="-33929"/>
                  <a:pt x="7886700" y="0"/>
                </a:cubicBezTo>
                <a:cubicBezTo>
                  <a:pt x="7886111" y="10802"/>
                  <a:pt x="7886030" y="18406"/>
                  <a:pt x="7886700" y="27432"/>
                </a:cubicBezTo>
                <a:cubicBezTo>
                  <a:pt x="7637258" y="17142"/>
                  <a:pt x="7575695" y="16729"/>
                  <a:pt x="7308342" y="27432"/>
                </a:cubicBezTo>
                <a:cubicBezTo>
                  <a:pt x="7040989" y="38135"/>
                  <a:pt x="7003134" y="44021"/>
                  <a:pt x="6887718" y="27432"/>
                </a:cubicBezTo>
                <a:cubicBezTo>
                  <a:pt x="6772302" y="10843"/>
                  <a:pt x="6488136" y="58247"/>
                  <a:pt x="6230493" y="27432"/>
                </a:cubicBezTo>
                <a:cubicBezTo>
                  <a:pt x="5972851" y="-3383"/>
                  <a:pt x="5929971" y="35622"/>
                  <a:pt x="5731002" y="27432"/>
                </a:cubicBezTo>
                <a:cubicBezTo>
                  <a:pt x="5532033" y="19242"/>
                  <a:pt x="5381360" y="28708"/>
                  <a:pt x="5073777" y="27432"/>
                </a:cubicBezTo>
                <a:cubicBezTo>
                  <a:pt x="4766194" y="26156"/>
                  <a:pt x="4713365" y="29311"/>
                  <a:pt x="4416552" y="27432"/>
                </a:cubicBezTo>
                <a:cubicBezTo>
                  <a:pt x="4119740" y="25553"/>
                  <a:pt x="3915304" y="28418"/>
                  <a:pt x="3759327" y="27432"/>
                </a:cubicBezTo>
                <a:cubicBezTo>
                  <a:pt x="3603351" y="26446"/>
                  <a:pt x="3375414" y="21218"/>
                  <a:pt x="3102102" y="27432"/>
                </a:cubicBezTo>
                <a:cubicBezTo>
                  <a:pt x="2828791" y="33646"/>
                  <a:pt x="2795766" y="19461"/>
                  <a:pt x="2523744" y="27432"/>
                </a:cubicBezTo>
                <a:cubicBezTo>
                  <a:pt x="2251722" y="35403"/>
                  <a:pt x="1947642" y="32293"/>
                  <a:pt x="1787652" y="27432"/>
                </a:cubicBezTo>
                <a:cubicBezTo>
                  <a:pt x="1627662" y="22571"/>
                  <a:pt x="1413335" y="29665"/>
                  <a:pt x="1130427" y="27432"/>
                </a:cubicBezTo>
                <a:cubicBezTo>
                  <a:pt x="847520" y="25199"/>
                  <a:pt x="292942" y="-13628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7886700" h="27432" stroke="false" extrusionOk="false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5340" y="10164"/>
                  <a:pt x="7886783" y="19377"/>
                  <a:pt x="7886700" y="27432"/>
                </a:cubicBezTo>
                <a:cubicBezTo>
                  <a:pt x="7752936" y="37838"/>
                  <a:pt x="7671143" y="22240"/>
                  <a:pt x="7466076" y="27432"/>
                </a:cubicBezTo>
                <a:cubicBezTo>
                  <a:pt x="7261009" y="32624"/>
                  <a:pt x="7039949" y="45892"/>
                  <a:pt x="6651117" y="27432"/>
                </a:cubicBezTo>
                <a:cubicBezTo>
                  <a:pt x="6262285" y="8972"/>
                  <a:pt x="6379660" y="21432"/>
                  <a:pt x="6151626" y="27432"/>
                </a:cubicBezTo>
                <a:cubicBezTo>
                  <a:pt x="5923592" y="33432"/>
                  <a:pt x="5816137" y="49453"/>
                  <a:pt x="5494401" y="27432"/>
                </a:cubicBezTo>
                <a:cubicBezTo>
                  <a:pt x="5172665" y="5411"/>
                  <a:pt x="5022009" y="14146"/>
                  <a:pt x="4679442" y="27432"/>
                </a:cubicBezTo>
                <a:cubicBezTo>
                  <a:pt x="4336875" y="40718"/>
                  <a:pt x="4169241" y="-4552"/>
                  <a:pt x="4022217" y="27432"/>
                </a:cubicBezTo>
                <a:cubicBezTo>
                  <a:pt x="3875193" y="59416"/>
                  <a:pt x="3723776" y="46198"/>
                  <a:pt x="3601593" y="27432"/>
                </a:cubicBezTo>
                <a:cubicBezTo>
                  <a:pt x="3479410" y="8666"/>
                  <a:pt x="3283834" y="20447"/>
                  <a:pt x="3102102" y="27432"/>
                </a:cubicBezTo>
                <a:cubicBezTo>
                  <a:pt x="2920370" y="34417"/>
                  <a:pt x="2467386" y="35404"/>
                  <a:pt x="2287143" y="27432"/>
                </a:cubicBezTo>
                <a:cubicBezTo>
                  <a:pt x="2106900" y="19460"/>
                  <a:pt x="1798848" y="59556"/>
                  <a:pt x="1629918" y="27432"/>
                </a:cubicBezTo>
                <a:cubicBezTo>
                  <a:pt x="1460989" y="-4692"/>
                  <a:pt x="1324115" y="34913"/>
                  <a:pt x="1130427" y="27432"/>
                </a:cubicBezTo>
                <a:cubicBezTo>
                  <a:pt x="936739" y="19951"/>
                  <a:pt x="302034" y="30143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9465"/>
      </p:ext>
    </p:extLst>
  </p:cSld>
  <p:clrMapOvr>
    <a:masterClrMapping/>
  </p:clrMapOvr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7286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AB28-271D-422A-8D74-DB6BE17F3348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4144049952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true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ABEA-BB8A-4A2F-B33B-F06294151F98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3795812452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344-4AB0-44E6-BB0F-9346803B9D7E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409080281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8" name="Zástupný symbol pro zápatí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9" name="Zástupný symbol pro číslo snímku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3103B-430C-4A22-BB18-DD92A1FEBCFF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3764421302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B6AD-B457-4F6F-B1D5-9C03316091D2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2046191416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3" name="Zástupný symbol pro zápatí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7F1DB-48F7-4F3D-8AEC-9FE740E2E076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3865196984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50A68-6EC0-4739-BADC-39D4A3CA344D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389957560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1BBB-3267-48C0-AD36-EC98E066B042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950016749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_rels/slideMaster2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3"/>
    <Relationship Target="../slideLayouts/slideLayout13.xml" Type="http://schemas.openxmlformats.org/officeDocument/2006/relationships/slideLayout" Id="rId2"/>
    <Relationship Target="../slideLayouts/slideLayout12.xml" Type="http://schemas.openxmlformats.org/officeDocument/2006/relationships/slideLayout" Id="rId1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true" noChangeArrowheads="true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27" name="Rectangle 3"/>
          <p:cNvSpPr>
            <a:spLocks noGrp="true" noChangeArrowheads="true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1028" name="Rectangle 4"/>
          <p:cNvSpPr>
            <a:spLocks noGrp="true" noChangeArrowheads="true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cs-CZ" dirty="false"/>
          </a:p>
        </p:txBody>
      </p:sp>
      <p:sp>
        <p:nvSpPr>
          <p:cNvPr id="1029" name="Rectangle 5"/>
          <p:cNvSpPr>
            <a:spLocks noGrp="true" noChangeArrowheads="true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1030" name="Rectangle 6"/>
          <p:cNvSpPr>
            <a:spLocks noGrp="true" noChangeArrowheads="true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DA3352-D602-4B77-9CE2-2643411DDBC2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false" hdr="false" dt="false"/>
  <p:txStyles>
    <p:titleStyle>
      <a:lvl1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false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false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false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false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a="http://schemas.openxmlformats.org/drawingml/2006/main" xmlns:p="http://schemas.openxmlformats.org/presentation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en-US" dirty="false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true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false"/>
              <a:t>10/5/2023</a:t>
            </a:fld>
            <a:endParaRPr lang="en-US" dirty="fal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fal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false"/>
              <a:t>‹#›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263108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4" r:id="rId2"/>
  </p:sldLayoutIdLst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0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Mode="External" Target="mailto:melanie.zajacova@mpsv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3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4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Mode="External" Target="https://www.mpsv.cz/web/cz/registr-poskytovatelu-sluzeb" Type="http://schemas.openxmlformats.org/officeDocument/2006/relationships/hyperlink" Id="rId3"/>
    <Relationship Target="../media/image5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7.svg" Type="http://schemas.openxmlformats.org/officeDocument/2006/relationships/image" Id="rId3"/>
    <Relationship Target="../media/image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8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13.xml" Type="http://schemas.openxmlformats.org/officeDocument/2006/relationships/slideLayout" Id="rId1"/>
</Relationships>
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030" descr="C:\BARA\MPSV-manualall\pptsablona\uvodstr.jpg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1031"/>
          <p:cNvSpPr txBox="true">
            <a:spLocks noChangeArrowheads="true"/>
          </p:cNvSpPr>
          <p:nvPr/>
        </p:nvSpPr>
        <p:spPr bwMode="auto">
          <a:xfrm>
            <a:off x="2771800" y="1844824"/>
            <a:ext cx="57762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200" b="true" dirty="false">
                <a:solidFill>
                  <a:srgbClr val="000099"/>
                </a:solidFill>
                <a:latin typeface="Arial" charset="0"/>
              </a:rPr>
              <a:t>Význam spolupráce sociálních pracovníků</a:t>
            </a:r>
            <a:endParaRPr lang="en-US" altLang="cs-CZ" sz="3200" b="true" dirty="false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80" name="Text Box 1032"/>
          <p:cNvSpPr txBox="true">
            <a:spLocks noChangeArrowheads="true"/>
          </p:cNvSpPr>
          <p:nvPr/>
        </p:nvSpPr>
        <p:spPr bwMode="auto">
          <a:xfrm>
            <a:off x="2985410" y="5229200"/>
            <a:ext cx="55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800" b="true" dirty="false">
                <a:solidFill>
                  <a:srgbClr val="000066"/>
                </a:solidFill>
                <a:latin typeface="Arial" charset="0"/>
              </a:rPr>
              <a:t>PhDr. Melanie Zajacová, Ph.D.</a:t>
            </a:r>
            <a:endParaRPr lang="en-US" altLang="cs-CZ" sz="1800" b="true" dirty="false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32559" y="3703975"/>
            <a:ext cx="3253394" cy="2398713"/>
          </a:xfrm>
        </p:spPr>
        <p:txBody>
          <a:bodyPr>
            <a:normAutofit/>
          </a:bodyPr>
          <a:lstStyle/>
          <a:p>
            <a:r>
              <a:rPr lang="cs-CZ" sz="3200" b="true">
                <a:latin typeface="Arial" panose="020B0604020202020204" pitchFamily="34" charset="0"/>
                <a:cs typeface="Arial" panose="020B0604020202020204" pitchFamily="34" charset="0"/>
              </a:rPr>
              <a:t>Role sociálních pracovníků a význam spolupráce</a:t>
            </a:r>
            <a:endParaRPr 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ílá skládanka s jedním červeným dílkem">
            <a:extLst>
              <a:ext uri="{FF2B5EF4-FFF2-40B4-BE49-F238E27FC236}">
                <a16:creationId xmlns:a16="http://schemas.microsoft.com/office/drawing/2014/main" id="{29B8A9B4-08EC-321E-443A-B76E167164FD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t="15043" b="23637"/>
          <a:stretch/>
        </p:blipFill>
        <p:spPr>
          <a:xfrm>
            <a:off x="1" y="10"/>
            <a:ext cx="9143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572000" y="3703975"/>
            <a:ext cx="3943350" cy="239871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Sociální pracovník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Prevence a podpora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Propojování – most pro běžný život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Spolupráce (interdisciplinární i multidisciplinární) a hranice s ostatními složkami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531144205"/>
      </p:ext>
    </p:extLst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true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1CEF7-38AC-20D6-1EB8-AA2F75C3E34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false">
                <a:latin typeface="Arial" panose="020B0604020202020204" pitchFamily="34" charset="0"/>
                <a:cs typeface="Arial" panose="020B0604020202020204" pitchFamily="34" charset="0"/>
              </a:rPr>
              <a:t>PhDr. Melanie Zajacová, Ph.D.</a:t>
            </a:r>
          </a:p>
          <a:p>
            <a:endParaRPr lang="cs-CZ" sz="19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900" dirty="false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melanie.zajacova@mpsv.cz</a:t>
            </a:r>
            <a:r>
              <a:rPr lang="cs-CZ" sz="1900" dirty="fals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900" dirty="false">
                <a:latin typeface="Arial" panose="020B0604020202020204" pitchFamily="34" charset="0"/>
                <a:cs typeface="Arial" panose="020B0604020202020204" pitchFamily="34" charset="0"/>
              </a:rPr>
              <a:t>221 922 289</a:t>
            </a:r>
          </a:p>
          <a:p>
            <a:r>
              <a:rPr lang="cs-CZ" sz="1900" dirty="false">
                <a:latin typeface="Arial" panose="020B0604020202020204" pitchFamily="34" charset="0"/>
                <a:cs typeface="Arial" panose="020B0604020202020204" pitchFamily="34" charset="0"/>
              </a:rPr>
              <a:t>770 123 984</a:t>
            </a:r>
          </a:p>
          <a:p>
            <a:endParaRPr lang="cs-CZ" sz="1900" dirty="false"/>
          </a:p>
        </p:txBody>
      </p:sp>
    </p:spTree>
    <p:extLst>
      <p:ext uri="{BB962C8B-B14F-4D97-AF65-F5344CB8AC3E}">
        <p14:creationId xmlns:p14="http://schemas.microsoft.com/office/powerpoint/2010/main" val="1634838455"/>
      </p:ext>
    </p:extLst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409912"/>
            <a:ext cx="3182692" cy="20574"/>
          </a:xfrm>
          <a:custGeom>
            <a:avLst/>
            <a:gdLst>
              <a:gd name="connsiteX0" fmla="*/ 0 w 3182692"/>
              <a:gd name="connsiteY0" fmla="*/ 0 h 20574"/>
              <a:gd name="connsiteX1" fmla="*/ 604711 w 3182692"/>
              <a:gd name="connsiteY1" fmla="*/ 0 h 20574"/>
              <a:gd name="connsiteX2" fmla="*/ 1241250 w 3182692"/>
              <a:gd name="connsiteY2" fmla="*/ 0 h 20574"/>
              <a:gd name="connsiteX3" fmla="*/ 1909615 w 3182692"/>
              <a:gd name="connsiteY3" fmla="*/ 0 h 20574"/>
              <a:gd name="connsiteX4" fmla="*/ 2577981 w 3182692"/>
              <a:gd name="connsiteY4" fmla="*/ 0 h 20574"/>
              <a:gd name="connsiteX5" fmla="*/ 3182692 w 3182692"/>
              <a:gd name="connsiteY5" fmla="*/ 0 h 20574"/>
              <a:gd name="connsiteX6" fmla="*/ 3182692 w 3182692"/>
              <a:gd name="connsiteY6" fmla="*/ 20574 h 20574"/>
              <a:gd name="connsiteX7" fmla="*/ 2482500 w 3182692"/>
              <a:gd name="connsiteY7" fmla="*/ 20574 h 20574"/>
              <a:gd name="connsiteX8" fmla="*/ 1782308 w 3182692"/>
              <a:gd name="connsiteY8" fmla="*/ 20574 h 20574"/>
              <a:gd name="connsiteX9" fmla="*/ 1145769 w 3182692"/>
              <a:gd name="connsiteY9" fmla="*/ 20574 h 20574"/>
              <a:gd name="connsiteX10" fmla="*/ 0 w 3182692"/>
              <a:gd name="connsiteY10" fmla="*/ 20574 h 20574"/>
              <a:gd name="connsiteX11" fmla="*/ 0 w 3182692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0574" fill="none" extrusionOk="false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869" y="8892"/>
                  <a:pt x="3183080" y="12703"/>
                  <a:pt x="3182692" y="20574"/>
                </a:cubicBezTo>
                <a:cubicBezTo>
                  <a:pt x="2998421" y="24028"/>
                  <a:pt x="2675038" y="21300"/>
                  <a:pt x="2482500" y="20574"/>
                </a:cubicBezTo>
                <a:cubicBezTo>
                  <a:pt x="2289962" y="19848"/>
                  <a:pt x="1930644" y="9120"/>
                  <a:pt x="1782308" y="20574"/>
                </a:cubicBezTo>
                <a:cubicBezTo>
                  <a:pt x="1633972" y="32028"/>
                  <a:pt x="1287388" y="294"/>
                  <a:pt x="1145769" y="20574"/>
                </a:cubicBezTo>
                <a:cubicBezTo>
                  <a:pt x="1004150" y="40854"/>
                  <a:pt x="256377" y="-35152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182692" h="20574" stroke="false" extrusionOk="false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3228" y="8886"/>
                  <a:pt x="3182047" y="10327"/>
                  <a:pt x="3182692" y="20574"/>
                </a:cubicBezTo>
                <a:cubicBezTo>
                  <a:pt x="3039109" y="-10415"/>
                  <a:pt x="2823860" y="16134"/>
                  <a:pt x="2546154" y="20574"/>
                </a:cubicBezTo>
                <a:cubicBezTo>
                  <a:pt x="2268448" y="25014"/>
                  <a:pt x="2098674" y="7577"/>
                  <a:pt x="1845961" y="20574"/>
                </a:cubicBezTo>
                <a:cubicBezTo>
                  <a:pt x="1593248" y="33571"/>
                  <a:pt x="1456743" y="29846"/>
                  <a:pt x="1304904" y="20574"/>
                </a:cubicBezTo>
                <a:cubicBezTo>
                  <a:pt x="1153065" y="11302"/>
                  <a:pt x="947204" y="13412"/>
                  <a:pt x="668365" y="20574"/>
                </a:cubicBezTo>
                <a:cubicBezTo>
                  <a:pt x="389526" y="27736"/>
                  <a:pt x="288244" y="-2342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 useBgFill="true">
        <p:nvSpPr>
          <p:cNvPr id="58" name="Rectangle 5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35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F3810-0A7C-4892-B12F-F4BBBBA55E94}"/>
              </a:ext>
            </a:extLst>
          </p:cNvPr>
          <p:cNvSpPr/>
          <p:nvPr/>
        </p:nvSpPr>
        <p:spPr>
          <a:xfrm>
            <a:off x="479161" y="1336645"/>
            <a:ext cx="2678858" cy="2680137"/>
          </a:xfrm>
          <a:prstGeom prst="rect">
            <a:avLst/>
          </a:prstGeom>
        </p:spPr>
        <p:txBody>
          <a:bodyPr vert="horz" lIns="68580" tIns="34290" rIns="68580" bIns="34290" rtlCol="false" anchor="b">
            <a:normAutofit/>
          </a:bodyPr>
          <a:lstStyle/>
          <a:p>
            <a:pPr>
              <a:spcBef>
                <a:spcPct val="0"/>
              </a:spcBef>
              <a:spcAft>
                <a:spcPts val="450"/>
              </a:spcAft>
            </a:pPr>
            <a:r>
              <a:rPr lang="en-US" sz="4350">
                <a:latin typeface="+mj-lt"/>
                <a:ea typeface="+mj-ea"/>
                <a:cs typeface="+mj-cs"/>
              </a:rPr>
              <a:t>Sociální práce jako profese</a:t>
            </a: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9" y="4164200"/>
            <a:ext cx="2441321" cy="20574"/>
          </a:xfrm>
          <a:custGeom>
            <a:avLst/>
            <a:gdLst>
              <a:gd name="connsiteX0" fmla="*/ 0 w 2441321"/>
              <a:gd name="connsiteY0" fmla="*/ 0 h 20574"/>
              <a:gd name="connsiteX1" fmla="*/ 585917 w 2441321"/>
              <a:gd name="connsiteY1" fmla="*/ 0 h 20574"/>
              <a:gd name="connsiteX2" fmla="*/ 1196247 w 2441321"/>
              <a:gd name="connsiteY2" fmla="*/ 0 h 20574"/>
              <a:gd name="connsiteX3" fmla="*/ 1806578 w 2441321"/>
              <a:gd name="connsiteY3" fmla="*/ 0 h 20574"/>
              <a:gd name="connsiteX4" fmla="*/ 2441321 w 2441321"/>
              <a:gd name="connsiteY4" fmla="*/ 0 h 20574"/>
              <a:gd name="connsiteX5" fmla="*/ 2441321 w 2441321"/>
              <a:gd name="connsiteY5" fmla="*/ 20574 h 20574"/>
              <a:gd name="connsiteX6" fmla="*/ 1830991 w 2441321"/>
              <a:gd name="connsiteY6" fmla="*/ 20574 h 20574"/>
              <a:gd name="connsiteX7" fmla="*/ 1269487 w 2441321"/>
              <a:gd name="connsiteY7" fmla="*/ 20574 h 20574"/>
              <a:gd name="connsiteX8" fmla="*/ 707983 w 2441321"/>
              <a:gd name="connsiteY8" fmla="*/ 20574 h 20574"/>
              <a:gd name="connsiteX9" fmla="*/ 0 w 2441321"/>
              <a:gd name="connsiteY9" fmla="*/ 20574 h 20574"/>
              <a:gd name="connsiteX10" fmla="*/ 0 w 2441321"/>
              <a:gd name="connsiteY10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20574" fill="none" extrusionOk="false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0596" y="4299"/>
                  <a:pt x="2441923" y="10959"/>
                  <a:pt x="2441321" y="20574"/>
                </a:cubicBezTo>
                <a:cubicBezTo>
                  <a:pt x="2169723" y="32792"/>
                  <a:pt x="2045712" y="41426"/>
                  <a:pt x="1830991" y="20574"/>
                </a:cubicBezTo>
                <a:cubicBezTo>
                  <a:pt x="1616270" y="-278"/>
                  <a:pt x="1505876" y="6235"/>
                  <a:pt x="1269487" y="20574"/>
                </a:cubicBezTo>
                <a:cubicBezTo>
                  <a:pt x="1033098" y="34913"/>
                  <a:pt x="908661" y="43477"/>
                  <a:pt x="707983" y="20574"/>
                </a:cubicBezTo>
                <a:cubicBezTo>
                  <a:pt x="507305" y="-2329"/>
                  <a:pt x="333592" y="23045"/>
                  <a:pt x="0" y="20574"/>
                </a:cubicBezTo>
                <a:cubicBezTo>
                  <a:pt x="569" y="11858"/>
                  <a:pt x="-153" y="10223"/>
                  <a:pt x="0" y="0"/>
                </a:cubicBezTo>
                <a:close/>
              </a:path>
              <a:path w="2441321" h="20574" stroke="false" extrusionOk="false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0478" y="7175"/>
                  <a:pt x="2440293" y="11160"/>
                  <a:pt x="2441321" y="20574"/>
                </a:cubicBezTo>
                <a:cubicBezTo>
                  <a:pt x="2166745" y="31059"/>
                  <a:pt x="2078726" y="17762"/>
                  <a:pt x="1879817" y="20574"/>
                </a:cubicBezTo>
                <a:cubicBezTo>
                  <a:pt x="1680908" y="23386"/>
                  <a:pt x="1548770" y="-1841"/>
                  <a:pt x="1318313" y="20574"/>
                </a:cubicBezTo>
                <a:cubicBezTo>
                  <a:pt x="1087856" y="42989"/>
                  <a:pt x="894613" y="6213"/>
                  <a:pt x="659157" y="20574"/>
                </a:cubicBezTo>
                <a:cubicBezTo>
                  <a:pt x="423701" y="34935"/>
                  <a:pt x="246611" y="36261"/>
                  <a:pt x="0" y="20574"/>
                </a:cubicBezTo>
                <a:cubicBezTo>
                  <a:pt x="-463" y="16409"/>
                  <a:pt x="-355" y="8937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35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3F938AA-AAA1-4278-8367-E8E764898E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90722" y="1430185"/>
            <a:ext cx="5410962" cy="3977057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BDCFD02-D0C8-4CA1-800D-4D97197FCFF1}"/>
              </a:ext>
            </a:extLst>
          </p:cNvPr>
          <p:cNvSpPr txBox="true">
            <a:spLocks/>
          </p:cNvSpPr>
          <p:nvPr/>
        </p:nvSpPr>
        <p:spPr>
          <a:xfrm>
            <a:off x="395143" y="2513218"/>
            <a:ext cx="8353712" cy="30552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false" eaLnBrk="true" latinLnBrk="false" hangingPunct="true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br>
              <a:rPr lang="cs-CZ" sz="1500" dirty="fals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350" dirty="false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7380C8B-B404-4516-A883-EC4FCBA480FD}"/>
              </a:ext>
            </a:extLst>
          </p:cNvPr>
          <p:cNvSpPr txBox="true">
            <a:spLocks/>
          </p:cNvSpPr>
          <p:nvPr/>
        </p:nvSpPr>
        <p:spPr>
          <a:xfrm>
            <a:off x="509443" y="2627518"/>
            <a:ext cx="8353712" cy="30552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false" eaLnBrk="true" latinLnBrk="false" hangingPunct="true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cs-CZ" sz="1500" dirty="fal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6F092A-B9C8-469D-B9B2-F4C3B308F743}"/>
              </a:ext>
            </a:extLst>
          </p:cNvPr>
          <p:cNvSpPr txBox="true"/>
          <p:nvPr/>
        </p:nvSpPr>
        <p:spPr>
          <a:xfrm>
            <a:off x="1415911" y="5710569"/>
            <a:ext cx="7728089" cy="25391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sz="1050" dirty="false">
                <a:latin typeface="Cambria" panose="02040503050406030204" pitchFamily="18" charset="0"/>
                <a:ea typeface="Cambria" panose="02040503050406030204" pitchFamily="18" charset="0"/>
              </a:rPr>
              <a:t>Výzkumná zpráva: Analýza dopadů pandemické zkušenosti na sociální pracovníky ve veřejné správě</a:t>
            </a:r>
          </a:p>
        </p:txBody>
      </p:sp>
    </p:spTree>
    <p:extLst>
      <p:ext uri="{BB962C8B-B14F-4D97-AF65-F5344CB8AC3E}">
        <p14:creationId xmlns:p14="http://schemas.microsoft.com/office/powerpoint/2010/main" val="2231644535"/>
      </p:ext>
    </p:extLst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13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b="true" kern="1200">
                <a:latin typeface="Arial" charset="0"/>
                <a:ea typeface="+mn-ea"/>
                <a:cs typeface="+mn-cs"/>
              </a:rPr>
              <a:t>Předpoklady pro výkon povolání sociálního pracovníka</a:t>
            </a:r>
            <a:br>
              <a:rPr lang="cs-CZ" sz="2400" b="true" kern="1200">
                <a:latin typeface="Arial" charset="0"/>
                <a:ea typeface="+mn-ea"/>
                <a:cs typeface="+mn-cs"/>
              </a:rPr>
            </a:br>
            <a:endParaRPr lang="cs-CZ" sz="2400" b="true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4" descr="Osoba s červenými hračkami před dvěma čarami bílých obrázků">
            <a:extLst>
              <a:ext uri="{FF2B5EF4-FFF2-40B4-BE49-F238E27FC236}">
                <a16:creationId xmlns:a16="http://schemas.microsoft.com/office/drawing/2014/main" id="{7FF056C4-61F9-298B-D1B5-F2BE5442614E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l="38429" r="34573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Odborná způsobilost - § 110 odst. 4: </a:t>
            </a:r>
            <a:b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vyšší odborné vzdělání získané absolvováním vzdělávacího programu akreditovaného podle zvláštního právního předpisu v oborech vzdělání zaměřených na sociální práci a sociální pedagogiku, sociální pedagogiku, sociální a humanitární práci, sociální práci, sociálně právní činnost, charitní a sociální činnost;</a:t>
            </a:r>
          </a:p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lphaLcParenR"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vysokoškolské vzdělání získané studiem                       v bakalářském, magisterském nebo doktorském studijním programu zaměřeném na sociální práci, sociální politiku, sociální pedagogiku, sociální péči, sociální patologii, právo nebo speciální pedagogiku, akreditovaném podle zvláštního právního předpisu.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1507986675"/>
      </p:ext>
    </p:extLst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21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800" b="true" kern="1200">
                <a:latin typeface="Arial" charset="0"/>
                <a:ea typeface="+mn-ea"/>
                <a:cs typeface="+mn-cs"/>
              </a:rPr>
              <a:t>Činnosti sociálního pracovníka </a:t>
            </a:r>
            <a:br>
              <a:rPr lang="cs-CZ" sz="2800" b="true" kern="1200">
                <a:latin typeface="Arial" charset="0"/>
                <a:ea typeface="+mn-ea"/>
                <a:cs typeface="+mn-cs"/>
              </a:rPr>
            </a:br>
            <a:endParaRPr lang="cs-CZ" sz="2800" b="true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4" descr="Koule tvořená sítí a uzly">
            <a:extLst>
              <a:ext uri="{FF2B5EF4-FFF2-40B4-BE49-F238E27FC236}">
                <a16:creationId xmlns:a16="http://schemas.microsoft.com/office/drawing/2014/main" id="{7EF8BB03-B6A5-4261-94CD-7E7C5EA018B4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l="50096" r="19107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Zástupný symbol pro obsah 2"/>
          <p:cNvSpPr>
            <a:spLocks noGrp="true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§ 109 zákona č. 108/2006 Sb., o sociálních službách, například: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sociální šetření, 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sociálně právní poradenství, 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analytická, metodická a koncepční činnost v sociální oblasti,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depistážní činnost, 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poskytování krizové pomoci, 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sociální poradenství a sociální rehabilitace, 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zjišťování potřeb obyvatel obce a kraje, </a:t>
            </a:r>
          </a:p>
          <a:p>
            <a:pPr>
              <a:buFontTx/>
              <a:buChar char="-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koordinuje poskytování sociálních služeb.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0305"/>
      </p:ext>
    </p:extLst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7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700" b="true" kern="1200" dirty="false">
                <a:latin typeface="Arial" charset="0"/>
              </a:rPr>
              <a:t>Sociální práce v systému sociálních služeb</a:t>
            </a:r>
            <a:br>
              <a:rPr lang="cs-CZ" sz="2700" b="true" kern="1200" dirty="false">
                <a:latin typeface="Arial" charset="0"/>
                <a:ea typeface="+mn-ea"/>
                <a:cs typeface="+mn-cs"/>
              </a:rPr>
            </a:br>
            <a:endParaRPr lang="cs-CZ" sz="2700" b="true" kern="1200" dirty="false"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1350" y="2470245"/>
            <a:ext cx="4000647" cy="2038876"/>
          </a:xfrm>
        </p:spPr>
        <p:txBody>
          <a:bodyPr anchor="ctr">
            <a:normAutofit/>
          </a:bodyPr>
          <a:lstStyle/>
          <a:p>
            <a:r>
              <a:rPr lang="cs-CZ" sz="1700" b="false" i="false" dirty="false">
                <a:effectLst/>
                <a:latin typeface="Arial" panose="020B0604020202020204" pitchFamily="34" charset="0"/>
              </a:rPr>
              <a:t>Sociální služby zahrnují</a:t>
            </a:r>
          </a:p>
          <a:p>
            <a:pPr marL="0" indent="0">
              <a:buNone/>
            </a:pPr>
            <a:r>
              <a:rPr lang="cs-CZ" sz="1700" b="true" i="false" dirty="false">
                <a:effectLst/>
                <a:latin typeface="Arial" panose="020B0604020202020204" pitchFamily="34" charset="0"/>
              </a:rPr>
              <a:t>a)</a:t>
            </a:r>
            <a:r>
              <a:rPr lang="cs-CZ" sz="1700" b="false" i="false" dirty="false">
                <a:effectLst/>
                <a:latin typeface="Arial" panose="020B0604020202020204" pitchFamily="34" charset="0"/>
              </a:rPr>
              <a:t> sociální poradenství,</a:t>
            </a:r>
          </a:p>
          <a:p>
            <a:pPr marL="0" indent="0">
              <a:buNone/>
            </a:pPr>
            <a:r>
              <a:rPr lang="cs-CZ" sz="1700" b="true" i="false" dirty="false">
                <a:effectLst/>
                <a:latin typeface="Arial" panose="020B0604020202020204" pitchFamily="34" charset="0"/>
              </a:rPr>
              <a:t>b)</a:t>
            </a:r>
            <a:r>
              <a:rPr lang="cs-CZ" sz="1700" b="false" i="false" dirty="false">
                <a:effectLst/>
                <a:latin typeface="Arial" panose="020B0604020202020204" pitchFamily="34" charset="0"/>
              </a:rPr>
              <a:t> služby sociální péče,</a:t>
            </a:r>
          </a:p>
          <a:p>
            <a:pPr marL="0" indent="0">
              <a:buNone/>
            </a:pPr>
            <a:r>
              <a:rPr lang="cs-CZ" sz="1700" b="true" i="false" dirty="false">
                <a:effectLst/>
                <a:latin typeface="Arial" panose="020B0604020202020204" pitchFamily="34" charset="0"/>
              </a:rPr>
              <a:t>c)</a:t>
            </a:r>
            <a:r>
              <a:rPr lang="cs-CZ" sz="1700" b="false" i="false" dirty="false">
                <a:effectLst/>
                <a:latin typeface="Arial" panose="020B0604020202020204" pitchFamily="34" charset="0"/>
              </a:rPr>
              <a:t> služby sociální prevence.</a:t>
            </a:r>
            <a:br>
              <a:rPr lang="cs-CZ" sz="1700" dirty="fals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700" dirty="false"/>
          </a:p>
        </p:txBody>
      </p:sp>
      <p:pic>
        <p:nvPicPr>
          <p:cNvPr id="67" name="Picture 66" descr="Člověk držící skládanku">
            <a:extLst>
              <a:ext uri="{FF2B5EF4-FFF2-40B4-BE49-F238E27FC236}">
                <a16:creationId xmlns:a16="http://schemas.microsoft.com/office/drawing/2014/main" id="{67FCF5D7-CDCD-B194-3CB0-2393E59DCE85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l="30433" r="30107" b="-2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false">
              <a:prstClr val="black">
                <a:alpha val="40000"/>
              </a:prst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866061-1B32-6586-490D-EEFEEEF88AD2}"/>
              </a:ext>
            </a:extLst>
          </p:cNvPr>
          <p:cNvSpPr txBox="true"/>
          <p:nvPr/>
        </p:nvSpPr>
        <p:spPr>
          <a:xfrm>
            <a:off x="683568" y="4941168"/>
            <a:ext cx="4614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false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Registr poskytovatelů služeb (mpsv.cz)</a:t>
            </a:r>
            <a:endParaRPr lang="cs-CZ" dirty="fal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5117"/>
      </p:ext>
    </p:extLst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19" name="Rectangle 1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52775" y="609600"/>
            <a:ext cx="4858813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b="true" kern="1200">
                <a:latin typeface="Arial" charset="0"/>
              </a:rPr>
              <a:t>Výkon činností sociální práce v přenesené působnosti</a:t>
            </a:r>
            <a:br>
              <a:rPr lang="cs-CZ" sz="2400" b="true" kern="1200">
                <a:latin typeface="Arial" charset="0"/>
                <a:ea typeface="+mn-ea"/>
                <a:cs typeface="+mn-cs"/>
              </a:rPr>
            </a:br>
            <a:endParaRPr lang="cs-CZ" sz="2400" b="true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true">
            <a:off x="3442443" y="2"/>
            <a:ext cx="5701557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52776" y="2194102"/>
            <a:ext cx="4695039" cy="32308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false">
                <a:latin typeface="Arial" panose="020B0604020202020204" pitchFamily="34" charset="0"/>
                <a:cs typeface="Arial" panose="020B0604020202020204" pitchFamily="34" charset="0"/>
              </a:rPr>
              <a:t>Činnosti sociální práce sociálních pracovníků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false">
                <a:latin typeface="Arial" panose="020B0604020202020204" pitchFamily="34" charset="0"/>
                <a:cs typeface="Arial" panose="020B0604020202020204" pitchFamily="34" charset="0"/>
              </a:rPr>
              <a:t>krajských úřadů,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false">
                <a:latin typeface="Arial" panose="020B0604020202020204" pitchFamily="34" charset="0"/>
                <a:cs typeface="Arial" panose="020B0604020202020204" pitchFamily="34" charset="0"/>
              </a:rPr>
              <a:t>obecních úřadů obcí s rozšířenou působností 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false">
                <a:latin typeface="Arial" panose="020B0604020202020204" pitchFamily="34" charset="0"/>
                <a:cs typeface="Arial" panose="020B0604020202020204" pitchFamily="34" charset="0"/>
              </a:rPr>
              <a:t>pověřených obecních úřadů</a:t>
            </a:r>
          </a:p>
          <a:p>
            <a:pPr marL="457200" lvl="1" indent="0">
              <a:buNone/>
            </a:pPr>
            <a:r>
              <a:rPr lang="cs-CZ" sz="1800" dirty="false">
                <a:latin typeface="Arial" panose="020B0604020202020204" pitchFamily="34" charset="0"/>
                <a:cs typeface="Arial" panose="020B0604020202020204" pitchFamily="34" charset="0"/>
              </a:rPr>
              <a:t>upravuje zákon č. 108/2006 Sb., o sociálních službách, ve znění pozdějších předpisů a zákon č. 111/2006 Sb., o pomoci v hmotné nouzi, ve znění pozdějších předpisů</a:t>
            </a:r>
          </a:p>
          <a:p>
            <a:pPr marL="457200" lvl="1" indent="0">
              <a:buNone/>
            </a:pPr>
            <a:b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false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8010421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16" name="Graphic 15" descr="Město">
            <a:extLst>
              <a:ext uri="{FF2B5EF4-FFF2-40B4-BE49-F238E27FC236}">
                <a16:creationId xmlns:a16="http://schemas.microsoft.com/office/drawing/2014/main" id="{A61598E7-EF0C-FFD7-9872-D4D402309A85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842" y="2102823"/>
            <a:ext cx="2640841" cy="26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4356"/>
      </p:ext>
    </p:extLst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 useBgFill="true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false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en-US" sz="1800" b="false" i="false" u="none" strike="noStrike" kern="1200" cap="none" spc="0" normalizeH="false" baseline="0" noProof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true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en-US" sz="1800" b="false" i="false" u="none" strike="noStrike" kern="1200" cap="none" spc="0" normalizeH="false" baseline="0" noProof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628650" y="253397"/>
            <a:ext cx="7886700" cy="1273233"/>
          </a:xfrm>
        </p:spPr>
        <p:txBody>
          <a:bodyPr>
            <a:normAutofit/>
          </a:bodyPr>
          <a:lstStyle/>
          <a:p>
            <a:r>
              <a:rPr lang="cs-CZ" sz="3500" b="true">
                <a:latin typeface="Arial" panose="020B0604020202020204" pitchFamily="34" charset="0"/>
                <a:cs typeface="Arial" panose="020B0604020202020204" pitchFamily="34" charset="0"/>
              </a:rPr>
              <a:t>Výkon státní správy – sociální práce</a:t>
            </a:r>
            <a:endParaRPr lang="cs-CZ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28650" y="2478024"/>
            <a:ext cx="7886700" cy="3694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§ 92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zákonem stanovená povinnost reagovat vždy v případě ohrožení člověka – nejedná se jen o nepříznivou situaci, ale i o zabezpečení základních životních potřeb, kdy jejich opomenutí může vést ke zhoršení zdravotního stavu, ublížení sobě či okolí apod.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spolupráce na základě dobrovolnosti, principem je partnerský přístup a jednání sociálního pracovníka ve prospěch klienta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na rozdíl od jiných správních činností, zde neexistuje předepsaný postup jednotlivých úkonů, ani sankce či formální náležitosti spolupráce klienta a sociálního pracovníka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výkon činností sociální práce nemá mocenský charakter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činnosti sociální práce se neměří úspěchem klienta či počtem klientů – není lineární řešení, protože příčiny problémů mají několik úrovní – člověka /  prostředí / systému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203023098"/>
      </p:ext>
    </p:extLst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10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 useBgFill="true">
        <p:nvSpPr>
          <p:cNvPr id="12" name="Rectangle 11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90"/>
            <a:ext cx="9143999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false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571351" y="240241"/>
            <a:ext cx="8070041" cy="122829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cs-CZ" sz="3500" b="true" kern="1200">
                <a:latin typeface="Arial" charset="0"/>
                <a:ea typeface="+mn-ea"/>
                <a:cs typeface="+mn-cs"/>
              </a:rPr>
              <a:t>Shrnutí</a:t>
            </a:r>
            <a:br>
              <a:rPr lang="pl-PL" altLang="cs-CZ" sz="3500" b="true" kern="1200">
                <a:latin typeface="Arial" charset="0"/>
                <a:ea typeface="+mn-ea"/>
                <a:cs typeface="+mn-cs"/>
              </a:rPr>
            </a:br>
            <a:endParaRPr lang="cs-CZ" sz="3500" b="true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1351" y="2321476"/>
            <a:ext cx="3648656" cy="385072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Sociální pracovníci musí plnit svou roli (etický kodex)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s-CZ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700">
                <a:latin typeface="Arial" panose="020B0604020202020204" pitchFamily="34" charset="0"/>
                <a:cs typeface="Arial" panose="020B0604020202020204" pitchFamily="34" charset="0"/>
              </a:rPr>
              <a:t>Sociální pracovník je k dispozici, je dostupný těm osobám, které se ocitly v situaci, kterou nejsou schopny řešit vlastními silami.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s-CZ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7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Principy sociální práce:</a:t>
            </a:r>
          </a:p>
          <a:p>
            <a:pPr marL="74295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dobrovolnost</a:t>
            </a:r>
          </a:p>
          <a:p>
            <a:pPr marL="74295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jednání ve prospěch klienta</a:t>
            </a:r>
          </a:p>
          <a:p>
            <a:pPr marL="74295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cílené vyhledávání v terénu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altLang="cs-CZ" sz="1700">
              <a:latin typeface="Arial" charset="0"/>
            </a:endParaRPr>
          </a:p>
          <a:p>
            <a:pPr marL="0" indent="0">
              <a:buNone/>
            </a:pPr>
            <a:endParaRPr lang="cs-CZ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A8824-3A9B-CA6D-5257-D4C7F454BAAD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737" y="3220286"/>
            <a:ext cx="3883655" cy="20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29249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altLang="cs-CZ" b="true" dirty="false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09535"/>
      </p:ext>
    </p:extLst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409912"/>
            <a:ext cx="3182692" cy="20574"/>
          </a:xfrm>
          <a:custGeom>
            <a:avLst/>
            <a:gdLst>
              <a:gd name="connsiteX0" fmla="*/ 0 w 3182692"/>
              <a:gd name="connsiteY0" fmla="*/ 0 h 20574"/>
              <a:gd name="connsiteX1" fmla="*/ 604711 w 3182692"/>
              <a:gd name="connsiteY1" fmla="*/ 0 h 20574"/>
              <a:gd name="connsiteX2" fmla="*/ 1241250 w 3182692"/>
              <a:gd name="connsiteY2" fmla="*/ 0 h 20574"/>
              <a:gd name="connsiteX3" fmla="*/ 1909615 w 3182692"/>
              <a:gd name="connsiteY3" fmla="*/ 0 h 20574"/>
              <a:gd name="connsiteX4" fmla="*/ 2577981 w 3182692"/>
              <a:gd name="connsiteY4" fmla="*/ 0 h 20574"/>
              <a:gd name="connsiteX5" fmla="*/ 3182692 w 3182692"/>
              <a:gd name="connsiteY5" fmla="*/ 0 h 20574"/>
              <a:gd name="connsiteX6" fmla="*/ 3182692 w 3182692"/>
              <a:gd name="connsiteY6" fmla="*/ 20574 h 20574"/>
              <a:gd name="connsiteX7" fmla="*/ 2482500 w 3182692"/>
              <a:gd name="connsiteY7" fmla="*/ 20574 h 20574"/>
              <a:gd name="connsiteX8" fmla="*/ 1782308 w 3182692"/>
              <a:gd name="connsiteY8" fmla="*/ 20574 h 20574"/>
              <a:gd name="connsiteX9" fmla="*/ 1145769 w 3182692"/>
              <a:gd name="connsiteY9" fmla="*/ 20574 h 20574"/>
              <a:gd name="connsiteX10" fmla="*/ 0 w 3182692"/>
              <a:gd name="connsiteY10" fmla="*/ 20574 h 20574"/>
              <a:gd name="connsiteX11" fmla="*/ 0 w 3182692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0574" fill="none" extrusionOk="false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869" y="8892"/>
                  <a:pt x="3183080" y="12703"/>
                  <a:pt x="3182692" y="20574"/>
                </a:cubicBezTo>
                <a:cubicBezTo>
                  <a:pt x="2998421" y="24028"/>
                  <a:pt x="2675038" y="21300"/>
                  <a:pt x="2482500" y="20574"/>
                </a:cubicBezTo>
                <a:cubicBezTo>
                  <a:pt x="2289962" y="19848"/>
                  <a:pt x="1930644" y="9120"/>
                  <a:pt x="1782308" y="20574"/>
                </a:cubicBezTo>
                <a:cubicBezTo>
                  <a:pt x="1633972" y="32028"/>
                  <a:pt x="1287388" y="294"/>
                  <a:pt x="1145769" y="20574"/>
                </a:cubicBezTo>
                <a:cubicBezTo>
                  <a:pt x="1004150" y="40854"/>
                  <a:pt x="256377" y="-35152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182692" h="20574" stroke="false" extrusionOk="false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3228" y="8886"/>
                  <a:pt x="3182047" y="10327"/>
                  <a:pt x="3182692" y="20574"/>
                </a:cubicBezTo>
                <a:cubicBezTo>
                  <a:pt x="3039109" y="-10415"/>
                  <a:pt x="2823860" y="16134"/>
                  <a:pt x="2546154" y="20574"/>
                </a:cubicBezTo>
                <a:cubicBezTo>
                  <a:pt x="2268448" y="25014"/>
                  <a:pt x="2098674" y="7577"/>
                  <a:pt x="1845961" y="20574"/>
                </a:cubicBezTo>
                <a:cubicBezTo>
                  <a:pt x="1593248" y="33571"/>
                  <a:pt x="1456743" y="29846"/>
                  <a:pt x="1304904" y="20574"/>
                </a:cubicBezTo>
                <a:cubicBezTo>
                  <a:pt x="1153065" y="11302"/>
                  <a:pt x="947204" y="13412"/>
                  <a:pt x="668365" y="20574"/>
                </a:cubicBezTo>
                <a:cubicBezTo>
                  <a:pt x="389526" y="27736"/>
                  <a:pt x="288244" y="-2342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 useBgFill="true">
        <p:nvSpPr>
          <p:cNvPr id="73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35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F3810-0A7C-4892-B12F-F4BBBBA55E94}"/>
              </a:ext>
            </a:extLst>
          </p:cNvPr>
          <p:cNvSpPr/>
          <p:nvPr/>
        </p:nvSpPr>
        <p:spPr>
          <a:xfrm>
            <a:off x="504825" y="1337310"/>
            <a:ext cx="2274748" cy="2307717"/>
          </a:xfrm>
          <a:prstGeom prst="rect">
            <a:avLst/>
          </a:prstGeom>
        </p:spPr>
        <p:txBody>
          <a:bodyPr vert="horz" lIns="68580" tIns="34290" rIns="68580" bIns="34290" rtlCol="false" anchor="b">
            <a:normAutofit/>
          </a:bodyPr>
          <a:lstStyle/>
          <a:p>
            <a:pPr>
              <a:spcBef>
                <a:spcPct val="0"/>
              </a:spcBef>
              <a:spcAft>
                <a:spcPts val="450"/>
              </a:spcAft>
            </a:pPr>
            <a:r>
              <a:rPr lang="en-US" sz="6000" dirty="false" err="true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člověk</a:t>
            </a:r>
            <a:endParaRPr lang="en-US" sz="6000" dirty="false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4" y="4164200"/>
            <a:ext cx="2606040" cy="20574"/>
          </a:xfrm>
          <a:custGeom>
            <a:avLst/>
            <a:gdLst>
              <a:gd name="connsiteX0" fmla="*/ 0 w 2606040"/>
              <a:gd name="connsiteY0" fmla="*/ 0 h 20574"/>
              <a:gd name="connsiteX1" fmla="*/ 625450 w 2606040"/>
              <a:gd name="connsiteY1" fmla="*/ 0 h 20574"/>
              <a:gd name="connsiteX2" fmla="*/ 1276960 w 2606040"/>
              <a:gd name="connsiteY2" fmla="*/ 0 h 20574"/>
              <a:gd name="connsiteX3" fmla="*/ 1928470 w 2606040"/>
              <a:gd name="connsiteY3" fmla="*/ 0 h 20574"/>
              <a:gd name="connsiteX4" fmla="*/ 2606040 w 2606040"/>
              <a:gd name="connsiteY4" fmla="*/ 0 h 20574"/>
              <a:gd name="connsiteX5" fmla="*/ 2606040 w 2606040"/>
              <a:gd name="connsiteY5" fmla="*/ 20574 h 20574"/>
              <a:gd name="connsiteX6" fmla="*/ 1954530 w 2606040"/>
              <a:gd name="connsiteY6" fmla="*/ 20574 h 20574"/>
              <a:gd name="connsiteX7" fmla="*/ 1355141 w 2606040"/>
              <a:gd name="connsiteY7" fmla="*/ 20574 h 20574"/>
              <a:gd name="connsiteX8" fmla="*/ 755752 w 2606040"/>
              <a:gd name="connsiteY8" fmla="*/ 20574 h 20574"/>
              <a:gd name="connsiteX9" fmla="*/ 0 w 2606040"/>
              <a:gd name="connsiteY9" fmla="*/ 20574 h 20574"/>
              <a:gd name="connsiteX10" fmla="*/ 0 w 2606040"/>
              <a:gd name="connsiteY10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20574" fill="none" extrusionOk="false">
                <a:moveTo>
                  <a:pt x="0" y="0"/>
                </a:moveTo>
                <a:cubicBezTo>
                  <a:pt x="306348" y="-18050"/>
                  <a:pt x="440119" y="21450"/>
                  <a:pt x="625450" y="0"/>
                </a:cubicBezTo>
                <a:cubicBezTo>
                  <a:pt x="810781" y="-21450"/>
                  <a:pt x="1134187" y="-16143"/>
                  <a:pt x="1276960" y="0"/>
                </a:cubicBezTo>
                <a:cubicBezTo>
                  <a:pt x="1419733" y="16143"/>
                  <a:pt x="1670272" y="-724"/>
                  <a:pt x="1928470" y="0"/>
                </a:cubicBezTo>
                <a:cubicBezTo>
                  <a:pt x="2186668" y="724"/>
                  <a:pt x="2458074" y="10259"/>
                  <a:pt x="2606040" y="0"/>
                </a:cubicBezTo>
                <a:cubicBezTo>
                  <a:pt x="2605315" y="4299"/>
                  <a:pt x="2606642" y="10959"/>
                  <a:pt x="2606040" y="20574"/>
                </a:cubicBezTo>
                <a:cubicBezTo>
                  <a:pt x="2467432" y="7736"/>
                  <a:pt x="2174707" y="22487"/>
                  <a:pt x="1954530" y="20574"/>
                </a:cubicBezTo>
                <a:cubicBezTo>
                  <a:pt x="1734353" y="18662"/>
                  <a:pt x="1571980" y="6524"/>
                  <a:pt x="1355141" y="20574"/>
                </a:cubicBezTo>
                <a:cubicBezTo>
                  <a:pt x="1138302" y="34624"/>
                  <a:pt x="943808" y="7394"/>
                  <a:pt x="755752" y="20574"/>
                </a:cubicBezTo>
                <a:cubicBezTo>
                  <a:pt x="567696" y="33754"/>
                  <a:pt x="345146" y="47388"/>
                  <a:pt x="0" y="20574"/>
                </a:cubicBezTo>
                <a:cubicBezTo>
                  <a:pt x="569" y="11858"/>
                  <a:pt x="-153" y="10223"/>
                  <a:pt x="0" y="0"/>
                </a:cubicBezTo>
                <a:close/>
              </a:path>
              <a:path w="2606040" h="20574" stroke="false" extrusionOk="false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38822" y="8749"/>
                  <a:pt x="1198778" y="0"/>
                </a:cubicBezTo>
                <a:cubicBezTo>
                  <a:pt x="1358734" y="-8749"/>
                  <a:pt x="1650228" y="-23972"/>
                  <a:pt x="1902409" y="0"/>
                </a:cubicBezTo>
                <a:cubicBezTo>
                  <a:pt x="2154590" y="23972"/>
                  <a:pt x="2312095" y="29803"/>
                  <a:pt x="2606040" y="0"/>
                </a:cubicBezTo>
                <a:cubicBezTo>
                  <a:pt x="2605197" y="7175"/>
                  <a:pt x="2605012" y="11160"/>
                  <a:pt x="2606040" y="20574"/>
                </a:cubicBezTo>
                <a:cubicBezTo>
                  <a:pt x="2378599" y="28177"/>
                  <a:pt x="2277604" y="16856"/>
                  <a:pt x="2006651" y="20574"/>
                </a:cubicBezTo>
                <a:cubicBezTo>
                  <a:pt x="1735698" y="24292"/>
                  <a:pt x="1650989" y="28047"/>
                  <a:pt x="1407262" y="20574"/>
                </a:cubicBezTo>
                <a:cubicBezTo>
                  <a:pt x="1163535" y="13101"/>
                  <a:pt x="989403" y="32033"/>
                  <a:pt x="703631" y="20574"/>
                </a:cubicBezTo>
                <a:cubicBezTo>
                  <a:pt x="417859" y="9115"/>
                  <a:pt x="348131" y="-3980"/>
                  <a:pt x="0" y="20574"/>
                </a:cubicBezTo>
                <a:cubicBezTo>
                  <a:pt x="-463" y="16409"/>
                  <a:pt x="-355" y="8937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350"/>
          </a:p>
        </p:txBody>
      </p:sp>
      <p:pic>
        <p:nvPicPr>
          <p:cNvPr id="3074" name="Picture 2" descr="Střed zájmu: KULTURA 360° #2 / Od teorie k praxi - CZECHDESIGN">
            <a:extLst>
              <a:ext uri="{FF2B5EF4-FFF2-40B4-BE49-F238E27FC236}">
                <a16:creationId xmlns:a16="http://schemas.microsoft.com/office/drawing/2014/main" id="{AC8FB53F-A699-4E5C-AEAE-30011E47906D}"/>
              </a:ext>
            </a:extLst>
          </p:cNvPr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-1" b="-1"/>
          <a:stretch/>
        </p:blipFill>
        <p:spPr bwMode="auto">
          <a:xfrm>
            <a:off x="2753119" y="666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AFFF2E9A-A4AC-4B11-81AF-AA8DE47523D1}"/>
              </a:ext>
            </a:extLst>
          </p:cNvPr>
          <p:cNvSpPr txBox="true"/>
          <p:nvPr/>
        </p:nvSpPr>
        <p:spPr>
          <a:xfrm>
            <a:off x="1415911" y="5710569"/>
            <a:ext cx="7728089" cy="25391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sz="1050" dirty="false">
                <a:latin typeface="Cambria" panose="02040503050406030204" pitchFamily="18" charset="0"/>
                <a:ea typeface="Cambria" panose="02040503050406030204" pitchFamily="18" charset="0"/>
              </a:rPr>
              <a:t>www.czechdesign.cz</a:t>
            </a:r>
          </a:p>
        </p:txBody>
      </p:sp>
    </p:spTree>
    <p:extLst>
      <p:ext uri="{BB962C8B-B14F-4D97-AF65-F5344CB8AC3E}">
        <p14:creationId xmlns:p14="http://schemas.microsoft.com/office/powerpoint/2010/main" val="2631478482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SketchyVTI">
  <a:themeElements>
    <a:clrScheme name="AnalogousFromLightSeedRightStep">
      <a:dk1>
        <a:srgbClr val="000000"/>
      </a:dk1>
      <a:lt1>
        <a:srgbClr val="FFFFFF"/>
      </a:lt1>
      <a:dk2>
        <a:srgbClr val="282441"/>
      </a:dk2>
      <a:lt2>
        <a:srgbClr val="E8E2E3"/>
      </a:lt2>
      <a:accent1>
        <a:srgbClr val="80A9A3"/>
      </a:accent1>
      <a:accent2>
        <a:srgbClr val="7CA9B8"/>
      </a:accent2>
      <a:accent3>
        <a:srgbClr val="91A1C3"/>
      </a:accent3>
      <a:accent4>
        <a:srgbClr val="847FBA"/>
      </a:accent4>
      <a:accent5>
        <a:srgbClr val="AE96C6"/>
      </a:accent5>
      <a:accent6>
        <a:srgbClr val="B57FBA"/>
      </a:accent6>
      <a:hlink>
        <a:srgbClr val="AE6974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A6D2C935-A6E4-4DD9-BCC5-5AE2504DB8EA}" name="SketchyVTI" vid="{F0754072-50B6-4C01-B911-67246C9F58D2}"/>
    </a:ext>
  </a:extLst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Words>517</properties:Words>
  <properties:PresentationFormat>Předvádění na obrazovce (4:3)</properties:PresentationFormat>
  <properties:Paragraphs>65</properties:Paragraphs>
  <properties:Slides>11</properties:Slides>
  <properties:Notes>3</properties:Notes>
  <properties:TotalTime>589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properties:HeadingPairs>
  <properties:TitlesOfParts>
    <vt:vector baseType="lpstr" size="20">
      <vt:lpstr>Arial</vt:lpstr>
      <vt:lpstr>Calibri</vt:lpstr>
      <vt:lpstr>Cambria</vt:lpstr>
      <vt:lpstr>The Hand Bold</vt:lpstr>
      <vt:lpstr>The Serif Hand Black</vt:lpstr>
      <vt:lpstr>Times New Roman</vt:lpstr>
      <vt:lpstr>Wingdings</vt:lpstr>
      <vt:lpstr>Default Design</vt:lpstr>
      <vt:lpstr>SketchyVTI</vt:lpstr>
      <vt:lpstr>Prezentace aplikace PowerPoint</vt:lpstr>
      <vt:lpstr>Prezentace aplikace PowerPoint</vt:lpstr>
      <vt:lpstr>Předpoklady pro výkon povolání sociálního pracovníka </vt:lpstr>
      <vt:lpstr>Činnosti sociálního pracovníka  </vt:lpstr>
      <vt:lpstr>Sociální práce v systému sociálních služeb </vt:lpstr>
      <vt:lpstr>Výkon činností sociální práce v přenesené působnosti </vt:lpstr>
      <vt:lpstr>Výkon státní správy – sociální práce</vt:lpstr>
      <vt:lpstr>Shrnutí </vt:lpstr>
      <vt:lpstr>Prezentace aplikace PowerPoint</vt:lpstr>
      <vt:lpstr>Role sociálních pracovníků a význam spolupráce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2004-09-26T13:46:31Z</dcterms:created>
  <dc:creator/>
  <cp:lastModifiedBy/>
  <dcterms:modified xmlns:xsi="http://www.w3.org/2001/XMLSchema-instance" xsi:type="dcterms:W3CDTF">2023-10-05T06:31:46Z</dcterms:modified>
  <cp:revision>78</cp:revision>
  <dc:title>PowerPoint Presentation</dc:title>
</cp:coreProperties>
</file>