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app.xml" Type="http://schemas.openxmlformats.org/officeDocument/2006/relationships/extended-properties" Id="rId4"/>
</Relationships>
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>
  <p:sldMasterIdLst>
    <p:sldMasterId id="2147483648" r:id="rId1"/>
    <p:sldMasterId id="2147483725" r:id="rId2"/>
  </p:sldMasterIdLst>
  <p:notesMasterIdLst>
    <p:notesMasterId r:id="rId14"/>
  </p:notesMasterIdLst>
  <p:sldIdLst>
    <p:sldId id="257" r:id="rId3"/>
    <p:sldId id="288" r:id="rId4"/>
    <p:sldId id="267" r:id="rId5"/>
    <p:sldId id="277" r:id="rId6"/>
    <p:sldId id="266" r:id="rId7"/>
    <p:sldId id="292" r:id="rId8"/>
    <p:sldId id="269" r:id="rId9"/>
    <p:sldId id="272" r:id="rId10"/>
    <p:sldId id="290" r:id="rId11"/>
    <p:sldId id="287" r:id="rId12"/>
    <p:sldId id="291" r:id="rId13"/>
  </p:sldIdLst>
  <p:sldSz cx="9144000" cy="6858000" type="screen4x3"/>
  <p:notesSz cx="6858000" cy="9144000"/>
  <p:defaultTextStyle>
    <a:defPPr>
      <a:defRPr lang="en-US"/>
    </a:defPPr>
    <a:lvl1pPr algn="l" rtl="false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false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false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false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false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false" eaLnBrk="true" latinLnBrk="false" hangingPunct="true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false" eaLnBrk="true" latinLnBrk="false" hangingPunct="true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false" eaLnBrk="true" latinLnBrk="false" hangingPunct="true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false" eaLnBrk="true" latinLnBrk="false" hangingPunct="true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lrMru>
    <a:srgbClr val="000066"/>
    <a:srgbClr val="777777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lastView="sldThumbnailView">
  <p:normalViewPr>
    <p:restoredLeft sz="10643" autoAdjust="false"/>
    <p:restoredTop sz="90929"/>
  </p:normalViewPr>
  <p:slideViewPr>
    <p:cSldViewPr>
      <p:cViewPr varScale="true">
        <p:scale>
          <a:sx n="61" d="100"/>
          <a:sy n="61" d="100"/>
        </p:scale>
        <p:origin x="1628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6.xml" Type="http://schemas.openxmlformats.org/officeDocument/2006/relationships/slide" Id="rId8"/>
    <Relationship Target="slides/slide11.xml" Type="http://schemas.openxmlformats.org/officeDocument/2006/relationships/slide" Id="rId13"/>
    <Relationship Target="tableStyles.xml" Type="http://schemas.openxmlformats.org/officeDocument/2006/relationships/tableStyles" Id="rId18"/>
    <Relationship Target="slides/slide1.xml" Type="http://schemas.openxmlformats.org/officeDocument/2006/relationships/slide" Id="rId3"/>
    <Relationship Target="slides/slide5.xml" Type="http://schemas.openxmlformats.org/officeDocument/2006/relationships/slide" Id="rId7"/>
    <Relationship Target="slides/slide10.xml" Type="http://schemas.openxmlformats.org/officeDocument/2006/relationships/slide" Id="rId12"/>
    <Relationship Target="theme/theme1.xml" Type="http://schemas.openxmlformats.org/officeDocument/2006/relationships/theme" Id="rId17"/>
    <Relationship Target="slideMasters/slideMaster2.xml" Type="http://schemas.openxmlformats.org/officeDocument/2006/relationships/slideMaster" Id="rId2"/>
    <Relationship Target="viewProps.xml" Type="http://schemas.openxmlformats.org/officeDocument/2006/relationships/viewProps" Id="rId16"/>
    <Relationship Target="slideMasters/slideMaster1.xml" Type="http://schemas.openxmlformats.org/officeDocument/2006/relationships/slideMaster" Id="rId1"/>
    <Relationship Target="slides/slide4.xml" Type="http://schemas.openxmlformats.org/officeDocument/2006/relationships/slide" Id="rId6"/>
    <Relationship Target="slides/slide9.xml" Type="http://schemas.openxmlformats.org/officeDocument/2006/relationships/slide" Id="rId11"/>
    <Relationship Target="slides/slide3.xml" Type="http://schemas.openxmlformats.org/officeDocument/2006/relationships/slide" Id="rId5"/>
    <Relationship Target="presProps.xml" Type="http://schemas.openxmlformats.org/officeDocument/2006/relationships/presProps" Id="rId15"/>
    <Relationship Target="slides/slide8.xml" Type="http://schemas.openxmlformats.org/officeDocument/2006/relationships/slide" Id="rId10"/>
    <Relationship Target="slides/slide2.xml" Type="http://schemas.openxmlformats.org/officeDocument/2006/relationships/slide" Id="rId4"/>
    <Relationship Target="slides/slide7.xml" Type="http://schemas.openxmlformats.org/officeDocument/2006/relationships/slide" Id="rId9"/>
    <Relationship Target="notesMasters/notesMaster1.xml" Type="http://schemas.openxmlformats.org/officeDocument/2006/relationships/notesMaster" Id="rId14"/>
</Relationships>

</file>

<file path=ppt/notesMasters/_rels/notesMaster1.xml.rels><?xml version="1.0" encoding="UTF-8" standalone="yes"?>
<Relationships xmlns="http://schemas.openxmlformats.org/package/2006/relationships">
    <Relationship Target="../theme/theme3.xml" Type="http://schemas.openxmlformats.org/officeDocument/2006/relationships/theme" Id="rId1"/>
</Relationships>

</file>

<file path=ppt/notesMasters/notesMaster1.xml><?xml version="1.0" encoding="utf-8"?>
<p:notesMaster xmlns:p="http://schemas.openxmlformats.org/presentationml/2006/main" xmlns:r="http://schemas.openxmlformats.org/officeDocument/2006/relationships" xmlns:a="http://schemas.openxmlformats.org/drawing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22F1C718-31DD-4344-8BA0-E7A2936E3D04}" type="datetimeFigureOut">
              <a:rPr lang="cs-CZ" smtClean="false"/>
              <a:t>05.10.2023</a:t>
            </a:fld>
            <a:endParaRPr lang="cs-CZ" dirty="false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 dirty="false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D5557C18-DC9A-4972-BEB4-04A5B67397F5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32345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p="http://schemas.openxmlformats.org/presentationml/2006/main" xmlns:r="http://schemas.openxmlformats.org/officeDocument/2006/relationships" xmlns:a="http://schemas.openxmlformats.org/drawing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2BD658EC-48CA-4716-84AC-BF065F00F761}" type="slidenum">
              <a:rPr lang="cs-CZ" smtClean="false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7176705"/>
      </p:ext>
    </p:extLst>
  </p:cSld>
  <p:clrMapOvr>
    <a:masterClrMapping/>
  </p:clrMapOvr>
</p:notes>
</file>

<file path=ppt/notesSlides/notesSlide2.xml><?xml version="1.0" encoding="utf-8"?>
<p:notes xmlns:p="http://schemas.openxmlformats.org/presentationml/2006/main" xmlns:r="http://schemas.openxmlformats.org/officeDocument/2006/relationships" xmlns:a="http://schemas.openxmlformats.org/drawing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D5557C18-DC9A-4972-BEB4-04A5B67397F5}" type="slidenum">
              <a:rPr lang="cs-CZ" smtClean="false"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60616273"/>
      </p:ext>
    </p:extLst>
  </p:cSld>
  <p:clrMapOvr>
    <a:masterClrMapping/>
  </p:clrMapOvr>
</p:notes>
</file>

<file path=ppt/notesSlides/notesSlide3.xml><?xml version="1.0" encoding="utf-8"?>
<p:notes xmlns:p="http://schemas.openxmlformats.org/presentationml/2006/main" xmlns:r="http://schemas.openxmlformats.org/officeDocument/2006/relationships" xmlns:a="http://schemas.openxmlformats.org/drawing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2BD658EC-48CA-4716-84AC-BF065F00F761}" type="slidenum">
              <a:rPr lang="cs-CZ" smtClean="false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6577845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2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3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a="http://schemas.openxmlformats.org/drawingml/2006/main" xmlns:p="http://schemas.openxmlformats.org/presentation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" preserve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true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cs-CZ" dirty="false"/>
              <a:t>Ministerstvo práce a sociálních věcí, odbor sociálních služeb, sociální práce a sociálního bydlení         Tel.: 221 922 014, e-mail: david.pospisil@mpsv.cz, www.mpsv.cz, www.noviny-mpsv.cz</a:t>
            </a: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B0EEE8-FBCB-4755-8563-EE3C001E680F}" type="slidenum">
              <a:rPr lang="en-US" altLang="cs-CZ"/>
              <a:pPr/>
              <a:t>‹#›</a:t>
            </a:fld>
            <a:endParaRPr lang="en-US" altLang="cs-CZ" dirty="false"/>
          </a:p>
        </p:txBody>
      </p:sp>
    </p:spTree>
    <p:extLst>
      <p:ext uri="{BB962C8B-B14F-4D97-AF65-F5344CB8AC3E}">
        <p14:creationId xmlns:p14="http://schemas.microsoft.com/office/powerpoint/2010/main" val="2757601774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a="http://schemas.openxmlformats.org/drawingml/2006/main" xmlns:p="http://schemas.openxmlformats.org/presentation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x" preserve="true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true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cs-CZ" dirty="false"/>
              <a:t>Ministerstvo práce a sociálních věcí, odbor sociálních služeb, sociální práce a sociálního bydlení         Tel.: 221 922 014, e-mail: david.pospisil@mpsv.cz, www.mpsv.cz, www.noviny-mpsv.cz</a:t>
            </a: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8F76CD-8695-4861-BAF6-2DEFBF17DBE6}" type="slidenum">
              <a:rPr lang="en-US" altLang="cs-CZ"/>
              <a:pPr/>
              <a:t>‹#›</a:t>
            </a:fld>
            <a:endParaRPr lang="en-US" altLang="cs-CZ" dirty="false"/>
          </a:p>
        </p:txBody>
      </p:sp>
    </p:spTree>
    <p:extLst>
      <p:ext uri="{BB962C8B-B14F-4D97-AF65-F5344CB8AC3E}">
        <p14:creationId xmlns:p14="http://schemas.microsoft.com/office/powerpoint/2010/main" val="2352162164"/>
      </p:ext>
    </p:extLst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a="http://schemas.openxmlformats.org/drawingml/2006/main" xmlns:p="http://schemas.openxmlformats.org/presentation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itleAndTx" preserve="true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true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true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cs-CZ" dirty="false"/>
              <a:t>Ministerstvo práce a sociálních věcí, odbor sociálních služeb, sociální práce a sociálního bydlení         Tel.: 221 922 014, e-mail: david.pospisil@mpsv.cz, www.mpsv.cz, www.noviny-mpsv.cz</a:t>
            </a: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8CA250-A298-4594-BDB4-1B8A10DA11F2}" type="slidenum">
              <a:rPr lang="en-US" altLang="cs-CZ"/>
              <a:pPr/>
              <a:t>‹#›</a:t>
            </a:fld>
            <a:endParaRPr lang="en-US" altLang="cs-CZ" dirty="false"/>
          </a:p>
        </p:txBody>
      </p:sp>
    </p:spTree>
    <p:extLst>
      <p:ext uri="{BB962C8B-B14F-4D97-AF65-F5344CB8AC3E}">
        <p14:creationId xmlns:p14="http://schemas.microsoft.com/office/powerpoint/2010/main" val="434228013"/>
      </p:ext>
    </p:extLst>
  </p:cSld>
  <p:clrMapOvr>
    <a:masterClrMapping/>
  </p:clrMapOvr>
</p:sldLayout>
</file>

<file path=ppt/slideLayouts/slideLayout1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a="http://schemas.openxmlformats.org/drawingml/2006/main" xmlns:p="http://schemas.openxmlformats.org/presentation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Obj" preserve="true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fal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true"/>
          </p:cNvSpPr>
          <p:nvPr>
            <p:ph sz="half" idx="1"/>
          </p:nvPr>
        </p:nvSpPr>
        <p:spPr>
          <a:xfrm>
            <a:off x="628650" y="1929384"/>
            <a:ext cx="3886200" cy="4251960"/>
          </a:xfrm>
        </p:spPr>
        <p:txBody>
          <a:bodyPr/>
          <a:lstStyle/>
          <a:p>
            <a:pPr lvl="0"/>
            <a:r>
              <a:rPr lang="en-US" dirty="false"/>
              <a:t>Click to edit Master text styles</a:t>
            </a:r>
          </a:p>
          <a:p>
            <a:pPr lvl="1"/>
            <a:r>
              <a:rPr lang="en-US" dirty="false"/>
              <a:t>Second level</a:t>
            </a:r>
          </a:p>
          <a:p>
            <a:pPr lvl="2"/>
            <a:r>
              <a:rPr lang="en-US" dirty="false"/>
              <a:t>Third level</a:t>
            </a:r>
          </a:p>
          <a:p>
            <a:pPr lvl="3"/>
            <a:r>
              <a:rPr lang="en-US" dirty="false"/>
              <a:t>Fourth level</a:t>
            </a:r>
          </a:p>
          <a:p>
            <a:pPr lvl="4"/>
            <a:r>
              <a:rPr lang="en-US" dirty="false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true"/>
          </p:cNvSpPr>
          <p:nvPr>
            <p:ph sz="half" idx="2"/>
          </p:nvPr>
        </p:nvSpPr>
        <p:spPr>
          <a:xfrm>
            <a:off x="4629150" y="1929384"/>
            <a:ext cx="38862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fal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false"/>
              <a:t>10/5/2023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false"/>
              <a:t>‹#›</a:t>
            </a:fld>
            <a:endParaRPr lang="en-US"/>
          </a:p>
        </p:txBody>
      </p:sp>
      <p:sp>
        <p:nvSpPr>
          <p:cNvPr id="9" name="Rectangle 8" descr="Tag=AccentColor Flavor=Light 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628649" y="1709928"/>
            <a:ext cx="7886700" cy="27432"/>
          </a:xfrm>
          <a:custGeom>
            <a:avLst/>
            <a:gdLst>
              <a:gd name="connsiteX0" fmla="*/ 0 w 7886700"/>
              <a:gd name="connsiteY0" fmla="*/ 0 h 27432"/>
              <a:gd name="connsiteX1" fmla="*/ 420624 w 7886700"/>
              <a:gd name="connsiteY1" fmla="*/ 0 h 27432"/>
              <a:gd name="connsiteX2" fmla="*/ 1156716 w 7886700"/>
              <a:gd name="connsiteY2" fmla="*/ 0 h 27432"/>
              <a:gd name="connsiteX3" fmla="*/ 1577340 w 7886700"/>
              <a:gd name="connsiteY3" fmla="*/ 0 h 27432"/>
              <a:gd name="connsiteX4" fmla="*/ 2155698 w 7886700"/>
              <a:gd name="connsiteY4" fmla="*/ 0 h 27432"/>
              <a:gd name="connsiteX5" fmla="*/ 2970657 w 7886700"/>
              <a:gd name="connsiteY5" fmla="*/ 0 h 27432"/>
              <a:gd name="connsiteX6" fmla="*/ 3627882 w 7886700"/>
              <a:gd name="connsiteY6" fmla="*/ 0 h 27432"/>
              <a:gd name="connsiteX7" fmla="*/ 4363974 w 7886700"/>
              <a:gd name="connsiteY7" fmla="*/ 0 h 27432"/>
              <a:gd name="connsiteX8" fmla="*/ 4942332 w 7886700"/>
              <a:gd name="connsiteY8" fmla="*/ 0 h 27432"/>
              <a:gd name="connsiteX9" fmla="*/ 5599557 w 7886700"/>
              <a:gd name="connsiteY9" fmla="*/ 0 h 27432"/>
              <a:gd name="connsiteX10" fmla="*/ 6414516 w 7886700"/>
              <a:gd name="connsiteY10" fmla="*/ 0 h 27432"/>
              <a:gd name="connsiteX11" fmla="*/ 6914007 w 7886700"/>
              <a:gd name="connsiteY11" fmla="*/ 0 h 27432"/>
              <a:gd name="connsiteX12" fmla="*/ 7886700 w 7886700"/>
              <a:gd name="connsiteY12" fmla="*/ 0 h 27432"/>
              <a:gd name="connsiteX13" fmla="*/ 7886700 w 7886700"/>
              <a:gd name="connsiteY13" fmla="*/ 27432 h 27432"/>
              <a:gd name="connsiteX14" fmla="*/ 7308342 w 7886700"/>
              <a:gd name="connsiteY14" fmla="*/ 27432 h 27432"/>
              <a:gd name="connsiteX15" fmla="*/ 6887718 w 7886700"/>
              <a:gd name="connsiteY15" fmla="*/ 27432 h 27432"/>
              <a:gd name="connsiteX16" fmla="*/ 6230493 w 7886700"/>
              <a:gd name="connsiteY16" fmla="*/ 27432 h 27432"/>
              <a:gd name="connsiteX17" fmla="*/ 5731002 w 7886700"/>
              <a:gd name="connsiteY17" fmla="*/ 27432 h 27432"/>
              <a:gd name="connsiteX18" fmla="*/ 5073777 w 7886700"/>
              <a:gd name="connsiteY18" fmla="*/ 27432 h 27432"/>
              <a:gd name="connsiteX19" fmla="*/ 4416552 w 7886700"/>
              <a:gd name="connsiteY19" fmla="*/ 27432 h 27432"/>
              <a:gd name="connsiteX20" fmla="*/ 3759327 w 7886700"/>
              <a:gd name="connsiteY20" fmla="*/ 27432 h 27432"/>
              <a:gd name="connsiteX21" fmla="*/ 3102102 w 7886700"/>
              <a:gd name="connsiteY21" fmla="*/ 27432 h 27432"/>
              <a:gd name="connsiteX22" fmla="*/ 2523744 w 7886700"/>
              <a:gd name="connsiteY22" fmla="*/ 27432 h 27432"/>
              <a:gd name="connsiteX23" fmla="*/ 1787652 w 7886700"/>
              <a:gd name="connsiteY23" fmla="*/ 27432 h 27432"/>
              <a:gd name="connsiteX24" fmla="*/ 1130427 w 7886700"/>
              <a:gd name="connsiteY24" fmla="*/ 27432 h 27432"/>
              <a:gd name="connsiteX25" fmla="*/ 0 w 7886700"/>
              <a:gd name="connsiteY25" fmla="*/ 27432 h 27432"/>
              <a:gd name="connsiteX26" fmla="*/ 0 w 7886700"/>
              <a:gd name="connsiteY2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886700" h="27432" fill="none" extrusionOk="false">
                <a:moveTo>
                  <a:pt x="0" y="0"/>
                </a:moveTo>
                <a:cubicBezTo>
                  <a:pt x="157525" y="2723"/>
                  <a:pt x="287389" y="-6453"/>
                  <a:pt x="420624" y="0"/>
                </a:cubicBezTo>
                <a:cubicBezTo>
                  <a:pt x="553859" y="6453"/>
                  <a:pt x="825625" y="29874"/>
                  <a:pt x="1156716" y="0"/>
                </a:cubicBezTo>
                <a:cubicBezTo>
                  <a:pt x="1487807" y="-29874"/>
                  <a:pt x="1467015" y="9632"/>
                  <a:pt x="1577340" y="0"/>
                </a:cubicBezTo>
                <a:cubicBezTo>
                  <a:pt x="1687665" y="-9632"/>
                  <a:pt x="2024250" y="19395"/>
                  <a:pt x="2155698" y="0"/>
                </a:cubicBezTo>
                <a:cubicBezTo>
                  <a:pt x="2287146" y="-19395"/>
                  <a:pt x="2775210" y="-36481"/>
                  <a:pt x="2970657" y="0"/>
                </a:cubicBezTo>
                <a:cubicBezTo>
                  <a:pt x="3166104" y="36481"/>
                  <a:pt x="3456933" y="2822"/>
                  <a:pt x="3627882" y="0"/>
                </a:cubicBezTo>
                <a:cubicBezTo>
                  <a:pt x="3798831" y="-2822"/>
                  <a:pt x="4063535" y="23706"/>
                  <a:pt x="4363974" y="0"/>
                </a:cubicBezTo>
                <a:cubicBezTo>
                  <a:pt x="4664413" y="-23706"/>
                  <a:pt x="4721338" y="-85"/>
                  <a:pt x="4942332" y="0"/>
                </a:cubicBezTo>
                <a:cubicBezTo>
                  <a:pt x="5163326" y="85"/>
                  <a:pt x="5298512" y="10710"/>
                  <a:pt x="5599557" y="0"/>
                </a:cubicBezTo>
                <a:cubicBezTo>
                  <a:pt x="5900603" y="-10710"/>
                  <a:pt x="6095214" y="3467"/>
                  <a:pt x="6414516" y="0"/>
                </a:cubicBezTo>
                <a:cubicBezTo>
                  <a:pt x="6733818" y="-3467"/>
                  <a:pt x="6803711" y="5617"/>
                  <a:pt x="6914007" y="0"/>
                </a:cubicBezTo>
                <a:cubicBezTo>
                  <a:pt x="7024303" y="-5617"/>
                  <a:pt x="7602090" y="-33929"/>
                  <a:pt x="7886700" y="0"/>
                </a:cubicBezTo>
                <a:cubicBezTo>
                  <a:pt x="7886111" y="10802"/>
                  <a:pt x="7886030" y="18406"/>
                  <a:pt x="7886700" y="27432"/>
                </a:cubicBezTo>
                <a:cubicBezTo>
                  <a:pt x="7637258" y="17142"/>
                  <a:pt x="7575695" y="16729"/>
                  <a:pt x="7308342" y="27432"/>
                </a:cubicBezTo>
                <a:cubicBezTo>
                  <a:pt x="7040989" y="38135"/>
                  <a:pt x="7003134" y="44021"/>
                  <a:pt x="6887718" y="27432"/>
                </a:cubicBezTo>
                <a:cubicBezTo>
                  <a:pt x="6772302" y="10843"/>
                  <a:pt x="6488136" y="58247"/>
                  <a:pt x="6230493" y="27432"/>
                </a:cubicBezTo>
                <a:cubicBezTo>
                  <a:pt x="5972851" y="-3383"/>
                  <a:pt x="5929971" y="35622"/>
                  <a:pt x="5731002" y="27432"/>
                </a:cubicBezTo>
                <a:cubicBezTo>
                  <a:pt x="5532033" y="19242"/>
                  <a:pt x="5381360" y="28708"/>
                  <a:pt x="5073777" y="27432"/>
                </a:cubicBezTo>
                <a:cubicBezTo>
                  <a:pt x="4766194" y="26156"/>
                  <a:pt x="4713365" y="29311"/>
                  <a:pt x="4416552" y="27432"/>
                </a:cubicBezTo>
                <a:cubicBezTo>
                  <a:pt x="4119740" y="25553"/>
                  <a:pt x="3915304" y="28418"/>
                  <a:pt x="3759327" y="27432"/>
                </a:cubicBezTo>
                <a:cubicBezTo>
                  <a:pt x="3603351" y="26446"/>
                  <a:pt x="3375414" y="21218"/>
                  <a:pt x="3102102" y="27432"/>
                </a:cubicBezTo>
                <a:cubicBezTo>
                  <a:pt x="2828791" y="33646"/>
                  <a:pt x="2795766" y="19461"/>
                  <a:pt x="2523744" y="27432"/>
                </a:cubicBezTo>
                <a:cubicBezTo>
                  <a:pt x="2251722" y="35403"/>
                  <a:pt x="1947642" y="32293"/>
                  <a:pt x="1787652" y="27432"/>
                </a:cubicBezTo>
                <a:cubicBezTo>
                  <a:pt x="1627662" y="22571"/>
                  <a:pt x="1413335" y="29665"/>
                  <a:pt x="1130427" y="27432"/>
                </a:cubicBezTo>
                <a:cubicBezTo>
                  <a:pt x="847520" y="25199"/>
                  <a:pt x="292942" y="-13628"/>
                  <a:pt x="0" y="27432"/>
                </a:cubicBezTo>
                <a:cubicBezTo>
                  <a:pt x="586" y="19291"/>
                  <a:pt x="-218" y="13009"/>
                  <a:pt x="0" y="0"/>
                </a:cubicBezTo>
                <a:close/>
              </a:path>
              <a:path w="7886700" h="27432" stroke="false" extrusionOk="false">
                <a:moveTo>
                  <a:pt x="0" y="0"/>
                </a:moveTo>
                <a:cubicBezTo>
                  <a:pt x="165412" y="-21137"/>
                  <a:pt x="322344" y="-21985"/>
                  <a:pt x="578358" y="0"/>
                </a:cubicBezTo>
                <a:cubicBezTo>
                  <a:pt x="834372" y="21985"/>
                  <a:pt x="888520" y="-5136"/>
                  <a:pt x="998982" y="0"/>
                </a:cubicBezTo>
                <a:cubicBezTo>
                  <a:pt x="1109444" y="5136"/>
                  <a:pt x="1622600" y="-36529"/>
                  <a:pt x="1813941" y="0"/>
                </a:cubicBezTo>
                <a:cubicBezTo>
                  <a:pt x="2005282" y="36529"/>
                  <a:pt x="2177619" y="19108"/>
                  <a:pt x="2392299" y="0"/>
                </a:cubicBezTo>
                <a:cubicBezTo>
                  <a:pt x="2606979" y="-19108"/>
                  <a:pt x="2788556" y="-21788"/>
                  <a:pt x="2970657" y="0"/>
                </a:cubicBezTo>
                <a:cubicBezTo>
                  <a:pt x="3152758" y="21788"/>
                  <a:pt x="3596738" y="18723"/>
                  <a:pt x="3785616" y="0"/>
                </a:cubicBezTo>
                <a:cubicBezTo>
                  <a:pt x="3974494" y="-18723"/>
                  <a:pt x="4136501" y="9985"/>
                  <a:pt x="4285107" y="0"/>
                </a:cubicBezTo>
                <a:cubicBezTo>
                  <a:pt x="4433713" y="-9985"/>
                  <a:pt x="4710656" y="-6143"/>
                  <a:pt x="5100066" y="0"/>
                </a:cubicBezTo>
                <a:cubicBezTo>
                  <a:pt x="5489476" y="6143"/>
                  <a:pt x="5703885" y="5883"/>
                  <a:pt x="5915025" y="0"/>
                </a:cubicBezTo>
                <a:cubicBezTo>
                  <a:pt x="6126165" y="-5883"/>
                  <a:pt x="6308797" y="30350"/>
                  <a:pt x="6572250" y="0"/>
                </a:cubicBezTo>
                <a:cubicBezTo>
                  <a:pt x="6835703" y="-30350"/>
                  <a:pt x="7286910" y="4832"/>
                  <a:pt x="7886700" y="0"/>
                </a:cubicBezTo>
                <a:cubicBezTo>
                  <a:pt x="7885340" y="10164"/>
                  <a:pt x="7886783" y="19377"/>
                  <a:pt x="7886700" y="27432"/>
                </a:cubicBezTo>
                <a:cubicBezTo>
                  <a:pt x="7752936" y="37838"/>
                  <a:pt x="7671143" y="22240"/>
                  <a:pt x="7466076" y="27432"/>
                </a:cubicBezTo>
                <a:cubicBezTo>
                  <a:pt x="7261009" y="32624"/>
                  <a:pt x="7039949" y="45892"/>
                  <a:pt x="6651117" y="27432"/>
                </a:cubicBezTo>
                <a:cubicBezTo>
                  <a:pt x="6262285" y="8972"/>
                  <a:pt x="6379660" y="21432"/>
                  <a:pt x="6151626" y="27432"/>
                </a:cubicBezTo>
                <a:cubicBezTo>
                  <a:pt x="5923592" y="33432"/>
                  <a:pt x="5816137" y="49453"/>
                  <a:pt x="5494401" y="27432"/>
                </a:cubicBezTo>
                <a:cubicBezTo>
                  <a:pt x="5172665" y="5411"/>
                  <a:pt x="5022009" y="14146"/>
                  <a:pt x="4679442" y="27432"/>
                </a:cubicBezTo>
                <a:cubicBezTo>
                  <a:pt x="4336875" y="40718"/>
                  <a:pt x="4169241" y="-4552"/>
                  <a:pt x="4022217" y="27432"/>
                </a:cubicBezTo>
                <a:cubicBezTo>
                  <a:pt x="3875193" y="59416"/>
                  <a:pt x="3723776" y="46198"/>
                  <a:pt x="3601593" y="27432"/>
                </a:cubicBezTo>
                <a:cubicBezTo>
                  <a:pt x="3479410" y="8666"/>
                  <a:pt x="3283834" y="20447"/>
                  <a:pt x="3102102" y="27432"/>
                </a:cubicBezTo>
                <a:cubicBezTo>
                  <a:pt x="2920370" y="34417"/>
                  <a:pt x="2467386" y="35404"/>
                  <a:pt x="2287143" y="27432"/>
                </a:cubicBezTo>
                <a:cubicBezTo>
                  <a:pt x="2106900" y="19460"/>
                  <a:pt x="1798848" y="59556"/>
                  <a:pt x="1629918" y="27432"/>
                </a:cubicBezTo>
                <a:cubicBezTo>
                  <a:pt x="1460989" y="-4692"/>
                  <a:pt x="1324115" y="34913"/>
                  <a:pt x="1130427" y="27432"/>
                </a:cubicBezTo>
                <a:cubicBezTo>
                  <a:pt x="936739" y="19951"/>
                  <a:pt x="302034" y="30143"/>
                  <a:pt x="0" y="27432"/>
                </a:cubicBezTo>
                <a:cubicBezTo>
                  <a:pt x="-383" y="21019"/>
                  <a:pt x="-503" y="1243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489465"/>
      </p:ext>
    </p:extLst>
  </p:cSld>
  <p:clrMapOvr>
    <a:masterClrMapping/>
  </p:clrMapOvr>
</p:sldLayout>
</file>

<file path=ppt/slideLayouts/slideLayout1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a="http://schemas.openxmlformats.org/drawingml/2006/main" xmlns:p="http://schemas.openxmlformats.org/presentation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blank" preserve="true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false"/>
              <a:t>10/5/2023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false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187286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a="http://schemas.openxmlformats.org/drawingml/2006/main" xmlns:p="http://schemas.openxmlformats.org/presentation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cs-CZ" dirty="false"/>
              <a:t>Ministerstvo práce a sociálních věcí, odbor sociálních služeb, sociální práce a sociálního bydlení         Tel.: 221 922 014, e-mail: david.pospisil@mpsv.cz, www.mpsv.cz, www.noviny-mpsv.cz</a:t>
            </a: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03AB28-271D-422A-8D74-DB6BE17F3348}" type="slidenum">
              <a:rPr lang="en-US" altLang="cs-CZ"/>
              <a:pPr/>
              <a:t>‹#›</a:t>
            </a:fld>
            <a:endParaRPr lang="en-US" altLang="cs-CZ" dirty="false"/>
          </a:p>
        </p:txBody>
      </p:sp>
    </p:spTree>
    <p:extLst>
      <p:ext uri="{BB962C8B-B14F-4D97-AF65-F5344CB8AC3E}">
        <p14:creationId xmlns:p14="http://schemas.microsoft.com/office/powerpoint/2010/main" val="4144049952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a="http://schemas.openxmlformats.org/drawingml/2006/main" xmlns:p="http://schemas.openxmlformats.org/presentation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secHead" preserve="true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true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cs-CZ" dirty="false"/>
              <a:t>Ministerstvo práce a sociálních věcí, odbor sociálních služeb, sociální práce a sociálního bydlení         Tel.: 221 922 014, e-mail: david.pospisil@mpsv.cz, www.mpsv.cz, www.noviny-mpsv.cz</a:t>
            </a: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A1ABEA-BB8A-4A2F-B33B-F06294151F98}" type="slidenum">
              <a:rPr lang="en-US" altLang="cs-CZ"/>
              <a:pPr/>
              <a:t>‹#›</a:t>
            </a:fld>
            <a:endParaRPr lang="en-US" altLang="cs-CZ" dirty="false"/>
          </a:p>
        </p:txBody>
      </p:sp>
    </p:spTree>
    <p:extLst>
      <p:ext uri="{BB962C8B-B14F-4D97-AF65-F5344CB8AC3E}">
        <p14:creationId xmlns:p14="http://schemas.microsoft.com/office/powerpoint/2010/main" val="3795812452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a="http://schemas.openxmlformats.org/drawingml/2006/main" xmlns:p="http://schemas.openxmlformats.org/presentation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Obj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true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cs-CZ" dirty="false"/>
              <a:t>Ministerstvo práce a sociálních věcí, odbor sociálních služeb, sociální práce a sociálního bydlení         Tel.: 221 922 014, e-mail: david.pospisil@mpsv.cz, www.mpsv.cz, www.noviny-mpsv.cz</a:t>
            </a: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4BD344-4AB0-44E6-BB0F-9346803B9D7E}" type="slidenum">
              <a:rPr lang="en-US" altLang="cs-CZ"/>
              <a:pPr/>
              <a:t>‹#›</a:t>
            </a:fld>
            <a:endParaRPr lang="en-US" altLang="cs-CZ" dirty="false"/>
          </a:p>
        </p:txBody>
      </p:sp>
    </p:spTree>
    <p:extLst>
      <p:ext uri="{BB962C8B-B14F-4D97-AF65-F5344CB8AC3E}">
        <p14:creationId xmlns:p14="http://schemas.microsoft.com/office/powerpoint/2010/main" val="409080281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a="http://schemas.openxmlformats.org/drawingml/2006/main" xmlns:p="http://schemas.openxmlformats.org/presentation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TxTwoObj" preserve="true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true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true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true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cs-CZ" dirty="false"/>
          </a:p>
        </p:txBody>
      </p:sp>
      <p:sp>
        <p:nvSpPr>
          <p:cNvPr id="8" name="Zástupný symbol pro zápatí 7"/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cs-CZ" dirty="false"/>
              <a:t>Ministerstvo práce a sociálních věcí, odbor sociálních služeb, sociální práce a sociálního bydlení         Tel.: 221 922 014, e-mail: david.pospisil@mpsv.cz, www.mpsv.cz, www.noviny-mpsv.cz</a:t>
            </a:r>
          </a:p>
        </p:txBody>
      </p:sp>
      <p:sp>
        <p:nvSpPr>
          <p:cNvPr id="9" name="Zástupný symbol pro číslo snímku 8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83103B-430C-4A22-BB18-DD92A1FEBCFF}" type="slidenum">
              <a:rPr lang="en-US" altLang="cs-CZ"/>
              <a:pPr/>
              <a:t>‹#›</a:t>
            </a:fld>
            <a:endParaRPr lang="en-US" altLang="cs-CZ" dirty="false"/>
          </a:p>
        </p:txBody>
      </p:sp>
    </p:spTree>
    <p:extLst>
      <p:ext uri="{BB962C8B-B14F-4D97-AF65-F5344CB8AC3E}">
        <p14:creationId xmlns:p14="http://schemas.microsoft.com/office/powerpoint/2010/main" val="3764421302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a="http://schemas.openxmlformats.org/drawingml/2006/main" xmlns:p="http://schemas.openxmlformats.org/presentation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Only" preserve="true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cs-CZ" dirty="false"/>
          </a:p>
        </p:txBody>
      </p:sp>
      <p:sp>
        <p:nvSpPr>
          <p:cNvPr id="4" name="Zástupný symbol pro zápatí 3"/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cs-CZ" dirty="false"/>
              <a:t>Ministerstvo práce a sociálních věcí, odbor sociálních služeb, sociální práce a sociálního bydlení         Tel.: 221 922 014, e-mail: david.pospisil@mpsv.cz, www.mpsv.cz, www.noviny-mpsv.cz</a:t>
            </a:r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9DB6AD-B457-4F6F-B1D5-9C03316091D2}" type="slidenum">
              <a:rPr lang="en-US" altLang="cs-CZ"/>
              <a:pPr/>
              <a:t>‹#›</a:t>
            </a:fld>
            <a:endParaRPr lang="en-US" altLang="cs-CZ" dirty="false"/>
          </a:p>
        </p:txBody>
      </p:sp>
    </p:spTree>
    <p:extLst>
      <p:ext uri="{BB962C8B-B14F-4D97-AF65-F5344CB8AC3E}">
        <p14:creationId xmlns:p14="http://schemas.microsoft.com/office/powerpoint/2010/main" val="2046191416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a="http://schemas.openxmlformats.org/drawingml/2006/main" xmlns:p="http://schemas.openxmlformats.org/presentation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blank" preserve="true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cs-CZ" dirty="false"/>
          </a:p>
        </p:txBody>
      </p:sp>
      <p:sp>
        <p:nvSpPr>
          <p:cNvPr id="3" name="Zástupný symbol pro zápatí 2"/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cs-CZ" dirty="false"/>
              <a:t>Ministerstvo práce a sociálních věcí, odbor sociálních služeb, sociální práce a sociálního bydlení         Tel.: 221 922 014, e-mail: david.pospisil@mpsv.cz, www.mpsv.cz, www.noviny-mpsv.cz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B7F1DB-48F7-4F3D-8AEC-9FE740E2E076}" type="slidenum">
              <a:rPr lang="en-US" altLang="cs-CZ"/>
              <a:pPr/>
              <a:t>‹#›</a:t>
            </a:fld>
            <a:endParaRPr lang="en-US" altLang="cs-CZ" dirty="false"/>
          </a:p>
        </p:txBody>
      </p:sp>
    </p:spTree>
    <p:extLst>
      <p:ext uri="{BB962C8B-B14F-4D97-AF65-F5344CB8AC3E}">
        <p14:creationId xmlns:p14="http://schemas.microsoft.com/office/powerpoint/2010/main" val="3865196984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a="http://schemas.openxmlformats.org/drawingml/2006/main" xmlns:p="http://schemas.openxmlformats.org/presentation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Tx" preserve="true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true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true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cs-CZ" dirty="false"/>
              <a:t>Ministerstvo práce a sociálních věcí, odbor sociálních služeb, sociální práce a sociálního bydlení         Tel.: 221 922 014, e-mail: david.pospisil@mpsv.cz, www.mpsv.cz, www.noviny-mpsv.cz</a:t>
            </a: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350A68-6EC0-4739-BADC-39D4A3CA344D}" type="slidenum">
              <a:rPr lang="en-US" altLang="cs-CZ"/>
              <a:pPr/>
              <a:t>‹#›</a:t>
            </a:fld>
            <a:endParaRPr lang="en-US" altLang="cs-CZ" dirty="false"/>
          </a:p>
        </p:txBody>
      </p:sp>
    </p:spTree>
    <p:extLst>
      <p:ext uri="{BB962C8B-B14F-4D97-AF65-F5344CB8AC3E}">
        <p14:creationId xmlns:p14="http://schemas.microsoft.com/office/powerpoint/2010/main" val="389957560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a="http://schemas.openxmlformats.org/drawingml/2006/main" xmlns:p="http://schemas.openxmlformats.org/presentation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picTx" preserve="true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true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true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false"/>
          </a:p>
        </p:txBody>
      </p:sp>
      <p:sp>
        <p:nvSpPr>
          <p:cNvPr id="4" name="Zástupný symbol pro text 3"/>
          <p:cNvSpPr>
            <a:spLocks noGrp="true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cs-CZ" dirty="false"/>
              <a:t>Ministerstvo práce a sociálních věcí, odbor sociálních služeb, sociální práce a sociálního bydlení         Tel.: 221 922 014, e-mail: david.pospisil@mpsv.cz, www.mpsv.cz, www.noviny-mpsv.cz</a:t>
            </a: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5C1BBB-3267-48C0-AD36-EC98E066B042}" type="slidenum">
              <a:rPr lang="en-US" altLang="cs-CZ"/>
              <a:pPr/>
              <a:t>‹#›</a:t>
            </a:fld>
            <a:endParaRPr lang="en-US" altLang="cs-CZ" dirty="false"/>
          </a:p>
        </p:txBody>
      </p:sp>
    </p:spTree>
    <p:extLst>
      <p:ext uri="{BB962C8B-B14F-4D97-AF65-F5344CB8AC3E}">
        <p14:creationId xmlns:p14="http://schemas.microsoft.com/office/powerpoint/2010/main" val="95001674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theme/theme1.xml" Type="http://schemas.openxmlformats.org/officeDocument/2006/relationships/theme" Id="rId12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slideLayouts/slideLayout11.xml" Type="http://schemas.openxmlformats.org/officeDocument/2006/relationships/slideLayout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_rels/slideMaster2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3"/>
    <Relationship Target="../slideLayouts/slideLayout13.xml" Type="http://schemas.openxmlformats.org/officeDocument/2006/relationships/slideLayout" Id="rId2"/>
    <Relationship Target="../slideLayouts/slideLayout12.xml" Type="http://schemas.openxmlformats.org/officeDocument/2006/relationships/slideLayout" Id="rId1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a="http://schemas.openxmlformats.org/drawingml/2006/main" xmlns:p="http://schemas.openxmlformats.org/presentation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true" noChangeArrowheads="true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false" compatLnSpc="true">
            <a:prstTxWarp prst="textNoShape">
              <a:avLst/>
            </a:prstTxWarp>
          </a:bodyPr>
          <a:lstStyle/>
          <a:p>
            <a:pPr lvl="0"/>
            <a:r>
              <a:rPr lang="en-US" altLang="cs-CZ"/>
              <a:t>Click to edit Master title style</a:t>
            </a:r>
          </a:p>
        </p:txBody>
      </p:sp>
      <p:sp>
        <p:nvSpPr>
          <p:cNvPr id="1027" name="Rectangle 3"/>
          <p:cNvSpPr>
            <a:spLocks noGrp="true" noChangeArrowheads="true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false" compatLnSpc="true">
            <a:prstTxWarp prst="textNoShape">
              <a:avLst/>
            </a:prstTxWarp>
          </a:bodyPr>
          <a:lstStyle/>
          <a:p>
            <a:pPr lvl="0"/>
            <a:r>
              <a:rPr lang="en-US" altLang="cs-CZ"/>
              <a:t>Click to edit Master text styles</a:t>
            </a:r>
          </a:p>
          <a:p>
            <a:pPr lvl="1"/>
            <a:r>
              <a:rPr lang="en-US" altLang="cs-CZ"/>
              <a:t>Second level</a:t>
            </a:r>
          </a:p>
          <a:p>
            <a:pPr lvl="2"/>
            <a:r>
              <a:rPr lang="en-US" altLang="cs-CZ"/>
              <a:t>Third level</a:t>
            </a:r>
          </a:p>
          <a:p>
            <a:pPr lvl="3"/>
            <a:r>
              <a:rPr lang="en-US" altLang="cs-CZ"/>
              <a:t>Fourth level</a:t>
            </a:r>
          </a:p>
          <a:p>
            <a:pPr lvl="4"/>
            <a:r>
              <a:rPr lang="en-US" altLang="cs-CZ"/>
              <a:t>Fifth level</a:t>
            </a:r>
          </a:p>
        </p:txBody>
      </p:sp>
      <p:sp>
        <p:nvSpPr>
          <p:cNvPr id="1028" name="Rectangle 4"/>
          <p:cNvSpPr>
            <a:spLocks noGrp="true" noChangeArrowheads="true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false" compatLnSpc="true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cs-CZ" dirty="false"/>
          </a:p>
        </p:txBody>
      </p:sp>
      <p:sp>
        <p:nvSpPr>
          <p:cNvPr id="1029" name="Rectangle 5"/>
          <p:cNvSpPr>
            <a:spLocks noGrp="true" noChangeArrowheads="true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false" compatLnSpc="true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r>
              <a:rPr lang="en-US" altLang="cs-CZ" dirty="false"/>
              <a:t>Ministerstvo práce a sociálních věcí, odbor sociálních služeb, sociální práce a sociálního bydlení         Tel.: 221 922 014, e-mail: david.pospisil@mpsv.cz, www.mpsv.cz, www.noviny-mpsv.cz</a:t>
            </a:r>
          </a:p>
        </p:txBody>
      </p:sp>
      <p:sp>
        <p:nvSpPr>
          <p:cNvPr id="1030" name="Rectangle 6"/>
          <p:cNvSpPr>
            <a:spLocks noGrp="true" noChangeArrowheads="true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false" compatLnSpc="true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6DA3352-D602-4B77-9CE2-2643411DDBC2}" type="slidenum">
              <a:rPr lang="en-US" altLang="cs-CZ"/>
              <a:pPr/>
              <a:t>‹#›</a:t>
            </a:fld>
            <a:endParaRPr lang="en-US" altLang="cs-CZ" dirty="fal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false" hdr="false" dt="false"/>
  <p:txStyles>
    <p:titleStyle>
      <a:lvl1pPr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false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false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false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false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false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false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false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false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false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a="http://schemas.openxmlformats.org/drawingml/2006/main" xmlns:p="http://schemas.openxmlformats.org/presentation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false" anchor="ctr">
            <a:normAutofit/>
          </a:bodyPr>
          <a:lstStyle/>
          <a:p>
            <a:r>
              <a:rPr lang="en-US" dirty="false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true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false">
            <a:normAutofit/>
          </a:bodyPr>
          <a:lstStyle/>
          <a:p>
            <a:pPr lvl="0"/>
            <a:r>
              <a:rPr lang="en-US" dirty="false"/>
              <a:t>Click to edit Master text styles</a:t>
            </a:r>
          </a:p>
          <a:p>
            <a:pPr lvl="1"/>
            <a:r>
              <a:rPr lang="en-US" dirty="false"/>
              <a:t>Second level</a:t>
            </a:r>
          </a:p>
          <a:p>
            <a:pPr lvl="2"/>
            <a:r>
              <a:rPr lang="en-US" dirty="false"/>
              <a:t>Third level</a:t>
            </a:r>
          </a:p>
          <a:p>
            <a:pPr lvl="3"/>
            <a:r>
              <a:rPr lang="en-US" dirty="false"/>
              <a:t>Fourth level</a:t>
            </a:r>
          </a:p>
          <a:p>
            <a:pPr lvl="4"/>
            <a:r>
              <a:rPr lang="en-US" dirty="false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true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false"/>
              <a:t>10/5/2023</a:t>
            </a:fld>
            <a:endParaRPr lang="en-US" dirty="fal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true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fal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true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false"/>
              <a:t>‹#›</a:t>
            </a:fld>
            <a:endParaRPr lang="en-US" dirty="false"/>
          </a:p>
        </p:txBody>
      </p:sp>
    </p:spTree>
    <p:extLst>
      <p:ext uri="{BB962C8B-B14F-4D97-AF65-F5344CB8AC3E}">
        <p14:creationId xmlns:p14="http://schemas.microsoft.com/office/powerpoint/2010/main" val="2631081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14" r:id="rId2"/>
  </p:sldLayoutIdLst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false" eaLnBrk="true" latinLnBrk="false" hangingPunct="true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false" eaLnBrk="true" latinLnBrk="false" hangingPunct="true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false" eaLnBrk="true" latinLnBrk="false" hangingPunct="true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false" eaLnBrk="true" latinLnBrk="false" hangingPunct="true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false" eaLnBrk="true" latinLnBrk="false" hangingPunct="true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Layouts/slideLayout7.xml" Type="http://schemas.openxmlformats.org/officeDocument/2006/relationships/slideLayout" Id="rId1"/>
</Relationships>

</file>

<file path=ppt/slides/_rels/slide10.xml.rels><?xml version="1.0" encoding="UTF-8" standalone="yes"?>
<Relationships xmlns="http://schemas.openxmlformats.org/package/2006/relationships">
    <Relationship Target="../media/image10.jpe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Mode="External" Target="mailto:melanie.zajacova@mpsv.cz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3"/>
    <Relationship Target="../notesSlides/notesSlide1.xml" Type="http://schemas.openxmlformats.org/officeDocument/2006/relationships/notesSlide" Id="rId2"/>
    <Relationship Target="../slideLayouts/slideLayout13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media/image4.jpe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Mode="External" Target="https://www.mpsv.cz/web/cz/registr-poskytovatelu-sluzeb" Type="http://schemas.openxmlformats.org/officeDocument/2006/relationships/hyperlink" Id="rId3"/>
    <Relationship Target="../media/image5.jpe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media/image7.svg" Type="http://schemas.openxmlformats.org/officeDocument/2006/relationships/image" Id="rId3"/>
    <Relationship Target="../media/image6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media/image8.jpe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media/image9.png" Type="http://schemas.openxmlformats.org/officeDocument/2006/relationships/image" Id="rId3"/>
    <Relationship Target="../notesSlides/notesSlide3.xml" Type="http://schemas.openxmlformats.org/officeDocument/2006/relationships/notesSlide" Id="rId2"/>
    <Relationship Target="../slideLayouts/slideLayout13.xml" Type="http://schemas.openxmlformats.org/officeDocument/2006/relationships/slideLayout" Id="rId1"/>
</Relationships>

</file>

<file path=ppt/slides/slide1.xml><?xml version="1.0" encoding="utf-8"?>
<p:sld xmlns:p="http://schemas.openxmlformats.org/presentationml/2006/main" xmlns:r="http://schemas.openxmlformats.org/officeDocument/2006/relationships" xmlns:a="http://schemas.openxmlformats.org/drawing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1030" descr="C:\BARA\MPSV-manualall\pptsablona\uvodstr.jpg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9" name="Text Box 1031"/>
          <p:cNvSpPr txBox="true">
            <a:spLocks noChangeArrowheads="true"/>
          </p:cNvSpPr>
          <p:nvPr/>
        </p:nvSpPr>
        <p:spPr bwMode="auto">
          <a:xfrm>
            <a:off x="2771800" y="1844824"/>
            <a:ext cx="577621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altLang="cs-CZ" sz="3200" b="true" dirty="false">
                <a:solidFill>
                  <a:srgbClr val="000099"/>
                </a:solidFill>
                <a:latin typeface="Arial" charset="0"/>
              </a:rPr>
              <a:t>Význam spolupráce sociálních pracovníků</a:t>
            </a:r>
            <a:endParaRPr lang="en-US" altLang="cs-CZ" sz="3200" b="true" dirty="false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3080" name="Text Box 1032"/>
          <p:cNvSpPr txBox="true">
            <a:spLocks noChangeArrowheads="true"/>
          </p:cNvSpPr>
          <p:nvPr/>
        </p:nvSpPr>
        <p:spPr bwMode="auto">
          <a:xfrm>
            <a:off x="2985410" y="5229200"/>
            <a:ext cx="55626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altLang="cs-CZ" sz="1800" b="true" dirty="false">
                <a:solidFill>
                  <a:srgbClr val="000066"/>
                </a:solidFill>
                <a:latin typeface="Arial" charset="0"/>
              </a:rPr>
              <a:t>PhDr. Melanie Zajacová, Ph.D.</a:t>
            </a:r>
            <a:endParaRPr lang="en-US" altLang="cs-CZ" sz="1800" b="true" dirty="false">
              <a:solidFill>
                <a:srgbClr val="000066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r="http://schemas.openxmlformats.org/officeDocument/2006/relationships" xmlns:a="http://schemas.openxmlformats.org/drawing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true">
        <p:nvSpPr>
          <p:cNvPr id="9" name="Rectangle 8">
            <a:extLst>
              <a:ext uri="{FF2B5EF4-FFF2-40B4-BE49-F238E27FC236}">
                <a16:creationId xmlns:a16="http://schemas.microsoft.com/office/drawing/2014/main" id="{8B3A2D1A-45FC-4F95-B150-1C13EF2F6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algn="ctr" cap="flat" cmpd="sng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3768FD5-DD7A-43C7-8DEA-1F5DB3CB5B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732559" y="3703975"/>
            <a:ext cx="3253394" cy="2398713"/>
          </a:xfrm>
        </p:spPr>
        <p:txBody>
          <a:bodyPr>
            <a:normAutofit/>
          </a:bodyPr>
          <a:lstStyle/>
          <a:p>
            <a:r>
              <a:rPr lang="cs-CZ" sz="3200" b="true">
                <a:latin typeface="Arial" panose="020B0604020202020204" pitchFamily="34" charset="0"/>
                <a:cs typeface="Arial" panose="020B0604020202020204" pitchFamily="34" charset="0"/>
              </a:rPr>
              <a:t>Role sociálních pracovníků a význam spolupráce</a:t>
            </a:r>
            <a:endParaRPr lang="cs-CZ" sz="3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Bílá skládanka s jedním červeným dílkem">
            <a:extLst>
              <a:ext uri="{FF2B5EF4-FFF2-40B4-BE49-F238E27FC236}">
                <a16:creationId xmlns:a16="http://schemas.microsoft.com/office/drawing/2014/main" id="{29B8A9B4-08EC-321E-443A-B76E167164FD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2"/>
          <a:srcRect t="15043" b="23637"/>
          <a:stretch/>
        </p:blipFill>
        <p:spPr>
          <a:xfrm>
            <a:off x="1" y="10"/>
            <a:ext cx="9143999" cy="3154014"/>
          </a:xfrm>
          <a:custGeom>
            <a:avLst/>
            <a:gdLst/>
            <a:ahLst/>
            <a:cxnLst/>
            <a:rect l="l" t="t" r="r" b="b"/>
            <a:pathLst>
              <a:path w="12191999" h="3428999">
                <a:moveTo>
                  <a:pt x="0" y="0"/>
                </a:moveTo>
                <a:lnTo>
                  <a:pt x="12191999" y="0"/>
                </a:lnTo>
                <a:lnTo>
                  <a:pt x="12191999" y="920893"/>
                </a:lnTo>
                <a:lnTo>
                  <a:pt x="12191999" y="1514929"/>
                </a:lnTo>
                <a:lnTo>
                  <a:pt x="12191999" y="3130902"/>
                </a:lnTo>
                <a:lnTo>
                  <a:pt x="12188051" y="3131476"/>
                </a:lnTo>
                <a:cubicBezTo>
                  <a:pt x="12153000" y="3135813"/>
                  <a:pt x="12133655" y="3136025"/>
                  <a:pt x="12112012" y="3138906"/>
                </a:cubicBezTo>
                <a:cubicBezTo>
                  <a:pt x="12076970" y="3145595"/>
                  <a:pt x="12039899" y="3160769"/>
                  <a:pt x="12018752" y="3165642"/>
                </a:cubicBezTo>
                <a:lnTo>
                  <a:pt x="11985122" y="3168147"/>
                </a:lnTo>
                <a:lnTo>
                  <a:pt x="11986344" y="3172878"/>
                </a:lnTo>
                <a:lnTo>
                  <a:pt x="11973852" y="3173226"/>
                </a:lnTo>
                <a:lnTo>
                  <a:pt x="11945968" y="3173341"/>
                </a:lnTo>
                <a:cubicBezTo>
                  <a:pt x="11928568" y="3174057"/>
                  <a:pt x="11880184" y="3172923"/>
                  <a:pt x="11862470" y="3174654"/>
                </a:cubicBezTo>
                <a:cubicBezTo>
                  <a:pt x="11857360" y="3179700"/>
                  <a:pt x="11849473" y="3182451"/>
                  <a:pt x="11839688" y="3183726"/>
                </a:cubicBezTo>
                <a:lnTo>
                  <a:pt x="11818138" y="3183868"/>
                </a:lnTo>
                <a:lnTo>
                  <a:pt x="11693161" y="3196027"/>
                </a:lnTo>
                <a:lnTo>
                  <a:pt x="11675978" y="3196936"/>
                </a:lnTo>
                <a:lnTo>
                  <a:pt x="11666672" y="3201013"/>
                </a:lnTo>
                <a:cubicBezTo>
                  <a:pt x="11659568" y="3201827"/>
                  <a:pt x="11639160" y="3201301"/>
                  <a:pt x="11633348" y="3201823"/>
                </a:cubicBezTo>
                <a:lnTo>
                  <a:pt x="11631806" y="3204144"/>
                </a:lnTo>
                <a:cubicBezTo>
                  <a:pt x="11613292" y="3207852"/>
                  <a:pt x="11543654" y="3220200"/>
                  <a:pt x="11522270" y="3224070"/>
                </a:cubicBezTo>
                <a:cubicBezTo>
                  <a:pt x="11517998" y="3220503"/>
                  <a:pt x="11508432" y="3226137"/>
                  <a:pt x="11503503" y="3227361"/>
                </a:cubicBezTo>
                <a:cubicBezTo>
                  <a:pt x="11502740" y="3224959"/>
                  <a:pt x="11490808" y="3224226"/>
                  <a:pt x="11487288" y="3226364"/>
                </a:cubicBezTo>
                <a:cubicBezTo>
                  <a:pt x="11403406" y="3238085"/>
                  <a:pt x="11445394" y="3213864"/>
                  <a:pt x="11397514" y="3229209"/>
                </a:cubicBezTo>
                <a:cubicBezTo>
                  <a:pt x="11389044" y="3230225"/>
                  <a:pt x="11382180" y="3229256"/>
                  <a:pt x="11376160" y="3227461"/>
                </a:cubicBezTo>
                <a:lnTo>
                  <a:pt x="11367180" y="3223774"/>
                </a:lnTo>
                <a:lnTo>
                  <a:pt x="11332420" y="3230742"/>
                </a:lnTo>
                <a:cubicBezTo>
                  <a:pt x="11315298" y="3233171"/>
                  <a:pt x="11297277" y="3234781"/>
                  <a:pt x="11278786" y="3235517"/>
                </a:cubicBezTo>
                <a:cubicBezTo>
                  <a:pt x="11274637" y="3230607"/>
                  <a:pt x="11260123" y="3237582"/>
                  <a:pt x="11253295" y="3238964"/>
                </a:cubicBezTo>
                <a:cubicBezTo>
                  <a:pt x="11253224" y="3235757"/>
                  <a:pt x="11238096" y="3234220"/>
                  <a:pt x="11232727" y="3236871"/>
                </a:cubicBezTo>
                <a:cubicBezTo>
                  <a:pt x="11119903" y="3248332"/>
                  <a:pt x="11183388" y="3218382"/>
                  <a:pt x="11115682" y="3236341"/>
                </a:cubicBezTo>
                <a:cubicBezTo>
                  <a:pt x="11104356" y="3237278"/>
                  <a:pt x="11095858" y="3235671"/>
                  <a:pt x="11088768" y="3233017"/>
                </a:cubicBezTo>
                <a:lnTo>
                  <a:pt x="11076012" y="3226390"/>
                </a:lnTo>
                <a:lnTo>
                  <a:pt x="11066016" y="3228753"/>
                </a:lnTo>
                <a:cubicBezTo>
                  <a:pt x="11028292" y="3228939"/>
                  <a:pt x="11017169" y="3222147"/>
                  <a:pt x="10995221" y="3228989"/>
                </a:cubicBezTo>
                <a:cubicBezTo>
                  <a:pt x="10962786" y="3214768"/>
                  <a:pt x="10973708" y="3227571"/>
                  <a:pt x="10949038" y="3229747"/>
                </a:cubicBezTo>
                <a:cubicBezTo>
                  <a:pt x="10929576" y="3232582"/>
                  <a:pt x="10965306" y="3238039"/>
                  <a:pt x="10946231" y="3238844"/>
                </a:cubicBezTo>
                <a:cubicBezTo>
                  <a:pt x="10925596" y="3235173"/>
                  <a:pt x="10926566" y="3246575"/>
                  <a:pt x="10905107" y="3242085"/>
                </a:cubicBezTo>
                <a:cubicBezTo>
                  <a:pt x="10910320" y="3233495"/>
                  <a:pt x="10862761" y="3243750"/>
                  <a:pt x="10861282" y="3236246"/>
                </a:cubicBezTo>
                <a:cubicBezTo>
                  <a:pt x="10843055" y="3246977"/>
                  <a:pt x="10833897" y="3233757"/>
                  <a:pt x="10809627" y="3237064"/>
                </a:cubicBezTo>
                <a:cubicBezTo>
                  <a:pt x="10798198" y="3241124"/>
                  <a:pt x="10789952" y="3241821"/>
                  <a:pt x="10778718" y="3237455"/>
                </a:cubicBezTo>
                <a:cubicBezTo>
                  <a:pt x="10726069" y="3257219"/>
                  <a:pt x="10746866" y="3238339"/>
                  <a:pt x="10697595" y="3245939"/>
                </a:cubicBezTo>
                <a:cubicBezTo>
                  <a:pt x="10655146" y="3253933"/>
                  <a:pt x="10607026" y="3259119"/>
                  <a:pt x="10565970" y="3278201"/>
                </a:cubicBezTo>
                <a:cubicBezTo>
                  <a:pt x="10558434" y="3283608"/>
                  <a:pt x="10539930" y="3285654"/>
                  <a:pt x="10524645" y="3282773"/>
                </a:cubicBezTo>
                <a:cubicBezTo>
                  <a:pt x="10522018" y="3282276"/>
                  <a:pt x="10519582" y="3281649"/>
                  <a:pt x="10517421" y="3280913"/>
                </a:cubicBezTo>
                <a:cubicBezTo>
                  <a:pt x="10481928" y="3283832"/>
                  <a:pt x="10352108" y="3296870"/>
                  <a:pt x="10311683" y="3300288"/>
                </a:cubicBezTo>
                <a:cubicBezTo>
                  <a:pt x="10308410" y="3293342"/>
                  <a:pt x="10287968" y="3305875"/>
                  <a:pt x="10274873" y="3301423"/>
                </a:cubicBezTo>
                <a:cubicBezTo>
                  <a:pt x="10265494" y="3297516"/>
                  <a:pt x="10257104" y="3300407"/>
                  <a:pt x="10247307" y="3300714"/>
                </a:cubicBezTo>
                <a:cubicBezTo>
                  <a:pt x="10234401" y="3297643"/>
                  <a:pt x="10192308" y="3303190"/>
                  <a:pt x="10181334" y="3307168"/>
                </a:cubicBezTo>
                <a:cubicBezTo>
                  <a:pt x="10155109" y="3320992"/>
                  <a:pt x="10095518" y="3310726"/>
                  <a:pt x="10073729" y="3321318"/>
                </a:cubicBezTo>
                <a:cubicBezTo>
                  <a:pt x="10065823" y="3322872"/>
                  <a:pt x="10058087" y="3323501"/>
                  <a:pt x="10050495" y="3323554"/>
                </a:cubicBezTo>
                <a:lnTo>
                  <a:pt x="10029247" y="3322387"/>
                </a:lnTo>
                <a:lnTo>
                  <a:pt x="10023206" y="3319426"/>
                </a:lnTo>
                <a:lnTo>
                  <a:pt x="10010221" y="3320159"/>
                </a:lnTo>
                <a:lnTo>
                  <a:pt x="10006500" y="3319709"/>
                </a:lnTo>
                <a:cubicBezTo>
                  <a:pt x="9999392" y="3318836"/>
                  <a:pt x="9992376" y="3318075"/>
                  <a:pt x="9985433" y="3317775"/>
                </a:cubicBezTo>
                <a:cubicBezTo>
                  <a:pt x="9994564" y="3332623"/>
                  <a:pt x="9927872" y="3317665"/>
                  <a:pt x="9947096" y="3329673"/>
                </a:cubicBezTo>
                <a:cubicBezTo>
                  <a:pt x="9910530" y="3330603"/>
                  <a:pt x="9938422" y="3341787"/>
                  <a:pt x="9894468" y="3331125"/>
                </a:cubicBezTo>
                <a:cubicBezTo>
                  <a:pt x="9837697" y="3343266"/>
                  <a:pt x="9748207" y="3338748"/>
                  <a:pt x="9703741" y="3357170"/>
                </a:cubicBezTo>
                <a:cubicBezTo>
                  <a:pt x="9709264" y="3350136"/>
                  <a:pt x="9685337" y="3344679"/>
                  <a:pt x="9668763" y="3348169"/>
                </a:cubicBezTo>
                <a:cubicBezTo>
                  <a:pt x="9688139" y="3320571"/>
                  <a:pt x="9603232" y="3373038"/>
                  <a:pt x="9588644" y="3354205"/>
                </a:cubicBezTo>
                <a:cubicBezTo>
                  <a:pt x="9587925" y="3371689"/>
                  <a:pt x="9513642" y="3401336"/>
                  <a:pt x="9478680" y="3386990"/>
                </a:cubicBezTo>
                <a:cubicBezTo>
                  <a:pt x="9425416" y="3390492"/>
                  <a:pt x="9387699" y="3404944"/>
                  <a:pt x="9331856" y="3399166"/>
                </a:cubicBezTo>
                <a:cubicBezTo>
                  <a:pt x="9330123" y="3401505"/>
                  <a:pt x="9327283" y="3403463"/>
                  <a:pt x="9323679" y="3405145"/>
                </a:cubicBezTo>
                <a:lnTo>
                  <a:pt x="9311620" y="3409223"/>
                </a:lnTo>
                <a:lnTo>
                  <a:pt x="9309289" y="3408926"/>
                </a:lnTo>
                <a:cubicBezTo>
                  <a:pt x="9300131" y="3408873"/>
                  <a:pt x="9295442" y="3409859"/>
                  <a:pt x="9292731" y="3411301"/>
                </a:cubicBezTo>
                <a:lnTo>
                  <a:pt x="9290814" y="3413412"/>
                </a:lnTo>
                <a:lnTo>
                  <a:pt x="9279990" y="3415541"/>
                </a:lnTo>
                <a:lnTo>
                  <a:pt x="9260104" y="3421077"/>
                </a:lnTo>
                <a:lnTo>
                  <a:pt x="9255034" y="3420853"/>
                </a:lnTo>
                <a:lnTo>
                  <a:pt x="9222941" y="3427242"/>
                </a:lnTo>
                <a:lnTo>
                  <a:pt x="9221858" y="3426731"/>
                </a:lnTo>
                <a:cubicBezTo>
                  <a:pt x="9218700" y="3425733"/>
                  <a:pt x="9214983" y="3425271"/>
                  <a:pt x="9210014" y="3425917"/>
                </a:cubicBezTo>
                <a:cubicBezTo>
                  <a:pt x="9208256" y="3416158"/>
                  <a:pt x="9203342" y="3422957"/>
                  <a:pt x="9188839" y="3425728"/>
                </a:cubicBezTo>
                <a:cubicBezTo>
                  <a:pt x="9182870" y="3411188"/>
                  <a:pt x="9147335" y="3424352"/>
                  <a:pt x="9132080" y="3417886"/>
                </a:cubicBezTo>
                <a:cubicBezTo>
                  <a:pt x="9121557" y="3420249"/>
                  <a:pt x="9110321" y="3422482"/>
                  <a:pt x="9098549" y="3424480"/>
                </a:cubicBezTo>
                <a:lnTo>
                  <a:pt x="9003970" y="3425484"/>
                </a:lnTo>
                <a:lnTo>
                  <a:pt x="8904921" y="3413774"/>
                </a:lnTo>
                <a:cubicBezTo>
                  <a:pt x="8868284" y="3413519"/>
                  <a:pt x="8836559" y="3409171"/>
                  <a:pt x="8805551" y="3412237"/>
                </a:cubicBezTo>
                <a:cubicBezTo>
                  <a:pt x="8792955" y="3408854"/>
                  <a:pt x="8781083" y="3407488"/>
                  <a:pt x="8769572" y="3412551"/>
                </a:cubicBezTo>
                <a:cubicBezTo>
                  <a:pt x="8735382" y="3410862"/>
                  <a:pt x="8727105" y="3403632"/>
                  <a:pt x="8705440" y="3409271"/>
                </a:cubicBezTo>
                <a:cubicBezTo>
                  <a:pt x="8686231" y="3397576"/>
                  <a:pt x="8685094" y="3402040"/>
                  <a:pt x="8676067" y="3405389"/>
                </a:cubicBezTo>
                <a:lnTo>
                  <a:pt x="8674779" y="3405628"/>
                </a:lnTo>
                <a:lnTo>
                  <a:pt x="8672154" y="3403956"/>
                </a:lnTo>
                <a:lnTo>
                  <a:pt x="8666720" y="3403182"/>
                </a:lnTo>
                <a:lnTo>
                  <a:pt x="8651886" y="3403680"/>
                </a:lnTo>
                <a:lnTo>
                  <a:pt x="8646307" y="3404298"/>
                </a:lnTo>
                <a:cubicBezTo>
                  <a:pt x="8642465" y="3404565"/>
                  <a:pt x="8639912" y="3404534"/>
                  <a:pt x="8638145" y="3404287"/>
                </a:cubicBezTo>
                <a:lnTo>
                  <a:pt x="8637941" y="3404149"/>
                </a:lnTo>
                <a:lnTo>
                  <a:pt x="8630296" y="3404406"/>
                </a:lnTo>
                <a:cubicBezTo>
                  <a:pt x="8617394" y="3405155"/>
                  <a:pt x="8604838" y="3406180"/>
                  <a:pt x="8592887" y="3407398"/>
                </a:cubicBezTo>
                <a:cubicBezTo>
                  <a:pt x="8582781" y="3399722"/>
                  <a:pt x="8538622" y="3408789"/>
                  <a:pt x="8543455" y="3394319"/>
                </a:cubicBezTo>
                <a:cubicBezTo>
                  <a:pt x="8527334" y="3395534"/>
                  <a:pt x="8517583" y="3401542"/>
                  <a:pt x="8523012" y="3392051"/>
                </a:cubicBezTo>
                <a:cubicBezTo>
                  <a:pt x="8517705" y="3392178"/>
                  <a:pt x="8514435" y="3391372"/>
                  <a:pt x="8512093" y="3390108"/>
                </a:cubicBezTo>
                <a:lnTo>
                  <a:pt x="8511416" y="3389513"/>
                </a:lnTo>
                <a:lnTo>
                  <a:pt x="8475551" y="3392450"/>
                </a:lnTo>
                <a:lnTo>
                  <a:pt x="8470789" y="3391736"/>
                </a:lnTo>
                <a:lnTo>
                  <a:pt x="8447414" y="3395064"/>
                </a:lnTo>
                <a:lnTo>
                  <a:pt x="8435335" y="3396028"/>
                </a:lnTo>
                <a:lnTo>
                  <a:pt x="8431923" y="3397855"/>
                </a:lnTo>
                <a:cubicBezTo>
                  <a:pt x="8428239" y="3398965"/>
                  <a:pt x="8422959" y="3399444"/>
                  <a:pt x="8414099" y="3398491"/>
                </a:cubicBezTo>
                <a:lnTo>
                  <a:pt x="8412049" y="3397978"/>
                </a:lnTo>
                <a:lnTo>
                  <a:pt x="8397349" y="3400683"/>
                </a:lnTo>
                <a:cubicBezTo>
                  <a:pt x="8392615" y="3401933"/>
                  <a:pt x="8388424" y="3403524"/>
                  <a:pt x="8385030" y="3405585"/>
                </a:cubicBezTo>
                <a:cubicBezTo>
                  <a:pt x="8334977" y="3394568"/>
                  <a:pt x="8287750" y="3404648"/>
                  <a:pt x="8233422" y="3402742"/>
                </a:cubicBezTo>
                <a:cubicBezTo>
                  <a:pt x="8209936" y="3385601"/>
                  <a:pt x="8116056" y="3406588"/>
                  <a:pt x="8102569" y="3423208"/>
                </a:cubicBezTo>
                <a:cubicBezTo>
                  <a:pt x="8102264" y="3408645"/>
                  <a:pt x="8034186" y="3428475"/>
                  <a:pt x="8016625" y="3428989"/>
                </a:cubicBezTo>
                <a:cubicBezTo>
                  <a:pt x="8010771" y="3429161"/>
                  <a:pt x="8010530" y="3427186"/>
                  <a:pt x="8020284" y="3421076"/>
                </a:cubicBezTo>
                <a:cubicBezTo>
                  <a:pt x="8001623" y="3422777"/>
                  <a:pt x="7982361" y="3415208"/>
                  <a:pt x="7992871" y="3409037"/>
                </a:cubicBezTo>
                <a:cubicBezTo>
                  <a:pt x="7936181" y="3422244"/>
                  <a:pt x="7852511" y="3409112"/>
                  <a:pt x="7788452" y="3415110"/>
                </a:cubicBezTo>
                <a:cubicBezTo>
                  <a:pt x="7753529" y="3400598"/>
                  <a:pt x="7772461" y="3414025"/>
                  <a:pt x="7736237" y="3411311"/>
                </a:cubicBezTo>
                <a:cubicBezTo>
                  <a:pt x="7746145" y="3424670"/>
                  <a:pt x="7692261" y="3403816"/>
                  <a:pt x="7690279" y="3418893"/>
                </a:cubicBezTo>
                <a:cubicBezTo>
                  <a:pt x="7683750" y="3417921"/>
                  <a:pt x="7677487" y="3416505"/>
                  <a:pt x="7671219" y="3414970"/>
                </a:cubicBezTo>
                <a:lnTo>
                  <a:pt x="7667928" y="3414173"/>
                </a:lnTo>
                <a:lnTo>
                  <a:pt x="7654774" y="3413595"/>
                </a:lnTo>
                <a:lnTo>
                  <a:pt x="7651067" y="3410171"/>
                </a:lnTo>
                <a:lnTo>
                  <a:pt x="7631267" y="3406963"/>
                </a:lnTo>
                <a:cubicBezTo>
                  <a:pt x="7623851" y="3406267"/>
                  <a:pt x="7615871" y="3406106"/>
                  <a:pt x="7607053" y="3406809"/>
                </a:cubicBezTo>
                <a:cubicBezTo>
                  <a:pt x="7585359" y="3412784"/>
                  <a:pt x="7551579" y="3405461"/>
                  <a:pt x="7521027" y="3405904"/>
                </a:cubicBezTo>
                <a:lnTo>
                  <a:pt x="7506997" y="3407754"/>
                </a:lnTo>
                <a:lnTo>
                  <a:pt x="7461204" y="3404669"/>
                </a:lnTo>
                <a:cubicBezTo>
                  <a:pt x="7448169" y="3404071"/>
                  <a:pt x="7434640" y="3403756"/>
                  <a:pt x="7420396" y="3403975"/>
                </a:cubicBezTo>
                <a:lnTo>
                  <a:pt x="7393955" y="3405447"/>
                </a:lnTo>
                <a:lnTo>
                  <a:pt x="7387024" y="3404227"/>
                </a:lnTo>
                <a:cubicBezTo>
                  <a:pt x="7374952" y="3404363"/>
                  <a:pt x="7358975" y="3408656"/>
                  <a:pt x="7360398" y="3403441"/>
                </a:cubicBezTo>
                <a:lnTo>
                  <a:pt x="7346837" y="3405249"/>
                </a:lnTo>
                <a:lnTo>
                  <a:pt x="7333451" y="3401087"/>
                </a:lnTo>
                <a:cubicBezTo>
                  <a:pt x="7331985" y="3400120"/>
                  <a:pt x="7330882" y="3399091"/>
                  <a:pt x="7330179" y="3398037"/>
                </a:cubicBezTo>
                <a:lnTo>
                  <a:pt x="7311232" y="3399406"/>
                </a:lnTo>
                <a:lnTo>
                  <a:pt x="7295699" y="3396426"/>
                </a:lnTo>
                <a:lnTo>
                  <a:pt x="7282158" y="3398374"/>
                </a:lnTo>
                <a:lnTo>
                  <a:pt x="7276538" y="3397935"/>
                </a:lnTo>
                <a:lnTo>
                  <a:pt x="7262569" y="3396460"/>
                </a:lnTo>
                <a:cubicBezTo>
                  <a:pt x="7255407" y="3395426"/>
                  <a:pt x="7247392" y="3394180"/>
                  <a:pt x="7238468" y="3393183"/>
                </a:cubicBezTo>
                <a:lnTo>
                  <a:pt x="7230949" y="3392727"/>
                </a:lnTo>
                <a:lnTo>
                  <a:pt x="7214580" y="3387715"/>
                </a:lnTo>
                <a:cubicBezTo>
                  <a:pt x="7202670" y="3383926"/>
                  <a:pt x="7193296" y="3381373"/>
                  <a:pt x="7182893" y="3383429"/>
                </a:cubicBezTo>
                <a:cubicBezTo>
                  <a:pt x="7165160" y="3378534"/>
                  <a:pt x="7152772" y="3364815"/>
                  <a:pt x="7127104" y="3368475"/>
                </a:cubicBezTo>
                <a:cubicBezTo>
                  <a:pt x="7134894" y="3362260"/>
                  <a:pt x="7098599" y="3367723"/>
                  <a:pt x="7094311" y="3361339"/>
                </a:cubicBezTo>
                <a:cubicBezTo>
                  <a:pt x="7092331" y="3356198"/>
                  <a:pt x="7080860" y="3356657"/>
                  <a:pt x="7072124" y="3354762"/>
                </a:cubicBezTo>
                <a:cubicBezTo>
                  <a:pt x="7065898" y="3349511"/>
                  <a:pt x="7021942" y="3344717"/>
                  <a:pt x="7006638" y="3345473"/>
                </a:cubicBezTo>
                <a:cubicBezTo>
                  <a:pt x="6963504" y="3350697"/>
                  <a:pt x="6928807" y="3329559"/>
                  <a:pt x="6894320" y="3333192"/>
                </a:cubicBezTo>
                <a:cubicBezTo>
                  <a:pt x="6885290" y="3332697"/>
                  <a:pt x="6877803" y="3331507"/>
                  <a:pt x="6871318" y="3329892"/>
                </a:cubicBezTo>
                <a:lnTo>
                  <a:pt x="6855157" y="3324330"/>
                </a:lnTo>
                <a:cubicBezTo>
                  <a:pt x="6854956" y="3323109"/>
                  <a:pt x="6854755" y="3321887"/>
                  <a:pt x="6854555" y="3320665"/>
                </a:cubicBezTo>
                <a:lnTo>
                  <a:pt x="6842483" y="3318413"/>
                </a:lnTo>
                <a:lnTo>
                  <a:pt x="6840027" y="3317245"/>
                </a:lnTo>
                <a:cubicBezTo>
                  <a:pt x="6835354" y="3315001"/>
                  <a:pt x="6830588" y="3312868"/>
                  <a:pt x="6825185" y="3311114"/>
                </a:cubicBezTo>
                <a:cubicBezTo>
                  <a:pt x="6810331" y="3324866"/>
                  <a:pt x="6776772" y="3298463"/>
                  <a:pt x="6774755" y="3312168"/>
                </a:cubicBezTo>
                <a:cubicBezTo>
                  <a:pt x="6742477" y="3304924"/>
                  <a:pt x="6749024" y="3319870"/>
                  <a:pt x="6728129" y="3301832"/>
                </a:cubicBezTo>
                <a:cubicBezTo>
                  <a:pt x="6661764" y="3299056"/>
                  <a:pt x="6593104" y="3275946"/>
                  <a:pt x="6527587" y="3280829"/>
                </a:cubicBezTo>
                <a:cubicBezTo>
                  <a:pt x="6542935" y="3276465"/>
                  <a:pt x="6531033" y="3266920"/>
                  <a:pt x="6511742" y="3266067"/>
                </a:cubicBezTo>
                <a:cubicBezTo>
                  <a:pt x="6570025" y="3248440"/>
                  <a:pt x="6418649" y="3271458"/>
                  <a:pt x="6434953" y="3253360"/>
                </a:cubicBezTo>
                <a:cubicBezTo>
                  <a:pt x="6407781" y="3267048"/>
                  <a:pt x="6300040" y="3274313"/>
                  <a:pt x="6292331" y="3255322"/>
                </a:cubicBezTo>
                <a:cubicBezTo>
                  <a:pt x="6242057" y="3246469"/>
                  <a:pt x="6188266" y="3249680"/>
                  <a:pt x="6149913" y="3232917"/>
                </a:cubicBezTo>
                <a:cubicBezTo>
                  <a:pt x="6144898" y="3234391"/>
                  <a:pt x="6139526" y="3235322"/>
                  <a:pt x="6133930" y="3235867"/>
                </a:cubicBezTo>
                <a:lnTo>
                  <a:pt x="6117554" y="3236464"/>
                </a:lnTo>
                <a:lnTo>
                  <a:pt x="6116039" y="3235720"/>
                </a:lnTo>
                <a:cubicBezTo>
                  <a:pt x="6108393" y="3233681"/>
                  <a:pt x="6102936" y="3233437"/>
                  <a:pt x="6098459" y="3233988"/>
                </a:cubicBezTo>
                <a:lnTo>
                  <a:pt x="6093630" y="3235240"/>
                </a:lnTo>
                <a:lnTo>
                  <a:pt x="6081261" y="3234563"/>
                </a:lnTo>
                <a:lnTo>
                  <a:pt x="6056067" y="3234608"/>
                </a:lnTo>
                <a:lnTo>
                  <a:pt x="6052129" y="3233324"/>
                </a:lnTo>
                <a:lnTo>
                  <a:pt x="6015338" y="3231378"/>
                </a:lnTo>
                <a:cubicBezTo>
                  <a:pt x="6015291" y="3231165"/>
                  <a:pt x="6015245" y="3230951"/>
                  <a:pt x="6015198" y="3230737"/>
                </a:cubicBezTo>
                <a:cubicBezTo>
                  <a:pt x="6014048" y="3229257"/>
                  <a:pt x="6011617" y="3228081"/>
                  <a:pt x="6006436" y="3227508"/>
                </a:cubicBezTo>
                <a:cubicBezTo>
                  <a:pt x="6019781" y="3219395"/>
                  <a:pt x="6005305" y="3223709"/>
                  <a:pt x="5988851" y="3222735"/>
                </a:cubicBezTo>
                <a:cubicBezTo>
                  <a:pt x="6005907" y="3209918"/>
                  <a:pt x="5955918" y="3212588"/>
                  <a:pt x="5952863" y="3204137"/>
                </a:cubicBezTo>
                <a:cubicBezTo>
                  <a:pt x="5940395" y="3203711"/>
                  <a:pt x="5927517" y="3203028"/>
                  <a:pt x="5914548" y="3202041"/>
                </a:cubicBezTo>
                <a:lnTo>
                  <a:pt x="5907020" y="3201283"/>
                </a:lnTo>
                <a:cubicBezTo>
                  <a:pt x="5906995" y="3201231"/>
                  <a:pt x="5906969" y="3201180"/>
                  <a:pt x="5906944" y="3201129"/>
                </a:cubicBezTo>
                <a:cubicBezTo>
                  <a:pt x="5905471" y="3200668"/>
                  <a:pt x="5903056" y="3200308"/>
                  <a:pt x="5899155" y="3200053"/>
                </a:cubicBezTo>
                <a:lnTo>
                  <a:pt x="5893294" y="3199901"/>
                </a:lnTo>
                <a:lnTo>
                  <a:pt x="5878691" y="3198431"/>
                </a:lnTo>
                <a:lnTo>
                  <a:pt x="5874165" y="3197003"/>
                </a:lnTo>
                <a:lnTo>
                  <a:pt x="5873092" y="3195108"/>
                </a:lnTo>
                <a:lnTo>
                  <a:pt x="5871658" y="3195162"/>
                </a:lnTo>
                <a:cubicBezTo>
                  <a:pt x="5860152" y="3197097"/>
                  <a:pt x="5855231" y="3201097"/>
                  <a:pt x="5846928" y="3187725"/>
                </a:cubicBezTo>
                <a:cubicBezTo>
                  <a:pt x="5821379" y="3190142"/>
                  <a:pt x="5819686" y="3182343"/>
                  <a:pt x="5788468" y="3176316"/>
                </a:cubicBezTo>
                <a:cubicBezTo>
                  <a:pt x="5773119" y="3179521"/>
                  <a:pt x="5762947" y="3176704"/>
                  <a:pt x="5753823" y="3171919"/>
                </a:cubicBezTo>
                <a:cubicBezTo>
                  <a:pt x="5721557" y="3170726"/>
                  <a:pt x="5694983" y="3162549"/>
                  <a:pt x="5660194" y="3157536"/>
                </a:cubicBezTo>
                <a:cubicBezTo>
                  <a:pt x="5619608" y="3159495"/>
                  <a:pt x="5604384" y="3146636"/>
                  <a:pt x="5567188" y="3141325"/>
                </a:cubicBezTo>
                <a:cubicBezTo>
                  <a:pt x="5530345" y="3148235"/>
                  <a:pt x="5543868" y="3129416"/>
                  <a:pt x="5526178" y="3123274"/>
                </a:cubicBezTo>
                <a:lnTo>
                  <a:pt x="5520866" y="3122322"/>
                </a:lnTo>
                <a:lnTo>
                  <a:pt x="5506009" y="3122332"/>
                </a:lnTo>
                <a:lnTo>
                  <a:pt x="5500363" y="3122766"/>
                </a:lnTo>
                <a:cubicBezTo>
                  <a:pt x="5496497" y="3122905"/>
                  <a:pt x="5493953" y="3122792"/>
                  <a:pt x="5492228" y="3122486"/>
                </a:cubicBezTo>
                <a:lnTo>
                  <a:pt x="5492044" y="3122342"/>
                </a:lnTo>
                <a:lnTo>
                  <a:pt x="5484386" y="3122347"/>
                </a:lnTo>
                <a:cubicBezTo>
                  <a:pt x="5471420" y="3122670"/>
                  <a:pt x="5458764" y="3123280"/>
                  <a:pt x="5446679" y="3124105"/>
                </a:cubicBezTo>
                <a:cubicBezTo>
                  <a:pt x="5437659" y="3116107"/>
                  <a:pt x="5392392" y="3123709"/>
                  <a:pt x="5399188" y="3109418"/>
                </a:cubicBezTo>
                <a:cubicBezTo>
                  <a:pt x="5382948" y="3110102"/>
                  <a:pt x="5372407" y="3115781"/>
                  <a:pt x="5379117" y="3106482"/>
                </a:cubicBezTo>
                <a:cubicBezTo>
                  <a:pt x="5373809" y="3106435"/>
                  <a:pt x="5370660" y="3105521"/>
                  <a:pt x="5368499" y="3104181"/>
                </a:cubicBezTo>
                <a:lnTo>
                  <a:pt x="5367902" y="3103566"/>
                </a:lnTo>
                <a:lnTo>
                  <a:pt x="5331747" y="3105319"/>
                </a:lnTo>
                <a:lnTo>
                  <a:pt x="5327095" y="3104450"/>
                </a:lnTo>
                <a:lnTo>
                  <a:pt x="5303337" y="3107003"/>
                </a:lnTo>
                <a:lnTo>
                  <a:pt x="5291164" y="3107570"/>
                </a:lnTo>
                <a:lnTo>
                  <a:pt x="5287515" y="3109282"/>
                </a:lnTo>
                <a:cubicBezTo>
                  <a:pt x="5283689" y="3110269"/>
                  <a:pt x="5278356" y="3110573"/>
                  <a:pt x="5269654" y="3109330"/>
                </a:cubicBezTo>
                <a:lnTo>
                  <a:pt x="5267681" y="3108752"/>
                </a:lnTo>
                <a:lnTo>
                  <a:pt x="5252655" y="3110969"/>
                </a:lnTo>
                <a:cubicBezTo>
                  <a:pt x="5247766" y="3112062"/>
                  <a:pt x="5243369" y="3113511"/>
                  <a:pt x="5239703" y="3115460"/>
                </a:cubicBezTo>
                <a:cubicBezTo>
                  <a:pt x="5191311" y="3102811"/>
                  <a:pt x="5142849" y="3111324"/>
                  <a:pt x="5088947" y="3107634"/>
                </a:cubicBezTo>
                <a:cubicBezTo>
                  <a:pt x="5027989" y="3108214"/>
                  <a:pt x="4985627" y="3110432"/>
                  <a:pt x="4945514" y="3110162"/>
                </a:cubicBezTo>
                <a:cubicBezTo>
                  <a:pt x="4926678" y="3111245"/>
                  <a:pt x="4789238" y="3111826"/>
                  <a:pt x="4800559" y="3106010"/>
                </a:cubicBezTo>
                <a:cubicBezTo>
                  <a:pt x="4742239" y="3117333"/>
                  <a:pt x="4708324" y="3101468"/>
                  <a:pt x="4643642" y="3105351"/>
                </a:cubicBezTo>
                <a:cubicBezTo>
                  <a:pt x="4610808" y="3089712"/>
                  <a:pt x="4627845" y="3103743"/>
                  <a:pt x="4592107" y="3099840"/>
                </a:cubicBezTo>
                <a:cubicBezTo>
                  <a:pt x="4600157" y="3113506"/>
                  <a:pt x="4549287" y="3090911"/>
                  <a:pt x="4545249" y="3105899"/>
                </a:cubicBezTo>
                <a:cubicBezTo>
                  <a:pt x="4538872" y="3104716"/>
                  <a:pt x="4532825" y="3103094"/>
                  <a:pt x="4526782" y="3101355"/>
                </a:cubicBezTo>
                <a:lnTo>
                  <a:pt x="4523614" y="3100453"/>
                </a:lnTo>
                <a:lnTo>
                  <a:pt x="4510579" y="3099442"/>
                </a:lnTo>
                <a:lnTo>
                  <a:pt x="4507348" y="3095901"/>
                </a:lnTo>
                <a:lnTo>
                  <a:pt x="4348949" y="3090220"/>
                </a:lnTo>
                <a:cubicBezTo>
                  <a:pt x="4335046" y="3092487"/>
                  <a:pt x="4290056" y="3092155"/>
                  <a:pt x="4280362" y="3087618"/>
                </a:cubicBezTo>
                <a:cubicBezTo>
                  <a:pt x="4270739" y="3086627"/>
                  <a:pt x="4260237" y="3088220"/>
                  <a:pt x="4254634" y="3083366"/>
                </a:cubicBezTo>
                <a:cubicBezTo>
                  <a:pt x="4233731" y="3080512"/>
                  <a:pt x="4185859" y="3073948"/>
                  <a:pt x="4154942" y="3070490"/>
                </a:cubicBezTo>
                <a:cubicBezTo>
                  <a:pt x="4138280" y="3076599"/>
                  <a:pt x="4112117" y="3064194"/>
                  <a:pt x="4069131" y="3062612"/>
                </a:cubicBezTo>
                <a:cubicBezTo>
                  <a:pt x="4050897" y="3069679"/>
                  <a:pt x="4040160" y="3061449"/>
                  <a:pt x="4005249" y="3070810"/>
                </a:cubicBezTo>
                <a:cubicBezTo>
                  <a:pt x="4003818" y="3069842"/>
                  <a:pt x="4002032" y="3068943"/>
                  <a:pt x="3999945" y="3068139"/>
                </a:cubicBezTo>
                <a:cubicBezTo>
                  <a:pt x="3987818" y="3063468"/>
                  <a:pt x="3968381" y="3062958"/>
                  <a:pt x="3956529" y="3067000"/>
                </a:cubicBezTo>
                <a:cubicBezTo>
                  <a:pt x="3900898" y="3079382"/>
                  <a:pt x="3850463" y="3077929"/>
                  <a:pt x="3803031" y="3079823"/>
                </a:cubicBezTo>
                <a:cubicBezTo>
                  <a:pt x="3749421" y="3080464"/>
                  <a:pt x="3785521" y="3065630"/>
                  <a:pt x="3718229" y="3077134"/>
                </a:cubicBezTo>
                <a:cubicBezTo>
                  <a:pt x="3711244" y="3071611"/>
                  <a:pt x="3702770" y="3071184"/>
                  <a:pt x="3688357" y="3073468"/>
                </a:cubicBezTo>
                <a:cubicBezTo>
                  <a:pt x="3662326" y="3073378"/>
                  <a:pt x="3664937" y="3059899"/>
                  <a:pt x="3638298" y="3067494"/>
                </a:cubicBezTo>
                <a:cubicBezTo>
                  <a:pt x="3643333" y="3060328"/>
                  <a:pt x="3589079" y="3063658"/>
                  <a:pt x="3601443" y="3056355"/>
                </a:cubicBezTo>
                <a:cubicBezTo>
                  <a:pt x="3584797" y="3049384"/>
                  <a:pt x="3575923" y="3060108"/>
                  <a:pt x="3559361" y="3054005"/>
                </a:cubicBezTo>
                <a:cubicBezTo>
                  <a:pt x="3540444" y="3052269"/>
                  <a:pt x="3569896" y="3061996"/>
                  <a:pt x="3548859" y="3062094"/>
                </a:cubicBezTo>
                <a:cubicBezTo>
                  <a:pt x="3523419" y="3060901"/>
                  <a:pt x="3522848" y="3074222"/>
                  <a:pt x="3504082" y="3056779"/>
                </a:cubicBezTo>
                <a:lnTo>
                  <a:pt x="3436234" y="3047769"/>
                </a:lnTo>
                <a:cubicBezTo>
                  <a:pt x="3420764" y="3051629"/>
                  <a:pt x="3408644" y="3049227"/>
                  <a:pt x="3396914" y="3044803"/>
                </a:cubicBezTo>
                <a:cubicBezTo>
                  <a:pt x="3361398" y="3044955"/>
                  <a:pt x="3329425" y="3037856"/>
                  <a:pt x="3289720" y="3034278"/>
                </a:cubicBezTo>
                <a:cubicBezTo>
                  <a:pt x="3246348" y="3037943"/>
                  <a:pt x="3224942" y="3025667"/>
                  <a:pt x="3182509" y="3021890"/>
                </a:cubicBezTo>
                <a:cubicBezTo>
                  <a:pt x="3139731" y="3031583"/>
                  <a:pt x="3155749" y="3004773"/>
                  <a:pt x="3119879" y="3004134"/>
                </a:cubicBezTo>
                <a:cubicBezTo>
                  <a:pt x="3060941" y="3012153"/>
                  <a:pt x="3121880" y="2995117"/>
                  <a:pt x="3031656" y="2995077"/>
                </a:cubicBezTo>
                <a:cubicBezTo>
                  <a:pt x="3026453" y="2996603"/>
                  <a:pt x="3015685" y="2994367"/>
                  <a:pt x="3017018" y="2992034"/>
                </a:cubicBezTo>
                <a:cubicBezTo>
                  <a:pt x="2997245" y="2992118"/>
                  <a:pt x="2941342" y="2976346"/>
                  <a:pt x="2913012" y="2978042"/>
                </a:cubicBezTo>
                <a:cubicBezTo>
                  <a:pt x="2858481" y="2969139"/>
                  <a:pt x="2831094" y="2979433"/>
                  <a:pt x="2791382" y="2975899"/>
                </a:cubicBezTo>
                <a:cubicBezTo>
                  <a:pt x="2745836" y="2966063"/>
                  <a:pt x="2719288" y="2957529"/>
                  <a:pt x="2639738" y="2936567"/>
                </a:cubicBezTo>
                <a:lnTo>
                  <a:pt x="2369741" y="2876435"/>
                </a:lnTo>
                <a:cubicBezTo>
                  <a:pt x="2269614" y="2832081"/>
                  <a:pt x="2140023" y="2856176"/>
                  <a:pt x="2078755" y="2852909"/>
                </a:cubicBezTo>
                <a:cubicBezTo>
                  <a:pt x="2053362" y="2866100"/>
                  <a:pt x="2032778" y="2851474"/>
                  <a:pt x="2002128" y="2856835"/>
                </a:cubicBezTo>
                <a:cubicBezTo>
                  <a:pt x="1933939" y="2859736"/>
                  <a:pt x="1866254" y="2874726"/>
                  <a:pt x="1777746" y="2864566"/>
                </a:cubicBezTo>
                <a:cubicBezTo>
                  <a:pt x="1737851" y="2905864"/>
                  <a:pt x="1634115" y="2880970"/>
                  <a:pt x="1549425" y="2904556"/>
                </a:cubicBezTo>
                <a:cubicBezTo>
                  <a:pt x="1500265" y="2909373"/>
                  <a:pt x="1423030" y="2888862"/>
                  <a:pt x="1405992" y="2911144"/>
                </a:cubicBezTo>
                <a:cubicBezTo>
                  <a:pt x="1383494" y="2897507"/>
                  <a:pt x="1362438" y="2919536"/>
                  <a:pt x="1337848" y="2921491"/>
                </a:cubicBezTo>
                <a:cubicBezTo>
                  <a:pt x="1318218" y="2912820"/>
                  <a:pt x="1308478" y="2920319"/>
                  <a:pt x="1290645" y="2921985"/>
                </a:cubicBezTo>
                <a:cubicBezTo>
                  <a:pt x="1282569" y="2916637"/>
                  <a:pt x="1267476" y="2916916"/>
                  <a:pt x="1262341" y="2923190"/>
                </a:cubicBezTo>
                <a:cubicBezTo>
                  <a:pt x="1269627" y="2937654"/>
                  <a:pt x="1217209" y="2930439"/>
                  <a:pt x="1213314" y="2940415"/>
                </a:cubicBezTo>
                <a:cubicBezTo>
                  <a:pt x="1182890" y="2942495"/>
                  <a:pt x="1050782" y="2929830"/>
                  <a:pt x="1028405" y="2945799"/>
                </a:cubicBezTo>
                <a:cubicBezTo>
                  <a:pt x="966896" y="2953381"/>
                  <a:pt x="877997" y="2927977"/>
                  <a:pt x="851857" y="2928423"/>
                </a:cubicBezTo>
                <a:cubicBezTo>
                  <a:pt x="825919" y="2899251"/>
                  <a:pt x="699677" y="2976135"/>
                  <a:pt x="588681" y="2977769"/>
                </a:cubicBezTo>
                <a:cubicBezTo>
                  <a:pt x="573724" y="2974953"/>
                  <a:pt x="565729" y="2974991"/>
                  <a:pt x="561717" y="2981641"/>
                </a:cubicBezTo>
                <a:cubicBezTo>
                  <a:pt x="532860" y="2985482"/>
                  <a:pt x="475932" y="2991762"/>
                  <a:pt x="415541" y="3000819"/>
                </a:cubicBezTo>
                <a:cubicBezTo>
                  <a:pt x="370154" y="3008289"/>
                  <a:pt x="146634" y="3001788"/>
                  <a:pt x="86183" y="3009699"/>
                </a:cubicBezTo>
                <a:lnTo>
                  <a:pt x="0" y="3044978"/>
                </a:lnTo>
                <a:close/>
              </a:path>
            </a:pathLst>
          </a:custGeom>
        </p:spPr>
      </p:pic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572000" y="3703975"/>
            <a:ext cx="3943350" cy="2398713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700">
                <a:latin typeface="Arial" panose="020B0604020202020204" pitchFamily="34" charset="0"/>
                <a:cs typeface="Arial" panose="020B0604020202020204" pitchFamily="34" charset="0"/>
              </a:rPr>
              <a:t>Sociální pracovník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700">
                <a:latin typeface="Arial" panose="020B0604020202020204" pitchFamily="34" charset="0"/>
                <a:cs typeface="Arial" panose="020B0604020202020204" pitchFamily="34" charset="0"/>
              </a:rPr>
              <a:t>Prevence a podpora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700">
                <a:latin typeface="Arial" panose="020B0604020202020204" pitchFamily="34" charset="0"/>
                <a:cs typeface="Arial" panose="020B0604020202020204" pitchFamily="34" charset="0"/>
              </a:rPr>
              <a:t>Propojování – most pro běžný život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17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700">
                <a:latin typeface="Arial" panose="020B0604020202020204" pitchFamily="34" charset="0"/>
                <a:cs typeface="Arial" panose="020B0604020202020204" pitchFamily="34" charset="0"/>
              </a:rPr>
              <a:t>Spolupráce (interdisciplinární i multidisciplinární) a hranice s ostatními složkami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cs-CZ" sz="17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1700"/>
          </a:p>
        </p:txBody>
      </p:sp>
    </p:spTree>
    <p:extLst>
      <p:ext uri="{BB962C8B-B14F-4D97-AF65-F5344CB8AC3E}">
        <p14:creationId xmlns:p14="http://schemas.microsoft.com/office/powerpoint/2010/main" val="2531144205"/>
      </p:ext>
    </p:extLst>
  </p:cSld>
  <p:clrMapOvr>
    <a:masterClrMapping/>
  </p:clrMapOvr>
</p:sld>
</file>

<file path=ppt/slides/slide11.xml><?xml version="1.0" encoding="utf-8"?>
<p:sld xmlns:p="http://schemas.openxmlformats.org/presentationml/2006/main" xmlns:r="http://schemas.openxmlformats.org/officeDocument/2006/relationships" xmlns:a="http://schemas.openxmlformats.org/drawing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true">
        <p:nvSpPr>
          <p:cNvPr id="8" name="Rectangle 7">
            <a:extLst>
              <a:ext uri="{FF2B5EF4-FFF2-40B4-BE49-F238E27FC236}">
                <a16:creationId xmlns:a16="http://schemas.microsoft.com/office/drawing/2014/main" id="{CBB2B1F0-0DD6-4744-9A46-7A344FB48E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464" y="2899927"/>
            <a:ext cx="783869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true">
            <a:off x="630936" y="2776031"/>
            <a:ext cx="1405092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91CEF7-38AC-20D6-1EB8-AA2F75C3E345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630936" y="3337269"/>
            <a:ext cx="7882128" cy="29056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900" dirty="false">
                <a:latin typeface="Arial" panose="020B0604020202020204" pitchFamily="34" charset="0"/>
                <a:cs typeface="Arial" panose="020B0604020202020204" pitchFamily="34" charset="0"/>
              </a:rPr>
              <a:t>PhDr. Melanie Zajacová, Ph.D.</a:t>
            </a:r>
          </a:p>
          <a:p>
            <a:endParaRPr lang="cs-CZ" sz="1900" dirty="false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900" dirty="false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melanie.zajacova@mpsv.cz</a:t>
            </a:r>
            <a:r>
              <a:rPr lang="cs-CZ" sz="1900" dirty="false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cs-CZ" sz="1900" dirty="false">
                <a:latin typeface="Arial" panose="020B0604020202020204" pitchFamily="34" charset="0"/>
                <a:cs typeface="Arial" panose="020B0604020202020204" pitchFamily="34" charset="0"/>
              </a:rPr>
              <a:t>221 922 289</a:t>
            </a:r>
          </a:p>
          <a:p>
            <a:r>
              <a:rPr lang="cs-CZ" sz="1900" dirty="false">
                <a:latin typeface="Arial" panose="020B0604020202020204" pitchFamily="34" charset="0"/>
                <a:cs typeface="Arial" panose="020B0604020202020204" pitchFamily="34" charset="0"/>
              </a:rPr>
              <a:t>770 123 984</a:t>
            </a:r>
          </a:p>
          <a:p>
            <a:endParaRPr lang="cs-CZ" sz="1900" dirty="false"/>
          </a:p>
        </p:txBody>
      </p:sp>
    </p:spTree>
    <p:extLst>
      <p:ext uri="{BB962C8B-B14F-4D97-AF65-F5344CB8AC3E}">
        <p14:creationId xmlns:p14="http://schemas.microsoft.com/office/powerpoint/2010/main" val="1634838455"/>
      </p:ext>
    </p:extLst>
  </p:cSld>
  <p:clrMapOvr>
    <a:masterClrMapping/>
  </p:clrMapOvr>
</p:sld>
</file>

<file path=ppt/slides/slide2.xml><?xml version="1.0" encoding="utf-8"?>
<p:sld xmlns:p="http://schemas.openxmlformats.org/presentationml/2006/main" xmlns:r="http://schemas.openxmlformats.org/officeDocument/2006/relationships" xmlns:a="http://schemas.openxmlformats.org/drawing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8650" y="4409912"/>
            <a:ext cx="3182692" cy="20574"/>
          </a:xfrm>
          <a:custGeom>
            <a:avLst/>
            <a:gdLst>
              <a:gd name="connsiteX0" fmla="*/ 0 w 3182692"/>
              <a:gd name="connsiteY0" fmla="*/ 0 h 20574"/>
              <a:gd name="connsiteX1" fmla="*/ 604711 w 3182692"/>
              <a:gd name="connsiteY1" fmla="*/ 0 h 20574"/>
              <a:gd name="connsiteX2" fmla="*/ 1241250 w 3182692"/>
              <a:gd name="connsiteY2" fmla="*/ 0 h 20574"/>
              <a:gd name="connsiteX3" fmla="*/ 1909615 w 3182692"/>
              <a:gd name="connsiteY3" fmla="*/ 0 h 20574"/>
              <a:gd name="connsiteX4" fmla="*/ 2577981 w 3182692"/>
              <a:gd name="connsiteY4" fmla="*/ 0 h 20574"/>
              <a:gd name="connsiteX5" fmla="*/ 3182692 w 3182692"/>
              <a:gd name="connsiteY5" fmla="*/ 0 h 20574"/>
              <a:gd name="connsiteX6" fmla="*/ 3182692 w 3182692"/>
              <a:gd name="connsiteY6" fmla="*/ 20574 h 20574"/>
              <a:gd name="connsiteX7" fmla="*/ 2482500 w 3182692"/>
              <a:gd name="connsiteY7" fmla="*/ 20574 h 20574"/>
              <a:gd name="connsiteX8" fmla="*/ 1782308 w 3182692"/>
              <a:gd name="connsiteY8" fmla="*/ 20574 h 20574"/>
              <a:gd name="connsiteX9" fmla="*/ 1145769 w 3182692"/>
              <a:gd name="connsiteY9" fmla="*/ 20574 h 20574"/>
              <a:gd name="connsiteX10" fmla="*/ 0 w 3182692"/>
              <a:gd name="connsiteY10" fmla="*/ 20574 h 20574"/>
              <a:gd name="connsiteX11" fmla="*/ 0 w 3182692"/>
              <a:gd name="connsiteY11" fmla="*/ 0 h 20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82692" h="20574" fill="none" extrusionOk="false">
                <a:moveTo>
                  <a:pt x="0" y="0"/>
                </a:moveTo>
                <a:cubicBezTo>
                  <a:pt x="126686" y="-21366"/>
                  <a:pt x="467788" y="9025"/>
                  <a:pt x="604711" y="0"/>
                </a:cubicBezTo>
                <a:cubicBezTo>
                  <a:pt x="741634" y="-9025"/>
                  <a:pt x="1061620" y="6814"/>
                  <a:pt x="1241250" y="0"/>
                </a:cubicBezTo>
                <a:cubicBezTo>
                  <a:pt x="1420880" y="-6814"/>
                  <a:pt x="1713773" y="13383"/>
                  <a:pt x="1909615" y="0"/>
                </a:cubicBezTo>
                <a:cubicBezTo>
                  <a:pt x="2105457" y="-13383"/>
                  <a:pt x="2257256" y="13567"/>
                  <a:pt x="2577981" y="0"/>
                </a:cubicBezTo>
                <a:cubicBezTo>
                  <a:pt x="2898706" y="-13567"/>
                  <a:pt x="3026063" y="6328"/>
                  <a:pt x="3182692" y="0"/>
                </a:cubicBezTo>
                <a:cubicBezTo>
                  <a:pt x="3181869" y="8892"/>
                  <a:pt x="3183080" y="12703"/>
                  <a:pt x="3182692" y="20574"/>
                </a:cubicBezTo>
                <a:cubicBezTo>
                  <a:pt x="2998421" y="24028"/>
                  <a:pt x="2675038" y="21300"/>
                  <a:pt x="2482500" y="20574"/>
                </a:cubicBezTo>
                <a:cubicBezTo>
                  <a:pt x="2289962" y="19848"/>
                  <a:pt x="1930644" y="9120"/>
                  <a:pt x="1782308" y="20574"/>
                </a:cubicBezTo>
                <a:cubicBezTo>
                  <a:pt x="1633972" y="32028"/>
                  <a:pt x="1287388" y="294"/>
                  <a:pt x="1145769" y="20574"/>
                </a:cubicBezTo>
                <a:cubicBezTo>
                  <a:pt x="1004150" y="40854"/>
                  <a:pt x="256377" y="-35152"/>
                  <a:pt x="0" y="20574"/>
                </a:cubicBezTo>
                <a:cubicBezTo>
                  <a:pt x="-161" y="11630"/>
                  <a:pt x="139" y="4527"/>
                  <a:pt x="0" y="0"/>
                </a:cubicBezTo>
                <a:close/>
              </a:path>
              <a:path w="3182692" h="20574" stroke="false" extrusionOk="false">
                <a:moveTo>
                  <a:pt x="0" y="0"/>
                </a:moveTo>
                <a:cubicBezTo>
                  <a:pt x="283446" y="18201"/>
                  <a:pt x="432812" y="7290"/>
                  <a:pt x="604711" y="0"/>
                </a:cubicBezTo>
                <a:cubicBezTo>
                  <a:pt x="776610" y="-7290"/>
                  <a:pt x="982253" y="15478"/>
                  <a:pt x="1145769" y="0"/>
                </a:cubicBezTo>
                <a:cubicBezTo>
                  <a:pt x="1309285" y="-15478"/>
                  <a:pt x="1514247" y="-25520"/>
                  <a:pt x="1845961" y="0"/>
                </a:cubicBezTo>
                <a:cubicBezTo>
                  <a:pt x="2177675" y="25520"/>
                  <a:pt x="2297588" y="16646"/>
                  <a:pt x="2450673" y="0"/>
                </a:cubicBezTo>
                <a:cubicBezTo>
                  <a:pt x="2603758" y="-16646"/>
                  <a:pt x="3023048" y="-21196"/>
                  <a:pt x="3182692" y="0"/>
                </a:cubicBezTo>
                <a:cubicBezTo>
                  <a:pt x="3183228" y="8886"/>
                  <a:pt x="3182047" y="10327"/>
                  <a:pt x="3182692" y="20574"/>
                </a:cubicBezTo>
                <a:cubicBezTo>
                  <a:pt x="3039109" y="-10415"/>
                  <a:pt x="2823860" y="16134"/>
                  <a:pt x="2546154" y="20574"/>
                </a:cubicBezTo>
                <a:cubicBezTo>
                  <a:pt x="2268448" y="25014"/>
                  <a:pt x="2098674" y="7577"/>
                  <a:pt x="1845961" y="20574"/>
                </a:cubicBezTo>
                <a:cubicBezTo>
                  <a:pt x="1593248" y="33571"/>
                  <a:pt x="1456743" y="29846"/>
                  <a:pt x="1304904" y="20574"/>
                </a:cubicBezTo>
                <a:cubicBezTo>
                  <a:pt x="1153065" y="11302"/>
                  <a:pt x="947204" y="13412"/>
                  <a:pt x="668365" y="20574"/>
                </a:cubicBezTo>
                <a:cubicBezTo>
                  <a:pt x="389526" y="27736"/>
                  <a:pt x="288244" y="-2342"/>
                  <a:pt x="0" y="20574"/>
                </a:cubicBezTo>
                <a:cubicBezTo>
                  <a:pt x="271" y="13936"/>
                  <a:pt x="-429" y="8006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 useBgFill="true">
        <p:nvSpPr>
          <p:cNvPr id="58" name="Rectangle 57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5725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 sz="1350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4F6F3810-0A7C-4892-B12F-F4BBBBA55E94}"/>
              </a:ext>
            </a:extLst>
          </p:cNvPr>
          <p:cNvSpPr/>
          <p:nvPr/>
        </p:nvSpPr>
        <p:spPr>
          <a:xfrm>
            <a:off x="479161" y="1336645"/>
            <a:ext cx="2678858" cy="2680137"/>
          </a:xfrm>
          <a:prstGeom prst="rect">
            <a:avLst/>
          </a:prstGeom>
        </p:spPr>
        <p:txBody>
          <a:bodyPr vert="horz" lIns="68580" tIns="34290" rIns="68580" bIns="34290" rtlCol="false" anchor="b">
            <a:normAutofit/>
          </a:bodyPr>
          <a:lstStyle/>
          <a:p>
            <a:pPr>
              <a:spcBef>
                <a:spcPct val="0"/>
              </a:spcBef>
              <a:spcAft>
                <a:spcPts val="450"/>
              </a:spcAft>
            </a:pPr>
            <a:r>
              <a:rPr lang="en-US" sz="4350">
                <a:latin typeface="+mj-lt"/>
                <a:ea typeface="+mj-ea"/>
                <a:cs typeface="+mj-cs"/>
              </a:rPr>
              <a:t>Sociální práce jako profese</a:t>
            </a:r>
          </a:p>
        </p:txBody>
      </p:sp>
      <p:sp>
        <p:nvSpPr>
          <p:cNvPr id="60" name="Rectangle 6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459" y="4164200"/>
            <a:ext cx="2441321" cy="20574"/>
          </a:xfrm>
          <a:custGeom>
            <a:avLst/>
            <a:gdLst>
              <a:gd name="connsiteX0" fmla="*/ 0 w 2441321"/>
              <a:gd name="connsiteY0" fmla="*/ 0 h 20574"/>
              <a:gd name="connsiteX1" fmla="*/ 585917 w 2441321"/>
              <a:gd name="connsiteY1" fmla="*/ 0 h 20574"/>
              <a:gd name="connsiteX2" fmla="*/ 1196247 w 2441321"/>
              <a:gd name="connsiteY2" fmla="*/ 0 h 20574"/>
              <a:gd name="connsiteX3" fmla="*/ 1806578 w 2441321"/>
              <a:gd name="connsiteY3" fmla="*/ 0 h 20574"/>
              <a:gd name="connsiteX4" fmla="*/ 2441321 w 2441321"/>
              <a:gd name="connsiteY4" fmla="*/ 0 h 20574"/>
              <a:gd name="connsiteX5" fmla="*/ 2441321 w 2441321"/>
              <a:gd name="connsiteY5" fmla="*/ 20574 h 20574"/>
              <a:gd name="connsiteX6" fmla="*/ 1830991 w 2441321"/>
              <a:gd name="connsiteY6" fmla="*/ 20574 h 20574"/>
              <a:gd name="connsiteX7" fmla="*/ 1269487 w 2441321"/>
              <a:gd name="connsiteY7" fmla="*/ 20574 h 20574"/>
              <a:gd name="connsiteX8" fmla="*/ 707983 w 2441321"/>
              <a:gd name="connsiteY8" fmla="*/ 20574 h 20574"/>
              <a:gd name="connsiteX9" fmla="*/ 0 w 2441321"/>
              <a:gd name="connsiteY9" fmla="*/ 20574 h 20574"/>
              <a:gd name="connsiteX10" fmla="*/ 0 w 2441321"/>
              <a:gd name="connsiteY10" fmla="*/ 0 h 20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41321" h="20574" fill="none" extrusionOk="false">
                <a:moveTo>
                  <a:pt x="0" y="0"/>
                </a:moveTo>
                <a:cubicBezTo>
                  <a:pt x="273217" y="-17533"/>
                  <a:pt x="355785" y="-4171"/>
                  <a:pt x="585917" y="0"/>
                </a:cubicBezTo>
                <a:cubicBezTo>
                  <a:pt x="816049" y="4171"/>
                  <a:pt x="991446" y="-9419"/>
                  <a:pt x="1196247" y="0"/>
                </a:cubicBezTo>
                <a:cubicBezTo>
                  <a:pt x="1401048" y="9419"/>
                  <a:pt x="1589984" y="-731"/>
                  <a:pt x="1806578" y="0"/>
                </a:cubicBezTo>
                <a:cubicBezTo>
                  <a:pt x="2023172" y="731"/>
                  <a:pt x="2247754" y="8393"/>
                  <a:pt x="2441321" y="0"/>
                </a:cubicBezTo>
                <a:cubicBezTo>
                  <a:pt x="2440596" y="4299"/>
                  <a:pt x="2441923" y="10959"/>
                  <a:pt x="2441321" y="20574"/>
                </a:cubicBezTo>
                <a:cubicBezTo>
                  <a:pt x="2169723" y="32792"/>
                  <a:pt x="2045712" y="41426"/>
                  <a:pt x="1830991" y="20574"/>
                </a:cubicBezTo>
                <a:cubicBezTo>
                  <a:pt x="1616270" y="-278"/>
                  <a:pt x="1505876" y="6235"/>
                  <a:pt x="1269487" y="20574"/>
                </a:cubicBezTo>
                <a:cubicBezTo>
                  <a:pt x="1033098" y="34913"/>
                  <a:pt x="908661" y="43477"/>
                  <a:pt x="707983" y="20574"/>
                </a:cubicBezTo>
                <a:cubicBezTo>
                  <a:pt x="507305" y="-2329"/>
                  <a:pt x="333592" y="23045"/>
                  <a:pt x="0" y="20574"/>
                </a:cubicBezTo>
                <a:cubicBezTo>
                  <a:pt x="569" y="11858"/>
                  <a:pt x="-153" y="10223"/>
                  <a:pt x="0" y="0"/>
                </a:cubicBezTo>
                <a:close/>
              </a:path>
              <a:path w="2441321" h="20574" stroke="false" extrusionOk="false">
                <a:moveTo>
                  <a:pt x="0" y="0"/>
                </a:moveTo>
                <a:cubicBezTo>
                  <a:pt x="207071" y="-14617"/>
                  <a:pt x="444194" y="-15606"/>
                  <a:pt x="585917" y="0"/>
                </a:cubicBezTo>
                <a:cubicBezTo>
                  <a:pt x="727640" y="15606"/>
                  <a:pt x="904326" y="-79"/>
                  <a:pt x="1123008" y="0"/>
                </a:cubicBezTo>
                <a:cubicBezTo>
                  <a:pt x="1341690" y="79"/>
                  <a:pt x="1600014" y="10401"/>
                  <a:pt x="1782164" y="0"/>
                </a:cubicBezTo>
                <a:cubicBezTo>
                  <a:pt x="1964314" y="-10401"/>
                  <a:pt x="2143537" y="-21488"/>
                  <a:pt x="2441321" y="0"/>
                </a:cubicBezTo>
                <a:cubicBezTo>
                  <a:pt x="2440478" y="7175"/>
                  <a:pt x="2440293" y="11160"/>
                  <a:pt x="2441321" y="20574"/>
                </a:cubicBezTo>
                <a:cubicBezTo>
                  <a:pt x="2166745" y="31059"/>
                  <a:pt x="2078726" y="17762"/>
                  <a:pt x="1879817" y="20574"/>
                </a:cubicBezTo>
                <a:cubicBezTo>
                  <a:pt x="1680908" y="23386"/>
                  <a:pt x="1548770" y="-1841"/>
                  <a:pt x="1318313" y="20574"/>
                </a:cubicBezTo>
                <a:cubicBezTo>
                  <a:pt x="1087856" y="42989"/>
                  <a:pt x="894613" y="6213"/>
                  <a:pt x="659157" y="20574"/>
                </a:cubicBezTo>
                <a:cubicBezTo>
                  <a:pt x="423701" y="34935"/>
                  <a:pt x="246611" y="36261"/>
                  <a:pt x="0" y="20574"/>
                </a:cubicBezTo>
                <a:cubicBezTo>
                  <a:pt x="-463" y="16409"/>
                  <a:pt x="-355" y="8937"/>
                  <a:pt x="0" y="0"/>
                </a:cubicBezTo>
                <a:close/>
              </a:path>
            </a:pathLst>
          </a:custGeom>
          <a:solidFill>
            <a:srgbClr val="80A9A3"/>
          </a:solidFill>
          <a:ln w="38100" cap="rnd">
            <a:solidFill>
              <a:srgbClr val="80A9A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 sz="1350"/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33F938AA-AAA1-4278-8367-E8E764898E3A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490722" y="1430185"/>
            <a:ext cx="5410962" cy="3977057"/>
          </a:xfrm>
          <a:prstGeom prst="rect">
            <a:avLst/>
          </a:prstGeom>
        </p:spPr>
      </p:pic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CBDCFD02-D0C8-4CA1-800D-4D97197FCFF1}"/>
              </a:ext>
            </a:extLst>
          </p:cNvPr>
          <p:cNvSpPr txBox="true">
            <a:spLocks/>
          </p:cNvSpPr>
          <p:nvPr/>
        </p:nvSpPr>
        <p:spPr>
          <a:xfrm>
            <a:off x="395143" y="2513218"/>
            <a:ext cx="8353712" cy="305522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false" eaLnBrk="true" latinLnBrk="false" hangingPunct="true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false" eaLnBrk="true" latinLnBrk="false" hangingPunct="true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false" eaLnBrk="true" latinLnBrk="false" hangingPunct="true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false" eaLnBrk="true" latinLnBrk="false" hangingPunct="true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false" eaLnBrk="true" latinLnBrk="false" hangingPunct="true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0">
              <a:buFont typeface="Arial" panose="020B0604020202020204" pitchFamily="34" charset="0"/>
              <a:buNone/>
            </a:pPr>
            <a:br>
              <a:rPr lang="cs-CZ" sz="1500" dirty="false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1350" dirty="false"/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47380C8B-B404-4516-A883-EC4FCBA480FD}"/>
              </a:ext>
            </a:extLst>
          </p:cNvPr>
          <p:cNvSpPr txBox="true">
            <a:spLocks/>
          </p:cNvSpPr>
          <p:nvPr/>
        </p:nvSpPr>
        <p:spPr>
          <a:xfrm>
            <a:off x="509443" y="2627518"/>
            <a:ext cx="8353712" cy="305522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false" eaLnBrk="true" latinLnBrk="false" hangingPunct="true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false" eaLnBrk="true" latinLnBrk="false" hangingPunct="true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false" eaLnBrk="true" latinLnBrk="false" hangingPunct="true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false" eaLnBrk="true" latinLnBrk="false" hangingPunct="true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false" eaLnBrk="true" latinLnBrk="false" hangingPunct="true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endParaRPr lang="cs-CZ" sz="1500" dirty="fals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56F092A-B9C8-469D-B9B2-F4C3B308F743}"/>
              </a:ext>
            </a:extLst>
          </p:cNvPr>
          <p:cNvSpPr txBox="true"/>
          <p:nvPr/>
        </p:nvSpPr>
        <p:spPr>
          <a:xfrm>
            <a:off x="1415911" y="5710569"/>
            <a:ext cx="7728089" cy="253916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algn="r"/>
            <a:r>
              <a:rPr lang="cs-CZ" sz="1050" dirty="false">
                <a:latin typeface="Cambria" panose="02040503050406030204" pitchFamily="18" charset="0"/>
                <a:ea typeface="Cambria" panose="02040503050406030204" pitchFamily="18" charset="0"/>
              </a:rPr>
              <a:t>Výzkumná zpráva: Analýza dopadů pandemické zkušenosti na sociální pracovníky ve veřejné správě</a:t>
            </a:r>
          </a:p>
        </p:txBody>
      </p:sp>
    </p:spTree>
    <p:extLst>
      <p:ext uri="{BB962C8B-B14F-4D97-AF65-F5344CB8AC3E}">
        <p14:creationId xmlns:p14="http://schemas.microsoft.com/office/powerpoint/2010/main" val="2231644535"/>
      </p:ext>
    </p:extLst>
  </p:cSld>
  <p:clrMapOvr>
    <a:masterClrMapping/>
  </p:clrMapOvr>
</p:sld>
</file>

<file path=ppt/slides/slide3.xml><?xml version="1.0" encoding="utf-8"?>
<p:sld xmlns:p="http://schemas.openxmlformats.org/presentationml/2006/main" xmlns:r="http://schemas.openxmlformats.org/officeDocument/2006/relationships" xmlns:a="http://schemas.openxmlformats.org/drawing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true">
        <p:nvSpPr>
          <p:cNvPr id="13" name="Rectangle 8">
            <a:extLst>
              <a:ext uri="{FF2B5EF4-FFF2-40B4-BE49-F238E27FC236}">
                <a16:creationId xmlns:a16="http://schemas.microsoft.com/office/drawing/2014/main" id="{F944E337-3E5D-4A1F-A5A1-2057F25B8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algn="ctr" cap="flat" cmpd="sng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/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4DA50D69-7CF7-4844-B844-A2B821C77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54"/>
            <a:ext cx="9144000" cy="6865854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429000" y="601744"/>
            <a:ext cx="5086350" cy="133869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cs-CZ" sz="2400" b="true" kern="1200">
                <a:latin typeface="Arial" charset="0"/>
                <a:ea typeface="+mn-ea"/>
                <a:cs typeface="+mn-cs"/>
              </a:rPr>
              <a:t>Předpoklady pro výkon povolání sociálního pracovníka</a:t>
            </a:r>
            <a:br>
              <a:rPr lang="cs-CZ" sz="2400" b="true" kern="1200">
                <a:latin typeface="Arial" charset="0"/>
                <a:ea typeface="+mn-ea"/>
                <a:cs typeface="+mn-cs"/>
              </a:rPr>
            </a:br>
            <a:endParaRPr lang="cs-CZ" sz="2400" b="true" kern="1200">
              <a:latin typeface="Arial" charset="0"/>
              <a:ea typeface="+mn-ea"/>
              <a:cs typeface="+mn-cs"/>
            </a:endParaRPr>
          </a:p>
        </p:txBody>
      </p:sp>
      <p:pic>
        <p:nvPicPr>
          <p:cNvPr id="15" name="Picture 4" descr="Osoba s červenými hračkami před dvěma čarami bílých obrázků">
            <a:extLst>
              <a:ext uri="{FF2B5EF4-FFF2-40B4-BE49-F238E27FC236}">
                <a16:creationId xmlns:a16="http://schemas.microsoft.com/office/drawing/2014/main" id="{7FF056C4-61F9-298B-D1B5-F2BE5442614E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2"/>
          <a:srcRect l="38429" r="34573"/>
          <a:stretch/>
        </p:blipFill>
        <p:spPr>
          <a:xfrm>
            <a:off x="20" y="10"/>
            <a:ext cx="2816049" cy="6857990"/>
          </a:xfrm>
          <a:custGeom>
            <a:avLst/>
            <a:gdLst/>
            <a:ahLst/>
            <a:cxnLst/>
            <a:rect l="l" t="t" r="r" b="b"/>
            <a:pathLst>
              <a:path w="3754759" h="6858000">
                <a:moveTo>
                  <a:pt x="0" y="0"/>
                </a:moveTo>
                <a:lnTo>
                  <a:pt x="3405358" y="0"/>
                </a:lnTo>
                <a:lnTo>
                  <a:pt x="3406298" y="5103"/>
                </a:lnTo>
                <a:cubicBezTo>
                  <a:pt x="3408705" y="9272"/>
                  <a:pt x="3410993" y="13534"/>
                  <a:pt x="3408744" y="22806"/>
                </a:cubicBezTo>
                <a:cubicBezTo>
                  <a:pt x="3398212" y="18869"/>
                  <a:pt x="3412504" y="58782"/>
                  <a:pt x="3403554" y="60481"/>
                </a:cubicBezTo>
                <a:cubicBezTo>
                  <a:pt x="3417198" y="75379"/>
                  <a:pt x="3401704" y="83956"/>
                  <a:pt x="3406685" y="104437"/>
                </a:cubicBezTo>
                <a:cubicBezTo>
                  <a:pt x="3412035" y="113935"/>
                  <a:pt x="3413215" y="120918"/>
                  <a:pt x="3408439" y="130745"/>
                </a:cubicBezTo>
                <a:cubicBezTo>
                  <a:pt x="3434362" y="174436"/>
                  <a:pt x="3410826" y="157826"/>
                  <a:pt x="3422002" y="199353"/>
                </a:cubicBezTo>
                <a:cubicBezTo>
                  <a:pt x="3433366" y="235046"/>
                  <a:pt x="3441595" y="275734"/>
                  <a:pt x="3466217" y="309590"/>
                </a:cubicBezTo>
                <a:cubicBezTo>
                  <a:pt x="3473022" y="315692"/>
                  <a:pt x="3476249" y="331335"/>
                  <a:pt x="3473425" y="344525"/>
                </a:cubicBezTo>
                <a:cubicBezTo>
                  <a:pt x="3472938" y="346792"/>
                  <a:pt x="3472286" y="348904"/>
                  <a:pt x="3471491" y="350788"/>
                </a:cubicBezTo>
                <a:cubicBezTo>
                  <a:pt x="3476473" y="380853"/>
                  <a:pt x="3497528" y="490678"/>
                  <a:pt x="3503314" y="524915"/>
                </a:cubicBezTo>
                <a:cubicBezTo>
                  <a:pt x="3495110" y="528110"/>
                  <a:pt x="3511009" y="544789"/>
                  <a:pt x="3506208" y="556205"/>
                </a:cubicBezTo>
                <a:cubicBezTo>
                  <a:pt x="3501906" y="564424"/>
                  <a:pt x="3505727" y="571402"/>
                  <a:pt x="3506503" y="579730"/>
                </a:cubicBezTo>
                <a:cubicBezTo>
                  <a:pt x="3503352" y="590904"/>
                  <a:pt x="3511763" y="626437"/>
                  <a:pt x="3516997" y="635552"/>
                </a:cubicBezTo>
                <a:cubicBezTo>
                  <a:pt x="3534688" y="657082"/>
                  <a:pt x="3524838" y="708447"/>
                  <a:pt x="3538464" y="726388"/>
                </a:cubicBezTo>
                <a:cubicBezTo>
                  <a:pt x="3540659" y="733032"/>
                  <a:pt x="3541735" y="739585"/>
                  <a:pt x="3542115" y="746049"/>
                </a:cubicBezTo>
                <a:lnTo>
                  <a:pt x="3541598" y="764218"/>
                </a:lnTo>
                <a:lnTo>
                  <a:pt x="3538294" y="769538"/>
                </a:lnTo>
                <a:lnTo>
                  <a:pt x="3539714" y="780556"/>
                </a:lnTo>
                <a:lnTo>
                  <a:pt x="3539328" y="783752"/>
                </a:lnTo>
                <a:cubicBezTo>
                  <a:pt x="3538575" y="789859"/>
                  <a:pt x="3537953" y="795880"/>
                  <a:pt x="3537882" y="801812"/>
                </a:cubicBezTo>
                <a:cubicBezTo>
                  <a:pt x="3555332" y="793164"/>
                  <a:pt x="3540143" y="850853"/>
                  <a:pt x="3553763" y="833773"/>
                </a:cubicBezTo>
                <a:cubicBezTo>
                  <a:pt x="3556400" y="864868"/>
                  <a:pt x="3568671" y="840452"/>
                  <a:pt x="3557696" y="878520"/>
                </a:cubicBezTo>
                <a:cubicBezTo>
                  <a:pt x="3574636" y="926170"/>
                  <a:pt x="3572932" y="1002669"/>
                  <a:pt x="3596902" y="1039468"/>
                </a:cubicBezTo>
                <a:cubicBezTo>
                  <a:pt x="3588227" y="1035176"/>
                  <a:pt x="3582669" y="1055878"/>
                  <a:pt x="3587550" y="1069793"/>
                </a:cubicBezTo>
                <a:cubicBezTo>
                  <a:pt x="3553603" y="1054905"/>
                  <a:pt x="3620138" y="1124159"/>
                  <a:pt x="3598129" y="1137690"/>
                </a:cubicBezTo>
                <a:cubicBezTo>
                  <a:pt x="3619154" y="1137277"/>
                  <a:pt x="3657845" y="1198819"/>
                  <a:pt x="3642072" y="1229443"/>
                </a:cubicBezTo>
                <a:cubicBezTo>
                  <a:pt x="3648492" y="1274612"/>
                  <a:pt x="3667414" y="1305895"/>
                  <a:pt x="3662799" y="1353804"/>
                </a:cubicBezTo>
                <a:cubicBezTo>
                  <a:pt x="3665680" y="1355144"/>
                  <a:pt x="3668149" y="1357448"/>
                  <a:pt x="3670319" y="1360420"/>
                </a:cubicBezTo>
                <a:lnTo>
                  <a:pt x="3675717" y="1370453"/>
                </a:lnTo>
                <a:lnTo>
                  <a:pt x="3675458" y="1372456"/>
                </a:lnTo>
                <a:cubicBezTo>
                  <a:pt x="3675775" y="1380261"/>
                  <a:pt x="3677154" y="1384198"/>
                  <a:pt x="3678998" y="1386422"/>
                </a:cubicBezTo>
                <a:lnTo>
                  <a:pt x="3681613" y="1387932"/>
                </a:lnTo>
                <a:lnTo>
                  <a:pt x="3684619" y="1397028"/>
                </a:lnTo>
                <a:lnTo>
                  <a:pt x="3692094" y="1413643"/>
                </a:lnTo>
                <a:lnTo>
                  <a:pt x="3692036" y="1417975"/>
                </a:lnTo>
                <a:lnTo>
                  <a:pt x="3701043" y="1444940"/>
                </a:lnTo>
                <a:lnTo>
                  <a:pt x="3700474" y="1445893"/>
                </a:lnTo>
                <a:cubicBezTo>
                  <a:pt x="3699407" y="1448641"/>
                  <a:pt x="3699006" y="1451835"/>
                  <a:pt x="3699990" y="1456030"/>
                </a:cubicBezTo>
                <a:cubicBezTo>
                  <a:pt x="3688343" y="1458099"/>
                  <a:pt x="3696713" y="1461887"/>
                  <a:pt x="3700642" y="1474079"/>
                </a:cubicBezTo>
                <a:cubicBezTo>
                  <a:pt x="3683431" y="1480016"/>
                  <a:pt x="3700716" y="1509516"/>
                  <a:pt x="3693587" y="1522890"/>
                </a:cubicBezTo>
                <a:cubicBezTo>
                  <a:pt x="3696861" y="1531716"/>
                  <a:pt x="3700010" y="1541157"/>
                  <a:pt x="3702900" y="1551068"/>
                </a:cubicBezTo>
                <a:lnTo>
                  <a:pt x="3708038" y="1631578"/>
                </a:lnTo>
                <a:lnTo>
                  <a:pt x="3698097" y="1716642"/>
                </a:lnTo>
                <a:cubicBezTo>
                  <a:pt x="3699314" y="1747867"/>
                  <a:pt x="3695412" y="1775147"/>
                  <a:pt x="3700384" y="1801382"/>
                </a:cubicBezTo>
                <a:cubicBezTo>
                  <a:pt x="3696845" y="1812311"/>
                  <a:pt x="3695699" y="1822504"/>
                  <a:pt x="3702257" y="1832013"/>
                </a:cubicBezTo>
                <a:cubicBezTo>
                  <a:pt x="3701651" y="1861238"/>
                  <a:pt x="3693313" y="1868713"/>
                  <a:pt x="3700986" y="1886838"/>
                </a:cubicBezTo>
                <a:cubicBezTo>
                  <a:pt x="3687741" y="1903887"/>
                  <a:pt x="3693148" y="1904594"/>
                  <a:pt x="3697545" y="1912087"/>
                </a:cubicBezTo>
                <a:lnTo>
                  <a:pt x="3697885" y="1913171"/>
                </a:lnTo>
                <a:lnTo>
                  <a:pt x="3695987" y="1915505"/>
                </a:lnTo>
                <a:lnTo>
                  <a:pt x="3695284" y="1920179"/>
                </a:lnTo>
                <a:lnTo>
                  <a:pt x="3696499" y="1932787"/>
                </a:lnTo>
                <a:lnTo>
                  <a:pt x="3697473" y="1937503"/>
                </a:lnTo>
                <a:cubicBezTo>
                  <a:pt x="3697953" y="1940760"/>
                  <a:pt x="3698023" y="1942937"/>
                  <a:pt x="3697799" y="1944457"/>
                </a:cubicBezTo>
                <a:lnTo>
                  <a:pt x="3697642" y="1944638"/>
                </a:lnTo>
                <a:lnTo>
                  <a:pt x="3698268" y="1951136"/>
                </a:lnTo>
                <a:cubicBezTo>
                  <a:pt x="3699704" y="1962083"/>
                  <a:pt x="3701457" y="1972719"/>
                  <a:pt x="3703418" y="1982828"/>
                </a:cubicBezTo>
                <a:cubicBezTo>
                  <a:pt x="3694620" y="1991887"/>
                  <a:pt x="3707345" y="2028973"/>
                  <a:pt x="3689767" y="2025705"/>
                </a:cubicBezTo>
                <a:cubicBezTo>
                  <a:pt x="3691896" y="2039367"/>
                  <a:pt x="3699517" y="2047321"/>
                  <a:pt x="3687894" y="2043252"/>
                </a:cubicBezTo>
                <a:cubicBezTo>
                  <a:pt x="3688268" y="2047766"/>
                  <a:pt x="3687435" y="2050599"/>
                  <a:pt x="3686015" y="2052668"/>
                </a:cubicBezTo>
                <a:lnTo>
                  <a:pt x="3685329" y="2053280"/>
                </a:lnTo>
                <a:lnTo>
                  <a:pt x="3690348" y="2083660"/>
                </a:lnTo>
                <a:lnTo>
                  <a:pt x="3689688" y="2087758"/>
                </a:lnTo>
                <a:lnTo>
                  <a:pt x="3694656" y="2107476"/>
                </a:lnTo>
                <a:lnTo>
                  <a:pt x="3696317" y="2117709"/>
                </a:lnTo>
                <a:lnTo>
                  <a:pt x="3698652" y="2120508"/>
                </a:lnTo>
                <a:cubicBezTo>
                  <a:pt x="3700138" y="2123582"/>
                  <a:pt x="3700933" y="2128051"/>
                  <a:pt x="3700157" y="2135655"/>
                </a:cubicBezTo>
                <a:lnTo>
                  <a:pt x="3699626" y="2137431"/>
                </a:lnTo>
                <a:lnTo>
                  <a:pt x="3703486" y="2149795"/>
                </a:lnTo>
                <a:cubicBezTo>
                  <a:pt x="3705184" y="2153754"/>
                  <a:pt x="3707268" y="2157232"/>
                  <a:pt x="3709885" y="2160002"/>
                </a:cubicBezTo>
                <a:cubicBezTo>
                  <a:pt x="3698737" y="2203287"/>
                  <a:pt x="3712805" y="2242927"/>
                  <a:pt x="3712777" y="2289319"/>
                </a:cubicBezTo>
                <a:cubicBezTo>
                  <a:pt x="3693169" y="2310331"/>
                  <a:pt x="3722276" y="2389074"/>
                  <a:pt x="3742794" y="2399589"/>
                </a:cubicBezTo>
                <a:cubicBezTo>
                  <a:pt x="3725319" y="2400703"/>
                  <a:pt x="3751962" y="2457534"/>
                  <a:pt x="3753311" y="2472464"/>
                </a:cubicBezTo>
                <a:cubicBezTo>
                  <a:pt x="3753760" y="2477441"/>
                  <a:pt x="3751399" y="2477762"/>
                  <a:pt x="3743656" y="2469811"/>
                </a:cubicBezTo>
                <a:cubicBezTo>
                  <a:pt x="3746474" y="2485608"/>
                  <a:pt x="3738186" y="2502460"/>
                  <a:pt x="3730339" y="2493869"/>
                </a:cubicBezTo>
                <a:cubicBezTo>
                  <a:pt x="3748556" y="2541387"/>
                  <a:pt x="3736267" y="2613433"/>
                  <a:pt x="3746134" y="2667651"/>
                </a:cubicBezTo>
                <a:cubicBezTo>
                  <a:pt x="3730160" y="2698252"/>
                  <a:pt x="3745496" y="2681337"/>
                  <a:pt x="3743743" y="2712354"/>
                </a:cubicBezTo>
                <a:cubicBezTo>
                  <a:pt x="3759373" y="2703131"/>
                  <a:pt x="3736572" y="2750256"/>
                  <a:pt x="3754759" y="2751060"/>
                </a:cubicBezTo>
                <a:cubicBezTo>
                  <a:pt x="3753864" y="2756679"/>
                  <a:pt x="3752424" y="2762098"/>
                  <a:pt x="3750841" y="2767527"/>
                </a:cubicBezTo>
                <a:lnTo>
                  <a:pt x="3750021" y="2770377"/>
                </a:lnTo>
                <a:lnTo>
                  <a:pt x="3749874" y="2781617"/>
                </a:lnTo>
                <a:lnTo>
                  <a:pt x="3745916" y="2784975"/>
                </a:lnTo>
                <a:lnTo>
                  <a:pt x="3742888" y="2802030"/>
                </a:lnTo>
                <a:cubicBezTo>
                  <a:pt x="3742360" y="2808388"/>
                  <a:pt x="3742498" y="2815196"/>
                  <a:pt x="3743710" y="2822667"/>
                </a:cubicBezTo>
                <a:cubicBezTo>
                  <a:pt x="3751787" y="2840797"/>
                  <a:pt x="3744398" y="2870002"/>
                  <a:pt x="3746201" y="2896003"/>
                </a:cubicBezTo>
                <a:lnTo>
                  <a:pt x="3749006" y="2907846"/>
                </a:lnTo>
                <a:lnTo>
                  <a:pt x="3747206" y="2947037"/>
                </a:lnTo>
                <a:cubicBezTo>
                  <a:pt x="3747030" y="2958176"/>
                  <a:pt x="3747214" y="2969719"/>
                  <a:pt x="3748070" y="2981841"/>
                </a:cubicBezTo>
                <a:lnTo>
                  <a:pt x="3750937" y="3004278"/>
                </a:lnTo>
                <a:lnTo>
                  <a:pt x="3749761" y="3010254"/>
                </a:lnTo>
                <a:cubicBezTo>
                  <a:pt x="3750425" y="3020530"/>
                  <a:pt x="3756245" y="3033889"/>
                  <a:pt x="3749923" y="3032983"/>
                </a:cubicBezTo>
                <a:lnTo>
                  <a:pt x="3752658" y="3044429"/>
                </a:lnTo>
                <a:lnTo>
                  <a:pt x="3748217" y="3056076"/>
                </a:lnTo>
                <a:cubicBezTo>
                  <a:pt x="3747117" y="3057381"/>
                  <a:pt x="3745928" y="3058381"/>
                  <a:pt x="3744691" y="3059042"/>
                </a:cubicBezTo>
                <a:lnTo>
                  <a:pt x="3747123" y="3075102"/>
                </a:lnTo>
                <a:lnTo>
                  <a:pt x="3744190" y="3088509"/>
                </a:lnTo>
                <a:lnTo>
                  <a:pt x="3747093" y="3099930"/>
                </a:lnTo>
                <a:lnTo>
                  <a:pt x="3746799" y="3104743"/>
                </a:lnTo>
                <a:lnTo>
                  <a:pt x="3745610" y="3116729"/>
                </a:lnTo>
                <a:cubicBezTo>
                  <a:pt x="3744666" y="3122891"/>
                  <a:pt x="3743503" y="3129792"/>
                  <a:pt x="3742676" y="3137453"/>
                </a:cubicBezTo>
                <a:lnTo>
                  <a:pt x="3742441" y="3143884"/>
                </a:lnTo>
                <a:lnTo>
                  <a:pt x="3737104" y="3158122"/>
                </a:lnTo>
                <a:cubicBezTo>
                  <a:pt x="3733050" y="3168490"/>
                  <a:pt x="3730374" y="3176626"/>
                  <a:pt x="3733275" y="3185367"/>
                </a:cubicBezTo>
                <a:cubicBezTo>
                  <a:pt x="3728135" y="3200760"/>
                  <a:pt x="3712176" y="3212117"/>
                  <a:pt x="3717639" y="3233769"/>
                </a:cubicBezTo>
                <a:cubicBezTo>
                  <a:pt x="3709851" y="3227497"/>
                  <a:pt x="3717920" y="3258095"/>
                  <a:pt x="3710433" y="3262123"/>
                </a:cubicBezTo>
                <a:cubicBezTo>
                  <a:pt x="3704342" y="3264110"/>
                  <a:pt x="3705370" y="3273856"/>
                  <a:pt x="3703458" y="3281408"/>
                </a:cubicBezTo>
                <a:cubicBezTo>
                  <a:pt x="3697412" y="3287020"/>
                  <a:pt x="3693483" y="3324746"/>
                  <a:pt x="3695027" y="3337739"/>
                </a:cubicBezTo>
                <a:cubicBezTo>
                  <a:pt x="3703095" y="3374177"/>
                  <a:pt x="3679154" y="3404974"/>
                  <a:pt x="3684951" y="3434139"/>
                </a:cubicBezTo>
                <a:cubicBezTo>
                  <a:pt x="3684732" y="3441861"/>
                  <a:pt x="3683615" y="3448308"/>
                  <a:pt x="3681946" y="3453928"/>
                </a:cubicBezTo>
                <a:lnTo>
                  <a:pt x="3675939" y="3468021"/>
                </a:lnTo>
                <a:cubicBezTo>
                  <a:pt x="3674480" y="3468264"/>
                  <a:pt x="3673022" y="3468506"/>
                  <a:pt x="3671563" y="3468748"/>
                </a:cubicBezTo>
                <a:lnTo>
                  <a:pt x="3669360" y="3479164"/>
                </a:lnTo>
                <a:lnTo>
                  <a:pt x="3668060" y="3481325"/>
                </a:lnTo>
                <a:cubicBezTo>
                  <a:pt x="3665560" y="3485437"/>
                  <a:pt x="3663197" y="3489622"/>
                  <a:pt x="3661315" y="3494328"/>
                </a:cubicBezTo>
                <a:cubicBezTo>
                  <a:pt x="3678446" y="3506175"/>
                  <a:pt x="3648136" y="3536311"/>
                  <a:pt x="3664679" y="3537226"/>
                </a:cubicBezTo>
                <a:cubicBezTo>
                  <a:pt x="3657322" y="3565147"/>
                  <a:pt x="3674997" y="3558694"/>
                  <a:pt x="3654205" y="3577551"/>
                </a:cubicBezTo>
                <a:cubicBezTo>
                  <a:pt x="3653633" y="3634248"/>
                  <a:pt x="3628736" y="3694092"/>
                  <a:pt x="3637325" y="3749618"/>
                </a:cubicBezTo>
                <a:cubicBezTo>
                  <a:pt x="3631446" y="3736800"/>
                  <a:pt x="3620480" y="3747498"/>
                  <a:pt x="3620258" y="3763981"/>
                </a:cubicBezTo>
                <a:cubicBezTo>
                  <a:pt x="3596667" y="3715365"/>
                  <a:pt x="3630603" y="3842969"/>
                  <a:pt x="3608193" y="3830141"/>
                </a:cubicBezTo>
                <a:cubicBezTo>
                  <a:pt x="3625759" y="3852486"/>
                  <a:pt x="3638965" y="3943841"/>
                  <a:pt x="3616479" y="3951521"/>
                </a:cubicBezTo>
                <a:cubicBezTo>
                  <a:pt x="3607940" y="3994867"/>
                  <a:pt x="3614033" y="4040502"/>
                  <a:pt x="3595498" y="4074157"/>
                </a:cubicBezTo>
                <a:cubicBezTo>
                  <a:pt x="3597477" y="4078342"/>
                  <a:pt x="3598819" y="4082864"/>
                  <a:pt x="3599706" y="4087599"/>
                </a:cubicBezTo>
                <a:lnTo>
                  <a:pt x="3601103" y="4101515"/>
                </a:lnTo>
                <a:lnTo>
                  <a:pt x="3600274" y="4102849"/>
                </a:lnTo>
                <a:cubicBezTo>
                  <a:pt x="3598143" y="4109482"/>
                  <a:pt x="3598077" y="4114144"/>
                  <a:pt x="3598925" y="4117926"/>
                </a:cubicBezTo>
                <a:lnTo>
                  <a:pt x="3600630" y="4121966"/>
                </a:lnTo>
                <a:lnTo>
                  <a:pt x="3600331" y="4132543"/>
                </a:lnTo>
                <a:lnTo>
                  <a:pt x="3601432" y="4154003"/>
                </a:lnTo>
                <a:lnTo>
                  <a:pt x="3600054" y="4157433"/>
                </a:lnTo>
                <a:lnTo>
                  <a:pt x="3599248" y="4188888"/>
                </a:lnTo>
                <a:cubicBezTo>
                  <a:pt x="3598993" y="4188940"/>
                  <a:pt x="3598738" y="4188992"/>
                  <a:pt x="3598484" y="4189044"/>
                </a:cubicBezTo>
                <a:cubicBezTo>
                  <a:pt x="3596754" y="4190111"/>
                  <a:pt x="3595443" y="4192250"/>
                  <a:pt x="3594971" y="4196698"/>
                </a:cubicBezTo>
                <a:cubicBezTo>
                  <a:pt x="3584674" y="4185805"/>
                  <a:pt x="3590455" y="4197885"/>
                  <a:pt x="3589971" y="4211958"/>
                </a:cubicBezTo>
                <a:cubicBezTo>
                  <a:pt x="3573870" y="4198179"/>
                  <a:pt x="3579156" y="4240607"/>
                  <a:pt x="3569135" y="4243705"/>
                </a:cubicBezTo>
                <a:cubicBezTo>
                  <a:pt x="3569142" y="4254351"/>
                  <a:pt x="3568856" y="4265362"/>
                  <a:pt x="3568210" y="4276468"/>
                </a:cubicBezTo>
                <a:lnTo>
                  <a:pt x="3567613" y="4282925"/>
                </a:lnTo>
                <a:cubicBezTo>
                  <a:pt x="3567553" y="4282949"/>
                  <a:pt x="3567492" y="4282974"/>
                  <a:pt x="3567432" y="4282999"/>
                </a:cubicBezTo>
                <a:cubicBezTo>
                  <a:pt x="3566940" y="4284280"/>
                  <a:pt x="3566607" y="4286359"/>
                  <a:pt x="3566464" y="4289697"/>
                </a:cubicBezTo>
                <a:lnTo>
                  <a:pt x="3566526" y="4294698"/>
                </a:lnTo>
                <a:lnTo>
                  <a:pt x="3565367" y="4307225"/>
                </a:lnTo>
                <a:lnTo>
                  <a:pt x="3563841" y="4311164"/>
                </a:lnTo>
                <a:lnTo>
                  <a:pt x="3561610" y="4312189"/>
                </a:lnTo>
                <a:lnTo>
                  <a:pt x="3561734" y="4313408"/>
                </a:lnTo>
                <a:cubicBezTo>
                  <a:pt x="3564537" y="4323096"/>
                  <a:pt x="3569544" y="4327053"/>
                  <a:pt x="3553832" y="4334910"/>
                </a:cubicBezTo>
                <a:cubicBezTo>
                  <a:pt x="3557797" y="4356533"/>
                  <a:pt x="3548502" y="4358433"/>
                  <a:pt x="3542564" y="4385380"/>
                </a:cubicBezTo>
                <a:cubicBezTo>
                  <a:pt x="3547050" y="4398267"/>
                  <a:pt x="3544091" y="4407098"/>
                  <a:pt x="3538724" y="4415150"/>
                </a:cubicBezTo>
                <a:cubicBezTo>
                  <a:pt x="3538633" y="4442707"/>
                  <a:pt x="3529920" y="4465824"/>
                  <a:pt x="3525348" y="4495753"/>
                </a:cubicBezTo>
                <a:cubicBezTo>
                  <a:pt x="3529387" y="4530212"/>
                  <a:pt x="3514579" y="4543935"/>
                  <a:pt x="3509749" y="4575934"/>
                </a:cubicBezTo>
                <a:cubicBezTo>
                  <a:pt x="3519579" y="4606914"/>
                  <a:pt x="3496418" y="4596497"/>
                  <a:pt x="3489779" y="4611927"/>
                </a:cubicBezTo>
                <a:lnTo>
                  <a:pt x="3488856" y="4616508"/>
                </a:lnTo>
                <a:lnTo>
                  <a:pt x="3489486" y="4629163"/>
                </a:lnTo>
                <a:lnTo>
                  <a:pt x="3490242" y="4633947"/>
                </a:lnTo>
                <a:cubicBezTo>
                  <a:pt x="3490570" y="4637233"/>
                  <a:pt x="3490539" y="4639406"/>
                  <a:pt x="3490244" y="4640894"/>
                </a:cubicBezTo>
                <a:lnTo>
                  <a:pt x="3490078" y="4641059"/>
                </a:lnTo>
                <a:lnTo>
                  <a:pt x="3490403" y="4647582"/>
                </a:lnTo>
                <a:cubicBezTo>
                  <a:pt x="3491330" y="4658608"/>
                  <a:pt x="3492590" y="4669354"/>
                  <a:pt x="3494082" y="4679601"/>
                </a:cubicBezTo>
                <a:cubicBezTo>
                  <a:pt x="3484854" y="4687754"/>
                  <a:pt x="3495864" y="4725869"/>
                  <a:pt x="3478421" y="4720918"/>
                </a:cubicBezTo>
                <a:cubicBezTo>
                  <a:pt x="3479918" y="4734712"/>
                  <a:pt x="3487176" y="4743359"/>
                  <a:pt x="3475730" y="4738188"/>
                </a:cubicBezTo>
                <a:cubicBezTo>
                  <a:pt x="3475894" y="4742712"/>
                  <a:pt x="3474928" y="4745450"/>
                  <a:pt x="3473409" y="4747368"/>
                </a:cubicBezTo>
                <a:lnTo>
                  <a:pt x="3472696" y="4747913"/>
                </a:lnTo>
                <a:lnTo>
                  <a:pt x="3476304" y="4778609"/>
                </a:lnTo>
                <a:lnTo>
                  <a:pt x="3475454" y="4782623"/>
                </a:lnTo>
                <a:lnTo>
                  <a:pt x="3479507" y="4802712"/>
                </a:lnTo>
                <a:lnTo>
                  <a:pt x="3480695" y="4813049"/>
                </a:lnTo>
                <a:lnTo>
                  <a:pt x="3482902" y="4816057"/>
                </a:lnTo>
                <a:cubicBezTo>
                  <a:pt x="3484247" y="4819259"/>
                  <a:pt x="3484834" y="4823783"/>
                  <a:pt x="3483703" y="4831270"/>
                </a:cubicBezTo>
                <a:lnTo>
                  <a:pt x="3483090" y="4832984"/>
                </a:lnTo>
                <a:lnTo>
                  <a:pt x="3486378" y="4845654"/>
                </a:lnTo>
                <a:cubicBezTo>
                  <a:pt x="3487893" y="4849755"/>
                  <a:pt x="3489817" y="4853416"/>
                  <a:pt x="3492309" y="4856425"/>
                </a:cubicBezTo>
                <a:cubicBezTo>
                  <a:pt x="3479133" y="4898390"/>
                  <a:pt x="3491371" y="4939174"/>
                  <a:pt x="3489182" y="4985308"/>
                </a:cubicBezTo>
                <a:cubicBezTo>
                  <a:pt x="3492413" y="5037202"/>
                  <a:pt x="3496839" y="5073159"/>
                  <a:pt x="3498182" y="5107346"/>
                </a:cubicBezTo>
                <a:cubicBezTo>
                  <a:pt x="3500266" y="5123329"/>
                  <a:pt x="3506680" y="5240376"/>
                  <a:pt x="3499225" y="5231073"/>
                </a:cubicBezTo>
                <a:cubicBezTo>
                  <a:pt x="3515247" y="5280090"/>
                  <a:pt x="3497607" y="5309911"/>
                  <a:pt x="3504960" y="5364785"/>
                </a:cubicBezTo>
                <a:cubicBezTo>
                  <a:pt x="3487546" y="5393671"/>
                  <a:pt x="3503686" y="5378336"/>
                  <a:pt x="3500486" y="5409009"/>
                </a:cubicBezTo>
                <a:cubicBezTo>
                  <a:pt x="3516561" y="5401350"/>
                  <a:pt x="3491544" y="5446009"/>
                  <a:pt x="3509710" y="5448570"/>
                </a:cubicBezTo>
                <a:cubicBezTo>
                  <a:pt x="3508555" y="5454072"/>
                  <a:pt x="3506859" y="5459319"/>
                  <a:pt x="3505022" y="5464568"/>
                </a:cubicBezTo>
                <a:lnTo>
                  <a:pt x="3504070" y="5467320"/>
                </a:lnTo>
                <a:lnTo>
                  <a:pt x="3503399" y="5478483"/>
                </a:lnTo>
                <a:lnTo>
                  <a:pt x="3499281" y="5481443"/>
                </a:lnTo>
                <a:lnTo>
                  <a:pt x="3499047" y="5616712"/>
                </a:lnTo>
                <a:cubicBezTo>
                  <a:pt x="3502347" y="5628424"/>
                  <a:pt x="3503819" y="5666768"/>
                  <a:pt x="3498775" y="5675291"/>
                </a:cubicBezTo>
                <a:cubicBezTo>
                  <a:pt x="3497984" y="5683547"/>
                  <a:pt x="3500335" y="5692400"/>
                  <a:pt x="3494739" y="5697458"/>
                </a:cubicBezTo>
                <a:cubicBezTo>
                  <a:pt x="3492180" y="5715432"/>
                  <a:pt x="3486290" y="5756597"/>
                  <a:pt x="3483423" y="5783137"/>
                </a:cubicBezTo>
                <a:cubicBezTo>
                  <a:pt x="3491452" y="5796973"/>
                  <a:pt x="3477643" y="5819988"/>
                  <a:pt x="3477532" y="5856699"/>
                </a:cubicBezTo>
                <a:cubicBezTo>
                  <a:pt x="3486776" y="5871818"/>
                  <a:pt x="3477340" y="5881447"/>
                  <a:pt x="3490032" y="5910638"/>
                </a:cubicBezTo>
                <a:cubicBezTo>
                  <a:pt x="3488930" y="5911913"/>
                  <a:pt x="3487924" y="5913488"/>
                  <a:pt x="3487046" y="5915313"/>
                </a:cubicBezTo>
                <a:cubicBezTo>
                  <a:pt x="3481941" y="5925917"/>
                  <a:pt x="3482137" y="5942505"/>
                  <a:pt x="3487484" y="5952365"/>
                </a:cubicBezTo>
                <a:cubicBezTo>
                  <a:pt x="3504666" y="5999029"/>
                  <a:pt x="3505019" y="6042078"/>
                  <a:pt x="3509266" y="6082373"/>
                </a:cubicBezTo>
                <a:cubicBezTo>
                  <a:pt x="3512265" y="6128005"/>
                  <a:pt x="3492950" y="6098121"/>
                  <a:pt x="3509564" y="6154771"/>
                </a:cubicBezTo>
                <a:cubicBezTo>
                  <a:pt x="3503223" y="6161045"/>
                  <a:pt x="3503062" y="6168289"/>
                  <a:pt x="3506404" y="6180433"/>
                </a:cubicBezTo>
                <a:cubicBezTo>
                  <a:pt x="3507378" y="6202614"/>
                  <a:pt x="3491084" y="6201180"/>
                  <a:pt x="3501312" y="6223427"/>
                </a:cubicBezTo>
                <a:cubicBezTo>
                  <a:pt x="3492497" y="6219559"/>
                  <a:pt x="3498753" y="6265580"/>
                  <a:pt x="3489469" y="6255476"/>
                </a:cubicBezTo>
                <a:cubicBezTo>
                  <a:pt x="3481791" y="6270065"/>
                  <a:pt x="3495037" y="6276996"/>
                  <a:pt x="3488398" y="6291462"/>
                </a:cubicBezTo>
                <a:cubicBezTo>
                  <a:pt x="3487099" y="6307679"/>
                  <a:pt x="3497555" y="6282019"/>
                  <a:pt x="3498547" y="6299935"/>
                </a:cubicBezTo>
                <a:cubicBezTo>
                  <a:pt x="3498173" y="6321676"/>
                  <a:pt x="3514193" y="6321381"/>
                  <a:pt x="3494028" y="6338390"/>
                </a:cubicBezTo>
                <a:lnTo>
                  <a:pt x="3486030" y="6396716"/>
                </a:lnTo>
                <a:cubicBezTo>
                  <a:pt x="3491309" y="6409668"/>
                  <a:pt x="3488928" y="6420134"/>
                  <a:pt x="3484103" y="6430386"/>
                </a:cubicBezTo>
                <a:cubicBezTo>
                  <a:pt x="3485763" y="6460632"/>
                  <a:pt x="3478568" y="6488285"/>
                  <a:pt x="3475922" y="6522318"/>
                </a:cubicBezTo>
                <a:cubicBezTo>
                  <a:pt x="3482128" y="6559051"/>
                  <a:pt x="3468277" y="6578006"/>
                  <a:pt x="3465506" y="6614374"/>
                </a:cubicBezTo>
                <a:cubicBezTo>
                  <a:pt x="3478925" y="6650248"/>
                  <a:pt x="3446064" y="6638174"/>
                  <a:pt x="3446789" y="6668768"/>
                </a:cubicBezTo>
                <a:cubicBezTo>
                  <a:pt x="3458869" y="6718505"/>
                  <a:pt x="3435878" y="6667592"/>
                  <a:pt x="3439582" y="6744454"/>
                </a:cubicBezTo>
                <a:cubicBezTo>
                  <a:pt x="3441631" y="6748797"/>
                  <a:pt x="3439393" y="6758101"/>
                  <a:pt x="3436538" y="6757102"/>
                </a:cubicBezTo>
                <a:cubicBezTo>
                  <a:pt x="3437461" y="6773941"/>
                  <a:pt x="3420846" y="6822488"/>
                  <a:pt x="3424061" y="6846522"/>
                </a:cubicBezTo>
                <a:lnTo>
                  <a:pt x="342303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429000" y="2201958"/>
            <a:ext cx="5086350" cy="3900730"/>
          </a:xfrm>
        </p:spPr>
        <p:txBody>
          <a:bodyPr anchor="t"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1600" dirty="false">
                <a:latin typeface="Arial" panose="020B0604020202020204" pitchFamily="34" charset="0"/>
                <a:cs typeface="Arial" panose="020B0604020202020204" pitchFamily="34" charset="0"/>
              </a:rPr>
              <a:t>Odborná způsobilost - § 110 odst. 4: </a:t>
            </a:r>
            <a:br>
              <a:rPr lang="cs-CZ" sz="1600" dirty="false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1600" dirty="false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indent="-357188">
              <a:lnSpc>
                <a:spcPct val="90000"/>
              </a:lnSpc>
              <a:spcBef>
                <a:spcPts val="0"/>
              </a:spcBef>
              <a:buFont typeface="+mj-lt"/>
              <a:buAutoNum type="alphaLcParenR"/>
            </a:pPr>
            <a:r>
              <a:rPr lang="cs-CZ" sz="1600" dirty="false">
                <a:latin typeface="Arial" panose="020B0604020202020204" pitchFamily="34" charset="0"/>
                <a:cs typeface="Arial" panose="020B0604020202020204" pitchFamily="34" charset="0"/>
              </a:rPr>
              <a:t>vyšší odborné vzdělání získané absolvováním vzdělávacího programu akreditovaného podle zvláštního právního předpisu v oborech vzdělání zaměřených na sociální práci a sociální pedagogiku, sociální pedagogiku, sociální a humanitární práci, sociální práci, sociálně právní činnost, charitní a sociální činnost;</a:t>
            </a:r>
          </a:p>
          <a:p>
            <a:pPr marL="357188" indent="-357188">
              <a:lnSpc>
                <a:spcPct val="90000"/>
              </a:lnSpc>
              <a:spcBef>
                <a:spcPts val="0"/>
              </a:spcBef>
              <a:buFont typeface="+mj-lt"/>
              <a:buAutoNum type="alphaLcParenR"/>
            </a:pPr>
            <a:endParaRPr lang="cs-CZ" sz="1600" dirty="false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indent="-357188">
              <a:lnSpc>
                <a:spcPct val="90000"/>
              </a:lnSpc>
              <a:spcBef>
                <a:spcPts val="0"/>
              </a:spcBef>
              <a:buFont typeface="+mj-lt"/>
              <a:buAutoNum type="alphaLcParenR"/>
            </a:pPr>
            <a:r>
              <a:rPr lang="cs-CZ" sz="1600" dirty="false">
                <a:latin typeface="Arial" panose="020B0604020202020204" pitchFamily="34" charset="0"/>
                <a:cs typeface="Arial" panose="020B0604020202020204" pitchFamily="34" charset="0"/>
              </a:rPr>
              <a:t>vysokoškolské vzdělání získané studiem                       v bakalářském, magisterském nebo doktorském studijním programu zaměřeném na sociální práci, sociální politiku, sociální pedagogiku, sociální péči, sociální patologii, právo nebo speciální pedagogiku, akreditovaném podle zvláštního právního předpisu.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</a:pPr>
            <a:endParaRPr lang="cs-CZ" sz="1600" dirty="false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1507986675"/>
      </p:ext>
    </p:extLst>
  </p:cSld>
  <p:clrMapOvr>
    <a:masterClrMapping/>
  </p:clrMapOvr>
</p:sld>
</file>

<file path=ppt/slides/slide4.xml><?xml version="1.0" encoding="utf-8"?>
<p:sld xmlns:p="http://schemas.openxmlformats.org/presentationml/2006/main" xmlns:r="http://schemas.openxmlformats.org/officeDocument/2006/relationships" xmlns:a="http://schemas.openxmlformats.org/drawing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true">
        <p:nvSpPr>
          <p:cNvPr id="21" name="Rectangle 8">
            <a:extLst>
              <a:ext uri="{FF2B5EF4-FFF2-40B4-BE49-F238E27FC236}">
                <a16:creationId xmlns:a16="http://schemas.microsoft.com/office/drawing/2014/main" id="{F944E337-3E5D-4A1F-A5A1-2057F25B8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algn="ctr" cap="flat" cmpd="sng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/>
          </a:p>
        </p:txBody>
      </p:sp>
      <p:sp>
        <p:nvSpPr>
          <p:cNvPr id="22" name="Rectangle 10">
            <a:extLst>
              <a:ext uri="{FF2B5EF4-FFF2-40B4-BE49-F238E27FC236}">
                <a16:creationId xmlns:a16="http://schemas.microsoft.com/office/drawing/2014/main" id="{4DA50D69-7CF7-4844-B844-A2B821C77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54"/>
            <a:ext cx="9144000" cy="6865854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429000" y="601744"/>
            <a:ext cx="5086350" cy="133869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cs-CZ" sz="2800" b="true" kern="1200">
                <a:latin typeface="Arial" charset="0"/>
                <a:ea typeface="+mn-ea"/>
                <a:cs typeface="+mn-cs"/>
              </a:rPr>
              <a:t>Činnosti sociálního pracovníka </a:t>
            </a:r>
            <a:br>
              <a:rPr lang="cs-CZ" sz="2800" b="true" kern="1200">
                <a:latin typeface="Arial" charset="0"/>
                <a:ea typeface="+mn-ea"/>
                <a:cs typeface="+mn-cs"/>
              </a:rPr>
            </a:br>
            <a:endParaRPr lang="cs-CZ" sz="2800" b="true" kern="1200">
              <a:latin typeface="Arial" charset="0"/>
              <a:ea typeface="+mn-ea"/>
              <a:cs typeface="+mn-cs"/>
            </a:endParaRPr>
          </a:p>
        </p:txBody>
      </p:sp>
      <p:pic>
        <p:nvPicPr>
          <p:cNvPr id="23" name="Picture 4" descr="Koule tvořená sítí a uzly">
            <a:extLst>
              <a:ext uri="{FF2B5EF4-FFF2-40B4-BE49-F238E27FC236}">
                <a16:creationId xmlns:a16="http://schemas.microsoft.com/office/drawing/2014/main" id="{7EF8BB03-B6A5-4261-94CD-7E7C5EA018B4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2"/>
          <a:srcRect l="50096" r="19107"/>
          <a:stretch/>
        </p:blipFill>
        <p:spPr>
          <a:xfrm>
            <a:off x="20" y="10"/>
            <a:ext cx="2816049" cy="6857990"/>
          </a:xfrm>
          <a:custGeom>
            <a:avLst/>
            <a:gdLst/>
            <a:ahLst/>
            <a:cxnLst/>
            <a:rect l="l" t="t" r="r" b="b"/>
            <a:pathLst>
              <a:path w="3754759" h="6858000">
                <a:moveTo>
                  <a:pt x="0" y="0"/>
                </a:moveTo>
                <a:lnTo>
                  <a:pt x="3405358" y="0"/>
                </a:lnTo>
                <a:lnTo>
                  <a:pt x="3406298" y="5103"/>
                </a:lnTo>
                <a:cubicBezTo>
                  <a:pt x="3408705" y="9272"/>
                  <a:pt x="3410993" y="13534"/>
                  <a:pt x="3408744" y="22806"/>
                </a:cubicBezTo>
                <a:cubicBezTo>
                  <a:pt x="3398212" y="18869"/>
                  <a:pt x="3412504" y="58782"/>
                  <a:pt x="3403554" y="60481"/>
                </a:cubicBezTo>
                <a:cubicBezTo>
                  <a:pt x="3417198" y="75379"/>
                  <a:pt x="3401704" y="83956"/>
                  <a:pt x="3406685" y="104437"/>
                </a:cubicBezTo>
                <a:cubicBezTo>
                  <a:pt x="3412035" y="113935"/>
                  <a:pt x="3413215" y="120918"/>
                  <a:pt x="3408439" y="130745"/>
                </a:cubicBezTo>
                <a:cubicBezTo>
                  <a:pt x="3434362" y="174436"/>
                  <a:pt x="3410826" y="157826"/>
                  <a:pt x="3422002" y="199353"/>
                </a:cubicBezTo>
                <a:cubicBezTo>
                  <a:pt x="3433366" y="235046"/>
                  <a:pt x="3441595" y="275734"/>
                  <a:pt x="3466217" y="309590"/>
                </a:cubicBezTo>
                <a:cubicBezTo>
                  <a:pt x="3473022" y="315692"/>
                  <a:pt x="3476249" y="331335"/>
                  <a:pt x="3473425" y="344525"/>
                </a:cubicBezTo>
                <a:cubicBezTo>
                  <a:pt x="3472938" y="346792"/>
                  <a:pt x="3472286" y="348904"/>
                  <a:pt x="3471491" y="350788"/>
                </a:cubicBezTo>
                <a:cubicBezTo>
                  <a:pt x="3476473" y="380853"/>
                  <a:pt x="3497528" y="490678"/>
                  <a:pt x="3503314" y="524915"/>
                </a:cubicBezTo>
                <a:cubicBezTo>
                  <a:pt x="3495110" y="528110"/>
                  <a:pt x="3511009" y="544789"/>
                  <a:pt x="3506208" y="556205"/>
                </a:cubicBezTo>
                <a:cubicBezTo>
                  <a:pt x="3501906" y="564424"/>
                  <a:pt x="3505727" y="571402"/>
                  <a:pt x="3506503" y="579730"/>
                </a:cubicBezTo>
                <a:cubicBezTo>
                  <a:pt x="3503352" y="590904"/>
                  <a:pt x="3511763" y="626437"/>
                  <a:pt x="3516997" y="635552"/>
                </a:cubicBezTo>
                <a:cubicBezTo>
                  <a:pt x="3534688" y="657082"/>
                  <a:pt x="3524838" y="708447"/>
                  <a:pt x="3538464" y="726388"/>
                </a:cubicBezTo>
                <a:cubicBezTo>
                  <a:pt x="3540659" y="733032"/>
                  <a:pt x="3541735" y="739585"/>
                  <a:pt x="3542115" y="746049"/>
                </a:cubicBezTo>
                <a:lnTo>
                  <a:pt x="3541598" y="764218"/>
                </a:lnTo>
                <a:lnTo>
                  <a:pt x="3538294" y="769538"/>
                </a:lnTo>
                <a:lnTo>
                  <a:pt x="3539714" y="780556"/>
                </a:lnTo>
                <a:lnTo>
                  <a:pt x="3539328" y="783752"/>
                </a:lnTo>
                <a:cubicBezTo>
                  <a:pt x="3538575" y="789859"/>
                  <a:pt x="3537953" y="795880"/>
                  <a:pt x="3537882" y="801812"/>
                </a:cubicBezTo>
                <a:cubicBezTo>
                  <a:pt x="3555332" y="793164"/>
                  <a:pt x="3540143" y="850853"/>
                  <a:pt x="3553763" y="833773"/>
                </a:cubicBezTo>
                <a:cubicBezTo>
                  <a:pt x="3556400" y="864868"/>
                  <a:pt x="3568671" y="840452"/>
                  <a:pt x="3557696" y="878520"/>
                </a:cubicBezTo>
                <a:cubicBezTo>
                  <a:pt x="3574636" y="926170"/>
                  <a:pt x="3572932" y="1002669"/>
                  <a:pt x="3596902" y="1039468"/>
                </a:cubicBezTo>
                <a:cubicBezTo>
                  <a:pt x="3588227" y="1035176"/>
                  <a:pt x="3582669" y="1055878"/>
                  <a:pt x="3587550" y="1069793"/>
                </a:cubicBezTo>
                <a:cubicBezTo>
                  <a:pt x="3553603" y="1054905"/>
                  <a:pt x="3620138" y="1124159"/>
                  <a:pt x="3598129" y="1137690"/>
                </a:cubicBezTo>
                <a:cubicBezTo>
                  <a:pt x="3619154" y="1137277"/>
                  <a:pt x="3657845" y="1198819"/>
                  <a:pt x="3642072" y="1229443"/>
                </a:cubicBezTo>
                <a:cubicBezTo>
                  <a:pt x="3648492" y="1274612"/>
                  <a:pt x="3667414" y="1305895"/>
                  <a:pt x="3662799" y="1353804"/>
                </a:cubicBezTo>
                <a:cubicBezTo>
                  <a:pt x="3665680" y="1355144"/>
                  <a:pt x="3668149" y="1357448"/>
                  <a:pt x="3670319" y="1360420"/>
                </a:cubicBezTo>
                <a:lnTo>
                  <a:pt x="3675717" y="1370453"/>
                </a:lnTo>
                <a:lnTo>
                  <a:pt x="3675458" y="1372456"/>
                </a:lnTo>
                <a:cubicBezTo>
                  <a:pt x="3675775" y="1380261"/>
                  <a:pt x="3677154" y="1384198"/>
                  <a:pt x="3678998" y="1386422"/>
                </a:cubicBezTo>
                <a:lnTo>
                  <a:pt x="3681613" y="1387932"/>
                </a:lnTo>
                <a:lnTo>
                  <a:pt x="3684619" y="1397028"/>
                </a:lnTo>
                <a:lnTo>
                  <a:pt x="3692094" y="1413643"/>
                </a:lnTo>
                <a:lnTo>
                  <a:pt x="3692036" y="1417975"/>
                </a:lnTo>
                <a:lnTo>
                  <a:pt x="3701043" y="1444940"/>
                </a:lnTo>
                <a:lnTo>
                  <a:pt x="3700474" y="1445893"/>
                </a:lnTo>
                <a:cubicBezTo>
                  <a:pt x="3699407" y="1448641"/>
                  <a:pt x="3699006" y="1451835"/>
                  <a:pt x="3699990" y="1456030"/>
                </a:cubicBezTo>
                <a:cubicBezTo>
                  <a:pt x="3688343" y="1458099"/>
                  <a:pt x="3696713" y="1461887"/>
                  <a:pt x="3700642" y="1474079"/>
                </a:cubicBezTo>
                <a:cubicBezTo>
                  <a:pt x="3683431" y="1480016"/>
                  <a:pt x="3700716" y="1509516"/>
                  <a:pt x="3693587" y="1522890"/>
                </a:cubicBezTo>
                <a:cubicBezTo>
                  <a:pt x="3696861" y="1531716"/>
                  <a:pt x="3700010" y="1541157"/>
                  <a:pt x="3702900" y="1551068"/>
                </a:cubicBezTo>
                <a:lnTo>
                  <a:pt x="3708038" y="1631578"/>
                </a:lnTo>
                <a:lnTo>
                  <a:pt x="3698097" y="1716642"/>
                </a:lnTo>
                <a:cubicBezTo>
                  <a:pt x="3699314" y="1747867"/>
                  <a:pt x="3695412" y="1775147"/>
                  <a:pt x="3700384" y="1801382"/>
                </a:cubicBezTo>
                <a:cubicBezTo>
                  <a:pt x="3696845" y="1812311"/>
                  <a:pt x="3695699" y="1822504"/>
                  <a:pt x="3702257" y="1832013"/>
                </a:cubicBezTo>
                <a:cubicBezTo>
                  <a:pt x="3701651" y="1861238"/>
                  <a:pt x="3693313" y="1868713"/>
                  <a:pt x="3700986" y="1886838"/>
                </a:cubicBezTo>
                <a:cubicBezTo>
                  <a:pt x="3687741" y="1903887"/>
                  <a:pt x="3693148" y="1904594"/>
                  <a:pt x="3697545" y="1912087"/>
                </a:cubicBezTo>
                <a:lnTo>
                  <a:pt x="3697885" y="1913171"/>
                </a:lnTo>
                <a:lnTo>
                  <a:pt x="3695987" y="1915505"/>
                </a:lnTo>
                <a:lnTo>
                  <a:pt x="3695284" y="1920179"/>
                </a:lnTo>
                <a:lnTo>
                  <a:pt x="3696499" y="1932787"/>
                </a:lnTo>
                <a:lnTo>
                  <a:pt x="3697473" y="1937503"/>
                </a:lnTo>
                <a:cubicBezTo>
                  <a:pt x="3697953" y="1940760"/>
                  <a:pt x="3698023" y="1942937"/>
                  <a:pt x="3697799" y="1944457"/>
                </a:cubicBezTo>
                <a:lnTo>
                  <a:pt x="3697642" y="1944638"/>
                </a:lnTo>
                <a:lnTo>
                  <a:pt x="3698268" y="1951136"/>
                </a:lnTo>
                <a:cubicBezTo>
                  <a:pt x="3699704" y="1962083"/>
                  <a:pt x="3701457" y="1972719"/>
                  <a:pt x="3703418" y="1982828"/>
                </a:cubicBezTo>
                <a:cubicBezTo>
                  <a:pt x="3694620" y="1991887"/>
                  <a:pt x="3707345" y="2028973"/>
                  <a:pt x="3689767" y="2025705"/>
                </a:cubicBezTo>
                <a:cubicBezTo>
                  <a:pt x="3691896" y="2039367"/>
                  <a:pt x="3699517" y="2047321"/>
                  <a:pt x="3687894" y="2043252"/>
                </a:cubicBezTo>
                <a:cubicBezTo>
                  <a:pt x="3688268" y="2047766"/>
                  <a:pt x="3687435" y="2050599"/>
                  <a:pt x="3686015" y="2052668"/>
                </a:cubicBezTo>
                <a:lnTo>
                  <a:pt x="3685329" y="2053280"/>
                </a:lnTo>
                <a:lnTo>
                  <a:pt x="3690348" y="2083660"/>
                </a:lnTo>
                <a:lnTo>
                  <a:pt x="3689688" y="2087758"/>
                </a:lnTo>
                <a:lnTo>
                  <a:pt x="3694656" y="2107476"/>
                </a:lnTo>
                <a:lnTo>
                  <a:pt x="3696317" y="2117709"/>
                </a:lnTo>
                <a:lnTo>
                  <a:pt x="3698652" y="2120508"/>
                </a:lnTo>
                <a:cubicBezTo>
                  <a:pt x="3700138" y="2123582"/>
                  <a:pt x="3700933" y="2128051"/>
                  <a:pt x="3700157" y="2135655"/>
                </a:cubicBezTo>
                <a:lnTo>
                  <a:pt x="3699626" y="2137431"/>
                </a:lnTo>
                <a:lnTo>
                  <a:pt x="3703486" y="2149795"/>
                </a:lnTo>
                <a:cubicBezTo>
                  <a:pt x="3705184" y="2153754"/>
                  <a:pt x="3707268" y="2157232"/>
                  <a:pt x="3709885" y="2160002"/>
                </a:cubicBezTo>
                <a:cubicBezTo>
                  <a:pt x="3698737" y="2203287"/>
                  <a:pt x="3712805" y="2242927"/>
                  <a:pt x="3712777" y="2289319"/>
                </a:cubicBezTo>
                <a:cubicBezTo>
                  <a:pt x="3693169" y="2310331"/>
                  <a:pt x="3722276" y="2389074"/>
                  <a:pt x="3742794" y="2399589"/>
                </a:cubicBezTo>
                <a:cubicBezTo>
                  <a:pt x="3725319" y="2400703"/>
                  <a:pt x="3751962" y="2457534"/>
                  <a:pt x="3753311" y="2472464"/>
                </a:cubicBezTo>
                <a:cubicBezTo>
                  <a:pt x="3753760" y="2477441"/>
                  <a:pt x="3751399" y="2477762"/>
                  <a:pt x="3743656" y="2469811"/>
                </a:cubicBezTo>
                <a:cubicBezTo>
                  <a:pt x="3746474" y="2485608"/>
                  <a:pt x="3738186" y="2502460"/>
                  <a:pt x="3730339" y="2493869"/>
                </a:cubicBezTo>
                <a:cubicBezTo>
                  <a:pt x="3748556" y="2541387"/>
                  <a:pt x="3736267" y="2613433"/>
                  <a:pt x="3746134" y="2667651"/>
                </a:cubicBezTo>
                <a:cubicBezTo>
                  <a:pt x="3730160" y="2698252"/>
                  <a:pt x="3745496" y="2681337"/>
                  <a:pt x="3743743" y="2712354"/>
                </a:cubicBezTo>
                <a:cubicBezTo>
                  <a:pt x="3759373" y="2703131"/>
                  <a:pt x="3736572" y="2750256"/>
                  <a:pt x="3754759" y="2751060"/>
                </a:cubicBezTo>
                <a:cubicBezTo>
                  <a:pt x="3753864" y="2756679"/>
                  <a:pt x="3752424" y="2762098"/>
                  <a:pt x="3750841" y="2767527"/>
                </a:cubicBezTo>
                <a:lnTo>
                  <a:pt x="3750021" y="2770377"/>
                </a:lnTo>
                <a:lnTo>
                  <a:pt x="3749874" y="2781617"/>
                </a:lnTo>
                <a:lnTo>
                  <a:pt x="3745916" y="2784975"/>
                </a:lnTo>
                <a:lnTo>
                  <a:pt x="3742888" y="2802030"/>
                </a:lnTo>
                <a:cubicBezTo>
                  <a:pt x="3742360" y="2808388"/>
                  <a:pt x="3742498" y="2815196"/>
                  <a:pt x="3743710" y="2822667"/>
                </a:cubicBezTo>
                <a:cubicBezTo>
                  <a:pt x="3751787" y="2840797"/>
                  <a:pt x="3744398" y="2870002"/>
                  <a:pt x="3746201" y="2896003"/>
                </a:cubicBezTo>
                <a:lnTo>
                  <a:pt x="3749006" y="2907846"/>
                </a:lnTo>
                <a:lnTo>
                  <a:pt x="3747206" y="2947037"/>
                </a:lnTo>
                <a:cubicBezTo>
                  <a:pt x="3747030" y="2958176"/>
                  <a:pt x="3747214" y="2969719"/>
                  <a:pt x="3748070" y="2981841"/>
                </a:cubicBezTo>
                <a:lnTo>
                  <a:pt x="3750937" y="3004278"/>
                </a:lnTo>
                <a:lnTo>
                  <a:pt x="3749761" y="3010254"/>
                </a:lnTo>
                <a:cubicBezTo>
                  <a:pt x="3750425" y="3020530"/>
                  <a:pt x="3756245" y="3033889"/>
                  <a:pt x="3749923" y="3032983"/>
                </a:cubicBezTo>
                <a:lnTo>
                  <a:pt x="3752658" y="3044429"/>
                </a:lnTo>
                <a:lnTo>
                  <a:pt x="3748217" y="3056076"/>
                </a:lnTo>
                <a:cubicBezTo>
                  <a:pt x="3747117" y="3057381"/>
                  <a:pt x="3745928" y="3058381"/>
                  <a:pt x="3744691" y="3059042"/>
                </a:cubicBezTo>
                <a:lnTo>
                  <a:pt x="3747123" y="3075102"/>
                </a:lnTo>
                <a:lnTo>
                  <a:pt x="3744190" y="3088509"/>
                </a:lnTo>
                <a:lnTo>
                  <a:pt x="3747093" y="3099930"/>
                </a:lnTo>
                <a:lnTo>
                  <a:pt x="3746799" y="3104743"/>
                </a:lnTo>
                <a:lnTo>
                  <a:pt x="3745610" y="3116729"/>
                </a:lnTo>
                <a:cubicBezTo>
                  <a:pt x="3744666" y="3122891"/>
                  <a:pt x="3743503" y="3129792"/>
                  <a:pt x="3742676" y="3137453"/>
                </a:cubicBezTo>
                <a:lnTo>
                  <a:pt x="3742441" y="3143884"/>
                </a:lnTo>
                <a:lnTo>
                  <a:pt x="3737104" y="3158122"/>
                </a:lnTo>
                <a:cubicBezTo>
                  <a:pt x="3733050" y="3168490"/>
                  <a:pt x="3730374" y="3176626"/>
                  <a:pt x="3733275" y="3185367"/>
                </a:cubicBezTo>
                <a:cubicBezTo>
                  <a:pt x="3728135" y="3200760"/>
                  <a:pt x="3712176" y="3212117"/>
                  <a:pt x="3717639" y="3233769"/>
                </a:cubicBezTo>
                <a:cubicBezTo>
                  <a:pt x="3709851" y="3227497"/>
                  <a:pt x="3717920" y="3258095"/>
                  <a:pt x="3710433" y="3262123"/>
                </a:cubicBezTo>
                <a:cubicBezTo>
                  <a:pt x="3704342" y="3264110"/>
                  <a:pt x="3705370" y="3273856"/>
                  <a:pt x="3703458" y="3281408"/>
                </a:cubicBezTo>
                <a:cubicBezTo>
                  <a:pt x="3697412" y="3287020"/>
                  <a:pt x="3693483" y="3324746"/>
                  <a:pt x="3695027" y="3337739"/>
                </a:cubicBezTo>
                <a:cubicBezTo>
                  <a:pt x="3703095" y="3374177"/>
                  <a:pt x="3679154" y="3404974"/>
                  <a:pt x="3684951" y="3434139"/>
                </a:cubicBezTo>
                <a:cubicBezTo>
                  <a:pt x="3684732" y="3441861"/>
                  <a:pt x="3683615" y="3448308"/>
                  <a:pt x="3681946" y="3453928"/>
                </a:cubicBezTo>
                <a:lnTo>
                  <a:pt x="3675939" y="3468021"/>
                </a:lnTo>
                <a:cubicBezTo>
                  <a:pt x="3674480" y="3468264"/>
                  <a:pt x="3673022" y="3468506"/>
                  <a:pt x="3671563" y="3468748"/>
                </a:cubicBezTo>
                <a:lnTo>
                  <a:pt x="3669360" y="3479164"/>
                </a:lnTo>
                <a:lnTo>
                  <a:pt x="3668060" y="3481325"/>
                </a:lnTo>
                <a:cubicBezTo>
                  <a:pt x="3665560" y="3485437"/>
                  <a:pt x="3663197" y="3489622"/>
                  <a:pt x="3661315" y="3494328"/>
                </a:cubicBezTo>
                <a:cubicBezTo>
                  <a:pt x="3678446" y="3506175"/>
                  <a:pt x="3648136" y="3536311"/>
                  <a:pt x="3664679" y="3537226"/>
                </a:cubicBezTo>
                <a:cubicBezTo>
                  <a:pt x="3657322" y="3565147"/>
                  <a:pt x="3674997" y="3558694"/>
                  <a:pt x="3654205" y="3577551"/>
                </a:cubicBezTo>
                <a:cubicBezTo>
                  <a:pt x="3653633" y="3634248"/>
                  <a:pt x="3628736" y="3694092"/>
                  <a:pt x="3637325" y="3749618"/>
                </a:cubicBezTo>
                <a:cubicBezTo>
                  <a:pt x="3631446" y="3736800"/>
                  <a:pt x="3620480" y="3747498"/>
                  <a:pt x="3620258" y="3763981"/>
                </a:cubicBezTo>
                <a:cubicBezTo>
                  <a:pt x="3596667" y="3715365"/>
                  <a:pt x="3630603" y="3842969"/>
                  <a:pt x="3608193" y="3830141"/>
                </a:cubicBezTo>
                <a:cubicBezTo>
                  <a:pt x="3625759" y="3852486"/>
                  <a:pt x="3638965" y="3943841"/>
                  <a:pt x="3616479" y="3951521"/>
                </a:cubicBezTo>
                <a:cubicBezTo>
                  <a:pt x="3607940" y="3994867"/>
                  <a:pt x="3614033" y="4040502"/>
                  <a:pt x="3595498" y="4074157"/>
                </a:cubicBezTo>
                <a:cubicBezTo>
                  <a:pt x="3597477" y="4078342"/>
                  <a:pt x="3598819" y="4082864"/>
                  <a:pt x="3599706" y="4087599"/>
                </a:cubicBezTo>
                <a:lnTo>
                  <a:pt x="3601103" y="4101515"/>
                </a:lnTo>
                <a:lnTo>
                  <a:pt x="3600274" y="4102849"/>
                </a:lnTo>
                <a:cubicBezTo>
                  <a:pt x="3598143" y="4109482"/>
                  <a:pt x="3598077" y="4114144"/>
                  <a:pt x="3598925" y="4117926"/>
                </a:cubicBezTo>
                <a:lnTo>
                  <a:pt x="3600630" y="4121966"/>
                </a:lnTo>
                <a:lnTo>
                  <a:pt x="3600331" y="4132543"/>
                </a:lnTo>
                <a:lnTo>
                  <a:pt x="3601432" y="4154003"/>
                </a:lnTo>
                <a:lnTo>
                  <a:pt x="3600054" y="4157433"/>
                </a:lnTo>
                <a:lnTo>
                  <a:pt x="3599248" y="4188888"/>
                </a:lnTo>
                <a:cubicBezTo>
                  <a:pt x="3598993" y="4188940"/>
                  <a:pt x="3598738" y="4188992"/>
                  <a:pt x="3598484" y="4189044"/>
                </a:cubicBezTo>
                <a:cubicBezTo>
                  <a:pt x="3596754" y="4190111"/>
                  <a:pt x="3595443" y="4192250"/>
                  <a:pt x="3594971" y="4196698"/>
                </a:cubicBezTo>
                <a:cubicBezTo>
                  <a:pt x="3584674" y="4185805"/>
                  <a:pt x="3590455" y="4197885"/>
                  <a:pt x="3589971" y="4211958"/>
                </a:cubicBezTo>
                <a:cubicBezTo>
                  <a:pt x="3573870" y="4198179"/>
                  <a:pt x="3579156" y="4240607"/>
                  <a:pt x="3569135" y="4243705"/>
                </a:cubicBezTo>
                <a:cubicBezTo>
                  <a:pt x="3569142" y="4254351"/>
                  <a:pt x="3568856" y="4265362"/>
                  <a:pt x="3568210" y="4276468"/>
                </a:cubicBezTo>
                <a:lnTo>
                  <a:pt x="3567613" y="4282925"/>
                </a:lnTo>
                <a:cubicBezTo>
                  <a:pt x="3567553" y="4282949"/>
                  <a:pt x="3567492" y="4282974"/>
                  <a:pt x="3567432" y="4282999"/>
                </a:cubicBezTo>
                <a:cubicBezTo>
                  <a:pt x="3566940" y="4284280"/>
                  <a:pt x="3566607" y="4286359"/>
                  <a:pt x="3566464" y="4289697"/>
                </a:cubicBezTo>
                <a:lnTo>
                  <a:pt x="3566526" y="4294698"/>
                </a:lnTo>
                <a:lnTo>
                  <a:pt x="3565367" y="4307225"/>
                </a:lnTo>
                <a:lnTo>
                  <a:pt x="3563841" y="4311164"/>
                </a:lnTo>
                <a:lnTo>
                  <a:pt x="3561610" y="4312189"/>
                </a:lnTo>
                <a:lnTo>
                  <a:pt x="3561734" y="4313408"/>
                </a:lnTo>
                <a:cubicBezTo>
                  <a:pt x="3564537" y="4323096"/>
                  <a:pt x="3569544" y="4327053"/>
                  <a:pt x="3553832" y="4334910"/>
                </a:cubicBezTo>
                <a:cubicBezTo>
                  <a:pt x="3557797" y="4356533"/>
                  <a:pt x="3548502" y="4358433"/>
                  <a:pt x="3542564" y="4385380"/>
                </a:cubicBezTo>
                <a:cubicBezTo>
                  <a:pt x="3547050" y="4398267"/>
                  <a:pt x="3544091" y="4407098"/>
                  <a:pt x="3538724" y="4415150"/>
                </a:cubicBezTo>
                <a:cubicBezTo>
                  <a:pt x="3538633" y="4442707"/>
                  <a:pt x="3529920" y="4465824"/>
                  <a:pt x="3525348" y="4495753"/>
                </a:cubicBezTo>
                <a:cubicBezTo>
                  <a:pt x="3529387" y="4530212"/>
                  <a:pt x="3514579" y="4543935"/>
                  <a:pt x="3509749" y="4575934"/>
                </a:cubicBezTo>
                <a:cubicBezTo>
                  <a:pt x="3519579" y="4606914"/>
                  <a:pt x="3496418" y="4596497"/>
                  <a:pt x="3489779" y="4611927"/>
                </a:cubicBezTo>
                <a:lnTo>
                  <a:pt x="3488856" y="4616508"/>
                </a:lnTo>
                <a:lnTo>
                  <a:pt x="3489486" y="4629163"/>
                </a:lnTo>
                <a:lnTo>
                  <a:pt x="3490242" y="4633947"/>
                </a:lnTo>
                <a:cubicBezTo>
                  <a:pt x="3490570" y="4637233"/>
                  <a:pt x="3490539" y="4639406"/>
                  <a:pt x="3490244" y="4640894"/>
                </a:cubicBezTo>
                <a:lnTo>
                  <a:pt x="3490078" y="4641059"/>
                </a:lnTo>
                <a:lnTo>
                  <a:pt x="3490403" y="4647582"/>
                </a:lnTo>
                <a:cubicBezTo>
                  <a:pt x="3491330" y="4658608"/>
                  <a:pt x="3492590" y="4669354"/>
                  <a:pt x="3494082" y="4679601"/>
                </a:cubicBezTo>
                <a:cubicBezTo>
                  <a:pt x="3484854" y="4687754"/>
                  <a:pt x="3495864" y="4725869"/>
                  <a:pt x="3478421" y="4720918"/>
                </a:cubicBezTo>
                <a:cubicBezTo>
                  <a:pt x="3479918" y="4734712"/>
                  <a:pt x="3487176" y="4743359"/>
                  <a:pt x="3475730" y="4738188"/>
                </a:cubicBezTo>
                <a:cubicBezTo>
                  <a:pt x="3475894" y="4742712"/>
                  <a:pt x="3474928" y="4745450"/>
                  <a:pt x="3473409" y="4747368"/>
                </a:cubicBezTo>
                <a:lnTo>
                  <a:pt x="3472696" y="4747913"/>
                </a:lnTo>
                <a:lnTo>
                  <a:pt x="3476304" y="4778609"/>
                </a:lnTo>
                <a:lnTo>
                  <a:pt x="3475454" y="4782623"/>
                </a:lnTo>
                <a:lnTo>
                  <a:pt x="3479507" y="4802712"/>
                </a:lnTo>
                <a:lnTo>
                  <a:pt x="3480695" y="4813049"/>
                </a:lnTo>
                <a:lnTo>
                  <a:pt x="3482902" y="4816057"/>
                </a:lnTo>
                <a:cubicBezTo>
                  <a:pt x="3484247" y="4819259"/>
                  <a:pt x="3484834" y="4823783"/>
                  <a:pt x="3483703" y="4831270"/>
                </a:cubicBezTo>
                <a:lnTo>
                  <a:pt x="3483090" y="4832984"/>
                </a:lnTo>
                <a:lnTo>
                  <a:pt x="3486378" y="4845654"/>
                </a:lnTo>
                <a:cubicBezTo>
                  <a:pt x="3487893" y="4849755"/>
                  <a:pt x="3489817" y="4853416"/>
                  <a:pt x="3492309" y="4856425"/>
                </a:cubicBezTo>
                <a:cubicBezTo>
                  <a:pt x="3479133" y="4898390"/>
                  <a:pt x="3491371" y="4939174"/>
                  <a:pt x="3489182" y="4985308"/>
                </a:cubicBezTo>
                <a:cubicBezTo>
                  <a:pt x="3492413" y="5037202"/>
                  <a:pt x="3496839" y="5073159"/>
                  <a:pt x="3498182" y="5107346"/>
                </a:cubicBezTo>
                <a:cubicBezTo>
                  <a:pt x="3500266" y="5123329"/>
                  <a:pt x="3506680" y="5240376"/>
                  <a:pt x="3499225" y="5231073"/>
                </a:cubicBezTo>
                <a:cubicBezTo>
                  <a:pt x="3515247" y="5280090"/>
                  <a:pt x="3497607" y="5309911"/>
                  <a:pt x="3504960" y="5364785"/>
                </a:cubicBezTo>
                <a:cubicBezTo>
                  <a:pt x="3487546" y="5393671"/>
                  <a:pt x="3503686" y="5378336"/>
                  <a:pt x="3500486" y="5409009"/>
                </a:cubicBezTo>
                <a:cubicBezTo>
                  <a:pt x="3516561" y="5401350"/>
                  <a:pt x="3491544" y="5446009"/>
                  <a:pt x="3509710" y="5448570"/>
                </a:cubicBezTo>
                <a:cubicBezTo>
                  <a:pt x="3508555" y="5454072"/>
                  <a:pt x="3506859" y="5459319"/>
                  <a:pt x="3505022" y="5464568"/>
                </a:cubicBezTo>
                <a:lnTo>
                  <a:pt x="3504070" y="5467320"/>
                </a:lnTo>
                <a:lnTo>
                  <a:pt x="3503399" y="5478483"/>
                </a:lnTo>
                <a:lnTo>
                  <a:pt x="3499281" y="5481443"/>
                </a:lnTo>
                <a:lnTo>
                  <a:pt x="3499047" y="5616712"/>
                </a:lnTo>
                <a:cubicBezTo>
                  <a:pt x="3502347" y="5628424"/>
                  <a:pt x="3503819" y="5666768"/>
                  <a:pt x="3498775" y="5675291"/>
                </a:cubicBezTo>
                <a:cubicBezTo>
                  <a:pt x="3497984" y="5683547"/>
                  <a:pt x="3500335" y="5692400"/>
                  <a:pt x="3494739" y="5697458"/>
                </a:cubicBezTo>
                <a:cubicBezTo>
                  <a:pt x="3492180" y="5715432"/>
                  <a:pt x="3486290" y="5756597"/>
                  <a:pt x="3483423" y="5783137"/>
                </a:cubicBezTo>
                <a:cubicBezTo>
                  <a:pt x="3491452" y="5796973"/>
                  <a:pt x="3477643" y="5819988"/>
                  <a:pt x="3477532" y="5856699"/>
                </a:cubicBezTo>
                <a:cubicBezTo>
                  <a:pt x="3486776" y="5871818"/>
                  <a:pt x="3477340" y="5881447"/>
                  <a:pt x="3490032" y="5910638"/>
                </a:cubicBezTo>
                <a:cubicBezTo>
                  <a:pt x="3488930" y="5911913"/>
                  <a:pt x="3487924" y="5913488"/>
                  <a:pt x="3487046" y="5915313"/>
                </a:cubicBezTo>
                <a:cubicBezTo>
                  <a:pt x="3481941" y="5925917"/>
                  <a:pt x="3482137" y="5942505"/>
                  <a:pt x="3487484" y="5952365"/>
                </a:cubicBezTo>
                <a:cubicBezTo>
                  <a:pt x="3504666" y="5999029"/>
                  <a:pt x="3505019" y="6042078"/>
                  <a:pt x="3509266" y="6082373"/>
                </a:cubicBezTo>
                <a:cubicBezTo>
                  <a:pt x="3512265" y="6128005"/>
                  <a:pt x="3492950" y="6098121"/>
                  <a:pt x="3509564" y="6154771"/>
                </a:cubicBezTo>
                <a:cubicBezTo>
                  <a:pt x="3503223" y="6161045"/>
                  <a:pt x="3503062" y="6168289"/>
                  <a:pt x="3506404" y="6180433"/>
                </a:cubicBezTo>
                <a:cubicBezTo>
                  <a:pt x="3507378" y="6202614"/>
                  <a:pt x="3491084" y="6201180"/>
                  <a:pt x="3501312" y="6223427"/>
                </a:cubicBezTo>
                <a:cubicBezTo>
                  <a:pt x="3492497" y="6219559"/>
                  <a:pt x="3498753" y="6265580"/>
                  <a:pt x="3489469" y="6255476"/>
                </a:cubicBezTo>
                <a:cubicBezTo>
                  <a:pt x="3481791" y="6270065"/>
                  <a:pt x="3495037" y="6276996"/>
                  <a:pt x="3488398" y="6291462"/>
                </a:cubicBezTo>
                <a:cubicBezTo>
                  <a:pt x="3487099" y="6307679"/>
                  <a:pt x="3497555" y="6282019"/>
                  <a:pt x="3498547" y="6299935"/>
                </a:cubicBezTo>
                <a:cubicBezTo>
                  <a:pt x="3498173" y="6321676"/>
                  <a:pt x="3514193" y="6321381"/>
                  <a:pt x="3494028" y="6338390"/>
                </a:cubicBezTo>
                <a:lnTo>
                  <a:pt x="3486030" y="6396716"/>
                </a:lnTo>
                <a:cubicBezTo>
                  <a:pt x="3491309" y="6409668"/>
                  <a:pt x="3488928" y="6420134"/>
                  <a:pt x="3484103" y="6430386"/>
                </a:cubicBezTo>
                <a:cubicBezTo>
                  <a:pt x="3485763" y="6460632"/>
                  <a:pt x="3478568" y="6488285"/>
                  <a:pt x="3475922" y="6522318"/>
                </a:cubicBezTo>
                <a:cubicBezTo>
                  <a:pt x="3482128" y="6559051"/>
                  <a:pt x="3468277" y="6578006"/>
                  <a:pt x="3465506" y="6614374"/>
                </a:cubicBezTo>
                <a:cubicBezTo>
                  <a:pt x="3478925" y="6650248"/>
                  <a:pt x="3446064" y="6638174"/>
                  <a:pt x="3446789" y="6668768"/>
                </a:cubicBezTo>
                <a:cubicBezTo>
                  <a:pt x="3458869" y="6718505"/>
                  <a:pt x="3435878" y="6667592"/>
                  <a:pt x="3439582" y="6744454"/>
                </a:cubicBezTo>
                <a:cubicBezTo>
                  <a:pt x="3441631" y="6748797"/>
                  <a:pt x="3439393" y="6758101"/>
                  <a:pt x="3436538" y="6757102"/>
                </a:cubicBezTo>
                <a:cubicBezTo>
                  <a:pt x="3437461" y="6773941"/>
                  <a:pt x="3420846" y="6822488"/>
                  <a:pt x="3424061" y="6846522"/>
                </a:cubicBezTo>
                <a:lnTo>
                  <a:pt x="342303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4" name="Zástupný symbol pro obsah 2"/>
          <p:cNvSpPr>
            <a:spLocks noGrp="true"/>
          </p:cNvSpPr>
          <p:nvPr>
            <p:ph idx="1"/>
          </p:nvPr>
        </p:nvSpPr>
        <p:spPr>
          <a:xfrm>
            <a:off x="3429000" y="2201958"/>
            <a:ext cx="5086350" cy="390073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cs-CZ" sz="1700">
                <a:latin typeface="Arial" panose="020B0604020202020204" pitchFamily="34" charset="0"/>
                <a:cs typeface="Arial" panose="020B0604020202020204" pitchFamily="34" charset="0"/>
              </a:rPr>
              <a:t>§ 109 zákona č. 108/2006 Sb., o sociálních službách, například:</a:t>
            </a:r>
          </a:p>
          <a:p>
            <a:pPr>
              <a:buFontTx/>
              <a:buChar char="-"/>
            </a:pPr>
            <a:r>
              <a:rPr lang="cs-CZ" sz="1700">
                <a:latin typeface="Arial" panose="020B0604020202020204" pitchFamily="34" charset="0"/>
                <a:cs typeface="Arial" panose="020B0604020202020204" pitchFamily="34" charset="0"/>
              </a:rPr>
              <a:t>sociální šetření, </a:t>
            </a:r>
          </a:p>
          <a:p>
            <a:pPr>
              <a:buFontTx/>
              <a:buChar char="-"/>
            </a:pPr>
            <a:r>
              <a:rPr lang="cs-CZ" sz="1700">
                <a:latin typeface="Arial" panose="020B0604020202020204" pitchFamily="34" charset="0"/>
                <a:cs typeface="Arial" panose="020B0604020202020204" pitchFamily="34" charset="0"/>
              </a:rPr>
              <a:t>sociálně právní poradenství, </a:t>
            </a:r>
          </a:p>
          <a:p>
            <a:pPr>
              <a:buFontTx/>
              <a:buChar char="-"/>
            </a:pPr>
            <a:r>
              <a:rPr lang="cs-CZ" sz="1700">
                <a:latin typeface="Arial" panose="020B0604020202020204" pitchFamily="34" charset="0"/>
                <a:cs typeface="Arial" panose="020B0604020202020204" pitchFamily="34" charset="0"/>
              </a:rPr>
              <a:t>analytická, metodická a koncepční činnost v sociální oblasti,</a:t>
            </a:r>
          </a:p>
          <a:p>
            <a:pPr>
              <a:buFontTx/>
              <a:buChar char="-"/>
            </a:pPr>
            <a:r>
              <a:rPr lang="cs-CZ" sz="1700">
                <a:latin typeface="Arial" panose="020B0604020202020204" pitchFamily="34" charset="0"/>
                <a:cs typeface="Arial" panose="020B0604020202020204" pitchFamily="34" charset="0"/>
              </a:rPr>
              <a:t>depistážní činnost, </a:t>
            </a:r>
          </a:p>
          <a:p>
            <a:pPr>
              <a:buFontTx/>
              <a:buChar char="-"/>
            </a:pPr>
            <a:r>
              <a:rPr lang="cs-CZ" sz="1700">
                <a:latin typeface="Arial" panose="020B0604020202020204" pitchFamily="34" charset="0"/>
                <a:cs typeface="Arial" panose="020B0604020202020204" pitchFamily="34" charset="0"/>
              </a:rPr>
              <a:t>poskytování krizové pomoci, </a:t>
            </a:r>
          </a:p>
          <a:p>
            <a:pPr>
              <a:buFontTx/>
              <a:buChar char="-"/>
            </a:pPr>
            <a:r>
              <a:rPr lang="cs-CZ" sz="1700">
                <a:latin typeface="Arial" panose="020B0604020202020204" pitchFamily="34" charset="0"/>
                <a:cs typeface="Arial" panose="020B0604020202020204" pitchFamily="34" charset="0"/>
              </a:rPr>
              <a:t>sociální poradenství a sociální rehabilitace, </a:t>
            </a:r>
          </a:p>
          <a:p>
            <a:pPr>
              <a:buFontTx/>
              <a:buChar char="-"/>
            </a:pPr>
            <a:r>
              <a:rPr lang="cs-CZ" sz="1700">
                <a:latin typeface="Arial" panose="020B0604020202020204" pitchFamily="34" charset="0"/>
                <a:cs typeface="Arial" panose="020B0604020202020204" pitchFamily="34" charset="0"/>
              </a:rPr>
              <a:t>zjišťování potřeb obyvatel obce a kraje, </a:t>
            </a:r>
          </a:p>
          <a:p>
            <a:pPr>
              <a:buFontTx/>
              <a:buChar char="-"/>
            </a:pPr>
            <a:r>
              <a:rPr lang="cs-CZ" sz="1700">
                <a:latin typeface="Arial" panose="020B0604020202020204" pitchFamily="34" charset="0"/>
                <a:cs typeface="Arial" panose="020B0604020202020204" pitchFamily="34" charset="0"/>
              </a:rPr>
              <a:t>koordinuje poskytování sociálních služeb.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60305"/>
      </p:ext>
    </p:extLst>
  </p:cSld>
  <p:clrMapOvr>
    <a:masterClrMapping/>
  </p:clrMapOvr>
</p:sld>
</file>

<file path=ppt/slides/slide5.xml><?xml version="1.0" encoding="utf-8"?>
<p:sld xmlns:p="http://schemas.openxmlformats.org/presentationml/2006/main" xmlns:r="http://schemas.openxmlformats.org/officeDocument/2006/relationships" xmlns:a="http://schemas.openxmlformats.org/drawing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true">
        <p:nvSpPr>
          <p:cNvPr id="71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571350" y="762001"/>
            <a:ext cx="4000647" cy="1708242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cs-CZ" sz="2700" b="true" kern="1200" dirty="false">
                <a:latin typeface="Arial" charset="0"/>
              </a:rPr>
              <a:t>Sociální práce v systému sociálních služeb</a:t>
            </a:r>
            <a:br>
              <a:rPr lang="cs-CZ" sz="2700" b="true" kern="1200" dirty="false">
                <a:latin typeface="Arial" charset="0"/>
                <a:ea typeface="+mn-ea"/>
                <a:cs typeface="+mn-cs"/>
              </a:rPr>
            </a:br>
            <a:endParaRPr lang="cs-CZ" sz="2700" b="true" kern="1200" dirty="false">
              <a:latin typeface="Arial" charset="0"/>
              <a:ea typeface="+mn-ea"/>
              <a:cs typeface="+mn-cs"/>
            </a:endParaRP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71350" y="2470245"/>
            <a:ext cx="4000647" cy="2038876"/>
          </a:xfrm>
        </p:spPr>
        <p:txBody>
          <a:bodyPr anchor="ctr">
            <a:normAutofit/>
          </a:bodyPr>
          <a:lstStyle/>
          <a:p>
            <a:r>
              <a:rPr lang="cs-CZ" sz="1700" b="false" i="false" dirty="false">
                <a:effectLst/>
                <a:latin typeface="Arial" panose="020B0604020202020204" pitchFamily="34" charset="0"/>
              </a:rPr>
              <a:t>Sociální služby zahrnují</a:t>
            </a:r>
          </a:p>
          <a:p>
            <a:pPr marL="0" indent="0">
              <a:buNone/>
            </a:pPr>
            <a:r>
              <a:rPr lang="cs-CZ" sz="1700" b="true" i="false" dirty="false">
                <a:effectLst/>
                <a:latin typeface="Arial" panose="020B0604020202020204" pitchFamily="34" charset="0"/>
              </a:rPr>
              <a:t>a)</a:t>
            </a:r>
            <a:r>
              <a:rPr lang="cs-CZ" sz="1700" b="false" i="false" dirty="false">
                <a:effectLst/>
                <a:latin typeface="Arial" panose="020B0604020202020204" pitchFamily="34" charset="0"/>
              </a:rPr>
              <a:t> sociální poradenství,</a:t>
            </a:r>
          </a:p>
          <a:p>
            <a:pPr marL="0" indent="0">
              <a:buNone/>
            </a:pPr>
            <a:r>
              <a:rPr lang="cs-CZ" sz="1700" b="true" i="false" dirty="false">
                <a:effectLst/>
                <a:latin typeface="Arial" panose="020B0604020202020204" pitchFamily="34" charset="0"/>
              </a:rPr>
              <a:t>b)</a:t>
            </a:r>
            <a:r>
              <a:rPr lang="cs-CZ" sz="1700" b="false" i="false" dirty="false">
                <a:effectLst/>
                <a:latin typeface="Arial" panose="020B0604020202020204" pitchFamily="34" charset="0"/>
              </a:rPr>
              <a:t> služby sociální péče,</a:t>
            </a:r>
          </a:p>
          <a:p>
            <a:pPr marL="0" indent="0">
              <a:buNone/>
            </a:pPr>
            <a:r>
              <a:rPr lang="cs-CZ" sz="1700" b="true" i="false" dirty="false">
                <a:effectLst/>
                <a:latin typeface="Arial" panose="020B0604020202020204" pitchFamily="34" charset="0"/>
              </a:rPr>
              <a:t>c)</a:t>
            </a:r>
            <a:r>
              <a:rPr lang="cs-CZ" sz="1700" b="false" i="false" dirty="false">
                <a:effectLst/>
                <a:latin typeface="Arial" panose="020B0604020202020204" pitchFamily="34" charset="0"/>
              </a:rPr>
              <a:t> služby sociální prevence.</a:t>
            </a:r>
            <a:br>
              <a:rPr lang="cs-CZ" sz="1700" dirty="false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1700" dirty="false"/>
          </a:p>
        </p:txBody>
      </p:sp>
      <p:pic>
        <p:nvPicPr>
          <p:cNvPr id="67" name="Picture 66" descr="Člověk držící skládanku">
            <a:extLst>
              <a:ext uri="{FF2B5EF4-FFF2-40B4-BE49-F238E27FC236}">
                <a16:creationId xmlns:a16="http://schemas.microsoft.com/office/drawing/2014/main" id="{67FCF5D7-CDCD-B194-3CB0-2393E59DCE85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2"/>
          <a:srcRect l="30433" r="30107" b="-2"/>
          <a:stretch/>
        </p:blipFill>
        <p:spPr>
          <a:xfrm>
            <a:off x="5143347" y="-10886"/>
            <a:ext cx="4000653" cy="6868886"/>
          </a:xfrm>
          <a:prstGeom prst="rect">
            <a:avLst/>
          </a:prstGeom>
          <a:effectLst>
            <a:outerShdw blurRad="127000" dist="50800" dir="10800000" sx="99000" sy="99000" algn="r" rotWithShape="false">
              <a:prstClr val="black">
                <a:alpha val="40000"/>
              </a:prstClr>
            </a:outerShdw>
          </a:effec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90866061-1B32-6586-490D-EEFEEEF88AD2}"/>
              </a:ext>
            </a:extLst>
          </p:cNvPr>
          <p:cNvSpPr txBox="true"/>
          <p:nvPr/>
        </p:nvSpPr>
        <p:spPr>
          <a:xfrm>
            <a:off x="683568" y="4941168"/>
            <a:ext cx="46140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false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Registr poskytovatelů služeb (mpsv.cz)</a:t>
            </a:r>
            <a:endParaRPr lang="cs-CZ" dirty="fals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995117"/>
      </p:ext>
    </p:extLst>
  </p:cSld>
  <p:clrMapOvr>
    <a:masterClrMapping/>
  </p:clrMapOvr>
</p:sld>
</file>

<file path=ppt/slides/slide6.xml><?xml version="1.0" encoding="utf-8"?>
<p:sld xmlns:p="http://schemas.openxmlformats.org/presentationml/2006/main" xmlns:r="http://schemas.openxmlformats.org/officeDocument/2006/relationships" xmlns:a="http://schemas.openxmlformats.org/drawing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true">
        <p:nvSpPr>
          <p:cNvPr id="19" name="Rectangle 18">
            <a:extLst>
              <a:ext uri="{FF2B5EF4-FFF2-40B4-BE49-F238E27FC236}">
                <a16:creationId xmlns:a16="http://schemas.microsoft.com/office/drawing/2014/main" id="{5D13CC36-B950-4F02-9BAF-9A7EB267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algn="ctr" cap="flat" cmpd="sng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852775" y="609600"/>
            <a:ext cx="4858813" cy="132288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cs-CZ" sz="2400" b="true" kern="1200">
                <a:latin typeface="Arial" charset="0"/>
              </a:rPr>
              <a:t>Výkon činností sociální práce v přenesené působnosti</a:t>
            </a:r>
            <a:br>
              <a:rPr lang="cs-CZ" sz="2400" b="true" kern="1200">
                <a:latin typeface="Arial" charset="0"/>
                <a:ea typeface="+mn-ea"/>
                <a:cs typeface="+mn-cs"/>
              </a:rPr>
            </a:br>
            <a:endParaRPr lang="cs-CZ" sz="2400" b="true" kern="1200">
              <a:latin typeface="Arial" charset="0"/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C1657055-16FE-41A2-B207-7880F6DCA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true">
            <a:off x="3442443" y="2"/>
            <a:ext cx="5701557" cy="470844"/>
          </a:xfrm>
          <a:custGeom>
            <a:avLst/>
            <a:gdLst>
              <a:gd name="connsiteX0" fmla="*/ 9683888 w 9683888"/>
              <a:gd name="connsiteY0" fmla="*/ 0 h 743457"/>
              <a:gd name="connsiteX1" fmla="*/ 0 w 9683888"/>
              <a:gd name="connsiteY1" fmla="*/ 0 h 743457"/>
              <a:gd name="connsiteX2" fmla="*/ 0 w 9683888"/>
              <a:gd name="connsiteY2" fmla="*/ 365878 h 743457"/>
              <a:gd name="connsiteX3" fmla="*/ 11844 w 9683888"/>
              <a:gd name="connsiteY3" fmla="*/ 367909 h 743457"/>
              <a:gd name="connsiteX4" fmla="*/ 106208 w 9683888"/>
              <a:gd name="connsiteY4" fmla="*/ 385974 h 743457"/>
              <a:gd name="connsiteX5" fmla="*/ 183667 w 9683888"/>
              <a:gd name="connsiteY5" fmla="*/ 399162 h 743457"/>
              <a:gd name="connsiteX6" fmla="*/ 292430 w 9683888"/>
              <a:gd name="connsiteY6" fmla="*/ 390408 h 743457"/>
              <a:gd name="connsiteX7" fmla="*/ 386942 w 9683888"/>
              <a:gd name="connsiteY7" fmla="*/ 395582 h 743457"/>
              <a:gd name="connsiteX8" fmla="*/ 485751 w 9683888"/>
              <a:gd name="connsiteY8" fmla="*/ 408404 h 743457"/>
              <a:gd name="connsiteX9" fmla="*/ 604107 w 9683888"/>
              <a:gd name="connsiteY9" fmla="*/ 418647 h 743457"/>
              <a:gd name="connsiteX10" fmla="*/ 694081 w 9683888"/>
              <a:gd name="connsiteY10" fmla="*/ 449524 h 743457"/>
              <a:gd name="connsiteX11" fmla="*/ 762452 w 9683888"/>
              <a:gd name="connsiteY11" fmla="*/ 456090 h 743457"/>
              <a:gd name="connsiteX12" fmla="*/ 987872 w 9683888"/>
              <a:gd name="connsiteY12" fmla="*/ 481862 h 743457"/>
              <a:gd name="connsiteX13" fmla="*/ 1077163 w 9683888"/>
              <a:gd name="connsiteY13" fmla="*/ 524467 h 743457"/>
              <a:gd name="connsiteX14" fmla="*/ 1258716 w 9683888"/>
              <a:gd name="connsiteY14" fmla="*/ 587975 h 743457"/>
              <a:gd name="connsiteX15" fmla="*/ 1298056 w 9683888"/>
              <a:gd name="connsiteY15" fmla="*/ 595413 h 743457"/>
              <a:gd name="connsiteX16" fmla="*/ 1327017 w 9683888"/>
              <a:gd name="connsiteY16" fmla="*/ 617412 h 743457"/>
              <a:gd name="connsiteX17" fmla="*/ 1347909 w 9683888"/>
              <a:gd name="connsiteY17" fmla="*/ 620209 h 743457"/>
              <a:gd name="connsiteX18" fmla="*/ 1421792 w 9683888"/>
              <a:gd name="connsiteY18" fmla="*/ 626139 h 743457"/>
              <a:gd name="connsiteX19" fmla="*/ 1519789 w 9683888"/>
              <a:gd name="connsiteY19" fmla="*/ 645011 h 743457"/>
              <a:gd name="connsiteX20" fmla="*/ 1620886 w 9683888"/>
              <a:gd name="connsiteY20" fmla="*/ 687715 h 743457"/>
              <a:gd name="connsiteX21" fmla="*/ 1676745 w 9683888"/>
              <a:gd name="connsiteY21" fmla="*/ 690130 h 743457"/>
              <a:gd name="connsiteX22" fmla="*/ 1832228 w 9683888"/>
              <a:gd name="connsiteY22" fmla="*/ 690860 h 743457"/>
              <a:gd name="connsiteX23" fmla="*/ 1980464 w 9683888"/>
              <a:gd name="connsiteY23" fmla="*/ 704858 h 743457"/>
              <a:gd name="connsiteX24" fmla="*/ 2051150 w 9683888"/>
              <a:gd name="connsiteY24" fmla="*/ 711187 h 743457"/>
              <a:gd name="connsiteX25" fmla="*/ 2162824 w 9683888"/>
              <a:gd name="connsiteY25" fmla="*/ 709178 h 743457"/>
              <a:gd name="connsiteX26" fmla="*/ 2259859 w 9683888"/>
              <a:gd name="connsiteY26" fmla="*/ 718188 h 743457"/>
              <a:gd name="connsiteX27" fmla="*/ 2378290 w 9683888"/>
              <a:gd name="connsiteY27" fmla="*/ 738748 h 743457"/>
              <a:gd name="connsiteX28" fmla="*/ 2407828 w 9683888"/>
              <a:gd name="connsiteY28" fmla="*/ 743457 h 743457"/>
              <a:gd name="connsiteX29" fmla="*/ 2428936 w 9683888"/>
              <a:gd name="connsiteY29" fmla="*/ 734697 h 743457"/>
              <a:gd name="connsiteX30" fmla="*/ 2646106 w 9683888"/>
              <a:gd name="connsiteY30" fmla="*/ 660204 h 743457"/>
              <a:gd name="connsiteX31" fmla="*/ 2799920 w 9683888"/>
              <a:gd name="connsiteY31" fmla="*/ 630451 h 743457"/>
              <a:gd name="connsiteX32" fmla="*/ 2953556 w 9683888"/>
              <a:gd name="connsiteY32" fmla="*/ 607173 h 743457"/>
              <a:gd name="connsiteX33" fmla="*/ 3009839 w 9683888"/>
              <a:gd name="connsiteY33" fmla="*/ 601743 h 743457"/>
              <a:gd name="connsiteX34" fmla="*/ 3115016 w 9683888"/>
              <a:gd name="connsiteY34" fmla="*/ 584982 h 743457"/>
              <a:gd name="connsiteX35" fmla="*/ 3185844 w 9683888"/>
              <a:gd name="connsiteY35" fmla="*/ 595356 h 743457"/>
              <a:gd name="connsiteX36" fmla="*/ 3246013 w 9683888"/>
              <a:gd name="connsiteY36" fmla="*/ 592418 h 743457"/>
              <a:gd name="connsiteX37" fmla="*/ 3313565 w 9683888"/>
              <a:gd name="connsiteY37" fmla="*/ 574138 h 743457"/>
              <a:gd name="connsiteX38" fmla="*/ 3414143 w 9683888"/>
              <a:gd name="connsiteY38" fmla="*/ 553730 h 743457"/>
              <a:gd name="connsiteX39" fmla="*/ 3552895 w 9683888"/>
              <a:gd name="connsiteY39" fmla="*/ 548563 h 743457"/>
              <a:gd name="connsiteX40" fmla="*/ 3753012 w 9683888"/>
              <a:gd name="connsiteY40" fmla="*/ 599520 h 743457"/>
              <a:gd name="connsiteX41" fmla="*/ 3804392 w 9683888"/>
              <a:gd name="connsiteY41" fmla="*/ 604131 h 743457"/>
              <a:gd name="connsiteX42" fmla="*/ 3916696 w 9683888"/>
              <a:gd name="connsiteY42" fmla="*/ 606540 h 743457"/>
              <a:gd name="connsiteX43" fmla="*/ 4063849 w 9683888"/>
              <a:gd name="connsiteY43" fmla="*/ 604058 h 743457"/>
              <a:gd name="connsiteX44" fmla="*/ 4172179 w 9683888"/>
              <a:gd name="connsiteY44" fmla="*/ 592355 h 743457"/>
              <a:gd name="connsiteX45" fmla="*/ 4276294 w 9683888"/>
              <a:gd name="connsiteY45" fmla="*/ 587119 h 743457"/>
              <a:gd name="connsiteX46" fmla="*/ 4411090 w 9683888"/>
              <a:gd name="connsiteY46" fmla="*/ 575600 h 743457"/>
              <a:gd name="connsiteX47" fmla="*/ 4540465 w 9683888"/>
              <a:gd name="connsiteY47" fmla="*/ 567464 h 743457"/>
              <a:gd name="connsiteX48" fmla="*/ 4545352 w 9683888"/>
              <a:gd name="connsiteY48" fmla="*/ 555554 h 743457"/>
              <a:gd name="connsiteX49" fmla="*/ 4564014 w 9683888"/>
              <a:gd name="connsiteY49" fmla="*/ 553660 h 743457"/>
              <a:gd name="connsiteX50" fmla="*/ 4568602 w 9683888"/>
              <a:gd name="connsiteY50" fmla="*/ 550913 h 743457"/>
              <a:gd name="connsiteX51" fmla="*/ 4595289 w 9683888"/>
              <a:gd name="connsiteY51" fmla="*/ 537407 h 743457"/>
              <a:gd name="connsiteX52" fmla="*/ 4739026 w 9683888"/>
              <a:gd name="connsiteY52" fmla="*/ 532483 h 743457"/>
              <a:gd name="connsiteX53" fmla="*/ 5061335 w 9683888"/>
              <a:gd name="connsiteY53" fmla="*/ 545635 h 743457"/>
              <a:gd name="connsiteX54" fmla="*/ 5338634 w 9683888"/>
              <a:gd name="connsiteY54" fmla="*/ 595754 h 743457"/>
              <a:gd name="connsiteX55" fmla="*/ 5529430 w 9683888"/>
              <a:gd name="connsiteY55" fmla="*/ 606335 h 743457"/>
              <a:gd name="connsiteX56" fmla="*/ 5604039 w 9683888"/>
              <a:gd name="connsiteY56" fmla="*/ 607676 h 743457"/>
              <a:gd name="connsiteX57" fmla="*/ 5625281 w 9683888"/>
              <a:gd name="connsiteY57" fmla="*/ 617253 h 743457"/>
              <a:gd name="connsiteX58" fmla="*/ 5628138 w 9683888"/>
              <a:gd name="connsiteY58" fmla="*/ 615483 h 743457"/>
              <a:gd name="connsiteX59" fmla="*/ 5653593 w 9683888"/>
              <a:gd name="connsiteY59" fmla="*/ 617873 h 743457"/>
              <a:gd name="connsiteX60" fmla="*/ 5658658 w 9683888"/>
              <a:gd name="connsiteY60" fmla="*/ 624279 h 743457"/>
              <a:gd name="connsiteX61" fmla="*/ 5675963 w 9683888"/>
              <a:gd name="connsiteY61" fmla="*/ 627762 h 743457"/>
              <a:gd name="connsiteX62" fmla="*/ 5709625 w 9683888"/>
              <a:gd name="connsiteY62" fmla="*/ 639593 h 743457"/>
              <a:gd name="connsiteX63" fmla="*/ 5716324 w 9683888"/>
              <a:gd name="connsiteY63" fmla="*/ 637148 h 743457"/>
              <a:gd name="connsiteX64" fmla="*/ 5767720 w 9683888"/>
              <a:gd name="connsiteY64" fmla="*/ 647737 h 743457"/>
              <a:gd name="connsiteX65" fmla="*/ 5768619 w 9683888"/>
              <a:gd name="connsiteY65" fmla="*/ 645671 h 743457"/>
              <a:gd name="connsiteX66" fmla="*/ 5858696 w 9683888"/>
              <a:gd name="connsiteY66" fmla="*/ 628099 h 743457"/>
              <a:gd name="connsiteX67" fmla="*/ 5935260 w 9683888"/>
              <a:gd name="connsiteY67" fmla="*/ 596904 h 743457"/>
              <a:gd name="connsiteX68" fmla="*/ 5946176 w 9683888"/>
              <a:gd name="connsiteY68" fmla="*/ 597874 h 743457"/>
              <a:gd name="connsiteX69" fmla="*/ 5946447 w 9683888"/>
              <a:gd name="connsiteY69" fmla="*/ 597396 h 743457"/>
              <a:gd name="connsiteX70" fmla="*/ 5958069 w 9683888"/>
              <a:gd name="connsiteY70" fmla="*/ 597432 h 743457"/>
              <a:gd name="connsiteX71" fmla="*/ 5966081 w 9683888"/>
              <a:gd name="connsiteY71" fmla="*/ 599643 h 743457"/>
              <a:gd name="connsiteX72" fmla="*/ 5987259 w 9683888"/>
              <a:gd name="connsiteY72" fmla="*/ 601523 h 743457"/>
              <a:gd name="connsiteX73" fmla="*/ 5994905 w 9683888"/>
              <a:gd name="connsiteY73" fmla="*/ 598873 h 743457"/>
              <a:gd name="connsiteX74" fmla="*/ 6054803 w 9683888"/>
              <a:gd name="connsiteY74" fmla="*/ 541202 h 743457"/>
              <a:gd name="connsiteX75" fmla="*/ 6188672 w 9683888"/>
              <a:gd name="connsiteY75" fmla="*/ 496389 h 743457"/>
              <a:gd name="connsiteX76" fmla="*/ 6323280 w 9683888"/>
              <a:gd name="connsiteY76" fmla="*/ 458013 h 743457"/>
              <a:gd name="connsiteX77" fmla="*/ 6457257 w 9683888"/>
              <a:gd name="connsiteY77" fmla="*/ 414621 h 743457"/>
              <a:gd name="connsiteX78" fmla="*/ 6530019 w 9683888"/>
              <a:gd name="connsiteY78" fmla="*/ 423168 h 743457"/>
              <a:gd name="connsiteX79" fmla="*/ 6626800 w 9683888"/>
              <a:gd name="connsiteY79" fmla="*/ 375078 h 743457"/>
              <a:gd name="connsiteX80" fmla="*/ 6689231 w 9683888"/>
              <a:gd name="connsiteY80" fmla="*/ 353501 h 743457"/>
              <a:gd name="connsiteX81" fmla="*/ 6726440 w 9683888"/>
              <a:gd name="connsiteY81" fmla="*/ 340276 h 743457"/>
              <a:gd name="connsiteX82" fmla="*/ 6835228 w 9683888"/>
              <a:gd name="connsiteY82" fmla="*/ 329393 h 743457"/>
              <a:gd name="connsiteX83" fmla="*/ 7039363 w 9683888"/>
              <a:gd name="connsiteY83" fmla="*/ 370823 h 743457"/>
              <a:gd name="connsiteX84" fmla="*/ 7095156 w 9683888"/>
              <a:gd name="connsiteY84" fmla="*/ 366075 h 743457"/>
              <a:gd name="connsiteX85" fmla="*/ 7187061 w 9683888"/>
              <a:gd name="connsiteY85" fmla="*/ 383876 h 743457"/>
              <a:gd name="connsiteX86" fmla="*/ 7295039 w 9683888"/>
              <a:gd name="connsiteY86" fmla="*/ 355046 h 743457"/>
              <a:gd name="connsiteX87" fmla="*/ 7373651 w 9683888"/>
              <a:gd name="connsiteY87" fmla="*/ 322299 h 743457"/>
              <a:gd name="connsiteX88" fmla="*/ 7418964 w 9683888"/>
              <a:gd name="connsiteY88" fmla="*/ 308685 h 743457"/>
              <a:gd name="connsiteX89" fmla="*/ 7450568 w 9683888"/>
              <a:gd name="connsiteY89" fmla="*/ 293511 h 743457"/>
              <a:gd name="connsiteX90" fmla="*/ 7538380 w 9683888"/>
              <a:gd name="connsiteY90" fmla="*/ 283235 h 743457"/>
              <a:gd name="connsiteX91" fmla="*/ 7786348 w 9683888"/>
              <a:gd name="connsiteY91" fmla="*/ 225377 h 743457"/>
              <a:gd name="connsiteX92" fmla="*/ 7849534 w 9683888"/>
              <a:gd name="connsiteY92" fmla="*/ 245434 h 743457"/>
              <a:gd name="connsiteX93" fmla="*/ 7981165 w 9683888"/>
              <a:gd name="connsiteY93" fmla="*/ 222252 h 743457"/>
              <a:gd name="connsiteX94" fmla="*/ 8171882 w 9683888"/>
              <a:gd name="connsiteY94" fmla="*/ 222497 h 743457"/>
              <a:gd name="connsiteX95" fmla="*/ 8242270 w 9683888"/>
              <a:gd name="connsiteY95" fmla="*/ 180535 h 743457"/>
              <a:gd name="connsiteX96" fmla="*/ 8490152 w 9683888"/>
              <a:gd name="connsiteY96" fmla="*/ 209193 h 743457"/>
              <a:gd name="connsiteX97" fmla="*/ 8622272 w 9683888"/>
              <a:gd name="connsiteY97" fmla="*/ 188859 h 743457"/>
              <a:gd name="connsiteX98" fmla="*/ 8738606 w 9683888"/>
              <a:gd name="connsiteY98" fmla="*/ 208945 h 743457"/>
              <a:gd name="connsiteX99" fmla="*/ 8831307 w 9683888"/>
              <a:gd name="connsiteY99" fmla="*/ 207738 h 743457"/>
              <a:gd name="connsiteX100" fmla="*/ 8891432 w 9683888"/>
              <a:gd name="connsiteY100" fmla="*/ 184510 h 743457"/>
              <a:gd name="connsiteX101" fmla="*/ 8946980 w 9683888"/>
              <a:gd name="connsiteY101" fmla="*/ 145578 h 743457"/>
              <a:gd name="connsiteX102" fmla="*/ 9107760 w 9683888"/>
              <a:gd name="connsiteY102" fmla="*/ 128052 h 743457"/>
              <a:gd name="connsiteX103" fmla="*/ 9195623 w 9683888"/>
              <a:gd name="connsiteY103" fmla="*/ 100212 h 743457"/>
              <a:gd name="connsiteX104" fmla="*/ 9256898 w 9683888"/>
              <a:gd name="connsiteY104" fmla="*/ 73900 h 743457"/>
              <a:gd name="connsiteX105" fmla="*/ 9351740 w 9683888"/>
              <a:gd name="connsiteY105" fmla="*/ 80439 h 743457"/>
              <a:gd name="connsiteX106" fmla="*/ 9539796 w 9683888"/>
              <a:gd name="connsiteY106" fmla="*/ 87069 h 743457"/>
              <a:gd name="connsiteX107" fmla="*/ 9619109 w 9683888"/>
              <a:gd name="connsiteY107" fmla="*/ 39994 h 743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9683888" h="743457">
                <a:moveTo>
                  <a:pt x="9683888" y="0"/>
                </a:moveTo>
                <a:lnTo>
                  <a:pt x="0" y="0"/>
                </a:lnTo>
                <a:lnTo>
                  <a:pt x="0" y="365878"/>
                </a:lnTo>
                <a:lnTo>
                  <a:pt x="11844" y="367909"/>
                </a:lnTo>
                <a:cubicBezTo>
                  <a:pt x="50423" y="374387"/>
                  <a:pt x="87879" y="380746"/>
                  <a:pt x="106208" y="385974"/>
                </a:cubicBezTo>
                <a:cubicBezTo>
                  <a:pt x="119919" y="389979"/>
                  <a:pt x="149687" y="402128"/>
                  <a:pt x="183667" y="399162"/>
                </a:cubicBezTo>
                <a:cubicBezTo>
                  <a:pt x="228274" y="394575"/>
                  <a:pt x="256969" y="398315"/>
                  <a:pt x="292430" y="390408"/>
                </a:cubicBezTo>
                <a:cubicBezTo>
                  <a:pt x="325377" y="395694"/>
                  <a:pt x="374510" y="420053"/>
                  <a:pt x="386942" y="395582"/>
                </a:cubicBezTo>
                <a:cubicBezTo>
                  <a:pt x="400429" y="416427"/>
                  <a:pt x="451168" y="399411"/>
                  <a:pt x="485751" y="408404"/>
                </a:cubicBezTo>
                <a:cubicBezTo>
                  <a:pt x="520399" y="423586"/>
                  <a:pt x="570416" y="404235"/>
                  <a:pt x="604107" y="418647"/>
                </a:cubicBezTo>
                <a:cubicBezTo>
                  <a:pt x="633631" y="425521"/>
                  <a:pt x="672063" y="446364"/>
                  <a:pt x="694081" y="449524"/>
                </a:cubicBezTo>
                <a:cubicBezTo>
                  <a:pt x="700528" y="463278"/>
                  <a:pt x="713487" y="450700"/>
                  <a:pt x="762452" y="456090"/>
                </a:cubicBezTo>
                <a:cubicBezTo>
                  <a:pt x="811417" y="461479"/>
                  <a:pt x="935420" y="470466"/>
                  <a:pt x="987872" y="481862"/>
                </a:cubicBezTo>
                <a:cubicBezTo>
                  <a:pt x="1018493" y="475799"/>
                  <a:pt x="1019470" y="516810"/>
                  <a:pt x="1077163" y="524467"/>
                </a:cubicBezTo>
                <a:cubicBezTo>
                  <a:pt x="1124222" y="535807"/>
                  <a:pt x="1202940" y="574855"/>
                  <a:pt x="1258716" y="587975"/>
                </a:cubicBezTo>
                <a:cubicBezTo>
                  <a:pt x="1274181" y="586466"/>
                  <a:pt x="1286859" y="589632"/>
                  <a:pt x="1298056" y="595413"/>
                </a:cubicBezTo>
                <a:lnTo>
                  <a:pt x="1327017" y="617412"/>
                </a:lnTo>
                <a:lnTo>
                  <a:pt x="1347909" y="620209"/>
                </a:lnTo>
                <a:cubicBezTo>
                  <a:pt x="1377004" y="628445"/>
                  <a:pt x="1394712" y="616344"/>
                  <a:pt x="1421792" y="626139"/>
                </a:cubicBezTo>
                <a:cubicBezTo>
                  <a:pt x="1466260" y="647543"/>
                  <a:pt x="1506099" y="610975"/>
                  <a:pt x="1519789" y="645011"/>
                </a:cubicBezTo>
                <a:cubicBezTo>
                  <a:pt x="1556219" y="665699"/>
                  <a:pt x="1578776" y="668950"/>
                  <a:pt x="1620886" y="687715"/>
                </a:cubicBezTo>
                <a:cubicBezTo>
                  <a:pt x="1658228" y="693647"/>
                  <a:pt x="1636224" y="694371"/>
                  <a:pt x="1676745" y="690130"/>
                </a:cubicBezTo>
                <a:cubicBezTo>
                  <a:pt x="1713709" y="697532"/>
                  <a:pt x="1774627" y="701403"/>
                  <a:pt x="1832228" y="690860"/>
                </a:cubicBezTo>
                <a:cubicBezTo>
                  <a:pt x="1866586" y="689181"/>
                  <a:pt x="1949046" y="755765"/>
                  <a:pt x="1980464" y="704858"/>
                </a:cubicBezTo>
                <a:cubicBezTo>
                  <a:pt x="2001472" y="716610"/>
                  <a:pt x="2020758" y="710467"/>
                  <a:pt x="2051150" y="711187"/>
                </a:cubicBezTo>
                <a:cubicBezTo>
                  <a:pt x="2081543" y="711907"/>
                  <a:pt x="2117567" y="736153"/>
                  <a:pt x="2162824" y="709178"/>
                </a:cubicBezTo>
                <a:cubicBezTo>
                  <a:pt x="2219712" y="701824"/>
                  <a:pt x="2181421" y="742368"/>
                  <a:pt x="2259859" y="718188"/>
                </a:cubicBezTo>
                <a:cubicBezTo>
                  <a:pt x="2296623" y="733933"/>
                  <a:pt x="2337412" y="741012"/>
                  <a:pt x="2378290" y="738748"/>
                </a:cubicBezTo>
                <a:cubicBezTo>
                  <a:pt x="2380041" y="725410"/>
                  <a:pt x="2399659" y="741017"/>
                  <a:pt x="2407828" y="743457"/>
                </a:cubicBezTo>
                <a:cubicBezTo>
                  <a:pt x="2406113" y="735180"/>
                  <a:pt x="2421642" y="728742"/>
                  <a:pt x="2428936" y="734697"/>
                </a:cubicBezTo>
                <a:cubicBezTo>
                  <a:pt x="2468648" y="720822"/>
                  <a:pt x="2584275" y="677579"/>
                  <a:pt x="2646106" y="660204"/>
                </a:cubicBezTo>
                <a:cubicBezTo>
                  <a:pt x="2706894" y="652346"/>
                  <a:pt x="2738390" y="612318"/>
                  <a:pt x="2799920" y="630451"/>
                </a:cubicBezTo>
                <a:cubicBezTo>
                  <a:pt x="2856798" y="622940"/>
                  <a:pt x="2902940" y="602232"/>
                  <a:pt x="2953556" y="607173"/>
                </a:cubicBezTo>
                <a:cubicBezTo>
                  <a:pt x="2970626" y="593247"/>
                  <a:pt x="2988095" y="586399"/>
                  <a:pt x="3009839" y="601743"/>
                </a:cubicBezTo>
                <a:cubicBezTo>
                  <a:pt x="3046166" y="594868"/>
                  <a:pt x="3085682" y="586046"/>
                  <a:pt x="3115016" y="584982"/>
                </a:cubicBezTo>
                <a:cubicBezTo>
                  <a:pt x="3144992" y="587935"/>
                  <a:pt x="3158740" y="599045"/>
                  <a:pt x="3185844" y="595356"/>
                </a:cubicBezTo>
                <a:cubicBezTo>
                  <a:pt x="3209939" y="576197"/>
                  <a:pt x="3221731" y="614583"/>
                  <a:pt x="3246013" y="592418"/>
                </a:cubicBezTo>
                <a:cubicBezTo>
                  <a:pt x="3228976" y="565486"/>
                  <a:pt x="3320172" y="599686"/>
                  <a:pt x="3313565" y="574138"/>
                </a:cubicBezTo>
                <a:cubicBezTo>
                  <a:pt x="3341586" y="564515"/>
                  <a:pt x="3371901" y="555346"/>
                  <a:pt x="3414143" y="553730"/>
                </a:cubicBezTo>
                <a:cubicBezTo>
                  <a:pt x="3463229" y="557630"/>
                  <a:pt x="3476532" y="539673"/>
                  <a:pt x="3552895" y="548563"/>
                </a:cubicBezTo>
                <a:cubicBezTo>
                  <a:pt x="3620356" y="561042"/>
                  <a:pt x="3688830" y="574962"/>
                  <a:pt x="3753012" y="599520"/>
                </a:cubicBezTo>
                <a:cubicBezTo>
                  <a:pt x="3769580" y="615048"/>
                  <a:pt x="3777112" y="602961"/>
                  <a:pt x="3804392" y="604131"/>
                </a:cubicBezTo>
                <a:cubicBezTo>
                  <a:pt x="3831672" y="605301"/>
                  <a:pt x="3878076" y="605222"/>
                  <a:pt x="3916696" y="606540"/>
                </a:cubicBezTo>
                <a:cubicBezTo>
                  <a:pt x="3970533" y="603881"/>
                  <a:pt x="3981244" y="618066"/>
                  <a:pt x="4063849" y="604058"/>
                </a:cubicBezTo>
                <a:cubicBezTo>
                  <a:pt x="4074473" y="605185"/>
                  <a:pt x="4134611" y="589365"/>
                  <a:pt x="4172179" y="592355"/>
                </a:cubicBezTo>
                <a:cubicBezTo>
                  <a:pt x="4180554" y="576172"/>
                  <a:pt x="4255433" y="602075"/>
                  <a:pt x="4276294" y="587119"/>
                </a:cubicBezTo>
                <a:cubicBezTo>
                  <a:pt x="4326119" y="586973"/>
                  <a:pt x="4361692" y="573867"/>
                  <a:pt x="4411090" y="575600"/>
                </a:cubicBezTo>
                <a:cubicBezTo>
                  <a:pt x="4465125" y="575500"/>
                  <a:pt x="4518088" y="570805"/>
                  <a:pt x="4540465" y="567464"/>
                </a:cubicBezTo>
                <a:lnTo>
                  <a:pt x="4545352" y="555554"/>
                </a:lnTo>
                <a:lnTo>
                  <a:pt x="4564014" y="553660"/>
                </a:lnTo>
                <a:lnTo>
                  <a:pt x="4568602" y="550913"/>
                </a:lnTo>
                <a:cubicBezTo>
                  <a:pt x="4577353" y="545618"/>
                  <a:pt x="4586105" y="540734"/>
                  <a:pt x="4595289" y="537407"/>
                </a:cubicBezTo>
                <a:cubicBezTo>
                  <a:pt x="4623104" y="537511"/>
                  <a:pt x="4660764" y="533229"/>
                  <a:pt x="4739026" y="532483"/>
                </a:cubicBezTo>
                <a:cubicBezTo>
                  <a:pt x="4806238" y="527255"/>
                  <a:pt x="4944577" y="524439"/>
                  <a:pt x="5061335" y="545635"/>
                </a:cubicBezTo>
                <a:cubicBezTo>
                  <a:pt x="5167156" y="553533"/>
                  <a:pt x="5251789" y="586167"/>
                  <a:pt x="5338634" y="595754"/>
                </a:cubicBezTo>
                <a:cubicBezTo>
                  <a:pt x="5415763" y="589622"/>
                  <a:pt x="5434719" y="609365"/>
                  <a:pt x="5529430" y="606335"/>
                </a:cubicBezTo>
                <a:cubicBezTo>
                  <a:pt x="5534498" y="613561"/>
                  <a:pt x="5597157" y="603269"/>
                  <a:pt x="5604039" y="607676"/>
                </a:cubicBezTo>
                <a:lnTo>
                  <a:pt x="5625281" y="617253"/>
                </a:lnTo>
                <a:lnTo>
                  <a:pt x="5628138" y="615483"/>
                </a:lnTo>
                <a:cubicBezTo>
                  <a:pt x="5640641" y="612245"/>
                  <a:pt x="5648217" y="613966"/>
                  <a:pt x="5653593" y="617873"/>
                </a:cubicBezTo>
                <a:lnTo>
                  <a:pt x="5658658" y="624279"/>
                </a:lnTo>
                <a:lnTo>
                  <a:pt x="5675963" y="627762"/>
                </a:lnTo>
                <a:lnTo>
                  <a:pt x="5709625" y="639593"/>
                </a:lnTo>
                <a:lnTo>
                  <a:pt x="5716324" y="637148"/>
                </a:lnTo>
                <a:lnTo>
                  <a:pt x="5767720" y="647737"/>
                </a:lnTo>
                <a:lnTo>
                  <a:pt x="5768619" y="645671"/>
                </a:lnTo>
                <a:cubicBezTo>
                  <a:pt x="5776130" y="642927"/>
                  <a:pt x="5830922" y="636226"/>
                  <a:pt x="5858696" y="628099"/>
                </a:cubicBezTo>
                <a:lnTo>
                  <a:pt x="5935260" y="596904"/>
                </a:lnTo>
                <a:lnTo>
                  <a:pt x="5946176" y="597874"/>
                </a:lnTo>
                <a:lnTo>
                  <a:pt x="5946447" y="597396"/>
                </a:lnTo>
                <a:cubicBezTo>
                  <a:pt x="5948934" y="596546"/>
                  <a:pt x="5952567" y="596468"/>
                  <a:pt x="5958069" y="597432"/>
                </a:cubicBezTo>
                <a:lnTo>
                  <a:pt x="5966081" y="599643"/>
                </a:lnTo>
                <a:lnTo>
                  <a:pt x="5987259" y="601523"/>
                </a:lnTo>
                <a:lnTo>
                  <a:pt x="5994905" y="598873"/>
                </a:lnTo>
                <a:cubicBezTo>
                  <a:pt x="6020610" y="579716"/>
                  <a:pt x="6016968" y="560235"/>
                  <a:pt x="6054803" y="541202"/>
                </a:cubicBezTo>
                <a:cubicBezTo>
                  <a:pt x="6108247" y="527358"/>
                  <a:pt x="6130976" y="484538"/>
                  <a:pt x="6188672" y="496389"/>
                </a:cubicBezTo>
                <a:cubicBezTo>
                  <a:pt x="6238659" y="483279"/>
                  <a:pt x="6277194" y="458153"/>
                  <a:pt x="6323280" y="458013"/>
                </a:cubicBezTo>
                <a:cubicBezTo>
                  <a:pt x="6368044" y="444385"/>
                  <a:pt x="6422801" y="420428"/>
                  <a:pt x="6457257" y="414621"/>
                </a:cubicBezTo>
                <a:cubicBezTo>
                  <a:pt x="6483424" y="410645"/>
                  <a:pt x="6508964" y="423228"/>
                  <a:pt x="6530019" y="423168"/>
                </a:cubicBezTo>
                <a:cubicBezTo>
                  <a:pt x="6558276" y="416578"/>
                  <a:pt x="6600264" y="386690"/>
                  <a:pt x="6626800" y="375078"/>
                </a:cubicBezTo>
                <a:cubicBezTo>
                  <a:pt x="6664418" y="400828"/>
                  <a:pt x="6655535" y="354302"/>
                  <a:pt x="6689231" y="353501"/>
                </a:cubicBezTo>
                <a:cubicBezTo>
                  <a:pt x="6708837" y="361122"/>
                  <a:pt x="6719642" y="359485"/>
                  <a:pt x="6726440" y="340276"/>
                </a:cubicBezTo>
                <a:cubicBezTo>
                  <a:pt x="6818329" y="378763"/>
                  <a:pt x="6765502" y="328183"/>
                  <a:pt x="6835228" y="329393"/>
                </a:cubicBezTo>
                <a:cubicBezTo>
                  <a:pt x="6897464" y="335048"/>
                  <a:pt x="6962224" y="329085"/>
                  <a:pt x="7039363" y="370823"/>
                </a:cubicBezTo>
                <a:cubicBezTo>
                  <a:pt x="7056368" y="384567"/>
                  <a:pt x="7070539" y="363899"/>
                  <a:pt x="7095156" y="366075"/>
                </a:cubicBezTo>
                <a:cubicBezTo>
                  <a:pt x="7119772" y="368250"/>
                  <a:pt x="7153748" y="385714"/>
                  <a:pt x="7187061" y="383876"/>
                </a:cubicBezTo>
                <a:cubicBezTo>
                  <a:pt x="7242115" y="377604"/>
                  <a:pt x="7270954" y="334249"/>
                  <a:pt x="7295039" y="355046"/>
                </a:cubicBezTo>
                <a:cubicBezTo>
                  <a:pt x="7320104" y="344159"/>
                  <a:pt x="7343179" y="301443"/>
                  <a:pt x="7373651" y="322299"/>
                </a:cubicBezTo>
                <a:cubicBezTo>
                  <a:pt x="7367160" y="298575"/>
                  <a:pt x="7410095" y="329040"/>
                  <a:pt x="7418964" y="308685"/>
                </a:cubicBezTo>
                <a:cubicBezTo>
                  <a:pt x="7424243" y="291807"/>
                  <a:pt x="7438503" y="297117"/>
                  <a:pt x="7450568" y="293511"/>
                </a:cubicBezTo>
                <a:cubicBezTo>
                  <a:pt x="7461276" y="277652"/>
                  <a:pt x="7519437" y="275664"/>
                  <a:pt x="7538380" y="283235"/>
                </a:cubicBezTo>
                <a:cubicBezTo>
                  <a:pt x="7594343" y="271879"/>
                  <a:pt x="7734488" y="231676"/>
                  <a:pt x="7786348" y="225377"/>
                </a:cubicBezTo>
                <a:cubicBezTo>
                  <a:pt x="7797693" y="277094"/>
                  <a:pt x="7847327" y="236176"/>
                  <a:pt x="7849534" y="245434"/>
                </a:cubicBezTo>
                <a:cubicBezTo>
                  <a:pt x="7894253" y="231282"/>
                  <a:pt x="7937937" y="238796"/>
                  <a:pt x="7981165" y="222252"/>
                </a:cubicBezTo>
                <a:cubicBezTo>
                  <a:pt x="8066564" y="234459"/>
                  <a:pt x="8127007" y="235277"/>
                  <a:pt x="8171882" y="222497"/>
                </a:cubicBezTo>
                <a:cubicBezTo>
                  <a:pt x="8183092" y="205785"/>
                  <a:pt x="8217423" y="177145"/>
                  <a:pt x="8242270" y="180535"/>
                </a:cubicBezTo>
                <a:cubicBezTo>
                  <a:pt x="8294138" y="178846"/>
                  <a:pt x="8410926" y="208334"/>
                  <a:pt x="8490152" y="209193"/>
                </a:cubicBezTo>
                <a:cubicBezTo>
                  <a:pt x="8558493" y="195433"/>
                  <a:pt x="8564727" y="233466"/>
                  <a:pt x="8622272" y="188859"/>
                </a:cubicBezTo>
                <a:cubicBezTo>
                  <a:pt x="8659556" y="191317"/>
                  <a:pt x="8666988" y="178214"/>
                  <a:pt x="8738606" y="208945"/>
                </a:cubicBezTo>
                <a:cubicBezTo>
                  <a:pt x="8769507" y="208543"/>
                  <a:pt x="8800406" y="224019"/>
                  <a:pt x="8831307" y="207738"/>
                </a:cubicBezTo>
                <a:cubicBezTo>
                  <a:pt x="8836477" y="191612"/>
                  <a:pt x="8870109" y="182455"/>
                  <a:pt x="8891432" y="184510"/>
                </a:cubicBezTo>
                <a:cubicBezTo>
                  <a:pt x="8876795" y="135260"/>
                  <a:pt x="8938553" y="173381"/>
                  <a:pt x="8946980" y="145578"/>
                </a:cubicBezTo>
                <a:cubicBezTo>
                  <a:pt x="9010957" y="156064"/>
                  <a:pt x="9046552" y="157746"/>
                  <a:pt x="9107760" y="128052"/>
                </a:cubicBezTo>
                <a:cubicBezTo>
                  <a:pt x="9135191" y="151813"/>
                  <a:pt x="9184204" y="114911"/>
                  <a:pt x="9195623" y="100212"/>
                </a:cubicBezTo>
                <a:cubicBezTo>
                  <a:pt x="9222736" y="85917"/>
                  <a:pt x="9230892" y="98248"/>
                  <a:pt x="9256898" y="73900"/>
                </a:cubicBezTo>
                <a:cubicBezTo>
                  <a:pt x="9276443" y="63724"/>
                  <a:pt x="9334001" y="80454"/>
                  <a:pt x="9351740" y="80439"/>
                </a:cubicBezTo>
                <a:cubicBezTo>
                  <a:pt x="9398889" y="82633"/>
                  <a:pt x="9473718" y="102566"/>
                  <a:pt x="9539796" y="87069"/>
                </a:cubicBezTo>
                <a:cubicBezTo>
                  <a:pt x="9565852" y="70987"/>
                  <a:pt x="9591569" y="56211"/>
                  <a:pt x="9619109" y="39994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false" anchor="ctr">
            <a:noAutofit/>
          </a:bodyPr>
          <a:lstStyle/>
          <a:p>
            <a:pPr algn="ctr"/>
            <a:endParaRPr lang="en-US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852776" y="2194102"/>
            <a:ext cx="4695039" cy="3230883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800" dirty="false">
                <a:latin typeface="Arial" panose="020B0604020202020204" pitchFamily="34" charset="0"/>
                <a:cs typeface="Arial" panose="020B0604020202020204" pitchFamily="34" charset="0"/>
              </a:rPr>
              <a:t>Činnosti sociální práce sociálních pracovníků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800" dirty="false">
                <a:latin typeface="Arial" panose="020B0604020202020204" pitchFamily="34" charset="0"/>
                <a:cs typeface="Arial" panose="020B0604020202020204" pitchFamily="34" charset="0"/>
              </a:rPr>
              <a:t>krajských úřadů,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800" dirty="false">
                <a:latin typeface="Arial" panose="020B0604020202020204" pitchFamily="34" charset="0"/>
                <a:cs typeface="Arial" panose="020B0604020202020204" pitchFamily="34" charset="0"/>
              </a:rPr>
              <a:t>obecních úřadů obcí s rozšířenou působností a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800" dirty="false">
                <a:latin typeface="Arial" panose="020B0604020202020204" pitchFamily="34" charset="0"/>
                <a:cs typeface="Arial" panose="020B0604020202020204" pitchFamily="34" charset="0"/>
              </a:rPr>
              <a:t>pověřených obecních úřadů</a:t>
            </a:r>
          </a:p>
          <a:p>
            <a:pPr marL="457200" lvl="1" indent="0">
              <a:buNone/>
            </a:pPr>
            <a:r>
              <a:rPr lang="cs-CZ" sz="1800" dirty="false">
                <a:latin typeface="Arial" panose="020B0604020202020204" pitchFamily="34" charset="0"/>
                <a:cs typeface="Arial" panose="020B0604020202020204" pitchFamily="34" charset="0"/>
              </a:rPr>
              <a:t>upravuje zákon č. 108/2006 Sb., o sociálních službách, ve znění pozdějších předpisů a zákon č. 111/2006 Sb., o pomoci v hmotné nouzi, ve znění pozdějších předpisů</a:t>
            </a:r>
          </a:p>
          <a:p>
            <a:pPr marL="457200" lvl="1" indent="0">
              <a:buNone/>
            </a:pPr>
            <a:br>
              <a:rPr lang="cs-CZ" sz="1600" dirty="false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1600" dirty="false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F3BD3BB9-3CB5-4253-A27D-6B7904723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9827"/>
            <a:ext cx="8010421" cy="1078174"/>
          </a:xfrm>
          <a:custGeom>
            <a:avLst/>
            <a:gdLst>
              <a:gd name="connsiteX0" fmla="*/ 3617689 w 10680562"/>
              <a:gd name="connsiteY0" fmla="*/ 0 h 1605023"/>
              <a:gd name="connsiteX1" fmla="*/ 3635901 w 10680562"/>
              <a:gd name="connsiteY1" fmla="*/ 7738 h 1605023"/>
              <a:gd name="connsiteX2" fmla="*/ 3690891 w 10680562"/>
              <a:gd name="connsiteY2" fmla="*/ 7049 h 1605023"/>
              <a:gd name="connsiteX3" fmla="*/ 3832247 w 10680562"/>
              <a:gd name="connsiteY3" fmla="*/ 13937 h 1605023"/>
              <a:gd name="connsiteX4" fmla="*/ 3999111 w 10680562"/>
              <a:gd name="connsiteY4" fmla="*/ 44624 h 1605023"/>
              <a:gd name="connsiteX5" fmla="*/ 4034676 w 10680562"/>
              <a:gd name="connsiteY5" fmla="*/ 48775 h 1605023"/>
              <a:gd name="connsiteX6" fmla="*/ 4065394 w 10680562"/>
              <a:gd name="connsiteY6" fmla="*/ 42879 h 1605023"/>
              <a:gd name="connsiteX7" fmla="*/ 4072648 w 10680562"/>
              <a:gd name="connsiteY7" fmla="*/ 33262 h 1605023"/>
              <a:gd name="connsiteX8" fmla="*/ 4092232 w 10680562"/>
              <a:gd name="connsiteY8" fmla="*/ 34026 h 1605023"/>
              <a:gd name="connsiteX9" fmla="*/ 4097470 w 10680562"/>
              <a:gd name="connsiteY9" fmla="*/ 32252 h 1605023"/>
              <a:gd name="connsiteX10" fmla="*/ 4127488 w 10680562"/>
              <a:gd name="connsiteY10" fmla="*/ 24056 h 1605023"/>
              <a:gd name="connsiteX11" fmla="*/ 4190803 w 10680562"/>
              <a:gd name="connsiteY11" fmla="*/ 55685 h 1605023"/>
              <a:gd name="connsiteX12" fmla="*/ 4269333 w 10680562"/>
              <a:gd name="connsiteY12" fmla="*/ 54186 h 1605023"/>
              <a:gd name="connsiteX13" fmla="*/ 4481486 w 10680562"/>
              <a:gd name="connsiteY13" fmla="*/ 116915 h 1605023"/>
              <a:gd name="connsiteX14" fmla="*/ 4651418 w 10680562"/>
              <a:gd name="connsiteY14" fmla="*/ 150071 h 1605023"/>
              <a:gd name="connsiteX15" fmla="*/ 4863575 w 10680562"/>
              <a:gd name="connsiteY15" fmla="*/ 175458 h 1605023"/>
              <a:gd name="connsiteX16" fmla="*/ 5013635 w 10680562"/>
              <a:gd name="connsiteY16" fmla="*/ 213928 h 1605023"/>
              <a:gd name="connsiteX17" fmla="*/ 5203044 w 10680562"/>
              <a:gd name="connsiteY17" fmla="*/ 228946 h 1605023"/>
              <a:gd name="connsiteX18" fmla="*/ 5207070 w 10680562"/>
              <a:gd name="connsiteY18" fmla="*/ 235105 h 1605023"/>
              <a:gd name="connsiteX19" fmla="*/ 5224253 w 10680562"/>
              <a:gd name="connsiteY19" fmla="*/ 240320 h 1605023"/>
              <a:gd name="connsiteX20" fmla="*/ 5256736 w 10680562"/>
              <a:gd name="connsiteY20" fmla="*/ 254811 h 1605023"/>
              <a:gd name="connsiteX21" fmla="*/ 5264095 w 10680562"/>
              <a:gd name="connsiteY21" fmla="*/ 253567 h 1605023"/>
              <a:gd name="connsiteX22" fmla="*/ 5315084 w 10680562"/>
              <a:gd name="connsiteY22" fmla="*/ 269264 h 1605023"/>
              <a:gd name="connsiteX23" fmla="*/ 5316393 w 10680562"/>
              <a:gd name="connsiteY23" fmla="*/ 267603 h 1605023"/>
              <a:gd name="connsiteX24" fmla="*/ 5333427 w 10680562"/>
              <a:gd name="connsiteY24" fmla="*/ 263823 h 1605023"/>
              <a:gd name="connsiteX25" fmla="*/ 5364589 w 10680562"/>
              <a:gd name="connsiteY25" fmla="*/ 260882 h 1605023"/>
              <a:gd name="connsiteX26" fmla="*/ 5443973 w 10680562"/>
              <a:gd name="connsiteY26" fmla="*/ 230866 h 1605023"/>
              <a:gd name="connsiteX27" fmla="*/ 5497201 w 10680562"/>
              <a:gd name="connsiteY27" fmla="*/ 247023 h 1605023"/>
              <a:gd name="connsiteX28" fmla="*/ 5508269 w 10680562"/>
              <a:gd name="connsiteY28" fmla="*/ 249256 h 1605023"/>
              <a:gd name="connsiteX29" fmla="*/ 5508636 w 10680562"/>
              <a:gd name="connsiteY29" fmla="*/ 248880 h 1605023"/>
              <a:gd name="connsiteX30" fmla="*/ 5520606 w 10680562"/>
              <a:gd name="connsiteY30" fmla="*/ 250400 h 1605023"/>
              <a:gd name="connsiteX31" fmla="*/ 5528451 w 10680562"/>
              <a:gd name="connsiteY31" fmla="*/ 253330 h 1605023"/>
              <a:gd name="connsiteX32" fmla="*/ 5549923 w 10680562"/>
              <a:gd name="connsiteY32" fmla="*/ 257662 h 1605023"/>
              <a:gd name="connsiteX33" fmla="*/ 5558295 w 10680562"/>
              <a:gd name="connsiteY33" fmla="*/ 256364 h 1605023"/>
              <a:gd name="connsiteX34" fmla="*/ 5664799 w 10680562"/>
              <a:gd name="connsiteY34" fmla="*/ 278924 h 1605023"/>
              <a:gd name="connsiteX35" fmla="*/ 5796160 w 10680562"/>
              <a:gd name="connsiteY35" fmla="*/ 307979 h 1605023"/>
              <a:gd name="connsiteX36" fmla="*/ 5897647 w 10680562"/>
              <a:gd name="connsiteY36" fmla="*/ 339431 h 1605023"/>
              <a:gd name="connsiteX37" fmla="*/ 5978838 w 10680562"/>
              <a:gd name="connsiteY37" fmla="*/ 367970 h 1605023"/>
              <a:gd name="connsiteX38" fmla="*/ 6050367 w 10680562"/>
              <a:gd name="connsiteY38" fmla="*/ 386341 h 1605023"/>
              <a:gd name="connsiteX39" fmla="*/ 6140609 w 10680562"/>
              <a:gd name="connsiteY39" fmla="*/ 385135 h 1605023"/>
              <a:gd name="connsiteX40" fmla="*/ 6302950 w 10680562"/>
              <a:gd name="connsiteY40" fmla="*/ 448183 h 1605023"/>
              <a:gd name="connsiteX41" fmla="*/ 6308533 w 10680562"/>
              <a:gd name="connsiteY41" fmla="*/ 448551 h 1605023"/>
              <a:gd name="connsiteX42" fmla="*/ 6340278 w 10680562"/>
              <a:gd name="connsiteY42" fmla="*/ 468555 h 1605023"/>
              <a:gd name="connsiteX43" fmla="*/ 6341685 w 10680562"/>
              <a:gd name="connsiteY43" fmla="*/ 467587 h 1605023"/>
              <a:gd name="connsiteX44" fmla="*/ 6354862 w 10680562"/>
              <a:gd name="connsiteY44" fmla="*/ 467794 h 1605023"/>
              <a:gd name="connsiteX45" fmla="*/ 6377840 w 10680562"/>
              <a:gd name="connsiteY45" fmla="*/ 471024 h 1605023"/>
              <a:gd name="connsiteX46" fmla="*/ 6442804 w 10680562"/>
              <a:gd name="connsiteY46" fmla="*/ 463091 h 1605023"/>
              <a:gd name="connsiteX47" fmla="*/ 6476009 w 10680562"/>
              <a:gd name="connsiteY47" fmla="*/ 483807 h 1605023"/>
              <a:gd name="connsiteX48" fmla="*/ 6483237 w 10680562"/>
              <a:gd name="connsiteY48" fmla="*/ 487308 h 1605023"/>
              <a:gd name="connsiteX49" fmla="*/ 6483605 w 10680562"/>
              <a:gd name="connsiteY49" fmla="*/ 487102 h 1605023"/>
              <a:gd name="connsiteX50" fmla="*/ 6491673 w 10680562"/>
              <a:gd name="connsiteY50" fmla="*/ 490243 h 1605023"/>
              <a:gd name="connsiteX51" fmla="*/ 6496411 w 10680562"/>
              <a:gd name="connsiteY51" fmla="*/ 493689 h 1605023"/>
              <a:gd name="connsiteX52" fmla="*/ 6510429 w 10680562"/>
              <a:gd name="connsiteY52" fmla="*/ 500479 h 1605023"/>
              <a:gd name="connsiteX53" fmla="*/ 6516750 w 10680562"/>
              <a:gd name="connsiteY53" fmla="*/ 500983 h 1605023"/>
              <a:gd name="connsiteX54" fmla="*/ 6580199 w 10680562"/>
              <a:gd name="connsiteY54" fmla="*/ 483318 h 1605023"/>
              <a:gd name="connsiteX55" fmla="*/ 6690237 w 10680562"/>
              <a:gd name="connsiteY55" fmla="*/ 493051 h 1605023"/>
              <a:gd name="connsiteX56" fmla="*/ 6798356 w 10680562"/>
              <a:gd name="connsiteY56" fmla="*/ 506748 h 1605023"/>
              <a:gd name="connsiteX57" fmla="*/ 6837102 w 10680562"/>
              <a:gd name="connsiteY57" fmla="*/ 513677 h 1605023"/>
              <a:gd name="connsiteX58" fmla="*/ 6907934 w 10680562"/>
              <a:gd name="connsiteY58" fmla="*/ 517339 h 1605023"/>
              <a:gd name="connsiteX59" fmla="*/ 6941474 w 10680562"/>
              <a:gd name="connsiteY59" fmla="*/ 513632 h 1605023"/>
              <a:gd name="connsiteX60" fmla="*/ 6942754 w 10680562"/>
              <a:gd name="connsiteY60" fmla="*/ 514394 h 1605023"/>
              <a:gd name="connsiteX61" fmla="*/ 6946363 w 10680562"/>
              <a:gd name="connsiteY61" fmla="*/ 511066 h 1605023"/>
              <a:gd name="connsiteX62" fmla="*/ 6952592 w 10680562"/>
              <a:gd name="connsiteY62" fmla="*/ 510252 h 1605023"/>
              <a:gd name="connsiteX63" fmla="*/ 6968398 w 10680562"/>
              <a:gd name="connsiteY63" fmla="*/ 513946 h 1605023"/>
              <a:gd name="connsiteX64" fmla="*/ 6974142 w 10680562"/>
              <a:gd name="connsiteY64" fmla="*/ 516310 h 1605023"/>
              <a:gd name="connsiteX65" fmla="*/ 6982971 w 10680562"/>
              <a:gd name="connsiteY65" fmla="*/ 517694 h 1605023"/>
              <a:gd name="connsiteX66" fmla="*/ 6983252 w 10680562"/>
              <a:gd name="connsiteY66" fmla="*/ 517416 h 1605023"/>
              <a:gd name="connsiteX67" fmla="*/ 6991400 w 10680562"/>
              <a:gd name="connsiteY67" fmla="*/ 519321 h 1605023"/>
              <a:gd name="connsiteX68" fmla="*/ 7030460 w 10680562"/>
              <a:gd name="connsiteY68" fmla="*/ 532556 h 1605023"/>
              <a:gd name="connsiteX69" fmla="*/ 7089916 w 10680562"/>
              <a:gd name="connsiteY69" fmla="*/ 511503 h 1605023"/>
              <a:gd name="connsiteX70" fmla="*/ 7113059 w 10680562"/>
              <a:gd name="connsiteY70" fmla="*/ 509904 h 1605023"/>
              <a:gd name="connsiteX71" fmla="*/ 7125755 w 10680562"/>
              <a:gd name="connsiteY71" fmla="*/ 507393 h 1605023"/>
              <a:gd name="connsiteX72" fmla="*/ 7126765 w 10680562"/>
              <a:gd name="connsiteY72" fmla="*/ 506166 h 1605023"/>
              <a:gd name="connsiteX73" fmla="*/ 7164175 w 10680562"/>
              <a:gd name="connsiteY73" fmla="*/ 519011 h 1605023"/>
              <a:gd name="connsiteX74" fmla="*/ 7169654 w 10680562"/>
              <a:gd name="connsiteY74" fmla="*/ 518219 h 1605023"/>
              <a:gd name="connsiteX75" fmla="*/ 7193386 w 10680562"/>
              <a:gd name="connsiteY75" fmla="*/ 529788 h 1605023"/>
              <a:gd name="connsiteX76" fmla="*/ 7205997 w 10680562"/>
              <a:gd name="connsiteY76" fmla="*/ 534060 h 1605023"/>
              <a:gd name="connsiteX77" fmla="*/ 7208842 w 10680562"/>
              <a:gd name="connsiteY77" fmla="*/ 538783 h 1605023"/>
              <a:gd name="connsiteX78" fmla="*/ 7227817 w 10680562"/>
              <a:gd name="connsiteY78" fmla="*/ 543304 h 1605023"/>
              <a:gd name="connsiteX79" fmla="*/ 7230267 w 10680562"/>
              <a:gd name="connsiteY79" fmla="*/ 542497 h 1605023"/>
              <a:gd name="connsiteX80" fmla="*/ 7244913 w 10680562"/>
              <a:gd name="connsiteY80" fmla="*/ 551160 h 1605023"/>
              <a:gd name="connsiteX81" fmla="*/ 7255970 w 10680562"/>
              <a:gd name="connsiteY81" fmla="*/ 564383 h 1605023"/>
              <a:gd name="connsiteX82" fmla="*/ 7421156 w 10680562"/>
              <a:gd name="connsiteY82" fmla="*/ 584155 h 1605023"/>
              <a:gd name="connsiteX83" fmla="*/ 7553166 w 10680562"/>
              <a:gd name="connsiteY83" fmla="*/ 653085 h 1605023"/>
              <a:gd name="connsiteX84" fmla="*/ 7643092 w 10680562"/>
              <a:gd name="connsiteY84" fmla="*/ 662482 h 1605023"/>
              <a:gd name="connsiteX85" fmla="*/ 7896429 w 10680562"/>
              <a:gd name="connsiteY85" fmla="*/ 689054 h 1605023"/>
              <a:gd name="connsiteX86" fmla="*/ 7954620 w 10680562"/>
              <a:gd name="connsiteY86" fmla="*/ 689481 h 1605023"/>
              <a:gd name="connsiteX87" fmla="*/ 8000803 w 10680562"/>
              <a:gd name="connsiteY87" fmla="*/ 714583 h 1605023"/>
              <a:gd name="connsiteX88" fmla="*/ 8023216 w 10680562"/>
              <a:gd name="connsiteY88" fmla="*/ 709000 h 1605023"/>
              <a:gd name="connsiteX89" fmla="*/ 8027136 w 10680562"/>
              <a:gd name="connsiteY89" fmla="*/ 707765 h 1605023"/>
              <a:gd name="connsiteX90" fmla="*/ 8041622 w 10680562"/>
              <a:gd name="connsiteY90" fmla="*/ 708731 h 1605023"/>
              <a:gd name="connsiteX91" fmla="*/ 8047209 w 10680562"/>
              <a:gd name="connsiteY91" fmla="*/ 701624 h 1605023"/>
              <a:gd name="connsiteX92" fmla="*/ 8070088 w 10680562"/>
              <a:gd name="connsiteY92" fmla="*/ 697789 h 1605023"/>
              <a:gd name="connsiteX93" fmla="*/ 8096332 w 10680562"/>
              <a:gd name="connsiteY93" fmla="*/ 701624 h 1605023"/>
              <a:gd name="connsiteX94" fmla="*/ 8219225 w 10680562"/>
              <a:gd name="connsiteY94" fmla="*/ 728069 h 1605023"/>
              <a:gd name="connsiteX95" fmla="*/ 8293793 w 10680562"/>
              <a:gd name="connsiteY95" fmla="*/ 739200 h 1605023"/>
              <a:gd name="connsiteX96" fmla="*/ 8323753 w 10680562"/>
              <a:gd name="connsiteY96" fmla="*/ 736063 h 1605023"/>
              <a:gd name="connsiteX97" fmla="*/ 8364496 w 10680562"/>
              <a:gd name="connsiteY97" fmla="*/ 736635 h 1605023"/>
              <a:gd name="connsiteX98" fmla="*/ 8437662 w 10680562"/>
              <a:gd name="connsiteY98" fmla="*/ 731942 h 1605023"/>
              <a:gd name="connsiteX99" fmla="*/ 8533764 w 10680562"/>
              <a:gd name="connsiteY99" fmla="*/ 735554 h 1605023"/>
              <a:gd name="connsiteX100" fmla="*/ 8596769 w 10680562"/>
              <a:gd name="connsiteY100" fmla="*/ 769632 h 1605023"/>
              <a:gd name="connsiteX101" fmla="*/ 8604035 w 10680562"/>
              <a:gd name="connsiteY101" fmla="*/ 764982 h 1605023"/>
              <a:gd name="connsiteX102" fmla="*/ 8650929 w 10680562"/>
              <a:gd name="connsiteY102" fmla="*/ 773164 h 1605023"/>
              <a:gd name="connsiteX103" fmla="*/ 8806497 w 10680562"/>
              <a:gd name="connsiteY103" fmla="*/ 839707 h 1605023"/>
              <a:gd name="connsiteX104" fmla="*/ 8898377 w 10680562"/>
              <a:gd name="connsiteY104" fmla="*/ 854651 h 1605023"/>
              <a:gd name="connsiteX105" fmla="*/ 8932389 w 10680562"/>
              <a:gd name="connsiteY105" fmla="*/ 853846 h 1605023"/>
              <a:gd name="connsiteX106" fmla="*/ 8989288 w 10680562"/>
              <a:gd name="connsiteY106" fmla="*/ 852877 h 1605023"/>
              <a:gd name="connsiteX107" fmla="*/ 9035275 w 10680562"/>
              <a:gd name="connsiteY107" fmla="*/ 837110 h 1605023"/>
              <a:gd name="connsiteX108" fmla="*/ 9138626 w 10680562"/>
              <a:gd name="connsiteY108" fmla="*/ 862106 h 1605023"/>
              <a:gd name="connsiteX109" fmla="*/ 9216298 w 10680562"/>
              <a:gd name="connsiteY109" fmla="*/ 858754 h 1605023"/>
              <a:gd name="connsiteX110" fmla="*/ 9259941 w 10680562"/>
              <a:gd name="connsiteY110" fmla="*/ 861843 h 1605023"/>
              <a:gd name="connsiteX111" fmla="*/ 9380407 w 10680562"/>
              <a:gd name="connsiteY111" fmla="*/ 864825 h 1605023"/>
              <a:gd name="connsiteX112" fmla="*/ 9490772 w 10680562"/>
              <a:gd name="connsiteY112" fmla="*/ 901190 h 1605023"/>
              <a:gd name="connsiteX113" fmla="*/ 9584982 w 10680562"/>
              <a:gd name="connsiteY113" fmla="*/ 935980 h 1605023"/>
              <a:gd name="connsiteX114" fmla="*/ 9759797 w 10680562"/>
              <a:gd name="connsiteY114" fmla="*/ 1010923 h 1605023"/>
              <a:gd name="connsiteX115" fmla="*/ 9834455 w 10680562"/>
              <a:gd name="connsiteY115" fmla="*/ 1082908 h 1605023"/>
              <a:gd name="connsiteX116" fmla="*/ 9939504 w 10680562"/>
              <a:gd name="connsiteY116" fmla="*/ 1110614 h 1605023"/>
              <a:gd name="connsiteX117" fmla="*/ 10077001 w 10680562"/>
              <a:gd name="connsiteY117" fmla="*/ 1160906 h 1605023"/>
              <a:gd name="connsiteX118" fmla="*/ 10178431 w 10680562"/>
              <a:gd name="connsiteY118" fmla="*/ 1244920 h 1605023"/>
              <a:gd name="connsiteX119" fmla="*/ 10248658 w 10680562"/>
              <a:gd name="connsiteY119" fmla="*/ 1309335 h 1605023"/>
              <a:gd name="connsiteX120" fmla="*/ 10414709 w 10680562"/>
              <a:gd name="connsiteY120" fmla="*/ 1388645 h 1605023"/>
              <a:gd name="connsiteX121" fmla="*/ 10592469 w 10680562"/>
              <a:gd name="connsiteY121" fmla="*/ 1543828 h 1605023"/>
              <a:gd name="connsiteX122" fmla="*/ 10674941 w 10680562"/>
              <a:gd name="connsiteY122" fmla="*/ 1597388 h 1605023"/>
              <a:gd name="connsiteX123" fmla="*/ 10680562 w 10680562"/>
              <a:gd name="connsiteY123" fmla="*/ 1605023 h 1605023"/>
              <a:gd name="connsiteX124" fmla="*/ 0 w 10680562"/>
              <a:gd name="connsiteY124" fmla="*/ 1605023 h 1605023"/>
              <a:gd name="connsiteX125" fmla="*/ 0 w 10680562"/>
              <a:gd name="connsiteY125" fmla="*/ 415048 h 1605023"/>
              <a:gd name="connsiteX126" fmla="*/ 9656 w 10680562"/>
              <a:gd name="connsiteY126" fmla="*/ 416044 h 1605023"/>
              <a:gd name="connsiteX127" fmla="*/ 179196 w 10680562"/>
              <a:gd name="connsiteY127" fmla="*/ 423071 h 1605023"/>
              <a:gd name="connsiteX128" fmla="*/ 250912 w 10680562"/>
              <a:gd name="connsiteY128" fmla="*/ 408617 h 1605023"/>
              <a:gd name="connsiteX129" fmla="*/ 291375 w 10680562"/>
              <a:gd name="connsiteY129" fmla="*/ 403710 h 1605023"/>
              <a:gd name="connsiteX130" fmla="*/ 320542 w 10680562"/>
              <a:gd name="connsiteY130" fmla="*/ 396592 h 1605023"/>
              <a:gd name="connsiteX131" fmla="*/ 522426 w 10680562"/>
              <a:gd name="connsiteY131" fmla="*/ 407158 h 1605023"/>
              <a:gd name="connsiteX132" fmla="*/ 549068 w 10680562"/>
              <a:gd name="connsiteY132" fmla="*/ 407418 h 1605023"/>
              <a:gd name="connsiteX133" fmla="*/ 571100 w 10680562"/>
              <a:gd name="connsiteY133" fmla="*/ 400562 h 1605023"/>
              <a:gd name="connsiteX134" fmla="*/ 575457 w 10680562"/>
              <a:gd name="connsiteY134" fmla="*/ 392801 h 1605023"/>
              <a:gd name="connsiteX135" fmla="*/ 589968 w 10680562"/>
              <a:gd name="connsiteY135" fmla="*/ 391807 h 1605023"/>
              <a:gd name="connsiteX136" fmla="*/ 593649 w 10680562"/>
              <a:gd name="connsiteY136" fmla="*/ 390062 h 1605023"/>
              <a:gd name="connsiteX137" fmla="*/ 614928 w 10680562"/>
              <a:gd name="connsiteY137" fmla="*/ 381544 h 1605023"/>
              <a:gd name="connsiteX138" fmla="*/ 722580 w 10680562"/>
              <a:gd name="connsiteY138" fmla="*/ 392722 h 1605023"/>
              <a:gd name="connsiteX139" fmla="*/ 946884 w 10680562"/>
              <a:gd name="connsiteY139" fmla="*/ 411854 h 1605023"/>
              <a:gd name="connsiteX140" fmla="*/ 1210905 w 10680562"/>
              <a:gd name="connsiteY140" fmla="*/ 432414 h 1605023"/>
              <a:gd name="connsiteX141" fmla="*/ 1377854 w 10680562"/>
              <a:gd name="connsiteY141" fmla="*/ 429745 h 1605023"/>
              <a:gd name="connsiteX142" fmla="*/ 1391004 w 10680562"/>
              <a:gd name="connsiteY142" fmla="*/ 441307 h 1605023"/>
              <a:gd name="connsiteX143" fmla="*/ 1406953 w 10680562"/>
              <a:gd name="connsiteY143" fmla="*/ 447889 h 1605023"/>
              <a:gd name="connsiteX144" fmla="*/ 1409246 w 10680562"/>
              <a:gd name="connsiteY144" fmla="*/ 446765 h 1605023"/>
              <a:gd name="connsiteX145" fmla="*/ 1428800 w 10680562"/>
              <a:gd name="connsiteY145" fmla="*/ 448677 h 1605023"/>
              <a:gd name="connsiteX146" fmla="*/ 1432402 w 10680562"/>
              <a:gd name="connsiteY146" fmla="*/ 452956 h 1605023"/>
              <a:gd name="connsiteX147" fmla="*/ 1606578 w 10680562"/>
              <a:gd name="connsiteY147" fmla="*/ 430870 h 1605023"/>
              <a:gd name="connsiteX148" fmla="*/ 1647476 w 10680562"/>
              <a:gd name="connsiteY148" fmla="*/ 438687 h 1605023"/>
              <a:gd name="connsiteX149" fmla="*/ 1655866 w 10680562"/>
              <a:gd name="connsiteY149" fmla="*/ 439472 h 1605023"/>
              <a:gd name="connsiteX150" fmla="*/ 1656096 w 10680562"/>
              <a:gd name="connsiteY150" fmla="*/ 439162 h 1605023"/>
              <a:gd name="connsiteX151" fmla="*/ 1670708 w 10680562"/>
              <a:gd name="connsiteY151" fmla="*/ 412530 h 1605023"/>
              <a:gd name="connsiteX152" fmla="*/ 1737953 w 10680562"/>
              <a:gd name="connsiteY152" fmla="*/ 399496 h 1605023"/>
              <a:gd name="connsiteX153" fmla="*/ 1848192 w 10680562"/>
              <a:gd name="connsiteY153" fmla="*/ 376032 h 1605023"/>
              <a:gd name="connsiteX154" fmla="*/ 1954077 w 10680562"/>
              <a:gd name="connsiteY154" fmla="*/ 352621 h 1605023"/>
              <a:gd name="connsiteX155" fmla="*/ 1993047 w 10680562"/>
              <a:gd name="connsiteY155" fmla="*/ 346068 h 1605023"/>
              <a:gd name="connsiteX156" fmla="*/ 2059719 w 10680562"/>
              <a:gd name="connsiteY156" fmla="*/ 325903 h 1605023"/>
              <a:gd name="connsiteX157" fmla="*/ 2088528 w 10680562"/>
              <a:gd name="connsiteY157" fmla="*/ 311409 h 1605023"/>
              <a:gd name="connsiteX158" fmla="*/ 2090087 w 10680562"/>
              <a:gd name="connsiteY158" fmla="*/ 311676 h 1605023"/>
              <a:gd name="connsiteX159" fmla="*/ 2091700 w 10680562"/>
              <a:gd name="connsiteY159" fmla="*/ 307455 h 1605023"/>
              <a:gd name="connsiteX160" fmla="*/ 2096989 w 10680562"/>
              <a:gd name="connsiteY160" fmla="*/ 304649 h 1605023"/>
              <a:gd name="connsiteX161" fmla="*/ 2113325 w 10680562"/>
              <a:gd name="connsiteY161" fmla="*/ 302764 h 1605023"/>
              <a:gd name="connsiteX162" fmla="*/ 2119780 w 10680562"/>
              <a:gd name="connsiteY162" fmla="*/ 303007 h 1605023"/>
              <a:gd name="connsiteX163" fmla="*/ 2128562 w 10680562"/>
              <a:gd name="connsiteY163" fmla="*/ 301336 h 1605023"/>
              <a:gd name="connsiteX164" fmla="*/ 2128679 w 10680562"/>
              <a:gd name="connsiteY164" fmla="*/ 300991 h 1605023"/>
              <a:gd name="connsiteX165" fmla="*/ 2179558 w 10680562"/>
              <a:gd name="connsiteY165" fmla="*/ 299095 h 1605023"/>
              <a:gd name="connsiteX166" fmla="*/ 2223277 w 10680562"/>
              <a:gd name="connsiteY166" fmla="*/ 260239 h 1605023"/>
              <a:gd name="connsiteX167" fmla="*/ 2243644 w 10680562"/>
              <a:gd name="connsiteY167" fmla="*/ 251110 h 1605023"/>
              <a:gd name="connsiteX168" fmla="*/ 2253986 w 10680562"/>
              <a:gd name="connsiteY168" fmla="*/ 244616 h 1605023"/>
              <a:gd name="connsiteX169" fmla="*/ 2254285 w 10680562"/>
              <a:gd name="connsiteY169" fmla="*/ 243167 h 1605023"/>
              <a:gd name="connsiteX170" fmla="*/ 2295037 w 10680562"/>
              <a:gd name="connsiteY170" fmla="*/ 242433 h 1605023"/>
              <a:gd name="connsiteX171" fmla="*/ 2299648 w 10680562"/>
              <a:gd name="connsiteY171" fmla="*/ 239896 h 1605023"/>
              <a:gd name="connsiteX172" fmla="*/ 2327237 w 10680562"/>
              <a:gd name="connsiteY172" fmla="*/ 242539 h 1605023"/>
              <a:gd name="connsiteX173" fmla="*/ 2340943 w 10680562"/>
              <a:gd name="connsiteY173" fmla="*/ 242239 h 1605023"/>
              <a:gd name="connsiteX174" fmla="*/ 2345943 w 10680562"/>
              <a:gd name="connsiteY174" fmla="*/ 245589 h 1605023"/>
              <a:gd name="connsiteX175" fmla="*/ 2365602 w 10680562"/>
              <a:gd name="connsiteY175" fmla="*/ 243403 h 1605023"/>
              <a:gd name="connsiteX176" fmla="*/ 2367433 w 10680562"/>
              <a:gd name="connsiteY176" fmla="*/ 241858 h 1605023"/>
              <a:gd name="connsiteX177" fmla="*/ 2385231 w 10680562"/>
              <a:gd name="connsiteY177" fmla="*/ 244873 h 1605023"/>
              <a:gd name="connsiteX178" fmla="*/ 2402059 w 10680562"/>
              <a:gd name="connsiteY178" fmla="*/ 253223 h 1605023"/>
              <a:gd name="connsiteX179" fmla="*/ 2719020 w 10680562"/>
              <a:gd name="connsiteY179" fmla="*/ 235271 h 1605023"/>
              <a:gd name="connsiteX180" fmla="*/ 2877308 w 10680562"/>
              <a:gd name="connsiteY180" fmla="*/ 208630 h 1605023"/>
              <a:gd name="connsiteX181" fmla="*/ 3051375 w 10680562"/>
              <a:gd name="connsiteY181" fmla="*/ 154110 h 1605023"/>
              <a:gd name="connsiteX182" fmla="*/ 3104837 w 10680562"/>
              <a:gd name="connsiteY182" fmla="*/ 135199 h 1605023"/>
              <a:gd name="connsiteX183" fmla="*/ 3159836 w 10680562"/>
              <a:gd name="connsiteY183" fmla="*/ 142694 h 1605023"/>
              <a:gd name="connsiteX184" fmla="*/ 3177510 w 10680562"/>
              <a:gd name="connsiteY184" fmla="*/ 130186 h 1605023"/>
              <a:gd name="connsiteX185" fmla="*/ 3180470 w 10680562"/>
              <a:gd name="connsiteY185" fmla="*/ 127764 h 1605023"/>
              <a:gd name="connsiteX186" fmla="*/ 3194216 w 10680562"/>
              <a:gd name="connsiteY186" fmla="*/ 123837 h 1605023"/>
              <a:gd name="connsiteX187" fmla="*/ 3214710 w 10680562"/>
              <a:gd name="connsiteY187" fmla="*/ 104451 h 1605023"/>
              <a:gd name="connsiteX188" fmla="*/ 3240671 w 10680562"/>
              <a:gd name="connsiteY188" fmla="*/ 99232 h 1605023"/>
              <a:gd name="connsiteX189" fmla="*/ 3366544 w 10680562"/>
              <a:gd name="connsiteY189" fmla="*/ 82506 h 1605023"/>
              <a:gd name="connsiteX190" fmla="*/ 3440424 w 10680562"/>
              <a:gd name="connsiteY190" fmla="*/ 67891 h 1605023"/>
              <a:gd name="connsiteX191" fmla="*/ 3466248 w 10680562"/>
              <a:gd name="connsiteY191" fmla="*/ 55103 h 1605023"/>
              <a:gd name="connsiteX192" fmla="*/ 3503820 w 10680562"/>
              <a:gd name="connsiteY192" fmla="*/ 42110 h 1605023"/>
              <a:gd name="connsiteX193" fmla="*/ 3568389 w 10680562"/>
              <a:gd name="connsiteY193" fmla="*/ 13576 h 1605023"/>
              <a:gd name="connsiteX194" fmla="*/ 3604089 w 10680562"/>
              <a:gd name="connsiteY194" fmla="*/ 6980 h 1605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680562" h="1605023">
                <a:moveTo>
                  <a:pt x="3617689" y="0"/>
                </a:moveTo>
                <a:lnTo>
                  <a:pt x="3635901" y="7738"/>
                </a:lnTo>
                <a:cubicBezTo>
                  <a:pt x="3636815" y="-13593"/>
                  <a:pt x="3674070" y="21953"/>
                  <a:pt x="3690891" y="7049"/>
                </a:cubicBezTo>
                <a:cubicBezTo>
                  <a:pt x="3723615" y="8082"/>
                  <a:pt x="3780877" y="7675"/>
                  <a:pt x="3832247" y="13937"/>
                </a:cubicBezTo>
                <a:cubicBezTo>
                  <a:pt x="3878761" y="52737"/>
                  <a:pt x="3960967" y="15082"/>
                  <a:pt x="3999111" y="44624"/>
                </a:cubicBezTo>
                <a:cubicBezTo>
                  <a:pt x="4011661" y="48427"/>
                  <a:pt x="4023440" y="49464"/>
                  <a:pt x="4034676" y="48775"/>
                </a:cubicBezTo>
                <a:lnTo>
                  <a:pt x="4065394" y="42879"/>
                </a:lnTo>
                <a:lnTo>
                  <a:pt x="4072648" y="33262"/>
                </a:lnTo>
                <a:lnTo>
                  <a:pt x="4092232" y="34026"/>
                </a:lnTo>
                <a:lnTo>
                  <a:pt x="4097470" y="32252"/>
                </a:lnTo>
                <a:cubicBezTo>
                  <a:pt x="4107476" y="28819"/>
                  <a:pt x="4117405" y="25741"/>
                  <a:pt x="4127488" y="24056"/>
                </a:cubicBezTo>
                <a:cubicBezTo>
                  <a:pt x="4122379" y="69900"/>
                  <a:pt x="4212421" y="17287"/>
                  <a:pt x="4190803" y="55685"/>
                </a:cubicBezTo>
                <a:cubicBezTo>
                  <a:pt x="4245322" y="54405"/>
                  <a:pt x="4210442" y="91290"/>
                  <a:pt x="4269333" y="54186"/>
                </a:cubicBezTo>
                <a:cubicBezTo>
                  <a:pt x="4360007" y="84494"/>
                  <a:pt x="4405441" y="66275"/>
                  <a:pt x="4481486" y="116915"/>
                </a:cubicBezTo>
                <a:cubicBezTo>
                  <a:pt x="4469366" y="96298"/>
                  <a:pt x="4624978" y="141388"/>
                  <a:pt x="4651418" y="150071"/>
                </a:cubicBezTo>
                <a:lnTo>
                  <a:pt x="4863575" y="175458"/>
                </a:lnTo>
                <a:cubicBezTo>
                  <a:pt x="4867452" y="182323"/>
                  <a:pt x="5007365" y="209256"/>
                  <a:pt x="5013635" y="213928"/>
                </a:cubicBezTo>
                <a:lnTo>
                  <a:pt x="5203044" y="228946"/>
                </a:lnTo>
                <a:lnTo>
                  <a:pt x="5207070" y="235105"/>
                </a:lnTo>
                <a:lnTo>
                  <a:pt x="5224253" y="240320"/>
                </a:lnTo>
                <a:lnTo>
                  <a:pt x="5256736" y="254811"/>
                </a:lnTo>
                <a:lnTo>
                  <a:pt x="5264095" y="253567"/>
                </a:lnTo>
                <a:lnTo>
                  <a:pt x="5315084" y="269264"/>
                </a:lnTo>
                <a:lnTo>
                  <a:pt x="5316393" y="267603"/>
                </a:lnTo>
                <a:cubicBezTo>
                  <a:pt x="5320500" y="264235"/>
                  <a:pt x="5325719" y="262424"/>
                  <a:pt x="5333427" y="263823"/>
                </a:cubicBezTo>
                <a:cubicBezTo>
                  <a:pt x="5330520" y="234164"/>
                  <a:pt x="5341605" y="254143"/>
                  <a:pt x="5364589" y="260882"/>
                </a:cubicBezTo>
                <a:cubicBezTo>
                  <a:pt x="5365199" y="216323"/>
                  <a:pt x="5425089" y="252089"/>
                  <a:pt x="5443973" y="230866"/>
                </a:cubicBezTo>
                <a:cubicBezTo>
                  <a:pt x="5460840" y="236821"/>
                  <a:pt x="5478689" y="242307"/>
                  <a:pt x="5497201" y="247023"/>
                </a:cubicBezTo>
                <a:lnTo>
                  <a:pt x="5508269" y="249256"/>
                </a:lnTo>
                <a:lnTo>
                  <a:pt x="5508636" y="248880"/>
                </a:lnTo>
                <a:cubicBezTo>
                  <a:pt x="5511356" y="248469"/>
                  <a:pt x="5515116" y="248867"/>
                  <a:pt x="5520606" y="250400"/>
                </a:cubicBezTo>
                <a:lnTo>
                  <a:pt x="5528451" y="253330"/>
                </a:lnTo>
                <a:lnTo>
                  <a:pt x="5549923" y="257662"/>
                </a:lnTo>
                <a:lnTo>
                  <a:pt x="5558295" y="256364"/>
                </a:lnTo>
                <a:lnTo>
                  <a:pt x="5664799" y="278924"/>
                </a:lnTo>
                <a:lnTo>
                  <a:pt x="5796160" y="307979"/>
                </a:lnTo>
                <a:lnTo>
                  <a:pt x="5897647" y="339431"/>
                </a:lnTo>
                <a:cubicBezTo>
                  <a:pt x="5894921" y="322560"/>
                  <a:pt x="5962532" y="357207"/>
                  <a:pt x="5978838" y="367970"/>
                </a:cubicBezTo>
                <a:cubicBezTo>
                  <a:pt x="6035145" y="375765"/>
                  <a:pt x="6006578" y="380813"/>
                  <a:pt x="6050367" y="386341"/>
                </a:cubicBezTo>
                <a:cubicBezTo>
                  <a:pt x="6051161" y="391932"/>
                  <a:pt x="6137489" y="380709"/>
                  <a:pt x="6140609" y="385135"/>
                </a:cubicBezTo>
                <a:cubicBezTo>
                  <a:pt x="6205928" y="424013"/>
                  <a:pt x="6248816" y="452185"/>
                  <a:pt x="6302950" y="448183"/>
                </a:cubicBezTo>
                <a:lnTo>
                  <a:pt x="6308533" y="448551"/>
                </a:lnTo>
                <a:lnTo>
                  <a:pt x="6340278" y="468555"/>
                </a:lnTo>
                <a:lnTo>
                  <a:pt x="6341685" y="467587"/>
                </a:lnTo>
                <a:cubicBezTo>
                  <a:pt x="6345560" y="465876"/>
                  <a:pt x="6349786" y="465470"/>
                  <a:pt x="6354862" y="467794"/>
                </a:cubicBezTo>
                <a:cubicBezTo>
                  <a:pt x="6361260" y="446013"/>
                  <a:pt x="6363438" y="462250"/>
                  <a:pt x="6377840" y="471024"/>
                </a:cubicBezTo>
                <a:cubicBezTo>
                  <a:pt x="6390990" y="439154"/>
                  <a:pt x="6423334" y="475084"/>
                  <a:pt x="6442804" y="463091"/>
                </a:cubicBezTo>
                <a:cubicBezTo>
                  <a:pt x="6453090" y="470255"/>
                  <a:pt x="6464204" y="477252"/>
                  <a:pt x="6476009" y="483807"/>
                </a:cubicBezTo>
                <a:lnTo>
                  <a:pt x="6483237" y="487308"/>
                </a:lnTo>
                <a:lnTo>
                  <a:pt x="6483605" y="487102"/>
                </a:lnTo>
                <a:cubicBezTo>
                  <a:pt x="6485654" y="487272"/>
                  <a:pt x="6488212" y="488201"/>
                  <a:pt x="6491673" y="490243"/>
                </a:cubicBezTo>
                <a:lnTo>
                  <a:pt x="6496411" y="493689"/>
                </a:lnTo>
                <a:lnTo>
                  <a:pt x="6510429" y="500479"/>
                </a:lnTo>
                <a:lnTo>
                  <a:pt x="6516750" y="500983"/>
                </a:lnTo>
                <a:cubicBezTo>
                  <a:pt x="6541864" y="496675"/>
                  <a:pt x="6554866" y="452619"/>
                  <a:pt x="6580199" y="483318"/>
                </a:cubicBezTo>
                <a:cubicBezTo>
                  <a:pt x="6622601" y="489571"/>
                  <a:pt x="6654587" y="470617"/>
                  <a:pt x="6690237" y="493051"/>
                </a:cubicBezTo>
                <a:cubicBezTo>
                  <a:pt x="6729957" y="498806"/>
                  <a:pt x="6766252" y="494451"/>
                  <a:pt x="6798356" y="506748"/>
                </a:cubicBezTo>
                <a:cubicBezTo>
                  <a:pt x="6813529" y="501270"/>
                  <a:pt x="6826992" y="500232"/>
                  <a:pt x="6837102" y="513677"/>
                </a:cubicBezTo>
                <a:cubicBezTo>
                  <a:pt x="6874837" y="515764"/>
                  <a:pt x="6887115" y="500833"/>
                  <a:pt x="6907934" y="517339"/>
                </a:cubicBezTo>
                <a:cubicBezTo>
                  <a:pt x="6934086" y="494196"/>
                  <a:pt x="6933260" y="504492"/>
                  <a:pt x="6941474" y="513632"/>
                </a:cubicBezTo>
                <a:lnTo>
                  <a:pt x="6942754" y="514394"/>
                </a:lnTo>
                <a:lnTo>
                  <a:pt x="6946363" y="511066"/>
                </a:lnTo>
                <a:lnTo>
                  <a:pt x="6952592" y="510252"/>
                </a:lnTo>
                <a:lnTo>
                  <a:pt x="6968398" y="513946"/>
                </a:lnTo>
                <a:lnTo>
                  <a:pt x="6974142" y="516310"/>
                </a:lnTo>
                <a:cubicBezTo>
                  <a:pt x="6978173" y="517574"/>
                  <a:pt x="6980948" y="517948"/>
                  <a:pt x="6982971" y="517694"/>
                </a:cubicBezTo>
                <a:lnTo>
                  <a:pt x="6983252" y="517416"/>
                </a:lnTo>
                <a:lnTo>
                  <a:pt x="6991400" y="519321"/>
                </a:lnTo>
                <a:cubicBezTo>
                  <a:pt x="7005004" y="523242"/>
                  <a:pt x="7018100" y="527732"/>
                  <a:pt x="7030460" y="532556"/>
                </a:cubicBezTo>
                <a:cubicBezTo>
                  <a:pt x="7044917" y="516932"/>
                  <a:pt x="7088472" y="545083"/>
                  <a:pt x="7089916" y="511503"/>
                </a:cubicBezTo>
                <a:cubicBezTo>
                  <a:pt x="7106785" y="517039"/>
                  <a:pt x="7114554" y="532321"/>
                  <a:pt x="7113059" y="509904"/>
                </a:cubicBezTo>
                <a:cubicBezTo>
                  <a:pt x="7118735" y="511110"/>
                  <a:pt x="7122641" y="509850"/>
                  <a:pt x="7125755" y="507393"/>
                </a:cubicBezTo>
                <a:lnTo>
                  <a:pt x="7126765" y="506166"/>
                </a:lnTo>
                <a:lnTo>
                  <a:pt x="7164175" y="519011"/>
                </a:lnTo>
                <a:lnTo>
                  <a:pt x="7169654" y="518219"/>
                </a:lnTo>
                <a:lnTo>
                  <a:pt x="7193386" y="529788"/>
                </a:lnTo>
                <a:lnTo>
                  <a:pt x="7205997" y="534060"/>
                </a:lnTo>
                <a:lnTo>
                  <a:pt x="7208842" y="538783"/>
                </a:lnTo>
                <a:cubicBezTo>
                  <a:pt x="7212314" y="541931"/>
                  <a:pt x="7217803" y="543928"/>
                  <a:pt x="7227817" y="543304"/>
                </a:cubicBezTo>
                <a:lnTo>
                  <a:pt x="7230267" y="542497"/>
                </a:lnTo>
                <a:lnTo>
                  <a:pt x="7244913" y="551160"/>
                </a:lnTo>
                <a:cubicBezTo>
                  <a:pt x="7249453" y="554807"/>
                  <a:pt x="7253253" y="559130"/>
                  <a:pt x="7255970" y="564383"/>
                </a:cubicBezTo>
                <a:cubicBezTo>
                  <a:pt x="7315146" y="548103"/>
                  <a:pt x="7361553" y="579076"/>
                  <a:pt x="7421156" y="584155"/>
                </a:cubicBezTo>
                <a:cubicBezTo>
                  <a:pt x="7465612" y="613750"/>
                  <a:pt x="7546249" y="613142"/>
                  <a:pt x="7553166" y="653085"/>
                </a:cubicBezTo>
                <a:cubicBezTo>
                  <a:pt x="7562552" y="609214"/>
                  <a:pt x="7673998" y="724531"/>
                  <a:pt x="7643092" y="662482"/>
                </a:cubicBezTo>
                <a:lnTo>
                  <a:pt x="7896429" y="689054"/>
                </a:lnTo>
                <a:cubicBezTo>
                  <a:pt x="7940867" y="662251"/>
                  <a:pt x="7914217" y="689365"/>
                  <a:pt x="7954620" y="689481"/>
                </a:cubicBezTo>
                <a:cubicBezTo>
                  <a:pt x="7937756" y="718000"/>
                  <a:pt x="8005608" y="680123"/>
                  <a:pt x="8000803" y="714583"/>
                </a:cubicBezTo>
                <a:cubicBezTo>
                  <a:pt x="8008309" y="713512"/>
                  <a:pt x="8015731" y="711389"/>
                  <a:pt x="8023216" y="709000"/>
                </a:cubicBezTo>
                <a:lnTo>
                  <a:pt x="8027136" y="707765"/>
                </a:lnTo>
                <a:lnTo>
                  <a:pt x="8041622" y="708731"/>
                </a:lnTo>
                <a:lnTo>
                  <a:pt x="8047209" y="701624"/>
                </a:lnTo>
                <a:lnTo>
                  <a:pt x="8070088" y="697789"/>
                </a:lnTo>
                <a:cubicBezTo>
                  <a:pt x="8078424" y="697492"/>
                  <a:pt x="8087123" y="698508"/>
                  <a:pt x="8096332" y="701624"/>
                </a:cubicBezTo>
                <a:cubicBezTo>
                  <a:pt x="8123926" y="724651"/>
                  <a:pt x="8185640" y="697894"/>
                  <a:pt x="8219225" y="728069"/>
                </a:cubicBezTo>
                <a:cubicBezTo>
                  <a:pt x="8232644" y="736562"/>
                  <a:pt x="8280723" y="746936"/>
                  <a:pt x="8293793" y="739200"/>
                </a:cubicBezTo>
                <a:cubicBezTo>
                  <a:pt x="8304636" y="739365"/>
                  <a:pt x="8314843" y="745516"/>
                  <a:pt x="8323753" y="736063"/>
                </a:cubicBezTo>
                <a:cubicBezTo>
                  <a:pt x="8336542" y="725164"/>
                  <a:pt x="8363344" y="752699"/>
                  <a:pt x="8364496" y="736635"/>
                </a:cubicBezTo>
                <a:cubicBezTo>
                  <a:pt x="8383724" y="755702"/>
                  <a:pt x="8414211" y="733717"/>
                  <a:pt x="8437662" y="731942"/>
                </a:cubicBezTo>
                <a:cubicBezTo>
                  <a:pt x="8451685" y="749699"/>
                  <a:pt x="8487061" y="728469"/>
                  <a:pt x="8533764" y="735554"/>
                </a:cubicBezTo>
                <a:cubicBezTo>
                  <a:pt x="8548878" y="755832"/>
                  <a:pt x="8565301" y="740114"/>
                  <a:pt x="8596769" y="769632"/>
                </a:cubicBezTo>
                <a:cubicBezTo>
                  <a:pt x="8598880" y="767829"/>
                  <a:pt x="8601326" y="766261"/>
                  <a:pt x="8604035" y="764982"/>
                </a:cubicBezTo>
                <a:cubicBezTo>
                  <a:pt x="8619777" y="757551"/>
                  <a:pt x="8640772" y="761213"/>
                  <a:pt x="8650929" y="773164"/>
                </a:cubicBezTo>
                <a:cubicBezTo>
                  <a:pt x="8702615" y="814545"/>
                  <a:pt x="8757170" y="823762"/>
                  <a:pt x="8806497" y="839707"/>
                </a:cubicBezTo>
                <a:cubicBezTo>
                  <a:pt x="8863157" y="854381"/>
                  <a:pt x="8833749" y="812347"/>
                  <a:pt x="8898377" y="854651"/>
                </a:cubicBezTo>
                <a:cubicBezTo>
                  <a:pt x="8909161" y="844048"/>
                  <a:pt x="8918437" y="845186"/>
                  <a:pt x="8932389" y="853846"/>
                </a:cubicBezTo>
                <a:cubicBezTo>
                  <a:pt x="8960146" y="860074"/>
                  <a:pt x="8965550" y="829338"/>
                  <a:pt x="8989288" y="852877"/>
                </a:cubicBezTo>
                <a:cubicBezTo>
                  <a:pt x="8988278" y="835633"/>
                  <a:pt x="9043995" y="856467"/>
                  <a:pt x="9035275" y="837110"/>
                </a:cubicBezTo>
                <a:cubicBezTo>
                  <a:pt x="9060165" y="838647"/>
                  <a:pt x="9108456" y="858499"/>
                  <a:pt x="9138626" y="862106"/>
                </a:cubicBezTo>
                <a:cubicBezTo>
                  <a:pt x="9165080" y="876547"/>
                  <a:pt x="9174888" y="860404"/>
                  <a:pt x="9216298" y="858754"/>
                </a:cubicBezTo>
                <a:cubicBezTo>
                  <a:pt x="9230418" y="871192"/>
                  <a:pt x="9244774" y="868822"/>
                  <a:pt x="9259941" y="861843"/>
                </a:cubicBezTo>
                <a:cubicBezTo>
                  <a:pt x="9297647" y="870955"/>
                  <a:pt x="9335980" y="863006"/>
                  <a:pt x="9380407" y="864825"/>
                </a:cubicBezTo>
                <a:cubicBezTo>
                  <a:pt x="9424338" y="883720"/>
                  <a:pt x="9443322" y="899138"/>
                  <a:pt x="9490772" y="901190"/>
                </a:cubicBezTo>
                <a:cubicBezTo>
                  <a:pt x="9530410" y="933396"/>
                  <a:pt x="9546422" y="928548"/>
                  <a:pt x="9584982" y="935980"/>
                </a:cubicBezTo>
                <a:cubicBezTo>
                  <a:pt x="9629819" y="954269"/>
                  <a:pt x="9718219" y="986435"/>
                  <a:pt x="9759797" y="1010923"/>
                </a:cubicBezTo>
                <a:cubicBezTo>
                  <a:pt x="9801376" y="1035410"/>
                  <a:pt x="9804503" y="1066293"/>
                  <a:pt x="9834455" y="1082908"/>
                </a:cubicBezTo>
                <a:cubicBezTo>
                  <a:pt x="9864406" y="1099522"/>
                  <a:pt x="9891608" y="1087791"/>
                  <a:pt x="9939504" y="1110614"/>
                </a:cubicBezTo>
                <a:cubicBezTo>
                  <a:pt x="9978150" y="1098522"/>
                  <a:pt x="10034187" y="1166580"/>
                  <a:pt x="10077001" y="1160906"/>
                </a:cubicBezTo>
                <a:cubicBezTo>
                  <a:pt x="10084861" y="1190721"/>
                  <a:pt x="10164307" y="1234884"/>
                  <a:pt x="10178431" y="1244920"/>
                </a:cubicBezTo>
                <a:cubicBezTo>
                  <a:pt x="10210316" y="1215779"/>
                  <a:pt x="10222273" y="1306394"/>
                  <a:pt x="10248658" y="1309335"/>
                </a:cubicBezTo>
                <a:lnTo>
                  <a:pt x="10414709" y="1388645"/>
                </a:lnTo>
                <a:cubicBezTo>
                  <a:pt x="10473963" y="1440373"/>
                  <a:pt x="10538857" y="1454568"/>
                  <a:pt x="10592469" y="1543828"/>
                </a:cubicBezTo>
                <a:cubicBezTo>
                  <a:pt x="10651538" y="1531501"/>
                  <a:pt x="10660082" y="1567462"/>
                  <a:pt x="10674941" y="1597388"/>
                </a:cubicBezTo>
                <a:lnTo>
                  <a:pt x="10680562" y="1605023"/>
                </a:lnTo>
                <a:lnTo>
                  <a:pt x="0" y="1605023"/>
                </a:lnTo>
                <a:lnTo>
                  <a:pt x="0" y="415048"/>
                </a:lnTo>
                <a:lnTo>
                  <a:pt x="9656" y="416044"/>
                </a:lnTo>
                <a:cubicBezTo>
                  <a:pt x="66794" y="420549"/>
                  <a:pt x="142962" y="423374"/>
                  <a:pt x="179196" y="423071"/>
                </a:cubicBezTo>
                <a:cubicBezTo>
                  <a:pt x="202136" y="418172"/>
                  <a:pt x="228694" y="392385"/>
                  <a:pt x="250912" y="408617"/>
                </a:cubicBezTo>
                <a:cubicBezTo>
                  <a:pt x="249389" y="392611"/>
                  <a:pt x="280512" y="416185"/>
                  <a:pt x="291375" y="403710"/>
                </a:cubicBezTo>
                <a:cubicBezTo>
                  <a:pt x="298635" y="393187"/>
                  <a:pt x="309770" y="397885"/>
                  <a:pt x="320542" y="396592"/>
                </a:cubicBezTo>
                <a:cubicBezTo>
                  <a:pt x="359051" y="397166"/>
                  <a:pt x="484339" y="405354"/>
                  <a:pt x="522426" y="407158"/>
                </a:cubicBezTo>
                <a:cubicBezTo>
                  <a:pt x="532069" y="408997"/>
                  <a:pt x="540856" y="408831"/>
                  <a:pt x="549068" y="407418"/>
                </a:cubicBezTo>
                <a:lnTo>
                  <a:pt x="571100" y="400562"/>
                </a:lnTo>
                <a:lnTo>
                  <a:pt x="575457" y="392801"/>
                </a:lnTo>
                <a:lnTo>
                  <a:pt x="589968" y="391807"/>
                </a:lnTo>
                <a:lnTo>
                  <a:pt x="593649" y="390062"/>
                </a:lnTo>
                <a:cubicBezTo>
                  <a:pt x="600667" y="386700"/>
                  <a:pt x="607669" y="383607"/>
                  <a:pt x="614928" y="381544"/>
                </a:cubicBezTo>
                <a:cubicBezTo>
                  <a:pt x="636416" y="381988"/>
                  <a:pt x="667253" y="387671"/>
                  <a:pt x="722580" y="392722"/>
                </a:cubicBezTo>
                <a:cubicBezTo>
                  <a:pt x="792539" y="408114"/>
                  <a:pt x="885615" y="380106"/>
                  <a:pt x="946884" y="411854"/>
                </a:cubicBezTo>
                <a:cubicBezTo>
                  <a:pt x="1028270" y="418469"/>
                  <a:pt x="1139077" y="429433"/>
                  <a:pt x="1210905" y="432414"/>
                </a:cubicBezTo>
                <a:cubicBezTo>
                  <a:pt x="1270803" y="429423"/>
                  <a:pt x="1321921" y="453757"/>
                  <a:pt x="1377854" y="429745"/>
                </a:cubicBezTo>
                <a:cubicBezTo>
                  <a:pt x="1381419" y="434564"/>
                  <a:pt x="1385901" y="438319"/>
                  <a:pt x="1391004" y="441307"/>
                </a:cubicBezTo>
                <a:lnTo>
                  <a:pt x="1406953" y="447889"/>
                </a:lnTo>
                <a:lnTo>
                  <a:pt x="1409246" y="446765"/>
                </a:lnTo>
                <a:cubicBezTo>
                  <a:pt x="1419066" y="444804"/>
                  <a:pt x="1424836" y="446037"/>
                  <a:pt x="1428800" y="448677"/>
                </a:cubicBezTo>
                <a:lnTo>
                  <a:pt x="1432402" y="452956"/>
                </a:lnTo>
                <a:lnTo>
                  <a:pt x="1606578" y="430870"/>
                </a:lnTo>
                <a:cubicBezTo>
                  <a:pt x="1619625" y="433971"/>
                  <a:pt x="1633347" y="436643"/>
                  <a:pt x="1647476" y="438687"/>
                </a:cubicBezTo>
                <a:lnTo>
                  <a:pt x="1655866" y="439472"/>
                </a:lnTo>
                <a:lnTo>
                  <a:pt x="1656096" y="439162"/>
                </a:lnTo>
                <a:cubicBezTo>
                  <a:pt x="1658061" y="438636"/>
                  <a:pt x="1666503" y="411823"/>
                  <a:pt x="1670708" y="412530"/>
                </a:cubicBezTo>
                <a:lnTo>
                  <a:pt x="1737953" y="399496"/>
                </a:lnTo>
                <a:lnTo>
                  <a:pt x="1848192" y="376032"/>
                </a:lnTo>
                <a:cubicBezTo>
                  <a:pt x="1887458" y="368088"/>
                  <a:pt x="1918458" y="352092"/>
                  <a:pt x="1954077" y="352621"/>
                </a:cubicBezTo>
                <a:cubicBezTo>
                  <a:pt x="1965180" y="342609"/>
                  <a:pt x="1976973" y="337201"/>
                  <a:pt x="1993047" y="346068"/>
                </a:cubicBezTo>
                <a:cubicBezTo>
                  <a:pt x="2028636" y="335449"/>
                  <a:pt x="2032293" y="317806"/>
                  <a:pt x="2059719" y="325903"/>
                </a:cubicBezTo>
                <a:cubicBezTo>
                  <a:pt x="2071905" y="296194"/>
                  <a:pt x="2076373" y="305826"/>
                  <a:pt x="2088528" y="311409"/>
                </a:cubicBezTo>
                <a:lnTo>
                  <a:pt x="2090087" y="311676"/>
                </a:lnTo>
                <a:lnTo>
                  <a:pt x="2091700" y="307455"/>
                </a:lnTo>
                <a:lnTo>
                  <a:pt x="2096989" y="304649"/>
                </a:lnTo>
                <a:lnTo>
                  <a:pt x="2113325" y="302764"/>
                </a:lnTo>
                <a:lnTo>
                  <a:pt x="2119780" y="303007"/>
                </a:lnTo>
                <a:cubicBezTo>
                  <a:pt x="2124111" y="302819"/>
                  <a:pt x="2126840" y="302239"/>
                  <a:pt x="2128562" y="301336"/>
                </a:cubicBezTo>
                <a:cubicBezTo>
                  <a:pt x="2128600" y="301221"/>
                  <a:pt x="2128640" y="301107"/>
                  <a:pt x="2128679" y="300991"/>
                </a:cubicBezTo>
                <a:lnTo>
                  <a:pt x="2179558" y="299095"/>
                </a:lnTo>
                <a:cubicBezTo>
                  <a:pt x="2184857" y="280099"/>
                  <a:pt x="2238998" y="291238"/>
                  <a:pt x="2223277" y="260239"/>
                </a:cubicBezTo>
                <a:cubicBezTo>
                  <a:pt x="2241523" y="259676"/>
                  <a:pt x="2256386" y="270988"/>
                  <a:pt x="2243644" y="251110"/>
                </a:cubicBezTo>
                <a:cubicBezTo>
                  <a:pt x="2249448" y="250324"/>
                  <a:pt x="2252382" y="247882"/>
                  <a:pt x="2253986" y="244616"/>
                </a:cubicBezTo>
                <a:lnTo>
                  <a:pt x="2254285" y="243167"/>
                </a:lnTo>
                <a:lnTo>
                  <a:pt x="2295037" y="242433"/>
                </a:lnTo>
                <a:lnTo>
                  <a:pt x="2299648" y="239896"/>
                </a:lnTo>
                <a:lnTo>
                  <a:pt x="2327237" y="242539"/>
                </a:lnTo>
                <a:lnTo>
                  <a:pt x="2340943" y="242239"/>
                </a:lnTo>
                <a:lnTo>
                  <a:pt x="2345943" y="245589"/>
                </a:lnTo>
                <a:cubicBezTo>
                  <a:pt x="2350718" y="247299"/>
                  <a:pt x="2356754" y="247292"/>
                  <a:pt x="2365602" y="243403"/>
                </a:cubicBezTo>
                <a:lnTo>
                  <a:pt x="2367433" y="241858"/>
                </a:lnTo>
                <a:lnTo>
                  <a:pt x="2385231" y="244873"/>
                </a:lnTo>
                <a:cubicBezTo>
                  <a:pt x="2391237" y="246682"/>
                  <a:pt x="2396907" y="249351"/>
                  <a:pt x="2402059" y="253223"/>
                </a:cubicBezTo>
                <a:cubicBezTo>
                  <a:pt x="2457690" y="251623"/>
                  <a:pt x="2639813" y="242704"/>
                  <a:pt x="2719020" y="235271"/>
                </a:cubicBezTo>
                <a:cubicBezTo>
                  <a:pt x="2762954" y="229515"/>
                  <a:pt x="2821915" y="222156"/>
                  <a:pt x="2877308" y="208630"/>
                </a:cubicBezTo>
                <a:cubicBezTo>
                  <a:pt x="2947949" y="226393"/>
                  <a:pt x="2978035" y="153757"/>
                  <a:pt x="3051375" y="154110"/>
                </a:cubicBezTo>
                <a:cubicBezTo>
                  <a:pt x="3078434" y="115011"/>
                  <a:pt x="3067807" y="148493"/>
                  <a:pt x="3104837" y="135199"/>
                </a:cubicBezTo>
                <a:cubicBezTo>
                  <a:pt x="3103880" y="166713"/>
                  <a:pt x="3146743" y="109780"/>
                  <a:pt x="3159836" y="142694"/>
                </a:cubicBezTo>
                <a:cubicBezTo>
                  <a:pt x="3166160" y="139232"/>
                  <a:pt x="3171875" y="134841"/>
                  <a:pt x="3177510" y="130186"/>
                </a:cubicBezTo>
                <a:lnTo>
                  <a:pt x="3180470" y="127764"/>
                </a:lnTo>
                <a:lnTo>
                  <a:pt x="3194216" y="123837"/>
                </a:lnTo>
                <a:lnTo>
                  <a:pt x="3214710" y="104451"/>
                </a:lnTo>
                <a:cubicBezTo>
                  <a:pt x="3222186" y="101416"/>
                  <a:pt x="3230663" y="99454"/>
                  <a:pt x="3240671" y="99232"/>
                </a:cubicBezTo>
                <a:cubicBezTo>
                  <a:pt x="3277606" y="111009"/>
                  <a:pt x="3320498" y="66221"/>
                  <a:pt x="3366544" y="82506"/>
                </a:cubicBezTo>
                <a:cubicBezTo>
                  <a:pt x="3383134" y="85775"/>
                  <a:pt x="3432393" y="79256"/>
                  <a:pt x="3440424" y="67891"/>
                </a:cubicBezTo>
                <a:cubicBezTo>
                  <a:pt x="3450432" y="64444"/>
                  <a:pt x="3462892" y="66649"/>
                  <a:pt x="3466248" y="55103"/>
                </a:cubicBezTo>
                <a:cubicBezTo>
                  <a:pt x="3472418" y="40954"/>
                  <a:pt x="3510917" y="57092"/>
                  <a:pt x="3503820" y="42110"/>
                </a:cubicBezTo>
                <a:lnTo>
                  <a:pt x="3568389" y="13576"/>
                </a:lnTo>
                <a:cubicBezTo>
                  <a:pt x="3579310" y="19318"/>
                  <a:pt x="3590168" y="14433"/>
                  <a:pt x="3604089" y="6980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/>
          </a:p>
        </p:txBody>
      </p:sp>
      <p:pic>
        <p:nvPicPr>
          <p:cNvPr id="16" name="Graphic 15" descr="Město">
            <a:extLst>
              <a:ext uri="{FF2B5EF4-FFF2-40B4-BE49-F238E27FC236}">
                <a16:creationId xmlns:a16="http://schemas.microsoft.com/office/drawing/2014/main" id="{A61598E7-EF0C-FFD7-9872-D4D402309A85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69842" y="2102823"/>
            <a:ext cx="2640841" cy="2640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514356"/>
      </p:ext>
    </p:extLst>
  </p:cSld>
  <p:clrMapOvr>
    <a:masterClrMapping/>
  </p:clrMapOvr>
</p:sld>
</file>

<file path=ppt/slides/slide7.xml><?xml version="1.0" encoding="utf-8"?>
<p:sld xmlns:p="http://schemas.openxmlformats.org/presentationml/2006/main" xmlns:r="http://schemas.openxmlformats.org/officeDocument/2006/relationships" xmlns:a="http://schemas.openxmlformats.org/drawing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true">
        <p:nvSpPr>
          <p:cNvPr id="8" name="Rectangle 7">
            <a:extLst>
              <a:ext uri="{FF2B5EF4-FFF2-40B4-BE49-F238E27FC236}">
                <a16:creationId xmlns:a16="http://schemas.microsoft.com/office/drawing/2014/main" id="{2029D5AD-8348-4446-B191-6A9B6FE03F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/>
          </a:p>
        </p:txBody>
      </p:sp>
      <p:sp useBgFill="true">
        <p:nvSpPr>
          <p:cNvPr id="10" name="Freeform: Shape 9">
            <a:extLst>
              <a:ext uri="{FF2B5EF4-FFF2-40B4-BE49-F238E27FC236}">
                <a16:creationId xmlns:a16="http://schemas.microsoft.com/office/drawing/2014/main" id="{A3F395A2-2B64-4749-BD93-2F159C7E1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1899601"/>
          </a:xfrm>
          <a:custGeom>
            <a:avLst/>
            <a:gdLst>
              <a:gd name="connsiteX0" fmla="*/ 0 w 12188952"/>
              <a:gd name="connsiteY0" fmla="*/ 0 h 1899601"/>
              <a:gd name="connsiteX1" fmla="*/ 12188952 w 12188952"/>
              <a:gd name="connsiteY1" fmla="*/ 0 h 1899601"/>
              <a:gd name="connsiteX2" fmla="*/ 12188952 w 12188952"/>
              <a:gd name="connsiteY2" fmla="*/ 1635106 h 1899601"/>
              <a:gd name="connsiteX3" fmla="*/ 11356325 w 12188952"/>
              <a:gd name="connsiteY3" fmla="*/ 1707615 h 1899601"/>
              <a:gd name="connsiteX4" fmla="*/ 6096001 w 12188952"/>
              <a:gd name="connsiteY4" fmla="*/ 1899601 h 1899601"/>
              <a:gd name="connsiteX5" fmla="*/ 835678 w 12188952"/>
              <a:gd name="connsiteY5" fmla="*/ 1707615 h 1899601"/>
              <a:gd name="connsiteX6" fmla="*/ 0 w 12188952"/>
              <a:gd name="connsiteY6" fmla="*/ 1634841 h 1899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88952" h="1899601">
                <a:moveTo>
                  <a:pt x="0" y="0"/>
                </a:moveTo>
                <a:lnTo>
                  <a:pt x="12188952" y="0"/>
                </a:lnTo>
                <a:lnTo>
                  <a:pt x="12188952" y="1635106"/>
                </a:lnTo>
                <a:lnTo>
                  <a:pt x="11356325" y="1707615"/>
                </a:lnTo>
                <a:cubicBezTo>
                  <a:pt x="9739512" y="1831240"/>
                  <a:pt x="7961919" y="1899601"/>
                  <a:pt x="6096001" y="1899601"/>
                </a:cubicBezTo>
                <a:cubicBezTo>
                  <a:pt x="4230084" y="1899601"/>
                  <a:pt x="2452490" y="1831240"/>
                  <a:pt x="835678" y="1707615"/>
                </a:cubicBezTo>
                <a:lnTo>
                  <a:pt x="0" y="1634841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dir="2700000" algn="tl" rotWithShape="false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false" anchor="ctr">
            <a:noAutofit/>
          </a:bodyPr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en-US" sz="1800" b="false" i="false" u="none" strike="noStrike" kern="1200" cap="none" spc="0" normalizeH="false" baseline="0" noProof="false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true">
        <p:nvSpPr>
          <p:cNvPr id="12" name="Freeform: Shape 11">
            <a:extLst>
              <a:ext uri="{FF2B5EF4-FFF2-40B4-BE49-F238E27FC236}">
                <a16:creationId xmlns:a16="http://schemas.microsoft.com/office/drawing/2014/main" id="{5CF0135B-EAB8-4CA0-896C-2D897ECD2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1890722"/>
          </a:xfrm>
          <a:custGeom>
            <a:avLst/>
            <a:gdLst>
              <a:gd name="connsiteX0" fmla="*/ 0 w 12192000"/>
              <a:gd name="connsiteY0" fmla="*/ 0 h 1890722"/>
              <a:gd name="connsiteX1" fmla="*/ 12192000 w 12192000"/>
              <a:gd name="connsiteY1" fmla="*/ 0 h 1890722"/>
              <a:gd name="connsiteX2" fmla="*/ 12192000 w 12192000"/>
              <a:gd name="connsiteY2" fmla="*/ 1626227 h 1890722"/>
              <a:gd name="connsiteX3" fmla="*/ 11359165 w 12192000"/>
              <a:gd name="connsiteY3" fmla="*/ 1698736 h 1890722"/>
              <a:gd name="connsiteX4" fmla="*/ 6097526 w 12192000"/>
              <a:gd name="connsiteY4" fmla="*/ 1890722 h 1890722"/>
              <a:gd name="connsiteX5" fmla="*/ 835887 w 12192000"/>
              <a:gd name="connsiteY5" fmla="*/ 1698736 h 1890722"/>
              <a:gd name="connsiteX6" fmla="*/ 0 w 12192000"/>
              <a:gd name="connsiteY6" fmla="*/ 1625962 h 1890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1890722">
                <a:moveTo>
                  <a:pt x="0" y="0"/>
                </a:moveTo>
                <a:lnTo>
                  <a:pt x="12192000" y="0"/>
                </a:lnTo>
                <a:lnTo>
                  <a:pt x="12192000" y="1626227"/>
                </a:lnTo>
                <a:lnTo>
                  <a:pt x="11359165" y="1698736"/>
                </a:lnTo>
                <a:cubicBezTo>
                  <a:pt x="9741947" y="1822361"/>
                  <a:pt x="7963910" y="1890722"/>
                  <a:pt x="6097526" y="1890722"/>
                </a:cubicBezTo>
                <a:cubicBezTo>
                  <a:pt x="4231142" y="1890722"/>
                  <a:pt x="2453104" y="1822361"/>
                  <a:pt x="835887" y="1698736"/>
                </a:cubicBezTo>
                <a:lnTo>
                  <a:pt x="0" y="1625962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false" anchor="ctr">
            <a:noAutofit/>
          </a:bodyPr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en-US" sz="1800" b="false" i="false" u="none" strike="noStrike" kern="1200" cap="none" spc="0" normalizeH="false" baseline="0" noProof="false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28650" y="253397"/>
            <a:ext cx="7886700" cy="1273233"/>
          </a:xfrm>
        </p:spPr>
        <p:txBody>
          <a:bodyPr>
            <a:normAutofit/>
          </a:bodyPr>
          <a:lstStyle/>
          <a:p>
            <a:r>
              <a:rPr lang="cs-CZ" sz="3500" b="true">
                <a:latin typeface="Arial" panose="020B0604020202020204" pitchFamily="34" charset="0"/>
                <a:cs typeface="Arial" panose="020B0604020202020204" pitchFamily="34" charset="0"/>
              </a:rPr>
              <a:t>Výkon státní správy – sociální práce</a:t>
            </a:r>
            <a:endParaRPr lang="cs-CZ" sz="3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2C3387C-D24F-4737-8A37-1DC5CFF09C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24522"/>
            <a:ext cx="96012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28650" y="2478024"/>
            <a:ext cx="7886700" cy="369417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600">
                <a:latin typeface="Arial" panose="020B0604020202020204" pitchFamily="34" charset="0"/>
                <a:cs typeface="Arial" panose="020B0604020202020204" pitchFamily="34" charset="0"/>
              </a:rPr>
              <a:t>§ 92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600">
                <a:latin typeface="Arial" panose="020B0604020202020204" pitchFamily="34" charset="0"/>
                <a:cs typeface="Arial" panose="020B0604020202020204" pitchFamily="34" charset="0"/>
              </a:rPr>
              <a:t>zákonem stanovená povinnost reagovat vždy v případě ohrožení člověka – nejedná se jen o nepříznivou situaci, ale i o zabezpečení základních životních potřeb, kdy jejich opomenutí může vést ke zhoršení zdravotního stavu, ublížení sobě či okolí apod.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600">
                <a:latin typeface="Arial" panose="020B0604020202020204" pitchFamily="34" charset="0"/>
                <a:cs typeface="Arial" panose="020B0604020202020204" pitchFamily="34" charset="0"/>
              </a:rPr>
              <a:t>spolupráce na základě dobrovolnosti, principem je partnerský přístup a jednání sociálního pracovníka ve prospěch klienta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600">
                <a:latin typeface="Arial" panose="020B0604020202020204" pitchFamily="34" charset="0"/>
                <a:cs typeface="Arial" panose="020B0604020202020204" pitchFamily="34" charset="0"/>
              </a:rPr>
              <a:t>na rozdíl od jiných správních činností, zde neexistuje předepsaný postup jednotlivých úkonů, ani sankce či formální náležitosti spolupráce klienta a sociálního pracovníka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600">
                <a:latin typeface="Arial" panose="020B0604020202020204" pitchFamily="34" charset="0"/>
                <a:cs typeface="Arial" panose="020B0604020202020204" pitchFamily="34" charset="0"/>
              </a:rPr>
              <a:t>výkon činností sociální práce nemá mocenský charakter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600">
                <a:latin typeface="Arial" panose="020B0604020202020204" pitchFamily="34" charset="0"/>
                <a:cs typeface="Arial" panose="020B0604020202020204" pitchFamily="34" charset="0"/>
              </a:rPr>
              <a:t>činnosti sociální práce se neměří úspěchem klienta či počtem klientů – není lineární řešení, protože příčiny problémů mají několik úrovní – člověka /  prostředí / systému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cs-CZ" sz="1600"/>
          </a:p>
        </p:txBody>
      </p:sp>
    </p:spTree>
    <p:extLst>
      <p:ext uri="{BB962C8B-B14F-4D97-AF65-F5344CB8AC3E}">
        <p14:creationId xmlns:p14="http://schemas.microsoft.com/office/powerpoint/2010/main" val="1203023098"/>
      </p:ext>
    </p:extLst>
  </p:cSld>
  <p:clrMapOvr>
    <a:masterClrMapping/>
  </p:clrMapOvr>
</p:sld>
</file>

<file path=ppt/slides/slide8.xml><?xml version="1.0" encoding="utf-8"?>
<p:sld xmlns:p="http://schemas.openxmlformats.org/presentationml/2006/main" xmlns:r="http://schemas.openxmlformats.org/officeDocument/2006/relationships" xmlns:a="http://schemas.openxmlformats.org/drawing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true">
        <p:nvSpPr>
          <p:cNvPr id="10" name="Slide Background">
            <a:extLst>
              <a:ext uri="{FF2B5EF4-FFF2-40B4-BE49-F238E27FC236}">
                <a16:creationId xmlns:a16="http://schemas.microsoft.com/office/drawing/2014/main" id="{AF6CB648-9554-488A-B457-99CAAD1DA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/>
          </a:p>
        </p:txBody>
      </p:sp>
      <p:sp useBgFill="true">
        <p:nvSpPr>
          <p:cNvPr id="12" name="Rectangle 11">
            <a:extLst>
              <a:ext uri="{FF2B5EF4-FFF2-40B4-BE49-F238E27FC236}">
                <a16:creationId xmlns:a16="http://schemas.microsoft.com/office/drawing/2014/main" id="{E3ADCBE7-9330-1CDA-00EB-CDD12DB722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90"/>
            <a:ext cx="9143999" cy="1733407"/>
          </a:xfrm>
          <a:prstGeom prst="rect">
            <a:avLst/>
          </a:prstGeom>
          <a:ln>
            <a:noFill/>
          </a:ln>
          <a:effectLst>
            <a:outerShdw blurRad="254000" dist="38100" dir="5460000" sx="94000" sy="94000" algn="t" rotWithShape="false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571351" y="240241"/>
            <a:ext cx="8070041" cy="1228299"/>
          </a:xfrm>
        </p:spPr>
        <p:txBody>
          <a:bodyPr>
            <a:normAutofit/>
          </a:bodyPr>
          <a:lstStyle/>
          <a:p>
            <a:pPr>
              <a:spcBef>
                <a:spcPct val="50000"/>
              </a:spcBef>
            </a:pPr>
            <a:r>
              <a:rPr lang="pl-PL" altLang="cs-CZ" sz="3500" b="true" kern="1200">
                <a:latin typeface="Arial" charset="0"/>
                <a:ea typeface="+mn-ea"/>
                <a:cs typeface="+mn-cs"/>
              </a:rPr>
              <a:t>Shrnutí</a:t>
            </a:r>
            <a:br>
              <a:rPr lang="pl-PL" altLang="cs-CZ" sz="3500" b="true" kern="1200">
                <a:latin typeface="Arial" charset="0"/>
                <a:ea typeface="+mn-ea"/>
                <a:cs typeface="+mn-cs"/>
              </a:rPr>
            </a:br>
            <a:endParaRPr lang="cs-CZ" sz="3500" b="true" kern="1200">
              <a:latin typeface="Arial" charset="0"/>
              <a:ea typeface="+mn-ea"/>
              <a:cs typeface="+mn-cs"/>
            </a:endParaRP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71351" y="2321476"/>
            <a:ext cx="3648656" cy="3850724"/>
          </a:xfrm>
        </p:spPr>
        <p:txBody>
          <a:bodyPr anchor="ctr">
            <a:norm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cs-CZ" sz="1700">
                <a:latin typeface="Arial" panose="020B0604020202020204" pitchFamily="34" charset="0"/>
                <a:cs typeface="Arial" panose="020B0604020202020204" pitchFamily="34" charset="0"/>
              </a:rPr>
              <a:t>Sociální pracovníci musí plnit svou roli (etický kodex)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cs-CZ" sz="17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cs-CZ" sz="1700">
                <a:latin typeface="Arial" panose="020B0604020202020204" pitchFamily="34" charset="0"/>
                <a:cs typeface="Arial" panose="020B0604020202020204" pitchFamily="34" charset="0"/>
              </a:rPr>
              <a:t>Sociální pracovník je k dispozici, je dostupný těm osobám, které se ocitly v situaci, kterou nejsou schopny řešit vlastními silami.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cs-CZ" sz="17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cs-CZ" sz="17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Principy sociální práce:</a:t>
            </a:r>
          </a:p>
          <a:p>
            <a:pPr marL="742950" lvl="2" indent="-34290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17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dobrovolnost</a:t>
            </a:r>
          </a:p>
          <a:p>
            <a:pPr marL="742950" lvl="2" indent="-34290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17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jednání ve prospěch klienta</a:t>
            </a:r>
          </a:p>
          <a:p>
            <a:pPr marL="742950" lvl="2" indent="-34290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17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cílené vyhledávání v terénu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cs-CZ" altLang="cs-CZ" sz="1700">
              <a:latin typeface="Arial" charset="0"/>
            </a:endParaRPr>
          </a:p>
          <a:p>
            <a:pPr marL="0" indent="0">
              <a:buNone/>
            </a:pPr>
            <a:endParaRPr lang="cs-CZ" sz="17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AA8824-3A9B-CA6D-5257-D4C7F454BAAD}"/>
              </a:ext>
            </a:extLst>
          </p:cNvPr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57737" y="3220286"/>
            <a:ext cx="3883655" cy="2009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2286000" y="2924944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pl-PL" altLang="cs-CZ" b="true" dirty="false">
              <a:solidFill>
                <a:srgbClr val="000066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909535"/>
      </p:ext>
    </p:extLst>
  </p:cSld>
  <p:clrMapOvr>
    <a:masterClrMapping/>
  </p:clrMapOvr>
</p:sld>
</file>

<file path=ppt/slides/slide9.xml><?xml version="1.0" encoding="utf-8"?>
<p:sld xmlns:p="http://schemas.openxmlformats.org/presentationml/2006/main" xmlns:r="http://schemas.openxmlformats.org/officeDocument/2006/relationships" xmlns:a="http://schemas.openxmlformats.org/drawing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8650" y="4409912"/>
            <a:ext cx="3182692" cy="20574"/>
          </a:xfrm>
          <a:custGeom>
            <a:avLst/>
            <a:gdLst>
              <a:gd name="connsiteX0" fmla="*/ 0 w 3182692"/>
              <a:gd name="connsiteY0" fmla="*/ 0 h 20574"/>
              <a:gd name="connsiteX1" fmla="*/ 604711 w 3182692"/>
              <a:gd name="connsiteY1" fmla="*/ 0 h 20574"/>
              <a:gd name="connsiteX2" fmla="*/ 1241250 w 3182692"/>
              <a:gd name="connsiteY2" fmla="*/ 0 h 20574"/>
              <a:gd name="connsiteX3" fmla="*/ 1909615 w 3182692"/>
              <a:gd name="connsiteY3" fmla="*/ 0 h 20574"/>
              <a:gd name="connsiteX4" fmla="*/ 2577981 w 3182692"/>
              <a:gd name="connsiteY4" fmla="*/ 0 h 20574"/>
              <a:gd name="connsiteX5" fmla="*/ 3182692 w 3182692"/>
              <a:gd name="connsiteY5" fmla="*/ 0 h 20574"/>
              <a:gd name="connsiteX6" fmla="*/ 3182692 w 3182692"/>
              <a:gd name="connsiteY6" fmla="*/ 20574 h 20574"/>
              <a:gd name="connsiteX7" fmla="*/ 2482500 w 3182692"/>
              <a:gd name="connsiteY7" fmla="*/ 20574 h 20574"/>
              <a:gd name="connsiteX8" fmla="*/ 1782308 w 3182692"/>
              <a:gd name="connsiteY8" fmla="*/ 20574 h 20574"/>
              <a:gd name="connsiteX9" fmla="*/ 1145769 w 3182692"/>
              <a:gd name="connsiteY9" fmla="*/ 20574 h 20574"/>
              <a:gd name="connsiteX10" fmla="*/ 0 w 3182692"/>
              <a:gd name="connsiteY10" fmla="*/ 20574 h 20574"/>
              <a:gd name="connsiteX11" fmla="*/ 0 w 3182692"/>
              <a:gd name="connsiteY11" fmla="*/ 0 h 20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82692" h="20574" fill="none" extrusionOk="false">
                <a:moveTo>
                  <a:pt x="0" y="0"/>
                </a:moveTo>
                <a:cubicBezTo>
                  <a:pt x="126686" y="-21366"/>
                  <a:pt x="467788" y="9025"/>
                  <a:pt x="604711" y="0"/>
                </a:cubicBezTo>
                <a:cubicBezTo>
                  <a:pt x="741634" y="-9025"/>
                  <a:pt x="1061620" y="6814"/>
                  <a:pt x="1241250" y="0"/>
                </a:cubicBezTo>
                <a:cubicBezTo>
                  <a:pt x="1420880" y="-6814"/>
                  <a:pt x="1713773" y="13383"/>
                  <a:pt x="1909615" y="0"/>
                </a:cubicBezTo>
                <a:cubicBezTo>
                  <a:pt x="2105457" y="-13383"/>
                  <a:pt x="2257256" y="13567"/>
                  <a:pt x="2577981" y="0"/>
                </a:cubicBezTo>
                <a:cubicBezTo>
                  <a:pt x="2898706" y="-13567"/>
                  <a:pt x="3026063" y="6328"/>
                  <a:pt x="3182692" y="0"/>
                </a:cubicBezTo>
                <a:cubicBezTo>
                  <a:pt x="3181869" y="8892"/>
                  <a:pt x="3183080" y="12703"/>
                  <a:pt x="3182692" y="20574"/>
                </a:cubicBezTo>
                <a:cubicBezTo>
                  <a:pt x="2998421" y="24028"/>
                  <a:pt x="2675038" y="21300"/>
                  <a:pt x="2482500" y="20574"/>
                </a:cubicBezTo>
                <a:cubicBezTo>
                  <a:pt x="2289962" y="19848"/>
                  <a:pt x="1930644" y="9120"/>
                  <a:pt x="1782308" y="20574"/>
                </a:cubicBezTo>
                <a:cubicBezTo>
                  <a:pt x="1633972" y="32028"/>
                  <a:pt x="1287388" y="294"/>
                  <a:pt x="1145769" y="20574"/>
                </a:cubicBezTo>
                <a:cubicBezTo>
                  <a:pt x="1004150" y="40854"/>
                  <a:pt x="256377" y="-35152"/>
                  <a:pt x="0" y="20574"/>
                </a:cubicBezTo>
                <a:cubicBezTo>
                  <a:pt x="-161" y="11630"/>
                  <a:pt x="139" y="4527"/>
                  <a:pt x="0" y="0"/>
                </a:cubicBezTo>
                <a:close/>
              </a:path>
              <a:path w="3182692" h="20574" stroke="false" extrusionOk="false">
                <a:moveTo>
                  <a:pt x="0" y="0"/>
                </a:moveTo>
                <a:cubicBezTo>
                  <a:pt x="283446" y="18201"/>
                  <a:pt x="432812" y="7290"/>
                  <a:pt x="604711" y="0"/>
                </a:cubicBezTo>
                <a:cubicBezTo>
                  <a:pt x="776610" y="-7290"/>
                  <a:pt x="982253" y="15478"/>
                  <a:pt x="1145769" y="0"/>
                </a:cubicBezTo>
                <a:cubicBezTo>
                  <a:pt x="1309285" y="-15478"/>
                  <a:pt x="1514247" y="-25520"/>
                  <a:pt x="1845961" y="0"/>
                </a:cubicBezTo>
                <a:cubicBezTo>
                  <a:pt x="2177675" y="25520"/>
                  <a:pt x="2297588" y="16646"/>
                  <a:pt x="2450673" y="0"/>
                </a:cubicBezTo>
                <a:cubicBezTo>
                  <a:pt x="2603758" y="-16646"/>
                  <a:pt x="3023048" y="-21196"/>
                  <a:pt x="3182692" y="0"/>
                </a:cubicBezTo>
                <a:cubicBezTo>
                  <a:pt x="3183228" y="8886"/>
                  <a:pt x="3182047" y="10327"/>
                  <a:pt x="3182692" y="20574"/>
                </a:cubicBezTo>
                <a:cubicBezTo>
                  <a:pt x="3039109" y="-10415"/>
                  <a:pt x="2823860" y="16134"/>
                  <a:pt x="2546154" y="20574"/>
                </a:cubicBezTo>
                <a:cubicBezTo>
                  <a:pt x="2268448" y="25014"/>
                  <a:pt x="2098674" y="7577"/>
                  <a:pt x="1845961" y="20574"/>
                </a:cubicBezTo>
                <a:cubicBezTo>
                  <a:pt x="1593248" y="33571"/>
                  <a:pt x="1456743" y="29846"/>
                  <a:pt x="1304904" y="20574"/>
                </a:cubicBezTo>
                <a:cubicBezTo>
                  <a:pt x="1153065" y="11302"/>
                  <a:pt x="947204" y="13412"/>
                  <a:pt x="668365" y="20574"/>
                </a:cubicBezTo>
                <a:cubicBezTo>
                  <a:pt x="389526" y="27736"/>
                  <a:pt x="288244" y="-2342"/>
                  <a:pt x="0" y="20574"/>
                </a:cubicBezTo>
                <a:cubicBezTo>
                  <a:pt x="271" y="13936"/>
                  <a:pt x="-429" y="8006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 useBgFill="true">
        <p:nvSpPr>
          <p:cNvPr id="73" name="Rectangle 72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5725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 sz="1350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4F6F3810-0A7C-4892-B12F-F4BBBBA55E94}"/>
              </a:ext>
            </a:extLst>
          </p:cNvPr>
          <p:cNvSpPr/>
          <p:nvPr/>
        </p:nvSpPr>
        <p:spPr>
          <a:xfrm>
            <a:off x="504825" y="1337310"/>
            <a:ext cx="2274748" cy="2307717"/>
          </a:xfrm>
          <a:prstGeom prst="rect">
            <a:avLst/>
          </a:prstGeom>
        </p:spPr>
        <p:txBody>
          <a:bodyPr vert="horz" lIns="68580" tIns="34290" rIns="68580" bIns="34290" rtlCol="false" anchor="b">
            <a:normAutofit/>
          </a:bodyPr>
          <a:lstStyle/>
          <a:p>
            <a:pPr>
              <a:spcBef>
                <a:spcPct val="0"/>
              </a:spcBef>
              <a:spcAft>
                <a:spcPts val="450"/>
              </a:spcAft>
            </a:pPr>
            <a:r>
              <a:rPr lang="en-US" sz="6000" dirty="false" err="true"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člověk</a:t>
            </a:r>
            <a:endParaRPr lang="en-US" sz="6000" dirty="false">
              <a:latin typeface="Cambria" panose="02040503050406030204" pitchFamily="18" charset="0"/>
              <a:ea typeface="Cambria" panose="02040503050406030204" pitchFamily="18" charset="0"/>
              <a:cs typeface="+mj-cs"/>
            </a:endParaRPr>
          </a:p>
        </p:txBody>
      </p:sp>
      <p:sp>
        <p:nvSpPr>
          <p:cNvPr id="75" name="Rectangle 6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7754" y="4164200"/>
            <a:ext cx="2606040" cy="20574"/>
          </a:xfrm>
          <a:custGeom>
            <a:avLst/>
            <a:gdLst>
              <a:gd name="connsiteX0" fmla="*/ 0 w 2606040"/>
              <a:gd name="connsiteY0" fmla="*/ 0 h 20574"/>
              <a:gd name="connsiteX1" fmla="*/ 625450 w 2606040"/>
              <a:gd name="connsiteY1" fmla="*/ 0 h 20574"/>
              <a:gd name="connsiteX2" fmla="*/ 1276960 w 2606040"/>
              <a:gd name="connsiteY2" fmla="*/ 0 h 20574"/>
              <a:gd name="connsiteX3" fmla="*/ 1928470 w 2606040"/>
              <a:gd name="connsiteY3" fmla="*/ 0 h 20574"/>
              <a:gd name="connsiteX4" fmla="*/ 2606040 w 2606040"/>
              <a:gd name="connsiteY4" fmla="*/ 0 h 20574"/>
              <a:gd name="connsiteX5" fmla="*/ 2606040 w 2606040"/>
              <a:gd name="connsiteY5" fmla="*/ 20574 h 20574"/>
              <a:gd name="connsiteX6" fmla="*/ 1954530 w 2606040"/>
              <a:gd name="connsiteY6" fmla="*/ 20574 h 20574"/>
              <a:gd name="connsiteX7" fmla="*/ 1355141 w 2606040"/>
              <a:gd name="connsiteY7" fmla="*/ 20574 h 20574"/>
              <a:gd name="connsiteX8" fmla="*/ 755752 w 2606040"/>
              <a:gd name="connsiteY8" fmla="*/ 20574 h 20574"/>
              <a:gd name="connsiteX9" fmla="*/ 0 w 2606040"/>
              <a:gd name="connsiteY9" fmla="*/ 20574 h 20574"/>
              <a:gd name="connsiteX10" fmla="*/ 0 w 2606040"/>
              <a:gd name="connsiteY10" fmla="*/ 0 h 20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06040" h="20574" fill="none" extrusionOk="false">
                <a:moveTo>
                  <a:pt x="0" y="0"/>
                </a:moveTo>
                <a:cubicBezTo>
                  <a:pt x="306348" y="-18050"/>
                  <a:pt x="440119" y="21450"/>
                  <a:pt x="625450" y="0"/>
                </a:cubicBezTo>
                <a:cubicBezTo>
                  <a:pt x="810781" y="-21450"/>
                  <a:pt x="1134187" y="-16143"/>
                  <a:pt x="1276960" y="0"/>
                </a:cubicBezTo>
                <a:cubicBezTo>
                  <a:pt x="1419733" y="16143"/>
                  <a:pt x="1670272" y="-724"/>
                  <a:pt x="1928470" y="0"/>
                </a:cubicBezTo>
                <a:cubicBezTo>
                  <a:pt x="2186668" y="724"/>
                  <a:pt x="2458074" y="10259"/>
                  <a:pt x="2606040" y="0"/>
                </a:cubicBezTo>
                <a:cubicBezTo>
                  <a:pt x="2605315" y="4299"/>
                  <a:pt x="2606642" y="10959"/>
                  <a:pt x="2606040" y="20574"/>
                </a:cubicBezTo>
                <a:cubicBezTo>
                  <a:pt x="2467432" y="7736"/>
                  <a:pt x="2174707" y="22487"/>
                  <a:pt x="1954530" y="20574"/>
                </a:cubicBezTo>
                <a:cubicBezTo>
                  <a:pt x="1734353" y="18662"/>
                  <a:pt x="1571980" y="6524"/>
                  <a:pt x="1355141" y="20574"/>
                </a:cubicBezTo>
                <a:cubicBezTo>
                  <a:pt x="1138302" y="34624"/>
                  <a:pt x="943808" y="7394"/>
                  <a:pt x="755752" y="20574"/>
                </a:cubicBezTo>
                <a:cubicBezTo>
                  <a:pt x="567696" y="33754"/>
                  <a:pt x="345146" y="47388"/>
                  <a:pt x="0" y="20574"/>
                </a:cubicBezTo>
                <a:cubicBezTo>
                  <a:pt x="569" y="11858"/>
                  <a:pt x="-153" y="10223"/>
                  <a:pt x="0" y="0"/>
                </a:cubicBezTo>
                <a:close/>
              </a:path>
              <a:path w="2606040" h="20574" stroke="false" extrusionOk="false">
                <a:moveTo>
                  <a:pt x="0" y="0"/>
                </a:moveTo>
                <a:cubicBezTo>
                  <a:pt x="281971" y="23935"/>
                  <a:pt x="485873" y="-14021"/>
                  <a:pt x="625450" y="0"/>
                </a:cubicBezTo>
                <a:cubicBezTo>
                  <a:pt x="765027" y="14021"/>
                  <a:pt x="1038822" y="8749"/>
                  <a:pt x="1198778" y="0"/>
                </a:cubicBezTo>
                <a:cubicBezTo>
                  <a:pt x="1358734" y="-8749"/>
                  <a:pt x="1650228" y="-23972"/>
                  <a:pt x="1902409" y="0"/>
                </a:cubicBezTo>
                <a:cubicBezTo>
                  <a:pt x="2154590" y="23972"/>
                  <a:pt x="2312095" y="29803"/>
                  <a:pt x="2606040" y="0"/>
                </a:cubicBezTo>
                <a:cubicBezTo>
                  <a:pt x="2605197" y="7175"/>
                  <a:pt x="2605012" y="11160"/>
                  <a:pt x="2606040" y="20574"/>
                </a:cubicBezTo>
                <a:cubicBezTo>
                  <a:pt x="2378599" y="28177"/>
                  <a:pt x="2277604" y="16856"/>
                  <a:pt x="2006651" y="20574"/>
                </a:cubicBezTo>
                <a:cubicBezTo>
                  <a:pt x="1735698" y="24292"/>
                  <a:pt x="1650989" y="28047"/>
                  <a:pt x="1407262" y="20574"/>
                </a:cubicBezTo>
                <a:cubicBezTo>
                  <a:pt x="1163535" y="13101"/>
                  <a:pt x="989403" y="32033"/>
                  <a:pt x="703631" y="20574"/>
                </a:cubicBezTo>
                <a:cubicBezTo>
                  <a:pt x="417859" y="9115"/>
                  <a:pt x="348131" y="-3980"/>
                  <a:pt x="0" y="20574"/>
                </a:cubicBezTo>
                <a:cubicBezTo>
                  <a:pt x="-463" y="16409"/>
                  <a:pt x="-355" y="8937"/>
                  <a:pt x="0" y="0"/>
                </a:cubicBezTo>
                <a:close/>
              </a:path>
            </a:pathLst>
          </a:custGeom>
          <a:solidFill>
            <a:srgbClr val="80A9A3"/>
          </a:solidFill>
          <a:ln w="38100" cap="rnd">
            <a:solidFill>
              <a:srgbClr val="80A9A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 sz="1350"/>
          </a:p>
        </p:txBody>
      </p:sp>
      <p:pic>
        <p:nvPicPr>
          <p:cNvPr id="3074" name="Picture 2" descr="Střed zájmu: KULTURA 360° #2 / Od teorie k praxi - CZECHDESIGN">
            <a:extLst>
              <a:ext uri="{FF2B5EF4-FFF2-40B4-BE49-F238E27FC236}">
                <a16:creationId xmlns:a16="http://schemas.microsoft.com/office/drawing/2014/main" id="{AC8FB53F-A699-4E5C-AEAE-30011E47906D}"/>
              </a:ext>
            </a:extLst>
          </p:cNvPr>
          <p:cNvPicPr>
            <a:picLocks noChangeAspect="true" noChangeArrowheads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19" r="-1" b="-1"/>
          <a:stretch/>
        </p:blipFill>
        <p:spPr bwMode="auto">
          <a:xfrm>
            <a:off x="2753119" y="666757"/>
            <a:ext cx="5159081" cy="5143493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AFFF2E9A-A4AC-4B11-81AF-AA8DE47523D1}"/>
              </a:ext>
            </a:extLst>
          </p:cNvPr>
          <p:cNvSpPr txBox="true"/>
          <p:nvPr/>
        </p:nvSpPr>
        <p:spPr>
          <a:xfrm>
            <a:off x="1415911" y="5710569"/>
            <a:ext cx="7728089" cy="253916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algn="r"/>
            <a:r>
              <a:rPr lang="cs-CZ" sz="1050" dirty="false">
                <a:latin typeface="Cambria" panose="02040503050406030204" pitchFamily="18" charset="0"/>
                <a:ea typeface="Cambria" panose="02040503050406030204" pitchFamily="18" charset="0"/>
              </a:rPr>
              <a:t>www.czechdesign.cz</a:t>
            </a:r>
          </a:p>
        </p:txBody>
      </p:sp>
    </p:spTree>
    <p:extLst>
      <p:ext uri="{BB962C8B-B14F-4D97-AF65-F5344CB8AC3E}">
        <p14:creationId xmlns:p14="http://schemas.microsoft.com/office/powerpoint/2010/main" val="2631478482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SketchyVTI">
  <a:themeElements>
    <a:clrScheme name="AnalogousFromLightSeedRightStep">
      <a:dk1>
        <a:srgbClr val="000000"/>
      </a:dk1>
      <a:lt1>
        <a:srgbClr val="FFFFFF"/>
      </a:lt1>
      <a:dk2>
        <a:srgbClr val="282441"/>
      </a:dk2>
      <a:lt2>
        <a:srgbClr val="E8E2E3"/>
      </a:lt2>
      <a:accent1>
        <a:srgbClr val="80A9A3"/>
      </a:accent1>
      <a:accent2>
        <a:srgbClr val="7CA9B8"/>
      </a:accent2>
      <a:accent3>
        <a:srgbClr val="91A1C3"/>
      </a:accent3>
      <a:accent4>
        <a:srgbClr val="847FBA"/>
      </a:accent4>
      <a:accent5>
        <a:srgbClr val="AE96C6"/>
      </a:accent5>
      <a:accent6>
        <a:srgbClr val="B57FBA"/>
      </a:accent6>
      <a:hlink>
        <a:srgbClr val="AE6974"/>
      </a:hlink>
      <a:folHlink>
        <a:srgbClr val="7F7F7F"/>
      </a:folHlink>
    </a:clrScheme>
    <a:fontScheme name="Custom 2">
      <a:majorFont>
        <a:latin typeface="The Serif Hand Black"/>
        <a:ea typeface=""/>
        <a:cs typeface=""/>
      </a:majorFont>
      <a:minorFont>
        <a:latin typeface="The Hand Bold"/>
        <a:ea typeface=""/>
        <a:cs typeface="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id="{A6D2C935-A6E4-4DD9-BCC5-5AE2504DB8EA}" name="SketchyVTI" vid="{F0754072-50B6-4C01-B911-67246C9F58D2}"/>
    </a:ext>
  </a:extLst>
</a:theme>
</file>

<file path=ppt/theme/theme3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Words>517</properties:Words>
  <properties:PresentationFormat>Předvádění na obrazovce (4:3)</properties:PresentationFormat>
  <properties:Paragraphs>65</properties:Paragraphs>
  <properties:Slides>11</properties:Slides>
  <properties:Notes>3</properties:Notes>
  <properties:TotalTime>589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7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11</vt:i4>
      </vt:variant>
    </vt:vector>
  </properties:HeadingPairs>
  <properties:TitlesOfParts>
    <vt:vector baseType="lpstr" size="20">
      <vt:lpstr>Arial</vt:lpstr>
      <vt:lpstr>Calibri</vt:lpstr>
      <vt:lpstr>Cambria</vt:lpstr>
      <vt:lpstr>The Hand Bold</vt:lpstr>
      <vt:lpstr>The Serif Hand Black</vt:lpstr>
      <vt:lpstr>Times New Roman</vt:lpstr>
      <vt:lpstr>Wingdings</vt:lpstr>
      <vt:lpstr>Default Design</vt:lpstr>
      <vt:lpstr>SketchyVTI</vt:lpstr>
      <vt:lpstr>Prezentace aplikace PowerPoint</vt:lpstr>
      <vt:lpstr>Prezentace aplikace PowerPoint</vt:lpstr>
      <vt:lpstr>Předpoklady pro výkon povolání sociálního pracovníka </vt:lpstr>
      <vt:lpstr>Činnosti sociálního pracovníka  </vt:lpstr>
      <vt:lpstr>Sociální práce v systému sociálních služeb </vt:lpstr>
      <vt:lpstr>Výkon činností sociální práce v přenesené působnosti </vt:lpstr>
      <vt:lpstr>Výkon státní správy – sociální práce</vt:lpstr>
      <vt:lpstr>Shrnutí </vt:lpstr>
      <vt:lpstr>Prezentace aplikace PowerPoint</vt:lpstr>
      <vt:lpstr>Role sociálních pracovníků a význam spolupráce</vt:lpstr>
      <vt:lpstr>Prezentace aplikace PowerPoint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2004-09-26T13:46:31Z</dcterms:created>
  <dc:creator/>
  <cp:lastModifiedBy/>
  <dcterms:modified xmlns:xsi="http://www.w3.org/2001/XMLSchema-instance" xsi:type="dcterms:W3CDTF">2023-10-05T06:31:46Z</dcterms:modified>
  <cp:revision>78</cp:revision>
  <dc:title>PowerPoint Presentation</dc:title>
</cp:coreProperties>
</file>