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69"/>
  </p:notesMasterIdLst>
  <p:sldIdLst>
    <p:sldId id="256" r:id="rId5"/>
    <p:sldId id="481" r:id="rId6"/>
    <p:sldId id="382" r:id="rId7"/>
    <p:sldId id="1293" r:id="rId8"/>
    <p:sldId id="338" r:id="rId9"/>
    <p:sldId id="574" r:id="rId10"/>
    <p:sldId id="573" r:id="rId11"/>
    <p:sldId id="384" r:id="rId12"/>
    <p:sldId id="470" r:id="rId13"/>
    <p:sldId id="1361" r:id="rId14"/>
    <p:sldId id="504" r:id="rId15"/>
    <p:sldId id="1292" r:id="rId16"/>
    <p:sldId id="387" r:id="rId17"/>
    <p:sldId id="388" r:id="rId18"/>
    <p:sldId id="389" r:id="rId19"/>
    <p:sldId id="391" r:id="rId20"/>
    <p:sldId id="505" r:id="rId21"/>
    <p:sldId id="1349" r:id="rId22"/>
    <p:sldId id="1350" r:id="rId23"/>
    <p:sldId id="1307" r:id="rId24"/>
    <p:sldId id="1337" r:id="rId25"/>
    <p:sldId id="1309" r:id="rId26"/>
    <p:sldId id="1352" r:id="rId27"/>
    <p:sldId id="1358" r:id="rId28"/>
    <p:sldId id="1311" r:id="rId29"/>
    <p:sldId id="1312" r:id="rId30"/>
    <p:sldId id="1362" r:id="rId31"/>
    <p:sldId id="1363" r:id="rId32"/>
    <p:sldId id="1359" r:id="rId33"/>
    <p:sldId id="1296" r:id="rId34"/>
    <p:sldId id="1322" r:id="rId35"/>
    <p:sldId id="1348" r:id="rId36"/>
    <p:sldId id="1355" r:id="rId37"/>
    <p:sldId id="1356" r:id="rId38"/>
    <p:sldId id="1357" r:id="rId39"/>
    <p:sldId id="366" r:id="rId40"/>
    <p:sldId id="370" r:id="rId41"/>
    <p:sldId id="380" r:id="rId42"/>
    <p:sldId id="369" r:id="rId43"/>
    <p:sldId id="419" r:id="rId44"/>
    <p:sldId id="1301" r:id="rId45"/>
    <p:sldId id="421" r:id="rId46"/>
    <p:sldId id="1302" r:id="rId47"/>
    <p:sldId id="501" r:id="rId48"/>
    <p:sldId id="508" r:id="rId49"/>
    <p:sldId id="360" r:id="rId50"/>
    <p:sldId id="363" r:id="rId51"/>
    <p:sldId id="509" r:id="rId52"/>
    <p:sldId id="427" r:id="rId53"/>
    <p:sldId id="503" r:id="rId54"/>
    <p:sldId id="1364" r:id="rId55"/>
    <p:sldId id="1360" r:id="rId56"/>
    <p:sldId id="1342" r:id="rId57"/>
    <p:sldId id="1195" r:id="rId58"/>
    <p:sldId id="1343" r:id="rId59"/>
    <p:sldId id="1250" r:id="rId60"/>
    <p:sldId id="1294" r:id="rId61"/>
    <p:sldId id="339" r:id="rId62"/>
    <p:sldId id="341" r:id="rId63"/>
    <p:sldId id="485" r:id="rId64"/>
    <p:sldId id="372" r:id="rId65"/>
    <p:sldId id="1285" r:id="rId66"/>
    <p:sldId id="478" r:id="rId67"/>
    <p:sldId id="381" r:id="rId68"/>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35D63D3F-171B-E5BC-6392-F98534478086}" initials="ULI(" name="Uhlířová Ludmila Ing. (MPSV)" providerId="AD" userId="S::ludmila.uhlirova@mpsv.cz::8fd9c8ef-8073-48b1-9f64-d39c1a1a2532"/>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17315" autoAdjust="false"/>
    <p:restoredTop sz="84254" autoAdjust="false"/>
  </p:normalViewPr>
  <p:slideViewPr>
    <p:cSldViewPr showGuides="true">
      <p:cViewPr varScale="true">
        <p:scale>
          <a:sx n="95" d="100"/>
          <a:sy n="95" d="100"/>
        </p:scale>
        <p:origin x="1968" y="84"/>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slides/slide62.xml" Type="http://schemas.openxmlformats.org/officeDocument/2006/relationships/slide" Id="rId66"/>
    <Relationship Target="tableStyles.xml" Type="http://schemas.openxmlformats.org/officeDocument/2006/relationships/tableStyles" Id="rId74"/>
    <Relationship Target="slides/slide1.xml" Type="http://schemas.openxmlformats.org/officeDocument/2006/relationships/slide" Id="rId5"/>
    <Relationship Target="slides/slide57.xml" Type="http://schemas.openxmlformats.org/officeDocument/2006/relationships/slide"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notesMasters/notesMaster1.xml" Type="http://schemas.openxmlformats.org/officeDocument/2006/relationships/notesMaster" Id="rId69"/>
    <Relationship Target="slides/slide4.xml" Type="http://schemas.openxmlformats.org/officeDocument/2006/relationships/slide" Id="rId8"/>
    <Relationship Target="slides/slide47.xml" Type="http://schemas.openxmlformats.org/officeDocument/2006/relationships/slide" Id="rId51"/>
    <Relationship Target="viewProps.xml" Type="http://schemas.openxmlformats.org/officeDocument/2006/relationships/viewProps" Id="rId72"/>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commentAuthors.xml" Type="http://schemas.openxmlformats.org/officeDocument/2006/relationships/commentAuthors" Id="rId70"/>
    <Relationship Target="authors.xml" Type="http://schemas.microsoft.com/office/2018/10/relationships/authors" Id="rId75"/>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theme/theme1.xml" Type="http://schemas.openxmlformats.org/officeDocument/2006/relationships/theme" Id="rId73"/>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3.xml" Type="http://schemas.openxmlformats.org/officeDocument/2006/relationships/slide" Id="rId7"/>
    <Relationship Target="presProps.xml" Type="http://schemas.openxmlformats.org/officeDocument/2006/relationships/presProps" Id="rId71"/>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15.05.2025</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55.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56.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a:t>
            </a:r>
            <a:r>
              <a:rPr lang="cs-CZ" sz="900" dirty="false">
                <a:solidFill>
                  <a:srgbClr val="000000"/>
                </a:solidFill>
                <a:effectLst/>
                <a:latin typeface="Arial" panose="020B0604020202020204" pitchFamily="34" charset="0"/>
                <a:ea typeface="Arial" panose="020B0604020202020204" pitchFamily="34" charset="0"/>
                <a:cs typeface="Times New Roman" panose="02020603050405020304" pitchFamily="18" charset="0"/>
              </a:rPr>
              <a:t>řekročení cílové hodnoty nebo naopak nedosažení cílové hodnoty stanovené pro daný indikátor se nepovažuje za změnu plánovaných výstupů a výsledků.</a:t>
            </a:r>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900" b="true" dirty="false">
                <a:effectLst/>
                <a:latin typeface="Arial" panose="020B0604020202020204" pitchFamily="34" charset="0"/>
                <a:ea typeface="Arial" panose="020B0604020202020204" pitchFamily="34" charset="0"/>
                <a:cs typeface="Times New Roman" panose="02020603050405020304" pitchFamily="18" charset="0"/>
              </a:rPr>
              <a:t>Snížení částky veřejné podpory či podpory de minimis nebo vyrovnávací platby </a:t>
            </a:r>
            <a:r>
              <a:rPr lang="cs-CZ" sz="900" dirty="false">
                <a:effectLst/>
                <a:latin typeface="Arial" panose="020B0604020202020204" pitchFamily="34" charset="0"/>
                <a:ea typeface="Arial" panose="020B0604020202020204" pitchFamily="34" charset="0"/>
                <a:cs typeface="Arial" panose="020B0604020202020204" pitchFamily="34" charset="0"/>
              </a:rPr>
              <a:t>není porušením žádného předpisu / pravidla, proto příjemce nemá povinnost toto hlásit jako změnu projektu.</a:t>
            </a:r>
          </a:p>
          <a:p>
            <a:pPr algn="just"/>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422582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12573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Nedodržení povinností podléhá finančním opravám, tj. zakládá na základě zákona č. 218/2000 Sb., rozpočtových pravidel, porušení rozpočtové kázně, resp. neoprávněné použití podpory.</a:t>
            </a:r>
          </a:p>
          <a:p>
            <a:endParaRPr lang="cs-CZ" dirty="false"/>
          </a:p>
          <a:p>
            <a:r>
              <a:rPr lang="cs-CZ" dirty="false"/>
              <a:t>Na své internetové stránce, pokud taková existuje, na sociálních sítích, pokud příjemce nějakou sociální síť využívá</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103505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Pokud je projekt realizován na více místech, bude plakát umístěn na všech těchto místech. </a:t>
            </a:r>
          </a:p>
          <a:p>
            <a:r>
              <a:rPr lang="cs-CZ" dirty="false"/>
              <a:t>Pokud příjemce realizuje více projektů OPZ+ v jednom místě, je možné pro všechny tyto projekty umístit pouze jeden plakát o minimální </a:t>
            </a:r>
          </a:p>
          <a:p>
            <a:r>
              <a:rPr lang="cs-CZ" dirty="false"/>
              <a:t>velikosti A3 (při zachování dostatečné čitelnosti všech textů)</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311802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107990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33878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úměrné rozměrům použitého materiálu nebo dokumentu</a:t>
            </a:r>
          </a:p>
          <a:p>
            <a:r>
              <a:rPr lang="cs-CZ" dirty="false"/>
              <a:t>Jednobarevné vyobrazení: Specifickými případy se rozumí zejména </a:t>
            </a:r>
          </a:p>
          <a:p>
            <a:r>
              <a:rPr lang="cs-CZ" dirty="false"/>
              <a:t>materiály, které jsou tištěny či určeny k tisku na běžných tiskárnách, technologie </a:t>
            </a:r>
          </a:p>
          <a:p>
            <a:r>
              <a:rPr lang="cs-CZ" dirty="false"/>
              <a:t>omezující či neumožňující použití barevné verze (např. tisk na textil nebo gravírování </a:t>
            </a:r>
          </a:p>
          <a:p>
            <a:r>
              <a:rPr lang="cs-CZ" dirty="false"/>
              <a:t>do skla a rytí do kamene či kovu) a další případy, kdy je použití barevné verze log </a:t>
            </a:r>
          </a:p>
          <a:p>
            <a:r>
              <a:rPr lang="cs-CZ" dirty="false"/>
              <a:t>nehospodárné, neekologické či neestetické.1</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338551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160508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případech, kdy není vytváření audiozáznamu žádoucí z důvodu citlivého obsahu  (např. vzdělávací programy pro děti se zdravotním znevýhodněním, motivační vzdělávací programy pro děti ze sociálně znevýhodněných rodin) povinnost vytvořit a uchovat audiozáznam neplatí.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dirty="false"/>
          </a:p>
        </p:txBody>
      </p:sp>
    </p:spTree>
    <p:extLst>
      <p:ext uri="{BB962C8B-B14F-4D97-AF65-F5344CB8AC3E}">
        <p14:creationId xmlns:p14="http://schemas.microsoft.com/office/powerpoint/2010/main" val="1657481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(více viz Obecná část pravidel, kap. 28)</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dirty="false"/>
          </a:p>
        </p:txBody>
      </p:sp>
    </p:spTree>
    <p:extLst>
      <p:ext uri="{BB962C8B-B14F-4D97-AF65-F5344CB8AC3E}">
        <p14:creationId xmlns:p14="http://schemas.microsoft.com/office/powerpoint/2010/main" val="299654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325477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1800" dirty="false">
                <a:effectLst/>
                <a:latin typeface="Arial" panose="020B0604020202020204" pitchFamily="34" charset="0"/>
                <a:ea typeface="Arial" panose="020B0604020202020204" pitchFamily="34" charset="0"/>
                <a:cs typeface="Arial" panose="020B0604020202020204" pitchFamily="34" charset="0"/>
              </a:rPr>
              <a:t>Příjemci, kteří nevedou účetnictví podle zákona č. 563/1991 Sb., o účetnictví, jsou povinni vést daňovou evidenci podle zákona č. 586/1992 Sb., o daních z příjmů, rozšířenou o uvedené požadavky.</a:t>
            </a:r>
          </a:p>
          <a:p>
            <a:pPr algn="just">
              <a:spcAft>
                <a:spcPts val="1100"/>
              </a:spcAft>
            </a:pPr>
            <a:endParaRPr lang="cs-CZ" sz="1800" dirty="false">
              <a:effectLst/>
              <a:latin typeface="Arial" panose="020B0604020202020204" pitchFamily="34" charset="0"/>
              <a:ea typeface="Arial" panose="020B0604020202020204" pitchFamily="34" charset="0"/>
              <a:cs typeface="Arial" panose="020B0604020202020204" pitchFamily="34" charset="0"/>
            </a:endParaRPr>
          </a:p>
          <a:p>
            <a:pPr algn="just">
              <a:spcAft>
                <a:spcPts val="1100"/>
              </a:spcAft>
            </a:pPr>
            <a:r>
              <a:rPr lang="cs-CZ" sz="1800" dirty="false">
                <a:effectLst/>
                <a:latin typeface="Arial" panose="020B0604020202020204" pitchFamily="34" charset="0"/>
                <a:ea typeface="Arial" panose="020B0604020202020204" pitchFamily="34" charset="0"/>
                <a:cs typeface="Arial" panose="020B0604020202020204" pitchFamily="34" charset="0"/>
              </a:rPr>
              <a:t>ŘO je oprávněn si od příjemce vyžádat jakýkoli dokument, který je nezbytný pro ověření způsobilosti výdajů v rámci projektu (a může se jednat i o dokument, který vznikl v době před zahájením realizace projektu). </a:t>
            </a:r>
          </a:p>
          <a:p>
            <a:pPr algn="just">
              <a:spcAft>
                <a:spcPts val="1100"/>
              </a:spcAft>
            </a:pPr>
            <a:r>
              <a:rPr lang="cs-CZ" sz="1800" b="false" i="false" u="none" strike="noStrike" kern="1200" baseline="0" dirty="false">
                <a:solidFill>
                  <a:schemeClr val="tx1"/>
                </a:solidFill>
                <a:latin typeface="+mn-lt"/>
                <a:ea typeface="+mn-ea"/>
                <a:cs typeface="+mn-cs"/>
              </a:rPr>
              <a:t>Je-li dotace vyplácena v režimu vyrovnávací platby za službu obecného hospodářského zájmu, má příjemce povinnost vést příjmy a výdaje (výnosy a náklady) spojené s poskytováním příslušné služby ve svém účetnictví odděleně od příjmů a výdajů (výnosů a nákladů) spojených s jinými službami či činnostmi organizace. Povinnost odděleného účtování se vztahuje na veškeré položky související se sociální službou v režimu služeb obecného hospodářského zájmu (nikoli pouze výdaje financované prostředky vyrovnávací platby na příslušnou sociální službu). </a:t>
            </a: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746845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Doba realizace projektu: datum zahájení i datum ukončení realizace specifikuje právní akt, a byl uhrazen nejpozději do okamžiku ukončení administrace závěrečné zprávy o realizaci projektu, resp. závěrečné žádosti o platbu.</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147591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Přiměřenost výdajů je posuzována ve vztahu ke stavu realizace klíčových aktivit projektu. </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1834098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800" b="true" dirty="false"/>
              <a:t>Pozor na úhradu mezd </a:t>
            </a:r>
            <a:r>
              <a:rPr lang="cs-CZ" sz="1800" dirty="false"/>
              <a:t>– vždy jen</a:t>
            </a:r>
            <a:r>
              <a:rPr lang="cs-CZ" sz="1800" baseline="0" dirty="false"/>
              <a:t> ty měsíce, které spadají do MO, nikoli úhrada v měsíci, který slouží k odevzdání MZ, tedy následující měsíc po ukončeném MO, tzn. pokud je MO do konce ledna, proplatíme pouze prosincové mzdy, protože jsou uhrazené v lednu. Lednové mzdy se neproplatí, protože jsou uhrazeny až v únoru a to už není MO.</a:t>
            </a:r>
            <a:endParaRPr lang="cs-CZ" sz="1800" b="false" baseline="0" dirty="false">
              <a:solidFill>
                <a:schemeClr val="tx1"/>
              </a:solidFill>
              <a:effectLst/>
              <a:latin typeface="+mn-lt"/>
              <a:ea typeface="+mn-ea"/>
              <a:cs typeface="+mn-cs"/>
            </a:endParaRPr>
          </a:p>
          <a:p>
            <a:pPr algn="just">
              <a:spcAft>
                <a:spcPts val="1100"/>
              </a:spcAft>
            </a:pPr>
            <a:endParaRPr lang="cs-CZ" sz="1100" dirty="false">
              <a:effectLst/>
              <a:latin typeface="Arial" panose="020B0604020202020204" pitchFamily="34" charset="0"/>
              <a:ea typeface="Arial" panose="020B0604020202020204" pitchFamily="34" charset="0"/>
              <a:cs typeface="Arial" panose="020B0604020202020204" pitchFamily="34" charset="0"/>
            </a:endParaRPr>
          </a:p>
          <a:p>
            <a:pPr algn="just">
              <a:spcAft>
                <a:spcPts val="1100"/>
              </a:spcAft>
            </a:pPr>
            <a:r>
              <a:rPr lang="cs-CZ" sz="1100" dirty="false">
                <a:effectLst/>
                <a:latin typeface="Arial" panose="020B0604020202020204" pitchFamily="34" charset="0"/>
                <a:ea typeface="Arial" panose="020B0604020202020204" pitchFamily="34" charset="0"/>
                <a:cs typeface="Arial" panose="020B0604020202020204" pitchFamily="34" charset="0"/>
              </a:rPr>
              <a:t>Podmínka, že náklady se musí týkat doby realizace projektu, musí být u výdajů prokazovaných v režimu skutečně prokazovaných výdajů ověřitelná. Datum vzniku nákladu, které je uvedeno na příslušném účetním dokladu, musí spadat do období realizace projektu. </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Tx/>
              <a:buNone/>
              <a:tabLst/>
              <a:defRPr/>
            </a:pPr>
            <a:r>
              <a:rPr lang="cs-CZ" sz="1100" dirty="false">
                <a:effectLst/>
                <a:latin typeface="Arial" panose="020B0604020202020204" pitchFamily="34" charset="0"/>
                <a:ea typeface="Arial" panose="020B0604020202020204" pitchFamily="34" charset="0"/>
                <a:cs typeface="Arial" panose="020B0604020202020204" pitchFamily="34" charset="0"/>
              </a:rPr>
              <a:t>Výjimku z podmínky skutečného zaplacení tvoří náklady kryté z paušálních sazeb.</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b="true" dirty="false">
                <a:effectLst/>
                <a:latin typeface="Arial" panose="020B0604020202020204" pitchFamily="34" charset="0"/>
                <a:ea typeface="Arial" panose="020B0604020202020204" pitchFamily="34" charset="0"/>
                <a:cs typeface="Arial" panose="020B0604020202020204" pitchFamily="34" charset="0"/>
              </a:rPr>
              <a:t>U nepřímých nákladů se má za to, že tyto náklady vznikly a jsou způsobilé ve výši odvozené z podílu nepřímých nákladů na přímých způsobilých nákladech projektu stanoveného v právním aktu o poskytnutí podpory. Datum vzniku nepřímých nákladů je navázáno na datum vzniku přímých nákladů. </a:t>
            </a:r>
          </a:p>
          <a:p>
            <a:pPr algn="just">
              <a:spcAft>
                <a:spcPts val="1100"/>
              </a:spcAft>
            </a:pPr>
            <a:endParaRPr lang="cs-CZ" sz="1100" dirty="false">
              <a:effectLst/>
              <a:latin typeface="Arial" panose="020B0604020202020204" pitchFamily="34" charset="0"/>
              <a:ea typeface="Arial" panose="020B0604020202020204" pitchFamily="34" charset="0"/>
              <a:cs typeface="Arial" panose="020B0604020202020204" pitchFamily="34"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43306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Podíl nákupu služeb na celkových PN 60 – 90 % </a:t>
            </a:r>
            <a:r>
              <a:rPr lang="cs-CZ" dirty="false">
                <a:sym typeface="Wingdings" panose="05000000000000000000" pitchFamily="2" charset="2"/>
              </a:rPr>
              <a:t> </a:t>
            </a:r>
            <a:r>
              <a:rPr lang="cs-CZ" dirty="false"/>
              <a:t>nížení NN na 3/5 základního podílu,</a:t>
            </a:r>
          </a:p>
          <a:p>
            <a:r>
              <a:rPr lang="cs-CZ" dirty="false"/>
              <a:t>Podíl 90 % a více </a:t>
            </a:r>
            <a:r>
              <a:rPr lang="cs-CZ" dirty="false">
                <a:sym typeface="Wingdings" panose="05000000000000000000" pitchFamily="2" charset="2"/>
              </a:rPr>
              <a:t> snížení NN na 1/5 základního podílu</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2985347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a:p>
        </p:txBody>
      </p:sp>
    </p:spTree>
    <p:extLst>
      <p:ext uri="{BB962C8B-B14F-4D97-AF65-F5344CB8AC3E}">
        <p14:creationId xmlns:p14="http://schemas.microsoft.com/office/powerpoint/2010/main" val="38508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3583477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r>
              <a:rPr lang="cs-CZ" sz="1200" b="true" kern="1200" dirty="false">
                <a:solidFill>
                  <a:schemeClr val="tx1"/>
                </a:solidFill>
                <a:effectLst/>
                <a:latin typeface="+mn-lt"/>
                <a:ea typeface="+mn-ea"/>
                <a:cs typeface="+mn-cs"/>
              </a:rPr>
              <a:t>Pracovní smlouvy a dohody o pracích konaných mimo pracovní poměr musí být uzavřeny v souladu se zákoníkem práce. </a:t>
            </a: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102831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l">
              <a:spcAft>
                <a:spcPts val="1100"/>
              </a:spcAft>
            </a:pPr>
            <a:r>
              <a:rPr lang="cs-CZ" sz="1100" dirty="false">
                <a:solidFill>
                  <a:srgbClr val="000000"/>
                </a:solidFill>
                <a:effectLst/>
                <a:latin typeface="Arial" panose="020B0604020202020204" pitchFamily="34" charset="0"/>
                <a:ea typeface="Arial" panose="020B0604020202020204" pitchFamily="34" charset="0"/>
                <a:cs typeface="Times New Roman" panose="02020603050405020304" pitchFamily="18" charset="0"/>
              </a:rPr>
              <a:t>Při stanovení výše hodinové sazby za práci pro projekt u osob, které vykonávají stejnou či obdobnou práci i mimo realizaci projektu, je příjemce povinen brát v úvahu výši sazeb těchto zaměstnanců za činnosti mimo projekt. Pokud zaměstnanec zajišťuje v projektu stejnou či obdobnou činnost, jakou vykonává mimo projekt, pak se výše sazby za práci pro projekt a za stejnou či obdobnou práci bez vazby na projekt nemohou (na základě zákona č. 262/2000 Sb., zákoníku práce) lišit. Vyšší hodinová sazba za práci pro projekt může být stanovena pouze v odůvodněných případech a s ohledem na charakter vykonávané činnosti s projektem nesouvisející.</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Úvazek osoby</a:t>
            </a:r>
            <a:r>
              <a:rPr lang="cs-CZ" sz="1100" dirty="false">
                <a:effectLst/>
                <a:latin typeface="Arial" panose="020B0604020202020204" pitchFamily="34" charset="0"/>
                <a:ea typeface="Arial" panose="020B0604020202020204" pitchFamily="34" charset="0"/>
                <a:cs typeface="Times New Roman" panose="02020603050405020304" pitchFamily="18" charset="0"/>
              </a:rPr>
              <a:t>, u které je odměňování i jen částečně hrazeno z prostředků projektu OPZ+, může být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maximálně 1,0 dohromady u všech subjektů (příjemce a partneři)</a:t>
            </a:r>
            <a:r>
              <a:rPr lang="cs-CZ" sz="1100" dirty="false">
                <a:effectLst/>
                <a:latin typeface="Arial" panose="020B0604020202020204" pitchFamily="34" charset="0"/>
                <a:ea typeface="Arial" panose="020B0604020202020204" pitchFamily="34" charset="0"/>
                <a:cs typeface="Times New Roman" panose="02020603050405020304" pitchFamily="18" charset="0"/>
              </a:rPr>
              <a:t> zapojených do daného projektu (tj. součet veškerých úvazků zaměstnance u zaměstnavatele/ů včetně případných DPP a DPČ nesmí překročit jeden pracovní úvazek), a to po celou dobu zapojení daného pracovníka do realizace projektu OPZ+. Při ověřování dodržení pravidla se vychází z textů všech pracovně právních vztahů platných v době realizace projektu, včetně těch, které byly uzavřeny před zahájením realizace projektu.</a:t>
            </a:r>
          </a:p>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sz="1100"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apod. Odměna musí být náležitě zdůvodněna, a pokud je příslušný zaměstnavatel při vyplácení odměn vázán nějakým právním předpisem, musí postupovat v souladu s tímto předpisem (např. pro zaměstnance, jimž je poskytován plat, je platná úprava v § 134 zákona č. 262/2006 Sb., zákoník práce). Zdůvodnění vyplacených odměn je nezbytnou podmínkou jejich způsobilosti. Při poskytnutí odměn více zaměstnancům je nutné, aby existovalo zdůvodnění pro každého zaměstnance, kterému byly odměny vyplaceny.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odměn za mimořádné nebo zvlášť významné úkoly zaměstnavatel stanoví ve svém vnitřním předpisu, individuální nebo kolektivní smlouvě apod. kritéria, při jejichž splnění lze odměny zaměstnanci poskytnout. Cílové odměny dle § 134a zákona č. 262/2006 Sb., zákoníku práce, lze poskytnout za splnění předem stanoveného mimořádně náročného úkolu, jehož příprava, postupné zajišťování a konečná realizace bude z hlediska působnosti zaměstnavatele zvlášť významná a zaměstnanec se na jeho splnění bezprostředně nebo významně podílí. Výši cílové odměny musí zaměstnavatel stanovit společně s hodnotitelnými nebo měřitelnými ukazateli před započetím plnění úkolu. Cílová odměna přísluší zaměstnanci ve výši určené zaměstnavatelem v závislosti na plnění ukazatelů, neskončí-li jeho pracovní poměr před splněním stanoveného úkolu.</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Pokud není uvedeno jinak, jsou způsobilé odměny (bez ohledu na jejich charakter z pohledu zákona č. 262/2006 Sb., zákoníku práce), které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nepřekročí v daném kalendářním roce:</a:t>
            </a:r>
            <a:r>
              <a:rPr lang="cs-CZ" sz="1100" dirty="false">
                <a:effectLst/>
                <a:latin typeface="Arial" panose="020B0604020202020204" pitchFamily="34" charset="0"/>
                <a:ea typeface="Arial" panose="020B0604020202020204" pitchFamily="34" charset="0"/>
                <a:cs typeface="Times New Roman" panose="02020603050405020304" pitchFamily="18" charset="0"/>
              </a:rPr>
              <a:t> </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pro zaměstnance odměňované platem: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25 % </a:t>
            </a:r>
            <a:r>
              <a:rPr lang="cs-CZ" sz="1100" dirty="false">
                <a:effectLst/>
                <a:latin typeface="Arial" panose="020B0604020202020204" pitchFamily="34" charset="0"/>
                <a:ea typeface="Arial" panose="020B0604020202020204" pitchFamily="34" charset="0"/>
                <a:cs typeface="Times New Roman" panose="02020603050405020304" pitchFamily="18" charset="0"/>
              </a:rPr>
              <a:t>ročního úhrnu nejvyššího platového tarifu a nejvýše přípustného osobního příplatku v příslušné platové třídě a v případě představeného též příplatku za vedení, který lze tomuto zaměstnanci jako nejvýše přípustný přiznat nebo</a:t>
            </a:r>
          </a:p>
          <a:p>
            <a:pPr marL="742950" lvl="1" indent="-285750" algn="just">
              <a:spcAft>
                <a:spcPts val="1100"/>
              </a:spcAf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pro zaměstnance odměňované mzdou/odměnou z dohody: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25 %</a:t>
            </a:r>
            <a:r>
              <a:rPr lang="cs-CZ" sz="1100" dirty="false">
                <a:effectLst/>
                <a:latin typeface="Arial" panose="020B0604020202020204" pitchFamily="34" charset="0"/>
                <a:ea typeface="Arial" panose="020B0604020202020204" pitchFamily="34" charset="0"/>
                <a:cs typeface="Times New Roman" panose="02020603050405020304" pitchFamily="18" charset="0"/>
              </a:rPr>
              <a:t> roční mzdy/odměny z dohody, kdy se vychází z částky dle poslední platné verze pracovní smlouvy/dohody o pracovní činnosti/dohody o provedení práce.</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zaměstnanců, jejichž základní plat nebo mzda jsou hrazeny z rozpočtu projektu, se při stanovení maximální možné odměny zohledňuje výše úvazku a doba zapojení zaměstnance v projektu v kalendářním roce, ve kterém jsou vypláceny odměny.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Formou odměn dle § 134 zákona č. 262/2006 Sb., zákoníku práce, nebo cílových odměn dle § 134a zákona č. 262/2006 Sb., zákoníku práce, lze také uhradit práci na projektu podpořeného z OPZ+ vykonanou zaměstnanci, jejichž základní plat není hrazen z rozpočtu projektu. V těchto případech do rozpočtu projektu vstupují jen tyto odměny a s nimi související odvody zaměstnavatele, přičemž výše odměny při přepočtení na hodinovou sazbu nesmí přesáhnout horní limit hrubé hodinové mzdy nebo platu stanoveného pro danou pozici v přehledu obvyklých cen a výší mezd / platů pro komodity / pracovní pozice, které se v projektech podpořených z ESF+ objevují nejčastěji.</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Výše uvedené limity pro odměny způsobilé v rámci projektu nepředstavují překážku tomu, aby zaměstnavatel zaměstnanci poskytl (mimo způsobilé výdaje projektu) vyšší odměnu (pokud je to v souladu s platnými právními předpisy).</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Veškeré vyplacené odměny v projektu musí náležet za činnosti vykonané pro projekt a zároveň musí souviset s činnostmi uvedenými v pracovní smlouvě/dohodě člena realizačního týmu, resp. popisem pracovní pozice v dané organizaci. Nezpůsobilé jsou pravidelné odměny a odměny nesouvisející s prací na projektu. Odměnu nelze poskytnout osobám, které se podílely na vzniku nedostatků při realizaci projektu, pokud tyto nedostatky nebyly příjemcem řádně zdůvodněny nebo pokud zdůvodnění nebylo akceptováno ze strany ŘO.</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Při kolizi tohoto pravidla s pravidlem ohledně obvyklých mezd/platů platí, že do způsobilých výdajů projektu lze zařadit pouze osobní výdaje, které jsou přiměřené, tj. neporušují pravidlo o obvyklých mzdách/platech. Zaměstnavatel vždy může do způsobilých výdajů projektu uplatnit pouze část osobních nákladů za daného zaměstnance.</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Tj. včetně partnerů bez finančního příspěvku.</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Úvazek z pracovněprávního vztahu, v rámci kterého zaměstnanec nebo zaměstnankyně čerpá mateřskou nebo rodičovskou dovolenou, se do limitu 1,0 úvazku nezapočítává.</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Pro určení maximálního příplatku za vedení, který lze zaměstnanci přiznat v případě platu dle nařízení vlády č. 564/200 Sb., o platových poměrech zaměstnanců ve veřejných službách a správě platí obdobná výše jako dle přílohy č. 2 k zákonu č. 234/2014 Sb., o státní službě. </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Pokud příslušná pracovní pozice v přehledu obvyklých mezd/platů chybí, pak se vychází z Informačního systému o průměrném výdělku obdobně, jako z něj vychází přehled obvyklých mezd/platů sestavený ŘO.</a:t>
            </a:r>
          </a:p>
          <a:p>
            <a:pPr algn="just"/>
            <a:r>
              <a:rPr lang="cs-CZ" sz="900" dirty="false">
                <a:effectLst/>
                <a:latin typeface="Arial" panose="020B0604020202020204" pitchFamily="34" charset="0"/>
                <a:ea typeface="Arial" panose="020B0604020202020204" pitchFamily="34" charset="0"/>
                <a:cs typeface="Arial" panose="020B0604020202020204" pitchFamily="34" charset="0"/>
              </a:rPr>
              <a:t>Pravidelnou odměnou se rozumí odměna poskytnutá za standardní výsledky práce. </a:t>
            </a:r>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900" dirty="false">
                <a:effectLst/>
                <a:latin typeface="Arial" panose="020B0604020202020204" pitchFamily="34" charset="0"/>
                <a:ea typeface="Arial" panose="020B0604020202020204" pitchFamily="34" charset="0"/>
                <a:cs typeface="Times New Roman" panose="02020603050405020304" pitchFamily="18" charset="0"/>
              </a:rPr>
              <a:t>Jedná se zejména o: zpoždění v harmonogramu realizace klíčových aktivit; neplnění obsahu klíčových aktivit; nenaplňování stanovených hodnot indikátorů; opakované nedodržení harmonogramu předkládání zpráv o realizaci projektu; zatajování podstatných skutečností, které by vedly k proplácení nezpůsobilých výdajů</a:t>
            </a:r>
            <a:r>
              <a:rPr lang="cs-CZ" sz="1000" dirty="false">
                <a:effectLst/>
                <a:latin typeface="Arial" panose="020B0604020202020204" pitchFamily="34" charset="0"/>
                <a:ea typeface="Arial" panose="020B0604020202020204" pitchFamily="34" charset="0"/>
                <a:cs typeface="Arial" panose="020B0604020202020204" pitchFamily="34" charset="0"/>
              </a:rPr>
              <a:t>.</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K podpisu smluv: V § 2 odst. 1 ZP je uvedeno, že závislou prací je práce, která je vykonávána ve vztahu nadřízenosti zaměstnavatele a podřízenosti zaměstnance, jménem zaměstnavatele, podle pokynů zaměstnavatele a zaměstnanec ji pro zaměstnavatele vykonává osobně. Při podpisu smlouvy stejnou osobou existuje riziko střetu zájmů, dále je tu otázka, kdo práci zaměstnance přebírá a kontroluje.</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Zaměstnání malého rozsahu</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Sjednaná měsíční mzda je menší než 3 000 Kč (PS a DPČ) – se nehradí odvody na zdravotní a sociální pojištění.</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Příjem není sjednán vůbec (pouze DPČ) – např. rozsah práce nepřesáhne 20h týdně</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Případně dokument o jmenování zaměstnance do pracovního poměru, pokud byl pracovní poměr založen jmenováním. Zákoník práce nestanoví formu jmenování ani podstatné náležitosti jmenování. V praxi má obvykle písemnou formu (jmenovací dekret nebo dopis) a obsahuje název funkce, místo výkonu práce a od kterého dne (vznik pracovního poměru) bude práci vykonávat.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Je nezbytné dodržet mj. také ustanovení § 34b odst. 2 zákoníku práce, dle kterého „zaměstnanec v dalším základním pracovněprávním vztahu u téhož zaměstnavatele nesmí vykonávat práce, které jsou stejně druhově vymezeny. U zaměstnavatele, jímž je stát, platí věta první jen tehdy, jedná-li se o výkon práce v téže organizační složce státu.“ Jeden zaměstnanec nemůže tedy vykonávat práce v rámci dvou či více uzavřených pracovněprávních vztahů s totožným druhem práce u jednoho zaměstnavatele. Toto pravidlo se uplatňuje také v případě několika souběžně uzavřených dohod o provedení práce/dohod o pracovní činnosti.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Povinné náležitosti mohou být obsaženy také v jiném dokumentu, který je součástí dokumentace k pracovněprávnímu vztahu/služebním poměru zaměstnance (např. v pracovní náplni, charakteristice systemizovaného místa, mzdovém/platovém výměru apod.).</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Toto neplatí pro pozici, u které by z projektu byly financovány jen mimořádné odměny; u takového případu není identifikace projektu a úvazku v popisu pracovní činnosti/pracovní smlouvě či obdobném dokumentu vyžadována.</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a:p>
        </p:txBody>
      </p:sp>
    </p:spTree>
    <p:extLst>
      <p:ext uri="{BB962C8B-B14F-4D97-AF65-F5344CB8AC3E}">
        <p14:creationId xmlns:p14="http://schemas.microsoft.com/office/powerpoint/2010/main" val="277780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44</a:t>
            </a:fld>
            <a:endParaRPr lang="cs-CZ"/>
          </a:p>
        </p:txBody>
      </p:sp>
    </p:spTree>
    <p:extLst>
      <p:ext uri="{BB962C8B-B14F-4D97-AF65-F5344CB8AC3E}">
        <p14:creationId xmlns:p14="http://schemas.microsoft.com/office/powerpoint/2010/main" val="3990428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Cestovní náhrady pro zahraniční pracovníky projektu, kteří nejsou zaměstnanci českých subjektů, jsou způsobilé v režimu tzv. „per </a:t>
            </a:r>
            <a:r>
              <a:rPr lang="cs-CZ" dirty="false" err="true"/>
              <a:t>diems</a:t>
            </a:r>
            <a:r>
              <a:rPr lang="cs-CZ" dirty="false"/>
              <a:t>“. Tyto náhrady per </a:t>
            </a:r>
            <a:r>
              <a:rPr lang="cs-CZ" dirty="false" err="true"/>
              <a:t>diems</a:t>
            </a:r>
            <a:r>
              <a:rPr lang="cs-CZ" dirty="false"/>
              <a:t> kryjí náklady na ubytování, stravné a cestovné v ČR. Per </a:t>
            </a:r>
            <a:r>
              <a:rPr lang="cs-CZ" dirty="false" err="true"/>
              <a:t>diems</a:t>
            </a:r>
            <a:r>
              <a:rPr lang="cs-CZ" dirty="false"/>
              <a:t> se pro cizince v ČR stanovuje podle sazeb EU publikovaných na stránce: https://ec.europa.eu/</a:t>
            </a:r>
            <a:r>
              <a:rPr lang="cs-CZ" dirty="false" err="true"/>
              <a:t>international-partnerships</a:t>
            </a:r>
            <a:r>
              <a:rPr lang="cs-CZ" dirty="false"/>
              <a:t>/</a:t>
            </a:r>
            <a:r>
              <a:rPr lang="cs-CZ" dirty="false" err="true"/>
              <a:t>documentslibrary_en?keyword</a:t>
            </a:r>
            <a:r>
              <a:rPr lang="cs-CZ" dirty="false"/>
              <a:t>=per%20diem%20rates.</a:t>
            </a:r>
          </a:p>
          <a:p>
            <a:r>
              <a:rPr lang="cs-CZ" dirty="false"/>
              <a:t>Z principu náhrady per </a:t>
            </a:r>
            <a:r>
              <a:rPr lang="cs-CZ" dirty="false" err="true"/>
              <a:t>diems</a:t>
            </a:r>
            <a:r>
              <a:rPr lang="cs-CZ" dirty="false"/>
              <a:t> vyplývá, že je lze vyplácet pouze v situacích, kdy zahraniční </a:t>
            </a:r>
          </a:p>
          <a:p>
            <a:r>
              <a:rPr lang="cs-CZ" dirty="false"/>
              <a:t>expert zůstává v ČR přes noc.86 V případě, kdy zahraniční expert nezůstává v ČR přes noc, </a:t>
            </a:r>
          </a:p>
          <a:p>
            <a:r>
              <a:rPr lang="cs-CZ" dirty="false"/>
              <a:t>mu náleží paušál na úhradu výdajů spojených s pobytem v ČR ve výši 75 EUR.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3575549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Výdaje na nákup použitého zařízení jsou způsobilé pouze při dodržení následujících podmínek:</a:t>
            </a:r>
          </a:p>
          <a:p>
            <a:r>
              <a:rPr lang="cs-CZ" dirty="false"/>
              <a:t>- Použité zboží nebylo získáno prostřednictvím podpory z veřejných rozpočtů (zejména státní dotace, podpory ze zdrojů EU);</a:t>
            </a:r>
          </a:p>
          <a:p>
            <a:r>
              <a:rPr lang="cs-CZ" dirty="false"/>
              <a:t>- Pořizovací cena byla určena na základě průkazného průzkumu trhu a je nižší než cena obdobného, avšak nového zboží.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47</a:t>
            </a:fld>
            <a:endParaRPr lang="cs-CZ" dirty="false"/>
          </a:p>
        </p:txBody>
      </p:sp>
    </p:spTree>
    <p:extLst>
      <p:ext uri="{BB962C8B-B14F-4D97-AF65-F5344CB8AC3E}">
        <p14:creationId xmlns:p14="http://schemas.microsoft.com/office/powerpoint/2010/main" val="3238278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50</a:t>
            </a:fld>
            <a:endParaRPr lang="cs-CZ"/>
          </a:p>
        </p:txBody>
      </p:sp>
    </p:spTree>
    <p:extLst>
      <p:ext uri="{BB962C8B-B14F-4D97-AF65-F5344CB8AC3E}">
        <p14:creationId xmlns:p14="http://schemas.microsoft.com/office/powerpoint/2010/main" val="2467647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r>
              <a:rPr lang="cs-CZ" sz="900" dirty="false"/>
              <a:t>V průběhu realizace může dojít i k překročení cílové hodnoty indikátoru. Taková situace není důvodem pro změnu právního aktu. Platí ovšem, že při výpočtu míry naplnění cílových hodnot je případné překročení započítáno maximálně ve výši 120 %.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53</a:t>
            </a:fld>
            <a:endParaRPr lang="cs-CZ"/>
          </a:p>
        </p:txBody>
      </p:sp>
    </p:spTree>
    <p:extLst>
      <p:ext uri="{BB962C8B-B14F-4D97-AF65-F5344CB8AC3E}">
        <p14:creationId xmlns:p14="http://schemas.microsoft.com/office/powerpoint/2010/main" val="2750937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252000" lvl="2" indent="0">
              <a:lnSpc>
                <a:spcPct val="150000"/>
              </a:lnSpc>
              <a:spcBef>
                <a:spcPts val="0"/>
              </a:spcBef>
              <a:spcAft>
                <a:spcPts val="0"/>
              </a:spcAft>
              <a:buClr>
                <a:schemeClr val="tx1"/>
              </a:buClr>
              <a:buSzPct val="100000"/>
              <a:buFontTx/>
              <a:buNone/>
            </a:pPr>
            <a:endParaRPr lang="pl-PL" sz="1200" i="false" dirty="false">
              <a:effectLst/>
              <a:latin typeface="Roboto" panose="02000000000000000000" pitchFamily="2" charset="0"/>
            </a:endParaRPr>
          </a:p>
          <a:p>
            <a:pPr marL="0" indent="0">
              <a:buFont typeface="Arial" panose="020B0604020202020204" pitchFamily="34" charset="0"/>
              <a:buNone/>
            </a:pPr>
            <a:endParaRPr lang="cs-CZ" sz="90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54</a:t>
            </a:fld>
            <a:endParaRPr lang="cs-CZ"/>
          </a:p>
        </p:txBody>
      </p:sp>
    </p:spTree>
    <p:extLst>
      <p:ext uri="{BB962C8B-B14F-4D97-AF65-F5344CB8AC3E}">
        <p14:creationId xmlns:p14="http://schemas.microsoft.com/office/powerpoint/2010/main" val="1562735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odůvodněných případech je možné v projektu poskytovat podporu i osobám, u nichž příjemce či partner neznají totožnost v potřebném rozsahu. (Jedná se o případy, kdy identifikace osoby a uchování těchto údajů je v rozporu s účelem práce s danou cílovou skupinou, např. se týká údajů o obětech trestných činů apod.). Nicméně tyto osoby nelze v dosažených hodnotách indikátorů zahrnovat. U podpor poskytovaných neidentifikovaných osobám zajistí příjemce alespoň jejich počet a stručnou charakteristiku složení této skupiny a dále zpracuje odůvodnění, proč nemohlo dojít </a:t>
            </a:r>
          </a:p>
          <a:p>
            <a:r>
              <a:rPr lang="cs-CZ" dirty="false"/>
              <a:t>k záznamu v potřebném detailu.</a:t>
            </a:r>
          </a:p>
          <a:p>
            <a:r>
              <a:rPr lang="cs-CZ" dirty="false"/>
              <a:t>Příjemce je povinen zpracovávat a chránit osobní údaje v souladu s Obecným nařízením o ochraně osobních údajů (osobní údaje ve fyzické podobě, tj. listinné údaje či na nosičích dat, budou uchovávány v uzamykatelných schránkách,</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55</a:t>
            </a:fld>
            <a:endParaRPr lang="cs-CZ" dirty="false"/>
          </a:p>
        </p:txBody>
      </p:sp>
    </p:spTree>
    <p:extLst>
      <p:ext uri="{BB962C8B-B14F-4D97-AF65-F5344CB8AC3E}">
        <p14:creationId xmlns:p14="http://schemas.microsoft.com/office/powerpoint/2010/main" val="485575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56</a:t>
            </a:fld>
            <a:endParaRPr lang="cs-CZ"/>
          </a:p>
        </p:txBody>
      </p:sp>
    </p:spTree>
    <p:extLst>
      <p:ext uri="{BB962C8B-B14F-4D97-AF65-F5344CB8AC3E}">
        <p14:creationId xmlns:p14="http://schemas.microsoft.com/office/powerpoint/2010/main" val="694254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61</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3654270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62</a:t>
            </a:fld>
            <a:endParaRPr lang="cs-CZ"/>
          </a:p>
        </p:txBody>
      </p:sp>
    </p:spTree>
    <p:extLst>
      <p:ext uri="{BB962C8B-B14F-4D97-AF65-F5344CB8AC3E}">
        <p14:creationId xmlns:p14="http://schemas.microsoft.com/office/powerpoint/2010/main" val="279179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63</a:t>
            </a:fld>
            <a:endParaRPr lang="cs-CZ" dirty="false"/>
          </a:p>
        </p:txBody>
      </p:sp>
    </p:spTree>
    <p:extLst>
      <p:ext uri="{BB962C8B-B14F-4D97-AF65-F5344CB8AC3E}">
        <p14:creationId xmlns:p14="http://schemas.microsoft.com/office/powerpoint/2010/main" val="49022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true" dirty="false"/>
              <a:t>Podstatné změny: mají vliv na charakter projektu, plnění cílů projektu či dobu realizace projektu. Na posouzení žádosti má ŘO 20 pracovních dnů.</a:t>
            </a:r>
          </a:p>
          <a:p>
            <a:r>
              <a:rPr lang="cs-CZ" b="true" dirty="false"/>
              <a:t>Podstatné změny projektu nesmí být příjemcem provedeny před jejich schválením ŘO, resp. před vydáním změnového právního aktu.</a:t>
            </a:r>
          </a:p>
          <a:p>
            <a:endParaRPr lang="cs-CZ" b="tru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125037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Tx/>
              <a:buNone/>
              <a:tabLst/>
              <a:defRPr/>
            </a:pPr>
            <a:r>
              <a:rPr lang="cs-CZ" sz="1100" dirty="false"/>
              <a:t>ŘO žádost o změnu posuzuje a v případě potřeby si vyžádá doplňující informace, příp. přepracování změny (či jejího odůvodnění). </a:t>
            </a: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vrácení k přepracování je příjemci vždy stanovena lhůta pro předložení nové verze žádosti o změnu, příjemce je povinen stanovenou lhůtu dodržet, případně má možnost žádost o změnu v IS KP21+ stáhnout (tj. zrušit).</a:t>
            </a:r>
          </a:p>
          <a:p>
            <a:pPr marL="0" marR="0" lvl="0" indent="0" algn="just" defTabSz="914400" rtl="false" eaLnBrk="true" fontAlgn="auto" latinLnBrk="false" hangingPunct="true">
              <a:lnSpc>
                <a:spcPct val="100000"/>
              </a:lnSpc>
              <a:spcBef>
                <a:spcPts val="0"/>
              </a:spcBef>
              <a:spcAft>
                <a:spcPts val="1100"/>
              </a:spcAft>
              <a:buClrTx/>
              <a:buSzTx/>
              <a:buFontTx/>
              <a:buNone/>
              <a:tabLst/>
              <a:defRPr/>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Lhůta je stanovována s ohledem na charakter změny, které se žádost týká, a také s ohledem na rozsah nedostatků v žádosti o změnu.</a:t>
            </a:r>
          </a:p>
          <a:p>
            <a:endParaRPr lang="cs-CZ" sz="1800" b="false" i="false" u="none" strike="noStrike" baseline="0" dirty="false">
              <a:latin typeface="Arial" panose="020B0604020202020204" pitchFamily="34" charset="0"/>
            </a:endParaRPr>
          </a:p>
          <a:p>
            <a:r>
              <a:rPr lang="cs-CZ" sz="1800" b="false" i="false" u="none" strike="noStrike" baseline="0" dirty="false">
                <a:latin typeface="Arial" panose="020B0604020202020204" pitchFamily="34" charset="0"/>
              </a:rPr>
              <a:t>POZOR: </a:t>
            </a:r>
            <a:r>
              <a:rPr lang="cs-CZ" sz="1800" b="true" i="false" u="none" strike="noStrike" baseline="0" dirty="false">
                <a:latin typeface="Arial" panose="020B0604020202020204" pitchFamily="34" charset="0"/>
              </a:rPr>
              <a:t>finanční obrazovky </a:t>
            </a:r>
            <a:r>
              <a:rPr lang="cs-CZ" sz="1800" b="false" i="false" u="none" strike="noStrike" baseline="0" dirty="false">
                <a:latin typeface="Arial" panose="020B0604020202020204" pitchFamily="34" charset="0"/>
              </a:rPr>
              <a:t>(rozpočet + rozpad financování + finanční plán) jsou provázané! Aktivují se všechny dohromady. I při změně pouze v rozpočtu musí být proveden i rozpad financování!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342672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13</a:t>
            </a:fld>
            <a:endParaRPr lang="cs-CZ"/>
          </a:p>
        </p:txBody>
      </p:sp>
    </p:spTree>
    <p:extLst>
      <p:ext uri="{BB962C8B-B14F-4D97-AF65-F5344CB8AC3E}">
        <p14:creationId xmlns:p14="http://schemas.microsoft.com/office/powerpoint/2010/main" val="384454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Změnu je nutné nahlásit předem, aby mohl být včas aktualizován rozpočet projektu </a:t>
            </a:r>
            <a:r>
              <a:rPr lang="cs-CZ" dirty="false">
                <a:sym typeface="Wingdings" panose="05000000000000000000" pitchFamily="2" charset="2"/>
              </a:rPr>
              <a:t> zbytečně se může oddálit vyplacení platby.</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Schválení žádosti o změnu rozpočtu projektu není možné chápat jako souhlas se všemi výdaji, které příjemce do nově vytvořených či navýšených řádků rozpočtu bude následně nárokovat ke schválení. Posuzování způsobilosti výdaje probíhá vždy nad konkrétním nárokovaným výdajem v každé </a:t>
            </a:r>
            <a:r>
              <a:rPr lang="cs-CZ" b="true" dirty="false" err="true"/>
              <a:t>ŽoP</a:t>
            </a:r>
            <a:r>
              <a:rPr lang="cs-CZ" b="true" dirty="false"/>
              <a:t>. </a:t>
            </a:r>
          </a:p>
          <a:p>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14</a:t>
            </a:fld>
            <a:endParaRPr lang="cs-CZ"/>
          </a:p>
        </p:txBody>
      </p:sp>
    </p:spTree>
    <p:extLst>
      <p:ext uri="{BB962C8B-B14F-4D97-AF65-F5344CB8AC3E}">
        <p14:creationId xmlns:p14="http://schemas.microsoft.com/office/powerpoint/2010/main" val="98050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Změna ve způsobu provádění klíčových aktivit, která nemá negativní dopad na plnění cílů projektu; jedná se zejména o technické aspekty, jako jsou načasování provádění aktivity, rozfázování provádění aktivity, rozšíření/snížení počtu činností, které klíčová aktivita předpokládala původně v menším/větším rozsahu, prodloužení provádění aktivity nad rozsah, který byl původně naplánovaný (ovšem stále v rámci schváleného období realizace projektu), rozšíření/zúžení záběru klíčové aktivity co se týče počtu účastníků nebo lokality.</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3829367816"/>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6.png" Type="http://schemas.openxmlformats.org/officeDocument/2006/relationships/image" Id="rId3"/>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7.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12.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8.png" Type="http://schemas.openxmlformats.org/officeDocument/2006/relationships/image" Id="rId3"/>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9.png" Type="http://schemas.openxmlformats.org/officeDocument/2006/relationships/image" Id="rId3"/>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10.png" Type="http://schemas.openxmlformats.org/officeDocument/2006/relationships/image" Id="rId3"/>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1.png" Type="http://schemas.openxmlformats.org/officeDocument/2006/relationships/image"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2.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3.png" Type="http://schemas.openxmlformats.org/officeDocument/2006/relationships/image" Id="rId3"/>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14.emf"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 TargetMode="External" Target="http://www.esfcr.cz/" Type="http://schemas.openxmlformats.org/officeDocument/2006/relationships/hyperlink" Id="rId5"/>
    <Relationship Target="../media/image15.emf" Type="http://schemas.openxmlformats.org/officeDocument/2006/relationships/image" Id="rId4"/>
</Relationships>

</file>

<file path=ppt/slides/_rels/slide22.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3.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16.png" Type="http://schemas.openxmlformats.org/officeDocument/2006/relationships/image" Id="rId3"/>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25.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17.png" Type="http://schemas.openxmlformats.org/officeDocument/2006/relationships/image" Id="rId3"/>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3.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18.png" Type="http://schemas.openxmlformats.org/officeDocument/2006/relationships/image" Id="rId3"/>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edia/image20.png" Type="http://schemas.openxmlformats.org/officeDocument/2006/relationships/image" Id="rId3"/>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22.png" Type="http://schemas.openxmlformats.org/officeDocument/2006/relationships/image" Id="rId3"/>
    <Relationship Target="../media/image21.png" Type="http://schemas.openxmlformats.org/officeDocument/2006/relationships/image" Id="rId2"/>
    <Relationship Target="../slideLayouts/slideLayout2.xml" Type="http://schemas.openxmlformats.org/officeDocument/2006/relationships/slideLayout" Id="rId1"/>
    <Relationship Target="../media/hdphoto2.wdp" Type="http://schemas.microsoft.com/office/2007/relationships/hdphoto" Id="rId5"/>
    <Relationship Target="../media/image23.png" Type="http://schemas.openxmlformats.org/officeDocument/2006/relationships/image" Id="rId4"/>
</Relationships>

</file>

<file path=ppt/slides/_rels/slide4.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40.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7.xml" Type="http://schemas.openxmlformats.org/officeDocument/2006/relationships/slideLayout" Id="rId1"/>
</Relationships>

</file>

<file path=ppt/slides/_rels/slide4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24.png" Type="http://schemas.openxmlformats.org/officeDocument/2006/relationships/image" Id="rId3"/>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25.png" Type="http://schemas.openxmlformats.org/officeDocument/2006/relationships/image" Id="rId3"/>
    <Relationship Target="../notesSlides/notesSlide32.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4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26.png" Type="http://schemas.openxmlformats.org/officeDocument/2006/relationships/image" Id="rId3"/>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53.xml.rels><?xml version="1.0" encoding="UTF-8" standalone="yes"?>
<Relationships xmlns="http://schemas.openxmlformats.org/package/2006/relationships">
    <Relationship Target="../media/image27.png" Type="http://schemas.openxmlformats.org/officeDocument/2006/relationships/image" Id="rId3"/>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media/image28.png" Type="http://schemas.openxmlformats.org/officeDocument/2006/relationships/image" Id="rId3"/>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58.xml.rels><?xml version="1.0" encoding="UTF-8" standalone="yes"?>
<Relationships xmlns="http://schemas.openxmlformats.org/package/2006/relationships">
    <Relationship Target="../media/image2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media/image30.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media/image31.png" Type="http://schemas.openxmlformats.org/officeDocument/2006/relationships/imag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8.xml" Type="http://schemas.openxmlformats.org/officeDocument/2006/relationships/notesSlide" Id="rId2"/>
    <Relationship Target="../slideLayouts/slideLayout8.xml" Type="http://schemas.openxmlformats.org/officeDocument/2006/relationships/slideLayout" Id="rId1"/>
    <Relationship Target="../media/image32.png" Type="http://schemas.openxmlformats.org/officeDocument/2006/relationships/image" Id="rId5"/>
    <Relationship TargetMode="External" Target="http://www.esfcr.cz/technicka_podpora_opzplus" Type="http://schemas.openxmlformats.org/officeDocument/2006/relationships/hyperlink" Id="rId4"/>
</Relationships>

</file>

<file path=ppt/slides/_rels/slide62.xml.rels><?xml version="1.0" encoding="UTF-8" standalone="yes"?>
<Relationships xmlns="http://schemas.openxmlformats.org/package/2006/relationships">
    <Relationship Target="../notesSlides/notesSlide39.xml" Type="http://schemas.openxmlformats.org/officeDocument/2006/relationships/notesSlid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edia/image33.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40.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4.wdp" Type="http://schemas.microsoft.com/office/2007/relationships/hdphoto" Id="rId9"/>
</Relationships>

</file>

<file path=ppt/slides/_rels/slide64.xml.rels><?xml version="1.0" encoding="UTF-8" standalone="yes"?>
<Relationships xmlns="http://schemas.openxmlformats.org/package/2006/relationships">
    <Relationship Target="../media/image34.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5.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1848664"/>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a:t>
            </a:r>
            <a:r>
              <a:rPr lang="cs-CZ" sz="3200" kern="1200">
                <a:latin typeface="+mn-lt"/>
                <a:ea typeface="+mn-ea"/>
                <a:cs typeface="+mn-cs"/>
              </a:rPr>
              <a:t>OPZ+: </a:t>
            </a:r>
            <a:br>
              <a:rPr lang="cs-CZ" sz="3200" kern="1200" dirty="false">
                <a:latin typeface="+mn-lt"/>
                <a:ea typeface="+mn-ea"/>
                <a:cs typeface="+mn-cs"/>
              </a:rPr>
            </a:br>
            <a:br>
              <a:rPr lang="cs-CZ" sz="3200" kern="1200" dirty="false">
                <a:latin typeface="+mn-lt"/>
                <a:ea typeface="+mn-ea"/>
                <a:cs typeface="+mn-cs"/>
              </a:rPr>
            </a:br>
            <a:r>
              <a:rPr lang="cs-CZ" sz="3200" u="sng" dirty="false">
                <a:solidFill>
                  <a:srgbClr val="FF0000"/>
                </a:solidFill>
              </a:rPr>
              <a:t>1.  podmínky  a  pravidla  realizace</a:t>
            </a:r>
            <a:br>
              <a:rPr lang="cs-CZ" sz="3200" u="sng" dirty="false"/>
            </a:br>
            <a:endParaRPr lang="cs-CZ" sz="3200" kern="1200" dirty="false">
              <a:latin typeface="+mn-lt"/>
              <a:ea typeface="+mn-ea"/>
              <a:cs typeface="+mn-cs"/>
            </a:endParaRPr>
          </a:p>
        </p:txBody>
      </p:sp>
      <p:sp>
        <p:nvSpPr>
          <p:cNvPr id="6" name="Zástupný symbol pro text 5"/>
          <p:cNvSpPr>
            <a:spLocks noGrp="true"/>
          </p:cNvSpPr>
          <p:nvPr>
            <p:ph type="body" sz="quarter" idx="13"/>
          </p:nvPr>
        </p:nvSpPr>
        <p:spPr>
          <a:xfrm>
            <a:off x="755576" y="4077072"/>
            <a:ext cx="8280920" cy="2160240"/>
          </a:xfrm>
        </p:spPr>
        <p:txBody>
          <a:bodyPr anchor="t"/>
          <a:lstStyle/>
          <a:p>
            <a:r>
              <a:rPr lang="cs-CZ" b="true" dirty="false"/>
              <a:t>Výzva 03_24_063: </a:t>
            </a:r>
          </a:p>
          <a:p>
            <a:r>
              <a:rPr lang="cs-CZ" b="true" dirty="false"/>
              <a:t>Transformace pobytových zařízení pro ohrožené děti</a:t>
            </a:r>
            <a:endParaRPr lang="cs-CZ" b="true" dirty="false">
              <a:solidFill>
                <a:srgbClr val="FF0000"/>
              </a:solidFill>
            </a:endParaRPr>
          </a:p>
        </p:txBody>
      </p:sp>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731822" y="584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15. května 2025</a:t>
            </a: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35914" y="584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26051" y="1952837"/>
            <a:ext cx="7272000" cy="1224000"/>
          </a:xfrm>
        </p:spPr>
        <p:txBody>
          <a:bodyPr/>
          <a:lstStyle/>
          <a:p>
            <a:r>
              <a:rPr lang="cs-CZ" dirty="false"/>
              <a:t>Změny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1992906"/>
            <a:ext cx="540000" cy="540000"/>
          </a:xfrm>
        </p:spPr>
      </p:pic>
      <p:pic>
        <p:nvPicPr>
          <p:cNvPr id="3" name="Obrázek 2">
            <a:extLst>
              <a:ext uri="{FF2B5EF4-FFF2-40B4-BE49-F238E27FC236}">
                <a16:creationId xmlns:a16="http://schemas.microsoft.com/office/drawing/2014/main" id="{0044D48C-A3CB-7F19-C46D-5A22493E386E}"/>
              </a:ext>
            </a:extLst>
          </p:cNvPr>
          <p:cNvPicPr>
            <a:picLocks noChangeAspect="true"/>
          </p:cNvPicPr>
          <p:nvPr/>
        </p:nvPicPr>
        <p:blipFill>
          <a:blip r:embed="rId3"/>
          <a:stretch>
            <a:fillRect/>
          </a:stretch>
        </p:blipFill>
        <p:spPr>
          <a:xfrm>
            <a:off x="1150136" y="2780928"/>
            <a:ext cx="6139204" cy="3499407"/>
          </a:xfrm>
          <a:prstGeom prst="rect">
            <a:avLst/>
          </a:prstGeom>
        </p:spPr>
      </p:pic>
    </p:spTree>
    <p:extLst>
      <p:ext uri="{BB962C8B-B14F-4D97-AF65-F5344CB8AC3E}">
        <p14:creationId xmlns:p14="http://schemas.microsoft.com/office/powerpoint/2010/main" val="425688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251520" y="1412776"/>
            <a:ext cx="8856480" cy="5103224"/>
          </a:xfrm>
        </p:spPr>
        <p:txBody>
          <a:bodyPr>
            <a:noAutofit/>
          </a:bodyPr>
          <a:lstStyle/>
          <a:p>
            <a:pPr marL="0" indent="0" algn="just">
              <a:lnSpc>
                <a:spcPct val="120000"/>
              </a:lnSpc>
              <a:buNone/>
            </a:pPr>
            <a:r>
              <a:rPr lang="cs-CZ" sz="1800" dirty="false">
                <a:latin typeface="+mj-lt"/>
              </a:rPr>
              <a:t>Všechny změny projektu se zapisují do IS KP21+ v podobě tzv. žádosti o změnu (</a:t>
            </a:r>
            <a:r>
              <a:rPr lang="cs-CZ" sz="1800" dirty="false" err="true">
                <a:latin typeface="+mj-lt"/>
              </a:rPr>
              <a:t>ŽoZ</a:t>
            </a:r>
            <a:r>
              <a:rPr lang="cs-CZ" sz="1800" dirty="false">
                <a:latin typeface="+mj-lt"/>
              </a:rPr>
              <a:t>). </a:t>
            </a:r>
          </a:p>
          <a:p>
            <a:pPr marL="0" indent="0" algn="just">
              <a:lnSpc>
                <a:spcPct val="120000"/>
              </a:lnSpc>
              <a:buNone/>
            </a:pPr>
            <a:endParaRPr lang="cs-CZ" sz="100" dirty="false">
              <a:latin typeface="+mj-lt"/>
            </a:endParaRPr>
          </a:p>
          <a:p>
            <a:r>
              <a:rPr lang="cs-CZ" sz="2000" b="true" u="sng" dirty="false"/>
              <a:t>Nepodstatné změny </a:t>
            </a:r>
            <a:r>
              <a:rPr lang="cs-CZ" sz="2000" b="true" dirty="false"/>
              <a:t>– bez </a:t>
            </a:r>
            <a:r>
              <a:rPr lang="cs-CZ" sz="2000" b="true" dirty="false">
                <a:solidFill>
                  <a:srgbClr val="FF0000"/>
                </a:solidFill>
              </a:rPr>
              <a:t>předchozího</a:t>
            </a:r>
            <a:r>
              <a:rPr lang="cs-CZ" sz="2000" b="true" dirty="false"/>
              <a:t> souhlasu ŘO</a:t>
            </a:r>
          </a:p>
          <a:p>
            <a:pPr marL="0" indent="0">
              <a:lnSpc>
                <a:spcPct val="120000"/>
              </a:lnSpc>
              <a:buNone/>
            </a:pPr>
            <a:endParaRPr lang="cs-CZ" sz="100" dirty="false">
              <a:solidFill>
                <a:srgbClr val="FF0000"/>
              </a:solidFill>
            </a:endParaRPr>
          </a:p>
          <a:p>
            <a:pPr algn="just">
              <a:lnSpc>
                <a:spcPct val="100000"/>
              </a:lnSpc>
            </a:pPr>
            <a:r>
              <a:rPr lang="cs-CZ" sz="2000" b="true" u="sng" dirty="false"/>
              <a:t>Podstatné změny </a:t>
            </a:r>
            <a:r>
              <a:rPr lang="cs-CZ" sz="2000" b="true" dirty="false"/>
              <a:t>– </a:t>
            </a:r>
            <a:r>
              <a:rPr lang="cs-CZ" sz="2000" b="true" dirty="false">
                <a:solidFill>
                  <a:srgbClr val="FF0000"/>
                </a:solidFill>
              </a:rPr>
              <a:t>před</a:t>
            </a:r>
            <a:r>
              <a:rPr lang="cs-CZ" sz="2000" b="true" dirty="false"/>
              <a:t> jejich provedením je </a:t>
            </a:r>
            <a:r>
              <a:rPr lang="cs-CZ" sz="2000" b="true" dirty="false">
                <a:solidFill>
                  <a:srgbClr val="FF0000"/>
                </a:solidFill>
              </a:rPr>
              <a:t>nutný souhlas ŘO </a:t>
            </a:r>
            <a:r>
              <a:rPr lang="cs-CZ" sz="2000" dirty="false"/>
              <a:t>a v některých případech i vydání změnového Rozhodnutí o poskytnutí dotace</a:t>
            </a:r>
          </a:p>
          <a:p>
            <a:pPr marL="0" indent="0">
              <a:lnSpc>
                <a:spcPct val="100000"/>
              </a:lnSpc>
              <a:spcBef>
                <a:spcPts val="0"/>
              </a:spcBef>
              <a:spcAft>
                <a:spcPts val="0"/>
              </a:spcAft>
              <a:buNone/>
            </a:pPr>
            <a:endParaRPr lang="cs-CZ" sz="1600" dirty="false"/>
          </a:p>
          <a:p>
            <a:pPr marL="0" indent="0">
              <a:lnSpc>
                <a:spcPct val="100000"/>
              </a:lnSpc>
              <a:spcBef>
                <a:spcPts val="0"/>
              </a:spcBef>
              <a:spcAft>
                <a:spcPts val="0"/>
              </a:spcAft>
              <a:buNone/>
            </a:pPr>
            <a:r>
              <a:rPr lang="cs-CZ" sz="1600" b="true" dirty="false">
                <a:solidFill>
                  <a:srgbClr val="FF0000"/>
                </a:solidFill>
              </a:rPr>
              <a:t>POZOR: </a:t>
            </a:r>
            <a:r>
              <a:rPr lang="cs-CZ" sz="1600" b="true" dirty="false"/>
              <a:t>ŘO může schválit pouze takovou změnu, která respektuje obsah                           </a:t>
            </a:r>
            <a:r>
              <a:rPr lang="cs-CZ" sz="1600" b="true" dirty="false">
                <a:solidFill>
                  <a:srgbClr val="FF0000"/>
                </a:solidFill>
              </a:rPr>
              <a:t>výzvy k předkládání žádostí o podporu</a:t>
            </a:r>
            <a:r>
              <a:rPr lang="cs-CZ" sz="1600" b="true" dirty="false"/>
              <a:t>.</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r>
              <a:rPr lang="cs-CZ" sz="1600" b="true" dirty="false">
                <a:solidFill>
                  <a:srgbClr val="FF0000"/>
                </a:solidFill>
              </a:rPr>
              <a:t>POZOR: </a:t>
            </a:r>
            <a:r>
              <a:rPr lang="cs-CZ" sz="1600" b="true" dirty="false"/>
              <a:t>Všechny prováděné změny musí být pro realizaci projektu </a:t>
            </a:r>
            <a:r>
              <a:rPr lang="cs-CZ" sz="1600" b="true" dirty="false">
                <a:solidFill>
                  <a:srgbClr val="FF0000"/>
                </a:solidFill>
              </a:rPr>
              <a:t>nezbytné                               a v souladu se zásadou efektivního nakládání s prostředky. </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r>
              <a:rPr lang="cs-CZ" sz="1600" b="true" dirty="false">
                <a:solidFill>
                  <a:srgbClr val="FF0000"/>
                </a:solidFill>
              </a:rPr>
              <a:t>POZOR: NIKDY</a:t>
            </a:r>
            <a:r>
              <a:rPr lang="cs-CZ" sz="1600" b="true" dirty="false"/>
              <a:t> </a:t>
            </a:r>
            <a:r>
              <a:rPr lang="cs-CZ" sz="1600" b="true" dirty="false">
                <a:solidFill>
                  <a:srgbClr val="FF0000"/>
                </a:solidFill>
              </a:rPr>
              <a:t>NELZE MĚNIT ÚČEL DOTACE.</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r>
              <a:rPr lang="cs-CZ" sz="1600" dirty="false"/>
              <a:t>Rozlišení, zda se jedná o podstatnou či nepodstatnou změnu, může být někdy </a:t>
            </a:r>
          </a:p>
          <a:p>
            <a:pPr marL="0" indent="0">
              <a:lnSpc>
                <a:spcPct val="100000"/>
              </a:lnSpc>
              <a:spcBef>
                <a:spcPts val="0"/>
              </a:spcBef>
              <a:spcAft>
                <a:spcPts val="0"/>
              </a:spcAft>
              <a:buNone/>
            </a:pPr>
            <a:r>
              <a:rPr lang="cs-CZ" sz="1600" dirty="false"/>
              <a:t>problematické. </a:t>
            </a:r>
            <a:r>
              <a:rPr lang="cs-CZ" sz="1600" dirty="false">
                <a:sym typeface="Wingdings" panose="05000000000000000000" pitchFamily="2" charset="2"/>
              </a:rPr>
              <a:t>D</a:t>
            </a:r>
            <a:r>
              <a:rPr lang="cs-CZ" sz="1600" dirty="false"/>
              <a:t>oporučujeme proto </a:t>
            </a:r>
            <a:r>
              <a:rPr lang="cs-CZ" sz="1600" dirty="false">
                <a:solidFill>
                  <a:srgbClr val="FF0000"/>
                </a:solidFill>
              </a:rPr>
              <a:t>konzultovat plánovanou změnu </a:t>
            </a:r>
            <a:r>
              <a:rPr lang="cs-CZ" sz="1600" dirty="false"/>
              <a:t>v dostatečném </a:t>
            </a:r>
          </a:p>
          <a:p>
            <a:pPr marL="0" indent="0">
              <a:lnSpc>
                <a:spcPct val="100000"/>
              </a:lnSpc>
              <a:spcBef>
                <a:spcPts val="0"/>
              </a:spcBef>
              <a:spcAft>
                <a:spcPts val="0"/>
              </a:spcAft>
              <a:buNone/>
            </a:pPr>
            <a:r>
              <a:rPr lang="cs-CZ" sz="1600" dirty="false"/>
              <a:t>časovém předstihu s projektovým manažerem projektu.</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6" name="Obrázek 5">
            <a:extLst>
              <a:ext uri="{FF2B5EF4-FFF2-40B4-BE49-F238E27FC236}">
                <a16:creationId xmlns:a16="http://schemas.microsoft.com/office/drawing/2014/main" id="{117FF1B7-89D9-8EAC-F8C7-E37D27974FBD}"/>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27175" y="4571085"/>
            <a:ext cx="1944216" cy="1944216"/>
          </a:xfrm>
          <a:prstGeom prst="rect">
            <a:avLst/>
          </a:prstGeom>
        </p:spPr>
      </p:pic>
    </p:spTree>
    <p:extLst>
      <p:ext uri="{BB962C8B-B14F-4D97-AF65-F5344CB8AC3E}">
        <p14:creationId xmlns:p14="http://schemas.microsoft.com/office/powerpoint/2010/main" val="132969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80000" y="0"/>
            <a:ext cx="8424000"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administrace změn projektu v IS KP21+</a:t>
            </a:r>
            <a:br>
              <a:rPr lang="cs-CZ" dirty="false"/>
            </a:br>
            <a:endParaRPr lang="cs-CZ" dirty="false"/>
          </a:p>
        </p:txBody>
      </p:sp>
      <p:sp>
        <p:nvSpPr>
          <p:cNvPr id="3" name="Zástupný obsah 2">
            <a:extLst>
              <a:ext uri="{FF2B5EF4-FFF2-40B4-BE49-F238E27FC236}">
                <a16:creationId xmlns:a16="http://schemas.microsoft.com/office/drawing/2014/main" id="{B59C3AE4-893F-8D24-839C-8D9D1417CC4D}"/>
              </a:ext>
            </a:extLst>
          </p:cNvPr>
          <p:cNvSpPr>
            <a:spLocks noGrp="true"/>
          </p:cNvSpPr>
          <p:nvPr>
            <p:ph idx="1"/>
          </p:nvPr>
        </p:nvSpPr>
        <p:spPr>
          <a:xfrm>
            <a:off x="540000" y="1371600"/>
            <a:ext cx="8064000" cy="5225752"/>
          </a:xfrm>
        </p:spPr>
        <p:txBody>
          <a:bodyPr/>
          <a:lstStyle/>
          <a:p>
            <a:r>
              <a:rPr lang="cs-CZ" sz="2200" dirty="false"/>
              <a:t>Příjemce zpracuje </a:t>
            </a:r>
            <a:r>
              <a:rPr lang="cs-CZ" sz="2200" dirty="false" err="true"/>
              <a:t>ŽoZ</a:t>
            </a:r>
            <a:r>
              <a:rPr lang="cs-CZ" sz="2200" dirty="false"/>
              <a:t> v IS KP21+:</a:t>
            </a:r>
          </a:p>
          <a:p>
            <a:pPr lvl="1"/>
            <a:r>
              <a:rPr lang="cs-CZ" sz="1800" dirty="false" err="true"/>
              <a:t>ŽoZ</a:t>
            </a:r>
            <a:r>
              <a:rPr lang="cs-CZ" sz="1800" dirty="false"/>
              <a:t> musí být vždy </a:t>
            </a:r>
            <a:r>
              <a:rPr lang="cs-CZ" sz="1800" dirty="false">
                <a:solidFill>
                  <a:srgbClr val="FF0000"/>
                </a:solidFill>
              </a:rPr>
              <a:t>řádně odůvodněna - musí být uvedeny důvody, které k této změně vedly.</a:t>
            </a:r>
          </a:p>
          <a:p>
            <a:pPr lvl="1"/>
            <a:r>
              <a:rPr lang="cs-CZ" sz="1800" dirty="false" err="true"/>
              <a:t>ŽoZ</a:t>
            </a:r>
            <a:r>
              <a:rPr lang="cs-CZ" sz="1800" dirty="false"/>
              <a:t> musí být </a:t>
            </a:r>
            <a:r>
              <a:rPr lang="cs-CZ" sz="1800" dirty="false">
                <a:solidFill>
                  <a:srgbClr val="FF0000"/>
                </a:solidFill>
              </a:rPr>
              <a:t>podepsána</a:t>
            </a:r>
            <a:r>
              <a:rPr lang="cs-CZ" sz="1800" dirty="false"/>
              <a:t> signatářem (osobou oprávněnou k podpisu).</a:t>
            </a:r>
          </a:p>
          <a:p>
            <a:pPr lvl="1"/>
            <a:endParaRPr lang="cs-CZ" sz="1200" dirty="false"/>
          </a:p>
          <a:p>
            <a:r>
              <a:rPr lang="cs-CZ" sz="2200" dirty="false"/>
              <a:t>Řídicí orgán:</a:t>
            </a:r>
          </a:p>
          <a:p>
            <a:pPr lvl="1"/>
            <a:r>
              <a:rPr lang="cs-CZ" sz="1800" dirty="false"/>
              <a:t>Určí, zda se jedná o podstatnou nebo nepodstatnou </a:t>
            </a:r>
            <a:r>
              <a:rPr lang="cs-CZ" sz="1800" dirty="false" err="true"/>
              <a:t>ŽoZ</a:t>
            </a:r>
            <a:r>
              <a:rPr lang="cs-CZ" sz="1800" dirty="false"/>
              <a:t>. </a:t>
            </a:r>
          </a:p>
          <a:p>
            <a:pPr lvl="1"/>
            <a:r>
              <a:rPr lang="cs-CZ" sz="1800" dirty="false" err="true"/>
              <a:t>ŽoZ</a:t>
            </a:r>
            <a:r>
              <a:rPr lang="cs-CZ" sz="1800" dirty="false"/>
              <a:t> schválí/vrátí k doplnění/zamítne. </a:t>
            </a:r>
          </a:p>
          <a:p>
            <a:pPr lvl="1"/>
            <a:r>
              <a:rPr lang="cs-CZ" sz="1800" i="true" dirty="false">
                <a:latin typeface="Arial" panose="020B0604020202020204" pitchFamily="34" charset="0"/>
              </a:rPr>
              <a:t>Projektový manažer Vašeho projektu vždy rád poradí, jak a kdy plánovanou změnu předložit.</a:t>
            </a:r>
            <a:endParaRPr lang="cs-CZ" sz="1800" dirty="false"/>
          </a:p>
          <a:p>
            <a:pPr>
              <a:lnSpc>
                <a:spcPct val="100000"/>
              </a:lnSpc>
            </a:pPr>
            <a:endParaRPr lang="cs-CZ" sz="1100" dirty="false"/>
          </a:p>
          <a:p>
            <a:r>
              <a:rPr lang="cs-CZ" sz="1800" dirty="false"/>
              <a:t>Pokyny ke zpracování žádosti o změnu – </a:t>
            </a:r>
            <a:r>
              <a:rPr lang="cs-CZ" sz="1800" dirty="false">
                <a:hlinkClick r:id="rId3"/>
              </a:rPr>
              <a:t>www.esfcr.cz</a:t>
            </a:r>
            <a:r>
              <a:rPr lang="cs-CZ" sz="1800" dirty="false"/>
              <a:t> (Dokumenty)</a:t>
            </a:r>
          </a:p>
          <a:p>
            <a:r>
              <a:rPr lang="cs-CZ" sz="1800" dirty="false"/>
              <a:t>Specifická část pravidel: kapitola 5 Změny projektu</a:t>
            </a:r>
          </a:p>
          <a:p>
            <a:pPr marL="0" indent="0">
              <a:buNone/>
            </a:pPr>
            <a:endParaRPr lang="cs-CZ" sz="1800" b="false" i="true" u="none" strike="noStrike" baseline="0" dirty="false">
              <a:latin typeface="Arial" panose="020B0604020202020204" pitchFamily="34" charset="0"/>
            </a:endParaRPr>
          </a:p>
          <a:p>
            <a:pPr marL="0" indent="0">
              <a:buNone/>
            </a:pPr>
            <a:endParaRPr lang="cs-CZ" sz="1800" b="false" i="true" u="none" strike="noStrike" baseline="0" dirty="false">
              <a:latin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12</a:t>
            </a:fld>
            <a:endParaRPr lang="cs-CZ"/>
          </a:p>
        </p:txBody>
      </p:sp>
    </p:spTree>
    <p:extLst>
      <p:ext uri="{BB962C8B-B14F-4D97-AF65-F5344CB8AC3E}">
        <p14:creationId xmlns:p14="http://schemas.microsoft.com/office/powerpoint/2010/main" val="33479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1979712" y="1150992"/>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215516" y="3533468"/>
            <a:ext cx="8712968" cy="3575188"/>
          </a:xfrm>
        </p:spPr>
        <p:txBody>
          <a:bodyPr/>
          <a:lstStyle/>
          <a:p>
            <a:pPr marL="0" indent="0">
              <a:buNone/>
            </a:pPr>
            <a:r>
              <a:rPr lang="cs-CZ" dirty="false"/>
              <a:t>1. Změny, které se hlásí </a:t>
            </a:r>
            <a:r>
              <a:rPr lang="cs-CZ" b="true" dirty="false">
                <a:solidFill>
                  <a:srgbClr val="FF0000"/>
                </a:solidFill>
              </a:rPr>
              <a:t>neprodleně</a:t>
            </a:r>
            <a:r>
              <a:rPr lang="cs-CZ" dirty="false"/>
              <a:t>:</a:t>
            </a:r>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a:t>
            </a:r>
            <a:endParaRPr lang="cs-CZ" sz="1600" dirty="false"/>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184094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1907704" y="1204563"/>
            <a:ext cx="4824536" cy="22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170880" y="3681000"/>
            <a:ext cx="8802240" cy="3177000"/>
          </a:xfrm>
        </p:spPr>
        <p:txBody>
          <a:bodyPr/>
          <a:lstStyle/>
          <a:p>
            <a:pPr marL="0" indent="0" algn="just">
              <a:spcBef>
                <a:spcPts val="0"/>
              </a:spcBef>
              <a:spcAft>
                <a:spcPts val="0"/>
              </a:spcAft>
              <a:buNone/>
            </a:pPr>
            <a:r>
              <a:rPr lang="cs-CZ" dirty="false"/>
              <a:t>2. Změny, které se hlásí </a:t>
            </a:r>
            <a:r>
              <a:rPr lang="cs-CZ" b="true" dirty="false">
                <a:solidFill>
                  <a:srgbClr val="FF0000"/>
                </a:solidFill>
              </a:rPr>
              <a:t>nejpozději 10 pracovních dní před termínem podání nejbližší Zprávy o realizaci</a:t>
            </a:r>
            <a:r>
              <a:rPr lang="cs-CZ" b="true" dirty="false"/>
              <a:t>:</a:t>
            </a:r>
            <a:r>
              <a:rPr lang="cs-CZ" sz="1000" dirty="false"/>
              <a:t> </a:t>
            </a:r>
          </a:p>
          <a:p>
            <a:pPr algn="just"/>
            <a:r>
              <a:rPr lang="cs-CZ" sz="2000" dirty="false"/>
              <a:t>změny rozpočtu projektu (přesun prostředků mezi položkami, vytváření nových položek) v rámci jedné kapitoly rozpočtu; </a:t>
            </a:r>
          </a:p>
          <a:p>
            <a:r>
              <a:rPr lang="cs-CZ" sz="2000" dirty="false"/>
              <a:t>přesun prostředků mezi jednotlivými kapitolami rozpočtu do výše 25 % celkových přímých nákladů projektu (počítáno kumulativně).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31956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323528" y="1268760"/>
            <a:ext cx="8496944" cy="5688632"/>
          </a:xfrm>
        </p:spPr>
        <p:txBody>
          <a:bodyPr/>
          <a:lstStyle/>
          <a:p>
            <a:pPr marL="0" indent="0">
              <a:lnSpc>
                <a:spcPct val="100000"/>
              </a:lnSpc>
              <a:spcBef>
                <a:spcPts val="0"/>
              </a:spcBef>
              <a:spcAft>
                <a:spcPts val="0"/>
              </a:spcAft>
              <a:buNone/>
            </a:pPr>
            <a:r>
              <a:rPr lang="cs-CZ" dirty="false"/>
              <a:t>3. Změny, které se hlásí </a:t>
            </a:r>
          </a:p>
          <a:p>
            <a:pPr marL="0" indent="0">
              <a:lnSpc>
                <a:spcPct val="100000"/>
              </a:lnSpc>
              <a:spcBef>
                <a:spcPts val="0"/>
              </a:spcBef>
              <a:spcAft>
                <a:spcPts val="0"/>
              </a:spcAft>
              <a:buNone/>
            </a:pPr>
            <a:r>
              <a:rPr lang="cs-CZ" b="true" dirty="false"/>
              <a:t>spolu s nejbližší ZoR:</a:t>
            </a:r>
            <a:endParaRPr lang="cs-CZ" dirty="false"/>
          </a:p>
          <a:p>
            <a:pPr marL="814388" lvl="1" indent="-306388">
              <a:spcBef>
                <a:spcPts val="600"/>
              </a:spcBef>
            </a:pPr>
            <a:endParaRPr lang="cs-CZ" sz="1900" dirty="false"/>
          </a:p>
          <a:p>
            <a:pPr marL="363538" lvl="1" indent="-363538">
              <a:spcBef>
                <a:spcPts val="600"/>
              </a:spcBef>
            </a:pPr>
            <a:r>
              <a:rPr lang="cs-CZ" sz="1900" dirty="false"/>
              <a:t>změna místa realizace </a:t>
            </a:r>
          </a:p>
          <a:p>
            <a:pPr marL="363538" lvl="1" indent="-363538">
              <a:spcBef>
                <a:spcPts val="600"/>
              </a:spcBef>
            </a:pPr>
            <a:r>
              <a:rPr lang="cs-CZ" sz="1900" dirty="false"/>
              <a:t>změny smluv o partnerství</a:t>
            </a:r>
          </a:p>
          <a:p>
            <a:pPr marL="363538" lvl="1" indent="-363538">
              <a:spcBef>
                <a:spcPts val="600"/>
              </a:spcBef>
            </a:pPr>
            <a:r>
              <a:rPr lang="cs-CZ" sz="1900" dirty="false"/>
              <a:t>navýšení počtu osob z cílové skupiny; </a:t>
            </a:r>
          </a:p>
          <a:p>
            <a:pPr marL="363538" lvl="1" indent="-363538" algn="just"/>
            <a:r>
              <a:rPr lang="cs-CZ" sz="1900" dirty="false"/>
              <a:t>vypuštění partnera z realizace projektu (pokud tato změna nevyžaduje navýšení částky veřejné podpory);</a:t>
            </a:r>
          </a:p>
          <a:p>
            <a:pPr marL="363538" lvl="1" indent="-363538" algn="just"/>
            <a:r>
              <a:rPr lang="cs-CZ" sz="1900" dirty="false"/>
              <a:t>změna týkající se plátcovství DPH příjemce či partnera s finančním příspěvkem;</a:t>
            </a:r>
          </a:p>
          <a:p>
            <a:pPr marL="363538" lvl="1" indent="-363538" algn="just"/>
            <a:r>
              <a:rPr lang="cs-CZ" sz="1900" dirty="false"/>
              <a:t>změna ve způsobu provádění klíčových aktivit, která nemá negativní dopad na plnění cílů projektu. Je vhodné přiložit dokument </a:t>
            </a:r>
            <a:br>
              <a:rPr lang="cs-CZ" sz="1900" dirty="false"/>
            </a:br>
            <a:r>
              <a:rPr lang="cs-CZ" sz="19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15</a:t>
            </a:fld>
            <a:endParaRPr lang="cs-CZ" dirty="false"/>
          </a:p>
        </p:txBody>
      </p:sp>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179214" y="1268760"/>
            <a:ext cx="467560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90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319288" y="1772816"/>
            <a:ext cx="8064000" cy="4692095"/>
          </a:xfrm>
        </p:spPr>
        <p:txBody>
          <a:bodyPr/>
          <a:lstStyle/>
          <a:p>
            <a:pPr marL="457200" indent="-457200">
              <a:buAutoNum type="arabicPeriod"/>
            </a:pPr>
            <a:r>
              <a:rPr lang="cs-CZ" dirty="false"/>
              <a:t>Změny vyžadující vydání změnového</a:t>
            </a:r>
            <a:br>
              <a:rPr lang="cs-CZ" dirty="false"/>
            </a:br>
            <a:r>
              <a:rPr lang="cs-CZ" dirty="false"/>
              <a:t>právního aktu:</a:t>
            </a:r>
          </a:p>
          <a:p>
            <a:pPr marL="0" indent="0">
              <a:buNone/>
            </a:pPr>
            <a:endParaRPr lang="cs-CZ" dirty="false"/>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lvl="1">
              <a:spcBef>
                <a:spcPts val="600"/>
              </a:spcBef>
              <a:spcAft>
                <a:spcPts val="600"/>
              </a:spcAft>
            </a:pPr>
            <a:r>
              <a:rPr lang="cs-CZ" dirty="false"/>
              <a:t>navýšení částky veřejné podpory nebo podpory de minimis,</a:t>
            </a:r>
          </a:p>
          <a:p>
            <a:pPr lvl="1">
              <a:spcBef>
                <a:spcPts val="600"/>
              </a:spcBef>
              <a:spcAft>
                <a:spcPts val="600"/>
              </a:spcAft>
            </a:pPr>
            <a:r>
              <a:rPr lang="cs-CZ" dirty="false"/>
              <a:t>a další, viz Specifická část pravidel, kap. 5.1.2</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16</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874440" y="1628800"/>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endParaRPr lang="cs-CZ" sz="1600" dirty="false"/>
          </a:p>
        </p:txBody>
      </p:sp>
    </p:spTree>
    <p:extLst>
      <p:ext uri="{BB962C8B-B14F-4D97-AF65-F5344CB8AC3E}">
        <p14:creationId xmlns:p14="http://schemas.microsoft.com/office/powerpoint/2010/main" val="321367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35360" y="1080000"/>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72060" y="1336120"/>
            <a:ext cx="8208912" cy="5373216"/>
          </a:xfrm>
          <a:ln>
            <a:noFill/>
          </a:ln>
        </p:spPr>
        <p:txBody>
          <a:bodyPr/>
          <a:lstStyle/>
          <a:p>
            <a:pPr marL="0" indent="0">
              <a:buNone/>
            </a:pPr>
            <a:r>
              <a:rPr lang="cs-CZ" dirty="false"/>
              <a:t>2. Změny nevyžadující vydání změnového PA</a:t>
            </a:r>
          </a:p>
          <a:p>
            <a:pPr marL="540000" lvl="1">
              <a:lnSpc>
                <a:spcPct val="100000"/>
              </a:lnSpc>
              <a:spcBef>
                <a:spcPts val="0"/>
              </a:spcBef>
              <a:spcAft>
                <a:spcPts val="600"/>
              </a:spcAft>
            </a:pPr>
            <a:endParaRPr lang="cs-CZ" sz="3200" dirty="false"/>
          </a:p>
          <a:p>
            <a:pPr marL="540000" lvl="1">
              <a:lnSpc>
                <a:spcPct val="100000"/>
              </a:lnSpc>
              <a:spcBef>
                <a:spcPts val="0"/>
              </a:spcBef>
              <a:spcAft>
                <a:spcPts val="0"/>
              </a:spcAft>
            </a:pPr>
            <a:r>
              <a:rPr lang="cs-CZ" sz="1800" dirty="false"/>
              <a:t>změny v klíčových aktivitách, kdy se nejedná </a:t>
            </a:r>
            <a:br>
              <a:rPr lang="cs-CZ" sz="1800" dirty="false"/>
            </a:br>
            <a:r>
              <a:rPr lang="cs-CZ" sz="1800" dirty="false"/>
              <a:t>o technické aspekty spadající do nepodstatných</a:t>
            </a:r>
            <a:br>
              <a:rPr lang="cs-CZ" sz="1800" dirty="false"/>
            </a:br>
            <a:r>
              <a:rPr lang="cs-CZ" sz="1800" dirty="false"/>
              <a:t>změn; mezi podstatné změny kromě jiného vždy </a:t>
            </a:r>
            <a:br>
              <a:rPr lang="cs-CZ" sz="1800" dirty="false"/>
            </a:br>
            <a:r>
              <a:rPr lang="cs-CZ" sz="1800" dirty="false"/>
              <a:t>patří </a:t>
            </a:r>
            <a:r>
              <a:rPr lang="cs-CZ" sz="1800" b="true" dirty="false"/>
              <a:t>zrušení klíčové aktivity nebo přidání zcela nové </a:t>
            </a:r>
          </a:p>
          <a:p>
            <a:pPr marL="288000" lvl="1" indent="0">
              <a:lnSpc>
                <a:spcPct val="100000"/>
              </a:lnSpc>
              <a:spcBef>
                <a:spcPts val="0"/>
              </a:spcBef>
              <a:spcAft>
                <a:spcPts val="0"/>
              </a:spcAft>
              <a:buNone/>
            </a:pPr>
            <a:r>
              <a:rPr lang="cs-CZ" sz="1800" b="true" dirty="false"/>
              <a:t>    klíčové aktivity;</a:t>
            </a:r>
          </a:p>
          <a:p>
            <a:pPr marL="540000" lvl="1" algn="just">
              <a:lnSpc>
                <a:spcPct val="100000"/>
              </a:lnSpc>
              <a:spcBef>
                <a:spcPts val="0"/>
              </a:spcBef>
              <a:spcAft>
                <a:spcPts val="600"/>
              </a:spcAft>
            </a:pPr>
            <a:r>
              <a:rPr lang="cs-CZ" sz="1800" b="true" dirty="false"/>
              <a:t>zahrnutí nové cílové skupiny</a:t>
            </a:r>
            <a:r>
              <a:rPr lang="cs-CZ" sz="1800" dirty="false"/>
              <a:t>, tj. rozšíření projektu i na osoby, na které projekt  původně zaměřen nebyl;</a:t>
            </a:r>
          </a:p>
          <a:p>
            <a:pPr marL="540000" lvl="1" algn="just">
              <a:lnSpc>
                <a:spcPct val="100000"/>
              </a:lnSpc>
              <a:spcBef>
                <a:spcPts val="0"/>
              </a:spcBef>
              <a:spcAft>
                <a:spcPts val="600"/>
              </a:spcAft>
            </a:pPr>
            <a:r>
              <a:rPr lang="cs-CZ" sz="1800" dirty="false"/>
              <a:t>změna bankovního účtu projektu doložená dokladem/potvrzením </a:t>
            </a:r>
            <a:br>
              <a:rPr lang="cs-CZ" sz="1800" dirty="false"/>
            </a:br>
            <a:r>
              <a:rPr lang="cs-CZ" sz="1800" dirty="false"/>
              <a:t>o vlastnictví účtu;</a:t>
            </a:r>
          </a:p>
          <a:p>
            <a:pPr marL="540000" lvl="1" algn="just">
              <a:lnSpc>
                <a:spcPct val="100000"/>
              </a:lnSpc>
              <a:spcBef>
                <a:spcPts val="0"/>
              </a:spcBef>
              <a:spcAft>
                <a:spcPts val="600"/>
              </a:spcAft>
            </a:pPr>
            <a:r>
              <a:rPr lang="cs-CZ" sz="1800" dirty="false"/>
              <a:t>a další, viz příručka Specifická část pravidel, kap. 5.1.2</a:t>
            </a:r>
          </a:p>
          <a:p>
            <a:pPr marL="540000" lvl="1" algn="just">
              <a:lnSpc>
                <a:spcPct val="100000"/>
              </a:lnSpc>
              <a:spcBef>
                <a:spcPts val="0"/>
              </a:spcBef>
              <a:spcAft>
                <a:spcPts val="600"/>
              </a:spcAft>
            </a:pPr>
            <a:endParaRPr lang="cs-CZ" sz="1800" dirty="false"/>
          </a:p>
          <a:p>
            <a:pPr marL="540000" lvl="1" algn="just">
              <a:lnSpc>
                <a:spcPct val="100000"/>
              </a:lnSpc>
              <a:spcBef>
                <a:spcPts val="0"/>
              </a:spcBef>
              <a:spcAft>
                <a:spcPts val="600"/>
              </a:spcAft>
            </a:pPr>
            <a:endParaRPr lang="cs-CZ" sz="1800" dirty="false"/>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12814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Publicita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pic>
        <p:nvPicPr>
          <p:cNvPr id="2" name="Obrázek 1">
            <a:extLst>
              <a:ext uri="{FF2B5EF4-FFF2-40B4-BE49-F238E27FC236}">
                <a16:creationId xmlns:a16="http://schemas.microsoft.com/office/drawing/2014/main" id="{8078B348-B4FB-AEFC-75A0-7B90F06AAE8B}"/>
              </a:ext>
            </a:extLst>
          </p:cNvPr>
          <p:cNvPicPr>
            <a:picLocks noChangeAspect="true"/>
          </p:cNvPicPr>
          <p:nvPr/>
        </p:nvPicPr>
        <p:blipFill>
          <a:blip r:embed="rId3"/>
          <a:stretch>
            <a:fillRect/>
          </a:stretch>
        </p:blipFill>
        <p:spPr>
          <a:xfrm>
            <a:off x="2987824" y="3403629"/>
            <a:ext cx="2920237" cy="2926334"/>
          </a:xfrm>
          <a:prstGeom prst="rect">
            <a:avLst/>
          </a:prstGeom>
        </p:spPr>
      </p:pic>
    </p:spTree>
    <p:extLst>
      <p:ext uri="{BB962C8B-B14F-4D97-AF65-F5344CB8AC3E}">
        <p14:creationId xmlns:p14="http://schemas.microsoft.com/office/powerpoint/2010/main" val="312614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176940" y="1268760"/>
            <a:ext cx="8697060" cy="4775068"/>
          </a:xfrm>
        </p:spPr>
        <p:txBody>
          <a:bodyPr/>
          <a:lstStyle/>
          <a:p>
            <a:r>
              <a:rPr lang="cs-CZ" dirty="false"/>
              <a:t>Obecná část pravidel, kap. 19 </a:t>
            </a:r>
          </a:p>
          <a:p>
            <a:pPr marL="452438" lvl="3" indent="0">
              <a:buNone/>
            </a:pPr>
            <a:r>
              <a:rPr lang="cs-CZ" sz="1600" dirty="false">
                <a:sym typeface="Wingdings" panose="05000000000000000000" pitchFamily="2" charset="2"/>
              </a:rPr>
              <a:t> </a:t>
            </a:r>
            <a:r>
              <a:rPr lang="cs-CZ" sz="1600" dirty="false">
                <a:solidFill>
                  <a:srgbClr val="FF0000"/>
                </a:solidFill>
              </a:rPr>
              <a:t>Nedodržení povinností podléhá finančním opravám</a:t>
            </a:r>
            <a:r>
              <a:rPr lang="cs-CZ" sz="1600" dirty="false"/>
              <a:t>.</a:t>
            </a:r>
          </a:p>
          <a:p>
            <a:pPr marL="0" indent="0">
              <a:buNone/>
            </a:pPr>
            <a:r>
              <a:rPr lang="cs-CZ" u="sng" dirty="false"/>
              <a:t>1) Popis projektu na </a:t>
            </a:r>
            <a:r>
              <a:rPr lang="cs-CZ" b="true" u="sng" dirty="false">
                <a:solidFill>
                  <a:srgbClr val="FF0000"/>
                </a:solidFill>
              </a:rPr>
              <a:t>internetové stránce a sociální síti</a:t>
            </a:r>
            <a:r>
              <a:rPr lang="cs-CZ" u="sng" dirty="false">
                <a:solidFill>
                  <a:srgbClr val="FF0000"/>
                </a:solidFill>
              </a:rPr>
              <a:t>:</a:t>
            </a:r>
          </a:p>
          <a:p>
            <a:pPr lvl="1">
              <a:lnSpc>
                <a:spcPct val="100000"/>
              </a:lnSpc>
              <a:spcBef>
                <a:spcPts val="0"/>
              </a:spcBef>
              <a:spcAft>
                <a:spcPts val="600"/>
              </a:spcAft>
            </a:pPr>
            <a:r>
              <a:rPr lang="cs-CZ" dirty="false">
                <a:solidFill>
                  <a:srgbClr val="FF0000"/>
                </a:solidFill>
              </a:rPr>
              <a:t>stručný popis projektu včetně jeho cílů a výsledků, </a:t>
            </a:r>
          </a:p>
          <a:p>
            <a:pPr lvl="1">
              <a:lnSpc>
                <a:spcPct val="100000"/>
              </a:lnSpc>
              <a:spcBef>
                <a:spcPts val="0"/>
              </a:spcBef>
              <a:spcAft>
                <a:spcPts val="600"/>
              </a:spcAft>
            </a:pPr>
            <a:r>
              <a:rPr lang="cs-CZ" dirty="false"/>
              <a:t>informace, že na daný projekt je poskytována </a:t>
            </a:r>
            <a:r>
              <a:rPr lang="cs-CZ" dirty="false">
                <a:solidFill>
                  <a:srgbClr val="FF0000"/>
                </a:solidFill>
              </a:rPr>
              <a:t>finanční podpora EU </a:t>
            </a:r>
          </a:p>
          <a:p>
            <a:pPr lvl="1">
              <a:lnSpc>
                <a:spcPct val="100000"/>
              </a:lnSpc>
              <a:spcBef>
                <a:spcPts val="0"/>
              </a:spcBef>
              <a:spcAft>
                <a:spcPts val="1200"/>
              </a:spcAft>
            </a:pPr>
            <a:r>
              <a:rPr lang="cs-CZ" dirty="false">
                <a:solidFill>
                  <a:srgbClr val="FF0000"/>
                </a:solidFill>
              </a:rPr>
              <a:t>povinné prvky loga EU dle kap. 19.4 Obecné části pravidel</a:t>
            </a:r>
            <a:endParaRPr lang="cs-CZ" dirty="false"/>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zveřejnit </a:t>
            </a:r>
            <a:r>
              <a:rPr lang="cs-CZ" dirty="false">
                <a:solidFill>
                  <a:srgbClr val="FF0000"/>
                </a:solidFill>
              </a:rPr>
              <a:t>při zahájení realizace projektu</a:t>
            </a:r>
            <a:r>
              <a:rPr lang="cs-CZ" dirty="false"/>
              <a:t>, nejpozději však do doby schválení 1. </a:t>
            </a:r>
            <a:r>
              <a:rPr lang="cs-CZ" dirty="false" err="true"/>
              <a:t>ZoR</a:t>
            </a:r>
            <a:r>
              <a:rPr lang="cs-CZ" dirty="false"/>
              <a:t>!</a:t>
            </a:r>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dle potřeby aktualizovat</a:t>
            </a:r>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Minimálně do konce realizace projektu.</a:t>
            </a:r>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19</a:t>
            </a:fld>
            <a:endParaRPr lang="cs-CZ"/>
          </a:p>
        </p:txBody>
      </p:sp>
    </p:spTree>
    <p:extLst>
      <p:ext uri="{BB962C8B-B14F-4D97-AF65-F5344CB8AC3E}">
        <p14:creationId xmlns:p14="http://schemas.microsoft.com/office/powerpoint/2010/main" val="169653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DVĚ ČÁSTI PREZENTACE PRO PŘÍJEMCE</a:t>
            </a:r>
            <a:endParaRPr lang="cs-CZ" dirty="false">
              <a:solidFill>
                <a:schemeClr val="tx2">
                  <a:lumMod val="75000"/>
                </a:schemeClr>
              </a:solidFill>
            </a:endParaRP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6" name="Zástupný symbol pro obsah 2">
            <a:extLst>
              <a:ext uri="{FF2B5EF4-FFF2-40B4-BE49-F238E27FC236}">
                <a16:creationId xmlns:a16="http://schemas.microsoft.com/office/drawing/2014/main" id="{68034863-5CBA-0E3C-8320-4274AF7FD0F7}"/>
              </a:ext>
            </a:extLst>
          </p:cNvPr>
          <p:cNvSpPr txBox="true">
            <a:spLocks/>
          </p:cNvSpPr>
          <p:nvPr/>
        </p:nvSpPr>
        <p:spPr>
          <a:xfrm>
            <a:off x="258592" y="1484784"/>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spcAft>
                <a:spcPts val="1800"/>
              </a:spcAft>
              <a:buClr>
                <a:schemeClr val="accent1"/>
              </a:buClr>
              <a:buFont typeface="+mj-lt"/>
              <a:buAutoNum type="arabicPeriod"/>
            </a:pPr>
            <a:r>
              <a:rPr lang="cs-CZ" sz="2000" dirty="false"/>
              <a:t>Podmínky a pravidla realizace: </a:t>
            </a:r>
            <a:r>
              <a:rPr lang="cs-CZ" sz="2000" b="true" dirty="false"/>
              <a:t>účelem je seznámit příjemce                   s podmínkami a pravidly  OPZ+ stanovenými pro realizaci projektů</a:t>
            </a:r>
            <a:r>
              <a:rPr lang="cs-CZ" sz="2000" dirty="false"/>
              <a:t>; </a:t>
            </a:r>
          </a:p>
          <a:p>
            <a:pPr marL="457200" indent="-457200" algn="just">
              <a:buClr>
                <a:schemeClr val="tx1"/>
              </a:buClr>
              <a:buFont typeface="+mj-lt"/>
              <a:buAutoNum type="arabicPeriod"/>
            </a:pPr>
            <a:r>
              <a:rPr lang="cs-CZ" sz="2000" dirty="false"/>
              <a:t>Zpráva o realizaci a žádost o platbu: účelem semináře je poskytnout příjemcům návod pro oblast monitorování projektu, tj. </a:t>
            </a:r>
            <a:r>
              <a:rPr lang="cs-CZ" sz="2000" b="true" dirty="false"/>
              <a:t>jak zpracovat vše potřebné pro předkládání zpráv o realizaci projektu a žádostí o platbu. </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540000" y="1293223"/>
            <a:ext cx="8064000" cy="4775068"/>
          </a:xfrm>
        </p:spPr>
        <p:txBody>
          <a:bodyPr/>
          <a:lstStyle/>
          <a:p>
            <a:pPr marL="0" lvl="1" indent="0">
              <a:buNone/>
            </a:pPr>
            <a:r>
              <a:rPr lang="cs-CZ" sz="2400" dirty="false"/>
              <a:t>2) </a:t>
            </a:r>
            <a:r>
              <a:rPr lang="cs-CZ" sz="2400" dirty="false">
                <a:solidFill>
                  <a:srgbClr val="FF0000"/>
                </a:solidFill>
              </a:rPr>
              <a:t>Správa prezentace </a:t>
            </a:r>
            <a:r>
              <a:rPr lang="cs-CZ" sz="2400" dirty="false"/>
              <a:t>na portálu </a:t>
            </a:r>
            <a:r>
              <a:rPr lang="cs-CZ" sz="2400" dirty="false">
                <a:hlinkClick r:id="rId3"/>
              </a:rPr>
              <a:t>www.esfcr.cz</a:t>
            </a:r>
            <a:endParaRPr lang="cs-CZ" sz="2400" dirty="false"/>
          </a:p>
          <a:p>
            <a:pPr lvl="2"/>
            <a:r>
              <a:rPr lang="cs-CZ" sz="1800" dirty="false"/>
              <a:t>základní obsah prezentace (tj. popis projektu) je na portál přenesen z obsahu žádosti o podporu, příjemce prezentaci průběžně aktualizuje.</a:t>
            </a:r>
          </a:p>
          <a:p>
            <a:pPr marL="0" lvl="1" indent="0">
              <a:buNone/>
            </a:pPr>
            <a:endParaRPr lang="cs-CZ" sz="1800" dirty="false"/>
          </a:p>
          <a:p>
            <a:pPr marL="0" lvl="1" indent="0">
              <a:buNone/>
            </a:pPr>
            <a:r>
              <a:rPr lang="cs-CZ" sz="2400" dirty="false"/>
              <a:t>3) </a:t>
            </a:r>
            <a:r>
              <a:rPr lang="cs-CZ" sz="2400" dirty="false">
                <a:solidFill>
                  <a:srgbClr val="FF0000"/>
                </a:solidFill>
              </a:rPr>
              <a:t>Plakát A3 </a:t>
            </a:r>
            <a:r>
              <a:rPr lang="cs-CZ" sz="2400" dirty="false"/>
              <a:t>v místě realizace projektu </a:t>
            </a:r>
          </a:p>
          <a:p>
            <a:pPr lvl="2"/>
            <a:r>
              <a:rPr lang="cs-CZ" sz="1800" dirty="false"/>
              <a:t>na snadno viditelném místě pro veřejnost,</a:t>
            </a:r>
          </a:p>
          <a:p>
            <a:pPr lvl="2"/>
            <a:r>
              <a:rPr lang="cs-CZ" sz="1800" dirty="false"/>
              <a:t>v návaznosti na </a:t>
            </a:r>
            <a:r>
              <a:rPr lang="cs-CZ" sz="1800" dirty="false">
                <a:solidFill>
                  <a:srgbClr val="FF0000"/>
                </a:solidFill>
              </a:rPr>
              <a:t>zahájení realizace projektu, nejpozději do doby schválení 1. </a:t>
            </a:r>
            <a:r>
              <a:rPr lang="cs-CZ" sz="1800" dirty="false" err="true">
                <a:solidFill>
                  <a:srgbClr val="FF0000"/>
                </a:solidFill>
              </a:rPr>
              <a:t>ZoR</a:t>
            </a:r>
            <a:r>
              <a:rPr lang="cs-CZ" sz="1800" dirty="false">
                <a:solidFill>
                  <a:srgbClr val="FF0000"/>
                </a:solidFill>
              </a:rPr>
              <a:t> </a:t>
            </a:r>
            <a:r>
              <a:rPr lang="cs-CZ" sz="1800" dirty="false"/>
              <a:t>až do doby dokončení realizace projektu.</a:t>
            </a:r>
          </a:p>
          <a:p>
            <a:pPr lvl="2"/>
            <a:r>
              <a:rPr lang="cs-CZ" sz="1800" dirty="false"/>
              <a:t>Příjemce je povinen využít elektronické šablony: </a:t>
            </a:r>
            <a:r>
              <a:rPr lang="cs-CZ" sz="1800" dirty="false">
                <a:hlinkClick r:id="rId3"/>
              </a:rPr>
              <a:t>www.esfcr.cz</a:t>
            </a:r>
            <a:endParaRPr lang="cs-CZ" sz="1800" dirty="false"/>
          </a:p>
          <a:p>
            <a:pPr lvl="2">
              <a:tabLst>
                <a:tab pos="989013" algn="l"/>
              </a:tabLst>
            </a:pPr>
            <a:endParaRPr lang="cs-CZ" sz="1800" dirty="false"/>
          </a:p>
          <a:p>
            <a:pPr marL="358775" lvl="2" indent="-358775" algn="just">
              <a:buNone/>
              <a:tabLst>
                <a:tab pos="989013" algn="l"/>
              </a:tabLst>
            </a:pPr>
            <a:r>
              <a:rPr lang="cs-CZ" sz="2400" dirty="false"/>
              <a:t>4) V rámci všech informačních a komunikačních aktivit a na výstupech týkajících se projektu určených veřejnosti použije příjemce </a:t>
            </a:r>
            <a:r>
              <a:rPr lang="cs-CZ" sz="2400" dirty="false">
                <a:solidFill>
                  <a:srgbClr val="FF0000"/>
                </a:solidFill>
              </a:rPr>
              <a:t>logo EU</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20</a:t>
            </a:fld>
            <a:endParaRPr lang="cs-CZ"/>
          </a:p>
        </p:txBody>
      </p:sp>
    </p:spTree>
    <p:extLst>
      <p:ext uri="{BB962C8B-B14F-4D97-AF65-F5344CB8AC3E}">
        <p14:creationId xmlns:p14="http://schemas.microsoft.com/office/powerpoint/2010/main" val="302685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Povinné prvky loga EU</a:t>
            </a:r>
            <a:br>
              <a:rPr lang="cs-CZ" dirty="false"/>
            </a:br>
            <a:endParaRPr lang="cs-CZ" dirty="false"/>
          </a:p>
        </p:txBody>
      </p:sp>
      <p:pic>
        <p:nvPicPr>
          <p:cNvPr id="12" name="Zástupný obsah 11">
            <a:extLst>
              <a:ext uri="{FF2B5EF4-FFF2-40B4-BE49-F238E27FC236}">
                <a16:creationId xmlns:a16="http://schemas.microsoft.com/office/drawing/2014/main" id="{8C457C1F-C2AB-E5F2-2596-C0C3773F9EBC}"/>
              </a:ext>
            </a:extLst>
          </p:cNvPr>
          <p:cNvPicPr>
            <a:picLocks noGrp="true" noChangeAspect="true"/>
          </p:cNvPicPr>
          <p:nvPr>
            <p:ph idx="1"/>
          </p:nvPr>
        </p:nvPicPr>
        <p:blipFill>
          <a:blip r:embed="rId3"/>
          <a:stretch>
            <a:fillRect/>
          </a:stretch>
        </p:blipFill>
        <p:spPr>
          <a:xfrm>
            <a:off x="92237" y="4717308"/>
            <a:ext cx="4351986" cy="1302824"/>
          </a:xfrm>
        </p:spPr>
      </p:pic>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21</a:t>
            </a:fld>
            <a:endParaRPr lang="cs-CZ"/>
          </a:p>
        </p:txBody>
      </p:sp>
      <p:pic>
        <p:nvPicPr>
          <p:cNvPr id="15" name="Obrázek 14">
            <a:extLst>
              <a:ext uri="{FF2B5EF4-FFF2-40B4-BE49-F238E27FC236}">
                <a16:creationId xmlns:a16="http://schemas.microsoft.com/office/drawing/2014/main" id="{48D53D0D-32E0-C71E-BFA9-0B45165C80D6}"/>
              </a:ext>
            </a:extLst>
          </p:cNvPr>
          <p:cNvPicPr>
            <a:picLocks noChangeAspect="true"/>
          </p:cNvPicPr>
          <p:nvPr/>
        </p:nvPicPr>
        <p:blipFill>
          <a:blip r:embed="rId4"/>
          <a:stretch>
            <a:fillRect/>
          </a:stretch>
        </p:blipFill>
        <p:spPr>
          <a:xfrm>
            <a:off x="4723613" y="4705111"/>
            <a:ext cx="4351987" cy="1302733"/>
          </a:xfrm>
          <a:prstGeom prst="rect">
            <a:avLst/>
          </a:prstGeom>
        </p:spPr>
      </p:pic>
      <p:sp>
        <p:nvSpPr>
          <p:cNvPr id="3" name="TextovéPole 2">
            <a:extLst>
              <a:ext uri="{FF2B5EF4-FFF2-40B4-BE49-F238E27FC236}">
                <a16:creationId xmlns:a16="http://schemas.microsoft.com/office/drawing/2014/main" id="{14EF0524-106B-7D81-0F1C-7D19D9B0C600}"/>
              </a:ext>
            </a:extLst>
          </p:cNvPr>
          <p:cNvSpPr txBox="true"/>
          <p:nvPr/>
        </p:nvSpPr>
        <p:spPr>
          <a:xfrm>
            <a:off x="383095" y="1393321"/>
            <a:ext cx="8172440" cy="3323987"/>
          </a:xfrm>
          <a:prstGeom prst="rect">
            <a:avLst/>
          </a:prstGeom>
          <a:noFill/>
        </p:spPr>
        <p:txBody>
          <a:bodyPr wrap="square" rtlCol="false">
            <a:spAutoFit/>
          </a:bodyPr>
          <a:lstStyle/>
          <a:p>
            <a:r>
              <a:rPr lang="cs-CZ" dirty="false"/>
              <a:t> </a:t>
            </a:r>
            <a:endParaRPr lang="cs-CZ" sz="2400" dirty="false"/>
          </a:p>
          <a:p>
            <a:pPr marL="342900" indent="-342900">
              <a:buFont typeface="+mj-lt"/>
              <a:buAutoNum type="arabicParenR"/>
            </a:pPr>
            <a:r>
              <a:rPr lang="cs-CZ" sz="2400" dirty="false"/>
              <a:t>Znak EU;</a:t>
            </a:r>
          </a:p>
          <a:p>
            <a:pPr marL="342900" indent="-342900">
              <a:buAutoNum type="arabicParenR"/>
            </a:pPr>
            <a:endParaRPr lang="cs-CZ" sz="2400" dirty="false"/>
          </a:p>
          <a:p>
            <a:pPr marL="342900" indent="-342900">
              <a:buFont typeface="+mj-lt"/>
              <a:buAutoNum type="arabicParenR"/>
            </a:pPr>
            <a:r>
              <a:rPr lang="cs-CZ" sz="2400" dirty="false"/>
              <a:t>povinný text: „Financováno Evropskou unií“ nebo „Spolufinancováno Evropskou unií.“</a:t>
            </a:r>
          </a:p>
          <a:p>
            <a:pPr marL="342900" indent="-342900">
              <a:buFont typeface="+mj-lt"/>
              <a:buAutoNum type="arabicParenR"/>
            </a:pPr>
            <a:endParaRPr lang="cs-CZ" sz="2400" dirty="false"/>
          </a:p>
          <a:p>
            <a:r>
              <a:rPr lang="cs-CZ" sz="2400" dirty="false"/>
              <a:t>Varianty zobrazení znaku EU a povinných odkazů lze nalézt na </a:t>
            </a:r>
            <a:r>
              <a:rPr lang="cs-CZ" sz="2400" dirty="false">
                <a:hlinkClick r:id="rId5"/>
              </a:rPr>
              <a:t>www.esfcr.cz</a:t>
            </a:r>
            <a:r>
              <a:rPr lang="cs-CZ" sz="2400" dirty="false"/>
              <a:t>.</a:t>
            </a:r>
          </a:p>
          <a:p>
            <a:endParaRPr lang="cs-CZ" sz="2400" dirty="false"/>
          </a:p>
        </p:txBody>
      </p:sp>
    </p:spTree>
    <p:extLst>
      <p:ext uri="{BB962C8B-B14F-4D97-AF65-F5344CB8AC3E}">
        <p14:creationId xmlns:p14="http://schemas.microsoft.com/office/powerpoint/2010/main" val="3529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Povinnost užívání loga EU</a:t>
            </a:r>
            <a:br>
              <a:rPr lang="cs-CZ" dirty="false"/>
            </a:br>
            <a:endParaRPr lang="cs-CZ" dirty="false"/>
          </a:p>
        </p:txBody>
      </p:sp>
      <p:sp>
        <p:nvSpPr>
          <p:cNvPr id="3" name="Zástupný obsah 2">
            <a:extLst>
              <a:ext uri="{FF2B5EF4-FFF2-40B4-BE49-F238E27FC236}">
                <a16:creationId xmlns:a16="http://schemas.microsoft.com/office/drawing/2014/main" id="{A6EAB300-29AE-08FF-692D-ADE7E8078274}"/>
              </a:ext>
            </a:extLst>
          </p:cNvPr>
          <p:cNvSpPr>
            <a:spLocks noGrp="true"/>
          </p:cNvSpPr>
          <p:nvPr>
            <p:ph idx="1"/>
          </p:nvPr>
        </p:nvSpPr>
        <p:spPr>
          <a:xfrm>
            <a:off x="440920" y="1412776"/>
            <a:ext cx="4032000" cy="4320000"/>
          </a:xfrm>
        </p:spPr>
        <p:txBody>
          <a:bodyPr/>
          <a:lstStyle/>
          <a:p>
            <a:r>
              <a:rPr lang="cs-CZ" dirty="false"/>
              <a:t>ANO</a:t>
            </a:r>
          </a:p>
          <a:p>
            <a:pPr lvl="1"/>
            <a:r>
              <a:rPr lang="cs-CZ" dirty="false"/>
              <a:t>Plakát, billboard;</a:t>
            </a:r>
          </a:p>
          <a:p>
            <a:pPr lvl="1"/>
            <a:r>
              <a:rPr lang="cs-CZ" dirty="false"/>
              <a:t>Webové stránky, sociální média;</a:t>
            </a:r>
          </a:p>
          <a:p>
            <a:pPr lvl="1"/>
            <a:r>
              <a:rPr lang="cs-CZ" dirty="false"/>
              <a:t>Propagační tiskoviny, předměty, audiovizuální materiály;</a:t>
            </a:r>
          </a:p>
          <a:p>
            <a:pPr lvl="1"/>
            <a:r>
              <a:rPr lang="cs-CZ" dirty="false"/>
              <a:t>Inzerce, soutěže;</a:t>
            </a:r>
          </a:p>
          <a:p>
            <a:pPr lvl="1"/>
            <a:r>
              <a:rPr lang="cs-CZ" dirty="false"/>
              <a:t>Komunikační akce (semináře, workshopy, konference); </a:t>
            </a:r>
          </a:p>
          <a:p>
            <a:pPr lvl="1"/>
            <a:r>
              <a:rPr lang="cs-CZ" dirty="false"/>
              <a:t>Dokumenty určené pro veřejnost;</a:t>
            </a:r>
          </a:p>
          <a:p>
            <a:pPr lvl="1"/>
            <a:r>
              <a:rPr lang="cs-CZ" dirty="false"/>
              <a:t>PR výstupy.</a:t>
            </a:r>
          </a:p>
          <a:p>
            <a:pPr lvl="1"/>
            <a:endParaRPr lang="cs-CZ" dirty="false"/>
          </a:p>
        </p:txBody>
      </p:sp>
      <p:sp>
        <p:nvSpPr>
          <p:cNvPr id="4" name="Zástupný obsah 3">
            <a:extLst>
              <a:ext uri="{FF2B5EF4-FFF2-40B4-BE49-F238E27FC236}">
                <a16:creationId xmlns:a16="http://schemas.microsoft.com/office/drawing/2014/main" id="{78B64334-7CC9-904B-F30E-B49DBF6F896B}"/>
              </a:ext>
            </a:extLst>
          </p:cNvPr>
          <p:cNvSpPr>
            <a:spLocks noGrp="true"/>
          </p:cNvSpPr>
          <p:nvPr>
            <p:ph idx="10"/>
          </p:nvPr>
        </p:nvSpPr>
        <p:spPr>
          <a:xfrm>
            <a:off x="4631485" y="1412776"/>
            <a:ext cx="4464000" cy="4320000"/>
          </a:xfrm>
        </p:spPr>
        <p:txBody>
          <a:bodyPr/>
          <a:lstStyle/>
          <a:p>
            <a:r>
              <a:rPr lang="cs-CZ" dirty="false"/>
              <a:t>NE</a:t>
            </a:r>
          </a:p>
          <a:p>
            <a:pPr lvl="1"/>
            <a:r>
              <a:rPr lang="cs-CZ" dirty="false"/>
              <a:t>Interní dokumenty;</a:t>
            </a:r>
          </a:p>
          <a:p>
            <a:pPr lvl="1"/>
            <a:r>
              <a:rPr lang="cs-CZ" dirty="false"/>
              <a:t>Veškeré smlouvy s dodavateli;</a:t>
            </a:r>
          </a:p>
          <a:p>
            <a:pPr lvl="1"/>
            <a:r>
              <a:rPr lang="cs-CZ" dirty="false"/>
              <a:t>Účetní doklady;</a:t>
            </a:r>
          </a:p>
          <a:p>
            <a:pPr lvl="1"/>
            <a:r>
              <a:rPr lang="cs-CZ" dirty="false"/>
              <a:t>Vybavení pořízené z finančních prostředků projektu;</a:t>
            </a:r>
          </a:p>
          <a:p>
            <a:pPr lvl="1"/>
            <a:r>
              <a:rPr lang="cs-CZ" dirty="false"/>
              <a:t>Pracovní smlouvy;</a:t>
            </a:r>
          </a:p>
          <a:p>
            <a:pPr lvl="1"/>
            <a:r>
              <a:rPr lang="cs-CZ" dirty="false"/>
              <a:t>Dokumentace k zakázkám;</a:t>
            </a:r>
          </a:p>
          <a:p>
            <a:pPr lvl="1"/>
            <a:r>
              <a:rPr lang="cs-CZ" dirty="false"/>
              <a:t>Neplacené PR články a převzaté PR výstupy;</a:t>
            </a:r>
          </a:p>
          <a:p>
            <a:pPr lvl="1"/>
            <a:r>
              <a:rPr lang="cs-CZ" dirty="false"/>
              <a:t>Vybavení pořízené z prostředků projektu (s výjimkou propagačních předmětů).</a:t>
            </a:r>
          </a:p>
          <a:p>
            <a:pPr lvl="1"/>
            <a:endParaRPr lang="cs-CZ" dirty="false"/>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3"/>
          </p:nvPr>
        </p:nvSpPr>
        <p:spPr/>
        <p:txBody>
          <a:bodyPr/>
          <a:lstStyle/>
          <a:p>
            <a:fld id="{479BF083-4774-43B1-9AB0-5CC1AC5DD8EE}" type="slidenum">
              <a:rPr lang="cs-CZ" smtClean="false"/>
              <a:pPr/>
              <a:t>22</a:t>
            </a:fld>
            <a:endParaRPr lang="cs-CZ"/>
          </a:p>
        </p:txBody>
      </p:sp>
    </p:spTree>
    <p:extLst>
      <p:ext uri="{BB962C8B-B14F-4D97-AF65-F5344CB8AC3E}">
        <p14:creationId xmlns:p14="http://schemas.microsoft.com/office/powerpoint/2010/main" val="376169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r>
              <a:rPr lang="cs-CZ" dirty="false"/>
              <a:t>Používání log</a:t>
            </a:r>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23</a:t>
            </a:fld>
            <a:endParaRPr lang="cs-CZ"/>
          </a:p>
        </p:txBody>
      </p:sp>
      <p:sp>
        <p:nvSpPr>
          <p:cNvPr id="7" name="Zástupný obsah 6">
            <a:extLst>
              <a:ext uri="{FF2B5EF4-FFF2-40B4-BE49-F238E27FC236}">
                <a16:creationId xmlns:a16="http://schemas.microsoft.com/office/drawing/2014/main" id="{0DD40A0E-1A12-D3BB-0DA4-ED3319A79C99}"/>
              </a:ext>
            </a:extLst>
          </p:cNvPr>
          <p:cNvSpPr>
            <a:spLocks noGrp="true"/>
          </p:cNvSpPr>
          <p:nvPr>
            <p:ph idx="1"/>
          </p:nvPr>
        </p:nvSpPr>
        <p:spPr>
          <a:xfrm>
            <a:off x="362886" y="1484784"/>
            <a:ext cx="8601602" cy="4320000"/>
          </a:xfrm>
        </p:spPr>
        <p:txBody>
          <a:bodyPr/>
          <a:lstStyle/>
          <a:p>
            <a:pPr algn="just">
              <a:lnSpc>
                <a:spcPct val="100000"/>
              </a:lnSpc>
            </a:pPr>
            <a:r>
              <a:rPr lang="cs-CZ" sz="1800" dirty="false"/>
              <a:t>Logo EU musí být umístěno tak, aby bylo </a:t>
            </a:r>
            <a:r>
              <a:rPr lang="cs-CZ" sz="1800" dirty="false">
                <a:solidFill>
                  <a:srgbClr val="FF0000"/>
                </a:solidFill>
              </a:rPr>
              <a:t>zřetelně viditelné</a:t>
            </a:r>
            <a:r>
              <a:rPr lang="cs-CZ" sz="1800" dirty="false"/>
              <a:t>, jeho umístění a velikost musí být úměrné, musí být viditelné při otevření stránky na digitálním zařízení </a:t>
            </a:r>
            <a:r>
              <a:rPr lang="cs-CZ" sz="1800" dirty="false">
                <a:solidFill>
                  <a:srgbClr val="FF0000"/>
                </a:solidFill>
              </a:rPr>
              <a:t>bez nutnosti přesunu na spodní část stránky</a:t>
            </a:r>
            <a:r>
              <a:rPr lang="cs-CZ" sz="1800" dirty="false"/>
              <a:t>.</a:t>
            </a:r>
          </a:p>
          <a:p>
            <a:pPr algn="just">
              <a:lnSpc>
                <a:spcPct val="100000"/>
              </a:lnSpc>
            </a:pPr>
            <a:r>
              <a:rPr lang="cs-CZ" sz="1800" dirty="false"/>
              <a:t>Zobrazení v </a:t>
            </a:r>
            <a:r>
              <a:rPr lang="cs-CZ" sz="1800" dirty="false">
                <a:solidFill>
                  <a:srgbClr val="FF0000"/>
                </a:solidFill>
              </a:rPr>
              <a:t>barevném provedení</a:t>
            </a:r>
            <a:r>
              <a:rPr lang="cs-CZ" sz="1800" dirty="false"/>
              <a:t>. Jednobarevné vyobrazení pouze ve specifických případech.</a:t>
            </a:r>
          </a:p>
          <a:p>
            <a:pPr algn="just">
              <a:lnSpc>
                <a:spcPct val="100000"/>
              </a:lnSpc>
            </a:pPr>
            <a:r>
              <a:rPr lang="cs-CZ" sz="1800" dirty="false"/>
              <a:t>Jsou-li kromě loga EU zobrazena další loga, </a:t>
            </a:r>
            <a:r>
              <a:rPr lang="cs-CZ" sz="1800" dirty="false">
                <a:solidFill>
                  <a:srgbClr val="FF0000"/>
                </a:solidFill>
              </a:rPr>
              <a:t>musí mít znak EU nejméně stejnou velikost </a:t>
            </a:r>
            <a:r>
              <a:rPr lang="cs-CZ" sz="1800" dirty="false"/>
              <a:t>(měřeno na výšku) jako největší z těchto dalších použitých log.</a:t>
            </a:r>
          </a:p>
          <a:p>
            <a:pPr algn="just">
              <a:lnSpc>
                <a:spcPct val="100000"/>
              </a:lnSpc>
            </a:pPr>
            <a:r>
              <a:rPr lang="cs-CZ" sz="1800" dirty="false"/>
              <a:t>V případě použití dalších log se doporučuje umisťovat logo EU v horizontálním řazení vždy na první pozici zleva a ve vertikálním řazení na nejvyšší pozici. </a:t>
            </a:r>
          </a:p>
          <a:p>
            <a:pPr algn="just">
              <a:lnSpc>
                <a:spcPct val="100000"/>
              </a:lnSpc>
            </a:pPr>
            <a:r>
              <a:rPr lang="cs-CZ" sz="1800" dirty="false"/>
              <a:t>Při řazení několika log za sebou je nutné dodržovat ochranné zóny jednotlivých log.</a:t>
            </a:r>
          </a:p>
          <a:p>
            <a:endParaRPr lang="cs-CZ" dirty="false"/>
          </a:p>
        </p:txBody>
      </p:sp>
    </p:spTree>
    <p:extLst>
      <p:ext uri="{BB962C8B-B14F-4D97-AF65-F5344CB8AC3E}">
        <p14:creationId xmlns:p14="http://schemas.microsoft.com/office/powerpoint/2010/main" val="313360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Kontroly a uchování dokumentů</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pic>
        <p:nvPicPr>
          <p:cNvPr id="3" name="Obrázek 2">
            <a:extLst>
              <a:ext uri="{FF2B5EF4-FFF2-40B4-BE49-F238E27FC236}">
                <a16:creationId xmlns:a16="http://schemas.microsoft.com/office/drawing/2014/main" id="{99C8986F-EFD1-6507-F732-2C74201BA90E}"/>
              </a:ext>
            </a:extLst>
          </p:cNvPr>
          <p:cNvPicPr>
            <a:picLocks noChangeAspect="true"/>
          </p:cNvPicPr>
          <p:nvPr/>
        </p:nvPicPr>
        <p:blipFill>
          <a:blip r:embed="rId3"/>
          <a:stretch>
            <a:fillRect/>
          </a:stretch>
        </p:blipFill>
        <p:spPr>
          <a:xfrm>
            <a:off x="3167844" y="3886920"/>
            <a:ext cx="2808312" cy="2808312"/>
          </a:xfrm>
          <a:prstGeom prst="rect">
            <a:avLst/>
          </a:prstGeom>
        </p:spPr>
      </p:pic>
    </p:spTree>
    <p:extLst>
      <p:ext uri="{BB962C8B-B14F-4D97-AF65-F5344CB8AC3E}">
        <p14:creationId xmlns:p14="http://schemas.microsoft.com/office/powerpoint/2010/main" val="2586754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068AE-69CA-7C54-44D6-EA16CE5A7DE5}"/>
              </a:ext>
            </a:extLst>
          </p:cNvPr>
          <p:cNvSpPr>
            <a:spLocks noGrp="true"/>
          </p:cNvSpPr>
          <p:nvPr>
            <p:ph type="title"/>
          </p:nvPr>
        </p:nvSpPr>
        <p:spPr/>
        <p:txBody>
          <a:bodyPr/>
          <a:lstStyle/>
          <a:p>
            <a:pPr algn="ctr"/>
            <a:r>
              <a:rPr lang="cs-CZ" dirty="false"/>
              <a:t>kontroly na místě</a:t>
            </a:r>
          </a:p>
        </p:txBody>
      </p:sp>
      <p:sp>
        <p:nvSpPr>
          <p:cNvPr id="3" name="Zástupný obsah 2">
            <a:extLst>
              <a:ext uri="{FF2B5EF4-FFF2-40B4-BE49-F238E27FC236}">
                <a16:creationId xmlns:a16="http://schemas.microsoft.com/office/drawing/2014/main" id="{07EEE334-D255-64BE-2A6A-0DE6076F49B2}"/>
              </a:ext>
            </a:extLst>
          </p:cNvPr>
          <p:cNvSpPr>
            <a:spLocks noGrp="true"/>
          </p:cNvSpPr>
          <p:nvPr>
            <p:ph idx="1"/>
          </p:nvPr>
        </p:nvSpPr>
        <p:spPr>
          <a:xfrm>
            <a:off x="540000" y="1288869"/>
            <a:ext cx="8244000" cy="5227131"/>
          </a:xfrm>
        </p:spPr>
        <p:txBody>
          <a:bodyPr/>
          <a:lstStyle/>
          <a:p>
            <a:pPr marL="0" indent="0" algn="just">
              <a:buNone/>
            </a:pPr>
            <a:endParaRPr lang="cs-CZ" sz="1800" dirty="false">
              <a:latin typeface="Arial" panose="020B0604020202020204" pitchFamily="34" charset="0"/>
            </a:endParaRPr>
          </a:p>
          <a:p>
            <a:pPr marL="0" indent="0" algn="just">
              <a:buNone/>
            </a:pPr>
            <a:endParaRPr lang="cs-CZ" sz="1800" b="false" i="false" u="none" strike="noStrike" baseline="0" dirty="false">
              <a:latin typeface="Arial" panose="020B0604020202020204" pitchFamily="34" charset="0"/>
            </a:endParaRPr>
          </a:p>
          <a:p>
            <a:pPr marL="0" indent="0" algn="just">
              <a:buNone/>
            </a:pPr>
            <a:endParaRPr lang="cs-CZ" sz="1800" dirty="false">
              <a:latin typeface="Arial" panose="020B0604020202020204" pitchFamily="34" charset="0"/>
            </a:endParaRPr>
          </a:p>
          <a:p>
            <a:pPr marL="0" indent="0" algn="just">
              <a:buNone/>
            </a:pPr>
            <a:endParaRPr lang="cs-CZ" sz="1800" dirty="false">
              <a:latin typeface="Arial" panose="020B0604020202020204" pitchFamily="34" charset="0"/>
            </a:endParaRPr>
          </a:p>
          <a:p>
            <a:pPr algn="just">
              <a:lnSpc>
                <a:spcPct val="100000"/>
              </a:lnSpc>
            </a:pPr>
            <a:endParaRPr lang="cs-CZ" sz="1800" b="true" i="false" u="none" strike="noStrike" baseline="0" dirty="false">
              <a:latin typeface="Arial" panose="020B0604020202020204" pitchFamily="34" charset="0"/>
            </a:endParaRPr>
          </a:p>
          <a:p>
            <a:pPr algn="just">
              <a:lnSpc>
                <a:spcPct val="100000"/>
              </a:lnSpc>
            </a:pPr>
            <a:r>
              <a:rPr lang="cs-CZ" sz="1800" b="true" i="false" u="none" strike="noStrike" baseline="0" dirty="false">
                <a:latin typeface="Arial" panose="020B0604020202020204" pitchFamily="34" charset="0"/>
              </a:rPr>
              <a:t>Příjemce musí umožnit </a:t>
            </a:r>
            <a:r>
              <a:rPr lang="cs-CZ" sz="1800" i="false" u="none" strike="noStrike" baseline="0" dirty="false">
                <a:latin typeface="Arial" panose="020B0604020202020204" pitchFamily="34" charset="0"/>
              </a:rPr>
              <a:t>vstup</a:t>
            </a:r>
            <a:r>
              <a:rPr lang="cs-CZ" sz="1800" b="true" i="false" u="none" strike="noStrike" baseline="0" dirty="false">
                <a:latin typeface="Arial" panose="020B0604020202020204" pitchFamily="34" charset="0"/>
              </a:rPr>
              <a:t> </a:t>
            </a:r>
            <a:r>
              <a:rPr lang="cs-CZ" sz="1800" b="false" i="false" u="none" strike="noStrike" baseline="0" dirty="false">
                <a:latin typeface="Arial" panose="020B0604020202020204" pitchFamily="34" charset="0"/>
              </a:rPr>
              <a:t>kontrolou pověřeným osobám, přístup k dokumentaci projektu (během realizace projektu, ale také po celou dobu, po kterou je povinen uchovávat dokumentaci projektu).</a:t>
            </a:r>
          </a:p>
          <a:p>
            <a:pPr algn="just">
              <a:lnSpc>
                <a:spcPct val="100000"/>
              </a:lnSpc>
            </a:pPr>
            <a:r>
              <a:rPr lang="cs-CZ" sz="1800" b="false" i="false" u="none" strike="noStrike" baseline="0" dirty="false">
                <a:latin typeface="Arial" panose="020B0604020202020204" pitchFamily="34" charset="0"/>
              </a:rPr>
              <a:t>K provádění kontrol na místě či auditů je oprávněno také: Ministerstvo financí, orgány finanční správy, Evropská komise nebo Evropský účetní dvůr a Nejvyšší kontrolní úřad, popř. je mohou doprovázet další přizvané osoby.</a:t>
            </a:r>
          </a:p>
          <a:p>
            <a:pPr algn="just">
              <a:lnSpc>
                <a:spcPct val="100000"/>
              </a:lnSpc>
            </a:pPr>
            <a:r>
              <a:rPr lang="cs-CZ" sz="1800" dirty="false">
                <a:latin typeface="Arial" panose="020B0604020202020204" pitchFamily="34" charset="0"/>
              </a:rPr>
              <a:t>ŘO si vyhrazuje možnost vyžádat si od příjemce informace o plánovaných aktivitách projektu, tzv. </a:t>
            </a:r>
            <a:r>
              <a:rPr lang="cs-CZ" sz="1800" b="true" dirty="false">
                <a:latin typeface="Arial" panose="020B0604020202020204" pitchFamily="34" charset="0"/>
              </a:rPr>
              <a:t>Plán aktivit projektu.</a:t>
            </a:r>
          </a:p>
          <a:p>
            <a:pPr algn="just">
              <a:lnSpc>
                <a:spcPct val="100000"/>
              </a:lnSpc>
            </a:pPr>
            <a:endParaRPr lang="cs-CZ" sz="1600" b="false" i="false" u="none" strike="noStrike" baseline="0" dirty="false">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70B5A061-2E46-B730-6488-6823AF443025}"/>
              </a:ext>
            </a:extLst>
          </p:cNvPr>
          <p:cNvSpPr>
            <a:spLocks noGrp="true"/>
          </p:cNvSpPr>
          <p:nvPr>
            <p:ph type="sldNum" sz="quarter" idx="12"/>
          </p:nvPr>
        </p:nvSpPr>
        <p:spPr/>
        <p:txBody>
          <a:bodyPr/>
          <a:lstStyle/>
          <a:p>
            <a:fld id="{479BF083-4774-43B1-9AB0-5CC1AC5DD8EE}" type="slidenum">
              <a:rPr lang="cs-CZ" smtClean="false"/>
              <a:pPr/>
              <a:t>25</a:t>
            </a:fld>
            <a:endParaRPr lang="cs-CZ"/>
          </a:p>
        </p:txBody>
      </p:sp>
      <p:graphicFrame>
        <p:nvGraphicFramePr>
          <p:cNvPr id="7" name="Tabulka 6">
            <a:extLst>
              <a:ext uri="{FF2B5EF4-FFF2-40B4-BE49-F238E27FC236}">
                <a16:creationId xmlns:a16="http://schemas.microsoft.com/office/drawing/2014/main" id="{C4F90628-F04A-2F06-B1ED-8A1547D3CCA7}"/>
              </a:ext>
            </a:extLst>
          </p:cNvPr>
          <p:cNvGraphicFramePr>
            <a:graphicFrameLocks noGrp="true"/>
          </p:cNvGraphicFramePr>
          <p:nvPr/>
        </p:nvGraphicFramePr>
        <p:xfrm>
          <a:off x="521520" y="1628800"/>
          <a:ext cx="8352480" cy="1925750"/>
        </p:xfrm>
        <a:graphic>
          <a:graphicData uri="http://schemas.openxmlformats.org/drawingml/2006/table">
            <a:tbl>
              <a:tblPr firstRow="true" bandRow="true">
                <a:tableStyleId>{5C22544A-7EE6-4342-B048-85BDC9FD1C3A}</a:tableStyleId>
              </a:tblPr>
              <a:tblGrid>
                <a:gridCol w="2574072">
                  <a:extLst>
                    <a:ext uri="{9D8B030D-6E8A-4147-A177-3AD203B41FA5}">
                      <a16:colId xmlns:a16="http://schemas.microsoft.com/office/drawing/2014/main" val="3328558398"/>
                    </a:ext>
                  </a:extLst>
                </a:gridCol>
                <a:gridCol w="5778408">
                  <a:extLst>
                    <a:ext uri="{9D8B030D-6E8A-4147-A177-3AD203B41FA5}">
                      <a16:colId xmlns:a16="http://schemas.microsoft.com/office/drawing/2014/main" val="1009184824"/>
                    </a:ext>
                  </a:extLst>
                </a:gridCol>
              </a:tblGrid>
              <a:tr h="1388582">
                <a:tc>
                  <a:txBody>
                    <a:bodyPr/>
                    <a:lstStyle/>
                    <a:p>
                      <a:r>
                        <a:rPr lang="cs-CZ" sz="1800" b="true" i="false" u="none" strike="noStrike" baseline="0" dirty="false">
                          <a:latin typeface="Arial" panose="020B0604020202020204" pitchFamily="34" charset="0"/>
                        </a:rPr>
                        <a:t>Ohlášená kontrola </a:t>
                      </a:r>
                      <a:endParaRPr lang="cs-CZ" dirty="false"/>
                    </a:p>
                  </a:txBody>
                  <a:tcPr anchor="ct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1800" b="false" i="false" u="none" strike="noStrike" kern="1200" baseline="0" dirty="false">
                          <a:solidFill>
                            <a:schemeClr val="tx1"/>
                          </a:solidFill>
                          <a:latin typeface="Arial" panose="020B0604020202020204" pitchFamily="34" charset="0"/>
                          <a:ea typeface="+mn-ea"/>
                          <a:cs typeface="+mn-cs"/>
                        </a:rPr>
                        <a:t>příjemce je o kontrole dopředu informován,</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1800" b="false" i="false" u="none" strike="noStrike" baseline="0" dirty="false">
                          <a:solidFill>
                            <a:schemeClr val="tx1"/>
                          </a:solidFill>
                          <a:latin typeface="Arial" panose="020B0604020202020204" pitchFamily="34" charset="0"/>
                        </a:rPr>
                        <a:t>je mu poskytnut seznam</a:t>
                      </a:r>
                      <a:r>
                        <a:rPr lang="cs-CZ" sz="1800" dirty="false">
                          <a:solidFill>
                            <a:schemeClr val="tx1"/>
                          </a:solidFill>
                          <a:latin typeface="Arial" panose="020B0604020202020204" pitchFamily="34" charset="0"/>
                        </a:rPr>
                        <a:t> </a:t>
                      </a:r>
                      <a:r>
                        <a:rPr lang="cs-CZ" sz="1800" b="false" i="false" u="none" strike="noStrike" baseline="0" dirty="false">
                          <a:solidFill>
                            <a:schemeClr val="tx1"/>
                          </a:solidFill>
                          <a:latin typeface="Arial" panose="020B0604020202020204" pitchFamily="34" charset="0"/>
                        </a:rPr>
                        <a:t>potřebné dokumentace a časový harmonogram kontroly, </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1800" b="false" i="false" u="none" strike="noStrike" baseline="0" dirty="false">
                          <a:solidFill>
                            <a:schemeClr val="tx1"/>
                          </a:solidFill>
                          <a:latin typeface="Arial" panose="020B0604020202020204" pitchFamily="34" charset="0"/>
                        </a:rPr>
                        <a:t>kontrolu provádí pracovníci oddělení kontrol na místě, tzn. u příjemce.</a:t>
                      </a:r>
                      <a:endParaRPr lang="cs-CZ" dirty="false"/>
                    </a:p>
                  </a:txBody>
                  <a:tcPr anchor="ctr">
                    <a:solidFill>
                      <a:schemeClr val="bg1">
                        <a:lumMod val="90000"/>
                      </a:schemeClr>
                    </a:solidFill>
                  </a:tcPr>
                </a:tc>
                <a:extLst>
                  <a:ext uri="{0D108BD9-81ED-4DB2-BD59-A6C34878D82A}">
                    <a16:rowId xmlns:a16="http://schemas.microsoft.com/office/drawing/2014/main" val="512668271"/>
                  </a:ext>
                </a:extLst>
              </a:tr>
              <a:tr h="462710">
                <a:tc>
                  <a: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b="true" i="false" u="none" strike="noStrike" kern="1200" baseline="0" dirty="false">
                          <a:solidFill>
                            <a:schemeClr val="bg1"/>
                          </a:solidFill>
                          <a:latin typeface="Arial" panose="020B0604020202020204" pitchFamily="34" charset="0"/>
                          <a:ea typeface="+mn-ea"/>
                          <a:cs typeface="+mn-cs"/>
                        </a:rPr>
                        <a:t>Neohlášená kontrola </a:t>
                      </a:r>
                    </a:p>
                  </a:txBody>
                  <a:tcPr anchor="ctr">
                    <a:solidFill>
                      <a:schemeClr val="tx1"/>
                    </a:solidFill>
                  </a:tcP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1800" b="false" i="false" u="none" strike="noStrike" kern="1200" baseline="0" dirty="false">
                          <a:solidFill>
                            <a:schemeClr val="tx1"/>
                          </a:solidFill>
                          <a:latin typeface="Arial" panose="020B0604020202020204" pitchFamily="34" charset="0"/>
                          <a:ea typeface="+mn-ea"/>
                          <a:cs typeface="+mn-cs"/>
                        </a:rPr>
                        <a:t>zejména při ověřování aktivit projektu</a:t>
                      </a:r>
                    </a:p>
                  </a:txBody>
                  <a:tcPr anchor="ctr">
                    <a:solidFill>
                      <a:schemeClr val="bg1">
                        <a:lumMod val="90000"/>
                      </a:schemeClr>
                    </a:solidFill>
                  </a:tcPr>
                </a:tc>
                <a:extLst>
                  <a:ext uri="{0D108BD9-81ED-4DB2-BD59-A6C34878D82A}">
                    <a16:rowId xmlns:a16="http://schemas.microsoft.com/office/drawing/2014/main" val="3776577689"/>
                  </a:ext>
                </a:extLst>
              </a:tr>
            </a:tbl>
          </a:graphicData>
        </a:graphic>
      </p:graphicFrame>
    </p:spTree>
    <p:extLst>
      <p:ext uri="{BB962C8B-B14F-4D97-AF65-F5344CB8AC3E}">
        <p14:creationId xmlns:p14="http://schemas.microsoft.com/office/powerpoint/2010/main" val="208033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dirty="false"/>
              <a:t>Uchování dokumentů</a:t>
            </a:r>
          </a:p>
        </p:txBody>
      </p:sp>
      <p:sp>
        <p:nvSpPr>
          <p:cNvPr id="3" name="Zástupný obsah 2">
            <a:extLst>
              <a:ext uri="{FF2B5EF4-FFF2-40B4-BE49-F238E27FC236}">
                <a16:creationId xmlns:a16="http://schemas.microsoft.com/office/drawing/2014/main" id="{59CA5009-9F84-AB62-B030-158788D84091}"/>
              </a:ext>
            </a:extLst>
          </p:cNvPr>
          <p:cNvSpPr>
            <a:spLocks noGrp="true"/>
          </p:cNvSpPr>
          <p:nvPr>
            <p:ph idx="1"/>
          </p:nvPr>
        </p:nvSpPr>
        <p:spPr/>
        <p:txBody>
          <a:bodyPr/>
          <a:lstStyle/>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Povinnost uchovávat veškeré dokumenty související s realizací projektu po dobu </a:t>
            </a:r>
            <a:r>
              <a:rPr lang="cs-CZ" sz="1800" b="true" dirty="false">
                <a:effectLst/>
                <a:latin typeface="Arial" panose="020B0604020202020204" pitchFamily="34" charset="0"/>
                <a:ea typeface="Arial" panose="020B0604020202020204" pitchFamily="34" charset="0"/>
                <a:cs typeface="Times New Roman" panose="02020603050405020304" pitchFamily="18" charset="0"/>
              </a:rPr>
              <a:t>10 let od ukončení projektu</a:t>
            </a:r>
            <a:r>
              <a:rPr lang="cs-CZ" sz="1800" b="true" dirty="false">
                <a:latin typeface="Arial" panose="020B0604020202020204" pitchFamily="34" charset="0"/>
                <a:ea typeface="Arial" panose="020B0604020202020204" pitchFamily="34" charset="0"/>
                <a:cs typeface="Times New Roman" panose="02020603050405020304" pitchFamily="18" charset="0"/>
              </a:rPr>
              <a:t> -</a:t>
            </a:r>
            <a:r>
              <a:rPr lang="cs-CZ" sz="1800" dirty="false">
                <a:latin typeface="Arial" panose="020B0604020202020204" pitchFamily="34" charset="0"/>
                <a:ea typeface="Arial" panose="020B0604020202020204" pitchFamily="34" charset="0"/>
                <a:cs typeface="Times New Roman" panose="02020603050405020304" pitchFamily="18" charset="0"/>
              </a:rPr>
              <a:t> </a:t>
            </a:r>
            <a:r>
              <a:rPr lang="cs-CZ" sz="1800" dirty="false">
                <a:effectLst/>
                <a:latin typeface="Arial" panose="020B0604020202020204" pitchFamily="34" charset="0"/>
                <a:ea typeface="Arial" panose="020B0604020202020204" pitchFamily="34" charset="0"/>
                <a:cs typeface="Times New Roman" panose="02020603050405020304" pitchFamily="18" charset="0"/>
              </a:rPr>
              <a:t>lhůta začíná běžet 1. ledna následujícího kalendářního roku poté, kdy byla příjemci vyplacena závěrečná platba, příp. kdy příjemce poukázal přeplatek dotace stanovený na základě schváleného vyúčtování výdajů v závěrečné žádosti o platbu zpět ŘO.</a:t>
            </a: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Více viz Obecná část pravidel, kap. 28 Uchovávání dokumentů.</a:t>
            </a:r>
          </a:p>
          <a:p>
            <a:pPr marL="0" indent="0" algn="just">
              <a:buNone/>
            </a:pP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26</a:t>
            </a:fld>
            <a:endParaRPr lang="cs-CZ"/>
          </a:p>
        </p:txBody>
      </p:sp>
    </p:spTree>
    <p:extLst>
      <p:ext uri="{BB962C8B-B14F-4D97-AF65-F5344CB8AC3E}">
        <p14:creationId xmlns:p14="http://schemas.microsoft.com/office/powerpoint/2010/main" val="301096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dirty="false"/>
              <a:t>Vzdělávací akce</a:t>
            </a:r>
          </a:p>
        </p:txBody>
      </p:sp>
      <p:graphicFrame>
        <p:nvGraphicFramePr>
          <p:cNvPr id="5" name="Zástupný obsah 4">
            <a:extLst>
              <a:ext uri="{FF2B5EF4-FFF2-40B4-BE49-F238E27FC236}">
                <a16:creationId xmlns:a16="http://schemas.microsoft.com/office/drawing/2014/main" id="{A175CD01-50E1-AA34-D518-DC607B1A730B}"/>
              </a:ext>
            </a:extLst>
          </p:cNvPr>
          <p:cNvGraphicFramePr>
            <a:graphicFrameLocks noGrp="true"/>
          </p:cNvGraphicFramePr>
          <p:nvPr>
            <p:ph idx="1"/>
            <p:extLst>
              <p:ext uri="{D42A27DB-BD31-4B8C-83A1-F6EECF244321}">
                <p14:modId xmlns:p14="http://schemas.microsoft.com/office/powerpoint/2010/main" val="1127916814"/>
              </p:ext>
            </p:extLst>
          </p:nvPr>
        </p:nvGraphicFramePr>
        <p:xfrm>
          <a:off x="107504" y="1340768"/>
          <a:ext cx="8928992" cy="4592320"/>
        </p:xfrm>
        <a:graphic>
          <a:graphicData uri="http://schemas.openxmlformats.org/drawingml/2006/table">
            <a:tbl>
              <a:tblPr firstRow="true" bandRow="true">
                <a:tableStyleId>{5C22544A-7EE6-4342-B048-85BDC9FD1C3A}</a:tableStyleId>
              </a:tblPr>
              <a:tblGrid>
                <a:gridCol w="8928992">
                  <a:extLst>
                    <a:ext uri="{9D8B030D-6E8A-4147-A177-3AD203B41FA5}">
                      <a16:colId xmlns:a16="http://schemas.microsoft.com/office/drawing/2014/main" val="185384590"/>
                    </a:ext>
                  </a:extLst>
                </a:gridCol>
              </a:tblGrid>
              <a:tr h="370840">
                <a:tc>
                  <a:txBody>
                    <a:bodyPr/>
                    <a:lstStyle/>
                    <a:p>
                      <a:r>
                        <a:rPr lang="cs-CZ" dirty="false"/>
                        <a:t>Prezenční forma</a:t>
                      </a:r>
                    </a:p>
                  </a:txBody>
                  <a:tcPr/>
                </a:tc>
                <a:extLst>
                  <a:ext uri="{0D108BD9-81ED-4DB2-BD59-A6C34878D82A}">
                    <a16:rowId xmlns:a16="http://schemas.microsoft.com/office/drawing/2014/main" val="1226567382"/>
                  </a:ext>
                </a:extLst>
              </a:tr>
              <a:tr h="370840">
                <a:tc>
                  <a:txBody>
                    <a:bodyPr/>
                    <a:lstStyle/>
                    <a:p>
                      <a:pPr algn="just"/>
                      <a:r>
                        <a:rPr lang="cs-CZ" sz="1600" b="true" dirty="false"/>
                        <a:t>- prezenční listiny </a:t>
                      </a:r>
                      <a:r>
                        <a:rPr lang="cs-CZ" sz="1600" dirty="false"/>
                        <a:t>obsahují min. označení projektu, označení vzdělávací aktivity, termín a čas zahájení a ukončení, jméno lektora a jeho podpis, jména účastníků, rozsah jejich účasti, podpisy stvrzující jejich účast. V případě několikadenních vzdělávacích aktivit je potřeba podpisem potvrdit každý den, kdy se účastník aktivity zúčastnil. Lze akceptovat i jiný doklad, např. výpis      z evidence docházky/přehled docházky, kopie certifikátu/osvědčení podpořené osoby.</a:t>
                      </a:r>
                      <a:endParaRPr lang="cs-CZ" dirty="false"/>
                    </a:p>
                  </a:txBody>
                  <a:tcPr/>
                </a:tc>
                <a:extLst>
                  <a:ext uri="{0D108BD9-81ED-4DB2-BD59-A6C34878D82A}">
                    <a16:rowId xmlns:a16="http://schemas.microsoft.com/office/drawing/2014/main" val="1576617880"/>
                  </a:ext>
                </a:extLst>
              </a:tr>
              <a:tr h="370840">
                <a:tc>
                  <a:txBody>
                    <a:bodyPr/>
                    <a:lstStyle/>
                    <a:p>
                      <a:r>
                        <a:rPr lang="cs-CZ" sz="1800" b="true" dirty="false">
                          <a:solidFill>
                            <a:schemeClr val="bg1"/>
                          </a:solidFill>
                          <a:latin typeface="Arial" panose="020B0604020202020204" pitchFamily="34" charset="0"/>
                          <a:ea typeface="Arial" panose="020B0604020202020204" pitchFamily="34" charset="0"/>
                          <a:cs typeface="Times New Roman" panose="02020603050405020304" pitchFamily="18" charset="0"/>
                        </a:rPr>
                        <a:t>Distanční forma:</a:t>
                      </a:r>
                      <a:endParaRPr lang="cs-CZ" sz="1800" b="true" kern="1200" dirty="false">
                        <a:solidFill>
                          <a:schemeClr val="bg1"/>
                        </a:solidFill>
                        <a:latin typeface="+mn-lt"/>
                        <a:ea typeface="+mn-ea"/>
                        <a:cs typeface="+mn-cs"/>
                      </a:endParaRPr>
                    </a:p>
                  </a:txBody>
                  <a:tcPr>
                    <a:solidFill>
                      <a:schemeClr val="tx1"/>
                    </a:solidFill>
                  </a:tcPr>
                </a:tc>
                <a:extLst>
                  <a:ext uri="{0D108BD9-81ED-4DB2-BD59-A6C34878D82A}">
                    <a16:rowId xmlns:a16="http://schemas.microsoft.com/office/drawing/2014/main" val="1096278239"/>
                  </a:ext>
                </a:extLst>
              </a:tr>
              <a:tr h="370840">
                <a:tc>
                  <a:txBody>
                    <a:bodyPr/>
                    <a:lstStyle/>
                    <a:p>
                      <a:pPr algn="just"/>
                      <a:r>
                        <a:rPr lang="cs-CZ" sz="1600" dirty="false"/>
                        <a:t>- </a:t>
                      </a:r>
                      <a:r>
                        <a:rPr lang="cs-CZ" sz="1600" b="true" dirty="false"/>
                        <a:t>sestava či jiný písemný výstup </a:t>
                      </a:r>
                      <a:r>
                        <a:rPr lang="cs-CZ" sz="1600" dirty="false"/>
                        <a:t>z příslušného softwarového nástroje obsahující délku trvání výuky, identifikaci účastníků školení a rozsah jejich účasti na vzdělávací akci, identifikaci vyučujícího, případně např. printscreen obrazovky obsahující přehled zúčastněných, datum a čas zahájení a ukončení výuky – za každý školicí den. Sestava musí obsahovat označení projektu, vzdělávací aktivitu, musí být opatřena podpisem vyučujícího. Kopie certifikátu/osvědčení podpořené osoby. Příjemce je povinen vytvořit a uchovat audiozáznam o průběhu vzdělávací akce za každou lekci (školicí den). </a:t>
                      </a:r>
                    </a:p>
                  </a:txBody>
                  <a:tcPr/>
                </a:tc>
                <a:extLst>
                  <a:ext uri="{0D108BD9-81ED-4DB2-BD59-A6C34878D82A}">
                    <a16:rowId xmlns:a16="http://schemas.microsoft.com/office/drawing/2014/main" val="2538769959"/>
                  </a:ext>
                </a:extLst>
              </a:tr>
              <a:tr h="370840">
                <a:tc>
                  <a:txBody>
                    <a:bodyPr/>
                    <a:lstStyle/>
                    <a:p>
                      <a:r>
                        <a:rPr lang="cs-CZ" b="true" dirty="false">
                          <a:solidFill>
                            <a:schemeClr val="bg1"/>
                          </a:solidFill>
                        </a:rPr>
                        <a:t>E-learning, webináře</a:t>
                      </a:r>
                    </a:p>
                  </a:txBody>
                  <a:tcPr>
                    <a:solidFill>
                      <a:schemeClr val="tx1"/>
                    </a:solidFill>
                  </a:tcPr>
                </a:tc>
                <a:extLst>
                  <a:ext uri="{0D108BD9-81ED-4DB2-BD59-A6C34878D82A}">
                    <a16:rowId xmlns:a16="http://schemas.microsoft.com/office/drawing/2014/main" val="1621857053"/>
                  </a:ext>
                </a:extLst>
              </a:tr>
              <a:tr h="370840">
                <a:tc>
                  <a:txBody>
                    <a:bodyPr/>
                    <a:lstStyle/>
                    <a:p>
                      <a:r>
                        <a:rPr lang="cs-CZ" dirty="false"/>
                        <a:t>- printscreeny, písemný výstup z aplikace, certifikát/osvědčení.</a:t>
                      </a:r>
                    </a:p>
                  </a:txBody>
                  <a:tcPr/>
                </a:tc>
                <a:extLst>
                  <a:ext uri="{0D108BD9-81ED-4DB2-BD59-A6C34878D82A}">
                    <a16:rowId xmlns:a16="http://schemas.microsoft.com/office/drawing/2014/main" val="934306782"/>
                  </a:ext>
                </a:extLst>
              </a:tr>
            </a:tbl>
          </a:graphicData>
        </a:graphic>
      </p:graphicFrame>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27</a:t>
            </a:fld>
            <a:endParaRPr lang="cs-CZ"/>
          </a:p>
        </p:txBody>
      </p:sp>
      <p:sp>
        <p:nvSpPr>
          <p:cNvPr id="7" name="TextovéPole 6">
            <a:extLst>
              <a:ext uri="{FF2B5EF4-FFF2-40B4-BE49-F238E27FC236}">
                <a16:creationId xmlns:a16="http://schemas.microsoft.com/office/drawing/2014/main" id="{2D1A26D8-26A9-B315-747C-E95F8199571C}"/>
              </a:ext>
            </a:extLst>
          </p:cNvPr>
          <p:cNvSpPr txBox="true"/>
          <p:nvPr/>
        </p:nvSpPr>
        <p:spPr>
          <a:xfrm>
            <a:off x="91617" y="6146668"/>
            <a:ext cx="4572000" cy="369332"/>
          </a:xfrm>
          <a:prstGeom prst="rect">
            <a:avLst/>
          </a:prstGeom>
          <a:noFill/>
        </p:spPr>
        <p:txBody>
          <a:bodyPr wrap="square">
            <a:spAutoFit/>
          </a:bodyPr>
          <a:lstStyle/>
          <a:p>
            <a:r>
              <a:rPr lang="cs-CZ" dirty="false"/>
              <a:t>Více viz Obecná část pravidel, kap. 28.</a:t>
            </a:r>
          </a:p>
        </p:txBody>
      </p:sp>
    </p:spTree>
    <p:extLst>
      <p:ext uri="{BB962C8B-B14F-4D97-AF65-F5344CB8AC3E}">
        <p14:creationId xmlns:p14="http://schemas.microsoft.com/office/powerpoint/2010/main" val="422529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sz="2400" dirty="false">
                <a:latin typeface="Arial" panose="020B0604020202020204" pitchFamily="34" charset="0"/>
                <a:ea typeface="Arial" panose="020B0604020202020204" pitchFamily="34" charset="0"/>
                <a:cs typeface="Times New Roman" panose="02020603050405020304" pitchFamily="18" charset="0"/>
              </a:rPr>
              <a:t>Setkávání skupin, poradenství či konzultace</a:t>
            </a:r>
            <a:endParaRPr lang="cs-CZ" sz="4000" dirty="false"/>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28</a:t>
            </a:fld>
            <a:endParaRPr lang="cs-CZ"/>
          </a:p>
        </p:txBody>
      </p:sp>
      <p:graphicFrame>
        <p:nvGraphicFramePr>
          <p:cNvPr id="5" name="Zástupný obsah 4">
            <a:extLst>
              <a:ext uri="{FF2B5EF4-FFF2-40B4-BE49-F238E27FC236}">
                <a16:creationId xmlns:a16="http://schemas.microsoft.com/office/drawing/2014/main" id="{AB593871-7FAC-9849-0636-5BFC2E91103A}"/>
              </a:ext>
            </a:extLst>
          </p:cNvPr>
          <p:cNvGraphicFramePr>
            <a:graphicFrameLocks noGrp="true"/>
          </p:cNvGraphicFramePr>
          <p:nvPr>
            <p:ph idx="1"/>
          </p:nvPr>
        </p:nvGraphicFramePr>
        <p:xfrm>
          <a:off x="107504" y="1340768"/>
          <a:ext cx="8928992" cy="5126280"/>
        </p:xfrm>
        <a:graphic>
          <a:graphicData uri="http://schemas.openxmlformats.org/drawingml/2006/table">
            <a:tbl>
              <a:tblPr firstRow="true" bandRow="true">
                <a:tableStyleId>{5C22544A-7EE6-4342-B048-85BDC9FD1C3A}</a:tableStyleId>
              </a:tblPr>
              <a:tblGrid>
                <a:gridCol w="8928992">
                  <a:extLst>
                    <a:ext uri="{9D8B030D-6E8A-4147-A177-3AD203B41FA5}">
                      <a16:colId xmlns:a16="http://schemas.microsoft.com/office/drawing/2014/main" val="185384590"/>
                    </a:ext>
                  </a:extLst>
                </a:gridCol>
              </a:tblGrid>
              <a:tr h="370840">
                <a:tc>
                  <a:txBody>
                    <a:bodyPr/>
                    <a:lstStyle/>
                    <a:p>
                      <a:r>
                        <a:rPr lang="cs-CZ" dirty="false"/>
                        <a:t>Prezenční forma</a:t>
                      </a:r>
                    </a:p>
                  </a:txBody>
                  <a:tcPr/>
                </a:tc>
                <a:extLst>
                  <a:ext uri="{0D108BD9-81ED-4DB2-BD59-A6C34878D82A}">
                    <a16:rowId xmlns:a16="http://schemas.microsoft.com/office/drawing/2014/main" val="1226567382"/>
                  </a:ext>
                </a:extLst>
              </a:tr>
              <a:tr h="493256">
                <a:tc>
                  <a:txBody>
                    <a:bodyPr/>
                    <a:lstStyle/>
                    <a:p>
                      <a:pPr marL="285750" indent="-285750" algn="just">
                        <a:buFontTx/>
                        <a:buChar char="-"/>
                      </a:pPr>
                      <a:r>
                        <a:rPr lang="pl-PL" sz="1800" b="false" dirty="false"/>
                        <a:t>seznam zúčastněných osob doplněný jejich podpisy.</a:t>
                      </a:r>
                    </a:p>
                  </a:txBody>
                  <a:tcPr/>
                </a:tc>
                <a:extLst>
                  <a:ext uri="{0D108BD9-81ED-4DB2-BD59-A6C34878D82A}">
                    <a16:rowId xmlns:a16="http://schemas.microsoft.com/office/drawing/2014/main" val="1576617880"/>
                  </a:ext>
                </a:extLst>
              </a:tr>
              <a:tr h="370840">
                <a:tc>
                  <a:txBody>
                    <a:bodyPr/>
                    <a:lstStyle/>
                    <a:p>
                      <a:r>
                        <a:rPr lang="cs-CZ" sz="1800" b="true" dirty="false">
                          <a:solidFill>
                            <a:schemeClr val="bg1"/>
                          </a:solidFill>
                          <a:latin typeface="Arial" panose="020B0604020202020204" pitchFamily="34" charset="0"/>
                          <a:ea typeface="Arial" panose="020B0604020202020204" pitchFamily="34" charset="0"/>
                          <a:cs typeface="Times New Roman" panose="02020603050405020304" pitchFamily="18" charset="0"/>
                        </a:rPr>
                        <a:t>Distanční forma:</a:t>
                      </a:r>
                      <a:endParaRPr lang="cs-CZ" sz="1800" b="true" kern="1200" dirty="false">
                        <a:solidFill>
                          <a:schemeClr val="bg1"/>
                        </a:solidFill>
                        <a:latin typeface="+mn-lt"/>
                        <a:ea typeface="+mn-ea"/>
                        <a:cs typeface="+mn-cs"/>
                      </a:endParaRPr>
                    </a:p>
                  </a:txBody>
                  <a:tcPr>
                    <a:solidFill>
                      <a:schemeClr val="tx1"/>
                    </a:solidFill>
                  </a:tcPr>
                </a:tc>
                <a:extLst>
                  <a:ext uri="{0D108BD9-81ED-4DB2-BD59-A6C34878D82A}">
                    <a16:rowId xmlns:a16="http://schemas.microsoft.com/office/drawing/2014/main" val="1096278239"/>
                  </a:ext>
                </a:extLst>
              </a:tr>
              <a:tr h="1357352">
                <a:tc>
                  <a:txBody>
                    <a:bodyPr/>
                    <a:lstStyle/>
                    <a:p>
                      <a:pPr marL="285750" indent="-285750" algn="just">
                        <a:buFontTx/>
                        <a:buChar char="-"/>
                      </a:pPr>
                      <a:r>
                        <a:rPr lang="cs-CZ" sz="1800" dirty="false"/>
                        <a:t>sestava či jiný písemný výstup z příslušného softwarového nástroje: jednoznačná identifikace účastníků  a pracovníka, který dané setkání organizoval, termín a čas zahájení a ukončení, musí to být opatřeno podpisem poradce/konzultanta/pracovníka, který setkání organizoval.</a:t>
                      </a:r>
                      <a:endParaRPr lang="cs-CZ" sz="1600" dirty="false"/>
                    </a:p>
                  </a:txBody>
                  <a:tcPr/>
                </a:tc>
                <a:extLst>
                  <a:ext uri="{0D108BD9-81ED-4DB2-BD59-A6C34878D82A}">
                    <a16:rowId xmlns:a16="http://schemas.microsoft.com/office/drawing/2014/main" val="2538769959"/>
                  </a:ext>
                </a:extLst>
              </a:tr>
              <a:tr h="370840">
                <a:tc>
                  <a:txBody>
                    <a:bodyPr/>
                    <a:lstStyle/>
                    <a:p>
                      <a:r>
                        <a:rPr lang="cs-CZ" b="true" dirty="false">
                          <a:solidFill>
                            <a:schemeClr val="bg1"/>
                          </a:solidFill>
                        </a:rPr>
                        <a:t>Poradenství/konzultace s využitím telefonické komunikace:</a:t>
                      </a:r>
                    </a:p>
                  </a:txBody>
                  <a:tcPr>
                    <a:solidFill>
                      <a:schemeClr val="tx1"/>
                    </a:solidFill>
                  </a:tcPr>
                </a:tc>
                <a:extLst>
                  <a:ext uri="{0D108BD9-81ED-4DB2-BD59-A6C34878D82A}">
                    <a16:rowId xmlns:a16="http://schemas.microsoft.com/office/drawing/2014/main" val="1621857053"/>
                  </a:ext>
                </a:extLst>
              </a:tr>
              <a:tr h="877912">
                <a:tc>
                  <a:txBody>
                    <a:bodyPr/>
                    <a:lstStyle/>
                    <a:p>
                      <a:pPr marL="285750" indent="-285750" algn="just">
                        <a:buFontTx/>
                        <a:buChar char="-"/>
                      </a:pPr>
                      <a:r>
                        <a:rPr lang="cs-CZ" dirty="false"/>
                        <a:t>písemný záznam s identifikací účastníků a poradce/konzultanta, termín a čas zahájení a ukončení poradenství, podpis.</a:t>
                      </a:r>
                    </a:p>
                  </a:txBody>
                  <a:tcPr/>
                </a:tc>
                <a:extLst>
                  <a:ext uri="{0D108BD9-81ED-4DB2-BD59-A6C34878D82A}">
                    <a16:rowId xmlns:a16="http://schemas.microsoft.com/office/drawing/2014/main" val="934306782"/>
                  </a:ext>
                </a:extLst>
              </a:tr>
              <a:tr h="370840">
                <a:tc>
                  <a:txBody>
                    <a:bodyPr/>
                    <a:lstStyle/>
                    <a:p>
                      <a:r>
                        <a:rPr lang="cs-CZ" b="true" dirty="false">
                          <a:solidFill>
                            <a:schemeClr val="bg1"/>
                          </a:solidFill>
                        </a:rPr>
                        <a:t>Poskytování specifických sociálních služeb: </a:t>
                      </a:r>
                    </a:p>
                  </a:txBody>
                  <a:tcPr>
                    <a:solidFill>
                      <a:schemeClr val="tx1"/>
                    </a:solidFill>
                  </a:tcPr>
                </a:tc>
                <a:extLst>
                  <a:ext uri="{0D108BD9-81ED-4DB2-BD59-A6C34878D82A}">
                    <a16:rowId xmlns:a16="http://schemas.microsoft.com/office/drawing/2014/main" val="3583964019"/>
                  </a:ext>
                </a:extLst>
              </a:tr>
              <a:tr h="370840">
                <a:tc>
                  <a:txBody>
                    <a:bodyPr/>
                    <a:lstStyle/>
                    <a:p>
                      <a:pPr marL="285750" indent="-285750" algn="just">
                        <a:buFontTx/>
                        <a:buChar char="-"/>
                      </a:pPr>
                      <a:r>
                        <a:rPr lang="cs-CZ" dirty="false"/>
                        <a:t>z důvodu respektování anonymity klienta (např. terénní programy): doklady, ze kterých vyplývá datum, hodina, druh poskytnuté služby a podpis zodpovědného pracovníka.</a:t>
                      </a:r>
                    </a:p>
                  </a:txBody>
                  <a:tcPr/>
                </a:tc>
                <a:extLst>
                  <a:ext uri="{0D108BD9-81ED-4DB2-BD59-A6C34878D82A}">
                    <a16:rowId xmlns:a16="http://schemas.microsoft.com/office/drawing/2014/main" val="2660268258"/>
                  </a:ext>
                </a:extLst>
              </a:tr>
            </a:tbl>
          </a:graphicData>
        </a:graphic>
      </p:graphicFrame>
    </p:spTree>
    <p:extLst>
      <p:ext uri="{BB962C8B-B14F-4D97-AF65-F5344CB8AC3E}">
        <p14:creationId xmlns:p14="http://schemas.microsoft.com/office/powerpoint/2010/main" val="398936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386000" y="1952837"/>
            <a:ext cx="7272000" cy="1224000"/>
          </a:xfrm>
        </p:spPr>
        <p:txBody>
          <a:bodyPr/>
          <a:lstStyle/>
          <a:p>
            <a:r>
              <a:rPr lang="cs-CZ" dirty="false"/>
              <a:t>Finanční řízení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683568" y="2005263"/>
            <a:ext cx="540000" cy="540000"/>
          </a:xfrm>
        </p:spPr>
      </p:pic>
      <p:pic>
        <p:nvPicPr>
          <p:cNvPr id="2" name="Obrázek 1">
            <a:extLst>
              <a:ext uri="{FF2B5EF4-FFF2-40B4-BE49-F238E27FC236}">
                <a16:creationId xmlns:a16="http://schemas.microsoft.com/office/drawing/2014/main" id="{BA127264-41BF-B1BC-FDBB-5C415EA1E6E1}"/>
              </a:ext>
            </a:extLst>
          </p:cNvPr>
          <p:cNvPicPr>
            <a:picLocks noChangeAspect="true"/>
          </p:cNvPicPr>
          <p:nvPr/>
        </p:nvPicPr>
        <p:blipFill>
          <a:blip r:embed="rId3"/>
          <a:stretch>
            <a:fillRect/>
          </a:stretch>
        </p:blipFill>
        <p:spPr>
          <a:xfrm>
            <a:off x="2567856" y="2708920"/>
            <a:ext cx="4008287" cy="4008287"/>
          </a:xfrm>
          <a:prstGeom prst="rect">
            <a:avLst/>
          </a:prstGeom>
        </p:spPr>
      </p:pic>
    </p:spTree>
    <p:extLst>
      <p:ext uri="{BB962C8B-B14F-4D97-AF65-F5344CB8AC3E}">
        <p14:creationId xmlns:p14="http://schemas.microsoft.com/office/powerpoint/2010/main" val="163379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Obsah prezentace</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468560" y="1308097"/>
            <a:ext cx="9252560"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952275" indent="-285750">
              <a:lnSpc>
                <a:spcPct val="120000"/>
              </a:lnSpc>
              <a:spcBef>
                <a:spcPts val="0"/>
              </a:spcBef>
              <a:spcAft>
                <a:spcPts val="1800"/>
              </a:spcAft>
              <a:defRPr/>
            </a:pPr>
            <a:r>
              <a:rPr lang="cs-CZ" sz="2200" b="true" dirty="false"/>
              <a:t>Základní informace (Výzva č. 063, Rozhodnutí,..)</a:t>
            </a:r>
          </a:p>
          <a:p>
            <a:pPr marL="952275" indent="-285750">
              <a:lnSpc>
                <a:spcPct val="120000"/>
              </a:lnSpc>
              <a:spcBef>
                <a:spcPts val="0"/>
              </a:spcBef>
              <a:spcAft>
                <a:spcPts val="1800"/>
              </a:spcAft>
              <a:defRPr/>
            </a:pPr>
            <a:r>
              <a:rPr lang="cs-CZ" sz="2200" b="true" dirty="false"/>
              <a:t>Změny v projektu</a:t>
            </a:r>
          </a:p>
          <a:p>
            <a:pPr marL="952275" indent="-285750">
              <a:lnSpc>
                <a:spcPct val="120000"/>
              </a:lnSpc>
              <a:spcBef>
                <a:spcPts val="0"/>
              </a:spcBef>
              <a:spcAft>
                <a:spcPts val="1800"/>
              </a:spcAft>
              <a:defRPr/>
            </a:pPr>
            <a:r>
              <a:rPr lang="cs-CZ" sz="2200" b="true" dirty="false"/>
              <a:t>Publicita projektu</a:t>
            </a:r>
          </a:p>
          <a:p>
            <a:pPr marL="952275" indent="-285750">
              <a:lnSpc>
                <a:spcPct val="120000"/>
              </a:lnSpc>
              <a:spcBef>
                <a:spcPts val="0"/>
              </a:spcBef>
              <a:spcAft>
                <a:spcPts val="1800"/>
              </a:spcAft>
              <a:defRPr/>
            </a:pPr>
            <a:r>
              <a:rPr lang="cs-CZ" sz="2200" b="true" dirty="false"/>
              <a:t>Kontroly a uchování dokumentů</a:t>
            </a:r>
          </a:p>
          <a:p>
            <a:pPr marL="952275" indent="-285750">
              <a:lnSpc>
                <a:spcPct val="120000"/>
              </a:lnSpc>
              <a:spcBef>
                <a:spcPts val="0"/>
              </a:spcBef>
              <a:spcAft>
                <a:spcPts val="1800"/>
              </a:spcAft>
              <a:defRPr/>
            </a:pPr>
            <a:r>
              <a:rPr lang="cs-CZ" sz="2200" b="true" dirty="false"/>
              <a:t>Finanční řízení projektu</a:t>
            </a:r>
          </a:p>
          <a:p>
            <a:pPr marL="952275" indent="-285750">
              <a:lnSpc>
                <a:spcPct val="120000"/>
              </a:lnSpc>
              <a:spcBef>
                <a:spcPts val="0"/>
              </a:spcBef>
              <a:spcAft>
                <a:spcPts val="1800"/>
              </a:spcAft>
              <a:defRPr/>
            </a:pPr>
            <a:r>
              <a:rPr lang="cs-CZ" sz="2200" b="true" dirty="false"/>
              <a:t>Indikátory</a:t>
            </a:r>
          </a:p>
          <a:p>
            <a:pPr marL="952275" indent="-285750">
              <a:lnSpc>
                <a:spcPct val="120000"/>
              </a:lnSpc>
              <a:spcBef>
                <a:spcPts val="0"/>
              </a:spcBef>
              <a:spcAft>
                <a:spcPts val="1800"/>
              </a:spcAft>
              <a:defRPr/>
            </a:pPr>
            <a:r>
              <a:rPr lang="cs-CZ" sz="2200" b="true" dirty="false"/>
              <a:t>Zdroje informací, informační systémy</a:t>
            </a:r>
          </a:p>
          <a:p>
            <a:pPr marL="952275" lvl="1" indent="-285750">
              <a:lnSpc>
                <a:spcPct val="120000"/>
              </a:lnSpc>
              <a:spcBef>
                <a:spcPts val="0"/>
              </a:spcBef>
              <a:spcAft>
                <a:spcPts val="1800"/>
              </a:spcAft>
              <a:buSzPct val="100000"/>
              <a:buFont typeface="Wingdings" panose="05000000000000000000" pitchFamily="2" charset="2"/>
              <a:buChar char=""/>
              <a:defRPr/>
            </a:pPr>
            <a:r>
              <a:rPr lang="cs-CZ" altLang="cs-CZ" sz="2200" b="true" dirty="false">
                <a:solidFill>
                  <a:srgbClr val="14407E"/>
                </a:solidFill>
              </a:rPr>
              <a:t>Prostor pro Vaše dotazy – průběžně i na konci semináře</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7057404" y="1237169"/>
            <a:ext cx="1907084" cy="25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dirty="false"/>
              <a:t>Hlavní zásady financování</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540000" y="1617786"/>
            <a:ext cx="8064000" cy="4898214"/>
          </a:xfrm>
        </p:spPr>
        <p:txBody>
          <a:bodyPr/>
          <a:lstStyle/>
          <a:p>
            <a:pPr marL="0" indent="0">
              <a:lnSpc>
                <a:spcPct val="100000"/>
              </a:lnSpc>
              <a:buNone/>
            </a:pPr>
            <a:r>
              <a:rPr lang="cs-CZ" sz="2000" b="true" dirty="false"/>
              <a:t>Finanční toky</a:t>
            </a:r>
          </a:p>
          <a:p>
            <a:pPr>
              <a:lnSpc>
                <a:spcPct val="100000"/>
              </a:lnSpc>
            </a:pPr>
            <a:r>
              <a:rPr lang="cs-CZ" sz="1800" dirty="false"/>
              <a:t>Zálohové platby (režim ex-ante)</a:t>
            </a:r>
          </a:p>
          <a:p>
            <a:pPr>
              <a:lnSpc>
                <a:spcPct val="100000"/>
              </a:lnSpc>
            </a:pPr>
            <a:r>
              <a:rPr lang="cs-CZ" sz="1800" dirty="false"/>
              <a:t>Zpětné vykazování výdajů příjemcem (ŽoP)</a:t>
            </a:r>
          </a:p>
          <a:p>
            <a:pPr>
              <a:lnSpc>
                <a:spcPct val="100000"/>
              </a:lnSpc>
            </a:pPr>
            <a:r>
              <a:rPr lang="cs-CZ" sz="1800" dirty="false"/>
              <a:t>Harmonogram poskytování finančních prostředků (finanční plán)</a:t>
            </a:r>
          </a:p>
          <a:p>
            <a:pPr>
              <a:lnSpc>
                <a:spcPct val="100000"/>
              </a:lnSpc>
            </a:pPr>
            <a:endParaRPr lang="cs-CZ" dirty="false"/>
          </a:p>
          <a:p>
            <a:pPr marL="0" indent="0">
              <a:lnSpc>
                <a:spcPct val="100000"/>
              </a:lnSpc>
              <a:buNone/>
            </a:pPr>
            <a:r>
              <a:rPr lang="cs-CZ" sz="2000" b="true" dirty="false"/>
              <a:t>Spolufinancování</a:t>
            </a:r>
          </a:p>
          <a:p>
            <a:pPr>
              <a:lnSpc>
                <a:spcPct val="100000"/>
              </a:lnSpc>
            </a:pPr>
            <a:r>
              <a:rPr lang="cs-CZ" sz="1800" dirty="false"/>
              <a:t>uvedeno v právním aktu</a:t>
            </a:r>
          </a:p>
          <a:p>
            <a:pPr>
              <a:lnSpc>
                <a:spcPct val="100000"/>
              </a:lnSpc>
            </a:pPr>
            <a:r>
              <a:rPr lang="cs-CZ" sz="1800" dirty="false"/>
              <a:t>pro výzvu 063 – kraje mimo hl. m. Praha 15 %</a:t>
            </a:r>
          </a:p>
          <a:p>
            <a:pPr>
              <a:lnSpc>
                <a:spcPct val="100000"/>
              </a:lnSpc>
            </a:pPr>
            <a:endParaRPr lang="cs-CZ" sz="16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30</a:t>
            </a:fld>
            <a:endParaRPr lang="cs-CZ"/>
          </a:p>
        </p:txBody>
      </p:sp>
    </p:spTree>
    <p:extLst>
      <p:ext uri="{BB962C8B-B14F-4D97-AF65-F5344CB8AC3E}">
        <p14:creationId xmlns:p14="http://schemas.microsoft.com/office/powerpoint/2010/main" val="11533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dirty="false"/>
              <a:t>Účetnictví</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540000" y="1617786"/>
            <a:ext cx="8244000" cy="4898214"/>
          </a:xfrm>
        </p:spPr>
        <p:txBody>
          <a:bodyPr/>
          <a:lstStyle/>
          <a:p>
            <a:pPr marL="0" indent="0" algn="just">
              <a:lnSpc>
                <a:spcPct val="100000"/>
              </a:lnSpc>
              <a:buNone/>
            </a:pPr>
            <a:r>
              <a:rPr lang="cs-CZ" sz="2000" b="true" dirty="false"/>
              <a:t>Povinnosti:</a:t>
            </a:r>
          </a:p>
          <a:p>
            <a:pPr algn="just">
              <a:lnSpc>
                <a:spcPct val="100000"/>
              </a:lnSpc>
            </a:pPr>
            <a:r>
              <a:rPr lang="cs-CZ" sz="1800" dirty="false"/>
              <a:t>vést účetnictví podle zákona č. 563/1991 Sb., o účetnictví,</a:t>
            </a:r>
            <a:br>
              <a:rPr lang="cs-CZ" sz="1800" dirty="false"/>
            </a:br>
            <a:r>
              <a:rPr lang="cs-CZ" sz="1800" dirty="false"/>
              <a:t>ve znění pozdějších předpisů, </a:t>
            </a:r>
          </a:p>
          <a:p>
            <a:pPr algn="just">
              <a:lnSpc>
                <a:spcPct val="100000"/>
              </a:lnSpc>
            </a:pPr>
            <a:r>
              <a:rPr lang="cs-CZ" sz="1800" dirty="false"/>
              <a:t>vést oddělenou evidenci nebo přiřadit kód ke všem výdajům spadajících do přímých osobních nákladů,</a:t>
            </a:r>
          </a:p>
          <a:p>
            <a:pPr algn="just">
              <a:lnSpc>
                <a:spcPct val="100000"/>
              </a:lnSpc>
            </a:pPr>
            <a:r>
              <a:rPr lang="cs-CZ" sz="1800" dirty="false"/>
              <a:t>doklady musí splňovat náležitosti účetního dokladu ve smyslu </a:t>
            </a:r>
            <a:r>
              <a:rPr lang="pl-PL" sz="1800" dirty="false"/>
              <a:t>§ 11 zákona  č. 563/1991 Sb., o účetnictví, nebo předepsané náležitosti daňového dokladu ve smyslu § 29-30 zákona č. 235/2004 Sb., o dani z přidané hodnoty,</a:t>
            </a:r>
          </a:p>
          <a:p>
            <a:pPr algn="just">
              <a:lnSpc>
                <a:spcPct val="100000"/>
              </a:lnSpc>
            </a:pPr>
            <a:r>
              <a:rPr lang="cs-CZ" sz="1800" dirty="false"/>
              <a:t>předmětné doklady musí být správné, úplné, průkazné, srozumitelné                    a průběžně chronologicky vedené, to způsobem zaručujícím jejich trvalost,</a:t>
            </a:r>
          </a:p>
          <a:p>
            <a:pPr algn="just">
              <a:lnSpc>
                <a:spcPct val="100000"/>
              </a:lnSpc>
            </a:pPr>
            <a:r>
              <a:rPr lang="cs-CZ" sz="1800" dirty="false"/>
              <a:t>při kontrole příjemce poskytne na vyžádání kontrolnímu orgánu účetnictví              v plném rozsahu.</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31</a:t>
            </a:fld>
            <a:endParaRPr lang="cs-CZ"/>
          </a:p>
        </p:txBody>
      </p:sp>
    </p:spTree>
    <p:extLst>
      <p:ext uri="{BB962C8B-B14F-4D97-AF65-F5344CB8AC3E}">
        <p14:creationId xmlns:p14="http://schemas.microsoft.com/office/powerpoint/2010/main" val="33972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způsobilé výdaje</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2704"/>
            <a:ext cx="8424000" cy="5033296"/>
          </a:xfrm>
        </p:spPr>
        <p:txBody>
          <a:bodyPr/>
          <a:lstStyle/>
          <a:p>
            <a:pPr marL="0" indent="0">
              <a:lnSpc>
                <a:spcPct val="100000"/>
              </a:lnSpc>
              <a:buNone/>
            </a:pPr>
            <a:r>
              <a:rPr lang="cs-CZ" sz="2000" dirty="false"/>
              <a:t>Podpora z OPZ+ je určena pouze na způsobilé výdaje. </a:t>
            </a:r>
            <a:br>
              <a:rPr lang="cs-CZ" sz="2000" dirty="false"/>
            </a:br>
            <a:endParaRPr lang="cs-CZ" sz="2000" dirty="false"/>
          </a:p>
          <a:p>
            <a:pPr marL="0" indent="0">
              <a:lnSpc>
                <a:spcPct val="100000"/>
              </a:lnSpc>
              <a:buNone/>
            </a:pPr>
            <a:r>
              <a:rPr lang="cs-CZ" sz="2000" b="true" dirty="false"/>
              <a:t>Způsobilý výdaj </a:t>
            </a:r>
            <a:r>
              <a:rPr lang="cs-CZ" sz="2000" dirty="false"/>
              <a:t>je takový, který: </a:t>
            </a:r>
          </a:p>
          <a:p>
            <a:pPr lvl="1">
              <a:lnSpc>
                <a:spcPct val="100000"/>
              </a:lnSpc>
            </a:pPr>
            <a:r>
              <a:rPr lang="cs-CZ" sz="1800" dirty="false"/>
              <a:t>je v souladu s právními předpisy EU a ČR relevantními pro projekt, </a:t>
            </a:r>
          </a:p>
          <a:p>
            <a:pPr lvl="1">
              <a:lnSpc>
                <a:spcPct val="100000"/>
              </a:lnSpc>
            </a:pPr>
            <a:r>
              <a:rPr lang="cs-CZ" sz="1800" dirty="false"/>
              <a:t>je v souladu s pravidly a cíli programu a s podmínkami poskytnutí podpory, </a:t>
            </a:r>
          </a:p>
          <a:p>
            <a:pPr lvl="1">
              <a:lnSpc>
                <a:spcPct val="100000"/>
              </a:lnSpc>
            </a:pPr>
            <a:r>
              <a:rPr lang="cs-CZ" sz="1800" dirty="false"/>
              <a:t>je přiměřený (viz dále),</a:t>
            </a:r>
          </a:p>
          <a:p>
            <a:pPr lvl="1">
              <a:lnSpc>
                <a:spcPct val="100000"/>
              </a:lnSpc>
            </a:pPr>
            <a:r>
              <a:rPr lang="cs-CZ" sz="1800" dirty="false"/>
              <a:t>vznikl v době realizace projektu, </a:t>
            </a:r>
          </a:p>
          <a:p>
            <a:pPr lvl="1">
              <a:lnSpc>
                <a:spcPct val="100000"/>
              </a:lnSpc>
            </a:pPr>
            <a:r>
              <a:rPr lang="cs-CZ" sz="1800" dirty="false"/>
              <a:t>je řádně identifikovatelný, prokazatelný a doložitelný </a:t>
            </a:r>
          </a:p>
          <a:p>
            <a:pPr lvl="1">
              <a:lnSpc>
                <a:spcPct val="100000"/>
              </a:lnSpc>
            </a:pPr>
            <a:r>
              <a:rPr lang="cs-CZ" sz="1800" dirty="false"/>
              <a:t>je nezbytný pro dosažení cílů projektu. </a:t>
            </a:r>
          </a:p>
          <a:p>
            <a:pPr marL="0" indent="0">
              <a:lnSpc>
                <a:spcPct val="100000"/>
              </a:lnSpc>
              <a:buNone/>
            </a:pPr>
            <a:r>
              <a:rPr lang="cs-CZ" sz="2000" dirty="false"/>
              <a:t>Uvedené podmínky musejí být naplněny všechny zároveň.</a:t>
            </a:r>
          </a:p>
          <a:p>
            <a:pPr marL="0" indent="0">
              <a:lnSpc>
                <a:spcPct val="100000"/>
              </a:lnSpc>
              <a:buNone/>
            </a:pPr>
            <a:endParaRPr lang="cs-CZ" sz="2000" dirty="false"/>
          </a:p>
          <a:p>
            <a:pPr>
              <a:lnSpc>
                <a:spcPct val="100000"/>
              </a:lnSpc>
            </a:pPr>
            <a:r>
              <a:rPr lang="pl-PL" sz="1600" dirty="false"/>
              <a:t>Podpora z OPZ+ je ve výzvě 063 poskytována </a:t>
            </a:r>
            <a:r>
              <a:rPr lang="pl-PL" sz="1600" dirty="false">
                <a:solidFill>
                  <a:srgbClr val="FF0000"/>
                </a:solidFill>
              </a:rPr>
              <a:t>pouze na neinvestiční výdaje</a:t>
            </a:r>
            <a:r>
              <a:rPr lang="pl-PL" sz="1600" dirty="false"/>
              <a:t>.</a:t>
            </a:r>
            <a:endParaRPr lang="cs-CZ" sz="20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32</a:t>
            </a:fld>
            <a:endParaRPr lang="cs-CZ"/>
          </a:p>
        </p:txBody>
      </p:sp>
    </p:spTree>
    <p:extLst>
      <p:ext uri="{BB962C8B-B14F-4D97-AF65-F5344CB8AC3E}">
        <p14:creationId xmlns:p14="http://schemas.microsoft.com/office/powerpoint/2010/main" val="1061956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5900"/>
            <a:ext cx="8424000" cy="5030100"/>
          </a:xfrm>
        </p:spPr>
        <p:txBody>
          <a:bodyPr/>
          <a:lstStyle/>
          <a:p>
            <a:pPr marL="0" indent="0" algn="just">
              <a:lnSpc>
                <a:spcPct val="100000"/>
              </a:lnSpc>
              <a:buNone/>
            </a:pPr>
            <a:r>
              <a:rPr lang="cs-CZ" sz="2000" b="true" u="sng" dirty="false"/>
              <a:t>Přiměřenost výdaje </a:t>
            </a:r>
            <a:r>
              <a:rPr lang="cs-CZ" sz="2000" dirty="false"/>
              <a:t>znamená dosažení optimálního vztahu mezi:</a:t>
            </a:r>
          </a:p>
          <a:p>
            <a:pPr algn="just">
              <a:lnSpc>
                <a:spcPct val="100000"/>
              </a:lnSpc>
            </a:pPr>
            <a:r>
              <a:rPr lang="cs-CZ" sz="2000" b="true" dirty="false"/>
              <a:t>Hospodárností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minimalizace výdajů nutných k dosažení cílů projektu při dodržení odpovídající kvality stanoveného cíle;</a:t>
            </a:r>
            <a:endParaRPr lang="cs-CZ" sz="2000" dirty="false"/>
          </a:p>
          <a:p>
            <a:pPr algn="just">
              <a:lnSpc>
                <a:spcPct val="100000"/>
              </a:lnSpc>
            </a:pPr>
            <a:r>
              <a:rPr lang="cs-CZ" sz="2000" b="true" dirty="false"/>
              <a:t>Účelností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přímá vazba na cíle projektu a nezbytnost pro jeho realizaci;</a:t>
            </a:r>
            <a:endParaRPr lang="cs-CZ" sz="2000" dirty="false"/>
          </a:p>
          <a:p>
            <a:pPr algn="just">
              <a:lnSpc>
                <a:spcPct val="100000"/>
              </a:lnSpc>
            </a:pPr>
            <a:r>
              <a:rPr lang="cs-CZ" sz="2000" b="true" dirty="false"/>
              <a:t>Efektivností</a:t>
            </a:r>
            <a:r>
              <a:rPr lang="cs-CZ" sz="2000" dirty="false"/>
              <a:t>, tj. vynaložením veřejných prostředků tak, aby se ve srovnání s jejich objemem dosáhlo maximálního rozsahu, kvality </a:t>
            </a:r>
            <a:br>
              <a:rPr lang="cs-CZ" sz="2000" dirty="false"/>
            </a:br>
            <a:r>
              <a:rPr lang="cs-CZ" sz="2000" dirty="false"/>
              <a:t>a přínosu.</a:t>
            </a:r>
          </a:p>
          <a:p>
            <a:pPr marL="0" indent="0" algn="just">
              <a:lnSpc>
                <a:spcPct val="100000"/>
              </a:lnSpc>
              <a:buNone/>
            </a:pPr>
            <a:endParaRPr lang="cs-CZ" sz="700" dirty="false"/>
          </a:p>
          <a:p>
            <a:pPr marL="0" indent="0" algn="just">
              <a:lnSpc>
                <a:spcPct val="100000"/>
              </a:lnSpc>
              <a:buNone/>
            </a:pPr>
            <a:r>
              <a:rPr lang="cs-CZ" sz="2000" i="true" dirty="false"/>
              <a:t>Pokud výdaje vykazované příjemcem nejsou přiměřené, ŘO je oprávněn výdaj jako způsobilý neschválit, nebo jej schválit pouze do určité výše.</a:t>
            </a:r>
          </a:p>
          <a:p>
            <a:pPr marL="0" indent="0" algn="just">
              <a:lnSpc>
                <a:spcPct val="100000"/>
              </a:lnSpc>
              <a:buNone/>
            </a:pPr>
            <a:r>
              <a:rPr lang="cs-CZ" sz="2000" i="true" dirty="false"/>
              <a:t>Na portálu www.esfcr.cz ŘO zveřejňuje přehled obvyklých cen a výší mezd/platů pro komodity / pracovní pozice, které se v projektech objevují nejčastěji.</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33</a:t>
            </a:fld>
            <a:endParaRPr lang="cs-CZ"/>
          </a:p>
        </p:txBody>
      </p:sp>
    </p:spTree>
    <p:extLst>
      <p:ext uri="{BB962C8B-B14F-4D97-AF65-F5344CB8AC3E}">
        <p14:creationId xmlns:p14="http://schemas.microsoft.com/office/powerpoint/2010/main" val="3195076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13164"/>
            <a:ext cx="8424000" cy="5444836"/>
          </a:xfrm>
        </p:spPr>
        <p:txBody>
          <a:bodyPr/>
          <a:lstStyle/>
          <a:p>
            <a:pPr marL="0" indent="0">
              <a:lnSpc>
                <a:spcPct val="100000"/>
              </a:lnSpc>
              <a:buNone/>
            </a:pPr>
            <a:r>
              <a:rPr lang="cs-CZ" sz="2000" b="true" u="sng" dirty="false"/>
              <a:t>Časová způsobilost výdaje</a:t>
            </a:r>
          </a:p>
          <a:p>
            <a:pPr algn="just">
              <a:lnSpc>
                <a:spcPct val="100000"/>
              </a:lnSpc>
            </a:pPr>
            <a:r>
              <a:rPr lang="cs-CZ" sz="1800" dirty="false"/>
              <a:t>výdaj vznikl v době realizace projektu. U osobních nákladů se jedná </a:t>
            </a:r>
            <a:br>
              <a:rPr lang="cs-CZ" sz="1800" dirty="false"/>
            </a:br>
            <a:r>
              <a:rPr lang="cs-CZ" sz="1800" dirty="false"/>
              <a:t>o identifikaci měsíce, ke kterému se osobní náklad vztahuje. Tato podmínka musí být ověřitelná - např. výplatními páskami nebo mzdovými listy, datem vzniku nákladu na příslušném účetním dokladu.</a:t>
            </a:r>
          </a:p>
          <a:p>
            <a:pPr algn="just">
              <a:lnSpc>
                <a:spcPct val="100000"/>
              </a:lnSpc>
            </a:pPr>
            <a:endParaRPr lang="cs-CZ" sz="1800" dirty="false"/>
          </a:p>
          <a:p>
            <a:pPr marL="0" indent="0" algn="just">
              <a:lnSpc>
                <a:spcPct val="100000"/>
              </a:lnSpc>
              <a:buNone/>
            </a:pPr>
            <a:r>
              <a:rPr lang="cs-CZ" sz="2000" b="true" u="sng" dirty="false"/>
              <a:t>Úhrada výdaje</a:t>
            </a:r>
          </a:p>
          <a:p>
            <a:pPr algn="just">
              <a:lnSpc>
                <a:spcPct val="100000"/>
              </a:lnSpc>
            </a:pPr>
            <a:r>
              <a:rPr lang="cs-CZ" sz="1800" dirty="false"/>
              <a:t>podmínkou způsobilosti je, že výdaj musí být skutečně zaplacen, tj. úhrada musí být doložena bankovními výpisy či výdajovými pokladními doklady.</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34</a:t>
            </a:fld>
            <a:endParaRPr lang="cs-CZ"/>
          </a:p>
        </p:txBody>
      </p:sp>
      <p:pic>
        <p:nvPicPr>
          <p:cNvPr id="5" name="Obrázek 4">
            <a:extLst>
              <a:ext uri="{FF2B5EF4-FFF2-40B4-BE49-F238E27FC236}">
                <a16:creationId xmlns:a16="http://schemas.microsoft.com/office/drawing/2014/main" id="{933B44A6-407A-E630-A71D-E5CBBF2A57FF}"/>
              </a:ext>
            </a:extLst>
          </p:cNvPr>
          <p:cNvPicPr>
            <a:picLocks noChangeAspect="true"/>
          </p:cNvPicPr>
          <p:nvPr/>
        </p:nvPicPr>
        <p:blipFill>
          <a:blip r:embed="rId3"/>
          <a:stretch>
            <a:fillRect/>
          </a:stretch>
        </p:blipFill>
        <p:spPr>
          <a:xfrm>
            <a:off x="3605073" y="4653136"/>
            <a:ext cx="1544718" cy="1689389"/>
          </a:xfrm>
          <a:prstGeom prst="rect">
            <a:avLst/>
          </a:prstGeom>
        </p:spPr>
      </p:pic>
    </p:spTree>
    <p:extLst>
      <p:ext uri="{BB962C8B-B14F-4D97-AF65-F5344CB8AC3E}">
        <p14:creationId xmlns:p14="http://schemas.microsoft.com/office/powerpoint/2010/main" val="296495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95099-C3EF-88E8-5A65-8B37BADB1628}"/>
              </a:ext>
            </a:extLst>
          </p:cNvPr>
          <p:cNvSpPr>
            <a:spLocks noGrp="true"/>
          </p:cNvSpPr>
          <p:nvPr>
            <p:ph type="title"/>
          </p:nvPr>
        </p:nvSpPr>
        <p:spPr/>
        <p:txBody>
          <a:bodyPr/>
          <a:lstStyle/>
          <a:p>
            <a:pPr algn="ctr"/>
            <a:r>
              <a:rPr lang="cs-CZ" dirty="false"/>
              <a:t>Rozdělení nákladů</a:t>
            </a:r>
          </a:p>
        </p:txBody>
      </p:sp>
      <p:sp>
        <p:nvSpPr>
          <p:cNvPr id="3" name="Zástupný obsah 2">
            <a:extLst>
              <a:ext uri="{FF2B5EF4-FFF2-40B4-BE49-F238E27FC236}">
                <a16:creationId xmlns:a16="http://schemas.microsoft.com/office/drawing/2014/main" id="{68AF0763-6657-31D8-4237-9C276802BA65}"/>
              </a:ext>
            </a:extLst>
          </p:cNvPr>
          <p:cNvSpPr>
            <a:spLocks noGrp="true"/>
          </p:cNvSpPr>
          <p:nvPr>
            <p:ph idx="1"/>
          </p:nvPr>
        </p:nvSpPr>
        <p:spPr>
          <a:xfrm>
            <a:off x="540000" y="1800000"/>
            <a:ext cx="8244000" cy="4320000"/>
          </a:xfrm>
        </p:spPr>
        <p:txBody>
          <a:bodyPr/>
          <a:lstStyle/>
          <a:p>
            <a:r>
              <a:rPr lang="cs-CZ" dirty="false"/>
              <a:t>Dle režimu skutečného vykazování</a:t>
            </a:r>
          </a:p>
          <a:p>
            <a:pPr lvl="1"/>
            <a:r>
              <a:rPr lang="cs-CZ" b="true" dirty="false"/>
              <a:t>přímé náklady </a:t>
            </a:r>
            <a:r>
              <a:rPr lang="cs-CZ" dirty="false"/>
              <a:t>(Osobní náklady, Cestovné, Nákup zařízení a vybavení a spotřebního materiálu, Nájem či leasing, Nákup služeb, Přímá podpora cílové skupiny)</a:t>
            </a:r>
          </a:p>
          <a:p>
            <a:r>
              <a:rPr lang="cs-CZ" dirty="false"/>
              <a:t>Dle režimu zjednodušeného vykazování</a:t>
            </a:r>
          </a:p>
          <a:p>
            <a:pPr lvl="1"/>
            <a:r>
              <a:rPr lang="cs-CZ" dirty="false"/>
              <a:t>Nepřímé náklady</a:t>
            </a:r>
          </a:p>
          <a:p>
            <a:pPr lvl="2"/>
            <a:r>
              <a:rPr lang="cs-CZ" dirty="false"/>
              <a:t>25 % (přímé náklady do 10 mil. Kč),</a:t>
            </a:r>
          </a:p>
          <a:p>
            <a:pPr lvl="2"/>
            <a:r>
              <a:rPr lang="cs-CZ" dirty="false"/>
              <a:t>20 % (přímé náklady nad 10 mil. Kč),</a:t>
            </a:r>
          </a:p>
          <a:p>
            <a:pPr lvl="2"/>
            <a:r>
              <a:rPr lang="cs-CZ" dirty="false"/>
              <a:t>pro projekty, u nichž podstatná většina nákladů vznikne formou nákupu služeb od externích dodavatelů, jsou způsobilá procenta nepřímých nákladů snížena. </a:t>
            </a:r>
          </a:p>
          <a:p>
            <a:pPr lvl="1"/>
            <a:r>
              <a:rPr lang="cs-CZ" sz="2000" dirty="false"/>
              <a:t>neprokazují se, odvozeny procentem od prokázaných přímých </a:t>
            </a:r>
            <a:br>
              <a:rPr lang="cs-CZ" sz="2000" dirty="false"/>
            </a:br>
            <a:r>
              <a:rPr lang="cs-CZ" sz="2000" dirty="false"/>
              <a:t>(= osobních) nákladů</a:t>
            </a:r>
          </a:p>
          <a:p>
            <a:pPr lvl="1"/>
            <a:endParaRPr lang="cs-CZ" b="true" dirty="false"/>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6F854661-AE93-57F3-A8D8-6CE4B0B0A507}"/>
              </a:ext>
            </a:extLst>
          </p:cNvPr>
          <p:cNvSpPr>
            <a:spLocks noGrp="true"/>
          </p:cNvSpPr>
          <p:nvPr>
            <p:ph type="sldNum" sz="quarter" idx="12"/>
          </p:nvPr>
        </p:nvSpPr>
        <p:spPr/>
        <p:txBody>
          <a:bodyPr/>
          <a:lstStyle/>
          <a:p>
            <a:fld id="{479BF083-4774-43B1-9AB0-5CC1AC5DD8EE}" type="slidenum">
              <a:rPr lang="cs-CZ" smtClean="false"/>
              <a:pPr/>
              <a:t>35</a:t>
            </a:fld>
            <a:endParaRPr lang="cs-CZ"/>
          </a:p>
        </p:txBody>
      </p:sp>
    </p:spTree>
    <p:extLst>
      <p:ext uri="{BB962C8B-B14F-4D97-AF65-F5344CB8AC3E}">
        <p14:creationId xmlns:p14="http://schemas.microsoft.com/office/powerpoint/2010/main" val="2087352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Nepřímé náklady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latin typeface="+mj-lt"/>
              </a:rPr>
              <a:t>Položky zahrnované do nepřímých nákladů nemohou být vykazovány v rámci přímých nákladů projektu. Mezi nepřímé náklady patří následující položky: </a:t>
            </a:r>
          </a:p>
          <a:p>
            <a:pPr algn="just">
              <a:lnSpc>
                <a:spcPct val="100000"/>
              </a:lnSpc>
              <a:spcBef>
                <a:spcPts val="0"/>
              </a:spcBef>
              <a:spcAft>
                <a:spcPts val="1000"/>
              </a:spcAft>
            </a:pPr>
            <a:r>
              <a:rPr lang="cs-CZ" sz="1800" b="true" i="false" u="none" strike="noStrike" baseline="0" dirty="false">
                <a:latin typeface="+mj-lt"/>
              </a:rPr>
              <a:t>Administrativa, řízení projektu (včetně finančního), účetnictví, personalistika komunikační a informační opatření, občerstvení a podpůrné procesy pro provoz projektu, </a:t>
            </a:r>
            <a:r>
              <a:rPr lang="cs-CZ" sz="1800" i="false" u="none" strike="noStrike" baseline="0" dirty="false">
                <a:latin typeface="+mj-lt"/>
              </a:rPr>
              <a:t>například: </a:t>
            </a:r>
          </a:p>
          <a:p>
            <a:pPr lvl="2" algn="just">
              <a:lnSpc>
                <a:spcPct val="100000"/>
              </a:lnSpc>
              <a:spcBef>
                <a:spcPts val="0"/>
              </a:spcBef>
              <a:spcAft>
                <a:spcPts val="600"/>
              </a:spcAft>
            </a:pPr>
            <a:r>
              <a:rPr lang="pl-PL" sz="1500" b="false" i="false" u="none" strike="noStrike" baseline="0" dirty="false">
                <a:latin typeface="+mj-lt"/>
              </a:rPr>
              <a:t>zajištění řízení chodu projektu či organizace, </a:t>
            </a:r>
          </a:p>
          <a:p>
            <a:pPr lvl="2" algn="just">
              <a:lnSpc>
                <a:spcPct val="100000"/>
              </a:lnSpc>
              <a:spcBef>
                <a:spcPts val="0"/>
              </a:spcBef>
              <a:spcAft>
                <a:spcPts val="600"/>
              </a:spcAft>
            </a:pPr>
            <a:r>
              <a:rPr lang="cs-CZ" sz="1500" dirty="false">
                <a:latin typeface="+mj-lt"/>
              </a:rPr>
              <a:t>z</a:t>
            </a:r>
            <a:r>
              <a:rPr lang="pl-PL" sz="1500" b="false" i="false" u="none" strike="noStrike" baseline="0" dirty="false">
                <a:latin typeface="+mj-lt"/>
              </a:rPr>
              <a:t>pracování zpráv o realizaci projektu a žádostí o platbu, </a:t>
            </a:r>
          </a:p>
          <a:p>
            <a:pPr lvl="2" algn="just">
              <a:lnSpc>
                <a:spcPct val="100000"/>
              </a:lnSpc>
              <a:spcBef>
                <a:spcPts val="0"/>
              </a:spcBef>
              <a:spcAft>
                <a:spcPts val="600"/>
              </a:spcAft>
            </a:pPr>
            <a:r>
              <a:rPr lang="cs-CZ" sz="1500" b="false" i="false" u="none" strike="noStrike" baseline="0" dirty="false">
                <a:latin typeface="+mj-lt"/>
              </a:rPr>
              <a:t>administrativní činnosti spojené s organizačním zabezpečením aktivit projektu </a:t>
            </a:r>
            <a:br>
              <a:rPr lang="cs-CZ" sz="1500" b="false" i="false" u="none" strike="noStrike" baseline="0" dirty="false">
                <a:latin typeface="+mj-lt"/>
              </a:rPr>
            </a:br>
            <a:r>
              <a:rPr lang="cs-CZ" sz="1500" b="false" i="false" u="none" strike="noStrike" baseline="0" dirty="false">
                <a:latin typeface="+mj-lt"/>
              </a:rPr>
              <a:t>(např. rezervace prostor pro vzdělávací akci, komunikace s lektory, registrace účastníků akce probíhající před danou akcí, zajištění auditní stopy o akci, příprava prezenčních listin </a:t>
            </a:r>
            <a:br>
              <a:rPr lang="cs-CZ" sz="1500" b="false" i="false" u="none" strike="noStrike" baseline="0" dirty="false">
                <a:latin typeface="+mj-lt"/>
              </a:rPr>
            </a:br>
            <a:r>
              <a:rPr lang="cs-CZ" sz="1500" b="false" i="false" u="none" strike="noStrike" baseline="0" dirty="false">
                <a:latin typeface="+mj-lt"/>
              </a:rPr>
              <a:t>a pozvánek pro účastníky akce) vč. výběru dodavatele pro projekt a další.</a:t>
            </a:r>
          </a:p>
          <a:p>
            <a:pPr algn="just">
              <a:lnSpc>
                <a:spcPct val="100000"/>
              </a:lnSpc>
              <a:spcBef>
                <a:spcPts val="0"/>
              </a:spcBef>
            </a:pPr>
            <a:r>
              <a:rPr lang="cs-CZ" sz="1800" b="true" i="false" u="none" strike="noStrike" baseline="0" dirty="false">
                <a:latin typeface="+mj-lt"/>
              </a:rPr>
              <a:t>Cestovní náhrady spojené s pracovními cestami realizačního týmu </a:t>
            </a:r>
            <a:endParaRPr lang="cs-CZ" sz="1800" b="false" i="false" u="none" strike="noStrike" baseline="0" dirty="false">
              <a:latin typeface="+mj-lt"/>
            </a:endParaRPr>
          </a:p>
          <a:p>
            <a:pPr algn="just">
              <a:lnSpc>
                <a:spcPct val="100000"/>
              </a:lnSpc>
              <a:spcBef>
                <a:spcPts val="0"/>
              </a:spcBef>
            </a:pPr>
            <a:r>
              <a:rPr lang="cs-CZ" sz="1800" b="true" i="false" u="none" strike="noStrike" baseline="0" dirty="false">
                <a:latin typeface="+mj-lt"/>
              </a:rPr>
              <a:t>Spotřební materiál, zařízení a vybavení </a:t>
            </a:r>
            <a:r>
              <a:rPr lang="cs-CZ" sz="1800" b="false" i="false" u="none" strike="noStrike" baseline="0" dirty="false">
                <a:latin typeface="+mj-lt"/>
              </a:rPr>
              <a:t>(kancelářský materiál, </a:t>
            </a:r>
            <a:br>
              <a:rPr lang="cs-CZ" sz="1800" b="false" i="false" u="none" strike="noStrike" baseline="0" dirty="false">
                <a:latin typeface="+mj-lt"/>
              </a:rPr>
            </a:br>
            <a:r>
              <a:rPr lang="cs-CZ" sz="1800" b="false" i="false" u="none" strike="noStrike" baseline="0" dirty="false">
                <a:latin typeface="+mj-lt"/>
              </a:rPr>
              <a:t>čistící prostředky,…)</a:t>
            </a:r>
          </a:p>
          <a:p>
            <a:pPr algn="just">
              <a:lnSpc>
                <a:spcPct val="100000"/>
              </a:lnSpc>
              <a:spcBef>
                <a:spcPts val="0"/>
              </a:spcBef>
            </a:pPr>
            <a:r>
              <a:rPr lang="cs-CZ" sz="1800" b="true" i="false" u="none" strike="noStrike" baseline="0" dirty="false">
                <a:latin typeface="+mj-lt"/>
              </a:rPr>
              <a:t>Prostory pro realizaci projektu </a:t>
            </a:r>
            <a:r>
              <a:rPr lang="cs-CZ" sz="1800" b="false" i="false" u="none" strike="noStrike" baseline="0" dirty="false">
                <a:latin typeface="+mj-lt"/>
              </a:rPr>
              <a:t>(nájemné za prostory využívané k administraci projektu, odpisy, energie,..)</a:t>
            </a:r>
          </a:p>
          <a:p>
            <a:pPr algn="just">
              <a:lnSpc>
                <a:spcPct val="100000"/>
              </a:lnSpc>
              <a:spcBef>
                <a:spcPts val="0"/>
              </a:spcBef>
            </a:pPr>
            <a:r>
              <a:rPr lang="cs-CZ" sz="1800" b="true" i="false" u="none" strike="noStrike" baseline="0" dirty="false">
                <a:latin typeface="+mj-lt"/>
              </a:rPr>
              <a:t>Ostatní provozní výdaje </a:t>
            </a:r>
            <a:r>
              <a:rPr lang="cs-CZ" sz="1800" i="false" u="none" strike="noStrike" baseline="0" dirty="false">
                <a:latin typeface="+mj-lt"/>
              </a:rPr>
              <a:t>(</a:t>
            </a:r>
            <a:r>
              <a:rPr lang="cs-CZ" sz="1800" b="false" i="false" u="none" strike="noStrike" baseline="0" dirty="false">
                <a:latin typeface="+mj-lt"/>
              </a:rPr>
              <a:t>internetové připojení, bankovní poplatky,…)</a:t>
            </a:r>
          </a:p>
          <a:p>
            <a:pPr algn="just">
              <a:lnSpc>
                <a:spcPct val="100000"/>
              </a:lnSpc>
              <a:spcBef>
                <a:spcPts val="0"/>
              </a:spcBef>
              <a:spcAft>
                <a:spcPts val="1200"/>
              </a:spcAft>
            </a:pPr>
            <a:endParaRPr lang="cs-CZ" sz="1800" b="false" i="false" u="none" strike="noStrike" baseline="0" dirty="false">
              <a:latin typeface="+mj-lt"/>
            </a:endParaRPr>
          </a:p>
          <a:p>
            <a:pPr algn="just">
              <a:lnSpc>
                <a:spcPct val="100000"/>
              </a:lnSpc>
              <a:spcBef>
                <a:spcPts val="0"/>
              </a:spcBef>
              <a:spcAft>
                <a:spcPts val="1200"/>
              </a:spcAft>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2791732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8C8BB285-12EB-4AE6-8265-596331480921}"/>
              </a:ext>
            </a:extLst>
          </p:cNvPr>
          <p:cNvPicPr>
            <a:picLocks noChangeAspect="true"/>
          </p:cNvPicPr>
          <p:nvPr/>
        </p:nvPicPr>
        <p:blipFill>
          <a:blip r:embed="rId2"/>
          <a:stretch>
            <a:fillRect/>
          </a:stretch>
        </p:blipFill>
        <p:spPr>
          <a:xfrm>
            <a:off x="8205263" y="-22684"/>
            <a:ext cx="902737" cy="6858000"/>
          </a:xfrm>
          <a:prstGeom prst="rect">
            <a:avLst/>
          </a:prstGeom>
        </p:spPr>
      </p:pic>
      <p:sp>
        <p:nvSpPr>
          <p:cNvPr id="17" name="TextovéPole 16">
            <a:extLst>
              <a:ext uri="{FF2B5EF4-FFF2-40B4-BE49-F238E27FC236}">
                <a16:creationId xmlns:a16="http://schemas.microsoft.com/office/drawing/2014/main" id="{7B5311C1-3313-464E-9393-B0AD30B0F705}"/>
              </a:ext>
            </a:extLst>
          </p:cNvPr>
          <p:cNvSpPr txBox="true"/>
          <p:nvPr/>
        </p:nvSpPr>
        <p:spPr>
          <a:xfrm>
            <a:off x="8388424" y="6165304"/>
            <a:ext cx="648072" cy="461665"/>
          </a:xfrm>
          <a:prstGeom prst="rect">
            <a:avLst/>
          </a:prstGeom>
          <a:noFill/>
        </p:spPr>
        <p:txBody>
          <a:bodyPr wrap="square" rtlCol="false">
            <a:spAutoFit/>
          </a:bodyPr>
          <a:lstStyle/>
          <a:p>
            <a:r>
              <a:rPr lang="cs-CZ" sz="2400" dirty="false">
                <a:solidFill>
                  <a:schemeClr val="tx2"/>
                </a:solidFill>
              </a:rPr>
              <a:t>NN</a:t>
            </a:r>
          </a:p>
        </p:txBody>
      </p:sp>
      <p:pic>
        <p:nvPicPr>
          <p:cNvPr id="5" name="Obrázek 4">
            <a:extLst>
              <a:ext uri="{FF2B5EF4-FFF2-40B4-BE49-F238E27FC236}">
                <a16:creationId xmlns:a16="http://schemas.microsoft.com/office/drawing/2014/main" id="{7866F18B-FC5E-AA23-481B-235CB16D64BD}"/>
              </a:ext>
            </a:extLst>
          </p:cNvPr>
          <p:cNvPicPr>
            <a:picLocks noChangeAspect="true"/>
          </p:cNvPicPr>
          <p:nvPr/>
        </p:nvPicPr>
        <p:blipFill>
          <a:blip r:embed="rId3"/>
          <a:stretch>
            <a:fillRect/>
          </a:stretch>
        </p:blipFill>
        <p:spPr>
          <a:xfrm>
            <a:off x="683568" y="9696"/>
            <a:ext cx="7368464" cy="6734751"/>
          </a:xfrm>
          <a:prstGeom prst="rect">
            <a:avLst/>
          </a:prstGeom>
        </p:spPr>
      </p:pic>
    </p:spTree>
    <p:extLst>
      <p:ext uri="{BB962C8B-B14F-4D97-AF65-F5344CB8AC3E}">
        <p14:creationId xmlns:p14="http://schemas.microsoft.com/office/powerpoint/2010/main" val="374907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nchor="ctr"/>
          <a:lstStyle/>
          <a:p>
            <a:pPr algn="ctr"/>
            <a:r>
              <a:rPr lang="cs-CZ" sz="2800" dirty="false"/>
              <a:t>Rozpočet projektu s NN – shrnutí</a:t>
            </a:r>
            <a:endParaRPr lang="cs-CZ" dirty="false"/>
          </a:p>
        </p:txBody>
      </p:sp>
      <p:sp>
        <p:nvSpPr>
          <p:cNvPr id="3" name="Zástupný symbol pro obsah 2"/>
          <p:cNvSpPr>
            <a:spLocks noGrp="true"/>
          </p:cNvSpPr>
          <p:nvPr>
            <p:ph idx="1"/>
          </p:nvPr>
        </p:nvSpPr>
        <p:spPr>
          <a:xfrm>
            <a:off x="408892" y="1456043"/>
            <a:ext cx="8375107" cy="5040560"/>
          </a:xfrm>
        </p:spPr>
        <p:txBody>
          <a:bodyPr/>
          <a:lstStyle/>
          <a:p>
            <a:pPr algn="just">
              <a:lnSpc>
                <a:spcPct val="114000"/>
              </a:lnSpc>
              <a:spcBef>
                <a:spcPts val="0"/>
              </a:spcBef>
              <a:spcAft>
                <a:spcPts val="1200"/>
              </a:spcAft>
            </a:pPr>
            <a:r>
              <a:rPr lang="cs-CZ" sz="1800" dirty="false"/>
              <a:t>Výdaje hrazené z nepřímých nákladů (NN) nebudou v rámci zpráv o realizaci </a:t>
            </a:r>
            <a:br>
              <a:rPr lang="cs-CZ" sz="1800" dirty="false"/>
            </a:br>
            <a:r>
              <a:rPr lang="cs-CZ" sz="1800" dirty="false"/>
              <a:t>a kontrol projektů na místě ze strany ŘO kontrolovány.</a:t>
            </a:r>
          </a:p>
          <a:p>
            <a:pPr algn="just">
              <a:lnSpc>
                <a:spcPct val="114000"/>
              </a:lnSpc>
              <a:spcBef>
                <a:spcPts val="0"/>
              </a:spcBef>
              <a:spcAft>
                <a:spcPts val="1200"/>
              </a:spcAft>
            </a:pPr>
            <a:r>
              <a:rPr lang="cs-CZ" sz="1800" dirty="false"/>
              <a:t>NN příjemce prokazuje procentuálním poměrem vůči skutečně vynaloženým způsobilým přímým nákladům, a to v rámci předložené zprávy o realizaci projektu s žádostí o platbu. </a:t>
            </a:r>
          </a:p>
          <a:p>
            <a:pPr algn="just">
              <a:lnSpc>
                <a:spcPct val="114000"/>
              </a:lnSpc>
              <a:spcBef>
                <a:spcPts val="0"/>
              </a:spcBef>
              <a:spcAft>
                <a:spcPts val="1200"/>
              </a:spcAft>
            </a:pPr>
            <a:r>
              <a:rPr lang="cs-CZ" sz="1800" dirty="false"/>
              <a:t>Prostředky na NN projektu jsou poskytovány průběžně, vždy spolu </a:t>
            </a:r>
            <a:br>
              <a:rPr lang="cs-CZ" sz="1800" dirty="false"/>
            </a:br>
            <a:r>
              <a:rPr lang="cs-CZ" sz="1800" dirty="false"/>
              <a:t>s prostředky na přímé náklady projektu. Každá platba příjemci tak v sobě zahrnuje prostředky na přímé i na nepřímé náklady.</a:t>
            </a:r>
          </a:p>
          <a:p>
            <a:pPr algn="just">
              <a:lnSpc>
                <a:spcPct val="114000"/>
              </a:lnSpc>
              <a:spcBef>
                <a:spcPts val="0"/>
              </a:spcBef>
              <a:spcAft>
                <a:spcPts val="1200"/>
              </a:spcAft>
            </a:pPr>
            <a:r>
              <a:rPr lang="cs-CZ" sz="1800" dirty="false"/>
              <a:t>V celkových způsobilých nákladech projektu je obsaženo i spolufinancování žadatele.</a:t>
            </a:r>
          </a:p>
          <a:p>
            <a:pPr marL="0" indent="0" algn="just">
              <a:lnSpc>
                <a:spcPct val="120000"/>
              </a:lnSpc>
              <a:spcBef>
                <a:spcPts val="0"/>
              </a:spcBef>
              <a:spcAft>
                <a:spcPts val="1200"/>
              </a:spcAft>
              <a:buNone/>
            </a:pPr>
            <a:endParaRPr lang="cs-CZ" sz="1800" dirty="false"/>
          </a:p>
          <a:p>
            <a:pPr>
              <a:lnSpc>
                <a:spcPct val="120000"/>
              </a:lnSpc>
              <a:spcBef>
                <a:spcPts val="0"/>
              </a:spcBef>
              <a:spcAft>
                <a:spcPts val="1200"/>
              </a:spcAft>
            </a:pPr>
            <a:endParaRPr lang="cs-CZ" sz="1800" b="true" dirty="false"/>
          </a:p>
          <a:p>
            <a:pPr marL="0" indent="0">
              <a:lnSpc>
                <a:spcPct val="120000"/>
              </a:lnSpc>
              <a:spcBef>
                <a:spcPts val="0"/>
              </a:spcBef>
              <a:spcAft>
                <a:spcPts val="1200"/>
              </a:spcAft>
              <a:buNone/>
            </a:pPr>
            <a:r>
              <a:rPr lang="cs-CZ" sz="1800" dirty="false"/>
              <a:t>      </a:t>
            </a:r>
          </a:p>
          <a:p>
            <a:pPr marL="0" indent="0">
              <a:buNone/>
            </a:pPr>
            <a:r>
              <a:rPr lang="cs-CZ" dirty="false"/>
              <a:t>     </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1453565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484784"/>
            <a:ext cx="7884876" cy="5373216"/>
          </a:xfrm>
        </p:spPr>
        <p:txBody>
          <a:bodyPr/>
          <a:lstStyle/>
          <a:p>
            <a:pPr algn="just">
              <a:lnSpc>
                <a:spcPct val="100000"/>
              </a:lnSpc>
              <a:spcBef>
                <a:spcPts val="0"/>
              </a:spcBef>
            </a:pPr>
            <a:r>
              <a:rPr lang="cs-CZ" sz="1800" b="false" i="false" u="none" strike="noStrike" baseline="0" dirty="false">
                <a:latin typeface="Arial" panose="020B0604020202020204" pitchFamily="34" charset="0"/>
              </a:rPr>
              <a:t>Všechny způsobilé přímé výdaje projektu, </a:t>
            </a:r>
            <a:r>
              <a:rPr lang="cs-CZ" sz="1800" b="true" i="false" u="none" strike="noStrike" baseline="0" dirty="false">
                <a:latin typeface="Arial" panose="020B0604020202020204" pitchFamily="34" charset="0"/>
              </a:rPr>
              <a:t>musí být příjemce schopen doložit. </a:t>
            </a:r>
            <a:r>
              <a:rPr lang="cs-CZ" sz="1800" b="false" i="false" u="none" strike="noStrike" baseline="0" dirty="false">
                <a:latin typeface="Arial" panose="020B0604020202020204" pitchFamily="34" charset="0"/>
              </a:rPr>
              <a:t>Originály dokladů jsou archivovány u toho subjektu,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pPr>
            <a:endParaRPr lang="cs-CZ" sz="1800" b="false"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latin typeface="Arial" panose="020B0604020202020204" pitchFamily="34" charset="0"/>
              </a:rPr>
              <a:t>Za účelem zabránění dvojímu financování je příjemce </a:t>
            </a:r>
            <a:r>
              <a:rPr lang="cs-CZ" sz="18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r>
              <a:rPr lang="cs-CZ" sz="1800" b="false" i="false" u="none" strike="noStrike" baseline="0" dirty="false">
                <a:latin typeface="Arial" panose="020B0604020202020204" pitchFamily="34" charset="0"/>
              </a:rPr>
              <a:t>Označení může provést vepsáním textu, razítkem apod. Příjemce má povinnost zavázat dodavatele k tomu, aby k proplacení předkládal pouze </a:t>
            </a:r>
            <a:r>
              <a:rPr lang="cs-CZ" sz="1800" b="true" i="false" u="none" strike="noStrike" baseline="0" dirty="false">
                <a:latin typeface="Arial" panose="020B0604020202020204" pitchFamily="34" charset="0"/>
              </a:rPr>
              <a:t>faktury, které obsahují název a číslo projektu</a:t>
            </a:r>
            <a:r>
              <a:rPr lang="cs-CZ" sz="1800" b="false" i="false" u="none" strike="noStrike" baseline="0" dirty="false">
                <a:latin typeface="Arial" panose="020B0604020202020204" pitchFamily="34" charset="0"/>
              </a:rPr>
              <a:t>. </a:t>
            </a:r>
          </a:p>
          <a:p>
            <a:pPr algn="just">
              <a:lnSpc>
                <a:spcPct val="100000"/>
              </a:lnSpc>
              <a:spcBef>
                <a:spcPts val="0"/>
              </a:spcBef>
            </a:pPr>
            <a:endParaRPr lang="cs-CZ" sz="1800" dirty="false">
              <a:latin typeface="Arial" panose="020B0604020202020204" pitchFamily="34" charset="0"/>
            </a:endParaRPr>
          </a:p>
          <a:p>
            <a:pPr algn="just">
              <a:lnSpc>
                <a:spcPct val="100000"/>
              </a:lnSpc>
              <a:spcBef>
                <a:spcPts val="0"/>
              </a:spcBef>
            </a:pPr>
            <a:r>
              <a:rPr lang="cs-CZ" sz="1800" b="true" i="false" u="none" strike="noStrike" baseline="0" dirty="false">
                <a:latin typeface="Arial" panose="020B0604020202020204" pitchFamily="34" charset="0"/>
              </a:rPr>
              <a:t>K žádosti o platbu je nutné do IS KP21+ naskenovat účetní doklad, pokud částka, která je z něj nárokována jako výdaj projektu, přesahuje 20.000 Kč.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39</a:t>
            </a:fld>
            <a:endParaRPr lang="cs-CZ" dirty="false"/>
          </a:p>
        </p:txBody>
      </p:sp>
      <p:pic>
        <p:nvPicPr>
          <p:cNvPr id="10242" name="Picture 2" descr="Panacek-knihy-notebook - Jirka Mazur blog">
            <a:extLst>
              <a:ext uri="{FF2B5EF4-FFF2-40B4-BE49-F238E27FC236}">
                <a16:creationId xmlns:a16="http://schemas.microsoft.com/office/drawing/2014/main" id="{B516E483-429F-09A9-DE5D-76DC25211B0F}"/>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7962300" y="1556792"/>
            <a:ext cx="1221988" cy="12584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is počítačů a notebooků - AB SOLUTIONS s.r.o.">
            <a:extLst>
              <a:ext uri="{FF2B5EF4-FFF2-40B4-BE49-F238E27FC236}">
                <a16:creationId xmlns:a16="http://schemas.microsoft.com/office/drawing/2014/main" id="{4AA72D40-3086-9C41-0F96-22505FB9EB04}"/>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l="18759" r="7222"/>
          <a:stretch/>
        </p:blipFill>
        <p:spPr bwMode="auto">
          <a:xfrm>
            <a:off x="8101033" y="5013176"/>
            <a:ext cx="990916" cy="1338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zva: Zasílejte připomínky k Záchrannému plánu cestovního ruchu ČR Covid  2020! – Česká unie cestovního ruchu">
            <a:extLst>
              <a:ext uri="{FF2B5EF4-FFF2-40B4-BE49-F238E27FC236}">
                <a16:creationId xmlns:a16="http://schemas.microsoft.com/office/drawing/2014/main" id="{63071169-D779-708E-824E-992BCBE0AE3A}"/>
              </a:ext>
            </a:extLst>
          </p:cNvPr>
          <p:cNvPicPr>
            <a:picLocks noChangeAspect="true" noChangeArrowheads="true"/>
          </p:cNvPicPr>
          <p:nvPr/>
        </p:nvPicPr>
        <p:blipFill rotWithShape="true">
          <a:blip cstate="print" r:embed="rId4">
            <a:extLst>
              <a:ext uri="{BEBA8EAE-BF5A-486C-A8C5-ECC9F3942E4B}">
                <a14:imgProps xmlns:a14="http://schemas.microsoft.com/office/drawing/2010/main">
                  <a14:imgLayer r:embed="rId5">
                    <a14:imgEffect>
                      <a14:backgroundRemoval b="95104" l="23750" r="70000" t="4479">
                        <a14:foregroundMark x1="50521" x2="46771" y1="7187" y2="30521"/>
                        <a14:foregroundMark x1="25625" x2="25625" y1="87708" y2="87708"/>
                        <a14:foregroundMark x1="27708" x2="27708" y1="89375" y2="95208"/>
                        <a14:foregroundMark x1="46771" x2="51042" y1="4479" y2="7187"/>
                        <a14:foregroundMark x1="52083" x2="67500" y1="81875" y2="62292"/>
                        <a14:foregroundMark x1="44688" x2="69063" y1="73958" y2="71354"/>
                      </a14:backgroundRemoval>
                    </a14:imgEffect>
                  </a14:imgLayer>
                </a14:imgProps>
              </a:ext>
              <a:ext uri="{28A0092B-C50C-407E-A947-70E740481C1C}">
                <a14:useLocalDpi xmlns:a14="http://schemas.microsoft.com/office/drawing/2010/main" val="0"/>
              </a:ext>
            </a:extLst>
          </a:blip>
          <a:srcRect l="18103" r="23967"/>
          <a:stretch/>
        </p:blipFill>
        <p:spPr bwMode="auto">
          <a:xfrm>
            <a:off x="8144929" y="3070191"/>
            <a:ext cx="990916" cy="17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Výzva č. 063 Podporované aktivity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61893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a:t>
            </a:r>
            <a:r>
              <a:rPr lang="cs-CZ" sz="2000" b="true" dirty="false"/>
              <a:t>odvodů na sociální a zdravotní pojištění </a:t>
            </a:r>
            <a:r>
              <a:rPr lang="cs-CZ" sz="2000" dirty="false"/>
              <a:t>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gn="just">
              <a:lnSpc>
                <a:spcPct val="100000"/>
              </a:lnSpc>
              <a:buNone/>
              <a:defRPr/>
            </a:pPr>
            <a:r>
              <a:rPr lang="cs-CZ" altLang="cs-CZ"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261402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BF816-E356-40E4-FC96-82B0A7BEBD1D}"/>
              </a:ext>
            </a:extLst>
          </p:cNvPr>
          <p:cNvSpPr>
            <a:spLocks noGrp="true"/>
          </p:cNvSpPr>
          <p:nvPr>
            <p:ph type="title"/>
          </p:nvPr>
        </p:nvSpPr>
        <p:spPr/>
        <p:txBody>
          <a:bodyPr/>
          <a:lstStyle/>
          <a:p>
            <a:pPr algn="ctr"/>
            <a:r>
              <a:rPr lang="cs-CZ" sz="2800" dirty="false"/>
              <a:t>Způsobilé výdaje - osobní náklady II</a:t>
            </a:r>
          </a:p>
        </p:txBody>
      </p:sp>
      <p:sp>
        <p:nvSpPr>
          <p:cNvPr id="3" name="Zástupný obsah 2">
            <a:extLst>
              <a:ext uri="{FF2B5EF4-FFF2-40B4-BE49-F238E27FC236}">
                <a16:creationId xmlns:a16="http://schemas.microsoft.com/office/drawing/2014/main" id="{D07351D4-4C24-CA14-642A-7D5FA92B662E}"/>
              </a:ext>
            </a:extLst>
          </p:cNvPr>
          <p:cNvSpPr>
            <a:spLocks noGrp="true"/>
          </p:cNvSpPr>
          <p:nvPr>
            <p:ph idx="1"/>
          </p:nvPr>
        </p:nvSpPr>
        <p:spPr>
          <a:xfrm>
            <a:off x="540000" y="1704108"/>
            <a:ext cx="8064000" cy="4415891"/>
          </a:xfrm>
        </p:spPr>
        <p:txBody>
          <a:bodyPr/>
          <a:lstStyle/>
          <a:p>
            <a:pPr marL="0" indent="0">
              <a:buNone/>
            </a:pPr>
            <a:r>
              <a:rPr lang="cs-CZ" b="true" dirty="false"/>
              <a:t>Způsobilé osobní náklady jsou:</a:t>
            </a:r>
          </a:p>
          <a:p>
            <a:pPr lvl="1"/>
            <a:r>
              <a:rPr lang="cs-CZ" dirty="false"/>
              <a:t>Hrubá mzda/plat</a:t>
            </a:r>
          </a:p>
          <a:p>
            <a:pPr lvl="1"/>
            <a:r>
              <a:rPr lang="cs-CZ" dirty="false"/>
              <a:t>Odvody zaměstnavatele na sociální a zdravotní pojištění </a:t>
            </a:r>
          </a:p>
          <a:p>
            <a:pPr lvl="1"/>
            <a:r>
              <a:rPr lang="cs-CZ" dirty="false"/>
              <a:t>Prémie a odměny</a:t>
            </a:r>
          </a:p>
          <a:p>
            <a:pPr lvl="1"/>
            <a:r>
              <a:rPr lang="cs-CZ" dirty="false"/>
              <a:t>Náhrada za dovolenou</a:t>
            </a:r>
          </a:p>
          <a:p>
            <a:pPr lvl="1"/>
            <a:r>
              <a:rPr lang="cs-CZ" dirty="false"/>
              <a:t>Náhrada mzdy nebo odměny z dohody (resp. poměrná část) za dny dočasné pracovní neschopnosti nebo karantény </a:t>
            </a:r>
          </a:p>
          <a:p>
            <a:pPr lvl="1"/>
            <a:r>
              <a:rPr lang="cs-CZ" dirty="false"/>
              <a:t>Úhrada odstupného pouze do zákonem uvedené minimální výše</a:t>
            </a:r>
          </a:p>
          <a:p>
            <a:pPr lvl="1"/>
            <a:r>
              <a:rPr lang="cs-CZ" dirty="false"/>
              <a:t>Náhrada mzdy nebo odměny z dohody (resp. poměrná část) v případě dalších překážek v práci </a:t>
            </a:r>
          </a:p>
          <a:p>
            <a:pPr lvl="1"/>
            <a:endParaRPr lang="cs-CZ" dirty="false"/>
          </a:p>
          <a:p>
            <a:pPr lvl="1"/>
            <a:r>
              <a:rPr lang="cs-CZ" dirty="false"/>
              <a:t>Zákonné pojištění odpovědnosti zaměstnavatele</a:t>
            </a:r>
          </a:p>
        </p:txBody>
      </p:sp>
      <p:sp>
        <p:nvSpPr>
          <p:cNvPr id="4" name="Zástupný symbol pro číslo snímku 3">
            <a:extLst>
              <a:ext uri="{FF2B5EF4-FFF2-40B4-BE49-F238E27FC236}">
                <a16:creationId xmlns:a16="http://schemas.microsoft.com/office/drawing/2014/main" id="{56FC8402-A548-9B17-E681-FC2F7BE4C2DB}"/>
              </a:ext>
            </a:extLst>
          </p:cNvPr>
          <p:cNvSpPr>
            <a:spLocks noGrp="true"/>
          </p:cNvSpPr>
          <p:nvPr>
            <p:ph type="sldNum" sz="quarter" idx="12"/>
          </p:nvPr>
        </p:nvSpPr>
        <p:spPr/>
        <p:txBody>
          <a:bodyPr/>
          <a:lstStyle/>
          <a:p>
            <a:fld id="{479BF083-4774-43B1-9AB0-5CC1AC5DD8EE}" type="slidenum">
              <a:rPr lang="cs-CZ" smtClean="false"/>
              <a:pPr/>
              <a:t>41</a:t>
            </a:fld>
            <a:endParaRPr lang="cs-CZ"/>
          </a:p>
        </p:txBody>
      </p:sp>
    </p:spTree>
    <p:extLst>
      <p:ext uri="{BB962C8B-B14F-4D97-AF65-F5344CB8AC3E}">
        <p14:creationId xmlns:p14="http://schemas.microsoft.com/office/powerpoint/2010/main" val="3200362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a:t>
            </a:r>
          </a:p>
          <a:p>
            <a:pPr algn="just">
              <a:lnSpc>
                <a:spcPct val="100000"/>
              </a:lnSpc>
            </a:pPr>
            <a:r>
              <a:rPr lang="cs-CZ" sz="2000" dirty="false"/>
              <a:t>další zákonem stanovené náležitosti.</a:t>
            </a:r>
            <a:r>
              <a:rPr lang="cs-CZ" sz="2000" dirty="false">
                <a:solidFill>
                  <a:srgbClr val="92D050"/>
                </a:solidFill>
              </a:rPr>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4082605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C148C-612E-79DD-29E1-F73F7C37788D}"/>
              </a:ext>
            </a:extLst>
          </p:cNvPr>
          <p:cNvSpPr>
            <a:spLocks noGrp="true"/>
          </p:cNvSpPr>
          <p:nvPr>
            <p:ph type="title"/>
          </p:nvPr>
        </p:nvSpPr>
        <p:spPr/>
        <p:txBody>
          <a:bodyPr/>
          <a:lstStyle/>
          <a:p>
            <a:pPr marL="0" indent="0" algn="ctr">
              <a:buNone/>
            </a:pPr>
            <a:r>
              <a:rPr lang="cs-CZ" sz="2400" b="true" dirty="false"/>
              <a:t>Pravidla způsobilosti osobních nákladů</a:t>
            </a:r>
          </a:p>
        </p:txBody>
      </p:sp>
      <p:sp>
        <p:nvSpPr>
          <p:cNvPr id="3" name="Zástupný obsah 2">
            <a:extLst>
              <a:ext uri="{FF2B5EF4-FFF2-40B4-BE49-F238E27FC236}">
                <a16:creationId xmlns:a16="http://schemas.microsoft.com/office/drawing/2014/main" id="{58B4C296-5871-888A-BDBA-737C03FF7190}"/>
              </a:ext>
            </a:extLst>
          </p:cNvPr>
          <p:cNvSpPr>
            <a:spLocks noGrp="true"/>
          </p:cNvSpPr>
          <p:nvPr>
            <p:ph idx="1"/>
          </p:nvPr>
        </p:nvSpPr>
        <p:spPr>
          <a:xfrm>
            <a:off x="360000" y="1548244"/>
            <a:ext cx="8064000" cy="4758287"/>
          </a:xfrm>
        </p:spPr>
        <p:txBody>
          <a:bodyPr/>
          <a:lstStyle/>
          <a:p>
            <a:pPr lvl="1"/>
            <a:r>
              <a:rPr lang="cs-CZ" b="true" dirty="false"/>
              <a:t>Max. úvazek 1,0 </a:t>
            </a:r>
            <a:r>
              <a:rPr lang="cs-CZ" dirty="false"/>
              <a:t>u subjektů podílejících se na realizaci projektu (příjemce + partneři).</a:t>
            </a:r>
          </a:p>
          <a:p>
            <a:pPr lvl="1"/>
            <a:r>
              <a:rPr lang="cs-CZ" dirty="false"/>
              <a:t>Sazba / hodinová odměna pro projekt a mimo projekt musí být stejná.</a:t>
            </a:r>
          </a:p>
          <a:p>
            <a:pPr lvl="1"/>
            <a:r>
              <a:rPr lang="cs-CZ" dirty="false">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lvl="1"/>
            <a:r>
              <a:rPr lang="cs-CZ"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musí být náležitě odůvodněny pro každého zaměstnance zvlášť</a:t>
            </a:r>
            <a:r>
              <a:rPr lang="cs-CZ" dirty="false">
                <a:latin typeface="Arial" panose="020B0604020202020204" pitchFamily="34" charset="0"/>
                <a:ea typeface="Arial" panose="020B0604020202020204" pitchFamily="34" charset="0"/>
                <a:cs typeface="Times New Roman" panose="02020603050405020304" pitchFamily="18" charset="0"/>
              </a:rPr>
              <a:t>, v daném kalendářním roce nepřekročí 25 % roční mzdy/odměny z dohody.</a:t>
            </a:r>
          </a:p>
          <a:p>
            <a:pPr lvl="1"/>
            <a:r>
              <a:rPr lang="cs-CZ" b="false" i="false" u="none" strike="noStrike" baseline="0" dirty="false">
                <a:latin typeface="Arial" panose="020B0604020202020204" pitchFamily="34" charset="0"/>
              </a:rPr>
              <a:t>Pracovní smlouva / DPČ / DPP </a:t>
            </a:r>
            <a:r>
              <a:rPr lang="cs-CZ" b="true" i="false" u="none" strike="noStrike" baseline="0" dirty="false">
                <a:latin typeface="Arial" panose="020B0604020202020204" pitchFamily="34" charset="0"/>
              </a:rPr>
              <a:t>nesmí být podepsána stejnou osobou na straně zaměstnavatele i na straně zaměstnance</a:t>
            </a:r>
            <a:r>
              <a:rPr lang="cs-CZ" b="false" i="false" u="none" strike="noStrike" baseline="0" dirty="false">
                <a:latin typeface="Arial" panose="020B0604020202020204" pitchFamily="34" charset="0"/>
              </a:rPr>
              <a:t>!</a:t>
            </a:r>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5EB2EEF0-A622-D870-998D-27301D91AA19}"/>
              </a:ext>
            </a:extLst>
          </p:cNvPr>
          <p:cNvSpPr>
            <a:spLocks noGrp="true"/>
          </p:cNvSpPr>
          <p:nvPr>
            <p:ph type="sldNum" sz="quarter" idx="12"/>
          </p:nvPr>
        </p:nvSpPr>
        <p:spPr/>
        <p:txBody>
          <a:bodyPr/>
          <a:lstStyle/>
          <a:p>
            <a:fld id="{479BF083-4774-43B1-9AB0-5CC1AC5DD8EE}" type="slidenum">
              <a:rPr lang="cs-CZ" smtClean="false"/>
              <a:pPr/>
              <a:t>43</a:t>
            </a:fld>
            <a:endParaRPr lang="cs-CZ"/>
          </a:p>
        </p:txBody>
      </p:sp>
    </p:spTree>
    <p:extLst>
      <p:ext uri="{BB962C8B-B14F-4D97-AF65-F5344CB8AC3E}">
        <p14:creationId xmlns:p14="http://schemas.microsoft.com/office/powerpoint/2010/main" val="723713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412776"/>
            <a:ext cx="8604000" cy="4968552"/>
          </a:xfrm>
        </p:spPr>
        <p:txBody>
          <a:bodyPr/>
          <a:lstStyle/>
          <a:p>
            <a:pPr marL="0" indent="0" algn="just">
              <a:lnSpc>
                <a:spcPct val="100000"/>
              </a:lnSpc>
              <a:buNone/>
            </a:pPr>
            <a:r>
              <a:rPr lang="cs-CZ" b="true" dirty="false">
                <a:solidFill>
                  <a:srgbClr val="FF0000"/>
                </a:solidFill>
                <a:latin typeface="+mj-lt"/>
              </a:rPr>
              <a:t>Pozor na střet zájmů</a:t>
            </a:r>
          </a:p>
          <a:p>
            <a:pPr marL="0" indent="0" algn="just">
              <a:lnSpc>
                <a:spcPct val="100000"/>
              </a:lnSpc>
              <a:buNone/>
            </a:pPr>
            <a:r>
              <a:rPr lang="cs-CZ" sz="1800" dirty="false">
                <a:latin typeface="+mj-lt"/>
              </a:rPr>
              <a:t>Mějte prosím na paměti, že pro posouzení střetu zájmu postačí pouze možnost (ohrožení) mít vliv na výsledek výběrového/zadávacího řízení, případně je ohrožena nestrannost nebo nezávislost v souvislosti s výběrovým řízením. </a:t>
            </a:r>
          </a:p>
          <a:p>
            <a:pPr algn="just">
              <a:lnSpc>
                <a:spcPct val="100000"/>
              </a:lnSpc>
            </a:pPr>
            <a:r>
              <a:rPr lang="cs-CZ" sz="1800" dirty="false">
                <a:latin typeface="+mj-lt"/>
              </a:rPr>
              <a:t>Střet zájmů se vztahuje nejen na členy realizačního týmu, ale na všechny zaměstnance zadavatele, tj. zaměstnance příjemce </a:t>
            </a:r>
            <a:r>
              <a:rPr lang="cs-CZ" sz="1800" dirty="false">
                <a:latin typeface="+mj-lt"/>
                <a:sym typeface="Wingdings" panose="05000000000000000000" pitchFamily="2" charset="2"/>
              </a:rPr>
              <a:t> </a:t>
            </a:r>
            <a:r>
              <a:rPr lang="cs-CZ" sz="1800" b="true" u="sng" dirty="false">
                <a:solidFill>
                  <a:srgbClr val="FF0000"/>
                </a:solidFill>
                <a:latin typeface="+mj-lt"/>
                <a:sym typeface="Wingdings" panose="05000000000000000000" pitchFamily="2" charset="2"/>
              </a:rPr>
              <a:t>ž</a:t>
            </a:r>
            <a:r>
              <a:rPr lang="cs-CZ" sz="1800" b="true" u="sng" dirty="false">
                <a:solidFill>
                  <a:srgbClr val="FF0000"/>
                </a:solidFill>
                <a:latin typeface="+mj-lt"/>
              </a:rPr>
              <a:t>ádný zaměstnanec příjemce nesmí být jeho dodavatelem</a:t>
            </a:r>
            <a:r>
              <a:rPr lang="cs-CZ" sz="1800" u="sng" dirty="false">
                <a:solidFill>
                  <a:srgbClr val="FF0000"/>
                </a:solidFill>
                <a:latin typeface="+mj-lt"/>
              </a:rPr>
              <a:t>.</a:t>
            </a:r>
          </a:p>
          <a:p>
            <a:pPr algn="just">
              <a:lnSpc>
                <a:spcPct val="100000"/>
              </a:lnSpc>
            </a:pPr>
            <a:r>
              <a:rPr lang="cs-CZ" sz="1800" dirty="false">
                <a:latin typeface="+mj-lt"/>
              </a:rPr>
              <a:t>Ve střetu zájmu jsou také členové statutárního orgánu zadavatele, osoby, které se podílely na zpracování žádosti o podporu, osoby, které se ve prospěch zadavatele podílely na přípravě nebo zadávání předmětné zakázky apod.</a:t>
            </a:r>
          </a:p>
          <a:p>
            <a:pPr algn="just">
              <a:lnSpc>
                <a:spcPct val="100000"/>
              </a:lnSpc>
            </a:pPr>
            <a:r>
              <a:rPr lang="cs-CZ" sz="1800" dirty="false">
                <a:latin typeface="+mj-lt"/>
              </a:rPr>
              <a:t>Více viz kap. 20.1 Obecné části pravidel OPZ+.</a:t>
            </a:r>
          </a:p>
          <a:p>
            <a:pPr algn="just">
              <a:lnSpc>
                <a:spcPct val="100000"/>
              </a:lnSpc>
            </a:pPr>
            <a:endParaRPr lang="cs-CZ" sz="1800" dirty="false">
              <a:latin typeface="+mj-lt"/>
            </a:endParaRP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404995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Cestovné</a:t>
            </a:r>
          </a:p>
        </p:txBody>
      </p:sp>
      <p:sp>
        <p:nvSpPr>
          <p:cNvPr id="3" name="Zástupný symbol pro obsah 2"/>
          <p:cNvSpPr>
            <a:spLocks noGrp="true"/>
          </p:cNvSpPr>
          <p:nvPr>
            <p:ph idx="1"/>
          </p:nvPr>
        </p:nvSpPr>
        <p:spPr>
          <a:xfrm>
            <a:off x="540000" y="1340768"/>
            <a:ext cx="8064000" cy="4779232"/>
          </a:xfrm>
        </p:spPr>
        <p:txBody>
          <a:bodyPr/>
          <a:lstStyle/>
          <a:p>
            <a:r>
              <a:rPr lang="cs-CZ" altLang="cs-CZ" sz="2000" dirty="false"/>
              <a:t>Výdaje spojené s cestami zaměstnanců (včetně DPP a DPČ) příjemce, partnerů s finančním příspěvkem při zahraničních cestách. </a:t>
            </a:r>
          </a:p>
          <a:p>
            <a:pPr lvl="1"/>
            <a:r>
              <a:rPr lang="cs-CZ" altLang="cs-CZ" dirty="false"/>
              <a:t>Jízdní výdaje: při zakoupení časových kuponů musí být doloženo, že nákup kuponu je levnější než jednotlivé jízdenky. Letenky: pouze při vzdálenosti více než 500 km, ekonomická třída. Kratší vzdálenost: souhlas ŘO/cena jízdenky v 1. třídě vlaku</a:t>
            </a:r>
          </a:p>
          <a:p>
            <a:pPr lvl="1"/>
            <a:r>
              <a:rPr lang="cs-CZ" altLang="cs-CZ" dirty="false"/>
              <a:t>Ubytování: musí odpovídat cenám v místě obvyklým, </a:t>
            </a:r>
          </a:p>
          <a:p>
            <a:pPr lvl="1"/>
            <a:r>
              <a:rPr lang="cs-CZ" altLang="cs-CZ" dirty="false"/>
              <a:t>Stravné: výši stravného na základě zákona č. 262/2006 Sb., zákoník práce, a prováděcí vyhlášky MPSV nebo MF určuje zaměstnavatel zaměstnanci před vysláním na pracovní cestu.</a:t>
            </a:r>
          </a:p>
          <a:p>
            <a:pPr lvl="1"/>
            <a:r>
              <a:rPr lang="cs-CZ" altLang="cs-CZ" dirty="false"/>
              <a:t>Nezbytné vedlejší výdaje: cestovní pojištění, dálniční poplatek, poplatky za úschovu zavazadel…</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1145121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cestovné – PN a NN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pic>
        <p:nvPicPr>
          <p:cNvPr id="4098" name="Picture 2"/>
          <p:cNvPicPr>
            <a:picLocks noGrp="true" noChangeAspect="true" noChangeArrowheads="true"/>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13" y="1052736"/>
            <a:ext cx="9128740" cy="56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682039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nákup zařízení a vybavení</a:t>
            </a:r>
          </a:p>
        </p:txBody>
      </p:sp>
      <p:sp>
        <p:nvSpPr>
          <p:cNvPr id="3" name="Zástupný symbol pro obsah 2"/>
          <p:cNvSpPr>
            <a:spLocks noGrp="true"/>
          </p:cNvSpPr>
          <p:nvPr>
            <p:ph idx="1"/>
          </p:nvPr>
        </p:nvSpPr>
        <p:spPr>
          <a:xfrm>
            <a:off x="540000" y="1487564"/>
            <a:ext cx="8064000" cy="2160240"/>
          </a:xfrm>
        </p:spPr>
        <p:txBody>
          <a:bodyPr/>
          <a:lstStyle/>
          <a:p>
            <a:pPr algn="just"/>
            <a:r>
              <a:rPr lang="cs-CZ" sz="1800" dirty="false"/>
              <a:t>Způsobilé jsou výdaje spojené s nákupem nového nebo použitého vybavení hmotné povahy a také výdaje na nehmotný majetek.</a:t>
            </a:r>
          </a:p>
          <a:p>
            <a:pPr algn="just"/>
            <a:r>
              <a:rPr lang="cs-CZ" sz="1800" dirty="false"/>
              <a:t>Pokud jsou pořízené položky využívány i k jiným účelům, které přímo nesouvisí s cíli projektu, způsobilá je pouze poměrná část těchto výdajů.</a:t>
            </a:r>
          </a:p>
          <a:p>
            <a:pPr algn="just"/>
            <a:r>
              <a:rPr lang="cs-CZ" altLang="cs-CZ" sz="1800" dirty="false"/>
              <a:t>Pro vybavení členů RT platí, že proplácet lze vždy </a:t>
            </a:r>
            <a:r>
              <a:rPr lang="cs-CZ" altLang="cs-CZ" sz="1800" b="true" dirty="false"/>
              <a:t>výši nákladů odpovídající zapojení do projektu, tedy součtu všech úvazků v RT</a:t>
            </a:r>
            <a:br>
              <a:rPr lang="cs-CZ" altLang="cs-CZ" sz="1800" b="true" dirty="false"/>
            </a:br>
            <a:r>
              <a:rPr lang="cs-CZ" altLang="cs-CZ" sz="1800" dirty="false"/>
              <a:t>(2 osoby x 0,5 úvazek = 1 počítač); náklady na zařízení a vybavení pro pracovníky, jejichž mzdy jsou hrazené z nepřímých nákladů, patří do nepřímých nákladů.</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
        <p:nvSpPr>
          <p:cNvPr id="5" name="Zástupný symbol pro obsah 2">
            <a:extLst>
              <a:ext uri="{FF2B5EF4-FFF2-40B4-BE49-F238E27FC236}">
                <a16:creationId xmlns:a16="http://schemas.microsoft.com/office/drawing/2014/main" id="{CDCCF277-46A5-04C7-852B-63B5DAF599AF}"/>
              </a:ext>
            </a:extLst>
          </p:cNvPr>
          <p:cNvSpPr txBox="true">
            <a:spLocks/>
          </p:cNvSpPr>
          <p:nvPr/>
        </p:nvSpPr>
        <p:spPr>
          <a:xfrm>
            <a:off x="609671" y="4509120"/>
            <a:ext cx="4610401" cy="18002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altLang="cs-CZ" sz="1800" dirty="false"/>
          </a:p>
          <a:p>
            <a:pPr algn="just"/>
            <a:endParaRPr lang="cs-CZ" altLang="cs-CZ" sz="1800" dirty="false"/>
          </a:p>
          <a:p>
            <a:pPr algn="just"/>
            <a:r>
              <a:rPr lang="cs-CZ" altLang="cs-CZ" sz="1800" dirty="false"/>
              <a:t>Investiční výdaje nejsou ve výzvě č. 063 povoleny.</a:t>
            </a:r>
          </a:p>
          <a:p>
            <a:endParaRPr lang="cs-CZ" dirty="false"/>
          </a:p>
        </p:txBody>
      </p:sp>
      <p:pic>
        <p:nvPicPr>
          <p:cNvPr id="13316" name="Picture 4" descr="Manager Management Free content, Commercial work Stickman, white, recruiter  png | PNGEgg">
            <a:extLst>
              <a:ext uri="{FF2B5EF4-FFF2-40B4-BE49-F238E27FC236}">
                <a16:creationId xmlns:a16="http://schemas.microsoft.com/office/drawing/2014/main" id="{6507DD69-A12F-518A-3FAD-591E241E7D0F}"/>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6714" l="9483" r="89943" t="7512">
                        <a14:foregroundMark x1="34195" x2="52647" y1="14319" y2="9474"/>
                        <a14:foregroundMark x1="57806" x2="55172" y1="11267" y2="27700"/>
                        <a14:foregroundMark x1="53066" x2="37644" y1="8920" y2="8920"/>
                        <a14:foregroundMark x1="37644" x2="31322" y1="8920" y2="13146"/>
                        <a14:foregroundMark x1="44253" x2="70402" y1="89202" y2="90376"/>
                        <a14:foregroundMark x1="70402" x2="47989" y1="90376" y2="85446"/>
                        <a14:foregroundMark x1="36782" x2="50289" y1="92488" y2="94398"/>
                        <a14:foregroundMark x1="62755" x2="55460" y1="93518" y2="87559"/>
                        <a14:backgroundMark x1="47126" x2="55172" y1="97653" y2="99765"/>
                        <a14:backgroundMark x1="54310" x2="72701" y1="98122" y2="96948"/>
                        <a14:backgroundMark x1="54310" x2="66667" y1="7277" y2="6808"/>
                      </a14:backgroundRemoval>
                    </a14:imgEffect>
                  </a14:imgLayer>
                </a14:imgProps>
              </a:ext>
              <a:ext uri="{28A0092B-C50C-407E-A947-70E740481C1C}">
                <a14:useLocalDpi xmlns:a14="http://schemas.microsoft.com/office/drawing/2010/main" val="0"/>
              </a:ext>
            </a:extLst>
          </a:blip>
          <a:srcRect t="6685" b="2376"/>
          <a:stretch/>
        </p:blipFill>
        <p:spPr bwMode="auto">
          <a:xfrm>
            <a:off x="6444208" y="4832636"/>
            <a:ext cx="1512168" cy="16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95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Nákup služeb, DPH</a:t>
            </a:r>
          </a:p>
        </p:txBody>
      </p:sp>
      <p:sp>
        <p:nvSpPr>
          <p:cNvPr id="3" name="Zástupný symbol pro obsah 2"/>
          <p:cNvSpPr>
            <a:spLocks noGrp="true"/>
          </p:cNvSpPr>
          <p:nvPr>
            <p:ph idx="1"/>
          </p:nvPr>
        </p:nvSpPr>
        <p:spPr>
          <a:xfrm>
            <a:off x="539552" y="1628800"/>
            <a:ext cx="8064000" cy="4779232"/>
          </a:xfrm>
        </p:spPr>
        <p:txBody>
          <a:bodyPr/>
          <a:lstStyle/>
          <a:p>
            <a:pPr algn="just">
              <a:lnSpc>
                <a:spcPct val="100000"/>
              </a:lnSpc>
              <a:spcAft>
                <a:spcPts val="1000"/>
              </a:spcAft>
              <a:defRPr/>
            </a:pPr>
            <a:r>
              <a:rPr lang="cs-CZ" dirty="false"/>
              <a:t>Dodání služby musí být nezbytné k realizaci projektu </a:t>
            </a:r>
            <a:br>
              <a:rPr lang="cs-CZ" dirty="false"/>
            </a:br>
            <a:r>
              <a:rPr lang="cs-CZ" dirty="false"/>
              <a:t>a musí vytvářet novou hodnotu.</a:t>
            </a:r>
          </a:p>
          <a:p>
            <a:pPr algn="just">
              <a:lnSpc>
                <a:spcPct val="100000"/>
              </a:lnSpc>
              <a:spcAft>
                <a:spcPts val="1000"/>
              </a:spcAft>
              <a:defRPr/>
            </a:pPr>
            <a:r>
              <a:rPr lang="cs-CZ" dirty="false"/>
              <a:t>DPH – rozdílné pro plátce a neplátce DPH</a:t>
            </a:r>
          </a:p>
          <a:p>
            <a:pPr lvl="1" algn="just">
              <a:lnSpc>
                <a:spcPct val="100000"/>
              </a:lnSpc>
              <a:spcAft>
                <a:spcPts val="1000"/>
              </a:spcAft>
              <a:defRPr/>
            </a:pPr>
            <a:r>
              <a:rPr lang="cs-CZ" sz="2200" dirty="false"/>
              <a:t>U neplátce je DPH způsobilým výdajem</a:t>
            </a:r>
          </a:p>
          <a:p>
            <a:pPr lvl="1" algn="just">
              <a:lnSpc>
                <a:spcPct val="100000"/>
              </a:lnSpc>
              <a:spcAft>
                <a:spcPts val="1000"/>
              </a:spcAft>
              <a:defRPr/>
            </a:pPr>
            <a:r>
              <a:rPr lang="cs-CZ" sz="2200" dirty="false"/>
              <a:t>U plátců je DPH způsobilým výdajem, pokud nevzniká nárok na odpočet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541484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Přímá podpora</a:t>
            </a:r>
          </a:p>
        </p:txBody>
      </p:sp>
      <p:sp>
        <p:nvSpPr>
          <p:cNvPr id="3" name="Zástupný symbol pro obsah 2"/>
          <p:cNvSpPr>
            <a:spLocks noGrp="true"/>
          </p:cNvSpPr>
          <p:nvPr>
            <p:ph idx="1"/>
          </p:nvPr>
        </p:nvSpPr>
        <p:spPr>
          <a:xfrm>
            <a:off x="467544" y="1556792"/>
            <a:ext cx="8064000" cy="4320000"/>
          </a:xfrm>
        </p:spPr>
        <p:txBody>
          <a:bodyPr/>
          <a:lstStyle/>
          <a:p>
            <a:r>
              <a:rPr lang="pl-PL" dirty="false"/>
              <a:t>Z rozpočtu projektu lze hradit výdaje spojené se zapojením cílové skupiny do projektu </a:t>
            </a:r>
          </a:p>
          <a:p>
            <a:r>
              <a:rPr lang="cs-CZ" dirty="false"/>
              <a:t>Patří sem:</a:t>
            </a:r>
          </a:p>
          <a:p>
            <a:pPr lvl="1"/>
            <a:r>
              <a:rPr lang="cs-CZ" dirty="false"/>
              <a:t>Cestovní náhrady, jízdné (při zakoupení časových kuponů musí být doloženo, že nákup kuponu je v rámci realizace projektu levnější než proplácení jednotlivých jízdenek), stravné CS v zahraničí, ubytování (v ČR max. do výše 1 200 Kč/noc),</a:t>
            </a:r>
          </a:p>
          <a:p>
            <a:pPr lvl="1"/>
            <a:r>
              <a:rPr lang="cs-CZ" dirty="false"/>
              <a:t>Příspěvek na péči o dítě a další závislé osoby</a:t>
            </a:r>
          </a:p>
          <a:p>
            <a:pPr lvl="1"/>
            <a:r>
              <a:rPr lang="cs-CZ" dirty="false"/>
              <a:t>Jiné nezbytné náklady CS</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306572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Výzva 063 - Podporované aktivity</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316456" cy="5373216"/>
          </a:xfrm>
        </p:spPr>
        <p:txBody>
          <a:bodyPr/>
          <a:lstStyle/>
          <a:p>
            <a:pPr marL="457200" indent="-457200" algn="just">
              <a:lnSpc>
                <a:spcPct val="100000"/>
              </a:lnSpc>
              <a:spcBef>
                <a:spcPts val="1800"/>
              </a:spcBef>
              <a:spcAft>
                <a:spcPts val="1200"/>
              </a:spcAft>
              <a:buAutoNum type="alphaUcParenR"/>
            </a:pPr>
            <a:r>
              <a:rPr lang="cs-CZ" dirty="false">
                <a:latin typeface="Arial" panose="020B0604020202020204" pitchFamily="34" charset="0"/>
                <a:ea typeface="Calibri" panose="020F0502020204030204" pitchFamily="34" charset="0"/>
                <a:cs typeface="Arial" panose="020B0604020202020204" pitchFamily="34" charset="0"/>
              </a:rPr>
              <a:t>Podpora procesu přípravy transformace péče o ohrožené děti v kraji, tvorba strategických a analytických dokumentů vč. transformačních plánů zařízení či jejich aktualizací</a:t>
            </a:r>
          </a:p>
          <a:p>
            <a:pPr marL="0" indent="0" algn="just">
              <a:lnSpc>
                <a:spcPct val="100000"/>
              </a:lnSpc>
              <a:spcBef>
                <a:spcPts val="1800"/>
              </a:spcBef>
              <a:spcAft>
                <a:spcPts val="1200"/>
              </a:spcAft>
              <a:buNone/>
            </a:pPr>
            <a: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rPr>
              <a:t>Podmínkou pro realizaci aktivity je zapojení koordinátora do procesu transformace a podpora multidisciplinárního transformačního týmu</a:t>
            </a:r>
          </a:p>
          <a:p>
            <a:pPr marL="576900" lvl="1" indent="-342900">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Nastavení koordinace a metodického vedení procesu transformace </a:t>
            </a:r>
          </a:p>
          <a:p>
            <a:pPr marL="576900" lvl="1" indent="-342900">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Vznik a činnost transformačních týmů konkrétních zařízení</a:t>
            </a:r>
          </a:p>
          <a:p>
            <a:pPr marL="576900" lvl="1" indent="-342900">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Zvyšování kompetencí relevantních aktérů v oblasti transformace péče            o ohrožené děti</a:t>
            </a:r>
          </a:p>
          <a:p>
            <a:pPr marL="576900" lvl="1" indent="-342900">
              <a:lnSpc>
                <a:spcPct val="100000"/>
              </a:lnSpc>
            </a:pPr>
            <a:r>
              <a:rPr lang="cs-CZ" sz="1800" dirty="false" err="true">
                <a:latin typeface="Arial" panose="020B0604020202020204" pitchFamily="34" charset="0"/>
                <a:ea typeface="Calibri" panose="020F0502020204030204" pitchFamily="34" charset="0"/>
                <a:cs typeface="Arial" panose="020B0604020202020204" pitchFamily="34" charset="0"/>
              </a:rPr>
              <a:t>Destigmatizační</a:t>
            </a:r>
            <a:r>
              <a:rPr lang="cs-CZ" sz="1800" dirty="false">
                <a:latin typeface="Arial" panose="020B0604020202020204" pitchFamily="34" charset="0"/>
                <a:ea typeface="Calibri" panose="020F0502020204030204" pitchFamily="34" charset="0"/>
                <a:cs typeface="Arial" panose="020B0604020202020204" pitchFamily="34" charset="0"/>
              </a:rPr>
              <a:t> aktivity</a:t>
            </a:r>
          </a:p>
          <a:p>
            <a:pPr marL="576900" lvl="1" indent="-342900">
              <a:lnSpc>
                <a:spcPct val="100000"/>
              </a:lnSpc>
              <a:buAutoNum type="alphaUcParenR"/>
            </a:pPr>
            <a:endParaRPr lang="cs-CZ" sz="12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cs-CZ" sz="11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265206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Veřejné zakázky</a:t>
            </a:r>
          </a:p>
        </p:txBody>
      </p:sp>
      <p:sp>
        <p:nvSpPr>
          <p:cNvPr id="3" name="Zástupný symbol pro obsah 2"/>
          <p:cNvSpPr>
            <a:spLocks noGrp="true"/>
          </p:cNvSpPr>
          <p:nvPr>
            <p:ph idx="1"/>
          </p:nvPr>
        </p:nvSpPr>
        <p:spPr>
          <a:xfrm>
            <a:off x="540000" y="1340768"/>
            <a:ext cx="8244000" cy="4779232"/>
          </a:xfrm>
        </p:spPr>
        <p:txBody>
          <a:bodyPr/>
          <a:lstStyle/>
          <a:p>
            <a:pPr lvl="0" algn="just">
              <a:lnSpc>
                <a:spcPct val="100000"/>
              </a:lnSpc>
            </a:pPr>
            <a:endParaRPr lang="cs-CZ" sz="2000" dirty="false"/>
          </a:p>
          <a:p>
            <a:pPr lvl="0" algn="just">
              <a:lnSpc>
                <a:spcPct val="100000"/>
              </a:lnSpc>
            </a:pPr>
            <a:r>
              <a:rPr lang="cs-CZ" sz="2000" dirty="false"/>
              <a:t>Pokud příjemce (dále jen zadavatel) nedisponuje dostatečným vybavením na realizaci projektu nebo není schopen zabezpečit veškeré činnosti spojené s realizací projektu pomocí vlastních zaměstnanců, může pořízení takového vybavení a služeb zajistit nákupem.</a:t>
            </a:r>
          </a:p>
          <a:p>
            <a:pPr algn="just">
              <a:lnSpc>
                <a:spcPct val="100000"/>
              </a:lnSpc>
            </a:pPr>
            <a:r>
              <a:rPr lang="cs-CZ" sz="2000" dirty="false"/>
              <a:t>Zadáváním se rozumí jakýkoli postup pro výběr dodavatele. </a:t>
            </a:r>
          </a:p>
          <a:p>
            <a:pPr algn="just">
              <a:lnSpc>
                <a:spcPct val="100000"/>
              </a:lnSpc>
            </a:pPr>
            <a:r>
              <a:rPr lang="cs-CZ" sz="2000" dirty="false"/>
              <a:t>Zadavatel vždy postupuje tak, aby nedocházelo ke </a:t>
            </a:r>
            <a:r>
              <a:rPr lang="cs-CZ" sz="2000" dirty="false">
                <a:solidFill>
                  <a:srgbClr val="FF0000"/>
                </a:solidFill>
              </a:rPr>
              <a:t>střetu zájmů</a:t>
            </a:r>
            <a:r>
              <a:rPr lang="cs-CZ" sz="2000" dirty="false"/>
              <a:t>. </a:t>
            </a:r>
          </a:p>
          <a:p>
            <a:pPr lvl="0">
              <a:lnSpc>
                <a:spcPct val="100000"/>
              </a:lnSpc>
            </a:pPr>
            <a:r>
              <a:rPr lang="cs-CZ" sz="2000" dirty="false"/>
              <a:t>Pro příjemce platí povinnost řídit se pravidly uvedenými v kapitole 20 Obecná část pravidel.</a:t>
            </a:r>
          </a:p>
          <a:p>
            <a:pPr>
              <a:lnSpc>
                <a:spcPct val="100000"/>
              </a:lnSpc>
            </a:pPr>
            <a:r>
              <a:rPr lang="cs-CZ" sz="20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t>Metodický pokyn pro oblast zadávání zakázek pro programové období 2021-2027 pro zakázky nad 500 tis. Kč bez DPH.</a:t>
            </a:r>
            <a:endParaRPr lang="cs-CZ" sz="2400" dirty="false"/>
          </a:p>
          <a:p>
            <a:pPr lvl="0">
              <a:lnSpc>
                <a:spcPct val="100000"/>
              </a:lnSpc>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265612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9F5BB-5003-2C6B-E23F-BCA4D2A5BE97}"/>
              </a:ext>
            </a:extLst>
          </p:cNvPr>
          <p:cNvSpPr>
            <a:spLocks noGrp="true"/>
          </p:cNvSpPr>
          <p:nvPr>
            <p:ph type="title"/>
          </p:nvPr>
        </p:nvSpPr>
        <p:spPr/>
        <p:txBody>
          <a:bodyPr/>
          <a:lstStyle/>
          <a:p>
            <a:pPr algn="ctr"/>
            <a:r>
              <a:rPr lang="cs-CZ" sz="3200" dirty="false"/>
              <a:t>Veřejné zakázky</a:t>
            </a:r>
            <a:endParaRPr lang="cs-CZ" dirty="false"/>
          </a:p>
        </p:txBody>
      </p:sp>
      <p:sp>
        <p:nvSpPr>
          <p:cNvPr id="3" name="Zástupný obsah 2">
            <a:extLst>
              <a:ext uri="{FF2B5EF4-FFF2-40B4-BE49-F238E27FC236}">
                <a16:creationId xmlns:a16="http://schemas.microsoft.com/office/drawing/2014/main" id="{3462C3F8-5B3B-0370-012D-E97F907FDC0E}"/>
              </a:ext>
            </a:extLst>
          </p:cNvPr>
          <p:cNvSpPr>
            <a:spLocks noGrp="true"/>
          </p:cNvSpPr>
          <p:nvPr>
            <p:ph idx="1"/>
          </p:nvPr>
        </p:nvSpPr>
        <p:spPr>
          <a:xfrm>
            <a:off x="540000" y="1340768"/>
            <a:ext cx="8064000" cy="4779232"/>
          </a:xfrm>
        </p:spPr>
        <p:txBody>
          <a:bodyPr/>
          <a:lstStyle/>
          <a:p>
            <a:pPr marL="0" indent="0" algn="just">
              <a:buNone/>
            </a:pPr>
            <a:r>
              <a:rPr lang="cs-CZ" sz="1600" dirty="false">
                <a:solidFill>
                  <a:srgbClr val="FF0000"/>
                </a:solidFill>
                <a:effectLst/>
                <a:latin typeface="Arial" panose="020B0604020202020204" pitchFamily="34" charset="0"/>
                <a:ea typeface="Arial" panose="020B0604020202020204" pitchFamily="34" charset="0"/>
              </a:rPr>
              <a:t>Veškerá výběrová/zadávací řízení, která příjemce musí dle pravidel OPZ+ provést, podléhají několikastupňové</a:t>
            </a:r>
            <a:r>
              <a:rPr lang="cs-CZ" sz="1600"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 kontrole </a:t>
            </a:r>
            <a:r>
              <a:rPr lang="cs-CZ" sz="1600" dirty="false">
                <a:solidFill>
                  <a:srgbClr val="FF0000"/>
                </a:solidFill>
                <a:effectLst/>
                <a:latin typeface="Arial" panose="020B0604020202020204" pitchFamily="34" charset="0"/>
                <a:ea typeface="Arial" panose="020B0604020202020204" pitchFamily="34" charset="0"/>
              </a:rPr>
              <a:t>během procesu zadávání i po jeho dokončení:</a:t>
            </a:r>
          </a:p>
          <a:p>
            <a:pPr algn="just">
              <a:lnSpc>
                <a:spcPct val="100000"/>
              </a:lnSpc>
              <a:buSzPts val="1100"/>
              <a:buFont typeface="Wingdings" panose="05000000000000000000" pitchFamily="2" charset="2"/>
              <a:buChar char="v"/>
            </a:pPr>
            <a:r>
              <a:rPr lang="cs-CZ" sz="1600" b="true" dirty="false">
                <a:effectLst/>
                <a:latin typeface="Arial" panose="020B0604020202020204" pitchFamily="34" charset="0"/>
                <a:ea typeface="Arial" panose="020B0604020202020204" pitchFamily="34" charset="0"/>
                <a:cs typeface="Times New Roman" panose="02020603050405020304" pitchFamily="18" charset="0"/>
              </a:rPr>
              <a:t>před vyhlášením výběrového/zadávacího řízení</a:t>
            </a:r>
            <a:r>
              <a:rPr lang="cs-CZ" sz="1600" dirty="false">
                <a:effectLst/>
                <a:latin typeface="Arial" panose="020B0604020202020204" pitchFamily="34" charset="0"/>
                <a:ea typeface="Arial" panose="020B0604020202020204" pitchFamily="34" charset="0"/>
                <a:cs typeface="Times New Roman" panose="02020603050405020304" pitchFamily="18" charset="0"/>
              </a:rPr>
              <a:t> </a:t>
            </a:r>
          </a:p>
          <a:p>
            <a:pPr algn="just">
              <a:lnSpc>
                <a:spcPct val="100000"/>
              </a:lnSpc>
              <a:buSzPts val="1100"/>
              <a:buFont typeface="Wingdings" panose="05000000000000000000" pitchFamily="2" charset="2"/>
              <a:buChar char="v"/>
            </a:pPr>
            <a:r>
              <a:rPr lang="cs-CZ" sz="1600" b="true" dirty="false">
                <a:effectLst/>
                <a:latin typeface="Arial" panose="020B0604020202020204" pitchFamily="34" charset="0"/>
                <a:ea typeface="Arial" panose="020B0604020202020204" pitchFamily="34" charset="0"/>
                <a:cs typeface="Times New Roman" panose="02020603050405020304" pitchFamily="18" charset="0"/>
              </a:rPr>
              <a:t>před podpisem smlouvy s vybraným dodavatelem </a:t>
            </a:r>
            <a:r>
              <a:rPr lang="cs-CZ" sz="1600" dirty="false">
                <a:effectLst/>
                <a:latin typeface="Arial" panose="020B0604020202020204" pitchFamily="34" charset="0"/>
                <a:ea typeface="Arial" panose="020B0604020202020204" pitchFamily="34" charset="0"/>
                <a:cs typeface="Times New Roman" panose="02020603050405020304" pitchFamily="18" charset="0"/>
              </a:rPr>
              <a:t>poté, co zadavatel provedl posouzení a hodnocení nabídek</a:t>
            </a:r>
          </a:p>
          <a:p>
            <a:pPr algn="just">
              <a:lnSpc>
                <a:spcPct val="100000"/>
              </a:lnSpc>
              <a:buSzPts val="1100"/>
              <a:buFont typeface="Wingdings" panose="05000000000000000000" pitchFamily="2" charset="2"/>
              <a:buChar char="v"/>
            </a:pPr>
            <a:r>
              <a:rPr lang="cs-CZ" sz="1600" b="true" dirty="false">
                <a:effectLst/>
                <a:latin typeface="Arial" panose="020B0604020202020204" pitchFamily="34" charset="0"/>
                <a:ea typeface="Arial" panose="020B0604020202020204" pitchFamily="34" charset="0"/>
                <a:cs typeface="Times New Roman" panose="02020603050405020304" pitchFamily="18" charset="0"/>
              </a:rPr>
              <a:t>před podpisem dodatku ke smlouvě s dodavatelem, resp. jakékoli jiné písemné změny závazku, dále jen „dodatek“.</a:t>
            </a:r>
          </a:p>
          <a:p>
            <a:pPr marL="0" lvl="0" indent="0" algn="just">
              <a:lnSpc>
                <a:spcPct val="100000"/>
              </a:lnSpc>
              <a:buSzPts val="1100"/>
              <a:buNone/>
            </a:pPr>
            <a:endParaRPr lang="cs-CZ" sz="1600" dirty="false">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ct val="100000"/>
              </a:lnSpc>
              <a:buSzPts val="1100"/>
              <a:buNone/>
            </a:pPr>
            <a:r>
              <a:rPr lang="cs-CZ" sz="1600" dirty="false">
                <a:latin typeface="Arial" panose="020B0604020202020204" pitchFamily="34" charset="0"/>
                <a:ea typeface="Arial" panose="020B0604020202020204" pitchFamily="34" charset="0"/>
                <a:cs typeface="Times New Roman" panose="02020603050405020304" pitchFamily="18" charset="0"/>
              </a:rPr>
              <a:t>Veškeré podklady k VZ jsou zadávány do IS KP 21+, kde probíhá i jejich kontrola.</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ct val="100000"/>
              </a:lnSpc>
              <a:buSzPts val="1100"/>
              <a:buNone/>
            </a:pPr>
            <a:r>
              <a:rPr lang="cs-CZ" sz="1600" dirty="false">
                <a:effectLst/>
                <a:latin typeface="Arial" panose="020B0604020202020204" pitchFamily="34" charset="0"/>
                <a:ea typeface="Arial" panose="020B0604020202020204" pitchFamily="34" charset="0"/>
                <a:cs typeface="Times New Roman" panose="02020603050405020304" pitchFamily="18" charset="0"/>
              </a:rPr>
              <a:t>Je nutné při zadávání VZ počítat se lhůtou pro kontrolu zakázek ze strany ŘO.</a:t>
            </a:r>
          </a:p>
          <a:p>
            <a:pPr marL="0" lvl="0" indent="0" algn="just">
              <a:lnSpc>
                <a:spcPct val="100000"/>
              </a:lnSpc>
              <a:buSzPts val="1100"/>
              <a:buNone/>
            </a:pPr>
            <a:r>
              <a:rPr lang="cs-CZ" sz="1600"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Výdaje spojené se zakázkou není možné proplatit, pokud doposud neproběhla kontrola </a:t>
            </a:r>
            <a:r>
              <a:rPr lang="cs-CZ" sz="1600">
                <a:solidFill>
                  <a:srgbClr val="FF0000"/>
                </a:solidFill>
                <a:effectLst/>
                <a:latin typeface="Arial" panose="020B0604020202020204" pitchFamily="34" charset="0"/>
                <a:ea typeface="Arial" panose="020B0604020202020204" pitchFamily="34" charset="0"/>
                <a:cs typeface="Times New Roman" panose="02020603050405020304" pitchFamily="18" charset="0"/>
              </a:rPr>
              <a:t>zadávání dotčené </a:t>
            </a:r>
            <a:r>
              <a:rPr lang="cs-CZ" sz="1600"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VZ!</a:t>
            </a:r>
          </a:p>
          <a:p>
            <a:pPr marL="0" lvl="0" indent="0" algn="just">
              <a:lnSpc>
                <a:spcPct val="100000"/>
              </a:lnSpc>
              <a:buSzPts val="1100"/>
              <a:buNone/>
            </a:pP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p>
            <a:pPr marL="0" indent="0" algn="just">
              <a:buNone/>
            </a:pPr>
            <a:endParaRPr lang="cs-CZ" dirty="false">
              <a:solidFill>
                <a:srgbClr val="FF0000"/>
              </a:solidFill>
            </a:endParaRPr>
          </a:p>
        </p:txBody>
      </p:sp>
      <p:sp>
        <p:nvSpPr>
          <p:cNvPr id="4" name="Zástupný symbol pro číslo snímku 3">
            <a:extLst>
              <a:ext uri="{FF2B5EF4-FFF2-40B4-BE49-F238E27FC236}">
                <a16:creationId xmlns:a16="http://schemas.microsoft.com/office/drawing/2014/main" id="{3F54A612-B3CF-9DA4-AD3F-B7D494621532}"/>
              </a:ext>
            </a:extLst>
          </p:cNvPr>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3452779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26051" y="1952837"/>
            <a:ext cx="7272000" cy="1224000"/>
          </a:xfrm>
        </p:spPr>
        <p:txBody>
          <a:bodyPr/>
          <a:lstStyle/>
          <a:p>
            <a:r>
              <a:rPr lang="cs-CZ" dirty="false"/>
              <a:t>indikátory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1992906"/>
            <a:ext cx="540000" cy="540000"/>
          </a:xfrm>
        </p:spPr>
      </p:pic>
      <p:pic>
        <p:nvPicPr>
          <p:cNvPr id="2" name="Obrázek 1">
            <a:extLst>
              <a:ext uri="{FF2B5EF4-FFF2-40B4-BE49-F238E27FC236}">
                <a16:creationId xmlns:a16="http://schemas.microsoft.com/office/drawing/2014/main" id="{F1D6B57C-6731-4307-614D-37614E2DA361}"/>
              </a:ext>
            </a:extLst>
          </p:cNvPr>
          <p:cNvPicPr>
            <a:picLocks noChangeAspect="true"/>
          </p:cNvPicPr>
          <p:nvPr/>
        </p:nvPicPr>
        <p:blipFill>
          <a:blip r:embed="rId3"/>
          <a:stretch>
            <a:fillRect/>
          </a:stretch>
        </p:blipFill>
        <p:spPr>
          <a:xfrm>
            <a:off x="1540102" y="2780928"/>
            <a:ext cx="5696194" cy="3738718"/>
          </a:xfrm>
          <a:prstGeom prst="rect">
            <a:avLst/>
          </a:prstGeom>
        </p:spPr>
      </p:pic>
    </p:spTree>
    <p:extLst>
      <p:ext uri="{BB962C8B-B14F-4D97-AF65-F5344CB8AC3E}">
        <p14:creationId xmlns:p14="http://schemas.microsoft.com/office/powerpoint/2010/main" val="2488456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se závazkem </a:t>
            </a:r>
          </a:p>
        </p:txBody>
      </p:sp>
      <p:sp>
        <p:nvSpPr>
          <p:cNvPr id="3" name="Zástupný symbol pro obsah 2"/>
          <p:cNvSpPr>
            <a:spLocks noGrp="true"/>
          </p:cNvSpPr>
          <p:nvPr>
            <p:ph idx="1"/>
          </p:nvPr>
        </p:nvSpPr>
        <p:spPr>
          <a:xfrm>
            <a:off x="540000" y="1412776"/>
            <a:ext cx="8064000" cy="4707224"/>
          </a:xfrm>
        </p:spPr>
        <p:txBody>
          <a:bodyPr/>
          <a:lstStyle/>
          <a:p>
            <a:pPr algn="just">
              <a:lnSpc>
                <a:spcPct val="100000"/>
              </a:lnSpc>
            </a:pPr>
            <a:r>
              <a:rPr lang="cs-CZ" sz="1600" dirty="false"/>
              <a:t>Závazná cílová hodnota stanovena v </a:t>
            </a:r>
            <a:r>
              <a:rPr lang="cs-CZ" sz="1600" dirty="false" err="true"/>
              <a:t>RoD</a:t>
            </a:r>
            <a:endParaRPr lang="cs-CZ" sz="1600" dirty="false"/>
          </a:p>
          <a:p>
            <a:pPr algn="just">
              <a:lnSpc>
                <a:spcPct val="100000"/>
              </a:lnSpc>
            </a:pPr>
            <a:r>
              <a:rPr lang="cs-CZ" sz="1600" dirty="false"/>
              <a:t>Průběžné vykazování v ZoR</a:t>
            </a:r>
          </a:p>
          <a:p>
            <a:pPr algn="just">
              <a:lnSpc>
                <a:spcPct val="100000"/>
              </a:lnSpc>
            </a:pPr>
            <a:r>
              <a:rPr lang="cs-CZ" sz="1600" dirty="false"/>
              <a:t>Cílové hodnoty indikátorů jsou závazné, protože byly nastaveny v přímé vazbě na aktivity projektu a jeho rozpočet, nelze je libovolně měnit. Pokud důvodně hrozí, že se nepodaří dosáhnout cílových hodnot, doporučujeme kontaktovat pracovníky ŘO a dojednat další postup.</a:t>
            </a:r>
          </a:p>
          <a:p>
            <a:pPr algn="just">
              <a:lnSpc>
                <a:spcPct val="100000"/>
              </a:lnSpc>
            </a:pPr>
            <a:r>
              <a:rPr lang="cs-CZ" sz="1600" dirty="false"/>
              <a:t>Nenaplnění cílových hodnot indikátorů uvedených v právním aktu může mít dopad na výši způsobilých výdajů projektu.</a:t>
            </a:r>
          </a:p>
          <a:p>
            <a:pPr marL="0" indent="0" algn="just">
              <a:lnSpc>
                <a:spcPct val="100000"/>
              </a:lnSpc>
              <a:buNone/>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0" indent="0" algn="just">
              <a:lnSpc>
                <a:spcPct val="100000"/>
              </a:lnSpc>
              <a:buNone/>
            </a:pPr>
            <a:endParaRPr lang="cs-CZ" sz="1400" b="true" dirty="false"/>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6" name="Obrázek 5">
            <a:extLst>
              <a:ext uri="{FF2B5EF4-FFF2-40B4-BE49-F238E27FC236}">
                <a16:creationId xmlns:a16="http://schemas.microsoft.com/office/drawing/2014/main" id="{EBDAF52A-09C1-FE05-A056-82D670DE7A8D}"/>
              </a:ext>
            </a:extLst>
          </p:cNvPr>
          <p:cNvPicPr>
            <a:picLocks noChangeAspect="true"/>
          </p:cNvPicPr>
          <p:nvPr/>
        </p:nvPicPr>
        <p:blipFill>
          <a:blip r:embed="rId3"/>
          <a:stretch>
            <a:fillRect/>
          </a:stretch>
        </p:blipFill>
        <p:spPr>
          <a:xfrm>
            <a:off x="427646" y="4016186"/>
            <a:ext cx="8388781" cy="1987652"/>
          </a:xfrm>
          <a:prstGeom prst="rect">
            <a:avLst/>
          </a:prstGeom>
        </p:spPr>
      </p:pic>
    </p:spTree>
    <p:extLst>
      <p:ext uri="{BB962C8B-B14F-4D97-AF65-F5344CB8AC3E}">
        <p14:creationId xmlns:p14="http://schemas.microsoft.com/office/powerpoint/2010/main" val="1125915791"/>
      </p:ext>
    </p:extLst>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bez závazku</a:t>
            </a:r>
          </a:p>
        </p:txBody>
      </p:sp>
      <p:sp>
        <p:nvSpPr>
          <p:cNvPr id="3" name="Zástupný symbol pro obsah 2"/>
          <p:cNvSpPr>
            <a:spLocks noGrp="true"/>
          </p:cNvSpPr>
          <p:nvPr>
            <p:ph idx="1"/>
          </p:nvPr>
        </p:nvSpPr>
        <p:spPr>
          <a:xfrm>
            <a:off x="540000" y="1412776"/>
            <a:ext cx="8064000" cy="4896544"/>
          </a:xfrm>
        </p:spPr>
        <p:txBody>
          <a:bodyPr/>
          <a:lstStyle/>
          <a:p>
            <a:pPr marL="0" indent="0" algn="just">
              <a:lnSpc>
                <a:spcPct val="100000"/>
              </a:lnSpc>
              <a:buNone/>
            </a:pPr>
            <a:endParaRPr lang="cs-CZ" sz="1400" dirty="false"/>
          </a:p>
          <a:p>
            <a:pPr algn="just">
              <a:lnSpc>
                <a:spcPct val="100000"/>
              </a:lnSpc>
            </a:pPr>
            <a:r>
              <a:rPr lang="cs-CZ" sz="1600" dirty="false"/>
              <a:t>Indikátory </a:t>
            </a:r>
            <a:r>
              <a:rPr lang="cs-CZ" sz="1600" b="true" dirty="false"/>
              <a:t>vykazované v průběhu realizace </a:t>
            </a:r>
            <a:r>
              <a:rPr lang="cs-CZ" sz="1600" dirty="false"/>
              <a:t>(cílová hodnota není dopředu stanovena):</a:t>
            </a:r>
          </a:p>
          <a:p>
            <a:pPr marL="0" indent="0" algn="just">
              <a:lnSpc>
                <a:spcPct val="100000"/>
              </a:lnSpc>
              <a:buNone/>
            </a:pPr>
            <a:endParaRPr lang="cs-CZ" sz="1600" dirty="false"/>
          </a:p>
          <a:p>
            <a:pPr algn="just">
              <a:lnSpc>
                <a:spcPct val="100000"/>
              </a:lnSpc>
            </a:pPr>
            <a:endParaRPr lang="cs-CZ" sz="16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171450" indent="-171450" algn="just">
              <a:lnSpc>
                <a:spcPct val="100000"/>
              </a:lnSpc>
              <a:buFont typeface="Arial" panose="020B0604020202020204" pitchFamily="34" charset="0"/>
              <a:buChar char="•"/>
            </a:pPr>
            <a:endParaRPr lang="cs-CZ" sz="1600" b="true" dirty="false"/>
          </a:p>
          <a:p>
            <a:pPr algn="just">
              <a:lnSpc>
                <a:spcPct val="100000"/>
              </a:lnSpc>
            </a:pPr>
            <a:r>
              <a:rPr lang="cs-CZ" sz="1600" b="true" dirty="false"/>
              <a:t>679 001 </a:t>
            </a:r>
            <a:r>
              <a:rPr lang="cs-CZ" sz="1600" b="true" kern="1200" dirty="false">
                <a:solidFill>
                  <a:schemeClr val="dk1"/>
                </a:solidFill>
                <a:effectLst/>
                <a:latin typeface="+mn-lt"/>
                <a:ea typeface="+mn-ea"/>
                <a:cs typeface="+mn-cs"/>
              </a:rPr>
              <a:t>Počet podpořených Romů – </a:t>
            </a:r>
            <a:r>
              <a:rPr lang="pl-PL" sz="1600" dirty="false">
                <a:latin typeface="Roboto" panose="02000000000000000000" pitchFamily="2" charset="0"/>
              </a:rPr>
              <a:t>odhadovaný počet podpořených Romů, údaje o tom, která osoba byla započítána, nebude příjemce dokládat ani předávat, vykazuje se pouze souhrnný údaj za projekt.</a:t>
            </a:r>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6" name="Obrázek 5">
            <a:extLst>
              <a:ext uri="{FF2B5EF4-FFF2-40B4-BE49-F238E27FC236}">
                <a16:creationId xmlns:a16="http://schemas.microsoft.com/office/drawing/2014/main" id="{74DE2E0E-584F-8309-FEC8-FDFC098558D2}"/>
              </a:ext>
            </a:extLst>
          </p:cNvPr>
          <p:cNvPicPr>
            <a:picLocks noChangeAspect="true"/>
          </p:cNvPicPr>
          <p:nvPr/>
        </p:nvPicPr>
        <p:blipFill>
          <a:blip r:embed="rId3"/>
          <a:stretch>
            <a:fillRect/>
          </a:stretch>
        </p:blipFill>
        <p:spPr>
          <a:xfrm>
            <a:off x="684007" y="2778005"/>
            <a:ext cx="7919994" cy="2220345"/>
          </a:xfrm>
          <a:prstGeom prst="rect">
            <a:avLst/>
          </a:prstGeom>
        </p:spPr>
      </p:pic>
    </p:spTree>
    <p:extLst>
      <p:ext uri="{BB962C8B-B14F-4D97-AF65-F5344CB8AC3E}">
        <p14:creationId xmlns:p14="http://schemas.microsoft.com/office/powerpoint/2010/main" val="3777199336"/>
      </p:ext>
    </p:extLst>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AEA3A-2DA0-3ED7-CF8F-8E9602145116}"/>
              </a:ext>
            </a:extLst>
          </p:cNvPr>
          <p:cNvSpPr>
            <a:spLocks noGrp="true"/>
          </p:cNvSpPr>
          <p:nvPr>
            <p:ph type="title"/>
          </p:nvPr>
        </p:nvSpPr>
        <p:spPr/>
        <p:txBody>
          <a:bodyPr/>
          <a:lstStyle/>
          <a:p>
            <a:pPr algn="ctr"/>
            <a:r>
              <a:rPr lang="cs-CZ" dirty="false"/>
              <a:t>EVIDENCE PODPORY</a:t>
            </a:r>
          </a:p>
        </p:txBody>
      </p:sp>
      <p:sp>
        <p:nvSpPr>
          <p:cNvPr id="3" name="Zástupný obsah 2">
            <a:extLst>
              <a:ext uri="{FF2B5EF4-FFF2-40B4-BE49-F238E27FC236}">
                <a16:creationId xmlns:a16="http://schemas.microsoft.com/office/drawing/2014/main" id="{154DBBC5-E3BB-9084-7DCE-26F2D4B130A4}"/>
              </a:ext>
            </a:extLst>
          </p:cNvPr>
          <p:cNvSpPr>
            <a:spLocks noGrp="true"/>
          </p:cNvSpPr>
          <p:nvPr>
            <p:ph idx="1"/>
          </p:nvPr>
        </p:nvSpPr>
        <p:spPr>
          <a:xfrm>
            <a:off x="360000" y="1271752"/>
            <a:ext cx="8244000" cy="4848248"/>
          </a:xfrm>
        </p:spPr>
        <p:txBody>
          <a:bodyPr/>
          <a:lstStyle/>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4B4DDD89-3708-9ED0-2327-DD713E79331B}"/>
              </a:ext>
            </a:extLst>
          </p:cNvPr>
          <p:cNvSpPr>
            <a:spLocks noGrp="true"/>
          </p:cNvSpPr>
          <p:nvPr>
            <p:ph type="sldNum" sz="quarter" idx="12"/>
          </p:nvPr>
        </p:nvSpPr>
        <p:spPr/>
        <p:txBody>
          <a:bodyPr/>
          <a:lstStyle/>
          <a:p>
            <a:fld id="{479BF083-4774-43B1-9AB0-5CC1AC5DD8EE}" type="slidenum">
              <a:rPr lang="cs-CZ" smtClean="false"/>
              <a:pPr/>
              <a:t>55</a:t>
            </a:fld>
            <a:endParaRPr lang="cs-CZ"/>
          </a:p>
        </p:txBody>
      </p:sp>
      <p:sp>
        <p:nvSpPr>
          <p:cNvPr id="9" name="TextovéPole 8">
            <a:extLst>
              <a:ext uri="{FF2B5EF4-FFF2-40B4-BE49-F238E27FC236}">
                <a16:creationId xmlns:a16="http://schemas.microsoft.com/office/drawing/2014/main" id="{D7649794-9297-A69C-2DE2-E4505FAEF7FC}"/>
              </a:ext>
            </a:extLst>
          </p:cNvPr>
          <p:cNvSpPr txBox="true"/>
          <p:nvPr/>
        </p:nvSpPr>
        <p:spPr>
          <a:xfrm>
            <a:off x="360000" y="1390262"/>
            <a:ext cx="8634710" cy="8628196"/>
          </a:xfrm>
          <a:prstGeom prst="rect">
            <a:avLst/>
          </a:prstGeom>
          <a:noFill/>
        </p:spPr>
        <p:txBody>
          <a:bodyPr wrap="square">
            <a:spAutoFit/>
          </a:bodyPr>
          <a:lstStyle/>
          <a:p>
            <a:pPr marL="285750" indent="-285750" algn="just">
              <a:lnSpc>
                <a:spcPct val="107000"/>
              </a:lnSpc>
              <a:spcAft>
                <a:spcPts val="800"/>
              </a:spcAft>
              <a:buClr>
                <a:schemeClr val="accent2"/>
              </a:buClr>
              <a:buFont typeface="Wingdings" panose="05000000000000000000" pitchFamily="2" charset="2"/>
              <a:buChar char="l"/>
            </a:pPr>
            <a:r>
              <a:rPr lang="cs-CZ" dirty="false"/>
              <a:t>Důležité je, aby se vykazované hodnoty opíraly o </a:t>
            </a:r>
            <a:r>
              <a:rPr lang="cs-CZ" dirty="false">
                <a:solidFill>
                  <a:srgbClr val="FF0000"/>
                </a:solidFill>
              </a:rPr>
              <a:t>průkaznou evidenci</a:t>
            </a:r>
            <a:r>
              <a:rPr lang="cs-CZ" dirty="false"/>
              <a:t>.</a:t>
            </a:r>
          </a:p>
          <a:p>
            <a:pPr marL="285750" indent="-285750" algn="just">
              <a:lnSpc>
                <a:spcPct val="107000"/>
              </a:lnSpc>
              <a:spcAft>
                <a:spcPts val="800"/>
              </a:spcAft>
              <a:buClr>
                <a:schemeClr val="accent2"/>
              </a:buClr>
              <a:buFont typeface="Wingdings" panose="05000000000000000000" pitchFamily="2" charset="2"/>
              <a:buChar char="l"/>
            </a:pPr>
            <a:r>
              <a:rPr lang="cs-CZ" dirty="false"/>
              <a:t>Dosažené hodnoty u indikátorů týkajících se podpořených osob se do zprávy     o realizaci projektu vyplňované v IS KP21+ dostanou prostřednictvím informačního systému IS ESF. </a:t>
            </a:r>
            <a:endParaRPr lang="cs-CZ" dirty="false">
              <a:solidFill>
                <a:srgbClr val="92D05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2"/>
              </a:buClr>
              <a:buFont typeface="Wingdings" panose="05000000000000000000" pitchFamily="2" charset="2"/>
              <a:buChar char="l"/>
            </a:pPr>
            <a:r>
              <a:rPr lang="cs-CZ" dirty="false"/>
              <a:t>Každý účastník projektu (podpořená osoba) se do systému IS ESF zapisuje          s využitím jména, příjmení, bydliště a data narození (osoby, které nejsou identifikovány do této míry detailu, nemohou být započteny mezi podpořené účastníky).</a:t>
            </a:r>
          </a:p>
          <a:p>
            <a:pPr marL="285750" indent="-285750" algn="just">
              <a:lnSpc>
                <a:spcPct val="107000"/>
              </a:lnSpc>
              <a:spcAft>
                <a:spcPts val="800"/>
              </a:spcAft>
              <a:buClr>
                <a:schemeClr val="accent2"/>
              </a:buClr>
              <a:buFont typeface="Wingdings" panose="05000000000000000000" pitchFamily="2" charset="2"/>
              <a:buChar char="l"/>
            </a:pPr>
            <a:r>
              <a:rPr lang="cs-CZ" dirty="false"/>
              <a:t>Ke každé osobě se zapisuje, jakých podpor v rámci projektu využila a v jakém rozsahu (v počtu hodin, příp. dnů apod., jednotka se liší podle kategorie využité podpory). U podpor se dále rozlišuje, zda byla poskytnuta v prezenční nebo distanční formě.</a:t>
            </a:r>
            <a:endParaRPr lang="cs-CZ" sz="1800" dirty="false">
              <a:solidFill>
                <a:srgbClr val="92D05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146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A8EB-9A0F-713D-96AF-E92FD3B59C4E}"/>
              </a:ext>
            </a:extLst>
          </p:cNvPr>
          <p:cNvSpPr>
            <a:spLocks noGrp="true"/>
          </p:cNvSpPr>
          <p:nvPr>
            <p:ph type="title"/>
          </p:nvPr>
        </p:nvSpPr>
        <p:spPr/>
        <p:txBody>
          <a:bodyPr/>
          <a:lstStyle/>
          <a:p>
            <a:pPr algn="ctr"/>
            <a:r>
              <a:rPr lang="cs-CZ" dirty="false">
                <a:cs typeface="Arial"/>
              </a:rPr>
              <a:t>Specifické datové položky</a:t>
            </a:r>
            <a:endParaRPr lang="en-US" dirty="false"/>
          </a:p>
        </p:txBody>
      </p:sp>
      <p:sp>
        <p:nvSpPr>
          <p:cNvPr id="3" name="Content Placeholder 2">
            <a:extLst>
              <a:ext uri="{FF2B5EF4-FFF2-40B4-BE49-F238E27FC236}">
                <a16:creationId xmlns:a16="http://schemas.microsoft.com/office/drawing/2014/main" id="{37B72808-4F57-3913-F7FF-0C5E07B48880}"/>
              </a:ext>
            </a:extLst>
          </p:cNvPr>
          <p:cNvSpPr>
            <a:spLocks noGrp="true"/>
          </p:cNvSpPr>
          <p:nvPr>
            <p:ph idx="1"/>
          </p:nvPr>
        </p:nvSpPr>
        <p:spPr>
          <a:xfrm>
            <a:off x="396000" y="1593272"/>
            <a:ext cx="8244000" cy="4820226"/>
          </a:xfrm>
        </p:spPr>
        <p:txBody>
          <a:bodyPr vert="horz" lIns="0" tIns="0" rIns="0" bIns="0" rtlCol="false" anchor="t">
            <a:noAutofit/>
          </a:bodyPr>
          <a:lstStyle/>
          <a:p>
            <a:pPr marL="594900" lvl="2" indent="-342900" algn="just">
              <a:lnSpc>
                <a:spcPct val="150000"/>
              </a:lnSpc>
              <a:spcBef>
                <a:spcPts val="0"/>
              </a:spcBef>
              <a:spcAft>
                <a:spcPts val="0"/>
              </a:spcAft>
              <a:buSzPct val="100000"/>
              <a:buFont typeface="Wingdings" panose="05000000000000000000" pitchFamily="2" charset="2"/>
              <a:buChar char="Ø"/>
            </a:pPr>
            <a:r>
              <a:rPr lang="pl-PL" sz="2400" b="true" i="false" dirty="false">
                <a:effectLst/>
                <a:latin typeface="Roboto" panose="02000000000000000000" pitchFamily="2" charset="0"/>
              </a:rPr>
              <a:t>Počet podpořených osob původem z Ukrajiny</a:t>
            </a:r>
          </a:p>
          <a:p>
            <a:pPr marL="594900" lvl="2" indent="-342900" algn="just">
              <a:lnSpc>
                <a:spcPct val="150000"/>
              </a:lnSpc>
              <a:spcBef>
                <a:spcPts val="0"/>
              </a:spcBef>
              <a:spcAft>
                <a:spcPts val="0"/>
              </a:spcAft>
              <a:buClr>
                <a:schemeClr val="tx1"/>
              </a:buClr>
              <a:buSzPct val="100000"/>
              <a:buFontTx/>
              <a:buChar char="-"/>
            </a:pPr>
            <a:r>
              <a:rPr lang="pl-PL" dirty="false">
                <a:latin typeface="Roboto" panose="02000000000000000000" pitchFamily="2" charset="0"/>
              </a:rPr>
              <a:t>odhadovaný počet podpořených osob původem z Ukrajiny; </a:t>
            </a:r>
          </a:p>
          <a:p>
            <a:pPr marL="594900" lvl="2" indent="-342900" algn="just">
              <a:lnSpc>
                <a:spcPct val="150000"/>
              </a:lnSpc>
              <a:spcBef>
                <a:spcPts val="0"/>
              </a:spcBef>
              <a:spcAft>
                <a:spcPts val="0"/>
              </a:spcAft>
              <a:buClr>
                <a:schemeClr val="tx1"/>
              </a:buClr>
              <a:buSzPct val="100000"/>
              <a:buFontTx/>
              <a:buChar char="-"/>
            </a:pPr>
            <a:r>
              <a:rPr lang="pl-PL" dirty="false">
                <a:latin typeface="Roboto" panose="02000000000000000000" pitchFamily="2" charset="0"/>
              </a:rPr>
              <a:t>údaje o tom, která osoba byla započítána, nebude příjemce dokládat ani předávat, vykazovat bude pouze souhrnný údaj </a:t>
            </a:r>
            <a:br>
              <a:rPr lang="pl-PL" dirty="false">
                <a:latin typeface="Roboto" panose="02000000000000000000" pitchFamily="2" charset="0"/>
              </a:rPr>
            </a:br>
            <a:r>
              <a:rPr lang="pl-PL" dirty="false">
                <a:latin typeface="Roboto" panose="02000000000000000000" pitchFamily="2" charset="0"/>
              </a:rPr>
              <a:t>za projekt.</a:t>
            </a:r>
            <a:endParaRPr lang="pl-PL" i="false" dirty="false">
              <a:effectLst/>
              <a:latin typeface="Roboto" panose="02000000000000000000" pitchFamily="2" charset="0"/>
            </a:endParaRPr>
          </a:p>
          <a:p>
            <a:pPr marL="252000" lvl="2" indent="0" algn="just">
              <a:lnSpc>
                <a:spcPct val="150000"/>
              </a:lnSpc>
              <a:spcBef>
                <a:spcPts val="0"/>
              </a:spcBef>
              <a:spcAft>
                <a:spcPts val="0"/>
              </a:spcAft>
              <a:buClr>
                <a:schemeClr val="tx1"/>
              </a:buClr>
              <a:buSzPct val="100000"/>
              <a:buNone/>
            </a:pPr>
            <a:endParaRPr lang="pl-PL" b="true" i="false" dirty="false">
              <a:effectLst/>
              <a:latin typeface="Roboto" panose="02000000000000000000" pitchFamily="2" charset="0"/>
            </a:endParaRPr>
          </a:p>
          <a:p>
            <a:pPr marL="594900" lvl="2" indent="-342900" algn="just">
              <a:lnSpc>
                <a:spcPct val="150000"/>
              </a:lnSpc>
              <a:spcBef>
                <a:spcPts val="0"/>
              </a:spcBef>
              <a:spcAft>
                <a:spcPts val="0"/>
              </a:spcAft>
              <a:buSzPct val="100000"/>
              <a:buFont typeface="Wingdings" panose="05000000000000000000" pitchFamily="2" charset="2"/>
              <a:buChar char="Ø"/>
            </a:pPr>
            <a:r>
              <a:rPr lang="cs-CZ" sz="2400" b="true" dirty="false"/>
              <a:t>Celkový počet podpořených osob </a:t>
            </a:r>
          </a:p>
          <a:p>
            <a:pPr marL="594900" lvl="2" indent="-342900" algn="just">
              <a:lnSpc>
                <a:spcPct val="150000"/>
              </a:lnSpc>
              <a:spcBef>
                <a:spcPts val="0"/>
              </a:spcBef>
              <a:spcAft>
                <a:spcPts val="0"/>
              </a:spcAft>
              <a:buClr>
                <a:schemeClr val="tx1"/>
              </a:buClr>
              <a:buSzPct val="100000"/>
              <a:buFontTx/>
              <a:buChar char="-"/>
            </a:pPr>
            <a:r>
              <a:rPr lang="cs-CZ" dirty="false"/>
              <a:t>hodnota se rovná součtu hodnot indikátorů 600 000 Celkový počet účastníků a 670 102 Využívání podpořených služeb.</a:t>
            </a:r>
          </a:p>
        </p:txBody>
      </p:sp>
      <p:sp>
        <p:nvSpPr>
          <p:cNvPr id="4" name="Slide Number Placeholder 3">
            <a:extLst>
              <a:ext uri="{FF2B5EF4-FFF2-40B4-BE49-F238E27FC236}">
                <a16:creationId xmlns:a16="http://schemas.microsoft.com/office/drawing/2014/main" id="{12F05404-E5E3-10C0-726E-2FE416A5B2B2}"/>
              </a:ext>
            </a:extLst>
          </p:cNvPr>
          <p:cNvSpPr>
            <a:spLocks noGrp="true"/>
          </p:cNvSpPr>
          <p:nvPr>
            <p:ph type="sldNum" sz="quarter" idx="12"/>
          </p:nvPr>
        </p:nvSpPr>
        <p:spPr/>
        <p:txBody>
          <a:bodyPr/>
          <a:lstStyle/>
          <a:p>
            <a:fld id="{479BF083-4774-43B1-9AB0-5CC1AC5DD8EE}" type="slidenum">
              <a:rPr lang="cs-CZ" smtClean="false"/>
              <a:pPr/>
              <a:t>56</a:t>
            </a:fld>
            <a:endParaRPr lang="cs-CZ"/>
          </a:p>
        </p:txBody>
      </p:sp>
    </p:spTree>
    <p:extLst>
      <p:ext uri="{BB962C8B-B14F-4D97-AF65-F5344CB8AC3E}">
        <p14:creationId xmlns:p14="http://schemas.microsoft.com/office/powerpoint/2010/main" val="736936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Zdroje informací, systémy pro žadatele a příjemce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97332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 rozcestník např. do IS ESF</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58</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3126979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59</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6" name="Zástupný obsah 5">
            <a:extLst>
              <a:ext uri="{FF2B5EF4-FFF2-40B4-BE49-F238E27FC236}">
                <a16:creationId xmlns:a16="http://schemas.microsoft.com/office/drawing/2014/main" id="{174B0EF3-AB7C-C790-721C-717974137D38}"/>
              </a:ext>
            </a:extLst>
          </p:cNvPr>
          <p:cNvSpPr>
            <a:spLocks noGrp="true"/>
          </p:cNvSpPr>
          <p:nvPr>
            <p:ph idx="1"/>
          </p:nvPr>
        </p:nvSpPr>
        <p:spPr/>
        <p:txBody>
          <a:bodyPr/>
          <a:lstStyle/>
          <a:p>
            <a:endParaRPr lang="cs-CZ"/>
          </a:p>
        </p:txBody>
      </p:sp>
      <p:pic>
        <p:nvPicPr>
          <p:cNvPr id="9" name="Obrázek 8">
            <a:extLst>
              <a:ext uri="{FF2B5EF4-FFF2-40B4-BE49-F238E27FC236}">
                <a16:creationId xmlns:a16="http://schemas.microsoft.com/office/drawing/2014/main" id="{945C5CBD-383C-52F1-46DB-08AF722792B8}"/>
              </a:ext>
            </a:extLst>
          </p:cNvPr>
          <p:cNvPicPr>
            <a:picLocks noChangeAspect="true"/>
          </p:cNvPicPr>
          <p:nvPr/>
        </p:nvPicPr>
        <p:blipFill>
          <a:blip r:embed="rId2"/>
          <a:stretch>
            <a:fillRect/>
          </a:stretch>
        </p:blipFill>
        <p:spPr>
          <a:xfrm>
            <a:off x="39714" y="812612"/>
            <a:ext cx="9104286" cy="6072541"/>
          </a:xfrm>
          <a:prstGeom prst="rect">
            <a:avLst/>
          </a:prstGeom>
        </p:spPr>
      </p:pic>
    </p:spTree>
    <p:extLst>
      <p:ext uri="{BB962C8B-B14F-4D97-AF65-F5344CB8AC3E}">
        <p14:creationId xmlns:p14="http://schemas.microsoft.com/office/powerpoint/2010/main" val="395384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717D4-6C1E-8D4B-3B07-BC9812A688EE}"/>
              </a:ext>
            </a:extLst>
          </p:cNvPr>
          <p:cNvSpPr>
            <a:spLocks noGrp="true"/>
          </p:cNvSpPr>
          <p:nvPr>
            <p:ph type="title"/>
          </p:nvPr>
        </p:nvSpPr>
        <p:spPr/>
        <p:txBody>
          <a:bodyPr/>
          <a:lstStyle/>
          <a:p>
            <a:r>
              <a:rPr lang="cs-CZ" dirty="false"/>
              <a:t>Výzva 063 - Podporované aktivity</a:t>
            </a:r>
          </a:p>
        </p:txBody>
      </p:sp>
      <p:sp>
        <p:nvSpPr>
          <p:cNvPr id="3" name="Zástupný obsah 2">
            <a:extLst>
              <a:ext uri="{FF2B5EF4-FFF2-40B4-BE49-F238E27FC236}">
                <a16:creationId xmlns:a16="http://schemas.microsoft.com/office/drawing/2014/main" id="{3FCDCAEC-043E-147F-72B5-A147B8276D79}"/>
              </a:ext>
            </a:extLst>
          </p:cNvPr>
          <p:cNvSpPr>
            <a:spLocks noGrp="true"/>
          </p:cNvSpPr>
          <p:nvPr>
            <p:ph idx="1"/>
          </p:nvPr>
        </p:nvSpPr>
        <p:spPr>
          <a:xfrm>
            <a:off x="360000" y="1412776"/>
            <a:ext cx="8064000" cy="4968552"/>
          </a:xfrm>
        </p:spPr>
        <p:txBody>
          <a:bodyPr/>
          <a:lstStyle/>
          <a:p>
            <a:pPr marL="0" indent="0" algn="just">
              <a:lnSpc>
                <a:spcPct val="100000"/>
              </a:lnSpc>
              <a:spcBef>
                <a:spcPts val="1800"/>
              </a:spcBef>
              <a:spcAft>
                <a:spcPts val="1200"/>
              </a:spcAft>
              <a:buNone/>
            </a:pPr>
            <a:r>
              <a:rPr lang="cs-CZ" dirty="false">
                <a:latin typeface="Arial" panose="020B0604020202020204" pitchFamily="34" charset="0"/>
                <a:ea typeface="Calibri" panose="020F0502020204030204" pitchFamily="34" charset="0"/>
                <a:cs typeface="Arial" panose="020B0604020202020204" pitchFamily="34" charset="0"/>
              </a:rPr>
              <a:t>B) Podpora implementační fáze procesu transformace péče o ohrožené děti včetně praktické realizace transformačního procesu zařízení</a:t>
            </a:r>
          </a:p>
          <a:p>
            <a:pPr marL="0" indent="0" algn="just">
              <a:lnSpc>
                <a:spcPct val="100000"/>
              </a:lnSpc>
              <a:spcAft>
                <a:spcPts val="1200"/>
              </a:spcAft>
              <a:buNone/>
            </a:pPr>
            <a: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rPr>
              <a:t>Podmínkou pro realizaci aktivity je zapojení koordinátora procesu transformace </a:t>
            </a:r>
            <a:b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rPr>
            </a:br>
            <a: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rPr>
              <a:t>a podpora multidisciplinárního transformačního týmu / transformačního týmu jednotlivého zařízení.</a:t>
            </a:r>
          </a:p>
          <a:p>
            <a:pPr marL="576900" lvl="1" indent="-342900" algn="just">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Koordinace a podpora při implementační fázi transformace</a:t>
            </a:r>
          </a:p>
          <a:p>
            <a:pPr marL="576900" lvl="1" indent="-342900" algn="just">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Podpora vzniku nových nebo stávajících pracovních pozic: metodik                k přehodnocení situace a potřeb dítěte, konzultant transformovaného zařízení, pracovník pro podporu dětí</a:t>
            </a:r>
          </a:p>
          <a:p>
            <a:pPr marL="576900" lvl="1" indent="-342900" algn="just">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Zvyšování kompetencí relevantních aktérů v oblasti transformace péče </a:t>
            </a:r>
            <a:br>
              <a:rPr lang="cs-CZ" sz="1800" dirty="false">
                <a:latin typeface="Arial" panose="020B0604020202020204" pitchFamily="34" charset="0"/>
                <a:ea typeface="Calibri" panose="020F0502020204030204" pitchFamily="34" charset="0"/>
                <a:cs typeface="Arial" panose="020B0604020202020204" pitchFamily="34" charset="0"/>
              </a:rPr>
            </a:br>
            <a:r>
              <a:rPr lang="cs-CZ" sz="1800" dirty="false">
                <a:latin typeface="Arial" panose="020B0604020202020204" pitchFamily="34" charset="0"/>
                <a:ea typeface="Calibri" panose="020F0502020204030204" pitchFamily="34" charset="0"/>
                <a:cs typeface="Arial" panose="020B0604020202020204" pitchFamily="34" charset="0"/>
              </a:rPr>
              <a:t>o ohrožené děti </a:t>
            </a:r>
          </a:p>
          <a:p>
            <a:pPr marL="576900" lvl="1" indent="-342900" algn="just">
              <a:lnSpc>
                <a:spcPct val="100000"/>
              </a:lnSpc>
            </a:pPr>
            <a:r>
              <a:rPr lang="cs-CZ" sz="1800" dirty="false">
                <a:latin typeface="Arial" panose="020B0604020202020204" pitchFamily="34" charset="0"/>
                <a:ea typeface="Calibri" panose="020F0502020204030204" pitchFamily="34" charset="0"/>
                <a:cs typeface="Arial" panose="020B0604020202020204" pitchFamily="34" charset="0"/>
              </a:rPr>
              <a:t>Rozvoj a podpora systému náhradní rodinné péče</a:t>
            </a:r>
          </a:p>
          <a:p>
            <a:pPr marL="576900" lvl="1" indent="-342900" algn="just">
              <a:lnSpc>
                <a:spcPct val="100000"/>
              </a:lnSpc>
            </a:pPr>
            <a:r>
              <a:rPr lang="cs-CZ" sz="1800" dirty="false" err="true">
                <a:latin typeface="Arial" panose="020B0604020202020204" pitchFamily="34" charset="0"/>
                <a:ea typeface="Calibri" panose="020F0502020204030204" pitchFamily="34" charset="0"/>
                <a:cs typeface="Arial" panose="020B0604020202020204" pitchFamily="34" charset="0"/>
              </a:rPr>
              <a:t>Destigmatizační</a:t>
            </a:r>
            <a:r>
              <a:rPr lang="cs-CZ" sz="1800" dirty="false">
                <a:latin typeface="Arial" panose="020B0604020202020204" pitchFamily="34" charset="0"/>
                <a:ea typeface="Calibri" panose="020F0502020204030204" pitchFamily="34" charset="0"/>
                <a:cs typeface="Arial" panose="020B0604020202020204" pitchFamily="34" charset="0"/>
              </a:rPr>
              <a:t> aktivity</a:t>
            </a:r>
          </a:p>
          <a:p>
            <a:endParaRPr lang="cs-CZ" dirty="false"/>
          </a:p>
        </p:txBody>
      </p:sp>
      <p:sp>
        <p:nvSpPr>
          <p:cNvPr id="4" name="Zástupný symbol pro číslo snímku 3">
            <a:extLst>
              <a:ext uri="{FF2B5EF4-FFF2-40B4-BE49-F238E27FC236}">
                <a16:creationId xmlns:a16="http://schemas.microsoft.com/office/drawing/2014/main" id="{58E9C27E-D41C-8680-137F-C414655F319B}"/>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2176962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r>
              <a:rPr lang="cs-CZ" sz="1800" b="true" dirty="false"/>
              <a:t>https://iskp21.mssf.cz/)</a:t>
            </a:r>
          </a:p>
          <a:p>
            <a:pPr lvl="3">
              <a:lnSpc>
                <a:spcPct val="100000"/>
              </a:lnSpc>
            </a:pPr>
            <a:r>
              <a:rPr lang="cs-CZ" sz="1700" dirty="false"/>
              <a:t>Informační systém 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Žádosti o platbu, Zprávy o realizaci, Žádosti o změnu</a:t>
            </a:r>
            <a:endParaRPr lang="cs-CZ" sz="1600" dirty="false"/>
          </a:p>
          <a:p>
            <a:pPr>
              <a:lnSpc>
                <a:spcPct val="100000"/>
              </a:lnSpc>
            </a:pPr>
            <a:r>
              <a:rPr lang="cs-CZ" sz="2200" b="true" dirty="false"/>
              <a:t>IS ESF </a:t>
            </a:r>
            <a:r>
              <a:rPr lang="cs-CZ" sz="1800" b="true" dirty="false"/>
              <a:t>(www.esfcr.cz) </a:t>
            </a:r>
          </a:p>
          <a:p>
            <a:pPr lvl="3">
              <a:lnSpc>
                <a:spcPct val="100000"/>
              </a:lnSpc>
            </a:pPr>
            <a:r>
              <a:rPr lang="cs-CZ" sz="1700" dirty="false"/>
              <a:t>Dokumenty, formuláře a pravidla pro žadatele a příjemce</a:t>
            </a:r>
          </a:p>
          <a:p>
            <a:pPr lvl="3">
              <a:lnSpc>
                <a:spcPct val="100000"/>
              </a:lnSpc>
            </a:pPr>
            <a:r>
              <a:rPr lang="cs-CZ" sz="1700" dirty="false"/>
              <a:t>Monitorování podpořených osob, databáze produktů</a:t>
            </a:r>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pic>
        <p:nvPicPr>
          <p:cNvPr id="5" name="Obrázek 4">
            <a:extLst>
              <a:ext uri="{FF2B5EF4-FFF2-40B4-BE49-F238E27FC236}">
                <a16:creationId xmlns:a16="http://schemas.microsoft.com/office/drawing/2014/main" id="{7D4EF8F9-1302-01C9-DBB1-1E1F26E10D2E}"/>
              </a:ext>
            </a:extLst>
          </p:cNvPr>
          <p:cNvPicPr>
            <a:picLocks noChangeAspect="true"/>
          </p:cNvPicPr>
          <p:nvPr/>
        </p:nvPicPr>
        <p:blipFill rotWithShape="true">
          <a:blip r:embed="rId2"/>
          <a:srcRect l="-3044" t="-2" r="3044" b="36254"/>
          <a:stretch/>
        </p:blipFill>
        <p:spPr>
          <a:xfrm>
            <a:off x="153160" y="3861048"/>
            <a:ext cx="8355100" cy="2859055"/>
          </a:xfrm>
          <a:prstGeom prst="rect">
            <a:avLst/>
          </a:prstGeom>
        </p:spPr>
      </p:pic>
    </p:spTree>
    <p:extLst>
      <p:ext uri="{BB962C8B-B14F-4D97-AF65-F5344CB8AC3E}">
        <p14:creationId xmlns:p14="http://schemas.microsoft.com/office/powerpoint/2010/main" val="1510762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r>
              <a:rPr lang="cs-CZ" b="true" kern="0" cap="all" baseline="0" dirty="false">
                <a:latin typeface="+mj-lt"/>
                <a:ea typeface="+mj-ea"/>
                <a:cs typeface="+mj-cs"/>
              </a:rPr>
              <a:t>TECHNICKÁ podpora ISKP21+</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61</a:t>
            </a:fld>
            <a:endParaRPr lang="cs-CZ"/>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technických problémů v aplikacích IS ESF, IS KP21+, databáze produktů, fóra či portálu esfcr.cz u projektů </a:t>
            </a:r>
            <a:r>
              <a:rPr lang="cs-CZ" sz="7600" b="true" i="false" dirty="false">
                <a:solidFill>
                  <a:schemeClr val="accent1">
                    <a:lumMod val="75000"/>
                  </a:schemeClr>
                </a:solidFill>
                <a:effectLst/>
                <a:latin typeface="+mj-lt"/>
              </a:rPr>
              <a:t>OPZ+ je využívána </a:t>
            </a:r>
            <a:r>
              <a:rPr lang="cs-CZ" sz="7600" dirty="false">
                <a:solidFill>
                  <a:schemeClr val="accent1">
                    <a:lumMod val="75000"/>
                  </a:schemeClr>
                </a:solidFill>
                <a:latin typeface="+mj-lt"/>
              </a:rPr>
              <a:t>technická podpora </a:t>
            </a:r>
            <a:r>
              <a:rPr lang="cs-CZ" sz="7600" b="true" dirty="false">
                <a:solidFill>
                  <a:schemeClr val="accent1">
                    <a:lumMod val="75000"/>
                  </a:schemeClr>
                </a:solidFill>
                <a:latin typeface="+mj-lt"/>
              </a:rPr>
              <a:t>na webu </a:t>
            </a:r>
            <a:r>
              <a:rPr lang="cs-CZ" sz="7600" b="true" dirty="false">
                <a:solidFill>
                  <a:schemeClr val="accent1">
                    <a:lumMod val="75000"/>
                  </a:schemeClr>
                </a:solidFill>
                <a:latin typeface="+mj-lt"/>
                <a:hlinkClick r:id="rId3"/>
              </a:rPr>
              <a:t>www.ESFCR.cz</a:t>
            </a:r>
            <a:r>
              <a:rPr lang="cs-CZ" sz="7600" b="true" dirty="false">
                <a:solidFill>
                  <a:schemeClr val="accent1">
                    <a:lumMod val="75000"/>
                  </a:schemeClr>
                </a:solidFill>
                <a:latin typeface="+mj-lt"/>
              </a:rPr>
              <a:t>: kontakty </a:t>
            </a:r>
            <a:r>
              <a:rPr lang="cs-CZ" sz="7600" b="true" dirty="false">
                <a:solidFill>
                  <a:schemeClr val="accent1">
                    <a:lumMod val="75000"/>
                  </a:schemeClr>
                </a:solidFill>
                <a:latin typeface="+mj-lt"/>
                <a:sym typeface="Wingdings" panose="05000000000000000000" pitchFamily="2" charset="2"/>
              </a:rPr>
              <a:t> HOTLINE.</a:t>
            </a:r>
            <a:r>
              <a:rPr lang="cs-CZ" sz="7600" b="true" dirty="false">
                <a:solidFill>
                  <a:schemeClr val="accent1">
                    <a:lumMod val="75000"/>
                  </a:schemeClr>
                </a:solidFill>
                <a:latin typeface="+mj-lt"/>
              </a:rPr>
              <a:t>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4">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4"/>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703C1301-9389-F11D-21DD-503D708A362D}"/>
              </a:ext>
            </a:extLst>
          </p:cNvPr>
          <p:cNvPicPr>
            <a:picLocks noChangeAspect="true"/>
          </p:cNvPicPr>
          <p:nvPr/>
        </p:nvPicPr>
        <p:blipFill rotWithShape="true">
          <a:blip r:embed="rId5"/>
          <a:srcRect l="-808" t="7001" r="808" b="205"/>
          <a:stretch/>
        </p:blipFill>
        <p:spPr>
          <a:xfrm>
            <a:off x="640778" y="4019681"/>
            <a:ext cx="8071429" cy="2577671"/>
          </a:xfrm>
          <a:prstGeom prst="rect">
            <a:avLst/>
          </a:prstGeom>
        </p:spPr>
      </p:pic>
    </p:spTree>
    <p:extLst>
      <p:ext uri="{BB962C8B-B14F-4D97-AF65-F5344CB8AC3E}">
        <p14:creationId xmlns:p14="http://schemas.microsoft.com/office/powerpoint/2010/main" val="1183596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9A90F-C85A-CF45-0013-45571058DF8C}"/>
              </a:ext>
            </a:extLst>
          </p:cNvPr>
          <p:cNvSpPr>
            <a:spLocks noGrp="true"/>
          </p:cNvSpPr>
          <p:nvPr>
            <p:ph type="title"/>
          </p:nvPr>
        </p:nvSpPr>
        <p:spPr/>
        <p:txBody>
          <a:bodyPr/>
          <a:lstStyle/>
          <a:p>
            <a:pPr algn="ctr"/>
            <a:r>
              <a:rPr lang="cs-CZ" dirty="false"/>
              <a:t>Pravidla pro žadatele a příjemce</a:t>
            </a:r>
          </a:p>
        </p:txBody>
      </p:sp>
      <p:sp>
        <p:nvSpPr>
          <p:cNvPr id="3" name="Zástupný obsah 2">
            <a:extLst>
              <a:ext uri="{FF2B5EF4-FFF2-40B4-BE49-F238E27FC236}">
                <a16:creationId xmlns:a16="http://schemas.microsoft.com/office/drawing/2014/main" id="{2A88044B-00E8-C165-3CE1-289B53D29FAD}"/>
              </a:ext>
            </a:extLst>
          </p:cNvPr>
          <p:cNvSpPr>
            <a:spLocks noGrp="true"/>
          </p:cNvSpPr>
          <p:nvPr>
            <p:ph idx="1"/>
          </p:nvPr>
        </p:nvSpPr>
        <p:spPr>
          <a:xfrm>
            <a:off x="540000" y="1548245"/>
            <a:ext cx="8064000" cy="4571755"/>
          </a:xfrm>
        </p:spPr>
        <p:txBody>
          <a:bodyPr/>
          <a:lstStyle/>
          <a:p>
            <a:pPr algn="just"/>
            <a:r>
              <a:rPr lang="cs-CZ" sz="2000" b="true" dirty="false"/>
              <a:t>Obecná část pravidel </a:t>
            </a:r>
            <a:r>
              <a:rPr lang="cs-CZ" sz="2000" dirty="false"/>
              <a:t>pro žadatele a příjemce z OPZ+</a:t>
            </a:r>
          </a:p>
          <a:p>
            <a:pPr marL="486000" lvl="2" indent="0" algn="just">
              <a:buNone/>
            </a:pPr>
            <a:r>
              <a:rPr lang="cs-CZ" sz="1800" dirty="false"/>
              <a:t>- obsahuje např. informace o indikátorech, publicitě, ukončení realizace projektu, …</a:t>
            </a:r>
          </a:p>
          <a:p>
            <a:pPr algn="just"/>
            <a:r>
              <a:rPr lang="cs-CZ" sz="2000" b="true" dirty="false"/>
              <a:t>Specifická část pravidel pro žadatele a příjemce z OPZ+ pro projekty s přímými a nepřímými náklady </a:t>
            </a:r>
            <a:r>
              <a:rPr lang="cs-CZ" sz="2000" dirty="false"/>
              <a:t>nebo projekty financované s využitím paušálních sazeb</a:t>
            </a:r>
            <a:r>
              <a:rPr lang="cs-CZ" sz="2000" b="true" dirty="false"/>
              <a:t> </a:t>
            </a:r>
          </a:p>
          <a:p>
            <a:pPr marL="414000" lvl="1" indent="0" algn="just">
              <a:buNone/>
            </a:pPr>
            <a:r>
              <a:rPr lang="cs-CZ" sz="1800" dirty="false"/>
              <a:t>- obsahuje informace o změnách projektu, způsobilosti výdajů                          vč. dokladování, finanční řízení projektu, …</a:t>
            </a:r>
          </a:p>
          <a:p>
            <a:pPr algn="just"/>
            <a:r>
              <a:rPr lang="cs-CZ" sz="1800" i="true" dirty="false">
                <a:solidFill>
                  <a:srgbClr val="FF0000"/>
                </a:solidFill>
              </a:rPr>
              <a:t>Pravidla se průběžně aktualizují, prosíme o sledování aktuálních dokumentů na stránkách www.esfcr.cz </a:t>
            </a:r>
            <a:r>
              <a:rPr lang="cs-CZ" sz="1800" i="true" dirty="false"/>
              <a:t>(o aktualizacích jsou příjemci informováni depeší)</a:t>
            </a:r>
          </a:p>
          <a:p>
            <a:pPr lvl="1"/>
            <a:endParaRPr lang="cs-CZ" dirty="false"/>
          </a:p>
          <a:p>
            <a:pPr lvl="1"/>
            <a:endParaRPr lang="cs-CZ" sz="1400" dirty="false">
              <a:solidFill>
                <a:srgbClr val="FF0000"/>
              </a:solidFill>
            </a:endParaRPr>
          </a:p>
        </p:txBody>
      </p:sp>
      <p:sp>
        <p:nvSpPr>
          <p:cNvPr id="4" name="Zástupný symbol pro číslo snímku 3">
            <a:extLst>
              <a:ext uri="{FF2B5EF4-FFF2-40B4-BE49-F238E27FC236}">
                <a16:creationId xmlns:a16="http://schemas.microsoft.com/office/drawing/2014/main" id="{7BB70770-3F22-E5A0-9CCD-A7F8CF181133}"/>
              </a:ext>
            </a:extLst>
          </p:cNvPr>
          <p:cNvSpPr>
            <a:spLocks noGrp="true"/>
          </p:cNvSpPr>
          <p:nvPr>
            <p:ph type="sldNum" sz="quarter" idx="12"/>
          </p:nvPr>
        </p:nvSpPr>
        <p:spPr/>
        <p:txBody>
          <a:bodyPr/>
          <a:lstStyle/>
          <a:p>
            <a:fld id="{479BF083-4774-43B1-9AB0-5CC1AC5DD8EE}" type="slidenum">
              <a:rPr lang="cs-CZ" smtClean="false"/>
              <a:pPr/>
              <a:t>62</a:t>
            </a:fld>
            <a:endParaRPr lang="cs-CZ"/>
          </a:p>
        </p:txBody>
      </p:sp>
    </p:spTree>
    <p:extLst>
      <p:ext uri="{BB962C8B-B14F-4D97-AF65-F5344CB8AC3E}">
        <p14:creationId xmlns:p14="http://schemas.microsoft.com/office/powerpoint/2010/main" val="48373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568643" y="1334480"/>
            <a:ext cx="146785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26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360000" y="1628800"/>
            <a:ext cx="5108574" cy="3168352"/>
          </a:xfrm>
        </p:spPr>
        <p:txBody>
          <a:bodyPr/>
          <a:lstStyle/>
          <a:p>
            <a:pPr marL="0" indent="0" algn="ctr">
              <a:lnSpc>
                <a:spcPct val="100000"/>
              </a:lnSpc>
              <a:buNone/>
            </a:pPr>
            <a:r>
              <a:rPr lang="cs-CZ" sz="4000" b="true" kern="0" dirty="false"/>
              <a:t>Pokračujeme návaznou prezentací:</a:t>
            </a:r>
            <a:br>
              <a:rPr lang="cs-CZ" sz="4000" b="true" kern="0" dirty="false"/>
            </a:br>
            <a:endParaRPr lang="cs-CZ" sz="4000" b="true" kern="0" dirty="false"/>
          </a:p>
          <a:p>
            <a:pPr marL="0" indent="0" algn="ctr">
              <a:lnSpc>
                <a:spcPct val="100000"/>
              </a:lnSpc>
              <a:buNone/>
            </a:pPr>
            <a:r>
              <a:rPr lang="cs-CZ" sz="4000" b="true" kern="0" dirty="false"/>
              <a:t>2. Zpráva o realizaci a Žádost o platbu</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pic>
        <p:nvPicPr>
          <p:cNvPr id="6"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04508" y="1844824"/>
            <a:ext cx="36004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0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717D4-6C1E-8D4B-3B07-BC9812A688EE}"/>
              </a:ext>
            </a:extLst>
          </p:cNvPr>
          <p:cNvSpPr>
            <a:spLocks noGrp="true"/>
          </p:cNvSpPr>
          <p:nvPr>
            <p:ph type="title"/>
          </p:nvPr>
        </p:nvSpPr>
        <p:spPr/>
        <p:txBody>
          <a:bodyPr/>
          <a:lstStyle/>
          <a:p>
            <a:r>
              <a:rPr lang="cs-CZ" dirty="false"/>
              <a:t>Výzva 063 - Podporované aktivity</a:t>
            </a:r>
          </a:p>
        </p:txBody>
      </p:sp>
      <p:sp>
        <p:nvSpPr>
          <p:cNvPr id="3" name="Zástupný obsah 2">
            <a:extLst>
              <a:ext uri="{FF2B5EF4-FFF2-40B4-BE49-F238E27FC236}">
                <a16:creationId xmlns:a16="http://schemas.microsoft.com/office/drawing/2014/main" id="{3FCDCAEC-043E-147F-72B5-A147B8276D79}"/>
              </a:ext>
            </a:extLst>
          </p:cNvPr>
          <p:cNvSpPr>
            <a:spLocks noGrp="true"/>
          </p:cNvSpPr>
          <p:nvPr>
            <p:ph idx="1"/>
          </p:nvPr>
        </p:nvSpPr>
        <p:spPr>
          <a:xfrm>
            <a:off x="251520" y="1440000"/>
            <a:ext cx="8064000" cy="4716000"/>
          </a:xfrm>
        </p:spPr>
        <p:txBody>
          <a:bodyPr/>
          <a:lstStyle/>
          <a:p>
            <a:pPr marL="0" indent="0">
              <a:buNone/>
            </a:pPr>
            <a:r>
              <a:rPr lang="cs-CZ" sz="2400" dirty="false">
                <a:latin typeface="Arial" panose="020B0604020202020204" pitchFamily="34" charset="0"/>
                <a:ea typeface="Calibri" panose="020F0502020204030204" pitchFamily="34" charset="0"/>
                <a:cs typeface="Arial" panose="020B0604020202020204" pitchFamily="34" charset="0"/>
              </a:rPr>
              <a:t>C) Podpora návazných služeb komunitního charakteru, které jsou zapojeny do transformačního procesu</a:t>
            </a:r>
          </a:p>
          <a:p>
            <a:pPr marL="0" indent="0" algn="just">
              <a:lnSpc>
                <a:spcPct val="100000"/>
              </a:lnSpc>
              <a:buNone/>
            </a:pPr>
            <a: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rPr>
              <a:t>Podmínkou pro realizaci aktivit spadajících pod část C je jejich přímá návaznost na realizaci aktivit pod bodem B (</a:t>
            </a:r>
            <a: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cs-CZ" sz="1800" dirty="false">
                <a:solidFill>
                  <a:srgbClr val="FF0000"/>
                </a:solidFill>
                <a:latin typeface="Arial" panose="020B0604020202020204" pitchFamily="34" charset="0"/>
                <a:ea typeface="Calibri" panose="020F0502020204030204" pitchFamily="34" charset="0"/>
                <a:cs typeface="Arial" panose="020B0604020202020204" pitchFamily="34" charset="0"/>
              </a:rPr>
              <a:t>Část C nelze realizovat samostatně, ale pouze současně s realizací aktivit z části B).</a:t>
            </a:r>
          </a:p>
          <a:p>
            <a:pPr lvl="1" algn="just"/>
            <a:r>
              <a:rPr lang="cs-CZ" dirty="false">
                <a:latin typeface="Arial" panose="020B0604020202020204" pitchFamily="34" charset="0"/>
                <a:ea typeface="Calibri" panose="020F0502020204030204" pitchFamily="34" charset="0"/>
                <a:cs typeface="Arial" panose="020B0604020202020204" pitchFamily="34" charset="0"/>
              </a:rPr>
              <a:t>V rámci části C mohou být podpořeny pouze služby, které přímo navazují na transformační proces zařízení péče o ohrožené děti.</a:t>
            </a:r>
          </a:p>
          <a:p>
            <a:pPr lvl="1"/>
            <a:endParaRPr lang="cs-CZ" sz="1600" dirty="false">
              <a:latin typeface="Arial" panose="020B0604020202020204" pitchFamily="34" charset="0"/>
              <a:ea typeface="Calibri" panose="020F0502020204030204" pitchFamily="34" charset="0"/>
              <a:cs typeface="Arial" panose="020B0604020202020204" pitchFamily="34" charset="0"/>
            </a:endParaRPr>
          </a:p>
          <a:p>
            <a:pPr lvl="1"/>
            <a:endParaRPr lang="cs-CZ" sz="1600" dirty="false">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cs-CZ" sz="2000" dirty="false">
                <a:latin typeface="Arial" panose="020B0604020202020204" pitchFamily="34" charset="0"/>
                <a:ea typeface="Calibri" panose="020F0502020204030204" pitchFamily="34" charset="0"/>
                <a:cs typeface="Arial" panose="020B0604020202020204" pitchFamily="34" charset="0"/>
              </a:rPr>
              <a:t>Bližší popis aktivit viz text výzvy a přílohy č. 1 výzvy na webu esfcr.cz. </a:t>
            </a:r>
          </a:p>
          <a:p>
            <a:pPr>
              <a:lnSpc>
                <a:spcPct val="100000"/>
              </a:lnSpc>
              <a:spcBef>
                <a:spcPts val="0"/>
              </a:spcBef>
              <a:spcAft>
                <a:spcPts val="0"/>
              </a:spcAft>
            </a:pPr>
            <a:r>
              <a:rPr lang="cs-CZ" sz="2000" b="true"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Rozdělení aktivit zůstává v platnosti i během realizace.</a:t>
            </a:r>
            <a:endParaRPr lang="cs-CZ" sz="2000"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sz="2400" dirty="false">
              <a:highlight>
                <a:srgbClr val="FFFF00"/>
              </a:highlight>
              <a:latin typeface="Arial" panose="020B0604020202020204" pitchFamily="34" charset="0"/>
              <a:ea typeface="Calibri" panose="020F0502020204030204" pitchFamily="34" charset="0"/>
              <a:cs typeface="Arial" panose="020B0604020202020204" pitchFamily="34" charset="0"/>
            </a:endParaRPr>
          </a:p>
          <a:p>
            <a:endParaRPr lang="cs-CZ" sz="2400" dirty="false">
              <a:latin typeface="Arial" panose="020B0604020202020204" pitchFamily="34" charset="0"/>
              <a:ea typeface="Calibri" panose="020F0502020204030204" pitchFamily="34" charset="0"/>
              <a:cs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58E9C27E-D41C-8680-137F-C414655F319B}"/>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86781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 JAKÉ FÁZI JSOU NYNÍ PROJEKTY</a:t>
            </a:r>
          </a:p>
        </p:txBody>
      </p:sp>
      <p:sp>
        <p:nvSpPr>
          <p:cNvPr id="3" name="Zástupný symbol pro obsah 2"/>
          <p:cNvSpPr>
            <a:spLocks noGrp="true"/>
          </p:cNvSpPr>
          <p:nvPr>
            <p:ph idx="1"/>
          </p:nvPr>
        </p:nvSpPr>
        <p:spPr>
          <a:xfrm>
            <a:off x="155575" y="1484784"/>
            <a:ext cx="8592890" cy="5085184"/>
          </a:xfrm>
          <a:noFill/>
        </p:spPr>
        <p:txBody>
          <a:bodyPr numCol="1"/>
          <a:lstStyle/>
          <a:p>
            <a:pPr marL="808038" lvl="1" indent="-393700" algn="just">
              <a:spcAft>
                <a:spcPts val="1200"/>
              </a:spcAft>
              <a:defRPr/>
            </a:pPr>
            <a:r>
              <a:rPr lang="cs-CZ" sz="1900" b="true" dirty="false"/>
              <a:t>Závěr hodnoticí komise:</a:t>
            </a:r>
          </a:p>
          <a:p>
            <a:pPr marL="1009238" lvl="2" indent="-342900" algn="just">
              <a:spcAft>
                <a:spcPts val="1200"/>
              </a:spcAft>
              <a:buFont typeface="Arial" panose="020B0604020202020204" pitchFamily="34" charset="0"/>
              <a:buChar char="•"/>
              <a:defRPr/>
            </a:pPr>
            <a:r>
              <a:rPr lang="cs-CZ" sz="1900" dirty="false"/>
              <a:t>k financování doporučeno 5 projektů v celkové hodnotě přes          80,5 milionů Kč (alokace výzvy 100 milionů Kč),</a:t>
            </a:r>
          </a:p>
          <a:p>
            <a:pPr marL="1009238" lvl="2" indent="-342900" algn="just">
              <a:spcAft>
                <a:spcPts val="1200"/>
              </a:spcAft>
              <a:buFont typeface="Arial" panose="020B0604020202020204" pitchFamily="34" charset="0"/>
              <a:buChar char="•"/>
              <a:defRPr/>
            </a:pPr>
            <a:r>
              <a:rPr lang="cs-CZ" sz="1900" dirty="false"/>
              <a:t>nedoporučeny 2 žádosti.</a:t>
            </a:r>
          </a:p>
          <a:p>
            <a:pPr marL="808038" lvl="1" indent="-393700" algn="just">
              <a:spcAft>
                <a:spcPts val="1200"/>
              </a:spcAft>
              <a:defRPr/>
            </a:pPr>
            <a:r>
              <a:rPr lang="cs-CZ" sz="1900" dirty="false"/>
              <a:t>Všechny projekty mají vydané Rozhodnutí o poskytnutí dotace               (tzv. </a:t>
            </a:r>
            <a:r>
              <a:rPr lang="cs-CZ" sz="1900" dirty="false" err="true"/>
              <a:t>RoD</a:t>
            </a:r>
            <a:r>
              <a:rPr lang="cs-CZ" sz="1900" dirty="false"/>
              <a:t>, k dispozici v elektronické podobě v informačním systému ISKP21+). </a:t>
            </a:r>
          </a:p>
          <a:p>
            <a:pPr marL="808038" lvl="1" indent="-393700">
              <a:spcAft>
                <a:spcPts val="1200"/>
              </a:spcAft>
              <a:defRPr/>
            </a:pPr>
            <a:r>
              <a:rPr lang="cs-CZ" sz="1900" dirty="false"/>
              <a:t>Zálohové platby jsou vypláceny vždy cca 2 - 4 týdny před zahájením realizace projektu. Výše zálohové platby je uvedena v </a:t>
            </a:r>
            <a:r>
              <a:rPr lang="cs-CZ" sz="1900" dirty="false" err="true"/>
              <a:t>RoD</a:t>
            </a:r>
            <a:r>
              <a:rPr lang="cs-CZ" sz="1900" dirty="false"/>
              <a:t>.</a:t>
            </a:r>
          </a:p>
          <a:p>
            <a:pPr marL="414338" lvl="1" indent="0">
              <a:spcAft>
                <a:spcPts val="1200"/>
              </a:spcAft>
              <a:buNone/>
              <a:defRPr/>
            </a:pPr>
            <a:br>
              <a:rPr lang="cs-CZ" sz="1800" dirty="false">
                <a:solidFill>
                  <a:srgbClr val="FF0000"/>
                </a:solidFill>
              </a:rPr>
            </a:br>
            <a:endParaRPr lang="cs-CZ" sz="1800" dirty="false">
              <a:solidFill>
                <a:srgbClr val="FF0000"/>
              </a:solidFill>
            </a:endParaRPr>
          </a:p>
          <a:p>
            <a:pPr marL="414338" lvl="1" indent="0" algn="just">
              <a:spcAft>
                <a:spcPts val="1200"/>
              </a:spcAft>
              <a:buNone/>
              <a:defRPr/>
            </a:pPr>
            <a:endParaRPr lang="cs-CZ" sz="1800" dirty="false"/>
          </a:p>
          <a:p>
            <a:pPr marL="808038" lvl="1" indent="-393700" algn="just">
              <a:spcAft>
                <a:spcPts val="1200"/>
              </a:spcAft>
              <a:defRPr/>
            </a:pPr>
            <a:endParaRPr lang="cs-CZ" sz="1800" dirty="false"/>
          </a:p>
          <a:p>
            <a:pPr marL="414338" lvl="1" indent="0" algn="just">
              <a:spcAft>
                <a:spcPts val="1200"/>
              </a:spcAft>
              <a:buNone/>
              <a:defRPr/>
            </a:pPr>
            <a:endParaRPr lang="cs-CZ" altLang="cs-CZ" sz="1800" dirty="false">
              <a:solidFill>
                <a:srgbClr val="14407E"/>
              </a:solidFill>
            </a:endParaRPr>
          </a:p>
          <a:p>
            <a:pPr marL="808038" lvl="1" indent="-393700" algn="just">
              <a:spcAft>
                <a:spcPts val="1200"/>
              </a:spcAft>
              <a:buNone/>
              <a:defRPr/>
            </a:pPr>
            <a:endParaRPr lang="cs-CZ" altLang="cs-CZ" sz="18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pic>
        <p:nvPicPr>
          <p:cNvPr id="5126" name="Picture 6"/>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3395392" y="5043749"/>
            <a:ext cx="1965970" cy="165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8604488" cy="752360"/>
          </a:xfrm>
        </p:spPr>
        <p:txBody>
          <a:bodyPr/>
          <a:lstStyle/>
          <a:p>
            <a:pPr algn="just">
              <a:lnSpc>
                <a:spcPct val="100000"/>
              </a:lnSpc>
              <a:spcAft>
                <a:spcPts val="1200"/>
              </a:spcAft>
            </a:pPr>
            <a:r>
              <a:rPr lang="cs-CZ" sz="1900" dirty="false"/>
              <a:t>Každý žadatel byl depeší v systému ISKP21+ informován o tom, že má          k dispozici platný právní akt – Rozhodnutí o poskytnutí dotace (</a:t>
            </a:r>
            <a:r>
              <a:rPr lang="cs-CZ" sz="1900" dirty="false" err="true"/>
              <a:t>RoD</a:t>
            </a:r>
            <a:r>
              <a:rPr lang="cs-CZ" sz="1900" dirty="false"/>
              <a:t>).</a:t>
            </a:r>
          </a:p>
          <a:p>
            <a:pPr marL="0" indent="0" algn="just">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sp>
        <p:nvSpPr>
          <p:cNvPr id="6" name="Zástupný symbol pro obsah 2"/>
          <p:cNvSpPr txBox="true">
            <a:spLocks/>
          </p:cNvSpPr>
          <p:nvPr/>
        </p:nvSpPr>
        <p:spPr>
          <a:xfrm>
            <a:off x="296491" y="2420888"/>
            <a:ext cx="8604488" cy="381642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b="true" dirty="false" err="true"/>
              <a:t>RoD</a:t>
            </a:r>
            <a:r>
              <a:rPr lang="cs-CZ" sz="1900" b="true" dirty="false"/>
              <a:t> obsahuje zejména</a:t>
            </a:r>
            <a:r>
              <a:rPr lang="cs-CZ" sz="1900" dirty="false"/>
              <a:t>: </a:t>
            </a:r>
          </a:p>
          <a:p>
            <a:pPr lvl="1" algn="just">
              <a:lnSpc>
                <a:spcPct val="100000"/>
              </a:lnSpc>
              <a:spcAft>
                <a:spcPts val="1200"/>
              </a:spcAft>
            </a:pPr>
            <a:r>
              <a:rPr lang="cs-CZ" dirty="false"/>
              <a:t>účel dotace, datum zahájení a ukončení realizace, termíny pro předkládání zpráv o realizaci, finanční rámec a platební podmínky, povinnosti příjemce, finanční opravy. </a:t>
            </a:r>
          </a:p>
          <a:p>
            <a:pPr lvl="1" algn="just">
              <a:lnSpc>
                <a:spcPct val="100000"/>
              </a:lnSpc>
              <a:spcAft>
                <a:spcPts val="1200"/>
              </a:spcAft>
            </a:pPr>
            <a:r>
              <a:rPr lang="cs-CZ" dirty="false"/>
              <a:t>příloha č. 1 „Informace o projektu“ </a:t>
            </a:r>
            <a:r>
              <a:rPr lang="cs-CZ" sz="1900" dirty="false"/>
              <a:t>obsahuje závazné znění klíčových aktivit, závazné cílové hodnoty indikátorů, přehled cílových skupin, podobou schváleného rozpočtu a finanční plán projektu, případně i údaje o partnerovi.</a:t>
            </a:r>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spTree>
    <p:extLst>
      <p:ext uri="{BB962C8B-B14F-4D97-AF65-F5344CB8AC3E}">
        <p14:creationId xmlns:p14="http://schemas.microsoft.com/office/powerpoint/2010/main" val="230239494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2.xml><?xml version="1.0" encoding="utf-8"?>
<ds:datastoreItem xmlns:ds="http://schemas.openxmlformats.org/officeDocument/2006/customXml" ds:itemID="{93D88155-0E86-4D14-B6AF-C6806AEE9525}">
  <ds:schemaRefs>
    <ds:schemaRef ds:uri="http://schemas.microsoft.com/office/2006/metadata/properties"/>
    <ds:schemaRef ds:uri="http://schemas.microsoft.com/office/infopath/2007/PartnerControls"/>
    <ds:schemaRef ds:uri="dfed548f-0517-4d39-90e3-3947398480c0"/>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7882</properties:Words>
  <properties:PresentationFormat>Předvádění na obrazovce (4:3)</properties:PresentationFormat>
  <properties:Paragraphs>663</properties:Paragraphs>
  <properties:Slides>64</properties:Slides>
  <properties:Notes>40</properties:Notes>
  <properties:TotalTime>4737</properties:TotalTime>
  <properties:HiddenSlides>0</properties:HiddenSlides>
  <properties:MMClips>0</properties:MMClips>
  <properties:ScaleCrop>false</properties:ScaleCrop>
  <properties:HeadingPairs>
    <vt:vector baseType="variant" size="6">
      <vt:variant>
        <vt:lpstr>Použitá písma</vt:lpstr>
      </vt:variant>
      <vt:variant>
        <vt:i4>7</vt:i4>
      </vt:variant>
      <vt:variant>
        <vt:lpstr>Motiv</vt:lpstr>
      </vt:variant>
      <vt:variant>
        <vt:i4>1</vt:i4>
      </vt:variant>
      <vt:variant>
        <vt:lpstr>Nadpisy snímků</vt:lpstr>
      </vt:variant>
      <vt:variant>
        <vt:i4>64</vt:i4>
      </vt:variant>
    </vt:vector>
  </properties:HeadingPairs>
  <properties:TitlesOfParts>
    <vt:vector baseType="lpstr" size="72">
      <vt:lpstr>Arial</vt:lpstr>
      <vt:lpstr>Calibri</vt:lpstr>
      <vt:lpstr>Roboto</vt:lpstr>
      <vt:lpstr>Trebuchet MS</vt:lpstr>
      <vt:lpstr>Wingdings</vt:lpstr>
      <vt:lpstr>Wingdings 2</vt:lpstr>
      <vt:lpstr>Wingdings 3</vt:lpstr>
      <vt:lpstr>prezentace</vt:lpstr>
      <vt:lpstr> seminář  pro příjemce OPZ+:   1.  podmínky  a  pravidla  realizace </vt:lpstr>
      <vt:lpstr>DVĚ ČÁSTI PREZENTACE PRO PŘÍJEMCE</vt:lpstr>
      <vt:lpstr>Obsah prezentace</vt:lpstr>
      <vt:lpstr>Výzva č. 063 Podporované aktivity</vt:lpstr>
      <vt:lpstr>Výzva 063 - Podporované aktivity</vt:lpstr>
      <vt:lpstr>Výzva 063 - Podporované aktivity</vt:lpstr>
      <vt:lpstr>Výzva 063 - Podporované aktivity</vt:lpstr>
      <vt:lpstr>V JAKÉ FÁZI JSOU NYNÍ PROJEKTY</vt:lpstr>
      <vt:lpstr>ROZHODNUTÍ O POSKYTNUTÍ DOTACE</vt:lpstr>
      <vt:lpstr>Změny projektu</vt:lpstr>
      <vt:lpstr>Změny projektu</vt:lpstr>
      <vt:lpstr> administrace změn projektu v IS KP21+ </vt:lpstr>
      <vt:lpstr>Nepodstatné změny I</vt:lpstr>
      <vt:lpstr>Nepodstatné změny II</vt:lpstr>
      <vt:lpstr>Nepodstatné změny III</vt:lpstr>
      <vt:lpstr>Podstatné změny I</vt:lpstr>
      <vt:lpstr>Podstatné změny II</vt:lpstr>
      <vt:lpstr>Publicita projektu</vt:lpstr>
      <vt:lpstr>Povinnost informovat veřejnost</vt:lpstr>
      <vt:lpstr>Povinnost informovat veřejnost</vt:lpstr>
      <vt:lpstr> Povinné prvky loga EU </vt:lpstr>
      <vt:lpstr> Povinnost užívání loga EU </vt:lpstr>
      <vt:lpstr>Používání log</vt:lpstr>
      <vt:lpstr>Kontroly a uchování dokumentů</vt:lpstr>
      <vt:lpstr>kontroly na místě</vt:lpstr>
      <vt:lpstr>Uchování dokumentů</vt:lpstr>
      <vt:lpstr>Vzdělávací akce</vt:lpstr>
      <vt:lpstr>Setkávání skupin, poradenství či konzultace</vt:lpstr>
      <vt:lpstr>Finanční řízení projektu</vt:lpstr>
      <vt:lpstr>Hlavní zásady financování</vt:lpstr>
      <vt:lpstr>Účetnictví</vt:lpstr>
      <vt:lpstr>způsobilé výdaje</vt:lpstr>
      <vt:lpstr>Charakteristika způsobilého výdaje I</vt:lpstr>
      <vt:lpstr>Charakteristika způsobilého výdaje II</vt:lpstr>
      <vt:lpstr>Rozdělení nákladů</vt:lpstr>
      <vt:lpstr>Nepřímé náklady    </vt:lpstr>
      <vt:lpstr>Prezentace aplikace PowerPoint</vt:lpstr>
      <vt:lpstr>Rozpočet projektu s NN – shrnutí</vt:lpstr>
      <vt:lpstr>Dokladování výdajů</vt:lpstr>
      <vt:lpstr>Způsobilé výdaje – osobní náklady I.</vt:lpstr>
      <vt:lpstr>Způsobilé výdaje - osobní náklady II</vt:lpstr>
      <vt:lpstr>Způsobilé výdaje – osobní náklady III.</vt:lpstr>
      <vt:lpstr>Pravidla způsobilosti osobních nákladů</vt:lpstr>
      <vt:lpstr>Zaměstnanec  x  dodavatel</vt:lpstr>
      <vt:lpstr>Způsobilé výdaje – Cestovné</vt:lpstr>
      <vt:lpstr>cestovné – PN a NN</vt:lpstr>
      <vt:lpstr>nákup zařízení a vybavení</vt:lpstr>
      <vt:lpstr>Nákup služeb, DPH</vt:lpstr>
      <vt:lpstr>Přímá podpora</vt:lpstr>
      <vt:lpstr>Veřejné zakázky</vt:lpstr>
      <vt:lpstr>Veřejné zakázky</vt:lpstr>
      <vt:lpstr>indikátory</vt:lpstr>
      <vt:lpstr>Indikátory se závazkem </vt:lpstr>
      <vt:lpstr>Indikátory bez závazku</vt:lpstr>
      <vt:lpstr>EVIDENCE PODPORY</vt:lpstr>
      <vt:lpstr>Specifické datové položky</vt:lpstr>
      <vt:lpstr>Zdroje informací, systémy pro žadatele a příjemce</vt:lpstr>
      <vt:lpstr>Kde čerpat informace</vt:lpstr>
      <vt:lpstr>Esfcr.cz – registrace, přihlášení</vt:lpstr>
      <vt:lpstr>V JAKÝCH SYSTÉMECH PRACUJE ŽADATEL</vt:lpstr>
      <vt:lpstr>TECHNICKÁ podpora ISKP21+</vt:lpstr>
      <vt:lpstr>Pravidla pro žadatele a příjemce</vt:lpstr>
      <vt:lpstr>další příručky na webu esfcr.cz</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2025-05-15T11:32:00Z</dcterms:modified>
  <cp:revision>355</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