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2">
  <p:sldMasterIdLst>
    <p:sldMasterId id="2147483671" r:id="rId4"/>
  </p:sldMasterIdLst>
  <p:notesMasterIdLst>
    <p:notesMasterId r:id="rId47"/>
  </p:notesMasterIdLst>
  <p:sldIdLst>
    <p:sldId id="256" r:id="rId5"/>
    <p:sldId id="547" r:id="rId6"/>
    <p:sldId id="583" r:id="rId7"/>
    <p:sldId id="505" r:id="rId8"/>
    <p:sldId id="1261" r:id="rId9"/>
    <p:sldId id="456" r:id="rId10"/>
    <p:sldId id="565" r:id="rId11"/>
    <p:sldId id="566" r:id="rId12"/>
    <p:sldId id="567" r:id="rId13"/>
    <p:sldId id="552" r:id="rId14"/>
    <p:sldId id="1258" r:id="rId15"/>
    <p:sldId id="353" r:id="rId16"/>
    <p:sldId id="357" r:id="rId17"/>
    <p:sldId id="1262" r:id="rId18"/>
    <p:sldId id="579" r:id="rId19"/>
    <p:sldId id="1263" r:id="rId20"/>
    <p:sldId id="582" r:id="rId21"/>
    <p:sldId id="1353" r:id="rId22"/>
    <p:sldId id="1259" r:id="rId23"/>
    <p:sldId id="540" r:id="rId24"/>
    <p:sldId id="478" r:id="rId25"/>
    <p:sldId id="1356" r:id="rId26"/>
    <p:sldId id="1260" r:id="rId27"/>
    <p:sldId id="564" r:id="rId28"/>
    <p:sldId id="482" r:id="rId29"/>
    <p:sldId id="541" r:id="rId30"/>
    <p:sldId id="571" r:id="rId31"/>
    <p:sldId id="543" r:id="rId32"/>
    <p:sldId id="532" r:id="rId33"/>
    <p:sldId id="570" r:id="rId34"/>
    <p:sldId id="562" r:id="rId35"/>
    <p:sldId id="1354" r:id="rId36"/>
    <p:sldId id="494" r:id="rId37"/>
    <p:sldId id="495" r:id="rId38"/>
    <p:sldId id="575" r:id="rId39"/>
    <p:sldId id="576" r:id="rId40"/>
    <p:sldId id="577" r:id="rId41"/>
    <p:sldId id="499" r:id="rId42"/>
    <p:sldId id="500" r:id="rId43"/>
    <p:sldId id="501" r:id="rId44"/>
    <p:sldId id="1357" r:id="rId45"/>
    <p:sldId id="553" r:id="rId46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3B9AE30F-BE44-2F8A-1A63-39945A062753}" initials="ŠH" name="Hylmarová Šárka Ing. (MPSV)" providerId="AD" userId="S::sarka.hylmarova@mpsv.cz::1a3ea25f-d081-4e3b-85be-075ed69d7fb5"/>
  <p188:author id="{B90363FD-03E0-E307-C3C6-6855CFA59C28}" initials="MIM(" name="Marcinová Iveta Mgr. (MPSV)" providerId="AD" userId="S::iveta.marcinova@mpsv.cz::56aea18f-81e1-44cc-9be5-3a589aea286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Pavlíková Tereza Ing. (MPSV)" initials="PTI(" lastIdx="2" clrIdx="0">
    <p:extLst>
      <p:ext uri="{19B8F6BF-5375-455C-9EA6-DF929625EA0E}">
        <p15:presenceInfo xmlns:p15="http://schemas.microsoft.com/office/powerpoint/2012/main" providerId="AD" userId="S::tereza.pavlikova@mpsv.cz::066bb9b8-f0de-4393-b388-3ea8262cda2e"/>
      </p:ext>
    </p:extLst>
  </p:cmAuthor>
  <p:cmAuthor id="2" name="Janáčová Pavlína Mgr., DiS. (MPSV)" initials="JPMD(" lastIdx="1" clrIdx="1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6510" autoAdjust="false"/>
    <p:restoredTop sz="94724" autoAdjust="false"/>
  </p:normalViewPr>
  <p:slideViewPr>
    <p:cSldViewPr showGuides="true">
      <p:cViewPr varScale="true">
        <p:scale>
          <a:sx n="107" d="100"/>
          <a:sy n="107" d="100"/>
        </p:scale>
        <p:origin x="1686" y="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notesMasters/notesMaster1.xml" Type="http://schemas.openxmlformats.org/officeDocument/2006/relationships/notesMaster" Id="rId47"/>
    <Relationship Target="viewProps.xml" Type="http://schemas.openxmlformats.org/officeDocument/2006/relationships/viewProps" Id="rId50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authors.xml" Type="http://schemas.microsoft.com/office/2018/10/relationships/authors" Id="rId53"/>
    <Relationship Target="slides/slide1.xml" Type="http://schemas.openxmlformats.org/officeDocument/2006/relationships/slide" Id="rId5"/>
    <Relationship Target="slides/slide6.xml" Type="http://schemas.openxmlformats.org/officeDocument/2006/relationships/slide" Id="rId10"/>
    <Relationship Target="slides/slide15.xml" Type="http://schemas.openxmlformats.org/officeDocument/2006/relationships/slide" Id="rId19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tableStyles.xml" Type="http://schemas.openxmlformats.org/officeDocument/2006/relationships/tableStyles" Id="rId52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commentAuthors.xml" Type="http://schemas.openxmlformats.org/officeDocument/2006/relationships/commentAuthors" Id="rId48"/>
    <Relationship Target="slides/slide4.xml" Type="http://schemas.openxmlformats.org/officeDocument/2006/relationships/slide" Id="rId8"/>
    <Relationship Target="theme/theme1.xml" Type="http://schemas.openxmlformats.org/officeDocument/2006/relationships/them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presProps.xml" Type="http://schemas.openxmlformats.org/officeDocument/2006/relationships/presProps" Id="rId4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15.05.2025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2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false" baseline="0" dirty="false"/>
              <a:t>.</a:t>
            </a:r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967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095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Jedná-li se o průtokovou</a:t>
            </a:r>
            <a:r>
              <a:rPr lang="cs-CZ" baseline="0" dirty="false"/>
              <a:t> dotaci, vyplní i účet zřizovatele.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false"/>
              <a:t>Není důležité, pro kolik řádků rozpočtu se doklad uplatňuje, rozhodující je celková nárokovaná částka </a:t>
            </a:r>
          </a:p>
          <a:p>
            <a:r>
              <a:rPr lang="cs-CZ" baseline="0" dirty="false"/>
              <a:t>v projektu.</a:t>
            </a:r>
          </a:p>
          <a:p>
            <a:r>
              <a:rPr lang="cs-CZ" dirty="false"/>
              <a:t>kopie výpisu z účtu, z něhož byly mzdy vyplaceny,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6671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false" i="false" u="none" strike="noStrike" kern="1200" baseline="0" dirty="false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Podmínkou podpory z OPZ není samostatný bankovní účet pro daný projekt.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327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FB31FA-E905-4016-9D4B-970DF0C7EE08}" type="slidenum">
              <a:rPr kumimoji="false" lang="cs-CZ" sz="1200" b="false" i="false" u="none" strike="noStrike" kern="1200" cap="none" spc="0" normalizeH="false" baseline="0" noProof="false" smtClean="fals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false" lang="cs-CZ" sz="1200" b="false" i="false" u="none" strike="noStrike" kern="1200" cap="none" spc="0" normalizeH="false" baseline="0" noProof="false" dirty="fals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640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5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18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Průvodní dopis s vyjádřením ke každému bodu ve Výzvě k </a:t>
            </a:r>
            <a:r>
              <a:rPr lang="cs-CZ"/>
              <a:t>nápravě nedostatků.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658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0282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8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11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737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Indikátor 600 000: osoby, které mají z podpořeného projektu přímý prospěch</a:t>
            </a: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false">
                <a:latin typeface="Arial" panose="020B0604020202020204" pitchFamily="34" charset="0"/>
              </a:rPr>
              <a:t>Příjemce vede evidenci o všech osobách, které byly zapojeny do projektu (včetně osob, u nichž podpora zatím nepřekonala/nepřevýšila limit bagatelní podpory, tzn. do 40 hodin).</a:t>
            </a:r>
            <a:endParaRPr lang="cs-CZ" sz="1200" dirty="false">
              <a:latin typeface="+mj-lt"/>
            </a:endParaRPr>
          </a:p>
          <a:p>
            <a:pPr marL="0" marR="0" lvl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false"/>
              <a:t>670102 v tomto indikátoru nelze vykazovat např. </a:t>
            </a:r>
            <a:r>
              <a:rPr lang="cs-CZ"/>
              <a:t>odborné </a:t>
            </a:r>
            <a:r>
              <a:rPr lang="cs-CZ" dirty="false"/>
              <a:t>pracovníky (nesplňují definici indikátoru)</a:t>
            </a:r>
            <a:endParaRPr lang="cs-CZ" sz="1200" dirty="false">
              <a:latin typeface="Arial" panose="020B0604020202020204" pitchFamily="34" charset="0"/>
            </a:endParaRP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5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975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Mode="External" Target="https://www.esfcr.cz/monitorovani-podporenych-osob-opz-plus/-/dokument/20348395" Type="http://schemas.openxmlformats.org/officeDocument/2006/relationships/hyperlink" Id="rId3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13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hdphoto3.wdp" Type="http://schemas.microsoft.com/office/2007/relationships/hdphoto" Id="rId5"/>
    <Relationship Target="../media/image14.png" Type="http://schemas.openxmlformats.org/officeDocument/2006/relationships/image" Id="rId4"/>
</Relationships>

</file>

<file path=ppt/slides/_rels/slide16.xml.rels><?xml version="1.0" encoding="UTF-8" standalone="yes"?>
<Relationships xmlns="http://schemas.openxmlformats.org/package/2006/relationships">
    <Relationship Target="../media/image15.pn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Mode="External" Target="https://www.esfcr.cz/technicka_podpora_opzplus" Type="http://schemas.openxmlformats.org/officeDocument/2006/relationships/hyperlink" Id="rId7"/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17.png" Type="http://schemas.openxmlformats.org/officeDocument/2006/relationships/image" Id="rId6"/>
    <Relationship TargetMode="External" Target="https://www.esfcr.cz/monitorovani-podporenych-osob-opz-plus/-/dokument/20938553" Type="http://schemas.openxmlformats.org/officeDocument/2006/relationships/hyperlink" Id="rId5"/>
    <Relationship TargetMode="External" Target="https://esf2014.esfcr.cz/" Type="http://schemas.openxmlformats.org/officeDocument/2006/relationships/hyperlink" Id="rId4"/>
</Relationships>

</file>

<file path=ppt/slides/_rels/slide19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hdphoto4.wdp" Type="http://schemas.microsoft.com/office/2007/relationships/hdphoto" Id="rId3"/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24.png" Type="http://schemas.openxmlformats.org/officeDocument/2006/relationships/image" Id="rId4"/>
</Relationships>

</file>

<file path=ppt/slides/_rels/slide26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media/image4.jpe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7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3"/>
    <Relationship Target="../media/image3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3"/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0.png" Type="http://schemas.openxmlformats.org/officeDocument/2006/relationships/image" Id="rId5"/>
    <Relationship Target="../media/image39.png" Type="http://schemas.openxmlformats.org/officeDocument/2006/relationships/image" Id="rId4"/>
</Relationships>

</file>

<file path=ppt/slides/_rels/slide4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Mode="External" Target="https://www.esfcr.cz/pokyny-k-vyplneni-zpravy-o-realizaci-zadosti-o-platbu-a-zadosti-o-zmenu-opz/-/dokument/809712" Type="http://schemas.openxmlformats.org/officeDocument/2006/relationships/hyperlink" Id="rId4"/>
</Relationships>

</file>

<file path=ppt/slides/_rels/slide40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/-/dokument/19197828" Type="http://schemas.openxmlformats.org/officeDocument/2006/relationships/hyperlink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5.png" Type="http://schemas.openxmlformats.org/officeDocument/2006/relationships/image" Id="rId4"/>
</Relationships>

</file>

<file path=ppt/slides/_rels/slide6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7.png" Type="http://schemas.openxmlformats.org/officeDocument/2006/relationships/image" Id="rId4"/>
</Relationships>

</file>

<file path=ppt/slides/_rels/slide7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323528" y="1052736"/>
            <a:ext cx="8496944" cy="18486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kern="1200" dirty="false">
                <a:latin typeface="+mn-lt"/>
                <a:ea typeface="+mn-ea"/>
                <a:cs typeface="+mn-cs"/>
              </a:rPr>
              <a:t>seminář  pro příjemce OPZ+:</a:t>
            </a: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u="sng" dirty="false">
                <a:solidFill>
                  <a:srgbClr val="FF0000"/>
                </a:solidFill>
              </a:rPr>
              <a:t>2.  ZPRÁVA O REALIZACI </a:t>
            </a:r>
            <a:br>
              <a:rPr lang="cs-CZ" sz="3200" u="sng" dirty="false">
                <a:solidFill>
                  <a:srgbClr val="FF0000"/>
                </a:solidFill>
              </a:rPr>
            </a:br>
            <a:r>
              <a:rPr lang="cs-CZ" sz="3200" u="sng" dirty="false">
                <a:solidFill>
                  <a:srgbClr val="FF0000"/>
                </a:solidFill>
              </a:rPr>
              <a:t>A ŽÁDOST O PLATBU</a:t>
            </a:r>
            <a:br>
              <a:rPr lang="cs-CZ" sz="3200" u="sng" dirty="false"/>
            </a:br>
            <a:r>
              <a:rPr lang="cs-CZ" sz="3200" u="sng" dirty="false"/>
              <a:t> </a:t>
            </a:r>
            <a:endParaRPr lang="cs-CZ" sz="3200" kern="1200" dirty="false"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text 5">
            <a:extLst>
              <a:ext uri="{FF2B5EF4-FFF2-40B4-BE49-F238E27FC236}">
                <a16:creationId xmlns:a16="http://schemas.microsoft.com/office/drawing/2014/main" id="{B3ED8809-0DF9-98C8-64A6-987F1AA07491}"/>
              </a:ext>
            </a:extLst>
          </p:cNvPr>
          <p:cNvSpPr txBox="true">
            <a:spLocks/>
          </p:cNvSpPr>
          <p:nvPr/>
        </p:nvSpPr>
        <p:spPr>
          <a:xfrm>
            <a:off x="539552" y="4491041"/>
            <a:ext cx="8280920" cy="2160240"/>
          </a:xfrm>
          <a:prstGeom prst="rect">
            <a:avLst/>
          </a:prstGeom>
        </p:spPr>
        <p:txBody>
          <a:bodyPr vert="horz" lIns="36000" tIns="0" rIns="36000" bIns="0" rtlCol="false" anchor="t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true"/>
              <a:t>Výzva 03_24_063: Transformace pobytových zařízení pro ohrožené děti</a:t>
            </a: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text 5">
            <a:extLst>
              <a:ext uri="{FF2B5EF4-FFF2-40B4-BE49-F238E27FC236}">
                <a16:creationId xmlns:a16="http://schemas.microsoft.com/office/drawing/2014/main" id="{D06B0181-B330-63F8-B25F-2260C96A3A33}"/>
              </a:ext>
            </a:extLst>
          </p:cNvPr>
          <p:cNvSpPr txBox="true">
            <a:spLocks/>
          </p:cNvSpPr>
          <p:nvPr/>
        </p:nvSpPr>
        <p:spPr>
          <a:xfrm>
            <a:off x="521296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Termín: 15. května 2025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7081112B-34F5-43A0-8B3E-924B270681FD}"/>
              </a:ext>
            </a:extLst>
          </p:cNvPr>
          <p:cNvSpPr txBox="true">
            <a:spLocks/>
          </p:cNvSpPr>
          <p:nvPr/>
        </p:nvSpPr>
        <p:spPr>
          <a:xfrm>
            <a:off x="5940152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Oddělení 874 MPSV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317124"/>
            <a:ext cx="8496064" cy="5540876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Popis realizace projektu: </a:t>
            </a:r>
            <a:r>
              <a:rPr lang="cs-CZ" sz="1800" dirty="false"/>
              <a:t>souhrnný popis pokroku, případných problémů, naplňování indikátorů, shrnutí aktivit.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– povinné vyplnit, pokud bylo v žádosti zaškrtnuto „Cílené zaměření“ nebo „Pozitivní vlivy“.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zaškrtnout souhlas.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Publicita</a:t>
            </a:r>
            <a:r>
              <a:rPr lang="cs-CZ" sz="1800" dirty="false"/>
              <a:t> – doporučujeme uvádět odkazy na články, informaci o projektu, FB.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4000" dirty="false"/>
          </a:p>
          <a:p>
            <a:endParaRPr lang="cs-CZ" sz="5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980" y="1556792"/>
            <a:ext cx="7632040" cy="1440160"/>
          </a:xfrm>
        </p:spPr>
        <p:txBody>
          <a:bodyPr/>
          <a:lstStyle/>
          <a:p>
            <a:pPr algn="ctr"/>
            <a:r>
              <a:rPr lang="cs-CZ" dirty="false"/>
              <a:t>cílová skupina, indikátory</a:t>
            </a:r>
            <a:endParaRPr lang="cs-CZ" sz="3200" b="false" cap="none" dirty="false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65DE56-AF8B-893E-F4A9-0E90255D22B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634" y="2852936"/>
            <a:ext cx="3802732" cy="38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9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Cílová skupina,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340768"/>
            <a:ext cx="8532480" cy="55172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CS = 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Skupina subjektů nebo osob, na kterou je projekt   </a:t>
            </a:r>
            <a:br>
              <a:rPr lang="pl-PL" sz="1800" b="false" i="false" u="none" strike="noStrike" baseline="0" dirty="false">
                <a:latin typeface="Arial" panose="020B0604020202020204" pitchFamily="34" charset="0"/>
              </a:rPr>
            </a:b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      zaměřen a má z něj užitek po dobu jeho realizace.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false">
                <a:solidFill>
                  <a:srgbClr val="FF0000"/>
                </a:solidFill>
                <a:latin typeface="Arial" panose="020B0604020202020204" pitchFamily="34" charset="0"/>
              </a:rPr>
              <a:t>CS jsou vyjmenovány a popsány v žádosti o dotaci, dále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dirty="false">
                <a:solidFill>
                  <a:srgbClr val="FF0000"/>
                </a:solidFill>
                <a:latin typeface="Arial" panose="020B0604020202020204" pitchFamily="34" charset="0"/>
              </a:rPr>
              <a:t>v právním aktu v příloze č. 1 Informace o projektu.</a:t>
            </a:r>
            <a:r>
              <a:rPr lang="pl-PL" sz="1800" b="false" i="false" u="none" strike="noStrike" baseline="0" dirty="false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Žadatel do žádosti o podporu uvedl svůj závazek, tj. určil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cílové hodnoty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indikátorů, kterých má dosáhnout =&gt; cílové hodnoty jsou zaznamenány                 v Rozhodnutí, </a:t>
            </a:r>
            <a:r>
              <a:rPr lang="cs-CZ" sz="1800" b="true" dirty="false">
                <a:latin typeface="Arial" panose="020B0604020202020204" pitchFamily="34" charset="0"/>
              </a:rPr>
              <a:t>nelze je libovolně měnit. </a:t>
            </a: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průběhu realizace projektu musí příjemce naplňování indikátorů průběžně sledovat a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také průběžně vykazovat dosažené hodnoty v rámci zpráv </a:t>
            </a:r>
            <a:br>
              <a:rPr lang="cs-CZ" sz="1800" b="true" i="false" u="none" strike="noStrike" baseline="0" dirty="false">
                <a:latin typeface="Arial" panose="020B0604020202020204" pitchFamily="34" charset="0"/>
              </a:rPr>
            </a:b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o realizaci projektu.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Důležité je, aby se vykazované hodnoty opíraly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o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průkaznou evidenci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vedenou příjemcem (nebo partnerem). Evidencí se myslí např. záznamy o každém klientovi, prezenční listiny kurzů apod., -vykazované hodnoty musí být prokazatelné a ověřitelné.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cs-CZ" sz="1600" b="false" i="false" u="none" strike="noStrike" baseline="0" dirty="false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	</a:t>
            </a:r>
            <a:endParaRPr lang="pl-PL" sz="1600" b="tru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133AA3-9E19-4EB8-968F-69BF4C24804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6209" l="0" r="94613" t="2370">
                        <a14:foregroundMark x1="32997" x2="32997" y1="9479" y2="9479"/>
                        <a14:foregroundMark x1="32997" x2="32997" y1="9479" y2="9479"/>
                        <a14:foregroundMark x1="60943" x2="60943" y1="7583" y2="7583"/>
                        <a14:foregroundMark x1="64646" x2="64646" y1="6161" y2="6161"/>
                        <a14:foregroundMark x1="34343" x2="34343" y1="7109" y2="7109"/>
                        <a14:foregroundMark x1="34343" x2="34343" y1="7109" y2="7109"/>
                        <a14:foregroundMark x1="34680" x2="34680" y1="7109" y2="7109"/>
                        <a14:foregroundMark x1="35017" x2="35017" y1="6161" y2="6161"/>
                        <a14:foregroundMark x1="63300" x2="63300" y1="3318" y2="3318"/>
                        <a14:foregroundMark x1="63300" x2="63300" y1="2844" y2="2844"/>
                        <a14:foregroundMark x1="58923" x2="58923" y1="5213" y2="5213"/>
                        <a14:foregroundMark x1="58586" x2="58586" y1="8057" y2="8057"/>
                        <a14:foregroundMark x1="91246" x2="91246" y1="59716" y2="59716"/>
                        <a14:foregroundMark x1="92256" x2="92256" y1="63981" y2="63981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89562" x2="89562" y1="78199" y2="78199"/>
                        <a14:foregroundMark x1="89562" x2="89562" y1="79147" y2="79147"/>
                        <a14:foregroundMark x1="89562" x2="89562" y1="80095" y2="80095"/>
                        <a14:foregroundMark x1="88889" x2="88889" y1="80569" y2="80569"/>
                        <a14:foregroundMark x1="84175" x2="84175" y1="74408" y2="74408"/>
                        <a14:foregroundMark x1="84175" x2="84175" y1="74408" y2="74408"/>
                        <a14:foregroundMark x1="84175" x2="84175" y1="74408" y2="74408"/>
                        <a14:foregroundMark x1="84175" x2="84175" y1="70616" y2="70616"/>
                        <a14:foregroundMark x1="87542" x2="87542" y1="61611" y2="61611"/>
                        <a14:foregroundMark x1="87542" x2="87542" y1="61611" y2="61611"/>
                        <a14:foregroundMark x1="87542" x2="87542" y1="65877" y2="65877"/>
                        <a14:foregroundMark x1="87542" x2="87542" y1="67299" y2="67299"/>
                        <a14:foregroundMark x1="87205" x2="87205" y1="69668" y2="69668"/>
                        <a14:foregroundMark x1="71044" x2="71044" y1="81991" y2="81991"/>
                        <a14:foregroundMark x1="71044" x2="71044" y1="83412" y2="83412"/>
                        <a14:foregroundMark x1="68350" x2="68350" y1="86730" y2="86730"/>
                        <a14:foregroundMark x1="63300" x2="63300" y1="86730" y2="86730"/>
                        <a14:foregroundMark x1="51852" x2="51852" y1="85782" y2="85782"/>
                        <a14:foregroundMark x1="33333" x2="33333" y1="85782" y2="85782"/>
                        <a14:foregroundMark x1="27609" x2="27609" y1="77725" y2="77725"/>
                        <a14:foregroundMark x1="23569" x2="23569" y1="84360" y2="84360"/>
                        <a14:foregroundMark x1="23569" x2="23569" y1="84360" y2="84360"/>
                        <a14:foregroundMark x1="23569" x2="23569" y1="84360" y2="84360"/>
                        <a14:foregroundMark x1="30640" x2="30640" y1="85308" y2="85308"/>
                        <a14:foregroundMark x1="32997" x2="36700" y1="85308" y2="86256"/>
                        <a14:foregroundMark x1="39731" x2="39731" y1="86730" y2="86730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39731" x2="39731" y1="83412" y2="83412"/>
                        <a14:foregroundMark x1="36027" x2="35017" y1="83412" y2="82938"/>
                        <a14:foregroundMark x1="48148" x2="48148" y1="81991" y2="81991"/>
                        <a14:foregroundMark x1="50168" x2="50168" y1="84834" y2="84834"/>
                        <a14:foregroundMark x1="65320" x2="65320" y1="83412" y2="83412"/>
                        <a14:foregroundMark x1="65320" x2="65320" y1="80095" y2="80095"/>
                        <a14:foregroundMark x1="65320" x2="65320" y1="80095" y2="80095"/>
                        <a14:foregroundMark x1="63973" x2="63973" y1="67299" y2="67299"/>
                        <a14:foregroundMark x1="63973" x2="63973" y1="67299" y2="67299"/>
                        <a14:foregroundMark x1="64310" x2="64310" y1="67299" y2="67299"/>
                        <a14:foregroundMark x1="64646" x2="64646" y1="65403" y2="65403"/>
                        <a14:foregroundMark x1="64646" x2="64646" y1="65403" y2="65403"/>
                        <a14:foregroundMark x1="41414" x2="41414" y1="64929" y2="64929"/>
                        <a14:foregroundMark x1="41414" x2="41414" y1="64929" y2="64929"/>
                        <a14:foregroundMark x1="41414" x2="41414" y1="64929" y2="64929"/>
                        <a14:foregroundMark x1="31987" x2="32997" y1="65877" y2="65403"/>
                        <a14:foregroundMark x1="35354" x2="35354" y1="63033" y2="63033"/>
                        <a14:foregroundMark x1="43434" x2="43434" y1="58294" y2="58294"/>
                        <a14:foregroundMark x1="47475" x2="47475" y1="66351" y2="66351"/>
                        <a14:foregroundMark x1="42088" x2="42088" y1="51659" y2="51659"/>
                        <a14:foregroundMark x1="41414" x2="41414" y1="47393" y2="47393"/>
                        <a14:foregroundMark x1="41414" x2="41414" y1="47393" y2="47393"/>
                        <a14:foregroundMark x1="42424" x2="42424" y1="54976" y2="54976"/>
                        <a14:foregroundMark x1="69360" x2="69360" y1="52133" y2="52133"/>
                        <a14:foregroundMark x1="91246" x2="91246" y1="59716" y2="59716"/>
                        <a14:foregroundMark x1="88889" x2="88889" y1="58768" y2="58768"/>
                        <a14:foregroundMark x1="95286" x2="95286" y1="68720" y2="68720"/>
                        <a14:foregroundMark x1="92593" x2="92593" y1="70616" y2="70616"/>
                        <a14:foregroundMark x1="85185" x2="85185" y1="84834" y2="84834"/>
                        <a14:foregroundMark x1="76094" x2="76094" y1="91943" y2="91943"/>
                        <a14:foregroundMark x1="64310" x2="64310" y1="92417" y2="92417"/>
                        <a14:foregroundMark x1="34680" x2="34680" y1="97156" y2="97156"/>
                        <a14:foregroundMark x1="0" x2="0" y1="72986" y2="72986"/>
                        <a14:foregroundMark x1="8418" x2="8418" y1="69668" y2="69668"/>
                        <a14:foregroundMark x1="14478" x2="14478" y1="75355" y2="75355"/>
                        <a14:foregroundMark x1="12121" x2="12121" y1="69668" y2="69668"/>
                        <a14:foregroundMark x1="11448" x2="11448" y1="62559" y2="62559"/>
                        <a14:foregroundMark x1="49832" x2="49832" y1="89100" y2="89100"/>
                        <a14:foregroundMark x1="71380" x2="71380" y1="66825" y2="66825"/>
                        <a14:foregroundMark x1="59596" x2="59596" y1="66825" y2="66825"/>
                        <a14:foregroundMark x1="21886" x2="21886" y1="15640" y2="15640"/>
                        <a14:foregroundMark x1="83165" x2="83165" y1="15640" y2="15640"/>
                        <a14:foregroundMark x1="61279" x2="61279" y1="2370" y2="2370"/>
                        <a14:foregroundMark x1="62626" x2="62626" y1="2370" y2="2370"/>
                        <a14:foregroundMark x1="39731" x2="39731" y1="47393" y2="47393"/>
                        <a14:foregroundMark x1="41077" x2="41077" y1="49289" y2="49289"/>
                        <a14:backgroundMark x1="67677" x2="67677" y1="43128" y2="4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3027" y="810993"/>
            <a:ext cx="2802973" cy="1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pPr algn="ctr"/>
            <a:r>
              <a:rPr lang="cs-CZ" dirty="false"/>
              <a:t>Podpořené osoby z cílové skupiny 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5445224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false" i="false" u="none" strike="noStrike" baseline="0" dirty="false">
                <a:latin typeface="+mj-lt"/>
              </a:rPr>
              <a:t>Jako podporu účastníka projektu </a:t>
            </a:r>
            <a:r>
              <a:rPr lang="cs-CZ" sz="1800" b="true" i="false" u="none" strike="noStrike" baseline="0" dirty="false">
                <a:latin typeface="+mj-lt"/>
              </a:rPr>
              <a:t>nelze označit aktivity</a:t>
            </a:r>
            <a:r>
              <a:rPr lang="cs-CZ" sz="1800" b="false" i="false" u="none" strike="noStrike" baseline="0" dirty="false">
                <a:latin typeface="+mj-lt"/>
              </a:rPr>
              <a:t>, v nichž nejde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o zlepšení situace či znalostí/kompetencí dané osoby, ale dochází v nich pouze k: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náboru účastníků projektu,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šíření povědomí o projektu (včetně např. zastoupení projektu na veletrzích 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a akcích obdobného charakteru),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ke sběru informací o osobách formou anket, dotazníků, průzkumů, formou příspěvků do diskuze na internetových fórech aj.,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 šíření publikací, časopisů, bulletinů, newsletterů, brožur, letáků apod.,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zapojení osoby do aktivit projektu, které není odůvodněno cílem zlepšit postavení této osoby ve společnosti/na trhu práce, protože osoba se účastní dané aktivity jako reprezentant nějaké organizace, přináší potřebnou odbornost apod. (např. účast na kulatých stolech nebo pracovních skupinách v rámci komunitního plánování).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1988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600 000 </a:t>
            </a:r>
            <a:r>
              <a:rPr lang="cs-CZ" cap="none" dirty="false"/>
              <a:t>a</a:t>
            </a:r>
            <a:r>
              <a:rPr lang="cs-CZ" dirty="false"/>
              <a:t> 670 102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179512" y="1268763"/>
            <a:ext cx="8472237" cy="540059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600 000 =&gt; podpora nad 40 hodin (tj. nebagatelní podpora). </a:t>
            </a:r>
          </a:p>
          <a:p>
            <a:pPr marL="1166813" lvl="1" indent="-2714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</a:rPr>
              <a:t>osoby, které mají z podpořeného projektu přímý prospěch, zapojení v projektu překročilo 40 h.</a:t>
            </a:r>
          </a:p>
          <a:p>
            <a:pPr marL="1166813" lvl="1" indent="-2714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</a:rPr>
              <a:t>Tyto osoby (již) nejsou v indikátoru 670 102,</a:t>
            </a:r>
          </a:p>
          <a:p>
            <a:pPr marL="1166813" lvl="1" indent="-2714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</a:rPr>
              <a:t>Evidence – Monitorovací list, </a:t>
            </a:r>
            <a:r>
              <a:rPr lang="cs-CZ" sz="1600" dirty="false"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Monitorování podpořených osob - www.esfcr.cz</a:t>
            </a:r>
            <a:endParaRPr lang="cs-CZ" sz="1600" dirty="false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166813" lvl="1" indent="-2714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false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670 102 =&gt; podpora do 40 hodin (tj. bagatelní podpora).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Počet osob, jejichž zapojení do projektu nepřekročilo 40 h, tzn. byly do projektu zapojeny v rozsahu bagatelní podpory.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tohoto indikátoru lze započítávat pouze osoby v nepříznivé sociální nebo zdravotní situaci, které splňují další vymezení v definici indikátoru.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 odůvodněných případech je možné v tomto indikátoru vykazovat i anonymní klienty (nebude vyplněný monitorovací list). Stále ale platí, že i podpora těchto klientů musí být doložitelná.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false">
                <a:solidFill>
                  <a:srgbClr val="FF0000"/>
                </a:solidFill>
                <a:latin typeface="+mj-lt"/>
              </a:rPr>
              <a:t>Pro výpočet podpory se rozumí „hodinou“ hodina v délce 60 minut.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394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670 021, 670 031, 805 000</a:t>
            </a:r>
            <a:endParaRPr lang="cs-CZ" sz="2000" dirty="false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78E4D3D-2F23-CBC8-40D8-72208C8A58D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0000" l="5341" r="89911" t="10000">
                        <a14:foregroundMark x1="34718" x2="34718" y1="22273" y2="22273"/>
                        <a14:foregroundMark x1="33234" x2="33234" y1="37273" y2="37273"/>
                        <a14:foregroundMark x1="17211" x2="17211" y1="30455" y2="30455"/>
                        <a14:foregroundMark x1="15727" x2="15727" y1="21364" y2="21364"/>
                        <a14:foregroundMark x1="5341" x2="5341" y1="18636" y2="18636"/>
                        <a14:foregroundMark x1="52819" x2="52819" y1="17273" y2="17273"/>
                        <a14:foregroundMark x1="61128" x2="61128" y1="18636" y2="18636"/>
                        <a14:foregroundMark x1="65282" x2="65282" y1="25455" y2="25455"/>
                        <a14:foregroundMark x1="76558" x2="76558" y1="21364" y2="21364"/>
                        <a14:foregroundMark x1="73887" x2="73887" y1="73182" y2="73182"/>
                        <a14:foregroundMark x1="75668" x2="75668" y1="82727" y2="82727"/>
                        <a14:foregroundMark x1="64392" x2="64392" y1="64091" y2="64091"/>
                        <a14:foregroundMark x1="62315" x2="62315" y1="65000" y2="65000"/>
                        <a14:foregroundMark x1="66766" x2="66766" y1="72727" y2="72727"/>
                        <a14:foregroundMark x1="37685" x2="37685" y1="74545" y2="74545"/>
                        <a14:foregroundMark x1="18398" x2="18398" y1="74545" y2="74545"/>
                        <a14:foregroundMark x1="13353" x2="13353" y1="65455" y2="65455"/>
                        <a14:foregroundMark x1="8012" x2="8012" y1="6500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2974" y="2217910"/>
            <a:ext cx="2181026" cy="14238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40518B-CC7F-0381-DBAF-9D2F5F2242A4}"/>
              </a:ext>
            </a:extLst>
          </p:cNvPr>
          <p:cNvPicPr>
            <a:picLocks noChangeAspect="true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b="90000" l="10000" r="94483" t="10000">
                        <a14:foregroundMark x1="22414" x2="22414" y1="12174" y2="12174"/>
                        <a14:foregroundMark x1="54483" x2="54483" y1="13043" y2="13043"/>
                        <a14:foregroundMark x1="83793" x2="83793" y1="13043" y2="13043"/>
                        <a14:foregroundMark x1="94483" x2="94483" y1="35217" y2="35217"/>
                        <a14:foregroundMark x1="92069" x2="92069" y1="35217" y2="35217"/>
                        <a14:foregroundMark x1="90345" x2="90345" y1="45652" y2="45652"/>
                        <a14:foregroundMark x1="86897" x2="86897" y1="68696" y2="68696"/>
                        <a14:foregroundMark x1="79655" x2="79655" y1="71739" y2="71739"/>
                        <a14:foregroundMark x1="13103" x2="13103" y1="33913" y2="33913"/>
                        <a14:foregroundMark x1="25517" x2="25517" y1="78696" y2="78696"/>
                        <a14:foregroundMark x1="17241" x2="17241" y1="76957" y2="76957"/>
                        <a14:foregroundMark x1="48966" x2="48966" y1="73478" y2="73478"/>
                        <a14:foregroundMark x1="53793" x2="53793" y1="70435" y2="704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4248" y="4019955"/>
            <a:ext cx="1663094" cy="1319006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171035D-7921-2556-B29D-D14B098D5623}"/>
              </a:ext>
            </a:extLst>
          </p:cNvPr>
          <p:cNvSpPr txBox="true">
            <a:spLocks/>
          </p:cNvSpPr>
          <p:nvPr/>
        </p:nvSpPr>
        <p:spPr>
          <a:xfrm>
            <a:off x="352697" y="1772816"/>
            <a:ext cx="6131125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sz="1800" b="true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670 021 „MÍSTA“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u pobytových služeb. Počet lůžek </a:t>
            </a:r>
            <a:b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vždy ve vztahu k projektu, nikoliv počet lůžek v celé službě.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b="true" dirty="false">
                <a:latin typeface="+mj-lt"/>
                <a:ea typeface="Calibri" panose="020F0502020204030204" pitchFamily="34" charset="0"/>
              </a:rPr>
              <a:t>670 031  „ÚVAZKY“ </a:t>
            </a:r>
            <a:r>
              <a:rPr lang="cs-CZ" sz="1800" dirty="false">
                <a:latin typeface="+mj-lt"/>
                <a:ea typeface="Calibri" panose="020F0502020204030204" pitchFamily="34" charset="0"/>
              </a:rPr>
              <a:t>–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Zde jsou započítány pouze úvazky odborných pracovníků pracujících přímo s cílovou skupinou hrazené z projektu.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</a:rPr>
              <a:t>Součet těchto dvou indikátorů tvoří hodnotu indikátoru </a:t>
            </a:r>
            <a:r>
              <a:rPr lang="cs-CZ" sz="1800" b="true" dirty="false">
                <a:latin typeface="+mj-lt"/>
                <a:ea typeface="Calibri" panose="020F0502020204030204" pitchFamily="34" charset="0"/>
              </a:rPr>
              <a:t>670 012 Kapacita podpořených služeb</a:t>
            </a:r>
            <a:r>
              <a:rPr lang="cs-CZ" sz="1800" dirty="false">
                <a:latin typeface="+mj-lt"/>
                <a:ea typeface="Calibri" panose="020F0502020204030204" pitchFamily="34" charset="0"/>
              </a:rPr>
              <a:t>, který je vykazován EK.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b="true" dirty="false">
                <a:latin typeface="+mj-lt"/>
                <a:ea typeface="Calibri" panose="020F0502020204030204" pitchFamily="34" charset="0"/>
              </a:rPr>
              <a:t>805 000 Počet napsaných a zveřejněných analytických a strategických dokumentů vč. evaluačních </a:t>
            </a:r>
            <a:r>
              <a:rPr lang="cs-CZ" sz="1800" dirty="false">
                <a:latin typeface="+mj-lt"/>
                <a:ea typeface="Calibri" panose="020F0502020204030204" pitchFamily="34" charset="0"/>
              </a:rPr>
              <a:t>- </a:t>
            </a:r>
            <a:r>
              <a:rPr lang="sv-SE" sz="1800" dirty="false">
                <a:latin typeface="+mj-lt"/>
                <a:ea typeface="Calibri" panose="020F0502020204030204" pitchFamily="34" charset="0"/>
              </a:rPr>
              <a:t>metodické, strategické, analytické dokumenty vytvořené v projektu</a:t>
            </a:r>
            <a:r>
              <a:rPr lang="cs-CZ" sz="1800" dirty="false">
                <a:latin typeface="+mj-lt"/>
                <a:ea typeface="Calibri" panose="020F0502020204030204" pitchFamily="34" charset="0"/>
              </a:rPr>
              <a:t> – nejpozději v závěru projektu musí být zveřejněné</a:t>
            </a:r>
            <a:r>
              <a:rPr lang="sv-SE" sz="1800" dirty="false">
                <a:latin typeface="+mj-lt"/>
                <a:ea typeface="Calibri" panose="020F0502020204030204" pitchFamily="34" charset="0"/>
              </a:rPr>
              <a:t>.</a:t>
            </a:r>
            <a:endParaRPr lang="cs-CZ" sz="1800" dirty="false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8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6000" y="1645711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ESF+ nebo editací hodnoty přímo ve Zprávě o realizaci, kterou příjemce zpracovává               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2050" name="Picture 2" descr="http://www.calamon.com/wp-content/uploads/2017/07/people.png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99" y="427292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2996952"/>
            <a:ext cx="8219839" cy="453650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 indent="-43200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dirty="false"/>
              <a:t>U indikátoru 600 000,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ESF+ do zprávy o realizaci.</a:t>
            </a:r>
          </a:p>
        </p:txBody>
      </p:sp>
      <p:pic>
        <p:nvPicPr>
          <p:cNvPr id="10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BD89DDD4-4443-4FA6-AED5-7CADA86B412E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5" y="429309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91407B45-6854-419F-9A86-78129DEA2085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75" y="4293096"/>
            <a:ext cx="2578745" cy="128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9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datové položky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40064" cy="5400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jsou u obou SDP nuly. </a:t>
            </a: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Sledování SDP je povinné ve všech výzvách OPZ+.</a:t>
            </a:r>
          </a:p>
          <a:p>
            <a:pPr algn="just">
              <a:lnSpc>
                <a:spcPct val="100000"/>
              </a:lnSpc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Celkový počet podpořených osob: </a:t>
            </a:r>
            <a:r>
              <a:rPr lang="cs-CZ" sz="1800" i="false" u="none" strike="noStrike" baseline="0" dirty="false">
                <a:latin typeface="Arial" panose="020B0604020202020204" pitchFamily="34" charset="0"/>
              </a:rPr>
              <a:t>hodnota se rovná součtu hodnot indikátorů 600 000 a 670 102.</a:t>
            </a:r>
          </a:p>
          <a:p>
            <a:pPr algn="just">
              <a:lnSpc>
                <a:spcPct val="100000"/>
              </a:lnSpc>
            </a:pP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Počet podpořených osob původem z Ukrajiny</a:t>
            </a:r>
            <a:r>
              <a:rPr lang="pl-PL" sz="1800" i="false" u="none" strike="noStrike" baseline="0" dirty="false">
                <a:latin typeface="Arial" panose="020B0604020202020204" pitchFamily="34" charset="0"/>
              </a:rPr>
              <a:t>: nemůže být vyšší než hodnota uváděná ve specifické datové položce Celkový počet podpořených osob .</a:t>
            </a:r>
            <a:endParaRPr lang="cs-CZ" sz="1800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66DC47-6013-49EB-E23B-E3A4B3F3E6D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b="24171"/>
          <a:stretch/>
        </p:blipFill>
        <p:spPr>
          <a:xfrm>
            <a:off x="539552" y="1646798"/>
            <a:ext cx="6156136" cy="27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Informační systém </a:t>
            </a:r>
            <a:r>
              <a:rPr lang="cs-CZ" dirty="false" err="true"/>
              <a:t>esf</a:t>
            </a:r>
            <a:r>
              <a:rPr lang="cs-CZ" dirty="false"/>
              <a:t> (IS ESF)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4000" y="1412776"/>
            <a:ext cx="8124160" cy="4092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Pro práci v systému, nutná registrace na </a:t>
            </a:r>
            <a:r>
              <a:rPr lang="cs-CZ" sz="1800" dirty="false">
                <a:hlinkClick r:id="rId3"/>
              </a:rPr>
              <a:t>www.esfcr.cz</a:t>
            </a:r>
            <a:r>
              <a:rPr lang="cs-CZ" sz="1800" dirty="false"/>
              <a:t> (jedna registrace pro celý portál), přihlášení prostřednictvím identity občana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Systém je propojený s IS KP21+, tzn. od stavu PP30 proběhne automatické předání projektu a navázaných uživatelů do IS ESF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Projekty, které příjemce spravuje – záložka „Seznam mých projektů“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Záložka „Detail projektu“ - editace záznamů k účastníkům projektu, výpočet dosažených hodnot indikátorů a jejich předání do IS KP21+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true" dirty="false">
                <a:hlinkClick r:id="rId4"/>
              </a:rPr>
              <a:t>https://esf2014.esfcr.cz</a:t>
            </a:r>
            <a:endParaRPr lang="cs-CZ" sz="1800" b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true" dirty="false">
                <a:hlinkClick r:id="rId5"/>
              </a:rPr>
              <a:t>Pokyny pro práci v IS ESF</a:t>
            </a:r>
            <a:endParaRPr lang="cs-CZ" sz="1800" b="true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true" dirty="false"/>
              <a:t>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4211960" y="3990934"/>
            <a:ext cx="3240360" cy="25469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E6D311F-EE9D-61C8-40C1-B8A74FABD8D2}"/>
              </a:ext>
            </a:extLst>
          </p:cNvPr>
          <p:cNvSpPr txBox="true">
            <a:spLocks/>
          </p:cNvSpPr>
          <p:nvPr/>
        </p:nvSpPr>
        <p:spPr>
          <a:xfrm>
            <a:off x="6228184" y="4918606"/>
            <a:ext cx="3092611" cy="25469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000" lvl="1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1AE3FF-34EF-7C4B-1524-7BBC35F3D9B8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08" y="5680926"/>
            <a:ext cx="581025" cy="5810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9171F6-7FA2-2D19-AEED-93CCDD58B1A0}"/>
              </a:ext>
            </a:extLst>
          </p:cNvPr>
          <p:cNvSpPr txBox="true"/>
          <p:nvPr/>
        </p:nvSpPr>
        <p:spPr>
          <a:xfrm>
            <a:off x="1331640" y="5509774"/>
            <a:ext cx="7296520" cy="923330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Technická podpora uživatelům OPZ+, komunikace formou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diskusního klubu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, dostupný pro registrované a přihlášené uživatele </a:t>
            </a:r>
            <a:r>
              <a:rPr lang="cs-CZ" sz="1800" b="true" dirty="false">
                <a:hlinkClick r:id="rId7"/>
              </a:rPr>
              <a:t>https://www.esfcr.cz/technicka_podpora_opzplus</a:t>
            </a:r>
            <a:endParaRPr lang="cs-CZ" sz="1800" b="true" dirty="false"/>
          </a:p>
        </p:txBody>
      </p:sp>
    </p:spTree>
    <p:extLst>
      <p:ext uri="{BB962C8B-B14F-4D97-AF65-F5344CB8AC3E}">
        <p14:creationId xmlns:p14="http://schemas.microsoft.com/office/powerpoint/2010/main" val="338065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2771219" y="1700808"/>
            <a:ext cx="4081740" cy="1224000"/>
          </a:xfrm>
        </p:spPr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9F84200-E797-9269-3E64-B3415BA02D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42088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9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této prezentace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43943" y="1412776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Zpráva o realizaci (</a:t>
            </a:r>
            <a:r>
              <a:rPr lang="cs-CZ" altLang="cs-CZ" dirty="false" err="true"/>
              <a:t>ZoR</a:t>
            </a:r>
            <a:r>
              <a:rPr lang="cs-CZ" altLang="cs-CZ" dirty="false"/>
              <a:t>) </a:t>
            </a:r>
          </a:p>
          <a:p>
            <a:pPr lvl="1">
              <a:lnSpc>
                <a:spcPct val="100000"/>
              </a:lnSpc>
            </a:pPr>
            <a:r>
              <a:rPr lang="cs-CZ" altLang="cs-CZ" dirty="false"/>
              <a:t>Založení </a:t>
            </a:r>
            <a:r>
              <a:rPr lang="cs-CZ" altLang="cs-CZ" dirty="false" err="true"/>
              <a:t>ZoR</a:t>
            </a:r>
            <a:endParaRPr lang="cs-CZ" altLang="cs-CZ" dirty="false"/>
          </a:p>
          <a:p>
            <a:pPr lvl="1">
              <a:lnSpc>
                <a:spcPct val="100000"/>
              </a:lnSpc>
            </a:pPr>
            <a:r>
              <a:rPr lang="cs-CZ" altLang="cs-CZ" dirty="false"/>
              <a:t>Záložky</a:t>
            </a:r>
          </a:p>
          <a:p>
            <a:pPr lvl="1">
              <a:lnSpc>
                <a:spcPct val="100000"/>
              </a:lnSpc>
            </a:pPr>
            <a:r>
              <a:rPr lang="cs-CZ" altLang="cs-CZ" dirty="false"/>
              <a:t>Cílová skupina, Indikátory</a:t>
            </a:r>
          </a:p>
          <a:p>
            <a:pPr lvl="1">
              <a:lnSpc>
                <a:spcPct val="100000"/>
              </a:lnSpc>
            </a:pPr>
            <a:r>
              <a:rPr lang="cs-CZ" dirty="false"/>
              <a:t>Dokumenty</a:t>
            </a:r>
          </a:p>
          <a:p>
            <a:pPr marL="414000" lvl="1" indent="0">
              <a:lnSpc>
                <a:spcPct val="100000"/>
              </a:lnSpc>
              <a:buNone/>
            </a:pPr>
            <a:endParaRPr lang="cs-CZ" sz="800" dirty="false"/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 (</a:t>
            </a:r>
            <a:r>
              <a:rPr lang="cs-CZ" altLang="cs-CZ" dirty="false" err="true"/>
              <a:t>ŽoP</a:t>
            </a:r>
            <a:r>
              <a:rPr lang="cs-CZ" altLang="cs-CZ" dirty="false"/>
              <a:t>)</a:t>
            </a:r>
          </a:p>
          <a:p>
            <a:pPr lvl="1">
              <a:lnSpc>
                <a:spcPct val="100000"/>
              </a:lnSpc>
            </a:pPr>
            <a:r>
              <a:rPr lang="cs-CZ" altLang="cs-CZ" dirty="false"/>
              <a:t>Založení </a:t>
            </a:r>
            <a:r>
              <a:rPr lang="cs-CZ" altLang="cs-CZ" dirty="false" err="true"/>
              <a:t>ŽoP</a:t>
            </a:r>
            <a:endParaRPr lang="cs-CZ" altLang="cs-CZ" dirty="false"/>
          </a:p>
          <a:p>
            <a:pPr lvl="1">
              <a:lnSpc>
                <a:spcPct val="100000"/>
              </a:lnSpc>
            </a:pPr>
            <a:r>
              <a:rPr lang="cs-CZ" altLang="cs-CZ" dirty="false"/>
              <a:t>Soupiska lidských zdrojů</a:t>
            </a:r>
          </a:p>
          <a:p>
            <a:pPr lvl="1">
              <a:lnSpc>
                <a:spcPct val="100000"/>
              </a:lnSpc>
            </a:pPr>
            <a:r>
              <a:rPr lang="cs-CZ" altLang="cs-CZ" dirty="false"/>
              <a:t>Částka na krytí</a:t>
            </a:r>
          </a:p>
          <a:p>
            <a:pPr lvl="1">
              <a:lnSpc>
                <a:spcPct val="100000"/>
              </a:lnSpc>
            </a:pPr>
            <a:r>
              <a:rPr lang="cs-CZ" altLang="cs-CZ" dirty="false"/>
              <a:t>Povinné přílohy</a:t>
            </a:r>
          </a:p>
          <a:p>
            <a:pPr lvl="1">
              <a:lnSpc>
                <a:spcPct val="100000"/>
              </a:lnSpc>
            </a:pPr>
            <a:endParaRPr lang="cs-CZ" altLang="cs-CZ" sz="900" dirty="false"/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45A55BF-D5BB-47E2-6E0F-8102EAD5C594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71796"/>
            <a:ext cx="2603921" cy="31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6713862" cy="4320000"/>
          </a:xfrm>
        </p:spPr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 (max. 100 MB)</a:t>
            </a:r>
          </a:p>
          <a:p>
            <a:pPr algn="just"/>
            <a:r>
              <a:rPr lang="cs-CZ" sz="2000" dirty="false"/>
              <a:t>Možnost samostatného elektronického podpisu.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V případě vrácení </a:t>
            </a:r>
            <a:r>
              <a:rPr lang="cs-CZ" sz="2000" dirty="false" err="true"/>
              <a:t>ZoR</a:t>
            </a:r>
            <a:r>
              <a:rPr lang="cs-CZ" sz="2000" dirty="false"/>
              <a:t> k opravě – vložte na záložku Dokumenty „</a:t>
            </a:r>
            <a:r>
              <a:rPr lang="cs-CZ" sz="2000" b="true" dirty="false"/>
              <a:t>průvodní dopis</a:t>
            </a:r>
            <a:r>
              <a:rPr lang="cs-CZ" sz="2000" dirty="false"/>
              <a:t>“ s popisem provedených úprav k jednotlivým bodům.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99025" y="3165682"/>
            <a:ext cx="2697322" cy="52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619338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>
                <a:solidFill>
                  <a:srgbClr val="FF0000"/>
                </a:solidFill>
              </a:rPr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– informace depeší (buď celá </a:t>
            </a:r>
            <a:r>
              <a:rPr lang="cs-CZ" dirty="false" err="true"/>
              <a:t>ZoR</a:t>
            </a:r>
            <a:r>
              <a:rPr lang="cs-CZ" dirty="false"/>
              <a:t> nebo  konkrétní obrazovky).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078699-E22F-0671-2829-8004F2086B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3289" l="8246" r="92281" t="2685">
                        <a14:foregroundMark x1="8596" x2="8596" y1="55928" y2="55928"/>
                        <a14:foregroundMark x1="51404" x2="51404" y1="93736" y2="93736"/>
                        <a14:foregroundMark x1="92456" x2="92456" y1="17002" y2="17002"/>
                        <a14:foregroundMark x1="57895" x2="57895" y1="12081" y2="12081"/>
                        <a14:foregroundMark x1="58596" x2="56316" y1="10738" y2="36465"/>
                        <a14:foregroundMark x1="56316" x2="43860" y1="36465" y2="55705"/>
                        <a14:foregroundMark x1="43860" x2="24800" y1="55705" y2="22750"/>
                        <a14:foregroundMark x1="57018" x2="63509" y1="9396" y2="46980"/>
                        <a14:foregroundMark x1="63509" x2="47544" y1="46980" y2="62192"/>
                        <a14:foregroundMark x1="47544" x2="27719" y1="62192" y2="55034"/>
                        <a14:foregroundMark x1="27719" x2="21256" y1="55034" y2="37284"/>
                        <a14:foregroundMark x1="22282" x2="37544" y1="28759" y2="23714"/>
                        <a14:foregroundMark x1="62281" x2="73333" y1="2685" y2="22819"/>
                        <a14:foregroundMark x1="73333" x2="72456" y1="22819" y2="25503"/>
                        <a14:backgroundMark x1="18772" x2="18772" y1="31767" y2="31767"/>
                        <a14:backgroundMark x1="20526" x2="20526" y1="29978" y2="29978"/>
                        <a14:backgroundMark x1="21053" x2="17544" y1="27964" y2="36018"/>
                        <a14:backgroundMark x1="23684" x2="24035" y1="16555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104" y="1084139"/>
            <a:ext cx="2990091" cy="23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Nejčastější chyby Zor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619338"/>
            <a:ext cx="8352480" cy="4320000"/>
          </a:xfrm>
        </p:spPr>
        <p:txBody>
          <a:bodyPr/>
          <a:lstStyle/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C2C70E-F015-44F9-ED5A-D66140B26730}"/>
              </a:ext>
            </a:extLst>
          </p:cNvPr>
          <p:cNvSpPr txBox="true">
            <a:spLocks/>
          </p:cNvSpPr>
          <p:nvPr/>
        </p:nvSpPr>
        <p:spPr>
          <a:xfrm>
            <a:off x="431520" y="1484784"/>
            <a:ext cx="8280960" cy="496855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false"/>
              <a:t>Datum sledovaného období od: je zde uveden datum vystavení PA, nutno zaktualizovat a uvést Datum zahájení realizace projektu,</a:t>
            </a:r>
          </a:p>
          <a:p>
            <a:pPr algn="just"/>
            <a:r>
              <a:rPr lang="cs-CZ" sz="2000" dirty="false"/>
              <a:t>indikátory: chybně vyplněné hodnoty, nevyplněný komentář,</a:t>
            </a:r>
          </a:p>
          <a:p>
            <a:pPr algn="just"/>
            <a:r>
              <a:rPr lang="cs-CZ" sz="2000" dirty="false"/>
              <a:t>specifické datové položky: chybná nebo žádná hodnota, </a:t>
            </a:r>
          </a:p>
          <a:p>
            <a:pPr algn="just"/>
            <a:r>
              <a:rPr lang="cs-CZ" sz="2000" dirty="false"/>
              <a:t>publicita: nutno vykázat v 1.ZoR splnění povinnosti publicity projektu,</a:t>
            </a:r>
          </a:p>
          <a:p>
            <a:pPr algn="just"/>
            <a:r>
              <a:rPr lang="cs-CZ" sz="2000" dirty="false"/>
              <a:t>problémy při realizaci projektu: nevyplněná záložka, přestože se během realizace problémy vyskytovaly (jsou popisovány v aktivitách),</a:t>
            </a:r>
          </a:p>
          <a:p>
            <a:pPr algn="just"/>
            <a:r>
              <a:rPr lang="cs-CZ" sz="2000" dirty="false"/>
              <a:t>Klíčové aktivity projektu: </a:t>
            </a:r>
          </a:p>
          <a:p>
            <a:pPr lvl="1" algn="just"/>
            <a:r>
              <a:rPr lang="cs-CZ" sz="1600" dirty="false"/>
              <a:t>odchylky od právního aktu, které nejsou zdůvodněné,</a:t>
            </a:r>
          </a:p>
          <a:p>
            <a:pPr lvl="1" algn="just"/>
            <a:r>
              <a:rPr lang="cs-CZ" sz="1600" dirty="false"/>
              <a:t>nedostatečně popsané činnosti.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091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143000" y="1700808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Žádost o platbu (Ž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P)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E5B3DE-028D-3B5C-004F-A23D328612C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48" y="2420888"/>
            <a:ext cx="4126768" cy="41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89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722995" y="2204864"/>
            <a:ext cx="5469185" cy="244827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se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>
                <a:solidFill>
                  <a:srgbClr val="FF0000"/>
                </a:solidFill>
              </a:rPr>
              <a:t>Žádost o platbu musí být finalizována a podepsána před finalizací Zprávy o realizaci (</a:t>
            </a:r>
            <a:r>
              <a:rPr lang="cs-CZ" sz="2000" dirty="false" err="true">
                <a:solidFill>
                  <a:srgbClr val="FF0000"/>
                </a:solidFill>
              </a:rPr>
              <a:t>ZoR</a:t>
            </a:r>
            <a:r>
              <a:rPr lang="cs-CZ" sz="2000" dirty="false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23" y="1772816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39552" y="4193824"/>
            <a:ext cx="5472608" cy="108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/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SD-1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SD-2</a:t>
            </a:r>
            <a:r>
              <a:rPr lang="cs-CZ" sz="1800" dirty="false"/>
              <a:t> </a:t>
            </a:r>
            <a:r>
              <a:rPr lang="cs-CZ" sz="1800" dirty="false">
                <a:solidFill>
                  <a:srgbClr val="FF0000"/>
                </a:solidFill>
              </a:rPr>
              <a:t>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</a:t>
            </a:r>
            <a:r>
              <a:rPr lang="cs-CZ" sz="1800" dirty="false">
                <a:solidFill>
                  <a:srgbClr val="FF0000"/>
                </a:solidFill>
              </a:rPr>
              <a:t>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>
                <a:solidFill>
                  <a:srgbClr val="FF0000"/>
                </a:solidFill>
              </a:rPr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05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SD-1</a:t>
            </a:r>
            <a:r>
              <a:rPr lang="cs-CZ" dirty="false"/>
              <a:t> účetní doklady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SD-1 ÚČETNÍ/DAŇOVÉ DOKLADY uvede příjemce seznam účetních/daňových dokladů nárokovaných v žádosti o platbu 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</a:t>
            </a:r>
            <a:r>
              <a:rPr lang="cs-CZ" sz="1800" b="false" i="false" u="none" strike="noStrike" baseline="0" dirty="false">
                <a:solidFill>
                  <a:srgbClr val="FF0000"/>
                </a:solidFill>
                <a:latin typeface="Arial" panose="020B0604020202020204" pitchFamily="34" charset="0"/>
              </a:rPr>
              <a:t>sken účetních dokladů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, u kterých je částka výdaje </a:t>
            </a:r>
            <a:r>
              <a:rPr lang="cs-CZ" sz="1800" b="false" i="false" u="none" strike="noStrike" baseline="0" dirty="false">
                <a:solidFill>
                  <a:srgbClr val="FF0000"/>
                </a:solidFill>
                <a:latin typeface="Arial" panose="020B0604020202020204" pitchFamily="34" charset="0"/>
              </a:rPr>
              <a:t>vyšší než 20.000 Kč. </a:t>
            </a: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C5B12-01E3-2B99-135E-71950317467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6" y="1844824"/>
            <a:ext cx="6858508" cy="39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784976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 soupisky lze zařadit pouze mzdy </a:t>
            </a:r>
            <a:r>
              <a:rPr lang="cs-CZ" sz="1800" dirty="false">
                <a:solidFill>
                  <a:srgbClr val="FF0000"/>
                </a:solidFill>
              </a:rPr>
              <a:t>UHRAZENÉ</a:t>
            </a:r>
            <a:r>
              <a:rPr lang="cs-CZ" sz="1800" dirty="false"/>
              <a:t> do konce sledovaného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 s označením konkrétního pracovníka + označit odvody na sociální a zdravotní pojištění, vč. odvodů </a:t>
            </a:r>
            <a:r>
              <a:rPr lang="cs-CZ" sz="1800" dirty="false" err="true"/>
              <a:t>fin</a:t>
            </a:r>
            <a:r>
              <a:rPr lang="cs-CZ" sz="1800" dirty="false"/>
              <a:t>. úřadu (souhrnná částka za organizaci).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>
                <a:solidFill>
                  <a:srgbClr val="FF0000"/>
                </a:solidFill>
              </a:rPr>
              <a:t>SD-2</a:t>
            </a:r>
            <a:r>
              <a:rPr lang="cs-CZ" dirty="false"/>
              <a:t>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sz="1800" dirty="false"/>
              <a:t>Vzory vyplnění v příručce Pokyny pro vyplnění ZoR/ŽoP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0" y="2026205"/>
            <a:ext cx="8916936" cy="28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043608" y="1700808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Zpráva o realizaci (Z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r)</a:t>
            </a:r>
          </a:p>
        </p:txBody>
      </p:sp>
      <p:pic>
        <p:nvPicPr>
          <p:cNvPr id="1026" name="Picture 2" descr="Thumbnail Image jednoduchý obrázek tématu realizace projektu, modrá barva">
            <a:extLst>
              <a:ext uri="{FF2B5EF4-FFF2-40B4-BE49-F238E27FC236}">
                <a16:creationId xmlns:a16="http://schemas.microsoft.com/office/drawing/2014/main" id="{16BFDEF8-FEB7-3611-69C3-D30FE3D90E10}"/>
              </a:ext>
            </a:extLst>
          </p:cNvPr>
          <p:cNvPicPr>
            <a:picLocks noChangeAspect="true" noChangeArrowheads="true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716896" cy="37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92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pracovní výkazy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2520205"/>
            <a:ext cx="6804288" cy="41044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false"/>
              <a:t>jedná se o pracovníka, který v rámci daného pracovněprávního vztahu vykonává činnosti </a:t>
            </a:r>
            <a:r>
              <a:rPr lang="cs-CZ" sz="1800" b="true" dirty="false"/>
              <a:t>pro projekt </a:t>
            </a:r>
            <a:br>
              <a:rPr lang="cs-CZ" sz="1800" b="true" dirty="false"/>
            </a:br>
            <a:r>
              <a:rPr lang="cs-CZ" sz="1800" b="true" dirty="false"/>
              <a:t>i mimo projekt;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dirty="false"/>
              <a:t>jedná se o pracovníka, který v rámci daného pracovněprávního vztahu vykonává činnosti pouze </a:t>
            </a:r>
            <a:r>
              <a:rPr lang="cs-CZ" sz="1800" b="true" dirty="false"/>
              <a:t>pro projekt, nicméně tyto činnosti spadají do vymezení více pracovních pozic a práce v rámci těchto pozic je odlišně odměňována;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800" b="true" dirty="false"/>
              <a:t>popis pracovní činnosti u dané pracovní pozice obsahuje činnosti spadající jak do přímých, tak do nepřímých nákladů </a:t>
            </a:r>
            <a:r>
              <a:rPr lang="cs-CZ" sz="1800" dirty="false"/>
              <a:t>(tedy je zde riziko dvojího financování).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7497C53-4E85-EB01-A13B-D001D8A6FB74}"/>
              </a:ext>
            </a:extLst>
          </p:cNvPr>
          <p:cNvSpPr txBox="true">
            <a:spLocks/>
          </p:cNvSpPr>
          <p:nvPr/>
        </p:nvSpPr>
        <p:spPr>
          <a:xfrm>
            <a:off x="540000" y="1232816"/>
            <a:ext cx="8244000" cy="108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 3" panose="05040102010807070707" pitchFamily="18" charset="2"/>
              <a:buChar char="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3" panose="05040102010807070707" pitchFamily="18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cs-CZ" sz="2000" dirty="false"/>
              <a:t>Pracovní výkazy jsou u zaměstnance příjemce nebo partnera </a:t>
            </a:r>
            <a:br>
              <a:rPr lang="cs-CZ" sz="2000" dirty="false"/>
            </a:br>
            <a:r>
              <a:rPr lang="cs-CZ" sz="2000" dirty="false"/>
              <a:t>s finančním příspěvkem vyžadovány jen </a:t>
            </a:r>
            <a:r>
              <a:rPr lang="cs-CZ" sz="2000" b="true" dirty="false"/>
              <a:t>při výskytu alespoň jedné </a:t>
            </a:r>
            <a:br>
              <a:rPr lang="cs-CZ" sz="2000" b="true" dirty="false"/>
            </a:br>
            <a:r>
              <a:rPr lang="cs-CZ" sz="2000" b="true" dirty="false"/>
              <a:t>z následujících 3 okolností: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1328E0F-91ED-7F7B-37BE-BBC0DDFEF639}"/>
              </a:ext>
            </a:extLst>
          </p:cNvPr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6" t="-1312" r="1" b="1"/>
          <a:stretch/>
        </p:blipFill>
        <p:spPr bwMode="auto">
          <a:xfrm>
            <a:off x="7309342" y="3861048"/>
            <a:ext cx="1834658" cy="19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86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1" y="23732"/>
            <a:ext cx="8424000" cy="1080000"/>
          </a:xfrm>
        </p:spPr>
        <p:txBody>
          <a:bodyPr/>
          <a:lstStyle/>
          <a:p>
            <a:pPr algn="ctr"/>
            <a:r>
              <a:rPr lang="cs-CZ" altLang="cs-CZ" dirty="false"/>
              <a:t>pracovní výkazy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1" y="1412776"/>
            <a:ext cx="4339925" cy="511256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dirty="false"/>
              <a:t>Zpracovávají se </a:t>
            </a:r>
            <a:r>
              <a:rPr lang="cs-CZ" altLang="cs-CZ" sz="2000" b="true" dirty="false"/>
              <a:t>měsíčně </a:t>
            </a:r>
            <a:br>
              <a:rPr lang="cs-CZ" altLang="cs-CZ" sz="2000" b="true" dirty="false"/>
            </a:br>
            <a:r>
              <a:rPr lang="cs-CZ" altLang="cs-CZ" sz="2000" b="true" dirty="false"/>
              <a:t>a k ŽoP </a:t>
            </a:r>
            <a:r>
              <a:rPr lang="cs-CZ" altLang="cs-CZ" sz="2000" dirty="false"/>
              <a:t>se dokládají pracovní výkazy pouze u těch mezd, kde částka nárokovaná z projektu převyšuje </a:t>
            </a:r>
            <a:r>
              <a:rPr lang="cs-CZ" altLang="cs-CZ" sz="2000" b="true" dirty="false"/>
              <a:t>20 tisíc Kč.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sz="2000" dirty="false"/>
              <a:t>Zaměstnanec ve výkazu</a:t>
            </a:r>
            <a:br>
              <a:rPr lang="cs-CZ" sz="2000" dirty="false"/>
            </a:br>
            <a:r>
              <a:rPr lang="cs-CZ" sz="2000" dirty="false"/>
              <a:t>uvádí několik </a:t>
            </a:r>
            <a:r>
              <a:rPr lang="cs-CZ" sz="2000" b="true" dirty="false"/>
              <a:t>odrážek skupin činností</a:t>
            </a:r>
            <a:r>
              <a:rPr lang="cs-CZ" sz="2000" dirty="false"/>
              <a:t>, které za daný měsíc vykonával, a u každé takto vymezené skupiny činností uvede, kolik času na ní strávil. </a:t>
            </a:r>
          </a:p>
          <a:p>
            <a:pPr>
              <a:lnSpc>
                <a:spcPct val="100000"/>
              </a:lnSpc>
              <a:spcAft>
                <a:spcPts val="1000"/>
              </a:spcAft>
              <a:defRPr/>
            </a:pPr>
            <a:r>
              <a:rPr lang="cs-CZ" altLang="cs-CZ" sz="2000" b="true" dirty="false"/>
              <a:t>Pracovní výkaz ke stažení zde: </a:t>
            </a:r>
            <a:r>
              <a:rPr lang="cs-CZ" sz="1200" dirty="false"/>
              <a:t>https://www.esfcr.cz/pravidla-pro-zadatele-a-prijemce-opz-plus/-/dokument/18479961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511D3C4-42E5-09B2-87EA-2274B66C246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564" y="1192556"/>
            <a:ext cx="4163193" cy="55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1A75-4F57-8D68-3E0B-412B5F3B5D0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Pracovní výkazy – na co si dát pozor</a:t>
            </a:r>
            <a:endParaRPr lang="en-US" sz="2800" dirty="fal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64F7-99BD-752D-73FA-BC74D7840E80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9000"/>
            <a:ext cx="8424000" cy="4320000"/>
          </a:xfrm>
        </p:spPr>
        <p:txBody>
          <a:bodyPr vert="horz" lIns="0" tIns="0" rIns="0" bIns="0" rtlCol="false" anchor="t">
            <a:noAutofit/>
          </a:bodyPr>
          <a:lstStyle/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false"/>
              <a:t>Údaje v pracovním výkazu musí odpovídat údajům v právním aktu </a:t>
            </a:r>
            <a:br>
              <a:rPr lang="cs-CZ" dirty="false"/>
            </a:br>
            <a:r>
              <a:rPr lang="cs-CZ" dirty="false"/>
              <a:t>a platném rozpočtu - zejména název pozice, kód položky rozpočtu, druh pracovněprávního vztahu a výše úvazku v projektu.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false"/>
              <a:t>Popis vykonávané práce musí být dostatečný a v souladu s popisem příslušné pozice v realizačním týmu v žádosti o podporu a také v souladu s popsanými aktivitami v ZoR. 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false"/>
              <a:t>Na PV </a:t>
            </a:r>
            <a:r>
              <a:rPr lang="cs-CZ" b="true" dirty="false"/>
              <a:t>nesmí být vykazovány činnosti spadající do výdajů hrazených z nepřímých nákladů </a:t>
            </a:r>
            <a:r>
              <a:rPr lang="cs-CZ" dirty="false"/>
              <a:t>(viz kap. 6.2.14.1 </a:t>
            </a:r>
            <a:r>
              <a:rPr lang="cs-CZ" sz="2000" dirty="false">
                <a:solidFill>
                  <a:srgbClr val="084A8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Odměňování vyloučené z přímých osobních nákladů, Specifická část pravidel)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false"/>
              <a:t>PV se přikládají k </a:t>
            </a:r>
            <a:r>
              <a:rPr lang="cs-CZ" dirty="false" err="true"/>
              <a:t>ŽoP</a:t>
            </a:r>
            <a:r>
              <a:rPr lang="cs-CZ" dirty="false"/>
              <a:t> naskenované včetně podpisů v PDF formátu, nikoliv v excelu. 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cs-CZ" dirty="false"/>
              <a:t>Případné opravy se provádí stejně, jako opravy v účetních dokladech – doplnit datum opravy a jméno osoby provádějící opravu.</a:t>
            </a:r>
          </a:p>
          <a:p>
            <a:pPr marL="342900" lvl="1" indent="-342900" algn="just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endParaRPr lang="cs-CZ" sz="2000" dirty="false">
              <a:solidFill>
                <a:srgbClr val="084A8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D310A-E9DA-BC13-5371-AB5ED051D11F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8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Záložka SOUPISKA PŘÍJMŮ bude pro naprostou většinu projektů nerelevantní; vyplňuje </a:t>
            </a:r>
            <a:r>
              <a:rPr lang="cs-CZ" sz="1800"/>
              <a:t>se pouze v </a:t>
            </a:r>
            <a:r>
              <a:rPr lang="cs-CZ" sz="1800" dirty="false"/>
              <a:t>případě, že příjemce vykazuje ve sledovaném období čisté příjmy (předpokládané i nepředpokládané</a:t>
            </a:r>
            <a:r>
              <a:rPr lang="cs-CZ" sz="1800"/>
              <a:t>).           V </a:t>
            </a:r>
            <a:r>
              <a:rPr lang="cs-CZ" sz="1800" dirty="false"/>
              <a:t>soupisce se zadává pouze jeden řádek zaznamenávající souhrnnou hodnotu čistých příjmů dosažených ve sledovaném období.</a:t>
            </a:r>
            <a:r>
              <a:rPr lang="cs-CZ" dirty="false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3600" b="true" dirty="false"/>
          </a:p>
          <a:p>
            <a:pPr marL="0" indent="0">
              <a:buNone/>
            </a:pPr>
            <a:endParaRPr lang="cs-CZ" sz="28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5" y="4797152"/>
            <a:ext cx="7887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6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Na záložce DOKUMENTY je možnost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      vkládat přílohy  k žádosti o platbu.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Jedná se o přílohy, které nejsou zařazené jako přílohy </a:t>
            </a:r>
            <a:br>
              <a:rPr lang="cs-CZ" sz="2000" dirty="false"/>
            </a:br>
            <a:r>
              <a:rPr lang="cs-CZ" sz="2000" dirty="false"/>
              <a:t>k výdajům v dílčích soupiskách, např. bankovní výpisy, pokladní doklady, faktury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 ISKP21+ lze vložit dokument o velikosti maximálně </a:t>
            </a:r>
            <a:br>
              <a:rPr lang="cs-CZ" sz="2000" dirty="false"/>
            </a:br>
            <a:r>
              <a:rPr lang="cs-CZ" sz="2000" dirty="false"/>
              <a:t>100 MB.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8276"/>
            <a:ext cx="9108001" cy="15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743AD-3A3A-AFED-8836-B87BFB4651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845116" cy="54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Obrazovka žádost o platbu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37E90E-A801-DCB3-0C63-251BC1CFD65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80000"/>
            <a:ext cx="7085075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9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Částka na krytí výdajů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67A5D-FC55-BD18-9647-27CEA1A8BB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604488" cy="4851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Výše poskytovaných záloh se odvíjí od vzniklých a vyúčtovaných způsobilých výdajů projektu očištěných o čisté příjmy, které jsou zařazeny do žádostí o platbu. V součtu však vyplacené zálohy nesmí překročit celkovou částku způsobilých výdajů stanovenou v právním aktu.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false"/>
              <a:t>Hodnota v poli musí odpovídat částce prokazovaných/vyúčtovaných výdajů projektu v dané žádosti o platbu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85D3C-7382-CD1B-DCB9-55BDC7FB35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780864"/>
            <a:ext cx="7883612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E668C-3993-2E56-1C6F-E2D86572BC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" y="1277845"/>
            <a:ext cx="8914863" cy="52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(Z</a:t>
            </a:r>
            <a:r>
              <a:rPr lang="cs-CZ" sz="2800" cap="none" dirty="false"/>
              <a:t>o</a:t>
            </a:r>
            <a:r>
              <a:rPr lang="cs-CZ" sz="2800" dirty="false"/>
              <a:t>R)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marL="0" indent="0" algn="just">
              <a:lnSpc>
                <a:spcPct val="100000"/>
              </a:lnSpc>
              <a:buNone/>
              <a:tabLst>
                <a:tab pos="447675" algn="l"/>
              </a:tabLst>
            </a:pPr>
            <a:r>
              <a:rPr lang="cs-CZ" sz="1400" dirty="false"/>
              <a:t>	</a:t>
            </a:r>
            <a:r>
              <a:rPr lang="cs-CZ" sz="12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>
                <a:solidFill>
                  <a:srgbClr val="FF0000"/>
                </a:solidFill>
              </a:rPr>
              <a:t>Termíny: Rozhodnutí o poskytnutí dotace, Část III., bod 2.2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Sledované období je zpravidla 6 měsíců, odevzdává se </a:t>
            </a:r>
            <a:r>
              <a:rPr lang="cs-CZ" sz="1800" b="true" dirty="false">
                <a:solidFill>
                  <a:srgbClr val="FF0000"/>
                </a:solidFill>
              </a:rPr>
              <a:t>do měsíce </a:t>
            </a:r>
            <a:r>
              <a:rPr lang="cs-CZ" sz="1800" dirty="false"/>
              <a:t>po ukončení sledovaného období 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lhůta).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Příjemce je v odůvodněných případech oprávněn požádat </a:t>
            </a:r>
            <a:br>
              <a:rPr lang="cs-CZ" sz="1800" dirty="false"/>
            </a:br>
            <a:r>
              <a:rPr lang="cs-CZ" sz="1800" dirty="false"/>
              <a:t>o prodloužení lhůty pro předložení </a:t>
            </a:r>
            <a:r>
              <a:rPr lang="cs-CZ" sz="1800" dirty="false" err="true"/>
              <a:t>ZoR</a:t>
            </a:r>
            <a:r>
              <a:rPr lang="cs-CZ" sz="1800" dirty="false"/>
              <a:t>. Žádost s odůvodněním se předkládá prostřednictvím IS KP21+ (tzv. depeší). 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Žádost musí být předložena </a:t>
            </a:r>
            <a:r>
              <a:rPr lang="cs-CZ" sz="1800" b="true" dirty="false"/>
              <a:t>nejpozději 6. kalendářní den pro uplynutí lhůty pro předložení </a:t>
            </a:r>
            <a:r>
              <a:rPr lang="cs-CZ" sz="1800" b="true" dirty="false" err="true"/>
              <a:t>ZoR</a:t>
            </a:r>
            <a:r>
              <a:rPr lang="cs-CZ" sz="1800" b="true" dirty="false"/>
              <a:t> a </a:t>
            </a:r>
            <a:r>
              <a:rPr lang="cs-CZ" sz="1800" b="true" dirty="false" err="true"/>
              <a:t>ŽoP</a:t>
            </a:r>
            <a:r>
              <a:rPr lang="cs-CZ" sz="1800" dirty="false"/>
              <a:t>.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Nedodržení termínu pro předložení </a:t>
            </a:r>
            <a:r>
              <a:rPr lang="cs-CZ" sz="1800" dirty="false" err="true">
                <a:solidFill>
                  <a:srgbClr val="FF0000"/>
                </a:solidFill>
              </a:rPr>
              <a:t>ZoR</a:t>
            </a:r>
            <a:r>
              <a:rPr lang="cs-CZ" sz="1800" dirty="false">
                <a:solidFill>
                  <a:srgbClr val="FF0000"/>
                </a:solidFill>
              </a:rPr>
              <a:t> sankcionováno </a:t>
            </a:r>
            <a:r>
              <a:rPr lang="cs-CZ" sz="1800" dirty="false"/>
              <a:t>=&gt; odvod za porušení rozpočtové kázně.</a:t>
            </a:r>
          </a:p>
          <a:p>
            <a:pPr algn="just">
              <a:lnSpc>
                <a:spcPct val="100000"/>
              </a:lnSpc>
            </a:pPr>
            <a:endParaRPr lang="cs-CZ" sz="1800" dirty="false"/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4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412776"/>
            <a:ext cx="8460472" cy="504056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cs-CZ" sz="2000" dirty="false"/>
              <a:t>Pokud dojde k úpravě částek nárokovaných v soupisce lidských zdrojů – nutné </a:t>
            </a:r>
            <a:r>
              <a:rPr lang="cs-CZ" sz="2000" b="true" dirty="false"/>
              <a:t>aktualizovat částku na krytí!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Průvodní dopis s vyjádřením ke každému bodu Výzvy k nápravě – uložit do Dokumentů (pokud není v dokumentech k 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Nejčastější chyby </a:t>
            </a:r>
            <a:r>
              <a:rPr lang="cs-CZ" dirty="false" err="true"/>
              <a:t>ŽoP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619338"/>
            <a:ext cx="8352480" cy="4320000"/>
          </a:xfrm>
        </p:spPr>
        <p:txBody>
          <a:bodyPr/>
          <a:lstStyle/>
          <a:p>
            <a:endParaRPr lang="cs-CZ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E3FF1E95-9C54-7E91-3C87-4C98D46CFB46}"/>
              </a:ext>
            </a:extLst>
          </p:cNvPr>
          <p:cNvSpPr txBox="true">
            <a:spLocks/>
          </p:cNvSpPr>
          <p:nvPr/>
        </p:nvSpPr>
        <p:spPr>
          <a:xfrm>
            <a:off x="540000" y="1412776"/>
            <a:ext cx="8172480" cy="510322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false"/>
              <a:t>Nevyplněná částka ke krytí</a:t>
            </a:r>
          </a:p>
          <a:p>
            <a:r>
              <a:rPr lang="cs-CZ" dirty="false"/>
              <a:t>chybné údaje v pracovních výkazech (hodinové součty, chybný název položky, opomenuté podpisy),</a:t>
            </a:r>
          </a:p>
          <a:p>
            <a:r>
              <a:rPr lang="cs-CZ" dirty="false"/>
              <a:t>nesoulad mezi vykázanými hodinami na pracovním výkazu a v soupisce,</a:t>
            </a:r>
          </a:p>
          <a:p>
            <a:r>
              <a:rPr lang="cs-CZ" dirty="false"/>
              <a:t>nepředložené bankovní výpisy (chybí identifikace příjemce na výpisu), datum úhrady mzdových výdajů neodpovídá v soupisce bankovnímu výpisu,</a:t>
            </a:r>
          </a:p>
          <a:p>
            <a:r>
              <a:rPr lang="cs-CZ" dirty="false"/>
              <a:t>nesoulad počtu odpracovaných hodin s fondem pracovní doby a sjednanou výší úvazku,</a:t>
            </a:r>
          </a:p>
          <a:p>
            <a:r>
              <a:rPr lang="cs-CZ" dirty="false"/>
              <a:t>chybějící doklady o zaúčtování k fakturám.</a:t>
            </a:r>
          </a:p>
        </p:txBody>
      </p:sp>
    </p:spTree>
    <p:extLst>
      <p:ext uri="{BB962C8B-B14F-4D97-AF65-F5344CB8AC3E}">
        <p14:creationId xmlns:p14="http://schemas.microsoft.com/office/powerpoint/2010/main" val="1630841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44723" y="1844824"/>
            <a:ext cx="8424936" cy="438314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Povinnou přílohou závěrečné </a:t>
            </a:r>
            <a:r>
              <a:rPr lang="cs-CZ" sz="2000" dirty="false" err="true"/>
              <a:t>ZoR</a:t>
            </a:r>
            <a:r>
              <a:rPr lang="cs-CZ" sz="2000" dirty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>
                <a:solidFill>
                  <a:srgbClr val="FF0000"/>
                </a:solidFill>
              </a:rPr>
              <a:t>dotazník zaměřený na výsledky projektu </a:t>
            </a:r>
            <a:r>
              <a:rPr lang="cs-CZ" sz="2000" dirty="false"/>
              <a:t>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rámec indikátorů) a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dirty="false"/>
              <a:t>realizace.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Tento dotazník sestavuje ŘO, přičemž k získání údajů od příjemce využívá </a:t>
            </a:r>
            <a:r>
              <a:rPr lang="cs-CZ" sz="2000" b="true" dirty="false"/>
              <a:t>aplikaci umožňující vyplnění údajů prostřednictvím internetového prohlížeče: 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>
                <a:hlinkClick r:id="rId3"/>
              </a:rPr>
              <a:t>https://www.esfcr.cz/formulare-a-pokyny-ke-zprave-o-realizaci-projektu-zadosti-o-platbu-a-zadosti-o-zmenu-opz-plus/-/dokument/19197828</a:t>
            </a:r>
            <a:endParaRPr lang="cs-CZ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dirty="false"/>
              <a:t>Příjemce po zpracování dotazníku vygeneruje v elektronické podobě sestavu ve formátu *.</a:t>
            </a:r>
            <a:r>
              <a:rPr lang="cs-CZ" dirty="false" err="true"/>
              <a:t>pdf</a:t>
            </a:r>
            <a:r>
              <a:rPr lang="cs-CZ" dirty="false"/>
              <a:t>, a tu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86" y="1080000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7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Založení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778"/>
          <a:stretch/>
        </p:blipFill>
        <p:spPr bwMode="auto">
          <a:xfrm>
            <a:off x="264350" y="1556792"/>
            <a:ext cx="83756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37D532-30EC-9765-02AE-490161A1993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735"/>
            <a:ext cx="9144000" cy="4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519650" cy="1080000"/>
          </a:xfrm>
        </p:spPr>
        <p:txBody>
          <a:bodyPr/>
          <a:lstStyle/>
          <a:p>
            <a:r>
              <a:rPr lang="cs-CZ" sz="2800" dirty="false"/>
              <a:t>Zpráva o realizaci projektu – Založení 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F175F-B176-96F1-B02C-662E11B2F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2" y="1268760"/>
            <a:ext cx="7884368" cy="5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772146" cy="1080000"/>
          </a:xfrm>
        </p:spPr>
        <p:txBody>
          <a:bodyPr/>
          <a:lstStyle/>
          <a:p>
            <a:r>
              <a:rPr lang="cs-CZ" sz="2800" dirty="false"/>
              <a:t>Zpráva o realizaci projektu – Založení III.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5B3851-B680-204E-9297-441AE0B13F6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1212681"/>
            <a:ext cx="8100392" cy="5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0" y="0"/>
            <a:ext cx="910800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Založení IV.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4190BB-0BF9-E335-0A10-0BBE0CC0FC13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b="10892"/>
          <a:stretch/>
        </p:blipFill>
        <p:spPr>
          <a:xfrm>
            <a:off x="745439" y="1286166"/>
            <a:ext cx="7927280" cy="5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1800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88155-0E86-4D14-B6AF-C6806AEE9525}">
  <ds:schemaRefs>
    <ds:schemaRef ds:uri="http://schemas.microsoft.com/office/2006/metadata/properties"/>
    <ds:schemaRef ds:uri="http://schemas.microsoft.com/office/infopath/2007/PartnerControls"/>
    <ds:schemaRef ds:uri="dfed548f-0517-4d39-90e3-3947398480c0"/>
  </ds:schemaRefs>
</ds:datastoreItem>
</file>

<file path=customXml/itemProps2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2924</properties:Words>
  <properties:PresentationFormat>Předvádění na obrazovce (4:3)</properties:PresentationFormat>
  <properties:Paragraphs>317</properties:Paragraphs>
  <properties:Slides>42</properties:Slides>
  <properties:Notes>20</properties:Notes>
  <properties:TotalTime>3228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properties:HeadingPairs>
  <properties:TitlesOfParts>
    <vt:vector baseType="lpstr" size="49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 seminář  pro příjemce OPZ+:  2.  ZPRÁVA O REALIZACI  A ŽÁDOST O PLATBU  </vt:lpstr>
      <vt:lpstr>Obsah této prezentace</vt:lpstr>
      <vt:lpstr>Zpráva o realizaci (Zor)</vt:lpstr>
      <vt:lpstr>ZPRÁVA O REALIZACI PROJEKTU (ZoR)   </vt:lpstr>
      <vt:lpstr>Závěrečná zpráva o realizaci</vt:lpstr>
      <vt:lpstr>Zpráva o realizaci projektu – Založení I. </vt:lpstr>
      <vt:lpstr>Zpráva o realizaci projektu – Založení II. </vt:lpstr>
      <vt:lpstr>Zpráva o realizaci projektu – Založení III. </vt:lpstr>
      <vt:lpstr>Zpráva o realizaci projektu – Založení IV.  </vt:lpstr>
      <vt:lpstr>Zpráva o realizaci projektu – ZÁLOŽKY II. </vt:lpstr>
      <vt:lpstr>cílová skupina, indikátory</vt:lpstr>
      <vt:lpstr>Cílová skupina, indikátory</vt:lpstr>
      <vt:lpstr>Podpořené osoby z cílové skupiny </vt:lpstr>
      <vt:lpstr>Indikátory – 600 000 a 670 102</vt:lpstr>
      <vt:lpstr>Indikátory – 670 021, 670 031, 805 000</vt:lpstr>
      <vt:lpstr>Zpráva o realizaci - Indikátory </vt:lpstr>
      <vt:lpstr>Specifické datové položky </vt:lpstr>
      <vt:lpstr>Informační systém esf (IS ESF)</vt:lpstr>
      <vt:lpstr>dokumenty</vt:lpstr>
      <vt:lpstr>Zpráva o realizaci projektu - dokumenty</vt:lpstr>
      <vt:lpstr>Zpráva o realizaci projektu – dokončení   </vt:lpstr>
      <vt:lpstr>Nejčastější chyby Zor</vt:lpstr>
      <vt:lpstr>Žádost o platbu (ŽoP)</vt:lpstr>
      <vt:lpstr>ŽÁDOST O PLATBU</vt:lpstr>
      <vt:lpstr>Záložky Identifikační údaje  a Souhrnná soupiska</vt:lpstr>
      <vt:lpstr>Souhrnná soupiska</vt:lpstr>
      <vt:lpstr>SD-1 účetní doklady </vt:lpstr>
      <vt:lpstr>SD-2 LIDSKÉ ZDROJE I.</vt:lpstr>
      <vt:lpstr>SD-2 LIDSKÉ ZDROJE II.</vt:lpstr>
      <vt:lpstr>pracovní výkazy</vt:lpstr>
      <vt:lpstr>pracovní výkazy</vt:lpstr>
      <vt:lpstr>Pracovní výkazy – na co si dát pozor</vt:lpstr>
      <vt:lpstr>záložka SOUPISKA PŘÍJMŮ</vt:lpstr>
      <vt:lpstr>záložka  Dokumenty</vt:lpstr>
      <vt:lpstr>Záložka Souhrnná soupiska</vt:lpstr>
      <vt:lpstr>Obrazovka žádost o platbu</vt:lpstr>
      <vt:lpstr>Částka na krytí výdajů</vt:lpstr>
      <vt:lpstr>Čestná prohlášení</vt:lpstr>
      <vt:lpstr>Finalizace žádosti o platbu</vt:lpstr>
      <vt:lpstr>vrácení k přepracování </vt:lpstr>
      <vt:lpstr>Nejčastější chyby ŽoP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2025-05-15T11:32:19Z</dcterms:modified>
  <cp:revision>340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