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4"/>
  </p:sldMasterIdLst>
  <p:notesMasterIdLst>
    <p:notesMasterId r:id="rId43"/>
  </p:notesMasterIdLst>
  <p:sldIdLst>
    <p:sldId id="256" r:id="rId5"/>
    <p:sldId id="272" r:id="rId6"/>
    <p:sldId id="271" r:id="rId7"/>
    <p:sldId id="274" r:id="rId8"/>
    <p:sldId id="275" r:id="rId9"/>
    <p:sldId id="299" r:id="rId10"/>
    <p:sldId id="278" r:id="rId11"/>
    <p:sldId id="280" r:id="rId12"/>
    <p:sldId id="282" r:id="rId13"/>
    <p:sldId id="331" r:id="rId14"/>
    <p:sldId id="332" r:id="rId15"/>
    <p:sldId id="323" r:id="rId16"/>
    <p:sldId id="285" r:id="rId17"/>
    <p:sldId id="287" r:id="rId18"/>
    <p:sldId id="289" r:id="rId19"/>
    <p:sldId id="322" r:id="rId20"/>
    <p:sldId id="286" r:id="rId21"/>
    <p:sldId id="291" r:id="rId22"/>
    <p:sldId id="292" r:id="rId23"/>
    <p:sldId id="294" r:id="rId24"/>
    <p:sldId id="300" r:id="rId25"/>
    <p:sldId id="301" r:id="rId26"/>
    <p:sldId id="326" r:id="rId27"/>
    <p:sldId id="327" r:id="rId28"/>
    <p:sldId id="308" r:id="rId29"/>
    <p:sldId id="309" r:id="rId30"/>
    <p:sldId id="328" r:id="rId31"/>
    <p:sldId id="310" r:id="rId32"/>
    <p:sldId id="312" r:id="rId33"/>
    <p:sldId id="313" r:id="rId34"/>
    <p:sldId id="314" r:id="rId35"/>
    <p:sldId id="318" r:id="rId36"/>
    <p:sldId id="315" r:id="rId37"/>
    <p:sldId id="320" r:id="rId38"/>
    <p:sldId id="319" r:id="rId39"/>
    <p:sldId id="330" r:id="rId40"/>
    <p:sldId id="316" r:id="rId41"/>
    <p:sldId id="317" r:id="rId42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30777" autoAdjust="false"/>
    <p:restoredTop sz="90247" autoAdjust="false"/>
  </p:normalViewPr>
  <p:slideViewPr>
    <p:cSldViewPr showGuides="true">
      <p:cViewPr varScale="true">
        <p:scale>
          <a:sx n="60" d="100"/>
          <a:sy n="60" d="100"/>
        </p:scale>
        <p:origin x="880" y="48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-378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true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slides/slide35.xml" Type="http://schemas.openxmlformats.org/officeDocument/2006/relationships/slide" Id="rId39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slides/slide38.xml" Type="http://schemas.openxmlformats.org/officeDocument/2006/relationships/slide" Id="rId42"/>
    <Relationship Target="tableStyles.xml" Type="http://schemas.openxmlformats.org/officeDocument/2006/relationships/tableStyles" Id="rId47"/>
    <Relationship Target="slides/slide3.xml" Type="http://schemas.openxmlformats.org/officeDocument/2006/relationships/slide" Id="rId7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25.xml" Type="http://schemas.openxmlformats.org/officeDocument/2006/relationships/slide" Id="rId29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slides/slide33.xml" Type="http://schemas.openxmlformats.org/officeDocument/2006/relationships/slide" Id="rId37"/>
    <Relationship Target="slides/slide36.xml" Type="http://schemas.openxmlformats.org/officeDocument/2006/relationships/slide" Id="rId40"/>
    <Relationship Target="viewProps.xml" Type="http://schemas.openxmlformats.org/officeDocument/2006/relationships/viewProps" Id="rId45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s/slide27.xml" Type="http://schemas.openxmlformats.org/officeDocument/2006/relationships/slide" Id="rId31"/>
    <Relationship Target="presProps.xml" Type="http://schemas.openxmlformats.org/officeDocument/2006/relationships/presProps" Id="rId44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notesMasters/notesMaster1.xml" Type="http://schemas.openxmlformats.org/officeDocument/2006/relationships/notesMaster" Id="rId43"/>
    <Relationship Target="slides/slide4.xml" Type="http://schemas.openxmlformats.org/officeDocument/2006/relationships/slide" Id="rId8"/>
    <Relationship Target="../customXml/item3.xml" Type="http://schemas.openxmlformats.org/officeDocument/2006/relationships/customXml" Id="rId3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slides/slide34.xml" Type="http://schemas.openxmlformats.org/officeDocument/2006/relationships/slide" Id="rId38"/>
    <Relationship Target="theme/theme1.xml" Type="http://schemas.openxmlformats.org/officeDocument/2006/relationships/theme" Id="rId46"/>
    <Relationship Target="slides/slide16.xml" Type="http://schemas.openxmlformats.org/officeDocument/2006/relationships/slide" Id="rId20"/>
    <Relationship Target="slides/slide37.xml" Type="http://schemas.openxmlformats.org/officeDocument/2006/relationships/slide" Id="rId41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04.03.2024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3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70543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Pravidla pro informování a komunikaci OPZ+ a užívání loga EU = Kap. 19 Obecné části pravidel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3966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70113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75802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8400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true" dirty="false">
                <a:solidFill>
                  <a:srgbClr val="FF0000"/>
                </a:solidFill>
              </a:rPr>
              <a:t>K</a:t>
            </a:r>
            <a:r>
              <a:rPr lang="cs-CZ" b="true" baseline="0" dirty="false">
                <a:solidFill>
                  <a:srgbClr val="FF0000"/>
                </a:solidFill>
              </a:rPr>
              <a:t> </a:t>
            </a:r>
            <a:r>
              <a:rPr lang="cs-CZ" b="true" baseline="0" dirty="false" err="true">
                <a:solidFill>
                  <a:srgbClr val="FF0000"/>
                </a:solidFill>
              </a:rPr>
              <a:t>ŽoP</a:t>
            </a:r>
            <a:r>
              <a:rPr lang="cs-CZ" b="true" baseline="0" dirty="false">
                <a:solidFill>
                  <a:srgbClr val="FF0000"/>
                </a:solidFill>
              </a:rPr>
              <a:t> se dokládá: </a:t>
            </a:r>
            <a:r>
              <a:rPr lang="cs-CZ" baseline="0" dirty="false">
                <a:solidFill>
                  <a:srgbClr val="FF0000"/>
                </a:solidFill>
              </a:rPr>
              <a:t>pokud uplatňovaná částka převyšuje 20 tis. Kč – doklady o zaplacení - kopie výpisu z BÚ, </a:t>
            </a:r>
            <a:r>
              <a:rPr lang="cs-CZ" baseline="0" dirty="false" err="true">
                <a:solidFill>
                  <a:srgbClr val="FF0000"/>
                </a:solidFill>
              </a:rPr>
              <a:t>pokl</a:t>
            </a:r>
            <a:r>
              <a:rPr lang="cs-CZ" baseline="0" dirty="false">
                <a:solidFill>
                  <a:srgbClr val="FF0000"/>
                </a:solidFill>
              </a:rPr>
              <a:t>. doklady</a:t>
            </a:r>
            <a:r>
              <a:rPr lang="cs-CZ" b="true" i="true" baseline="0" dirty="false">
                <a:solidFill>
                  <a:srgbClr val="FF0000"/>
                </a:solidFill>
              </a:rPr>
              <a:t> </a:t>
            </a:r>
            <a:r>
              <a:rPr lang="cs-CZ" b="false" i="false" u="sng" baseline="0" dirty="false">
                <a:solidFill>
                  <a:srgbClr val="FF0000"/>
                </a:solidFill>
              </a:rPr>
              <a:t>a dále dle typu nákladu</a:t>
            </a:r>
            <a:r>
              <a:rPr lang="cs-CZ" b="false" i="false" baseline="0" dirty="false">
                <a:solidFill>
                  <a:srgbClr val="FF0000"/>
                </a:solidFill>
              </a:rPr>
              <a:t>:</a:t>
            </a:r>
          </a:p>
          <a:p>
            <a:r>
              <a:rPr lang="cs-CZ" b="true" i="true" baseline="0" dirty="false">
                <a:solidFill>
                  <a:srgbClr val="FF0000"/>
                </a:solidFill>
              </a:rPr>
              <a:t>k Soupisce lidských zdrojů </a:t>
            </a:r>
            <a:r>
              <a:rPr lang="cs-CZ" baseline="0" dirty="false">
                <a:solidFill>
                  <a:srgbClr val="FF0000"/>
                </a:solidFill>
              </a:rPr>
              <a:t>– nad. 20tis.skeny </a:t>
            </a:r>
            <a:r>
              <a:rPr lang="cs-CZ" baseline="0" dirty="false" err="true">
                <a:solidFill>
                  <a:srgbClr val="FF0000"/>
                </a:solidFill>
              </a:rPr>
              <a:t>prac</a:t>
            </a:r>
            <a:r>
              <a:rPr lang="cs-CZ" baseline="0" dirty="false">
                <a:solidFill>
                  <a:srgbClr val="FF0000"/>
                </a:solidFill>
              </a:rPr>
              <a:t>. výkazů (pokud jsou vyžadovány)</a:t>
            </a:r>
          </a:p>
          <a:p>
            <a:r>
              <a:rPr lang="cs-CZ" b="true" i="true" baseline="0" dirty="false">
                <a:solidFill>
                  <a:srgbClr val="FF0000"/>
                </a:solidFill>
              </a:rPr>
              <a:t>Soupiska cestovných náhrad </a:t>
            </a:r>
            <a:r>
              <a:rPr lang="cs-CZ" baseline="0" dirty="false">
                <a:solidFill>
                  <a:srgbClr val="FF0000"/>
                </a:solidFill>
              </a:rPr>
              <a:t>+ nad. 20tis.skeny úč. dokladů nad. 20tis., do 20tis. Přehledová tabulka </a:t>
            </a:r>
            <a:r>
              <a:rPr lang="cs-CZ" baseline="0" dirty="false" err="true">
                <a:solidFill>
                  <a:srgbClr val="FF0000"/>
                </a:solidFill>
              </a:rPr>
              <a:t>xls</a:t>
            </a:r>
            <a:endParaRPr lang="cs-CZ" baseline="0" dirty="false">
              <a:solidFill>
                <a:srgbClr val="FF0000"/>
              </a:solidFill>
            </a:endParaRPr>
          </a:p>
          <a:p>
            <a:r>
              <a:rPr lang="cs-CZ" b="true" i="true" dirty="false">
                <a:solidFill>
                  <a:srgbClr val="FF0000"/>
                </a:solidFill>
              </a:rPr>
              <a:t>Soupiska</a:t>
            </a:r>
            <a:r>
              <a:rPr lang="cs-CZ" b="true" i="true" baseline="0" dirty="false">
                <a:solidFill>
                  <a:srgbClr val="FF0000"/>
                </a:solidFill>
              </a:rPr>
              <a:t> faktur/účtenek/paragonů </a:t>
            </a:r>
            <a:r>
              <a:rPr lang="cs-CZ" baseline="0" dirty="false">
                <a:solidFill>
                  <a:srgbClr val="FF0000"/>
                </a:solidFill>
              </a:rPr>
              <a:t>– nad. 20tis.skeny úč. dokladů</a:t>
            </a:r>
          </a:p>
          <a:p>
            <a:r>
              <a:rPr lang="cs-CZ" dirty="false">
                <a:solidFill>
                  <a:srgbClr val="FF0000"/>
                </a:solidFill>
              </a:rPr>
              <a:t>Do 20tis.</a:t>
            </a:r>
            <a:r>
              <a:rPr lang="cs-CZ" baseline="0" dirty="false">
                <a:solidFill>
                  <a:srgbClr val="FF0000"/>
                </a:solidFill>
              </a:rPr>
              <a:t> se platby v soupisce nijak nedokládají, ale související dokumenty </a:t>
            </a:r>
            <a:r>
              <a:rPr lang="cs-CZ" u="sng" baseline="0" dirty="false">
                <a:solidFill>
                  <a:srgbClr val="FF0000"/>
                </a:solidFill>
              </a:rPr>
              <a:t>se kontrolují na místě</a:t>
            </a:r>
            <a:r>
              <a:rPr lang="cs-CZ" baseline="0" dirty="false">
                <a:solidFill>
                  <a:srgbClr val="FF0000"/>
                </a:solidFill>
              </a:rPr>
              <a:t>. + </a:t>
            </a:r>
            <a:r>
              <a:rPr lang="cs-CZ" b="true" baseline="0" dirty="false">
                <a:solidFill>
                  <a:srgbClr val="FF0000"/>
                </a:solidFill>
              </a:rPr>
              <a:t>originály</a:t>
            </a:r>
            <a:r>
              <a:rPr lang="cs-CZ" baseline="0" dirty="false">
                <a:solidFill>
                  <a:srgbClr val="FF0000"/>
                </a:solidFill>
              </a:rPr>
              <a:t> předložených dokumentů + související smlouvy (</a:t>
            </a:r>
            <a:r>
              <a:rPr lang="cs-CZ" baseline="0" dirty="false" err="true">
                <a:solidFill>
                  <a:srgbClr val="FF0000"/>
                </a:solidFill>
              </a:rPr>
              <a:t>prac</a:t>
            </a:r>
            <a:r>
              <a:rPr lang="cs-CZ" baseline="0" dirty="false">
                <a:solidFill>
                  <a:srgbClr val="FF0000"/>
                </a:solidFill>
              </a:rPr>
              <a:t>.-práv, nájemní, dodávky zboží), objednávky, průzkum trhu, výpis z analytické evidence – důkaz zařazení majetku do účetnictví, mzdové listy, výplatní pásky, vnitřní předpisy upravující poskytování náhrad mezd (proplácení svátků, dovolené), jízdenky, knihy jízd, doklad o účasti na vzdělávání (např. </a:t>
            </a:r>
            <a:r>
              <a:rPr lang="cs-CZ" baseline="0" dirty="false" err="true">
                <a:solidFill>
                  <a:srgbClr val="FF0000"/>
                </a:solidFill>
              </a:rPr>
              <a:t>prez.listina</a:t>
            </a:r>
            <a:r>
              <a:rPr lang="cs-CZ" baseline="0" dirty="false">
                <a:solidFill>
                  <a:srgbClr val="FF0000"/>
                </a:solidFill>
              </a:rPr>
              <a:t>, potvrzení o absolvování), </a:t>
            </a:r>
            <a:endParaRPr lang="cs-CZ" dirty="false">
              <a:solidFill>
                <a:srgbClr val="FF0000"/>
              </a:solidFill>
            </a:endParaRPr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u="none" baseline="0" dirty="false">
                <a:solidFill>
                  <a:srgbClr val="FF0000"/>
                </a:solidFill>
              </a:rPr>
              <a:t>+ KNM zda je oddělené účetnictví a zda úč. doklady splňují náležitosti (</a:t>
            </a:r>
            <a:r>
              <a:rPr lang="cs-CZ" baseline="0" dirty="false">
                <a:solidFill>
                  <a:srgbClr val="FF0000"/>
                </a:solidFill>
              </a:rPr>
              <a:t>vnitřní předpis o způsobu účtování, jak se fa likvidují)</a:t>
            </a:r>
            <a:endParaRPr lang="cs-CZ" dirty="false">
              <a:solidFill>
                <a:srgbClr val="FF0000"/>
              </a:solidFill>
            </a:endParaRPr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u="wavyHeavy" baseline="0" dirty="false">
                <a:solidFill>
                  <a:srgbClr val="FF0000"/>
                </a:solidFill>
              </a:rPr>
              <a:t>Náležitosti účetního dokladu –</a:t>
            </a:r>
            <a:r>
              <a:rPr lang="cs-CZ" u="none" baseline="0" dirty="false">
                <a:solidFill>
                  <a:srgbClr val="FF0000"/>
                </a:solidFill>
              </a:rPr>
              <a:t> musí mít průvodní/krycí list, kde je </a:t>
            </a:r>
            <a:r>
              <a:rPr lang="cs-CZ" u="none" baseline="0" dirty="false" err="true">
                <a:solidFill>
                  <a:srgbClr val="FF0000"/>
                </a:solidFill>
              </a:rPr>
              <a:t>info</a:t>
            </a:r>
            <a:r>
              <a:rPr lang="cs-CZ" u="none" baseline="0" dirty="false">
                <a:solidFill>
                  <a:srgbClr val="FF0000"/>
                </a:solidFill>
              </a:rPr>
              <a:t> o zaúčtování a podpisy kdo ho provedl a schválil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61102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Doplnit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334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1774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1814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1139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7679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0408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0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8742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4001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90905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00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dirty="false">
                <a:solidFill>
                  <a:schemeClr val="accent1"/>
                </a:solidFill>
              </a:rPr>
              <a:t>Technické parametry loga a podmínky použití log v kap 19. Obecné části pravidel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4353096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true" i="false" u="none" strike="noStrike" cap="none" normalizeH="false" baseline="0" dirty="false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tru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true"/>
        </p:nvCxnSpPr>
        <p:spPr>
          <a:xfrm flipV="true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true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4.png" Type="http://schemas.openxmlformats.org/officeDocument/2006/relationships/image" Id="rId3"/>
    <Relationship Target="../media/image3.png" Type="http://schemas.openxmlformats.org/officeDocument/2006/relationships/image" Id="rId2"/>
    <Relationship Target="../slideLayouts/slideLayout1.xml" Type="http://schemas.openxmlformats.org/officeDocument/2006/relationships/slideLayout" Id="rId1"/>
    <Relationship Target="../media/image5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publicita.dotaceeu.cz/" Type="http://schemas.openxmlformats.org/officeDocument/2006/relationships/hyperlink" Id="rId4"/>
</Relationships>

</file>

<file path=ppt/slides/_rels/slide16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Mode="External" Target="https://www.esfcr.cz/pravidla-pro-zadatele-a-prijemce-opz-plus/-/dokument/18068507" Type="http://schemas.openxmlformats.org/officeDocument/2006/relationships/hyperlink" Id="rId3"/>
    <Relationship TargetMode="External" Target="https://www.esfcr.cz/pravidla-pro-zadatele-a-prijemce-opz-plus/-/dokument/18068434" Type="http://schemas.openxmlformats.org/officeDocument/2006/relationships/hyperlink" Id="rId2"/>
    <Relationship Target="../slideLayouts/slideLayout2.xml" Type="http://schemas.openxmlformats.org/officeDocument/2006/relationships/slideLayout" Id="rId1"/>
    <Relationship TargetMode="External" Target="https://www.esfcr.cz/formulare-a-pokyny-ke-zprave-o-realizaci-projektu-zadosti-o-platbu-a-zadosti-o-zmenu-opz-plus/-/dokument/19197567" Type="http://schemas.openxmlformats.org/officeDocument/2006/relationships/hyperlink" Id="rId6"/>
    <Relationship TargetMode="External" Target="https://www.esfcr.cz/formulare-a-pokyny-ke-zprave-o-realizaci-projektu-zadosti-o-platbu-a-zadosti-o-zmenu-opz-plus/-/dokument/19489509" Type="http://schemas.openxmlformats.org/officeDocument/2006/relationships/hyperlink" Id="rId5"/>
    <Relationship TargetMode="External" Target="https://www.esfcr.cz/monitorovani-podporenych-osob-opz-plus" Type="http://schemas.openxmlformats.org/officeDocument/2006/relationships/hyperlink" Id="rId4"/>
</Relationships>

</file>

<file path=ppt/slides/_rels/slide37.xml.rels><?xml version="1.0" encoding="UTF-8" standalone="yes"?>
<Relationships xmlns="http://schemas.openxmlformats.org/package/2006/relationships">
    <Relationship TargetMode="External" Target="https://www.esfcr.cz/technicka_podpora_opzplus" Type="http://schemas.openxmlformats.org/officeDocument/2006/relationships/hyperlink" Id="rId3"/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Mode="External" Target="https://www.esfcr.cz/monitorovani-podporenych-osob-opz" Type="http://schemas.openxmlformats.org/officeDocument/2006/relationships/hyperlink" Id="rId3"/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Seminář pro příjemce </a:t>
            </a:r>
            <a:br>
              <a:rPr lang="cs-CZ" sz="2800" dirty="false"/>
            </a:br>
            <a:r>
              <a:rPr lang="cs-CZ" sz="2800" dirty="false"/>
              <a:t>Výzva č. 03_22_009 - Podpora sociální práce II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sz="2800" dirty="false"/>
              <a:t>Oddělení projektů sociálního začleňování II</a:t>
            </a:r>
          </a:p>
          <a:p>
            <a:r>
              <a:rPr lang="cs-CZ" sz="2800" dirty="false"/>
              <a:t>(873)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434779" y="4941168"/>
            <a:ext cx="7272000" cy="540000"/>
          </a:xfrm>
        </p:spPr>
        <p:txBody>
          <a:bodyPr/>
          <a:lstStyle/>
          <a:p>
            <a:endParaRPr lang="cs-CZ" dirty="false"/>
          </a:p>
          <a:p>
            <a:r>
              <a:rPr lang="cs-CZ" dirty="false"/>
              <a:t> 4. 3. 2024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5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089600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35" y="515520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1BF29E-E5B3-EA80-1096-3C56C9D8E2D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Vykazování indikátorů od 1. 3. 2024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524F15-5DC0-28EB-7D02-DA4E8CACCF41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false"/>
              <a:t>Indikátory týkající se účastníků  - nově se přímo vykazují v ISKP21+</a:t>
            </a:r>
          </a:p>
          <a:p>
            <a:r>
              <a:rPr lang="cs-CZ" sz="1800" dirty="false"/>
              <a:t>Příjemce klikne na indikátor s příznakem IS ESF (ne </a:t>
            </a:r>
            <a:r>
              <a:rPr lang="cs-CZ" sz="1800" dirty="false" err="true"/>
              <a:t>indi</a:t>
            </a:r>
            <a:r>
              <a:rPr lang="cs-CZ" sz="1800" dirty="false"/>
              <a:t>. 600 000)</a:t>
            </a:r>
          </a:p>
          <a:p>
            <a:r>
              <a:rPr lang="cs-CZ" sz="1800" dirty="false"/>
              <a:t>Tlačítko vykázat změnu/přírůstek  -  doplnit dosaženou hodnotu za </a:t>
            </a:r>
            <a:r>
              <a:rPr lang="cs-CZ" sz="1800" dirty="false" err="true"/>
              <a:t>monit</a:t>
            </a:r>
            <a:r>
              <a:rPr lang="cs-CZ" sz="1800" dirty="false"/>
              <a:t>. období (datum dosažené hodnoty se doplní automaticky).</a:t>
            </a:r>
          </a:p>
          <a:p>
            <a:r>
              <a:rPr lang="cs-CZ" sz="1800" dirty="false"/>
              <a:t>U indikátorů s příznakem IS ESF může příjemce editovat hodnoty pouze u dílčích (podřízených) indikátorů v detailu MUŽI a ŽENY (Primární (nadřízený) indikátor je automaticky dopočten). </a:t>
            </a:r>
          </a:p>
          <a:p>
            <a:r>
              <a:rPr lang="cs-CZ" sz="1800" dirty="false"/>
              <a:t>Pro kontrolu správnosti vykázaných hodnot lze použít pomůcku - Tabulka pro vykázání hodnot indikátorů týkajících se účastníků 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524458F-7969-799B-A8DB-9123D725E7F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99808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ECC4EC-2463-FD0F-D3F7-FE9935E6714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Vykazování indikátorů od 1. 3. 2024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EE683F-02B2-9949-2E2F-10A8687FF356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l"/>
            <a:endParaRPr lang="cs-CZ" sz="1800" b="false" i="false" u="none" strike="noStrike" baseline="0" dirty="false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cs-CZ" sz="1800" dirty="false"/>
              <a:t>Komentář k dosažené hodnotě se u dílčích indikátorů nevyplňuje (Povinně se vyplňuje komentář k dosažené hodnotě u </a:t>
            </a:r>
            <a:r>
              <a:rPr lang="cs-CZ" sz="1800" dirty="false" err="true"/>
              <a:t>indi</a:t>
            </a:r>
            <a:r>
              <a:rPr lang="cs-CZ" sz="1800" dirty="false"/>
              <a:t>. 600 000 Celkový počet účastníků). </a:t>
            </a:r>
          </a:p>
          <a:p>
            <a:r>
              <a:rPr lang="cs-CZ" sz="1800" dirty="false"/>
              <a:t>Po vyplnění dosažených hodnot u dílčích (podřízených) indikátorů je nutné provést validační kontrolu (tlačítko VYHODNOŤ VALIDAČNÍ KONTROLY)</a:t>
            </a:r>
          </a:p>
          <a:p>
            <a:r>
              <a:rPr lang="cs-CZ" sz="1800" dirty="false"/>
              <a:t>Pokud kontrola proběhne s chybami je nutné je opravit, jinak nepůjde </a:t>
            </a:r>
            <a:r>
              <a:rPr lang="cs-CZ" sz="1800" dirty="false" err="true"/>
              <a:t>ZoR</a:t>
            </a:r>
            <a:r>
              <a:rPr lang="cs-CZ" sz="1800" dirty="false"/>
              <a:t> finalizovat.</a:t>
            </a:r>
          </a:p>
          <a:p>
            <a:endParaRPr lang="cs-CZ" sz="18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2DDF62A-A8B7-7E11-5A5F-E871CA41198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36803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C1D9CC-0152-7483-A02F-2A684F7F0B3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Specifické datové položky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756F1F-566F-3301-0DE9-A1B74EACDBCA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76000" y="1340768"/>
            <a:ext cx="8064000" cy="4752528"/>
          </a:xfrm>
        </p:spPr>
        <p:txBody>
          <a:bodyPr/>
          <a:lstStyle/>
          <a:p>
            <a:r>
              <a:rPr lang="cs-CZ" sz="1800" dirty="false"/>
              <a:t>Sběr informací ŘO o poskytnuté podpoře</a:t>
            </a:r>
          </a:p>
          <a:p>
            <a:r>
              <a:rPr lang="cs-CZ" sz="1800" dirty="false"/>
              <a:t>V rámci obrazovky </a:t>
            </a:r>
            <a:r>
              <a:rPr lang="cs-CZ" sz="1800" b="true" dirty="false">
                <a:highlight>
                  <a:srgbClr val="C0C0C0"/>
                </a:highlight>
              </a:rPr>
              <a:t>SPECIFICKÉ DATOVÉ POLOŽKY </a:t>
            </a:r>
            <a:r>
              <a:rPr lang="cs-CZ" sz="1800" dirty="false"/>
              <a:t>má příjemce povinnost vykazovat hodnoty pro plnění:</a:t>
            </a:r>
          </a:p>
          <a:p>
            <a:r>
              <a:rPr lang="cs-CZ" sz="1800" dirty="false"/>
              <a:t>1) </a:t>
            </a:r>
            <a:r>
              <a:rPr lang="cs-CZ" sz="1800" b="true" dirty="false"/>
              <a:t>Počet podpořených osob původem z Ukrajiny </a:t>
            </a:r>
            <a:r>
              <a:rPr lang="cs-CZ" sz="1800" dirty="false"/>
              <a:t>(celkový počet od začátku realizace projektu bez ohledu na výši podpory)</a:t>
            </a:r>
          </a:p>
          <a:p>
            <a:r>
              <a:rPr lang="cs-CZ" sz="1800" dirty="false"/>
              <a:t>2) </a:t>
            </a:r>
            <a:r>
              <a:rPr lang="cs-CZ" sz="1800" b="true" dirty="false"/>
              <a:t>Celkový počet podpořených osob </a:t>
            </a:r>
            <a:r>
              <a:rPr lang="cs-CZ" sz="1800" dirty="false"/>
              <a:t>(celkový počet od začátku realizace projektu zahrnující jak účastníky v MI 600 000 – osoby s podporou nad 40 hodin, tak osoby, které obdržely podporu v rozsahu nižším než 40 hodin nebo mají nepřímý prospěch z podpory nebo jsou anonymní. </a:t>
            </a:r>
          </a:p>
          <a:p>
            <a:pPr marL="0" indent="0">
              <a:buNone/>
            </a:pPr>
            <a:r>
              <a:rPr lang="cs-CZ" sz="1800" b="true" dirty="false"/>
              <a:t>V obou případech se jedná o odhad příjemce </a:t>
            </a:r>
            <a:r>
              <a:rPr lang="cs-CZ" sz="1800" dirty="false"/>
              <a:t>na základě jemu dostupných informací o podpořených osobách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62445F2-52D6-866B-5C2B-425C8BCFFE81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23533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61A8F-D523-400A-B5D1-D385BC7D1DE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Zor – informace o plnění </a:t>
            </a:r>
            <a:r>
              <a:rPr lang="pt-BR" sz="2800" dirty="false"/>
              <a:t>horizontální</a:t>
            </a:r>
            <a:r>
              <a:rPr lang="cs-CZ" sz="2800" dirty="false"/>
              <a:t>ch</a:t>
            </a:r>
            <a:r>
              <a:rPr lang="pt-BR" sz="2800" dirty="false"/>
              <a:t> princip</a:t>
            </a:r>
            <a:r>
              <a:rPr lang="cs-CZ" sz="2800" dirty="false"/>
              <a:t>ů</a:t>
            </a:r>
            <a:endParaRPr lang="cs-CZ" sz="2800" dirty="false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8B7AED-14C4-44C7-ABBD-3CBBF9E135A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247240"/>
          </a:xfrm>
        </p:spPr>
        <p:txBody>
          <a:bodyPr/>
          <a:lstStyle/>
          <a:p>
            <a:pPr marL="0" indent="0">
              <a:buNone/>
            </a:pPr>
            <a:endParaRPr lang="cs-CZ" sz="2800" dirty="false"/>
          </a:p>
          <a:p>
            <a:pPr marL="0" indent="0">
              <a:buNone/>
            </a:pPr>
            <a:r>
              <a:rPr lang="cs-CZ" dirty="false"/>
              <a:t>Na obrazovce </a:t>
            </a:r>
            <a:r>
              <a:rPr lang="cs-CZ" dirty="false">
                <a:highlight>
                  <a:srgbClr val="C0C0C0"/>
                </a:highlight>
              </a:rPr>
              <a:t>HORIZONTÁLNÍ PRINCIPY</a:t>
            </a:r>
            <a:r>
              <a:rPr lang="cs-CZ" dirty="false"/>
              <a:t> se zobrazí seznam horizontálních principů relevantních pro projekt: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false"/>
              <a:t>neutrální vliv – popis plnění se nevyžaduje,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false"/>
              <a:t>pozitivní vliv – popis plnění je vyžadován,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false"/>
              <a:t>cílené zaměření – popis plnění je vyžadován. </a:t>
            </a:r>
          </a:p>
          <a:p>
            <a:pPr marL="414000" lvl="1" indent="0">
              <a:buNone/>
            </a:pPr>
            <a:r>
              <a:rPr lang="cs-CZ" sz="1800" i="true" dirty="false"/>
              <a:t>Popis plnění musí vystihovat naplňování daného principu (ne obecné formulace)</a:t>
            </a:r>
          </a:p>
          <a:p>
            <a:pPr marL="0" indent="0">
              <a:buNone/>
            </a:pPr>
            <a:endParaRPr lang="cs-CZ" sz="1800" b="true" u="sng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B764BB0-0493-4B32-9430-327BB79A553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97262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20C7BA-8958-4F5D-8680-4A8ADD05913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Publicita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470FE5-652A-4623-834E-213370294BCC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427240"/>
          </a:xfrm>
        </p:spPr>
        <p:txBody>
          <a:bodyPr/>
          <a:lstStyle/>
          <a:p>
            <a:pPr marL="0" lvl="1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sz="2400" b="true" dirty="false">
                <a:solidFill>
                  <a:schemeClr val="accent1"/>
                </a:solidFill>
              </a:rPr>
              <a:t>Zahájení projektu: </a:t>
            </a:r>
          </a:p>
          <a:p>
            <a:pPr algn="just">
              <a:lnSpc>
                <a:spcPct val="12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zveřejnit na své </a:t>
            </a:r>
            <a:r>
              <a:rPr lang="cs-CZ" sz="1800" b="true" dirty="false">
                <a:solidFill>
                  <a:schemeClr val="accent1"/>
                </a:solidFill>
              </a:rPr>
              <a:t>internetové stránce stručný popis projektu </a:t>
            </a:r>
            <a:r>
              <a:rPr lang="cs-CZ" sz="1800" dirty="false">
                <a:solidFill>
                  <a:schemeClr val="accent1"/>
                </a:solidFill>
              </a:rPr>
              <a:t>a zdůraznit, že je na daný projekt poskytována finanční podpora EU (vložit při zahájení realizace projektu a následně jej dle potřeby aktualizovat); </a:t>
            </a:r>
          </a:p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spravovat </a:t>
            </a:r>
            <a:r>
              <a:rPr lang="cs-CZ" sz="1800" b="true" dirty="false">
                <a:solidFill>
                  <a:schemeClr val="accent1"/>
                </a:solidFill>
              </a:rPr>
              <a:t>prezentaci projektu na portálu </a:t>
            </a:r>
            <a:r>
              <a:rPr lang="cs-CZ" sz="1800" dirty="false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www.esfcr.cz</a:t>
            </a:r>
            <a:r>
              <a:rPr lang="cs-CZ" sz="1800" dirty="false">
                <a:solidFill>
                  <a:schemeClr val="accent1"/>
                </a:solidFill>
              </a:rPr>
              <a:t> </a:t>
            </a:r>
            <a:r>
              <a:rPr lang="cs-CZ" sz="1800" b="true" dirty="false"/>
              <a:t>– zatím není relevantní, systém to neumožňuje</a:t>
            </a:r>
            <a:r>
              <a:rPr lang="cs-CZ" sz="1800" dirty="false"/>
              <a:t>,</a:t>
            </a:r>
            <a:r>
              <a:rPr lang="cs-CZ" sz="1800" dirty="false">
                <a:solidFill>
                  <a:srgbClr val="FF0000"/>
                </a:solidFill>
              </a:rPr>
              <a:t> </a:t>
            </a:r>
            <a:r>
              <a:rPr lang="cs-CZ" sz="1800" dirty="false">
                <a:solidFill>
                  <a:schemeClr val="accent1"/>
                </a:solidFill>
              </a:rPr>
              <a:t>základní obsah prezentace (tj. popisu projektu) je na portál přenesen z MS2021+ – příjemce aktualizuje; </a:t>
            </a:r>
          </a:p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umístit alespoň </a:t>
            </a:r>
            <a:r>
              <a:rPr lang="cs-CZ" sz="1800" b="true" dirty="false">
                <a:solidFill>
                  <a:schemeClr val="accent1"/>
                </a:solidFill>
              </a:rPr>
              <a:t>1 povinný plakát </a:t>
            </a:r>
            <a:r>
              <a:rPr lang="cs-CZ" sz="1800" dirty="false">
                <a:solidFill>
                  <a:schemeClr val="accent1"/>
                </a:solidFill>
              </a:rPr>
              <a:t>nebo elektronické zobrazovací zařízení velikosti minimálně A3 s informacemi o projektu v místě realizace projektu -</a:t>
            </a:r>
            <a:r>
              <a:rPr lang="cs-CZ" sz="1800" b="true" i="true" dirty="false">
                <a:solidFill>
                  <a:schemeClr val="accent1"/>
                </a:solidFill>
              </a:rPr>
              <a:t>viditelně</a:t>
            </a:r>
            <a:r>
              <a:rPr lang="cs-CZ" sz="1800" dirty="false">
                <a:solidFill>
                  <a:schemeClr val="accent1"/>
                </a:solidFill>
              </a:rPr>
              <a:t> pro veřejnost, tj. vstupní prostory budovy, </a:t>
            </a:r>
            <a:r>
              <a:rPr lang="cs-CZ" sz="1800" b="true" i="true" dirty="false">
                <a:solidFill>
                  <a:schemeClr val="accent1"/>
                </a:solidFill>
              </a:rPr>
              <a:t>po celou dobu realizace </a:t>
            </a:r>
            <a:r>
              <a:rPr lang="cs-CZ" sz="1800" dirty="false">
                <a:solidFill>
                  <a:schemeClr val="accent1"/>
                </a:solidFill>
              </a:rPr>
              <a:t>projektu, </a:t>
            </a:r>
            <a:r>
              <a:rPr lang="cs-CZ" sz="1800" b="true" i="true" dirty="false">
                <a:solidFill>
                  <a:schemeClr val="accent1"/>
                </a:solidFill>
              </a:rPr>
              <a:t>na všech místech realizace </a:t>
            </a:r>
            <a:r>
              <a:rPr lang="cs-CZ" sz="1800" dirty="false">
                <a:solidFill>
                  <a:schemeClr val="accent1"/>
                </a:solidFill>
              </a:rPr>
              <a:t>daného projektu.</a:t>
            </a:r>
            <a:endParaRPr lang="cs-CZ" sz="1400" dirty="false"/>
          </a:p>
          <a:p>
            <a:pPr>
              <a:lnSpc>
                <a:spcPct val="100000"/>
              </a:lnSpc>
            </a:pPr>
            <a:endParaRPr lang="cs-CZ" dirty="false"/>
          </a:p>
          <a:p>
            <a:pPr marL="0" lvl="0" indent="0" algn="just">
              <a:lnSpc>
                <a:spcPct val="100000"/>
              </a:lnSpc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49A4075-1EE1-49D3-A3DE-416779D1B72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158794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BE870F-AB3F-4600-B129-80FA4A79B29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Publicita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59AA46-CB71-4A36-8A09-12D3E0F7719B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080000"/>
            <a:ext cx="8064000" cy="56160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1800" dirty="false"/>
          </a:p>
          <a:p>
            <a:pPr lvl="1" algn="just">
              <a:lnSpc>
                <a:spcPct val="100000"/>
              </a:lnSpc>
            </a:pPr>
            <a:r>
              <a:rPr lang="cs-CZ" sz="1400" dirty="false"/>
              <a:t>Plakát:</a:t>
            </a:r>
          </a:p>
          <a:p>
            <a:pPr lvl="2" algn="just">
              <a:lnSpc>
                <a:spcPct val="100000"/>
              </a:lnSpc>
            </a:pPr>
            <a:r>
              <a:rPr lang="cs-CZ" sz="1600" dirty="false"/>
              <a:t>není nutné zveřejňovat, pokud je realizátorem projektu </a:t>
            </a:r>
            <a:r>
              <a:rPr lang="cs-CZ" sz="1600" b="true" i="true" dirty="false"/>
              <a:t>fyzická osoba</a:t>
            </a:r>
            <a:r>
              <a:rPr lang="cs-CZ" sz="1600" dirty="false"/>
              <a:t>; </a:t>
            </a:r>
          </a:p>
          <a:p>
            <a:pPr lvl="2" algn="just">
              <a:lnSpc>
                <a:spcPct val="100000"/>
              </a:lnSpc>
            </a:pPr>
            <a:r>
              <a:rPr lang="cs-CZ" sz="1600" dirty="false"/>
              <a:t>lze umístit </a:t>
            </a:r>
            <a:r>
              <a:rPr lang="cs-CZ" sz="1600" b="true" i="true" dirty="false"/>
              <a:t>více projektů </a:t>
            </a:r>
            <a:r>
              <a:rPr lang="cs-CZ" sz="1600" dirty="false"/>
              <a:t>na jeden plakát, jsou –</a:t>
            </a:r>
            <a:r>
              <a:rPr lang="cs-CZ" sz="1600" dirty="false" err="true"/>
              <a:t>li</a:t>
            </a:r>
            <a:r>
              <a:rPr lang="cs-CZ" sz="1600" dirty="false"/>
              <a:t> v rámci daného operačního programu</a:t>
            </a:r>
          </a:p>
          <a:p>
            <a:pPr lvl="2" algn="just">
              <a:lnSpc>
                <a:spcPct val="100000"/>
              </a:lnSpc>
            </a:pPr>
            <a:r>
              <a:rPr lang="cs-CZ" sz="1600" dirty="false"/>
              <a:t>Příjemce je povinen </a:t>
            </a:r>
            <a:r>
              <a:rPr lang="cs-CZ" sz="1600" b="true" dirty="false"/>
              <a:t>využít </a:t>
            </a:r>
            <a:r>
              <a:rPr lang="cs-CZ" sz="1600" b="true" dirty="false" err="true"/>
              <a:t>elektonickou</a:t>
            </a:r>
            <a:r>
              <a:rPr lang="cs-CZ" sz="1600" b="true" dirty="false"/>
              <a:t> šablonu</a:t>
            </a:r>
            <a:r>
              <a:rPr lang="cs-CZ" sz="1600" dirty="false"/>
              <a:t>, která je dostupná na </a:t>
            </a:r>
            <a:r>
              <a:rPr lang="cs-CZ" sz="1600" dirty="false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www.esfcr.cz</a:t>
            </a:r>
            <a:r>
              <a:rPr lang="cs-CZ" sz="1600" dirty="false"/>
              <a:t> </a:t>
            </a:r>
            <a:r>
              <a:rPr lang="cs-CZ" sz="1400" i="true" dirty="false"/>
              <a:t>(při vyplňování šablony do pole „Hlavní cíl projektu/operace“ je třeba uvést, že je projekt financován z Operačního programu Zaměstnanost plus).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zajistit, aby všechny subjekty, které se na realizaci projektu podílí (podpořené osoby), byly informovány o financování projektu z fondů EU</a:t>
            </a:r>
            <a:endParaRPr lang="cs-CZ" sz="1800" dirty="false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V rámci všech informačních a komunikačních aktivit a na výstupech týkajících se projektu </a:t>
            </a:r>
            <a:r>
              <a:rPr lang="cs-CZ" sz="1800" b="true" dirty="false">
                <a:solidFill>
                  <a:schemeClr val="accent1"/>
                </a:solidFill>
              </a:rPr>
              <a:t>určených veřejnosti, </a:t>
            </a:r>
            <a:r>
              <a:rPr lang="cs-CZ" sz="1800" dirty="false">
                <a:solidFill>
                  <a:schemeClr val="accent1"/>
                </a:solidFill>
              </a:rPr>
              <a:t>dává příjemce najevo podporu z ESI fondů tím, že </a:t>
            </a:r>
            <a:r>
              <a:rPr lang="cs-CZ" sz="1800" b="true" dirty="false">
                <a:solidFill>
                  <a:schemeClr val="accent1"/>
                </a:solidFill>
              </a:rPr>
              <a:t>použije logo EU:</a:t>
            </a:r>
            <a:endParaRPr lang="cs-CZ" sz="1800" dirty="false">
              <a:solidFill>
                <a:schemeClr val="accent1"/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cs-CZ" sz="1400" dirty="false">
                <a:solidFill>
                  <a:schemeClr val="accent1"/>
                </a:solidFill>
              </a:rPr>
              <a:t>Povinné prvky loga EU: a) znak EU; b) povinný text „Spolufinancováno Evropskou unií.“ (Logo EU je ke stažení na portálu </a:t>
            </a:r>
            <a:r>
              <a:rPr lang="cs-CZ" sz="1400" dirty="false">
                <a:solidFill>
                  <a:schemeClr val="accent1"/>
                </a:solidFill>
                <a:hlinkClick r:id="rId3"/>
              </a:rPr>
              <a:t>www.esfcr.cz</a:t>
            </a:r>
            <a:r>
              <a:rPr lang="cs-CZ" sz="1400" dirty="false">
                <a:solidFill>
                  <a:schemeClr val="accent1"/>
                </a:solidFill>
              </a:rPr>
              <a:t>).</a:t>
            </a:r>
          </a:p>
          <a:p>
            <a:pPr lvl="1" algn="just">
              <a:lnSpc>
                <a:spcPct val="100000"/>
              </a:lnSpc>
            </a:pPr>
            <a:r>
              <a:rPr lang="cs-CZ" sz="1400" dirty="false">
                <a:solidFill>
                  <a:schemeClr val="accent1"/>
                </a:solidFill>
              </a:rPr>
              <a:t>Logo je vždy zřetelně viditelné (hned při otevření web. stránky), barevné provedení, ne menší než ostatní loga a vždy na první pozici).</a:t>
            </a:r>
          </a:p>
          <a:p>
            <a:pPr lvl="1" algn="just">
              <a:lnSpc>
                <a:spcPct val="100000"/>
              </a:lnSpc>
            </a:pPr>
            <a:r>
              <a:rPr lang="cs-CZ" sz="1400" dirty="false">
                <a:solidFill>
                  <a:schemeClr val="accent1"/>
                </a:solidFill>
              </a:rPr>
              <a:t>Na odkazu </a:t>
            </a:r>
            <a:r>
              <a:rPr lang="cs-CZ" sz="1400" dirty="false">
                <a:solidFill>
                  <a:schemeClr val="accent1"/>
                </a:solidFill>
                <a:hlinkClick r:id="rId4"/>
              </a:rPr>
              <a:t>https://publicita.dotaceeu.cz/</a:t>
            </a:r>
            <a:r>
              <a:rPr lang="cs-CZ" sz="1400" dirty="false">
                <a:solidFill>
                  <a:schemeClr val="accent1"/>
                </a:solidFill>
              </a:rPr>
              <a:t> se nachází generátor publicity pro OPZ+.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EC71108-F1E7-4195-B3DC-DF213D2A354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498254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DDD281-1799-44D7-A29C-76C59A8287D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PUBLICITA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02D51A-4718-4811-8A31-7D71F832B32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196752"/>
            <a:ext cx="3815976" cy="566124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b="true" dirty="false">
                <a:solidFill>
                  <a:schemeClr val="accent1"/>
                </a:solidFill>
              </a:rPr>
              <a:t>ANO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webové stránky, microsity, sociální média informující o projektu;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propagační tiskoviny (brožury, letáky, plakáty, publikace, školicí materiály) a propagační předměty;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propagační audiovizuální materiály (reklamní spoty, </a:t>
            </a:r>
            <a:r>
              <a:rPr lang="cs-CZ" sz="1400" dirty="false" err="true"/>
              <a:t>product</a:t>
            </a:r>
            <a:r>
              <a:rPr lang="cs-CZ" sz="1400" dirty="false"/>
              <a:t> </a:t>
            </a:r>
            <a:r>
              <a:rPr lang="cs-CZ" sz="1400" dirty="false" err="true"/>
              <a:t>placement</a:t>
            </a:r>
            <a:r>
              <a:rPr lang="cs-CZ" sz="1400" dirty="false"/>
              <a:t>, sponzorské vzkazy, reportáže, pořady);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inzerce (internet, tisk, </a:t>
            </a:r>
            <a:r>
              <a:rPr lang="cs-CZ" sz="1400" dirty="false" err="true"/>
              <a:t>outdoor</a:t>
            </a:r>
            <a:r>
              <a:rPr lang="cs-CZ" sz="1400" dirty="false"/>
              <a:t>);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soutěže (s výjimkou cen do soutěží);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komunikační akce (semináře, workshopy, konference, tiskové konference, výstavy, veletrhy);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PR výstupy při jejich distribuci (tiskové zprávy, informace pro média);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dokumenty určené pro veřejnost či cílové skupiny projektu (vstupní, výstupní/závěrečné zprávy, analýzy, certifikáty,135 prezenční listiny apod.)</a:t>
            </a:r>
            <a:endParaRPr lang="cs-CZ" altLang="cs-CZ" sz="1400" dirty="false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8CC6D2A-D51D-46FC-B411-45E5BE2B6C9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6E7EC008-4A13-4A86-8D04-0DCB16D9B5A9}"/>
              </a:ext>
            </a:extLst>
          </p:cNvPr>
          <p:cNvSpPr txBox="true"/>
          <p:nvPr/>
        </p:nvSpPr>
        <p:spPr>
          <a:xfrm>
            <a:off x="4788026" y="1196752"/>
            <a:ext cx="370796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400" dirty="false">
                <a:solidFill>
                  <a:schemeClr val="accent1"/>
                </a:solidFill>
              </a:rPr>
              <a:t>NE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interní dokumenty;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archivační šanony;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elektronická i listinná komunikace;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pracovní smlouvy;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dokumentace k zakázkám;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veškeré smlouvy s dodavateli;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smlouvy mezi příjemcem či partnerem a dalším subjektem (nikoli dodavatelem), jejichž předmětem je zapojení cílové skupiny do projektu, kdy žádná ze smluvních stran není cílovou skupinou;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účetní doklady vztahující se k výdajům projektu;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vybavení pořízené z prostředků projektu (s výjimkou propagačních předmětů);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neplacené PR články a převzaté PR výstupy (např. médii);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ceny do soutěží;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výstupy, kde to není technicky možné (např. strojově generované objednávky, faktury).</a:t>
            </a:r>
          </a:p>
        </p:txBody>
      </p:sp>
    </p:spTree>
    <p:extLst>
      <p:ext uri="{BB962C8B-B14F-4D97-AF65-F5344CB8AC3E}">
        <p14:creationId xmlns:p14="http://schemas.microsoft.com/office/powerpoint/2010/main" val="2497378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54D287-3C98-4F75-88BD-2A56AA1B8D9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Zor – zajištění povinné publicity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11A609-73CE-4614-9761-8E62B99736A2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70751" y="1340768"/>
            <a:ext cx="8064000" cy="5616624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>
                <a:solidFill>
                  <a:schemeClr val="accent1"/>
                </a:solidFill>
              </a:rPr>
              <a:t>Obrazovka </a:t>
            </a:r>
            <a:r>
              <a:rPr lang="cs-CZ" b="true" dirty="false">
                <a:solidFill>
                  <a:schemeClr val="accent1"/>
                </a:solidFill>
                <a:highlight>
                  <a:srgbClr val="C0C0C0"/>
                </a:highlight>
              </a:rPr>
              <a:t>PUBLICITA</a:t>
            </a:r>
            <a:r>
              <a:rPr lang="cs-CZ" b="true" dirty="false">
                <a:solidFill>
                  <a:schemeClr val="accent1"/>
                </a:solidFill>
              </a:rPr>
              <a:t> - informace o plnění nástrojů a prvků publicity:</a:t>
            </a:r>
          </a:p>
          <a:p>
            <a:r>
              <a:rPr lang="cs-CZ" b="true" dirty="false">
                <a:solidFill>
                  <a:schemeClr val="accent1"/>
                </a:solidFill>
              </a:rPr>
              <a:t>Plakát</a:t>
            </a:r>
            <a:r>
              <a:rPr lang="cs-CZ" dirty="false">
                <a:solidFill>
                  <a:srgbClr val="FF0000"/>
                </a:solidFill>
              </a:rPr>
              <a:t> </a:t>
            </a:r>
            <a:r>
              <a:rPr lang="cs-CZ" dirty="false">
                <a:solidFill>
                  <a:schemeClr val="accent1"/>
                </a:solidFill>
              </a:rPr>
              <a:t>(Plakát nebo elektronické zobrazovací zařízení o minimální velikosti A3, který obsahuje symbol/znak EU a doprovodný text „Spolufinancováno Evropskou unií“)</a:t>
            </a:r>
          </a:p>
          <a:p>
            <a:r>
              <a:rPr lang="cs-CZ" b="true" dirty="false">
                <a:solidFill>
                  <a:schemeClr val="accent1"/>
                </a:solidFill>
              </a:rPr>
              <a:t>Publicita na webu </a:t>
            </a:r>
          </a:p>
          <a:p>
            <a:r>
              <a:rPr lang="cs-CZ" b="true" dirty="false">
                <a:solidFill>
                  <a:schemeClr val="accent1"/>
                </a:solidFill>
              </a:rPr>
              <a:t>Publicita na soc. sítích</a:t>
            </a:r>
          </a:p>
          <a:p>
            <a:pPr marL="0" indent="0">
              <a:buNone/>
            </a:pPr>
            <a:r>
              <a:rPr lang="cs-CZ" dirty="false">
                <a:solidFill>
                  <a:schemeClr val="accent1"/>
                </a:solidFill>
              </a:rPr>
              <a:t>Výběr z číselníku: </a:t>
            </a:r>
          </a:p>
          <a:p>
            <a:pPr marL="576900" lvl="1" indent="-342900"/>
            <a:r>
              <a:rPr lang="cs-CZ" b="true" dirty="false">
                <a:solidFill>
                  <a:schemeClr val="accent1"/>
                </a:solidFill>
              </a:rPr>
              <a:t>Ano, </a:t>
            </a:r>
            <a:r>
              <a:rPr lang="cs-CZ" dirty="false">
                <a:solidFill>
                  <a:schemeClr val="accent1"/>
                </a:solidFill>
              </a:rPr>
              <a:t>prozatím ne (</a:t>
            </a:r>
            <a:r>
              <a:rPr lang="cs-CZ" dirty="false"/>
              <a:t>Pro prvky a nástroje, které nejsou relevantní pro OPZ+)</a:t>
            </a:r>
            <a:r>
              <a:rPr lang="cs-CZ" dirty="false">
                <a:solidFill>
                  <a:schemeClr val="accent1"/>
                </a:solidFill>
              </a:rPr>
              <a:t>, nevztahuje se  (nerelevantní).</a:t>
            </a:r>
          </a:p>
          <a:p>
            <a:pPr marL="576900" lvl="1" indent="-342900"/>
            <a:r>
              <a:rPr lang="cs-CZ" b="true" dirty="false">
                <a:solidFill>
                  <a:schemeClr val="accent1"/>
                </a:solidFill>
              </a:rPr>
              <a:t>Komentář (povinný).</a:t>
            </a:r>
          </a:p>
          <a:p>
            <a:r>
              <a:rPr lang="cs-CZ" b="true" dirty="false"/>
              <a:t>Pro finalizaci ZOR je nutné vykázat „ano“ u plakátu a jedné z publicit (na webu či soc. sítích)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3B6B516-92CD-4EA2-B05A-D23CC39EF13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075185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A3B271-00E1-412F-A5FA-662950A3F4A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Zor - čestné prohlášení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733DAA-C561-4434-890E-0D5A6F541830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247240"/>
          </a:xfrm>
        </p:spPr>
        <p:txBody>
          <a:bodyPr/>
          <a:lstStyle/>
          <a:p>
            <a:pPr marL="0" indent="0">
              <a:buNone/>
            </a:pPr>
            <a:r>
              <a:rPr lang="cs-CZ" sz="2000" dirty="false">
                <a:solidFill>
                  <a:schemeClr val="accent1"/>
                </a:solidFill>
              </a:rPr>
              <a:t>Obrazovka </a:t>
            </a:r>
            <a:r>
              <a:rPr lang="cs-CZ" sz="2000" b="true" dirty="false">
                <a:solidFill>
                  <a:schemeClr val="accent1"/>
                </a:solidFill>
              </a:rPr>
              <a:t>– </a:t>
            </a:r>
            <a:r>
              <a:rPr lang="cs-CZ" sz="2000" b="true" dirty="false">
                <a:solidFill>
                  <a:schemeClr val="accent1"/>
                </a:solidFill>
                <a:highlight>
                  <a:srgbClr val="C0C0C0"/>
                </a:highlight>
              </a:rPr>
              <a:t>Čestné prohlášení</a:t>
            </a:r>
            <a:endParaRPr lang="cs-CZ" sz="2000" dirty="false">
              <a:solidFill>
                <a:schemeClr val="accent1"/>
              </a:solidFill>
              <a:highlight>
                <a:srgbClr val="C0C0C0"/>
              </a:highlight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false">
                <a:solidFill>
                  <a:schemeClr val="accent1"/>
                </a:solidFill>
              </a:rPr>
              <a:t>Na záložce si příjemce </a:t>
            </a:r>
            <a:r>
              <a:rPr lang="cs-CZ" sz="1800" b="true" dirty="false">
                <a:solidFill>
                  <a:schemeClr val="accent1"/>
                </a:solidFill>
              </a:rPr>
              <a:t>přečte</a:t>
            </a:r>
            <a:r>
              <a:rPr lang="cs-CZ" sz="1800" dirty="false">
                <a:solidFill>
                  <a:schemeClr val="accent1"/>
                </a:solidFill>
              </a:rPr>
              <a:t> text povinného čestného prohlášení ke zprávě o realizaci a potvrdí pravdivost </a:t>
            </a:r>
            <a:r>
              <a:rPr lang="cs-CZ" sz="1800" b="true" dirty="false">
                <a:solidFill>
                  <a:schemeClr val="accent1"/>
                </a:solidFill>
              </a:rPr>
              <a:t>zatržením fajfkou</a:t>
            </a:r>
            <a:r>
              <a:rPr lang="cs-CZ" sz="1800" dirty="false">
                <a:solidFill>
                  <a:schemeClr val="accent1"/>
                </a:solidFill>
              </a:rPr>
              <a:t> v poli SOUHLASÍM S ČESTNÝM PROHLÁŠENÍM. Příjemce stiskne tlačítko ULOŽIT.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statutární orgán stvrzuje, že: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projekt je </a:t>
            </a:r>
            <a:r>
              <a:rPr lang="cs-CZ" sz="1600" b="true" dirty="false"/>
              <a:t>realizován v souladu s právním aktem </a:t>
            </a:r>
            <a:r>
              <a:rPr lang="cs-CZ" sz="1600" dirty="false"/>
              <a:t>o poskytnutí podpory z OPZ+, včetně toho, že při realizaci projektu </a:t>
            </a:r>
            <a:r>
              <a:rPr lang="cs-CZ" sz="1600" b="true" dirty="false"/>
              <a:t>byly dodrženy relevantní právní předpisy ČR a EU;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se </a:t>
            </a:r>
            <a:r>
              <a:rPr lang="cs-CZ" sz="1600" b="true" dirty="false"/>
              <a:t>seznámil/a s obsahem zprávy</a:t>
            </a:r>
            <a:r>
              <a:rPr lang="cs-CZ" sz="1600" dirty="false"/>
              <a:t> o realizaci projektu;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všechny informace ve zprávě o realizaci projektu jsou </a:t>
            </a:r>
            <a:r>
              <a:rPr lang="cs-CZ" sz="1600" b="true" dirty="false"/>
              <a:t>pravdivé a úplné </a:t>
            </a:r>
            <a:r>
              <a:rPr lang="cs-CZ" sz="1600" dirty="false"/>
              <a:t>a že si je </a:t>
            </a:r>
            <a:r>
              <a:rPr lang="cs-CZ" sz="1600" b="true" dirty="false"/>
              <a:t>vědom/a možných následků a sankcí</a:t>
            </a:r>
            <a:r>
              <a:rPr lang="cs-CZ" sz="1600" dirty="false"/>
              <a:t>, které vyplývají z uvedení nepravdivých nebo neúplných údajů.</a:t>
            </a:r>
            <a:endParaRPr lang="cs-CZ" sz="1600" dirty="false">
              <a:solidFill>
                <a:srgbClr val="00B05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C725E24-4711-4EFB-84F4-1B47AE624291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87269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0DE73A-9B82-4E5F-8F7F-3EDFE93EDFA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Zor –Dokumenty A PODÁNÍ zor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7E09FA-9021-4B2C-8D61-4AF49E33CF09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76000" y="1556791"/>
            <a:ext cx="8064000" cy="5119127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false">
                <a:solidFill>
                  <a:schemeClr val="accent1"/>
                </a:solidFill>
              </a:rPr>
              <a:t>Na obrazovce </a:t>
            </a:r>
            <a:r>
              <a:rPr lang="cs-CZ" sz="2000" b="true" dirty="false">
                <a:solidFill>
                  <a:schemeClr val="accent1"/>
                </a:solidFill>
                <a:highlight>
                  <a:srgbClr val="C0C0C0"/>
                </a:highlight>
              </a:rPr>
              <a:t>DOKUMENTY</a:t>
            </a:r>
            <a:r>
              <a:rPr lang="cs-CZ" sz="2000" dirty="false">
                <a:solidFill>
                  <a:schemeClr val="accent1"/>
                </a:solidFill>
              </a:rPr>
              <a:t> příjemce vkládá přílohy ke </a:t>
            </a:r>
            <a:r>
              <a:rPr lang="cs-CZ" sz="2000" dirty="false" err="true">
                <a:solidFill>
                  <a:schemeClr val="accent1"/>
                </a:solidFill>
              </a:rPr>
              <a:t>ZoR</a:t>
            </a:r>
            <a:r>
              <a:rPr lang="cs-CZ" sz="2000" dirty="false">
                <a:solidFill>
                  <a:schemeClr val="accent1"/>
                </a:solidFill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2000" dirty="false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b="true" dirty="false">
                <a:solidFill>
                  <a:schemeClr val="accent1"/>
                </a:solidFill>
              </a:rPr>
              <a:t>Podání </a:t>
            </a:r>
            <a:r>
              <a:rPr lang="cs-CZ" sz="2000" b="true" dirty="false" err="true">
                <a:solidFill>
                  <a:schemeClr val="accent1"/>
                </a:solidFill>
              </a:rPr>
              <a:t>ZoR</a:t>
            </a:r>
            <a:r>
              <a:rPr lang="cs-CZ" sz="2000" dirty="false">
                <a:solidFill>
                  <a:schemeClr val="accent1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cs-CZ" sz="2000" dirty="false">
                <a:solidFill>
                  <a:schemeClr val="accent1"/>
                </a:solidFill>
              </a:rPr>
              <a:t>Kontrola před finalizací (tlačítko KONTROLA)</a:t>
            </a:r>
          </a:p>
          <a:p>
            <a:pPr>
              <a:buFontTx/>
              <a:buChar char="-"/>
            </a:pPr>
            <a:r>
              <a:rPr lang="cs-CZ" sz="2000" dirty="false">
                <a:solidFill>
                  <a:schemeClr val="accent1"/>
                </a:solidFill>
              </a:rPr>
              <a:t>Finalizovat  (tlačítko FINALIZACE)</a:t>
            </a:r>
          </a:p>
          <a:p>
            <a:pPr>
              <a:buFontTx/>
              <a:buChar char="-"/>
            </a:pPr>
            <a:r>
              <a:rPr lang="cs-CZ" sz="2000" dirty="false">
                <a:solidFill>
                  <a:schemeClr val="accent1"/>
                </a:solidFill>
              </a:rPr>
              <a:t>Podpis </a:t>
            </a:r>
            <a:r>
              <a:rPr lang="cs-CZ" sz="2000" dirty="false" err="true">
                <a:solidFill>
                  <a:schemeClr val="accent1"/>
                </a:solidFill>
              </a:rPr>
              <a:t>ZoR</a:t>
            </a:r>
            <a:endParaRPr lang="cs-CZ" sz="2000" dirty="false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000" b="true" dirty="false">
                <a:solidFill>
                  <a:schemeClr val="accent1"/>
                </a:solidFill>
              </a:rPr>
              <a:t>Ke každé </a:t>
            </a:r>
            <a:r>
              <a:rPr lang="cs-CZ" sz="2000" b="true" dirty="false" err="true">
                <a:solidFill>
                  <a:schemeClr val="accent1"/>
                </a:solidFill>
              </a:rPr>
              <a:t>ZoR</a:t>
            </a:r>
            <a:r>
              <a:rPr lang="cs-CZ" sz="2000" b="true" dirty="false">
                <a:solidFill>
                  <a:schemeClr val="accent1"/>
                </a:solidFill>
              </a:rPr>
              <a:t> přiložena i žádost o platbu (</a:t>
            </a:r>
            <a:r>
              <a:rPr lang="cs-CZ" sz="2000" b="true" dirty="false" err="true">
                <a:solidFill>
                  <a:schemeClr val="accent1"/>
                </a:solidFill>
              </a:rPr>
              <a:t>ŽoP</a:t>
            </a:r>
            <a:r>
              <a:rPr lang="cs-CZ" sz="2000" b="true" dirty="false">
                <a:solidFill>
                  <a:schemeClr val="accent1"/>
                </a:solidFill>
              </a:rPr>
              <a:t>) se soupiskou dokladů - před finalizací </a:t>
            </a:r>
            <a:r>
              <a:rPr lang="cs-CZ" sz="2000" b="true" dirty="false" err="true">
                <a:solidFill>
                  <a:schemeClr val="accent1"/>
                </a:solidFill>
              </a:rPr>
              <a:t>ZoR</a:t>
            </a:r>
            <a:r>
              <a:rPr lang="cs-CZ" sz="2000" b="true" dirty="false">
                <a:solidFill>
                  <a:schemeClr val="accent1"/>
                </a:solidFill>
              </a:rPr>
              <a:t> musí být provedena finalizace a podpis </a:t>
            </a:r>
            <a:r>
              <a:rPr lang="cs-CZ" sz="2000" b="true" dirty="false" err="true">
                <a:solidFill>
                  <a:schemeClr val="accent1"/>
                </a:solidFill>
              </a:rPr>
              <a:t>ŽoP</a:t>
            </a:r>
            <a:r>
              <a:rPr lang="cs-CZ" sz="2000" b="true" dirty="false">
                <a:solidFill>
                  <a:schemeClr val="accent1"/>
                </a:solidFill>
              </a:rPr>
              <a:t>. </a:t>
            </a:r>
          </a:p>
          <a:p>
            <a:pPr marL="0" indent="0">
              <a:buNone/>
            </a:pPr>
            <a:r>
              <a:rPr lang="cs-CZ" sz="2000" dirty="false">
                <a:solidFill>
                  <a:schemeClr val="accent1"/>
                </a:solidFill>
              </a:rPr>
              <a:t>	</a:t>
            </a:r>
            <a:endParaRPr lang="cs-CZ" sz="2000" b="true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D861487-D623-4E76-8E79-B9CAF57393B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3113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70C265-8816-442B-8B54-911E03BEF29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Obsah semináře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67BC60-3FD7-4DA6-B1DA-059746AF7DB7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611560" y="1862918"/>
            <a:ext cx="6336704" cy="4320000"/>
          </a:xfrm>
        </p:spPr>
        <p:txBody>
          <a:bodyPr/>
          <a:lstStyle/>
          <a:p>
            <a:pPr marL="457200" indent="-457200">
              <a:buFont typeface="+mj-lt"/>
              <a:buAutoNum type="arabicParenR"/>
            </a:pPr>
            <a:endParaRPr lang="cs-CZ" sz="2800" dirty="false">
              <a:solidFill>
                <a:schemeClr val="accent1"/>
              </a:solidFill>
            </a:endParaRPr>
          </a:p>
          <a:p>
            <a:r>
              <a:rPr lang="cs-CZ" sz="2800" dirty="false">
                <a:solidFill>
                  <a:schemeClr val="accent1"/>
                </a:solidFill>
              </a:rPr>
              <a:t>Zpráva o realizaci projektu</a:t>
            </a:r>
          </a:p>
          <a:p>
            <a:r>
              <a:rPr lang="cs-CZ" sz="2800" dirty="false">
                <a:solidFill>
                  <a:schemeClr val="accent1"/>
                </a:solidFill>
              </a:rPr>
              <a:t>Žádost o platbu </a:t>
            </a:r>
          </a:p>
          <a:p>
            <a:r>
              <a:rPr lang="cs-CZ" sz="2800" dirty="false">
                <a:solidFill>
                  <a:schemeClr val="accent1"/>
                </a:solidFill>
              </a:rPr>
              <a:t>Kontroly</a:t>
            </a:r>
          </a:p>
          <a:p>
            <a:r>
              <a:rPr lang="cs-CZ" sz="2800" dirty="false">
                <a:solidFill>
                  <a:schemeClr val="accent1"/>
                </a:solidFill>
              </a:rPr>
              <a:t>Změny projektu</a:t>
            </a:r>
          </a:p>
          <a:p>
            <a:r>
              <a:rPr lang="cs-CZ" sz="2800" dirty="false">
                <a:solidFill>
                  <a:schemeClr val="accent1"/>
                </a:solidFill>
              </a:rPr>
              <a:t>Dotazy</a:t>
            </a:r>
          </a:p>
          <a:p>
            <a:pPr>
              <a:lnSpc>
                <a:spcPct val="100000"/>
              </a:lnSpc>
            </a:pPr>
            <a:endParaRPr lang="cs-CZ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6196B2F-99FF-4E6F-B77A-E210401FECE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  <p:sp>
        <p:nvSpPr>
          <p:cNvPr id="5" name="Šipka dolů 4">
            <a:extLst>
              <a:ext uri="{FF2B5EF4-FFF2-40B4-BE49-F238E27FC236}">
                <a16:creationId xmlns:a16="http://schemas.microsoft.com/office/drawing/2014/main" id="{4C4AE078-BCF5-4DBE-A85D-AFAC6F6FE995}"/>
              </a:ext>
            </a:extLst>
          </p:cNvPr>
          <p:cNvSpPr/>
          <p:nvPr/>
        </p:nvSpPr>
        <p:spPr>
          <a:xfrm>
            <a:off x="7596336" y="1788709"/>
            <a:ext cx="720080" cy="2304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242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30E0E1-6669-4C8E-ABA4-0672565B88E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>
                <a:solidFill>
                  <a:schemeClr val="accent3"/>
                </a:solidFill>
              </a:rPr>
              <a:t>Žádost o platbu (ŽOP)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E54BE9-DD42-49AD-9896-A14F377E62B1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8960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1800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Příjemce v </a:t>
            </a:r>
            <a:r>
              <a:rPr lang="cs-CZ" sz="1800" dirty="false" err="true">
                <a:solidFill>
                  <a:schemeClr val="accent1"/>
                </a:solidFill>
              </a:rPr>
              <a:t>ŽoP</a:t>
            </a:r>
            <a:r>
              <a:rPr lang="cs-CZ" sz="1800" dirty="false">
                <a:solidFill>
                  <a:schemeClr val="accent1"/>
                </a:solidFill>
              </a:rPr>
              <a:t> vykazuje </a:t>
            </a:r>
            <a:r>
              <a:rPr lang="cs-CZ" sz="1800" b="true" dirty="false">
                <a:solidFill>
                  <a:schemeClr val="accent1"/>
                </a:solidFill>
              </a:rPr>
              <a:t>způsobilé výdaje spadající do přímých nákladů</a:t>
            </a:r>
            <a:r>
              <a:rPr lang="cs-CZ" sz="1800" dirty="false">
                <a:solidFill>
                  <a:schemeClr val="accent1"/>
                </a:solidFill>
              </a:rPr>
              <a:t> - </a:t>
            </a:r>
            <a:r>
              <a:rPr lang="cs-CZ" sz="1800" dirty="false"/>
              <a:t>vazba výdajů na rozpočtové položky, překročení rozpočtu ani jednotlivých položek rozpočtu není možné (V případě překročení rozpočtované částky u některé položky musí být provedena rozpočtová změna). </a:t>
            </a:r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pPr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www.esfcr.cz</a:t>
            </a:r>
            <a:r>
              <a:rPr lang="cs-CZ" sz="1800" dirty="false">
                <a:solidFill>
                  <a:schemeClr val="accent1"/>
                </a:solidFill>
              </a:rPr>
              <a:t> </a:t>
            </a:r>
            <a:r>
              <a:rPr lang="cs-CZ" sz="1800" b="true" dirty="false">
                <a:solidFill>
                  <a:schemeClr val="accent1"/>
                </a:solidFill>
              </a:rPr>
              <a:t>Pokyny pro vyplnění zprávy o realizaci projektu a žádosti o platbu v IS KP21+ </a:t>
            </a:r>
            <a:r>
              <a:rPr lang="cs-CZ" sz="1800" dirty="false">
                <a:solidFill>
                  <a:schemeClr val="accent1"/>
                </a:solidFill>
              </a:rPr>
              <a:t>pro projekty s přímými a nepřímými náklady nebo s paušálními sazbami a </a:t>
            </a:r>
            <a:r>
              <a:rPr lang="cs-CZ" sz="1800" b="true" dirty="false">
                <a:solidFill>
                  <a:schemeClr val="accent1"/>
                </a:solidFill>
              </a:rPr>
              <a:t>Specifická část pravidel pro žadatele a příjemce, kap. 6 Způsobilé a nezpůsobilé výdaje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75D56FE-8A85-4074-89CB-84703CA30CF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581317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733BE7-0011-4602-81F5-D006E41A83FF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 err="true">
                <a:solidFill>
                  <a:schemeClr val="accent3"/>
                </a:solidFill>
              </a:rPr>
              <a:t>ŽoP</a:t>
            </a:r>
            <a:r>
              <a:rPr lang="cs-CZ" sz="2800" dirty="false">
                <a:solidFill>
                  <a:schemeClr val="accent3"/>
                </a:solidFill>
              </a:rPr>
              <a:t> - soupisky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4A7786-A55B-4F8A-8C8F-E1EFAF6F4C62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896000"/>
          </a:xfrm>
        </p:spPr>
        <p:txBody>
          <a:bodyPr/>
          <a:lstStyle/>
          <a:p>
            <a:pPr marL="0" indent="0" algn="just">
              <a:buNone/>
            </a:pPr>
            <a:r>
              <a:rPr lang="cs-CZ" sz="1800" u="sng" dirty="false">
                <a:solidFill>
                  <a:schemeClr val="accent1"/>
                </a:solidFill>
              </a:rPr>
              <a:t>Obrazovka –</a:t>
            </a:r>
            <a:r>
              <a:rPr lang="cs-CZ" sz="1800" b="true" u="sng" dirty="false">
                <a:solidFill>
                  <a:schemeClr val="accent1"/>
                </a:solidFill>
              </a:rPr>
              <a:t> </a:t>
            </a:r>
            <a:r>
              <a:rPr lang="cs-CZ" sz="1800" b="true" u="sng" dirty="false">
                <a:solidFill>
                  <a:schemeClr val="accent1"/>
                </a:solidFill>
                <a:highlight>
                  <a:srgbClr val="C0C0C0"/>
                </a:highlight>
              </a:rPr>
              <a:t>IDENTIFIKAČNÍ ÚDAJE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false">
                <a:solidFill>
                  <a:schemeClr val="accent1"/>
                </a:solidFill>
              </a:rPr>
              <a:t>Vyplnit účet příjemce (bankovní účet - PA).</a:t>
            </a:r>
          </a:p>
          <a:p>
            <a:pPr marL="0" indent="0" algn="just">
              <a:buNone/>
            </a:pPr>
            <a:r>
              <a:rPr lang="cs-CZ" sz="1800" u="sng" dirty="false">
                <a:solidFill>
                  <a:schemeClr val="accent1"/>
                </a:solidFill>
              </a:rPr>
              <a:t>Obrazovka </a:t>
            </a:r>
            <a:r>
              <a:rPr lang="cs-CZ" sz="1800" b="true" u="sng" dirty="false">
                <a:solidFill>
                  <a:schemeClr val="accent1"/>
                </a:solidFill>
                <a:highlight>
                  <a:srgbClr val="C0C0C0"/>
                </a:highlight>
              </a:rPr>
              <a:t>SOUHRNNÁ SOUPISKA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800" b="true" dirty="false"/>
              <a:t>Založení</a:t>
            </a:r>
            <a:r>
              <a:rPr lang="cs-CZ" sz="1800" dirty="false"/>
              <a:t> </a:t>
            </a:r>
            <a:r>
              <a:rPr lang="cs-CZ" sz="1800" b="true" dirty="false"/>
              <a:t>souhrnné soupisky </a:t>
            </a:r>
            <a:r>
              <a:rPr lang="cs-CZ" sz="1800" dirty="false"/>
              <a:t>– vyplnit pole „Evidenční číslo/označení soupisky“ (první </a:t>
            </a:r>
            <a:r>
              <a:rPr lang="cs-CZ" sz="1800" dirty="false" err="true"/>
              <a:t>ŽoP</a:t>
            </a:r>
            <a:r>
              <a:rPr lang="cs-CZ" sz="1800" dirty="false"/>
              <a:t> č. 2 vzhledem k zálohové platbě).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false"/>
              <a:t>Záložka Souhrnná soupiska se naplní finančními daty po </a:t>
            </a:r>
            <a:r>
              <a:rPr lang="cs-CZ" sz="1800" b="true" dirty="false"/>
              <a:t>vyplnění dílčích soupisek dokladů</a:t>
            </a:r>
            <a:r>
              <a:rPr lang="cs-CZ" sz="1800" dirty="false"/>
              <a:t>: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800" i="true" dirty="false"/>
              <a:t>Soupiska účetních, daňových dokladů (SD1)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800" i="true" dirty="false"/>
              <a:t>Soupiska lidských zdrojů (SD2)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800" i="true" dirty="false"/>
              <a:t>Soupiska cestovních náhrad (SD3) (nerelevantní)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800" i="true" dirty="false"/>
              <a:t>Soupiska jednotek (nerelevantní)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800" i="true" dirty="false"/>
              <a:t>Soupiska příjmů (nerelevantní)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>
                <a:solidFill>
                  <a:schemeClr val="accent1"/>
                </a:solidFill>
              </a:rPr>
              <a:t>(V případě velkého rozsahu dat lze využít Import XML soupisky dokladů v IS KP2021+ : https://www.esfcr.cz/formulare-apokyny-ke-zprave-o-realizaci-projektu-zadosti-o-platbu-a-zadosti-o-zmenu-opz-plus)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6C3C97-B0F4-4626-8A2D-3B0DDA47601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6590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CCF652-5CF5-4565-8A7C-168C08B02AD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 err="true">
                <a:solidFill>
                  <a:schemeClr val="accent3"/>
                </a:solidFill>
              </a:rPr>
              <a:t>Žop</a:t>
            </a:r>
            <a:r>
              <a:rPr lang="cs-CZ" sz="2800" dirty="false">
                <a:solidFill>
                  <a:schemeClr val="accent3"/>
                </a:solidFill>
              </a:rPr>
              <a:t> –Lidské 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B75DCA-3F8C-4CA9-BA33-82706C67209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67544" y="1412776"/>
            <a:ext cx="8064000" cy="5283224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1600" i="true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dirty="false"/>
              <a:t>Obrazovka </a:t>
            </a:r>
            <a:r>
              <a:rPr lang="pl-PL" sz="1800" b="true" dirty="false">
                <a:highlight>
                  <a:srgbClr val="C0C0C0"/>
                </a:highlight>
              </a:rPr>
              <a:t>LIDSKÉ ZDROJE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výdaje v rámci kapitoly rozpočtu OSOBNÍ NÁKLADY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postupovat dle pokynů k vyplnění ZOR/ŽOP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C845705-C2A0-4274-BA42-404EB8B4125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521212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410137-B8CF-4989-B26F-1FBA5CFFD63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ŽOP – přílohy a souhrnná soupiska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3F52CD-042F-4B5F-AEE5-7C00FB4FA4D1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427240"/>
          </a:xfrm>
        </p:spPr>
        <p:txBody>
          <a:bodyPr/>
          <a:lstStyle/>
          <a:p>
            <a:r>
              <a:rPr lang="cs-CZ" sz="1800" dirty="false"/>
              <a:t>Obrazovka </a:t>
            </a:r>
            <a:r>
              <a:rPr lang="cs-CZ" sz="1800" dirty="false">
                <a:highlight>
                  <a:srgbClr val="C0C0C0"/>
                </a:highlight>
              </a:rPr>
              <a:t>DOKUMENTY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Přílohy </a:t>
            </a:r>
            <a:r>
              <a:rPr lang="cs-CZ" sz="1800" dirty="false" err="true"/>
              <a:t>ŽoP</a:t>
            </a:r>
            <a:r>
              <a:rPr lang="cs-CZ" sz="1800" dirty="false"/>
              <a:t> (Tab. č. 10 Pravidla pro dokladování výdajů v Kap. 6.4. </a:t>
            </a:r>
            <a:r>
              <a:rPr lang="cs-CZ" sz="1800" dirty="false" err="true"/>
              <a:t>Specif</a:t>
            </a:r>
            <a:r>
              <a:rPr lang="cs-CZ" sz="1800" dirty="false"/>
              <a:t>. části pravidel dle žadatele a příjemce): </a:t>
            </a:r>
            <a:r>
              <a:rPr lang="cs-CZ" sz="1800" b="true" dirty="false"/>
              <a:t>účetní doklady a doklady o úhradě výdajů nad 20 000,- Kč a povinných odvodů zaměstnavatele, pracovní výkazy (je-li požadováno), Přehledy čerpání přímé podpory (požadované tabulky, pracovní smlouvy…)</a:t>
            </a:r>
          </a:p>
          <a:p>
            <a:r>
              <a:rPr lang="cs-CZ" sz="1800" dirty="false"/>
              <a:t>Obrazovka</a:t>
            </a:r>
            <a:r>
              <a:rPr lang="cs-CZ" sz="1800" dirty="false">
                <a:highlight>
                  <a:srgbClr val="C0C0C0"/>
                </a:highlight>
              </a:rPr>
              <a:t> SOUHRNNÁ SOUPISKA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Tlačítko </a:t>
            </a:r>
            <a:r>
              <a:rPr lang="cs-CZ" sz="1800" b="true" dirty="false"/>
              <a:t>NAPLNIT DATA Z DOKLADŮ SOUPISKY</a:t>
            </a:r>
          </a:p>
          <a:p>
            <a:r>
              <a:rPr lang="cs-CZ" sz="1800" dirty="false"/>
              <a:t>Obrazovka</a:t>
            </a:r>
            <a:r>
              <a:rPr lang="cs-CZ" sz="1800" dirty="false">
                <a:highlight>
                  <a:srgbClr val="C0C0C0"/>
                </a:highlight>
              </a:rPr>
              <a:t> ŽÁDOST O PLATBU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Tlačítko </a:t>
            </a:r>
            <a:r>
              <a:rPr lang="cs-CZ" sz="1800" b="true" dirty="false"/>
              <a:t>NAPLNIT DATA ZE SOUPISKY</a:t>
            </a:r>
          </a:p>
          <a:p>
            <a:pPr marL="1188000" lvl="4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Char char="-"/>
            </a:pPr>
            <a:r>
              <a:rPr lang="cs-CZ" sz="1800" dirty="false"/>
              <a:t>Systém by měl </a:t>
            </a:r>
            <a:r>
              <a:rPr lang="cs-CZ" sz="1800" b="true" dirty="false"/>
              <a:t>automaticky naplnit pole </a:t>
            </a:r>
            <a:r>
              <a:rPr lang="cs-CZ" sz="1800" dirty="false"/>
              <a:t>v části </a:t>
            </a:r>
            <a:r>
              <a:rPr lang="cs-CZ" sz="1800" b="true" dirty="false"/>
              <a:t>ZPŮSOBILÉ VÝDAJE POŽADOVÁNO ve sloupci CELKEM a v rozdělní na INVESTIČNÍ a NEINVESTIČNÍ</a:t>
            </a:r>
            <a:r>
              <a:rPr lang="cs-CZ" sz="1800" dirty="false"/>
              <a:t> na základě dat z obrazovky SOUHRNNÁ SOUPISKA DOKLADŮ a poměrů zdrojů financování projektu.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800" dirty="false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8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5E3A25C-B7A2-4AD8-9AC0-87BB2FE31F4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617126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469B92-0ACF-49EF-BC0F-75F936AA068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ŽOP – částka na krytí výdajů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2A4366-1F77-48F3-8374-01234378232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589240"/>
          </a:xfrm>
        </p:spPr>
        <p:txBody>
          <a:bodyPr/>
          <a:lstStyle/>
          <a:p>
            <a:pPr marL="936000" lvl="3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pl-PL" sz="1800" b="true" dirty="false"/>
              <a:t>Část ČÁSTKA NA KRYTÍ VÝDAJŮ</a:t>
            </a:r>
          </a:p>
          <a:p>
            <a:pPr marL="1188000" lvl="4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Char char="-"/>
            </a:pPr>
            <a:r>
              <a:rPr lang="cs-CZ" sz="1800" dirty="false"/>
              <a:t>Vyplnit pole: ČÁSTKA NA KRYTÍ VÝDAJŮ INVESTIČNÍ a ČÁSTKA NA KRYTÍ VÝDAJŮ NEINVESTIČNÍ (Hodnota v poli </a:t>
            </a:r>
            <a:r>
              <a:rPr lang="cs-CZ" sz="1800" b="true" dirty="false"/>
              <a:t>ČÁSTKA NA KRYTÍ VÝDAJŮ INVESTIČNÍ pro projekty v rámci výzvy 09 vždy nula</a:t>
            </a:r>
            <a:r>
              <a:rPr lang="cs-CZ" sz="1800" dirty="false"/>
              <a:t>.)</a:t>
            </a:r>
          </a:p>
          <a:p>
            <a:pPr marL="756000" lvl="4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cs-CZ" sz="1800" dirty="false"/>
          </a:p>
          <a:p>
            <a:pPr marL="1188000" lvl="4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Char char="-"/>
            </a:pPr>
            <a:r>
              <a:rPr lang="cs-CZ" sz="1800" dirty="false"/>
              <a:t>Částka na krytí výdajů odpovídá částce celkových prokázaných výdajů v žádosti o platbu za podmínky, že při jejím poskytnutí </a:t>
            </a:r>
            <a:r>
              <a:rPr lang="cs-CZ" sz="1800" b="true" dirty="false"/>
              <a:t>nedojde k překročení celkové částky dotace dle právního aktu</a:t>
            </a:r>
            <a:r>
              <a:rPr lang="cs-CZ" sz="1800" dirty="false"/>
              <a:t>. V případě, že by poskytnutím částky ve výši celkových prokázaných výdajů v žádosti o platbu došlo k překročení celkové částky dotace z právního aktu, stanovuje se částka na krytí výdajů jako </a:t>
            </a:r>
            <a:r>
              <a:rPr lang="cs-CZ" sz="1800" b="true" dirty="false"/>
              <a:t>rozdíl mezi tím, co už bylo jako záloha v systému zaevidováno a částkou celkových způsobilých výdajů projektu dle právního aktu.</a:t>
            </a:r>
            <a:r>
              <a:rPr lang="cs-CZ" sz="1800" dirty="false"/>
              <a:t> </a:t>
            </a:r>
          </a:p>
          <a:p>
            <a:pPr marL="756000" lvl="4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cs-CZ" sz="1800" dirty="false"/>
          </a:p>
          <a:p>
            <a:pPr marL="1188000" lvl="4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Char char="-"/>
            </a:pPr>
            <a:r>
              <a:rPr lang="cs-CZ" sz="1800" dirty="false"/>
              <a:t>Částky na krytí výdajů </a:t>
            </a:r>
            <a:r>
              <a:rPr lang="cs-CZ" sz="1800" b="true" dirty="false"/>
              <a:t>zahrnují nejenom částku dotace, kterou příjemce očekává </a:t>
            </a:r>
            <a:r>
              <a:rPr lang="cs-CZ" sz="1800" dirty="false"/>
              <a:t>získat na svůj účet od řídicího orgánu, </a:t>
            </a:r>
            <a:r>
              <a:rPr lang="cs-CZ" sz="1800" b="true" dirty="false"/>
              <a:t>ale i vlastní podíl příjemce</a:t>
            </a:r>
            <a:r>
              <a:rPr lang="cs-CZ" sz="1800" dirty="false"/>
              <a:t>, kterým příjemce projekt spolufinancuje.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 marL="2280600" lvl="5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39533BC-66D2-4911-B796-D47433CF6BF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753043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E1CEFA-CBC3-4E9D-B627-40309140A88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 err="true">
                <a:solidFill>
                  <a:schemeClr val="accent3"/>
                </a:solidFill>
              </a:rPr>
              <a:t>Žop</a:t>
            </a:r>
            <a:r>
              <a:rPr lang="cs-CZ" sz="2800" dirty="false">
                <a:solidFill>
                  <a:schemeClr val="accent3"/>
                </a:solidFill>
              </a:rPr>
              <a:t> – čerpání rozpočtu, ČP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436F1E-7244-4A2E-981A-3737DAB21567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cs-CZ" sz="1800" dirty="false">
                <a:solidFill>
                  <a:schemeClr val="accent1"/>
                </a:solidFill>
                <a:ea typeface="Arial"/>
                <a:cs typeface="Times New Roman"/>
              </a:rPr>
              <a:t>Obrazovka </a:t>
            </a:r>
            <a:r>
              <a:rPr lang="cs-CZ" sz="1800" b="true" dirty="false">
                <a:solidFill>
                  <a:schemeClr val="accent1"/>
                </a:solidFill>
                <a:highlight>
                  <a:srgbClr val="C0C0C0"/>
                </a:highlight>
                <a:ea typeface="Arial"/>
                <a:cs typeface="Times New Roman"/>
              </a:rPr>
              <a:t>ČERPÁNÍ ROZPOČTU NA ZÁDOSTI O PLATBU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zobrazit přehled čerpání rozpočtu zohledňující všechny schválené vyúčtované výdaje z předchozích žádostí o platbu a nárokované výdaje v rámci aktuální žádosti o platbu.</a:t>
            </a:r>
          </a:p>
          <a:p>
            <a:pPr algn="just">
              <a:spcAft>
                <a:spcPts val="0"/>
              </a:spcAft>
              <a:buFontTx/>
              <a:buChar char="-"/>
            </a:pPr>
            <a:r>
              <a:rPr lang="cs-CZ" sz="1800" dirty="false"/>
              <a:t>nástroj pro účely zamezení přečerpání položek rozpočtu</a:t>
            </a:r>
            <a:endParaRPr lang="cs-CZ" sz="1800" u="sng" dirty="false">
              <a:solidFill>
                <a:srgbClr val="FF0000"/>
              </a:solidFill>
              <a:ea typeface="Arial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cs-CZ" sz="1800" dirty="false">
                <a:solidFill>
                  <a:schemeClr val="accent1"/>
                </a:solidFill>
                <a:highlight>
                  <a:srgbClr val="C0C0C0"/>
                </a:highlight>
                <a:ea typeface="Arial"/>
                <a:cs typeface="Times New Roman"/>
              </a:rPr>
              <a:t>Obrazovka </a:t>
            </a:r>
            <a:r>
              <a:rPr lang="cs-CZ" sz="1800" b="true" dirty="false">
                <a:solidFill>
                  <a:schemeClr val="accent1"/>
                </a:solidFill>
                <a:highlight>
                  <a:srgbClr val="C0C0C0"/>
                </a:highlight>
                <a:ea typeface="Arial"/>
                <a:cs typeface="Times New Roman"/>
              </a:rPr>
              <a:t>ČESTNÁ PROHLÁŠENÍ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>
                <a:solidFill>
                  <a:schemeClr val="accent1"/>
                </a:solidFill>
              </a:rPr>
              <a:t>na záložce Čestná prohlášení je nutno vybrat jedno ze dvou předdefinovaných čestných prohlášení a potvrdit v poli SOUHLASÍM S ČP a uložit (TEXT ČP Kap. 10.3.1 Obecná část pravidel). Pokud zvolí variantu čestného prohlášení, že je v insolvenci/exekuci, přiloží podrobnosti v samostatném souboru na obrazovce DOKUMENTY	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5EDD9BF-B627-42D4-A00E-704597E728B1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977977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BAA894-6F8A-402E-B7BE-5E174780497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>
                <a:solidFill>
                  <a:schemeClr val="accent3"/>
                </a:solidFill>
              </a:rPr>
              <a:t>ŽOP- KONTROLA, FINALIZACE, PODPIS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21E95A-62D6-4C5D-AAEE-8F6C0D5EDAE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79512" y="1269000"/>
            <a:ext cx="8064000" cy="4320000"/>
          </a:xfrm>
        </p:spPr>
        <p:txBody>
          <a:bodyPr/>
          <a:lstStyle/>
          <a:p>
            <a:pPr marL="0" indent="0" algn="just">
              <a:buNone/>
            </a:pPr>
            <a:r>
              <a:rPr lang="cs-CZ" b="true" dirty="false">
                <a:solidFill>
                  <a:schemeClr val="accent1"/>
                </a:solidFill>
                <a:ea typeface="Arial"/>
                <a:cs typeface="Times New Roman"/>
              </a:rPr>
              <a:t>Finalizace žádosti o platbu a podpis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Před finalizací žádosti o platbu - nutno zvolit volbu </a:t>
            </a:r>
            <a:r>
              <a:rPr lang="cs-CZ" sz="1800" b="true" dirty="false"/>
              <a:t>KONTROLA</a:t>
            </a:r>
            <a:r>
              <a:rPr lang="cs-CZ" sz="1800" dirty="false"/>
              <a:t>, event. KONTROLA NA POZADÍ (při větším počtu  dokladů) a v případě zobrazení chybového hlášení provést odstranění chyb.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800" dirty="false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Pokud kontrola proběhne v pořádku, je možné žádost o platbu </a:t>
            </a:r>
            <a:r>
              <a:rPr lang="cs-CZ" sz="1800" b="true" dirty="false"/>
              <a:t>FINALIZOVAT a následně PODEPSAT </a:t>
            </a:r>
            <a:r>
              <a:rPr lang="cs-CZ" sz="1800" dirty="false"/>
              <a:t>(</a:t>
            </a:r>
            <a:r>
              <a:rPr lang="cs-CZ" sz="1400" dirty="false"/>
              <a:t>V případě, že je na projektu zvoleno „podepisují všichni signatáři“, je nutné, aby žádost o platbu podepsali všichni signatáři, a to v pořadí, jaké je na projektu nastaveno v obrazovce PŘÍSTUP K PROJEKTU). </a:t>
            </a:r>
            <a:endParaRPr lang="cs-CZ" sz="1800" dirty="false"/>
          </a:p>
          <a:p>
            <a:pPr marL="0" indent="0" algn="just">
              <a:buNone/>
            </a:pPr>
            <a:endParaRPr lang="cs-CZ" sz="2400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86C9E05-751D-44DB-A879-B13C4080C4B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676461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A27590-EB50-48F0-BF58-C5BE107DE850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 err="true"/>
              <a:t>Žop</a:t>
            </a:r>
            <a:r>
              <a:rPr lang="cs-CZ" sz="2800" dirty="false"/>
              <a:t>- stavy </a:t>
            </a:r>
            <a:r>
              <a:rPr lang="cs-CZ" sz="2800" dirty="false" err="true"/>
              <a:t>žop</a:t>
            </a:r>
            <a:r>
              <a:rPr lang="cs-CZ" sz="2800" dirty="false"/>
              <a:t> v rámci administrace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B07C84-3F6D-4656-879A-A37BCDFD1C1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716000"/>
          </a:xfrm>
        </p:spPr>
        <p:txBody>
          <a:bodyPr/>
          <a:lstStyle/>
          <a:p>
            <a:r>
              <a:rPr lang="cs-CZ" sz="1800" dirty="false"/>
              <a:t>ROZPRACOVANÁ -žadatel založil žádost o platbu a provádí její editaci.</a:t>
            </a:r>
          </a:p>
          <a:p>
            <a:r>
              <a:rPr lang="cs-CZ" sz="1800" dirty="false"/>
              <a:t>FINALIZOVANÁ - žadatel dokončil editaci žádosti o platbu a provedl její finalizaci. Žádost o platbu není v tomto stavu ještě podána na řídicí orgán.</a:t>
            </a:r>
          </a:p>
          <a:p>
            <a:r>
              <a:rPr lang="cs-CZ" sz="1800" b="true" u="sng" dirty="false"/>
              <a:t>ZAREGISTROVANÁ - </a:t>
            </a:r>
            <a:r>
              <a:rPr lang="pl-PL" sz="1800" b="true" u="sng" dirty="false"/>
              <a:t>žádost o platbu podána na řídicí orgán</a:t>
            </a:r>
            <a:r>
              <a:rPr lang="pl-PL" sz="1800" dirty="false"/>
              <a:t>.</a:t>
            </a:r>
            <a:endParaRPr lang="cs-CZ" sz="1800" dirty="false"/>
          </a:p>
          <a:p>
            <a:r>
              <a:rPr lang="cs-CZ" sz="1800" b="true" dirty="false"/>
              <a:t>VRÁCENÁ K DOPRACOVÁNÍ</a:t>
            </a:r>
            <a:r>
              <a:rPr lang="cs-CZ" sz="1800" dirty="false"/>
              <a:t>.</a:t>
            </a:r>
          </a:p>
          <a:p>
            <a:r>
              <a:rPr lang="cs-CZ" sz="1800" dirty="false"/>
              <a:t>SCHVÁLENÁ 1. STUPEŇ</a:t>
            </a:r>
          </a:p>
          <a:p>
            <a:r>
              <a:rPr lang="cs-CZ" sz="1800" b="true" dirty="false"/>
              <a:t>SCHVÁLENÁ 2. STUPEŇ – PODEPSANÁ - žádost o platbu schválena k proplacení na účet příjemce. </a:t>
            </a:r>
          </a:p>
          <a:p>
            <a:pPr marL="0" indent="0">
              <a:buNone/>
            </a:pPr>
            <a:r>
              <a:rPr lang="cs-CZ" sz="1800" dirty="false"/>
              <a:t>Zálohová platba zpravidla do 10 pracovních dní od data schválení zprávy o realizaci projektu, a to maximálně ve výši vyúčtovaných způsobilých výdajů projektu.</a:t>
            </a:r>
          </a:p>
          <a:p>
            <a:endParaRPr lang="cs-CZ" sz="18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3119E01-F4F0-412E-A9F8-1066B44CAE5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179433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95EF1B-C81F-4161-A1C8-F5A4BA997632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564334" y="126826"/>
            <a:ext cx="8424000" cy="1080000"/>
          </a:xfrm>
        </p:spPr>
        <p:txBody>
          <a:bodyPr/>
          <a:lstStyle/>
          <a:p>
            <a:r>
              <a:rPr lang="cs-CZ" sz="2800" dirty="false"/>
              <a:t>kontroly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9BA98B-1F38-4732-A177-AC0A40623993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680400" indent="-457200"/>
            <a:r>
              <a:rPr lang="cs-CZ" sz="2000" b="true" u="sng" dirty="false">
                <a:solidFill>
                  <a:schemeClr val="accent1"/>
                </a:solidFill>
              </a:rPr>
              <a:t>Kontrola administrativní </a:t>
            </a:r>
          </a:p>
          <a:p>
            <a:pPr marL="742950" lvl="1" indent="-285750"/>
            <a:r>
              <a:rPr lang="cs-CZ" dirty="false">
                <a:solidFill>
                  <a:schemeClr val="accent1"/>
                </a:solidFill>
              </a:rPr>
              <a:t>Jde o </a:t>
            </a:r>
            <a:r>
              <a:rPr lang="cs-CZ" b="true" dirty="false">
                <a:solidFill>
                  <a:schemeClr val="accent1"/>
                </a:solidFill>
              </a:rPr>
              <a:t>kontrolu zprávy o realizaci projektu a žádosti o platbu</a:t>
            </a:r>
          </a:p>
          <a:p>
            <a:pPr marL="742950" lvl="1" indent="-285750"/>
            <a:r>
              <a:rPr lang="cs-CZ" dirty="false">
                <a:solidFill>
                  <a:schemeClr val="accent1"/>
                </a:solidFill>
              </a:rPr>
              <a:t>Kontrola probíhá </a:t>
            </a:r>
            <a:r>
              <a:rPr lang="cs-CZ" b="true" dirty="false">
                <a:solidFill>
                  <a:schemeClr val="accent1"/>
                </a:solidFill>
              </a:rPr>
              <a:t>prostřednictvím MS 2021+</a:t>
            </a:r>
          </a:p>
          <a:p>
            <a:pPr marL="742950" lvl="1" indent="-285750"/>
            <a:r>
              <a:rPr lang="cs-CZ" b="true" dirty="false">
                <a:solidFill>
                  <a:schemeClr val="accent1"/>
                </a:solidFill>
              </a:rPr>
              <a:t>V případě nedostatků </a:t>
            </a:r>
            <a:r>
              <a:rPr lang="cs-CZ" dirty="false">
                <a:solidFill>
                  <a:schemeClr val="accent1"/>
                </a:solidFill>
              </a:rPr>
              <a:t>- </a:t>
            </a:r>
            <a:r>
              <a:rPr lang="cs-CZ" dirty="false" err="true">
                <a:solidFill>
                  <a:schemeClr val="accent1"/>
                </a:solidFill>
              </a:rPr>
              <a:t>ZoR</a:t>
            </a:r>
            <a:r>
              <a:rPr lang="cs-CZ" dirty="false">
                <a:solidFill>
                  <a:schemeClr val="accent1"/>
                </a:solidFill>
              </a:rPr>
              <a:t> a </a:t>
            </a:r>
            <a:r>
              <a:rPr lang="cs-CZ" dirty="false" err="true">
                <a:solidFill>
                  <a:schemeClr val="accent1"/>
                </a:solidFill>
              </a:rPr>
              <a:t>ŽoP</a:t>
            </a:r>
            <a:r>
              <a:rPr lang="cs-CZ" dirty="false">
                <a:solidFill>
                  <a:schemeClr val="accent1"/>
                </a:solidFill>
              </a:rPr>
              <a:t> </a:t>
            </a:r>
            <a:r>
              <a:rPr lang="cs-CZ" b="true" dirty="false">
                <a:solidFill>
                  <a:schemeClr val="accent1"/>
                </a:solidFill>
              </a:rPr>
              <a:t>k dopracování + Výzva </a:t>
            </a:r>
            <a:r>
              <a:rPr lang="cs-CZ" dirty="false">
                <a:solidFill>
                  <a:schemeClr val="accent1"/>
                </a:solidFill>
              </a:rPr>
              <a:t>k nápravě identifikovaných nedostatků (depeší). </a:t>
            </a:r>
            <a:r>
              <a:rPr lang="cs-CZ" b="true" dirty="false">
                <a:solidFill>
                  <a:schemeClr val="accent1"/>
                </a:solidFill>
              </a:rPr>
              <a:t>V případě ukončení kontroly změna stavu + Oznámení o schválení </a:t>
            </a:r>
            <a:r>
              <a:rPr lang="cs-CZ" dirty="false">
                <a:solidFill>
                  <a:schemeClr val="accent1"/>
                </a:solidFill>
              </a:rPr>
              <a:t>(depeší).</a:t>
            </a:r>
          </a:p>
          <a:p>
            <a:pPr marL="508950" indent="-285750"/>
            <a:r>
              <a:rPr lang="cs-CZ" sz="2000" b="true" dirty="false">
                <a:solidFill>
                  <a:schemeClr val="accent1"/>
                </a:solidFill>
              </a:rPr>
              <a:t>  </a:t>
            </a:r>
            <a:r>
              <a:rPr lang="cs-CZ" sz="2000" b="true" u="sng" dirty="false">
                <a:solidFill>
                  <a:schemeClr val="accent1"/>
                </a:solidFill>
              </a:rPr>
              <a:t>Kontrola na místě </a:t>
            </a:r>
            <a:r>
              <a:rPr lang="cs-CZ" sz="2000" b="true" dirty="false">
                <a:solidFill>
                  <a:schemeClr val="accent1"/>
                </a:solidFill>
              </a:rPr>
              <a:t>(ohlášená i neohlášená kontrola)</a:t>
            </a:r>
          </a:p>
          <a:p>
            <a:pPr marL="742950" lvl="1" indent="-285750"/>
            <a:r>
              <a:rPr lang="cs-CZ" b="true" dirty="false">
                <a:solidFill>
                  <a:schemeClr val="accent1"/>
                </a:solidFill>
              </a:rPr>
              <a:t>je vykonávána na </a:t>
            </a:r>
            <a:r>
              <a:rPr lang="cs-CZ" b="true" dirty="false"/>
              <a:t>základě čl. 125 </a:t>
            </a:r>
            <a:r>
              <a:rPr lang="cs-CZ" dirty="false"/>
              <a:t>odst. 4 písm. a) a čl. 125 odst. 5 </a:t>
            </a:r>
            <a:r>
              <a:rPr lang="cs-CZ" b="true" dirty="false"/>
              <a:t>obecného nařízení </a:t>
            </a:r>
            <a:r>
              <a:rPr lang="cs-CZ" dirty="false">
                <a:solidFill>
                  <a:schemeClr val="accent1"/>
                </a:solidFill>
              </a:rPr>
              <a:t>a zákona č. 320/2001 Sb., o finanční kontrole ve veřejné správě a o změně některých zákonů</a:t>
            </a:r>
            <a:r>
              <a:rPr lang="cs-CZ" b="true" dirty="false">
                <a:solidFill>
                  <a:schemeClr val="accent1"/>
                </a:solidFill>
              </a:rPr>
              <a:t> (zákon o finanční kontrole).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51E57A4-E647-4FDC-A229-8FA0475DBA13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784831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8C7D62-E59E-45EF-A79E-6905C6BADF7C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Kontrola na místě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826AE7-FAFE-4BDB-A768-4B670178FC77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90908" y="1772816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>
                <a:solidFill>
                  <a:schemeClr val="accent1"/>
                </a:solidFill>
              </a:rPr>
              <a:t>Kontrola na místě je nástroj ověření, že:</a:t>
            </a:r>
          </a:p>
          <a:p>
            <a:pPr lvl="0"/>
            <a:r>
              <a:rPr lang="cs-CZ" dirty="false">
                <a:solidFill>
                  <a:schemeClr val="accent1"/>
                </a:solidFill>
              </a:rPr>
              <a:t>je dodržen </a:t>
            </a:r>
            <a:r>
              <a:rPr lang="cs-CZ" b="true" dirty="false">
                <a:solidFill>
                  <a:schemeClr val="accent1"/>
                </a:solidFill>
              </a:rPr>
              <a:t>soulad s platnými právními předpisy a podmínkami právního aktu </a:t>
            </a:r>
          </a:p>
          <a:p>
            <a:pPr lvl="0"/>
            <a:r>
              <a:rPr lang="cs-CZ" b="true" dirty="false">
                <a:solidFill>
                  <a:schemeClr val="accent1"/>
                </a:solidFill>
              </a:rPr>
              <a:t>aktivity projektu probíhají </a:t>
            </a:r>
            <a:r>
              <a:rPr lang="cs-CZ" dirty="false">
                <a:solidFill>
                  <a:schemeClr val="accent1"/>
                </a:solidFill>
              </a:rPr>
              <a:t>v souladu s plánem aktivit projektu, které příjemce ŘO poskytl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D8C85DC-F896-458B-B797-04C41DE5E59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44620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2CDA0C-4451-405C-8D7B-6B938BD2A1B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Zpráva o realizaci projektu (</a:t>
            </a:r>
            <a:r>
              <a:rPr lang="cs-CZ" sz="2800" dirty="false" err="true"/>
              <a:t>ZoR</a:t>
            </a:r>
            <a:r>
              <a:rPr lang="cs-CZ" sz="2800" dirty="false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5E01DF-D53D-4B55-998F-1038EEFA538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79300" y="1196752"/>
            <a:ext cx="8064000" cy="566124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1600" dirty="false"/>
              <a:t>V </a:t>
            </a:r>
            <a:r>
              <a:rPr lang="cs-CZ" sz="1600" dirty="false" err="true"/>
              <a:t>ZoR</a:t>
            </a:r>
            <a:r>
              <a:rPr lang="cs-CZ" sz="1600" dirty="false"/>
              <a:t> příjemce podává </a:t>
            </a:r>
            <a:r>
              <a:rPr lang="cs-CZ" sz="1600" b="true" dirty="false"/>
              <a:t>informace o průběhu a pokroku daného projektu</a:t>
            </a:r>
          </a:p>
          <a:p>
            <a:pPr>
              <a:lnSpc>
                <a:spcPct val="100000"/>
              </a:lnSpc>
            </a:pPr>
            <a:r>
              <a:rPr lang="cs-CZ" sz="1600" b="true" dirty="false" err="true"/>
              <a:t>ZoR</a:t>
            </a:r>
            <a:r>
              <a:rPr lang="cs-CZ" sz="1600" b="true" dirty="false"/>
              <a:t>  se zpracovává za každé sledované období </a:t>
            </a:r>
            <a:r>
              <a:rPr lang="cs-CZ" sz="1600" dirty="false"/>
              <a:t>(uvedené v </a:t>
            </a:r>
            <a:r>
              <a:rPr lang="cs-CZ" sz="1600" dirty="false" err="true"/>
              <a:t>RoD</a:t>
            </a:r>
            <a:r>
              <a:rPr lang="cs-CZ" sz="1600" dirty="false"/>
              <a:t>), zpravidla za každých 6 měsíců realizace projektu (Její součástí je i </a:t>
            </a:r>
            <a:r>
              <a:rPr lang="cs-CZ" sz="1600" dirty="false" err="true"/>
              <a:t>ŽoP</a:t>
            </a:r>
            <a:r>
              <a:rPr lang="cs-CZ" sz="1600" dirty="false"/>
              <a:t>). </a:t>
            </a:r>
          </a:p>
          <a:p>
            <a:pPr>
              <a:lnSpc>
                <a:spcPct val="100000"/>
              </a:lnSpc>
            </a:pPr>
            <a:r>
              <a:rPr lang="cs-CZ" sz="1600" b="true" dirty="false" err="true"/>
              <a:t>ZoR</a:t>
            </a:r>
            <a:r>
              <a:rPr lang="cs-CZ" sz="1600" b="true" dirty="false"/>
              <a:t> se předkládá v IS KP21+ nejpozději do konce prvního měsíce následujícího po ukončení sledovaného období</a:t>
            </a:r>
            <a:r>
              <a:rPr lang="cs-CZ" sz="1600" dirty="false"/>
              <a:t>. Závěrečná </a:t>
            </a:r>
            <a:r>
              <a:rPr lang="cs-CZ" sz="1600" dirty="false" err="true"/>
              <a:t>ZoR</a:t>
            </a:r>
            <a:r>
              <a:rPr lang="cs-CZ" sz="1600" dirty="false"/>
              <a:t> do konce 2. měsíce. (Pokyny k vyplnění na </a:t>
            </a:r>
            <a:r>
              <a:rPr lang="cs-CZ" sz="1600" dirty="false">
                <a:hlinkClick r:id="rId3"/>
              </a:rPr>
              <a:t>www.esfcr.cz</a:t>
            </a:r>
            <a:r>
              <a:rPr lang="cs-CZ" sz="1600" dirty="false"/>
              <a:t>). </a:t>
            </a:r>
            <a:r>
              <a:rPr lang="cs-CZ" sz="1600" b="true" dirty="false"/>
              <a:t>Struktura </a:t>
            </a:r>
            <a:r>
              <a:rPr lang="cs-CZ" sz="1600" b="true" dirty="false" err="true"/>
              <a:t>ZoR</a:t>
            </a:r>
            <a:r>
              <a:rPr lang="cs-CZ" sz="1600" b="true" dirty="false"/>
              <a:t>:</a:t>
            </a:r>
          </a:p>
          <a:p>
            <a:pPr lvl="1">
              <a:lnSpc>
                <a:spcPct val="100000"/>
              </a:lnSpc>
            </a:pPr>
            <a:r>
              <a:rPr lang="cs-CZ" sz="1600" dirty="false"/>
              <a:t>Základní informace </a:t>
            </a:r>
            <a:r>
              <a:rPr lang="cs-CZ" sz="1600" b="true" dirty="false"/>
              <a:t>o projektu a zprávě, </a:t>
            </a:r>
            <a:r>
              <a:rPr lang="cs-CZ" sz="1600" dirty="false"/>
              <a:t>včetně uvedení případných </a:t>
            </a:r>
            <a:r>
              <a:rPr lang="cs-CZ" sz="1600" b="true" dirty="false"/>
              <a:t>problémů</a:t>
            </a:r>
          </a:p>
          <a:p>
            <a:pPr lvl="1">
              <a:lnSpc>
                <a:spcPct val="100000"/>
              </a:lnSpc>
            </a:pPr>
            <a:r>
              <a:rPr lang="cs-CZ" sz="1600" dirty="false"/>
              <a:t>Informace </a:t>
            </a:r>
            <a:r>
              <a:rPr lang="cs-CZ" sz="1600" b="true" dirty="false"/>
              <a:t>o pokroku v realizaci</a:t>
            </a:r>
          </a:p>
          <a:p>
            <a:pPr lvl="1"/>
            <a:r>
              <a:rPr lang="cs-CZ" sz="1600" dirty="false"/>
              <a:t>Informace </a:t>
            </a:r>
            <a:r>
              <a:rPr lang="cs-CZ" sz="1600" b="true" dirty="false"/>
              <a:t>o pokroku v realizaci klíčových aktivit za sledované období </a:t>
            </a:r>
          </a:p>
          <a:p>
            <a:pPr lvl="1"/>
            <a:r>
              <a:rPr lang="cs-CZ" sz="1600" dirty="false"/>
              <a:t>Informace </a:t>
            </a:r>
            <a:r>
              <a:rPr lang="cs-CZ" sz="1600" b="true" dirty="false"/>
              <a:t>o plnění indikátorů </a:t>
            </a:r>
          </a:p>
          <a:p>
            <a:pPr lvl="1"/>
            <a:r>
              <a:rPr lang="cs-CZ" sz="1600" b="true" dirty="false"/>
              <a:t>Specifické datové položky</a:t>
            </a:r>
          </a:p>
          <a:p>
            <a:pPr lvl="1"/>
            <a:r>
              <a:rPr lang="cs-CZ" sz="1600" dirty="false"/>
              <a:t>Informace </a:t>
            </a:r>
            <a:r>
              <a:rPr lang="cs-CZ" sz="1600" b="true" dirty="false"/>
              <a:t>o plnění horizontálních principů </a:t>
            </a:r>
          </a:p>
          <a:p>
            <a:pPr lvl="1"/>
            <a:r>
              <a:rPr lang="cs-CZ" sz="1600" dirty="false"/>
              <a:t>Informace </a:t>
            </a:r>
            <a:r>
              <a:rPr lang="cs-CZ" sz="1600" b="true" dirty="false"/>
              <a:t>o příjmech</a:t>
            </a:r>
          </a:p>
          <a:p>
            <a:pPr lvl="1"/>
            <a:r>
              <a:rPr lang="cs-CZ" sz="1600" dirty="false"/>
              <a:t>Informace </a:t>
            </a:r>
            <a:r>
              <a:rPr lang="cs-CZ" sz="1600" b="true" dirty="false"/>
              <a:t>o zajištění povinné publicity </a:t>
            </a:r>
          </a:p>
          <a:p>
            <a:pPr lvl="1"/>
            <a:r>
              <a:rPr lang="cs-CZ" sz="1600" b="true" dirty="false"/>
              <a:t>Čestná prohlášení </a:t>
            </a:r>
            <a:r>
              <a:rPr lang="cs-CZ" sz="1600" dirty="false"/>
              <a:t>a případné </a:t>
            </a:r>
            <a:r>
              <a:rPr lang="cs-CZ" sz="1600" b="true" dirty="false"/>
              <a:t>Přílohy</a:t>
            </a:r>
            <a:r>
              <a:rPr lang="cs-CZ" sz="1600" dirty="false"/>
              <a:t> </a:t>
            </a:r>
          </a:p>
          <a:p>
            <a:pPr marL="0" indent="0">
              <a:buNone/>
            </a:pPr>
            <a:endParaRPr lang="cs-CZ" sz="1800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7129FD1-E7DF-4BBA-9AAD-AAB6DA5A1C1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276720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176724-A718-487F-8BFB-C35B2B77858C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Změny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9AFCBC-C683-4FCA-B1F9-7A60E51DCBA5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75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2000" b="true" dirty="false">
                <a:solidFill>
                  <a:schemeClr val="accent1"/>
                </a:solidFill>
              </a:rPr>
              <a:t>Kap. 5 Specifické části pravidel </a:t>
            </a:r>
          </a:p>
          <a:p>
            <a:pPr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Všechny změny jsou podávány příjemcem prostřednictvím formuláře </a:t>
            </a:r>
            <a:r>
              <a:rPr lang="cs-CZ" sz="2000" b="true" dirty="false">
                <a:solidFill>
                  <a:schemeClr val="accent1"/>
                </a:solidFill>
              </a:rPr>
              <a:t>žádosti o změnu v systému ISKP2021+ </a:t>
            </a:r>
            <a:r>
              <a:rPr lang="cs-CZ" sz="2000" dirty="false">
                <a:solidFill>
                  <a:schemeClr val="accent1"/>
                </a:solidFill>
              </a:rPr>
              <a:t>(elektronicky s elektronickým podpisem oprávněné osoby) a </a:t>
            </a:r>
            <a:r>
              <a:rPr lang="cs-CZ" sz="2000" b="true" dirty="false">
                <a:solidFill>
                  <a:schemeClr val="accent1"/>
                </a:solidFill>
              </a:rPr>
              <a:t>administrovány v MS2021+</a:t>
            </a:r>
          </a:p>
          <a:p>
            <a:pPr lvl="1">
              <a:lnSpc>
                <a:spcPct val="100000"/>
              </a:lnSpc>
            </a:pPr>
            <a:r>
              <a:rPr lang="cs-CZ" dirty="false">
                <a:solidFill>
                  <a:srgbClr val="FF0000"/>
                </a:solidFill>
              </a:rPr>
              <a:t> </a:t>
            </a:r>
            <a:r>
              <a:rPr lang="cs-CZ" dirty="false">
                <a:solidFill>
                  <a:schemeClr val="accent1"/>
                </a:solidFill>
              </a:rPr>
              <a:t>Viz Pokyny ke zpracování žádosti o změnu v IS KP2021+ (</a:t>
            </a:r>
            <a:r>
              <a:rPr lang="cs-CZ" dirty="false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www.esfcr.cz</a:t>
            </a:r>
            <a:r>
              <a:rPr lang="cs-CZ" dirty="false">
                <a:solidFill>
                  <a:schemeClr val="accent1"/>
                </a:solidFill>
              </a:rPr>
              <a:t>)</a:t>
            </a:r>
          </a:p>
          <a:p>
            <a:pPr marL="432000" lvl="1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>
                <a:solidFill>
                  <a:schemeClr val="accent1"/>
                </a:solidFill>
              </a:rPr>
              <a:t>Změny projektu:</a:t>
            </a:r>
          </a:p>
          <a:p>
            <a:pPr marL="684000" lvl="2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>
                <a:solidFill>
                  <a:schemeClr val="accent1"/>
                </a:solidFill>
              </a:rPr>
              <a:t>nepodstatné</a:t>
            </a:r>
            <a:r>
              <a:rPr lang="cs-CZ" dirty="false">
                <a:solidFill>
                  <a:schemeClr val="accent1"/>
                </a:solidFill>
              </a:rPr>
              <a:t> (neovlivní charakter projektu a nemají vliv na splnění cílů projektu) a </a:t>
            </a:r>
            <a:r>
              <a:rPr lang="cs-CZ" b="true" dirty="false">
                <a:solidFill>
                  <a:schemeClr val="accent1"/>
                </a:solidFill>
              </a:rPr>
              <a:t>podstatné</a:t>
            </a:r>
            <a:r>
              <a:rPr lang="cs-CZ" dirty="false">
                <a:solidFill>
                  <a:schemeClr val="accent1"/>
                </a:solidFill>
              </a:rPr>
              <a:t> (mají vliv na charakter projektu, cíle projektu či dobu realizace projektu</a:t>
            </a:r>
          </a:p>
          <a:p>
            <a:pPr marL="684000" lvl="2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>
                <a:solidFill>
                  <a:schemeClr val="accent1"/>
                </a:solidFill>
              </a:rPr>
              <a:t>Všechny změny </a:t>
            </a:r>
            <a:r>
              <a:rPr lang="cs-CZ" b="true" dirty="false">
                <a:solidFill>
                  <a:schemeClr val="accent1"/>
                </a:solidFill>
              </a:rPr>
              <a:t>musí být nezbytné a respektovat zásadu efektivního nakládání s prostředky</a:t>
            </a:r>
          </a:p>
          <a:p>
            <a:pPr marL="684000" lvl="2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false">
              <a:solidFill>
                <a:schemeClr val="accent1"/>
              </a:solidFill>
            </a:endParaRPr>
          </a:p>
          <a:p>
            <a:pPr marL="252000" lvl="2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false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A0CFD41-6D77-4BD9-888C-A4E2E2AA0C5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904660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65BF44-D363-4608-98B2-6AB0C0B2AE4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Nepodstatné Změny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AB2668-8566-4CEF-A951-E09032193F2A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0" y="1268760"/>
            <a:ext cx="8892480" cy="5760640"/>
          </a:xfrm>
        </p:spPr>
        <p:txBody>
          <a:bodyPr/>
          <a:lstStyle/>
          <a:p>
            <a:pPr>
              <a:lnSpc>
                <a:spcPct val="100000"/>
              </a:lnSpc>
              <a:buClr>
                <a:srgbClr val="5FBBF5"/>
              </a:buClr>
            </a:pPr>
            <a:r>
              <a:rPr lang="cs-CZ" sz="2000" dirty="false">
                <a:solidFill>
                  <a:schemeClr val="accent1"/>
                </a:solidFill>
              </a:rPr>
              <a:t>Příjemce povinen </a:t>
            </a:r>
            <a:r>
              <a:rPr lang="cs-CZ" sz="2000" b="true" dirty="false">
                <a:solidFill>
                  <a:schemeClr val="accent1"/>
                </a:solidFill>
              </a:rPr>
              <a:t>informovat (odeslat </a:t>
            </a:r>
            <a:r>
              <a:rPr lang="cs-CZ" sz="2000" b="true" dirty="false" err="true">
                <a:solidFill>
                  <a:schemeClr val="accent1"/>
                </a:solidFill>
              </a:rPr>
              <a:t>ŽoZ</a:t>
            </a:r>
            <a:r>
              <a:rPr lang="cs-CZ" sz="2000" b="true" dirty="false">
                <a:solidFill>
                  <a:schemeClr val="accent1"/>
                </a:solidFill>
              </a:rPr>
              <a:t> v IS KP21+) ŘO </a:t>
            </a:r>
            <a:r>
              <a:rPr lang="cs-CZ" sz="2000" b="true" u="sng" dirty="false">
                <a:solidFill>
                  <a:schemeClr val="accent1"/>
                </a:solidFill>
              </a:rPr>
              <a:t>bez zbytečného prodlení </a:t>
            </a:r>
            <a:r>
              <a:rPr lang="cs-CZ" sz="2000" dirty="false">
                <a:solidFill>
                  <a:schemeClr val="accent1"/>
                </a:solidFill>
              </a:rPr>
              <a:t>od data provedení změny:</a:t>
            </a:r>
          </a:p>
          <a:p>
            <a:pPr lvl="1"/>
            <a:r>
              <a:rPr lang="cs-CZ" dirty="false">
                <a:solidFill>
                  <a:srgbClr val="FF0000"/>
                </a:solidFill>
              </a:rPr>
              <a:t> </a:t>
            </a:r>
            <a:r>
              <a:rPr lang="cs-CZ" sz="1800" i="true" dirty="false">
                <a:solidFill>
                  <a:schemeClr val="accent1"/>
                </a:solidFill>
              </a:rPr>
              <a:t>změna </a:t>
            </a:r>
            <a:r>
              <a:rPr lang="cs-CZ" sz="1800" b="true" i="true" dirty="false">
                <a:solidFill>
                  <a:schemeClr val="accent1"/>
                </a:solidFill>
              </a:rPr>
              <a:t>kontaktní osoby </a:t>
            </a:r>
            <a:r>
              <a:rPr lang="cs-CZ" sz="1800" i="true" dirty="false">
                <a:solidFill>
                  <a:schemeClr val="accent1"/>
                </a:solidFill>
              </a:rPr>
              <a:t>projektu (včetně změny kontaktních údajů), </a:t>
            </a:r>
            <a:r>
              <a:rPr lang="cs-CZ" sz="1800" b="true" i="true" dirty="false">
                <a:solidFill>
                  <a:schemeClr val="accent1"/>
                </a:solidFill>
              </a:rPr>
              <a:t>sídla </a:t>
            </a:r>
            <a:r>
              <a:rPr lang="cs-CZ" sz="1800" i="true" dirty="false">
                <a:solidFill>
                  <a:schemeClr val="accent1"/>
                </a:solidFill>
              </a:rPr>
              <a:t>příjemce podpory, </a:t>
            </a:r>
            <a:r>
              <a:rPr lang="cs-CZ" sz="1800" b="true" i="true" dirty="false">
                <a:solidFill>
                  <a:schemeClr val="accent1"/>
                </a:solidFill>
              </a:rPr>
              <a:t>názvu </a:t>
            </a:r>
            <a:r>
              <a:rPr lang="cs-CZ" sz="1800" i="true" dirty="false">
                <a:solidFill>
                  <a:schemeClr val="accent1"/>
                </a:solidFill>
              </a:rPr>
              <a:t>příjemce, změna v osobách vykonávajících funkci </a:t>
            </a:r>
            <a:r>
              <a:rPr lang="cs-CZ" sz="1800" b="true" i="true" dirty="false">
                <a:solidFill>
                  <a:schemeClr val="accent1"/>
                </a:solidFill>
              </a:rPr>
              <a:t>statutárního orgánu </a:t>
            </a:r>
            <a:r>
              <a:rPr lang="cs-CZ" sz="1800" i="true" dirty="false">
                <a:solidFill>
                  <a:schemeClr val="accent1"/>
                </a:solidFill>
              </a:rPr>
              <a:t>příjemce.</a:t>
            </a:r>
          </a:p>
          <a:p>
            <a:pPr lvl="0">
              <a:lnSpc>
                <a:spcPct val="100000"/>
              </a:lnSpc>
              <a:buClr>
                <a:srgbClr val="5FBBF5"/>
              </a:buClr>
            </a:pPr>
            <a:r>
              <a:rPr lang="cs-CZ" sz="2000" dirty="false">
                <a:solidFill>
                  <a:schemeClr val="accent1"/>
                </a:solidFill>
              </a:rPr>
              <a:t>Příjemce je povinen </a:t>
            </a:r>
            <a:r>
              <a:rPr lang="cs-CZ" sz="2000" b="true" dirty="false">
                <a:solidFill>
                  <a:schemeClr val="accent1"/>
                </a:solidFill>
              </a:rPr>
              <a:t>informovat ŘO (odeslat </a:t>
            </a:r>
            <a:r>
              <a:rPr lang="cs-CZ" sz="2000" b="true" dirty="false" err="true">
                <a:solidFill>
                  <a:schemeClr val="accent1"/>
                </a:solidFill>
              </a:rPr>
              <a:t>ŽoZ</a:t>
            </a:r>
            <a:r>
              <a:rPr lang="cs-CZ" sz="2000" b="true" dirty="false">
                <a:solidFill>
                  <a:schemeClr val="accent1"/>
                </a:solidFill>
              </a:rPr>
              <a:t> v IS KP21+) nejpozději </a:t>
            </a:r>
            <a:r>
              <a:rPr lang="cs-CZ" sz="2000" b="true" u="sng" dirty="false">
                <a:solidFill>
                  <a:schemeClr val="accent1"/>
                </a:solidFill>
              </a:rPr>
              <a:t>10 </a:t>
            </a:r>
            <a:r>
              <a:rPr lang="cs-CZ" sz="2000" b="true" u="sng" dirty="false" err="true">
                <a:solidFill>
                  <a:schemeClr val="accent1"/>
                </a:solidFill>
              </a:rPr>
              <a:t>prac</a:t>
            </a:r>
            <a:r>
              <a:rPr lang="cs-CZ" sz="2000" b="true" u="sng" dirty="false">
                <a:solidFill>
                  <a:schemeClr val="accent1"/>
                </a:solidFill>
              </a:rPr>
              <a:t>. dnů před termínem předložení ZOR </a:t>
            </a:r>
            <a:r>
              <a:rPr lang="cs-CZ" sz="2000" b="true" dirty="false">
                <a:solidFill>
                  <a:schemeClr val="accent1"/>
                </a:solidFill>
              </a:rPr>
              <a:t>za sledované období, ve kterém k nepodstatné změně došlo</a:t>
            </a:r>
          </a:p>
          <a:p>
            <a:pPr lvl="1">
              <a:lnSpc>
                <a:spcPct val="100000"/>
              </a:lnSpc>
              <a:buClr>
                <a:srgbClr val="5FBBF5"/>
              </a:buClr>
            </a:pPr>
            <a:r>
              <a:rPr lang="cs-CZ" sz="1800" i="true" dirty="false">
                <a:solidFill>
                  <a:schemeClr val="accent1"/>
                </a:solidFill>
              </a:rPr>
              <a:t>Změna rozpočtu -  přesun prostředků mezi položkami a nové položky </a:t>
            </a:r>
            <a:r>
              <a:rPr lang="cs-CZ" sz="1800" b="true" i="true" dirty="false">
                <a:solidFill>
                  <a:schemeClr val="accent1"/>
                </a:solidFill>
              </a:rPr>
              <a:t>v rámci jedné kapitoly rozpočtu</a:t>
            </a:r>
          </a:p>
          <a:p>
            <a:pPr lvl="1">
              <a:lnSpc>
                <a:spcPct val="100000"/>
              </a:lnSpc>
              <a:buClr>
                <a:srgbClr val="5FBBF5"/>
              </a:buClr>
            </a:pPr>
            <a:r>
              <a:rPr lang="cs-CZ" sz="1800" i="true" dirty="false">
                <a:solidFill>
                  <a:schemeClr val="accent1"/>
                </a:solidFill>
              </a:rPr>
              <a:t>Změna rozpočtu - přesun prostředků </a:t>
            </a:r>
            <a:r>
              <a:rPr lang="cs-CZ" sz="1800" b="true" i="true" dirty="false">
                <a:solidFill>
                  <a:schemeClr val="accent1"/>
                </a:solidFill>
              </a:rPr>
              <a:t>mezi jednotlivými kapitolami rozpočtu do výše 25 % celkových přímých nákladů projektu </a:t>
            </a:r>
            <a:r>
              <a:rPr lang="cs-CZ" sz="1800" i="true" dirty="false">
                <a:solidFill>
                  <a:schemeClr val="accent1"/>
                </a:solidFill>
              </a:rPr>
              <a:t>(počítáno vždy kumulovaně od podpisu právního aktu, příp. změnového právního aktu či od poslední schválené podstatné změny týkající se rozpočtu).</a:t>
            </a:r>
          </a:p>
        </p:txBody>
      </p:sp>
    </p:spTree>
    <p:extLst>
      <p:ext uri="{BB962C8B-B14F-4D97-AF65-F5344CB8AC3E}">
        <p14:creationId xmlns:p14="http://schemas.microsoft.com/office/powerpoint/2010/main" val="20114198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1AC0D8-A3DB-49E8-BA74-53919383742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Nepodstatné změny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BBFA5B-95A8-4821-ADBF-A6A0C8716752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800000"/>
            <a:ext cx="8532480" cy="4320000"/>
          </a:xfrm>
        </p:spPr>
        <p:txBody>
          <a:bodyPr/>
          <a:lstStyle/>
          <a:p>
            <a:pPr>
              <a:lnSpc>
                <a:spcPct val="100000"/>
              </a:lnSpc>
              <a:buClr>
                <a:srgbClr val="5FBBF5"/>
              </a:buClr>
            </a:pPr>
            <a:r>
              <a:rPr lang="cs-CZ" sz="1800" dirty="false">
                <a:solidFill>
                  <a:schemeClr val="accent1"/>
                </a:solidFill>
              </a:rPr>
              <a:t>Příjemce je povinen </a:t>
            </a:r>
            <a:r>
              <a:rPr lang="cs-CZ" sz="1800" b="true" dirty="false">
                <a:solidFill>
                  <a:schemeClr val="accent1"/>
                </a:solidFill>
              </a:rPr>
              <a:t>informovat ŘO (odeslat </a:t>
            </a:r>
            <a:r>
              <a:rPr lang="cs-CZ" sz="1800" b="true" dirty="false" err="true">
                <a:solidFill>
                  <a:schemeClr val="accent1"/>
                </a:solidFill>
              </a:rPr>
              <a:t>ŽoZ</a:t>
            </a:r>
            <a:r>
              <a:rPr lang="cs-CZ" sz="1800" b="true" dirty="false">
                <a:solidFill>
                  <a:schemeClr val="accent1"/>
                </a:solidFill>
              </a:rPr>
              <a:t> v IS KP21+) </a:t>
            </a:r>
            <a:r>
              <a:rPr lang="cs-CZ" sz="1800" b="true" u="sng" dirty="false">
                <a:solidFill>
                  <a:schemeClr val="accent1"/>
                </a:solidFill>
              </a:rPr>
              <a:t>spolu se zprávou </a:t>
            </a:r>
            <a:r>
              <a:rPr lang="cs-CZ" sz="1800" b="true" dirty="false">
                <a:solidFill>
                  <a:schemeClr val="accent1"/>
                </a:solidFill>
              </a:rPr>
              <a:t>o realizaci projektu za sledované období</a:t>
            </a:r>
            <a:r>
              <a:rPr lang="cs-CZ" sz="1800" dirty="false">
                <a:solidFill>
                  <a:schemeClr val="accent1"/>
                </a:solidFill>
              </a:rPr>
              <a:t>, </a:t>
            </a:r>
            <a:r>
              <a:rPr lang="cs-CZ" sz="1800" b="true" dirty="false">
                <a:solidFill>
                  <a:schemeClr val="accent1"/>
                </a:solidFill>
              </a:rPr>
              <a:t>ve kterém k nepodstatné změně došlo</a:t>
            </a:r>
          </a:p>
          <a:p>
            <a:pPr lvl="1">
              <a:lnSpc>
                <a:spcPct val="100000"/>
              </a:lnSpc>
              <a:buClr>
                <a:srgbClr val="5FBBF5"/>
              </a:buClr>
            </a:pPr>
            <a:r>
              <a:rPr lang="cs-CZ" sz="1600" i="true" dirty="false">
                <a:solidFill>
                  <a:schemeClr val="accent1"/>
                </a:solidFill>
              </a:rPr>
              <a:t>změna </a:t>
            </a:r>
            <a:r>
              <a:rPr lang="cs-CZ" sz="1600" b="true" i="true" dirty="false">
                <a:solidFill>
                  <a:schemeClr val="accent1"/>
                </a:solidFill>
              </a:rPr>
              <a:t>místa</a:t>
            </a:r>
            <a:r>
              <a:rPr lang="cs-CZ" sz="1600" i="true" dirty="false">
                <a:solidFill>
                  <a:schemeClr val="accent1"/>
                </a:solidFill>
              </a:rPr>
              <a:t> realizace, změna ve způsobu </a:t>
            </a:r>
            <a:r>
              <a:rPr lang="cs-CZ" sz="1600" b="true" i="true" dirty="false">
                <a:solidFill>
                  <a:schemeClr val="accent1"/>
                </a:solidFill>
              </a:rPr>
              <a:t>provádění klíčových aktivit</a:t>
            </a:r>
            <a:r>
              <a:rPr lang="cs-CZ" sz="1600" i="true" dirty="false">
                <a:solidFill>
                  <a:schemeClr val="accent1"/>
                </a:solidFill>
              </a:rPr>
              <a:t>, které nemají negativní dopad na plnění cílů projektu, </a:t>
            </a:r>
            <a:r>
              <a:rPr lang="cs-CZ" sz="1600" b="true" i="true" dirty="false">
                <a:solidFill>
                  <a:schemeClr val="accent1"/>
                </a:solidFill>
              </a:rPr>
              <a:t>navýšení počtu osob z CS</a:t>
            </a:r>
            <a:r>
              <a:rPr lang="cs-CZ" sz="1600" i="true" dirty="false">
                <a:solidFill>
                  <a:schemeClr val="accent1"/>
                </a:solidFill>
              </a:rPr>
              <a:t>, změna složení </a:t>
            </a:r>
            <a:r>
              <a:rPr lang="cs-CZ" sz="1600" b="true" i="true" dirty="false">
                <a:solidFill>
                  <a:schemeClr val="accent1"/>
                </a:solidFill>
              </a:rPr>
              <a:t>RT</a:t>
            </a:r>
            <a:r>
              <a:rPr lang="cs-CZ" sz="1600" i="true" dirty="false">
                <a:solidFill>
                  <a:schemeClr val="accent1"/>
                </a:solidFill>
              </a:rPr>
              <a:t>, změna týkající se plátcovství </a:t>
            </a:r>
            <a:r>
              <a:rPr lang="cs-CZ" sz="1600" b="true" i="true" dirty="false">
                <a:solidFill>
                  <a:schemeClr val="accent1"/>
                </a:solidFill>
              </a:rPr>
              <a:t>daně z přidané hodnoty</a:t>
            </a:r>
          </a:p>
          <a:p>
            <a:pPr lvl="1">
              <a:lnSpc>
                <a:spcPct val="100000"/>
              </a:lnSpc>
              <a:buClr>
                <a:srgbClr val="5FBBF5"/>
              </a:buClr>
            </a:pPr>
            <a:endParaRPr lang="cs-CZ" sz="1600" i="true" dirty="false">
              <a:solidFill>
                <a:schemeClr val="accent1"/>
              </a:solidFill>
            </a:endParaRPr>
          </a:p>
          <a:p>
            <a:pPr marL="432000" lvl="1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800" b="true" dirty="false">
                <a:solidFill>
                  <a:schemeClr val="accent1"/>
                </a:solidFill>
              </a:rPr>
              <a:t>Změna finančního plánu </a:t>
            </a:r>
            <a:r>
              <a:rPr lang="cs-CZ" sz="1800" dirty="false">
                <a:solidFill>
                  <a:schemeClr val="accent1"/>
                </a:solidFill>
              </a:rPr>
              <a:t>– nepodstatná změna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421C810-BD05-441D-9341-E51614A60AD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50483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5644BD-B468-42BE-9C41-13E9E1A9E7CD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684000" y="0"/>
            <a:ext cx="8424000" cy="1080000"/>
          </a:xfrm>
        </p:spPr>
        <p:txBody>
          <a:bodyPr/>
          <a:lstStyle/>
          <a:p>
            <a:r>
              <a:rPr lang="cs-CZ" sz="2800" dirty="false"/>
              <a:t>Podstatné Změny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B51B57-7D38-4D81-8708-4E663F9A75CE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2000" b="true" dirty="false">
                <a:solidFill>
                  <a:schemeClr val="accent1"/>
                </a:solidFill>
              </a:rPr>
              <a:t>Podstatné změny </a:t>
            </a:r>
          </a:p>
          <a:p>
            <a:pPr lvl="1">
              <a:lnSpc>
                <a:spcPct val="100000"/>
              </a:lnSpc>
            </a:pPr>
            <a:r>
              <a:rPr lang="cs-CZ" sz="1800" b="true" u="sng" dirty="false">
                <a:solidFill>
                  <a:schemeClr val="accent1"/>
                </a:solidFill>
              </a:rPr>
              <a:t>Nesmí být provedeny dříve než budou schváleny </a:t>
            </a:r>
            <a:r>
              <a:rPr lang="cs-CZ" sz="1800" b="true" dirty="false">
                <a:solidFill>
                  <a:schemeClr val="accent1"/>
                </a:solidFill>
              </a:rPr>
              <a:t>ze strany ŘO</a:t>
            </a:r>
          </a:p>
          <a:p>
            <a:pPr marL="414000" lvl="1" indent="0">
              <a:lnSpc>
                <a:spcPct val="100000"/>
              </a:lnSpc>
              <a:buNone/>
            </a:pPr>
            <a:endParaRPr lang="cs-CZ" sz="1800" b="true" dirty="false">
              <a:solidFill>
                <a:schemeClr val="accent1"/>
              </a:solidFill>
            </a:endParaRP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u="sng" dirty="false">
                <a:solidFill>
                  <a:schemeClr val="accent1"/>
                </a:solidFill>
              </a:rPr>
              <a:t>nevyžadují změnu právního aktu</a:t>
            </a:r>
            <a:r>
              <a:rPr lang="cs-CZ" sz="1800" b="true" dirty="false">
                <a:solidFill>
                  <a:schemeClr val="accent1"/>
                </a:solidFill>
              </a:rPr>
              <a:t>: </a:t>
            </a:r>
            <a:r>
              <a:rPr lang="cs-CZ" sz="1800" dirty="false">
                <a:solidFill>
                  <a:schemeClr val="accent1"/>
                </a:solidFill>
              </a:rPr>
              <a:t>změny </a:t>
            </a:r>
            <a:r>
              <a:rPr lang="cs-CZ" sz="1800" b="true" dirty="false">
                <a:solidFill>
                  <a:schemeClr val="accent1"/>
                </a:solidFill>
              </a:rPr>
              <a:t>klíčových aktivit </a:t>
            </a:r>
            <a:r>
              <a:rPr lang="cs-CZ" sz="1800" dirty="false">
                <a:solidFill>
                  <a:schemeClr val="accent1"/>
                </a:solidFill>
              </a:rPr>
              <a:t>kdy se nejedná o nepodstatné změny – zrušení nebo přidání nové KA vždy, zahrnutí nové </a:t>
            </a:r>
            <a:r>
              <a:rPr lang="cs-CZ" sz="1800" b="true" dirty="false">
                <a:solidFill>
                  <a:schemeClr val="accent1"/>
                </a:solidFill>
              </a:rPr>
              <a:t>cílové skupiny </a:t>
            </a:r>
            <a:r>
              <a:rPr lang="cs-CZ" sz="1800" dirty="false">
                <a:solidFill>
                  <a:schemeClr val="accent1"/>
                </a:solidFill>
              </a:rPr>
              <a:t>dle výzvy, </a:t>
            </a:r>
            <a:r>
              <a:rPr lang="cs-CZ" sz="1800" b="true" dirty="false">
                <a:solidFill>
                  <a:schemeClr val="accent1"/>
                </a:solidFill>
              </a:rPr>
              <a:t>přesun prostředků </a:t>
            </a:r>
            <a:r>
              <a:rPr lang="cs-CZ" sz="1800" dirty="false">
                <a:solidFill>
                  <a:schemeClr val="accent1"/>
                </a:solidFill>
              </a:rPr>
              <a:t>mezi kapitolami </a:t>
            </a:r>
            <a:r>
              <a:rPr lang="cs-CZ" sz="1800" b="true" dirty="false">
                <a:solidFill>
                  <a:schemeClr val="accent1"/>
                </a:solidFill>
              </a:rPr>
              <a:t>vyšší než 25 % </a:t>
            </a:r>
            <a:r>
              <a:rPr lang="cs-CZ" sz="1800" dirty="false">
                <a:solidFill>
                  <a:schemeClr val="accent1"/>
                </a:solidFill>
              </a:rPr>
              <a:t>celkových přímých nákladů projektu (kumulativně od podpisu PA ev. Změny rozpočtu),změna </a:t>
            </a:r>
            <a:r>
              <a:rPr lang="cs-CZ" sz="1800" b="true" dirty="false">
                <a:solidFill>
                  <a:schemeClr val="accent1"/>
                </a:solidFill>
              </a:rPr>
              <a:t>bankovního účtu</a:t>
            </a:r>
            <a:r>
              <a:rPr lang="cs-CZ" sz="1800" dirty="false">
                <a:solidFill>
                  <a:schemeClr val="accent1"/>
                </a:solidFill>
              </a:rPr>
              <a:t>, změna </a:t>
            </a:r>
            <a:r>
              <a:rPr lang="cs-CZ" sz="1800" b="true" dirty="false">
                <a:solidFill>
                  <a:schemeClr val="accent1"/>
                </a:solidFill>
              </a:rPr>
              <a:t>vymezení monitorovacích období </a:t>
            </a:r>
            <a:r>
              <a:rPr lang="cs-CZ" sz="1800" dirty="false">
                <a:solidFill>
                  <a:schemeClr val="accent1"/>
                </a:solidFill>
              </a:rPr>
              <a:t>(pokud se nemění termín ukončení realizace projektu)</a:t>
            </a:r>
          </a:p>
          <a:p>
            <a:pPr marL="0" lvl="2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1600" b="true" dirty="false">
              <a:solidFill>
                <a:schemeClr val="accent1"/>
              </a:solidFill>
            </a:endParaRPr>
          </a:p>
          <a:p>
            <a:pPr marL="432000" lvl="2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600" b="true" dirty="false">
              <a:solidFill>
                <a:schemeClr val="accent1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73D254-ED76-404E-89EC-169F7A959627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681856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89008B-7905-4C3C-AEBC-5B89B1EEA5F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Podstatné Změny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08290A-E60A-4CFB-BA94-9FE15CD5F818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581328"/>
          </a:xfrm>
        </p:spPr>
        <p:txBody>
          <a:bodyPr/>
          <a:lstStyle/>
          <a:p>
            <a:r>
              <a:rPr lang="cs-CZ" sz="1800" b="true" u="sng" dirty="false">
                <a:solidFill>
                  <a:schemeClr val="accent1"/>
                </a:solidFill>
              </a:rPr>
              <a:t>vyžadují změnu právního aktu : </a:t>
            </a:r>
            <a:r>
              <a:rPr lang="cs-CZ" sz="1800" dirty="false">
                <a:solidFill>
                  <a:schemeClr val="accent1"/>
                </a:solidFill>
              </a:rPr>
              <a:t>změny plánovaných výstupů a výsledků projektu (cílových hodnot </a:t>
            </a:r>
            <a:r>
              <a:rPr lang="cs-CZ" sz="1800" b="true" dirty="false">
                <a:solidFill>
                  <a:schemeClr val="accent1"/>
                </a:solidFill>
              </a:rPr>
              <a:t>indikátorů</a:t>
            </a:r>
            <a:r>
              <a:rPr lang="cs-CZ" sz="1800" dirty="false">
                <a:solidFill>
                  <a:schemeClr val="accent1"/>
                </a:solidFill>
              </a:rPr>
              <a:t>), změna termínu </a:t>
            </a:r>
            <a:r>
              <a:rPr lang="cs-CZ" sz="1800" b="true" dirty="false">
                <a:solidFill>
                  <a:schemeClr val="accent1"/>
                </a:solidFill>
              </a:rPr>
              <a:t>ukončení realizace </a:t>
            </a:r>
            <a:r>
              <a:rPr lang="cs-CZ" sz="1800" dirty="false">
                <a:solidFill>
                  <a:schemeClr val="accent1"/>
                </a:solidFill>
              </a:rPr>
              <a:t>projektu. </a:t>
            </a:r>
            <a:r>
              <a:rPr lang="cs-CZ" sz="1800" b="true" u="sng" dirty="false">
                <a:solidFill>
                  <a:schemeClr val="accent1"/>
                </a:solidFill>
              </a:rPr>
              <a:t>Podstatné a nepodstatné změny v osobě příjemce </a:t>
            </a:r>
            <a:r>
              <a:rPr lang="cs-CZ" sz="1800" dirty="false">
                <a:solidFill>
                  <a:schemeClr val="accent1"/>
                </a:solidFill>
              </a:rPr>
              <a:t>jsou vymezeny v části 5.1.2 Specifické části pravidel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6F60EBB-B54F-41B7-AFB2-3A17970C92B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991230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338247-CD85-48F0-8576-6EE023303FC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Změny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A99386-0BFA-46F0-986C-993B3DF1EC20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845304"/>
            <a:ext cx="8064000" cy="4320000"/>
          </a:xfrm>
        </p:spPr>
        <p:txBody>
          <a:bodyPr/>
          <a:lstStyle/>
          <a:p>
            <a:r>
              <a:rPr lang="cs-CZ" sz="2000" b="false" i="false" u="none" strike="noStrike" baseline="0" dirty="false">
                <a:solidFill>
                  <a:schemeClr val="accent1"/>
                </a:solidFill>
              </a:rPr>
              <a:t>Projekt musí být vždy </a:t>
            </a:r>
            <a:r>
              <a:rPr lang="cs-CZ" sz="2000" b="true" i="false" u="none" strike="noStrike" baseline="0" dirty="false">
                <a:solidFill>
                  <a:schemeClr val="accent1"/>
                </a:solidFill>
              </a:rPr>
              <a:t>realizován v souladu s vydaným právním aktem</a:t>
            </a:r>
            <a:r>
              <a:rPr lang="cs-CZ" sz="2000" b="false" i="false" u="none" strike="noStrike" baseline="0" dirty="false">
                <a:solidFill>
                  <a:schemeClr val="accent1"/>
                </a:solidFill>
              </a:rPr>
              <a:t>, příp. </a:t>
            </a:r>
            <a:r>
              <a:rPr lang="cs-CZ" sz="2000" b="true" i="false" u="none" strike="noStrike" baseline="0" dirty="false">
                <a:solidFill>
                  <a:schemeClr val="accent1"/>
                </a:solidFill>
              </a:rPr>
              <a:t>v souladu s právním aktem a změnami, které je příjemce oprávněn provést bez souhlasu ŘO, a změnami, které byly provedeny se souhlasem ŘO</a:t>
            </a:r>
            <a:endParaRPr lang="cs-CZ" sz="2000" b="true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E33F01B-4F58-4D5D-A30C-83BD7FC88ABA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779039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67A1B2-1563-6BB4-B94C-64C603C3AD8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Odkazy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42B30C-3EBC-7579-538B-359AA0D942F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340768"/>
            <a:ext cx="8712968" cy="4320000"/>
          </a:xfrm>
        </p:spPr>
        <p:txBody>
          <a:bodyPr/>
          <a:lstStyle/>
          <a:p>
            <a:pPr>
              <a:lnSpc>
                <a:spcPts val="1600"/>
              </a:lnSpc>
              <a:spcAft>
                <a:spcPts val="0"/>
              </a:spcAft>
            </a:pPr>
            <a:r>
              <a:rPr lang="cs-CZ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Obecná část pravidel pro žadatele a příjemce z OPZ+</a:t>
            </a:r>
          </a:p>
          <a:p>
            <a:pPr marL="0" indent="0">
              <a:lnSpc>
                <a:spcPts val="1800"/>
              </a:lnSpc>
              <a:spcAft>
                <a:spcPts val="120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(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https://www.esfcr.cz/pravidla-pro-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zadatele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-a-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prijemce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opz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-plus/-/dokument/18068434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)</a:t>
            </a:r>
            <a:endParaRPr lang="cs-CZ" sz="1800" b="false" i="false" u="none" strike="noStrike" dirty="false">
              <a:solidFill>
                <a:srgbClr val="084A8B"/>
              </a:solidFill>
              <a:effectLst/>
              <a:latin typeface="Trebuchet MS" panose="020B0603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cs-CZ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Specifická část pravidel pro žadatele a příjemce z OPZ+ pro projekty s přímými a nepřímými náklady nebo projekty financované s využitím paušálních sazeb</a:t>
            </a:r>
          </a:p>
          <a:p>
            <a:pPr marL="0" indent="0">
              <a:lnSpc>
                <a:spcPts val="1800"/>
              </a:lnSpc>
              <a:spcAft>
                <a:spcPts val="120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(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https://www.esfcr.cz/pravidla-pro-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zadatele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-a-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prijemce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opz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-plus/-/dokument/18068507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)</a:t>
            </a: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pl-PL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Monitorovací list</a:t>
            </a:r>
          </a:p>
          <a:p>
            <a:pPr marL="0" indent="0">
              <a:lnSpc>
                <a:spcPts val="1800"/>
              </a:lnSpc>
              <a:spcAft>
                <a:spcPts val="120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(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https://www.esfcr.cz/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monitorovani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podporenych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-osob-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opz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-plus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)</a:t>
            </a:r>
            <a:endParaRPr lang="cs-CZ" sz="1800" b="false" i="false" u="none" strike="noStrike" dirty="false">
              <a:solidFill>
                <a:srgbClr val="084A8B"/>
              </a:solidFill>
              <a:effectLst/>
              <a:latin typeface="Trebuchet MS" panose="020B0603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cs-CZ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Pokyny pro vyplnění zprávy o realizaci projektu a žádosti o platbu v IS KP21+ pro projekty s přímými a nepřímými náklady nebo s paušálními sazbami</a:t>
            </a:r>
          </a:p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(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5"/>
              </a:rPr>
              <a:t>https://www.esfcr.cz/formulare-a-pokyny-ke-zprave-o-realizaci-projektu-zadosti-o-platbu-a-zadosti-o-zmenu-opz-plus/-/dokument/19489509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)</a:t>
            </a: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pl-PL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Pokyny ke zpracování žádosti o změnu v IS KP21+</a:t>
            </a:r>
          </a:p>
          <a:p>
            <a:pPr marL="0" indent="0">
              <a:lnSpc>
                <a:spcPts val="1600"/>
              </a:lnSpc>
              <a:spcAft>
                <a:spcPts val="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(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6"/>
              </a:rPr>
              <a:t>https://www.esfcr.cz/formulare-a-pokyny-ke-zprave-o-realizaci-projektu-zadosti-o-platbu-a-zadosti-o-zmenu-opz-plus/-/dokument/19197567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)</a:t>
            </a:r>
            <a:endParaRPr lang="cs-CZ" sz="1800" b="false" i="false" u="none" strike="noStrike" dirty="false">
              <a:solidFill>
                <a:srgbClr val="084A8B"/>
              </a:solidFill>
              <a:effectLst/>
              <a:latin typeface="Trebuchet MS" panose="020B0603020202020204" pitchFamily="34" charset="0"/>
            </a:endParaRPr>
          </a:p>
          <a:p>
            <a:pPr marL="0" indent="0">
              <a:lnSpc>
                <a:spcPts val="1600"/>
              </a:lnSpc>
              <a:buNone/>
            </a:pPr>
            <a:endParaRPr lang="cs-CZ" b="false" i="false" u="none" strike="noStrike" dirty="false">
              <a:solidFill>
                <a:srgbClr val="084A8B"/>
              </a:solidFill>
              <a:effectLst/>
              <a:latin typeface="Trebuchet MS" panose="020B0603020202020204" pitchFamily="34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C23DAF4-E63E-CE17-BC09-8F5EF7D4770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067466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0068CD-7D0A-4847-B54E-18354021802F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Kontakty – Oddělení projektů sociálního začleňování II - 873</a:t>
            </a:r>
            <a:r>
              <a:rPr lang="cs-CZ" sz="2800" dirty="false">
                <a:solidFill>
                  <a:schemeClr val="accent1"/>
                </a:solidFill>
              </a:rPr>
              <a:t>takty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2C7A70-961C-4801-8AE2-1719FC9B97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196752"/>
            <a:ext cx="8500776" cy="5184576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b="true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true" u="sng" dirty="false"/>
              <a:t>Technické potíže</a:t>
            </a:r>
            <a:r>
              <a:rPr lang="cs-CZ" sz="1800" b="true" dirty="false"/>
              <a:t>: </a:t>
            </a:r>
            <a:r>
              <a:rPr lang="cs-CZ" sz="1600" dirty="false"/>
              <a:t>On-line technická podpora: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>
                <a:hlinkClick r:id="rId3"/>
              </a:rPr>
              <a:t>https://www.esfcr.cz/technicka_podpora_opzplus</a:t>
            </a:r>
            <a:r>
              <a:rPr lang="cs-CZ" sz="1600" dirty="false"/>
              <a:t> </a:t>
            </a:r>
          </a:p>
          <a:p>
            <a:pPr marL="0" indent="0">
              <a:buNone/>
            </a:pPr>
            <a:r>
              <a:rPr lang="cs-CZ" sz="1800" b="true" u="sng" dirty="false">
                <a:solidFill>
                  <a:schemeClr val="accent1"/>
                </a:solidFill>
              </a:rPr>
              <a:t>Věcné a metodické dotazy</a:t>
            </a:r>
            <a:r>
              <a:rPr lang="cs-CZ" sz="1800" b="true" dirty="false">
                <a:solidFill>
                  <a:schemeClr val="accent1"/>
                </a:solidFill>
              </a:rPr>
              <a:t>: </a:t>
            </a:r>
            <a:r>
              <a:rPr lang="cs-CZ" sz="1800" dirty="false">
                <a:solidFill>
                  <a:schemeClr val="accent1"/>
                </a:solidFill>
              </a:rPr>
              <a:t>projektový </a:t>
            </a:r>
            <a:r>
              <a:rPr lang="cs-CZ" sz="1800" b="true" dirty="false">
                <a:solidFill>
                  <a:schemeClr val="accent1"/>
                </a:solidFill>
              </a:rPr>
              <a:t>manažer, kterému byl projekt přidělen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b="true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true" dirty="false"/>
              <a:t>Mgr. Radek Fencl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800" dirty="false"/>
              <a:t>Tel</a:t>
            </a:r>
            <a:r>
              <a:rPr lang="cs-CZ" sz="1800" dirty="false"/>
              <a:t>.: 950 192 771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false"/>
              <a:t>E-mail: </a:t>
            </a:r>
            <a:r>
              <a:rPr lang="cs-CZ" sz="1800" u="sng" dirty="false"/>
              <a:t>radek.fencl@mpsv.cz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true" dirty="false"/>
              <a:t>Ing. Blanka Matějková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false"/>
              <a:t>Tel.: 950 195 698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false"/>
              <a:t>E-mail: </a:t>
            </a:r>
            <a:r>
              <a:rPr lang="cs-CZ" sz="1800" u="sng" dirty="false"/>
              <a:t>blanka.matejkova@mpsv.cz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true" dirty="false"/>
              <a:t>Mgr. Petra Hodačová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false"/>
              <a:t>Tel.: 950 192 967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false"/>
              <a:t>E-mail: petra.hodacova@mpsv.cz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u="sng" dirty="false"/>
          </a:p>
          <a:p>
            <a:pPr marL="0" indent="0">
              <a:buNone/>
            </a:pPr>
            <a:endParaRPr lang="cs-CZ" sz="1800" b="true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B8FD974-32E9-44F0-96AA-72F4AD8F9E7A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558364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09CC58-D4E0-4BE4-A303-7DB33C49D20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dotazy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6055B8-767E-4755-9422-BF58CCDA4A8B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2400" dirty="false"/>
              <a:t>Děkujeme za pozornost </a:t>
            </a:r>
          </a:p>
          <a:p>
            <a:pPr marL="0" indent="0" algn="ctr">
              <a:buNone/>
            </a:pPr>
            <a:endParaRPr lang="cs-CZ" sz="2400" dirty="false"/>
          </a:p>
          <a:p>
            <a:pPr marL="0" indent="0" algn="ctr">
              <a:buNone/>
            </a:pPr>
            <a:r>
              <a:rPr lang="cs-CZ" sz="2400" dirty="false"/>
              <a:t> a přejeme hodně štěstí při </a:t>
            </a:r>
          </a:p>
          <a:p>
            <a:pPr marL="0" indent="0" algn="ctr">
              <a:buNone/>
            </a:pPr>
            <a:endParaRPr lang="cs-CZ" sz="2000" dirty="false"/>
          </a:p>
          <a:p>
            <a:pPr marL="0" indent="0" algn="ctr">
              <a:buNone/>
            </a:pPr>
            <a:r>
              <a:rPr lang="cs-CZ" sz="2400" dirty="false"/>
              <a:t>realizaci Vašich projektů!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F8C5EEF-F220-40A9-9850-82B6B03916CC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0741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84E7BD-909F-4120-AC92-606463C9F83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 err="true"/>
              <a:t>ZoR</a:t>
            </a:r>
            <a:r>
              <a:rPr lang="cs-CZ" sz="2800" dirty="false"/>
              <a:t> – základní </a:t>
            </a:r>
            <a:r>
              <a:rPr lang="cs-CZ" sz="2800" dirty="false" err="true"/>
              <a:t>informace</a:t>
            </a:r>
            <a:r>
              <a:rPr lang="cs-CZ" sz="2800" dirty="false" err="true">
                <a:solidFill>
                  <a:schemeClr val="tx1"/>
                </a:solidFill>
              </a:rPr>
              <a:t>ZoRR</a:t>
            </a:r>
            <a:r>
              <a:rPr lang="cs-CZ" sz="2800" dirty="false">
                <a:solidFill>
                  <a:schemeClr val="tx1"/>
                </a:solidFill>
              </a:rPr>
              <a:t> </a:t>
            </a:r>
            <a:r>
              <a:rPr lang="cs-CZ" dirty="false">
                <a:solidFill>
                  <a:schemeClr val="tx1"/>
                </a:solidFill>
              </a:rPr>
              <a:t>- Informace o zprávě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751B37-1AE5-44A1-9405-388778571858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50768"/>
            <a:ext cx="8064000" cy="5355232"/>
          </a:xfrm>
        </p:spPr>
        <p:txBody>
          <a:bodyPr/>
          <a:lstStyle/>
          <a:p>
            <a:pPr marL="0" indent="0">
              <a:buNone/>
            </a:pPr>
            <a:r>
              <a:rPr lang="cs-CZ" sz="1800" dirty="false"/>
              <a:t>Obrazovka </a:t>
            </a:r>
            <a:r>
              <a:rPr lang="cs-CZ" sz="1800" b="true" dirty="false">
                <a:highlight>
                  <a:srgbClr val="C0C0C0"/>
                </a:highlight>
              </a:rPr>
              <a:t>ZÁKLADNÍ INFORMACE</a:t>
            </a:r>
          </a:p>
          <a:p>
            <a:pPr>
              <a:lnSpc>
                <a:spcPct val="100000"/>
              </a:lnSpc>
            </a:pPr>
            <a:r>
              <a:rPr lang="cs-CZ" sz="1800" b="true" dirty="false">
                <a:solidFill>
                  <a:schemeClr val="accent1"/>
                </a:solidFill>
              </a:rPr>
              <a:t>SLEDOVANÉ OBDOBÍ OD </a:t>
            </a:r>
            <a:r>
              <a:rPr lang="cs-CZ" sz="1800" dirty="false">
                <a:solidFill>
                  <a:schemeClr val="accent1"/>
                </a:solidFill>
              </a:rPr>
              <a:t>- pole je u první zprávy o realizaci automaticky plněno datem vydání právního aktu</a:t>
            </a:r>
            <a:r>
              <a:rPr lang="cs-CZ" sz="1800" dirty="false">
                <a:solidFill>
                  <a:schemeClr val="accent5">
                    <a:lumMod val="25000"/>
                  </a:schemeClr>
                </a:solidFill>
              </a:rPr>
              <a:t>, </a:t>
            </a:r>
            <a:r>
              <a:rPr lang="cs-CZ" sz="1800" dirty="false">
                <a:solidFill>
                  <a:srgbClr val="FF0000"/>
                </a:solidFill>
              </a:rPr>
              <a:t>nutno upravit dle údajů v PA</a:t>
            </a:r>
            <a:r>
              <a:rPr lang="cs-CZ" sz="1800" dirty="false">
                <a:solidFill>
                  <a:schemeClr val="accent1"/>
                </a:solidFill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cs-CZ" sz="1800" b="true" dirty="false">
                <a:solidFill>
                  <a:schemeClr val="accent1"/>
                </a:solidFill>
              </a:rPr>
              <a:t>SLEDOVANÉ OBDOBÍ DO</a:t>
            </a:r>
            <a:r>
              <a:rPr lang="cs-CZ" sz="1800" dirty="false">
                <a:solidFill>
                  <a:schemeClr val="accent1"/>
                </a:solidFill>
              </a:rPr>
              <a:t> - příjemce vyplní poslední den období, za které je zpráva o realizaci projektu předkládána. (Dle údajů v PA)</a:t>
            </a:r>
          </a:p>
          <a:p>
            <a:pPr>
              <a:lnSpc>
                <a:spcPct val="100000"/>
              </a:lnSpc>
            </a:pPr>
            <a:r>
              <a:rPr lang="cs-CZ" sz="1800" b="true" dirty="false">
                <a:solidFill>
                  <a:schemeClr val="accent1"/>
                </a:solidFill>
              </a:rPr>
              <a:t>SKUTEČNÉ DATUM ZAHÁJENÍ</a:t>
            </a:r>
            <a:r>
              <a:rPr lang="cs-CZ" sz="1800" dirty="false">
                <a:solidFill>
                  <a:schemeClr val="accent1"/>
                </a:solidFill>
              </a:rPr>
              <a:t> - příjemce vyplní datum zahájení realizace projektu podle právního aktu. Pole se zobrazuje v rámci všech zpráv o realizaci, avšak editovatelné je pouze v rámci první zprávy o realizaci, do následujících zpráv o realizaci je již přebíráno.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dirty="false">
                <a:solidFill>
                  <a:schemeClr val="accent1"/>
                </a:solidFill>
              </a:rPr>
              <a:t>Obrazovka </a:t>
            </a:r>
            <a:r>
              <a:rPr lang="cs-CZ" sz="1800" b="true" dirty="false">
                <a:solidFill>
                  <a:schemeClr val="accent1"/>
                </a:solidFill>
                <a:highlight>
                  <a:srgbClr val="C0C0C0"/>
                </a:highlight>
              </a:rPr>
              <a:t>POPIS REALIZACE</a:t>
            </a:r>
          </a:p>
          <a:p>
            <a:pPr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příjemce uvede informace o případných problémech, které se vyskytly v realizaci projektu v průběhu období, za které je tato zpráva vykazována, event. problémy, které se již vyskytly v rámci minulých zpráv, ale nebylo vykázáno řešení problému. (uvést problém, zdůvodnění a řešení)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05F8088-FFE3-4689-BF70-2D6C6781064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79636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8316B-859B-49BE-BD1E-198EFBBBECB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Zor – Informace o pokroku v realizaci </a:t>
            </a:r>
            <a:r>
              <a:rPr lang="cs-CZ" sz="2800" dirty="false" err="true"/>
              <a:t>ka</a:t>
            </a:r>
            <a:endParaRPr lang="cs-CZ" sz="2800" dirty="false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36FF10-073A-4D25-BADC-8E3FD38C22F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472608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dirty="false">
                <a:solidFill>
                  <a:schemeClr val="accent1"/>
                </a:solidFill>
              </a:rPr>
              <a:t>Obrazovka </a:t>
            </a:r>
            <a:r>
              <a:rPr lang="pl-PL" sz="1800" b="true" dirty="false">
                <a:solidFill>
                  <a:schemeClr val="accent1"/>
                </a:solidFill>
                <a:highlight>
                  <a:srgbClr val="C0C0C0"/>
                </a:highlight>
              </a:rPr>
              <a:t>KLÍČOVÉ AKTIVITY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1800" dirty="false">
              <a:solidFill>
                <a:schemeClr val="accent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dirty="false">
                <a:solidFill>
                  <a:schemeClr val="accent1"/>
                </a:solidFill>
              </a:rPr>
              <a:t>Uvádí se popis pokroku v realizaci klíčové aktivity </a:t>
            </a:r>
            <a:r>
              <a:rPr lang="pl-PL" sz="1800" b="true" dirty="false">
                <a:solidFill>
                  <a:schemeClr val="accent1"/>
                </a:solidFill>
              </a:rPr>
              <a:t>ve vztahu k aktuálnímu sledovanému období</a:t>
            </a:r>
            <a:r>
              <a:rPr lang="pl-PL" sz="1800" dirty="false">
                <a:solidFill>
                  <a:schemeClr val="accent1"/>
                </a:solidFill>
              </a:rPr>
              <a:t>. (</a:t>
            </a:r>
            <a:r>
              <a:rPr lang="cs-CZ" sz="1800" dirty="false">
                <a:solidFill>
                  <a:schemeClr val="accent1"/>
                </a:solidFill>
              </a:rPr>
              <a:t>Textové pole maximálně 2000 znaků, možnost přílohy na záložce Dokumenty.)</a:t>
            </a:r>
          </a:p>
          <a:p>
            <a:r>
              <a:rPr lang="cs-CZ" sz="1600" b="true" dirty="false">
                <a:solidFill>
                  <a:schemeClr val="accent1"/>
                </a:solidFill>
              </a:rPr>
              <a:t>Povinné informace v KA - </a:t>
            </a:r>
            <a:r>
              <a:rPr lang="cs-CZ" sz="1800" b="true" dirty="false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sociální práce na obcích a krajích</a:t>
            </a:r>
            <a:r>
              <a:rPr lang="cs-CZ" sz="1600" b="true" dirty="false">
                <a:solidFill>
                  <a:schemeClr val="accent1"/>
                </a:solidFill>
              </a:rPr>
              <a:t>: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false">
                <a:solidFill>
                  <a:schemeClr val="accent1"/>
                </a:solidFill>
              </a:rPr>
              <a:t>Vytvoření/rozšíření pracovní pozice (soc. pracovník, garant, case manager)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dirty="false">
                <a:solidFill>
                  <a:schemeClr val="accent1"/>
                </a:solidFill>
              </a:rPr>
              <a:t>Vlastní popis realizace v rámci </a:t>
            </a:r>
            <a:r>
              <a:rPr lang="cs-CZ" sz="1600" dirty="false" err="true">
                <a:solidFill>
                  <a:schemeClr val="accent1"/>
                </a:solidFill>
              </a:rPr>
              <a:t>monit</a:t>
            </a:r>
            <a:r>
              <a:rPr lang="cs-CZ" sz="1600" dirty="false">
                <a:solidFill>
                  <a:schemeClr val="accent1"/>
                </a:solidFill>
              </a:rPr>
              <a:t>. období (počet hodin přímé práce s klientem, počet klientů, způsob práce atd.)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600" b="true" dirty="false">
                <a:solidFill>
                  <a:schemeClr val="accent1"/>
                </a:solidFill>
              </a:rPr>
              <a:t>Povinné informace v KA –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Součinnost s MPSV ČR</a:t>
            </a:r>
            <a:r>
              <a:rPr lang="cs-CZ" sz="1600" b="true" dirty="false">
                <a:solidFill>
                  <a:schemeClr val="accent1"/>
                </a:solidFill>
              </a:rPr>
              <a:t>:</a:t>
            </a:r>
          </a:p>
          <a:p>
            <a:pPr lvl="1"/>
            <a:r>
              <a:rPr lang="cs-CZ" sz="1600" dirty="false">
                <a:solidFill>
                  <a:schemeClr val="accent1"/>
                </a:solidFill>
              </a:rPr>
              <a:t>Popsat součinnost v rámci metodické podpory ze strany MPSV </a:t>
            </a:r>
          </a:p>
          <a:p>
            <a:pPr lvl="1"/>
            <a:r>
              <a:rPr lang="cs-CZ" sz="1600" dirty="false">
                <a:solidFill>
                  <a:schemeClr val="accent1"/>
                </a:solidFill>
              </a:rPr>
              <a:t>Spolupráce na metodické podpoře </a:t>
            </a:r>
          </a:p>
          <a:p>
            <a:pPr lvl="1"/>
            <a:r>
              <a:rPr lang="cs-CZ" sz="1600" dirty="false">
                <a:solidFill>
                  <a:schemeClr val="accent1"/>
                </a:solidFill>
              </a:rPr>
              <a:t>Součinnost příjemce na evaluaci ve spolupráci s MPSV</a:t>
            </a:r>
          </a:p>
          <a:p>
            <a:r>
              <a:rPr lang="cs-CZ" sz="1600" b="true" dirty="false">
                <a:solidFill>
                  <a:schemeClr val="accent1"/>
                </a:solidFill>
              </a:rPr>
              <a:t>Povinné informace v KA  - Vzdělávání a Supervize: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 dirty="false">
                <a:solidFill>
                  <a:schemeClr val="accent1"/>
                </a:solidFill>
              </a:rPr>
              <a:t>Uvádí se pouze u projektů, které financují tuto aktivitu z rozpočtu projektu     </a:t>
            </a:r>
          </a:p>
          <a:p>
            <a:pPr marL="414000" lvl="1" indent="0">
              <a:buNone/>
            </a:pPr>
            <a:endParaRPr lang="cs-CZ" sz="1800" dirty="false">
              <a:solidFill>
                <a:srgbClr val="7030A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3C9ADE6-6138-4EB6-A467-89A731E82A8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91153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F11587-1BAC-4481-BE71-AD658B93AF0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Zor - Informace o plnění indikátorů 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155B30-59FF-4B4F-9748-E63044D44401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340768"/>
            <a:ext cx="8514000" cy="53552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1800" b="true" dirty="false"/>
              <a:t>Obrazovka INDIKÁTORY</a:t>
            </a:r>
            <a:endParaRPr lang="cs-CZ" sz="1800" dirty="false"/>
          </a:p>
          <a:p>
            <a:pPr marL="0" indent="0">
              <a:buNone/>
            </a:pPr>
            <a:r>
              <a:rPr lang="cs-CZ" sz="1800" b="true" dirty="false"/>
              <a:t>Indikátory</a:t>
            </a:r>
            <a:r>
              <a:rPr lang="cs-CZ" sz="1800" dirty="false"/>
              <a:t>, které vykazuje příjemce v </a:t>
            </a:r>
            <a:r>
              <a:rPr lang="cs-CZ" sz="1800" dirty="false" err="true"/>
              <a:t>ZoR</a:t>
            </a:r>
            <a:r>
              <a:rPr lang="cs-CZ" sz="1800" dirty="false"/>
              <a:t>: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chemeClr val="accent1"/>
                </a:solidFill>
              </a:rPr>
              <a:t>600 000 – Celkový počet účastníků 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chemeClr val="accent1"/>
                </a:solidFill>
              </a:rPr>
              <a:t>670 031 –  Kapacita podpořených služeb – úvazky pracovníků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chemeClr val="accent1"/>
                </a:solidFill>
              </a:rPr>
              <a:t>670 102 –  Využívání podpořených služeb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chemeClr val="accent1"/>
                </a:solidFill>
              </a:rPr>
              <a:t>679 001 –  Počet podpořených Romů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chemeClr val="accent1"/>
                </a:solidFill>
              </a:rPr>
              <a:t>626 000 – Účastníci, kteří získali kvalifikaci po ukončení své účasti (Výsledek)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chemeClr val="accent1"/>
                </a:solidFill>
              </a:rPr>
              <a:t>673 102 –  Účastníci projektů, u nichž po odchodu intervence formou sociální práce naplnila svůj účel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chemeClr val="accent1"/>
                </a:solidFill>
              </a:rPr>
              <a:t>622 002 - Počet podporovaných orgánů veřejné správy nebo veřejných služeb na celostátní, regionální a místní úrovni</a:t>
            </a:r>
          </a:p>
          <a:p>
            <a:pPr marL="0" indent="0">
              <a:buNone/>
            </a:pPr>
            <a:r>
              <a:rPr lang="cs-CZ" sz="1800" dirty="false"/>
              <a:t>Způsoby </a:t>
            </a:r>
            <a:r>
              <a:rPr lang="cs-CZ" sz="1800" b="true" dirty="false"/>
              <a:t>vykázání</a:t>
            </a:r>
            <a:r>
              <a:rPr lang="cs-CZ" sz="1800" dirty="false"/>
              <a:t> dosažených hodnot v </a:t>
            </a:r>
            <a:r>
              <a:rPr lang="cs-CZ" sz="1800" dirty="false" err="true"/>
              <a:t>ZoR</a:t>
            </a:r>
            <a:r>
              <a:rPr lang="cs-CZ" sz="1800" dirty="false"/>
              <a:t>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Indikátory, které nesledují </a:t>
            </a:r>
            <a:r>
              <a:rPr lang="cs-CZ" sz="1600" b="true" u="sng" dirty="false"/>
              <a:t>účastníky</a:t>
            </a:r>
            <a:r>
              <a:rPr lang="cs-CZ" sz="1600" dirty="false"/>
              <a:t>- přímou editací hodnot v ISKP21+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Povinné vyplnění </a:t>
            </a:r>
            <a:r>
              <a:rPr lang="cs-CZ" sz="1400" b="true" dirty="false"/>
              <a:t>komentáře</a:t>
            </a:r>
            <a:r>
              <a:rPr lang="cs-CZ" sz="1400" dirty="false"/>
              <a:t> v ISKP21+ k přírůstkové hodnotě indikátoru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Indikátory, které sledují účastníky projektu </a:t>
            </a:r>
            <a:r>
              <a:rPr lang="cs-CZ" sz="1600" dirty="false"/>
              <a:t>- automatickým dotažením hodnot ze systému IS ESF 2021+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Povinné vyplnění </a:t>
            </a:r>
            <a:r>
              <a:rPr lang="cs-CZ" sz="1400" b="true" dirty="false"/>
              <a:t>komentáře</a:t>
            </a:r>
            <a:r>
              <a:rPr lang="cs-CZ" sz="1400" dirty="false"/>
              <a:t> v ISKP21+ k přírůstkové hodnotě u MI 600 000 a 626 000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B8889AC-9085-4A96-863C-CB8C00B88F5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72813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FC1131-9BF2-4220-A2E3-7853B9CF5EF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Zor – Informace o plnění indikátorů 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3C9BB9-BE32-4FD7-870F-9B6520572622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556792"/>
            <a:ext cx="8064000" cy="5139208"/>
          </a:xfrm>
        </p:spPr>
        <p:txBody>
          <a:bodyPr/>
          <a:lstStyle/>
          <a:p>
            <a:pPr marL="0" indent="0">
              <a:buNone/>
            </a:pPr>
            <a:r>
              <a:rPr lang="cs-CZ" sz="1600" b="true" dirty="false"/>
              <a:t>Indikátory editovatelné příjemcem v ISKP21+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chemeClr val="accent1"/>
                </a:solidFill>
              </a:rPr>
              <a:t>670 031</a:t>
            </a:r>
            <a:r>
              <a:rPr lang="cs-CZ" sz="1600" dirty="false"/>
              <a:t>– </a:t>
            </a:r>
            <a:r>
              <a:rPr lang="cs-CZ" sz="1600" dirty="false">
                <a:solidFill>
                  <a:schemeClr val="accent1"/>
                </a:solidFill>
              </a:rPr>
              <a:t>Kapacita podpořených služeb – úvazky pracovníků</a:t>
            </a:r>
            <a:endParaRPr lang="cs-CZ" sz="1600" dirty="false"/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chemeClr val="accent1"/>
                </a:solidFill>
              </a:rPr>
              <a:t>670 102 –  Využívání podpořených služeb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chemeClr val="accent1"/>
                </a:solidFill>
              </a:rPr>
              <a:t>673 102 –  Účastníci projektů, u nichž po odchodu intervence formou sociální práce naplnila svůj účel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chemeClr val="accent1"/>
                </a:solidFill>
              </a:rPr>
              <a:t>622 002 - Počet podporovaných orgánů veřejné správy nebo veřejných služeb na celostátní, regionální a místní úrovni</a:t>
            </a:r>
            <a:endParaRPr lang="cs-CZ" sz="1600" dirty="false"/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679 001 – Počet podpořených Romů</a:t>
            </a:r>
          </a:p>
          <a:p>
            <a:pPr marL="23400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Uvádí se jednotlivě u každého MI dosažená hodnota, datum dosažené hodnoty a povinný komentář = podrobnosti k vykazované hodnotě indikátoru ve sledovaném období (systém dopočte přírůstkovou hodnotu MI)</a:t>
            </a:r>
          </a:p>
          <a:p>
            <a:pPr marL="0" indent="0">
              <a:buNone/>
            </a:pPr>
            <a:r>
              <a:rPr lang="cs-CZ" sz="1600" b="true" dirty="false"/>
              <a:t>Indikátory generované z IS ESF 2021+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600 000   Celkový počet účastníků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626 000 – Účastníci, kteří získali kvalifikaci po ukončení své účasti </a:t>
            </a:r>
            <a:r>
              <a:rPr lang="cs-CZ" sz="1600" dirty="false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endParaRPr lang="cs-CZ" sz="20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0DE26F2-D895-41D8-A021-1924B6F65C77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91539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150692-B10E-4F5A-B157-36BB62832E2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IS ESF</a:t>
            </a:r>
            <a:r>
              <a:rPr lang="cs-CZ" sz="2800" dirty="false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50F860-634E-4F4D-86C0-09E1C18FABC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95536" y="836712"/>
            <a:ext cx="8208464" cy="5904656"/>
          </a:xfrm>
        </p:spPr>
        <p:txBody>
          <a:bodyPr/>
          <a:lstStyle/>
          <a:p>
            <a:pPr marL="0" indent="0">
              <a:lnSpc>
                <a:spcPct val="300000"/>
              </a:lnSpc>
              <a:buNone/>
            </a:pPr>
            <a:r>
              <a:rPr lang="cs-CZ" b="true" dirty="false"/>
              <a:t>Evidence účastníků - Indikátor 600 000</a:t>
            </a:r>
          </a:p>
          <a:p>
            <a:r>
              <a:rPr lang="cs-CZ" dirty="false">
                <a:solidFill>
                  <a:schemeClr val="accent1"/>
                </a:solidFill>
              </a:rPr>
              <a:t>Monitorovací list podpořené osoby: </a:t>
            </a:r>
            <a:r>
              <a:rPr lang="cs-CZ" u="sng" dirty="false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https://www.esfcr.cz/monitorovani-podporenych-osob-opz</a:t>
            </a:r>
            <a:r>
              <a:rPr lang="cs-CZ" u="sng" dirty="false">
                <a:solidFill>
                  <a:schemeClr val="accent1"/>
                </a:solidFill>
              </a:rPr>
              <a:t>-plus</a:t>
            </a:r>
          </a:p>
          <a:p>
            <a:r>
              <a:rPr lang="cs-CZ" b="true" dirty="false">
                <a:solidFill>
                  <a:schemeClr val="accent1"/>
                </a:solidFill>
              </a:rPr>
              <a:t>Pokyny k evidenci podpory </a:t>
            </a:r>
            <a:r>
              <a:rPr lang="cs-CZ" dirty="false">
                <a:solidFill>
                  <a:schemeClr val="accent1"/>
                </a:solidFill>
              </a:rPr>
              <a:t>poskytnuté k účastníkům projektu v rámci OPZ+ </a:t>
            </a:r>
            <a:r>
              <a:rPr lang="cs-CZ" b="true" dirty="false">
                <a:solidFill>
                  <a:schemeClr val="accent1"/>
                </a:solidFill>
              </a:rPr>
              <a:t>budou zveřejněny společně se zpřístupněním IS ESF pro projekty financované z OPZ+ během roku 2024.</a:t>
            </a:r>
            <a:endParaRPr lang="cs-CZ" dirty="false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5D35EFE-555A-489C-97DC-47FCEE3D1663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56839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D4826E-9DD9-4F8A-8E70-93DE5C09447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IS ESF</a:t>
            </a:r>
            <a:r>
              <a:rPr lang="cs-CZ" sz="2800" dirty="false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cs-CZ" sz="2800" dirty="false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E4BF4C-E7B7-483F-AE39-D689B5AC2C05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32859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2000" b="true" dirty="false"/>
              <a:t>Každý účastník </a:t>
            </a:r>
            <a:r>
              <a:rPr lang="cs-CZ" sz="2000" dirty="false"/>
              <a:t>projektu (podpořená osoba) se do systému eviduje  s využitím </a:t>
            </a:r>
            <a:r>
              <a:rPr lang="cs-CZ" sz="2000" b="true" dirty="false"/>
              <a:t>jména, příjmení, bydliště a data narození. </a:t>
            </a:r>
          </a:p>
          <a:p>
            <a:pPr>
              <a:lnSpc>
                <a:spcPct val="100000"/>
              </a:lnSpc>
            </a:pPr>
            <a:r>
              <a:rPr lang="cs-CZ" sz="2000" b="true" dirty="false"/>
              <a:t>Každá osoba </a:t>
            </a:r>
            <a:r>
              <a:rPr lang="cs-CZ" sz="2000" dirty="false"/>
              <a:t>se pro daný projekt </a:t>
            </a:r>
            <a:r>
              <a:rPr lang="cs-CZ" sz="2000" b="true" dirty="false"/>
              <a:t>eviduje jednou</a:t>
            </a:r>
            <a:r>
              <a:rPr lang="cs-CZ" sz="2000" dirty="false"/>
              <a:t>, bez ohledu na počet podpor, které v rámci projektu využila. </a:t>
            </a:r>
          </a:p>
          <a:p>
            <a:pPr marL="0" lvl="1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sz="1800" b="true" dirty="false"/>
              <a:t>Rozsah sledovaných údajů pro každého účastníka</a:t>
            </a:r>
            <a:r>
              <a:rPr lang="cs-CZ" sz="1800" dirty="false"/>
              <a:t> viz Obecná pravidla pro žadatele a příjemce</a:t>
            </a:r>
            <a:r>
              <a:rPr lang="cs-CZ" dirty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Příjemce musí mít k dispozici průkazné záznamy i o zapojení těchto osob účastníků o projektu.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Monitorovací list podpořené osoby </a:t>
            </a:r>
            <a:r>
              <a:rPr lang="cs-CZ" sz="2000" dirty="false"/>
              <a:t>– formulář může být upraven, formulář není závazný – data mohou být podložena jinou evidencí.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Bagatelní podpora = 40 h</a:t>
            </a:r>
          </a:p>
          <a:p>
            <a:pPr algn="just">
              <a:lnSpc>
                <a:spcPct val="100000"/>
              </a:lnSpc>
            </a:pPr>
            <a:endParaRPr lang="cs-CZ" sz="2000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F6B024E-1999-4CE7-8F41-DB1FF66EB84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1571386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D88155-0E86-4D14-B6AF-C6806AEE9525}">
  <ds:schemaRefs>
    <ds:schemaRef ds:uri="http://schemas.microsoft.com/office/2006/metadata/properties"/>
    <ds:schemaRef ds:uri="http://schemas.microsoft.com/office/infopath/2007/PartnerControls"/>
    <ds:schemaRef ds:uri="dfed548f-0517-4d39-90e3-3947398480c0"/>
  </ds:schemaRefs>
</ds:datastoreItem>
</file>

<file path=customXml/itemProps3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4074</properties:Words>
  <properties:PresentationFormat>Předvádění na obrazovce (4:3)</properties:PresentationFormat>
  <properties:Paragraphs>364</properties:Paragraphs>
  <properties:Slides>38</properties:Slides>
  <properties:Notes>18</properties:Notes>
  <properties:TotalTime>5824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properties:HeadingPairs>
  <properties:TitlesOfParts>
    <vt:vector baseType="lpstr" size="45">
      <vt:lpstr>Arial</vt:lpstr>
      <vt:lpstr>Calibri</vt:lpstr>
      <vt:lpstr>Courier New</vt:lpstr>
      <vt:lpstr>Trebuchet MS</vt:lpstr>
      <vt:lpstr>Wingdings</vt:lpstr>
      <vt:lpstr>Wingdings 3</vt:lpstr>
      <vt:lpstr>prezentace</vt:lpstr>
      <vt:lpstr>Seminář pro příjemce  Výzva č. 03_22_009 - Podpora sociální práce II</vt:lpstr>
      <vt:lpstr>Obsah semináře</vt:lpstr>
      <vt:lpstr>Zpráva o realizaci projektu (ZoR)</vt:lpstr>
      <vt:lpstr>ZoR – základní informaceZoRR - Informace o zprávě </vt:lpstr>
      <vt:lpstr>Zor – Informace o pokroku v realizaci ka</vt:lpstr>
      <vt:lpstr>Zor - Informace o plnění indikátorů I</vt:lpstr>
      <vt:lpstr>Zor – Informace o plnění indikátorů II</vt:lpstr>
      <vt:lpstr>IS ESF </vt:lpstr>
      <vt:lpstr>IS ESF </vt:lpstr>
      <vt:lpstr>Vykazování indikátorů od 1. 3. 2024 </vt:lpstr>
      <vt:lpstr>Vykazování indikátorů od 1. 3. 2024 </vt:lpstr>
      <vt:lpstr>Specifické datové položky</vt:lpstr>
      <vt:lpstr>Zor – informace o plnění horizontálních principů</vt:lpstr>
      <vt:lpstr>Publicita</vt:lpstr>
      <vt:lpstr>Publicita</vt:lpstr>
      <vt:lpstr>PUBLICITA</vt:lpstr>
      <vt:lpstr>Zor – zajištění povinné publicity</vt:lpstr>
      <vt:lpstr>Zor - čestné prohlášení</vt:lpstr>
      <vt:lpstr>Zor –Dokumenty A PODÁNÍ zor</vt:lpstr>
      <vt:lpstr>Žádost o platbu (ŽOP)</vt:lpstr>
      <vt:lpstr>ŽoP - soupisky</vt:lpstr>
      <vt:lpstr>Žop –Lidské zdroje</vt:lpstr>
      <vt:lpstr>ŽOP – přílohy a souhrnná soupiska</vt:lpstr>
      <vt:lpstr>ŽOP – částka na krytí výdajů</vt:lpstr>
      <vt:lpstr>Žop – čerpání rozpočtu, ČP</vt:lpstr>
      <vt:lpstr>ŽOP- KONTROLA, FINALIZACE, PODPIS</vt:lpstr>
      <vt:lpstr>Žop- stavy žop v rámci administrace</vt:lpstr>
      <vt:lpstr>kontroly</vt:lpstr>
      <vt:lpstr>Kontrola na místě</vt:lpstr>
      <vt:lpstr>Změny projektu</vt:lpstr>
      <vt:lpstr>Nepodstatné Změny projektu</vt:lpstr>
      <vt:lpstr>Nepodstatné změny projektu</vt:lpstr>
      <vt:lpstr>Podstatné Změny projektu</vt:lpstr>
      <vt:lpstr>Podstatné Změny</vt:lpstr>
      <vt:lpstr>Změny projektu</vt:lpstr>
      <vt:lpstr>Odkazy</vt:lpstr>
      <vt:lpstr>Kontakty – Oddělení projektů sociálního začleňování II - 873takty</vt:lpstr>
      <vt:lpstr>dotazy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2024-03-04T08:03:14Z</dcterms:modified>
  <cp:revision>587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