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ContentType="application/vnd.openxmlformats-officedocument.customXmlProperties+xml" PartName="/customXml/itemProps1.xml"/>
  <Override ContentType="application/vnd.openxmlformats-officedocument.customXmlProperties+xml" PartName="/customXml/itemProps2.xml"/>
  <Override ContentType="application/vnd.openxmlformats-officedocument.customXmlProperties+xml" PartName="/customXml/itemProps3.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custom-properties+xml" PartName="/docProps/custom.xml"/>
  <Override ContentType="application/vnd.openxmlformats-officedocument.presentationml.notesMaster+xml" PartName="/ppt/notesMasters/notesMaster1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10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9.xml"/>
  <Override ContentType="application/vnd.openxmlformats-officedocument.presentationml.presProps+xml" PartName="/ppt/presProps.xml"/>
  <Override ContentType="application/vnd.openxmlformats-officedocument.presentationml.presentation.main+xml" PartName="/ppt/presentation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11.xml"/>
  <Override ContentType="application/vnd.openxmlformats-officedocument.presentationml.slide+xml" PartName="/ppt/slides/slide12.xml"/>
  <Override ContentType="application/vnd.openxmlformats-officedocument.presentationml.slide+xml" PartName="/ppt/slides/slide13.xml"/>
  <Override ContentType="application/vnd.openxmlformats-officedocument.presentationml.slide+xml" PartName="/ppt/slides/slide14.xml"/>
  <Override ContentType="application/vnd.openxmlformats-officedocument.presentationml.slide+xml" PartName="/ppt/slides/slide15.xml"/>
  <Override ContentType="application/vnd.openxmlformats-officedocument.presentationml.slide+xml" PartName="/ppt/slides/slide16.xml"/>
  <Override ContentType="application/vnd.openxmlformats-officedocument.presentationml.slide+xml" PartName="/ppt/slides/slide17.xml"/>
  <Override ContentType="application/vnd.openxmlformats-officedocument.presentationml.slide+xml" PartName="/ppt/slides/slide18.xml"/>
  <Override ContentType="application/vnd.openxmlformats-officedocument.presentationml.slide+xml" PartName="/ppt/slides/slide19.xml"/>
  <Override ContentType="application/vnd.openxmlformats-officedocument.presentationml.slide+xml" PartName="/ppt/slides/slide2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22.xml"/>
  <Override ContentType="application/vnd.openxmlformats-officedocument.presentationml.slide+xml" PartName="/ppt/slides/slide23.xml"/>
  <Override ContentType="application/vnd.openxmlformats-officedocument.presentationml.slide+xml" PartName="/ppt/slides/slide24.xml"/>
  <Override ContentType="application/vnd.openxmlformats-officedocument.presentationml.slide+xml" PartName="/ppt/slides/slide25.xml"/>
  <Override ContentType="application/vnd.openxmlformats-officedocument.presentationml.slide+xml" PartName="/ppt/slides/slide26.xml"/>
  <Override ContentType="application/vnd.openxmlformats-officedocument.presentationml.slide+xml" PartName="/ppt/slides/slide27.xml"/>
  <Override ContentType="application/vnd.openxmlformats-officedocument.presentationml.slide+xml" PartName="/ppt/slides/slide28.xml"/>
  <Override ContentType="application/vnd.openxmlformats-officedocument.presentationml.slide+xml" PartName="/ppt/slides/slide29.xml"/>
  <Override ContentType="application/vnd.openxmlformats-officedocument.presentationml.slide+xml" PartName="/ppt/slides/slide3.xml"/>
  <Override ContentType="application/vnd.openxmlformats-officedocument.presentationml.slide+xml" PartName="/ppt/slides/slide30.xml"/>
  <Override ContentType="application/vnd.openxmlformats-officedocument.presentationml.slide+xml" PartName="/ppt/slides/slide31.xml"/>
  <Override ContentType="application/vnd.openxmlformats-officedocument.presentationml.slide+xml" PartName="/ppt/slides/slide32.xml"/>
  <Override ContentType="application/vnd.openxmlformats-officedocument.presentationml.slide+xml" PartName="/ppt/slides/slide33.xml"/>
  <Override ContentType="application/vnd.openxmlformats-officedocument.presentationml.slide+xml" PartName="/ppt/slides/slide34.xml"/>
  <Override ContentType="application/vnd.openxmlformats-officedocument.presentationml.slide+xml" PartName="/ppt/slides/slide35.xml"/>
  <Override ContentType="application/vnd.openxmlformats-officedocument.presentationml.slide+xml" PartName="/ppt/slides/slide36.xml"/>
  <Override ContentType="application/vnd.openxmlformats-officedocument.presentationml.slide+xml" PartName="/ppt/slides/slide37.xml"/>
  <Override ContentType="application/vnd.openxmlformats-officedocument.presentationml.slide+xml" PartName="/ppt/slides/slide38.xml"/>
  <Override ContentType="application/vnd.openxmlformats-officedocument.presentationml.slide+xml" PartName="/ppt/slides/slide4.xml"/>
  <Override ContentType="application/vnd.openxmlformats-officedocument.presentationml.slide+xml" PartName="/ppt/slides/slide5.xml"/>
  <Override ContentType="application/vnd.openxmlformats-officedocument.presentationml.slide+xml" PartName="/ppt/slides/slide6.xml"/>
  <Override ContentType="application/vnd.openxmlformats-officedocument.presentationml.slide+xml" PartName="/ppt/slides/slide7.xml"/>
  <Override ContentType="application/vnd.openxmlformats-officedocument.presentationml.slide+xml" PartName="/ppt/slides/slide8.xml"/>
  <Override ContentType="application/vnd.openxmlformats-officedocument.presentationml.slide+xml" PartName="/ppt/slides/slide9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
<Relationships xmlns="http://schemas.openxmlformats.org/package/2006/relationships">
    <Relationship Target="docProps/core.xml" Type="http://schemas.openxmlformats.org/package/2006/relationships/metadata/core-properties" Id="rId3"/>
    <Relationship Target="docProps/thumbnail.jpeg" Type="http://schemas.openxmlformats.org/package/2006/relationships/metadata/thumbnail" Id="rId2"/>
    <Relationship Target="ppt/presentation.xml" Type="http://schemas.openxmlformats.org/officeDocument/2006/relationships/officeDocument" Id="rId1"/>
    <Relationship Target="docProps/custom.xml" Type="http://schemas.openxmlformats.org/officeDocument/2006/relationships/custom-properties" Id="rId5"/>
    <Relationship Target="docProps/app.xml" Type="http://schemas.openxmlformats.org/officeDocument/2006/relationships/extended-properties" Id="rId4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 showSpecialPlsOnTitleSld="false" saveSubsetFonts="true">
  <p:sldMasterIdLst>
    <p:sldMasterId id="2147483671" r:id="rId4"/>
  </p:sldMasterIdLst>
  <p:notesMasterIdLst>
    <p:notesMasterId r:id="rId43"/>
  </p:notesMasterIdLst>
  <p:sldIdLst>
    <p:sldId id="256" r:id="rId5"/>
    <p:sldId id="272" r:id="rId6"/>
    <p:sldId id="271" r:id="rId7"/>
    <p:sldId id="274" r:id="rId8"/>
    <p:sldId id="275" r:id="rId9"/>
    <p:sldId id="299" r:id="rId10"/>
    <p:sldId id="278" r:id="rId11"/>
    <p:sldId id="280" r:id="rId12"/>
    <p:sldId id="282" r:id="rId13"/>
    <p:sldId id="331" r:id="rId14"/>
    <p:sldId id="332" r:id="rId15"/>
    <p:sldId id="323" r:id="rId16"/>
    <p:sldId id="285" r:id="rId17"/>
    <p:sldId id="287" r:id="rId18"/>
    <p:sldId id="289" r:id="rId19"/>
    <p:sldId id="322" r:id="rId20"/>
    <p:sldId id="286" r:id="rId21"/>
    <p:sldId id="291" r:id="rId22"/>
    <p:sldId id="292" r:id="rId23"/>
    <p:sldId id="294" r:id="rId24"/>
    <p:sldId id="300" r:id="rId25"/>
    <p:sldId id="301" r:id="rId26"/>
    <p:sldId id="326" r:id="rId27"/>
    <p:sldId id="327" r:id="rId28"/>
    <p:sldId id="308" r:id="rId29"/>
    <p:sldId id="309" r:id="rId30"/>
    <p:sldId id="328" r:id="rId31"/>
    <p:sldId id="310" r:id="rId32"/>
    <p:sldId id="312" r:id="rId33"/>
    <p:sldId id="313" r:id="rId34"/>
    <p:sldId id="314" r:id="rId35"/>
    <p:sldId id="318" r:id="rId36"/>
    <p:sldId id="315" r:id="rId37"/>
    <p:sldId id="320" r:id="rId38"/>
    <p:sldId id="319" r:id="rId39"/>
    <p:sldId id="330" r:id="rId40"/>
    <p:sldId id="316" r:id="rId41"/>
    <p:sldId id="317" r:id="rId42"/>
  </p:sldIdLst>
  <p:sldSz cx="9144000" cy="6858000" type="screen4x3"/>
  <p:notesSz cx="6858000" cy="9144000"/>
  <p:defaultTextStyle>
    <a:defPPr>
      <a:defRPr lang="cs-CZ"/>
    </a:defPPr>
    <a:lvl1pPr marL="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>
          <p15:clr>
            <a:srgbClr val="A4A3A4"/>
          </p15:clr>
        </p15:guide>
        <p15:guide id="2" orient="horz" pos="3884">
          <p15:clr>
            <a:srgbClr val="A4A3A4"/>
          </p15:clr>
        </p15:guide>
        <p15:guide id="3" pos="5420">
          <p15:clr>
            <a:srgbClr val="A4A3A4"/>
          </p15:clr>
        </p15:guide>
        <p15:guide id="4" pos="3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7CE84F3-28C3-443E-9E96-99CF82512B78}" styleName="Tmavý styl 1 – zvýraznění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9DCAF9ED-07DC-4A11-8D7F-57B35C25682E}" styleName="Střední styl 1 – zvýraznění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normalViewPr>
    <p:restoredLeft sz="30777" autoAdjust="false"/>
    <p:restoredTop sz="90247" autoAdjust="false"/>
  </p:normalViewPr>
  <p:slideViewPr>
    <p:cSldViewPr showGuides="true">
      <p:cViewPr varScale="true">
        <p:scale>
          <a:sx n="60" d="100"/>
          <a:sy n="60" d="100"/>
        </p:scale>
        <p:origin x="880" y="48"/>
      </p:cViewPr>
      <p:guideLst>
        <p:guide orient="horz" pos="913"/>
        <p:guide orient="horz" pos="3884"/>
        <p:guide pos="5420"/>
        <p:guide pos="340"/>
      </p:guideLst>
    </p:cSldViewPr>
  </p:slideViewPr>
  <p:outlineViewPr>
    <p:cViewPr>
      <p:scale>
        <a:sx n="33" d="100"/>
        <a:sy n="33" d="100"/>
      </p:scale>
      <p:origin x="0" y="-37812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true">
        <p:scale>
          <a:sx n="87" d="100"/>
          <a:sy n="87" d="100"/>
        </p:scale>
        <p:origin x="3840" y="66"/>
      </p:cViewPr>
      <p:guideLst/>
    </p:cSldViewPr>
  </p:notesViewPr>
  <p:gridSpacing cx="72008" cy="72008"/>
</p:viewPr>
</file>

<file path=ppt/_rels/presentation.xml.rels><?xml version="1.0" encoding="UTF-8" standalone="yes"?>
<Relationships xmlns="http://schemas.openxmlformats.org/package/2006/relationships">
    <Relationship Target="slides/slide9.xml" Type="http://schemas.openxmlformats.org/officeDocument/2006/relationships/slide" Id="rId13"/>
    <Relationship Target="slides/slide14.xml" Type="http://schemas.openxmlformats.org/officeDocument/2006/relationships/slide" Id="rId18"/>
    <Relationship Target="slides/slide22.xml" Type="http://schemas.openxmlformats.org/officeDocument/2006/relationships/slide" Id="rId26"/>
    <Relationship Target="slides/slide35.xml" Type="http://schemas.openxmlformats.org/officeDocument/2006/relationships/slide" Id="rId39"/>
    <Relationship Target="slides/slide17.xml" Type="http://schemas.openxmlformats.org/officeDocument/2006/relationships/slide" Id="rId21"/>
    <Relationship Target="slides/slide30.xml" Type="http://schemas.openxmlformats.org/officeDocument/2006/relationships/slide" Id="rId34"/>
    <Relationship Target="slides/slide38.xml" Type="http://schemas.openxmlformats.org/officeDocument/2006/relationships/slide" Id="rId42"/>
    <Relationship Target="tableStyles.xml" Type="http://schemas.openxmlformats.org/officeDocument/2006/relationships/tableStyles" Id="rId47"/>
    <Relationship Target="slides/slide3.xml" Type="http://schemas.openxmlformats.org/officeDocument/2006/relationships/slide" Id="rId7"/>
    <Relationship Target="../customXml/item2.xml" Type="http://schemas.openxmlformats.org/officeDocument/2006/relationships/customXml" Id="rId2"/>
    <Relationship Target="slides/slide12.xml" Type="http://schemas.openxmlformats.org/officeDocument/2006/relationships/slide" Id="rId16"/>
    <Relationship Target="slides/slide25.xml" Type="http://schemas.openxmlformats.org/officeDocument/2006/relationships/slide" Id="rId29"/>
    <Relationship Target="../customXml/item1.xml" Type="http://schemas.openxmlformats.org/officeDocument/2006/relationships/customXml" Id="rId1"/>
    <Relationship Target="slides/slide2.xml" Type="http://schemas.openxmlformats.org/officeDocument/2006/relationships/slide" Id="rId6"/>
    <Relationship Target="slides/slide7.xml" Type="http://schemas.openxmlformats.org/officeDocument/2006/relationships/slide" Id="rId11"/>
    <Relationship Target="slides/slide20.xml" Type="http://schemas.openxmlformats.org/officeDocument/2006/relationships/slide" Id="rId24"/>
    <Relationship Target="slides/slide28.xml" Type="http://schemas.openxmlformats.org/officeDocument/2006/relationships/slide" Id="rId32"/>
    <Relationship Target="slides/slide33.xml" Type="http://schemas.openxmlformats.org/officeDocument/2006/relationships/slide" Id="rId37"/>
    <Relationship Target="slides/slide36.xml" Type="http://schemas.openxmlformats.org/officeDocument/2006/relationships/slide" Id="rId40"/>
    <Relationship Target="viewProps.xml" Type="http://schemas.openxmlformats.org/officeDocument/2006/relationships/viewProps" Id="rId45"/>
    <Relationship Target="slides/slide1.xml" Type="http://schemas.openxmlformats.org/officeDocument/2006/relationships/slide" Id="rId5"/>
    <Relationship Target="slides/slide11.xml" Type="http://schemas.openxmlformats.org/officeDocument/2006/relationships/slide" Id="rId15"/>
    <Relationship Target="slides/slide19.xml" Type="http://schemas.openxmlformats.org/officeDocument/2006/relationships/slide" Id="rId23"/>
    <Relationship Target="slides/slide24.xml" Type="http://schemas.openxmlformats.org/officeDocument/2006/relationships/slide" Id="rId28"/>
    <Relationship Target="slides/slide32.xml" Type="http://schemas.openxmlformats.org/officeDocument/2006/relationships/slide" Id="rId36"/>
    <Relationship Target="slides/slide6.xml" Type="http://schemas.openxmlformats.org/officeDocument/2006/relationships/slide" Id="rId10"/>
    <Relationship Target="slides/slide15.xml" Type="http://schemas.openxmlformats.org/officeDocument/2006/relationships/slide" Id="rId19"/>
    <Relationship Target="slides/slide27.xml" Type="http://schemas.openxmlformats.org/officeDocument/2006/relationships/slide" Id="rId31"/>
    <Relationship Target="presProps.xml" Type="http://schemas.openxmlformats.org/officeDocument/2006/relationships/presProps" Id="rId44"/>
    <Relationship Target="slideMasters/slideMaster1.xml" Type="http://schemas.openxmlformats.org/officeDocument/2006/relationships/slideMaster" Id="rId4"/>
    <Relationship Target="slides/slide5.xml" Type="http://schemas.openxmlformats.org/officeDocument/2006/relationships/slide" Id="rId9"/>
    <Relationship Target="slides/slide10.xml" Type="http://schemas.openxmlformats.org/officeDocument/2006/relationships/slide" Id="rId14"/>
    <Relationship Target="slides/slide18.xml" Type="http://schemas.openxmlformats.org/officeDocument/2006/relationships/slide" Id="rId22"/>
    <Relationship Target="slides/slide23.xml" Type="http://schemas.openxmlformats.org/officeDocument/2006/relationships/slide" Id="rId27"/>
    <Relationship Target="slides/slide26.xml" Type="http://schemas.openxmlformats.org/officeDocument/2006/relationships/slide" Id="rId30"/>
    <Relationship Target="slides/slide31.xml" Type="http://schemas.openxmlformats.org/officeDocument/2006/relationships/slide" Id="rId35"/>
    <Relationship Target="notesMasters/notesMaster1.xml" Type="http://schemas.openxmlformats.org/officeDocument/2006/relationships/notesMaster" Id="rId43"/>
    <Relationship Target="slides/slide4.xml" Type="http://schemas.openxmlformats.org/officeDocument/2006/relationships/slide" Id="rId8"/>
    <Relationship Target="../customXml/item3.xml" Type="http://schemas.openxmlformats.org/officeDocument/2006/relationships/customXml" Id="rId3"/>
    <Relationship Target="slides/slide8.xml" Type="http://schemas.openxmlformats.org/officeDocument/2006/relationships/slide" Id="rId12"/>
    <Relationship Target="slides/slide13.xml" Type="http://schemas.openxmlformats.org/officeDocument/2006/relationships/slide" Id="rId17"/>
    <Relationship Target="slides/slide21.xml" Type="http://schemas.openxmlformats.org/officeDocument/2006/relationships/slide" Id="rId25"/>
    <Relationship Target="slides/slide29.xml" Type="http://schemas.openxmlformats.org/officeDocument/2006/relationships/slide" Id="rId33"/>
    <Relationship Target="slides/slide34.xml" Type="http://schemas.openxmlformats.org/officeDocument/2006/relationships/slide" Id="rId38"/>
    <Relationship Target="theme/theme1.xml" Type="http://schemas.openxmlformats.org/officeDocument/2006/relationships/theme" Id="rId46"/>
    <Relationship Target="slides/slide16.xml" Type="http://schemas.openxmlformats.org/officeDocument/2006/relationships/slide" Id="rId20"/>
    <Relationship Target="slides/slide37.xml" Type="http://schemas.openxmlformats.org/officeDocument/2006/relationships/slide" Id="rId41"/>
</Relationships>

</file>

<file path=ppt/notesMasters/_rels/notesMaster1.xml.rels><?xml version="1.0" encoding="UTF-8" standalone="yes"?>
<Relationships xmlns="http://schemas.openxmlformats.org/package/2006/relationships">
    <Relationship Target="../theme/theme2.xml" Type="http://schemas.openxmlformats.org/officeDocument/2006/relationships/theme" Id="rId1"/>
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/>
          <a:lstStyle>
            <a:lvl1pPr algn="r">
              <a:defRPr sz="1200"/>
            </a:lvl1pPr>
          </a:lstStyle>
          <a:p>
            <a:fld id="{703916EA-B297-4F0B-851D-BD5704B201B7}" type="datetimeFigureOut">
              <a:rPr lang="cs-CZ" smtClean="false"/>
              <a:t>04.03.2024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true" noRot="true" noChangeAspect="true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false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true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false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200"/>
            </a:lvl1pPr>
          </a:lstStyle>
          <a:p>
            <a:fld id="{53FB31FA-E905-4016-9D4B-970DF0C7EE08}" type="slidenum">
              <a:rPr lang="cs-CZ" smtClean="false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18345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false" eaLnBrk="true" latinLnBrk="false" hangingPunct="true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<Relationships xmlns="http://schemas.openxmlformats.org/package/2006/relationships">
    <Relationship Target="../slides/slide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0.xml.rels><?xml version="1.0" encoding="UTF-8" standalone="yes"?>
<Relationships xmlns="http://schemas.openxmlformats.org/package/2006/relationships">
    <Relationship Target="../slides/slide1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1.xml.rels><?xml version="1.0" encoding="UTF-8" standalone="yes"?>
<Relationships xmlns="http://schemas.openxmlformats.org/package/2006/relationships">
    <Relationship Target="../slides/slide1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2.xml.rels><?xml version="1.0" encoding="UTF-8" standalone="yes"?>
<Relationships xmlns="http://schemas.openxmlformats.org/package/2006/relationships">
    <Relationship Target="../slides/slide1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3.xml.rels><?xml version="1.0" encoding="UTF-8" standalone="yes"?>
<Relationships xmlns="http://schemas.openxmlformats.org/package/2006/relationships">
    <Relationship Target="../slides/slide1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4.xml.rels><?xml version="1.0" encoding="UTF-8" standalone="yes"?>
<Relationships xmlns="http://schemas.openxmlformats.org/package/2006/relationships">
    <Relationship Target="../slides/slide21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5.xml.rels><?xml version="1.0" encoding="UTF-8" standalone="yes"?>
<Relationships xmlns="http://schemas.openxmlformats.org/package/2006/relationships">
    <Relationship Target="../slides/slide22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6.xml.rels><?xml version="1.0" encoding="UTF-8" standalone="yes"?>
<Relationships xmlns="http://schemas.openxmlformats.org/package/2006/relationships">
    <Relationship Target="../slides/slide26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7.xml.rels><?xml version="1.0" encoding="UTF-8" standalone="yes"?>
<Relationships xmlns="http://schemas.openxmlformats.org/package/2006/relationships">
    <Relationship Target="../slides/slide3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18.xml.rels><?xml version="1.0" encoding="UTF-8" standalone="yes"?>
<Relationships xmlns="http://schemas.openxmlformats.org/package/2006/relationships">
    <Relationship Target="../slides/slide3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2.xml.rels><?xml version="1.0" encoding="UTF-8" standalone="yes"?>
<Relationships xmlns="http://schemas.openxmlformats.org/package/2006/relationships">
    <Relationship Target="../slides/slide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3.xml.rels><?xml version="1.0" encoding="UTF-8" standalone="yes"?>
<Relationships xmlns="http://schemas.openxmlformats.org/package/2006/relationships">
    <Relationship Target="../slides/slide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4.xml.rels><?xml version="1.0" encoding="UTF-8" standalone="yes"?>
<Relationships xmlns="http://schemas.openxmlformats.org/package/2006/relationships">
    <Relationship Target="../slides/slide7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5.xml.rels><?xml version="1.0" encoding="UTF-8" standalone="yes"?>
<Relationships xmlns="http://schemas.openxmlformats.org/package/2006/relationships">
    <Relationship Target="../slides/slide8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6.xml.rels><?xml version="1.0" encoding="UTF-8" standalone="yes"?>
<Relationships xmlns="http://schemas.openxmlformats.org/package/2006/relationships">
    <Relationship Target="../slides/slide9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7.xml.rels><?xml version="1.0" encoding="UTF-8" standalone="yes"?>
<Relationships xmlns="http://schemas.openxmlformats.org/package/2006/relationships">
    <Relationship Target="../slides/slide13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8.xml.rels><?xml version="1.0" encoding="UTF-8" standalone="yes"?>
<Relationships xmlns="http://schemas.openxmlformats.org/package/2006/relationships">
    <Relationship Target="../slides/slide14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_rels/notesSlide9.xml.rels><?xml version="1.0" encoding="UTF-8" standalone="yes"?>
<Relationships xmlns="http://schemas.openxmlformats.org/package/2006/relationships">
    <Relationship Target="../slides/slide15.xml" Type="http://schemas.openxmlformats.org/officeDocument/2006/relationships/slide" Id="rId2"/>
    <Relationship Target="../notesMasters/notesMaster1.xml" Type="http://schemas.openxmlformats.org/officeDocument/2006/relationships/notesMaster" Id="rId1"/>
</Relationships>
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705430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Pravidla pro informování a komunikaci OPZ+ a užívání loga EU = Kap. 19 Obecné části pravidel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396650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01137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3758023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8400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b="true" dirty="false">
                <a:solidFill>
                  <a:srgbClr val="FF0000"/>
                </a:solidFill>
              </a:rPr>
              <a:t>K</a:t>
            </a:r>
            <a:r>
              <a:rPr lang="cs-CZ" b="true" baseline="0" dirty="false">
                <a:solidFill>
                  <a:srgbClr val="FF0000"/>
                </a:solidFill>
              </a:rPr>
              <a:t> </a:t>
            </a:r>
            <a:r>
              <a:rPr lang="cs-CZ" b="true" baseline="0" dirty="false" err="true">
                <a:solidFill>
                  <a:srgbClr val="FF0000"/>
                </a:solidFill>
              </a:rPr>
              <a:t>ŽoP</a:t>
            </a:r>
            <a:r>
              <a:rPr lang="cs-CZ" b="true" baseline="0" dirty="false">
                <a:solidFill>
                  <a:srgbClr val="FF0000"/>
                </a:solidFill>
              </a:rPr>
              <a:t> se dokládá: </a:t>
            </a:r>
            <a:r>
              <a:rPr lang="cs-CZ" baseline="0" dirty="false">
                <a:solidFill>
                  <a:srgbClr val="FF0000"/>
                </a:solidFill>
              </a:rPr>
              <a:t>pokud uplatňovaná částka převyšuje 20 tis. Kč – doklady o zaplacení - kopie výpisu z BÚ, </a:t>
            </a:r>
            <a:r>
              <a:rPr lang="cs-CZ" baseline="0" dirty="false" err="true">
                <a:solidFill>
                  <a:srgbClr val="FF0000"/>
                </a:solidFill>
              </a:rPr>
              <a:t>pokl</a:t>
            </a:r>
            <a:r>
              <a:rPr lang="cs-CZ" baseline="0" dirty="false">
                <a:solidFill>
                  <a:srgbClr val="FF0000"/>
                </a:solidFill>
              </a:rPr>
              <a:t>. doklady</a:t>
            </a:r>
            <a:r>
              <a:rPr lang="cs-CZ" b="true" i="true" baseline="0" dirty="false">
                <a:solidFill>
                  <a:srgbClr val="FF0000"/>
                </a:solidFill>
              </a:rPr>
              <a:t> </a:t>
            </a:r>
            <a:r>
              <a:rPr lang="cs-CZ" b="false" i="false" u="sng" baseline="0" dirty="false">
                <a:solidFill>
                  <a:srgbClr val="FF0000"/>
                </a:solidFill>
              </a:rPr>
              <a:t>a dále dle typu nákladu</a:t>
            </a:r>
            <a:r>
              <a:rPr lang="cs-CZ" b="false" i="false" baseline="0" dirty="false">
                <a:solidFill>
                  <a:srgbClr val="FF0000"/>
                </a:solidFill>
              </a:rPr>
              <a:t>:</a:t>
            </a:r>
          </a:p>
          <a:p>
            <a:r>
              <a:rPr lang="cs-CZ" b="true" i="true" baseline="0" dirty="false">
                <a:solidFill>
                  <a:srgbClr val="FF0000"/>
                </a:solidFill>
              </a:rPr>
              <a:t>k Soupisce lidských zdrojů </a:t>
            </a:r>
            <a:r>
              <a:rPr lang="cs-CZ" baseline="0" dirty="false">
                <a:solidFill>
                  <a:srgbClr val="FF0000"/>
                </a:solidFill>
              </a:rPr>
              <a:t>– nad. 20tis.skeny </a:t>
            </a:r>
            <a:r>
              <a:rPr lang="cs-CZ" baseline="0" dirty="false" err="true">
                <a:solidFill>
                  <a:srgbClr val="FF0000"/>
                </a:solidFill>
              </a:rPr>
              <a:t>prac</a:t>
            </a:r>
            <a:r>
              <a:rPr lang="cs-CZ" baseline="0" dirty="false">
                <a:solidFill>
                  <a:srgbClr val="FF0000"/>
                </a:solidFill>
              </a:rPr>
              <a:t>. výkazů (pokud jsou vyžadovány)</a:t>
            </a:r>
          </a:p>
          <a:p>
            <a:r>
              <a:rPr lang="cs-CZ" b="true" i="true" baseline="0" dirty="false">
                <a:solidFill>
                  <a:srgbClr val="FF0000"/>
                </a:solidFill>
              </a:rPr>
              <a:t>Soupiska cestovných náhrad </a:t>
            </a:r>
            <a:r>
              <a:rPr lang="cs-CZ" baseline="0" dirty="false">
                <a:solidFill>
                  <a:srgbClr val="FF0000"/>
                </a:solidFill>
              </a:rPr>
              <a:t>+ nad. 20tis.skeny úč. dokladů nad. 20tis., do 20tis. Přehledová tabulka </a:t>
            </a:r>
            <a:r>
              <a:rPr lang="cs-CZ" baseline="0" dirty="false" err="true">
                <a:solidFill>
                  <a:srgbClr val="FF0000"/>
                </a:solidFill>
              </a:rPr>
              <a:t>xls</a:t>
            </a:r>
            <a:endParaRPr lang="cs-CZ" baseline="0" dirty="false">
              <a:solidFill>
                <a:srgbClr val="FF0000"/>
              </a:solidFill>
            </a:endParaRPr>
          </a:p>
          <a:p>
            <a:r>
              <a:rPr lang="cs-CZ" b="true" i="true" dirty="false">
                <a:solidFill>
                  <a:srgbClr val="FF0000"/>
                </a:solidFill>
              </a:rPr>
              <a:t>Soupiska</a:t>
            </a:r>
            <a:r>
              <a:rPr lang="cs-CZ" b="true" i="true" baseline="0" dirty="false">
                <a:solidFill>
                  <a:srgbClr val="FF0000"/>
                </a:solidFill>
              </a:rPr>
              <a:t> faktur/účtenek/paragonů </a:t>
            </a:r>
            <a:r>
              <a:rPr lang="cs-CZ" baseline="0" dirty="false">
                <a:solidFill>
                  <a:srgbClr val="FF0000"/>
                </a:solidFill>
              </a:rPr>
              <a:t>– nad. 20tis.skeny úč. dokladů</a:t>
            </a:r>
          </a:p>
          <a:p>
            <a:r>
              <a:rPr lang="cs-CZ" dirty="false">
                <a:solidFill>
                  <a:srgbClr val="FF0000"/>
                </a:solidFill>
              </a:rPr>
              <a:t>Do 20tis.</a:t>
            </a:r>
            <a:r>
              <a:rPr lang="cs-CZ" baseline="0" dirty="false">
                <a:solidFill>
                  <a:srgbClr val="FF0000"/>
                </a:solidFill>
              </a:rPr>
              <a:t> se platby v soupisce nijak nedokládají, ale související dokumenty </a:t>
            </a:r>
            <a:r>
              <a:rPr lang="cs-CZ" u="sng" baseline="0" dirty="false">
                <a:solidFill>
                  <a:srgbClr val="FF0000"/>
                </a:solidFill>
              </a:rPr>
              <a:t>se kontrolují na místě</a:t>
            </a:r>
            <a:r>
              <a:rPr lang="cs-CZ" baseline="0" dirty="false">
                <a:solidFill>
                  <a:srgbClr val="FF0000"/>
                </a:solidFill>
              </a:rPr>
              <a:t>. + </a:t>
            </a:r>
            <a:r>
              <a:rPr lang="cs-CZ" b="true" baseline="0" dirty="false">
                <a:solidFill>
                  <a:srgbClr val="FF0000"/>
                </a:solidFill>
              </a:rPr>
              <a:t>originály</a:t>
            </a:r>
            <a:r>
              <a:rPr lang="cs-CZ" baseline="0" dirty="false">
                <a:solidFill>
                  <a:srgbClr val="FF0000"/>
                </a:solidFill>
              </a:rPr>
              <a:t> předložených dokumentů + související smlouvy (</a:t>
            </a:r>
            <a:r>
              <a:rPr lang="cs-CZ" baseline="0" dirty="false" err="true">
                <a:solidFill>
                  <a:srgbClr val="FF0000"/>
                </a:solidFill>
              </a:rPr>
              <a:t>prac</a:t>
            </a:r>
            <a:r>
              <a:rPr lang="cs-CZ" baseline="0" dirty="false">
                <a:solidFill>
                  <a:srgbClr val="FF0000"/>
                </a:solidFill>
              </a:rPr>
              <a:t>.-práv, nájemní, dodávky zboží), objednávky, průzkum trhu, výpis z analytické evidence – důkaz zařazení majetku do účetnictví, mzdové listy, výplatní pásky, vnitřní předpisy upravující poskytování náhrad mezd (proplácení svátků, dovolené), jízdenky, knihy jízd, doklad o účasti na vzdělávání (např. </a:t>
            </a:r>
            <a:r>
              <a:rPr lang="cs-CZ" baseline="0" dirty="false" err="true">
                <a:solidFill>
                  <a:srgbClr val="FF0000"/>
                </a:solidFill>
              </a:rPr>
              <a:t>prez.listina</a:t>
            </a:r>
            <a:r>
              <a:rPr lang="cs-CZ" baseline="0" dirty="false">
                <a:solidFill>
                  <a:srgbClr val="FF0000"/>
                </a:solidFill>
              </a:rPr>
              <a:t>, potvrzení o absolvování), </a:t>
            </a:r>
            <a:endParaRPr lang="cs-CZ" dirty="false">
              <a:solidFill>
                <a:srgbClr val="FF0000"/>
              </a:solidFill>
            </a:endParaRPr>
          </a:p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u="none" baseline="0" dirty="false">
                <a:solidFill>
                  <a:srgbClr val="FF0000"/>
                </a:solidFill>
              </a:rPr>
              <a:t>+ KNM zda je oddělené účetnictví a zda úč. doklady splňují náležitosti (</a:t>
            </a:r>
            <a:r>
              <a:rPr lang="cs-CZ" baseline="0" dirty="false">
                <a:solidFill>
                  <a:srgbClr val="FF0000"/>
                </a:solidFill>
              </a:rPr>
              <a:t>vnitřní předpis o způsobu účtování, jak se fa likvidují)</a:t>
            </a:r>
            <a:endParaRPr lang="cs-CZ" dirty="false">
              <a:solidFill>
                <a:srgbClr val="FF0000"/>
              </a:solidFill>
            </a:endParaRPr>
          </a:p>
          <a:p>
            <a:pPr marL="0" marR="0" indent="0" algn="l" defTabSz="914400" rtl="false" eaLnBrk="true" fontAlgn="auto" latinLnBrk="false" hangingPunct="true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u="wavyHeavy" baseline="0" dirty="false">
                <a:solidFill>
                  <a:srgbClr val="FF0000"/>
                </a:solidFill>
              </a:rPr>
              <a:t>Náležitosti účetního dokladu –</a:t>
            </a:r>
            <a:r>
              <a:rPr lang="cs-CZ" u="none" baseline="0" dirty="false">
                <a:solidFill>
                  <a:srgbClr val="FF0000"/>
                </a:solidFill>
              </a:rPr>
              <a:t> musí mít průvodní/krycí list, kde je </a:t>
            </a:r>
            <a:r>
              <a:rPr lang="cs-CZ" u="none" baseline="0" dirty="false" err="true">
                <a:solidFill>
                  <a:srgbClr val="FF0000"/>
                </a:solidFill>
              </a:rPr>
              <a:t>info</a:t>
            </a:r>
            <a:r>
              <a:rPr lang="cs-CZ" u="none" baseline="0" dirty="false">
                <a:solidFill>
                  <a:srgbClr val="FF0000"/>
                </a:solidFill>
              </a:rPr>
              <a:t> o zaúčtování a podpisy kdo ho provedl a schválil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611025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false"/>
              <a:t>Doplnit </a:t>
            </a:r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2334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717741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81415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139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976795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04085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0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87422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044001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909050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50097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true"/>
          </p:cNvSpPr>
          <p:nvPr>
            <p:ph type="body" idx="1"/>
          </p:nvPr>
        </p:nvSpPr>
        <p:spPr/>
        <p:txBody>
          <a:bodyPr/>
          <a:lstStyle/>
          <a:p>
            <a:r>
              <a:rPr lang="cs-CZ" sz="1200" dirty="false">
                <a:solidFill>
                  <a:schemeClr val="accent1"/>
                </a:solidFill>
              </a:rPr>
              <a:t>Technické parametry loga a podmínky použití log v kap 19. Obecné části pravidel </a:t>
            </a:r>
            <a:endParaRPr lang="cs-CZ" dirty="false"/>
          </a:p>
        </p:txBody>
      </p:sp>
      <p:sp>
        <p:nvSpPr>
          <p:cNvPr id="4" name="Zástupný symbol pro číslo snímku 3"/>
          <p:cNvSpPr>
            <a:spLocks noGrp="true"/>
          </p:cNvSpPr>
          <p:nvPr>
            <p:ph type="sldNum" sz="quarter" idx="5"/>
          </p:nvPr>
        </p:nvSpPr>
        <p:spPr/>
        <p:txBody>
          <a:bodyPr/>
          <a:lstStyle/>
          <a:p>
            <a:fld id="{53FB31FA-E905-4016-9D4B-970DF0C7EE08}" type="slidenum">
              <a:rPr lang="cs-CZ" smtClean="false"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4353096"/>
      </p:ext>
    </p:extLst>
  </p:cSld>
  <p:clrMapOvr>
    <a:masterClrMapping/>
  </p:clrMapOvr>
</p:notes>
</file>

<file path=ppt/slideLayouts/_rels/slideLayout1.xml.rels><?xml version="1.0" encoding="UTF-8" standalone="yes"?>
<Relationships xmlns="http://schemas.openxmlformats.org/package/2006/relationships">
    <Relationship Target="../media/image1.pn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10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2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3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4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5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6.xml.rels><?xml version="1.0" encoding="UTF-8" standalone="yes"?>
<Relationships xmlns="http://schemas.openxmlformats.org/package/2006/relationships">
    <Relationship Target="../media/image2.jpeg" Type="http://schemas.openxmlformats.org/officeDocument/2006/relationships/image" Id="rId2"/>
    <Relationship Target="../slideMasters/slideMaster1.xml" Type="http://schemas.openxmlformats.org/officeDocument/2006/relationships/slideMaster" Id="rId1"/>
</Relationships>

</file>

<file path=ppt/slideLayouts/_rels/slideLayout7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8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_rels/slideLayout9.xml.rels><?xml version="1.0" encoding="UTF-8" standalone="yes"?>
<Relationships xmlns="http://schemas.openxmlformats.org/package/2006/relationships">
    <Relationship Target="../slideMasters/slideMaster1.xml" Type="http://schemas.openxmlformats.org/officeDocument/2006/relationships/slideMaster" Id="rId1"/>
</Relationships>

</file>

<file path=ppt/slideLayouts/slideLayout1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ástupný symbol pro datum 5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zápatí 6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0" name="Obdélník 9"/>
          <p:cNvSpPr/>
          <p:nvPr userDrawn="true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1224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13" name="Zástupný symbol pro text 12"/>
          <p:cNvSpPr>
            <a:spLocks noGrp="true"/>
          </p:cNvSpPr>
          <p:nvPr>
            <p:ph type="body" sz="quarter" idx="13" hasCustomPrompt="true"/>
          </p:nvPr>
        </p:nvSpPr>
        <p:spPr>
          <a:xfrm>
            <a:off x="1511299" y="40896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jméno</a:t>
            </a:r>
          </a:p>
        </p:txBody>
      </p:sp>
      <p:sp>
        <p:nvSpPr>
          <p:cNvPr id="15" name="Zástupný symbol pro text 14"/>
          <p:cNvSpPr>
            <a:spLocks noGrp="true"/>
          </p:cNvSpPr>
          <p:nvPr>
            <p:ph type="body" sz="quarter" idx="14" hasCustomPrompt="true"/>
          </p:nvPr>
        </p:nvSpPr>
        <p:spPr>
          <a:xfrm>
            <a:off x="1512000" y="4885200"/>
            <a:ext cx="7272000" cy="540000"/>
          </a:xfrm>
        </p:spPr>
        <p:txBody>
          <a:bodyPr lIns="36000" tIns="0" rIns="36000" bIns="0" anchor="ctr" anchorCtr="false"/>
          <a:lstStyle>
            <a:lvl1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3200" baseline="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 dirty="false"/>
              <a:t>Kliknutím vložíte datum a místo</a:t>
            </a:r>
          </a:p>
        </p:txBody>
      </p:sp>
      <p:sp>
        <p:nvSpPr>
          <p:cNvPr id="5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4" name="Zástupný symbol pro obrázek 4"/>
          <p:cNvSpPr>
            <a:spLocks noGrp="true" noChangeAspect="true"/>
          </p:cNvSpPr>
          <p:nvPr>
            <p:ph type="pic" sz="quarter" idx="16"/>
          </p:nvPr>
        </p:nvSpPr>
        <p:spPr>
          <a:xfrm>
            <a:off x="846000" y="40896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16" name="Zástupný symbol pro obrázek 4"/>
          <p:cNvSpPr>
            <a:spLocks noGrp="true" noChangeAspect="true"/>
          </p:cNvSpPr>
          <p:nvPr>
            <p:ph type="pic" sz="quarter" idx="17"/>
          </p:nvPr>
        </p:nvSpPr>
        <p:spPr>
          <a:xfrm>
            <a:off x="846000" y="4885200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20" name="Obdélník 19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2" name="Obrázek 1"/>
          <p:cNvPicPr>
            <a:picLocks noChangeAspect="true"/>
          </p:cNvPicPr>
          <p:nvPr userDrawn="true"/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1162" y="260648"/>
            <a:ext cx="2649675" cy="792956"/>
          </a:xfrm>
          <a:prstGeom prst="rect">
            <a:avLst/>
          </a:prstGeom>
        </p:spPr>
      </p:pic>
      <p:sp>
        <p:nvSpPr>
          <p:cNvPr id="9" name="Text Box 2">
            <a:extLst>
              <a:ext uri="{FF2B5EF4-FFF2-40B4-BE49-F238E27FC236}">
                <a16:creationId xmlns:a16="http://schemas.microsoft.com/office/drawing/2014/main" id="{EA794073-6EBC-4E80-BAF9-686DF825B211}"/>
              </a:ext>
            </a:extLst>
          </p:cNvPr>
          <p:cNvSpPr txBox="true">
            <a:spLocks noChangeArrowheads="true"/>
          </p:cNvSpPr>
          <p:nvPr userDrawn="true"/>
        </p:nvSpPr>
        <p:spPr bwMode="auto">
          <a:xfrm>
            <a:off x="4012457" y="595991"/>
            <a:ext cx="4770842" cy="4811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algn="ctr" w="254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algn="ctr" dir="2700000" dist="35921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false" compatLnSpc="true">
            <a:prstTxWarp prst="textNoShape">
              <a:avLst/>
            </a:prstTxWarp>
          </a:bodyPr>
          <a:lstStyle/>
          <a:p>
            <a:pPr marL="0" marR="0" lvl="0" indent="0" algn="r" defTabSz="914400" rtl="false" eaLnBrk="false" fontAlgn="base" latinLnBrk="false" hangingPunct="fal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false" lang="cs-CZ" altLang="cs-CZ" sz="1800" b="false" i="false" u="none" strike="noStrike" cap="none" normalizeH="false" baseline="0" dirty="false">
                <a:ln>
                  <a:noFill/>
                </a:ln>
                <a:solidFill>
                  <a:srgbClr val="FFFFFF"/>
                </a:solidFill>
                <a:effectLst/>
                <a:latin typeface="Trebuchet MS" panose="020B0603020202020204" pitchFamily="34" charset="0"/>
              </a:rPr>
              <a:t>Operační program </a:t>
            </a:r>
            <a:r>
              <a:rPr kumimoji="false" lang="cs-CZ" altLang="cs-CZ" sz="1800" b="true" i="false" u="none" strike="noStrike" cap="none" normalizeH="false" baseline="0" dirty="false">
                <a:ln>
                  <a:noFill/>
                </a:ln>
                <a:solidFill>
                  <a:srgbClr val="5FBBF5"/>
                </a:solidFill>
                <a:effectLst/>
                <a:latin typeface="Trebuchet MS" panose="020B0603020202020204" pitchFamily="34" charset="0"/>
              </a:rPr>
              <a:t>Zaměstnanost plus</a:t>
            </a:r>
            <a:endParaRPr kumimoji="false" lang="cs-CZ" altLang="cs-CZ" sz="2400" b="true" i="false" u="none" strike="noStrike" cap="none" normalizeH="false" baseline="0" dirty="false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8" name="Přímá spojnice 17"/>
          <p:cNvCxnSpPr>
            <a:cxnSpLocks/>
          </p:cNvCxnSpPr>
          <p:nvPr userDrawn="true"/>
        </p:nvCxnSpPr>
        <p:spPr>
          <a:xfrm flipV="true">
            <a:off x="378869" y="1129768"/>
            <a:ext cx="8280920" cy="12856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Přímá spojnice 18">
            <a:extLst>
              <a:ext uri="{FF2B5EF4-FFF2-40B4-BE49-F238E27FC236}">
                <a16:creationId xmlns:a16="http://schemas.microsoft.com/office/drawing/2014/main" id="{E3BF7380-7E68-4D81-99BF-138B5C97049D}"/>
              </a:ext>
            </a:extLst>
          </p:cNvPr>
          <p:cNvCxnSpPr>
            <a:cxnSpLocks/>
          </p:cNvCxnSpPr>
          <p:nvPr userDrawn="true"/>
        </p:nvCxnSpPr>
        <p:spPr>
          <a:xfrm>
            <a:off x="6774150" y="1119982"/>
            <a:ext cx="1957647" cy="0"/>
          </a:xfrm>
          <a:prstGeom prst="line">
            <a:avLst/>
          </a:prstGeom>
          <a:ln w="381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588181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82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2412000"/>
            <a:ext cx="8064000" cy="3744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3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Zástupný symbol pro text 5"/>
          <p:cNvSpPr>
            <a:spLocks noGrp="true"/>
          </p:cNvSpPr>
          <p:nvPr>
            <p:ph type="body" sz="quarter" idx="14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</p:spTree>
    <p:extLst>
      <p:ext uri="{BB962C8B-B14F-4D97-AF65-F5344CB8AC3E}">
        <p14:creationId xmlns:p14="http://schemas.microsoft.com/office/powerpoint/2010/main" val="1479379370"/>
      </p:ext>
    </p:extLst>
  </p:cSld>
  <p:clrMapOvr>
    <a:masterClrMapping/>
  </p:clrMapOvr>
</p:sldLayout>
</file>

<file path=ppt/slideLayouts/slideLayout2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12855781"/>
      </p:ext>
    </p:extLst>
  </p:cSld>
  <p:clrMapOvr>
    <a:masterClrMapping/>
  </p:clrMapOvr>
</p:sldLayout>
</file>

<file path=ppt/slideLayouts/slideLayout3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4644000" y="1800000"/>
            <a:ext cx="3960000" cy="4320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13621811"/>
      </p:ext>
    </p:extLst>
  </p:cSld>
  <p:clrMapOvr>
    <a:masterClrMapping/>
  </p:clrMapOvr>
</p:sldLayout>
</file>

<file path=ppt/slideLayouts/slideLayout4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4032000"/>
            <a:ext cx="8064000" cy="2088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true"/>
          </p:cNvSpPr>
          <p:nvPr>
            <p:ph type="dt" sz="half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zápatí 5"/>
          <p:cNvSpPr>
            <a:spLocks noGrp="true"/>
          </p:cNvSpPr>
          <p:nvPr>
            <p:ph type="ftr" sz="quarter" idx="12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7" name="Zástupný symbol pro číslo snímku 6"/>
          <p:cNvSpPr>
            <a:spLocks noGrp="true"/>
          </p:cNvSpPr>
          <p:nvPr>
            <p:ph type="sldNum" sz="quarter" idx="13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93027651"/>
      </p:ext>
    </p:extLst>
  </p:cSld>
  <p:clrMapOvr>
    <a:masterClrMapping/>
  </p:clrMapOvr>
</p:sldLayout>
</file>

<file path=ppt/slideLayouts/slideLayout5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Tabulka nebo graf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4" name="Zástupný symbol pro obsah 2"/>
          <p:cNvSpPr>
            <a:spLocks noGrp="true"/>
          </p:cNvSpPr>
          <p:nvPr>
            <p:ph idx="10"/>
          </p:nvPr>
        </p:nvSpPr>
        <p:spPr>
          <a:xfrm>
            <a:off x="540000" y="2412000"/>
            <a:ext cx="8064000" cy="3744000"/>
          </a:xfr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1"/>
          </p:nvPr>
        </p:nvSpPr>
        <p:spPr>
          <a:xfrm>
            <a:off x="540000" y="1440000"/>
            <a:ext cx="8064000" cy="360000"/>
          </a:xfrm>
        </p:spPr>
        <p:txBody>
          <a:bodyPr/>
          <a:lstStyle>
            <a:lvl1pPr marL="0" indent="0">
              <a:buFontTx/>
              <a:buNone/>
              <a:defRPr b="true">
                <a:solidFill>
                  <a:schemeClr val="accent2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7" name="Zástupný symbol pro text 5"/>
          <p:cNvSpPr>
            <a:spLocks noGrp="true"/>
          </p:cNvSpPr>
          <p:nvPr>
            <p:ph type="body" sz="quarter" idx="12"/>
          </p:nvPr>
        </p:nvSpPr>
        <p:spPr>
          <a:xfrm>
            <a:off x="540000" y="1836000"/>
            <a:ext cx="8064000" cy="432000"/>
          </a:xfrm>
        </p:spPr>
        <p:txBody>
          <a:bodyPr/>
          <a:lstStyle>
            <a:lvl1pPr marL="0" indent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 sz="1400">
                <a:solidFill>
                  <a:schemeClr val="accent1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Zástupný symbol pro datum 2"/>
          <p:cNvSpPr>
            <a:spLocks noGrp="true"/>
          </p:cNvSpPr>
          <p:nvPr>
            <p:ph type="dt" sz="half" idx="13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4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8" name="Zástupný symbol pro číslo snímku 7"/>
          <p:cNvSpPr>
            <a:spLocks noGrp="true"/>
          </p:cNvSpPr>
          <p:nvPr>
            <p:ph type="sldNum" sz="quarter" idx="15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49879914"/>
      </p:ext>
    </p:extLst>
  </p:cSld>
  <p:clrMapOvr>
    <a:masterClrMapping/>
  </p:clrMapOvr>
</p:sldLayout>
</file>

<file path=ppt/slideLayouts/slideLayout6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Předě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/>
          <p:cNvSpPr/>
          <p:nvPr userDrawn="true"/>
        </p:nvSpPr>
        <p:spPr>
          <a:xfrm>
            <a:off x="0" y="0"/>
            <a:ext cx="9144000" cy="67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11" name="Nadpis 10"/>
          <p:cNvSpPr>
            <a:spLocks noGrp="true"/>
          </p:cNvSpPr>
          <p:nvPr>
            <p:ph type="title"/>
          </p:nvPr>
        </p:nvSpPr>
        <p:spPr>
          <a:xfrm>
            <a:off x="1512000" y="2610000"/>
            <a:ext cx="7272000" cy="3240000"/>
          </a:xfrm>
        </p:spPr>
        <p:txBody>
          <a:bodyPr anchor="t" anchorCtr="false"/>
          <a:lstStyle>
            <a:lvl1pPr>
              <a:defRPr sz="40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false"/>
          </a:p>
        </p:txBody>
      </p:sp>
      <p:sp>
        <p:nvSpPr>
          <p:cNvPr id="9" name="Zástupný symbol pro obrázek 4"/>
          <p:cNvSpPr>
            <a:spLocks noGrp="true" noChangeAspect="true"/>
          </p:cNvSpPr>
          <p:nvPr>
            <p:ph type="pic" sz="quarter" idx="15"/>
          </p:nvPr>
        </p:nvSpPr>
        <p:spPr>
          <a:xfrm>
            <a:off x="846000" y="2636837"/>
            <a:ext cx="540000" cy="540000"/>
          </a:xfrm>
        </p:spPr>
        <p:txBody>
          <a:bodyPr wrap="none" anchor="ctr" anchorCtr="true"/>
          <a:lstStyle>
            <a:lvl1pPr marL="0" indent="0">
              <a:buFontTx/>
              <a:buNone/>
              <a:defRPr sz="600"/>
            </a:lvl1pPr>
          </a:lstStyle>
          <a:p>
            <a:r>
              <a:rPr lang="cs-CZ"/>
              <a:t>Kliknutím na ikonu přidáte obrázek.</a:t>
            </a:r>
            <a:endParaRPr lang="cs-CZ" dirty="false"/>
          </a:p>
        </p:txBody>
      </p:sp>
      <p:sp>
        <p:nvSpPr>
          <p:cNvPr id="7" name="Obdélník 6"/>
          <p:cNvSpPr/>
          <p:nvPr userDrawn="true"/>
        </p:nvSpPr>
        <p:spPr>
          <a:xfrm>
            <a:off x="0" y="0"/>
            <a:ext cx="9144000" cy="13356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pic>
        <p:nvPicPr>
          <p:cNvPr id="8" name="Obrázek 7"/>
          <p:cNvPicPr>
            <a:picLocks noChangeAspect="true"/>
          </p:cNvPicPr>
          <p:nvPr userDrawn="true"/>
        </p:nvPicPr>
        <p:blipFill rotWithShape="true"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5536" y="202406"/>
            <a:ext cx="3952627" cy="792957"/>
          </a:xfrm>
          <a:prstGeom prst="rect">
            <a:avLst/>
          </a:prstGeom>
        </p:spPr>
      </p:pic>
      <p:cxnSp>
        <p:nvCxnSpPr>
          <p:cNvPr id="12" name="Přímá spojnice 11"/>
          <p:cNvCxnSpPr/>
          <p:nvPr userDrawn="true"/>
        </p:nvCxnSpPr>
        <p:spPr>
          <a:xfrm>
            <a:off x="395536" y="1137600"/>
            <a:ext cx="8352928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35253132"/>
      </p:ext>
    </p:extLst>
  </p:cSld>
  <p:clrMapOvr>
    <a:masterClrMapping/>
  </p:clrMapOvr>
</p:sldLayout>
</file>

<file path=ppt/slideLayouts/slideLayout7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type="obj" preserve="true">
  <p:cSld name="Jeden obsah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/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453853182"/>
      </p:ext>
    </p:extLst>
  </p:cSld>
  <p:clrMapOvr>
    <a:masterClrMapping/>
  </p:clrMapOvr>
</p:sldLayout>
</file>

<file path=ppt/slideLayouts/slideLayout8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7" name="Zástupný symbol pro obsah 2"/>
          <p:cNvSpPr>
            <a:spLocks noGrp="true"/>
          </p:cNvSpPr>
          <p:nvPr>
            <p:ph idx="13"/>
          </p:nvPr>
        </p:nvSpPr>
        <p:spPr>
          <a:xfrm>
            <a:off x="4644000" y="1800000"/>
            <a:ext cx="3960000" cy="4320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01346852"/>
      </p:ext>
    </p:extLst>
  </p:cSld>
  <p:clrMapOvr>
    <a:masterClrMapping/>
  </p:clrMapOvr>
</p:sldLayout>
</file>

<file path=ppt/slideLayouts/slideLayout9.xml><?xml version="1.0" encoding="utf-8"?>
<p:sldLayout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 userDrawn="true">
  <p:cSld name="Dva obsahy nad sebou (trojúh. odrážky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8" name="Zástupný symbol pro obsah 2"/>
          <p:cNvSpPr>
            <a:spLocks noGrp="true"/>
          </p:cNvSpPr>
          <p:nvPr>
            <p:ph idx="13"/>
          </p:nvPr>
        </p:nvSpPr>
        <p:spPr>
          <a:xfrm>
            <a:off x="540000" y="4032000"/>
            <a:ext cx="8064000" cy="2088000"/>
          </a:xfrm>
        </p:spPr>
        <p:txBody>
          <a:bodyPr/>
          <a:lstStyle>
            <a:lvl1pPr marL="432000" indent="-432000">
              <a:buFont typeface="Wingdings 3" panose="05040102010807070707" pitchFamily="18" charset="2"/>
              <a:buChar char=""/>
              <a:defRPr/>
            </a:lvl1pPr>
            <a:lvl2pPr marL="666000" indent="-252000">
              <a:buFont typeface="Wingdings 3" panose="05040102010807070707" pitchFamily="18" charset="2"/>
              <a:buChar char=""/>
              <a:defRPr/>
            </a:lvl2pPr>
            <a:lvl3pPr marL="918000" indent="-252000">
              <a:buFont typeface="Wingdings 3" panose="05040102010807070707" pitchFamily="18" charset="2"/>
              <a:buChar char=""/>
              <a:defRPr/>
            </a:lvl3pPr>
            <a:lvl4pPr marL="1170000" indent="-252000">
              <a:buFont typeface="Wingdings 3" panose="05040102010807070707" pitchFamily="18" charset="2"/>
              <a:buChar char=""/>
              <a:defRPr/>
            </a:lvl4pPr>
            <a:lvl5pPr marL="1422000" indent="-252000">
              <a:buFont typeface="Wingdings 3" panose="05040102010807070707" pitchFamily="18" charset="2"/>
              <a:buChar char=""/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61415691"/>
      </p:ext>
    </p:extLst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  <Relationship Target="../slideLayouts/slideLayout8.xml" Type="http://schemas.openxmlformats.org/officeDocument/2006/relationships/slideLayout" Id="rId8"/>
    <Relationship Target="../slideLayouts/slideLayout3.xml" Type="http://schemas.openxmlformats.org/officeDocument/2006/relationships/slideLayout" Id="rId3"/>
    <Relationship Target="../slideLayouts/slideLayout7.xml" Type="http://schemas.openxmlformats.org/officeDocument/2006/relationships/slideLayout" Id="rId7"/>
    <Relationship Target="../slideLayouts/slideLayout2.xml" Type="http://schemas.openxmlformats.org/officeDocument/2006/relationships/slideLayout" Id="rId2"/>
    <Relationship Target="../slideLayouts/slideLayout1.xml" Type="http://schemas.openxmlformats.org/officeDocument/2006/relationships/slideLayout" Id="rId1"/>
    <Relationship Target="../slideLayouts/slideLayout6.xml" Type="http://schemas.openxmlformats.org/officeDocument/2006/relationships/slideLayout" Id="rId6"/>
    <Relationship Target="../theme/theme1.xml" Type="http://schemas.openxmlformats.org/officeDocument/2006/relationships/theme" Id="rId11"/>
    <Relationship Target="../slideLayouts/slideLayout5.xml" Type="http://schemas.openxmlformats.org/officeDocument/2006/relationships/slideLayout" Id="rId5"/>
    <Relationship Target="../slideLayouts/slideLayout10.xml" Type="http://schemas.openxmlformats.org/officeDocument/2006/relationships/slideLayout" Id="rId10"/>
    <Relationship Target="../slideLayouts/slideLayout4.xml" Type="http://schemas.openxmlformats.org/officeDocument/2006/relationships/slideLayout" Id="rId4"/>
    <Relationship Target="../slideLayouts/slideLayout9.xml" Type="http://schemas.openxmlformats.org/officeDocument/2006/relationships/slideLayout" Id="rId9"/>
</Relationships>

</file>

<file path=ppt/slideMasters/slideMaster1.xml><?xml version="1.0" encoding="utf-8"?>
<p:sldMaster xmlns:v="urn:schemas-microsoft-com:vml" xmlns:comp="http://schemas.openxmlformats.org/drawingml/2006/compatibility" xmlns:mc="http://schemas.openxmlformats.org/markup-compatibility/2006" xmlns:xdr="http://schemas.openxmlformats.org/drawingml/2006/spreadsheetDrawing" xmlns:c="http://schemas.openxmlformats.org/drawingml/2006/chart" xmlns:r="http://schemas.openxmlformats.org/officeDocument/2006/relationships" xmlns:p="http://schemas.openxmlformats.org/presentationml/2006/main" xmlns:a="http://schemas.openxmlformats.org/drawingml/2006/main" xmlns:wp="http://schemas.openxmlformats.org/drawingml/2006/wordprocessingDrawing" xmlns:lc="http://schemas.openxmlformats.org/drawingml/2006/lockedCanvas" xmlns:pic="http://schemas.openxmlformats.org/drawingml/2006/picture" xmlns:cdr="http://schemas.openxmlformats.org/drawingml/2006/chartDrawing" xmlns:wp14="http://schemas.microsoft.com/office/word/2010/wordprocessingDrawing" xmlns:dgm="http://schemas.openxmlformats.org/drawingml/2006/diagram" preserve="true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/>
          <p:nvPr/>
        </p:nvSpPr>
        <p:spPr>
          <a:xfrm>
            <a:off x="0" y="1080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>
              <a:solidFill>
                <a:schemeClr val="tx2"/>
              </a:solidFill>
            </a:endParaRPr>
          </a:p>
        </p:txBody>
      </p:sp>
      <p:sp>
        <p:nvSpPr>
          <p:cNvPr id="7" name="Obdélník 6"/>
          <p:cNvSpPr/>
          <p:nvPr/>
        </p:nvSpPr>
        <p:spPr>
          <a:xfrm>
            <a:off x="0" y="0"/>
            <a:ext cx="9144000" cy="108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  <p:sp>
        <p:nvSpPr>
          <p:cNvPr id="2" name="Zástupný symbol pro nadpis 1"/>
          <p:cNvSpPr>
            <a:spLocks noGrp="true"/>
          </p:cNvSpPr>
          <p:nvPr>
            <p:ph type="title"/>
          </p:nvPr>
        </p:nvSpPr>
        <p:spPr>
          <a:xfrm>
            <a:off x="360000" y="0"/>
            <a:ext cx="8424000" cy="1080000"/>
          </a:xfrm>
          <a:prstGeom prst="rect">
            <a:avLst/>
          </a:prstGeom>
        </p:spPr>
        <p:txBody>
          <a:bodyPr vert="horz" lIns="36000" tIns="0" rIns="36000" bIns="0" rtlCol="false" anchor="ctr" anchorCtr="false">
            <a:noAutofit/>
          </a:bodyPr>
          <a:lstStyle/>
          <a:p>
            <a:r>
              <a:rPr lang="cs-CZ" dirty="false"/>
              <a:t>Kliknutím lze upravit styl.</a:t>
            </a:r>
          </a:p>
        </p:txBody>
      </p:sp>
      <p:sp>
        <p:nvSpPr>
          <p:cNvPr id="3" name="Zástupný symbol pro text 2"/>
          <p:cNvSpPr>
            <a:spLocks noGrp="true"/>
          </p:cNvSpPr>
          <p:nvPr>
            <p:ph type="body" idx="1"/>
          </p:nvPr>
        </p:nvSpPr>
        <p:spPr>
          <a:xfrm>
            <a:off x="540000" y="1800000"/>
            <a:ext cx="8064000" cy="4320000"/>
          </a:xfrm>
          <a:prstGeom prst="rect">
            <a:avLst/>
          </a:prstGeom>
        </p:spPr>
        <p:txBody>
          <a:bodyPr vert="horz" lIns="0" tIns="0" rIns="0" bIns="0" rtlCol="false">
            <a:noAutofit/>
          </a:bodyPr>
          <a:lstStyle/>
          <a:p>
            <a:pPr lvl="0"/>
            <a:r>
              <a:rPr lang="cs-CZ" dirty="false"/>
              <a:t>Kliknutím lze upravit styly předlohy textu.</a:t>
            </a:r>
          </a:p>
          <a:p>
            <a:pPr lvl="1"/>
            <a:r>
              <a:rPr lang="cs-CZ" dirty="false"/>
              <a:t>Druhá úroveň</a:t>
            </a:r>
          </a:p>
          <a:p>
            <a:pPr lvl="2"/>
            <a:r>
              <a:rPr lang="cs-CZ" dirty="false"/>
              <a:t>Třetí úroveň</a:t>
            </a:r>
          </a:p>
          <a:p>
            <a:pPr lvl="3"/>
            <a:r>
              <a:rPr lang="cs-CZ" dirty="false"/>
              <a:t>Čtvrtá úroveň</a:t>
            </a:r>
          </a:p>
          <a:p>
            <a:pPr lvl="4"/>
            <a:r>
              <a:rPr lang="cs-CZ" dirty="false"/>
              <a:t>Pátá úroveň</a:t>
            </a:r>
          </a:p>
        </p:txBody>
      </p:sp>
      <p:sp>
        <p:nvSpPr>
          <p:cNvPr id="4" name="Zástupný symbol pro datum 3"/>
          <p:cNvSpPr>
            <a:spLocks noGrp="true"/>
          </p:cNvSpPr>
          <p:nvPr>
            <p:ph type="dt" sz="half" idx="2"/>
          </p:nvPr>
        </p:nvSpPr>
        <p:spPr>
          <a:xfrm>
            <a:off x="540000" y="6516000"/>
            <a:ext cx="1116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5" name="Zástupný symbol pro zápatí 4"/>
          <p:cNvSpPr>
            <a:spLocks noGrp="true"/>
          </p:cNvSpPr>
          <p:nvPr>
            <p:ph type="ftr" sz="quarter" idx="3"/>
          </p:nvPr>
        </p:nvSpPr>
        <p:spPr>
          <a:xfrm>
            <a:off x="1692000" y="6516000"/>
            <a:ext cx="6912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endParaRPr lang="cs-CZ" dirty="false"/>
          </a:p>
        </p:txBody>
      </p:sp>
      <p:sp>
        <p:nvSpPr>
          <p:cNvPr id="6" name="Zástupný symbol pro číslo snímku 5"/>
          <p:cNvSpPr>
            <a:spLocks noGrp="true"/>
          </p:cNvSpPr>
          <p:nvPr>
            <p:ph type="sldNum" sz="quarter" idx="4"/>
          </p:nvPr>
        </p:nvSpPr>
        <p:spPr>
          <a:xfrm>
            <a:off x="8640000" y="6516000"/>
            <a:ext cx="468000" cy="180000"/>
          </a:xfrm>
          <a:prstGeom prst="rect">
            <a:avLst/>
          </a:prstGeom>
        </p:spPr>
        <p:txBody>
          <a:bodyPr vert="horz" lIns="0" tIns="0" rIns="0" bIns="0" rtlCol="false" anchor="ctr"/>
          <a:lstStyle>
            <a:lvl1pPr algn="ctr">
              <a:defRPr sz="1050" b="true">
                <a:solidFill>
                  <a:schemeClr val="tx1"/>
                </a:solidFill>
              </a:defRPr>
            </a:lvl1pPr>
          </a:lstStyle>
          <a:p>
            <a:fld id="{479BF083-4774-43B1-9AB0-5CC1AC5DD8EE}" type="slidenum">
              <a:rPr lang="cs-CZ" smtClean="false"/>
              <a:pPr/>
              <a:t>‹#›</a:t>
            </a:fld>
            <a:endParaRPr lang="cs-CZ" dirty="false"/>
          </a:p>
        </p:txBody>
      </p:sp>
      <p:sp>
        <p:nvSpPr>
          <p:cNvPr id="18" name="Obdélník 17"/>
          <p:cNvSpPr/>
          <p:nvPr/>
        </p:nvSpPr>
        <p:spPr>
          <a:xfrm>
            <a:off x="0" y="6732000"/>
            <a:ext cx="9144000" cy="126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57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5" r:id="rId2"/>
    <p:sldLayoutId id="2147483676" r:id="rId3"/>
    <p:sldLayoutId id="2147483677" r:id="rId4"/>
    <p:sldLayoutId id="2147483678" r:id="rId5"/>
    <p:sldLayoutId id="2147483673" r:id="rId6"/>
    <p:sldLayoutId id="2147483679" r:id="rId7"/>
    <p:sldLayoutId id="2147483680" r:id="rId8"/>
    <p:sldLayoutId id="2147483681" r:id="rId9"/>
    <p:sldLayoutId id="2147483682" r:id="rId10"/>
  </p:sldLayoutIdLst>
  <p:hf hdr="false" ftr="false" dt="false"/>
  <p:txStyles>
    <p:titleStyle>
      <a:lvl1pPr algn="l" defTabSz="914400" rtl="false" eaLnBrk="true" latinLnBrk="false" hangingPunct="true">
        <a:lnSpc>
          <a:spcPct val="100000"/>
        </a:lnSpc>
        <a:spcBef>
          <a:spcPct val="0"/>
        </a:spcBef>
        <a:buNone/>
        <a:defRPr sz="3200" b="true" kern="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32000" indent="-432000" algn="l" defTabSz="914400" rtl="false" eaLnBrk="true" latinLnBrk="false" hangingPunct="true">
        <a:lnSpc>
          <a:spcPts val="2880"/>
        </a:lnSpc>
        <a:spcBef>
          <a:spcPts val="600"/>
        </a:spcBef>
        <a:spcAft>
          <a:spcPts val="600"/>
        </a:spcAft>
        <a:buClr>
          <a:schemeClr val="accent2"/>
        </a:buClr>
        <a:buSzPct val="100000"/>
        <a:buFont typeface="Wingdings" panose="05000000000000000000" pitchFamily="2" charset="2"/>
        <a:buChar char=""/>
        <a:defRPr sz="2400" b="false" kern="1200">
          <a:solidFill>
            <a:schemeClr val="tx1"/>
          </a:solidFill>
          <a:latin typeface="+mn-lt"/>
          <a:ea typeface="+mn-ea"/>
          <a:cs typeface="+mn-cs"/>
        </a:defRPr>
      </a:lvl1pPr>
      <a:lvl2pPr marL="666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8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lang="cs-CZ" sz="2000" kern="1200" dirty="false" smtClean="false">
          <a:solidFill>
            <a:schemeClr val="tx1"/>
          </a:solidFill>
          <a:latin typeface="+mn-lt"/>
          <a:ea typeface="+mn-ea"/>
          <a:cs typeface="+mn-cs"/>
        </a:defRPr>
      </a:lvl4pPr>
      <a:lvl5pPr marL="1422000" indent="-252000" algn="l" defTabSz="914400" rtl="false" eaLnBrk="true" latinLnBrk="false" hangingPunct="true">
        <a:lnSpc>
          <a:spcPts val="2400"/>
        </a:lnSpc>
        <a:spcBef>
          <a:spcPts val="300"/>
        </a:spcBef>
        <a:spcAft>
          <a:spcPts val="300"/>
        </a:spcAft>
        <a:buClr>
          <a:schemeClr val="accent2"/>
        </a:buClr>
        <a:buSzPct val="80000"/>
        <a:buFont typeface="Wingdings" panose="05000000000000000000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false" eaLnBrk="true" latinLnBrk="false" hangingPunct="true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false" eaLnBrk="true" latinLnBrk="false" hangingPunct="true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   <Relationship Target="../media/image4.png" Type="http://schemas.openxmlformats.org/officeDocument/2006/relationships/image" Id="rId3"/>
    <Relationship Target="../media/image3.png" Type="http://schemas.openxmlformats.org/officeDocument/2006/relationships/image" Id="rId2"/>
    <Relationship Target="../slideLayouts/slideLayout1.xml" Type="http://schemas.openxmlformats.org/officeDocument/2006/relationships/slideLayout" Id="rId1"/>
    <Relationship Target="../media/image5.png" Type="http://schemas.openxmlformats.org/officeDocument/2006/relationships/image" Id="rId4"/>
</Relationships>

</file>

<file path=ppt/slides/_rels/slide10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13.xml.rels><?xml version="1.0" encoding="UTF-8" standalone="yes"?>
<Relationships xmlns="http://schemas.openxmlformats.org/package/2006/relationships">
    <Relationship Target="../notesSlides/notesSlide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4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5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9.xml" Type="http://schemas.openxmlformats.org/officeDocument/2006/relationships/notesSlide" Id="rId2"/>
    <Relationship Target="../slideLayouts/slideLayout2.xml" Type="http://schemas.openxmlformats.org/officeDocument/2006/relationships/slideLayout" Id="rId1"/>
    <Relationship TargetMode="External" Target="https://publicita.dotaceeu.cz/" Type="http://schemas.openxmlformats.org/officeDocument/2006/relationships/hyperlink" Id="rId4"/>
</Relationships>

</file>

<file path=ppt/slides/_rels/slide16.xml.rels><?xml version="1.0" encoding="UTF-8" standalone="yes"?>
<Relationships xmlns="http://schemas.openxmlformats.org/package/2006/relationships">
    <Relationship Target="../notesSlides/notesSlide10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7.xml.rels><?xml version="1.0" encoding="UTF-8" standalone="yes"?>
<Relationships xmlns="http://schemas.openxmlformats.org/package/2006/relationships">
    <Relationship Target="../notesSlides/notesSlide1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8.xml.rels><?xml version="1.0" encoding="UTF-8" standalone="yes"?>
<Relationships xmlns="http://schemas.openxmlformats.org/package/2006/relationships">
    <Relationship Target="../notesSlides/notesSlide1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19.xml.rels><?xml version="1.0" encoding="UTF-8" standalone="yes"?>
<Relationships xmlns="http://schemas.openxmlformats.org/package/2006/relationships">
    <Relationship Target="../notesSlides/notesSlide1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0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21.xml.rels><?xml version="1.0" encoding="UTF-8" standalone="yes"?>
<Relationships xmlns="http://schemas.openxmlformats.org/package/2006/relationships">
    <Relationship Target="../notesSlides/notesSlide1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2.xml.rels><?xml version="1.0" encoding="UTF-8" standalone="yes"?>
<Relationships xmlns="http://schemas.openxmlformats.org/package/2006/relationships">
    <Relationship Target="../notesSlides/notesSlide1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5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6.xml.rels><?xml version="1.0" encoding="UTF-8" standalone="yes"?>
<Relationships xmlns="http://schemas.openxmlformats.org/package/2006/relationships">
    <Relationship Target="../notesSlides/notesSlide1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27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29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3"/>
    <Relationship Target="../notesSlides/notesSlide1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0.xml.rels><?xml version="1.0" encoding="UTF-8" standalone="yes"?>
<Relationships xmlns="http://schemas.openxmlformats.org/package/2006/relationships">
    <Relationship TargetMode="External" Target="http://www.esfcr.cz/" Type="http://schemas.openxmlformats.org/officeDocument/2006/relationships/hyperlink" Id="rId2"/>
    <Relationship Target="../slideLayouts/slideLayout2.xml" Type="http://schemas.openxmlformats.org/officeDocument/2006/relationships/slideLayout" Id="rId1"/>
</Relationships>

</file>

<file path=ppt/slides/_rels/slide31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2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3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4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35.xml.rels><?xml version="1.0" encoding="UTF-8" standalone="yes"?>
<Relationships xmlns="http://schemas.openxmlformats.org/package/2006/relationships">
    <Relationship Target="../notesSlides/notesSlide17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6.xml.rels><?xml version="1.0" encoding="UTF-8" standalone="yes"?>
<Relationships xmlns="http://schemas.openxmlformats.org/package/2006/relationships">
    <Relationship TargetMode="External" Target="https://www.esfcr.cz/pravidla-pro-zadatele-a-prijemce-opz-plus/-/dokument/18068507" Type="http://schemas.openxmlformats.org/officeDocument/2006/relationships/hyperlink" Id="rId3"/>
    <Relationship TargetMode="External" Target="https://www.esfcr.cz/pravidla-pro-zadatele-a-prijemce-opz-plus/-/dokument/18068434" Type="http://schemas.openxmlformats.org/officeDocument/2006/relationships/hyperlink" Id="rId2"/>
    <Relationship Target="../slideLayouts/slideLayout2.xml" Type="http://schemas.openxmlformats.org/officeDocument/2006/relationships/slideLayout" Id="rId1"/>
    <Relationship TargetMode="External" Target="https://www.esfcr.cz/formulare-a-pokyny-ke-zprave-o-realizaci-projektu-zadosti-o-platbu-a-zadosti-o-zmenu-opz-plus/-/dokument/19197567" Type="http://schemas.openxmlformats.org/officeDocument/2006/relationships/hyperlink" Id="rId6"/>
    <Relationship TargetMode="External" Target="https://www.esfcr.cz/formulare-a-pokyny-ke-zprave-o-realizaci-projektu-zadosti-o-platbu-a-zadosti-o-zmenu-opz-plus/-/dokument/19489509" Type="http://schemas.openxmlformats.org/officeDocument/2006/relationships/hyperlink" Id="rId5"/>
    <Relationship TargetMode="External" Target="https://www.esfcr.cz/monitorovani-podporenych-osob-opz-plus" Type="http://schemas.openxmlformats.org/officeDocument/2006/relationships/hyperlink" Id="rId4"/>
</Relationships>

</file>

<file path=ppt/slides/_rels/slide37.xml.rels><?xml version="1.0" encoding="UTF-8" standalone="yes"?>
<Relationships xmlns="http://schemas.openxmlformats.org/package/2006/relationships">
    <Relationship TargetMode="External" Target="https://www.esfcr.cz/technicka_podpora_opzplus" Type="http://schemas.openxmlformats.org/officeDocument/2006/relationships/hyperlink" Id="rId3"/>
    <Relationship Target="../notesSlides/notesSlide18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38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4.xml.rels><?xml version="1.0" encoding="UTF-8" standalone="yes"?>
<Relationships xmlns="http://schemas.openxmlformats.org/package/2006/relationships">
    <Relationship Target="../notesSlides/notesSlide2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5.xml.rels><?xml version="1.0" encoding="UTF-8" standalone="yes"?>
<Relationships xmlns="http://schemas.openxmlformats.org/package/2006/relationships">
    <Relationship Target="../notesSlides/notesSlide3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6.xml.rels><?xml version="1.0" encoding="UTF-8" standalone="yes"?>
<Relationships xmlns="http://schemas.openxmlformats.org/package/2006/relationships">
    <Relationship Target="../slideLayouts/slideLayout2.xml" Type="http://schemas.openxmlformats.org/officeDocument/2006/relationships/slideLayout" Id="rId1"/>
</Relationships>

</file>

<file path=ppt/slides/_rels/slide7.xml.rels><?xml version="1.0" encoding="UTF-8" standalone="yes"?>
<Relationships xmlns="http://schemas.openxmlformats.org/package/2006/relationships">
    <Relationship Target="../notesSlides/notesSlide4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8.xml.rels><?xml version="1.0" encoding="UTF-8" standalone="yes"?>
<Relationships xmlns="http://schemas.openxmlformats.org/package/2006/relationships">
    <Relationship TargetMode="External" Target="https://www.esfcr.cz/monitorovani-podporenych-osob-opz" Type="http://schemas.openxmlformats.org/officeDocument/2006/relationships/hyperlink" Id="rId3"/>
    <Relationship Target="../notesSlides/notesSlide5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_rels/slide9.xml.rels><?xml version="1.0" encoding="UTF-8" standalone="yes"?>
<Relationships xmlns="http://schemas.openxmlformats.org/package/2006/relationships">
    <Relationship Target="../notesSlides/notesSlide6.xml" Type="http://schemas.openxmlformats.org/officeDocument/2006/relationships/notesSlide" Id="rId2"/>
    <Relationship Target="../slideLayouts/slideLayout2.xml" Type="http://schemas.openxmlformats.org/officeDocument/2006/relationships/slideLayout" Id="rId1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Seminář pro příjemce </a:t>
            </a:r>
            <a:br>
              <a:rPr lang="cs-CZ" sz="2800" dirty="false"/>
            </a:br>
            <a:r>
              <a:rPr lang="cs-CZ" sz="2800" dirty="false"/>
              <a:t>Výzva č. 03_22_009 - Podpora sociální práce II</a:t>
            </a:r>
          </a:p>
        </p:txBody>
      </p:sp>
      <p:sp>
        <p:nvSpPr>
          <p:cNvPr id="6" name="Zástupný symbol pro text 5"/>
          <p:cNvSpPr>
            <a:spLocks noGrp="true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cs-CZ" sz="2800" dirty="false"/>
              <a:t>Oddělení projektů sociálního začleňování II</a:t>
            </a:r>
          </a:p>
          <a:p>
            <a:r>
              <a:rPr lang="cs-CZ" sz="2800" dirty="false"/>
              <a:t>(873)</a:t>
            </a:r>
          </a:p>
        </p:txBody>
      </p:sp>
      <p:sp>
        <p:nvSpPr>
          <p:cNvPr id="7" name="Zástupný symbol pro text 6"/>
          <p:cNvSpPr>
            <a:spLocks noGrp="true"/>
          </p:cNvSpPr>
          <p:nvPr>
            <p:ph type="body" sz="quarter" idx="14"/>
          </p:nvPr>
        </p:nvSpPr>
        <p:spPr>
          <a:xfrm>
            <a:off x="1434779" y="4941168"/>
            <a:ext cx="7272000" cy="540000"/>
          </a:xfrm>
        </p:spPr>
        <p:txBody>
          <a:bodyPr/>
          <a:lstStyle/>
          <a:p>
            <a:endParaRPr lang="cs-CZ" dirty="false"/>
          </a:p>
          <a:p>
            <a:r>
              <a:rPr lang="cs-CZ" dirty="false"/>
              <a:t> 4. 3. 2024</a:t>
            </a:r>
          </a:p>
        </p:txBody>
      </p:sp>
      <p:pic>
        <p:nvPicPr>
          <p:cNvPr id="14" name="Zástupný symbol pro obrázek 13"/>
          <p:cNvPicPr>
            <a:picLocks noGrp="true" noChangeAspect="true"/>
          </p:cNvPicPr>
          <p:nvPr>
            <p:ph type="pic" sz="quarter" idx="15"/>
          </p:nvPr>
        </p:nvPicPr>
        <p:blipFill>
          <a:blip cstate="print"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2636837"/>
            <a:ext cx="540000" cy="540000"/>
          </a:xfrm>
        </p:spPr>
      </p:pic>
      <p:pic>
        <p:nvPicPr>
          <p:cNvPr id="15" name="Zástupný symbol pro obrázek 14"/>
          <p:cNvPicPr>
            <a:picLocks noGrp="true" noChangeAspect="true"/>
          </p:cNvPicPr>
          <p:nvPr>
            <p:ph type="pic" sz="quarter" idx="16"/>
          </p:nvPr>
        </p:nvPicPr>
        <p:blipFill>
          <a:blip cstate="print"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000" y="4089600"/>
            <a:ext cx="540000" cy="540000"/>
          </a:xfrm>
        </p:spPr>
      </p:pic>
      <p:pic>
        <p:nvPicPr>
          <p:cNvPr id="16" name="Zástupný symbol pro obrázek 15"/>
          <p:cNvPicPr>
            <a:picLocks noGrp="true" noChangeAspect="true"/>
          </p:cNvPicPr>
          <p:nvPr>
            <p:ph type="pic" sz="quarter" idx="17"/>
          </p:nvPr>
        </p:nvPicPr>
        <p:blipFill>
          <a:blip cstate="print"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35" y="5155200"/>
            <a:ext cx="540000" cy="540000"/>
          </a:xfrm>
        </p:spPr>
      </p:pic>
    </p:spTree>
    <p:extLst>
      <p:ext uri="{BB962C8B-B14F-4D97-AF65-F5344CB8AC3E}">
        <p14:creationId xmlns:p14="http://schemas.microsoft.com/office/powerpoint/2010/main" val="33746618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71BF29E-E5B3-EA80-1096-3C56C9D8E2D3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Vykazování indikátorů od 1. 3. 2024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E524F15-5DC0-28EB-7D02-DA4E8CACCF41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r>
              <a:rPr lang="cs-CZ" sz="1800" dirty="false"/>
              <a:t>Indikátory týkající se účastníků  - nově se přímo vykazují v ISKP21+</a:t>
            </a:r>
          </a:p>
          <a:p>
            <a:r>
              <a:rPr lang="cs-CZ" sz="1800" dirty="false"/>
              <a:t>Příjemce klikne na indikátor s příznakem IS ESF (ne </a:t>
            </a:r>
            <a:r>
              <a:rPr lang="cs-CZ" sz="1800" dirty="false" err="true"/>
              <a:t>indi</a:t>
            </a:r>
            <a:r>
              <a:rPr lang="cs-CZ" sz="1800" dirty="false"/>
              <a:t>. 600 000)</a:t>
            </a:r>
          </a:p>
          <a:p>
            <a:r>
              <a:rPr lang="cs-CZ" sz="1800" dirty="false"/>
              <a:t>Tlačítko vykázat změnu/přírůstek  -  doplnit dosaženou hodnotu za </a:t>
            </a:r>
            <a:r>
              <a:rPr lang="cs-CZ" sz="1800" dirty="false" err="true"/>
              <a:t>monit</a:t>
            </a:r>
            <a:r>
              <a:rPr lang="cs-CZ" sz="1800" dirty="false"/>
              <a:t>. období (datum dosažené hodnoty se doplní automaticky).</a:t>
            </a:r>
          </a:p>
          <a:p>
            <a:r>
              <a:rPr lang="cs-CZ" sz="1800" dirty="false"/>
              <a:t>U indikátorů s příznakem IS ESF může příjemce editovat hodnoty pouze u dílčích (podřízených) indikátorů v detailu MUŽI a ŽENY (Primární (nadřízený) indikátor je automaticky dopočten). </a:t>
            </a:r>
          </a:p>
          <a:p>
            <a:r>
              <a:rPr lang="cs-CZ" sz="1800" dirty="false"/>
              <a:t>Pro kontrolu správnosti vykázaných hodnot lze použít pomůcku - Tabulka pro vykázání hodnot indikátorů týkajících se účastníků  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524458F-7969-799B-A8DB-9123D725E7F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998081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ECC4EC-2463-FD0F-D3F7-FE9935E67146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Vykazování indikátorů od 1. 3. 2024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EE683F-02B2-9949-2E2F-10A8687FF356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algn="l"/>
            <a:endParaRPr lang="cs-CZ" sz="1800" b="false" i="false" u="none" strike="noStrike" baseline="0" dirty="false">
              <a:solidFill>
                <a:srgbClr val="000000"/>
              </a:solidFill>
              <a:latin typeface="Arial" panose="020B0604020202020204" pitchFamily="34" charset="0"/>
            </a:endParaRPr>
          </a:p>
          <a:p>
            <a:r>
              <a:rPr lang="cs-CZ" sz="1800" dirty="false"/>
              <a:t>Komentář k dosažené hodnotě se u dílčích indikátorů nevyplňuje (Povinně se vyplňuje komentář k dosažené hodnotě u </a:t>
            </a:r>
            <a:r>
              <a:rPr lang="cs-CZ" sz="1800" dirty="false" err="true"/>
              <a:t>indi</a:t>
            </a:r>
            <a:r>
              <a:rPr lang="cs-CZ" sz="1800" dirty="false"/>
              <a:t>. 600 000 Celkový počet účastníků). </a:t>
            </a:r>
          </a:p>
          <a:p>
            <a:r>
              <a:rPr lang="cs-CZ" sz="1800" dirty="false"/>
              <a:t>Po vyplnění dosažených hodnot u dílčích (podřízených) indikátorů je nutné provést validační kontrolu (tlačítko VYHODNOŤ VALIDAČNÍ KONTROLY)</a:t>
            </a:r>
          </a:p>
          <a:p>
            <a:r>
              <a:rPr lang="cs-CZ" sz="1800" dirty="false"/>
              <a:t>Pokud kontrola proběhne s chybami je nutné je opravit, jinak nepůjde </a:t>
            </a:r>
            <a:r>
              <a:rPr lang="cs-CZ" sz="1800" dirty="false" err="true"/>
              <a:t>ZoR</a:t>
            </a:r>
            <a:r>
              <a:rPr lang="cs-CZ" sz="1800" dirty="false"/>
              <a:t> finalizovat.</a:t>
            </a:r>
          </a:p>
          <a:p>
            <a:endParaRPr lang="cs-CZ" sz="18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2DDF62A-A8B7-7E11-5A5F-E871CA41198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368031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C1D9CC-0152-7483-A02F-2A684F7F0B3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Specifické datové položky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B756F1F-566F-3301-0DE9-A1B74EACDBCA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76000" y="1340768"/>
            <a:ext cx="8064000" cy="4752528"/>
          </a:xfrm>
        </p:spPr>
        <p:txBody>
          <a:bodyPr/>
          <a:lstStyle/>
          <a:p>
            <a:r>
              <a:rPr lang="cs-CZ" sz="1800" dirty="false"/>
              <a:t>Sběr informací ŘO o poskytnuté podpoře</a:t>
            </a:r>
          </a:p>
          <a:p>
            <a:r>
              <a:rPr lang="cs-CZ" sz="1800" dirty="false"/>
              <a:t>V rámci obrazovky </a:t>
            </a:r>
            <a:r>
              <a:rPr lang="cs-CZ" sz="1800" b="true" dirty="false">
                <a:highlight>
                  <a:srgbClr val="C0C0C0"/>
                </a:highlight>
              </a:rPr>
              <a:t>SPECIFICKÉ DATOVÉ POLOŽKY </a:t>
            </a:r>
            <a:r>
              <a:rPr lang="cs-CZ" sz="1800" dirty="false"/>
              <a:t>má příjemce povinnost vykazovat hodnoty pro plnění:</a:t>
            </a:r>
          </a:p>
          <a:p>
            <a:r>
              <a:rPr lang="cs-CZ" sz="1800" dirty="false"/>
              <a:t>1) </a:t>
            </a:r>
            <a:r>
              <a:rPr lang="cs-CZ" sz="1800" b="true" dirty="false"/>
              <a:t>Počet podpořených osob původem z Ukrajiny </a:t>
            </a:r>
            <a:r>
              <a:rPr lang="cs-CZ" sz="1800" dirty="false"/>
              <a:t>(celkový počet od začátku realizace projektu bez ohledu na výši podpory)</a:t>
            </a:r>
          </a:p>
          <a:p>
            <a:r>
              <a:rPr lang="cs-CZ" sz="1800" dirty="false"/>
              <a:t>2) </a:t>
            </a:r>
            <a:r>
              <a:rPr lang="cs-CZ" sz="1800" b="true" dirty="false"/>
              <a:t>Celkový počet podpořených osob </a:t>
            </a:r>
            <a:r>
              <a:rPr lang="cs-CZ" sz="1800" dirty="false"/>
              <a:t>(celkový počet od začátku realizace projektu zahrnující jak účastníky v MI 600 000 – osoby s podporou nad 40 hodin, tak osoby, které obdržely podporu v rozsahu nižším než 40 hodin nebo mají nepřímý prospěch z podpory nebo jsou anonymní. </a:t>
            </a:r>
          </a:p>
          <a:p>
            <a:pPr marL="0" indent="0">
              <a:buNone/>
            </a:pPr>
            <a:r>
              <a:rPr lang="cs-CZ" sz="1800" b="true" dirty="false"/>
              <a:t>V obou případech se jedná o odhad příjemce </a:t>
            </a:r>
            <a:r>
              <a:rPr lang="cs-CZ" sz="1800" dirty="false"/>
              <a:t>na základě jemu dostupných informací o podpořených osobách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2445F2-52D6-866B-5C2B-425C8BCFFE81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235335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5061A8F-D523-400A-B5D1-D385BC7D1DE2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Zor – informace o plnění </a:t>
            </a:r>
            <a:r>
              <a:rPr lang="pt-BR" sz="2800" dirty="false"/>
              <a:t>horizontální</a:t>
            </a:r>
            <a:r>
              <a:rPr lang="cs-CZ" sz="2800" dirty="false"/>
              <a:t>ch</a:t>
            </a:r>
            <a:r>
              <a:rPr lang="pt-BR" sz="2800" dirty="false"/>
              <a:t> princip</a:t>
            </a:r>
            <a:r>
              <a:rPr lang="cs-CZ" sz="2800" dirty="false"/>
              <a:t>ů</a:t>
            </a:r>
            <a:endParaRPr lang="cs-CZ" sz="2800" dirty="false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78B7AED-14C4-44C7-ABBD-3CBBF9E135A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247240"/>
          </a:xfrm>
        </p:spPr>
        <p:txBody>
          <a:bodyPr/>
          <a:lstStyle/>
          <a:p>
            <a:pPr marL="0" indent="0">
              <a:buNone/>
            </a:pPr>
            <a:endParaRPr lang="cs-CZ" sz="2800" dirty="false"/>
          </a:p>
          <a:p>
            <a:pPr marL="0" indent="0">
              <a:buNone/>
            </a:pPr>
            <a:r>
              <a:rPr lang="cs-CZ" dirty="false"/>
              <a:t>Na obrazovce </a:t>
            </a:r>
            <a:r>
              <a:rPr lang="cs-CZ" dirty="false">
                <a:highlight>
                  <a:srgbClr val="C0C0C0"/>
                </a:highlight>
              </a:rPr>
              <a:t>HORIZONTÁLNÍ PRINCIPY</a:t>
            </a:r>
            <a:r>
              <a:rPr lang="cs-CZ" dirty="false"/>
              <a:t> se zobrazí seznam horizontálních principů relevantních pro projekt: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false"/>
              <a:t>neutrální vliv – popis plnění se nevyžaduje,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false"/>
              <a:t>pozitivní vliv – popis plnění je vyžadován,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dirty="false"/>
              <a:t>cílené zaměření – popis plnění je vyžadován. </a:t>
            </a:r>
          </a:p>
          <a:p>
            <a:pPr marL="414000" lvl="1" indent="0">
              <a:buNone/>
            </a:pPr>
            <a:r>
              <a:rPr lang="cs-CZ" sz="1800" i="true" dirty="false"/>
              <a:t>Popis plnění musí vystihovat naplňování daného principu (ne obecné formulace)</a:t>
            </a:r>
          </a:p>
          <a:p>
            <a:pPr marL="0" indent="0">
              <a:buNone/>
            </a:pPr>
            <a:endParaRPr lang="cs-CZ" sz="1800" b="true" u="sng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B764BB0-0493-4B32-9430-327BB79A553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972620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B20C7BA-8958-4F5D-8680-4A8ADD05913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Publicita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470FE5-652A-4623-834E-213370294BCC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427240"/>
          </a:xfrm>
        </p:spPr>
        <p:txBody>
          <a:bodyPr/>
          <a:lstStyle/>
          <a:p>
            <a:pPr marL="0" lvl="1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sz="2400" b="true" dirty="false">
                <a:solidFill>
                  <a:schemeClr val="accent1"/>
                </a:solidFill>
              </a:rPr>
              <a:t>Zahájení projektu: </a:t>
            </a:r>
          </a:p>
          <a:p>
            <a:pPr algn="just">
              <a:lnSpc>
                <a:spcPct val="12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zveřejnit na své </a:t>
            </a:r>
            <a:r>
              <a:rPr lang="cs-CZ" sz="1800" b="true" dirty="false">
                <a:solidFill>
                  <a:schemeClr val="accent1"/>
                </a:solidFill>
              </a:rPr>
              <a:t>internetové stránce stručný popis projektu </a:t>
            </a:r>
            <a:r>
              <a:rPr lang="cs-CZ" sz="1800" dirty="false">
                <a:solidFill>
                  <a:schemeClr val="accent1"/>
                </a:solidFill>
              </a:rPr>
              <a:t>a zdůraznit, že je na daný projekt poskytována finanční podpora EU (vložit při zahájení realizace projektu a následně jej dle potřeby aktualizovat); </a:t>
            </a:r>
          </a:p>
          <a:p>
            <a:pPr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spravovat </a:t>
            </a:r>
            <a:r>
              <a:rPr lang="cs-CZ" sz="1800" b="true" dirty="false">
                <a:solidFill>
                  <a:schemeClr val="accent1"/>
                </a:solidFill>
              </a:rPr>
              <a:t>prezentaci projektu na portálu </a:t>
            </a:r>
            <a:r>
              <a:rPr lang="cs-CZ" sz="1800" dirty="false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www.esfcr.cz</a:t>
            </a:r>
            <a:r>
              <a:rPr lang="cs-CZ" sz="1800" dirty="false">
                <a:solidFill>
                  <a:schemeClr val="accent1"/>
                </a:solidFill>
              </a:rPr>
              <a:t> </a:t>
            </a:r>
            <a:r>
              <a:rPr lang="cs-CZ" sz="1800" b="true" dirty="false"/>
              <a:t>– zatím není relevantní, systém to neumožňuje</a:t>
            </a:r>
            <a:r>
              <a:rPr lang="cs-CZ" sz="1800" dirty="false"/>
              <a:t>,</a:t>
            </a:r>
            <a:r>
              <a:rPr lang="cs-CZ" sz="1800" dirty="false">
                <a:solidFill>
                  <a:srgbClr val="FF0000"/>
                </a:solidFill>
              </a:rPr>
              <a:t> </a:t>
            </a:r>
            <a:r>
              <a:rPr lang="cs-CZ" sz="1800" dirty="false">
                <a:solidFill>
                  <a:schemeClr val="accent1"/>
                </a:solidFill>
              </a:rPr>
              <a:t>základní obsah prezentace (tj. popisu projektu) je na portál přenesen z MS2021+ – příjemce aktualizuje; </a:t>
            </a:r>
          </a:p>
          <a:p>
            <a:pPr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umístit alespoň </a:t>
            </a:r>
            <a:r>
              <a:rPr lang="cs-CZ" sz="1800" b="true" dirty="false">
                <a:solidFill>
                  <a:schemeClr val="accent1"/>
                </a:solidFill>
              </a:rPr>
              <a:t>1 povinný plakát </a:t>
            </a:r>
            <a:r>
              <a:rPr lang="cs-CZ" sz="1800" dirty="false">
                <a:solidFill>
                  <a:schemeClr val="accent1"/>
                </a:solidFill>
              </a:rPr>
              <a:t>nebo elektronické zobrazovací zařízení velikosti minimálně A3 s informacemi o projektu v místě realizace projektu -</a:t>
            </a:r>
            <a:r>
              <a:rPr lang="cs-CZ" sz="1800" b="true" i="true" dirty="false">
                <a:solidFill>
                  <a:schemeClr val="accent1"/>
                </a:solidFill>
              </a:rPr>
              <a:t>viditelně</a:t>
            </a:r>
            <a:r>
              <a:rPr lang="cs-CZ" sz="1800" dirty="false">
                <a:solidFill>
                  <a:schemeClr val="accent1"/>
                </a:solidFill>
              </a:rPr>
              <a:t> pro veřejnost, tj. vstupní prostory budovy, </a:t>
            </a:r>
            <a:r>
              <a:rPr lang="cs-CZ" sz="1800" b="true" i="true" dirty="false">
                <a:solidFill>
                  <a:schemeClr val="accent1"/>
                </a:solidFill>
              </a:rPr>
              <a:t>po celou dobu realizace </a:t>
            </a:r>
            <a:r>
              <a:rPr lang="cs-CZ" sz="1800" dirty="false">
                <a:solidFill>
                  <a:schemeClr val="accent1"/>
                </a:solidFill>
              </a:rPr>
              <a:t>projektu, </a:t>
            </a:r>
            <a:r>
              <a:rPr lang="cs-CZ" sz="1800" b="true" i="true" dirty="false">
                <a:solidFill>
                  <a:schemeClr val="accent1"/>
                </a:solidFill>
              </a:rPr>
              <a:t>na všech místech realizace </a:t>
            </a:r>
            <a:r>
              <a:rPr lang="cs-CZ" sz="1800" dirty="false">
                <a:solidFill>
                  <a:schemeClr val="accent1"/>
                </a:solidFill>
              </a:rPr>
              <a:t>daného projektu.</a:t>
            </a:r>
            <a:endParaRPr lang="cs-CZ" sz="1400" dirty="false"/>
          </a:p>
          <a:p>
            <a:pPr>
              <a:lnSpc>
                <a:spcPct val="100000"/>
              </a:lnSpc>
            </a:pPr>
            <a:endParaRPr lang="cs-CZ" dirty="false"/>
          </a:p>
          <a:p>
            <a:pPr marL="0" lvl="0" indent="0" algn="just">
              <a:lnSpc>
                <a:spcPct val="100000"/>
              </a:lnSpc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49A4075-1EE1-49D3-A3DE-416779D1B72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158794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BE870F-AB3F-4600-B129-80FA4A79B296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Publicita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59AA46-CB71-4A36-8A09-12D3E0F7719B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080000"/>
            <a:ext cx="8064000" cy="56160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false"/>
          </a:p>
          <a:p>
            <a:pPr lvl="1" algn="just">
              <a:lnSpc>
                <a:spcPct val="100000"/>
              </a:lnSpc>
            </a:pPr>
            <a:r>
              <a:rPr lang="cs-CZ" sz="1400" dirty="false"/>
              <a:t>Plakát:</a:t>
            </a:r>
          </a:p>
          <a:p>
            <a:pPr lvl="2" algn="just">
              <a:lnSpc>
                <a:spcPct val="100000"/>
              </a:lnSpc>
            </a:pPr>
            <a:r>
              <a:rPr lang="cs-CZ" sz="1600" dirty="false"/>
              <a:t>není nutné zveřejňovat, pokud je realizátorem projektu </a:t>
            </a:r>
            <a:r>
              <a:rPr lang="cs-CZ" sz="1600" b="true" i="true" dirty="false"/>
              <a:t>fyzická osoba</a:t>
            </a:r>
            <a:r>
              <a:rPr lang="cs-CZ" sz="1600" dirty="false"/>
              <a:t>; </a:t>
            </a:r>
          </a:p>
          <a:p>
            <a:pPr lvl="2" algn="just">
              <a:lnSpc>
                <a:spcPct val="100000"/>
              </a:lnSpc>
            </a:pPr>
            <a:r>
              <a:rPr lang="cs-CZ" sz="1600" dirty="false"/>
              <a:t>lze umístit </a:t>
            </a:r>
            <a:r>
              <a:rPr lang="cs-CZ" sz="1600" b="true" i="true" dirty="false"/>
              <a:t>více projektů </a:t>
            </a:r>
            <a:r>
              <a:rPr lang="cs-CZ" sz="1600" dirty="false"/>
              <a:t>na jeden plakát, jsou –</a:t>
            </a:r>
            <a:r>
              <a:rPr lang="cs-CZ" sz="1600" dirty="false" err="true"/>
              <a:t>li</a:t>
            </a:r>
            <a:r>
              <a:rPr lang="cs-CZ" sz="1600" dirty="false"/>
              <a:t> v rámci daného operačního programu</a:t>
            </a:r>
          </a:p>
          <a:p>
            <a:pPr lvl="2" algn="just">
              <a:lnSpc>
                <a:spcPct val="100000"/>
              </a:lnSpc>
            </a:pPr>
            <a:r>
              <a:rPr lang="cs-CZ" sz="1600" dirty="false"/>
              <a:t>Příjemce je povinen </a:t>
            </a:r>
            <a:r>
              <a:rPr lang="cs-CZ" sz="1600" b="true" dirty="false"/>
              <a:t>využít </a:t>
            </a:r>
            <a:r>
              <a:rPr lang="cs-CZ" sz="1600" b="true" dirty="false" err="true"/>
              <a:t>elektonickou</a:t>
            </a:r>
            <a:r>
              <a:rPr lang="cs-CZ" sz="1600" b="true" dirty="false"/>
              <a:t> šablonu</a:t>
            </a:r>
            <a:r>
              <a:rPr lang="cs-CZ" sz="1600" dirty="false"/>
              <a:t>, která je dostupná na </a:t>
            </a:r>
            <a:r>
              <a:rPr lang="cs-CZ" sz="1600" dirty="false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www.esfcr.cz</a:t>
            </a:r>
            <a:r>
              <a:rPr lang="cs-CZ" sz="1600" dirty="false"/>
              <a:t> </a:t>
            </a:r>
            <a:r>
              <a:rPr lang="cs-CZ" sz="1400" i="true" dirty="false"/>
              <a:t>(při vyplňování šablony do pole „Hlavní cíl projektu/operace“ je třeba uvést, že je projekt financován z Operačního programu Zaměstnanost plus).</a:t>
            </a:r>
          </a:p>
          <a:p>
            <a:pPr algn="just">
              <a:lnSpc>
                <a:spcPct val="100000"/>
              </a:lnSpc>
            </a:pPr>
            <a:r>
              <a:rPr lang="cs-CZ" sz="1800" dirty="false"/>
              <a:t>zajistit, aby všechny subjekty, které se na realizaci projektu podílí (podpořené osoby), byly informovány o financování projektu z fondů EU</a:t>
            </a:r>
            <a:endParaRPr lang="cs-CZ" sz="1800" dirty="false">
              <a:solidFill>
                <a:srgbClr val="FF0000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V rámci všech informačních a komunikačních aktivit a na výstupech týkajících se projektu </a:t>
            </a:r>
            <a:r>
              <a:rPr lang="cs-CZ" sz="1800" b="true" dirty="false">
                <a:solidFill>
                  <a:schemeClr val="accent1"/>
                </a:solidFill>
              </a:rPr>
              <a:t>určených veřejnosti, </a:t>
            </a:r>
            <a:r>
              <a:rPr lang="cs-CZ" sz="1800" dirty="false">
                <a:solidFill>
                  <a:schemeClr val="accent1"/>
                </a:solidFill>
              </a:rPr>
              <a:t>dává příjemce najevo podporu z ESI fondů tím, že </a:t>
            </a:r>
            <a:r>
              <a:rPr lang="cs-CZ" sz="1800" b="true" dirty="false">
                <a:solidFill>
                  <a:schemeClr val="accent1"/>
                </a:solidFill>
              </a:rPr>
              <a:t>použije logo EU:</a:t>
            </a:r>
            <a:endParaRPr lang="cs-CZ" sz="1800" dirty="false">
              <a:solidFill>
                <a:schemeClr val="accent1"/>
              </a:solidFill>
            </a:endParaRPr>
          </a:p>
          <a:p>
            <a:pPr lvl="1" algn="just">
              <a:lnSpc>
                <a:spcPct val="100000"/>
              </a:lnSpc>
            </a:pPr>
            <a:r>
              <a:rPr lang="cs-CZ" sz="1400" dirty="false">
                <a:solidFill>
                  <a:schemeClr val="accent1"/>
                </a:solidFill>
              </a:rPr>
              <a:t>Povinné prvky loga EU: a) znak EU; b) povinný text „Spolufinancováno Evropskou unií.“ (Logo EU je ke stažení na portálu </a:t>
            </a:r>
            <a:r>
              <a:rPr lang="cs-CZ" sz="1400" dirty="false">
                <a:solidFill>
                  <a:schemeClr val="accent1"/>
                </a:solidFill>
                <a:hlinkClick r:id="rId3"/>
              </a:rPr>
              <a:t>www.esfcr.cz</a:t>
            </a:r>
            <a:r>
              <a:rPr lang="cs-CZ" sz="1400" dirty="false">
                <a:solidFill>
                  <a:schemeClr val="accent1"/>
                </a:solidFill>
              </a:rPr>
              <a:t>).</a:t>
            </a:r>
          </a:p>
          <a:p>
            <a:pPr lvl="1" algn="just">
              <a:lnSpc>
                <a:spcPct val="100000"/>
              </a:lnSpc>
            </a:pPr>
            <a:r>
              <a:rPr lang="cs-CZ" sz="1400" dirty="false">
                <a:solidFill>
                  <a:schemeClr val="accent1"/>
                </a:solidFill>
              </a:rPr>
              <a:t>Logo je vždy zřetelně viditelné (hned při otevření web. stránky), barevné provedení, ne menší než ostatní loga a vždy na první pozici).</a:t>
            </a:r>
          </a:p>
          <a:p>
            <a:pPr lvl="1" algn="just">
              <a:lnSpc>
                <a:spcPct val="100000"/>
              </a:lnSpc>
            </a:pPr>
            <a:r>
              <a:rPr lang="cs-CZ" sz="1400" dirty="false">
                <a:solidFill>
                  <a:schemeClr val="accent1"/>
                </a:solidFill>
              </a:rPr>
              <a:t>Na odkazu </a:t>
            </a:r>
            <a:r>
              <a:rPr lang="cs-CZ" sz="1400" dirty="false">
                <a:solidFill>
                  <a:schemeClr val="accent1"/>
                </a:solidFill>
                <a:hlinkClick r:id="rId4"/>
              </a:rPr>
              <a:t>https://publicita.dotaceeu.cz/</a:t>
            </a:r>
            <a:r>
              <a:rPr lang="cs-CZ" sz="1400" dirty="false">
                <a:solidFill>
                  <a:schemeClr val="accent1"/>
                </a:solidFill>
              </a:rPr>
              <a:t> se nachází generátor publicity pro OPZ+.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EC71108-F1E7-4195-B3DC-DF213D2A354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498254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DDD281-1799-44D7-A29C-76C59A8287D3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PUBLICITA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102D51A-4718-4811-8A31-7D71F832B32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196752"/>
            <a:ext cx="3815976" cy="5661248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buNone/>
            </a:pPr>
            <a:r>
              <a:rPr lang="cs-CZ" sz="1800" b="true" dirty="false">
                <a:solidFill>
                  <a:schemeClr val="accent1"/>
                </a:solidFill>
              </a:rPr>
              <a:t>ANO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false"/>
              <a:t>webové stránky, microsity, sociální média informující o projektu;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false"/>
              <a:t>propagační tiskoviny (brožury, letáky, plakáty, publikace, školicí materiály) a propagační předměty;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false"/>
              <a:t>propagační audiovizuální materiály (reklamní spoty, </a:t>
            </a:r>
            <a:r>
              <a:rPr lang="cs-CZ" sz="1400" dirty="false" err="true"/>
              <a:t>product</a:t>
            </a:r>
            <a:r>
              <a:rPr lang="cs-CZ" sz="1400" dirty="false"/>
              <a:t> </a:t>
            </a:r>
            <a:r>
              <a:rPr lang="cs-CZ" sz="1400" dirty="false" err="true"/>
              <a:t>placement</a:t>
            </a:r>
            <a:r>
              <a:rPr lang="cs-CZ" sz="1400" dirty="false"/>
              <a:t>, sponzorské vzkazy, reportáže, pořady);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false"/>
              <a:t>inzerce (internet, tisk, </a:t>
            </a:r>
            <a:r>
              <a:rPr lang="cs-CZ" sz="1400" dirty="false" err="true"/>
              <a:t>outdoor</a:t>
            </a:r>
            <a:r>
              <a:rPr lang="cs-CZ" sz="1400" dirty="false"/>
              <a:t>);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false"/>
              <a:t>soutěže (s výjimkou cen do soutěží);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false"/>
              <a:t>komunikační akce (semináře, workshopy, konference, tiskové konference, výstavy, veletrhy);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false"/>
              <a:t>PR výstupy při jejich distribuci (tiskové zprávy, informace pro média);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400" dirty="false"/>
              <a:t>dokumenty určené pro veřejnost či cílové skupiny projektu (vstupní, výstupní/závěrečné zprávy, analýzy, certifikáty,135 prezenční listiny apod.)</a:t>
            </a:r>
            <a:endParaRPr lang="cs-CZ" altLang="cs-CZ" sz="1400" dirty="false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8CC6D2A-D51D-46FC-B411-45E5BE2B6C9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16</a:t>
            </a:fld>
            <a:endParaRPr lang="cs-CZ" dirty="false"/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6E7EC008-4A13-4A86-8D04-0DCB16D9B5A9}"/>
              </a:ext>
            </a:extLst>
          </p:cNvPr>
          <p:cNvSpPr txBox="true"/>
          <p:nvPr/>
        </p:nvSpPr>
        <p:spPr>
          <a:xfrm>
            <a:off x="4788026" y="1196752"/>
            <a:ext cx="3707960" cy="526297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1400" dirty="false">
                <a:solidFill>
                  <a:schemeClr val="accent1"/>
                </a:solidFill>
              </a:rPr>
              <a:t>NE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interní dokumenty; 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archivační šanony; 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elektronická i listinná komunikace;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pracovní smlouvy; 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dokumentace k zakázkám; 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veškeré smlouvy s dodavateli; 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smlouvy mezi příjemcem či partnerem a dalším subjektem (nikoli dodavatelem), jejichž předmětem je zapojení cílové skupiny do projektu, kdy žádná ze smluvních stran není cílovou skupinou;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účetní doklady vztahující se k výdajům projektu; 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vybavení pořízené z prostředků projektu (s výjimkou propagačních předmětů); 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neplacené PR články a převzaté PR výstupy (např. médii); 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ceny do soutěží; </a:t>
            </a:r>
          </a:p>
          <a:p>
            <a:pPr marL="432000" indent="-432000" algn="just">
              <a:buClr>
                <a:schemeClr val="accent2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400" dirty="false"/>
              <a:t>výstupy, kde to není technicky možné (např. strojově generované objednávky, faktury).</a:t>
            </a:r>
          </a:p>
        </p:txBody>
      </p:sp>
    </p:spTree>
    <p:extLst>
      <p:ext uri="{BB962C8B-B14F-4D97-AF65-F5344CB8AC3E}">
        <p14:creationId xmlns:p14="http://schemas.microsoft.com/office/powerpoint/2010/main" val="24973784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54D287-3C98-4F75-88BD-2A56AA1B8D91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Zor – zajištění povinné publicity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911A609-73CE-4614-9761-8E62B99736A2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70751" y="1340768"/>
            <a:ext cx="8064000" cy="5616624"/>
          </a:xfrm>
        </p:spPr>
        <p:txBody>
          <a:bodyPr/>
          <a:lstStyle/>
          <a:p>
            <a:pPr marL="0" indent="0">
              <a:buNone/>
            </a:pPr>
            <a:r>
              <a:rPr lang="cs-CZ" b="true" dirty="false">
                <a:solidFill>
                  <a:schemeClr val="accent1"/>
                </a:solidFill>
              </a:rPr>
              <a:t>Obrazovka </a:t>
            </a:r>
            <a:r>
              <a:rPr lang="cs-CZ" b="true" dirty="false">
                <a:solidFill>
                  <a:schemeClr val="accent1"/>
                </a:solidFill>
                <a:highlight>
                  <a:srgbClr val="C0C0C0"/>
                </a:highlight>
              </a:rPr>
              <a:t>PUBLICITA</a:t>
            </a:r>
            <a:r>
              <a:rPr lang="cs-CZ" b="true" dirty="false">
                <a:solidFill>
                  <a:schemeClr val="accent1"/>
                </a:solidFill>
              </a:rPr>
              <a:t> - informace o plnění nástrojů a prvků publicity:</a:t>
            </a:r>
          </a:p>
          <a:p>
            <a:r>
              <a:rPr lang="cs-CZ" b="true" dirty="false">
                <a:solidFill>
                  <a:schemeClr val="accent1"/>
                </a:solidFill>
              </a:rPr>
              <a:t>Plakát</a:t>
            </a:r>
            <a:r>
              <a:rPr lang="cs-CZ" dirty="false">
                <a:solidFill>
                  <a:srgbClr val="FF0000"/>
                </a:solidFill>
              </a:rPr>
              <a:t> </a:t>
            </a:r>
            <a:r>
              <a:rPr lang="cs-CZ" dirty="false">
                <a:solidFill>
                  <a:schemeClr val="accent1"/>
                </a:solidFill>
              </a:rPr>
              <a:t>(Plakát nebo elektronické zobrazovací zařízení o minimální velikosti A3, který obsahuje symbol/znak EU a doprovodný text „Spolufinancováno Evropskou unií“)</a:t>
            </a:r>
          </a:p>
          <a:p>
            <a:r>
              <a:rPr lang="cs-CZ" b="true" dirty="false">
                <a:solidFill>
                  <a:schemeClr val="accent1"/>
                </a:solidFill>
              </a:rPr>
              <a:t>Publicita na webu </a:t>
            </a:r>
          </a:p>
          <a:p>
            <a:r>
              <a:rPr lang="cs-CZ" b="true" dirty="false">
                <a:solidFill>
                  <a:schemeClr val="accent1"/>
                </a:solidFill>
              </a:rPr>
              <a:t>Publicita na soc. sítích</a:t>
            </a:r>
          </a:p>
          <a:p>
            <a:pPr marL="0" indent="0">
              <a:buNone/>
            </a:pPr>
            <a:r>
              <a:rPr lang="cs-CZ" dirty="false">
                <a:solidFill>
                  <a:schemeClr val="accent1"/>
                </a:solidFill>
              </a:rPr>
              <a:t>Výběr z číselníku: </a:t>
            </a:r>
          </a:p>
          <a:p>
            <a:pPr marL="576900" lvl="1" indent="-342900"/>
            <a:r>
              <a:rPr lang="cs-CZ" b="true" dirty="false">
                <a:solidFill>
                  <a:schemeClr val="accent1"/>
                </a:solidFill>
              </a:rPr>
              <a:t>Ano, </a:t>
            </a:r>
            <a:r>
              <a:rPr lang="cs-CZ" dirty="false">
                <a:solidFill>
                  <a:schemeClr val="accent1"/>
                </a:solidFill>
              </a:rPr>
              <a:t>prozatím ne (</a:t>
            </a:r>
            <a:r>
              <a:rPr lang="cs-CZ" dirty="false"/>
              <a:t>Pro prvky a nástroje, které nejsou relevantní pro OPZ+)</a:t>
            </a:r>
            <a:r>
              <a:rPr lang="cs-CZ" dirty="false">
                <a:solidFill>
                  <a:schemeClr val="accent1"/>
                </a:solidFill>
              </a:rPr>
              <a:t>, nevztahuje se  (nerelevantní).</a:t>
            </a:r>
          </a:p>
          <a:p>
            <a:pPr marL="576900" lvl="1" indent="-342900"/>
            <a:r>
              <a:rPr lang="cs-CZ" b="true" dirty="false">
                <a:solidFill>
                  <a:schemeClr val="accent1"/>
                </a:solidFill>
              </a:rPr>
              <a:t>Komentář (povinný).</a:t>
            </a:r>
          </a:p>
          <a:p>
            <a:r>
              <a:rPr lang="cs-CZ" b="true" dirty="false"/>
              <a:t>Pro finalizaci ZOR je nutné vykázat „ano“ u plakátu a jedné z publicit (na webu či soc. sítích)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3B6B516-92CD-4EA2-B05A-D23CC39EF13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0751851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EA3B271-00E1-412F-A5FA-662950A3F4AB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Zor - čestné prohlášení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D733DAA-C561-4434-890E-0D5A6F541830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247240"/>
          </a:xfrm>
        </p:spPr>
        <p:txBody>
          <a:bodyPr/>
          <a:lstStyle/>
          <a:p>
            <a:pPr marL="0" indent="0">
              <a:buNone/>
            </a:pPr>
            <a:r>
              <a:rPr lang="cs-CZ" sz="2000" dirty="false">
                <a:solidFill>
                  <a:schemeClr val="accent1"/>
                </a:solidFill>
              </a:rPr>
              <a:t>Obrazovka </a:t>
            </a:r>
            <a:r>
              <a:rPr lang="cs-CZ" sz="2000" b="true" dirty="false">
                <a:solidFill>
                  <a:schemeClr val="accent1"/>
                </a:solidFill>
              </a:rPr>
              <a:t>– </a:t>
            </a:r>
            <a:r>
              <a:rPr lang="cs-CZ" sz="2000" b="true" dirty="false">
                <a:solidFill>
                  <a:schemeClr val="accent1"/>
                </a:solidFill>
                <a:highlight>
                  <a:srgbClr val="C0C0C0"/>
                </a:highlight>
              </a:rPr>
              <a:t>Čestné prohlášení</a:t>
            </a:r>
            <a:endParaRPr lang="cs-CZ" sz="2000" dirty="false">
              <a:solidFill>
                <a:schemeClr val="accent1"/>
              </a:solidFill>
              <a:highlight>
                <a:srgbClr val="C0C0C0"/>
              </a:highlight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800" dirty="false">
                <a:solidFill>
                  <a:schemeClr val="accent1"/>
                </a:solidFill>
              </a:rPr>
              <a:t>Na záložce si příjemce </a:t>
            </a:r>
            <a:r>
              <a:rPr lang="cs-CZ" sz="1800" b="true" dirty="false">
                <a:solidFill>
                  <a:schemeClr val="accent1"/>
                </a:solidFill>
              </a:rPr>
              <a:t>přečte</a:t>
            </a:r>
            <a:r>
              <a:rPr lang="cs-CZ" sz="1800" dirty="false">
                <a:solidFill>
                  <a:schemeClr val="accent1"/>
                </a:solidFill>
              </a:rPr>
              <a:t> text povinného čestného prohlášení ke zprávě o realizaci a potvrdí pravdivost </a:t>
            </a:r>
            <a:r>
              <a:rPr lang="cs-CZ" sz="1800" b="true" dirty="false">
                <a:solidFill>
                  <a:schemeClr val="accent1"/>
                </a:solidFill>
              </a:rPr>
              <a:t>zatržením fajfkou</a:t>
            </a:r>
            <a:r>
              <a:rPr lang="cs-CZ" sz="1800" dirty="false">
                <a:solidFill>
                  <a:schemeClr val="accent1"/>
                </a:solidFill>
              </a:rPr>
              <a:t> v poli SOUHLASÍM S ČESTNÝM PROHLÁŠENÍM. Příjemce stiskne tlačítko ULOŽIT. 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dirty="false"/>
              <a:t>statutární orgán stvrzuje, že: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false"/>
              <a:t>projekt je </a:t>
            </a:r>
            <a:r>
              <a:rPr lang="cs-CZ" sz="1600" b="true" dirty="false"/>
              <a:t>realizován v souladu s právním aktem </a:t>
            </a:r>
            <a:r>
              <a:rPr lang="cs-CZ" sz="1600" dirty="false"/>
              <a:t>o poskytnutí podpory z OPZ+, včetně toho, že při realizaci projektu </a:t>
            </a:r>
            <a:r>
              <a:rPr lang="cs-CZ" sz="1600" b="true" dirty="false"/>
              <a:t>byly dodrženy relevantní právní předpisy ČR a EU;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false"/>
              <a:t>se </a:t>
            </a:r>
            <a:r>
              <a:rPr lang="cs-CZ" sz="1600" b="true" dirty="false"/>
              <a:t>seznámil/a s obsahem zprávy</a:t>
            </a:r>
            <a:r>
              <a:rPr lang="cs-CZ" sz="1600" dirty="false"/>
              <a:t> o realizaci projektu; 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r>
              <a:rPr lang="cs-CZ" sz="1600" dirty="false"/>
              <a:t>všechny informace ve zprávě o realizaci projektu jsou </a:t>
            </a:r>
            <a:r>
              <a:rPr lang="cs-CZ" sz="1600" b="true" dirty="false"/>
              <a:t>pravdivé a úplné </a:t>
            </a:r>
            <a:r>
              <a:rPr lang="cs-CZ" sz="1600" dirty="false"/>
              <a:t>a že si je </a:t>
            </a:r>
            <a:r>
              <a:rPr lang="cs-CZ" sz="1600" b="true" dirty="false"/>
              <a:t>vědom/a možných následků a sankcí</a:t>
            </a:r>
            <a:r>
              <a:rPr lang="cs-CZ" sz="1600" dirty="false"/>
              <a:t>, které vyplývají z uvedení nepravdivých nebo neúplných údajů.</a:t>
            </a:r>
            <a:endParaRPr lang="cs-CZ" sz="1600" dirty="false">
              <a:solidFill>
                <a:srgbClr val="00B05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C725E24-4711-4EFB-84F4-1B47AE624291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7872693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0DE73A-9B82-4E5F-8F7F-3EDFE93EDFAA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Zor –Dokumenty A PODÁNÍ zor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D7E09FA-9021-4B2C-8D61-4AF49E33CF09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76000" y="1556791"/>
            <a:ext cx="8064000" cy="5119127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dirty="false">
                <a:solidFill>
                  <a:schemeClr val="accent1"/>
                </a:solidFill>
              </a:rPr>
              <a:t>Na obrazovce </a:t>
            </a:r>
            <a:r>
              <a:rPr lang="cs-CZ" sz="2000" b="true" dirty="false">
                <a:solidFill>
                  <a:schemeClr val="accent1"/>
                </a:solidFill>
                <a:highlight>
                  <a:srgbClr val="C0C0C0"/>
                </a:highlight>
              </a:rPr>
              <a:t>DOKUMENTY</a:t>
            </a:r>
            <a:r>
              <a:rPr lang="cs-CZ" sz="2000" dirty="false">
                <a:solidFill>
                  <a:schemeClr val="accent1"/>
                </a:solidFill>
              </a:rPr>
              <a:t> příjemce vkládá přílohy ke </a:t>
            </a:r>
            <a:r>
              <a:rPr lang="cs-CZ" sz="2000" dirty="false" err="true">
                <a:solidFill>
                  <a:schemeClr val="accent1"/>
                </a:solidFill>
              </a:rPr>
              <a:t>ZoR</a:t>
            </a:r>
            <a:r>
              <a:rPr lang="cs-CZ" sz="2000" dirty="false">
                <a:solidFill>
                  <a:schemeClr val="accent1"/>
                </a:solidFill>
              </a:rPr>
              <a:t>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cs-CZ" sz="2000" dirty="false">
              <a:solidFill>
                <a:schemeClr val="accent1"/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2000" b="true" dirty="false">
                <a:solidFill>
                  <a:schemeClr val="accent1"/>
                </a:solidFill>
              </a:rPr>
              <a:t>Podání </a:t>
            </a:r>
            <a:r>
              <a:rPr lang="cs-CZ" sz="2000" b="true" dirty="false" err="true">
                <a:solidFill>
                  <a:schemeClr val="accent1"/>
                </a:solidFill>
              </a:rPr>
              <a:t>ZoR</a:t>
            </a:r>
            <a:r>
              <a:rPr lang="cs-CZ" sz="2000" dirty="false">
                <a:solidFill>
                  <a:schemeClr val="accent1"/>
                </a:solidFill>
              </a:rPr>
              <a:t>:</a:t>
            </a:r>
          </a:p>
          <a:p>
            <a:pPr>
              <a:buFontTx/>
              <a:buChar char="-"/>
            </a:pPr>
            <a:r>
              <a:rPr lang="cs-CZ" sz="2000" dirty="false">
                <a:solidFill>
                  <a:schemeClr val="accent1"/>
                </a:solidFill>
              </a:rPr>
              <a:t>Kontrola před finalizací (tlačítko KONTROLA)</a:t>
            </a:r>
          </a:p>
          <a:p>
            <a:pPr>
              <a:buFontTx/>
              <a:buChar char="-"/>
            </a:pPr>
            <a:r>
              <a:rPr lang="cs-CZ" sz="2000" dirty="false">
                <a:solidFill>
                  <a:schemeClr val="accent1"/>
                </a:solidFill>
              </a:rPr>
              <a:t>Finalizovat  (tlačítko FINALIZACE)</a:t>
            </a:r>
          </a:p>
          <a:p>
            <a:pPr>
              <a:buFontTx/>
              <a:buChar char="-"/>
            </a:pPr>
            <a:r>
              <a:rPr lang="cs-CZ" sz="2000" dirty="false">
                <a:solidFill>
                  <a:schemeClr val="accent1"/>
                </a:solidFill>
              </a:rPr>
              <a:t>Podpis </a:t>
            </a:r>
            <a:r>
              <a:rPr lang="cs-CZ" sz="2000" dirty="false" err="true">
                <a:solidFill>
                  <a:schemeClr val="accent1"/>
                </a:solidFill>
              </a:rPr>
              <a:t>ZoR</a:t>
            </a:r>
            <a:endParaRPr lang="cs-CZ" sz="2000" dirty="false">
              <a:solidFill>
                <a:schemeClr val="accent1"/>
              </a:solidFill>
            </a:endParaRPr>
          </a:p>
          <a:p>
            <a:pPr marL="0" indent="0">
              <a:buNone/>
            </a:pPr>
            <a:r>
              <a:rPr lang="cs-CZ" sz="2000" b="true" dirty="false">
                <a:solidFill>
                  <a:schemeClr val="accent1"/>
                </a:solidFill>
              </a:rPr>
              <a:t>Ke každé </a:t>
            </a:r>
            <a:r>
              <a:rPr lang="cs-CZ" sz="2000" b="true" dirty="false" err="true">
                <a:solidFill>
                  <a:schemeClr val="accent1"/>
                </a:solidFill>
              </a:rPr>
              <a:t>ZoR</a:t>
            </a:r>
            <a:r>
              <a:rPr lang="cs-CZ" sz="2000" b="true" dirty="false">
                <a:solidFill>
                  <a:schemeClr val="accent1"/>
                </a:solidFill>
              </a:rPr>
              <a:t> přiložena i žádost o platbu (</a:t>
            </a:r>
            <a:r>
              <a:rPr lang="cs-CZ" sz="2000" b="true" dirty="false" err="true">
                <a:solidFill>
                  <a:schemeClr val="accent1"/>
                </a:solidFill>
              </a:rPr>
              <a:t>ŽoP</a:t>
            </a:r>
            <a:r>
              <a:rPr lang="cs-CZ" sz="2000" b="true" dirty="false">
                <a:solidFill>
                  <a:schemeClr val="accent1"/>
                </a:solidFill>
              </a:rPr>
              <a:t>) se soupiskou dokladů - před finalizací </a:t>
            </a:r>
            <a:r>
              <a:rPr lang="cs-CZ" sz="2000" b="true" dirty="false" err="true">
                <a:solidFill>
                  <a:schemeClr val="accent1"/>
                </a:solidFill>
              </a:rPr>
              <a:t>ZoR</a:t>
            </a:r>
            <a:r>
              <a:rPr lang="cs-CZ" sz="2000" b="true" dirty="false">
                <a:solidFill>
                  <a:schemeClr val="accent1"/>
                </a:solidFill>
              </a:rPr>
              <a:t> musí být provedena finalizace a podpis </a:t>
            </a:r>
            <a:r>
              <a:rPr lang="cs-CZ" sz="2000" b="true" dirty="false" err="true">
                <a:solidFill>
                  <a:schemeClr val="accent1"/>
                </a:solidFill>
              </a:rPr>
              <a:t>ŽoP</a:t>
            </a:r>
            <a:r>
              <a:rPr lang="cs-CZ" sz="2000" b="true" dirty="false">
                <a:solidFill>
                  <a:schemeClr val="accent1"/>
                </a:solidFill>
              </a:rPr>
              <a:t>. </a:t>
            </a:r>
          </a:p>
          <a:p>
            <a:pPr marL="0" indent="0">
              <a:buNone/>
            </a:pPr>
            <a:r>
              <a:rPr lang="cs-CZ" sz="2000" dirty="false">
                <a:solidFill>
                  <a:schemeClr val="accent1"/>
                </a:solidFill>
              </a:rPr>
              <a:t>	</a:t>
            </a:r>
            <a:endParaRPr lang="cs-CZ" sz="2000" b="true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D861487-D623-4E76-8E79-B9CAF57393B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19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531136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70C265-8816-442B-8B54-911E03BEF296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Obsah semináře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667BC60-3FD7-4DA6-B1DA-059746AF7DB7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611560" y="1862918"/>
            <a:ext cx="6336704" cy="4320000"/>
          </a:xfrm>
        </p:spPr>
        <p:txBody>
          <a:bodyPr/>
          <a:lstStyle/>
          <a:p>
            <a:pPr marL="457200" indent="-457200">
              <a:buFont typeface="+mj-lt"/>
              <a:buAutoNum type="arabicParenR"/>
            </a:pPr>
            <a:endParaRPr lang="cs-CZ" sz="2800" dirty="false">
              <a:solidFill>
                <a:schemeClr val="accent1"/>
              </a:solidFill>
            </a:endParaRPr>
          </a:p>
          <a:p>
            <a:r>
              <a:rPr lang="cs-CZ" sz="2800" dirty="false">
                <a:solidFill>
                  <a:schemeClr val="accent1"/>
                </a:solidFill>
              </a:rPr>
              <a:t>Zpráva o realizaci projektu</a:t>
            </a:r>
          </a:p>
          <a:p>
            <a:r>
              <a:rPr lang="cs-CZ" sz="2800" dirty="false">
                <a:solidFill>
                  <a:schemeClr val="accent1"/>
                </a:solidFill>
              </a:rPr>
              <a:t>Žádost o platbu </a:t>
            </a:r>
          </a:p>
          <a:p>
            <a:r>
              <a:rPr lang="cs-CZ" sz="2800" dirty="false">
                <a:solidFill>
                  <a:schemeClr val="accent1"/>
                </a:solidFill>
              </a:rPr>
              <a:t>Kontroly</a:t>
            </a:r>
          </a:p>
          <a:p>
            <a:r>
              <a:rPr lang="cs-CZ" sz="2800" dirty="false">
                <a:solidFill>
                  <a:schemeClr val="accent1"/>
                </a:solidFill>
              </a:rPr>
              <a:t>Změny projektu</a:t>
            </a:r>
          </a:p>
          <a:p>
            <a:r>
              <a:rPr lang="cs-CZ" sz="2800" dirty="false">
                <a:solidFill>
                  <a:schemeClr val="accent1"/>
                </a:solidFill>
              </a:rPr>
              <a:t>Dotazy</a:t>
            </a:r>
          </a:p>
          <a:p>
            <a:pPr>
              <a:lnSpc>
                <a:spcPct val="100000"/>
              </a:lnSpc>
            </a:pPr>
            <a:endParaRPr lang="cs-CZ" dirty="false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6196B2F-99FF-4E6F-B77A-E210401FECE2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</a:t>
            </a:fld>
            <a:endParaRPr lang="cs-CZ" dirty="false"/>
          </a:p>
        </p:txBody>
      </p:sp>
      <p:sp>
        <p:nvSpPr>
          <p:cNvPr id="5" name="Šipka dolů 4">
            <a:extLst>
              <a:ext uri="{FF2B5EF4-FFF2-40B4-BE49-F238E27FC236}">
                <a16:creationId xmlns:a16="http://schemas.microsoft.com/office/drawing/2014/main" id="{4C4AE078-BCF5-4DBE-A85D-AFAC6F6FE995}"/>
              </a:ext>
            </a:extLst>
          </p:cNvPr>
          <p:cNvSpPr/>
          <p:nvPr/>
        </p:nvSpPr>
        <p:spPr>
          <a:xfrm>
            <a:off x="7596336" y="1788709"/>
            <a:ext cx="720080" cy="23042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false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82426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30E0E1-6669-4C8E-ABA4-0672565B88E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>
                <a:solidFill>
                  <a:schemeClr val="accent3"/>
                </a:solidFill>
              </a:rPr>
              <a:t>Žádost o platbu (ŽOP)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E54BE9-DD42-49AD-9896-A14F377E62B1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896000"/>
          </a:xfrm>
        </p:spPr>
        <p:txBody>
          <a:bodyPr/>
          <a:lstStyle/>
          <a:p>
            <a:pPr algn="just">
              <a:lnSpc>
                <a:spcPct val="100000"/>
              </a:lnSpc>
            </a:pPr>
            <a:endParaRPr lang="cs-CZ" sz="1800" dirty="false">
              <a:solidFill>
                <a:schemeClr val="accent1"/>
              </a:solidFill>
            </a:endParaRPr>
          </a:p>
          <a:p>
            <a:pPr algn="just"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Příjemce v </a:t>
            </a:r>
            <a:r>
              <a:rPr lang="cs-CZ" sz="1800" dirty="false" err="true">
                <a:solidFill>
                  <a:schemeClr val="accent1"/>
                </a:solidFill>
              </a:rPr>
              <a:t>ŽoP</a:t>
            </a:r>
            <a:r>
              <a:rPr lang="cs-CZ" sz="1800" dirty="false">
                <a:solidFill>
                  <a:schemeClr val="accent1"/>
                </a:solidFill>
              </a:rPr>
              <a:t> vykazuje </a:t>
            </a:r>
            <a:r>
              <a:rPr lang="cs-CZ" sz="1800" b="true" dirty="false">
                <a:solidFill>
                  <a:schemeClr val="accent1"/>
                </a:solidFill>
              </a:rPr>
              <a:t>způsobilé výdaje spadající do přímých nákladů</a:t>
            </a:r>
            <a:r>
              <a:rPr lang="cs-CZ" sz="1800" dirty="false">
                <a:solidFill>
                  <a:schemeClr val="accent1"/>
                </a:solidFill>
              </a:rPr>
              <a:t> - </a:t>
            </a:r>
            <a:r>
              <a:rPr lang="cs-CZ" sz="1800" dirty="false"/>
              <a:t>vazba výdajů na rozpočtové položky, překročení rozpočtu ani jednotlivých položek rozpočtu není možné (V případě překročení rozpočtované částky u některé položky musí být provedena rozpočtová změna). </a:t>
            </a:r>
          </a:p>
          <a:p>
            <a:pPr algn="just">
              <a:lnSpc>
                <a:spcPct val="100000"/>
              </a:lnSpc>
            </a:pPr>
            <a:endParaRPr lang="cs-CZ" sz="1800" dirty="false"/>
          </a:p>
          <a:p>
            <a:pPr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www.esfcr.cz</a:t>
            </a:r>
            <a:r>
              <a:rPr lang="cs-CZ" sz="1800" dirty="false">
                <a:solidFill>
                  <a:schemeClr val="accent1"/>
                </a:solidFill>
              </a:rPr>
              <a:t> </a:t>
            </a:r>
            <a:r>
              <a:rPr lang="cs-CZ" sz="1800" b="true" dirty="false">
                <a:solidFill>
                  <a:schemeClr val="accent1"/>
                </a:solidFill>
              </a:rPr>
              <a:t>Pokyny pro vyplnění zprávy o realizaci projektu a žádosti o platbu v IS KP21+ </a:t>
            </a:r>
            <a:r>
              <a:rPr lang="cs-CZ" sz="1800" dirty="false">
                <a:solidFill>
                  <a:schemeClr val="accent1"/>
                </a:solidFill>
              </a:rPr>
              <a:t>pro projekty s přímými a nepřímými náklady nebo s paušálními sazbami a </a:t>
            </a:r>
            <a:r>
              <a:rPr lang="cs-CZ" sz="1800" b="true" dirty="false">
                <a:solidFill>
                  <a:schemeClr val="accent1"/>
                </a:solidFill>
              </a:rPr>
              <a:t>Specifická část pravidel pro žadatele a příjemce, kap. 6 Způsobilé a nezpůsobilé výdaje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75D56FE-8A85-4074-89CB-84703CA30CF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058131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D733BE7-0011-4602-81F5-D006E41A83FF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 err="true">
                <a:solidFill>
                  <a:schemeClr val="accent3"/>
                </a:solidFill>
              </a:rPr>
              <a:t>ŽoP</a:t>
            </a:r>
            <a:r>
              <a:rPr lang="cs-CZ" sz="2800" dirty="false">
                <a:solidFill>
                  <a:schemeClr val="accent3"/>
                </a:solidFill>
              </a:rPr>
              <a:t> - soupisky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64A7786-A55B-4F8A-8C8F-E1EFAF6F4C62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896000"/>
          </a:xfrm>
        </p:spPr>
        <p:txBody>
          <a:bodyPr/>
          <a:lstStyle/>
          <a:p>
            <a:pPr marL="0" indent="0" algn="just">
              <a:buNone/>
            </a:pPr>
            <a:r>
              <a:rPr lang="cs-CZ" sz="1800" u="sng" dirty="false">
                <a:solidFill>
                  <a:schemeClr val="accent1"/>
                </a:solidFill>
              </a:rPr>
              <a:t>Obrazovka –</a:t>
            </a:r>
            <a:r>
              <a:rPr lang="cs-CZ" sz="1800" b="true" u="sng" dirty="false">
                <a:solidFill>
                  <a:schemeClr val="accent1"/>
                </a:solidFill>
              </a:rPr>
              <a:t> </a:t>
            </a:r>
            <a:r>
              <a:rPr lang="cs-CZ" sz="1800" b="true" u="sng" dirty="false">
                <a:solidFill>
                  <a:schemeClr val="accent1"/>
                </a:solidFill>
                <a:highlight>
                  <a:srgbClr val="C0C0C0"/>
                </a:highlight>
              </a:rPr>
              <a:t>IDENTIFIKAČNÍ ÚDAJE</a:t>
            </a:r>
          </a:p>
          <a:p>
            <a:pPr marL="0" indent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false">
                <a:solidFill>
                  <a:schemeClr val="accent1"/>
                </a:solidFill>
              </a:rPr>
              <a:t>Vyplnit účet příjemce (bankovní účet - PA).</a:t>
            </a:r>
          </a:p>
          <a:p>
            <a:pPr marL="0" indent="0" algn="just">
              <a:buNone/>
            </a:pPr>
            <a:r>
              <a:rPr lang="cs-CZ" sz="1800" u="sng" dirty="false">
                <a:solidFill>
                  <a:schemeClr val="accent1"/>
                </a:solidFill>
              </a:rPr>
              <a:t>Obrazovka </a:t>
            </a:r>
            <a:r>
              <a:rPr lang="cs-CZ" sz="1800" b="true" u="sng" dirty="false">
                <a:solidFill>
                  <a:schemeClr val="accent1"/>
                </a:solidFill>
                <a:highlight>
                  <a:srgbClr val="C0C0C0"/>
                </a:highlight>
              </a:rPr>
              <a:t>SOUHRNNÁ SOUPISKA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cs-CZ" sz="1800" b="true" dirty="false"/>
              <a:t>Založení</a:t>
            </a:r>
            <a:r>
              <a:rPr lang="cs-CZ" sz="1800" dirty="false"/>
              <a:t> </a:t>
            </a:r>
            <a:r>
              <a:rPr lang="cs-CZ" sz="1800" b="true" dirty="false"/>
              <a:t>souhrnné soupisky </a:t>
            </a:r>
            <a:r>
              <a:rPr lang="cs-CZ" sz="1800" dirty="false"/>
              <a:t>– vyplnit pole „Evidenční číslo/označení soupisky“ (první </a:t>
            </a:r>
            <a:r>
              <a:rPr lang="cs-CZ" sz="1800" dirty="false" err="true"/>
              <a:t>ŽoP</a:t>
            </a:r>
            <a:r>
              <a:rPr lang="cs-CZ" sz="1800" dirty="false"/>
              <a:t> č. 2 vzhledem k zálohové platbě).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false"/>
              <a:t>Záložka Souhrnná soupiska se naplní finančními daty po </a:t>
            </a:r>
            <a:r>
              <a:rPr lang="cs-CZ" sz="1800" b="true" dirty="false"/>
              <a:t>vyplnění dílčích soupisek dokladů</a:t>
            </a:r>
            <a:r>
              <a:rPr lang="cs-CZ" sz="1800" dirty="false"/>
              <a:t>: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800" i="true" dirty="false"/>
              <a:t>Soupiska účetních, daňových dokladů (SD1)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800" i="true" dirty="false"/>
              <a:t>Soupiska lidských zdrojů (SD2) 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800" i="true" dirty="false"/>
              <a:t>Soupiska cestovních náhrad (SD3) (nerelevantní)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800" i="true" dirty="false"/>
              <a:t>Soupiska jednotek (nerelevantní)</a:t>
            </a:r>
          </a:p>
          <a:p>
            <a:pPr marL="457200" indent="-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cs-CZ" sz="1800" i="true" dirty="false"/>
              <a:t>Soupiska příjmů (nerelevantní)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>
                <a:solidFill>
                  <a:schemeClr val="accent1"/>
                </a:solidFill>
              </a:rPr>
              <a:t>(V případě velkého rozsahu dat lze využít Import XML soupisky dokladů v IS KP2021+ : https://www.esfcr.cz/formulare-apokyny-ke-zprave-o-realizaci-projektu-zadosti-o-platbu-a-zadosti-o-zmenu-opz-plus)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D6C3C97-B0F4-4626-8A2D-3B0DDA47601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21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165905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CCF652-5CF5-4565-8A7C-168C08B02ADD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 err="true">
                <a:solidFill>
                  <a:schemeClr val="accent3"/>
                </a:solidFill>
              </a:rPr>
              <a:t>Žop</a:t>
            </a:r>
            <a:r>
              <a:rPr lang="cs-CZ" sz="2800" dirty="false">
                <a:solidFill>
                  <a:schemeClr val="accent3"/>
                </a:solidFill>
              </a:rPr>
              <a:t> –Lidské zdroje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0B75DCA-3F8C-4CA9-BA33-82706C67209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467544" y="1412776"/>
            <a:ext cx="8064000" cy="5283224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1600" i="true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dirty="false"/>
              <a:t>Obrazovka </a:t>
            </a:r>
            <a:r>
              <a:rPr lang="pl-PL" sz="1800" b="true" dirty="false">
                <a:highlight>
                  <a:srgbClr val="C0C0C0"/>
                </a:highlight>
              </a:rPr>
              <a:t>LIDSKÉ ZDROJE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false"/>
              <a:t>výdaje v rámci kapitoly rozpočtu OSOBNÍ NÁKLADY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false"/>
              <a:t>postupovat dle pokynů k vyplnění ZOR/ŽOP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1C845705-C2A0-4274-BA42-404EB8B4125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75212128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A410137-B8CF-4989-B26F-1FBA5CFFD631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ŽOP – přílohy a souhrnná soupiska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C3F52CD-042F-4B5F-AEE5-7C00FB4FA4D1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427240"/>
          </a:xfrm>
        </p:spPr>
        <p:txBody>
          <a:bodyPr/>
          <a:lstStyle/>
          <a:p>
            <a:r>
              <a:rPr lang="cs-CZ" sz="1800" dirty="false"/>
              <a:t>Obrazovka </a:t>
            </a:r>
            <a:r>
              <a:rPr lang="cs-CZ" sz="1800" dirty="false">
                <a:highlight>
                  <a:srgbClr val="C0C0C0"/>
                </a:highlight>
              </a:rPr>
              <a:t>DOKUMENTY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false"/>
              <a:t>Přílohy </a:t>
            </a:r>
            <a:r>
              <a:rPr lang="cs-CZ" sz="1800" dirty="false" err="true"/>
              <a:t>ŽoP</a:t>
            </a:r>
            <a:r>
              <a:rPr lang="cs-CZ" sz="1800" dirty="false"/>
              <a:t> (Tab. č. 10 Pravidla pro dokladování výdajů v Kap. 6.4. </a:t>
            </a:r>
            <a:r>
              <a:rPr lang="cs-CZ" sz="1800" dirty="false" err="true"/>
              <a:t>Specif</a:t>
            </a:r>
            <a:r>
              <a:rPr lang="cs-CZ" sz="1800" dirty="false"/>
              <a:t>. části pravidel dle žadatele a příjemce): </a:t>
            </a:r>
            <a:r>
              <a:rPr lang="cs-CZ" sz="1800" b="true" dirty="false"/>
              <a:t>účetní doklady a doklady o úhradě výdajů nad 20 000,- Kč a povinných odvodů zaměstnavatele, pracovní výkazy (je-li požadováno), Přehledy čerpání přímé podpory (požadované tabulky, pracovní smlouvy…)</a:t>
            </a:r>
          </a:p>
          <a:p>
            <a:r>
              <a:rPr lang="cs-CZ" sz="1800" dirty="false"/>
              <a:t>Obrazovka</a:t>
            </a:r>
            <a:r>
              <a:rPr lang="cs-CZ" sz="1800" dirty="false">
                <a:highlight>
                  <a:srgbClr val="C0C0C0"/>
                </a:highlight>
              </a:rPr>
              <a:t> SOUHRNNÁ SOUPISKA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false"/>
              <a:t>Tlačítko </a:t>
            </a:r>
            <a:r>
              <a:rPr lang="cs-CZ" sz="1800" b="true" dirty="false"/>
              <a:t>NAPLNIT DATA Z DOKLADŮ SOUPISKY</a:t>
            </a:r>
          </a:p>
          <a:p>
            <a:r>
              <a:rPr lang="cs-CZ" sz="1800" dirty="false"/>
              <a:t>Obrazovka</a:t>
            </a:r>
            <a:r>
              <a:rPr lang="cs-CZ" sz="1800" dirty="false">
                <a:highlight>
                  <a:srgbClr val="C0C0C0"/>
                </a:highlight>
              </a:rPr>
              <a:t> ŽÁDOST O PLATBU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false"/>
              <a:t>Tlačítko </a:t>
            </a:r>
            <a:r>
              <a:rPr lang="cs-CZ" sz="1800" b="true" dirty="false"/>
              <a:t>NAPLNIT DATA ZE SOUPISKY</a:t>
            </a:r>
          </a:p>
          <a:p>
            <a:pPr marL="1188000" lvl="4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Char char="-"/>
            </a:pPr>
            <a:r>
              <a:rPr lang="cs-CZ" sz="1800" dirty="false"/>
              <a:t>Systém by měl </a:t>
            </a:r>
            <a:r>
              <a:rPr lang="cs-CZ" sz="1800" b="true" dirty="false"/>
              <a:t>automaticky naplnit pole </a:t>
            </a:r>
            <a:r>
              <a:rPr lang="cs-CZ" sz="1800" dirty="false"/>
              <a:t>v části </a:t>
            </a:r>
            <a:r>
              <a:rPr lang="cs-CZ" sz="1800" b="true" dirty="false"/>
              <a:t>ZPŮSOBILÉ VÝDAJE POŽADOVÁNO ve sloupci CELKEM a v rozdělní na INVESTIČNÍ a NEINVESTIČNÍ</a:t>
            </a:r>
            <a:r>
              <a:rPr lang="cs-CZ" sz="1800" dirty="false"/>
              <a:t> na základě dat z obrazovky SOUHRNNÁ SOUPISKA DOKLADŮ a poměrů zdrojů financování projektu. 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800" dirty="false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8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5E3A25C-B7A2-4AD8-9AC0-87BB2FE31F4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1617126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469B92-0ACF-49EF-BC0F-75F936AA0681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ŽOP – částka na krytí výdajů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52A4366-1F77-48F3-8374-01234378232E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589240"/>
          </a:xfrm>
        </p:spPr>
        <p:txBody>
          <a:bodyPr/>
          <a:lstStyle/>
          <a:p>
            <a:pPr marL="936000" lvl="3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pl-PL" sz="1800" b="true" dirty="false"/>
              <a:t>Část ČÁSTKA NA KRYTÍ VÝDAJŮ</a:t>
            </a:r>
          </a:p>
          <a:p>
            <a:pPr marL="1188000" lvl="4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Char char="-"/>
            </a:pPr>
            <a:r>
              <a:rPr lang="cs-CZ" sz="1800" dirty="false"/>
              <a:t>Vyplnit pole: ČÁSTKA NA KRYTÍ VÝDAJŮ INVESTIČNÍ a ČÁSTKA NA KRYTÍ VÝDAJŮ NEINVESTIČNÍ (Hodnota v poli </a:t>
            </a:r>
            <a:r>
              <a:rPr lang="cs-CZ" sz="1800" b="true" dirty="false"/>
              <a:t>ČÁSTKA NA KRYTÍ VÝDAJŮ INVESTIČNÍ pro projekty v rámci výzvy 09 vždy nula</a:t>
            </a:r>
            <a:r>
              <a:rPr lang="cs-CZ" sz="1800" dirty="false"/>
              <a:t>.)</a:t>
            </a:r>
          </a:p>
          <a:p>
            <a:pPr marL="756000" lvl="4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cs-CZ" sz="1800" dirty="false"/>
          </a:p>
          <a:p>
            <a:pPr marL="1188000" lvl="4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Char char="-"/>
            </a:pPr>
            <a:r>
              <a:rPr lang="cs-CZ" sz="1800" dirty="false"/>
              <a:t>Částka na krytí výdajů odpovídá částce celkových prokázaných výdajů v žádosti o platbu za podmínky, že při jejím poskytnutí </a:t>
            </a:r>
            <a:r>
              <a:rPr lang="cs-CZ" sz="1800" b="true" dirty="false"/>
              <a:t>nedojde k překročení celkové částky dotace dle právního aktu</a:t>
            </a:r>
            <a:r>
              <a:rPr lang="cs-CZ" sz="1800" dirty="false"/>
              <a:t>. V případě, že by poskytnutím částky ve výši celkových prokázaných výdajů v žádosti o platbu došlo k překročení celkové částky dotace z právního aktu, stanovuje se částka na krytí výdajů jako </a:t>
            </a:r>
            <a:r>
              <a:rPr lang="cs-CZ" sz="1800" b="true" dirty="false"/>
              <a:t>rozdíl mezi tím, co už bylo jako záloha v systému zaevidováno a částkou celkových způsobilých výdajů projektu dle právního aktu.</a:t>
            </a:r>
            <a:r>
              <a:rPr lang="cs-CZ" sz="1800" dirty="false"/>
              <a:t> </a:t>
            </a:r>
          </a:p>
          <a:p>
            <a:pPr marL="756000" lvl="4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</a:pPr>
            <a:endParaRPr lang="cs-CZ" sz="1800" dirty="false"/>
          </a:p>
          <a:p>
            <a:pPr marL="1188000" lvl="4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Tx/>
              <a:buChar char="-"/>
            </a:pPr>
            <a:r>
              <a:rPr lang="cs-CZ" sz="1800" dirty="false"/>
              <a:t>Částky na krytí výdajů </a:t>
            </a:r>
            <a:r>
              <a:rPr lang="cs-CZ" sz="1800" b="true" dirty="false"/>
              <a:t>zahrnují nejenom částku dotace, kterou příjemce očekává </a:t>
            </a:r>
            <a:r>
              <a:rPr lang="cs-CZ" sz="1800" dirty="false"/>
              <a:t>získat na svůj účet od řídicího orgánu, </a:t>
            </a:r>
            <a:r>
              <a:rPr lang="cs-CZ" sz="1800" b="true" dirty="false"/>
              <a:t>ale i vlastní podíl příjemce</a:t>
            </a:r>
            <a:r>
              <a:rPr lang="cs-CZ" sz="1800" dirty="false"/>
              <a:t>, kterým příjemce projekt spolufinancuje.</a:t>
            </a:r>
          </a:p>
          <a:p>
            <a:pPr lvl="1">
              <a:spcBef>
                <a:spcPts val="0"/>
              </a:spcBef>
              <a:spcAft>
                <a:spcPts val="0"/>
              </a:spcAft>
            </a:pPr>
            <a:endParaRPr lang="cs-CZ" sz="1600" dirty="false"/>
          </a:p>
          <a:p>
            <a:pPr marL="2280600" lvl="5" indent="-43200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8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39533BC-66D2-4911-B796-D47433CF6BF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57530437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3E1CEFA-CBC3-4E9D-B627-40309140A88A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 err="true">
                <a:solidFill>
                  <a:schemeClr val="accent3"/>
                </a:solidFill>
              </a:rPr>
              <a:t>Žop</a:t>
            </a:r>
            <a:r>
              <a:rPr lang="cs-CZ" sz="2800" dirty="false">
                <a:solidFill>
                  <a:schemeClr val="accent3"/>
                </a:solidFill>
              </a:rPr>
              <a:t> – čerpání rozpočtu, ČP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9436F1E-7244-4A2E-981A-3737DAB21567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spcAft>
                <a:spcPts val="0"/>
              </a:spcAft>
              <a:buNone/>
            </a:pPr>
            <a:r>
              <a:rPr lang="cs-CZ" sz="1800" dirty="false">
                <a:solidFill>
                  <a:schemeClr val="accent1"/>
                </a:solidFill>
                <a:ea typeface="Arial"/>
                <a:cs typeface="Times New Roman"/>
              </a:rPr>
              <a:t>Obrazovka </a:t>
            </a:r>
            <a:r>
              <a:rPr lang="cs-CZ" sz="1800" b="true" dirty="false">
                <a:solidFill>
                  <a:schemeClr val="accent1"/>
                </a:solidFill>
                <a:highlight>
                  <a:srgbClr val="C0C0C0"/>
                </a:highlight>
                <a:ea typeface="Arial"/>
                <a:cs typeface="Times New Roman"/>
              </a:rPr>
              <a:t>ČERPÁNÍ ROZPOČTU NA ZÁDOSTI O PLATBU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false"/>
              <a:t>zobrazit přehled čerpání rozpočtu zohledňující všechny schválené vyúčtované výdaje z předchozích žádostí o platbu a nárokované výdaje v rámci aktuální žádosti o platbu.</a:t>
            </a:r>
          </a:p>
          <a:p>
            <a:pPr algn="just">
              <a:spcAft>
                <a:spcPts val="0"/>
              </a:spcAft>
              <a:buFontTx/>
              <a:buChar char="-"/>
            </a:pPr>
            <a:r>
              <a:rPr lang="cs-CZ" sz="1800" dirty="false"/>
              <a:t>nástroj pro účely zamezení přečerpání položek rozpočtu</a:t>
            </a:r>
            <a:endParaRPr lang="cs-CZ" sz="1800" u="sng" dirty="false">
              <a:solidFill>
                <a:srgbClr val="FF0000"/>
              </a:solidFill>
              <a:ea typeface="Arial"/>
              <a:cs typeface="Times New Roman"/>
            </a:endParaRPr>
          </a:p>
          <a:p>
            <a:pPr marL="0" indent="0" algn="just">
              <a:spcAft>
                <a:spcPts val="0"/>
              </a:spcAft>
              <a:buNone/>
            </a:pPr>
            <a:r>
              <a:rPr lang="cs-CZ" sz="1800" dirty="false">
                <a:solidFill>
                  <a:schemeClr val="accent1"/>
                </a:solidFill>
                <a:highlight>
                  <a:srgbClr val="C0C0C0"/>
                </a:highlight>
                <a:ea typeface="Arial"/>
                <a:cs typeface="Times New Roman"/>
              </a:rPr>
              <a:t>Obrazovka </a:t>
            </a:r>
            <a:r>
              <a:rPr lang="cs-CZ" sz="1800" b="true" dirty="false">
                <a:solidFill>
                  <a:schemeClr val="accent1"/>
                </a:solidFill>
                <a:highlight>
                  <a:srgbClr val="C0C0C0"/>
                </a:highlight>
                <a:ea typeface="Arial"/>
                <a:cs typeface="Times New Roman"/>
              </a:rPr>
              <a:t>ČESTNÁ PROHLÁŠENÍ</a:t>
            </a:r>
          </a:p>
          <a:p>
            <a:pPr algn="just"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false">
                <a:solidFill>
                  <a:schemeClr val="accent1"/>
                </a:solidFill>
              </a:rPr>
              <a:t>na záložce Čestná prohlášení je nutno vybrat jedno ze dvou předdefinovaných čestných prohlášení a potvrdit v poli SOUHLASÍM S ČP a uložit (TEXT ČP Kap. 10.3.1 Obecná část pravidel). Pokud zvolí variantu čestného prohlášení, že je v insolvenci/exekuci, přiloží podrobnosti v samostatném souboru na obrazovce DOKUMENTY	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5EDD9BF-B627-42D4-A00E-704597E728B1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89779776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BAA894-6F8A-402E-B7BE-5E174780497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>
                <a:solidFill>
                  <a:schemeClr val="accent3"/>
                </a:solidFill>
              </a:rPr>
              <a:t>ŽOP- KONTROLA, FINALIZACE, PODPIS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F21E95A-62D6-4C5D-AAEE-8F6C0D5EDAE3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179512" y="1269000"/>
            <a:ext cx="8064000" cy="4320000"/>
          </a:xfrm>
        </p:spPr>
        <p:txBody>
          <a:bodyPr/>
          <a:lstStyle/>
          <a:p>
            <a:pPr marL="0" indent="0" algn="just">
              <a:buNone/>
            </a:pPr>
            <a:r>
              <a:rPr lang="cs-CZ" b="true" dirty="false">
                <a:solidFill>
                  <a:schemeClr val="accent1"/>
                </a:solidFill>
                <a:ea typeface="Arial"/>
                <a:cs typeface="Times New Roman"/>
              </a:rPr>
              <a:t>Finalizace žádosti o platbu a podpis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false"/>
              <a:t>Před finalizací žádosti o platbu - nutno zvolit volbu </a:t>
            </a:r>
            <a:r>
              <a:rPr lang="cs-CZ" sz="1800" b="true" dirty="false"/>
              <a:t>KONTROLA</a:t>
            </a:r>
            <a:r>
              <a:rPr lang="cs-CZ" sz="1800" dirty="false"/>
              <a:t>, event. KONTROLA NA POZADÍ (při větším počtu  dokladů) a v případě zobrazení chybového hlášení provést odstranění chyb.</a:t>
            </a:r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endParaRPr lang="cs-CZ" sz="1800" dirty="false"/>
          </a:p>
          <a:p>
            <a:pPr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800" dirty="false"/>
              <a:t>Pokud kontrola proběhne v pořádku, je možné žádost o platbu </a:t>
            </a:r>
            <a:r>
              <a:rPr lang="cs-CZ" sz="1800" b="true" dirty="false"/>
              <a:t>FINALIZOVAT a následně PODEPSAT </a:t>
            </a:r>
            <a:r>
              <a:rPr lang="cs-CZ" sz="1800" dirty="false"/>
              <a:t>(</a:t>
            </a:r>
            <a:r>
              <a:rPr lang="cs-CZ" sz="1400" dirty="false"/>
              <a:t>V případě, že je na projektu zvoleno „podepisují všichni signatáři“, je nutné, aby žádost o platbu podepsali všichni signatáři, a to v pořadí, jaké je na projektu nastaveno v obrazovce PŘÍSTUP K PROJEKTU). </a:t>
            </a:r>
            <a:endParaRPr lang="cs-CZ" sz="1800" dirty="false"/>
          </a:p>
          <a:p>
            <a:pPr marL="0" indent="0" algn="just">
              <a:buNone/>
            </a:pPr>
            <a:endParaRPr lang="cs-CZ" sz="2400" dirty="false">
              <a:solidFill>
                <a:srgbClr val="FF0000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86C9E05-751D-44DB-A879-B13C4080C4B8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36764616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2A27590-EB50-48F0-BF58-C5BE107DE850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 err="true"/>
              <a:t>Žop</a:t>
            </a:r>
            <a:r>
              <a:rPr lang="cs-CZ" sz="2800" dirty="false"/>
              <a:t>- stavy </a:t>
            </a:r>
            <a:r>
              <a:rPr lang="cs-CZ" sz="2800" dirty="false" err="true"/>
              <a:t>žop</a:t>
            </a:r>
            <a:r>
              <a:rPr lang="cs-CZ" sz="2800" dirty="false"/>
              <a:t> v rámci administrace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9B07C84-3F6D-4656-879A-A37BCDFD1C16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716000"/>
          </a:xfrm>
        </p:spPr>
        <p:txBody>
          <a:bodyPr/>
          <a:lstStyle/>
          <a:p>
            <a:r>
              <a:rPr lang="cs-CZ" sz="1800" dirty="false"/>
              <a:t>ROZPRACOVANÁ -žadatel založil žádost o platbu a provádí její editaci.</a:t>
            </a:r>
          </a:p>
          <a:p>
            <a:r>
              <a:rPr lang="cs-CZ" sz="1800" dirty="false"/>
              <a:t>FINALIZOVANÁ - žadatel dokončil editaci žádosti o platbu a provedl její finalizaci. Žádost o platbu není v tomto stavu ještě podána na řídicí orgán.</a:t>
            </a:r>
          </a:p>
          <a:p>
            <a:r>
              <a:rPr lang="cs-CZ" sz="1800" b="true" u="sng" dirty="false"/>
              <a:t>ZAREGISTROVANÁ - </a:t>
            </a:r>
            <a:r>
              <a:rPr lang="pl-PL" sz="1800" b="true" u="sng" dirty="false"/>
              <a:t>žádost o platbu podána na řídicí orgán</a:t>
            </a:r>
            <a:r>
              <a:rPr lang="pl-PL" sz="1800" dirty="false"/>
              <a:t>.</a:t>
            </a:r>
            <a:endParaRPr lang="cs-CZ" sz="1800" dirty="false"/>
          </a:p>
          <a:p>
            <a:r>
              <a:rPr lang="cs-CZ" sz="1800" b="true" dirty="false"/>
              <a:t>VRÁCENÁ K DOPRACOVÁNÍ</a:t>
            </a:r>
            <a:r>
              <a:rPr lang="cs-CZ" sz="1800" dirty="false"/>
              <a:t>.</a:t>
            </a:r>
          </a:p>
          <a:p>
            <a:r>
              <a:rPr lang="cs-CZ" sz="1800" dirty="false"/>
              <a:t>SCHVÁLENÁ 1. STUPEŇ</a:t>
            </a:r>
          </a:p>
          <a:p>
            <a:r>
              <a:rPr lang="cs-CZ" sz="1800" b="true" dirty="false"/>
              <a:t>SCHVÁLENÁ 2. STUPEŇ – PODEPSANÁ - žádost o platbu schválena k proplacení na účet příjemce. </a:t>
            </a:r>
          </a:p>
          <a:p>
            <a:pPr marL="0" indent="0">
              <a:buNone/>
            </a:pPr>
            <a:r>
              <a:rPr lang="cs-CZ" sz="1800" dirty="false"/>
              <a:t>Zálohová platba zpravidla do 10 pracovních dní od data schválení zprávy o realizaci projektu, a to maximálně ve výši vyúčtovaných způsobilých výdajů projektu.</a:t>
            </a:r>
          </a:p>
          <a:p>
            <a:endParaRPr lang="cs-CZ" sz="18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3119E01-F4F0-412E-A9F8-1066B44CAE5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81794332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95EF1B-C81F-4161-A1C8-F5A4BA997632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564334" y="126826"/>
            <a:ext cx="8424000" cy="1080000"/>
          </a:xfrm>
        </p:spPr>
        <p:txBody>
          <a:bodyPr/>
          <a:lstStyle/>
          <a:p>
            <a:r>
              <a:rPr lang="cs-CZ" sz="2800" dirty="false"/>
              <a:t>kontroly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19BA98B-1F38-4732-A177-AC0A40623993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680400" indent="-457200"/>
            <a:r>
              <a:rPr lang="cs-CZ" sz="2000" b="true" u="sng" dirty="false">
                <a:solidFill>
                  <a:schemeClr val="accent1"/>
                </a:solidFill>
              </a:rPr>
              <a:t>Kontrola administrativní </a:t>
            </a:r>
          </a:p>
          <a:p>
            <a:pPr marL="742950" lvl="1" indent="-285750"/>
            <a:r>
              <a:rPr lang="cs-CZ" dirty="false">
                <a:solidFill>
                  <a:schemeClr val="accent1"/>
                </a:solidFill>
              </a:rPr>
              <a:t>Jde o </a:t>
            </a:r>
            <a:r>
              <a:rPr lang="cs-CZ" b="true" dirty="false">
                <a:solidFill>
                  <a:schemeClr val="accent1"/>
                </a:solidFill>
              </a:rPr>
              <a:t>kontrolu zprávy o realizaci projektu a žádosti o platbu</a:t>
            </a:r>
          </a:p>
          <a:p>
            <a:pPr marL="742950" lvl="1" indent="-285750"/>
            <a:r>
              <a:rPr lang="cs-CZ" dirty="false">
                <a:solidFill>
                  <a:schemeClr val="accent1"/>
                </a:solidFill>
              </a:rPr>
              <a:t>Kontrola probíhá </a:t>
            </a:r>
            <a:r>
              <a:rPr lang="cs-CZ" b="true" dirty="false">
                <a:solidFill>
                  <a:schemeClr val="accent1"/>
                </a:solidFill>
              </a:rPr>
              <a:t>prostřednictvím MS 2021+</a:t>
            </a:r>
          </a:p>
          <a:p>
            <a:pPr marL="742950" lvl="1" indent="-285750"/>
            <a:r>
              <a:rPr lang="cs-CZ" b="true" dirty="false">
                <a:solidFill>
                  <a:schemeClr val="accent1"/>
                </a:solidFill>
              </a:rPr>
              <a:t>V případě nedostatků </a:t>
            </a:r>
            <a:r>
              <a:rPr lang="cs-CZ" dirty="false">
                <a:solidFill>
                  <a:schemeClr val="accent1"/>
                </a:solidFill>
              </a:rPr>
              <a:t>- </a:t>
            </a:r>
            <a:r>
              <a:rPr lang="cs-CZ" dirty="false" err="true">
                <a:solidFill>
                  <a:schemeClr val="accent1"/>
                </a:solidFill>
              </a:rPr>
              <a:t>ZoR</a:t>
            </a:r>
            <a:r>
              <a:rPr lang="cs-CZ" dirty="false">
                <a:solidFill>
                  <a:schemeClr val="accent1"/>
                </a:solidFill>
              </a:rPr>
              <a:t> a </a:t>
            </a:r>
            <a:r>
              <a:rPr lang="cs-CZ" dirty="false" err="true">
                <a:solidFill>
                  <a:schemeClr val="accent1"/>
                </a:solidFill>
              </a:rPr>
              <a:t>ŽoP</a:t>
            </a:r>
            <a:r>
              <a:rPr lang="cs-CZ" dirty="false">
                <a:solidFill>
                  <a:schemeClr val="accent1"/>
                </a:solidFill>
              </a:rPr>
              <a:t> </a:t>
            </a:r>
            <a:r>
              <a:rPr lang="cs-CZ" b="true" dirty="false">
                <a:solidFill>
                  <a:schemeClr val="accent1"/>
                </a:solidFill>
              </a:rPr>
              <a:t>k dopracování + Výzva </a:t>
            </a:r>
            <a:r>
              <a:rPr lang="cs-CZ" dirty="false">
                <a:solidFill>
                  <a:schemeClr val="accent1"/>
                </a:solidFill>
              </a:rPr>
              <a:t>k nápravě identifikovaných nedostatků (depeší). </a:t>
            </a:r>
            <a:r>
              <a:rPr lang="cs-CZ" b="true" dirty="false">
                <a:solidFill>
                  <a:schemeClr val="accent1"/>
                </a:solidFill>
              </a:rPr>
              <a:t>V případě ukončení kontroly změna stavu + Oznámení o schválení </a:t>
            </a:r>
            <a:r>
              <a:rPr lang="cs-CZ" dirty="false">
                <a:solidFill>
                  <a:schemeClr val="accent1"/>
                </a:solidFill>
              </a:rPr>
              <a:t>(depeší).</a:t>
            </a:r>
          </a:p>
          <a:p>
            <a:pPr marL="508950" indent="-285750"/>
            <a:r>
              <a:rPr lang="cs-CZ" sz="2000" b="true" dirty="false">
                <a:solidFill>
                  <a:schemeClr val="accent1"/>
                </a:solidFill>
              </a:rPr>
              <a:t>  </a:t>
            </a:r>
            <a:r>
              <a:rPr lang="cs-CZ" sz="2000" b="true" u="sng" dirty="false">
                <a:solidFill>
                  <a:schemeClr val="accent1"/>
                </a:solidFill>
              </a:rPr>
              <a:t>Kontrola na místě </a:t>
            </a:r>
            <a:r>
              <a:rPr lang="cs-CZ" sz="2000" b="true" dirty="false">
                <a:solidFill>
                  <a:schemeClr val="accent1"/>
                </a:solidFill>
              </a:rPr>
              <a:t>(ohlášená i neohlášená kontrola)</a:t>
            </a:r>
          </a:p>
          <a:p>
            <a:pPr marL="742950" lvl="1" indent="-285750"/>
            <a:r>
              <a:rPr lang="cs-CZ" b="true" dirty="false">
                <a:solidFill>
                  <a:schemeClr val="accent1"/>
                </a:solidFill>
              </a:rPr>
              <a:t>je vykonávána na </a:t>
            </a:r>
            <a:r>
              <a:rPr lang="cs-CZ" b="true" dirty="false"/>
              <a:t>základě čl. 125 </a:t>
            </a:r>
            <a:r>
              <a:rPr lang="cs-CZ" dirty="false"/>
              <a:t>odst. 4 písm. a) a čl. 125 odst. 5 </a:t>
            </a:r>
            <a:r>
              <a:rPr lang="cs-CZ" b="true" dirty="false"/>
              <a:t>obecného nařízení </a:t>
            </a:r>
            <a:r>
              <a:rPr lang="cs-CZ" dirty="false">
                <a:solidFill>
                  <a:schemeClr val="accent1"/>
                </a:solidFill>
              </a:rPr>
              <a:t>a zákona č. 320/2001 Sb., o finanční kontrole ve veřejné správě a o změně některých zákonů</a:t>
            </a:r>
            <a:r>
              <a:rPr lang="cs-CZ" b="true" dirty="false">
                <a:solidFill>
                  <a:schemeClr val="accent1"/>
                </a:solidFill>
              </a:rPr>
              <a:t> (zákon o finanční kontrole).</a:t>
            </a: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51E57A4-E647-4FDC-A229-8FA0475DBA13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42784831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8C7D62-E59E-45EF-A79E-6905C6BADF7C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Kontrola na místě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B826AE7-FAFE-4BDB-A768-4B670178FC77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90908" y="1772816"/>
            <a:ext cx="8064000" cy="4320000"/>
          </a:xfrm>
        </p:spPr>
        <p:txBody>
          <a:bodyPr/>
          <a:lstStyle/>
          <a:p>
            <a:pPr marL="0" indent="0">
              <a:buNone/>
            </a:pPr>
            <a:r>
              <a:rPr lang="cs-CZ" b="true" dirty="false">
                <a:solidFill>
                  <a:schemeClr val="accent1"/>
                </a:solidFill>
              </a:rPr>
              <a:t>Kontrola na místě je nástroj ověření, že:</a:t>
            </a:r>
          </a:p>
          <a:p>
            <a:pPr lvl="0"/>
            <a:r>
              <a:rPr lang="cs-CZ" dirty="false">
                <a:solidFill>
                  <a:schemeClr val="accent1"/>
                </a:solidFill>
              </a:rPr>
              <a:t>je dodržen </a:t>
            </a:r>
            <a:r>
              <a:rPr lang="cs-CZ" b="true" dirty="false">
                <a:solidFill>
                  <a:schemeClr val="accent1"/>
                </a:solidFill>
              </a:rPr>
              <a:t>soulad s platnými právními předpisy a podmínkami právního aktu </a:t>
            </a:r>
          </a:p>
          <a:p>
            <a:pPr lvl="0"/>
            <a:r>
              <a:rPr lang="cs-CZ" b="true" dirty="false">
                <a:solidFill>
                  <a:schemeClr val="accent1"/>
                </a:solidFill>
              </a:rPr>
              <a:t>aktivity projektu probíhají </a:t>
            </a:r>
            <a:r>
              <a:rPr lang="cs-CZ" dirty="false">
                <a:solidFill>
                  <a:schemeClr val="accent1"/>
                </a:solidFill>
              </a:rPr>
              <a:t>v souladu s plánem aktivit projektu, které příjemce ŘO poskytl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9D8C85DC-F896-458B-B797-04C41DE5E59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29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446203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62CDA0C-4451-405C-8D7B-6B938BD2A1B2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Zpráva o realizaci projektu (</a:t>
            </a:r>
            <a:r>
              <a:rPr lang="cs-CZ" sz="2800" dirty="false" err="true"/>
              <a:t>ZoR</a:t>
            </a:r>
            <a:r>
              <a:rPr lang="cs-CZ" sz="2800" dirty="false"/>
              <a:t>)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05E01DF-D53D-4B55-998F-1038EEFA538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79300" y="1196752"/>
            <a:ext cx="8064000" cy="566124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1600" dirty="false"/>
              <a:t>V </a:t>
            </a:r>
            <a:r>
              <a:rPr lang="cs-CZ" sz="1600" dirty="false" err="true"/>
              <a:t>ZoR</a:t>
            </a:r>
            <a:r>
              <a:rPr lang="cs-CZ" sz="1600" dirty="false"/>
              <a:t> příjemce podává </a:t>
            </a:r>
            <a:r>
              <a:rPr lang="cs-CZ" sz="1600" b="true" dirty="false"/>
              <a:t>informace o průběhu a pokroku daného projektu</a:t>
            </a:r>
          </a:p>
          <a:p>
            <a:pPr>
              <a:lnSpc>
                <a:spcPct val="100000"/>
              </a:lnSpc>
            </a:pPr>
            <a:r>
              <a:rPr lang="cs-CZ" sz="1600" b="true" dirty="false" err="true"/>
              <a:t>ZoR</a:t>
            </a:r>
            <a:r>
              <a:rPr lang="cs-CZ" sz="1600" b="true" dirty="false"/>
              <a:t>  se zpracovává za každé sledované období </a:t>
            </a:r>
            <a:r>
              <a:rPr lang="cs-CZ" sz="1600" dirty="false"/>
              <a:t>(uvedené v </a:t>
            </a:r>
            <a:r>
              <a:rPr lang="cs-CZ" sz="1600" dirty="false" err="true"/>
              <a:t>RoD</a:t>
            </a:r>
            <a:r>
              <a:rPr lang="cs-CZ" sz="1600" dirty="false"/>
              <a:t>), zpravidla za každých 6 měsíců realizace projektu (Její součástí je i </a:t>
            </a:r>
            <a:r>
              <a:rPr lang="cs-CZ" sz="1600" dirty="false" err="true"/>
              <a:t>ŽoP</a:t>
            </a:r>
            <a:r>
              <a:rPr lang="cs-CZ" sz="1600" dirty="false"/>
              <a:t>). </a:t>
            </a:r>
          </a:p>
          <a:p>
            <a:pPr>
              <a:lnSpc>
                <a:spcPct val="100000"/>
              </a:lnSpc>
            </a:pPr>
            <a:r>
              <a:rPr lang="cs-CZ" sz="1600" b="true" dirty="false" err="true"/>
              <a:t>ZoR</a:t>
            </a:r>
            <a:r>
              <a:rPr lang="cs-CZ" sz="1600" b="true" dirty="false"/>
              <a:t> se předkládá v IS KP21+ nejpozději do konce prvního měsíce následujícího po ukončení sledovaného období</a:t>
            </a:r>
            <a:r>
              <a:rPr lang="cs-CZ" sz="1600" dirty="false"/>
              <a:t>. Závěrečná </a:t>
            </a:r>
            <a:r>
              <a:rPr lang="cs-CZ" sz="1600" dirty="false" err="true"/>
              <a:t>ZoR</a:t>
            </a:r>
            <a:r>
              <a:rPr lang="cs-CZ" sz="1600" dirty="false"/>
              <a:t> do konce 2. měsíce. (Pokyny k vyplnění na </a:t>
            </a:r>
            <a:r>
              <a:rPr lang="cs-CZ" sz="1600" dirty="false">
                <a:hlinkClick r:id="rId3"/>
              </a:rPr>
              <a:t>www.esfcr.cz</a:t>
            </a:r>
            <a:r>
              <a:rPr lang="cs-CZ" sz="1600" dirty="false"/>
              <a:t>). </a:t>
            </a:r>
            <a:r>
              <a:rPr lang="cs-CZ" sz="1600" b="true" dirty="false"/>
              <a:t>Struktura </a:t>
            </a:r>
            <a:r>
              <a:rPr lang="cs-CZ" sz="1600" b="true" dirty="false" err="true"/>
              <a:t>ZoR</a:t>
            </a:r>
            <a:r>
              <a:rPr lang="cs-CZ" sz="1600" b="true" dirty="false"/>
              <a:t>:</a:t>
            </a:r>
          </a:p>
          <a:p>
            <a:pPr lvl="1">
              <a:lnSpc>
                <a:spcPct val="100000"/>
              </a:lnSpc>
            </a:pPr>
            <a:r>
              <a:rPr lang="cs-CZ" sz="1600" dirty="false"/>
              <a:t>Základní informace </a:t>
            </a:r>
            <a:r>
              <a:rPr lang="cs-CZ" sz="1600" b="true" dirty="false"/>
              <a:t>o projektu a zprávě, </a:t>
            </a:r>
            <a:r>
              <a:rPr lang="cs-CZ" sz="1600" dirty="false"/>
              <a:t>včetně uvedení případných </a:t>
            </a:r>
            <a:r>
              <a:rPr lang="cs-CZ" sz="1600" b="true" dirty="false"/>
              <a:t>problémů</a:t>
            </a:r>
          </a:p>
          <a:p>
            <a:pPr lvl="1">
              <a:lnSpc>
                <a:spcPct val="100000"/>
              </a:lnSpc>
            </a:pPr>
            <a:r>
              <a:rPr lang="cs-CZ" sz="1600" dirty="false"/>
              <a:t>Informace </a:t>
            </a:r>
            <a:r>
              <a:rPr lang="cs-CZ" sz="1600" b="true" dirty="false"/>
              <a:t>o pokroku v realizaci</a:t>
            </a:r>
          </a:p>
          <a:p>
            <a:pPr lvl="1"/>
            <a:r>
              <a:rPr lang="cs-CZ" sz="1600" dirty="false"/>
              <a:t>Informace </a:t>
            </a:r>
            <a:r>
              <a:rPr lang="cs-CZ" sz="1600" b="true" dirty="false"/>
              <a:t>o pokroku v realizaci klíčových aktivit za sledované období </a:t>
            </a:r>
          </a:p>
          <a:p>
            <a:pPr lvl="1"/>
            <a:r>
              <a:rPr lang="cs-CZ" sz="1600" dirty="false"/>
              <a:t>Informace </a:t>
            </a:r>
            <a:r>
              <a:rPr lang="cs-CZ" sz="1600" b="true" dirty="false"/>
              <a:t>o plnění indikátorů </a:t>
            </a:r>
          </a:p>
          <a:p>
            <a:pPr lvl="1"/>
            <a:r>
              <a:rPr lang="cs-CZ" sz="1600" b="true" dirty="false"/>
              <a:t>Specifické datové položky</a:t>
            </a:r>
          </a:p>
          <a:p>
            <a:pPr lvl="1"/>
            <a:r>
              <a:rPr lang="cs-CZ" sz="1600" dirty="false"/>
              <a:t>Informace </a:t>
            </a:r>
            <a:r>
              <a:rPr lang="cs-CZ" sz="1600" b="true" dirty="false"/>
              <a:t>o plnění horizontálních principů </a:t>
            </a:r>
          </a:p>
          <a:p>
            <a:pPr lvl="1"/>
            <a:r>
              <a:rPr lang="cs-CZ" sz="1600" dirty="false"/>
              <a:t>Informace </a:t>
            </a:r>
            <a:r>
              <a:rPr lang="cs-CZ" sz="1600" b="true" dirty="false"/>
              <a:t>o příjmech</a:t>
            </a:r>
          </a:p>
          <a:p>
            <a:pPr lvl="1"/>
            <a:r>
              <a:rPr lang="cs-CZ" sz="1600" dirty="false"/>
              <a:t>Informace </a:t>
            </a:r>
            <a:r>
              <a:rPr lang="cs-CZ" sz="1600" b="true" dirty="false"/>
              <a:t>o zajištění povinné publicity </a:t>
            </a:r>
          </a:p>
          <a:p>
            <a:pPr lvl="1"/>
            <a:r>
              <a:rPr lang="cs-CZ" sz="1600" b="true" dirty="false"/>
              <a:t>Čestná prohlášení </a:t>
            </a:r>
            <a:r>
              <a:rPr lang="cs-CZ" sz="1600" dirty="false"/>
              <a:t>a případné </a:t>
            </a:r>
            <a:r>
              <a:rPr lang="cs-CZ" sz="1600" b="true" dirty="false"/>
              <a:t>Přílohy</a:t>
            </a:r>
            <a:r>
              <a:rPr lang="cs-CZ" sz="1600" dirty="false"/>
              <a:t> </a:t>
            </a:r>
          </a:p>
          <a:p>
            <a:pPr marL="0" indent="0">
              <a:buNone/>
            </a:pPr>
            <a:endParaRPr lang="cs-CZ" sz="1800" dirty="false">
              <a:solidFill>
                <a:srgbClr val="FF0000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7129FD1-E7DF-4BBA-9AAD-AAB6DA5A1C16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62767202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2176724-A718-487F-8BFB-C35B2B77858C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Změny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09AFCBC-C683-4FCA-B1F9-7A60E51DCBA5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17523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true" dirty="false">
                <a:solidFill>
                  <a:schemeClr val="accent1"/>
                </a:solidFill>
              </a:rPr>
              <a:t>Kap. 5 Specifické části pravidel </a:t>
            </a:r>
          </a:p>
          <a:p>
            <a:pPr>
              <a:lnSpc>
                <a:spcPct val="100000"/>
              </a:lnSpc>
            </a:pPr>
            <a:r>
              <a:rPr lang="cs-CZ" sz="2000" dirty="false">
                <a:solidFill>
                  <a:schemeClr val="accent1"/>
                </a:solidFill>
              </a:rPr>
              <a:t>Všechny změny jsou podávány příjemcem prostřednictvím formuláře </a:t>
            </a:r>
            <a:r>
              <a:rPr lang="cs-CZ" sz="2000" b="true" dirty="false">
                <a:solidFill>
                  <a:schemeClr val="accent1"/>
                </a:solidFill>
              </a:rPr>
              <a:t>žádosti o změnu v systému ISKP2021+ </a:t>
            </a:r>
            <a:r>
              <a:rPr lang="cs-CZ" sz="2000" dirty="false">
                <a:solidFill>
                  <a:schemeClr val="accent1"/>
                </a:solidFill>
              </a:rPr>
              <a:t>(elektronicky s elektronickým podpisem oprávněné osoby) a </a:t>
            </a:r>
            <a:r>
              <a:rPr lang="cs-CZ" sz="2000" b="true" dirty="false">
                <a:solidFill>
                  <a:schemeClr val="accent1"/>
                </a:solidFill>
              </a:rPr>
              <a:t>administrovány v MS2021+</a:t>
            </a:r>
          </a:p>
          <a:p>
            <a:pPr lvl="1">
              <a:lnSpc>
                <a:spcPct val="100000"/>
              </a:lnSpc>
            </a:pPr>
            <a:r>
              <a:rPr lang="cs-CZ" dirty="false">
                <a:solidFill>
                  <a:srgbClr val="FF0000"/>
                </a:solidFill>
              </a:rPr>
              <a:t> </a:t>
            </a:r>
            <a:r>
              <a:rPr lang="cs-CZ" dirty="false">
                <a:solidFill>
                  <a:schemeClr val="accent1"/>
                </a:solidFill>
              </a:rPr>
              <a:t>Viz Pokyny ke zpracování žádosti o změnu v IS KP2021+ (</a:t>
            </a:r>
            <a:r>
              <a:rPr lang="cs-CZ" dirty="false">
                <a:solidFill>
                  <a:schemeClr val="accent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www.esfcr.cz</a:t>
            </a:r>
            <a:r>
              <a:rPr lang="cs-CZ" dirty="false">
                <a:solidFill>
                  <a:schemeClr val="accent1"/>
                </a:solidFill>
              </a:rPr>
              <a:t>)</a:t>
            </a:r>
          </a:p>
          <a:p>
            <a:pPr marL="432000" lvl="1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>
                <a:solidFill>
                  <a:schemeClr val="accent1"/>
                </a:solidFill>
              </a:rPr>
              <a:t>Změny projektu:</a:t>
            </a:r>
          </a:p>
          <a:p>
            <a:pPr marL="684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b="true" dirty="false">
                <a:solidFill>
                  <a:schemeClr val="accent1"/>
                </a:solidFill>
              </a:rPr>
              <a:t>nepodstatné</a:t>
            </a:r>
            <a:r>
              <a:rPr lang="cs-CZ" dirty="false">
                <a:solidFill>
                  <a:schemeClr val="accent1"/>
                </a:solidFill>
              </a:rPr>
              <a:t> (neovlivní charakter projektu a nemají vliv na splnění cílů projektu) a </a:t>
            </a:r>
            <a:r>
              <a:rPr lang="cs-CZ" b="true" dirty="false">
                <a:solidFill>
                  <a:schemeClr val="accent1"/>
                </a:solidFill>
              </a:rPr>
              <a:t>podstatné</a:t>
            </a:r>
            <a:r>
              <a:rPr lang="cs-CZ" dirty="false">
                <a:solidFill>
                  <a:schemeClr val="accent1"/>
                </a:solidFill>
              </a:rPr>
              <a:t> (mají vliv na charakter projektu, cíle projektu či dobu realizace projektu</a:t>
            </a:r>
          </a:p>
          <a:p>
            <a:pPr marL="684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dirty="false">
                <a:solidFill>
                  <a:schemeClr val="accent1"/>
                </a:solidFill>
              </a:rPr>
              <a:t>Všechny změny </a:t>
            </a:r>
            <a:r>
              <a:rPr lang="cs-CZ" b="true" dirty="false">
                <a:solidFill>
                  <a:schemeClr val="accent1"/>
                </a:solidFill>
              </a:rPr>
              <a:t>musí být nezbytné a respektovat zásadu efektivního nakládání s prostředky</a:t>
            </a:r>
          </a:p>
          <a:p>
            <a:pPr marL="684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dirty="false">
              <a:solidFill>
                <a:schemeClr val="accent1"/>
              </a:solidFill>
            </a:endParaRPr>
          </a:p>
          <a:p>
            <a:pPr marL="252000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2400" dirty="false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A0CFD41-6D77-4BD9-888C-A4E2E2AA0C5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30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09046608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65BF44-D363-4608-98B2-6AB0C0B2AE41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Nepodstatné Změny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AAB2668-8566-4CEF-A951-E09032193F2A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0" y="1268760"/>
            <a:ext cx="8892480" cy="5760640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5FBBF5"/>
              </a:buClr>
            </a:pPr>
            <a:r>
              <a:rPr lang="cs-CZ" sz="2000" dirty="false">
                <a:solidFill>
                  <a:schemeClr val="accent1"/>
                </a:solidFill>
              </a:rPr>
              <a:t>Příjemce povinen </a:t>
            </a:r>
            <a:r>
              <a:rPr lang="cs-CZ" sz="2000" b="true" dirty="false">
                <a:solidFill>
                  <a:schemeClr val="accent1"/>
                </a:solidFill>
              </a:rPr>
              <a:t>informovat (odeslat </a:t>
            </a:r>
            <a:r>
              <a:rPr lang="cs-CZ" sz="2000" b="true" dirty="false" err="true">
                <a:solidFill>
                  <a:schemeClr val="accent1"/>
                </a:solidFill>
              </a:rPr>
              <a:t>ŽoZ</a:t>
            </a:r>
            <a:r>
              <a:rPr lang="cs-CZ" sz="2000" b="true" dirty="false">
                <a:solidFill>
                  <a:schemeClr val="accent1"/>
                </a:solidFill>
              </a:rPr>
              <a:t> v IS KP21+) ŘO </a:t>
            </a:r>
            <a:r>
              <a:rPr lang="cs-CZ" sz="2000" b="true" u="sng" dirty="false">
                <a:solidFill>
                  <a:schemeClr val="accent1"/>
                </a:solidFill>
              </a:rPr>
              <a:t>bez zbytečného prodlení </a:t>
            </a:r>
            <a:r>
              <a:rPr lang="cs-CZ" sz="2000" dirty="false">
                <a:solidFill>
                  <a:schemeClr val="accent1"/>
                </a:solidFill>
              </a:rPr>
              <a:t>od data provedení změny:</a:t>
            </a:r>
          </a:p>
          <a:p>
            <a:pPr lvl="1"/>
            <a:r>
              <a:rPr lang="cs-CZ" dirty="false">
                <a:solidFill>
                  <a:srgbClr val="FF0000"/>
                </a:solidFill>
              </a:rPr>
              <a:t> </a:t>
            </a:r>
            <a:r>
              <a:rPr lang="cs-CZ" sz="1800" i="true" dirty="false">
                <a:solidFill>
                  <a:schemeClr val="accent1"/>
                </a:solidFill>
              </a:rPr>
              <a:t>změna </a:t>
            </a:r>
            <a:r>
              <a:rPr lang="cs-CZ" sz="1800" b="true" i="true" dirty="false">
                <a:solidFill>
                  <a:schemeClr val="accent1"/>
                </a:solidFill>
              </a:rPr>
              <a:t>kontaktní osoby </a:t>
            </a:r>
            <a:r>
              <a:rPr lang="cs-CZ" sz="1800" i="true" dirty="false">
                <a:solidFill>
                  <a:schemeClr val="accent1"/>
                </a:solidFill>
              </a:rPr>
              <a:t>projektu (včetně změny kontaktních údajů), </a:t>
            </a:r>
            <a:r>
              <a:rPr lang="cs-CZ" sz="1800" b="true" i="true" dirty="false">
                <a:solidFill>
                  <a:schemeClr val="accent1"/>
                </a:solidFill>
              </a:rPr>
              <a:t>sídla </a:t>
            </a:r>
            <a:r>
              <a:rPr lang="cs-CZ" sz="1800" i="true" dirty="false">
                <a:solidFill>
                  <a:schemeClr val="accent1"/>
                </a:solidFill>
              </a:rPr>
              <a:t>příjemce podpory, </a:t>
            </a:r>
            <a:r>
              <a:rPr lang="cs-CZ" sz="1800" b="true" i="true" dirty="false">
                <a:solidFill>
                  <a:schemeClr val="accent1"/>
                </a:solidFill>
              </a:rPr>
              <a:t>názvu </a:t>
            </a:r>
            <a:r>
              <a:rPr lang="cs-CZ" sz="1800" i="true" dirty="false">
                <a:solidFill>
                  <a:schemeClr val="accent1"/>
                </a:solidFill>
              </a:rPr>
              <a:t>příjemce, změna v osobách vykonávajících funkci </a:t>
            </a:r>
            <a:r>
              <a:rPr lang="cs-CZ" sz="1800" b="true" i="true" dirty="false">
                <a:solidFill>
                  <a:schemeClr val="accent1"/>
                </a:solidFill>
              </a:rPr>
              <a:t>statutárního orgánu </a:t>
            </a:r>
            <a:r>
              <a:rPr lang="cs-CZ" sz="1800" i="true" dirty="false">
                <a:solidFill>
                  <a:schemeClr val="accent1"/>
                </a:solidFill>
              </a:rPr>
              <a:t>příjemce.</a:t>
            </a:r>
          </a:p>
          <a:p>
            <a:pPr lvl="0">
              <a:lnSpc>
                <a:spcPct val="100000"/>
              </a:lnSpc>
              <a:buClr>
                <a:srgbClr val="5FBBF5"/>
              </a:buClr>
            </a:pPr>
            <a:r>
              <a:rPr lang="cs-CZ" sz="2000" dirty="false">
                <a:solidFill>
                  <a:schemeClr val="accent1"/>
                </a:solidFill>
              </a:rPr>
              <a:t>Příjemce je povinen </a:t>
            </a:r>
            <a:r>
              <a:rPr lang="cs-CZ" sz="2000" b="true" dirty="false">
                <a:solidFill>
                  <a:schemeClr val="accent1"/>
                </a:solidFill>
              </a:rPr>
              <a:t>informovat ŘO (odeslat </a:t>
            </a:r>
            <a:r>
              <a:rPr lang="cs-CZ" sz="2000" b="true" dirty="false" err="true">
                <a:solidFill>
                  <a:schemeClr val="accent1"/>
                </a:solidFill>
              </a:rPr>
              <a:t>ŽoZ</a:t>
            </a:r>
            <a:r>
              <a:rPr lang="cs-CZ" sz="2000" b="true" dirty="false">
                <a:solidFill>
                  <a:schemeClr val="accent1"/>
                </a:solidFill>
              </a:rPr>
              <a:t> v IS KP21+) nejpozději </a:t>
            </a:r>
            <a:r>
              <a:rPr lang="cs-CZ" sz="2000" b="true" u="sng" dirty="false">
                <a:solidFill>
                  <a:schemeClr val="accent1"/>
                </a:solidFill>
              </a:rPr>
              <a:t>10 </a:t>
            </a:r>
            <a:r>
              <a:rPr lang="cs-CZ" sz="2000" b="true" u="sng" dirty="false" err="true">
                <a:solidFill>
                  <a:schemeClr val="accent1"/>
                </a:solidFill>
              </a:rPr>
              <a:t>prac</a:t>
            </a:r>
            <a:r>
              <a:rPr lang="cs-CZ" sz="2000" b="true" u="sng" dirty="false">
                <a:solidFill>
                  <a:schemeClr val="accent1"/>
                </a:solidFill>
              </a:rPr>
              <a:t>. dnů před termínem předložení ZOR </a:t>
            </a:r>
            <a:r>
              <a:rPr lang="cs-CZ" sz="2000" b="true" dirty="false">
                <a:solidFill>
                  <a:schemeClr val="accent1"/>
                </a:solidFill>
              </a:rPr>
              <a:t>za sledované období, ve kterém k nepodstatné změně došlo</a:t>
            </a:r>
          </a:p>
          <a:p>
            <a:pPr lvl="1">
              <a:lnSpc>
                <a:spcPct val="100000"/>
              </a:lnSpc>
              <a:buClr>
                <a:srgbClr val="5FBBF5"/>
              </a:buClr>
            </a:pPr>
            <a:r>
              <a:rPr lang="cs-CZ" sz="1800" i="true" dirty="false">
                <a:solidFill>
                  <a:schemeClr val="accent1"/>
                </a:solidFill>
              </a:rPr>
              <a:t>Změna rozpočtu -  přesun prostředků mezi položkami a nové položky </a:t>
            </a:r>
            <a:r>
              <a:rPr lang="cs-CZ" sz="1800" b="true" i="true" dirty="false">
                <a:solidFill>
                  <a:schemeClr val="accent1"/>
                </a:solidFill>
              </a:rPr>
              <a:t>v rámci jedné kapitoly rozpočtu</a:t>
            </a:r>
          </a:p>
          <a:p>
            <a:pPr lvl="1">
              <a:lnSpc>
                <a:spcPct val="100000"/>
              </a:lnSpc>
              <a:buClr>
                <a:srgbClr val="5FBBF5"/>
              </a:buClr>
            </a:pPr>
            <a:r>
              <a:rPr lang="cs-CZ" sz="1800" i="true" dirty="false">
                <a:solidFill>
                  <a:schemeClr val="accent1"/>
                </a:solidFill>
              </a:rPr>
              <a:t>Změna rozpočtu - přesun prostředků </a:t>
            </a:r>
            <a:r>
              <a:rPr lang="cs-CZ" sz="1800" b="true" i="true" dirty="false">
                <a:solidFill>
                  <a:schemeClr val="accent1"/>
                </a:solidFill>
              </a:rPr>
              <a:t>mezi jednotlivými kapitolami rozpočtu do výše 25 % celkových přímých nákladů projektu </a:t>
            </a:r>
            <a:r>
              <a:rPr lang="cs-CZ" sz="1800" i="true" dirty="false">
                <a:solidFill>
                  <a:schemeClr val="accent1"/>
                </a:solidFill>
              </a:rPr>
              <a:t>(počítáno vždy kumulovaně od podpisu právního aktu, příp. změnového právního aktu či od poslední schválené podstatné změny týkající se rozpočtu).</a:t>
            </a:r>
          </a:p>
        </p:txBody>
      </p:sp>
    </p:spTree>
    <p:extLst>
      <p:ext uri="{BB962C8B-B14F-4D97-AF65-F5344CB8AC3E}">
        <p14:creationId xmlns:p14="http://schemas.microsoft.com/office/powerpoint/2010/main" val="201141985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1AC0D8-A3DB-49E8-BA74-53919383742A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Nepodstatné změny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4BBFA5B-95A8-4821-ADBF-A6A0C8716752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51520" y="1800000"/>
            <a:ext cx="8532480" cy="4320000"/>
          </a:xfrm>
        </p:spPr>
        <p:txBody>
          <a:bodyPr/>
          <a:lstStyle/>
          <a:p>
            <a:pPr>
              <a:lnSpc>
                <a:spcPct val="100000"/>
              </a:lnSpc>
              <a:buClr>
                <a:srgbClr val="5FBBF5"/>
              </a:buClr>
            </a:pPr>
            <a:r>
              <a:rPr lang="cs-CZ" sz="1800" dirty="false">
                <a:solidFill>
                  <a:schemeClr val="accent1"/>
                </a:solidFill>
              </a:rPr>
              <a:t>Příjemce je povinen </a:t>
            </a:r>
            <a:r>
              <a:rPr lang="cs-CZ" sz="1800" b="true" dirty="false">
                <a:solidFill>
                  <a:schemeClr val="accent1"/>
                </a:solidFill>
              </a:rPr>
              <a:t>informovat ŘO (odeslat </a:t>
            </a:r>
            <a:r>
              <a:rPr lang="cs-CZ" sz="1800" b="true" dirty="false" err="true">
                <a:solidFill>
                  <a:schemeClr val="accent1"/>
                </a:solidFill>
              </a:rPr>
              <a:t>ŽoZ</a:t>
            </a:r>
            <a:r>
              <a:rPr lang="cs-CZ" sz="1800" b="true" dirty="false">
                <a:solidFill>
                  <a:schemeClr val="accent1"/>
                </a:solidFill>
              </a:rPr>
              <a:t> v IS KP21+) </a:t>
            </a:r>
            <a:r>
              <a:rPr lang="cs-CZ" sz="1800" b="true" u="sng" dirty="false">
                <a:solidFill>
                  <a:schemeClr val="accent1"/>
                </a:solidFill>
              </a:rPr>
              <a:t>spolu se zprávou </a:t>
            </a:r>
            <a:r>
              <a:rPr lang="cs-CZ" sz="1800" b="true" dirty="false">
                <a:solidFill>
                  <a:schemeClr val="accent1"/>
                </a:solidFill>
              </a:rPr>
              <a:t>o realizaci projektu za sledované období</a:t>
            </a:r>
            <a:r>
              <a:rPr lang="cs-CZ" sz="1800" dirty="false">
                <a:solidFill>
                  <a:schemeClr val="accent1"/>
                </a:solidFill>
              </a:rPr>
              <a:t>, </a:t>
            </a:r>
            <a:r>
              <a:rPr lang="cs-CZ" sz="1800" b="true" dirty="false">
                <a:solidFill>
                  <a:schemeClr val="accent1"/>
                </a:solidFill>
              </a:rPr>
              <a:t>ve kterém k nepodstatné změně došlo</a:t>
            </a:r>
          </a:p>
          <a:p>
            <a:pPr lvl="1">
              <a:lnSpc>
                <a:spcPct val="100000"/>
              </a:lnSpc>
              <a:buClr>
                <a:srgbClr val="5FBBF5"/>
              </a:buClr>
            </a:pPr>
            <a:r>
              <a:rPr lang="cs-CZ" sz="1600" i="true" dirty="false">
                <a:solidFill>
                  <a:schemeClr val="accent1"/>
                </a:solidFill>
              </a:rPr>
              <a:t>změna </a:t>
            </a:r>
            <a:r>
              <a:rPr lang="cs-CZ" sz="1600" b="true" i="true" dirty="false">
                <a:solidFill>
                  <a:schemeClr val="accent1"/>
                </a:solidFill>
              </a:rPr>
              <a:t>místa</a:t>
            </a:r>
            <a:r>
              <a:rPr lang="cs-CZ" sz="1600" i="true" dirty="false">
                <a:solidFill>
                  <a:schemeClr val="accent1"/>
                </a:solidFill>
              </a:rPr>
              <a:t> realizace, změna ve způsobu </a:t>
            </a:r>
            <a:r>
              <a:rPr lang="cs-CZ" sz="1600" b="true" i="true" dirty="false">
                <a:solidFill>
                  <a:schemeClr val="accent1"/>
                </a:solidFill>
              </a:rPr>
              <a:t>provádění klíčových aktivit</a:t>
            </a:r>
            <a:r>
              <a:rPr lang="cs-CZ" sz="1600" i="true" dirty="false">
                <a:solidFill>
                  <a:schemeClr val="accent1"/>
                </a:solidFill>
              </a:rPr>
              <a:t>, které nemají negativní dopad na plnění cílů projektu, </a:t>
            </a:r>
            <a:r>
              <a:rPr lang="cs-CZ" sz="1600" b="true" i="true" dirty="false">
                <a:solidFill>
                  <a:schemeClr val="accent1"/>
                </a:solidFill>
              </a:rPr>
              <a:t>navýšení počtu osob z CS</a:t>
            </a:r>
            <a:r>
              <a:rPr lang="cs-CZ" sz="1600" i="true" dirty="false">
                <a:solidFill>
                  <a:schemeClr val="accent1"/>
                </a:solidFill>
              </a:rPr>
              <a:t>, změna složení </a:t>
            </a:r>
            <a:r>
              <a:rPr lang="cs-CZ" sz="1600" b="true" i="true" dirty="false">
                <a:solidFill>
                  <a:schemeClr val="accent1"/>
                </a:solidFill>
              </a:rPr>
              <a:t>RT</a:t>
            </a:r>
            <a:r>
              <a:rPr lang="cs-CZ" sz="1600" i="true" dirty="false">
                <a:solidFill>
                  <a:schemeClr val="accent1"/>
                </a:solidFill>
              </a:rPr>
              <a:t>, změna týkající se plátcovství </a:t>
            </a:r>
            <a:r>
              <a:rPr lang="cs-CZ" sz="1600" b="true" i="true" dirty="false">
                <a:solidFill>
                  <a:schemeClr val="accent1"/>
                </a:solidFill>
              </a:rPr>
              <a:t>daně z přidané hodnoty</a:t>
            </a:r>
          </a:p>
          <a:p>
            <a:pPr lvl="1">
              <a:lnSpc>
                <a:spcPct val="100000"/>
              </a:lnSpc>
              <a:buClr>
                <a:srgbClr val="5FBBF5"/>
              </a:buClr>
            </a:pPr>
            <a:endParaRPr lang="cs-CZ" sz="1600" i="true" dirty="false">
              <a:solidFill>
                <a:schemeClr val="accent1"/>
              </a:solidFill>
            </a:endParaRPr>
          </a:p>
          <a:p>
            <a:pPr marL="432000" lvl="1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Clr>
                <a:srgbClr val="5FBBF5"/>
              </a:buClr>
              <a:buSzPct val="100000"/>
              <a:buFont typeface="Wingdings" panose="05000000000000000000" pitchFamily="2" charset="2"/>
              <a:buChar char=""/>
            </a:pPr>
            <a:r>
              <a:rPr lang="cs-CZ" sz="1800" b="true" dirty="false">
                <a:solidFill>
                  <a:schemeClr val="accent1"/>
                </a:solidFill>
              </a:rPr>
              <a:t>Změna finančního plánu </a:t>
            </a:r>
            <a:r>
              <a:rPr lang="cs-CZ" sz="1800" dirty="false">
                <a:solidFill>
                  <a:schemeClr val="accent1"/>
                </a:solidFill>
              </a:rPr>
              <a:t>– nepodstatná změna</a:t>
            </a: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421C810-BD05-441D-9341-E51614A60AD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32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3504835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A5644BD-B468-42BE-9C41-13E9E1A9E7CD}"/>
              </a:ext>
            </a:extLst>
          </p:cNvPr>
          <p:cNvSpPr>
            <a:spLocks noGrp="true"/>
          </p:cNvSpPr>
          <p:nvPr>
            <p:ph type="title"/>
          </p:nvPr>
        </p:nvSpPr>
        <p:spPr>
          <a:xfrm>
            <a:off x="684000" y="0"/>
            <a:ext cx="8424000" cy="1080000"/>
          </a:xfrm>
        </p:spPr>
        <p:txBody>
          <a:bodyPr/>
          <a:lstStyle/>
          <a:p>
            <a:r>
              <a:rPr lang="cs-CZ" sz="2800" dirty="false"/>
              <a:t>Podstatné Změny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DB51B57-7D38-4D81-8708-4E663F9A75CE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r>
              <a:rPr lang="cs-CZ" sz="2000" b="true" dirty="false">
                <a:solidFill>
                  <a:schemeClr val="accent1"/>
                </a:solidFill>
              </a:rPr>
              <a:t>Podstatné změny </a:t>
            </a:r>
          </a:p>
          <a:p>
            <a:pPr lvl="1">
              <a:lnSpc>
                <a:spcPct val="100000"/>
              </a:lnSpc>
            </a:pPr>
            <a:r>
              <a:rPr lang="cs-CZ" sz="1800" b="true" u="sng" dirty="false">
                <a:solidFill>
                  <a:schemeClr val="accent1"/>
                </a:solidFill>
              </a:rPr>
              <a:t>Nesmí být provedeny dříve než budou schváleny </a:t>
            </a:r>
            <a:r>
              <a:rPr lang="cs-CZ" sz="1800" b="true" dirty="false">
                <a:solidFill>
                  <a:schemeClr val="accent1"/>
                </a:solidFill>
              </a:rPr>
              <a:t>ze strany ŘO</a:t>
            </a:r>
          </a:p>
          <a:p>
            <a:pPr marL="414000" lvl="1" indent="0">
              <a:lnSpc>
                <a:spcPct val="100000"/>
              </a:lnSpc>
              <a:buNone/>
            </a:pPr>
            <a:endParaRPr lang="cs-CZ" sz="1800" b="true" dirty="false">
              <a:solidFill>
                <a:schemeClr val="accent1"/>
              </a:solidFill>
            </a:endParaRPr>
          </a:p>
          <a:p>
            <a:pPr marL="432000" lvl="2" indent="-4320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"/>
            </a:pPr>
            <a:r>
              <a:rPr lang="cs-CZ" sz="1800" b="true" u="sng" dirty="false">
                <a:solidFill>
                  <a:schemeClr val="accent1"/>
                </a:solidFill>
              </a:rPr>
              <a:t>nevyžadují změnu právního aktu</a:t>
            </a:r>
            <a:r>
              <a:rPr lang="cs-CZ" sz="1800" b="true" dirty="false">
                <a:solidFill>
                  <a:schemeClr val="accent1"/>
                </a:solidFill>
              </a:rPr>
              <a:t>: </a:t>
            </a:r>
            <a:r>
              <a:rPr lang="cs-CZ" sz="1800" dirty="false">
                <a:solidFill>
                  <a:schemeClr val="accent1"/>
                </a:solidFill>
              </a:rPr>
              <a:t>změny </a:t>
            </a:r>
            <a:r>
              <a:rPr lang="cs-CZ" sz="1800" b="true" dirty="false">
                <a:solidFill>
                  <a:schemeClr val="accent1"/>
                </a:solidFill>
              </a:rPr>
              <a:t>klíčových aktivit </a:t>
            </a:r>
            <a:r>
              <a:rPr lang="cs-CZ" sz="1800" dirty="false">
                <a:solidFill>
                  <a:schemeClr val="accent1"/>
                </a:solidFill>
              </a:rPr>
              <a:t>kdy se nejedná o nepodstatné změny – zrušení nebo přidání nové KA vždy, zahrnutí nové </a:t>
            </a:r>
            <a:r>
              <a:rPr lang="cs-CZ" sz="1800" b="true" dirty="false">
                <a:solidFill>
                  <a:schemeClr val="accent1"/>
                </a:solidFill>
              </a:rPr>
              <a:t>cílové skupiny </a:t>
            </a:r>
            <a:r>
              <a:rPr lang="cs-CZ" sz="1800" dirty="false">
                <a:solidFill>
                  <a:schemeClr val="accent1"/>
                </a:solidFill>
              </a:rPr>
              <a:t>dle výzvy, </a:t>
            </a:r>
            <a:r>
              <a:rPr lang="cs-CZ" sz="1800" b="true" dirty="false">
                <a:solidFill>
                  <a:schemeClr val="accent1"/>
                </a:solidFill>
              </a:rPr>
              <a:t>přesun prostředků </a:t>
            </a:r>
            <a:r>
              <a:rPr lang="cs-CZ" sz="1800" dirty="false">
                <a:solidFill>
                  <a:schemeClr val="accent1"/>
                </a:solidFill>
              </a:rPr>
              <a:t>mezi kapitolami </a:t>
            </a:r>
            <a:r>
              <a:rPr lang="cs-CZ" sz="1800" b="true" dirty="false">
                <a:solidFill>
                  <a:schemeClr val="accent1"/>
                </a:solidFill>
              </a:rPr>
              <a:t>vyšší než 25 % </a:t>
            </a:r>
            <a:r>
              <a:rPr lang="cs-CZ" sz="1800" dirty="false">
                <a:solidFill>
                  <a:schemeClr val="accent1"/>
                </a:solidFill>
              </a:rPr>
              <a:t>celkových přímých nákladů projektu (kumulativně od podpisu PA ev. Změny rozpočtu),změna </a:t>
            </a:r>
            <a:r>
              <a:rPr lang="cs-CZ" sz="1800" b="true" dirty="false">
                <a:solidFill>
                  <a:schemeClr val="accent1"/>
                </a:solidFill>
              </a:rPr>
              <a:t>bankovního účtu</a:t>
            </a:r>
            <a:r>
              <a:rPr lang="cs-CZ" sz="1800" dirty="false">
                <a:solidFill>
                  <a:schemeClr val="accent1"/>
                </a:solidFill>
              </a:rPr>
              <a:t>, změna </a:t>
            </a:r>
            <a:r>
              <a:rPr lang="cs-CZ" sz="1800" b="true" dirty="false">
                <a:solidFill>
                  <a:schemeClr val="accent1"/>
                </a:solidFill>
              </a:rPr>
              <a:t>vymezení monitorovacích období </a:t>
            </a:r>
            <a:r>
              <a:rPr lang="cs-CZ" sz="1800" dirty="false">
                <a:solidFill>
                  <a:schemeClr val="accent1"/>
                </a:solidFill>
              </a:rPr>
              <a:t>(pokud se nemění termín ukončení realizace projektu)</a:t>
            </a:r>
          </a:p>
          <a:p>
            <a:pPr marL="0" lvl="2" indent="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endParaRPr lang="cs-CZ" sz="1600" b="true" dirty="false">
              <a:solidFill>
                <a:schemeClr val="accent1"/>
              </a:solidFill>
            </a:endParaRPr>
          </a:p>
          <a:p>
            <a:pPr marL="432000" lvl="2" indent="-432000">
              <a:lnSpc>
                <a:spcPct val="100000"/>
              </a:lnSpc>
              <a:spcBef>
                <a:spcPts val="600"/>
              </a:spcBef>
              <a:spcAft>
                <a:spcPts val="600"/>
              </a:spcAft>
              <a:buSzPct val="100000"/>
              <a:buFont typeface="Wingdings" panose="05000000000000000000" pitchFamily="2" charset="2"/>
              <a:buChar char=""/>
            </a:pPr>
            <a:endParaRPr lang="cs-CZ" sz="1600" b="true" dirty="false">
              <a:solidFill>
                <a:schemeClr val="accent1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873D254-ED76-404E-89EC-169F7A959627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33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3681856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389008B-7905-4C3C-AEBC-5B89B1EEA5F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Podstatné Změny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B08290A-E60A-4CFB-BA94-9FE15CD5F818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800000"/>
            <a:ext cx="8064000" cy="4581328"/>
          </a:xfrm>
        </p:spPr>
        <p:txBody>
          <a:bodyPr/>
          <a:lstStyle/>
          <a:p>
            <a:r>
              <a:rPr lang="cs-CZ" sz="1800" b="true" u="sng" dirty="false">
                <a:solidFill>
                  <a:schemeClr val="accent1"/>
                </a:solidFill>
              </a:rPr>
              <a:t>vyžadují změnu právního aktu : </a:t>
            </a:r>
            <a:r>
              <a:rPr lang="cs-CZ" sz="1800" dirty="false">
                <a:solidFill>
                  <a:schemeClr val="accent1"/>
                </a:solidFill>
              </a:rPr>
              <a:t>změny plánovaných výstupů a výsledků projektu (cílových hodnot </a:t>
            </a:r>
            <a:r>
              <a:rPr lang="cs-CZ" sz="1800" b="true" dirty="false">
                <a:solidFill>
                  <a:schemeClr val="accent1"/>
                </a:solidFill>
              </a:rPr>
              <a:t>indikátorů</a:t>
            </a:r>
            <a:r>
              <a:rPr lang="cs-CZ" sz="1800" dirty="false">
                <a:solidFill>
                  <a:schemeClr val="accent1"/>
                </a:solidFill>
              </a:rPr>
              <a:t>), změna termínu </a:t>
            </a:r>
            <a:r>
              <a:rPr lang="cs-CZ" sz="1800" b="true" dirty="false">
                <a:solidFill>
                  <a:schemeClr val="accent1"/>
                </a:solidFill>
              </a:rPr>
              <a:t>ukončení realizace </a:t>
            </a:r>
            <a:r>
              <a:rPr lang="cs-CZ" sz="1800" dirty="false">
                <a:solidFill>
                  <a:schemeClr val="accent1"/>
                </a:solidFill>
              </a:rPr>
              <a:t>projektu. </a:t>
            </a:r>
            <a:r>
              <a:rPr lang="cs-CZ" sz="1800" b="true" u="sng" dirty="false">
                <a:solidFill>
                  <a:schemeClr val="accent1"/>
                </a:solidFill>
              </a:rPr>
              <a:t>Podstatné a nepodstatné změny v osobě příjemce </a:t>
            </a:r>
            <a:r>
              <a:rPr lang="cs-CZ" sz="1800" dirty="false">
                <a:solidFill>
                  <a:schemeClr val="accent1"/>
                </a:solidFill>
              </a:rPr>
              <a:t>jsou vymezeny v části 5.1.2 Specifické části pravidel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6F60EBB-B54F-41B7-AFB2-3A17970C92B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2991230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8338247-CD85-48F0-8576-6EE023303FC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Změny projektu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4A99386-0BFA-46F0-986C-993B3DF1EC20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845304"/>
            <a:ext cx="8064000" cy="4320000"/>
          </a:xfrm>
        </p:spPr>
        <p:txBody>
          <a:bodyPr/>
          <a:lstStyle/>
          <a:p>
            <a:r>
              <a:rPr lang="cs-CZ" sz="2000" b="false" i="false" u="none" strike="noStrike" baseline="0" dirty="false">
                <a:solidFill>
                  <a:schemeClr val="accent1"/>
                </a:solidFill>
              </a:rPr>
              <a:t>Projekt musí být vždy </a:t>
            </a:r>
            <a:r>
              <a:rPr lang="cs-CZ" sz="2000" b="true" i="false" u="none" strike="noStrike" baseline="0" dirty="false">
                <a:solidFill>
                  <a:schemeClr val="accent1"/>
                </a:solidFill>
              </a:rPr>
              <a:t>realizován v souladu s vydaným právním aktem</a:t>
            </a:r>
            <a:r>
              <a:rPr lang="cs-CZ" sz="2000" b="false" i="false" u="none" strike="noStrike" baseline="0" dirty="false">
                <a:solidFill>
                  <a:schemeClr val="accent1"/>
                </a:solidFill>
              </a:rPr>
              <a:t>, příp. </a:t>
            </a:r>
            <a:r>
              <a:rPr lang="cs-CZ" sz="2000" b="true" i="false" u="none" strike="noStrike" baseline="0" dirty="false">
                <a:solidFill>
                  <a:schemeClr val="accent1"/>
                </a:solidFill>
              </a:rPr>
              <a:t>v souladu s právním aktem a změnami, které je příjemce oprávněn provést bez souhlasu ŘO, a změnami, které byly provedeny se souhlasem ŘO</a:t>
            </a:r>
            <a:endParaRPr lang="cs-CZ" sz="2000" b="true" dirty="false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CE33F01B-4F58-4D5D-A30C-83BD7FC88ABA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47790390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E67A1B2-1563-6BB4-B94C-64C603C3AD82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Odkazy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342B30C-3EBC-7579-538B-359AA0D942F3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251520" y="1340768"/>
            <a:ext cx="8712968" cy="4320000"/>
          </a:xfrm>
        </p:spPr>
        <p:txBody>
          <a:bodyPr/>
          <a:lstStyle/>
          <a:p>
            <a:pPr>
              <a:lnSpc>
                <a:spcPts val="1600"/>
              </a:lnSpc>
              <a:spcAft>
                <a:spcPts val="0"/>
              </a:spcAft>
            </a:pPr>
            <a:r>
              <a:rPr lang="cs-CZ" sz="1800" b="false" i="false" u="none" strike="noStrike" dirty="false">
                <a:solidFill>
                  <a:srgbClr val="084A8B"/>
                </a:solidFill>
                <a:effectLst/>
                <a:latin typeface="Trebuchet MS" panose="020B0603020202020204" pitchFamily="34" charset="0"/>
              </a:rPr>
              <a:t>Obecná část pravidel pro žadatele a příjemce z OPZ+</a:t>
            </a:r>
          </a:p>
          <a:p>
            <a:pPr marL="0" indent="0">
              <a:lnSpc>
                <a:spcPts val="1800"/>
              </a:lnSpc>
              <a:spcAft>
                <a:spcPts val="1200"/>
              </a:spcAft>
              <a:buNone/>
            </a:pP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(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https://www.esfcr.cz/pravidla-pro-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zadatele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-a-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prijemce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opz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2"/>
              </a:rPr>
              <a:t>-plus/-/dokument/18068434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)</a:t>
            </a:r>
            <a:endParaRPr lang="cs-CZ" sz="1800" b="false" i="false" u="none" strike="noStrike" dirty="false">
              <a:solidFill>
                <a:srgbClr val="084A8B"/>
              </a:solidFill>
              <a:effectLst/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cs-CZ" sz="1800" b="false" i="false" u="none" strike="noStrike" dirty="false">
                <a:solidFill>
                  <a:srgbClr val="084A8B"/>
                </a:solidFill>
                <a:effectLst/>
                <a:latin typeface="Trebuchet MS" panose="020B0603020202020204" pitchFamily="34" charset="0"/>
              </a:rPr>
              <a:t>Specifická část pravidel pro žadatele a příjemce z OPZ+ pro projekty s přímými a nepřímými náklady nebo projekty financované s využitím paušálních sazeb</a:t>
            </a:r>
          </a:p>
          <a:p>
            <a:pPr marL="0" indent="0">
              <a:lnSpc>
                <a:spcPts val="1800"/>
              </a:lnSpc>
              <a:spcAft>
                <a:spcPts val="1200"/>
              </a:spcAft>
              <a:buNone/>
            </a:pP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(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https://www.esfcr.cz/pravidla-pro-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zadatele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-a-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prijemce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opz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3"/>
              </a:rPr>
              <a:t>-plus/-/dokument/18068507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)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pl-PL" sz="1800" b="false" i="false" u="none" strike="noStrike" dirty="false">
                <a:solidFill>
                  <a:srgbClr val="084A8B"/>
                </a:solidFill>
                <a:effectLst/>
                <a:latin typeface="Trebuchet MS" panose="020B0603020202020204" pitchFamily="34" charset="0"/>
              </a:rPr>
              <a:t>Monitorovací list</a:t>
            </a:r>
          </a:p>
          <a:p>
            <a:pPr marL="0" indent="0">
              <a:lnSpc>
                <a:spcPts val="1800"/>
              </a:lnSpc>
              <a:spcAft>
                <a:spcPts val="1200"/>
              </a:spcAft>
              <a:buNone/>
            </a:pP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(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https://www.esfcr.cz/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monitorovani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podporenych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-osob-</a:t>
            </a:r>
            <a:r>
              <a:rPr lang="cs-CZ" sz="1800" dirty="false" err="tru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opz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4"/>
              </a:rPr>
              <a:t>-plus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)</a:t>
            </a:r>
            <a:endParaRPr lang="cs-CZ" sz="1800" b="false" i="false" u="none" strike="noStrike" dirty="false">
              <a:solidFill>
                <a:srgbClr val="084A8B"/>
              </a:solidFill>
              <a:effectLst/>
              <a:latin typeface="Trebuchet MS" panose="020B0603020202020204" pitchFamily="34" charset="0"/>
            </a:endParaRP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cs-CZ" sz="1800" b="false" i="false" u="none" strike="noStrike" dirty="false">
                <a:solidFill>
                  <a:srgbClr val="084A8B"/>
                </a:solidFill>
                <a:effectLst/>
                <a:latin typeface="Trebuchet MS" panose="020B0603020202020204" pitchFamily="34" charset="0"/>
              </a:rPr>
              <a:t>Pokyny pro vyplnění zprávy o realizaci projektu a žádosti o platbu v IS KP21+ pro projekty s přímými a nepřímými náklady nebo s paušálními sazbami</a:t>
            </a:r>
          </a:p>
          <a:p>
            <a:pPr marL="0" indent="0">
              <a:lnSpc>
                <a:spcPts val="1600"/>
              </a:lnSpc>
              <a:spcAft>
                <a:spcPts val="1200"/>
              </a:spcAft>
              <a:buNone/>
            </a:pP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(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5"/>
              </a:rPr>
              <a:t>https://www.esfcr.cz/formulare-a-pokyny-ke-zprave-o-realizaci-projektu-zadosti-o-platbu-a-zadosti-o-zmenu-opz-plus/-/dokument/19489509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)</a:t>
            </a:r>
          </a:p>
          <a:p>
            <a:pPr>
              <a:lnSpc>
                <a:spcPts val="1600"/>
              </a:lnSpc>
              <a:spcAft>
                <a:spcPts val="0"/>
              </a:spcAft>
            </a:pPr>
            <a:r>
              <a:rPr lang="pl-PL" sz="1800" b="false" i="false" u="none" strike="noStrike" dirty="false">
                <a:solidFill>
                  <a:srgbClr val="084A8B"/>
                </a:solidFill>
                <a:effectLst/>
                <a:latin typeface="Trebuchet MS" panose="020B0603020202020204" pitchFamily="34" charset="0"/>
              </a:rPr>
              <a:t>Pokyny ke zpracování žádosti o změnu v IS KP21+</a:t>
            </a:r>
          </a:p>
          <a:p>
            <a:pPr marL="0" indent="0">
              <a:lnSpc>
                <a:spcPts val="1600"/>
              </a:lnSpc>
              <a:spcAft>
                <a:spcPts val="0"/>
              </a:spcAft>
              <a:buNone/>
            </a:pP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(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  <a:hlinkClick r:id="rId6"/>
              </a:rPr>
              <a:t>https://www.esfcr.cz/formulare-a-pokyny-ke-zprave-o-realizaci-projektu-zadosti-o-platbu-a-zadosti-o-zmenu-opz-plus/-/dokument/19197567</a:t>
            </a:r>
            <a:r>
              <a:rPr lang="cs-CZ" sz="1800" dirty="false">
                <a:solidFill>
                  <a:srgbClr val="084A8B"/>
                </a:solidFill>
                <a:latin typeface="Trebuchet MS" panose="020B0603020202020204" pitchFamily="34" charset="0"/>
              </a:rPr>
              <a:t>)</a:t>
            </a:r>
            <a:endParaRPr lang="cs-CZ" sz="1800" b="false" i="false" u="none" strike="noStrike" dirty="false">
              <a:solidFill>
                <a:srgbClr val="084A8B"/>
              </a:solidFill>
              <a:effectLst/>
              <a:latin typeface="Trebuchet MS" panose="020B0603020202020204" pitchFamily="34" charset="0"/>
            </a:endParaRPr>
          </a:p>
          <a:p>
            <a:pPr marL="0" indent="0">
              <a:lnSpc>
                <a:spcPts val="1600"/>
              </a:lnSpc>
              <a:buNone/>
            </a:pPr>
            <a:endParaRPr lang="cs-CZ" b="false" i="false" u="none" strike="noStrike" dirty="false">
              <a:solidFill>
                <a:srgbClr val="084A8B"/>
              </a:solidFill>
              <a:effectLst/>
              <a:latin typeface="Trebuchet MS" panose="020B0603020202020204" pitchFamily="34" charset="0"/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C23DAF4-E63E-CE17-BC09-8F5EF7D4770E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60674669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0068CD-7D0A-4847-B54E-18354021802F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Kontakty – Oddělení projektů sociálního začleňování II - 873</a:t>
            </a:r>
            <a:r>
              <a:rPr lang="cs-CZ" sz="2800" dirty="false">
                <a:solidFill>
                  <a:schemeClr val="accent1"/>
                </a:solidFill>
              </a:rPr>
              <a:t>takty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82C7A70-961C-4801-8AE2-1719FC9B977F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196752"/>
            <a:ext cx="8500776" cy="5184576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b="true" u="sng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true" u="sng" dirty="false"/>
              <a:t>Technické potíže</a:t>
            </a:r>
            <a:r>
              <a:rPr lang="cs-CZ" sz="1800" b="true" dirty="false"/>
              <a:t>: </a:t>
            </a:r>
            <a:r>
              <a:rPr lang="cs-CZ" sz="1600" dirty="false"/>
              <a:t>On-line technická podpora: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>
                <a:hlinkClick r:id="rId3"/>
              </a:rPr>
              <a:t>https://www.esfcr.cz/technicka_podpora_opzplus</a:t>
            </a:r>
            <a:r>
              <a:rPr lang="cs-CZ" sz="1600" dirty="false"/>
              <a:t> </a:t>
            </a:r>
          </a:p>
          <a:p>
            <a:pPr marL="0" indent="0">
              <a:buNone/>
            </a:pPr>
            <a:r>
              <a:rPr lang="cs-CZ" sz="1800" b="true" u="sng" dirty="false">
                <a:solidFill>
                  <a:schemeClr val="accent1"/>
                </a:solidFill>
              </a:rPr>
              <a:t>Věcné a metodické dotazy</a:t>
            </a:r>
            <a:r>
              <a:rPr lang="cs-CZ" sz="1800" b="true" dirty="false">
                <a:solidFill>
                  <a:schemeClr val="accent1"/>
                </a:solidFill>
              </a:rPr>
              <a:t>: </a:t>
            </a:r>
            <a:r>
              <a:rPr lang="cs-CZ" sz="1800" dirty="false">
                <a:solidFill>
                  <a:schemeClr val="accent1"/>
                </a:solidFill>
              </a:rPr>
              <a:t>projektový </a:t>
            </a:r>
            <a:r>
              <a:rPr lang="cs-CZ" sz="1800" b="true" dirty="false">
                <a:solidFill>
                  <a:schemeClr val="accent1"/>
                </a:solidFill>
              </a:rPr>
              <a:t>manažer, kterému byl projekt přidělen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b="true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true" dirty="false"/>
              <a:t>Mgr. Radek Fencl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nb-NO" sz="1800" dirty="false"/>
              <a:t>Tel</a:t>
            </a:r>
            <a:r>
              <a:rPr lang="cs-CZ" sz="1800" dirty="false"/>
              <a:t>.: 950 192 771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false"/>
              <a:t>E-mail: </a:t>
            </a:r>
            <a:r>
              <a:rPr lang="cs-CZ" sz="1800" u="sng" dirty="false"/>
              <a:t>radek.fencl@mpsv.cz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u="sng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true" dirty="false"/>
              <a:t>Ing. Blanka Matějková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false"/>
              <a:t>Tel.: 950 195 698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false"/>
              <a:t>E-mail: </a:t>
            </a:r>
            <a:r>
              <a:rPr lang="cs-CZ" sz="1800" u="sng" dirty="false"/>
              <a:t>blanka.matejkova@mpsv.cz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u="sng" dirty="false"/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b="true" dirty="false"/>
              <a:t>Mgr. Petra Hodačová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false"/>
              <a:t>Tel.: 950 192 967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800" dirty="false"/>
              <a:t>E-mail: petra.hodacova@mpsv.cz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cs-CZ" sz="1800" u="sng" dirty="false"/>
          </a:p>
          <a:p>
            <a:pPr marL="0" indent="0">
              <a:buNone/>
            </a:pPr>
            <a:endParaRPr lang="cs-CZ" sz="1800" b="true" dirty="false">
              <a:solidFill>
                <a:schemeClr val="accent1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B8FD974-32E9-44F0-96AA-72F4AD8F9E7A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6558364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409CC58-D4E0-4BE4-A303-7DB33C49D20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dirty="false"/>
              <a:t>dotazy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96055B8-767E-4755-9422-BF58CCDA4A8B}"/>
              </a:ext>
            </a:extLst>
          </p:cNvPr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cs-CZ" sz="2400" dirty="false"/>
              <a:t>Děkujeme za pozornost </a:t>
            </a:r>
          </a:p>
          <a:p>
            <a:pPr marL="0" indent="0" algn="ctr">
              <a:buNone/>
            </a:pPr>
            <a:endParaRPr lang="cs-CZ" sz="2400" dirty="false"/>
          </a:p>
          <a:p>
            <a:pPr marL="0" indent="0" algn="ctr">
              <a:buNone/>
            </a:pPr>
            <a:r>
              <a:rPr lang="cs-CZ" sz="2400" dirty="false"/>
              <a:t> a přejeme hodně štěstí při </a:t>
            </a:r>
          </a:p>
          <a:p>
            <a:pPr marL="0" indent="0" algn="ctr">
              <a:buNone/>
            </a:pPr>
            <a:endParaRPr lang="cs-CZ" sz="2000" dirty="false"/>
          </a:p>
          <a:p>
            <a:pPr marL="0" indent="0" algn="ctr">
              <a:buNone/>
            </a:pPr>
            <a:r>
              <a:rPr lang="cs-CZ" sz="2400" dirty="false"/>
              <a:t>realizaci Vašich projektů!</a:t>
            </a: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8F8C5EEF-F220-40A9-9850-82B6B03916CC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38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4307418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884E7BD-909F-4120-AC92-606463C9F835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 err="true"/>
              <a:t>ZoR</a:t>
            </a:r>
            <a:r>
              <a:rPr lang="cs-CZ" sz="2800" dirty="false"/>
              <a:t> – základní </a:t>
            </a:r>
            <a:r>
              <a:rPr lang="cs-CZ" sz="2800" dirty="false" err="true"/>
              <a:t>informace</a:t>
            </a:r>
            <a:r>
              <a:rPr lang="cs-CZ" sz="2800" dirty="false" err="true">
                <a:solidFill>
                  <a:schemeClr val="tx1"/>
                </a:solidFill>
              </a:rPr>
              <a:t>ZoRR</a:t>
            </a:r>
            <a:r>
              <a:rPr lang="cs-CZ" sz="2800" dirty="false">
                <a:solidFill>
                  <a:schemeClr val="tx1"/>
                </a:solidFill>
              </a:rPr>
              <a:t> </a:t>
            </a:r>
            <a:r>
              <a:rPr lang="cs-CZ" dirty="false">
                <a:solidFill>
                  <a:schemeClr val="tx1"/>
                </a:solidFill>
              </a:rPr>
              <a:t>- Informace o zprávě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E751B37-1AE5-44A1-9405-388778571858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250768"/>
            <a:ext cx="8064000" cy="5355232"/>
          </a:xfrm>
        </p:spPr>
        <p:txBody>
          <a:bodyPr/>
          <a:lstStyle/>
          <a:p>
            <a:pPr marL="0" indent="0">
              <a:buNone/>
            </a:pPr>
            <a:r>
              <a:rPr lang="cs-CZ" sz="1800" dirty="false"/>
              <a:t>Obrazovka </a:t>
            </a:r>
            <a:r>
              <a:rPr lang="cs-CZ" sz="1800" b="true" dirty="false">
                <a:highlight>
                  <a:srgbClr val="C0C0C0"/>
                </a:highlight>
              </a:rPr>
              <a:t>ZÁKLADNÍ INFORMACE</a:t>
            </a:r>
          </a:p>
          <a:p>
            <a:pPr>
              <a:lnSpc>
                <a:spcPct val="100000"/>
              </a:lnSpc>
            </a:pPr>
            <a:r>
              <a:rPr lang="cs-CZ" sz="1800" b="true" dirty="false">
                <a:solidFill>
                  <a:schemeClr val="accent1"/>
                </a:solidFill>
              </a:rPr>
              <a:t>SLEDOVANÉ OBDOBÍ OD </a:t>
            </a:r>
            <a:r>
              <a:rPr lang="cs-CZ" sz="1800" dirty="false">
                <a:solidFill>
                  <a:schemeClr val="accent1"/>
                </a:solidFill>
              </a:rPr>
              <a:t>- pole je u první zprávy o realizaci automaticky plněno datem vydání právního aktu</a:t>
            </a:r>
            <a:r>
              <a:rPr lang="cs-CZ" sz="1800" dirty="false">
                <a:solidFill>
                  <a:schemeClr val="accent5">
                    <a:lumMod val="25000"/>
                  </a:schemeClr>
                </a:solidFill>
              </a:rPr>
              <a:t>, </a:t>
            </a:r>
            <a:r>
              <a:rPr lang="cs-CZ" sz="1800" dirty="false">
                <a:solidFill>
                  <a:srgbClr val="FF0000"/>
                </a:solidFill>
              </a:rPr>
              <a:t>nutno upravit dle údajů v PA</a:t>
            </a:r>
            <a:r>
              <a:rPr lang="cs-CZ" sz="1800" dirty="false">
                <a:solidFill>
                  <a:schemeClr val="accent1"/>
                </a:solidFill>
              </a:rPr>
              <a:t>.</a:t>
            </a:r>
          </a:p>
          <a:p>
            <a:pPr>
              <a:lnSpc>
                <a:spcPct val="100000"/>
              </a:lnSpc>
            </a:pPr>
            <a:r>
              <a:rPr lang="cs-CZ" sz="1800" b="true" dirty="false">
                <a:solidFill>
                  <a:schemeClr val="accent1"/>
                </a:solidFill>
              </a:rPr>
              <a:t>SLEDOVANÉ OBDOBÍ DO</a:t>
            </a:r>
            <a:r>
              <a:rPr lang="cs-CZ" sz="1800" dirty="false">
                <a:solidFill>
                  <a:schemeClr val="accent1"/>
                </a:solidFill>
              </a:rPr>
              <a:t> - příjemce vyplní poslední den období, za které je zpráva o realizaci projektu předkládána. (Dle údajů v PA)</a:t>
            </a:r>
          </a:p>
          <a:p>
            <a:pPr>
              <a:lnSpc>
                <a:spcPct val="100000"/>
              </a:lnSpc>
            </a:pPr>
            <a:r>
              <a:rPr lang="cs-CZ" sz="1800" b="true" dirty="false">
                <a:solidFill>
                  <a:schemeClr val="accent1"/>
                </a:solidFill>
              </a:rPr>
              <a:t>SKUTEČNÉ DATUM ZAHÁJENÍ</a:t>
            </a:r>
            <a:r>
              <a:rPr lang="cs-CZ" sz="1800" dirty="false">
                <a:solidFill>
                  <a:schemeClr val="accent1"/>
                </a:solidFill>
              </a:rPr>
              <a:t> - příjemce vyplní datum zahájení realizace projektu podle právního aktu. Pole se zobrazuje v rámci všech zpráv o realizaci, avšak editovatelné je pouze v rámci první zprávy o realizaci, do následujících zpráv o realizaci je již přebíráno.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cs-CZ" sz="1800" dirty="false">
                <a:solidFill>
                  <a:schemeClr val="accent1"/>
                </a:solidFill>
              </a:rPr>
              <a:t>Obrazovka </a:t>
            </a:r>
            <a:r>
              <a:rPr lang="cs-CZ" sz="1800" b="true" dirty="false">
                <a:solidFill>
                  <a:schemeClr val="accent1"/>
                </a:solidFill>
                <a:highlight>
                  <a:srgbClr val="C0C0C0"/>
                </a:highlight>
              </a:rPr>
              <a:t>POPIS REALIZACE</a:t>
            </a:r>
          </a:p>
          <a:p>
            <a:pPr>
              <a:lnSpc>
                <a:spcPct val="100000"/>
              </a:lnSpc>
            </a:pPr>
            <a:r>
              <a:rPr lang="cs-CZ" sz="1800" dirty="false">
                <a:solidFill>
                  <a:schemeClr val="accent1"/>
                </a:solidFill>
              </a:rPr>
              <a:t>příjemce uvede informace o případných problémech, které se vyskytly v realizaci projektu v průběhu období, za které je tato zpráva vykazována, event. problémy, které se již vyskytly v rámci minulých zpráv, ale nebylo vykázáno řešení problému. (uvést problém, zdůvodnění a řešení)</a:t>
            </a:r>
          </a:p>
          <a:p>
            <a:pPr marL="0" indent="0">
              <a:buNone/>
            </a:pPr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505F8088-FFE3-4689-BF70-2D6C6781064B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4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37796363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C8316B-859B-49BE-BD1E-198EFBBBECB9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Zor – Informace o pokroku v realizaci </a:t>
            </a:r>
            <a:r>
              <a:rPr lang="cs-CZ" sz="2800" dirty="false" err="true"/>
              <a:t>ka</a:t>
            </a:r>
            <a:endParaRPr lang="cs-CZ" sz="2800" dirty="false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36FF10-073A-4D25-BADC-8E3FD38C22FD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340768"/>
            <a:ext cx="8064000" cy="5472608"/>
          </a:xfrm>
        </p:spPr>
        <p:txBody>
          <a:bodyPr/>
          <a:lstStyle/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dirty="false">
                <a:solidFill>
                  <a:schemeClr val="accent1"/>
                </a:solidFill>
              </a:rPr>
              <a:t>Obrazovka </a:t>
            </a:r>
            <a:r>
              <a:rPr lang="pl-PL" sz="1800" b="true" dirty="false">
                <a:solidFill>
                  <a:schemeClr val="accent1"/>
                </a:solidFill>
                <a:highlight>
                  <a:srgbClr val="C0C0C0"/>
                </a:highlight>
              </a:rPr>
              <a:t>KLÍČOVÉ AKTIVITY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pl-PL" sz="1800" dirty="false">
              <a:solidFill>
                <a:schemeClr val="accent1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-PL" sz="1800" dirty="false">
                <a:solidFill>
                  <a:schemeClr val="accent1"/>
                </a:solidFill>
              </a:rPr>
              <a:t>Uvádí se popis pokroku v realizaci klíčové aktivity </a:t>
            </a:r>
            <a:r>
              <a:rPr lang="pl-PL" sz="1800" b="true" dirty="false">
                <a:solidFill>
                  <a:schemeClr val="accent1"/>
                </a:solidFill>
              </a:rPr>
              <a:t>ve vztahu k aktuálnímu sledovanému období</a:t>
            </a:r>
            <a:r>
              <a:rPr lang="pl-PL" sz="1800" dirty="false">
                <a:solidFill>
                  <a:schemeClr val="accent1"/>
                </a:solidFill>
              </a:rPr>
              <a:t>. (</a:t>
            </a:r>
            <a:r>
              <a:rPr lang="cs-CZ" sz="1800" dirty="false">
                <a:solidFill>
                  <a:schemeClr val="accent1"/>
                </a:solidFill>
              </a:rPr>
              <a:t>Textové pole maximálně 2000 znaků, možnost přílohy na záložce Dokumenty.)</a:t>
            </a:r>
          </a:p>
          <a:p>
            <a:r>
              <a:rPr lang="cs-CZ" sz="1600" b="true" dirty="false">
                <a:solidFill>
                  <a:schemeClr val="accent1"/>
                </a:solidFill>
              </a:rPr>
              <a:t>Povinné informace v KA - </a:t>
            </a:r>
            <a:r>
              <a:rPr lang="cs-CZ" sz="1800" b="true" dirty="false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Podpora sociální práce na obcích a krajích</a:t>
            </a:r>
            <a:r>
              <a:rPr lang="cs-CZ" sz="1600" b="true" dirty="false">
                <a:solidFill>
                  <a:schemeClr val="accent1"/>
                </a:solidFill>
              </a:rPr>
              <a:t>: 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false">
                <a:solidFill>
                  <a:schemeClr val="accent1"/>
                </a:solidFill>
              </a:rPr>
              <a:t>Vytvoření/rozšíření pracovní pozice (soc. pracovník, garant, case manager)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cs-CZ" sz="1600" dirty="false">
                <a:solidFill>
                  <a:schemeClr val="accent1"/>
                </a:solidFill>
              </a:rPr>
              <a:t>Vlastní popis realizace v rámci </a:t>
            </a:r>
            <a:r>
              <a:rPr lang="cs-CZ" sz="1600" dirty="false" err="true">
                <a:solidFill>
                  <a:schemeClr val="accent1"/>
                </a:solidFill>
              </a:rPr>
              <a:t>monit</a:t>
            </a:r>
            <a:r>
              <a:rPr lang="cs-CZ" sz="1600" dirty="false">
                <a:solidFill>
                  <a:schemeClr val="accent1"/>
                </a:solidFill>
              </a:rPr>
              <a:t>. období (počet hodin přímé práce s klientem, počet klientů, způsob práce atd.) </a:t>
            </a:r>
          </a:p>
          <a:p>
            <a:pPr algn="just">
              <a:lnSpc>
                <a:spcPct val="100000"/>
              </a:lnSpc>
              <a:defRPr/>
            </a:pPr>
            <a:r>
              <a:rPr lang="cs-CZ" sz="1600" b="true" dirty="false">
                <a:solidFill>
                  <a:schemeClr val="accent1"/>
                </a:solidFill>
              </a:rPr>
              <a:t>Povinné informace v KA – </a:t>
            </a:r>
            <a:r>
              <a:rPr lang="cs-CZ" sz="1800" b="true" dirty="false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Součinnost s MPSV ČR</a:t>
            </a:r>
            <a:r>
              <a:rPr lang="cs-CZ" sz="1600" b="true" dirty="false">
                <a:solidFill>
                  <a:schemeClr val="accent1"/>
                </a:solidFill>
              </a:rPr>
              <a:t>:</a:t>
            </a:r>
          </a:p>
          <a:p>
            <a:pPr lvl="1"/>
            <a:r>
              <a:rPr lang="cs-CZ" sz="1600" dirty="false">
                <a:solidFill>
                  <a:schemeClr val="accent1"/>
                </a:solidFill>
              </a:rPr>
              <a:t>Popsat součinnost v rámci metodické podpory ze strany MPSV </a:t>
            </a:r>
          </a:p>
          <a:p>
            <a:pPr lvl="1"/>
            <a:r>
              <a:rPr lang="cs-CZ" sz="1600" dirty="false">
                <a:solidFill>
                  <a:schemeClr val="accent1"/>
                </a:solidFill>
              </a:rPr>
              <a:t>Spolupráce na metodické podpoře </a:t>
            </a:r>
          </a:p>
          <a:p>
            <a:pPr lvl="1"/>
            <a:r>
              <a:rPr lang="cs-CZ" sz="1600" dirty="false">
                <a:solidFill>
                  <a:schemeClr val="accent1"/>
                </a:solidFill>
              </a:rPr>
              <a:t>Součinnost příjemce na evaluaci ve spolupráci s MPSV</a:t>
            </a:r>
          </a:p>
          <a:p>
            <a:r>
              <a:rPr lang="cs-CZ" sz="1600" b="true" dirty="false">
                <a:solidFill>
                  <a:schemeClr val="accent1"/>
                </a:solidFill>
              </a:rPr>
              <a:t>Povinné informace v KA  - Vzdělávání a Supervize: 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cs-CZ" sz="1600" dirty="false">
                <a:solidFill>
                  <a:schemeClr val="accent1"/>
                </a:solidFill>
              </a:rPr>
              <a:t>Uvádí se pouze u projektů, které financují tuto aktivitu z rozpočtu projektu     </a:t>
            </a:r>
          </a:p>
          <a:p>
            <a:pPr marL="414000" lvl="1" indent="0">
              <a:buNone/>
            </a:pPr>
            <a:endParaRPr lang="cs-CZ" sz="1800" dirty="false">
              <a:solidFill>
                <a:srgbClr val="7030A0"/>
              </a:solidFill>
            </a:endParaRP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3C9ADE6-6138-4EB6-A467-89A731E82A86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5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1911532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EF11587-1BAC-4481-BE71-AD658B93AF0A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Zor - Informace o plnění indikátorů 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B8155B30-59FF-4B4F-9748-E63044D44401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340768"/>
            <a:ext cx="8514000" cy="53552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sz="1800" b="true" dirty="false"/>
              <a:t>Obrazovka INDIKÁTORY</a:t>
            </a:r>
            <a:endParaRPr lang="cs-CZ" sz="1800" dirty="false"/>
          </a:p>
          <a:p>
            <a:pPr marL="0" indent="0">
              <a:buNone/>
            </a:pPr>
            <a:r>
              <a:rPr lang="cs-CZ" sz="1800" b="true" dirty="false"/>
              <a:t>Indikátory</a:t>
            </a:r>
            <a:r>
              <a:rPr lang="cs-CZ" sz="1800" dirty="false"/>
              <a:t>, které vykazuje příjemce v </a:t>
            </a:r>
            <a:r>
              <a:rPr lang="cs-CZ" sz="1800" dirty="false" err="true"/>
              <a:t>ZoR</a:t>
            </a:r>
            <a:r>
              <a:rPr lang="cs-CZ" sz="1800" dirty="false"/>
              <a:t>:</a:t>
            </a: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>
                <a:solidFill>
                  <a:schemeClr val="accent1"/>
                </a:solidFill>
              </a:rPr>
              <a:t>600 000 – Celkový počet účastníků </a:t>
            </a: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>
                <a:solidFill>
                  <a:schemeClr val="accent1"/>
                </a:solidFill>
              </a:rPr>
              <a:t>670 031 –  Kapacita podpořených služeb – úvazky pracovníků</a:t>
            </a: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>
                <a:solidFill>
                  <a:schemeClr val="accent1"/>
                </a:solidFill>
              </a:rPr>
              <a:t>670 102 –  Využívání podpořených služeb</a:t>
            </a: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>
                <a:solidFill>
                  <a:schemeClr val="accent1"/>
                </a:solidFill>
              </a:rPr>
              <a:t>679 001 –  Počet podpořených Romů</a:t>
            </a: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>
                <a:solidFill>
                  <a:schemeClr val="accent1"/>
                </a:solidFill>
              </a:rPr>
              <a:t>626 000 – Účastníci, kteří získali kvalifikaci po ukončení své účasti (Výsledek)</a:t>
            </a: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>
                <a:solidFill>
                  <a:schemeClr val="accent1"/>
                </a:solidFill>
              </a:rPr>
              <a:t>673 102 –  Účastníci projektů, u nichž po odchodu intervence formou sociální práce naplnila svůj účel</a:t>
            </a: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>
                <a:solidFill>
                  <a:schemeClr val="accent1"/>
                </a:solidFill>
              </a:rPr>
              <a:t>622 002 - Počet podporovaných orgánů veřejné správy nebo veřejných služeb na celostátní, regionální a místní úrovni</a:t>
            </a:r>
          </a:p>
          <a:p>
            <a:pPr marL="0" indent="0">
              <a:buNone/>
            </a:pPr>
            <a:r>
              <a:rPr lang="cs-CZ" sz="1800" dirty="false"/>
              <a:t>Způsoby </a:t>
            </a:r>
            <a:r>
              <a:rPr lang="cs-CZ" sz="1800" b="true" dirty="false"/>
              <a:t>vykázání</a:t>
            </a:r>
            <a:r>
              <a:rPr lang="cs-CZ" sz="1800" dirty="false"/>
              <a:t> dosažených hodnot v </a:t>
            </a:r>
            <a:r>
              <a:rPr lang="cs-CZ" sz="1800" dirty="false" err="true"/>
              <a:t>ZoR</a:t>
            </a:r>
            <a:r>
              <a:rPr lang="cs-CZ" sz="1800" dirty="false"/>
              <a:t>: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Indikátory, které nesledují </a:t>
            </a:r>
            <a:r>
              <a:rPr lang="cs-CZ" sz="1600" b="true" u="sng" dirty="false"/>
              <a:t>účastníky</a:t>
            </a:r>
            <a:r>
              <a:rPr lang="cs-CZ" sz="1600" dirty="false"/>
              <a:t>- přímou editací hodnot v ISKP21+ 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cs-CZ" sz="1400" dirty="false"/>
              <a:t>Povinné vyplnění </a:t>
            </a:r>
            <a:r>
              <a:rPr lang="cs-CZ" sz="1400" b="true" dirty="false"/>
              <a:t>komentáře</a:t>
            </a:r>
            <a:r>
              <a:rPr lang="cs-CZ" sz="1400" dirty="false"/>
              <a:t> v ISKP21+ k přírůstkové hodnotě indikátoru</a:t>
            </a: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cs-CZ" sz="1600" b="true" dirty="false"/>
              <a:t>Indikátory, které sledují účastníky projektu </a:t>
            </a:r>
            <a:r>
              <a:rPr lang="cs-CZ" sz="1600" dirty="false"/>
              <a:t>- automatickým dotažením hodnot ze systému IS ESF 2021+</a:t>
            </a:r>
          </a:p>
          <a:p>
            <a:pPr lvl="2">
              <a:spcBef>
                <a:spcPts val="0"/>
              </a:spcBef>
              <a:spcAft>
                <a:spcPts val="0"/>
              </a:spcAft>
            </a:pPr>
            <a:r>
              <a:rPr lang="cs-CZ" sz="1400" dirty="false"/>
              <a:t>Povinné vyplnění </a:t>
            </a:r>
            <a:r>
              <a:rPr lang="cs-CZ" sz="1400" b="true" dirty="false"/>
              <a:t>komentáře</a:t>
            </a:r>
            <a:r>
              <a:rPr lang="cs-CZ" sz="1400" dirty="false"/>
              <a:t> v ISKP21+ k přírůstkové hodnotě u MI 600 000 a 626 000</a:t>
            </a:r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2B8889AC-9085-4A96-863C-CB8C00B88F50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6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872813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FC1131-9BF2-4220-A2E3-7853B9CF5EF4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Zor – Informace o plnění indikátorů II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C3C9BB9-BE32-4FD7-870F-9B6520572622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60000" y="1556792"/>
            <a:ext cx="8064000" cy="5139208"/>
          </a:xfrm>
        </p:spPr>
        <p:txBody>
          <a:bodyPr/>
          <a:lstStyle/>
          <a:p>
            <a:pPr marL="0" indent="0">
              <a:buNone/>
            </a:pPr>
            <a:r>
              <a:rPr lang="cs-CZ" sz="1600" b="true" dirty="false"/>
              <a:t>Indikátory editovatelné příjemcem v ISKP21+</a:t>
            </a: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>
                <a:solidFill>
                  <a:schemeClr val="accent1"/>
                </a:solidFill>
              </a:rPr>
              <a:t>670 031</a:t>
            </a:r>
            <a:r>
              <a:rPr lang="cs-CZ" sz="1600" dirty="false"/>
              <a:t>– </a:t>
            </a:r>
            <a:r>
              <a:rPr lang="cs-CZ" sz="1600" dirty="false">
                <a:solidFill>
                  <a:schemeClr val="accent1"/>
                </a:solidFill>
              </a:rPr>
              <a:t>Kapacita podpořených služeb – úvazky pracovníků</a:t>
            </a:r>
            <a:endParaRPr lang="cs-CZ" sz="1600" dirty="false"/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>
                <a:solidFill>
                  <a:schemeClr val="accent1"/>
                </a:solidFill>
              </a:rPr>
              <a:t>670 102 –  Využívání podpořených služeb</a:t>
            </a: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>
                <a:solidFill>
                  <a:schemeClr val="accent1"/>
                </a:solidFill>
              </a:rPr>
              <a:t>673 102 –  Účastníci projektů, u nichž po odchodu intervence formou sociální práce naplnila svůj účel</a:t>
            </a: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>
                <a:solidFill>
                  <a:schemeClr val="accent1"/>
                </a:solidFill>
              </a:rPr>
              <a:t>622 002 - Počet podporovaných orgánů veřejné správy nebo veřejných služeb na celostátní, regionální a místní úrovni</a:t>
            </a:r>
            <a:endParaRPr lang="cs-CZ" sz="1600" dirty="false"/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679 001 – Počet podpořených Romů</a:t>
            </a:r>
          </a:p>
          <a:p>
            <a:pPr marL="234000" lvl="1" inden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cs-CZ" sz="1600" dirty="false"/>
              <a:t>Uvádí se jednotlivě u každého MI dosažená hodnota, datum dosažené hodnoty a povinný komentář = podrobnosti k vykazované hodnotě indikátoru ve sledovaném období (systém dopočte přírůstkovou hodnotu MI)</a:t>
            </a:r>
          </a:p>
          <a:p>
            <a:pPr marL="0" indent="0">
              <a:buNone/>
            </a:pPr>
            <a:r>
              <a:rPr lang="cs-CZ" sz="1600" b="true" dirty="false"/>
              <a:t>Indikátory generované z IS ESF 2021+</a:t>
            </a: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600 000   Celkový počet účastníků</a:t>
            </a:r>
          </a:p>
          <a:p>
            <a:pPr marL="576900" lvl="1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</a:pPr>
            <a:r>
              <a:rPr lang="cs-CZ" sz="1600" dirty="false"/>
              <a:t>626 000 – Účastníci, kteří získali kvalifikaci po ukončení své účasti </a:t>
            </a:r>
            <a:r>
              <a:rPr lang="cs-CZ" sz="1600" dirty="false">
                <a:solidFill>
                  <a:srgbClr val="FF0000"/>
                </a:solidFill>
              </a:rPr>
              <a:t>	</a:t>
            </a:r>
          </a:p>
          <a:p>
            <a:pPr marL="0" indent="0">
              <a:buNone/>
            </a:pPr>
            <a:endParaRPr lang="cs-CZ" sz="2000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0DE26F2-D895-41D8-A021-1924B6F65C77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7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2915397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A150692-B10E-4F5A-B157-36BB62832E23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IS ESF</a:t>
            </a:r>
            <a:r>
              <a:rPr lang="cs-CZ" sz="2800" dirty="false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350F860-634E-4F4D-86C0-09E1C18FABCD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395536" y="836712"/>
            <a:ext cx="8208464" cy="5904656"/>
          </a:xfrm>
        </p:spPr>
        <p:txBody>
          <a:bodyPr/>
          <a:lstStyle/>
          <a:p>
            <a:pPr marL="0" indent="0">
              <a:lnSpc>
                <a:spcPct val="300000"/>
              </a:lnSpc>
              <a:buNone/>
            </a:pPr>
            <a:r>
              <a:rPr lang="cs-CZ" b="true" dirty="false"/>
              <a:t>Evidence účastníků - Indikátor 600 000</a:t>
            </a:r>
          </a:p>
          <a:p>
            <a:r>
              <a:rPr lang="cs-CZ" dirty="false">
                <a:solidFill>
                  <a:schemeClr val="accent1"/>
                </a:solidFill>
              </a:rPr>
              <a:t>Monitorovací list podpořené osoby: </a:t>
            </a:r>
            <a:r>
              <a:rPr lang="cs-CZ" u="sng" dirty="false">
                <a:solidFill>
                  <a:schemeClr val="accent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https://www.esfcr.cz/monitorovani-podporenych-osob-opz</a:t>
            </a:r>
            <a:r>
              <a:rPr lang="cs-CZ" u="sng" dirty="false">
                <a:solidFill>
                  <a:schemeClr val="accent1"/>
                </a:solidFill>
              </a:rPr>
              <a:t>-plus</a:t>
            </a:r>
          </a:p>
          <a:p>
            <a:r>
              <a:rPr lang="cs-CZ" b="true" dirty="false">
                <a:solidFill>
                  <a:schemeClr val="accent1"/>
                </a:solidFill>
              </a:rPr>
              <a:t>Pokyny k evidenci podpory </a:t>
            </a:r>
            <a:r>
              <a:rPr lang="cs-CZ" dirty="false">
                <a:solidFill>
                  <a:schemeClr val="accent1"/>
                </a:solidFill>
              </a:rPr>
              <a:t>poskytnuté k účastníkům projektu v rámci OPZ+ </a:t>
            </a:r>
            <a:r>
              <a:rPr lang="cs-CZ" b="true" dirty="false">
                <a:solidFill>
                  <a:schemeClr val="accent1"/>
                </a:solidFill>
              </a:rPr>
              <a:t>budou zveřejněny společně se zpřístupněním IS ESF pro projekty financované z OPZ+ během roku 2024.</a:t>
            </a:r>
            <a:endParaRPr lang="cs-CZ" dirty="false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cs-CZ" dirty="false">
              <a:solidFill>
                <a:srgbClr val="FF0000"/>
              </a:solidFill>
            </a:endParaRPr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65D35EFE-555A-489C-97DC-47FCEE3D1663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8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17568393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c="http://schemas.openxmlformats.org/markup-compatibility/2006" xmlns:c="http://schemas.openxmlformats.org/drawingml/2006/chart" xmlns:cdr="http://schemas.openxmlformats.org/drawingml/2006/chartDrawing" xmlns:dgm="http://schemas.openxmlformats.org/drawingml/2006/diagram" xmlns:pic="http://schemas.openxmlformats.org/drawingml/2006/picture" xmlns:wp="http://schemas.openxmlformats.org/drawingml/2006/wordprocessingDrawing" xmlns:wp14="http://schemas.microsoft.com/office/word/2010/wordprocessingDrawing" xmlns:xdr="http://schemas.openxmlformats.org/drawingml/2006/spreadsheetDrawing" xmlns:comp="http://schemas.openxmlformats.org/drawingml/2006/compatibility" xmlns:lc="http://schemas.openxmlformats.org/drawingml/2006/lockedCanva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1D4826E-9DD9-4F8A-8E70-93DE5C09447A}"/>
              </a:ext>
            </a:extLst>
          </p:cNvPr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false"/>
              <a:t>IS ESF</a:t>
            </a:r>
            <a:r>
              <a:rPr lang="cs-CZ" sz="2800" dirty="false">
                <a:solidFill>
                  <a:schemeClr val="accent2">
                    <a:lumMod val="75000"/>
                  </a:schemeClr>
                </a:solidFill>
              </a:rPr>
              <a:t> </a:t>
            </a:r>
            <a:endParaRPr lang="cs-CZ" sz="2800" dirty="false">
              <a:solidFill>
                <a:srgbClr val="FF000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BE4BF4C-E7B7-483F-AE39-D689B5AC2C05}"/>
              </a:ext>
            </a:extLst>
          </p:cNvPr>
          <p:cNvSpPr>
            <a:spLocks noGrp="true"/>
          </p:cNvSpPr>
          <p:nvPr>
            <p:ph idx="1"/>
          </p:nvPr>
        </p:nvSpPr>
        <p:spPr>
          <a:xfrm>
            <a:off x="540000" y="1268760"/>
            <a:ext cx="8064000" cy="5328592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sz="2000" b="true" dirty="false"/>
              <a:t>Každý účastník </a:t>
            </a:r>
            <a:r>
              <a:rPr lang="cs-CZ" sz="2000" dirty="false"/>
              <a:t>projektu (podpořená osoba) se do systému eviduje  s využitím </a:t>
            </a:r>
            <a:r>
              <a:rPr lang="cs-CZ" sz="2000" b="true" dirty="false"/>
              <a:t>jména, příjmení, bydliště a data narození. </a:t>
            </a:r>
          </a:p>
          <a:p>
            <a:pPr>
              <a:lnSpc>
                <a:spcPct val="100000"/>
              </a:lnSpc>
            </a:pPr>
            <a:r>
              <a:rPr lang="cs-CZ" sz="2000" b="true" dirty="false"/>
              <a:t>Každá osoba </a:t>
            </a:r>
            <a:r>
              <a:rPr lang="cs-CZ" sz="2000" dirty="false"/>
              <a:t>se pro daný projekt </a:t>
            </a:r>
            <a:r>
              <a:rPr lang="cs-CZ" sz="2000" b="true" dirty="false"/>
              <a:t>eviduje jednou</a:t>
            </a:r>
            <a:r>
              <a:rPr lang="cs-CZ" sz="2000" dirty="false"/>
              <a:t>, bez ohledu na počet podpor, které v rámci projektu využila. </a:t>
            </a:r>
          </a:p>
          <a:p>
            <a:pPr marL="0" lvl="1" indent="0">
              <a:lnSpc>
                <a:spcPts val="2880"/>
              </a:lnSpc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cs-CZ" sz="1800" b="true" dirty="false"/>
              <a:t>Rozsah sledovaných údajů pro každého účastníka</a:t>
            </a:r>
            <a:r>
              <a:rPr lang="cs-CZ" sz="1800" dirty="false"/>
              <a:t> viz Obecná pravidla pro žadatele a příjemce</a:t>
            </a:r>
            <a:r>
              <a:rPr lang="cs-CZ" dirty="false"/>
              <a:t>.</a:t>
            </a:r>
          </a:p>
          <a:p>
            <a:pPr algn="just">
              <a:lnSpc>
                <a:spcPct val="100000"/>
              </a:lnSpc>
            </a:pPr>
            <a:r>
              <a:rPr lang="cs-CZ" sz="2000" dirty="false"/>
              <a:t>Příjemce musí mít k dispozici průkazné záznamy i o zapojení těchto osob účastníků o projektu.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Monitorovací list podpořené osoby </a:t>
            </a:r>
            <a:r>
              <a:rPr lang="cs-CZ" sz="2000" dirty="false"/>
              <a:t>– formulář může být upraven, formulář není závazný – data mohou být podložena jinou evidencí. </a:t>
            </a:r>
          </a:p>
          <a:p>
            <a:pPr algn="just">
              <a:lnSpc>
                <a:spcPct val="100000"/>
              </a:lnSpc>
            </a:pPr>
            <a:r>
              <a:rPr lang="cs-CZ" sz="2000" b="true" dirty="false"/>
              <a:t>Bagatelní podpora = 40 h</a:t>
            </a:r>
          </a:p>
          <a:p>
            <a:pPr algn="just">
              <a:lnSpc>
                <a:spcPct val="100000"/>
              </a:lnSpc>
            </a:pPr>
            <a:endParaRPr lang="cs-CZ" sz="2000" dirty="false"/>
          </a:p>
          <a:p>
            <a:endParaRPr lang="cs-CZ" dirty="false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BF6B024E-1999-4CE7-8F41-DB1FF66EB844}"/>
              </a:ext>
            </a:extLst>
          </p:cNvPr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fld id="{479BF083-4774-43B1-9AB0-5CC1AC5DD8EE}" type="slidenum">
              <a:rPr lang="cs-CZ" smtClean="false"/>
              <a:pPr/>
              <a:t>9</a:t>
            </a:fld>
            <a:endParaRPr lang="cs-CZ" dirty="false"/>
          </a:p>
        </p:txBody>
      </p:sp>
    </p:spTree>
    <p:extLst>
      <p:ext uri="{BB962C8B-B14F-4D97-AF65-F5344CB8AC3E}">
        <p14:creationId xmlns:p14="http://schemas.microsoft.com/office/powerpoint/2010/main" val="291571386"/>
      </p:ext>
    </p:extLst>
  </p:cSld>
  <p:clrMapOvr>
    <a:masterClrMapping/>
  </p:clrMapOvr>
</p:sld>
</file>

<file path=ppt/theme/theme1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prezentace">
  <a:themeElements>
    <a:clrScheme name="MPSV">
      <a:dk1>
        <a:srgbClr val="084A8B"/>
      </a:dk1>
      <a:lt1>
        <a:srgbClr val="F5F5F5"/>
      </a:lt1>
      <a:dk2>
        <a:srgbClr val="AFDDFA"/>
      </a:dk2>
      <a:lt2>
        <a:srgbClr val="F5F5F5"/>
      </a:lt2>
      <a:accent1>
        <a:srgbClr val="084A8B"/>
      </a:accent1>
      <a:accent2>
        <a:srgbClr val="5FBBF5"/>
      </a:accent2>
      <a:accent3>
        <a:srgbClr val="D7EEFC"/>
      </a:accent3>
      <a:accent4>
        <a:srgbClr val="FFCC00"/>
      </a:accent4>
      <a:accent5>
        <a:srgbClr val="AFDDFA"/>
      </a:accent5>
      <a:accent6>
        <a:srgbClr val="AF0100"/>
      </a:accent6>
      <a:hlink>
        <a:srgbClr val="084A8B"/>
      </a:hlink>
      <a:folHlink>
        <a:srgbClr val="084A8B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w="http://schemas.openxmlformats.org/wordprocessingml/2006/main" xmlns:m="http://schemas.openxmlformats.org/officeDocument/2006/math" xmlns:w14="http://schemas.microsoft.com/office/word/2010/wordml" xmlns:r="http://schemas.openxmlformats.org/officeDocument/2006/relationships" xmlns:wp="http://schemas.openxmlformats.org/drawingml/2006/wordprocessingDrawing" xmlns:a="http://schemas.openxmlformats.org/drawingml/2006/main" xmlns:wp14="http://schemas.microsoft.com/office/word/2010/wordprocessingDrawing" xmlns:w15="http://schemas.microsoft.com/office/word/2012/wordml" xmlns:mc="http://schemas.openxmlformats.org/markup-compatibility/2006" xmlns:sl="http://schemas.openxmlformats.org/schemaLibrary/2006/main" xmlns:wne="http://schemas.microsoft.com/office/word/2006/wordml" xmlns:c="http://schemas.openxmlformats.org/drawingml/2006/chart" xmlns:cdr="http://schemas.openxmlformats.org/drawingml/2006/chartDrawing" xmlns:c14="http://schemas.microsoft.com/office/drawing/2007/8/2/chart" xmlns:dgm="http://schemas.openxmlformats.org/drawingml/2006/diagram" xmlns:pic="http://schemas.openxmlformats.org/drawingml/2006/picture" xmlns:xdr="http://schemas.openxmlformats.org/drawingml/2006/spreadsheetDrawing" xmlns:dsp="http://schemas.microsoft.com/office/drawing/2008/diagram" xmlns:xvml="urn:schemas-microsoft-com:office:excel" xmlns:o="urn:schemas-microsoft-com:office:office" xmlns:v="urn:schemas-microsoft-com:vml" xmlns:w10="urn:schemas-microsoft-com:office:word" xmlns:pvml="urn:schemas-microsoft-com:office:powerpoint" xmlns:cppr="http://schemas.microsoft.com/office/2006/coverPageProps" xmlns:odx="http://opendope.org/xpaths" xmlns:odc="http://opendope.org/conditions" xmlns:odq="http://opendope.org/questions" xmlns:oda="http://opendope.org/answers" xmlns:odi="http://opendope.org/components" xmlns:odgm="http://opendope.org/SmartArt/DataHierarchy" xmlns:b="http://schemas.openxmlformats.org/officeDocument/2006/bibliography" xmlns:wps="http://schemas.microsoft.com/office/word/2010/wordprocessingShape" xmlns:w16se="http://schemas.microsoft.com/office/word/2015/wordml/symex" xmlns:w16cid="http://schemas.microsoft.com/office/word/2016/wordml/cid" xmlns:wetp="http://schemas.microsoft.com/office/webextensions/taskpanes/2010/11" xmlns:we="http://schemas.microsoft.com/office/webextensions/webextension/2010/11" xmlns:comp="http://schemas.openxmlformats.org/drawingml/2006/compatibility" xmlns:lc="http://schemas.openxmlformats.org/drawingml/2006/lockedCanvas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true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true"/>
        </a:gradFill>
        <a:gradFill rotWithShape="true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false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false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false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true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true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
<Relationships xmlns="http://schemas.openxmlformats.org/package/2006/relationships">
    <Relationship Target="itemProps1.xml" Type="http://schemas.openxmlformats.org/officeDocument/2006/relationships/customXmlProps" Id="rId1"/>
</Relationships>

</file>

<file path=customXml/_rels/item2.xml.rels><?xml version="1.0" encoding="UTF-8" standalone="yes"?>
<Relationships xmlns="http://schemas.openxmlformats.org/package/2006/relationships">
    <Relationship Target="itemProps2.xml" Type="http://schemas.openxmlformats.org/officeDocument/2006/relationships/customXmlProps" Id="rId1"/>
</Relationships>

</file>

<file path=customXml/_rels/item3.xml.rels><?xml version="1.0" encoding="UTF-8" standalone="yes"?>
<Relationships xmlns="http://schemas.openxmlformats.org/package/2006/relationships">
    <Relationship Target="itemProps3.xml" Type="http://schemas.openxmlformats.org/officeDocument/2006/relationships/customXmlProps" Id="rId1"/>
</Relationships>
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Description="Vytvoří nový dokument" ma:contentTypeID="0x010100A2FCF9BCABF3854AAB137087829D63AA" ma:contentTypeName="Dokument" ma:contentTypeScope="" ma:contentTypeVersion="7" ma:versionID="f6f03f5b008ce72686bbcf691a7be2e8">
  <xsd:schema xmlns:xsd="http://www.w3.org/2001/XMLSchema" xmlns:ns2="dfed548f-0517-4d39-90e3-3947398480c0" xmlns:p="http://schemas.microsoft.com/office/2006/metadata/properties" xmlns:xs="http://www.w3.org/2001/XMLSchema" ma:fieldsID="a9a9eb159e242e6dec8d2b5b6c497589" ma:root="true" ns2:_="" targetNamespace="http://schemas.microsoft.com/office/2006/metadata/properties">
    <xsd:import namespace="dfed548f-0517-4d39-90e3-3947398480c0"/>
    <xsd:element name="properties">
      <xsd:complexType>
        <xsd:sequence>
          <xsd:element name="documentManagement">
            <xsd:complexType>
              <xsd:all>
                <xsd:element minOccurs="0" ref="ns2:AC_OriginalFileName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xmlns:pc="http://schemas.microsoft.com/office/infopath/2007/PartnerControls" xmlns:xs="http://www.w3.org/2001/XMLSchema" elementFormDefault="qualified" targetNamespace="dfed548f-0517-4d39-90e3-3947398480c0">
    <xsd:import namespace="http://schemas.microsoft.com/office/2006/documentManagement/types"/>
    <xsd:import namespace="http://schemas.microsoft.com/office/infopath/2007/PartnerControls"/>
    <xsd:element ma:displayName="Original File Name" ma:index="8" ma:internalName="AC_OriginalFileName" name="AC_OriginalFileName" nillable="true">
      <xsd:simpleType>
        <xsd:restriction base="dms:Note">
          <xsd:maxLength value="255"/>
        </xsd:restriction>
      </xsd:simpleType>
    </xsd:element>
  </xsd:schema>
  <xsd:schema xmlns:xsd="http://www.w3.org/2001/XMLSchema" xmlns="http://schemas.openxmlformats.org/package/2006/metadata/core-properties" xmlns:dc="http://purl.org/dc/elements/1.1/" xmlns:dcterms="http://purl.org/dc/terms/" xmlns:odoc="http://schemas.microsoft.com/internal/obd" xmlns:xsi="http://www.w3.org/2001/XMLSchema-instance" attributeFormDefault="unqualified" blockDefault="#all" elementFormDefault="qualified" targetNamespace="http://schemas.openxmlformats.org/package/2006/metadata/core-properties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maxOccurs="1" minOccurs="0" ref="dc:creator"/>
        <xsd:element maxOccurs="1" minOccurs="0" ref="dcterms:created"/>
        <xsd:element maxOccurs="1" minOccurs="0" ref="dc:identifier"/>
        <xsd:element ma:displayName="Typ obsahu" ma:index="0" maxOccurs="1" minOccurs="0" name="contentType" type="xsd:string"/>
        <xsd:element ma:displayName="Nadpis" ma:index="4" maxOccurs="1" minOccurs="0" ref="dc:title"/>
        <xsd:element maxOccurs="1" minOccurs="0" ref="dc:subject"/>
        <xsd:element maxOccurs="1" minOccurs="0" ref="dc:description"/>
        <xsd:element maxOccurs="1" minOccurs="0" name="keywords" type="xsd:string"/>
        <xsd:element maxOccurs="1" minOccurs="0" ref="dc:language"/>
        <xsd:element maxOccurs="1" minOccurs="0" name="category" type="xsd:string"/>
        <xsd:element maxOccurs="1" minOccurs="0" name="version" type="xsd:string"/>
        <xsd:element maxOccurs="1" minOccurs="0" name="revision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maxOccurs="1" minOccurs="0" name="lastModifiedBy" type="xsd:string"/>
        <xsd:element maxOccurs="1" minOccurs="0" ref="dcterms:modified"/>
        <xsd:element maxOccurs="1" minOccurs="0" name="contentStatus" type="xsd:string"/>
      </xsd:all>
    </xsd:complexType>
  </xsd:schema>
  <xs:schema xmlns:xs="http://www.w3.org/2001/XMLSchema" xmlns:pc="http://schemas.microsoft.com/office/infopath/2007/PartnerControls" attributeFormDefault="unqualified" elementFormDefault="qualified" targetNamespace="http://schemas.microsoft.com/office/infopath/2007/PartnerControls">
    <xs:element name="Person">
      <xs:complexType>
        <xs:sequence>
          <xs:element minOccurs="0" ref="pc:DisplayName"/>
          <xs:element minOccurs="0" ref="pc:AccountId"/>
          <xs:element minOccurs="0" ref="pc:AccountType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maxOccurs="unbounded" minOccurs="0" ref="pc:BDCEntity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minOccurs="0" ref="pc:EntityDisplayName"/>
          <xs:element minOccurs="0" ref="pc:EntityInstanceReference"/>
          <xs:element minOccurs="0" ref="pc:EntityId1"/>
          <xs:element minOccurs="0" ref="pc:EntityId2"/>
          <xs:element minOccurs="0" ref="pc:EntityId3"/>
          <xs:element minOccurs="0" ref="pc:EntityId4"/>
          <xs:element minOccurs="0" ref="pc:EntityId5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maxOccurs="unbounded" minOccurs="0" ref="pc:TermInfo"/>
        </xs:sequence>
      </xs:complexType>
    </xs:element>
    <xs:element name="TermInfo">
      <xs:complexType>
        <xs:sequence>
          <xs:element minOccurs="0" ref="pc:TermName"/>
          <xs:element minOccurs="0" ref="pc:TermId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pc="http://schemas.microsoft.com/office/infopath/2007/PartnerControls" xmlns:xsi="http://www.w3.org/2001/XMLSchema-instance">
  <documentManagement>
    <AC_OriginalFileName xmlns="dfed548f-0517-4d39-90e3-3947398480c0">W:\PUBLICITA\VIZUÁLNÍ_IDENTITA\sablony_word_ppt\prezentace.pptx</AC_OriginalFileNam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6937348-7977-46A8-9818-642FB21DF6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fed548f-0517-4d39-90e3-3947398480c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D88155-0E86-4D14-B6AF-C6806AEE9525}">
  <ds:schemaRefs>
    <ds:schemaRef ds:uri="http://schemas.microsoft.com/office/2006/metadata/properties"/>
    <ds:schemaRef ds:uri="http://schemas.microsoft.com/office/infopath/2007/PartnerControls"/>
    <ds:schemaRef ds:uri="dfed548f-0517-4d39-90e3-3947398480c0"/>
  </ds:schemaRefs>
</ds:datastoreItem>
</file>

<file path=customXml/itemProps3.xml><?xml version="1.0" encoding="utf-8"?>
<ds:datastoreItem xmlns:ds="http://schemas.openxmlformats.org/officeDocument/2006/customXml" ds:itemID="{5806EF36-2E80-4847-9151-E9C625552DBD}">
  <ds:schemaRefs>
    <ds:schemaRef ds:uri="http://schemas.microsoft.com/sharepoint/v3/contenttype/forms"/>
  </ds:schemaRefs>
</ds:datastoreItem>
</file>

<file path=docProps/app.xml><?xml version="1.0" encoding="utf-8"?>
<properties:Properties xmlns:properties="http://schemas.openxmlformats.org/officeDocument/2006/extended-properties" xmlns:vt="http://schemas.openxmlformats.org/officeDocument/2006/docPropsVTypes">
  <properties:Template>prezentace</properties:Template>
  <properties:Words>4074</properties:Words>
  <properties:PresentationFormat>Předvádění na obrazovce (4:3)</properties:PresentationFormat>
  <properties:Paragraphs>364</properties:Paragraphs>
  <properties:Slides>38</properties:Slides>
  <properties:Notes>18</properties:Notes>
  <properties:TotalTime>5824</properties:TotalTime>
  <properties:HiddenSlides>0</properties:HiddenSlides>
  <properties:MMClips>0</properties:MMClips>
  <properties:ScaleCrop>false</properties:ScaleCrop>
  <properties:HeadingPairs>
    <vt:vector baseType="variant" size="6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38</vt:i4>
      </vt:variant>
    </vt:vector>
  </properties:HeadingPairs>
  <properties:TitlesOfParts>
    <vt:vector baseType="lpstr" size="45">
      <vt:lpstr>Arial</vt:lpstr>
      <vt:lpstr>Calibri</vt:lpstr>
      <vt:lpstr>Courier New</vt:lpstr>
      <vt:lpstr>Trebuchet MS</vt:lpstr>
      <vt:lpstr>Wingdings</vt:lpstr>
      <vt:lpstr>Wingdings 3</vt:lpstr>
      <vt:lpstr>prezentace</vt:lpstr>
      <vt:lpstr>Seminář pro příjemce  Výzva č. 03_22_009 - Podpora sociální práce II</vt:lpstr>
      <vt:lpstr>Obsah semináře</vt:lpstr>
      <vt:lpstr>Zpráva o realizaci projektu (ZoR)</vt:lpstr>
      <vt:lpstr>ZoR – základní informaceZoRR - Informace o zprávě </vt:lpstr>
      <vt:lpstr>Zor – Informace o pokroku v realizaci ka</vt:lpstr>
      <vt:lpstr>Zor - Informace o plnění indikátorů I</vt:lpstr>
      <vt:lpstr>Zor – Informace o plnění indikátorů II</vt:lpstr>
      <vt:lpstr>IS ESF </vt:lpstr>
      <vt:lpstr>IS ESF </vt:lpstr>
      <vt:lpstr>Vykazování indikátorů od 1. 3. 2024 </vt:lpstr>
      <vt:lpstr>Vykazování indikátorů od 1. 3. 2024 </vt:lpstr>
      <vt:lpstr>Specifické datové položky</vt:lpstr>
      <vt:lpstr>Zor – informace o plnění horizontálních principů</vt:lpstr>
      <vt:lpstr>Publicita</vt:lpstr>
      <vt:lpstr>Publicita</vt:lpstr>
      <vt:lpstr>PUBLICITA</vt:lpstr>
      <vt:lpstr>Zor – zajištění povinné publicity</vt:lpstr>
      <vt:lpstr>Zor - čestné prohlášení</vt:lpstr>
      <vt:lpstr>Zor –Dokumenty A PODÁNÍ zor</vt:lpstr>
      <vt:lpstr>Žádost o platbu (ŽOP)</vt:lpstr>
      <vt:lpstr>ŽoP - soupisky</vt:lpstr>
      <vt:lpstr>Žop –Lidské zdroje</vt:lpstr>
      <vt:lpstr>ŽOP – přílohy a souhrnná soupiska</vt:lpstr>
      <vt:lpstr>ŽOP – částka na krytí výdajů</vt:lpstr>
      <vt:lpstr>Žop – čerpání rozpočtu, ČP</vt:lpstr>
      <vt:lpstr>ŽOP- KONTROLA, FINALIZACE, PODPIS</vt:lpstr>
      <vt:lpstr>Žop- stavy žop v rámci administrace</vt:lpstr>
      <vt:lpstr>kontroly</vt:lpstr>
      <vt:lpstr>Kontrola na místě</vt:lpstr>
      <vt:lpstr>Změny projektu</vt:lpstr>
      <vt:lpstr>Nepodstatné Změny projektu</vt:lpstr>
      <vt:lpstr>Nepodstatné změny projektu</vt:lpstr>
      <vt:lpstr>Podstatné Změny projektu</vt:lpstr>
      <vt:lpstr>Podstatné Změny</vt:lpstr>
      <vt:lpstr>Změny projektu</vt:lpstr>
      <vt:lpstr>Odkazy</vt:lpstr>
      <vt:lpstr>Kontakty – Oddělení projektů sociálního začleňování II - 873takty</vt:lpstr>
      <vt:lpstr>dotazy</vt:lpstr>
    </vt:vector>
  </properties:TitlesOfParts>
  <properties:LinksUpToDate>false</properties:LinksUpToDate>
  <properties:SharedDoc>false</properties:SharedDoc>
  <properties:HyperlinksChanged>false</properties:HyperlinksChanged>
  <properties:Application>Microsoft Office PowerPoint</properties:Application>
  <properties:AppVersion>16.0000</properties:AppVersion>
</properties:Properties>
</file>

<file path=docProps/core.xml><?xml version="1.0" encoding="utf-8"?>
<cp:coreProperties xmlns:cp="http://schemas.openxmlformats.org/package/2006/metadata/core-properties" xmlns:dcterms="http://purl.org/dc/terms/" xmlns:dc="http://purl.org/dc/elements/1.1/">
  <dcterms:created xmlns:xsi="http://www.w3.org/2001/XMLSchema-instance" xsi:type="dcterms:W3CDTF">2015-02-20T08:23:15Z</dcterms:created>
  <dc:creator/>
  <cp:lastModifiedBy/>
  <dcterms:modified xmlns:xsi="http://www.w3.org/2001/XMLSchema-instance" xsi:type="dcterms:W3CDTF">2024-03-04T08:03:14Z</dcterms:modified>
  <cp:revision>587</cp:revision>
  <dc:title>Prezentace aplikace PowerPoint</dc:title>
</cp:coreProperties>
</file>

<file path=docProps/custom.xml><?xml version="1.0" encoding="utf-8"?>
<prop:Properties xmlns:vt="http://schemas.openxmlformats.org/officeDocument/2006/docPropsVTypes" xmlns:prop="http://schemas.openxmlformats.org/officeDocument/2006/custom-properties">
  <prop:property fmtid="{D5CDD505-2E9C-101B-9397-08002B2CF9AE}" pid="2" name="ContentTypeId">
    <vt:lpwstr>0x010100A2FCF9BCABF3854AAB137087829D63AA</vt:lpwstr>
  </prop:property>
</prop:Properties>
</file>