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embedTrueTypeFonts="true" saveSubsetFonts="true">
  <p:sldMasterIdLst>
    <p:sldMasterId id="2147483648" r:id="rId1"/>
    <p:sldMasterId id="2147483650" r:id="rId2"/>
    <p:sldMasterId id="2147483661" r:id="rId3"/>
    <p:sldMasterId id="2147483672" r:id="rId4"/>
  </p:sldMasterIdLst>
  <p:notesMasterIdLst>
    <p:notesMasterId r:id="rId11"/>
  </p:notesMasterIdLst>
  <p:sldIdLst>
    <p:sldId id="256" r:id="rId5"/>
    <p:sldId id="264" r:id="rId6"/>
    <p:sldId id="276" r:id="rId7"/>
    <p:sldId id="277" r:id="rId8"/>
    <p:sldId id="275" r:id="rId9"/>
    <p:sldId id="269" r:id="rId10"/>
  </p:sldIdLst>
  <p:sldSz cx="9144000" cy="6858000" type="screen4x3"/>
  <p:notesSz cx="9926638" cy="6797675"/>
  <p:embeddedFontLst>
    <p:embeddedFont>
      <p:font typeface="BUMQHJ+Arial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DLADW+Arial Bold" panose="020B0604020202020204" charset="0"/>
      <p:regular r:id="rId17"/>
    </p:embeddedFont>
    <p:embeddedFont>
      <p:font typeface="EWEIJC+Arial Bold" panose="020B0604020202020204" charset="0"/>
      <p:regular r:id="rId18"/>
    </p:embeddedFont>
    <p:embeddedFont>
      <p:font typeface="JPJDJR+Trebuchet MS" panose="020B0604020202020204" charset="0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>
    <p:restoredLeft sz="15620"/>
    <p:restoredTop sz="86789" autoAdjust="false"/>
  </p:normalViewPr>
  <p:slideViewPr>
    <p:cSldViewPr>
      <p:cViewPr varScale="true">
        <p:scale>
          <a:sx n="57" d="100"/>
          <a:sy n="57" d="100"/>
        </p:scale>
        <p:origin x="1540" y="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4.xml" Type="http://schemas.openxmlformats.org/officeDocument/2006/relationships/slide" Id="rId8"/>
    <Relationship Target="fonts/font2.fntdata" Type="http://schemas.openxmlformats.org/officeDocument/2006/relationships/font" Id="rId13"/>
    <Relationship Target="fonts/font7.fntdata" Type="http://schemas.openxmlformats.org/officeDocument/2006/relationships/font" Id="rId18"/>
    <Relationship Target="viewProps.xml" Type="http://schemas.openxmlformats.org/officeDocument/2006/relationships/viewProps" Id="rId26"/>
    <Relationship Target="slideMasters/slideMaster3.xml" Type="http://schemas.openxmlformats.org/officeDocument/2006/relationships/slideMaster" Id="rId3"/>
    <Relationship Target="fonts/font10.fntdata" Type="http://schemas.openxmlformats.org/officeDocument/2006/relationships/font" Id="rId21"/>
    <Relationship Target="slides/slide3.xml" Type="http://schemas.openxmlformats.org/officeDocument/2006/relationships/slide" Id="rId7"/>
    <Relationship Target="fonts/font1.fntdata" Type="http://schemas.openxmlformats.org/officeDocument/2006/relationships/font" Id="rId12"/>
    <Relationship Target="fonts/font6.fntdata" Type="http://schemas.openxmlformats.org/officeDocument/2006/relationships/font" Id="rId17"/>
    <Relationship Target="presProps.xml" Type="http://schemas.openxmlformats.org/officeDocument/2006/relationships/presProps" Id="rId25"/>
    <Relationship Target="slideMasters/slideMaster2.xml" Type="http://schemas.openxmlformats.org/officeDocument/2006/relationships/slideMaster" Id="rId2"/>
    <Relationship Target="fonts/font5.fntdata" Type="http://schemas.openxmlformats.org/officeDocument/2006/relationships/font" Id="rId16"/>
    <Relationship Target="fonts/font9.fntdata" Type="http://schemas.openxmlformats.org/officeDocument/2006/relationships/font" Id="rId20"/>
    <Relationship Target="slideMasters/slideMaster1.xml" Type="http://schemas.openxmlformats.org/officeDocument/2006/relationships/slideMaster" Id="rId1"/>
    <Relationship Target="slides/slide2.xml" Type="http://schemas.openxmlformats.org/officeDocument/2006/relationships/slide" Id="rId6"/>
    <Relationship Target="notesMasters/notesMaster1.xml" Type="http://schemas.openxmlformats.org/officeDocument/2006/relationships/notesMaster" Id="rId11"/>
    <Relationship Target="fonts/font13.fntdata" Type="http://schemas.openxmlformats.org/officeDocument/2006/relationships/font" Id="rId24"/>
    <Relationship Target="slides/slide1.xml" Type="http://schemas.openxmlformats.org/officeDocument/2006/relationships/slide" Id="rId5"/>
    <Relationship Target="fonts/font4.fntdata" Type="http://schemas.openxmlformats.org/officeDocument/2006/relationships/font" Id="rId15"/>
    <Relationship Target="fonts/font12.fntdata" Type="http://schemas.openxmlformats.org/officeDocument/2006/relationships/font" Id="rId23"/>
    <Relationship Target="tableStyles.xml" Type="http://schemas.openxmlformats.org/officeDocument/2006/relationships/tableStyles" Id="rId28"/>
    <Relationship Target="slides/slide6.xml" Type="http://schemas.openxmlformats.org/officeDocument/2006/relationships/slide" Id="rId10"/>
    <Relationship Target="fonts/font8.fntdata" Type="http://schemas.openxmlformats.org/officeDocument/2006/relationships/font" Id="rId19"/>
    <Relationship Target="slideMasters/slideMaster4.xml" Type="http://schemas.openxmlformats.org/officeDocument/2006/relationships/slideMaster" Id="rId4"/>
    <Relationship Target="slides/slide5.xml" Type="http://schemas.openxmlformats.org/officeDocument/2006/relationships/slide" Id="rId9"/>
    <Relationship Target="fonts/font3.fntdata" Type="http://schemas.openxmlformats.org/officeDocument/2006/relationships/font" Id="rId14"/>
    <Relationship Target="fonts/font11.fntdata" Type="http://schemas.openxmlformats.org/officeDocument/2006/relationships/font" Id="rId22"/>
    <Relationship Target="theme/theme1.xml" Type="http://schemas.openxmlformats.org/officeDocument/2006/relationships/theme" Id="rId27"/>
</Relationships>

</file>

<file path=ppt/notesMasters/_rels/notesMaster1.xml.rels><?xml version="1.0" encoding="UTF-8" standalone="yes"?>
<Relationships xmlns="http://schemas.openxmlformats.org/package/2006/relationships">
    <Relationship Target="../theme/theme5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57F7886B-CD35-44F9-87CC-19C15C7E7643}" type="datetimeFigureOut">
              <a:rPr lang="cs-CZ" smtClean="false"/>
              <a:t>29.04.2024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4C1D34ED-F2F1-4D4E-80BD-FE3113B57489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43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61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5. října v Ostravě se uskutečnil první tematický seminář ke komunitní práci</a:t>
            </a:r>
          </a:p>
          <a:p>
            <a:r>
              <a:rPr lang="cs-CZ" dirty="false"/>
              <a:t>Druhý na téma sociální práce se uskutečnil v Jihlavě 16. 1. 2024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4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77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b="true" i="false" u="none" strike="noStrike" baseline="0" dirty="false">
                <a:solidFill>
                  <a:srgbClr val="000000"/>
                </a:solidFill>
                <a:latin typeface="Calibri" panose="020F0502020204030204" pitchFamily="34" charset="0"/>
              </a:rPr>
              <a:t>Drobné organizační změny v programu jsou možné. Počítáme s prostorem pro dotazy v rámci každého bloku. </a:t>
            </a:r>
            <a:endParaRPr lang="cs-CZ" sz="1800" b="false" i="false" u="none" strike="noStrike" baseline="0" dirty="false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true" i="false" u="none" strike="noStrike" baseline="0" dirty="false">
                <a:solidFill>
                  <a:srgbClr val="000000"/>
                </a:solidFill>
                <a:latin typeface="Calibri" panose="020F0502020204030204" pitchFamily="34" charset="0"/>
              </a:rPr>
              <a:t>Catering zajišťují ženy z Ukrajiny, zapojené do činnosti komunitního centra Svět Dobrých Lidí v Dobříši.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00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Projekty MAS v rámci kterých se realizátoři zaměřují i na ohrožené rodiny s dětmi + označení projektů a jejich téma, které budou prezentovat.</a:t>
            </a:r>
          </a:p>
          <a:p>
            <a:endParaRPr lang="cs-CZ" dirty="false"/>
          </a:p>
          <a:p>
            <a:pPr marL="270510">
              <a:tabLst>
                <a:tab pos="1350645" algn="l"/>
              </a:tabLst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cs-CZ" dirty="false" err="tru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Říčansko</a:t>
            </a: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Brdy-Vltava, MAS Poličsko, MAS Horní Pomoraví, MAS </a:t>
            </a:r>
            <a:r>
              <a:rPr lang="cs-CZ" dirty="false" err="tru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Orlicko</a:t>
            </a: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Moravský kras, MAS </a:t>
            </a:r>
            <a:r>
              <a:rPr lang="cs-CZ" dirty="false" err="tru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Holicko</a:t>
            </a: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Šipka</a:t>
            </a:r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6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Připravujeme semináře na další témata (zaměstnanost a dluhová problematika, podpora pečujících, mezigenerační aktivity apod.)</a:t>
            </a:r>
            <a:endParaRPr lang="cs-CZ" sz="12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4C1D34ED-F2F1-4D4E-80BD-FE3113B57489}" type="slidenum">
              <a:rPr lang="cs-CZ" smtClean="false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230912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3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3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1.xml.rels><?xml version="1.0" encoding="UTF-8" standalone="yes"?>
<Relationships xmlns="http://schemas.openxmlformats.org/package/2006/relationships">
    <Relationship Target="../slideMasters/slideMaster3.xml" Type="http://schemas.openxmlformats.org/officeDocument/2006/relationships/slideMaster" Id="rId1"/>
</Relationships>

</file>

<file path=ppt/slideLayouts/_rels/slideLayout22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4.xml" Type="http://schemas.openxmlformats.org/officeDocument/2006/relationships/slideMaster" Id="rId1"/>
</Relationships>

</file>

<file path=ppt/slideLayouts/_rels/slideLayout23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4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5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6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4.xml" Type="http://schemas.openxmlformats.org/officeDocument/2006/relationships/slideMaster" Id="rId1"/>
</Relationships>

</file>

<file path=ppt/slideLayouts/_rels/slideLayout28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29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30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31.xml.rels><?xml version="1.0" encoding="UTF-8" standalone="yes"?>
<Relationships xmlns="http://schemas.openxmlformats.org/package/2006/relationships">
    <Relationship Target="../slideMasters/slideMaster4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false"/>
              <a:t>4/29/2024</a:t>
            </a:fld>
            <a:endParaRPr lang="en-US"/>
          </a:p>
        </p:txBody>
      </p:sp>
      <p:sp>
        <p:nvSpPr>
          <p:cNvPr id="5" name="Foot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82050291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37346478"/>
      </p:ext>
    </p:extLst>
  </p:cSld>
  <p:clrMapOvr>
    <a:masterClrMapping/>
  </p:clrMapOvr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3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8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6858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35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35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18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70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1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57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14356207"/>
      </p:ext>
    </p:extLst>
  </p:cSld>
  <p:clrMapOvr>
    <a:masterClrMapping/>
  </p:clrMapOvr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72918316"/>
      </p:ext>
    </p:extLst>
  </p:cSld>
  <p:clrMapOvr>
    <a:masterClrMapping/>
  </p:clrMapOvr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9043703"/>
      </p:ext>
    </p:extLst>
  </p:cSld>
  <p:clrMapOvr>
    <a:masterClrMapping/>
  </p:clrMapOvr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97131557"/>
      </p:ext>
    </p:extLst>
  </p:cSld>
  <p:clrMapOvr>
    <a:masterClrMapping/>
  </p:clrMapOvr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45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7" y="202408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7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24699"/>
      </p:ext>
    </p:extLst>
  </p:cSld>
  <p:clrMapOvr>
    <a:masterClrMapping/>
  </p:clrMapOvr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01227963"/>
      </p:ext>
    </p:extLst>
  </p:cSld>
  <p:clrMapOvr>
    <a:masterClrMapping/>
  </p:clrMapOvr>
</p:sldLayout>
</file>

<file path=ppt/slideLayouts/slideLayout1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67510412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0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63297997"/>
      </p:ext>
    </p:extLst>
  </p:cSld>
  <p:clrMapOvr>
    <a:masterClrMapping/>
  </p:clrMapOvr>
</p:sldLayout>
</file>

<file path=ppt/slideLayouts/slideLayout2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324000" indent="-324000">
              <a:buFont typeface="Wingdings 3" panose="05040102010807070707" pitchFamily="18" charset="2"/>
              <a:buChar char=""/>
              <a:defRPr/>
            </a:lvl1pPr>
            <a:lvl2pPr marL="499500" indent="-189000">
              <a:buFont typeface="Wingdings 3" panose="05040102010807070707" pitchFamily="18" charset="2"/>
              <a:buChar char=""/>
              <a:defRPr/>
            </a:lvl2pPr>
            <a:lvl3pPr marL="688500" indent="-189000">
              <a:buFont typeface="Wingdings 3" panose="05040102010807070707" pitchFamily="18" charset="2"/>
              <a:buChar char=""/>
              <a:defRPr/>
            </a:lvl3pPr>
            <a:lvl4pPr marL="877500" indent="-189000">
              <a:buFont typeface="Wingdings 3" panose="05040102010807070707" pitchFamily="18" charset="2"/>
              <a:buChar char=""/>
              <a:defRPr/>
            </a:lvl4pPr>
            <a:lvl5pPr marL="1066500" indent="-189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1031450"/>
      </p:ext>
    </p:extLst>
  </p:cSld>
  <p:clrMapOvr>
    <a:masterClrMapping/>
  </p:clrMapOvr>
</p:sldLayout>
</file>

<file path=ppt/slideLayouts/slideLayout2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4D2E3386-327C-4323-B2A1-B309E5FC89B0}" type="datetime1">
              <a:rPr lang="cs-CZ" smtClean="false"/>
              <a:t>29.04.2024</a:t>
            </a:fld>
            <a:endParaRPr lang="cs-CZ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90855"/>
      </p:ext>
    </p:extLst>
  </p:cSld>
  <p:clrMapOvr>
    <a:masterClrMapping/>
  </p:clrMapOvr>
</p:sldLayout>
</file>

<file path=ppt/slideLayouts/slideLayout2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AA4A1DE-A4B7-46EE-83D7-266295A8E13F}" type="datetime1">
              <a:rPr lang="cs-CZ" smtClean="false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542886"/>
      </p:ext>
    </p:extLst>
  </p:cSld>
  <p:clrMapOvr>
    <a:masterClrMapping/>
  </p:clrMapOvr>
</p:sldLayout>
</file>

<file path=ppt/slideLayouts/slideLayout2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fld id="{0F40534B-8AB9-4211-950D-11F16A0ADD76}" type="datetime1">
              <a:rPr lang="cs-CZ" smtClean="false"/>
              <a:t>29.04.2024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649061"/>
      </p:ext>
    </p:extLst>
  </p:cSld>
  <p:clrMapOvr>
    <a:masterClrMapping/>
  </p:clrMapOvr>
</p:sldLayout>
</file>

<file path=ppt/slideLayouts/slideLayout2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fld id="{5072EE3D-1901-4C86-993A-3B927D183523}" type="datetime1">
              <a:rPr lang="cs-CZ" smtClean="false"/>
              <a:t>29.04.2024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730475"/>
      </p:ext>
    </p:extLst>
  </p:cSld>
  <p:clrMapOvr>
    <a:masterClrMapping/>
  </p:clrMapOvr>
</p:sldLayout>
</file>

<file path=ppt/slideLayouts/slideLayout2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fld id="{72E4B0AC-F853-4065-A66A-CE29B3A12DF1}" type="datetime1">
              <a:rPr lang="cs-CZ" smtClean="false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3313"/>
      </p:ext>
    </p:extLst>
  </p:cSld>
  <p:clrMapOvr>
    <a:masterClrMapping/>
  </p:clrMapOvr>
</p:sldLayout>
</file>

<file path=ppt/slideLayouts/slideLayout2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05327"/>
      </p:ext>
    </p:extLst>
  </p:cSld>
  <p:clrMapOvr>
    <a:masterClrMapping/>
  </p:clrMapOvr>
</p:sldLayout>
</file>

<file path=ppt/slideLayouts/slideLayout2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4B446FA7-7D23-4698-9B9C-F75CE8861609}" type="datetime1">
              <a:rPr lang="cs-CZ" smtClean="false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636303"/>
      </p:ext>
    </p:extLst>
  </p:cSld>
  <p:clrMapOvr>
    <a:masterClrMapping/>
  </p:clrMapOvr>
</p:sldLayout>
</file>

<file path=ppt/slideLayouts/slideLayout2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CDFFA368-D36E-4BB9-B0FF-DA3B7AF7AEED}" type="datetime1">
              <a:rPr lang="cs-CZ" smtClean="false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34924855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12756879"/>
      </p:ext>
    </p:extLst>
  </p:cSld>
  <p:clrMapOvr>
    <a:masterClrMapping/>
  </p:clrMapOvr>
</p:sldLayout>
</file>

<file path=ppt/slideLayouts/slideLayout3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A1BC23E-CA4A-4AD8-8217-A6EA320EF5DC}" type="datetime1">
              <a:rPr lang="cs-CZ" smtClean="false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8152980"/>
      </p:ext>
    </p:extLst>
  </p:cSld>
  <p:clrMapOvr>
    <a:masterClrMapping/>
  </p:clrMapOvr>
</p:sldLayout>
</file>

<file path=ppt/slideLayouts/slideLayout3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AE55C1A-F5AB-4BBA-83B3-F3C2C184E2C2}" type="datetime1">
              <a:rPr lang="cs-CZ" smtClean="false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674399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4780539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83297602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92787296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28977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44589935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35747214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theme/theme1.xml" Type="http://schemas.openxmlformats.org/officeDocument/2006/relationships/theme" Id="rId2"/>
    <Relationship Target="../slideLayouts/slideLayout1.xml" Type="http://schemas.openxmlformats.org/officeDocument/2006/relationships/slideLayout" Id="rId1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9.xml" Type="http://schemas.openxmlformats.org/officeDocument/2006/relationships/slideLayout" Id="rId8"/>
    <Relationship Target="../slideLayouts/slideLayout4.xml" Type="http://schemas.openxmlformats.org/officeDocument/2006/relationships/slideLayout" Id="rId3"/>
    <Relationship Target="../slideLayouts/slideLayout8.xml" Type="http://schemas.openxmlformats.org/officeDocument/2006/relationships/slideLayout" Id="rId7"/>
    <Relationship Target="../slideLayouts/slideLayout3.xml" Type="http://schemas.openxmlformats.org/officeDocument/2006/relationships/slideLayout" Id="rId2"/>
    <Relationship Target="../slideLayouts/slideLayout2.xml" Type="http://schemas.openxmlformats.org/officeDocument/2006/relationships/slideLayout" Id="rId1"/>
    <Relationship Target="../slideLayouts/slideLayout7.xml" Type="http://schemas.openxmlformats.org/officeDocument/2006/relationships/slideLayout" Id="rId6"/>
    <Relationship Target="../theme/theme2.xml" Type="http://schemas.openxmlformats.org/officeDocument/2006/relationships/theme" Id="rId11"/>
    <Relationship Target="../slideLayouts/slideLayout6.xml" Type="http://schemas.openxmlformats.org/officeDocument/2006/relationships/slideLayout" Id="rId5"/>
    <Relationship Target="../slideLayouts/slideLayout11.xml" Type="http://schemas.openxmlformats.org/officeDocument/2006/relationships/slideLayout" Id="rId10"/>
    <Relationship Target="../slideLayouts/slideLayout5.xml" Type="http://schemas.openxmlformats.org/officeDocument/2006/relationships/slideLayout" Id="rId4"/>
    <Relationship Target="../slideLayouts/slideLayout10.xml" Type="http://schemas.openxmlformats.org/officeDocument/2006/relationships/slideLayout" Id="rId9"/>
</Relationships>

</file>

<file path=ppt/slideMasters/_rels/slideMaster3.xml.rels><?xml version="1.0" encoding="UTF-8" standalone="yes"?>
<Relationships xmlns="http://schemas.openxmlformats.org/package/2006/relationships">
    <Relationship Target="../slideLayouts/slideLayout19.xml" Type="http://schemas.openxmlformats.org/officeDocument/2006/relationships/slideLayout" Id="rId8"/>
    <Relationship Target="../slideLayouts/slideLayout14.xml" Type="http://schemas.openxmlformats.org/officeDocument/2006/relationships/slideLayout" Id="rId3"/>
    <Relationship Target="../slideLayouts/slideLayout18.xml" Type="http://schemas.openxmlformats.org/officeDocument/2006/relationships/slideLayout" Id="rId7"/>
    <Relationship Target="../slideLayouts/slideLayout13.xml" Type="http://schemas.openxmlformats.org/officeDocument/2006/relationships/slideLayout" Id="rId2"/>
    <Relationship Target="../slideLayouts/slideLayout12.xml" Type="http://schemas.openxmlformats.org/officeDocument/2006/relationships/slideLayout" Id="rId1"/>
    <Relationship Target="../slideLayouts/slideLayout17.xml" Type="http://schemas.openxmlformats.org/officeDocument/2006/relationships/slideLayout" Id="rId6"/>
    <Relationship Target="../theme/theme3.xml" Type="http://schemas.openxmlformats.org/officeDocument/2006/relationships/theme" Id="rId11"/>
    <Relationship Target="../slideLayouts/slideLayout16.xml" Type="http://schemas.openxmlformats.org/officeDocument/2006/relationships/slideLayout" Id="rId5"/>
    <Relationship Target="../slideLayouts/slideLayout21.xml" Type="http://schemas.openxmlformats.org/officeDocument/2006/relationships/slideLayout" Id="rId10"/>
    <Relationship Target="../slideLayouts/slideLayout15.xml" Type="http://schemas.openxmlformats.org/officeDocument/2006/relationships/slideLayout" Id="rId4"/>
    <Relationship Target="../slideLayouts/slideLayout20.xml" Type="http://schemas.openxmlformats.org/officeDocument/2006/relationships/slideLayout" Id="rId9"/>
</Relationships>

</file>

<file path=ppt/slideMasters/_rels/slideMaster4.xml.rels><?xml version="1.0" encoding="UTF-8" standalone="yes"?>
<Relationships xmlns="http://schemas.openxmlformats.org/package/2006/relationships">
    <Relationship Target="../slideLayouts/slideLayout29.xml" Type="http://schemas.openxmlformats.org/officeDocument/2006/relationships/slideLayout" Id="rId8"/>
    <Relationship Target="../slideLayouts/slideLayout24.xml" Type="http://schemas.openxmlformats.org/officeDocument/2006/relationships/slideLayout" Id="rId3"/>
    <Relationship Target="../slideLayouts/slideLayout28.xml" Type="http://schemas.openxmlformats.org/officeDocument/2006/relationships/slideLayout" Id="rId7"/>
    <Relationship Target="../slideLayouts/slideLayout23.xml" Type="http://schemas.openxmlformats.org/officeDocument/2006/relationships/slideLayout" Id="rId2"/>
    <Relationship Target="../slideLayouts/slideLayout22.xml" Type="http://schemas.openxmlformats.org/officeDocument/2006/relationships/slideLayout" Id="rId1"/>
    <Relationship Target="../slideLayouts/slideLayout27.xml" Type="http://schemas.openxmlformats.org/officeDocument/2006/relationships/slideLayout" Id="rId6"/>
    <Relationship Target="../theme/theme4.xml" Type="http://schemas.openxmlformats.org/officeDocument/2006/relationships/theme" Id="rId11"/>
    <Relationship Target="../slideLayouts/slideLayout26.xml" Type="http://schemas.openxmlformats.org/officeDocument/2006/relationships/slideLayout" Id="rId5"/>
    <Relationship Target="../slideLayouts/slideLayout31.xml" Type="http://schemas.openxmlformats.org/officeDocument/2006/relationships/slideLayout" Id="rId10"/>
    <Relationship Target="../slideLayouts/slideLayout25.xml" Type="http://schemas.openxmlformats.org/officeDocument/2006/relationships/slideLayout" Id="rId4"/>
    <Relationship Target="../slideLayouts/slideLayout30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true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true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true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4/29/2024</a:t>
            </a:fld>
            <a:endParaRPr lang="en-US"/>
          </a:p>
        </p:txBody>
      </p:sp>
      <p:sp>
        <p:nvSpPr>
          <p:cNvPr id="6" name="Holder 6"/>
          <p:cNvSpPr>
            <a:spLocks noGrp="true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5893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788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4026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false" ftr="false" dt="false"/>
  <p:txStyles>
    <p:titleStyle>
      <a:lvl1pPr algn="l" defTabSz="685800" rtl="false" eaLnBrk="true" latinLnBrk="false" hangingPunct="true">
        <a:lnSpc>
          <a:spcPct val="100000"/>
        </a:lnSpc>
        <a:spcBef>
          <a:spcPct val="0"/>
        </a:spcBef>
        <a:buNone/>
        <a:defRPr sz="24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685800" rtl="false" eaLnBrk="true" latinLnBrk="false" hangingPunct="true">
        <a:lnSpc>
          <a:spcPts val="2160"/>
        </a:lnSpc>
        <a:spcBef>
          <a:spcPts val="450"/>
        </a:spcBef>
        <a:spcAft>
          <a:spcPts val="45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18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8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77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15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066500" indent="-189000" algn="l" defTabSz="685800" rtl="false" eaLnBrk="true" latinLnBrk="false" hangingPunct="true">
        <a:lnSpc>
          <a:spcPts val="1800"/>
        </a:lnSpc>
        <a:spcBef>
          <a:spcPts val="225"/>
        </a:spcBef>
        <a:spcAft>
          <a:spcPts val="225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false" eaLnBrk="true" latinLnBrk="false" hangingPunct="true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80B5B4F-BAE2-4982-919F-4A6FE5419552}" type="datetime1">
              <a:rPr lang="cs-CZ" smtClean="false"/>
              <a:t>29.04.2024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965E07C6-3485-413F-8C5C-39913F362B35}" type="slidenum">
              <a:rPr lang="cs-CZ" smtClean="false"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5.jpeg" Type="http://schemas.openxmlformats.org/officeDocument/2006/relationships/image" Id="rId4"/>
</Relationships>

</file>

<file path=ppt/slides/_rels/slide6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Mode="External" Target="https://www.esfcr.cz/opz-plus-clld-priprava" Type="http://schemas.openxmlformats.org/officeDocument/2006/relationships/hyperlink" Id="rId5"/>
    <Relationship TargetMode="External" Target="https://www.esfcr.cz/seminare-k-clld-" Type="http://schemas.openxmlformats.org/officeDocument/2006/relationships/hyperlink" Id="rId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MasterSp="false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dirty="false"/>
          </a:p>
        </p:txBody>
      </p:sp>
      <p:sp>
        <p:nvSpPr>
          <p:cNvPr id="3" name="object 3"/>
          <p:cNvSpPr txBox="true"/>
          <p:nvPr/>
        </p:nvSpPr>
        <p:spPr>
          <a:xfrm>
            <a:off x="4936871" y="648190"/>
            <a:ext cx="3961461" cy="303534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false">
                <a:solidFill>
                  <a:srgbClr val="FFFFFF"/>
                </a:solidFill>
                <a:latin typeface="JPJDJR+Trebuchet MS"/>
                <a:cs typeface="JPJDJR+Trebuchet MS"/>
              </a:rPr>
              <a:t>Operační program</a:t>
            </a:r>
            <a:r>
              <a:rPr sz="1800" spc="12" dirty="false">
                <a:solidFill>
                  <a:srgbClr val="FFFFFF"/>
                </a:solidFill>
                <a:latin typeface="JPJDJR+Trebuchet MS"/>
                <a:cs typeface="JPJDJR+Trebuchet MS"/>
              </a:rPr>
              <a:t> </a:t>
            </a:r>
            <a:r>
              <a:rPr sz="1800" dirty="false">
                <a:solidFill>
                  <a:srgbClr val="5FBBF5"/>
                </a:solidFill>
                <a:latin typeface="JPJDJR+Trebuchet MS"/>
                <a:cs typeface="JPJDJR+Trebuchet MS"/>
              </a:rPr>
              <a:t>Zaměstnanost plus</a:t>
            </a:r>
          </a:p>
        </p:txBody>
      </p:sp>
      <p:sp>
        <p:nvSpPr>
          <p:cNvPr id="4" name="object 4"/>
          <p:cNvSpPr txBox="true"/>
          <p:nvPr/>
        </p:nvSpPr>
        <p:spPr>
          <a:xfrm>
            <a:off x="1432560" y="2095056"/>
            <a:ext cx="6648261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79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084A8B"/>
                </a:solidFill>
                <a:latin typeface="EWEIJC+Arial Bold"/>
                <a:cs typeface="EWEIJC+Arial Bold"/>
              </a:rPr>
              <a:t>TEMATICKÝ SEMINÁŘ</a:t>
            </a:r>
            <a:r>
              <a:rPr lang="cs-CZ" sz="3200" b="true" spc="893" dirty="false">
                <a:solidFill>
                  <a:srgbClr val="084A8B"/>
                </a:solidFill>
                <a:latin typeface="EWEIJC+Arial Bold"/>
                <a:cs typeface="EWEIJC+Arial Bold"/>
              </a:rPr>
              <a:t> </a:t>
            </a:r>
            <a:r>
              <a:rPr lang="cs-CZ" sz="3200" b="true" dirty="false">
                <a:solidFill>
                  <a:srgbClr val="084A8B"/>
                </a:solidFill>
                <a:latin typeface="EWEIJC+Arial Bold"/>
                <a:cs typeface="EWEIJC+Arial Bold"/>
              </a:rPr>
              <a:t>PRO MAS</a:t>
            </a:r>
            <a:endParaRPr lang="cs-CZ" sz="3200" b="true" dirty="false">
              <a:solidFill>
                <a:srgbClr val="084A8B"/>
              </a:solidFill>
              <a:latin typeface="BUMQHJ+Arial Bold"/>
              <a:cs typeface="BUMQHJ+Arial Bold"/>
            </a:endParaRPr>
          </a:p>
        </p:txBody>
      </p:sp>
      <p:sp>
        <p:nvSpPr>
          <p:cNvPr id="5" name="object 5"/>
          <p:cNvSpPr txBox="true"/>
          <p:nvPr/>
        </p:nvSpPr>
        <p:spPr>
          <a:xfrm>
            <a:off x="614172" y="3071130"/>
            <a:ext cx="8282826" cy="73289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800" b="true" dirty="false">
                <a:solidFill>
                  <a:schemeClr val="tx2"/>
                </a:solidFill>
                <a:latin typeface="EWEIJC+Arial Bold"/>
                <a:cs typeface="EWEIJC+Arial Bold"/>
              </a:rPr>
              <a:t>Ohrožené rodiny s dětmi</a:t>
            </a:r>
          </a:p>
        </p:txBody>
      </p:sp>
      <p:sp>
        <p:nvSpPr>
          <p:cNvPr id="7" name="object 7"/>
          <p:cNvSpPr txBox="true"/>
          <p:nvPr/>
        </p:nvSpPr>
        <p:spPr>
          <a:xfrm>
            <a:off x="467544" y="6036685"/>
            <a:ext cx="4855514" cy="3462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true" spc="-25" dirty="false">
                <a:solidFill>
                  <a:srgbClr val="084A8B"/>
                </a:solidFill>
                <a:latin typeface="EWEIJC+Arial Bold"/>
                <a:cs typeface="EWEIJC+Arial Bold"/>
              </a:rPr>
              <a:t>Dobříš, 2</a:t>
            </a:r>
            <a:r>
              <a:rPr lang="cs-CZ" sz="24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400" b="true" spc="-25" dirty="false">
                <a:solidFill>
                  <a:srgbClr val="084A8B"/>
                </a:solidFill>
                <a:latin typeface="EWEIJC+Arial Bold"/>
                <a:cs typeface="EWEIJC+Arial Bold"/>
              </a:rPr>
              <a:t>. dubna 2024</a:t>
            </a:r>
            <a:endParaRPr sz="2400" b="true" dirty="false">
              <a:solidFill>
                <a:srgbClr val="084A8B"/>
              </a:solidFill>
              <a:latin typeface="BUMQHJ+Arial Bold"/>
              <a:cs typeface="BUMQHJ+Arial Bold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180F8F6D-8D55-A344-3091-0E3D327B3A0C}"/>
              </a:ext>
            </a:extLst>
          </p:cNvPr>
          <p:cNvSpPr txBox="true"/>
          <p:nvPr/>
        </p:nvSpPr>
        <p:spPr>
          <a:xfrm>
            <a:off x="5654392" y="6036685"/>
            <a:ext cx="3820942" cy="346249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true" dirty="false">
                <a:solidFill>
                  <a:srgbClr val="084A8B"/>
                </a:solidFill>
                <a:latin typeface="EDLADW+Arial Bold"/>
                <a:cs typeface="EDLADW+Arial Bold"/>
              </a:rPr>
              <a:t>Ing. Helena Petroková</a:t>
            </a:r>
            <a:endParaRPr sz="2400" b="true" dirty="false">
              <a:solidFill>
                <a:srgbClr val="084A8B"/>
              </a:solidFill>
              <a:latin typeface="EDLADW+Arial Bold"/>
              <a:cs typeface="EDLADW+Arial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8321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Cíle semináře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522000" y="1413064"/>
            <a:ext cx="8100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ze série tematických seminářů CLLD v OPZ+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Pořádá ve spolupráci ŘO OPZ+ a NS MAS ČR</a:t>
            </a:r>
          </a:p>
          <a:p>
            <a:pPr algn="just"/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semináře je: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2000" b="false" i="false" u="none" strike="noStrike" baseline="0" dirty="false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false" i="false" u="none" strike="noStrike" baseline="0" dirty="false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seznámit účastníky s novými trendy, nástroji a metodami </a:t>
            </a:r>
            <a:b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 připravovanou legislativou v oblasti péče o ohrožené děti</a:t>
            </a:r>
          </a:p>
          <a:p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prezentovat funkční modely spolupráce </a:t>
            </a:r>
          </a:p>
          <a:p>
            <a:endParaRPr lang="cs-CZ" sz="200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současně umožnit MAS sdílení zkušeností z praxe (a přenos těchto zkušeností z terénu k věcným garantům)</a:t>
            </a:r>
          </a:p>
          <a:p>
            <a:endParaRPr lang="cs-CZ" sz="2000" kern="0" dirty="fals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958" y="0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Program semináře dopolední část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179513" y="1196752"/>
            <a:ext cx="8640960" cy="526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70510">
              <a:tabLst>
                <a:tab pos="1350645" algn="l"/>
              </a:tabLst>
            </a:pP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70510" indent="-102870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9:00 – 9:30 		Prezence účastníků</a:t>
            </a:r>
          </a:p>
          <a:p>
            <a:pPr marL="270510" indent="-1028700">
              <a:tabLst>
                <a:tab pos="1350645" algn="l"/>
              </a:tabLst>
            </a:pPr>
            <a:endParaRPr lang="cs-CZ" sz="1800" b="true" dirty="false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indent="-102870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9:30 – 9:45 		Úvodní slovo </a:t>
            </a:r>
          </a:p>
          <a:p>
            <a:pPr marL="270510" indent="-1028700">
              <a:tabLst>
                <a:tab pos="1350645" algn="l"/>
              </a:tabLst>
            </a:pPr>
            <a:r>
              <a:rPr lang="cs-CZ" b="true" dirty="false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Ing. Helena Petroková, ředitelka odboru realizace programů ESF - 		sociální začleňování, MPSV </a:t>
            </a:r>
          </a:p>
          <a:p>
            <a:pPr marL="270510" indent="-1028700">
              <a:tabLst>
                <a:tab pos="1350645" algn="l"/>
              </a:tabLst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Mgr. Markéta Dvořáková DiS., NS MAS ČR</a:t>
            </a:r>
          </a:p>
          <a:p>
            <a:pPr marL="270510" indent="-1028700">
              <a:tabLst>
                <a:tab pos="1350645" algn="l"/>
              </a:tabLst>
            </a:pPr>
            <a:endParaRPr lang="cs-CZ" sz="1800" b="true" dirty="false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indent="-102870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9:45 – 10:45		Prezentace projektu „Signály“ Society </a:t>
            </a:r>
            <a:r>
              <a:rPr lang="cs-CZ" sz="1800" b="true" dirty="false" err="tru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</a:t>
            </a:r>
          </a:p>
          <a:p>
            <a:pPr marL="270510" indent="-1028700">
              <a:tabLst>
                <a:tab pos="1350645" algn="l"/>
              </a:tabLst>
            </a:pPr>
            <a:endParaRPr lang="cs-CZ" sz="1800" b="true" dirty="false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indent="-102870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10:45 – 11:30 	Prezentace projektu „Sjednocení přístupu k ohroženým 			dětem“, 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KA4 „Definice krajských standardů sítě služeb pro 			ohrožené děti s důrazem na koordinovanou podporu a 			multioborovou spolupráci“</a:t>
            </a:r>
          </a:p>
          <a:p>
            <a:pPr marL="270510" indent="-1028700">
              <a:tabLst>
                <a:tab pos="1350645" algn="l"/>
              </a:tabLst>
            </a:pPr>
            <a:endParaRPr lang="cs-CZ" sz="1800" dirty="false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 indent="-1028700">
              <a:tabLst>
                <a:tab pos="1350645" algn="l"/>
              </a:tabLst>
            </a:pP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Mgr. Štěpán </a:t>
            </a:r>
            <a:r>
              <a:rPr lang="cs-CZ" sz="1800" dirty="false" err="tru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Bolf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70510" indent="-1028700">
              <a:tabLst>
                <a:tab pos="1350645" algn="l"/>
              </a:tabLst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Mgr. Zuzana Hájková </a:t>
            </a:r>
          </a:p>
          <a:p>
            <a:pPr marL="270510" indent="-1028700">
              <a:tabLst>
                <a:tab pos="1350645" algn="l"/>
              </a:tabLst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Mgr. Zdenka Smolíková</a:t>
            </a:r>
          </a:p>
          <a:p>
            <a:pPr marL="270510" indent="-1028700">
              <a:tabLst>
                <a:tab pos="1350645" algn="l"/>
              </a:tabLst>
            </a:pP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odbor rodinné politiky a ochrany práv dětí, MPSV</a:t>
            </a:r>
            <a:endParaRPr lang="cs-CZ" kern="0" dirty="fals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8711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Program semináře odpolední část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251520" y="1462170"/>
            <a:ext cx="8294874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7051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11:30 – 12:00 		Přestávka</a:t>
            </a:r>
          </a:p>
          <a:p>
            <a:pPr marL="270510">
              <a:tabLst>
                <a:tab pos="1350645" algn="l"/>
              </a:tabLst>
            </a:pPr>
            <a:endParaRPr lang="cs-CZ" sz="1800" b="true" dirty="false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12:00 – 13:30 		Prezentace projektů MAS – dobrá praxe</a:t>
            </a:r>
          </a:p>
          <a:p>
            <a:pPr marL="270510">
              <a:tabLst>
                <a:tab pos="1350645" algn="l"/>
              </a:tabLst>
            </a:pPr>
            <a:endParaRPr lang="cs-CZ" b="true" dirty="false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cs-CZ" dirty="false" err="tru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Říčansko</a:t>
            </a: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Brdy-Vltava, </a:t>
            </a:r>
          </a:p>
          <a:p>
            <a:pPr marL="270510">
              <a:tabLst>
                <a:tab pos="1350645" algn="l"/>
              </a:tabLst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MAS Poličsko, MAS Horní Pomoraví, </a:t>
            </a:r>
          </a:p>
          <a:p>
            <a:pPr marL="270510">
              <a:tabLst>
                <a:tab pos="1350645" algn="l"/>
              </a:tabLst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MAS </a:t>
            </a:r>
            <a:r>
              <a:rPr lang="cs-CZ" dirty="false" err="tru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Orlicko</a:t>
            </a: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Moravský kras, </a:t>
            </a:r>
          </a:p>
          <a:p>
            <a:pPr marL="270510">
              <a:tabLst>
                <a:tab pos="1350645" algn="l"/>
              </a:tabLst>
            </a:pP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MAS </a:t>
            </a:r>
            <a:r>
              <a:rPr lang="cs-CZ" dirty="false" err="tru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Holicko</a:t>
            </a:r>
            <a:r>
              <a:rPr lang="cs-CZ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Šipka</a:t>
            </a:r>
          </a:p>
          <a:p>
            <a:pPr marL="270510">
              <a:tabLst>
                <a:tab pos="1350645" algn="l"/>
              </a:tabLst>
            </a:pPr>
            <a:endParaRPr lang="cs-CZ" sz="1800" b="true" dirty="false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13:30 – 14:00 		Přestávka</a:t>
            </a:r>
          </a:p>
          <a:p>
            <a:pPr marL="270510">
              <a:tabLst>
                <a:tab pos="1350645" algn="l"/>
              </a:tabLst>
            </a:pPr>
            <a:endParaRPr lang="cs-CZ" sz="1800" b="true" dirty="false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14:00 – 15:30 		Prezentace nové právní úpravy o ochraně dětí a 				podpoře rodin</a:t>
            </a:r>
          </a:p>
          <a:p>
            <a:pPr marL="27051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PhDr. Miloslav </a:t>
            </a:r>
            <a:r>
              <a:rPr lang="cs-CZ" sz="1800" dirty="false" err="tru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Macela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MPSV</a:t>
            </a:r>
          </a:p>
          <a:p>
            <a:pPr marL="270510">
              <a:tabLst>
                <a:tab pos="1350645" algn="l"/>
              </a:tabLst>
            </a:pPr>
            <a:endParaRPr lang="cs-CZ" sz="1800" b="true" dirty="false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7051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15:30 – 15:45 		Shrnutí, závěr</a:t>
            </a:r>
          </a:p>
          <a:p>
            <a:pPr marL="270510">
              <a:tabLst>
                <a:tab pos="1350645" algn="l"/>
              </a:tabLst>
            </a:pPr>
            <a:r>
              <a:rPr lang="cs-CZ" sz="1800" b="true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cs-CZ" sz="1800" dirty="false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Mgr. Markéta Dvořáková DiS., NS MAS ČR</a:t>
            </a:r>
            <a:endParaRPr lang="cs-CZ" kern="0" dirty="fals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8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4261" y="27280"/>
            <a:ext cx="939552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4" y="251648"/>
            <a:ext cx="7776466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Ohrožené rodiny s dětmi v MAS OPZ + 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611559" y="5877272"/>
            <a:ext cx="864096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false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  <a:p>
            <a:endParaRPr lang="cs-CZ" kern="0" dirty="false">
              <a:solidFill>
                <a:sysClr val="windowText" lastClr="00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C2A8FE-453C-7609-4882-6475E18B779E}"/>
              </a:ext>
            </a:extLst>
          </p:cNvPr>
          <p:cNvPicPr>
            <a:picLocks noChangeAspect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9" y="1304392"/>
            <a:ext cx="7668344" cy="5422858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4214173E-9A82-1A09-B434-8A417C4FC045}"/>
              </a:ext>
            </a:extLst>
          </p:cNvPr>
          <p:cNvSpPr/>
          <p:nvPr/>
        </p:nvSpPr>
        <p:spPr>
          <a:xfrm>
            <a:off x="5364088" y="4437112"/>
            <a:ext cx="269267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E047D42-A274-5ABD-6150-858C4AB9B068}"/>
              </a:ext>
            </a:extLst>
          </p:cNvPr>
          <p:cNvSpPr/>
          <p:nvPr/>
        </p:nvSpPr>
        <p:spPr>
          <a:xfrm>
            <a:off x="3131840" y="4077072"/>
            <a:ext cx="269267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0D61837-F2BA-50CC-BBCE-701F78D1A019}"/>
              </a:ext>
            </a:extLst>
          </p:cNvPr>
          <p:cNvSpPr/>
          <p:nvPr/>
        </p:nvSpPr>
        <p:spPr>
          <a:xfrm>
            <a:off x="6228184" y="3960208"/>
            <a:ext cx="269267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23959F7-A07E-5DAA-ED3E-A4A54F2EA8E4}"/>
              </a:ext>
            </a:extLst>
          </p:cNvPr>
          <p:cNvSpPr/>
          <p:nvPr/>
        </p:nvSpPr>
        <p:spPr>
          <a:xfrm>
            <a:off x="5678580" y="3830971"/>
            <a:ext cx="269267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CE562B3-68EC-A3FB-1838-47AFB8E27285}"/>
              </a:ext>
            </a:extLst>
          </p:cNvPr>
          <p:cNvSpPr/>
          <p:nvPr/>
        </p:nvSpPr>
        <p:spPr>
          <a:xfrm>
            <a:off x="3672282" y="3907809"/>
            <a:ext cx="269267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80B74415-5D0C-03E6-D368-99429058FA4A}"/>
              </a:ext>
            </a:extLst>
          </p:cNvPr>
          <p:cNvSpPr/>
          <p:nvPr/>
        </p:nvSpPr>
        <p:spPr>
          <a:xfrm>
            <a:off x="5958917" y="5130704"/>
            <a:ext cx="269267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2640A76-864C-B366-3E01-67B513E620A1}"/>
              </a:ext>
            </a:extLst>
          </p:cNvPr>
          <p:cNvSpPr/>
          <p:nvPr/>
        </p:nvSpPr>
        <p:spPr>
          <a:xfrm>
            <a:off x="5094821" y="3869023"/>
            <a:ext cx="269267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F19D7AFE-EF99-B406-AF02-531E56CE2BCA}"/>
              </a:ext>
            </a:extLst>
          </p:cNvPr>
          <p:cNvSpPr/>
          <p:nvPr/>
        </p:nvSpPr>
        <p:spPr>
          <a:xfrm>
            <a:off x="4231233" y="4550800"/>
            <a:ext cx="269267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4122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false">
            <a:spAutoFit/>
          </a:bodyPr>
          <a:lstStyle/>
          <a:p>
            <a:endParaRPr lang="cs-CZ" dirty="false"/>
          </a:p>
        </p:txBody>
      </p:sp>
      <p:sp>
        <p:nvSpPr>
          <p:cNvPr id="3" name="object 3"/>
          <p:cNvSpPr txBox="true"/>
          <p:nvPr/>
        </p:nvSpPr>
        <p:spPr>
          <a:xfrm>
            <a:off x="395935" y="322368"/>
            <a:ext cx="7607720" cy="461665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0" marR="0">
              <a:lnSpc>
                <a:spcPts val="3582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200" b="true" dirty="false">
                <a:solidFill>
                  <a:srgbClr val="AFDDFA"/>
                </a:solidFill>
                <a:latin typeface="EWEIJC+Arial Bold"/>
                <a:cs typeface="EWEIJC+Arial Bold"/>
              </a:rPr>
              <a:t>Další podpora</a:t>
            </a:r>
            <a:endParaRPr sz="3200" b="true" dirty="false">
              <a:solidFill>
                <a:srgbClr val="AFDDFA"/>
              </a:solidFill>
              <a:latin typeface="EWEIJC+Arial Bold"/>
              <a:cs typeface="EWEIJC+Arial Bold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296D58D3-2FD4-6C2D-FBA3-361E3A4665B4}"/>
              </a:ext>
            </a:extLst>
          </p:cNvPr>
          <p:cNvSpPr txBox="true">
            <a:spLocks/>
          </p:cNvSpPr>
          <p:nvPr/>
        </p:nvSpPr>
        <p:spPr>
          <a:xfrm>
            <a:off x="251520" y="1340768"/>
            <a:ext cx="8712968" cy="511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Semináře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připravujeme semináře na další témata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prezentace i záznam bude zveřejněn zde: </a:t>
            </a: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SEMINÁŘE K CLLD+ - www.esfcr.cz</a:t>
            </a:r>
            <a:endParaRPr lang="cs-CZ" sz="16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20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Konzultace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konzultací s projektovými manažery</a:t>
            </a:r>
            <a:endParaRPr lang="cs-CZ" sz="2000" dirty="false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20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 fórum </a:t>
            </a:r>
            <a:r>
              <a:rPr lang="en-US" sz="1600" dirty="false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OPZ PLUS pro CLLD - příprava - www.esfcr.cz</a:t>
            </a:r>
            <a:endParaRPr lang="cs-CZ" sz="16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klást dotazy, v případě složitějších dotazů konzultují projektoví manažeři s metodiky,  věcnou sekcí apod.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endParaRPr lang="cs-CZ" sz="20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cs-CZ" sz="2000" b="true" kern="0" dirty="fals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Dotazník</a:t>
            </a:r>
          </a:p>
          <a:p>
            <a:pPr marL="342900" indent="-342900" algn="ctr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cs-CZ" sz="2000" dirty="false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účastníkům dnešního semináře bude rozeslán elektronický dotazník </a:t>
            </a:r>
            <a:r>
              <a:rPr lang="cs-CZ" sz="2000" b="true" dirty="false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Děkujeme za vyplnění.</a:t>
            </a:r>
            <a:endParaRPr lang="cs-CZ" sz="2000" kern="0" dirty="false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5580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9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1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559</properties:Words>
  <properties:PresentationFormat>Předvádění na obrazovce (4:3)</properties:PresentationFormat>
  <properties:Paragraphs>83</properties:Paragraphs>
  <properties:Slides>6</properties:Slides>
  <properties:Notes>6</properties:Notes>
  <properties:TotalTime>811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10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6</vt:i4>
      </vt:variant>
    </vt:vector>
  </properties:HeadingPairs>
  <properties:TitlesOfParts>
    <vt:vector baseType="lpstr" size="20">
      <vt:lpstr>JPJDJR+Trebuchet MS</vt:lpstr>
      <vt:lpstr>Wingdings</vt:lpstr>
      <vt:lpstr>EWEIJC+Arial Bold</vt:lpstr>
      <vt:lpstr>Wingdings 3</vt:lpstr>
      <vt:lpstr>Symbol</vt:lpstr>
      <vt:lpstr>EDLADW+Arial Bold</vt:lpstr>
      <vt:lpstr>BUMQHJ+Arial Bold</vt:lpstr>
      <vt:lpstr>Arial</vt:lpstr>
      <vt:lpstr>Trebuchet MS</vt:lpstr>
      <vt:lpstr>Calibri</vt:lpstr>
      <vt:lpstr>Theme Office</vt:lpstr>
      <vt:lpstr>prezentace</vt:lpstr>
      <vt:lpstr>9_prezentace</vt:lpstr>
      <vt:lpstr>Motiv1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:creator/>
  <cp:lastModifiedBy/>
  <cp:lastPrinted>2023-10-03T13:11:12Z</cp:lastPrinted>
  <dcterms:modified xmlns:xsi="http://www.w3.org/2001/XMLSchema-instance" xsi:type="dcterms:W3CDTF">2024-04-29T15:41:00Z</dcterms:modified>
  <cp:revision>66</cp:revision>
  <dc:title>Presentation PowerPoint</dc:title>
</cp:coreProperties>
</file>